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sldIdLst>
    <p:sldId id="256" r:id="rId2"/>
    <p:sldId id="257" r:id="rId3"/>
    <p:sldId id="258" r:id="rId4"/>
    <p:sldId id="260" r:id="rId5"/>
    <p:sldId id="264" r:id="rId6"/>
    <p:sldId id="261" r:id="rId7"/>
    <p:sldId id="262" r:id="rId8"/>
    <p:sldId id="263" r:id="rId9"/>
    <p:sldId id="270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FF50E-09CA-4884-862B-D26737A6462B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52217-EA02-4F8B-BDA0-804B4AC28E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63187-5515-4587-9BDE-C36C7B6C09C2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8545-C411-4544-9AC1-A5E8D64B17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6EA4-4699-492A-A5C9-BC73D381C32C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16093-C549-4962-98E1-B16FDE69AB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15E28-E2D5-4AC6-B43C-D93808865590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F356-CD3D-4EC4-B8B4-DB669DCC98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8A9C8-7465-4C33-8284-3F71DEB46385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E76F3-B90C-4807-BA7F-E7A9A411E9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B5CDA-5906-40FB-822E-3AAA25582C7E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55097-2489-4EE4-B968-0B2E0BFC0D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2829A-C9DB-490B-9D38-E884E87D1C78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5A6ED-4FAF-461B-8FCA-E792DE40F8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8A22B-5211-4084-909C-464942F578A4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E61C2-DDAA-4278-BA35-543884597F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0459B-DAFA-4A41-90C5-2613DF4D36AA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9F90-04FE-4CBE-A0A5-8B3040C3DF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4957E-C268-4E5A-86CE-B4E3E0A48DDB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B6E88-C41C-419E-ADD0-080E42706E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1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77C60-87FC-4E95-B194-6011C21A1DC5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864AD-A5EF-4066-80A7-5B2C12C97C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23500-3A7A-4460-B31F-B0AF307A9E10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7A92C-4602-4369-BDC0-9DEFF59254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294FF-1312-4A1B-AE67-83359526AC22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3DD41-41E4-4FB5-B90E-8F65FB93C5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FB1EC-970C-4A44-BF30-0718405D9904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5AB88-E8F0-4959-AA6E-13F01459D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81269-F9CF-49B6-9265-5360A2334118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CED02-828B-4210-87CB-117FD4CE7E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3ACA9-50FE-4962-BC8F-B7F5914E2CA7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8E12D-D82A-49EA-9D6E-1442898CA6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A97260-FAF3-468E-B367-F155825B0E53}" type="datetimeFigureOut">
              <a:rPr lang="en-US"/>
              <a:pPr>
                <a:defRPr/>
              </a:pPr>
              <a:t>11/18/2022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1819E6-AAAE-45B6-B637-065DC02409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87" r:id="rId11"/>
    <p:sldLayoutId id="2147483676" r:id="rId12"/>
    <p:sldLayoutId id="2147483688" r:id="rId13"/>
    <p:sldLayoutId id="2147483675" r:id="rId14"/>
    <p:sldLayoutId id="2147483674" r:id="rId15"/>
    <p:sldLayoutId id="2147483673" r:id="rId16"/>
  </p:sldLayoutIdLst>
  <p:transition spd="slow">
    <p:split orient="vert"/>
  </p:transition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pi.ru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ctrTitle"/>
          </p:nvPr>
        </p:nvSpPr>
        <p:spPr>
          <a:xfrm>
            <a:off x="1876425" y="403225"/>
            <a:ext cx="8791575" cy="2387600"/>
          </a:xfrm>
        </p:spPr>
        <p:txBody>
          <a:bodyPr/>
          <a:lstStyle/>
          <a:p>
            <a:r>
              <a:rPr lang="ru-RU" smtClean="0"/>
              <a:t>Методика подготовки учащихся к итоговой аттестации по биологии</a:t>
            </a:r>
          </a:p>
        </p:txBody>
      </p:sp>
      <p:sp>
        <p:nvSpPr>
          <p:cNvPr id="184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4225" y="4572000"/>
            <a:ext cx="4884738" cy="1751013"/>
          </a:xfrm>
        </p:spPr>
        <p:txBody>
          <a:bodyPr/>
          <a:lstStyle/>
          <a:p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1843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3913" y="2790825"/>
            <a:ext cx="59055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1201738" y="0"/>
            <a:ext cx="10136187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rebuchet MS" pitchFamily="34" charset="0"/>
              </a:rPr>
              <a:t>	Биология занимает одно из ведущих мест в системе школьного образования </a:t>
            </a:r>
            <a:r>
              <a:rPr lang="ru-RU" sz="2000" dirty="0" smtClean="0">
                <a:latin typeface="Trebuchet MS" pitchFamily="34" charset="0"/>
              </a:rPr>
              <a:t>как важное </a:t>
            </a:r>
            <a:r>
              <a:rPr lang="ru-RU" sz="2000" dirty="0">
                <a:latin typeface="Trebuchet MS" pitchFamily="34" charset="0"/>
              </a:rPr>
              <a:t>средство формирования биологических знаний в прикладных </a:t>
            </a:r>
            <a:r>
              <a:rPr lang="ru-RU" sz="2000" dirty="0" smtClean="0">
                <a:latin typeface="Trebuchet MS" pitchFamily="34" charset="0"/>
              </a:rPr>
              <a:t>направлениях развития </a:t>
            </a:r>
            <a:r>
              <a:rPr lang="ru-RU" sz="2000" dirty="0">
                <a:latin typeface="Trebuchet MS" pitchFamily="34" charset="0"/>
              </a:rPr>
              <a:t>общества и духовно-мировоззренческой сфере людей. В соответствии с </a:t>
            </a:r>
            <a:r>
              <a:rPr lang="ru-RU" sz="2000" dirty="0" smtClean="0">
                <a:latin typeface="Trebuchet MS" pitchFamily="34" charset="0"/>
              </a:rPr>
              <a:t>этим преподавание </a:t>
            </a:r>
            <a:r>
              <a:rPr lang="ru-RU" sz="2000" dirty="0">
                <a:latin typeface="Trebuchet MS" pitchFamily="34" charset="0"/>
              </a:rPr>
              <a:t>биологии в общеобразовательных учреждениях должно быть направлено на овладение обучающимися как умениями и практическими навыками, необходимыми для подготовки к жизни и продолжению образования, так и на овладение системой знаний о живой природе. </a:t>
            </a:r>
          </a:p>
          <a:p>
            <a:pPr algn="just"/>
            <a:r>
              <a:rPr lang="ru-RU" sz="2000" dirty="0">
                <a:latin typeface="Trebuchet MS" pitchFamily="34" charset="0"/>
              </a:rPr>
              <a:t>	Вот почему в настоящее время проблема самостоятельного успешного усвоения учащимися новых знаний, умений и компетенций, включая умение </a:t>
            </a:r>
            <a:r>
              <a:rPr lang="ru-RU" sz="2000" dirty="0" smtClean="0">
                <a:latin typeface="Trebuchet MS" pitchFamily="34" charset="0"/>
              </a:rPr>
              <a:t>учиться, приоритетна</a:t>
            </a:r>
            <a:r>
              <a:rPr lang="ru-RU" sz="2000" dirty="0">
                <a:latin typeface="Trebuchet MS" pitchFamily="34" charset="0"/>
              </a:rPr>
              <a:t>. Большие возможности для этого представляет освоение </a:t>
            </a:r>
            <a:r>
              <a:rPr lang="ru-RU" sz="2000" dirty="0" smtClean="0">
                <a:latin typeface="Trebuchet MS" pitchFamily="34" charset="0"/>
              </a:rPr>
              <a:t>универсальных учебных </a:t>
            </a:r>
            <a:r>
              <a:rPr lang="ru-RU" sz="2000" dirty="0">
                <a:latin typeface="Trebuchet MS" pitchFamily="34" charset="0"/>
              </a:rPr>
              <a:t>действий. Именно поэтому «Планируемые результаты» </a:t>
            </a:r>
            <a:r>
              <a:rPr lang="ru-RU" sz="2000" dirty="0" smtClean="0">
                <a:latin typeface="Trebuchet MS" pitchFamily="34" charset="0"/>
              </a:rPr>
              <a:t>ФГОС </a:t>
            </a:r>
            <a:r>
              <a:rPr lang="ru-RU" sz="2000" dirty="0">
                <a:latin typeface="Trebuchet MS" pitchFamily="34" charset="0"/>
              </a:rPr>
              <a:t>определяют не только предметные, но и </a:t>
            </a:r>
            <a:r>
              <a:rPr lang="ru-RU" sz="2000" dirty="0" err="1">
                <a:latin typeface="Trebuchet MS" pitchFamily="34" charset="0"/>
              </a:rPr>
              <a:t>метапредметные</a:t>
            </a:r>
            <a:r>
              <a:rPr lang="ru-RU" sz="2000" dirty="0">
                <a:latin typeface="Trebuchet MS" pitchFamily="34" charset="0"/>
              </a:rPr>
              <a:t> </a:t>
            </a:r>
            <a:r>
              <a:rPr lang="ru-RU" sz="2000" dirty="0" smtClean="0">
                <a:latin typeface="Trebuchet MS" pitchFamily="34" charset="0"/>
              </a:rPr>
              <a:t>действия обучающихся</a:t>
            </a:r>
            <a:r>
              <a:rPr lang="ru-RU" sz="2000" dirty="0">
                <a:latin typeface="Trebuchet MS" pitchFamily="34" charset="0"/>
              </a:rPr>
              <a:t>.</a:t>
            </a:r>
          </a:p>
          <a:p>
            <a:pPr algn="just"/>
            <a:endParaRPr lang="ru-RU" sz="20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ChangeArrowheads="1"/>
          </p:cNvSpPr>
          <p:nvPr/>
        </p:nvSpPr>
        <p:spPr bwMode="auto">
          <a:xfrm>
            <a:off x="1554163" y="511175"/>
            <a:ext cx="8869362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err="1">
                <a:latin typeface="Trebuchet MS" pitchFamily="34" charset="0"/>
              </a:rPr>
              <a:t>Общеучебные</a:t>
            </a:r>
            <a:r>
              <a:rPr lang="ru-RU" sz="2400" b="1" dirty="0">
                <a:latin typeface="Trebuchet MS" pitchFamily="34" charset="0"/>
              </a:rPr>
              <a:t> универсальные действия, необходимые для решения заданий </a:t>
            </a:r>
            <a:r>
              <a:rPr lang="ru-RU" sz="2400" b="1" dirty="0" smtClean="0">
                <a:latin typeface="Trebuchet MS" pitchFamily="34" charset="0"/>
              </a:rPr>
              <a:t>ОГЭ и </a:t>
            </a:r>
            <a:r>
              <a:rPr lang="ru-RU" sz="2400" b="1" dirty="0">
                <a:latin typeface="Trebuchet MS" pitchFamily="34" charset="0"/>
              </a:rPr>
              <a:t>ЕГЭ:</a:t>
            </a:r>
          </a:p>
          <a:p>
            <a:endParaRPr lang="ru-RU" sz="2400" dirty="0">
              <a:latin typeface="Trebuchet MS" pitchFamily="34" charset="0"/>
            </a:endParaRPr>
          </a:p>
          <a:p>
            <a:r>
              <a:rPr lang="ru-RU" sz="2400" dirty="0">
                <a:latin typeface="Trebuchet MS" pitchFamily="34" charset="0"/>
              </a:rPr>
              <a:t>– осознанное и произвольное построение речевого высказывания в устной и письменной форме;</a:t>
            </a:r>
          </a:p>
          <a:p>
            <a:endParaRPr lang="ru-RU" sz="2400" dirty="0">
              <a:latin typeface="Trebuchet MS" pitchFamily="34" charset="0"/>
            </a:endParaRPr>
          </a:p>
          <a:p>
            <a:r>
              <a:rPr lang="ru-RU" sz="2400" dirty="0">
                <a:latin typeface="Trebuchet MS" pitchFamily="34" charset="0"/>
              </a:rPr>
              <a:t>– выбор наиболее эффективных способов решения задач в зависимости от конкретных условий; </a:t>
            </a:r>
          </a:p>
          <a:p>
            <a:endParaRPr lang="ru-RU" sz="2400" dirty="0">
              <a:latin typeface="Trebuchet MS" pitchFamily="34" charset="0"/>
            </a:endParaRPr>
          </a:p>
          <a:p>
            <a:r>
              <a:rPr lang="ru-RU" sz="2400" dirty="0">
                <a:latin typeface="Trebuchet MS" pitchFamily="34" charset="0"/>
              </a:rPr>
              <a:t>– определение основной и второстепенной информации;</a:t>
            </a:r>
          </a:p>
          <a:p>
            <a:endParaRPr lang="ru-RU" sz="2400" dirty="0">
              <a:latin typeface="Trebuchet MS" pitchFamily="34" charset="0"/>
            </a:endParaRPr>
          </a:p>
          <a:p>
            <a:r>
              <a:rPr lang="ru-RU" sz="2400" dirty="0">
                <a:latin typeface="Trebuchet MS" pitchFamily="34" charset="0"/>
              </a:rPr>
              <a:t>– самостоятельное создание алгоритмов деятельности при решении проблем творческого и поискового характера.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1"/>
          <p:cNvSpPr>
            <a:spLocks noChangeArrowheads="1"/>
          </p:cNvSpPr>
          <p:nvPr/>
        </p:nvSpPr>
        <p:spPr bwMode="auto">
          <a:xfrm>
            <a:off x="1319213" y="312738"/>
            <a:ext cx="8647112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rebuchet MS" pitchFamily="34" charset="0"/>
              </a:rPr>
              <a:t>Особую группу общеучебных универсальных действий составляют знаков символические действия:</a:t>
            </a:r>
          </a:p>
          <a:p>
            <a:endParaRPr lang="ru-RU" sz="2400">
              <a:latin typeface="Trebuchet MS" pitchFamily="34" charset="0"/>
            </a:endParaRPr>
          </a:p>
          <a:p>
            <a:r>
              <a:rPr lang="ru-RU" sz="2400">
                <a:latin typeface="Trebuchet MS" pitchFamily="34" charset="0"/>
              </a:rPr>
              <a:t>– моделирование – преобразование объекта из чувственной формы в модель, где выделены существенные характеристики объекта;</a:t>
            </a:r>
          </a:p>
          <a:p>
            <a:endParaRPr lang="ru-RU" sz="2400">
              <a:latin typeface="Trebuchet MS" pitchFamily="34" charset="0"/>
            </a:endParaRPr>
          </a:p>
          <a:p>
            <a:r>
              <a:rPr lang="ru-RU" sz="2400">
                <a:latin typeface="Trebuchet MS" pitchFamily="34" charset="0"/>
              </a:rPr>
              <a:t>– преобразование модели с целью выявления общих законов, определяющих данную предметную область.</a:t>
            </a:r>
          </a:p>
        </p:txBody>
      </p:sp>
      <p:pic>
        <p:nvPicPr>
          <p:cNvPr id="2150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5413" y="4033838"/>
            <a:ext cx="4675187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1044575" y="862013"/>
            <a:ext cx="104505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rebuchet MS" pitchFamily="34" charset="0"/>
              </a:rPr>
              <a:t>Логические универсальные действия:</a:t>
            </a:r>
          </a:p>
          <a:p>
            <a:r>
              <a:rPr lang="ru-RU" sz="2400">
                <a:latin typeface="Trebuchet MS" pitchFamily="34" charset="0"/>
              </a:rPr>
              <a:t>– анализ объектов с целью выделения признаков;</a:t>
            </a:r>
          </a:p>
          <a:p>
            <a:r>
              <a:rPr lang="ru-RU" sz="2400">
                <a:latin typeface="Trebuchet MS" pitchFamily="34" charset="0"/>
              </a:rPr>
              <a:t>– синтез – составление целого из частей, в том числе самостоятельное достраивание с восполнением недостающих компонентов;</a:t>
            </a:r>
          </a:p>
          <a:p>
            <a:r>
              <a:rPr lang="ru-RU" sz="2400">
                <a:latin typeface="Trebuchet MS" pitchFamily="34" charset="0"/>
              </a:rPr>
              <a:t>– выбор оснований и критериев для сравнения, классификация объектов;</a:t>
            </a:r>
          </a:p>
          <a:p>
            <a:r>
              <a:rPr lang="ru-RU" sz="2400">
                <a:latin typeface="Trebuchet MS" pitchFamily="34" charset="0"/>
              </a:rPr>
              <a:t>– подведение под понятие, выведение следствий;</a:t>
            </a:r>
          </a:p>
          <a:p>
            <a:r>
              <a:rPr lang="ru-RU" sz="2400">
                <a:latin typeface="Trebuchet MS" pitchFamily="34" charset="0"/>
              </a:rPr>
              <a:t>– установление причинно-следственных связей, представление цепочек объектов и явлений;</a:t>
            </a:r>
          </a:p>
          <a:p>
            <a:r>
              <a:rPr lang="ru-RU" sz="2400">
                <a:latin typeface="Trebuchet MS" pitchFamily="34" charset="0"/>
              </a:rPr>
              <a:t>– построение логической цепочки рассуждений, анализ истинности утверждений;</a:t>
            </a:r>
          </a:p>
          <a:p>
            <a:r>
              <a:rPr lang="ru-RU" sz="2400">
                <a:latin typeface="Trebuchet MS" pitchFamily="34" charset="0"/>
              </a:rPr>
              <a:t>– доказательство;</a:t>
            </a:r>
          </a:p>
          <a:p>
            <a:r>
              <a:rPr lang="ru-RU" sz="2400">
                <a:latin typeface="Trebuchet MS" pitchFamily="34" charset="0"/>
              </a:rPr>
              <a:t>– выдвижение гипотез и их обоснование.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1"/>
          <p:cNvSpPr>
            <a:spLocks noChangeArrowheads="1"/>
          </p:cNvSpPr>
          <p:nvPr/>
        </p:nvSpPr>
        <p:spPr bwMode="auto">
          <a:xfrm>
            <a:off x="1319213" y="927100"/>
            <a:ext cx="9888537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rebuchet MS" pitchFamily="34" charset="0"/>
              </a:rPr>
              <a:t>Подготовка учащихся к ЕГЭ и ОГЭ должна осуществляется по следующим направлениям:</a:t>
            </a:r>
          </a:p>
          <a:p>
            <a:r>
              <a:rPr lang="ru-RU" sz="2400">
                <a:latin typeface="Trebuchet MS" pitchFamily="34" charset="0"/>
              </a:rPr>
              <a:t>	I. информационная работа;</a:t>
            </a:r>
          </a:p>
          <a:p>
            <a:r>
              <a:rPr lang="ru-RU" sz="2400">
                <a:latin typeface="Trebuchet MS" pitchFamily="34" charset="0"/>
              </a:rPr>
              <a:t>	II. содержательная (предметная) подготовка (Формула эффективного действия:  учебник -  носитель содержания образования  + технология  обучения + технология оценивания);</a:t>
            </a:r>
          </a:p>
          <a:p>
            <a:r>
              <a:rPr lang="ru-RU" sz="2400">
                <a:latin typeface="Trebuchet MS" pitchFamily="34" charset="0"/>
              </a:rPr>
              <a:t>     III. психологическая подготовка  (состояние 			    готовности  –  «настрой», внутренняя 				    настроенность на определенное поведение, 			    ориентированность на целесообразные 			    действия, актуализация и приспособление 			    возможности  личности  для успешных действий 		    в ситуации сдачи экзамена).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1346200" y="534988"/>
            <a:ext cx="10266363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Trebuchet MS" pitchFamily="34" charset="0"/>
              </a:rPr>
              <a:t>При планировании повторения рекомендуется учитывать  уровень </a:t>
            </a:r>
          </a:p>
          <a:p>
            <a:r>
              <a:rPr lang="ru-RU" sz="2000" b="1">
                <a:latin typeface="Trebuchet MS" pitchFamily="34" charset="0"/>
              </a:rPr>
              <a:t>	индивидуальной  подготовки учащихся.</a:t>
            </a:r>
            <a:r>
              <a:rPr lang="ru-RU" sz="2000">
                <a:latin typeface="Trebuchet MS" pitchFamily="34" charset="0"/>
              </a:rPr>
              <a:t> </a:t>
            </a:r>
          </a:p>
          <a:p>
            <a:r>
              <a:rPr lang="ru-RU" sz="2000">
                <a:latin typeface="Trebuchet MS" pitchFamily="34" charset="0"/>
              </a:rPr>
              <a:t>При этом класс необходимо разделить на 3 группы и использовать систему разноуровневого обучения:</a:t>
            </a:r>
          </a:p>
          <a:p>
            <a:r>
              <a:rPr lang="ru-RU" sz="2000" b="1">
                <a:latin typeface="Trebuchet MS" pitchFamily="34" charset="0"/>
              </a:rPr>
              <a:t>1 группа </a:t>
            </a:r>
            <a:r>
              <a:rPr lang="ru-RU" sz="2000">
                <a:latin typeface="Trebuchet MS" pitchFamily="34" charset="0"/>
              </a:rPr>
              <a:t>- Группа «риска»  -  учащиеся, которые могут не набрать минимальное количество баллов, подтверждающее освоение основных образовательных программ среднего (основного и полного) общего образования  - дополнительные индивидуальные занятия по предмету; индивидуальные планы  на месяц.</a:t>
            </a:r>
          </a:p>
          <a:p>
            <a:r>
              <a:rPr lang="ru-RU" sz="2000" b="1">
                <a:latin typeface="Trebuchet MS" pitchFamily="34" charset="0"/>
              </a:rPr>
              <a:t>2 группа </a:t>
            </a:r>
            <a:r>
              <a:rPr lang="ru-RU" sz="2000">
                <a:latin typeface="Trebuchet MS" pitchFamily="34" charset="0"/>
              </a:rPr>
              <a:t>- Учащиеся, которые при добросовестном отношении могут набрать минимальное количество баллов, подтверждающее освоение основных 				        образовательных программ среднего (основного и полного) общего образования</a:t>
            </a:r>
          </a:p>
          <a:p>
            <a:r>
              <a:rPr lang="ru-RU" sz="2000">
                <a:latin typeface="Trebuchet MS" pitchFamily="34" charset="0"/>
              </a:rPr>
              <a:t>			       </a:t>
            </a:r>
          </a:p>
          <a:p>
            <a:r>
              <a:rPr lang="ru-RU" sz="2000" b="1">
                <a:latin typeface="Trebuchet MS" pitchFamily="34" charset="0"/>
              </a:rPr>
              <a:t>3 группа</a:t>
            </a:r>
            <a:r>
              <a:rPr lang="ru-RU" sz="2000">
                <a:latin typeface="Trebuchet MS" pitchFamily="34" charset="0"/>
              </a:rPr>
              <a:t> - Учащиеся-претенденты на получение высоких баллов. </a:t>
            </a:r>
          </a:p>
          <a:p>
            <a:r>
              <a:rPr lang="ru-RU" sz="2000">
                <a:latin typeface="Trebuchet MS" pitchFamily="34" charset="0"/>
              </a:rPr>
              <a:t>	Для уч-ся 2 и 3 групп - Составление  индивидуальных 	образовательных маршрутов для самостоятельной и 	индивидуальной работы с учащимися в соответствии с 				индивидуальным уровнем подготовки (конкретная работа с каждым учеником)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1227138" y="741363"/>
            <a:ext cx="8805862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Trebuchet MS" pitchFamily="34" charset="0"/>
              </a:rPr>
              <a:t>Методическую помощь обучающимся при подготовке к ЕГЭ и ОГЭ оказывают:</a:t>
            </a:r>
          </a:p>
          <a:p>
            <a:endParaRPr lang="ru-RU" sz="2800" b="1">
              <a:latin typeface="Trebuchet MS" pitchFamily="34" charset="0"/>
            </a:endParaRPr>
          </a:p>
          <a:p>
            <a:r>
              <a:rPr lang="ru-RU" sz="2400">
                <a:latin typeface="Trebuchet MS" pitchFamily="34" charset="0"/>
              </a:rPr>
              <a:t>̶ материалы сайта ФИПИ (</a:t>
            </a:r>
            <a:r>
              <a:rPr lang="ru-RU" sz="2400">
                <a:latin typeface="Trebuchet MS" pitchFamily="34" charset="0"/>
                <a:hlinkClick r:id="rId2"/>
              </a:rPr>
              <a:t>www.fipi.ru</a:t>
            </a:r>
            <a:r>
              <a:rPr lang="ru-RU" sz="2400">
                <a:latin typeface="Trebuchet MS" pitchFamily="34" charset="0"/>
              </a:rPr>
              <a:t>):</a:t>
            </a:r>
          </a:p>
          <a:p>
            <a:endParaRPr lang="ru-RU" sz="2400">
              <a:latin typeface="Trebuchet MS" pitchFamily="34" charset="0"/>
            </a:endParaRPr>
          </a:p>
          <a:p>
            <a:r>
              <a:rPr lang="ru-RU" sz="2400">
                <a:latin typeface="Trebuchet MS" pitchFamily="34" charset="0"/>
              </a:rPr>
              <a:t>– документы, определяющие структуру и содержание КИМов ЕГЭ (кодификатор элементов содержания, спецификация и демонстрационный вариант КИМов);</a:t>
            </a:r>
          </a:p>
          <a:p>
            <a:endParaRPr lang="ru-RU" sz="2400">
              <a:latin typeface="Trebuchet MS" pitchFamily="34" charset="0"/>
            </a:endParaRPr>
          </a:p>
          <a:p>
            <a:r>
              <a:rPr lang="ru-RU" sz="2400">
                <a:latin typeface="Trebuchet MS" pitchFamily="34" charset="0"/>
              </a:rPr>
              <a:t>– открытый сегмент Федерального банка тестовых заданий</a:t>
            </a:r>
          </a:p>
          <a:p>
            <a:endParaRPr lang="ru-RU" sz="2400">
              <a:latin typeface="Trebuchet MS" pitchFamily="34" charset="0"/>
            </a:endParaRPr>
          </a:p>
          <a:p>
            <a:r>
              <a:rPr lang="ru-RU" sz="2400">
                <a:latin typeface="Trebuchet MS" pitchFamily="34" charset="0"/>
              </a:rPr>
              <a:t>– аналитические отчеты о результатах ЕГЭ и методические письма прошлых лет.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1"/>
          <p:cNvSpPr>
            <a:spLocks noChangeArrowheads="1"/>
          </p:cNvSpPr>
          <p:nvPr/>
        </p:nvSpPr>
        <p:spPr bwMode="auto">
          <a:xfrm>
            <a:off x="1162050" y="757238"/>
            <a:ext cx="79819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rebuchet MS" pitchFamily="34" charset="0"/>
              </a:rPr>
              <a:t>Весь курс биологии при повторении можно разбить на 10 модулей:</a:t>
            </a:r>
          </a:p>
          <a:p>
            <a:r>
              <a:rPr lang="ru-RU" sz="2400">
                <a:latin typeface="Trebuchet MS" pitchFamily="34" charset="0"/>
              </a:rPr>
              <a:t>Модуль 1. Основные свойства и уровни организации живой природы.</a:t>
            </a:r>
          </a:p>
          <a:p>
            <a:r>
              <a:rPr lang="ru-RU" sz="2400">
                <a:latin typeface="Trebuchet MS" pitchFamily="34" charset="0"/>
              </a:rPr>
              <a:t>Модуль 2. Системность и организованность жизни.</a:t>
            </a:r>
          </a:p>
          <a:p>
            <a:r>
              <a:rPr lang="ru-RU" sz="2400">
                <a:latin typeface="Trebuchet MS" pitchFamily="34" charset="0"/>
              </a:rPr>
              <a:t>Модуль 3. Происхождение и основные этапы развития жизни на Земле.</a:t>
            </a:r>
          </a:p>
          <a:p>
            <a:r>
              <a:rPr lang="ru-RU" sz="2400">
                <a:latin typeface="Trebuchet MS" pitchFamily="34" charset="0"/>
              </a:rPr>
              <a:t>Модуль 4. Царства Вирусы, Бактерии и Грибы.</a:t>
            </a:r>
          </a:p>
          <a:p>
            <a:r>
              <a:rPr lang="ru-RU" sz="2400">
                <a:latin typeface="Trebuchet MS" pitchFamily="34" charset="0"/>
              </a:rPr>
              <a:t>Модуль 5. Царство Растения.</a:t>
            </a:r>
          </a:p>
          <a:p>
            <a:r>
              <a:rPr lang="ru-RU" sz="2400">
                <a:latin typeface="Trebuchet MS" pitchFamily="34" charset="0"/>
              </a:rPr>
              <a:t>Модуль 6. Царство Животные.</a:t>
            </a:r>
          </a:p>
          <a:p>
            <a:r>
              <a:rPr lang="ru-RU" sz="2400">
                <a:latin typeface="Trebuchet MS" pitchFamily="34" charset="0"/>
              </a:rPr>
              <a:t>Модуль 7. Анатомия, физиология и гигиена человека.</a:t>
            </a:r>
          </a:p>
          <a:p>
            <a:r>
              <a:rPr lang="ru-RU" sz="2400">
                <a:latin typeface="Trebuchet MS" pitchFamily="34" charset="0"/>
              </a:rPr>
              <a:t>Модуль 8. Антропогенез. Социальная эволюция. Расы.</a:t>
            </a:r>
          </a:p>
          <a:p>
            <a:r>
              <a:rPr lang="ru-RU" sz="2400">
                <a:latin typeface="Trebuchet MS" pitchFamily="34" charset="0"/>
              </a:rPr>
              <a:t>Модуль 9. Взаимоотношения организма и среды.</a:t>
            </a:r>
          </a:p>
          <a:p>
            <a:r>
              <a:rPr lang="ru-RU" sz="2400">
                <a:latin typeface="Trebuchet MS" pitchFamily="34" charset="0"/>
              </a:rPr>
              <a:t>Модуль 10. Основные концепции, законы и перспективы развития биологии.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Прямоугольник 1"/>
          <p:cNvSpPr>
            <a:spLocks noChangeArrowheads="1"/>
          </p:cNvSpPr>
          <p:nvPr/>
        </p:nvSpPr>
        <p:spPr bwMode="auto">
          <a:xfrm>
            <a:off x="1254125" y="866775"/>
            <a:ext cx="971867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rebuchet MS" pitchFamily="34" charset="0"/>
              </a:rPr>
              <a:t>Педагогические технологии применяемые при подготовке к ГИА:</a:t>
            </a:r>
          </a:p>
          <a:p>
            <a:r>
              <a:rPr lang="ru-RU" sz="2400">
                <a:latin typeface="Trebuchet MS" pitchFamily="34" charset="0"/>
              </a:rPr>
              <a:t>• Уровневая дифференциация.</a:t>
            </a:r>
          </a:p>
          <a:p>
            <a:r>
              <a:rPr lang="ru-RU" sz="2400">
                <a:latin typeface="Trebuchet MS" pitchFamily="34" charset="0"/>
              </a:rPr>
              <a:t>• Технология критического мышления.</a:t>
            </a:r>
          </a:p>
          <a:p>
            <a:r>
              <a:rPr lang="ru-RU" sz="2400">
                <a:latin typeface="Trebuchet MS" pitchFamily="34" charset="0"/>
              </a:rPr>
              <a:t>• Деятельностный метод.</a:t>
            </a:r>
          </a:p>
          <a:p>
            <a:r>
              <a:rPr lang="ru-RU" sz="2400">
                <a:latin typeface="Trebuchet MS" pitchFamily="34" charset="0"/>
              </a:rPr>
              <a:t>• Кейс - метод</a:t>
            </a:r>
          </a:p>
          <a:p>
            <a:r>
              <a:rPr lang="ru-RU" sz="2400">
                <a:latin typeface="Trebuchet MS" pitchFamily="34" charset="0"/>
              </a:rPr>
              <a:t>• Обзорные и установочные лекции.</a:t>
            </a:r>
          </a:p>
          <a:p>
            <a:r>
              <a:rPr lang="ru-RU" sz="2400">
                <a:latin typeface="Trebuchet MS" pitchFamily="34" charset="0"/>
              </a:rPr>
              <a:t>• Отработка базовых знаний. </a:t>
            </a:r>
          </a:p>
          <a:p>
            <a:r>
              <a:rPr lang="ru-RU" sz="2400">
                <a:latin typeface="Trebuchet MS" pitchFamily="34" charset="0"/>
              </a:rPr>
              <a:t>• Кропотливый анализ учета знаний и выход на траекторию индивидуального развития ребенка.</a:t>
            </a:r>
          </a:p>
          <a:p>
            <a:r>
              <a:rPr lang="ru-RU" sz="2400">
                <a:latin typeface="Trebuchet MS" pitchFamily="34" charset="0"/>
              </a:rPr>
              <a:t>• Система повторения и обобщения.</a:t>
            </a:r>
          </a:p>
          <a:p>
            <a:r>
              <a:rPr lang="ru-RU" sz="2400">
                <a:latin typeface="Trebuchet MS" pitchFamily="34" charset="0"/>
              </a:rPr>
              <a:t>• Формирование общеучебных умений и навыков (умение работать в заданном временном режиме), соблюдение  принципа жесткого ограничения времени  при выполнении тестовых заданий.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1136650" y="1096963"/>
            <a:ext cx="1031875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latin typeface="Trebuchet MS" pitchFamily="34" charset="0"/>
              </a:rPr>
              <a:t>	Психологическая подготовка учащихся к ОГЭ И ЕГЭ - выработка психологических качеств, умений и навыков выпускников, которые повысят эффективность подготовки к прохождению ОГЭ и сдаче ЕГЭ и позволят каждому школьнику более успешно вести себя во время экзамена, т.е. будут способствовать развитию памяти и навыков мыслительной работы, концентрации 		  внимания, умению мобилизовать себя 	в решающей ситуации, владеть своими 			  эмоциями.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Прямоугольник 1"/>
          <p:cNvSpPr>
            <a:spLocks noChangeArrowheads="1"/>
          </p:cNvSpPr>
          <p:nvPr/>
        </p:nvSpPr>
        <p:spPr bwMode="auto">
          <a:xfrm>
            <a:off x="1136650" y="561975"/>
            <a:ext cx="102933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rebuchet MS" pitchFamily="34" charset="0"/>
              </a:rPr>
              <a:t>В рамках психологической подготовки на сайте школы можно  разместить следующую информацию:</a:t>
            </a:r>
          </a:p>
          <a:p>
            <a:r>
              <a:rPr lang="ru-RU" sz="2400">
                <a:latin typeface="Trebuchet MS" pitchFamily="34" charset="0"/>
              </a:rPr>
              <a:t>      - Методики формирования приемов запоминания.</a:t>
            </a:r>
          </a:p>
          <a:p>
            <a:r>
              <a:rPr lang="ru-RU" sz="2400">
                <a:latin typeface="Trebuchet MS" pitchFamily="34" charset="0"/>
              </a:rPr>
              <a:t>      - Способы снятия нервно-психического напряжения.</a:t>
            </a:r>
          </a:p>
          <a:p>
            <a:r>
              <a:rPr lang="ru-RU" sz="2400">
                <a:latin typeface="Trebuchet MS" pitchFamily="34" charset="0"/>
              </a:rPr>
              <a:t>      - Правила оказания  психологической поддержки. (рекомендации для родителей).</a:t>
            </a:r>
          </a:p>
          <a:p>
            <a:r>
              <a:rPr lang="ru-RU" sz="2400">
                <a:latin typeface="Trebuchet MS" pitchFamily="34" charset="0"/>
              </a:rPr>
              <a:t>      - Приемы, мобилизующие интеллектуальные возможности школьников при подготовке и сдаче экзаменов.</a:t>
            </a:r>
          </a:p>
          <a:p>
            <a:r>
              <a:rPr lang="ru-RU" sz="2400">
                <a:latin typeface="Trebuchet MS" pitchFamily="34" charset="0"/>
              </a:rPr>
              <a:t>     	- Практические советы выпускникам по организации 			       рабочего пространства и распределению времени при 		       подготовке к экзамену.</a:t>
            </a:r>
          </a:p>
          <a:p>
            <a:r>
              <a:rPr lang="ru-RU" sz="2400">
                <a:latin typeface="Trebuchet MS" pitchFamily="34" charset="0"/>
              </a:rPr>
              <a:t> - Рекомендации по питанию уч-ся и д.р.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Прямоугольник 1"/>
          <p:cNvSpPr>
            <a:spLocks noChangeArrowheads="1"/>
          </p:cNvSpPr>
          <p:nvPr/>
        </p:nvSpPr>
        <p:spPr bwMode="auto">
          <a:xfrm>
            <a:off x="1058863" y="179388"/>
            <a:ext cx="8829675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Trebuchet MS" pitchFamily="34" charset="0"/>
              </a:rPr>
              <a:t>Заключение</a:t>
            </a:r>
          </a:p>
          <a:p>
            <a:pPr algn="ctr"/>
            <a:endParaRPr lang="ru-RU" sz="2800" b="1" dirty="0">
              <a:latin typeface="Trebuchet MS" pitchFamily="34" charset="0"/>
            </a:endParaRPr>
          </a:p>
          <a:p>
            <a:pPr algn="just"/>
            <a:r>
              <a:rPr lang="ru-RU" sz="2000" dirty="0">
                <a:latin typeface="Trebuchet MS" pitchFamily="34" charset="0"/>
              </a:rPr>
              <a:t>	Вопросы подготовки к ГИА решаемы, если деятельность учителя  будет базироваться на принципах:</a:t>
            </a:r>
          </a:p>
          <a:p>
            <a:pPr algn="just"/>
            <a:r>
              <a:rPr lang="ru-RU" sz="2000" dirty="0">
                <a:latin typeface="Trebuchet MS" pitchFamily="34" charset="0"/>
              </a:rPr>
              <a:t>-  системности  - подготовка ведется последовательно по различным </a:t>
            </a:r>
          </a:p>
          <a:p>
            <a:pPr algn="just"/>
            <a:r>
              <a:rPr lang="ru-RU" sz="2000" dirty="0">
                <a:latin typeface="Trebuchet MS" pitchFamily="34" charset="0"/>
              </a:rPr>
              <a:t>направлениям - предметно, информационно, психологически;</a:t>
            </a:r>
          </a:p>
          <a:p>
            <a:pPr algn="just"/>
            <a:r>
              <a:rPr lang="ru-RU" sz="2000" dirty="0">
                <a:latin typeface="Trebuchet MS" pitchFamily="34" charset="0"/>
              </a:rPr>
              <a:t>- гибкости - отслеживание изменений нормативно-правовой базы, накопление научно-методических материалов  по вопросам ЕГЭ и ОГЭ, индивидуальный подход к каждому учащемуся. </a:t>
            </a:r>
          </a:p>
          <a:p>
            <a:pPr algn="just"/>
            <a:r>
              <a:rPr lang="ru-RU" sz="2000" dirty="0">
                <a:latin typeface="Trebuchet MS" pitchFamily="34" charset="0"/>
              </a:rPr>
              <a:t>	Таким образом, результативность сдачи ЕГЭ и ОГЭ  во многом определяется тем, насколько эффектно организован процесс подготовки на всех ступенях обучения, со всеми категориями обучающихся. </a:t>
            </a:r>
          </a:p>
          <a:p>
            <a:pPr algn="just"/>
            <a:r>
              <a:rPr lang="ru-RU" sz="2000" dirty="0">
                <a:latin typeface="Trebuchet MS" pitchFamily="34" charset="0"/>
              </a:rPr>
              <a:t>	Если мы сумеем сформировать у обучающихся самостоятельность, ответственность и готовность к продолжению обучения в течение всей последующей жизни, то мы не только выполним заказ государства и 		        общества, но и повысим собственную самооценку.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ru-RU" smtClean="0"/>
              <a:t>               Спасибо за внимание!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504</Words>
  <Application>Microsoft Office PowerPoint</Application>
  <PresentationFormat>Широкоэкранный</PresentationFormat>
  <Paragraphs>85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Аспект</vt:lpstr>
      <vt:lpstr>Методика подготовки учащихся к итоговой аттестации по биологии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222</dc:creator>
  <cp:lastModifiedBy>426</cp:lastModifiedBy>
  <cp:revision>14</cp:revision>
  <dcterms:created xsi:type="dcterms:W3CDTF">2022-08-06T15:32:09Z</dcterms:created>
  <dcterms:modified xsi:type="dcterms:W3CDTF">2022-11-18T19:52:52Z</dcterms:modified>
</cp:coreProperties>
</file>