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0" r:id="rId4"/>
    <p:sldId id="261" r:id="rId5"/>
    <p:sldId id="258" r:id="rId6"/>
    <p:sldId id="259" r:id="rId7"/>
    <p:sldId id="263" r:id="rId8"/>
    <p:sldId id="264" r:id="rId9"/>
    <p:sldId id="265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08E9123-6C96-46F2-B53A-B13958D7C46C}" type="datetimeFigureOut">
              <a:rPr lang="ru-RU" smtClean="0"/>
              <a:t>30.08.2023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07F928-0CDE-4925-A1AA-86EE86460202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3608" y="18864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/>
              <a:t>«Терроризм: сущность, понятие, характерные черты, правовые аспекты»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784976" cy="5676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5779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532246"/>
            <a:ext cx="4320480" cy="52174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 smtClean="0"/>
              <a:t>Самые громкие теракты в России</a:t>
            </a:r>
          </a:p>
          <a:p>
            <a:endParaRPr lang="ru-RU" sz="1800" dirty="0" smtClean="0"/>
          </a:p>
          <a:p>
            <a:r>
              <a:rPr lang="ru-RU" sz="1800" dirty="0" smtClean="0"/>
              <a:t>Захват больницы в Будённовске</a:t>
            </a:r>
          </a:p>
          <a:p>
            <a:r>
              <a:rPr lang="ru-RU" sz="1800" dirty="0" smtClean="0"/>
              <a:t>Захват театра на Дубровке</a:t>
            </a:r>
          </a:p>
          <a:p>
            <a:r>
              <a:rPr lang="ru-RU" sz="1800" dirty="0" smtClean="0"/>
              <a:t>Захват школы в Беслане</a:t>
            </a:r>
          </a:p>
          <a:p>
            <a:r>
              <a:rPr lang="ru-RU" sz="1800" dirty="0" smtClean="0"/>
              <a:t>Теракт в аэропорту Домодедово</a:t>
            </a:r>
          </a:p>
          <a:p>
            <a:r>
              <a:rPr lang="ru-RU" sz="1800" dirty="0" smtClean="0"/>
              <a:t>Взрывы в питерском метро</a:t>
            </a:r>
          </a:p>
          <a:p>
            <a:endParaRPr lang="ru-RU" sz="1800" dirty="0" smtClean="0"/>
          </a:p>
          <a:p>
            <a:pPr marL="0" indent="0" algn="ctr">
              <a:buNone/>
            </a:pPr>
            <a:r>
              <a:rPr lang="ru-RU" sz="2000" b="1" dirty="0" smtClean="0"/>
              <a:t>Самые громкие теракты в мире</a:t>
            </a:r>
          </a:p>
          <a:p>
            <a:r>
              <a:rPr lang="ru-RU" sz="1800" dirty="0" smtClean="0"/>
              <a:t>Теракт 11 сентября</a:t>
            </a:r>
          </a:p>
          <a:p>
            <a:r>
              <a:rPr lang="en-US" sz="1800" dirty="0" smtClean="0"/>
              <a:t>Boeing 747 Air India</a:t>
            </a:r>
            <a:endParaRPr lang="ru-RU" sz="1800" dirty="0" smtClean="0"/>
          </a:p>
          <a:p>
            <a:r>
              <a:rPr lang="ru-RU" sz="1800" dirty="0" smtClean="0"/>
              <a:t>Атака Боко-</a:t>
            </a:r>
            <a:r>
              <a:rPr lang="ru-RU" sz="1800" dirty="0" err="1" smtClean="0"/>
              <a:t>Харам</a:t>
            </a:r>
            <a:r>
              <a:rPr lang="ru-RU" sz="1800" dirty="0" smtClean="0"/>
              <a:t> в Нигерии</a:t>
            </a:r>
          </a:p>
          <a:p>
            <a:r>
              <a:rPr lang="ru-RU" sz="1800" dirty="0" smtClean="0"/>
              <a:t>Теракты на Бали</a:t>
            </a:r>
            <a:endParaRPr lang="ru-RU" sz="18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968" y="1556792"/>
            <a:ext cx="4320480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6470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Календарь трагических событий и памятных дат</a:t>
            </a: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033381719"/>
              </p:ext>
            </p:extLst>
          </p:nvPr>
        </p:nvGraphicFramePr>
        <p:xfrm>
          <a:off x="1115616" y="1196752"/>
          <a:ext cx="6840760" cy="5035965"/>
        </p:xfrm>
        <a:graphic>
          <a:graphicData uri="http://schemas.openxmlformats.org/drawingml/2006/table">
            <a:tbl>
              <a:tblPr firstRow="1" firstCol="1" bandRow="1"/>
              <a:tblGrid>
                <a:gridCol w="1728696"/>
                <a:gridCol w="5112064"/>
              </a:tblGrid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Время проведения</a:t>
                      </a:r>
                      <a:endParaRPr lang="ru-RU" sz="11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CF9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i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Событие</a:t>
                      </a:r>
                      <a:endParaRPr lang="ru-RU" sz="11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7CF9A"/>
                    </a:solidFill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 июля 1994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г. Минеральные Воды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 июня 1995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Захват заложников в больнице г. Буденновск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января 1996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Захват больницы и роддома в г. Кизляр (Дагестан)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 июня 1996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на автовокзале в г. Нальчик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ноября 1996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жилом доме в г. Каспийск (Дагестан)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 апреля 1997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на железнодорожном вокзале г. Армавир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16 сентября 1999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г. Волгодонск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15–16 марта 2001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Захват российского самолёта Ту-154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мая 2002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г. Каспийск 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23–26 октября 2002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на Дубровке в г. Москва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декабря 2003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Ставропольском крае в вагоне пригородного электропоезда Кисловодск – Минеральные Воды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мая 2004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на стадионе в г. Грозный 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сентября 2004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Захват заложников и здания школы № 1 в Беслане 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сентября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День солидарности в борьбе с терроризмом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13–14 октября 2005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Вооруженное нападение на столицу Кабардино-Балкарской Республики город Нальчик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96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февраля 2007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у вестибюля станции метро «Владимирская» в г. Санкт-Петербурге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85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31 октября 2007 г.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пассажирском автобусе в г. Тольятти</a:t>
                      </a:r>
                    </a:p>
                  </a:txBody>
                  <a:tcPr marL="66780" marR="66780" marT="35245" marB="35245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4109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864014831"/>
              </p:ext>
            </p:extLst>
          </p:nvPr>
        </p:nvGraphicFramePr>
        <p:xfrm>
          <a:off x="971600" y="476674"/>
          <a:ext cx="7344816" cy="5976664"/>
        </p:xfrm>
        <a:graphic>
          <a:graphicData uri="http://schemas.openxmlformats.org/drawingml/2006/table">
            <a:tbl>
              <a:tblPr firstRow="1" firstCol="1" bandRow="1"/>
              <a:tblGrid>
                <a:gridCol w="2015254"/>
                <a:gridCol w="5329562"/>
              </a:tblGrid>
              <a:tr h="68200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 ноября 2007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пассажирском автобусе «Икарус», следовавшем из г. Пятигорск (Ставропольский край) </a:t>
                      </a:r>
                      <a:b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г. Владикавказ (Северная Осетия)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 декабря 2007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автобусе на вокзале </a:t>
                      </a:r>
                      <a:b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г. Невинномысск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мая 2010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на ипподроме в г. Нальчик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сентября 2010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на Центральном рынке г. Владикавказ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 декабря 2010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Убийство главы Духовного управления мусульман Кабардино-Балкарии А.М. Пшихачева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 декабря 2010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Убийство доктора филологических наук А.А. Ципинова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781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 января 2011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Серия террористических актов в г. Москва: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Аэропорт «Домодедово»;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Станция метро «Третьяковская»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 декабря 2012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Убийство корреспондента и ведущего «Вести КБР» Нальчик Казбека Геккиева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 декабря 2012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Убийство ректора Кабардино-Балкарского государственного аграрного университета Б.Х. Жерукова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сентября 2014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Взрыв жилого дома в г. Москва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апреля 2017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в метрополитене г. Санкт-Петербург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18 февраля 2018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на праздновании Масленицы г. Кизляр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162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 мая 2018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Террористический акт нападение на православный храм </a:t>
                      </a:r>
                      <a:b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</a:b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 г. Грозный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124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25 июля 2018 г.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Серия террористических актов Эс-</a:t>
                      </a:r>
                      <a:r>
                        <a:rPr lang="ru-RU" sz="10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Сувейда</a:t>
                      </a:r>
                      <a:r>
                        <a:rPr lang="ru-RU" sz="1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(Сирия)</a:t>
                      </a:r>
                    </a:p>
                  </a:txBody>
                  <a:tcPr marL="63375" marR="63375" marT="33448" marB="33448" anchor="ctr">
                    <a:lnL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B8E2C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35147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Определение терроризма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39472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Терроризм — идеология насилия и практика воздействия на решения власти с помощью насилия и устрашения населения.</a:t>
            </a:r>
            <a:endParaRPr lang="ru-RU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536" y="1628800"/>
            <a:ext cx="4340907" cy="406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396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3528" y="1340768"/>
            <a:ext cx="4104456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Терроризм – </a:t>
            </a:r>
            <a:r>
              <a:rPr lang="ru-RU" dirty="0" err="1" smtClean="0"/>
              <a:t>многообъектное</a:t>
            </a:r>
            <a:r>
              <a:rPr lang="ru-RU" dirty="0" smtClean="0"/>
              <a:t> преступление, главной целью которого является общественная безопасность, равно как посягательства на: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жизнь и здоровье граждан;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объекты критической инфраструктуры;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природную среду;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информационную среду;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органы государственного управления;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государственных и общественных деятелей.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345048"/>
            <a:ext cx="4540589" cy="3782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6520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400" dirty="0"/>
              <a:t>Формы проявления экстремизма и терроризма в сети Интернет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51520" y="1196752"/>
            <a:ext cx="3631035" cy="493712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288" y="1232755"/>
            <a:ext cx="4608512" cy="490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229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4824536" cy="493776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endParaRPr lang="ru-RU" dirty="0" smtClean="0"/>
          </a:p>
          <a:p>
            <a:pPr marL="0" indent="0" algn="just">
              <a:buNone/>
            </a:pPr>
            <a:endParaRPr lang="ru-RU" sz="2400" dirty="0" smtClean="0"/>
          </a:p>
          <a:p>
            <a:pPr marL="0" indent="0" algn="just">
              <a:buNone/>
            </a:pPr>
            <a:r>
              <a:rPr lang="ru-RU" sz="2400" dirty="0" smtClean="0"/>
              <a:t>Законодательством </a:t>
            </a:r>
            <a:r>
              <a:rPr lang="ru-RU" sz="2400" dirty="0"/>
              <a:t>Российской Федерации установлена ответственность за массовое распространение экстремистских материалов, включенных в опубликованный федеральный список экстремистских материалов, а равно их производство либо хранение в целях массового распространения, размещенный на сайте Министерства юстиции Российской Федерации </a:t>
            </a:r>
            <a:endParaRPr lang="ru-RU" sz="2400" dirty="0" smtClean="0"/>
          </a:p>
          <a:p>
            <a:pPr marL="0" indent="0" algn="just">
              <a:buNone/>
            </a:pPr>
            <a:endParaRPr lang="ru-RU" dirty="0" smtClean="0">
              <a:solidFill>
                <a:srgbClr val="00B0F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340768"/>
            <a:ext cx="3933437" cy="331236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3568" y="5229200"/>
            <a:ext cx="78144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solidFill>
                  <a:srgbClr val="00B0F0"/>
                </a:solidFill>
              </a:rPr>
              <a:t>https://minjust.gov.ru/ru/extremist-materials/?page=10&amp;</a:t>
            </a:r>
            <a:endParaRPr lang="ru-RU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64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67544" y="1332012"/>
            <a:ext cx="8229600" cy="4937760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История терроризма  </a:t>
            </a:r>
          </a:p>
          <a:p>
            <a:r>
              <a:rPr lang="ru-RU" dirty="0"/>
              <a:t>Безопасность вне дома</a:t>
            </a:r>
          </a:p>
          <a:p>
            <a:r>
              <a:rPr lang="ru-RU" dirty="0"/>
              <a:t>Поведение при террористическом акте</a:t>
            </a:r>
          </a:p>
          <a:p>
            <a:r>
              <a:rPr lang="ru-RU" dirty="0"/>
              <a:t>Что такое терроризм. Часть 1, Часть 2</a:t>
            </a:r>
          </a:p>
          <a:p>
            <a:r>
              <a:rPr lang="ru-RU" dirty="0"/>
              <a:t>Государство против терроризма </a:t>
            </a:r>
          </a:p>
          <a:p>
            <a:r>
              <a:rPr lang="ru-RU" dirty="0"/>
              <a:t>Идеология лжи  </a:t>
            </a:r>
          </a:p>
          <a:p>
            <a:r>
              <a:rPr lang="ru-RU" dirty="0"/>
              <a:t>История терроризма в России </a:t>
            </a:r>
          </a:p>
          <a:p>
            <a:r>
              <a:rPr lang="ru-RU" dirty="0"/>
              <a:t>Методы террористов </a:t>
            </a:r>
          </a:p>
          <a:p>
            <a:r>
              <a:rPr lang="ru-RU" dirty="0"/>
              <a:t>Мир в прицеле  </a:t>
            </a:r>
          </a:p>
          <a:p>
            <a:r>
              <a:rPr lang="ru-RU" dirty="0"/>
              <a:t>На переднем крае </a:t>
            </a:r>
          </a:p>
          <a:p>
            <a:r>
              <a:rPr lang="ru-RU" dirty="0"/>
              <a:t>План «Кавказ». Часть 1, Часть 2</a:t>
            </a:r>
          </a:p>
          <a:p>
            <a:r>
              <a:rPr lang="ru-RU" dirty="0"/>
              <a:t>Преступление и наказание</a:t>
            </a:r>
          </a:p>
          <a:p>
            <a:r>
              <a:rPr lang="ru-RU" dirty="0"/>
              <a:t>Школа выживания</a:t>
            </a:r>
          </a:p>
          <a:p>
            <a:r>
              <a:rPr lang="ru-RU" dirty="0"/>
              <a:t>Спонсоры терроризма </a:t>
            </a:r>
          </a:p>
          <a:p>
            <a:r>
              <a:rPr lang="ru-RU" dirty="0"/>
              <a:t>Терроризм без маски. Часть 1, Часть 2, Часть 3, Часть 4, Часть 5 </a:t>
            </a:r>
          </a:p>
          <a:p>
            <a:r>
              <a:rPr lang="ru-RU" dirty="0"/>
              <a:t>Долгая дорога к миру</a:t>
            </a:r>
          </a:p>
          <a:p>
            <a:r>
              <a:rPr lang="ru-RU" dirty="0"/>
              <a:t>Охотники за головами</a:t>
            </a:r>
          </a:p>
          <a:p>
            <a:r>
              <a:rPr lang="ru-RU" dirty="0"/>
              <a:t>Исповедь террориста</a:t>
            </a:r>
          </a:p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/>
              <a:t/>
            </a:r>
            <a:br>
              <a:rPr lang="ru-RU" sz="2200" b="1" dirty="0"/>
            </a:br>
            <a:r>
              <a:rPr lang="ru-RU" sz="2200" b="1" dirty="0" smtClean="0"/>
              <a:t/>
            </a:r>
            <a:br>
              <a:rPr lang="ru-RU" sz="2200" b="1" dirty="0" smtClean="0"/>
            </a:br>
            <a:r>
              <a:rPr lang="ru-RU" sz="2200" b="1" dirty="0" smtClean="0"/>
              <a:t>Рекомендуемый </a:t>
            </a:r>
            <a:r>
              <a:rPr lang="ru-RU" sz="2200" b="1" dirty="0"/>
              <a:t>перечень видеоматериалов </a:t>
            </a:r>
            <a:br>
              <a:rPr lang="ru-RU" sz="2200" b="1" dirty="0"/>
            </a:br>
            <a:r>
              <a:rPr lang="ru-RU" sz="2200" b="1" dirty="0"/>
              <a:t>антитеррористической направленности для обучающихся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355031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93073"/>
            <a:ext cx="8229600" cy="450304"/>
          </a:xfrm>
        </p:spPr>
        <p:txBody>
          <a:bodyPr>
            <a:normAutofit/>
          </a:bodyPr>
          <a:lstStyle/>
          <a:p>
            <a:pPr algn="ctr"/>
            <a:r>
              <a:rPr lang="ru-RU" sz="2000" dirty="0" smtClean="0"/>
              <a:t>Нормативное регулирование антитеррористической деятельности</a:t>
            </a:r>
            <a:endParaRPr lang="ru-RU" sz="2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2051720" y="786939"/>
            <a:ext cx="2236176" cy="27383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032" y="806687"/>
            <a:ext cx="2196317" cy="274683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25566"/>
            <a:ext cx="3024336" cy="31180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2784" y="3616828"/>
            <a:ext cx="2236176" cy="3135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9603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176</TotalTime>
  <Words>680</Words>
  <Application>Microsoft Office PowerPoint</Application>
  <PresentationFormat>Экран (4:3)</PresentationFormat>
  <Paragraphs>115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9" baseType="lpstr">
      <vt:lpstr>Arial</vt:lpstr>
      <vt:lpstr>Bookman Old Style</vt:lpstr>
      <vt:lpstr>Calibri</vt:lpstr>
      <vt:lpstr>Cambria</vt:lpstr>
      <vt:lpstr>Gill Sans MT</vt:lpstr>
      <vt:lpstr>Times New Roman</vt:lpstr>
      <vt:lpstr>Wingdings</vt:lpstr>
      <vt:lpstr>Wingdings 3</vt:lpstr>
      <vt:lpstr>Начальная</vt:lpstr>
      <vt:lpstr>«Терроризм: сущность, понятие, характерные черты, правовые аспекты» </vt:lpstr>
      <vt:lpstr>Презентация PowerPoint</vt:lpstr>
      <vt:lpstr>Календарь трагических событий и памятных дат</vt:lpstr>
      <vt:lpstr>Презентация PowerPoint</vt:lpstr>
      <vt:lpstr>Определение терроризма</vt:lpstr>
      <vt:lpstr>Презентация PowerPoint</vt:lpstr>
      <vt:lpstr>Формы проявления экстремизма и терроризма в сети Интернет</vt:lpstr>
      <vt:lpstr>Презентация PowerPoint</vt:lpstr>
      <vt:lpstr>     Рекомендуемый перечень видеоматериалов  антитеррористической направленности для обучающихся </vt:lpstr>
      <vt:lpstr>Нормативное регулирование антитеррористической деятельности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«Терроризм: сущность, понятие, характерные черты, правовые аспекты»</dc:title>
  <dc:creator>Lenovo</dc:creator>
  <cp:lastModifiedBy>admin</cp:lastModifiedBy>
  <cp:revision>18</cp:revision>
  <dcterms:created xsi:type="dcterms:W3CDTF">2023-05-24T13:03:21Z</dcterms:created>
  <dcterms:modified xsi:type="dcterms:W3CDTF">2023-08-30T16:48:02Z</dcterms:modified>
</cp:coreProperties>
</file>