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4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2000"/>
              </a:spcAft>
              <a:defRPr b="1" sz="4000">
                <a:solidFill>
                  <a:srgbClr val="FFFFFF"/>
                </a:solidFill>
              </a:defRPr>
            </a:pPr>
            <a:r>
              <a:t>ПРОЕКТНОЕ ОБУЧЕНИЕ В ДОПОЛНИТЕЛЬНОМ ОБРАЗОВАНИИ</a:t>
            </a:r>
          </a:p>
          <a:p>
            <a:pPr algn="l">
              <a:defRPr sz="2000">
                <a:solidFill>
                  <a:srgbClr val="0066CC"/>
                </a:solidFill>
              </a:defRPr>
            </a:pPr>
            <a:r>
              <a:t>Инструмент развития hard &amp; soft skills в условиях свободы выбора</a:t>
            </a:r>
            <a:br/>
            <a:r>
              <a:t>Выступление на педагогическом совете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1A242B"/>
                </a:solidFill>
              </a:defRPr>
            </a:pPr>
            <a:r>
              <a:t>Почему ДО — идеальная среда для проектов?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200">
                <a:solidFill>
                  <a:srgbClr val="0066CC"/>
                </a:solidFill>
              </a:defRPr>
            </a:pPr>
            <a:r>
              <a:t>Отсутствие жестких стандартов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Мы не привязаны к жестким рамкам уроков и ВПР, что дает время на глубокие исследования.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82880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200">
                <a:solidFill>
                  <a:srgbClr val="0066CC"/>
                </a:solidFill>
              </a:defRPr>
            </a:pPr>
            <a:r>
              <a:t>Добровольность и мотивация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Дети приходят сами. В основе проекта всегда лежит личный интерес ребенка, а не обязанность.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200">
                <a:solidFill>
                  <a:srgbClr val="0066CC"/>
                </a:solidFill>
              </a:defRPr>
            </a:pPr>
            <a:r>
              <a:t>Гибкость и вариативность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Возможность менять направления, привлекать экспертов и использовать любые ресурсы.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11480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200">
                <a:solidFill>
                  <a:srgbClr val="0066CC"/>
                </a:solidFill>
              </a:defRPr>
            </a:pPr>
            <a:r>
              <a:t>Практическая направленность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Фокус на создании реального, осязаемого продукта, имеющего ценность для ребенка или общества.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1A242B"/>
                </a:solidFill>
              </a:defRPr>
            </a:pPr>
            <a:r>
              <a:t>Типология проектов в работе педагога ДО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b="1" sz="3600">
                <a:solidFill>
                  <a:srgbClr val="0066CC"/>
                </a:solidFill>
              </a:defRPr>
            </a:pPr>
            <a:r>
              <a:t>01</a:t>
            </a:r>
          </a:p>
          <a:p>
            <a:pPr>
              <a:spcAft>
                <a:spcPts val="1000"/>
              </a:spcAft>
              <a:defRPr b="1" sz="1800">
                <a:solidFill>
                  <a:srgbClr val="1A242B"/>
                </a:solidFill>
              </a:defRPr>
            </a:pPr>
            <a:r>
              <a:t>Исследовательские</a:t>
            </a:r>
          </a:p>
          <a:p>
            <a:pPr>
              <a:defRPr sz="1400">
                <a:solidFill>
                  <a:srgbClr val="282828"/>
                </a:solidFill>
              </a:defRPr>
            </a:pPr>
            <a:r>
              <a:t>Доказательство гипотез, опыты, сбор данных. Подходит для естественно-научной направленности.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20440" y="210312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b="1" sz="3600">
                <a:solidFill>
                  <a:srgbClr val="0066CC"/>
                </a:solidFill>
              </a:defRPr>
            </a:pPr>
            <a:r>
              <a:t>02</a:t>
            </a:r>
          </a:p>
          <a:p>
            <a:pPr>
              <a:spcAft>
                <a:spcPts val="1000"/>
              </a:spcAft>
              <a:defRPr b="1" sz="1800">
                <a:solidFill>
                  <a:srgbClr val="1A242B"/>
                </a:solidFill>
              </a:defRPr>
            </a:pPr>
            <a:r>
              <a:t>Творческие</a:t>
            </a:r>
          </a:p>
          <a:p>
            <a:pPr>
              <a:defRPr sz="1400">
                <a:solidFill>
                  <a:srgbClr val="282828"/>
                </a:solidFill>
              </a:defRPr>
            </a:pPr>
            <a:r>
              <a:t>Спектакли, арт-объекты, видеоролики, фестивали. Фокус на самовыражении.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0" y="210312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b="1" sz="3600">
                <a:solidFill>
                  <a:srgbClr val="0066CC"/>
                </a:solidFill>
              </a:defRPr>
            </a:pPr>
            <a:r>
              <a:t>03</a:t>
            </a:r>
          </a:p>
          <a:p>
            <a:pPr>
              <a:spcAft>
                <a:spcPts val="1000"/>
              </a:spcAft>
              <a:defRPr b="1" sz="1800">
                <a:solidFill>
                  <a:srgbClr val="1A242B"/>
                </a:solidFill>
              </a:defRPr>
            </a:pPr>
            <a:r>
              <a:t>Практико-ориентированные</a:t>
            </a:r>
          </a:p>
          <a:p>
            <a:pPr>
              <a:defRPr sz="1400">
                <a:solidFill>
                  <a:srgbClr val="282828"/>
                </a:solidFill>
              </a:defRPr>
            </a:pPr>
            <a:r>
              <a:t>Создание работающих моделей, сайтов, роботов, чертежей. Решают конкретную техническую задачу.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32520" y="2103120"/>
            <a:ext cx="2468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b="1" sz="3600">
                <a:solidFill>
                  <a:srgbClr val="0066CC"/>
                </a:solidFill>
              </a:defRPr>
            </a:pPr>
            <a:r>
              <a:t>04</a:t>
            </a:r>
          </a:p>
          <a:p>
            <a:pPr>
              <a:spcAft>
                <a:spcPts val="1000"/>
              </a:spcAft>
              <a:defRPr b="1" sz="1800">
                <a:solidFill>
                  <a:srgbClr val="1A242B"/>
                </a:solidFill>
              </a:defRPr>
            </a:pPr>
            <a:r>
              <a:t>Социальные</a:t>
            </a:r>
          </a:p>
          <a:p>
            <a:pPr>
              <a:defRPr sz="1400">
                <a:solidFill>
                  <a:srgbClr val="282828"/>
                </a:solidFill>
              </a:defRPr>
            </a:pPr>
            <a:r>
              <a:t>Волонтерские акции, экологические инициативы, благоустройство. Направлены на позитивные изменения в социуме.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1A242B"/>
                </a:solidFill>
              </a:defRPr>
            </a:pPr>
            <a:r>
              <a:t>Жизненный цикл проекта: от идеи до рефлексии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800">
                <a:solidFill>
                  <a:srgbClr val="0066CC"/>
                </a:solidFill>
              </a:defRPr>
            </a:pPr>
            <a:r>
              <a:rPr b="1" sz="1800">
                <a:solidFill>
                  <a:srgbClr val="0066CC"/>
                </a:solidFill>
              </a:rPr>
              <a:t>1. Погружение  </a:t>
            </a:r>
            <a:r>
              <a:rPr sz="1600">
                <a:solidFill>
                  <a:srgbClr val="282828"/>
                </a:solidFill>
              </a:rPr>
              <a:t>Выявление проблемы, формулировка темы, определение целей и задач проекта.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60604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800">
                <a:solidFill>
                  <a:srgbClr val="0066CC"/>
                </a:solidFill>
              </a:defRPr>
            </a:pPr>
            <a:r>
              <a:rPr b="1" sz="1800">
                <a:solidFill>
                  <a:srgbClr val="0066CC"/>
                </a:solidFill>
              </a:rPr>
              <a:t>2. Планирование  </a:t>
            </a:r>
            <a:r>
              <a:rPr sz="1600">
                <a:solidFill>
                  <a:srgbClr val="282828"/>
                </a:solidFill>
              </a:rPr>
              <a:t>Разбивка на этапы, распределение ролей в команде, выбор инструментов.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56616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800">
                <a:solidFill>
                  <a:srgbClr val="0066CC"/>
                </a:solidFill>
              </a:defRPr>
            </a:pPr>
            <a:r>
              <a:rPr b="1" sz="1800">
                <a:solidFill>
                  <a:srgbClr val="0066CC"/>
                </a:solidFill>
              </a:rPr>
              <a:t>3. Реализация  </a:t>
            </a:r>
            <a:r>
              <a:rPr sz="1600">
                <a:solidFill>
                  <a:srgbClr val="282828"/>
                </a:solidFill>
              </a:rPr>
              <a:t>Самостоятельная работа учащихся, сбор материалов, создание продукта.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52628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800">
                <a:solidFill>
                  <a:srgbClr val="0066CC"/>
                </a:solidFill>
              </a:defRPr>
            </a:pPr>
            <a:r>
              <a:rPr b="1" sz="1800">
                <a:solidFill>
                  <a:srgbClr val="0066CC"/>
                </a:solidFill>
              </a:rPr>
              <a:t>4. Защита проекта  </a:t>
            </a:r>
            <a:r>
              <a:rPr sz="1600">
                <a:solidFill>
                  <a:srgbClr val="282828"/>
                </a:solidFill>
              </a:rPr>
              <a:t>Презентация результатов, демонстрация продукта экспертам или родителям.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486400"/>
            <a:ext cx="1036289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800">
                <a:solidFill>
                  <a:srgbClr val="0066CC"/>
                </a:solidFill>
              </a:defRPr>
            </a:pPr>
            <a:r>
              <a:rPr b="1" sz="1800">
                <a:solidFill>
                  <a:srgbClr val="0066CC"/>
                </a:solidFill>
              </a:rPr>
              <a:t>5. Рефлексия  </a:t>
            </a:r>
            <a:r>
              <a:rPr sz="1600">
                <a:solidFill>
                  <a:srgbClr val="282828"/>
                </a:solidFill>
              </a:rPr>
              <a:t>Анализ успехов и ошибок. Важен не только продукт, но и полученный опыт.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1A242B"/>
                </a:solidFill>
              </a:defRPr>
            </a:pPr>
            <a:r>
              <a:t>Новая роль педагога: от учителя к наставнику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b="1" sz="2200">
                <a:solidFill>
                  <a:srgbClr val="1A242B"/>
                </a:solidFill>
              </a:defRPr>
            </a:pPr>
            <a:r>
              <a:t>Фасилитатор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Помогает организовать процесс, не навязывая готовых решений. Задает наводящие вопросы.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201168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b="1" sz="2200">
                <a:solidFill>
                  <a:srgbClr val="1A242B"/>
                </a:solidFill>
              </a:defRPr>
            </a:pPr>
            <a:r>
              <a:t>Консультант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Выступает в качестве эксперта в предметной области, когда у детей не хватает знаний.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1480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b="1" sz="2200">
                <a:solidFill>
                  <a:srgbClr val="1A242B"/>
                </a:solidFill>
              </a:defRPr>
            </a:pPr>
            <a:r>
              <a:t>Модератор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Помогает разрешать внутренние конфликты в командах, настраивает коммуникацию.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4114800"/>
            <a:ext cx="48764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b="1" sz="2200">
                <a:solidFill>
                  <a:srgbClr val="1A242B"/>
                </a:solidFill>
              </a:defRPr>
            </a:pPr>
            <a:r>
              <a:t>Психологический куратор</a:t>
            </a:r>
          </a:p>
          <a:p>
            <a:pPr>
              <a:defRPr sz="1600">
                <a:solidFill>
                  <a:srgbClr val="282828"/>
                </a:solidFill>
              </a:defRPr>
            </a:pPr>
            <a:r>
              <a:t>Поддерживает мотивацию, помогает справиться с неудачами при ошибках.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42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200">
                <a:solidFill>
                  <a:srgbClr val="FFFFFF"/>
                </a:solidFill>
              </a:defRPr>
            </a:pPr>
            <a:r>
              <a:t>Что дает проектная деятельность коллегам и детям?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200">
                <a:solidFill>
                  <a:srgbClr val="0066CC"/>
                </a:solidFill>
              </a:defRPr>
            </a:pPr>
            <a:r>
              <a:t>Для учащихся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Сформированные Soft Skills (4К: коммуникация, креативность, командная работа, критическое мышление).</a:t>
            </a:r>
            <a:br/>
            <a:r>
              <a:t>Осязаемый продукт в портфолио для конкурсов и олимпиад.</a:t>
            </a:r>
            <a:br/>
            <a:r>
              <a:t>Опыт преодоления трудностей и реальной ответственности.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389120"/>
            <a:ext cx="1036289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b="1" sz="2200">
                <a:solidFill>
                  <a:srgbClr val="0066CC"/>
                </a:solidFill>
              </a:defRPr>
            </a:pPr>
            <a:r>
              <a:t>Для педагога и организации</a:t>
            </a:r>
          </a:p>
          <a:p>
            <a:pPr>
              <a:defRPr sz="1600">
                <a:solidFill>
                  <a:srgbClr val="FFFFFF"/>
                </a:solidFill>
              </a:defRPr>
            </a:pPr>
            <a:r>
              <a:t>Повышение качества образовательного процесса и мотивации.</a:t>
            </a:r>
            <a:br/>
            <a:r>
              <a:t>Готовые конкурсные работы высокого уровня для участия в грантах, выставках и хакатонах.</a:t>
            </a:r>
            <a:br/>
            <a:r>
              <a:t>Рост профессионального мастерства и статуса наставника.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