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77" r:id="rId5"/>
    <p:sldId id="278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59" r:id="rId18"/>
    <p:sldId id="26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33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6EBE47D-A716-449D-86D5-CD9898E03596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5D98DB0-1FED-4B4C-95A1-9F28E9838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BE47D-A716-449D-86D5-CD9898E03596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8DB0-1FED-4B4C-95A1-9F28E9838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BE47D-A716-449D-86D5-CD9898E03596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8DB0-1FED-4B4C-95A1-9F28E9838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BE47D-A716-449D-86D5-CD9898E03596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8DB0-1FED-4B4C-95A1-9F28E9838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6EBE47D-A716-449D-86D5-CD9898E03596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5D98DB0-1FED-4B4C-95A1-9F28E9838CCC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6EBE47D-A716-449D-86D5-CD9898E03596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5D98DB0-1FED-4B4C-95A1-9F28E9838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BE47D-A716-449D-86D5-CD9898E03596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8DB0-1FED-4B4C-95A1-9F28E9838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BE47D-A716-449D-86D5-CD9898E03596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8DB0-1FED-4B4C-95A1-9F28E9838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BE47D-A716-449D-86D5-CD9898E03596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8DB0-1FED-4B4C-95A1-9F28E9838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BE47D-A716-449D-86D5-CD9898E03596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8DB0-1FED-4B4C-95A1-9F28E9838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BE47D-A716-449D-86D5-CD9898E03596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8DB0-1FED-4B4C-95A1-9F28E9838C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6EBE47D-A716-449D-86D5-CD9898E03596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5D98DB0-1FED-4B4C-95A1-9F28E9838CC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B%D0%B0%D1%81%D1%82%D1%8C" TargetMode="External"/><Relationship Id="rId2" Type="http://schemas.openxmlformats.org/officeDocument/2006/relationships/hyperlink" Target="https://ru.wikipedia.org/wiki/%D0%9B%D0%B0%D1%82%D0%B8%D0%BD%D1%81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C%D0%BE%D1%80%D0%B0%D0%BB%D1%8C" TargetMode="External"/><Relationship Id="rId5" Type="http://schemas.openxmlformats.org/officeDocument/2006/relationships/hyperlink" Target="https://ru.wikipedia.org/wiki/%D0%97%D0%B0%D0%BA%D0%BE%D0%BD%D0%BE%D0%B4%D0%B0%D1%82%D0%B5%D0%BB%D1%8C%D1%81%D1%82%D0%B2%D0%BE" TargetMode="External"/><Relationship Id="rId4" Type="http://schemas.openxmlformats.org/officeDocument/2006/relationships/hyperlink" Target="https://ru.wikipedia.org/wiki/%D0%9F%D1%80%D0%B0%D0%B2%D0%BE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D%D0%B0%D1%81%D0%B5%D0%BB%D0%B5%D0%BD%D0%B8%D0%B5" TargetMode="External"/><Relationship Id="rId2" Type="http://schemas.openxmlformats.org/officeDocument/2006/relationships/hyperlink" Target="https://ru.wikipedia.org/wiki/%D0%98%D0%BD%D1%84%D0%BE%D1%80%D0%BC%D0%B0%D1%86%D0%B8%D0%BE%D0%BD%D0%BD%D0%B0%D1%8F_%D1%8D%D0%BA%D0%BE%D0%BD%D0%BE%D0%BC%D0%B8%D0%BA%D0%B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A%D1%83%D0%BC%D0%BE%D0%B2%D1%81%D1%82%D0%B2%D0%BE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8%D0%BD%D1%84%D0%BB%D1%8F%D1%86%D0%B8%D1%8F" TargetMode="External"/><Relationship Id="rId2" Type="http://schemas.openxmlformats.org/officeDocument/2006/relationships/hyperlink" Target="https://ru.wikipedia.org/wiki/%D0%93%D0%BE%D1%81%D1%83%D0%B4%D0%B0%D1%80%D1%81%D1%82%D0%B2%D0%B5%D0%BD%D0%BD%D0%BE%D0%B5_%D1%80%D0%B5%D0%B3%D1%83%D0%BB%D0%B8%D1%80%D0%BE%D0%B2%D0%B0%D0%BD%D0%B8%D0%B5_%D1%8D%D0%BA%D0%BE%D0%BD%D0%BE%D0%BC%D0%B8%D0%BA%D0%B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2%D0%92%D0%9F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789040"/>
            <a:ext cx="7776864" cy="2209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Противостояние коррупции – дело всего общества. Проблемы образования тесно связаны с проблемами общественного развития. Таким образом,</a:t>
            </a:r>
            <a:r>
              <a:rPr lang="ru-RU" b="1" dirty="0">
                <a:solidFill>
                  <a:schemeClr val="tx1"/>
                </a:solidFill>
              </a:rPr>
              <a:t> воспитание </a:t>
            </a:r>
            <a:r>
              <a:rPr lang="ru-RU" dirty="0">
                <a:solidFill>
                  <a:schemeClr val="tx1"/>
                </a:solidFill>
              </a:rPr>
              <a:t>неприятия молодым поколением коррупции как явления, абсолютно несовместимого с ценностями современного правового государства, – важнейшая задача школы.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15" y="548680"/>
            <a:ext cx="2182813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2843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48139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/>
              <a:t>Коррупция</a:t>
            </a:r>
            <a:r>
              <a:rPr lang="ru-RU" dirty="0"/>
              <a:t> (от </a:t>
            </a:r>
            <a:r>
              <a:rPr lang="ru-RU" dirty="0">
                <a:hlinkClick r:id="rId2" tooltip="Латинский язык"/>
              </a:rPr>
              <a:t>лат.</a:t>
            </a:r>
            <a:r>
              <a:rPr lang="ru-RU" dirty="0"/>
              <a:t> </a:t>
            </a:r>
            <a:r>
              <a:rPr lang="ru-RU" i="1" dirty="0" err="1"/>
              <a:t>corrumpere</a:t>
            </a:r>
            <a:r>
              <a:rPr lang="ru-RU" dirty="0"/>
              <a:t> — растлевать, </a:t>
            </a:r>
            <a:r>
              <a:rPr lang="ru-RU" dirty="0">
                <a:hlinkClick r:id="rId2" tooltip="Латинский язык"/>
              </a:rPr>
              <a:t>лат.</a:t>
            </a:r>
            <a:r>
              <a:rPr lang="ru-RU" dirty="0"/>
              <a:t> </a:t>
            </a:r>
            <a:r>
              <a:rPr lang="ru-RU" i="1" dirty="0" err="1"/>
              <a:t>corruptio</a:t>
            </a:r>
            <a:r>
              <a:rPr lang="ru-RU" dirty="0"/>
              <a:t> — подкуп, порча) — термин, обозначающий обычно использование должностным </a:t>
            </a:r>
            <a:r>
              <a:rPr lang="ru-RU" dirty="0" smtClean="0"/>
              <a:t>лицом своих</a:t>
            </a:r>
            <a:r>
              <a:rPr lang="ru-RU" dirty="0"/>
              <a:t> </a:t>
            </a:r>
            <a:r>
              <a:rPr lang="ru-RU" dirty="0">
                <a:hlinkClick r:id="rId3" tooltip="Власть"/>
              </a:rPr>
              <a:t>властных</a:t>
            </a:r>
            <a:r>
              <a:rPr lang="ru-RU" dirty="0"/>
              <a:t> полномочий и доверенных ему </a:t>
            </a:r>
            <a:r>
              <a:rPr lang="ru-RU" dirty="0">
                <a:hlinkClick r:id="rId4" tooltip="Право"/>
              </a:rPr>
              <a:t>прав</a:t>
            </a:r>
            <a:r>
              <a:rPr lang="ru-RU" dirty="0"/>
              <a:t>, а также связанных с этим официальным статусом авторитета, возможностей, связей в целях личной выгоды, противоречащее </a:t>
            </a:r>
            <a:r>
              <a:rPr lang="ru-RU" dirty="0">
                <a:hlinkClick r:id="rId5" tooltip="Законодательство"/>
              </a:rPr>
              <a:t>законодательству</a:t>
            </a:r>
            <a:r>
              <a:rPr lang="ru-RU" dirty="0"/>
              <a:t> и </a:t>
            </a:r>
            <a:r>
              <a:rPr lang="ru-RU" dirty="0" smtClean="0">
                <a:hlinkClick r:id="rId6" tooltip="Мораль"/>
              </a:rPr>
              <a:t>моральным</a:t>
            </a:r>
            <a:r>
              <a:rPr lang="ru-RU" dirty="0"/>
              <a:t> установкам.</a:t>
            </a:r>
          </a:p>
        </p:txBody>
      </p:sp>
    </p:spTree>
    <p:extLst>
      <p:ext uri="{BB962C8B-B14F-4D97-AF65-F5344CB8AC3E}">
        <p14:creationId xmlns:p14="http://schemas.microsoft.com/office/powerpoint/2010/main" val="2059757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8003232" cy="868958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>Определение </a:t>
            </a:r>
            <a:r>
              <a:rPr lang="ru-RU" b="1" dirty="0"/>
              <a:t>понятия «коррупция»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32511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Коррупция — это довольно сложное и неоднозначно понимае­мое явление, которое:</a:t>
            </a:r>
          </a:p>
          <a:p>
            <a:pPr lvl="0" algn="just"/>
            <a:r>
              <a:rPr lang="ru-RU" dirty="0"/>
              <a:t>развивается во времени, имеет конкретно-исторический характер;</a:t>
            </a:r>
          </a:p>
          <a:p>
            <a:pPr lvl="0" algn="just"/>
            <a:r>
              <a:rPr lang="ru-RU" dirty="0"/>
              <a:t>существенно зависит от социальных условий, особенностей формирования национального сознания и исторической традиции той или иной страны.</a:t>
            </a:r>
          </a:p>
          <a:p>
            <a:pPr algn="just"/>
            <a:r>
              <a:rPr lang="ru-RU" dirty="0"/>
              <a:t>Что коррупция и коррупционеры — это плохо, согласно боль­шинство населения России. Фондом общественного мнения был про­веден общероссийский опрос населения, респонденты отвечали на вопрос: </a:t>
            </a:r>
            <a:r>
              <a:rPr lang="ru-RU" i="1" dirty="0"/>
              <a:t>По телевидению, по радио, в прессе часто говорят о кор­рупции, о коррупционерах. Как Вы считаете, какие действия чаще всего совершаются коррупционерами в современной России?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7558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Латинско-русский словарь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кроме </a:t>
            </a:r>
            <a:r>
              <a:rPr lang="ru-RU" dirty="0"/>
              <a:t>вышеуказанных значений приводит и такие значения, как «совращение, упадок, извращение, плохое состояние, превратность (мнения или взглядов), а также рас­страивать, повреждать, приводить в упадок, губить, разрушать, обольщать, соблазнять, развращать, искажать, фальсифицировать, позорить, бесчестить».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6259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FF0000"/>
                </a:solidFill>
              </a:rPr>
              <a:t>В римском праве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этим </a:t>
            </a:r>
            <a:r>
              <a:rPr lang="ru-RU" dirty="0"/>
              <a:t>термином обозначалась деятельность нескольких лиц, направленная на нарушение нормального хода судебного процесса или управления обществом, и к коррупцион­ным относился целый ряд деяний, связанных с фальсификацией и порчей государственных документов, с подкупом судей или с нрав­ственным развращением чужого раба.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7165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СУЩНОСТЬ 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касается не просто взаимоотношений двух людей, а имеет значимые социальные последствия; коррупционное деяние противоречит государственному и общественному интересу, интересам гражданам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630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КОРРУПЦИЯ – СЛОЖНОЕ, МНОГОАСПЕКТНОЕ ПОНЯТИЕ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1044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Аспекты коррупции</a:t>
            </a:r>
          </a:p>
          <a:p>
            <a:r>
              <a:rPr lang="ru-RU" dirty="0" smtClean="0"/>
              <a:t>Социологический</a:t>
            </a:r>
          </a:p>
          <a:p>
            <a:r>
              <a:rPr lang="ru-RU" dirty="0" smtClean="0"/>
              <a:t>Культурологический</a:t>
            </a:r>
          </a:p>
          <a:p>
            <a:r>
              <a:rPr lang="ru-RU" dirty="0" smtClean="0"/>
              <a:t>Идеологический</a:t>
            </a:r>
          </a:p>
          <a:p>
            <a:r>
              <a:rPr lang="ru-RU" dirty="0" smtClean="0"/>
              <a:t>Морально-этический</a:t>
            </a:r>
          </a:p>
          <a:p>
            <a:r>
              <a:rPr lang="ru-RU" dirty="0" smtClean="0"/>
              <a:t>Политический</a:t>
            </a:r>
          </a:p>
          <a:p>
            <a:r>
              <a:rPr lang="ru-RU" dirty="0" smtClean="0"/>
              <a:t>Экономический</a:t>
            </a:r>
          </a:p>
          <a:p>
            <a:r>
              <a:rPr lang="ru-RU" dirty="0" smtClean="0"/>
              <a:t>Психологический</a:t>
            </a:r>
          </a:p>
          <a:p>
            <a:r>
              <a:rPr lang="ru-RU" dirty="0" smtClean="0"/>
              <a:t>Бытовой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3716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ФОРМЫ КОРРУПЦИИ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204864"/>
            <a:ext cx="8229600" cy="3577584"/>
          </a:xfrm>
        </p:spPr>
        <p:txBody>
          <a:bodyPr/>
          <a:lstStyle/>
          <a:p>
            <a:r>
              <a:rPr lang="ru-RU" dirty="0" smtClean="0"/>
              <a:t>КОРРУПЦИЯ ВЫЖИВАНИЯ</a:t>
            </a:r>
          </a:p>
          <a:p>
            <a:r>
              <a:rPr lang="ru-RU" dirty="0" smtClean="0"/>
              <a:t>КОРРУПЦИЯ КОМФОРТА</a:t>
            </a:r>
          </a:p>
          <a:p>
            <a:r>
              <a:rPr lang="ru-RU" dirty="0" smtClean="0"/>
              <a:t>КОРРУПЦИЯ ПРЕСТИЖА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233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525963"/>
          </a:xfrm>
        </p:spPr>
        <p:txBody>
          <a:bodyPr/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КОРРУПЦИЯ</a:t>
            </a:r>
            <a:r>
              <a:rPr lang="ru-RU" dirty="0" smtClean="0"/>
              <a:t> – это использование публичных возможностей в частных интересах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(Макиавелли)</a:t>
            </a:r>
          </a:p>
          <a:p>
            <a:pPr algn="just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Употребление термина </a:t>
            </a:r>
            <a:r>
              <a:rPr lang="ru-RU" dirty="0">
                <a:solidFill>
                  <a:srgbClr val="FF0000"/>
                </a:solidFill>
              </a:rPr>
              <a:t>«коррупция»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применительно к политике приписывается еще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Аристотелю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который определял тиранию как неправильную, испорченную (коррумпированную) форму монархии</a:t>
            </a:r>
          </a:p>
          <a:p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266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Понятие «коррупция»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/>
              <a:t>(секретариат ООН)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25112"/>
          </a:xfrm>
        </p:spPr>
        <p:txBody>
          <a:bodyPr>
            <a:normAutofit/>
          </a:bodyPr>
          <a:lstStyle/>
          <a:p>
            <a:pPr lvl="0" algn="just"/>
            <a:r>
              <a:rPr lang="ru-RU" dirty="0" smtClean="0"/>
              <a:t>кража, </a:t>
            </a:r>
            <a:r>
              <a:rPr lang="ru-RU" dirty="0"/>
              <a:t>хищение и присвоение государственной собственнос­ти должностными лицами;</a:t>
            </a:r>
          </a:p>
          <a:p>
            <a:pPr lvl="0" algn="just"/>
            <a:r>
              <a:rPr lang="ru-RU" dirty="0"/>
              <a:t>злоупотребления служебным положением для получения неоправданных личных выгод в результате неофициального исполь­зования официального статуса;</a:t>
            </a:r>
          </a:p>
          <a:p>
            <a:pPr lvl="0" algn="just"/>
            <a:r>
              <a:rPr lang="ru-RU" dirty="0"/>
              <a:t>конфликт интересов между общественным долгом и личной корыстью.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1325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КОРРУПЦИЯ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325112"/>
          </a:xfrm>
        </p:spPr>
        <p:txBody>
          <a:bodyPr/>
          <a:lstStyle/>
          <a:p>
            <a:r>
              <a:rPr lang="ru-RU" i="1" dirty="0" smtClean="0">
                <a:solidFill>
                  <a:srgbClr val="0070C0"/>
                </a:solidFill>
              </a:rPr>
              <a:t>В УЗКОМ СМЫСЛЕ СЛОВА</a:t>
            </a:r>
            <a:r>
              <a:rPr lang="ru-RU" dirty="0" smtClean="0"/>
              <a:t>, преж­де </a:t>
            </a:r>
            <a:r>
              <a:rPr lang="ru-RU" dirty="0"/>
              <a:t>всего, явление, при котором должностные лица, сознательно пренебрегая своими обязанностями или действуя вопреки этим обязанностям, ради дополнительного материального или иного вознаграждения и выгоды, совершают противозаконное деяние.</a:t>
            </a:r>
          </a:p>
        </p:txBody>
      </p:sp>
    </p:spTree>
    <p:extLst>
      <p:ext uri="{BB962C8B-B14F-4D97-AF65-F5344CB8AC3E}">
        <p14:creationId xmlns:p14="http://schemas.microsoft.com/office/powerpoint/2010/main" val="168615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0668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КОРРУПЦИЯ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325112"/>
          </a:xfrm>
        </p:spPr>
        <p:txBody>
          <a:bodyPr/>
          <a:lstStyle/>
          <a:p>
            <a:r>
              <a:rPr lang="ru-RU" sz="4400" dirty="0">
                <a:solidFill>
                  <a:srgbClr val="0070C0"/>
                </a:solidFill>
              </a:rPr>
              <a:t>в </a:t>
            </a:r>
            <a:r>
              <a:rPr lang="ru-RU" sz="4400" i="1" dirty="0">
                <a:solidFill>
                  <a:srgbClr val="0070C0"/>
                </a:solidFill>
              </a:rPr>
              <a:t>широком </a:t>
            </a:r>
            <a:r>
              <a:rPr lang="ru-RU" sz="4400" i="1" dirty="0" smtClean="0">
                <a:solidFill>
                  <a:srgbClr val="0070C0"/>
                </a:solidFill>
              </a:rPr>
              <a:t>смысле слова</a:t>
            </a:r>
            <a:r>
              <a:rPr lang="ru-RU" i="1" dirty="0" smtClean="0"/>
              <a:t>,</a:t>
            </a:r>
            <a:r>
              <a:rPr lang="ru-RU" dirty="0" smtClean="0"/>
              <a:t> </a:t>
            </a:r>
            <a:r>
              <a:rPr lang="ru-RU" dirty="0"/>
              <a:t>следует говорить о ней как о </a:t>
            </a:r>
            <a:r>
              <a:rPr lang="ru-RU" b="1" dirty="0"/>
              <a:t>системном явлении, </a:t>
            </a:r>
            <a:r>
              <a:rPr lang="ru-RU" dirty="0"/>
              <a:t>которое пронизывает все общество, его политику, экономику, социальные, культурные отношения, сис­тему образования, морально-нравственные устои, менталитет.</a:t>
            </a:r>
          </a:p>
        </p:txBody>
      </p:sp>
    </p:spTree>
    <p:extLst>
      <p:ext uri="{BB962C8B-B14F-4D97-AF65-F5344CB8AC3E}">
        <p14:creationId xmlns:p14="http://schemas.microsoft.com/office/powerpoint/2010/main" val="87784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ШИРОКОМ СМЫСЛЕ СЛОВА</a:t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СУЩНОСТЬ КОРРУПЦИИ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такое использование государственными (муниципальными) служащими и иными лицами своего служебного положения, полно­мочий, статуса и авторитета в своих частных интересах, ко­торое наносит ущерб значимым политическим, экономическим, социальным, морально-этическим и иным интересам и ценностям государства и общества и вовлекает в коррупционные отношения других людей (организации), формируя устойчивую систему кор­рупционных </a:t>
            </a:r>
            <a:r>
              <a:rPr lang="ru-RU" dirty="0" smtClean="0"/>
              <a:t>связей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733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ЭЛЕМЕНТЫ КОРРУПЦИИ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25310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СУБЪЕКТ</a:t>
            </a:r>
          </a:p>
          <a:p>
            <a:r>
              <a:rPr lang="ru-RU" dirty="0" smtClean="0"/>
              <a:t>СТОРОНЫ КОРРУПЦИОННЫХ ОТНОШЕНИЙ</a:t>
            </a:r>
          </a:p>
          <a:p>
            <a:r>
              <a:rPr lang="ru-RU" dirty="0" smtClean="0"/>
              <a:t>ЦЕЛЬ</a:t>
            </a:r>
          </a:p>
          <a:p>
            <a:r>
              <a:rPr lang="ru-RU" dirty="0" smtClean="0"/>
              <a:t>СПОСОБ РЕАЛИЗАЦИИ</a:t>
            </a:r>
          </a:p>
          <a:p>
            <a:r>
              <a:rPr lang="ru-RU" dirty="0" smtClean="0"/>
              <a:t>СФЕРА ОХВАТА</a:t>
            </a:r>
          </a:p>
          <a:p>
            <a:r>
              <a:rPr lang="ru-RU" dirty="0" smtClean="0"/>
              <a:t>ОБЪЕКТ</a:t>
            </a:r>
          </a:p>
          <a:p>
            <a:r>
              <a:rPr lang="ru-RU" dirty="0" smtClean="0"/>
              <a:t>ФОРМЫ</a:t>
            </a:r>
          </a:p>
          <a:p>
            <a:r>
              <a:rPr lang="ru-RU" dirty="0" smtClean="0"/>
              <a:t>СУЩНОСТЬ</a:t>
            </a:r>
          </a:p>
          <a:p>
            <a:r>
              <a:rPr lang="ru-RU" dirty="0" smtClean="0"/>
              <a:t>ЖЕРТВА КОРРУПЦИИ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2755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Причины высокой коррупции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608512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Двусмысленные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Информационная экономика"/>
              </a:rPr>
              <a:t>Незнание или непонимание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законов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Население"/>
              </a:rPr>
              <a:t>населением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позволяет должностным лицам произвольно препятствовать осуществлению бюрократических процедур или завышать надлежащие выплаты.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Нестабильная политическая ситуация в стране.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сформированных механизмов взаимодействия институтов власти.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стандартов и принципов, лежащих в основе работы бюрократического аппарата, от политики правящей элиты.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некомпетентность бюрократии.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Кумовство"/>
              </a:rPr>
              <a:t>Кумовство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политическое покровительство, которые приводят к формированию тайных соглашений, ослабляющих механизмы контроля над коррупцией.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единства в системе исполнительной власти, т. е., регулирование одной и той же деятельности различными инстанциями.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участия граждан в контроле над государством.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607364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Гипотезы о причинах высокой коррупции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25112"/>
          </a:xfrm>
        </p:spPr>
        <p:txBody>
          <a:bodyPr>
            <a:normAutofit fontScale="85000" lnSpcReduction="20000"/>
          </a:bodyPr>
          <a:lstStyle/>
          <a:p>
            <a:pPr>
              <a:buFont typeface="Arial"/>
              <a:buChar char="•"/>
            </a:pPr>
            <a:r>
              <a:rPr lang="ru-RU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заработной платы в государственном секторе по сравнению с частным сектором;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0B008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Государственное регулирование экономики"/>
              </a:rPr>
              <a:t>государственное регулирование экономики</a:t>
            </a:r>
            <a:r>
              <a:rPr lang="ru-RU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граждан от чиновников, монополия государства на определённые услуги;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оторванность бюрократической элиты от народа;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нестабильность, </a:t>
            </a:r>
            <a:r>
              <a:rPr lang="ru-RU" dirty="0">
                <a:solidFill>
                  <a:srgbClr val="0B008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Инфляция"/>
              </a:rPr>
              <a:t>инфляция</a:t>
            </a:r>
            <a:r>
              <a:rPr lang="ru-RU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этническая неоднородность </a:t>
            </a:r>
            <a:r>
              <a:rPr lang="ru-RU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населения;</a:t>
            </a:r>
            <a:endParaRPr lang="ru-RU" dirty="0">
              <a:solidFill>
                <a:srgbClr val="25252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экономического развития (</a:t>
            </a:r>
            <a:r>
              <a:rPr lang="ru-RU" dirty="0">
                <a:solidFill>
                  <a:srgbClr val="0B008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ВВП"/>
              </a:rPr>
              <a:t>ВВП</a:t>
            </a:r>
            <a:r>
              <a:rPr lang="ru-RU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душу населения);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религиозная </a:t>
            </a:r>
            <a:r>
              <a:rPr lang="ru-RU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традиция;</a:t>
            </a:r>
            <a:endParaRPr lang="ru-RU" dirty="0">
              <a:solidFill>
                <a:srgbClr val="25252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страны в целом.</a:t>
            </a:r>
            <a:endParaRPr lang="ru-RU" b="0" i="0" dirty="0">
              <a:solidFill>
                <a:srgbClr val="25252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42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50547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Респонденты назвали следующие действия, совершаемые кор­рупционерами:</a:t>
            </a:r>
          </a:p>
          <a:p>
            <a:pPr lvl="0"/>
            <a:r>
              <a:rPr lang="ru-RU" dirty="0"/>
              <a:t>взятки (взяточничество, взяточники), подкуп, продажность — 25%;</a:t>
            </a:r>
          </a:p>
          <a:p>
            <a:pPr lvl="0"/>
            <a:r>
              <a:rPr lang="ru-RU" dirty="0"/>
              <a:t>воровство (воруют, разворовывают и др.), кражи (крадут, об­крадывают), хищения (тащат, растаскивают) — 17%;</a:t>
            </a:r>
          </a:p>
          <a:p>
            <a:pPr lvl="0"/>
            <a:r>
              <a:rPr lang="ru-RU" dirty="0"/>
              <a:t>махинации, присвоение (присваивают, прикарманивают, на­бивают карман и др.), обогащение (обогащаются, наживаются) — 9%;</a:t>
            </a:r>
          </a:p>
          <a:p>
            <a:pPr lvl="0"/>
            <a:r>
              <a:rPr lang="ru-RU" dirty="0"/>
              <a:t>грабеж (грабят, ограбление) — 3%;</a:t>
            </a:r>
          </a:p>
          <a:p>
            <a:pPr lvl="0"/>
            <a:r>
              <a:rPr lang="ru-RU" dirty="0"/>
              <a:t>убийства (убивают) — 2%.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7166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0668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СУЖДЕНИЯ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2511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взяточничество </a:t>
            </a:r>
            <a:r>
              <a:rPr lang="ru-RU" dirty="0"/>
              <a:t>и прива­тизация «под себя»; воровство в </a:t>
            </a:r>
            <a:r>
              <a:rPr lang="ru-RU" dirty="0" err="1"/>
              <a:t>госмасштабе</a:t>
            </a:r>
            <a:r>
              <a:rPr lang="ru-RU" dirty="0"/>
              <a:t>; выколачивание де­нег из России в корыстных целях; государственный рэкет; добы­ча денег с использованием служебного положения; особые условия деятельности для своих; скрытая политика, где правят деньги; теневые дела на вершине власти; крутят открыто </a:t>
            </a:r>
            <a:r>
              <a:rPr lang="ru-RU" dirty="0" err="1"/>
              <a:t>госденьги</a:t>
            </a:r>
            <a:r>
              <a:rPr lang="ru-RU" dirty="0"/>
              <a:t>; одни воруют, другие их поддерживают; предлагают государственное друг другу, как </a:t>
            </a:r>
            <a:r>
              <a:rPr lang="ru-RU"/>
              <a:t>свое </a:t>
            </a:r>
            <a:r>
              <a:rPr lang="ru-RU" smtClean="0"/>
              <a:t>личное.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54093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134</TotalTime>
  <Words>702</Words>
  <Application>Microsoft Office PowerPoint</Application>
  <PresentationFormat>Экран (4:3)</PresentationFormat>
  <Paragraphs>77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Городская</vt:lpstr>
      <vt:lpstr>Презентация PowerPoint</vt:lpstr>
      <vt:lpstr>Презентация PowerPoint</vt:lpstr>
      <vt:lpstr>Определение понятия «коррупция» </vt:lpstr>
      <vt:lpstr>Латинско-русский словарь</vt:lpstr>
      <vt:lpstr>В римском праве</vt:lpstr>
      <vt:lpstr>СУЩНОСТЬ КОРРУПЦИИ</vt:lpstr>
      <vt:lpstr>КОРРУПЦИЯ – СЛОЖНОЕ, МНОГОАСПЕКТНОЕ ПОНЯТИЕ</vt:lpstr>
      <vt:lpstr>ФОРМЫ КОРРУПЦИИ</vt:lpstr>
      <vt:lpstr>Презентация PowerPoint</vt:lpstr>
      <vt:lpstr>Понятие «коррупция» (секретариат ООН)</vt:lpstr>
      <vt:lpstr>КОРРУПЦИЯ</vt:lpstr>
      <vt:lpstr>КОРРУПЦИЯ</vt:lpstr>
      <vt:lpstr>В ШИРОКОМ СМЫСЛЕ СЛОВА СУЩНОСТЬ КОРРУПЦИИ</vt:lpstr>
      <vt:lpstr>ЭЛЕМЕНТЫ КОРРУПЦИИ</vt:lpstr>
      <vt:lpstr>Причины высокой коррупции </vt:lpstr>
      <vt:lpstr>Гипотезы о причинах высокой коррупции </vt:lpstr>
      <vt:lpstr>Презентация PowerPoint</vt:lpstr>
      <vt:lpstr>СУЖДЕНИЯ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15</cp:revision>
  <cp:lastPrinted>2014-12-17T12:34:37Z</cp:lastPrinted>
  <dcterms:created xsi:type="dcterms:W3CDTF">2014-12-16T11:37:42Z</dcterms:created>
  <dcterms:modified xsi:type="dcterms:W3CDTF">2015-11-27T13:58:33Z</dcterms:modified>
</cp:coreProperties>
</file>