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</p:sldMasterIdLst>
  <p:notesMasterIdLst>
    <p:notesMasterId r:id="rId35"/>
  </p:notesMasterIdLst>
  <p:sldIdLst>
    <p:sldId id="256" r:id="rId2"/>
    <p:sldId id="258" r:id="rId3"/>
    <p:sldId id="259" r:id="rId4"/>
    <p:sldId id="282" r:id="rId5"/>
    <p:sldId id="283" r:id="rId6"/>
    <p:sldId id="273" r:id="rId7"/>
    <p:sldId id="274" r:id="rId8"/>
    <p:sldId id="284" r:id="rId9"/>
    <p:sldId id="294" r:id="rId10"/>
    <p:sldId id="293" r:id="rId11"/>
    <p:sldId id="298" r:id="rId12"/>
    <p:sldId id="272" r:id="rId13"/>
    <p:sldId id="267" r:id="rId14"/>
    <p:sldId id="264" r:id="rId15"/>
    <p:sldId id="265" r:id="rId16"/>
    <p:sldId id="266" r:id="rId17"/>
    <p:sldId id="268" r:id="rId18"/>
    <p:sldId id="269" r:id="rId19"/>
    <p:sldId id="270" r:id="rId20"/>
    <p:sldId id="299" r:id="rId21"/>
    <p:sldId id="303" r:id="rId22"/>
    <p:sldId id="285" r:id="rId23"/>
    <p:sldId id="297" r:id="rId24"/>
    <p:sldId id="304" r:id="rId25"/>
    <p:sldId id="288" r:id="rId26"/>
    <p:sldId id="275" r:id="rId27"/>
    <p:sldId id="289" r:id="rId28"/>
    <p:sldId id="290" r:id="rId29"/>
    <p:sldId id="291" r:id="rId30"/>
    <p:sldId id="286" r:id="rId31"/>
    <p:sldId id="278" r:id="rId32"/>
    <p:sldId id="279" r:id="rId33"/>
    <p:sldId id="295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0.emf"/><Relationship Id="rId1" Type="http://schemas.openxmlformats.org/officeDocument/2006/relationships/image" Target="../media/image31.emf"/><Relationship Id="rId4" Type="http://schemas.openxmlformats.org/officeDocument/2006/relationships/image" Target="../media/image33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4" Type="http://schemas.openxmlformats.org/officeDocument/2006/relationships/image" Target="../media/image3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6" Type="http://schemas.openxmlformats.org/officeDocument/2006/relationships/image" Target="../media/image71.wmf"/><Relationship Id="rId5" Type="http://schemas.openxmlformats.org/officeDocument/2006/relationships/image" Target="../media/image70.wmf"/><Relationship Id="rId4" Type="http://schemas.openxmlformats.org/officeDocument/2006/relationships/image" Target="../media/image6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82.wmf"/><Relationship Id="rId7" Type="http://schemas.openxmlformats.org/officeDocument/2006/relationships/image" Target="../media/image86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Relationship Id="rId6" Type="http://schemas.openxmlformats.org/officeDocument/2006/relationships/image" Target="../media/image85.wmf"/><Relationship Id="rId5" Type="http://schemas.openxmlformats.org/officeDocument/2006/relationships/image" Target="../media/image84.wmf"/><Relationship Id="rId10" Type="http://schemas.openxmlformats.org/officeDocument/2006/relationships/image" Target="../media/image89.wmf"/><Relationship Id="rId4" Type="http://schemas.openxmlformats.org/officeDocument/2006/relationships/image" Target="../media/image83.wmf"/><Relationship Id="rId9" Type="http://schemas.openxmlformats.org/officeDocument/2006/relationships/image" Target="../media/image8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9D67E-AB67-4296-9A56-5F12C5FEEFBE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82E8AC-1D26-4EF3-83DE-F52B4B5B1F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780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B6E71A-8270-4A7F-B3D7-8F7C189E71D0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207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DE6D54F-063A-4944-9A2C-6D66A1E86F59}" type="slidenum">
              <a:rPr lang="ru-RU" altLang="ru-RU">
                <a:latin typeface="Times New Roman" panose="02020603050405020304" pitchFamily="18" charset="0"/>
              </a:rPr>
              <a:pPr/>
              <a:t>10</a:t>
            </a:fld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868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0AC540A-C607-4E38-A401-B9B1761AFCD2}" type="slidenum">
              <a:rPr lang="ru-RU" altLang="ru-RU">
                <a:latin typeface="Calibri" panose="020F0502020204030204" pitchFamily="34" charset="0"/>
              </a:rPr>
              <a:pPr eaLnBrk="1" hangingPunct="1"/>
              <a:t>26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091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8B69-ED45-4CF4-8A6A-C8B6B899B49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E7513FD-0C75-4859-B7A9-298443FBD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959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8B69-ED45-4CF4-8A6A-C8B6B899B49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513FD-0C75-4859-B7A9-298443FBD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782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8B69-ED45-4CF4-8A6A-C8B6B899B49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E7513FD-0C75-4859-B7A9-298443FBD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992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8B69-ED45-4CF4-8A6A-C8B6B899B49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E7513FD-0C75-4859-B7A9-298443FBD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262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8B69-ED45-4CF4-8A6A-C8B6B899B49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E7513FD-0C75-4859-B7A9-298443FBD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594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8B69-ED45-4CF4-8A6A-C8B6B899B49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513FD-0C75-4859-B7A9-298443FBD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681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8B69-ED45-4CF4-8A6A-C8B6B899B49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513FD-0C75-4859-B7A9-298443FBD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669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8B69-ED45-4CF4-8A6A-C8B6B899B49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513FD-0C75-4859-B7A9-298443FBD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48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8B69-ED45-4CF4-8A6A-C8B6B899B49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E7513FD-0C75-4859-B7A9-298443FBD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808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8B69-ED45-4CF4-8A6A-C8B6B899B49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E7513FD-0C75-4859-B7A9-298443FBD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069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8B69-ED45-4CF4-8A6A-C8B6B899B49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E7513FD-0C75-4859-B7A9-298443FBD6F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1502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8B69-ED45-4CF4-8A6A-C8B6B899B49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E7513FD-0C75-4859-B7A9-298443FBD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088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8B69-ED45-4CF4-8A6A-C8B6B899B49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E7513FD-0C75-4859-B7A9-298443FBD6F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93238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8B69-ED45-4CF4-8A6A-C8B6B899B49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E7513FD-0C75-4859-B7A9-298443FBD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96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8B69-ED45-4CF4-8A6A-C8B6B899B49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513FD-0C75-4859-B7A9-298443FBD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77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C8B69-ED45-4CF4-8A6A-C8B6B899B49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513FD-0C75-4859-B7A9-298443FBD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1925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EEAB6402-63C2-4628-9CAA-F63D55BF0AE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1792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50C698ED-7F82-46BF-BE44-0F1B2149F5F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3145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2323C8-9013-42DB-8FD6-C8998FBBC4A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5327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EC8B69-ED45-4CF4-8A6A-C8B6B899B49C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E7513FD-0C75-4859-B7A9-298443FBD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188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  <p:sldLayoutId id="2147483801" r:id="rId17"/>
    <p:sldLayoutId id="2147483802" r:id="rId18"/>
    <p:sldLayoutId id="2147483803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9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8.wmf"/><Relationship Id="rId5" Type="http://schemas.openxmlformats.org/officeDocument/2006/relationships/image" Target="../media/image5.wmf"/><Relationship Id="rId15" Type="http://schemas.openxmlformats.org/officeDocument/2006/relationships/image" Target="../media/image10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wmf"/><Relationship Id="rId1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gif"/><Relationship Id="rId4" Type="http://schemas.openxmlformats.org/officeDocument/2006/relationships/image" Target="../media/image28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0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0.e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33.emf"/><Relationship Id="rId4" Type="http://schemas.openxmlformats.org/officeDocument/2006/relationships/image" Target="../media/image31.emf"/><Relationship Id="rId9" Type="http://schemas.openxmlformats.org/officeDocument/2006/relationships/oleObject" Target="../embeddings/oleObject11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37.wmf"/><Relationship Id="rId4" Type="http://schemas.openxmlformats.org/officeDocument/2006/relationships/image" Target="../media/image34.wmf"/><Relationship Id="rId9" Type="http://schemas.openxmlformats.org/officeDocument/2006/relationships/oleObject" Target="../embeddings/oleObject15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13" Type="http://schemas.openxmlformats.org/officeDocument/2006/relationships/image" Target="../media/image45.wmf"/><Relationship Id="rId3" Type="http://schemas.openxmlformats.org/officeDocument/2006/relationships/oleObject" Target="../embeddings/oleObject16.bin"/><Relationship Id="rId7" Type="http://schemas.openxmlformats.org/officeDocument/2006/relationships/image" Target="../media/image42.wmf"/><Relationship Id="rId12" Type="http://schemas.openxmlformats.org/officeDocument/2006/relationships/oleObject" Target="../embeddings/oleObject21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44.wmf"/><Relationship Id="rId5" Type="http://schemas.openxmlformats.org/officeDocument/2006/relationships/oleObject" Target="../embeddings/oleObject17.bin"/><Relationship Id="rId10" Type="http://schemas.openxmlformats.org/officeDocument/2006/relationships/oleObject" Target="../embeddings/oleObject20.bin"/><Relationship Id="rId4" Type="http://schemas.openxmlformats.org/officeDocument/2006/relationships/image" Target="../media/image41.wmf"/><Relationship Id="rId9" Type="http://schemas.openxmlformats.org/officeDocument/2006/relationships/image" Target="../media/image43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18" Type="http://schemas.openxmlformats.org/officeDocument/2006/relationships/image" Target="../media/image61.png"/><Relationship Id="rId3" Type="http://schemas.openxmlformats.org/officeDocument/2006/relationships/image" Target="../media/image46.png"/><Relationship Id="rId21" Type="http://schemas.openxmlformats.org/officeDocument/2006/relationships/image" Target="../media/image64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59.png"/><Relationship Id="rId20" Type="http://schemas.openxmlformats.org/officeDocument/2006/relationships/image" Target="../media/image6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19" Type="http://schemas.openxmlformats.org/officeDocument/2006/relationships/image" Target="../media/image62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Relationship Id="rId22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70.wmf"/><Relationship Id="rId3" Type="http://schemas.openxmlformats.org/officeDocument/2006/relationships/image" Target="../media/image72.jpeg"/><Relationship Id="rId7" Type="http://schemas.openxmlformats.org/officeDocument/2006/relationships/image" Target="../media/image67.wmf"/><Relationship Id="rId12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69.wmf"/><Relationship Id="rId5" Type="http://schemas.openxmlformats.org/officeDocument/2006/relationships/image" Target="../media/image66.wmf"/><Relationship Id="rId15" Type="http://schemas.openxmlformats.org/officeDocument/2006/relationships/image" Target="../media/image71.wmf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68.wmf"/><Relationship Id="rId14" Type="http://schemas.openxmlformats.org/officeDocument/2006/relationships/oleObject" Target="../embeddings/oleObject27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image" Target="../media/image72.jpeg"/><Relationship Id="rId7" Type="http://schemas.openxmlformats.org/officeDocument/2006/relationships/image" Target="../media/image7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73.wmf"/><Relationship Id="rId4" Type="http://schemas.openxmlformats.org/officeDocument/2006/relationships/oleObject" Target="../embeddings/oleObject28.bin"/><Relationship Id="rId9" Type="http://schemas.openxmlformats.org/officeDocument/2006/relationships/image" Target="../media/image75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image" Target="../media/image79.jpeg"/><Relationship Id="rId7" Type="http://schemas.openxmlformats.org/officeDocument/2006/relationships/image" Target="../media/image77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76.wmf"/><Relationship Id="rId4" Type="http://schemas.openxmlformats.org/officeDocument/2006/relationships/oleObject" Target="../embeddings/oleObject31.bin"/><Relationship Id="rId9" Type="http://schemas.openxmlformats.org/officeDocument/2006/relationships/image" Target="../media/image78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oleObject" Target="../embeddings/oleObject36.bin"/><Relationship Id="rId18" Type="http://schemas.openxmlformats.org/officeDocument/2006/relationships/image" Target="../media/image83.wmf"/><Relationship Id="rId26" Type="http://schemas.openxmlformats.org/officeDocument/2006/relationships/oleObject" Target="../embeddings/oleObject41.bin"/><Relationship Id="rId3" Type="http://schemas.openxmlformats.org/officeDocument/2006/relationships/image" Target="../media/image90.png"/><Relationship Id="rId21" Type="http://schemas.openxmlformats.org/officeDocument/2006/relationships/oleObject" Target="../embeddings/oleObject39.bin"/><Relationship Id="rId7" Type="http://schemas.openxmlformats.org/officeDocument/2006/relationships/image" Target="../media/image94.png"/><Relationship Id="rId12" Type="http://schemas.openxmlformats.org/officeDocument/2006/relationships/image" Target="../media/image81.wmf"/><Relationship Id="rId17" Type="http://schemas.openxmlformats.org/officeDocument/2006/relationships/oleObject" Target="../embeddings/oleObject37.bin"/><Relationship Id="rId25" Type="http://schemas.openxmlformats.org/officeDocument/2006/relationships/image" Target="../media/image98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97.png"/><Relationship Id="rId20" Type="http://schemas.openxmlformats.org/officeDocument/2006/relationships/image" Target="../media/image84.wmf"/><Relationship Id="rId29" Type="http://schemas.openxmlformats.org/officeDocument/2006/relationships/oleObject" Target="../embeddings/oleObject42.bin"/><Relationship Id="rId1" Type="http://schemas.openxmlformats.org/officeDocument/2006/relationships/vmlDrawing" Target="../drawings/vmlDrawing9.vml"/><Relationship Id="rId6" Type="http://schemas.openxmlformats.org/officeDocument/2006/relationships/image" Target="../media/image93.png"/><Relationship Id="rId11" Type="http://schemas.openxmlformats.org/officeDocument/2006/relationships/oleObject" Target="../embeddings/oleObject35.bin"/><Relationship Id="rId24" Type="http://schemas.openxmlformats.org/officeDocument/2006/relationships/image" Target="../media/image86.wmf"/><Relationship Id="rId5" Type="http://schemas.openxmlformats.org/officeDocument/2006/relationships/image" Target="../media/image92.png"/><Relationship Id="rId15" Type="http://schemas.openxmlformats.org/officeDocument/2006/relationships/image" Target="../media/image96.png"/><Relationship Id="rId23" Type="http://schemas.openxmlformats.org/officeDocument/2006/relationships/oleObject" Target="../embeddings/oleObject40.bin"/><Relationship Id="rId28" Type="http://schemas.openxmlformats.org/officeDocument/2006/relationships/image" Target="../media/image87.jpeg"/><Relationship Id="rId10" Type="http://schemas.openxmlformats.org/officeDocument/2006/relationships/image" Target="../media/image80.wmf"/><Relationship Id="rId19" Type="http://schemas.openxmlformats.org/officeDocument/2006/relationships/oleObject" Target="../embeddings/oleObject38.bin"/><Relationship Id="rId4" Type="http://schemas.openxmlformats.org/officeDocument/2006/relationships/image" Target="../media/image91.png"/><Relationship Id="rId9" Type="http://schemas.openxmlformats.org/officeDocument/2006/relationships/oleObject" Target="../embeddings/oleObject34.bin"/><Relationship Id="rId14" Type="http://schemas.openxmlformats.org/officeDocument/2006/relationships/image" Target="../media/image82.wmf"/><Relationship Id="rId22" Type="http://schemas.openxmlformats.org/officeDocument/2006/relationships/image" Target="../media/image85.wmf"/><Relationship Id="rId27" Type="http://schemas.openxmlformats.org/officeDocument/2006/relationships/image" Target="../media/image88.wmf"/><Relationship Id="rId30" Type="http://schemas.openxmlformats.org/officeDocument/2006/relationships/image" Target="../media/image89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2" y="2023280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ru-RU" b="1" smtClean="0"/>
              <a:t>Эффективные </a:t>
            </a:r>
            <a:r>
              <a:rPr lang="ru-RU" b="1" smtClean="0"/>
              <a:t>методы </a:t>
            </a:r>
            <a:r>
              <a:rPr lang="ru-RU" b="1" dirty="0" smtClean="0"/>
              <a:t>подготовки к ОГЭ по математике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89213" y="4572001"/>
            <a:ext cx="8915399" cy="1132763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Подготовила старший методист лаборатории развития математического и естественно-научного образования </a:t>
            </a:r>
            <a:r>
              <a:rPr lang="ru-RU" sz="2000" dirty="0" err="1" smtClean="0"/>
              <a:t>Архестова</a:t>
            </a:r>
            <a:r>
              <a:rPr lang="ru-RU" sz="2000" dirty="0" smtClean="0"/>
              <a:t> Л.Ж.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4499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2224585" y="652205"/>
            <a:ext cx="8461612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Формула успеха хорошо сдать экзамен по математике:</a:t>
            </a:r>
            <a:endParaRPr lang="ru-RU" sz="3200" b="1" u="sng" dirty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u="sng" dirty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Высокая степень восприимчивости </a:t>
            </a:r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+ </a:t>
            </a:r>
            <a:r>
              <a:rPr lang="ru-RU" sz="3200" b="1" u="sng" dirty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Мотивация</a:t>
            </a:r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+  </a:t>
            </a:r>
            <a:r>
              <a:rPr lang="ru-RU" sz="3200" b="1" u="sng" dirty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Компетентный педагог</a:t>
            </a:r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vol-s.ucoz.ru/Documets/FGOS/FGO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21838" y="3000372"/>
            <a:ext cx="6643734" cy="30327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7181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378450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При подготовке учащихся к ОГЭ учителю необходимо: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5499" y="1659340"/>
            <a:ext cx="8915400" cy="4768756"/>
          </a:xfrm>
        </p:spPr>
        <p:txBody>
          <a:bodyPr>
            <a:noAutofit/>
          </a:bodyPr>
          <a:lstStyle/>
          <a:p>
            <a:pPr lvl="0"/>
            <a:r>
              <a:rPr lang="ru-RU" sz="2000" b="1" dirty="0" smtClean="0"/>
              <a:t>формировать </a:t>
            </a:r>
            <a:r>
              <a:rPr lang="ru-RU" sz="2000" b="1" dirty="0"/>
              <a:t>у учащихся навыки самоконтроля;</a:t>
            </a:r>
          </a:p>
          <a:p>
            <a:pPr lvl="0"/>
            <a:r>
              <a:rPr lang="ru-RU" sz="2000" b="1" dirty="0"/>
              <a:t>формировать умения проверять ответ на правдоподобие;</a:t>
            </a:r>
          </a:p>
          <a:p>
            <a:pPr lvl="0"/>
            <a:r>
              <a:rPr lang="ru-RU" sz="2000" b="1" dirty="0"/>
              <a:t>систематически отрабатывать вычислительные навыки;</a:t>
            </a:r>
          </a:p>
          <a:p>
            <a:pPr lvl="0"/>
            <a:r>
              <a:rPr lang="ru-RU" sz="2000" b="1" dirty="0"/>
              <a:t>формировать умение переходить от словесной формулировки соотношений между величинами к математической;</a:t>
            </a:r>
          </a:p>
          <a:p>
            <a:pPr lvl="0"/>
            <a:r>
              <a:rPr lang="ru-RU" sz="2000" b="1" dirty="0"/>
              <a:t>учить проводить доказательные рассуждения при решении задач;</a:t>
            </a:r>
          </a:p>
          <a:p>
            <a:pPr lvl="0"/>
            <a:r>
              <a:rPr lang="ru-RU" sz="2000" b="1" dirty="0"/>
              <a:t>учить выстраивать аргументацию при проведении доказательства;</a:t>
            </a:r>
          </a:p>
          <a:p>
            <a:pPr lvl="0"/>
            <a:r>
              <a:rPr lang="ru-RU" sz="2000" b="1" dirty="0"/>
              <a:t>учить записывать математические рассуждения, доказательства, обращая внимание на точность и полноту проводимых обоснований.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1349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115212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alt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Приёмы, используемые при подготовке к </a:t>
            </a:r>
            <a:r>
              <a:rPr lang="ru-RU" alt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ОГЭ.</a:t>
            </a:r>
            <a:endParaRPr lang="ru-RU" alt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Rectangle 3"/>
          <p:cNvSpPr>
            <a:spLocks noGrp="1"/>
          </p:cNvSpPr>
          <p:nvPr>
            <p:ph idx="1"/>
          </p:nvPr>
        </p:nvSpPr>
        <p:spPr>
          <a:xfrm>
            <a:off x="2052637" y="1336517"/>
            <a:ext cx="8158163" cy="5400675"/>
          </a:xfrm>
        </p:spPr>
        <p:txBody>
          <a:bodyPr>
            <a:normAutofit fontScale="92500"/>
          </a:bodyPr>
          <a:lstStyle/>
          <a:p>
            <a:pPr>
              <a:buFont typeface="Arial" panose="020B0604020202020204" pitchFamily="34" charset="0"/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Устный счет – один из важных приемов при подготовке учащихся к </a:t>
            </a: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ОГЭ 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математике.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Тестовая технология ( начиная с 5 класса).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Знакомство с алгоритмами решения задач.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Отработка на практических занятиях (карточки по темам)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Краткосрочные проекты на уроках и занятиях для закрепления тем.</a:t>
            </a:r>
          </a:p>
          <a:p>
            <a:pPr>
              <a:buFont typeface="Arial" panose="020B0604020202020204" pitchFamily="34" charset="0"/>
              <a:buNone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Дидактический материал в любой форме.</a:t>
            </a:r>
          </a:p>
          <a:p>
            <a:pPr>
              <a:buFont typeface="Arial" panose="020B0604020202020204" pitchFamily="34" charset="0"/>
              <a:buNone/>
            </a:pPr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endParaRPr lang="ru-RU" alt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89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1" y="296564"/>
            <a:ext cx="8911687" cy="84984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a_Albionic Bold" panose="00000400000000000000" pitchFamily="2" charset="0"/>
              </a:rPr>
              <a:t>Принципы эффективной подготовки к ОГЭ:</a:t>
            </a:r>
            <a:r>
              <a:rPr lang="ru-RU" dirty="0">
                <a:latin typeface="a_Albionic Bold" panose="00000400000000000000" pitchFamily="2" charset="0"/>
              </a:rPr>
              <a:t/>
            </a:r>
            <a:br>
              <a:rPr lang="ru-RU" dirty="0">
                <a:latin typeface="a_Albionic Bold" panose="00000400000000000000" pitchFamily="2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1" y="1351127"/>
            <a:ext cx="9352579" cy="4981433"/>
          </a:xfrm>
        </p:spPr>
        <p:txBody>
          <a:bodyPr>
            <a:normAutofit lnSpcReduction="10000"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Эффективнее выстраивать такую подготовку, соблюдая принцип от простых типовых заданий к сложным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этапе освоения знаний необходимо подбирать материал в виде логически взаимосвязанной системы, где из одного следует другое.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осуществлять одинаковую нагрузку как по содержанию, так и по времени, для всех школьников (сильных и слабых) в равной мере. Содержание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КИМов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ставит всех учеников в равные условия и предполагает объективный контроль результатов, т.е. слабый ученик не получит скидку на то, что он слабый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тренировочные тесты следует проводить с ограничением времени, чтобы учащиеся могли контролировать себя - за какое время сколько заданий они успевают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решить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консультациях учащимся предлагаются тренировочные тесты, выполняя которые дети могут оценить степень подготовленности к экзаменам.</a:t>
            </a:r>
          </a:p>
          <a:p>
            <a:endParaRPr lang="ru-RU" sz="1600" dirty="0" smtClean="0"/>
          </a:p>
          <a:p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445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6260" y="225412"/>
            <a:ext cx="8911687" cy="1280890"/>
          </a:xfrm>
        </p:spPr>
        <p:txBody>
          <a:bodyPr/>
          <a:lstStyle/>
          <a:p>
            <a:r>
              <a:rPr lang="ru-RU" b="1" dirty="0" smtClean="0"/>
              <a:t>Устные упражнения и правила быстрого счёта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251882" y="1506303"/>
            <a:ext cx="4905604" cy="5071918"/>
          </a:xfrm>
        </p:spPr>
        <p:txBody>
          <a:bodyPr>
            <a:normAutofit lnSpcReduction="10000"/>
          </a:bodyPr>
          <a:lstStyle/>
          <a:p>
            <a:r>
              <a:rPr lang="ru-RU" sz="2200" b="1" dirty="0" smtClean="0"/>
              <a:t>Для достижения правильности и беглости устных вычислений необходимо в течение всех лет обучения на каждом уроке отводить 5-7 минут для проведения упражнений в устных вычислениях, предусмотренных программой каждого класса</a:t>
            </a:r>
          </a:p>
          <a:p>
            <a:r>
              <a:rPr lang="ru-RU" sz="2200" b="1" dirty="0" smtClean="0"/>
              <a:t>Устные упражнения должны соответствовать теме и цели урока и помогать усвоению изучаемого на данном уроке или ранее пройденного материала</a:t>
            </a:r>
            <a:r>
              <a:rPr lang="ru-RU" sz="2200" dirty="0" smtClean="0"/>
              <a:t>.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7282266" y="1684765"/>
            <a:ext cx="4572507" cy="428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40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1980" y="337507"/>
            <a:ext cx="8911687" cy="1280890"/>
          </a:xfrm>
        </p:spPr>
        <p:txBody>
          <a:bodyPr/>
          <a:lstStyle/>
          <a:p>
            <a:r>
              <a:rPr lang="ru-RU" b="1" dirty="0"/>
              <a:t>Устная работа с заданиями ОГЭ из открытого банка заданий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289991" y="1905000"/>
            <a:ext cx="3140016" cy="4264625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55140" y="1730090"/>
            <a:ext cx="5652404" cy="4913194"/>
          </a:xfrm>
        </p:spPr>
        <p:txBody>
          <a:bodyPr/>
          <a:lstStyle/>
          <a:p>
            <a:r>
              <a:rPr lang="ru-RU" sz="2800" dirty="0" smtClean="0"/>
              <a:t>Помогает в организации устных вычислений книга под редакцией Лысенко Ф.Ф., </a:t>
            </a:r>
            <a:r>
              <a:rPr lang="ru-RU" sz="2800" dirty="0" err="1" smtClean="0"/>
              <a:t>Кулабухова</a:t>
            </a:r>
            <a:r>
              <a:rPr lang="ru-RU" sz="2800" dirty="0" smtClean="0"/>
              <a:t> С.Ю. «Устные вычисления и быстрый счёт. Тренировочные упражнения за курс 7-11 классов» (Ростов-на-Дону: ЛЕГИОН-М.- 2010).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623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6349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Задание 6         </a:t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5685" y="2518610"/>
            <a:ext cx="6785810" cy="1796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108477"/>
              </p:ext>
            </p:extLst>
          </p:nvPr>
        </p:nvGraphicFramePr>
        <p:xfrm>
          <a:off x="5879977" y="116632"/>
          <a:ext cx="4610497" cy="411480"/>
        </p:xfrm>
        <a:graphic>
          <a:graphicData uri="http://schemas.openxmlformats.org/drawingml/2006/table">
            <a:tbl>
              <a:tblPr/>
              <a:tblGrid>
                <a:gridCol w="46104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Модуль «Алгебра»</a:t>
                      </a: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9257710"/>
              </p:ext>
            </p:extLst>
          </p:nvPr>
        </p:nvGraphicFramePr>
        <p:xfrm>
          <a:off x="5691183" y="5397233"/>
          <a:ext cx="4610497" cy="640080"/>
        </p:xfrm>
        <a:graphic>
          <a:graphicData uri="http://schemas.openxmlformats.org/drawingml/2006/table">
            <a:tbl>
              <a:tblPr/>
              <a:tblGrid>
                <a:gridCol w="46104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Ответ: -2</a:t>
                      </a:r>
                      <a:endParaRPr lang="ru-RU" sz="2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765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311400" y="457200"/>
            <a:ext cx="7599363" cy="1047750"/>
            <a:chOff x="829733" y="118679"/>
            <a:chExt cx="7599363" cy="1047750"/>
          </a:xfrm>
        </p:grpSpPr>
        <p:sp>
          <p:nvSpPr>
            <p:cNvPr id="107" name="Прямоугольник 106"/>
            <p:cNvSpPr/>
            <p:nvPr/>
          </p:nvSpPr>
          <p:spPr>
            <a:xfrm>
              <a:off x="829733" y="457200"/>
              <a:ext cx="6423025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200" b="1" dirty="0">
                  <a:solidFill>
                    <a:srgbClr val="373737"/>
                  </a:solidFill>
                  <a:latin typeface="+mj-lt"/>
                </a:rPr>
                <a:t>Пример </a:t>
              </a:r>
              <a:r>
                <a:rPr lang="ru-RU" sz="2200" b="1" dirty="0" smtClean="0">
                  <a:solidFill>
                    <a:srgbClr val="373737"/>
                  </a:solidFill>
                  <a:latin typeface="+mj-lt"/>
                </a:rPr>
                <a:t>1.</a:t>
              </a:r>
              <a:r>
                <a:rPr lang="ru-RU" sz="2200" dirty="0">
                  <a:solidFill>
                    <a:srgbClr val="373737"/>
                  </a:solidFill>
                  <a:latin typeface="+mj-lt"/>
                </a:rPr>
                <a:t> </a:t>
              </a:r>
              <a:r>
                <a:rPr lang="ru-RU" sz="2200" i="1" dirty="0">
                  <a:latin typeface="+mj-lt"/>
                </a:rPr>
                <a:t>Найдите значение выражения</a:t>
              </a:r>
            </a:p>
          </p:txBody>
        </p:sp>
        <p:graphicFrame>
          <p:nvGraphicFramePr>
            <p:cNvPr id="33" name="Объект 32"/>
            <p:cNvGraphicFramePr>
              <a:graphicFrameLocks noChangeAspect="1"/>
            </p:cNvGraphicFramePr>
            <p:nvPr>
              <p:extLst/>
            </p:nvPr>
          </p:nvGraphicFramePr>
          <p:xfrm>
            <a:off x="7252758" y="118679"/>
            <a:ext cx="1176338" cy="1047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44" name="Уравнение" r:id="rId4" imgW="507960" imgH="457200" progId="Equation.3">
                    <p:embed/>
                  </p:oleObj>
                </mc:Choice>
                <mc:Fallback>
                  <p:oleObj name="Уравнение" r:id="rId4" imgW="507960" imgH="457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52758" y="118679"/>
                          <a:ext cx="1176338" cy="10477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2722" name="Object 71"/>
          <p:cNvGraphicFramePr>
            <a:graphicFrameLocks noChangeAspect="1"/>
          </p:cNvGraphicFramePr>
          <p:nvPr>
            <p:extLst/>
          </p:nvPr>
        </p:nvGraphicFramePr>
        <p:xfrm>
          <a:off x="2750344" y="1567775"/>
          <a:ext cx="6691313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5" name="Уравнение" r:id="rId6" imgW="2882880" imgH="457200" progId="Equation.3">
                  <p:embed/>
                </p:oleObj>
              </mc:Choice>
              <mc:Fallback>
                <p:oleObj name="Уравнение" r:id="rId6" imgW="28828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0344" y="1567775"/>
                        <a:ext cx="6691313" cy="1047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Группа 18"/>
          <p:cNvGrpSpPr/>
          <p:nvPr/>
        </p:nvGrpSpPr>
        <p:grpSpPr>
          <a:xfrm>
            <a:off x="2296315" y="3414714"/>
            <a:ext cx="7614448" cy="1076325"/>
            <a:chOff x="829733" y="104392"/>
            <a:chExt cx="7614448" cy="1076325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829733" y="457200"/>
              <a:ext cx="6423025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200" b="1" dirty="0">
                  <a:solidFill>
                    <a:srgbClr val="373737"/>
                  </a:solidFill>
                  <a:latin typeface="+mj-lt"/>
                </a:rPr>
                <a:t>Пример </a:t>
              </a:r>
              <a:r>
                <a:rPr lang="ru-RU" sz="2200" b="1" dirty="0" smtClean="0">
                  <a:solidFill>
                    <a:srgbClr val="373737"/>
                  </a:solidFill>
                  <a:latin typeface="+mj-lt"/>
                </a:rPr>
                <a:t>2 </a:t>
              </a:r>
              <a:r>
                <a:rPr lang="ru-RU" sz="2200" b="1" dirty="0">
                  <a:solidFill>
                    <a:srgbClr val="373737"/>
                  </a:solidFill>
                  <a:latin typeface="+mj-lt"/>
                </a:rPr>
                <a:t>.</a:t>
              </a:r>
              <a:r>
                <a:rPr lang="ru-RU" sz="2200" dirty="0">
                  <a:solidFill>
                    <a:srgbClr val="373737"/>
                  </a:solidFill>
                  <a:latin typeface="+mj-lt"/>
                </a:rPr>
                <a:t> </a:t>
              </a:r>
              <a:r>
                <a:rPr lang="ru-RU" sz="2200" i="1" dirty="0">
                  <a:latin typeface="+mj-lt"/>
                </a:rPr>
                <a:t>Найдите значение выражения</a:t>
              </a:r>
            </a:p>
          </p:txBody>
        </p:sp>
        <p:graphicFrame>
          <p:nvGraphicFramePr>
            <p:cNvPr id="21" name="Объект 20"/>
            <p:cNvGraphicFramePr>
              <a:graphicFrameLocks noChangeAspect="1"/>
            </p:cNvGraphicFramePr>
            <p:nvPr>
              <p:extLst/>
            </p:nvPr>
          </p:nvGraphicFramePr>
          <p:xfrm>
            <a:off x="7237681" y="104392"/>
            <a:ext cx="1206500" cy="1076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46" name="Уравнение" r:id="rId8" imgW="520560" imgH="469800" progId="Equation.3">
                    <p:embed/>
                  </p:oleObj>
                </mc:Choice>
                <mc:Fallback>
                  <p:oleObj name="Уравнение" r:id="rId8" imgW="520560" imgH="469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37681" y="104392"/>
                          <a:ext cx="1206500" cy="10763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2" name="Object 71"/>
          <p:cNvGraphicFramePr>
            <a:graphicFrameLocks noChangeAspect="1"/>
          </p:cNvGraphicFramePr>
          <p:nvPr>
            <p:extLst/>
          </p:nvPr>
        </p:nvGraphicFramePr>
        <p:xfrm>
          <a:off x="3458369" y="4612218"/>
          <a:ext cx="5275263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7" name="Уравнение" r:id="rId10" imgW="2273040" imgH="469800" progId="Equation.3">
                  <p:embed/>
                </p:oleObj>
              </mc:Choice>
              <mc:Fallback>
                <p:oleObj name="Уравнение" r:id="rId10" imgW="227304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8369" y="4612218"/>
                        <a:ext cx="5275263" cy="1076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71"/>
          <p:cNvGraphicFramePr>
            <a:graphicFrameLocks noChangeAspect="1"/>
          </p:cNvGraphicFramePr>
          <p:nvPr>
            <p:extLst/>
          </p:nvPr>
        </p:nvGraphicFramePr>
        <p:xfrm>
          <a:off x="4960143" y="2968334"/>
          <a:ext cx="2271712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8" name="Уравнение" r:id="rId12" imgW="977760" imgH="203040" progId="Equation.3">
                  <p:embed/>
                </p:oleObj>
              </mc:Choice>
              <mc:Fallback>
                <p:oleObj name="Уравнение" r:id="rId12" imgW="9777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0143" y="2968334"/>
                        <a:ext cx="2271712" cy="46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71"/>
          <p:cNvGraphicFramePr>
            <a:graphicFrameLocks noChangeAspect="1"/>
          </p:cNvGraphicFramePr>
          <p:nvPr>
            <p:extLst/>
          </p:nvPr>
        </p:nvGraphicFramePr>
        <p:xfrm>
          <a:off x="5063331" y="6102352"/>
          <a:ext cx="2065337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9" name="Уравнение" r:id="rId14" imgW="888840" imgH="203040" progId="Equation.3">
                  <p:embed/>
                </p:oleObj>
              </mc:Choice>
              <mc:Fallback>
                <p:oleObj name="Уравнение" r:id="rId14" imgW="8888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3331" y="6102352"/>
                        <a:ext cx="2065337" cy="46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Заголовок 2"/>
          <p:cNvSpPr txBox="1">
            <a:spLocks/>
          </p:cNvSpPr>
          <p:nvPr/>
        </p:nvSpPr>
        <p:spPr>
          <a:xfrm>
            <a:off x="1524000" y="0"/>
            <a:ext cx="91440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9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ookman Old Style" panose="02050604050505020204" pitchFamily="18" charset="0"/>
              </a:rPr>
              <a:t>Задания открытого банка ОГЭ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H="1">
            <a:off x="6705601" y="1744133"/>
            <a:ext cx="423066" cy="34713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6808789" y="2261056"/>
            <a:ext cx="423066" cy="34713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056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2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3400" b="1" dirty="0"/>
              <a:t>Преобразование числовых выражений, содержащих квадратные корни.</a:t>
            </a:r>
          </a:p>
        </p:txBody>
      </p:sp>
      <p:sp>
        <p:nvSpPr>
          <p:cNvPr id="7174" name="Rectangle 7"/>
          <p:cNvSpPr>
            <a:spLocks noGrp="1" noChangeArrowheads="1"/>
          </p:cNvSpPr>
          <p:nvPr>
            <p:ph idx="1"/>
          </p:nvPr>
        </p:nvSpPr>
        <p:spPr>
          <a:xfrm>
            <a:off x="2590801" y="1981200"/>
            <a:ext cx="8391525" cy="4114800"/>
          </a:xfrm>
        </p:spPr>
        <p:txBody>
          <a:bodyPr/>
          <a:lstStyle/>
          <a:p>
            <a:pPr eaLnBrk="1" hangingPunct="1"/>
            <a:r>
              <a:rPr lang="ru-RU" altLang="ru-RU" sz="3000" dirty="0"/>
              <a:t>№ 2.1  Упростите выражение </a:t>
            </a:r>
          </a:p>
          <a:p>
            <a:pPr eaLnBrk="1" hangingPunct="1"/>
            <a:endParaRPr lang="ru-RU" altLang="ru-RU" sz="3000" dirty="0"/>
          </a:p>
          <a:p>
            <a:pPr eaLnBrk="1" hangingPunct="1"/>
            <a:r>
              <a:rPr lang="ru-RU" altLang="ru-RU" sz="3000" dirty="0"/>
              <a:t>Ответ:</a:t>
            </a:r>
          </a:p>
          <a:p>
            <a:pPr eaLnBrk="1" hangingPunct="1"/>
            <a:r>
              <a:rPr lang="ru-RU" altLang="ru-RU" sz="3000" dirty="0"/>
              <a:t>№2.2   Найдите значение выражения </a:t>
            </a:r>
          </a:p>
          <a:p>
            <a:pPr eaLnBrk="1" hangingPunct="1"/>
            <a:endParaRPr lang="ru-RU" altLang="ru-RU" sz="3000" dirty="0"/>
          </a:p>
          <a:p>
            <a:pPr eaLnBrk="1" hangingPunct="1"/>
            <a:r>
              <a:rPr lang="ru-RU" altLang="ru-RU" sz="3000" dirty="0"/>
              <a:t>1)30           2)40            3)120            4)12</a:t>
            </a:r>
          </a:p>
        </p:txBody>
      </p:sp>
      <p:sp>
        <p:nvSpPr>
          <p:cNvPr id="7170" name="Дата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004B2FD-79E7-49F2-9DB8-A6C1CD4938F6}" type="datetime1">
              <a:rPr lang="ru-RU" altLang="ru-RU"/>
              <a:pPr eaLnBrk="1" hangingPunct="1"/>
              <a:t>28.01.2024</a:t>
            </a:fld>
            <a:endParaRPr lang="ru-RU" altLang="ru-RU"/>
          </a:p>
        </p:txBody>
      </p:sp>
      <p:sp>
        <p:nvSpPr>
          <p:cNvPr id="7171" name="Нижний колонтитул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717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76F8010-7D7D-496E-ACDD-A289A259DA62}" type="slidenum">
              <a:rPr lang="ru-RU" altLang="ru-RU"/>
              <a:pPr eaLnBrk="1" hangingPunct="1"/>
              <a:t>10</a:t>
            </a:fld>
            <a:endParaRPr lang="ru-RU" altLang="ru-RU"/>
          </a:p>
        </p:txBody>
      </p:sp>
      <p:pic>
        <p:nvPicPr>
          <p:cNvPr id="7175" name="Picture 10" descr="14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114801"/>
            <a:ext cx="1225550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1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2133600"/>
            <a:ext cx="1600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191000"/>
            <a:ext cx="1600200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4343400" y="3048000"/>
            <a:ext cx="1600200" cy="533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40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7180" name="Picture 1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60714"/>
            <a:ext cx="914400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9" name="AutoShape 17"/>
          <p:cNvSpPr>
            <a:spLocks noChangeArrowheads="1"/>
          </p:cNvSpPr>
          <p:nvPr/>
        </p:nvSpPr>
        <p:spPr bwMode="auto">
          <a:xfrm>
            <a:off x="6629400" y="4495800"/>
            <a:ext cx="1752600" cy="1066800"/>
          </a:xfrm>
          <a:prstGeom prst="irregularSeal2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203" name="AutoShape 11"/>
          <p:cNvSpPr>
            <a:spLocks noChangeArrowheads="1"/>
          </p:cNvSpPr>
          <p:nvPr/>
        </p:nvSpPr>
        <p:spPr bwMode="auto">
          <a:xfrm>
            <a:off x="4267200" y="2819400"/>
            <a:ext cx="1752600" cy="1066800"/>
          </a:xfrm>
          <a:prstGeom prst="irregularSeal2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44163906"/>
      </p:ext>
    </p:extLst>
  </p:cSld>
  <p:clrMapOvr>
    <a:masterClrMapping/>
  </p:clrMapOvr>
  <p:transition spd="med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9" grpId="0" animBg="1"/>
      <p:bldP spid="820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Открытый банк заданий ОГЭ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2699" y="1533099"/>
            <a:ext cx="9405611" cy="3777622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Calibri" panose="020F0502020204030204" pitchFamily="34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 треугольнике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АВС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отрезок 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AD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является медианой. Чему равна длина стороны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ВС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если длина отрезка 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BD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равна 3 см?</a:t>
            </a:r>
          </a:p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ru-RU" sz="2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41" b="5882"/>
          <a:stretch>
            <a:fillRect/>
          </a:stretch>
        </p:blipFill>
        <p:spPr bwMode="auto">
          <a:xfrm>
            <a:off x="2422358" y="2265350"/>
            <a:ext cx="4668252" cy="19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6067" y="4443662"/>
            <a:ext cx="6559865" cy="1467559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277170"/>
              </p:ext>
            </p:extLst>
          </p:nvPr>
        </p:nvGraphicFramePr>
        <p:xfrm>
          <a:off x="6193876" y="5671070"/>
          <a:ext cx="4610497" cy="640080"/>
        </p:xfrm>
        <a:graphic>
          <a:graphicData uri="http://schemas.openxmlformats.org/drawingml/2006/table">
            <a:tbl>
              <a:tblPr/>
              <a:tblGrid>
                <a:gridCol w="46104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Ответ: 2</a:t>
                      </a:r>
                      <a:endParaRPr lang="ru-RU" sz="2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359257"/>
              </p:ext>
            </p:extLst>
          </p:nvPr>
        </p:nvGraphicFramePr>
        <p:xfrm>
          <a:off x="8284191" y="107023"/>
          <a:ext cx="3670647" cy="548640"/>
        </p:xfrm>
        <a:graphic>
          <a:graphicData uri="http://schemas.openxmlformats.org/drawingml/2006/table">
            <a:tbl>
              <a:tblPr/>
              <a:tblGrid>
                <a:gridCol w="36706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5779">
                <a:tc>
                  <a:txBody>
                    <a:bodyPr/>
                    <a:lstStyle/>
                    <a:p>
                      <a:pPr marL="0" marR="0" lvl="0" indent="450215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1" dirty="0">
                          <a:latin typeface="Times New Roman"/>
                          <a:ea typeface="Times New Roman"/>
                          <a:cs typeface="Times New Roman"/>
                        </a:rPr>
                        <a:t>Модуль </a:t>
                      </a:r>
                      <a:r>
                        <a:rPr lang="ru-RU" sz="24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«Геометрия»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5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Применение ИКТ на уроках математики при подготовке к ОГЭ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019869"/>
            <a:ext cx="9093272" cy="4299043"/>
          </a:xfrm>
        </p:spPr>
        <p:txBody>
          <a:bodyPr>
            <a:normAutofit/>
          </a:bodyPr>
          <a:lstStyle/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практике реализуется принцип успешности (компьютер позволяет довести решение любой задачи, опираясь на необходимую помощь);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повышение мотивации учащихся;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экономия времени при выполнении заданий;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формированию навыков самоконтроля, взаимоконтроля и самообучения;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включению у учащихся всех каналов восприятия информации.</a:t>
            </a:r>
          </a:p>
          <a:p>
            <a:pPr marL="0" lvl="0" indent="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графика и мультипликация помогают ученикам понимать сложные математические построения.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754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1544" y="745958"/>
            <a:ext cx="8229600" cy="1058779"/>
          </a:xfrm>
        </p:spPr>
        <p:txBody>
          <a:bodyPr>
            <a:normAutofit/>
          </a:bodyPr>
          <a:lstStyle/>
          <a:p>
            <a:r>
              <a:rPr lang="ru-RU" b="1" dirty="0" smtClean="0"/>
              <a:t>Задание 11</a:t>
            </a:r>
            <a:endParaRPr lang="ru-RU" b="1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330054" y="1678675"/>
            <a:ext cx="7057383" cy="423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360500"/>
              </p:ext>
            </p:extLst>
          </p:nvPr>
        </p:nvGraphicFramePr>
        <p:xfrm>
          <a:off x="5879977" y="116632"/>
          <a:ext cx="4610497" cy="548640"/>
        </p:xfrm>
        <a:graphic>
          <a:graphicData uri="http://schemas.openxmlformats.org/drawingml/2006/table">
            <a:tbl>
              <a:tblPr/>
              <a:tblGrid>
                <a:gridCol w="46104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latin typeface="Times New Roman"/>
                          <a:ea typeface="Times New Roman"/>
                          <a:cs typeface="Times New Roman"/>
                        </a:rPr>
                        <a:t>Модуль «Алгебра»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404464"/>
              </p:ext>
            </p:extLst>
          </p:nvPr>
        </p:nvGraphicFramePr>
        <p:xfrm>
          <a:off x="6858745" y="5932948"/>
          <a:ext cx="3670647" cy="548640"/>
        </p:xfrm>
        <a:graphic>
          <a:graphicData uri="http://schemas.openxmlformats.org/drawingml/2006/table">
            <a:tbl>
              <a:tblPr/>
              <a:tblGrid>
                <a:gridCol w="36706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5779">
                <a:tc>
                  <a:txBody>
                    <a:bodyPr/>
                    <a:lstStyle/>
                    <a:p>
                      <a:pPr marL="0" marR="0" lvl="0" indent="450215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Ответ: 312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150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96008" y="4941168"/>
          <a:ext cx="8964488" cy="662940"/>
        </p:xfrm>
        <a:graphic>
          <a:graphicData uri="http://schemas.openxmlformats.org/drawingml/2006/table">
            <a:tbl>
              <a:tblPr/>
              <a:tblGrid>
                <a:gridCol w="2241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11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11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11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indent="2159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1) </a:t>
                      </a:r>
                      <a:r>
                        <a:rPr lang="ru-RU" sz="26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</a:t>
                      </a:r>
                      <a:r>
                        <a:rPr lang="ru-RU" sz="2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&gt; 0, </a:t>
                      </a:r>
                      <a:r>
                        <a:rPr lang="ru-RU" sz="26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</a:t>
                      </a:r>
                      <a:r>
                        <a:rPr lang="ru-RU" sz="2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&lt; 0</a:t>
                      </a:r>
                      <a:endParaRPr lang="ru-RU" sz="2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8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159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2) </a:t>
                      </a:r>
                      <a:r>
                        <a:rPr lang="ru-RU" sz="26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</a:t>
                      </a:r>
                      <a:r>
                        <a:rPr lang="ru-RU" sz="2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&lt; 0, </a:t>
                      </a:r>
                      <a:r>
                        <a:rPr lang="ru-RU" sz="26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</a:t>
                      </a:r>
                      <a:r>
                        <a:rPr lang="ru-RU" sz="2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&lt; 0</a:t>
                      </a:r>
                      <a:endParaRPr lang="ru-RU" sz="2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8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159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3) k &lt; 0, b &gt; 0</a:t>
                      </a:r>
                      <a:endParaRPr lang="ru-RU" sz="26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8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215900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4) </a:t>
                      </a:r>
                      <a:r>
                        <a:rPr lang="ru-RU" sz="26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</a:t>
                      </a:r>
                      <a:r>
                        <a:rPr lang="ru-RU" sz="2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&gt; 0, </a:t>
                      </a:r>
                      <a:r>
                        <a:rPr lang="ru-RU" sz="26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</a:t>
                      </a:r>
                      <a:r>
                        <a:rPr lang="ru-RU" sz="2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&gt; 0</a:t>
                      </a:r>
                      <a:endParaRPr lang="ru-RU" sz="26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8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087889" y="5589240"/>
          <a:ext cx="2736303" cy="1234440"/>
        </p:xfrm>
        <a:graphic>
          <a:graphicData uri="http://schemas.openxmlformats.org/drawingml/2006/table">
            <a:tbl>
              <a:tblPr/>
              <a:tblGrid>
                <a:gridCol w="912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21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21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</a:t>
                      </a:r>
                      <a:endParaRPr lang="ru-RU" sz="24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24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4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1524000" y="-98810"/>
            <a:ext cx="9144000" cy="1815882"/>
          </a:xfrm>
          <a:prstGeom prst="rect">
            <a:avLst/>
          </a:prstGeom>
          <a:solidFill>
            <a:schemeClr val="bg1">
              <a:alpha val="69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2159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1.</a:t>
            </a:r>
            <a:r>
              <a:rPr lang="ru-RU" sz="28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На рисунке изображены графики функций вида </a:t>
            </a:r>
            <a:r>
              <a:rPr lang="ru-RU" sz="2800" b="1" i="1" dirty="0" err="1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y</a:t>
            </a:r>
            <a:r>
              <a:rPr lang="ru-RU" sz="2800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 = </a:t>
            </a:r>
            <a:r>
              <a:rPr lang="ru-RU" sz="2800" b="1" i="1" dirty="0" err="1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kx</a:t>
            </a:r>
            <a:r>
              <a:rPr lang="ru-RU" sz="2800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 + </a:t>
            </a:r>
            <a:r>
              <a:rPr lang="ru-RU" sz="2800" b="1" i="1" dirty="0" err="1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lang="ru-RU" sz="2800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. Установите соответствие между знаками коэффициентов </a:t>
            </a:r>
            <a:r>
              <a:rPr lang="ru-RU" sz="2800" b="1" i="1" dirty="0" err="1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k</a:t>
            </a:r>
            <a:r>
              <a:rPr lang="ru-RU" sz="2800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 и </a:t>
            </a:r>
            <a:r>
              <a:rPr lang="ru-RU" sz="2800" b="1" i="1" dirty="0" err="1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b</a:t>
            </a:r>
            <a:r>
              <a:rPr lang="ru-RU" sz="2800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 err="1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и</a:t>
            </a:r>
            <a:r>
              <a:rPr lang="ru-RU" sz="2800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графиками функций</a:t>
            </a:r>
            <a:r>
              <a:rPr lang="ru-RU" sz="28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5" name="Рисунок 1" descr="http://sdamgia.ru/get_file?id=696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3633" y="2060848"/>
            <a:ext cx="7538909" cy="2376264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4655840" y="4437112"/>
            <a:ext cx="468052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159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Коэффициенты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75920" y="1484784"/>
            <a:ext cx="1775614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Графики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303912" y="6165304"/>
            <a:ext cx="576064" cy="576064"/>
          </a:xfrm>
          <a:prstGeom prst="ellipse">
            <a:avLst/>
          </a:prstGeom>
          <a:solidFill>
            <a:srgbClr val="C00000">
              <a:alpha val="52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" name="Овал 10"/>
          <p:cNvSpPr/>
          <p:nvPr/>
        </p:nvSpPr>
        <p:spPr>
          <a:xfrm>
            <a:off x="6168008" y="6165304"/>
            <a:ext cx="576064" cy="576064"/>
          </a:xfrm>
          <a:prstGeom prst="ellipse">
            <a:avLst/>
          </a:prstGeom>
          <a:solidFill>
            <a:srgbClr val="C00000">
              <a:alpha val="52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2" name="Овал 11"/>
          <p:cNvSpPr/>
          <p:nvPr/>
        </p:nvSpPr>
        <p:spPr>
          <a:xfrm>
            <a:off x="7104112" y="6165304"/>
            <a:ext cx="576064" cy="576064"/>
          </a:xfrm>
          <a:prstGeom prst="ellipse">
            <a:avLst/>
          </a:prstGeom>
          <a:solidFill>
            <a:srgbClr val="C00000">
              <a:alpha val="52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" name="Овал 13"/>
          <p:cNvSpPr/>
          <p:nvPr/>
        </p:nvSpPr>
        <p:spPr>
          <a:xfrm>
            <a:off x="4151784" y="3645024"/>
            <a:ext cx="72008" cy="7200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6600056" y="2636912"/>
            <a:ext cx="72008" cy="7200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9120336" y="3429000"/>
            <a:ext cx="72008" cy="7200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15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431705" y="1412777"/>
          <a:ext cx="7104111" cy="2921339"/>
        </p:xfrm>
        <a:graphic>
          <a:graphicData uri="http://schemas.openxmlformats.org/drawingml/2006/table">
            <a:tbl>
              <a:tblPr/>
              <a:tblGrid>
                <a:gridCol w="2368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80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8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0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А)</a:t>
                      </a:r>
                      <a:endParaRPr lang="ru-RU" sz="18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Б)</a:t>
                      </a:r>
                      <a:endParaRPr lang="ru-RU" sz="1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В)</a:t>
                      </a:r>
                      <a:endParaRPr lang="ru-RU" sz="18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127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endParaRPr lang="ru-RU" sz="1800" b="1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endParaRPr lang="ru-RU" sz="18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219" name="Рисунок 12" descr="http://sdamgia.ru/get_file?id=43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5719" y="1916833"/>
            <a:ext cx="2016224" cy="2078453"/>
          </a:xfrm>
          <a:prstGeom prst="rect">
            <a:avLst/>
          </a:prstGeom>
          <a:noFill/>
        </p:spPr>
      </p:pic>
      <p:pic>
        <p:nvPicPr>
          <p:cNvPr id="9218" name="Рисунок 13" descr="http://sdamgia.ru/get_file?id=436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79975" y="1916832"/>
            <a:ext cx="2160240" cy="2213252"/>
          </a:xfrm>
          <a:prstGeom prst="rect">
            <a:avLst/>
          </a:prstGeom>
          <a:noFill/>
        </p:spPr>
      </p:pic>
      <p:pic>
        <p:nvPicPr>
          <p:cNvPr id="9217" name="Рисунок 14" descr="http://sdamgia.ru/get_file?id=436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56240" y="1916832"/>
            <a:ext cx="2167033" cy="2088232"/>
          </a:xfrm>
          <a:prstGeom prst="rect">
            <a:avLst/>
          </a:prstGeom>
          <a:noFill/>
        </p:spPr>
      </p:pic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351584" y="80338"/>
            <a:ext cx="8316416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21590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ru-RU" sz="24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lang="ru-RU" sz="24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Установите соответствие между графиками функций и формулами, которые их задают.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pPr indent="2159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lang="ru-RU" sz="1000" b="1" dirty="0">
              <a:latin typeface="Arial" pitchFamily="34" charset="0"/>
              <a:cs typeface="Arial" pitchFamily="34" charset="0"/>
            </a:endParaRPr>
          </a:p>
          <a:p>
            <a:pPr indent="2159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Графики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524000" y="4509120"/>
          <a:ext cx="9144000" cy="1008112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0811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8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1)  </a:t>
                      </a:r>
                      <a:endParaRPr lang="ru-RU" sz="2800" b="1" dirty="0">
                        <a:solidFill>
                          <a:srgbClr val="008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8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2)  </a:t>
                      </a:r>
                      <a:endParaRPr lang="ru-RU" sz="2800" b="1" dirty="0">
                        <a:solidFill>
                          <a:srgbClr val="008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8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3)  </a:t>
                      </a:r>
                      <a:endParaRPr lang="ru-RU" sz="2800" b="1" dirty="0">
                        <a:solidFill>
                          <a:srgbClr val="008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8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4)  </a:t>
                      </a:r>
                      <a:endParaRPr lang="ru-RU" sz="2800" b="1" dirty="0">
                        <a:solidFill>
                          <a:srgbClr val="008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224" name="Рисунок 15" descr="http://sdamgia.ru/formula/57/57dc1e8fa0fe35faefd1c52a9f432e31p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19536" y="4581128"/>
            <a:ext cx="936104" cy="910804"/>
          </a:xfrm>
          <a:prstGeom prst="rect">
            <a:avLst/>
          </a:prstGeom>
          <a:noFill/>
        </p:spPr>
      </p:pic>
      <p:pic>
        <p:nvPicPr>
          <p:cNvPr id="9223" name="Рисунок 16" descr="http://sdamgia.ru/formula/c9/c9b93387e69a46b7728c3826b92d395bp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23792" y="4797153"/>
            <a:ext cx="1656184" cy="535075"/>
          </a:xfrm>
          <a:prstGeom prst="rect">
            <a:avLst/>
          </a:prstGeom>
          <a:noFill/>
        </p:spPr>
      </p:pic>
      <p:pic>
        <p:nvPicPr>
          <p:cNvPr id="9222" name="Рисунок 17" descr="http://sdamgia.ru/formula/c4/c4533a5f878d2fe1864fb9d4d5046e05p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03252" y="4869161"/>
            <a:ext cx="1004917" cy="358899"/>
          </a:xfrm>
          <a:prstGeom prst="rect">
            <a:avLst/>
          </a:prstGeom>
          <a:noFill/>
        </p:spPr>
      </p:pic>
      <p:pic>
        <p:nvPicPr>
          <p:cNvPr id="9221" name="Рисунок 18" descr="http://sdamgia.ru/formula/94/94d61ff414a98e6920a83ef034db22bep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832304" y="4797153"/>
            <a:ext cx="1584176" cy="511811"/>
          </a:xfrm>
          <a:prstGeom prst="rect">
            <a:avLst/>
          </a:prstGeom>
          <a:noFill/>
        </p:spPr>
      </p:pic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5375920" y="4293096"/>
            <a:ext cx="288032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indent="2159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spc="50" dirty="0">
                <a:ln w="11430"/>
                <a:solidFill>
                  <a:srgbClr val="008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Формулы</a:t>
            </a:r>
            <a:endParaRPr lang="ru-RU" sz="2800" b="1" spc="50" dirty="0">
              <a:ln w="11430"/>
              <a:solidFill>
                <a:srgbClr val="008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5087889" y="5589240"/>
          <a:ext cx="2736303" cy="1234440"/>
        </p:xfrm>
        <a:graphic>
          <a:graphicData uri="http://schemas.openxmlformats.org/drawingml/2006/table">
            <a:tbl>
              <a:tblPr/>
              <a:tblGrid>
                <a:gridCol w="912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21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21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</a:t>
                      </a:r>
                      <a:endParaRPr lang="ru-RU" sz="24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24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4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Овал 13"/>
          <p:cNvSpPr/>
          <p:nvPr/>
        </p:nvSpPr>
        <p:spPr>
          <a:xfrm>
            <a:off x="5303912" y="6165304"/>
            <a:ext cx="576064" cy="576064"/>
          </a:xfrm>
          <a:prstGeom prst="ellipse">
            <a:avLst/>
          </a:prstGeom>
          <a:solidFill>
            <a:srgbClr val="92D050">
              <a:alpha val="52000"/>
            </a:srgb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5" name="Овал 14"/>
          <p:cNvSpPr/>
          <p:nvPr/>
        </p:nvSpPr>
        <p:spPr>
          <a:xfrm>
            <a:off x="6168008" y="6165304"/>
            <a:ext cx="576064" cy="576064"/>
          </a:xfrm>
          <a:prstGeom prst="ellipse">
            <a:avLst/>
          </a:prstGeom>
          <a:solidFill>
            <a:srgbClr val="92D050">
              <a:alpha val="52000"/>
            </a:srgb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6" name="Овал 15"/>
          <p:cNvSpPr/>
          <p:nvPr/>
        </p:nvSpPr>
        <p:spPr>
          <a:xfrm>
            <a:off x="7104112" y="6165304"/>
            <a:ext cx="576064" cy="576064"/>
          </a:xfrm>
          <a:prstGeom prst="ellipse">
            <a:avLst/>
          </a:prstGeom>
          <a:solidFill>
            <a:srgbClr val="92D050">
              <a:alpha val="52000"/>
            </a:srgb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8975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631504" y="1772816"/>
          <a:ext cx="9036496" cy="2592288"/>
        </p:xfrm>
        <a:graphic>
          <a:graphicData uri="http://schemas.openxmlformats.org/drawingml/2006/table">
            <a:tbl>
              <a:tblPr/>
              <a:tblGrid>
                <a:gridCol w="2259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91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91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91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9228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А) </a:t>
                      </a:r>
                      <a:endParaRPr lang="ru-RU" sz="2800" b="1" dirty="0">
                        <a:solidFill>
                          <a:srgbClr val="6633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8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Б) </a:t>
                      </a:r>
                      <a:endParaRPr lang="ru-RU" sz="2800" b="1" dirty="0">
                        <a:solidFill>
                          <a:srgbClr val="6633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8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В) </a:t>
                      </a:r>
                      <a:endParaRPr lang="ru-RU" sz="2800" b="1" dirty="0">
                        <a:solidFill>
                          <a:srgbClr val="6633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8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Г) </a:t>
                      </a:r>
                      <a:endParaRPr lang="ru-RU" sz="2800" b="1" dirty="0">
                        <a:solidFill>
                          <a:srgbClr val="6633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8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596008" y="4509120"/>
          <a:ext cx="9036496" cy="708660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2268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8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0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01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03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 pitchFamily="18" charset="0"/>
                          <a:cs typeface="Times New Roman" pitchFamily="18" charset="0"/>
                        </a:rPr>
                        <a:t>1) </a:t>
                      </a:r>
                      <a:r>
                        <a:rPr lang="ru-RU" sz="2800" dirty="0" err="1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ru-RU" sz="2800" dirty="0">
                          <a:latin typeface="Times New Roman" pitchFamily="18" charset="0"/>
                          <a:cs typeface="Times New Roman" pitchFamily="18" charset="0"/>
                        </a:rPr>
                        <a:t> &gt; 0, </a:t>
                      </a:r>
                      <a:r>
                        <a:rPr lang="ru-RU" sz="2800" dirty="0" err="1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lang="ru-RU" sz="2800" dirty="0">
                          <a:latin typeface="Times New Roman" pitchFamily="18" charset="0"/>
                          <a:cs typeface="Times New Roman" pitchFamily="18" charset="0"/>
                        </a:rPr>
                        <a:t> &lt; 0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4290" marR="3429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 pitchFamily="18" charset="0"/>
                          <a:cs typeface="Times New Roman" pitchFamily="18" charset="0"/>
                        </a:rPr>
                        <a:t>2)</a:t>
                      </a:r>
                      <a:r>
                        <a:rPr lang="ru-RU" sz="2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800" dirty="0" err="1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ru-RU" sz="2800" dirty="0">
                          <a:latin typeface="Times New Roman" pitchFamily="18" charset="0"/>
                          <a:cs typeface="Times New Roman" pitchFamily="18" charset="0"/>
                        </a:rPr>
                        <a:t> &lt; 0, </a:t>
                      </a:r>
                      <a:r>
                        <a:rPr lang="ru-RU" sz="2800" dirty="0" err="1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lang="ru-RU" sz="2800" dirty="0">
                          <a:latin typeface="Times New Roman" pitchFamily="18" charset="0"/>
                          <a:cs typeface="Times New Roman" pitchFamily="18" charset="0"/>
                        </a:rPr>
                        <a:t> &gt; 0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4290" marR="3429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 pitchFamily="18" charset="0"/>
                          <a:cs typeface="Times New Roman" pitchFamily="18" charset="0"/>
                        </a:rPr>
                        <a:t>3)</a:t>
                      </a:r>
                      <a:r>
                        <a:rPr lang="ru-RU" sz="2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800" dirty="0" err="1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ru-RU" sz="2800" dirty="0">
                          <a:latin typeface="Times New Roman" pitchFamily="18" charset="0"/>
                          <a:cs typeface="Times New Roman" pitchFamily="18" charset="0"/>
                        </a:rPr>
                        <a:t> &gt; 0, </a:t>
                      </a:r>
                      <a:r>
                        <a:rPr lang="ru-RU" sz="2800" dirty="0" err="1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lang="ru-RU" sz="2800" dirty="0">
                          <a:latin typeface="Times New Roman" pitchFamily="18" charset="0"/>
                          <a:cs typeface="Times New Roman" pitchFamily="18" charset="0"/>
                        </a:rPr>
                        <a:t> &gt; 0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4290" marR="3429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 pitchFamily="18" charset="0"/>
                          <a:cs typeface="Times New Roman" pitchFamily="18" charset="0"/>
                        </a:rPr>
                        <a:t>4)</a:t>
                      </a:r>
                      <a:r>
                        <a:rPr lang="ru-RU" sz="28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800" dirty="0" err="1"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r>
                        <a:rPr lang="ru-RU" sz="2800" dirty="0">
                          <a:latin typeface="Times New Roman" pitchFamily="18" charset="0"/>
                          <a:cs typeface="Times New Roman" pitchFamily="18" charset="0"/>
                        </a:rPr>
                        <a:t> &lt; 0, </a:t>
                      </a:r>
                      <a:r>
                        <a:rPr lang="ru-RU" sz="2800" dirty="0" err="1"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r>
                        <a:rPr lang="ru-RU" sz="2800" dirty="0">
                          <a:latin typeface="Times New Roman" pitchFamily="18" charset="0"/>
                          <a:cs typeface="Times New Roman" pitchFamily="18" charset="0"/>
                        </a:rPr>
                        <a:t> &lt; 0</a:t>
                      </a:r>
                      <a:endParaRPr lang="ru-RU" sz="2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4290" marR="3429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244" name="Рисунок 34" descr="http://sdamgia.ru/docs/DE0E276E497AB3784C3FC4CC20248DC0/questions/GIA.MATH.REP.2012.12.01/xs3qvrsrc48A049877A7F8C3B43EBE84229070296_1_132196204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3552" y="1700809"/>
            <a:ext cx="1872208" cy="2616291"/>
          </a:xfrm>
          <a:prstGeom prst="rect">
            <a:avLst/>
          </a:prstGeom>
          <a:noFill/>
        </p:spPr>
      </p:pic>
      <p:pic>
        <p:nvPicPr>
          <p:cNvPr id="10243" name="Рисунок 35" descr="http://sdamgia.ru/docs/DE0E276E497AB3784C3FC4CC20248DC0/questions/GIA.MATH.REP.2012.12.01/xs3qvrsrc3E85AD0C244487B5485A22FD29B94393_1_132196197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95800" y="1772816"/>
            <a:ext cx="1872208" cy="2448272"/>
          </a:xfrm>
          <a:prstGeom prst="rect">
            <a:avLst/>
          </a:prstGeom>
          <a:noFill/>
        </p:spPr>
      </p:pic>
      <p:pic>
        <p:nvPicPr>
          <p:cNvPr id="10242" name="Рисунок 36" descr="http://sdamgia.ru/docs/DE0E276E497AB3784C3FC4CC20248DC0/questions/GIA.MATH.REP.2012.12.01/xs3qvrsrcBB307E310627AB544A64DCEEAA6541FD_1_1321961810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72065" y="1916832"/>
            <a:ext cx="1664595" cy="2104628"/>
          </a:xfrm>
          <a:prstGeom prst="rect">
            <a:avLst/>
          </a:prstGeom>
          <a:noFill/>
        </p:spPr>
      </p:pic>
      <p:pic>
        <p:nvPicPr>
          <p:cNvPr id="10241" name="Рисунок 37" descr="http://sdamgia.ru/docs/DE0E276E497AB3784C3FC4CC20248DC0/questions/GIA.MATH.REP.2012.12.01/xs3qvrsrc1C29E0D02DEABA814BE2B3FE2BC0867C_1_1321961725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32304" y="1772816"/>
            <a:ext cx="1584176" cy="2271288"/>
          </a:xfrm>
          <a:prstGeom prst="rect">
            <a:avLst/>
          </a:prstGeom>
          <a:noFill/>
        </p:spPr>
      </p:pic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1775520" y="-115073"/>
            <a:ext cx="8892480" cy="2062103"/>
          </a:xfrm>
          <a:prstGeom prst="rect">
            <a:avLst/>
          </a:prstGeom>
          <a:solidFill>
            <a:schemeClr val="bg1">
              <a:alpha val="82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21590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lang="ru-RU" sz="3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lang="ru-RU" sz="32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32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рисунке изображены графики функций вида </a:t>
            </a:r>
            <a:r>
              <a:rPr lang="ru-RU" sz="3200" b="1" i="1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</a:t>
            </a:r>
            <a:r>
              <a:rPr lang="ru-RU" sz="32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= </a:t>
            </a:r>
            <a:r>
              <a:rPr lang="ru-RU" sz="3200" b="1" i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ax</a:t>
            </a:r>
            <a:r>
              <a:rPr lang="ru-RU" sz="3200" b="1" baseline="300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+ </a:t>
            </a:r>
            <a:r>
              <a:rPr lang="ru-RU" sz="3200" b="1" i="1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lang="ru-RU" sz="32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Установите соответствие между графиками и знаками коэффициентов </a:t>
            </a:r>
            <a:r>
              <a:rPr lang="ru-RU" sz="3200" b="1" i="1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lang="ru-RU" sz="32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и </a:t>
            </a:r>
            <a:r>
              <a:rPr lang="ru-RU" sz="3200" b="1" i="1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lang="ru-RU" sz="32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 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631195"/>
              </p:ext>
            </p:extLst>
          </p:nvPr>
        </p:nvGraphicFramePr>
        <p:xfrm>
          <a:off x="5087888" y="5361796"/>
          <a:ext cx="3312368" cy="1461884"/>
        </p:xfrm>
        <a:graphic>
          <a:graphicData uri="http://schemas.openxmlformats.org/drawingml/2006/table">
            <a:tbl>
              <a:tblPr/>
              <a:tblGrid>
                <a:gridCol w="8280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80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80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094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Г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094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400" b="1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340"/>
                        </a:spcBef>
                        <a:spcAft>
                          <a:spcPts val="0"/>
                        </a:spcAft>
                      </a:pP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Овал 10"/>
          <p:cNvSpPr/>
          <p:nvPr/>
        </p:nvSpPr>
        <p:spPr>
          <a:xfrm>
            <a:off x="5231904" y="6237312"/>
            <a:ext cx="576064" cy="576064"/>
          </a:xfrm>
          <a:prstGeom prst="ellipse">
            <a:avLst/>
          </a:prstGeom>
          <a:solidFill>
            <a:srgbClr val="FFFF00">
              <a:alpha val="52000"/>
            </a:srgbClr>
          </a:solidFill>
          <a:ln>
            <a:solidFill>
              <a:srgbClr val="F4E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2" name="Овал 11"/>
          <p:cNvSpPr/>
          <p:nvPr/>
        </p:nvSpPr>
        <p:spPr>
          <a:xfrm>
            <a:off x="6096000" y="6237312"/>
            <a:ext cx="576064" cy="576064"/>
          </a:xfrm>
          <a:prstGeom prst="ellipse">
            <a:avLst/>
          </a:prstGeom>
          <a:solidFill>
            <a:srgbClr val="FFFF00">
              <a:alpha val="52000"/>
            </a:srgbClr>
          </a:solidFill>
          <a:ln>
            <a:solidFill>
              <a:srgbClr val="F4E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Овал 12"/>
          <p:cNvSpPr/>
          <p:nvPr/>
        </p:nvSpPr>
        <p:spPr>
          <a:xfrm>
            <a:off x="6888088" y="6237312"/>
            <a:ext cx="576064" cy="576064"/>
          </a:xfrm>
          <a:prstGeom prst="ellipse">
            <a:avLst/>
          </a:prstGeom>
          <a:solidFill>
            <a:srgbClr val="FFFF00">
              <a:alpha val="52000"/>
            </a:srgbClr>
          </a:solidFill>
          <a:ln>
            <a:solidFill>
              <a:srgbClr val="F4E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" name="Овал 13"/>
          <p:cNvSpPr/>
          <p:nvPr/>
        </p:nvSpPr>
        <p:spPr>
          <a:xfrm>
            <a:off x="7752184" y="6237312"/>
            <a:ext cx="576064" cy="576064"/>
          </a:xfrm>
          <a:prstGeom prst="ellipse">
            <a:avLst/>
          </a:prstGeom>
          <a:solidFill>
            <a:srgbClr val="FFFF00">
              <a:alpha val="52000"/>
            </a:srgbClr>
          </a:solidFill>
          <a:ln>
            <a:solidFill>
              <a:srgbClr val="F4EE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5" name="Овал 14"/>
          <p:cNvSpPr/>
          <p:nvPr/>
        </p:nvSpPr>
        <p:spPr>
          <a:xfrm>
            <a:off x="2855640" y="2924944"/>
            <a:ext cx="144016" cy="144016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9480376" y="2996952"/>
            <a:ext cx="144016" cy="144016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7392144" y="2420888"/>
            <a:ext cx="144016" cy="144016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5087888" y="3789040"/>
            <a:ext cx="144016" cy="144016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98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719513" y="260350"/>
            <a:ext cx="6769100" cy="1512888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50000">
                <a:srgbClr val="C0C0C0">
                  <a:gamma/>
                  <a:tint val="23137"/>
                  <a:invGamma/>
                </a:srgbClr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/>
              <a:t>На диаграмме показано распределение </a:t>
            </a:r>
          </a:p>
          <a:p>
            <a:pPr algn="ctr"/>
            <a:r>
              <a:rPr lang="ru-RU" sz="2400" dirty="0"/>
              <a:t>питательных веществ в </a:t>
            </a:r>
            <a:r>
              <a:rPr lang="ru-RU" sz="2400" b="1" dirty="0">
                <a:solidFill>
                  <a:srgbClr val="993300"/>
                </a:solidFill>
              </a:rPr>
              <a:t>молочном шоколаде</a:t>
            </a:r>
            <a:r>
              <a:rPr lang="ru-RU" sz="2400" dirty="0"/>
              <a:t>. </a:t>
            </a:r>
          </a:p>
          <a:p>
            <a:pPr algn="ctr"/>
            <a:r>
              <a:rPr lang="ru-RU" sz="2400" dirty="0"/>
              <a:t>Определите по диаграмме, </a:t>
            </a:r>
          </a:p>
          <a:p>
            <a:pPr algn="ctr"/>
            <a:r>
              <a:rPr lang="ru-RU" sz="2400" dirty="0"/>
              <a:t>содержание каких веществ преобладает</a:t>
            </a:r>
            <a:r>
              <a:rPr lang="ru-RU" dirty="0"/>
              <a:t>. </a:t>
            </a: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1703389" y="260350"/>
            <a:ext cx="1800225" cy="1512888"/>
          </a:xfrm>
          <a:prstGeom prst="rect">
            <a:avLst/>
          </a:prstGeom>
          <a:gradFill rotWithShape="1">
            <a:gsLst>
              <a:gs pos="0">
                <a:srgbClr val="CC99FF"/>
              </a:gs>
              <a:gs pos="50000">
                <a:srgbClr val="CC99FF">
                  <a:gamma/>
                  <a:tint val="32157"/>
                  <a:invGamma/>
                </a:srgbClr>
              </a:gs>
              <a:gs pos="100000">
                <a:srgbClr val="CC99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/>
              <a:t>Задание</a:t>
            </a:r>
          </a:p>
          <a:p>
            <a:pPr algn="ctr"/>
            <a:r>
              <a:rPr lang="ru-RU" sz="2400" b="1" dirty="0" smtClean="0"/>
              <a:t>Д4 </a:t>
            </a:r>
            <a:endParaRPr lang="ru-RU" sz="2400" b="1" dirty="0"/>
          </a:p>
          <a:p>
            <a:pPr algn="ctr"/>
            <a:endParaRPr lang="ru-RU" sz="2400" dirty="0"/>
          </a:p>
        </p:txBody>
      </p:sp>
      <p:graphicFrame>
        <p:nvGraphicFramePr>
          <p:cNvPr id="3078" name="Object 6"/>
          <p:cNvGraphicFramePr>
            <a:graphicFrameLocks noChangeAspect="1"/>
          </p:cNvGraphicFramePr>
          <p:nvPr/>
        </p:nvGraphicFramePr>
        <p:xfrm>
          <a:off x="6529389" y="2351088"/>
          <a:ext cx="3889375" cy="3452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Диаграмма" r:id="rId3" imgW="2743200" imgH="1828800" progId="MSGraph.Chart.8">
                  <p:embed/>
                </p:oleObj>
              </mc:Choice>
              <mc:Fallback>
                <p:oleObj name="Диаграмма" r:id="rId3" imgW="2743200" imgH="1828800" progId="MSGraph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0998" t="12599" r="22441" b="11810"/>
                      <a:stretch>
                        <a:fillRect/>
                      </a:stretch>
                    </p:blipFill>
                    <p:spPr bwMode="auto">
                      <a:xfrm>
                        <a:off x="6529389" y="2351088"/>
                        <a:ext cx="3889375" cy="34528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1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24113" y="2205039"/>
            <a:ext cx="2952750" cy="466725"/>
          </a:xfrm>
          <a:prstGeom prst="actionButtonBlank">
            <a:avLst/>
          </a:prstGeom>
          <a:solidFill>
            <a:srgbClr val="796FF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Белки</a:t>
            </a:r>
          </a:p>
        </p:txBody>
      </p:sp>
      <p:sp>
        <p:nvSpPr>
          <p:cNvPr id="3082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24113" y="3357564"/>
            <a:ext cx="2952750" cy="466725"/>
          </a:xfrm>
          <a:prstGeom prst="actionButtonBlank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Жиры</a:t>
            </a:r>
          </a:p>
        </p:txBody>
      </p:sp>
      <p:sp>
        <p:nvSpPr>
          <p:cNvPr id="3083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24113" y="4581526"/>
            <a:ext cx="2952750" cy="466725"/>
          </a:xfrm>
          <a:prstGeom prst="actionButtonBlank">
            <a:avLst/>
          </a:prstGeom>
          <a:solidFill>
            <a:srgbClr val="FFE2C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Углеводы</a:t>
            </a:r>
          </a:p>
        </p:txBody>
      </p:sp>
      <p:sp>
        <p:nvSpPr>
          <p:cNvPr id="3084" name="AutoShape 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24113" y="5734051"/>
            <a:ext cx="2951162" cy="466725"/>
          </a:xfrm>
          <a:prstGeom prst="actionButtonBlank">
            <a:avLst/>
          </a:prstGeom>
          <a:solidFill>
            <a:srgbClr val="BBEFE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Прочее</a:t>
            </a:r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8472489" y="2636839"/>
            <a:ext cx="93662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НЕТ</a:t>
            </a:r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9120189" y="3860801"/>
            <a:ext cx="93662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НЕТ</a:t>
            </a:r>
          </a:p>
        </p:txBody>
      </p:sp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7751764" y="2349501"/>
            <a:ext cx="93662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НЕТ</a:t>
            </a:r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7248526" y="4076701"/>
            <a:ext cx="93662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CC00"/>
                </a:solidFill>
              </a:rPr>
              <a:t>ДА</a:t>
            </a:r>
          </a:p>
        </p:txBody>
      </p:sp>
      <p:sp>
        <p:nvSpPr>
          <p:cNvPr id="3089" name="Rectangle 17"/>
          <p:cNvSpPr>
            <a:spLocks noChangeArrowheads="1"/>
          </p:cNvSpPr>
          <p:nvPr/>
        </p:nvSpPr>
        <p:spPr bwMode="auto">
          <a:xfrm>
            <a:off x="2351089" y="6065838"/>
            <a:ext cx="792162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/>
              <a:t>К прочему относятся вода, витамины и минеральные вещества. </a:t>
            </a:r>
          </a:p>
        </p:txBody>
      </p:sp>
    </p:spTree>
    <p:extLst>
      <p:ext uri="{BB962C8B-B14F-4D97-AF65-F5344CB8AC3E}">
        <p14:creationId xmlns:p14="http://schemas.microsoft.com/office/powerpoint/2010/main" val="255185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0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0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0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0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0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3"/>
                  </p:tgtEl>
                </p:cond>
              </p:nextCondLst>
            </p:seq>
          </p:childTnLst>
        </p:cTn>
      </p:par>
    </p:tnLst>
    <p:bldLst>
      <p:bldP spid="3077" grpId="0" animBg="1"/>
      <p:bldP spid="3085" grpId="0"/>
      <p:bldP spid="3086" grpId="0"/>
      <p:bldP spid="3087" grpId="0"/>
      <p:bldP spid="308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703389" y="260350"/>
            <a:ext cx="1800225" cy="1512888"/>
          </a:xfrm>
          <a:prstGeom prst="rect">
            <a:avLst/>
          </a:prstGeom>
          <a:gradFill rotWithShape="1">
            <a:gsLst>
              <a:gs pos="0">
                <a:srgbClr val="CC99FF"/>
              </a:gs>
              <a:gs pos="50000">
                <a:srgbClr val="CC99FF">
                  <a:gamma/>
                  <a:tint val="32157"/>
                  <a:invGamma/>
                </a:srgbClr>
              </a:gs>
              <a:gs pos="100000">
                <a:srgbClr val="CC99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/>
              <a:t>Задание </a:t>
            </a:r>
            <a:r>
              <a:rPr lang="ru-RU" sz="2400" b="1" dirty="0" smtClean="0"/>
              <a:t> </a:t>
            </a:r>
          </a:p>
          <a:p>
            <a:pPr algn="ctr"/>
            <a:endParaRPr lang="ru-RU" sz="2400" dirty="0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575051" y="260350"/>
            <a:ext cx="6913563" cy="1512888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50000">
                <a:srgbClr val="C0C0C0">
                  <a:gamma/>
                  <a:tint val="23137"/>
                  <a:invGamma/>
                </a:srgbClr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/>
              <a:t>На диаграмме показано распределение </a:t>
            </a:r>
          </a:p>
          <a:p>
            <a:pPr algn="ctr"/>
            <a:r>
              <a:rPr lang="ru-RU" sz="2400"/>
              <a:t>питательных веществ в некоторых продуктах. </a:t>
            </a:r>
          </a:p>
          <a:p>
            <a:pPr algn="ctr"/>
            <a:r>
              <a:rPr lang="ru-RU" sz="2400"/>
              <a:t>Определите по диаграмме, в каком </a:t>
            </a:r>
          </a:p>
          <a:p>
            <a:pPr algn="ctr"/>
            <a:r>
              <a:rPr lang="ru-RU" sz="2400"/>
              <a:t>продукте содержание жиров наибольшее.</a:t>
            </a:r>
          </a:p>
        </p:txBody>
      </p:sp>
      <p:graphicFrame>
        <p:nvGraphicFramePr>
          <p:cNvPr id="17437" name="Object 29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1930400" y="1778794"/>
          <a:ext cx="274320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6" name="Диаграмма" r:id="rId3" imgW="2743200" imgH="1828800" progId="MSGraph.Chart.8">
                  <p:embed/>
                </p:oleObj>
              </mc:Choice>
              <mc:Fallback>
                <p:oleObj name="Диаграмма" r:id="rId3" imgW="2743200" imgH="1828800" progId="MSGraph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0966" t="12578" r="22488" b="11745"/>
                      <a:stretch>
                        <a:fillRect/>
                      </a:stretch>
                    </p:blipFill>
                    <p:spPr bwMode="auto">
                      <a:xfrm>
                        <a:off x="1930400" y="1778794"/>
                        <a:ext cx="2743200" cy="182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33" name="Object 25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6096000" y="1938338"/>
          <a:ext cx="2376488" cy="201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7" name="Диаграмма" r:id="rId5" imgW="2743200" imgH="1828800" progId="MSGraph.Chart.8">
                  <p:embed/>
                </p:oleObj>
              </mc:Choice>
              <mc:Fallback>
                <p:oleObj name="Диаграмма" r:id="rId5" imgW="2743200" imgH="1828800" progId="MSGraph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0998" t="12599" r="22441" b="11810"/>
                      <a:stretch>
                        <a:fillRect/>
                      </a:stretch>
                    </p:blipFill>
                    <p:spPr bwMode="auto">
                      <a:xfrm>
                        <a:off x="6096000" y="1938338"/>
                        <a:ext cx="2376488" cy="20113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39" name="Object 31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792539" y="4005263"/>
          <a:ext cx="2376487" cy="201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8" name="Диаграмма" r:id="rId7" imgW="2743200" imgH="1828800" progId="MSGraph.Chart.8">
                  <p:embed/>
                </p:oleObj>
              </mc:Choice>
              <mc:Fallback>
                <p:oleObj name="Диаграмма" r:id="rId7" imgW="2743200" imgH="1828800" progId="MSGraph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0966" t="12578" r="22488" b="11745"/>
                      <a:stretch>
                        <a:fillRect/>
                      </a:stretch>
                    </p:blipFill>
                    <p:spPr bwMode="auto">
                      <a:xfrm>
                        <a:off x="3792539" y="4005263"/>
                        <a:ext cx="2376487" cy="2011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42" name="Object 34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6096000" y="4005263"/>
          <a:ext cx="2376488" cy="201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9" name="Диаграмма" r:id="rId9" imgW="2743200" imgH="1828800" progId="MSGraph.Chart.8">
                  <p:embed/>
                </p:oleObj>
              </mc:Choice>
              <mc:Fallback>
                <p:oleObj name="Диаграмма" r:id="rId9" imgW="2743200" imgH="1828800" progId="MSGraph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0966" t="12578" r="22488" b="11745"/>
                      <a:stretch>
                        <a:fillRect/>
                      </a:stretch>
                    </p:blipFill>
                    <p:spPr bwMode="auto">
                      <a:xfrm>
                        <a:off x="6096000" y="4005263"/>
                        <a:ext cx="2376488" cy="2011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6384925" y="6381751"/>
            <a:ext cx="287338" cy="333375"/>
          </a:xfrm>
          <a:prstGeom prst="rect">
            <a:avLst/>
          </a:prstGeom>
          <a:solidFill>
            <a:srgbClr val="908CE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17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703389" y="2708276"/>
            <a:ext cx="2016125" cy="504825"/>
          </a:xfrm>
          <a:prstGeom prst="actionButtonBlank">
            <a:avLst/>
          </a:prstGeom>
          <a:gradFill rotWithShape="1">
            <a:gsLst>
              <a:gs pos="0">
                <a:srgbClr val="62B7BE"/>
              </a:gs>
              <a:gs pos="50000">
                <a:srgbClr val="62B7BE">
                  <a:gamma/>
                  <a:tint val="0"/>
                  <a:invGamma/>
                </a:srgbClr>
              </a:gs>
              <a:gs pos="100000">
                <a:srgbClr val="62B7BE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Сырки</a:t>
            </a:r>
          </a:p>
        </p:txBody>
      </p:sp>
      <p:sp>
        <p:nvSpPr>
          <p:cNvPr id="17418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703389" y="5013326"/>
            <a:ext cx="2016125" cy="504825"/>
          </a:xfrm>
          <a:prstGeom prst="actionButtonBlank">
            <a:avLst/>
          </a:prstGeom>
          <a:gradFill rotWithShape="1">
            <a:gsLst>
              <a:gs pos="0">
                <a:srgbClr val="62B7BE"/>
              </a:gs>
              <a:gs pos="50000">
                <a:srgbClr val="62B7BE">
                  <a:gamma/>
                  <a:tint val="0"/>
                  <a:invGamma/>
                </a:srgbClr>
              </a:gs>
              <a:gs pos="100000">
                <a:srgbClr val="62B7BE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Какао</a:t>
            </a:r>
          </a:p>
        </p:txBody>
      </p:sp>
      <p:sp>
        <p:nvSpPr>
          <p:cNvPr id="17419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472489" y="2708276"/>
            <a:ext cx="2016125" cy="504825"/>
          </a:xfrm>
          <a:prstGeom prst="actionButtonBlank">
            <a:avLst/>
          </a:prstGeom>
          <a:gradFill rotWithShape="1">
            <a:gsLst>
              <a:gs pos="0">
                <a:srgbClr val="62B7BE"/>
              </a:gs>
              <a:gs pos="50000">
                <a:srgbClr val="62B7BE">
                  <a:gamma/>
                  <a:tint val="0"/>
                  <a:invGamma/>
                </a:srgbClr>
              </a:gs>
              <a:gs pos="100000">
                <a:srgbClr val="62B7BE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Шоколад</a:t>
            </a:r>
          </a:p>
        </p:txBody>
      </p:sp>
      <p:sp>
        <p:nvSpPr>
          <p:cNvPr id="17420" name="AutoShape 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472489" y="5013326"/>
            <a:ext cx="2016125" cy="504825"/>
          </a:xfrm>
          <a:prstGeom prst="actionButtonBlank">
            <a:avLst/>
          </a:prstGeom>
          <a:gradFill rotWithShape="1">
            <a:gsLst>
              <a:gs pos="0">
                <a:srgbClr val="62B7BE"/>
              </a:gs>
              <a:gs pos="50000">
                <a:srgbClr val="62B7BE">
                  <a:gamma/>
                  <a:tint val="0"/>
                  <a:invGamma/>
                </a:srgbClr>
              </a:gs>
              <a:gs pos="100000">
                <a:srgbClr val="62B7BE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Сгущёнка</a:t>
            </a:r>
          </a:p>
        </p:txBody>
      </p:sp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3648076" y="4005263"/>
            <a:ext cx="4824413" cy="1008062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rgbClr val="00FF00">
                  <a:gamma/>
                  <a:tint val="0"/>
                  <a:invGamma/>
                </a:srgbClr>
              </a:gs>
              <a:gs pos="100000">
                <a:srgbClr val="00FF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800" b="1">
                <a:solidFill>
                  <a:srgbClr val="00CC00"/>
                </a:solidFill>
              </a:rPr>
              <a:t>МОЛОДЕЦ!</a:t>
            </a:r>
          </a:p>
        </p:txBody>
      </p:sp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4224339" y="6381751"/>
            <a:ext cx="287337" cy="333375"/>
          </a:xfrm>
          <a:prstGeom prst="rect">
            <a:avLst/>
          </a:prstGeom>
          <a:solidFill>
            <a:srgbClr val="AB2F7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2062164" y="6381751"/>
            <a:ext cx="287337" cy="333375"/>
          </a:xfrm>
          <a:prstGeom prst="rect">
            <a:avLst/>
          </a:prstGeom>
          <a:solidFill>
            <a:srgbClr val="FFE0C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8502650" y="6381751"/>
            <a:ext cx="287338" cy="3333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26" name="Text Box 18"/>
          <p:cNvSpPr txBox="1">
            <a:spLocks noChangeArrowheads="1"/>
          </p:cNvSpPr>
          <p:nvPr/>
        </p:nvSpPr>
        <p:spPr bwMode="auto">
          <a:xfrm>
            <a:off x="2279650" y="6308725"/>
            <a:ext cx="12582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/>
              <a:t>- углеводы</a:t>
            </a:r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4440239" y="6308725"/>
            <a:ext cx="8947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/>
              <a:t>- жиры</a:t>
            </a:r>
          </a:p>
        </p:txBody>
      </p:sp>
      <p:sp>
        <p:nvSpPr>
          <p:cNvPr id="17428" name="Text Box 20"/>
          <p:cNvSpPr txBox="1">
            <a:spLocks noChangeArrowheads="1"/>
          </p:cNvSpPr>
          <p:nvPr/>
        </p:nvSpPr>
        <p:spPr bwMode="auto">
          <a:xfrm>
            <a:off x="6600825" y="6308725"/>
            <a:ext cx="9071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/>
              <a:t>- белки</a:t>
            </a:r>
          </a:p>
        </p:txBody>
      </p:sp>
      <p:sp>
        <p:nvSpPr>
          <p:cNvPr id="17429" name="Text Box 21"/>
          <p:cNvSpPr txBox="1">
            <a:spLocks noChangeArrowheads="1"/>
          </p:cNvSpPr>
          <p:nvPr/>
        </p:nvSpPr>
        <p:spPr bwMode="auto">
          <a:xfrm>
            <a:off x="8759826" y="6308725"/>
            <a:ext cx="10214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/>
              <a:t>- прочее</a:t>
            </a:r>
          </a:p>
        </p:txBody>
      </p:sp>
      <p:sp>
        <p:nvSpPr>
          <p:cNvPr id="17445" name="Rectangle 37"/>
          <p:cNvSpPr>
            <a:spLocks noChangeArrowheads="1"/>
          </p:cNvSpPr>
          <p:nvPr/>
        </p:nvSpPr>
        <p:spPr bwMode="auto">
          <a:xfrm>
            <a:off x="3719513" y="3500438"/>
            <a:ext cx="4824412" cy="1008062"/>
          </a:xfrm>
          <a:prstGeom prst="rect">
            <a:avLst/>
          </a:prstGeom>
          <a:gradFill rotWithShape="1">
            <a:gsLst>
              <a:gs pos="0">
                <a:srgbClr val="FF9F9F"/>
              </a:gs>
              <a:gs pos="50000">
                <a:srgbClr val="FF9F9F">
                  <a:gamma/>
                  <a:tint val="0"/>
                  <a:invGamma/>
                </a:srgbClr>
              </a:gs>
              <a:gs pos="100000">
                <a:srgbClr val="FF9F9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800" b="1">
                <a:solidFill>
                  <a:srgbClr val="FF0000"/>
                </a:solidFill>
              </a:rPr>
              <a:t>Подумай!</a:t>
            </a:r>
          </a:p>
        </p:txBody>
      </p:sp>
    </p:spTree>
    <p:extLst>
      <p:ext uri="{BB962C8B-B14F-4D97-AF65-F5344CB8AC3E}">
        <p14:creationId xmlns:p14="http://schemas.microsoft.com/office/powerpoint/2010/main" val="60837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74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7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7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174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74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5" presetClass="exit" presetSubtype="0" fill="hold" grpId="3" nodeType="after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74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55" presetClass="exit" presetSubtype="0" fill="hold" grpId="5" nodeType="after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8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74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55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0"/>
                  </p:tgtEl>
                </p:cond>
              </p:nextCondLst>
            </p:seq>
          </p:childTnLst>
        </p:cTn>
      </p:par>
    </p:tnLst>
    <p:bldLst>
      <p:bldP spid="17410" grpId="0" animBg="1"/>
      <p:bldOleChart spid="17437" grpId="0"/>
      <p:bldOleChart spid="17439" grpId="0"/>
      <p:bldOleChart spid="17442" grpId="0"/>
      <p:bldP spid="17422" grpId="0" animBg="1"/>
      <p:bldP spid="17445" grpId="0" animBg="1"/>
      <p:bldP spid="17445" grpId="1" animBg="1"/>
      <p:bldP spid="17445" grpId="2" animBg="1"/>
      <p:bldP spid="17445" grpId="3" animBg="1"/>
      <p:bldP spid="17445" grpId="4" animBg="1"/>
      <p:bldP spid="17445" grpId="5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719513" y="260350"/>
            <a:ext cx="7430708" cy="1512888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50000">
                <a:srgbClr val="C0C0C0">
                  <a:gamma/>
                  <a:tint val="23137"/>
                  <a:invGamma/>
                </a:srgbClr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/>
              <a:t> Одна </a:t>
            </a:r>
            <a:r>
              <a:rPr lang="ru-RU" sz="2400" b="1" dirty="0"/>
              <a:t>из точек, отмеченных на координатной </a:t>
            </a:r>
          </a:p>
          <a:p>
            <a:pPr algn="ctr"/>
            <a:r>
              <a:rPr lang="ru-RU" sz="2400" b="1" dirty="0"/>
              <a:t>прямой, соответствует числу        . </a:t>
            </a:r>
          </a:p>
          <a:p>
            <a:pPr algn="ctr"/>
            <a:r>
              <a:rPr lang="ru-RU" sz="2400" b="1" dirty="0"/>
              <a:t>Какая это точка? </a:t>
            </a: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1703389" y="260350"/>
            <a:ext cx="1800225" cy="1512888"/>
          </a:xfrm>
          <a:prstGeom prst="rect">
            <a:avLst/>
          </a:prstGeom>
          <a:gradFill rotWithShape="1">
            <a:gsLst>
              <a:gs pos="0">
                <a:srgbClr val="CC99FF"/>
              </a:gs>
              <a:gs pos="50000">
                <a:srgbClr val="CC99FF">
                  <a:gamma/>
                  <a:tint val="32157"/>
                  <a:invGamma/>
                </a:srgbClr>
              </a:gs>
              <a:gs pos="100000">
                <a:srgbClr val="CC99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/>
              <a:t>Задание 7</a:t>
            </a:r>
            <a:endParaRPr lang="ru-RU" sz="2400" b="1" dirty="0"/>
          </a:p>
        </p:txBody>
      </p:sp>
      <p:graphicFrame>
        <p:nvGraphicFramePr>
          <p:cNvPr id="3137" name="Object 65"/>
          <p:cNvGraphicFramePr>
            <a:graphicFrameLocks noGrp="1" noChangeAspect="1"/>
          </p:cNvGraphicFramePr>
          <p:nvPr>
            <p:ph sz="half" idx="1"/>
          </p:nvPr>
        </p:nvGraphicFramePr>
        <p:xfrm>
          <a:off x="2208213" y="5703888"/>
          <a:ext cx="1582737" cy="68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" name="Формула" r:id="rId3" imgW="469800" imgH="203040" progId="Equation.3">
                  <p:embed/>
                </p:oleObj>
              </mc:Choice>
              <mc:Fallback>
                <p:oleObj name="Формула" r:id="rId3" imgW="4698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8213" y="5703888"/>
                        <a:ext cx="1582737" cy="684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40" name="Object 68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218051128"/>
              </p:ext>
            </p:extLst>
          </p:nvPr>
        </p:nvGraphicFramePr>
        <p:xfrm>
          <a:off x="9316921" y="792163"/>
          <a:ext cx="739892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" name="Формула" r:id="rId5" imgW="304560" imgH="228600" progId="Equation.3">
                  <p:embed/>
                </p:oleObj>
              </mc:Choice>
              <mc:Fallback>
                <p:oleObj name="Формула" r:id="rId5" imgW="3045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6921" y="792163"/>
                        <a:ext cx="739892" cy="5492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0" name="Line 38"/>
          <p:cNvSpPr>
            <a:spLocks noChangeShapeType="1"/>
          </p:cNvSpPr>
          <p:nvPr/>
        </p:nvSpPr>
        <p:spPr bwMode="auto">
          <a:xfrm>
            <a:off x="1919289" y="3070225"/>
            <a:ext cx="626427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11" name="Line 39"/>
          <p:cNvSpPr>
            <a:spLocks noChangeShapeType="1"/>
          </p:cNvSpPr>
          <p:nvPr/>
        </p:nvSpPr>
        <p:spPr bwMode="auto">
          <a:xfrm>
            <a:off x="2711450" y="2998789"/>
            <a:ext cx="0" cy="142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12" name="Line 40"/>
          <p:cNvSpPr>
            <a:spLocks noChangeShapeType="1"/>
          </p:cNvSpPr>
          <p:nvPr/>
        </p:nvSpPr>
        <p:spPr bwMode="auto">
          <a:xfrm>
            <a:off x="4943475" y="2998789"/>
            <a:ext cx="0" cy="142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13" name="Line 41"/>
          <p:cNvSpPr>
            <a:spLocks noChangeShapeType="1"/>
          </p:cNvSpPr>
          <p:nvPr/>
        </p:nvSpPr>
        <p:spPr bwMode="auto">
          <a:xfrm>
            <a:off x="7104063" y="2998789"/>
            <a:ext cx="0" cy="142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14" name="Text Box 42"/>
          <p:cNvSpPr txBox="1">
            <a:spLocks noChangeArrowheads="1"/>
          </p:cNvSpPr>
          <p:nvPr/>
        </p:nvSpPr>
        <p:spPr bwMode="auto">
          <a:xfrm>
            <a:off x="2566989" y="3070225"/>
            <a:ext cx="288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latin typeface="Times New Roman" pitchFamily="18" charset="0"/>
              </a:rPr>
              <a:t>7</a:t>
            </a:r>
          </a:p>
        </p:txBody>
      </p:sp>
      <p:sp>
        <p:nvSpPr>
          <p:cNvPr id="3115" name="Text Box 43"/>
          <p:cNvSpPr txBox="1">
            <a:spLocks noChangeArrowheads="1"/>
          </p:cNvSpPr>
          <p:nvPr/>
        </p:nvSpPr>
        <p:spPr bwMode="auto">
          <a:xfrm>
            <a:off x="4800601" y="3070225"/>
            <a:ext cx="288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latin typeface="Times New Roman" pitchFamily="18" charset="0"/>
              </a:rPr>
              <a:t>8</a:t>
            </a:r>
          </a:p>
        </p:txBody>
      </p:sp>
      <p:sp>
        <p:nvSpPr>
          <p:cNvPr id="3116" name="Text Box 44"/>
          <p:cNvSpPr txBox="1">
            <a:spLocks noChangeArrowheads="1"/>
          </p:cNvSpPr>
          <p:nvPr/>
        </p:nvSpPr>
        <p:spPr bwMode="auto">
          <a:xfrm>
            <a:off x="6959601" y="3070225"/>
            <a:ext cx="288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latin typeface="Times New Roman" pitchFamily="18" charset="0"/>
              </a:rPr>
              <a:t>9</a:t>
            </a:r>
          </a:p>
        </p:txBody>
      </p:sp>
      <p:sp>
        <p:nvSpPr>
          <p:cNvPr id="3117" name="Oval 45"/>
          <p:cNvSpPr>
            <a:spLocks noChangeArrowheads="1"/>
          </p:cNvSpPr>
          <p:nvPr/>
        </p:nvSpPr>
        <p:spPr bwMode="auto">
          <a:xfrm>
            <a:off x="3071814" y="2998789"/>
            <a:ext cx="71437" cy="142875"/>
          </a:xfrm>
          <a:prstGeom prst="ellipse">
            <a:avLst/>
          </a:prstGeom>
          <a:solidFill>
            <a:srgbClr val="800080"/>
          </a:solidFill>
          <a:ln w="9525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18" name="Oval 46"/>
          <p:cNvSpPr>
            <a:spLocks noChangeArrowheads="1"/>
          </p:cNvSpPr>
          <p:nvPr/>
        </p:nvSpPr>
        <p:spPr bwMode="auto">
          <a:xfrm>
            <a:off x="4295775" y="2998789"/>
            <a:ext cx="71438" cy="142875"/>
          </a:xfrm>
          <a:prstGeom prst="ellipse">
            <a:avLst/>
          </a:prstGeom>
          <a:solidFill>
            <a:srgbClr val="800080"/>
          </a:solidFill>
          <a:ln w="9525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19" name="Oval 47"/>
          <p:cNvSpPr>
            <a:spLocks noChangeArrowheads="1"/>
          </p:cNvSpPr>
          <p:nvPr/>
        </p:nvSpPr>
        <p:spPr bwMode="auto">
          <a:xfrm>
            <a:off x="5232400" y="2998789"/>
            <a:ext cx="71438" cy="142875"/>
          </a:xfrm>
          <a:prstGeom prst="ellipse">
            <a:avLst/>
          </a:prstGeom>
          <a:solidFill>
            <a:srgbClr val="800080"/>
          </a:solidFill>
          <a:ln w="9525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20" name="Oval 48"/>
          <p:cNvSpPr>
            <a:spLocks noChangeArrowheads="1"/>
          </p:cNvSpPr>
          <p:nvPr/>
        </p:nvSpPr>
        <p:spPr bwMode="auto">
          <a:xfrm>
            <a:off x="6816725" y="2998789"/>
            <a:ext cx="71438" cy="142875"/>
          </a:xfrm>
          <a:prstGeom prst="ellipse">
            <a:avLst/>
          </a:prstGeom>
          <a:solidFill>
            <a:srgbClr val="800080"/>
          </a:solidFill>
          <a:ln w="9525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21" name="Text Box 49"/>
          <p:cNvSpPr txBox="1">
            <a:spLocks noChangeArrowheads="1"/>
          </p:cNvSpPr>
          <p:nvPr/>
        </p:nvSpPr>
        <p:spPr bwMode="auto">
          <a:xfrm>
            <a:off x="7824789" y="2566988"/>
            <a:ext cx="288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i="1">
                <a:latin typeface="Times New Roman" pitchFamily="18" charset="0"/>
              </a:rPr>
              <a:t>х</a:t>
            </a:r>
          </a:p>
        </p:txBody>
      </p:sp>
      <p:sp>
        <p:nvSpPr>
          <p:cNvPr id="3122" name="Text Box 50"/>
          <p:cNvSpPr txBox="1">
            <a:spLocks noChangeArrowheads="1"/>
          </p:cNvSpPr>
          <p:nvPr/>
        </p:nvSpPr>
        <p:spPr bwMode="auto">
          <a:xfrm>
            <a:off x="2927350" y="2493963"/>
            <a:ext cx="369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800080"/>
                </a:solidFill>
                <a:latin typeface="Times New Roman" pitchFamily="18" charset="0"/>
              </a:rPr>
              <a:t>P</a:t>
            </a:r>
            <a:endParaRPr lang="ru-RU" sz="2400" b="1">
              <a:solidFill>
                <a:srgbClr val="800080"/>
              </a:solidFill>
              <a:latin typeface="Times New Roman" pitchFamily="18" charset="0"/>
            </a:endParaRPr>
          </a:p>
        </p:txBody>
      </p:sp>
      <p:sp>
        <p:nvSpPr>
          <p:cNvPr id="3123" name="Text Box 51"/>
          <p:cNvSpPr txBox="1">
            <a:spLocks noChangeArrowheads="1"/>
          </p:cNvSpPr>
          <p:nvPr/>
        </p:nvSpPr>
        <p:spPr bwMode="auto">
          <a:xfrm>
            <a:off x="4151313" y="2493963"/>
            <a:ext cx="40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800080"/>
                </a:solidFill>
                <a:latin typeface="Times New Roman" pitchFamily="18" charset="0"/>
              </a:rPr>
              <a:t>N</a:t>
            </a:r>
            <a:endParaRPr lang="ru-RU" sz="2400" b="1">
              <a:solidFill>
                <a:srgbClr val="800080"/>
              </a:solidFill>
              <a:latin typeface="Times New Roman" pitchFamily="18" charset="0"/>
            </a:endParaRPr>
          </a:p>
        </p:txBody>
      </p:sp>
      <p:sp>
        <p:nvSpPr>
          <p:cNvPr id="3124" name="Text Box 52"/>
          <p:cNvSpPr txBox="1">
            <a:spLocks noChangeArrowheads="1"/>
          </p:cNvSpPr>
          <p:nvPr/>
        </p:nvSpPr>
        <p:spPr bwMode="auto">
          <a:xfrm>
            <a:off x="5087939" y="2493963"/>
            <a:ext cx="471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800080"/>
                </a:solidFill>
                <a:latin typeface="Times New Roman" pitchFamily="18" charset="0"/>
              </a:rPr>
              <a:t>M</a:t>
            </a:r>
            <a:endParaRPr lang="ru-RU" sz="2400" b="1">
              <a:solidFill>
                <a:srgbClr val="800080"/>
              </a:solidFill>
              <a:latin typeface="Times New Roman" pitchFamily="18" charset="0"/>
            </a:endParaRPr>
          </a:p>
        </p:txBody>
      </p:sp>
      <p:sp>
        <p:nvSpPr>
          <p:cNvPr id="3125" name="Text Box 53"/>
          <p:cNvSpPr txBox="1">
            <a:spLocks noChangeArrowheads="1"/>
          </p:cNvSpPr>
          <p:nvPr/>
        </p:nvSpPr>
        <p:spPr bwMode="auto">
          <a:xfrm>
            <a:off x="6672264" y="2493963"/>
            <a:ext cx="4206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800080"/>
                </a:solidFill>
                <a:latin typeface="Times New Roman" pitchFamily="18" charset="0"/>
              </a:rPr>
              <a:t>Q</a:t>
            </a:r>
            <a:endParaRPr lang="ru-RU" sz="2400" b="1">
              <a:solidFill>
                <a:srgbClr val="800080"/>
              </a:solidFill>
              <a:latin typeface="Times New Roman" pitchFamily="18" charset="0"/>
            </a:endParaRPr>
          </a:p>
        </p:txBody>
      </p:sp>
      <p:sp>
        <p:nvSpPr>
          <p:cNvPr id="3126" name="AutoShape 5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992313" y="3716339"/>
            <a:ext cx="2305050" cy="504825"/>
          </a:xfrm>
          <a:prstGeom prst="actionButtonBlank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Подсказка</a:t>
            </a:r>
          </a:p>
        </p:txBody>
      </p:sp>
      <p:sp>
        <p:nvSpPr>
          <p:cNvPr id="3128" name="AutoShape 5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409113" y="1989138"/>
            <a:ext cx="647700" cy="647700"/>
          </a:xfrm>
          <a:prstGeom prst="actionButtonBlank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>
                <a:latin typeface="Times New Roman" pitchFamily="18" charset="0"/>
              </a:rPr>
              <a:t>P</a:t>
            </a:r>
            <a:endParaRPr lang="ru-RU" sz="2400" b="1">
              <a:latin typeface="Times New Roman" pitchFamily="18" charset="0"/>
            </a:endParaRPr>
          </a:p>
        </p:txBody>
      </p:sp>
      <p:sp>
        <p:nvSpPr>
          <p:cNvPr id="3129" name="AutoShape 5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409113" y="2636838"/>
            <a:ext cx="647700" cy="647700"/>
          </a:xfrm>
          <a:prstGeom prst="actionButtonBlank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>
                <a:latin typeface="Times New Roman" pitchFamily="18" charset="0"/>
              </a:rPr>
              <a:t>N</a:t>
            </a:r>
            <a:endParaRPr lang="ru-RU" sz="2400" b="1">
              <a:latin typeface="Times New Roman" pitchFamily="18" charset="0"/>
            </a:endParaRPr>
          </a:p>
        </p:txBody>
      </p:sp>
      <p:sp>
        <p:nvSpPr>
          <p:cNvPr id="3130" name="AutoShape 5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409113" y="3284538"/>
            <a:ext cx="647700" cy="647700"/>
          </a:xfrm>
          <a:prstGeom prst="actionButtonBlank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>
                <a:latin typeface="Times New Roman" pitchFamily="18" charset="0"/>
              </a:rPr>
              <a:t>M</a:t>
            </a:r>
            <a:endParaRPr lang="ru-RU" sz="2400" b="1">
              <a:latin typeface="Times New Roman" pitchFamily="18" charset="0"/>
            </a:endParaRPr>
          </a:p>
        </p:txBody>
      </p:sp>
      <p:sp>
        <p:nvSpPr>
          <p:cNvPr id="3131" name="AutoShape 5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409113" y="3933825"/>
            <a:ext cx="647700" cy="647700"/>
          </a:xfrm>
          <a:prstGeom prst="actionButtonBlank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>
                <a:latin typeface="Times New Roman" pitchFamily="18" charset="0"/>
              </a:rPr>
              <a:t>Q</a:t>
            </a:r>
            <a:endParaRPr lang="ru-RU" sz="2400" b="1">
              <a:latin typeface="Times New Roman" pitchFamily="18" charset="0"/>
            </a:endParaRPr>
          </a:p>
        </p:txBody>
      </p:sp>
      <p:sp>
        <p:nvSpPr>
          <p:cNvPr id="3132" name="Rectangle 60"/>
          <p:cNvSpPr>
            <a:spLocks noChangeArrowheads="1"/>
          </p:cNvSpPr>
          <p:nvPr/>
        </p:nvSpPr>
        <p:spPr bwMode="auto">
          <a:xfrm>
            <a:off x="6672263" y="3717925"/>
            <a:ext cx="2305050" cy="503238"/>
          </a:xfrm>
          <a:prstGeom prst="rect">
            <a:avLst/>
          </a:prstGeom>
          <a:gradFill rotWithShape="1">
            <a:gsLst>
              <a:gs pos="0">
                <a:srgbClr val="FF9F9F">
                  <a:gamma/>
                  <a:tint val="0"/>
                  <a:invGamma/>
                </a:srgbClr>
              </a:gs>
              <a:gs pos="100000">
                <a:srgbClr val="FF9F9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FF0000"/>
                </a:solidFill>
              </a:rPr>
              <a:t>Не верно!</a:t>
            </a:r>
          </a:p>
        </p:txBody>
      </p:sp>
      <p:sp>
        <p:nvSpPr>
          <p:cNvPr id="3133" name="Rectangle 61"/>
          <p:cNvSpPr>
            <a:spLocks noChangeArrowheads="1"/>
          </p:cNvSpPr>
          <p:nvPr/>
        </p:nvSpPr>
        <p:spPr bwMode="auto">
          <a:xfrm>
            <a:off x="6672263" y="4365625"/>
            <a:ext cx="2305050" cy="503238"/>
          </a:xfrm>
          <a:prstGeom prst="rect">
            <a:avLst/>
          </a:prstGeom>
          <a:gradFill rotWithShape="1">
            <a:gsLst>
              <a:gs pos="0">
                <a:srgbClr val="33CC33">
                  <a:gamma/>
                  <a:tint val="0"/>
                  <a:invGamma/>
                </a:srgbClr>
              </a:gs>
              <a:gs pos="100000">
                <a:srgbClr val="33CC33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8000"/>
                </a:solidFill>
              </a:rPr>
              <a:t>Молодец!</a:t>
            </a:r>
          </a:p>
        </p:txBody>
      </p:sp>
      <p:graphicFrame>
        <p:nvGraphicFramePr>
          <p:cNvPr id="3134" name="Object 62"/>
          <p:cNvGraphicFramePr>
            <a:graphicFrameLocks noChangeAspect="1"/>
          </p:cNvGraphicFramePr>
          <p:nvPr/>
        </p:nvGraphicFramePr>
        <p:xfrm>
          <a:off x="2208213" y="5013326"/>
          <a:ext cx="1655762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" name="Формула" r:id="rId7" imgW="507780" imgH="203112" progId="Equation.3">
                  <p:embed/>
                </p:oleObj>
              </mc:Choice>
              <mc:Fallback>
                <p:oleObj name="Формула" r:id="rId7" imgW="507780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8213" y="5013326"/>
                        <a:ext cx="1655762" cy="657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45" name="Object 73"/>
          <p:cNvGraphicFramePr>
            <a:graphicFrameLocks noChangeAspect="1"/>
          </p:cNvGraphicFramePr>
          <p:nvPr/>
        </p:nvGraphicFramePr>
        <p:xfrm>
          <a:off x="2279650" y="4365626"/>
          <a:ext cx="1612900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" name="Формула" r:id="rId9" imgW="495000" imgH="203040" progId="Equation.3">
                  <p:embed/>
                </p:oleObj>
              </mc:Choice>
              <mc:Fallback>
                <p:oleObj name="Формула" r:id="rId9" imgW="495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9650" y="4365626"/>
                        <a:ext cx="1612900" cy="657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342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9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1000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9" presetClass="exit" presetSubtype="0" fill="hold" grpId="3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1000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9" presetClass="exit" presetSubtype="0" fill="hold" grpId="5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1000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1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1000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0"/>
                  </p:tgtEl>
                </p:cond>
              </p:nextCondLst>
            </p:seq>
          </p:childTnLst>
        </p:cTn>
      </p:par>
    </p:tnLst>
    <p:bldLst>
      <p:bldP spid="3077" grpId="0" animBg="1"/>
      <p:bldP spid="3132" grpId="0" animBg="1"/>
      <p:bldP spid="3132" grpId="1" animBg="1"/>
      <p:bldP spid="3132" grpId="2" animBg="1"/>
      <p:bldP spid="3132" grpId="3" animBg="1"/>
      <p:bldP spid="3132" grpId="4" animBg="1"/>
      <p:bldP spid="3132" grpId="5" animBg="1"/>
      <p:bldP spid="313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208" y="354841"/>
            <a:ext cx="8911687" cy="155015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Отработка вопросов специфики ОГЭ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904999"/>
            <a:ext cx="8915400" cy="3963537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правильность оформления заданий; </a:t>
            </a:r>
          </a:p>
          <a:p>
            <a:pPr>
              <a:buFontTx/>
              <a:buChar char="-"/>
            </a:pP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тактика и стратегия решения в условиях дефицита выделенного времени на экзамене; </a:t>
            </a:r>
          </a:p>
          <a:p>
            <a:pPr>
              <a:buFontTx/>
              <a:buChar char="-"/>
            </a:pP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невнимательность</a:t>
            </a: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22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179073"/>
              </p:ext>
            </p:extLst>
          </p:nvPr>
        </p:nvGraphicFramePr>
        <p:xfrm>
          <a:off x="2129051" y="2099214"/>
          <a:ext cx="8093121" cy="2728954"/>
        </p:xfrm>
        <a:graphic>
          <a:graphicData uri="http://schemas.openxmlformats.org/drawingml/2006/table">
            <a:tbl>
              <a:tblPr/>
              <a:tblGrid>
                <a:gridCol w="2245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59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91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28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438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веществ, растворов, смесей, сплавов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содержание вещества (доля содержания вещества)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Масса раствора (смеси, сплава)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Масса вещества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37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раствор</a:t>
                      </a: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8%=0,08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кг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0,08·12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ru-RU" sz="180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19618" y="353291"/>
            <a:ext cx="102365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                                                               </a:t>
            </a:r>
            <a:r>
              <a:rPr lang="ru-RU" sz="2400" b="1" dirty="0" smtClean="0">
                <a:solidFill>
                  <a:srgbClr val="C00000"/>
                </a:solidFill>
              </a:rPr>
              <a:t>ЗАДАЧА:</a:t>
            </a:r>
            <a:r>
              <a:rPr lang="ru-RU" sz="2400" b="1" dirty="0" smtClean="0"/>
              <a:t> </a:t>
            </a:r>
          </a:p>
          <a:p>
            <a:r>
              <a:rPr lang="ru-RU" b="1" dirty="0" smtClean="0"/>
              <a:t> </a:t>
            </a:r>
            <a:r>
              <a:rPr lang="ru-RU" sz="2000" b="1" dirty="0"/>
              <a:t>В емкость, содержащую 12 кг 8%-</a:t>
            </a:r>
            <a:r>
              <a:rPr lang="ru-RU" sz="2000" b="1" dirty="0" err="1"/>
              <a:t>ного</a:t>
            </a:r>
            <a:r>
              <a:rPr lang="ru-RU" sz="2000" b="1" dirty="0"/>
              <a:t> раствора вещества, добавили 4 кг воды.</a:t>
            </a:r>
          </a:p>
          <a:p>
            <a:r>
              <a:rPr lang="ru-RU" sz="2000" b="1" dirty="0" smtClean="0"/>
              <a:t>Сколько </a:t>
            </a:r>
            <a:r>
              <a:rPr lang="ru-RU" sz="2000" b="1" dirty="0"/>
              <a:t>процентов составляет концентрация получившегося раствора</a:t>
            </a:r>
            <a:r>
              <a:rPr lang="ru-RU" sz="2000" b="1" dirty="0" smtClean="0"/>
              <a:t>  ?                </a:t>
            </a:r>
            <a:endParaRPr lang="ru-RU" sz="2000" b="1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2119746" y="3896591"/>
            <a:ext cx="7855527" cy="103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049982" y="44887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2119746" y="4260273"/>
            <a:ext cx="7855527" cy="311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763981" y="3885455"/>
            <a:ext cx="911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раствор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763981" y="4244944"/>
            <a:ext cx="911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33109" y="3944831"/>
            <a:ext cx="4235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0%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55370" y="4299110"/>
            <a:ext cx="9284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01x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8634" y="3896219"/>
            <a:ext cx="4796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кг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78865" y="4306774"/>
            <a:ext cx="5693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 кг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050065" y="3896340"/>
            <a:ext cx="243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749653" y="4260273"/>
            <a:ext cx="8274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0,01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x·16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037211" y="4813361"/>
                <a:ext cx="9743373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400" dirty="0" smtClean="0"/>
                  <a:t>Составим уравнение:       </a:t>
                </a:r>
                <a14:m>
                  <m:oMath xmlns:m="http://schemas.openxmlformats.org/officeDocument/2006/math">
                    <m:r>
                      <a:rPr lang="ru-RU" sz="2400" b="0" i="1" smtClean="0">
                        <a:latin typeface="Cambria Math" panose="02040503050406030204" pitchFamily="18" charset="0"/>
                      </a:rPr>
                      <m:t>0,08</m:t>
                    </m:r>
                    <m:r>
                      <a:rPr lang="ru-RU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12=0,01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∙16</m:t>
                    </m:r>
                  </m:oMath>
                </a14:m>
                <a:endParaRPr lang="en-US" sz="2400" b="0" dirty="0" smtClean="0">
                  <a:ea typeface="Cambria Math" panose="02040503050406030204" pitchFamily="18" charset="0"/>
                </a:endParaRPr>
              </a:p>
              <a:p>
                <a:r>
                  <a:rPr lang="en-US" sz="2400" dirty="0" smtClean="0"/>
                  <a:t>                                    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0,16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=0,96</m:t>
                    </m:r>
                  </m:oMath>
                </a14:m>
                <a:endParaRPr lang="en-US" sz="2400" b="0" dirty="0" smtClean="0"/>
              </a:p>
              <a:p>
                <a:r>
                  <a:rPr lang="en-US" sz="2400" dirty="0" smtClean="0"/>
                  <a:t>                                             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US" sz="2400" dirty="0" smtClean="0"/>
              </a:p>
              <a:p>
                <a:r>
                  <a:rPr lang="ru-RU" sz="2400" dirty="0" smtClean="0"/>
                  <a:t>Ответ: 6% составляет концентрация получившегося раствора</a:t>
                </a:r>
                <a:r>
                  <a:rPr lang="ru-RU" dirty="0" smtClean="0"/>
                  <a:t>.</a:t>
                </a:r>
                <a:endParaRPr lang="ru-RU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7211" y="4813361"/>
                <a:ext cx="9743373" cy="1569660"/>
              </a:xfrm>
              <a:prstGeom prst="rect">
                <a:avLst/>
              </a:prstGeom>
              <a:blipFill>
                <a:blip r:embed="rId2"/>
                <a:stretch>
                  <a:fillRect l="-938" t="-3113" b="-817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251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Модуль «Геометрия»</a:t>
            </a:r>
            <a:br>
              <a:rPr lang="ru-RU" b="1" dirty="0" smtClean="0"/>
            </a:br>
            <a:r>
              <a:rPr lang="ru-RU" b="1" dirty="0" smtClean="0"/>
              <a:t>Задание 19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При подготовке к решению геометрических задач, даже самых простых, нужно обязательно выучить Шесть простых фактов </a:t>
            </a:r>
            <a:r>
              <a:rPr lang="ru-RU" b="1" dirty="0" smtClean="0"/>
              <a:t>:</a:t>
            </a:r>
          </a:p>
          <a:p>
            <a:r>
              <a:rPr lang="ru-RU" b="1" dirty="0"/>
              <a:t>1) Сумма углов любого треугольника равна 180◦ . </a:t>
            </a:r>
            <a:endParaRPr lang="ru-RU" b="1" dirty="0" smtClean="0"/>
          </a:p>
          <a:p>
            <a:r>
              <a:rPr lang="ru-RU" b="1" dirty="0" smtClean="0"/>
              <a:t>2</a:t>
            </a:r>
            <a:r>
              <a:rPr lang="ru-RU" b="1" dirty="0"/>
              <a:t>) Сумма смежных углов равна 180◦ </a:t>
            </a:r>
            <a:r>
              <a:rPr lang="ru-RU" b="1" dirty="0" smtClean="0"/>
              <a:t>.</a:t>
            </a:r>
          </a:p>
          <a:p>
            <a:r>
              <a:rPr lang="ru-RU" b="1" dirty="0" smtClean="0"/>
              <a:t> </a:t>
            </a:r>
            <a:r>
              <a:rPr lang="ru-RU" b="1" dirty="0"/>
              <a:t>3) Биссектриса угла делит его пополам. </a:t>
            </a:r>
            <a:endParaRPr lang="ru-RU" b="1" dirty="0" smtClean="0"/>
          </a:p>
          <a:p>
            <a:r>
              <a:rPr lang="ru-RU" b="1" dirty="0" smtClean="0"/>
              <a:t>4</a:t>
            </a:r>
            <a:r>
              <a:rPr lang="ru-RU" b="1" dirty="0"/>
              <a:t>) В равнобедренном треугольнике углы при основании равны. </a:t>
            </a:r>
          </a:p>
          <a:p>
            <a:r>
              <a:rPr lang="ru-RU" b="1" dirty="0" smtClean="0"/>
              <a:t> </a:t>
            </a:r>
            <a:r>
              <a:rPr lang="ru-RU" b="1" dirty="0"/>
              <a:t>5) Если луч OC лежит внутри угла BOA </a:t>
            </a:r>
            <a:r>
              <a:rPr lang="ru-RU" b="1" dirty="0" smtClean="0"/>
              <a:t>, </a:t>
            </a:r>
            <a:r>
              <a:rPr lang="ru-RU" b="1" dirty="0"/>
              <a:t>то ∠BOA = ∠BOC + ∠AOC </a:t>
            </a:r>
            <a:endParaRPr lang="ru-RU" b="1" dirty="0" smtClean="0"/>
          </a:p>
          <a:p>
            <a:r>
              <a:rPr lang="ru-RU" b="1" dirty="0"/>
              <a:t>6) При пересечении двух параллельных </a:t>
            </a:r>
            <a:r>
              <a:rPr lang="ru-RU" b="1" dirty="0" smtClean="0"/>
              <a:t>прямых </a:t>
            </a:r>
            <a:r>
              <a:rPr lang="ru-RU" b="1" dirty="0"/>
              <a:t>третьей соответственные углы равны; </a:t>
            </a:r>
            <a:r>
              <a:rPr lang="ru-RU" b="1" dirty="0" smtClean="0"/>
              <a:t>накрест лежащие </a:t>
            </a:r>
            <a:r>
              <a:rPr lang="ru-RU" b="1" dirty="0"/>
              <a:t>углы тоже </a:t>
            </a:r>
            <a:r>
              <a:rPr lang="ru-RU" b="1" dirty="0" smtClean="0"/>
              <a:t>равны, сумма односторонних углов равна 180 градусам.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94738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86603"/>
            <a:ext cx="8911687" cy="990541"/>
          </a:xfrm>
        </p:spPr>
        <p:txBody>
          <a:bodyPr/>
          <a:lstStyle/>
          <a:p>
            <a:r>
              <a:rPr lang="ru-RU" b="1" dirty="0" smtClean="0"/>
              <a:t>Задача 15</a:t>
            </a:r>
            <a:endParaRPr lang="ru-RU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2589212" y="1433015"/>
                <a:ext cx="8915400" cy="4299045"/>
              </a:xfrm>
            </p:spPr>
            <p:txBody>
              <a:bodyPr>
                <a:normAutofit/>
              </a:bodyPr>
              <a:lstStyle/>
              <a:p>
                <a:r>
                  <a:rPr lang="ru-RU" sz="2400" dirty="0">
                    <a:solidFill>
                      <a:schemeClr val="tx1"/>
                    </a:solidFill>
                    <a:latin typeface="Arial Black" panose="020B0A04020102020204" pitchFamily="34" charset="0"/>
                  </a:rPr>
                  <a:t>Треугольник АВС – равнобедренный  </a:t>
                </a:r>
                <a:br>
                  <a:rPr lang="ru-RU" sz="2400" dirty="0">
                    <a:solidFill>
                      <a:schemeClr val="tx1"/>
                    </a:solidFill>
                    <a:latin typeface="Arial Black" panose="020B0A04020102020204" pitchFamily="34" charset="0"/>
                  </a:rPr>
                </a:br>
                <a:r>
                  <a:rPr lang="ru-RU" sz="2400" dirty="0">
                    <a:solidFill>
                      <a:schemeClr val="tx1"/>
                    </a:solidFill>
                    <a:latin typeface="Arial Black" panose="020B0A04020102020204" pitchFamily="34" charset="0"/>
                  </a:rPr>
                  <a:t>∠МАВ = 100</a:t>
                </a:r>
                <a14:m>
                  <m:oMath xmlns:m="http://schemas.openxmlformats.org/officeDocument/2006/math">
                    <m:r>
                      <a:rPr lang="ru-RU" sz="2400" i="1">
                        <a:solidFill>
                          <a:schemeClr val="tx1"/>
                        </a:solidFill>
                        <a:latin typeface="Cambria Math"/>
                      </a:rPr>
                      <m:t>°</m:t>
                    </m:r>
                  </m:oMath>
                </a14:m>
                <a:r>
                  <a:rPr lang="ru-RU" sz="2400" dirty="0">
                    <a:solidFill>
                      <a:schemeClr val="tx1"/>
                    </a:solidFill>
                    <a:latin typeface="Arial Black" panose="020B0A04020102020204" pitchFamily="34" charset="0"/>
                  </a:rPr>
                  <a:t>, найдите  ∠А и ∠С в треугольнике АВС</a:t>
                </a:r>
                <a:br>
                  <a:rPr lang="ru-RU" sz="2400" dirty="0">
                    <a:solidFill>
                      <a:schemeClr val="tx1"/>
                    </a:solidFill>
                    <a:latin typeface="Arial Black" panose="020B0A04020102020204" pitchFamily="34" charset="0"/>
                  </a:rPr>
                </a:br>
                <a:endParaRPr lang="ru-RU" sz="2400" dirty="0">
                  <a:latin typeface="Arial Black" panose="020B0A04020102020204" pitchFamily="34" charset="0"/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89212" y="1433015"/>
                <a:ext cx="8915400" cy="4299045"/>
              </a:xfrm>
              <a:blipFill>
                <a:blip r:embed="rId2"/>
                <a:stretch>
                  <a:fillRect l="-958" t="-113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6452" y="2647666"/>
            <a:ext cx="6906869" cy="3084394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445710"/>
              </p:ext>
            </p:extLst>
          </p:nvPr>
        </p:nvGraphicFramePr>
        <p:xfrm>
          <a:off x="8284191" y="107023"/>
          <a:ext cx="3670647" cy="548640"/>
        </p:xfrm>
        <a:graphic>
          <a:graphicData uri="http://schemas.openxmlformats.org/drawingml/2006/table">
            <a:tbl>
              <a:tblPr/>
              <a:tblGrid>
                <a:gridCol w="36706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5779">
                <a:tc>
                  <a:txBody>
                    <a:bodyPr/>
                    <a:lstStyle/>
                    <a:p>
                      <a:pPr marL="0" marR="0" lvl="0" indent="450215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1" dirty="0">
                          <a:latin typeface="Times New Roman"/>
                          <a:ea typeface="Times New Roman"/>
                          <a:cs typeface="Times New Roman"/>
                        </a:rPr>
                        <a:t>Модуль </a:t>
                      </a:r>
                      <a:r>
                        <a:rPr lang="ru-RU" sz="24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«Геометрия»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601251"/>
              </p:ext>
            </p:extLst>
          </p:nvPr>
        </p:nvGraphicFramePr>
        <p:xfrm>
          <a:off x="7997588" y="5607071"/>
          <a:ext cx="3670647" cy="861968"/>
        </p:xfrm>
        <a:graphic>
          <a:graphicData uri="http://schemas.openxmlformats.org/drawingml/2006/table">
            <a:tbl>
              <a:tblPr/>
              <a:tblGrid>
                <a:gridCol w="36706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1968">
                <a:tc>
                  <a:txBody>
                    <a:bodyPr/>
                    <a:lstStyle/>
                    <a:p>
                      <a:pPr marL="0" marR="0" lvl="0" indent="450215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Ответ: 80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794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703389" y="260350"/>
            <a:ext cx="1800225" cy="1512888"/>
          </a:xfrm>
          <a:prstGeom prst="rect">
            <a:avLst/>
          </a:prstGeom>
          <a:gradFill rotWithShape="1">
            <a:gsLst>
              <a:gs pos="0">
                <a:srgbClr val="CC99FF"/>
              </a:gs>
              <a:gs pos="50000">
                <a:srgbClr val="EFDEFF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 dirty="0"/>
              <a:t>Задание </a:t>
            </a:r>
            <a:r>
              <a:rPr lang="en-US" altLang="ru-RU" sz="2400" b="1" dirty="0" smtClean="0"/>
              <a:t>1</a:t>
            </a:r>
            <a:r>
              <a:rPr lang="ru-RU" altLang="ru-RU" sz="2400" b="1" dirty="0" smtClean="0"/>
              <a:t>6</a:t>
            </a:r>
            <a:endParaRPr lang="ru-RU" altLang="ru-RU" sz="2400" b="1" dirty="0"/>
          </a:p>
          <a:p>
            <a:pPr algn="ctr" eaLnBrk="1" hangingPunct="1"/>
            <a:endParaRPr lang="ru-RU" altLang="ru-RU" sz="2400" dirty="0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575051" y="260350"/>
            <a:ext cx="6913563" cy="1512888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50000">
                <a:srgbClr val="F0F0F0"/>
              </a:gs>
              <a:gs pos="100000">
                <a:srgbClr val="C0C0C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/>
              <a:t>Сумма двух углов равнобедренной трапеции </a:t>
            </a:r>
            <a:endParaRPr lang="en-US" altLang="ru-RU" sz="2400"/>
          </a:p>
          <a:p>
            <a:pPr algn="ctr" eaLnBrk="1" hangingPunct="1"/>
            <a:r>
              <a:rPr lang="ru-RU" altLang="ru-RU" sz="2400"/>
              <a:t>равна</a:t>
            </a:r>
            <a:r>
              <a:rPr lang="en-US" altLang="ru-RU" sz="2400"/>
              <a:t>158</a:t>
            </a:r>
            <a:r>
              <a:rPr lang="ru-RU" altLang="ru-RU" sz="2400"/>
              <a:t>. Найдите </a:t>
            </a:r>
            <a:r>
              <a:rPr lang="ru-RU" altLang="ru-RU" sz="2400" b="1"/>
              <a:t>больший угол трапеции</a:t>
            </a:r>
            <a:r>
              <a:rPr lang="ru-RU" altLang="ru-RU" sz="2400"/>
              <a:t>. </a:t>
            </a:r>
            <a:endParaRPr lang="en-US" altLang="ru-RU" sz="2400"/>
          </a:p>
          <a:p>
            <a:pPr algn="ctr" eaLnBrk="1" hangingPunct="1"/>
            <a:r>
              <a:rPr lang="ru-RU" altLang="ru-RU" sz="2400"/>
              <a:t>Ответ дайте в градусах. </a:t>
            </a:r>
          </a:p>
        </p:txBody>
      </p:sp>
      <p:sp>
        <p:nvSpPr>
          <p:cNvPr id="7172" name="AutoShape 42"/>
          <p:cNvSpPr>
            <a:spLocks noChangeArrowheads="1"/>
          </p:cNvSpPr>
          <p:nvPr/>
        </p:nvSpPr>
        <p:spPr bwMode="auto">
          <a:xfrm>
            <a:off x="2279650" y="2276476"/>
            <a:ext cx="3816350" cy="2232025"/>
          </a:xfrm>
          <a:custGeom>
            <a:avLst/>
            <a:gdLst>
              <a:gd name="T0" fmla="*/ 3339306 w 21600"/>
              <a:gd name="T1" fmla="*/ 1116013 h 21600"/>
              <a:gd name="T2" fmla="*/ 1908175 w 21600"/>
              <a:gd name="T3" fmla="*/ 2232025 h 21600"/>
              <a:gd name="T4" fmla="*/ 477044 w 21600"/>
              <a:gd name="T5" fmla="*/ 1116013 h 21600"/>
              <a:gd name="T6" fmla="*/ 1908175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73" name="Text Box 43"/>
          <p:cNvSpPr txBox="1">
            <a:spLocks noChangeArrowheads="1"/>
          </p:cNvSpPr>
          <p:nvPr/>
        </p:nvSpPr>
        <p:spPr bwMode="auto">
          <a:xfrm>
            <a:off x="1919288" y="1773238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 i="1">
                <a:latin typeface="Times New Roman" panose="02020603050405020304" pitchFamily="18" charset="0"/>
              </a:rPr>
              <a:t>А</a:t>
            </a:r>
          </a:p>
        </p:txBody>
      </p:sp>
      <p:sp>
        <p:nvSpPr>
          <p:cNvPr id="7174" name="Text Box 44"/>
          <p:cNvSpPr txBox="1">
            <a:spLocks noChangeArrowheads="1"/>
          </p:cNvSpPr>
          <p:nvPr/>
        </p:nvSpPr>
        <p:spPr bwMode="auto">
          <a:xfrm>
            <a:off x="6024563" y="1773238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 i="1">
                <a:latin typeface="Times New Roman" panose="02020603050405020304" pitchFamily="18" charset="0"/>
              </a:rPr>
              <a:t>В</a:t>
            </a:r>
          </a:p>
        </p:txBody>
      </p:sp>
      <p:sp>
        <p:nvSpPr>
          <p:cNvPr id="7175" name="Text Box 45"/>
          <p:cNvSpPr txBox="1">
            <a:spLocks noChangeArrowheads="1"/>
          </p:cNvSpPr>
          <p:nvPr/>
        </p:nvSpPr>
        <p:spPr bwMode="auto">
          <a:xfrm>
            <a:off x="5087938" y="4437063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 i="1">
                <a:latin typeface="Times New Roman" panose="02020603050405020304" pitchFamily="18" charset="0"/>
              </a:rPr>
              <a:t>С</a:t>
            </a:r>
          </a:p>
        </p:txBody>
      </p:sp>
      <p:sp>
        <p:nvSpPr>
          <p:cNvPr id="7176" name="Text Box 46"/>
          <p:cNvSpPr txBox="1">
            <a:spLocks noChangeArrowheads="1"/>
          </p:cNvSpPr>
          <p:nvPr/>
        </p:nvSpPr>
        <p:spPr bwMode="auto">
          <a:xfrm>
            <a:off x="2855913" y="4437063"/>
            <a:ext cx="404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400" b="1" i="1">
                <a:latin typeface="Times New Roman" panose="02020603050405020304" pitchFamily="18" charset="0"/>
              </a:rPr>
              <a:t>D</a:t>
            </a:r>
            <a:endParaRPr lang="ru-RU" altLang="ru-RU" sz="2400" b="1" i="1">
              <a:latin typeface="Times New Roman" panose="02020603050405020304" pitchFamily="18" charset="0"/>
            </a:endParaRPr>
          </a:p>
        </p:txBody>
      </p:sp>
      <p:graphicFrame>
        <p:nvGraphicFramePr>
          <p:cNvPr id="17455" name="Object 47"/>
          <p:cNvGraphicFramePr>
            <a:graphicFrameLocks noChangeAspect="1"/>
          </p:cNvGraphicFramePr>
          <p:nvPr/>
        </p:nvGraphicFramePr>
        <p:xfrm>
          <a:off x="2640013" y="4941888"/>
          <a:ext cx="316865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6" name="Формула" r:id="rId3" imgW="1016000" imgH="203200" progId="Equation.3">
                  <p:embed/>
                </p:oleObj>
              </mc:Choice>
              <mc:Fallback>
                <p:oleObj name="Формула" r:id="rId3" imgW="10160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0013" y="4941888"/>
                        <a:ext cx="316865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56" name="AutoShape 48"/>
          <p:cNvSpPr>
            <a:spLocks noChangeArrowheads="1"/>
          </p:cNvSpPr>
          <p:nvPr/>
        </p:nvSpPr>
        <p:spPr bwMode="auto">
          <a:xfrm rot="2864400">
            <a:off x="4826001" y="3835401"/>
            <a:ext cx="287337" cy="627062"/>
          </a:xfrm>
          <a:prstGeom prst="moon">
            <a:avLst>
              <a:gd name="adj" fmla="val 50000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7457" name="Text Box 49"/>
          <p:cNvSpPr txBox="1">
            <a:spLocks noChangeArrowheads="1"/>
          </p:cNvSpPr>
          <p:nvPr/>
        </p:nvSpPr>
        <p:spPr bwMode="auto">
          <a:xfrm>
            <a:off x="4511675" y="3284538"/>
            <a:ext cx="5270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5400" b="1">
                <a:solidFill>
                  <a:srgbClr val="FF0000"/>
                </a:solidFill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17458" name="Rectangle 50"/>
          <p:cNvSpPr>
            <a:spLocks noChangeArrowheads="1"/>
          </p:cNvSpPr>
          <p:nvPr/>
        </p:nvSpPr>
        <p:spPr bwMode="auto">
          <a:xfrm>
            <a:off x="7391400" y="1989139"/>
            <a:ext cx="3098800" cy="574675"/>
          </a:xfrm>
          <a:prstGeom prst="rect">
            <a:avLst/>
          </a:prstGeom>
          <a:gradFill rotWithShape="1">
            <a:gsLst>
              <a:gs pos="0">
                <a:srgbClr val="CC99FF"/>
              </a:gs>
              <a:gs pos="50000">
                <a:srgbClr val="FFFFFF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/>
              <a:t>Решение:</a:t>
            </a:r>
            <a:r>
              <a:rPr lang="ru-RU" altLang="ru-RU" sz="2400"/>
              <a:t> </a:t>
            </a:r>
          </a:p>
        </p:txBody>
      </p:sp>
      <p:graphicFrame>
        <p:nvGraphicFramePr>
          <p:cNvPr id="17459" name="Object 51"/>
          <p:cNvGraphicFramePr>
            <a:graphicFrameLocks noGrp="1" noChangeAspect="1"/>
          </p:cNvGraphicFramePr>
          <p:nvPr>
            <p:ph/>
          </p:nvPr>
        </p:nvGraphicFramePr>
        <p:xfrm>
          <a:off x="6456364" y="2636838"/>
          <a:ext cx="295592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7" name="Формула" r:id="rId5" imgW="1016000" imgH="203200" progId="Equation.3">
                  <p:embed/>
                </p:oleObj>
              </mc:Choice>
              <mc:Fallback>
                <p:oleObj name="Формула" r:id="rId5" imgW="10160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6364" y="2636838"/>
                        <a:ext cx="295592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61" name="AutoShape 53"/>
          <p:cNvSpPr>
            <a:spLocks noChangeArrowheads="1"/>
          </p:cNvSpPr>
          <p:nvPr/>
        </p:nvSpPr>
        <p:spPr bwMode="auto">
          <a:xfrm>
            <a:off x="9691689" y="3068639"/>
            <a:ext cx="796925" cy="269875"/>
          </a:xfrm>
          <a:prstGeom prst="rightArrow">
            <a:avLst>
              <a:gd name="adj1" fmla="val 50000"/>
              <a:gd name="adj2" fmla="val 73824"/>
            </a:avLst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ru-RU"/>
          </a:p>
        </p:txBody>
      </p:sp>
      <p:graphicFrame>
        <p:nvGraphicFramePr>
          <p:cNvPr id="17462" name="Object 54"/>
          <p:cNvGraphicFramePr>
            <a:graphicFrameLocks noChangeAspect="1"/>
          </p:cNvGraphicFramePr>
          <p:nvPr/>
        </p:nvGraphicFramePr>
        <p:xfrm>
          <a:off x="6527800" y="3213100"/>
          <a:ext cx="1873250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8" name="Формула" r:id="rId6" imgW="622030" imgH="165028" progId="Equation.3">
                  <p:embed/>
                </p:oleObj>
              </mc:Choice>
              <mc:Fallback>
                <p:oleObj name="Формула" r:id="rId6" imgW="622030" imgH="16502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7800" y="3213100"/>
                        <a:ext cx="1873250" cy="496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63" name="Object 55"/>
          <p:cNvGraphicFramePr>
            <a:graphicFrameLocks noChangeAspect="1"/>
          </p:cNvGraphicFramePr>
          <p:nvPr/>
        </p:nvGraphicFramePr>
        <p:xfrm>
          <a:off x="7196139" y="3756026"/>
          <a:ext cx="1901825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9" name="Формула" r:id="rId8" imgW="609336" imgH="203112" progId="Equation.3">
                  <p:embed/>
                </p:oleObj>
              </mc:Choice>
              <mc:Fallback>
                <p:oleObj name="Формула" r:id="rId8" imgW="609336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6139" y="3756026"/>
                        <a:ext cx="1901825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64" name="AutoShape 56"/>
          <p:cNvSpPr>
            <a:spLocks/>
          </p:cNvSpPr>
          <p:nvPr/>
        </p:nvSpPr>
        <p:spPr bwMode="auto">
          <a:xfrm rot="10800000">
            <a:off x="9409113" y="2708276"/>
            <a:ext cx="215900" cy="1008063"/>
          </a:xfrm>
          <a:prstGeom prst="leftBrace">
            <a:avLst>
              <a:gd name="adj1" fmla="val 38909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7467" name="Object 59"/>
          <p:cNvGraphicFramePr>
            <a:graphicFrameLocks noChangeAspect="1"/>
          </p:cNvGraphicFramePr>
          <p:nvPr/>
        </p:nvGraphicFramePr>
        <p:xfrm>
          <a:off x="6600826" y="4292601"/>
          <a:ext cx="3306763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0" name="Формула" r:id="rId10" imgW="1040948" imgH="203112" progId="Equation.3">
                  <p:embed/>
                </p:oleObj>
              </mc:Choice>
              <mc:Fallback>
                <p:oleObj name="Формула" r:id="rId10" imgW="1040948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0826" y="4292601"/>
                        <a:ext cx="3306763" cy="646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68" name="Object 60"/>
          <p:cNvGraphicFramePr>
            <a:graphicFrameLocks noChangeAspect="1"/>
          </p:cNvGraphicFramePr>
          <p:nvPr/>
        </p:nvGraphicFramePr>
        <p:xfrm>
          <a:off x="7680325" y="4868863"/>
          <a:ext cx="2179638" cy="65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1" name="Формула" r:id="rId12" imgW="672808" imgH="203112" progId="Equation.3">
                  <p:embed/>
                </p:oleObj>
              </mc:Choice>
              <mc:Fallback>
                <p:oleObj name="Формула" r:id="rId12" imgW="672808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0325" y="4868863"/>
                        <a:ext cx="2179638" cy="658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69" name="AutoShape 61"/>
          <p:cNvSpPr>
            <a:spLocks noChangeArrowheads="1"/>
          </p:cNvSpPr>
          <p:nvPr/>
        </p:nvSpPr>
        <p:spPr bwMode="auto">
          <a:xfrm>
            <a:off x="6167439" y="4005264"/>
            <a:ext cx="796925" cy="269875"/>
          </a:xfrm>
          <a:prstGeom prst="rightArrow">
            <a:avLst>
              <a:gd name="adj1" fmla="val 50000"/>
              <a:gd name="adj2" fmla="val 73824"/>
            </a:avLst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ru-RU"/>
          </a:p>
        </p:txBody>
      </p:sp>
      <p:sp>
        <p:nvSpPr>
          <p:cNvPr id="17470" name="Rectangle 62"/>
          <p:cNvSpPr>
            <a:spLocks noChangeArrowheads="1"/>
          </p:cNvSpPr>
          <p:nvPr/>
        </p:nvSpPr>
        <p:spPr bwMode="auto">
          <a:xfrm>
            <a:off x="6527801" y="6092826"/>
            <a:ext cx="3960813" cy="574675"/>
          </a:xfrm>
          <a:prstGeom prst="rect">
            <a:avLst/>
          </a:prstGeom>
          <a:gradFill rotWithShape="1">
            <a:gsLst>
              <a:gs pos="0">
                <a:srgbClr val="CC99FF"/>
              </a:gs>
              <a:gs pos="50000">
                <a:srgbClr val="FFFFFF"/>
              </a:gs>
              <a:gs pos="100000">
                <a:srgbClr val="CC99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/>
              <a:t>Ответ: </a:t>
            </a:r>
            <a:r>
              <a:rPr lang="en-US" altLang="ru-RU" sz="2400" b="1"/>
              <a:t>101</a:t>
            </a:r>
            <a:r>
              <a:rPr lang="ru-RU" altLang="ru-RU" sz="2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5156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7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74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 nodeType="clickPar">
                      <p:stCondLst>
                        <p:cond delay="0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17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17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17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1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17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1000"/>
                                        <p:tgtEl>
                                          <p:spTgt spid="17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17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1000"/>
                                        <p:tgtEl>
                                          <p:spTgt spid="17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8"/>
                  </p:tgtEl>
                </p:cond>
              </p:nextCondLst>
            </p:seq>
          </p:childTnLst>
        </p:cTn>
      </p:par>
    </p:tnLst>
    <p:bldLst>
      <p:bldP spid="17410" grpId="0" animBg="1"/>
      <p:bldP spid="17456" grpId="0" animBg="1"/>
      <p:bldP spid="17457" grpId="0"/>
      <p:bldP spid="17461" grpId="0" animBg="1"/>
      <p:bldP spid="17464" grpId="0" animBg="1"/>
      <p:bldP spid="17469" grpId="0" animBg="1"/>
      <p:bldP spid="1747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343194"/>
            <a:ext cx="8911687" cy="980639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Задание 18 теория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47415" y="1323833"/>
            <a:ext cx="9526137" cy="4858603"/>
          </a:xfrm>
        </p:spPr>
        <p:txBody>
          <a:bodyPr>
            <a:noAutofit/>
          </a:bodyPr>
          <a:lstStyle/>
          <a:p>
            <a:r>
              <a:rPr lang="ru-RU" sz="2400" b="1" dirty="0"/>
              <a:t>1) Площадь треугольника всегда считается как половина произведения основания на высоту: S = </a:t>
            </a:r>
            <a:r>
              <a:rPr lang="ru-RU" sz="2400" b="1" dirty="0" smtClean="0"/>
              <a:t>1/2· </a:t>
            </a:r>
            <a:r>
              <a:rPr lang="ru-RU" sz="2400" b="1" dirty="0"/>
              <a:t>a · h. </a:t>
            </a:r>
            <a:endParaRPr lang="ru-RU" sz="2400" b="1" dirty="0" smtClean="0"/>
          </a:p>
          <a:p>
            <a:r>
              <a:rPr lang="ru-RU" sz="2400" b="1" dirty="0" smtClean="0"/>
              <a:t>2</a:t>
            </a:r>
            <a:r>
              <a:rPr lang="ru-RU" sz="2400" b="1" dirty="0"/>
              <a:t>) Площадь параллелограмма (в частности, ромба и </a:t>
            </a:r>
            <a:r>
              <a:rPr lang="ru-RU" sz="2400" b="1" dirty="0" smtClean="0"/>
              <a:t>   прямоугольника</a:t>
            </a:r>
            <a:r>
              <a:rPr lang="ru-RU" sz="2400" b="1" dirty="0"/>
              <a:t>) всегда считается как произведение основания на высоту S = </a:t>
            </a:r>
            <a:r>
              <a:rPr lang="ru-RU" sz="2400" b="1" dirty="0" err="1"/>
              <a:t>ah</a:t>
            </a:r>
            <a:r>
              <a:rPr lang="ru-RU" sz="2400" b="1" dirty="0"/>
              <a:t>. </a:t>
            </a:r>
            <a:endParaRPr lang="ru-RU" sz="2400" b="1" dirty="0" smtClean="0"/>
          </a:p>
          <a:p>
            <a:r>
              <a:rPr lang="ru-RU" sz="2400" b="1" dirty="0" smtClean="0"/>
              <a:t>3</a:t>
            </a:r>
            <a:r>
              <a:rPr lang="ru-RU" sz="2400" b="1" dirty="0"/>
              <a:t>) Площадь трапеции всегда считается как </a:t>
            </a:r>
            <a:r>
              <a:rPr lang="ru-RU" sz="2400" b="1" dirty="0" err="1"/>
              <a:t>полусумма</a:t>
            </a:r>
            <a:r>
              <a:rPr lang="ru-RU" sz="2400" b="1" dirty="0"/>
              <a:t> оснований, умноженная на высоту: S = (a + b</a:t>
            </a:r>
            <a:r>
              <a:rPr lang="ru-RU" sz="2400" b="1" dirty="0" smtClean="0"/>
              <a:t>)/2 </a:t>
            </a:r>
            <a:r>
              <a:rPr lang="ru-RU" sz="2400" b="1" dirty="0"/>
              <a:t>· h. </a:t>
            </a:r>
            <a:r>
              <a:rPr lang="ru-RU" sz="2400" b="1" dirty="0" smtClean="0"/>
              <a:t>.</a:t>
            </a:r>
          </a:p>
          <a:p>
            <a:r>
              <a:rPr lang="ru-RU" sz="2400" b="1" dirty="0" smtClean="0"/>
              <a:t> </a:t>
            </a:r>
            <a:r>
              <a:rPr lang="ru-RU" sz="2400" b="1" dirty="0"/>
              <a:t>4) Площадь любого многоугольника (трапеции и параллелограмма в частности) равна сумме площадей треугольников, на которые он разбивается.</a:t>
            </a:r>
          </a:p>
        </p:txBody>
      </p:sp>
    </p:spTree>
    <p:extLst>
      <p:ext uri="{BB962C8B-B14F-4D97-AF65-F5344CB8AC3E}">
        <p14:creationId xmlns:p14="http://schemas.microsoft.com/office/powerpoint/2010/main" val="233646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6988" y="265114"/>
            <a:ext cx="7643812" cy="427037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ru-RU" sz="3200" dirty="0">
                <a:solidFill>
                  <a:srgbClr val="C00000"/>
                </a:solidFill>
              </a:rPr>
              <a:t>1. Найдите соответствующую формулу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424113" y="765176"/>
            <a:ext cx="4824412" cy="5832475"/>
          </a:xfrm>
        </p:spPr>
        <p:txBody>
          <a:bodyPr rtlCol="0">
            <a:normAutofit fontScale="92500" lnSpcReduction="20000"/>
          </a:bodyPr>
          <a:lstStyle/>
          <a:p>
            <a:pPr>
              <a:buFont typeface="+mj-lt"/>
              <a:buAutoNum type="arabicParenR"/>
              <a:defRPr/>
            </a:pPr>
            <a:r>
              <a:rPr lang="ru-RU" sz="1800" b="1" dirty="0"/>
              <a:t>Площадь прямоугольного </a:t>
            </a:r>
          </a:p>
          <a:p>
            <a:pPr marL="0" indent="0">
              <a:buNone/>
              <a:defRPr/>
            </a:pPr>
            <a:r>
              <a:rPr lang="ru-RU" sz="1800" b="1" dirty="0"/>
              <a:t>      треугольника с катетами </a:t>
            </a:r>
            <a:r>
              <a:rPr lang="en-US" sz="1800" b="1" dirty="0"/>
              <a:t>a</a:t>
            </a:r>
            <a:r>
              <a:rPr lang="ru-RU" sz="1800" b="1" dirty="0"/>
              <a:t>,</a:t>
            </a:r>
            <a:r>
              <a:rPr lang="en-US" sz="1800" b="1" dirty="0"/>
              <a:t> b</a:t>
            </a:r>
            <a:endParaRPr lang="ru-RU" sz="1800" b="1" dirty="0"/>
          </a:p>
          <a:p>
            <a:pPr>
              <a:buFont typeface="+mj-lt"/>
              <a:buAutoNum type="arabicParenR" startAt="2"/>
              <a:defRPr/>
            </a:pPr>
            <a:r>
              <a:rPr lang="ru-RU" sz="1800" b="1" dirty="0"/>
              <a:t>Площадь треугольника, если известен угол между сторонами</a:t>
            </a:r>
          </a:p>
          <a:p>
            <a:pPr>
              <a:buFont typeface="+mj-lt"/>
              <a:buAutoNum type="arabicParenR" startAt="2"/>
              <a:defRPr/>
            </a:pPr>
            <a:r>
              <a:rPr lang="ru-RU" sz="1800" b="1" dirty="0"/>
              <a:t>Площадь круга</a:t>
            </a:r>
          </a:p>
          <a:p>
            <a:pPr>
              <a:buFont typeface="+mj-lt"/>
              <a:buAutoNum type="arabicParenR" startAt="2"/>
              <a:defRPr/>
            </a:pPr>
            <a:r>
              <a:rPr lang="ru-RU" sz="1800" b="1" dirty="0"/>
              <a:t>Площадь трапеции</a:t>
            </a:r>
          </a:p>
          <a:p>
            <a:pPr>
              <a:buFont typeface="+mj-lt"/>
              <a:buAutoNum type="arabicParenR" startAt="2"/>
              <a:defRPr/>
            </a:pPr>
            <a:r>
              <a:rPr lang="ru-RU" sz="1800" b="1" dirty="0"/>
              <a:t>Площадь параллелограмма, если известна высота</a:t>
            </a:r>
          </a:p>
          <a:p>
            <a:pPr>
              <a:buFont typeface="+mj-lt"/>
              <a:buAutoNum type="arabicParenR" startAt="2"/>
              <a:defRPr/>
            </a:pPr>
            <a:r>
              <a:rPr lang="ru-RU" sz="1800" b="1" dirty="0"/>
              <a:t>Площадь параллелограмма, если известен угол между смежными сторонами</a:t>
            </a:r>
          </a:p>
          <a:p>
            <a:pPr>
              <a:buFont typeface="+mj-lt"/>
              <a:buAutoNum type="arabicParenR" startAt="2"/>
              <a:defRPr/>
            </a:pPr>
            <a:r>
              <a:rPr lang="ru-RU" sz="1800" b="1" dirty="0"/>
              <a:t>Длина окружности</a:t>
            </a:r>
          </a:p>
          <a:p>
            <a:pPr>
              <a:buFont typeface="+mj-lt"/>
              <a:buAutoNum type="arabicParenR" startAt="2"/>
              <a:defRPr/>
            </a:pPr>
            <a:r>
              <a:rPr lang="ru-RU" sz="1800" b="1" dirty="0"/>
              <a:t>Средняя линия треугольника</a:t>
            </a:r>
          </a:p>
          <a:p>
            <a:pPr>
              <a:buFont typeface="+mj-lt"/>
              <a:buAutoNum type="arabicParenR" startAt="2"/>
              <a:defRPr/>
            </a:pPr>
            <a:r>
              <a:rPr lang="ru-RU" sz="1800" b="1" dirty="0"/>
              <a:t>Средняя линия трапеции</a:t>
            </a:r>
          </a:p>
          <a:p>
            <a:pPr>
              <a:buFont typeface="+mj-lt"/>
              <a:buAutoNum type="arabicParenR" startAt="2"/>
              <a:defRPr/>
            </a:pPr>
            <a:r>
              <a:rPr lang="ru-RU" sz="1800" b="1" dirty="0"/>
              <a:t>Теорема Пифагора</a:t>
            </a:r>
          </a:p>
          <a:p>
            <a:pPr>
              <a:buFont typeface="+mj-lt"/>
              <a:buAutoNum type="arabicParenR" startAt="2"/>
              <a:defRPr/>
            </a:pPr>
            <a:r>
              <a:rPr lang="ru-RU" sz="1800" b="1" dirty="0"/>
              <a:t>Теорема косинусов</a:t>
            </a:r>
          </a:p>
          <a:p>
            <a:pPr>
              <a:buFont typeface="+mj-lt"/>
              <a:buAutoNum type="arabicParenR" startAt="2"/>
              <a:defRPr/>
            </a:pPr>
            <a:r>
              <a:rPr lang="ru-RU" sz="1800" b="1" dirty="0"/>
              <a:t>Теорема синусов</a:t>
            </a:r>
          </a:p>
          <a:p>
            <a:pPr>
              <a:buFont typeface="+mj-lt"/>
              <a:buAutoNum type="arabicParenR" startAt="2"/>
              <a:defRPr/>
            </a:pPr>
            <a:r>
              <a:rPr lang="ru-RU" sz="1800" b="1" dirty="0"/>
              <a:t>Длина дуги окружности</a:t>
            </a:r>
          </a:p>
          <a:p>
            <a:pPr>
              <a:buFont typeface="+mj-lt"/>
              <a:buAutoNum type="arabicParenR"/>
              <a:defRPr/>
            </a:pPr>
            <a:endParaRPr lang="ru-RU" sz="1800" dirty="0"/>
          </a:p>
          <a:p>
            <a:pPr>
              <a:buFont typeface="+mj-lt"/>
              <a:buAutoNum type="arabicParenR"/>
              <a:defRPr/>
            </a:pPr>
            <a:endParaRPr lang="ru-RU" sz="1800" dirty="0"/>
          </a:p>
        </p:txBody>
      </p:sp>
      <p:sp>
        <p:nvSpPr>
          <p:cNvPr id="7172" name="Объект 5"/>
          <p:cNvSpPr>
            <a:spLocks noGrp="1"/>
          </p:cNvSpPr>
          <p:nvPr>
            <p:ph sz="quarter" idx="4"/>
          </p:nvPr>
        </p:nvSpPr>
        <p:spPr>
          <a:xfrm>
            <a:off x="7319964" y="549276"/>
            <a:ext cx="2890837" cy="6119813"/>
          </a:xfrm>
        </p:spPr>
        <p:txBody>
          <a:bodyPr>
            <a:normAutofit/>
          </a:bodyPr>
          <a:lstStyle/>
          <a:p>
            <a:pPr marL="360000" indent="-457200">
              <a:lnSpc>
                <a:spcPct val="150000"/>
              </a:lnSpc>
              <a:spcBef>
                <a:spcPts val="0"/>
              </a:spcBef>
              <a:buFont typeface="Calibri" pitchFamily="34" charset="0"/>
              <a:buAutoNum type="alphaLcParenR"/>
              <a:defRPr/>
            </a:pPr>
            <a:r>
              <a:rPr lang="ru-RU" altLang="ru-RU" dirty="0" smtClean="0"/>
              <a:t>.</a:t>
            </a:r>
          </a:p>
          <a:p>
            <a:pPr marL="360000" indent="-457200">
              <a:lnSpc>
                <a:spcPct val="150000"/>
              </a:lnSpc>
              <a:spcBef>
                <a:spcPts val="0"/>
              </a:spcBef>
              <a:buFont typeface="Calibri" pitchFamily="34" charset="0"/>
              <a:buAutoNum type="alphaLcParenR"/>
              <a:defRPr/>
            </a:pPr>
            <a:r>
              <a:rPr lang="ru-RU" altLang="ru-RU" dirty="0" smtClean="0"/>
              <a:t>.</a:t>
            </a:r>
          </a:p>
          <a:p>
            <a:pPr marL="360000" indent="-457200">
              <a:lnSpc>
                <a:spcPct val="150000"/>
              </a:lnSpc>
              <a:spcBef>
                <a:spcPts val="0"/>
              </a:spcBef>
              <a:buFont typeface="Calibri" pitchFamily="34" charset="0"/>
              <a:buAutoNum type="alphaLcParenR"/>
              <a:defRPr/>
            </a:pPr>
            <a:r>
              <a:rPr lang="ru-RU" altLang="ru-RU" dirty="0" smtClean="0"/>
              <a:t>.</a:t>
            </a:r>
          </a:p>
          <a:p>
            <a:pPr marL="360000" indent="-457200">
              <a:lnSpc>
                <a:spcPct val="150000"/>
              </a:lnSpc>
              <a:spcBef>
                <a:spcPts val="0"/>
              </a:spcBef>
              <a:buFont typeface="Calibri" pitchFamily="34" charset="0"/>
              <a:buAutoNum type="alphaLcParenR"/>
              <a:defRPr/>
            </a:pPr>
            <a:r>
              <a:rPr lang="ru-RU" altLang="ru-RU" dirty="0" smtClean="0"/>
              <a:t>.</a:t>
            </a:r>
          </a:p>
          <a:p>
            <a:pPr marL="360000" indent="-457200">
              <a:lnSpc>
                <a:spcPct val="150000"/>
              </a:lnSpc>
              <a:spcBef>
                <a:spcPts val="0"/>
              </a:spcBef>
              <a:buFont typeface="Calibri" pitchFamily="34" charset="0"/>
              <a:buAutoNum type="alphaLcParenR"/>
              <a:defRPr/>
            </a:pPr>
            <a:r>
              <a:rPr lang="ru-RU" altLang="ru-RU" dirty="0" smtClean="0"/>
              <a:t>.</a:t>
            </a:r>
          </a:p>
          <a:p>
            <a:pPr marL="360000" indent="-457200">
              <a:lnSpc>
                <a:spcPct val="150000"/>
              </a:lnSpc>
              <a:spcBef>
                <a:spcPts val="0"/>
              </a:spcBef>
              <a:buFont typeface="Calibri" pitchFamily="34" charset="0"/>
              <a:buAutoNum type="alphaLcParenR"/>
              <a:defRPr/>
            </a:pPr>
            <a:r>
              <a:rPr lang="ru-RU" altLang="ru-RU" dirty="0" smtClean="0"/>
              <a:t>.</a:t>
            </a:r>
          </a:p>
          <a:p>
            <a:pPr marL="360000" indent="-457200">
              <a:lnSpc>
                <a:spcPct val="150000"/>
              </a:lnSpc>
              <a:spcBef>
                <a:spcPts val="0"/>
              </a:spcBef>
              <a:buFont typeface="Calibri" pitchFamily="34" charset="0"/>
              <a:buAutoNum type="alphaLcParenR"/>
              <a:defRPr/>
            </a:pPr>
            <a:r>
              <a:rPr lang="ru-RU" altLang="ru-RU" dirty="0" smtClean="0"/>
              <a:t>.</a:t>
            </a:r>
          </a:p>
          <a:p>
            <a:pPr marL="360000" indent="-457200">
              <a:lnSpc>
                <a:spcPct val="150000"/>
              </a:lnSpc>
              <a:spcBef>
                <a:spcPts val="0"/>
              </a:spcBef>
              <a:buFont typeface="Calibri" pitchFamily="34" charset="0"/>
              <a:buAutoNum type="alphaLcParenR"/>
              <a:defRPr/>
            </a:pPr>
            <a:r>
              <a:rPr lang="ru-RU" altLang="ru-RU" dirty="0" smtClean="0"/>
              <a:t>.</a:t>
            </a:r>
          </a:p>
          <a:p>
            <a:pPr marL="360000" indent="-457200">
              <a:spcBef>
                <a:spcPts val="0"/>
              </a:spcBef>
              <a:buFont typeface="Calibri" pitchFamily="34" charset="0"/>
              <a:buAutoNum type="alphaLcParenR"/>
              <a:defRPr/>
            </a:pPr>
            <a:r>
              <a:rPr lang="ru-RU" altLang="ru-RU" dirty="0" smtClean="0"/>
              <a:t>.</a:t>
            </a:r>
          </a:p>
          <a:p>
            <a:pPr marL="457200" indent="-457200">
              <a:buFont typeface="Calibri" pitchFamily="34" charset="0"/>
              <a:buAutoNum type="alphaLcParenR"/>
              <a:defRPr/>
            </a:pPr>
            <a:r>
              <a:rPr lang="ru-RU" altLang="ru-RU" dirty="0" smtClean="0"/>
              <a:t>.</a:t>
            </a:r>
          </a:p>
          <a:p>
            <a:pPr marL="457200" indent="-457200">
              <a:buFont typeface="Calibri" pitchFamily="34" charset="0"/>
              <a:buAutoNum type="alphaLcParenR"/>
              <a:defRPr/>
            </a:pPr>
            <a:r>
              <a:rPr lang="ru-RU" altLang="ru-RU" dirty="0" smtClean="0"/>
              <a:t>.</a:t>
            </a:r>
          </a:p>
          <a:p>
            <a:pPr marL="457200" indent="-457200">
              <a:buFont typeface="Calibri" pitchFamily="34" charset="0"/>
              <a:buAutoNum type="alphaLcParenR"/>
              <a:defRPr/>
            </a:pPr>
            <a:r>
              <a:rPr lang="ru-RU" altLang="ru-RU" dirty="0" smtClean="0"/>
              <a:t>.</a:t>
            </a:r>
          </a:p>
        </p:txBody>
      </p:sp>
      <p:pic>
        <p:nvPicPr>
          <p:cNvPr id="23557" name="Picture 2" descr="C:\Users\Елена\Desktop\Безымянн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663" y="692150"/>
            <a:ext cx="825500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563" y="3900488"/>
            <a:ext cx="10223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563" y="1295401"/>
            <a:ext cx="12636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564" y="5305425"/>
            <a:ext cx="809625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2725" y="4611688"/>
            <a:ext cx="93345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5900" y="5635626"/>
            <a:ext cx="750888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764" y="2205039"/>
            <a:ext cx="8985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4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989" y="3068638"/>
            <a:ext cx="1538287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5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451" y="1893888"/>
            <a:ext cx="1274763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6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713" y="4899025"/>
            <a:ext cx="1331912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7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713" y="2771775"/>
            <a:ext cx="2620962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8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289" y="6219826"/>
            <a:ext cx="9620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9" name="Picture 15" descr="C:\Users\Елена\Desktop\Безымянный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288" y="1811338"/>
            <a:ext cx="1204912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0" name="Picture 16" descr="C:\Users\Елена\Desktop\Безымянный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814" y="5027613"/>
            <a:ext cx="1208087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773989" y="1295400"/>
            <a:ext cx="1292225" cy="5984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785101" y="1928814"/>
            <a:ext cx="1281113" cy="2762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834313" y="2771776"/>
            <a:ext cx="2678112" cy="3397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815264" y="2205039"/>
            <a:ext cx="962025" cy="5667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773989" y="3111500"/>
            <a:ext cx="1538287" cy="6302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i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761289" y="3900488"/>
            <a:ext cx="1063625" cy="7032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7835901" y="4611689"/>
            <a:ext cx="989013" cy="2873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7802564" y="4899026"/>
            <a:ext cx="1368425" cy="3333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7785100" y="5305425"/>
            <a:ext cx="827088" cy="330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7832726" y="5635625"/>
            <a:ext cx="754063" cy="584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7761289" y="6243638"/>
            <a:ext cx="962025" cy="3476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3582" name="Picture 18" descr="C:\Users\Елена\Desktop\Безымянный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425" y="1752601"/>
            <a:ext cx="1011238" cy="90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83" name="Picture 21" descr="C:\Users\Елена\Desktop\Безымянный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363" y="3957639"/>
            <a:ext cx="1344612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84" name="Picture 3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289" y="692150"/>
            <a:ext cx="20669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761289" y="692150"/>
            <a:ext cx="2066925" cy="533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3586" name="Picture 33" descr="C:\Users\Елена\Desktop\Безымянный1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313" y="3836989"/>
            <a:ext cx="1065212" cy="111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2" name="Picture 34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188" y="6070601"/>
            <a:ext cx="11811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88" name="Picture 36" descr="C:\Users\Елена\Desktop\Безымянный2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289" y="5135563"/>
            <a:ext cx="1379537" cy="153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0717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199" y="259307"/>
            <a:ext cx="9960591" cy="638440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5100" b="1" dirty="0">
                <a:solidFill>
                  <a:srgbClr val="FF0000"/>
                </a:solidFill>
              </a:rPr>
              <a:t>Формула Пика </a:t>
            </a:r>
            <a:r>
              <a:rPr lang="ru-RU" sz="2200" dirty="0" smtClean="0"/>
              <a:t>позволит вам с необычайной легкостью находить площадь любого многоугольника на клетчатой бумаге с целочисленными вершинами. </a:t>
            </a:r>
          </a:p>
          <a:p>
            <a:pPr>
              <a:buNone/>
            </a:pPr>
            <a:r>
              <a:rPr lang="ru-RU" sz="2200" dirty="0" smtClean="0"/>
              <a:t>Именно , такие задания предлагают </a:t>
            </a:r>
            <a:r>
              <a:rPr lang="ru-RU" sz="2200" dirty="0"/>
              <a:t>в</a:t>
            </a:r>
            <a:r>
              <a:rPr lang="ru-RU" sz="2200" dirty="0" smtClean="0"/>
              <a:t> ОГЭ.</a:t>
            </a:r>
          </a:p>
          <a:p>
            <a:pPr>
              <a:buNone/>
            </a:pPr>
            <a:r>
              <a:rPr lang="ru-RU" sz="2600" dirty="0" smtClean="0"/>
              <a:t>Площадь многоугольника с целочисленными вершинами равна</a:t>
            </a:r>
          </a:p>
          <a:p>
            <a:pPr algn="ctr">
              <a:buNone/>
            </a:pPr>
            <a:r>
              <a:rPr lang="ru-RU" sz="7000" dirty="0" smtClean="0">
                <a:solidFill>
                  <a:srgbClr val="FF0000"/>
                </a:solidFill>
              </a:rPr>
              <a:t>В </a:t>
            </a:r>
            <a:r>
              <a:rPr lang="ru-RU" sz="7000" dirty="0">
                <a:solidFill>
                  <a:srgbClr val="FF0000"/>
                </a:solidFill>
              </a:rPr>
              <a:t>+ Г</a:t>
            </a:r>
            <a:r>
              <a:rPr lang="en-US" sz="7000" dirty="0">
                <a:solidFill>
                  <a:srgbClr val="FF0000"/>
                </a:solidFill>
              </a:rPr>
              <a:t>/ </a:t>
            </a:r>
            <a:r>
              <a:rPr lang="ru-RU" sz="7000" dirty="0">
                <a:solidFill>
                  <a:srgbClr val="FF0000"/>
                </a:solidFill>
              </a:rPr>
              <a:t>2 – 1       </a:t>
            </a:r>
          </a:p>
          <a:p>
            <a:pPr>
              <a:buNone/>
            </a:pPr>
            <a:r>
              <a:rPr lang="ru-RU" sz="6400" dirty="0">
                <a:solidFill>
                  <a:srgbClr val="FF0000"/>
                </a:solidFill>
              </a:rPr>
              <a:t>В</a:t>
            </a:r>
            <a:r>
              <a:rPr lang="ru-RU" dirty="0" smtClean="0"/>
              <a:t> </a:t>
            </a:r>
            <a:r>
              <a:rPr lang="ru-RU" sz="2200" dirty="0" smtClean="0"/>
              <a:t>– </a:t>
            </a:r>
            <a:r>
              <a:rPr lang="ru-RU" sz="2600" dirty="0" smtClean="0"/>
              <a:t>количество целочисленных точек внутри многоугольника</a:t>
            </a:r>
          </a:p>
          <a:p>
            <a:pPr>
              <a:buNone/>
            </a:pPr>
            <a:r>
              <a:rPr lang="ru-RU" sz="6400" dirty="0">
                <a:solidFill>
                  <a:srgbClr val="FF0000"/>
                </a:solidFill>
              </a:rPr>
              <a:t>Г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sz="2200" dirty="0" smtClean="0"/>
              <a:t>– </a:t>
            </a:r>
            <a:r>
              <a:rPr lang="ru-RU" sz="2600" dirty="0" smtClean="0"/>
              <a:t>количество целочисленных точек на границе многоугольника</a:t>
            </a:r>
          </a:p>
          <a:p>
            <a:pPr>
              <a:buNone/>
            </a:pPr>
            <a:r>
              <a:rPr lang="ru-RU" sz="2200" dirty="0" smtClean="0"/>
              <a:t>Формула Пика очень удобна когда сложно догадаться, как разбить фигуру на удобные многоугольники или достроить 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67968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9" name="Picture 7" descr="C:\Documents and Settings\User\Рабочий стол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9" y="0"/>
            <a:ext cx="1032225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1" name="Text Box 44"/>
          <p:cNvSpPr txBox="1">
            <a:spLocks noChangeArrowheads="1"/>
          </p:cNvSpPr>
          <p:nvPr/>
        </p:nvSpPr>
        <p:spPr bwMode="auto">
          <a:xfrm>
            <a:off x="3575050" y="5229226"/>
            <a:ext cx="4206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>
                <a:solidFill>
                  <a:prstClr val="black"/>
                </a:solidFill>
                <a:latin typeface="Times New Roman" panose="02020603050405020304" pitchFamily="18" charset="0"/>
              </a:rPr>
              <a:t>А</a:t>
            </a:r>
          </a:p>
        </p:txBody>
      </p:sp>
      <p:sp>
        <p:nvSpPr>
          <p:cNvPr id="35852" name="Text Box 45"/>
          <p:cNvSpPr txBox="1">
            <a:spLocks noChangeArrowheads="1"/>
          </p:cNvSpPr>
          <p:nvPr/>
        </p:nvSpPr>
        <p:spPr bwMode="auto">
          <a:xfrm>
            <a:off x="5591175" y="2205038"/>
            <a:ext cx="4206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800" b="1" i="1">
                <a:solidFill>
                  <a:prstClr val="black"/>
                </a:solidFill>
                <a:latin typeface="Times New Roman" panose="02020603050405020304" pitchFamily="18" charset="0"/>
              </a:rPr>
              <a:t>B</a:t>
            </a:r>
            <a:endParaRPr lang="ru-RU" altLang="ru-RU" sz="2800" b="1" i="1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853" name="Text Box 46"/>
          <p:cNvSpPr txBox="1">
            <a:spLocks noChangeArrowheads="1"/>
          </p:cNvSpPr>
          <p:nvPr/>
        </p:nvSpPr>
        <p:spPr bwMode="auto">
          <a:xfrm>
            <a:off x="8543925" y="2133601"/>
            <a:ext cx="4206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800" b="1" i="1">
                <a:solidFill>
                  <a:prstClr val="black"/>
                </a:solidFill>
                <a:latin typeface="Times New Roman" panose="02020603050405020304" pitchFamily="18" charset="0"/>
              </a:rPr>
              <a:t>C</a:t>
            </a:r>
            <a:endParaRPr lang="ru-RU" altLang="ru-RU" sz="2800" b="1" i="1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854" name="Text Box 47"/>
          <p:cNvSpPr txBox="1">
            <a:spLocks noChangeArrowheads="1"/>
          </p:cNvSpPr>
          <p:nvPr/>
        </p:nvSpPr>
        <p:spPr bwMode="auto">
          <a:xfrm>
            <a:off x="9409114" y="5373688"/>
            <a:ext cx="4206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800" b="1" i="1">
                <a:solidFill>
                  <a:prstClr val="black"/>
                </a:solidFill>
                <a:latin typeface="Times New Roman" panose="02020603050405020304" pitchFamily="18" charset="0"/>
              </a:rPr>
              <a:t>D</a:t>
            </a:r>
            <a:endParaRPr lang="ru-RU" altLang="ru-RU" sz="2800" b="1" i="1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855" name="Rectangle 63"/>
          <p:cNvSpPr>
            <a:spLocks noChangeArrowheads="1"/>
          </p:cNvSpPr>
          <p:nvPr/>
        </p:nvSpPr>
        <p:spPr bwMode="auto">
          <a:xfrm>
            <a:off x="8688388" y="26368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35856" name="Rectangle 76"/>
          <p:cNvSpPr>
            <a:spLocks noChangeArrowheads="1"/>
          </p:cNvSpPr>
          <p:nvPr/>
        </p:nvSpPr>
        <p:spPr bwMode="auto">
          <a:xfrm>
            <a:off x="6816725" y="26368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35857" name="Rectangle 77"/>
          <p:cNvSpPr>
            <a:spLocks noChangeArrowheads="1"/>
          </p:cNvSpPr>
          <p:nvPr/>
        </p:nvSpPr>
        <p:spPr bwMode="auto">
          <a:xfrm>
            <a:off x="5880100" y="26368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35858" name="Rectangle 78"/>
          <p:cNvSpPr>
            <a:spLocks noChangeArrowheads="1"/>
          </p:cNvSpPr>
          <p:nvPr/>
        </p:nvSpPr>
        <p:spPr bwMode="auto">
          <a:xfrm>
            <a:off x="4943475" y="26368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35859" name="Rectangle 79"/>
          <p:cNvSpPr>
            <a:spLocks noChangeArrowheads="1"/>
          </p:cNvSpPr>
          <p:nvPr/>
        </p:nvSpPr>
        <p:spPr bwMode="auto">
          <a:xfrm>
            <a:off x="4008438" y="26368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35860" name="Rectangle 80"/>
          <p:cNvSpPr>
            <a:spLocks noChangeArrowheads="1"/>
          </p:cNvSpPr>
          <p:nvPr/>
        </p:nvSpPr>
        <p:spPr bwMode="auto">
          <a:xfrm>
            <a:off x="7751763" y="263683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35861" name="Rectangle 81"/>
          <p:cNvSpPr>
            <a:spLocks noChangeArrowheads="1"/>
          </p:cNvSpPr>
          <p:nvPr/>
        </p:nvSpPr>
        <p:spPr bwMode="auto">
          <a:xfrm>
            <a:off x="7751763" y="357346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35862" name="Rectangle 82"/>
          <p:cNvSpPr>
            <a:spLocks noChangeArrowheads="1"/>
          </p:cNvSpPr>
          <p:nvPr/>
        </p:nvSpPr>
        <p:spPr bwMode="auto">
          <a:xfrm>
            <a:off x="8688388" y="357346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35863" name="Rectangle 83"/>
          <p:cNvSpPr>
            <a:spLocks noChangeArrowheads="1"/>
          </p:cNvSpPr>
          <p:nvPr/>
        </p:nvSpPr>
        <p:spPr bwMode="auto">
          <a:xfrm>
            <a:off x="5880100" y="357346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35864" name="Rectangle 84"/>
          <p:cNvSpPr>
            <a:spLocks noChangeArrowheads="1"/>
          </p:cNvSpPr>
          <p:nvPr/>
        </p:nvSpPr>
        <p:spPr bwMode="auto">
          <a:xfrm>
            <a:off x="6816725" y="357346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35865" name="Rectangle 85"/>
          <p:cNvSpPr>
            <a:spLocks noChangeArrowheads="1"/>
          </p:cNvSpPr>
          <p:nvPr/>
        </p:nvSpPr>
        <p:spPr bwMode="auto">
          <a:xfrm>
            <a:off x="4008438" y="357346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35866" name="Rectangle 86"/>
          <p:cNvSpPr>
            <a:spLocks noChangeArrowheads="1"/>
          </p:cNvSpPr>
          <p:nvPr/>
        </p:nvSpPr>
        <p:spPr bwMode="auto">
          <a:xfrm>
            <a:off x="4943475" y="3573463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35867" name="Rectangle 87"/>
          <p:cNvSpPr>
            <a:spLocks noChangeArrowheads="1"/>
          </p:cNvSpPr>
          <p:nvPr/>
        </p:nvSpPr>
        <p:spPr bwMode="auto">
          <a:xfrm>
            <a:off x="4008438" y="451008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35868" name="Rectangle 88"/>
          <p:cNvSpPr>
            <a:spLocks noChangeArrowheads="1"/>
          </p:cNvSpPr>
          <p:nvPr/>
        </p:nvSpPr>
        <p:spPr bwMode="auto">
          <a:xfrm>
            <a:off x="4943475" y="451008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35869" name="Rectangle 89"/>
          <p:cNvSpPr>
            <a:spLocks noChangeArrowheads="1"/>
          </p:cNvSpPr>
          <p:nvPr/>
        </p:nvSpPr>
        <p:spPr bwMode="auto">
          <a:xfrm>
            <a:off x="5880100" y="451008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35870" name="Rectangle 90"/>
          <p:cNvSpPr>
            <a:spLocks noChangeArrowheads="1"/>
          </p:cNvSpPr>
          <p:nvPr/>
        </p:nvSpPr>
        <p:spPr bwMode="auto">
          <a:xfrm>
            <a:off x="6816725" y="4510088"/>
            <a:ext cx="914400" cy="9144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FF99CC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35871" name="Rectangle 91"/>
          <p:cNvSpPr>
            <a:spLocks noChangeArrowheads="1"/>
          </p:cNvSpPr>
          <p:nvPr/>
        </p:nvSpPr>
        <p:spPr bwMode="auto">
          <a:xfrm>
            <a:off x="7751763" y="451008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35872" name="Rectangle 92"/>
          <p:cNvSpPr>
            <a:spLocks noChangeArrowheads="1"/>
          </p:cNvSpPr>
          <p:nvPr/>
        </p:nvSpPr>
        <p:spPr bwMode="auto">
          <a:xfrm>
            <a:off x="8688388" y="4510088"/>
            <a:ext cx="9144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35873" name="Freeform 94"/>
          <p:cNvSpPr>
            <a:spLocks/>
          </p:cNvSpPr>
          <p:nvPr/>
        </p:nvSpPr>
        <p:spPr bwMode="auto">
          <a:xfrm>
            <a:off x="3998913" y="2649538"/>
            <a:ext cx="5580062" cy="2755900"/>
          </a:xfrm>
          <a:custGeom>
            <a:avLst/>
            <a:gdLst>
              <a:gd name="T0" fmla="*/ 2147483647 w 3515"/>
              <a:gd name="T1" fmla="*/ 2147483647 h 1736"/>
              <a:gd name="T2" fmla="*/ 2147483647 w 3515"/>
              <a:gd name="T3" fmla="*/ 2147483647 h 1736"/>
              <a:gd name="T4" fmla="*/ 2147483647 w 3515"/>
              <a:gd name="T5" fmla="*/ 0 h 1736"/>
              <a:gd name="T6" fmla="*/ 0 w 3515"/>
              <a:gd name="T7" fmla="*/ 2147483647 h 1736"/>
              <a:gd name="T8" fmla="*/ 2147483647 w 3515"/>
              <a:gd name="T9" fmla="*/ 2147483647 h 17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515"/>
              <a:gd name="T16" fmla="*/ 0 h 1736"/>
              <a:gd name="T17" fmla="*/ 3515 w 3515"/>
              <a:gd name="T18" fmla="*/ 1736 h 17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515" h="1736">
                <a:moveTo>
                  <a:pt x="3515" y="1728"/>
                </a:moveTo>
                <a:lnTo>
                  <a:pt x="2939" y="8"/>
                </a:lnTo>
                <a:lnTo>
                  <a:pt x="1169" y="0"/>
                </a:lnTo>
                <a:lnTo>
                  <a:pt x="0" y="1736"/>
                </a:lnTo>
                <a:lnTo>
                  <a:pt x="3515" y="1736"/>
                </a:lnTo>
              </a:path>
            </a:pathLst>
          </a:custGeom>
          <a:noFill/>
          <a:ln w="4445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6240" name="Freeform 96"/>
          <p:cNvSpPr>
            <a:spLocks/>
          </p:cNvSpPr>
          <p:nvPr/>
        </p:nvSpPr>
        <p:spPr bwMode="auto">
          <a:xfrm>
            <a:off x="4008438" y="2649538"/>
            <a:ext cx="5580062" cy="2743200"/>
          </a:xfrm>
          <a:custGeom>
            <a:avLst/>
            <a:gdLst>
              <a:gd name="T0" fmla="*/ 2147483647 w 3515"/>
              <a:gd name="T1" fmla="*/ 2147483647 h 1728"/>
              <a:gd name="T2" fmla="*/ 2147483647 w 3515"/>
              <a:gd name="T3" fmla="*/ 2147483647 h 1728"/>
              <a:gd name="T4" fmla="*/ 2147483647 w 3515"/>
              <a:gd name="T5" fmla="*/ 0 h 1728"/>
              <a:gd name="T6" fmla="*/ 0 w 3515"/>
              <a:gd name="T7" fmla="*/ 2147483647 h 1728"/>
              <a:gd name="T8" fmla="*/ 2147483647 w 3515"/>
              <a:gd name="T9" fmla="*/ 2147483647 h 17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515"/>
              <a:gd name="T16" fmla="*/ 0 h 1728"/>
              <a:gd name="T17" fmla="*/ 3515 w 3515"/>
              <a:gd name="T18" fmla="*/ 1728 h 17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515" h="1728">
                <a:moveTo>
                  <a:pt x="3492" y="1719"/>
                </a:moveTo>
                <a:lnTo>
                  <a:pt x="2924" y="17"/>
                </a:lnTo>
                <a:lnTo>
                  <a:pt x="1171" y="0"/>
                </a:lnTo>
                <a:lnTo>
                  <a:pt x="0" y="1728"/>
                </a:lnTo>
                <a:lnTo>
                  <a:pt x="3515" y="1728"/>
                </a:lnTo>
              </a:path>
            </a:pathLst>
          </a:custGeom>
          <a:solidFill>
            <a:srgbClr val="FFFF99">
              <a:alpha val="58038"/>
            </a:srgbClr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grpSp>
        <p:nvGrpSpPr>
          <p:cNvPr id="3" name="Group 97"/>
          <p:cNvGrpSpPr>
            <a:grpSpLocks/>
          </p:cNvGrpSpPr>
          <p:nvPr/>
        </p:nvGrpSpPr>
        <p:grpSpPr bwMode="auto">
          <a:xfrm>
            <a:off x="2279651" y="1196976"/>
            <a:ext cx="5256213" cy="792163"/>
            <a:chOff x="1837" y="799"/>
            <a:chExt cx="3311" cy="499"/>
          </a:xfrm>
        </p:grpSpPr>
        <p:sp>
          <p:nvSpPr>
            <p:cNvPr id="35905" name="Rectangle 98"/>
            <p:cNvSpPr>
              <a:spLocks noChangeArrowheads="1"/>
            </p:cNvSpPr>
            <p:nvPr/>
          </p:nvSpPr>
          <p:spPr bwMode="auto">
            <a:xfrm>
              <a:off x="1837" y="799"/>
              <a:ext cx="3311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 sz="2800" b="1" i="1">
                <a:solidFill>
                  <a:prstClr val="black"/>
                </a:solidFill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35847" name="Object 2"/>
            <p:cNvGraphicFramePr>
              <a:graphicFrameLocks noChangeAspect="1"/>
            </p:cNvGraphicFramePr>
            <p:nvPr/>
          </p:nvGraphicFramePr>
          <p:xfrm>
            <a:off x="3149" y="890"/>
            <a:ext cx="732" cy="3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02" name="Формула" r:id="rId4" imgW="368140" imgH="203112" progId="Equation.3">
                    <p:embed/>
                  </p:oleObj>
                </mc:Choice>
                <mc:Fallback>
                  <p:oleObj name="Формула" r:id="rId4" imgW="368140" imgH="20311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49" y="890"/>
                          <a:ext cx="732" cy="3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5877" name="AutoShape 7"/>
          <p:cNvSpPr>
            <a:spLocks noChangeArrowheads="1"/>
          </p:cNvSpPr>
          <p:nvPr/>
        </p:nvSpPr>
        <p:spPr bwMode="auto">
          <a:xfrm>
            <a:off x="2166938" y="1357314"/>
            <a:ext cx="1928812" cy="642937"/>
          </a:xfrm>
          <a:prstGeom prst="actionButtonBlank">
            <a:avLst/>
          </a:prstGeom>
          <a:gradFill rotWithShape="0">
            <a:gsLst>
              <a:gs pos="0">
                <a:srgbClr val="C0C0C0"/>
              </a:gs>
              <a:gs pos="50000">
                <a:srgbClr val="F0F0F0"/>
              </a:gs>
              <a:gs pos="100000">
                <a:srgbClr val="C0C0C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>
                <a:solidFill>
                  <a:prstClr val="black"/>
                </a:solidFill>
              </a:rPr>
              <a:t>Найти:</a:t>
            </a:r>
          </a:p>
        </p:txBody>
      </p:sp>
      <p:sp>
        <p:nvSpPr>
          <p:cNvPr id="39" name="Oval 48"/>
          <p:cNvSpPr>
            <a:spLocks noChangeArrowheads="1"/>
          </p:cNvSpPr>
          <p:nvPr/>
        </p:nvSpPr>
        <p:spPr bwMode="auto">
          <a:xfrm>
            <a:off x="5810250" y="3500438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40" name="Oval 48"/>
          <p:cNvSpPr>
            <a:spLocks noChangeArrowheads="1"/>
          </p:cNvSpPr>
          <p:nvPr/>
        </p:nvSpPr>
        <p:spPr bwMode="auto">
          <a:xfrm>
            <a:off x="6738938" y="3500438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41" name="Oval 48"/>
          <p:cNvSpPr>
            <a:spLocks noChangeArrowheads="1"/>
          </p:cNvSpPr>
          <p:nvPr/>
        </p:nvSpPr>
        <p:spPr bwMode="auto">
          <a:xfrm>
            <a:off x="7667625" y="3500438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42" name="Oval 48"/>
          <p:cNvSpPr>
            <a:spLocks noChangeArrowheads="1"/>
          </p:cNvSpPr>
          <p:nvPr/>
        </p:nvSpPr>
        <p:spPr bwMode="auto">
          <a:xfrm>
            <a:off x="8596313" y="3500438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43" name="Oval 48"/>
          <p:cNvSpPr>
            <a:spLocks noChangeArrowheads="1"/>
          </p:cNvSpPr>
          <p:nvPr/>
        </p:nvSpPr>
        <p:spPr bwMode="auto">
          <a:xfrm>
            <a:off x="4881563" y="4429125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44" name="Oval 48"/>
          <p:cNvSpPr>
            <a:spLocks noChangeArrowheads="1"/>
          </p:cNvSpPr>
          <p:nvPr/>
        </p:nvSpPr>
        <p:spPr bwMode="auto">
          <a:xfrm>
            <a:off x="5810250" y="4429125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45" name="Oval 48"/>
          <p:cNvSpPr>
            <a:spLocks noChangeArrowheads="1"/>
          </p:cNvSpPr>
          <p:nvPr/>
        </p:nvSpPr>
        <p:spPr bwMode="auto">
          <a:xfrm>
            <a:off x="6738938" y="4429125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46" name="Oval 48"/>
          <p:cNvSpPr>
            <a:spLocks noChangeArrowheads="1"/>
          </p:cNvSpPr>
          <p:nvPr/>
        </p:nvSpPr>
        <p:spPr bwMode="auto">
          <a:xfrm>
            <a:off x="7667625" y="4429125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47" name="Oval 48"/>
          <p:cNvSpPr>
            <a:spLocks noChangeArrowheads="1"/>
          </p:cNvSpPr>
          <p:nvPr/>
        </p:nvSpPr>
        <p:spPr bwMode="auto">
          <a:xfrm>
            <a:off x="8596313" y="4429125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48" name="Oval 58"/>
          <p:cNvSpPr>
            <a:spLocks noChangeArrowheads="1"/>
          </p:cNvSpPr>
          <p:nvPr/>
        </p:nvSpPr>
        <p:spPr bwMode="auto">
          <a:xfrm>
            <a:off x="5810250" y="2571750"/>
            <a:ext cx="152400" cy="152400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49" name="Oval 58"/>
          <p:cNvSpPr>
            <a:spLocks noChangeArrowheads="1"/>
          </p:cNvSpPr>
          <p:nvPr/>
        </p:nvSpPr>
        <p:spPr bwMode="auto">
          <a:xfrm>
            <a:off x="3952875" y="5286375"/>
            <a:ext cx="152400" cy="152400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50" name="Oval 58"/>
          <p:cNvSpPr>
            <a:spLocks noChangeArrowheads="1"/>
          </p:cNvSpPr>
          <p:nvPr/>
        </p:nvSpPr>
        <p:spPr bwMode="auto">
          <a:xfrm>
            <a:off x="4881563" y="5286375"/>
            <a:ext cx="152400" cy="152400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51" name="Oval 58"/>
          <p:cNvSpPr>
            <a:spLocks noChangeArrowheads="1"/>
          </p:cNvSpPr>
          <p:nvPr/>
        </p:nvSpPr>
        <p:spPr bwMode="auto">
          <a:xfrm>
            <a:off x="5810250" y="5286375"/>
            <a:ext cx="152400" cy="152400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52" name="Oval 58"/>
          <p:cNvSpPr>
            <a:spLocks noChangeArrowheads="1"/>
          </p:cNvSpPr>
          <p:nvPr/>
        </p:nvSpPr>
        <p:spPr bwMode="auto">
          <a:xfrm>
            <a:off x="6738938" y="5286375"/>
            <a:ext cx="152400" cy="152400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53" name="Oval 58"/>
          <p:cNvSpPr>
            <a:spLocks noChangeArrowheads="1"/>
          </p:cNvSpPr>
          <p:nvPr/>
        </p:nvSpPr>
        <p:spPr bwMode="auto">
          <a:xfrm>
            <a:off x="7667625" y="5286375"/>
            <a:ext cx="152400" cy="152400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54" name="Oval 58"/>
          <p:cNvSpPr>
            <a:spLocks noChangeArrowheads="1"/>
          </p:cNvSpPr>
          <p:nvPr/>
        </p:nvSpPr>
        <p:spPr bwMode="auto">
          <a:xfrm>
            <a:off x="8596313" y="5286375"/>
            <a:ext cx="152400" cy="152400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55" name="Oval 58"/>
          <p:cNvSpPr>
            <a:spLocks noChangeArrowheads="1"/>
          </p:cNvSpPr>
          <p:nvPr/>
        </p:nvSpPr>
        <p:spPr bwMode="auto">
          <a:xfrm>
            <a:off x="9525000" y="5286375"/>
            <a:ext cx="152400" cy="152400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56" name="Oval 58"/>
          <p:cNvSpPr>
            <a:spLocks noChangeArrowheads="1"/>
          </p:cNvSpPr>
          <p:nvPr/>
        </p:nvSpPr>
        <p:spPr bwMode="auto">
          <a:xfrm>
            <a:off x="8596313" y="2571750"/>
            <a:ext cx="152400" cy="152400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57" name="Oval 58"/>
          <p:cNvSpPr>
            <a:spLocks noChangeArrowheads="1"/>
          </p:cNvSpPr>
          <p:nvPr/>
        </p:nvSpPr>
        <p:spPr bwMode="auto">
          <a:xfrm>
            <a:off x="7667625" y="2571750"/>
            <a:ext cx="152400" cy="152400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58" name="Oval 58"/>
          <p:cNvSpPr>
            <a:spLocks noChangeArrowheads="1"/>
          </p:cNvSpPr>
          <p:nvPr/>
        </p:nvSpPr>
        <p:spPr bwMode="auto">
          <a:xfrm>
            <a:off x="6738938" y="2571750"/>
            <a:ext cx="152400" cy="152400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59" name="Freeform 56"/>
          <p:cNvSpPr>
            <a:spLocks/>
          </p:cNvSpPr>
          <p:nvPr/>
        </p:nvSpPr>
        <p:spPr bwMode="auto">
          <a:xfrm>
            <a:off x="5881689" y="2643188"/>
            <a:ext cx="46037" cy="2728912"/>
          </a:xfrm>
          <a:custGeom>
            <a:avLst/>
            <a:gdLst>
              <a:gd name="T0" fmla="*/ 0 w 1"/>
              <a:gd name="T1" fmla="*/ 0 h 1912"/>
              <a:gd name="T2" fmla="*/ 0 w 1"/>
              <a:gd name="T3" fmla="*/ 2147483647 h 1912"/>
              <a:gd name="T4" fmla="*/ 0 60000 65536"/>
              <a:gd name="T5" fmla="*/ 0 60000 65536"/>
              <a:gd name="T6" fmla="*/ 0 w 1"/>
              <a:gd name="T7" fmla="*/ 0 h 1912"/>
              <a:gd name="T8" fmla="*/ 1 w 1"/>
              <a:gd name="T9" fmla="*/ 1912 h 191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912">
                <a:moveTo>
                  <a:pt x="0" y="0"/>
                </a:moveTo>
                <a:lnTo>
                  <a:pt x="0" y="1912"/>
                </a:lnTo>
              </a:path>
            </a:pathLst>
          </a:custGeom>
          <a:noFill/>
          <a:ln w="349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60" name="Freeform 56"/>
          <p:cNvSpPr>
            <a:spLocks/>
          </p:cNvSpPr>
          <p:nvPr/>
        </p:nvSpPr>
        <p:spPr bwMode="auto">
          <a:xfrm>
            <a:off x="8667750" y="2714626"/>
            <a:ext cx="46038" cy="2728913"/>
          </a:xfrm>
          <a:custGeom>
            <a:avLst/>
            <a:gdLst>
              <a:gd name="T0" fmla="*/ 0 w 1"/>
              <a:gd name="T1" fmla="*/ 0 h 1912"/>
              <a:gd name="T2" fmla="*/ 0 w 1"/>
              <a:gd name="T3" fmla="*/ 2147483647 h 1912"/>
              <a:gd name="T4" fmla="*/ 0 60000 65536"/>
              <a:gd name="T5" fmla="*/ 0 60000 65536"/>
              <a:gd name="T6" fmla="*/ 0 w 1"/>
              <a:gd name="T7" fmla="*/ 0 h 1912"/>
              <a:gd name="T8" fmla="*/ 1 w 1"/>
              <a:gd name="T9" fmla="*/ 1912 h 191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1912">
                <a:moveTo>
                  <a:pt x="0" y="0"/>
                </a:moveTo>
                <a:lnTo>
                  <a:pt x="0" y="1912"/>
                </a:lnTo>
              </a:path>
            </a:pathLst>
          </a:custGeom>
          <a:noFill/>
          <a:ln w="349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61" name="Text Box 18"/>
          <p:cNvSpPr txBox="1">
            <a:spLocks noChangeArrowheads="1"/>
          </p:cNvSpPr>
          <p:nvPr/>
        </p:nvSpPr>
        <p:spPr bwMode="auto">
          <a:xfrm>
            <a:off x="5667375" y="5429250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>
                <a:solidFill>
                  <a:prstClr val="black"/>
                </a:solidFill>
                <a:latin typeface="Times New Roman" panose="02020603050405020304" pitchFamily="18" charset="0"/>
              </a:rPr>
              <a:t>Н</a:t>
            </a:r>
          </a:p>
        </p:txBody>
      </p:sp>
      <p:sp>
        <p:nvSpPr>
          <p:cNvPr id="62" name="Text Box 18"/>
          <p:cNvSpPr txBox="1">
            <a:spLocks noChangeArrowheads="1"/>
          </p:cNvSpPr>
          <p:nvPr/>
        </p:nvSpPr>
        <p:spPr bwMode="auto">
          <a:xfrm>
            <a:off x="8453439" y="5429251"/>
            <a:ext cx="390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400" b="1" i="1">
                <a:solidFill>
                  <a:prstClr val="black"/>
                </a:solidFill>
                <a:latin typeface="Times New Roman" panose="02020603050405020304" pitchFamily="18" charset="0"/>
              </a:rPr>
              <a:t>K</a:t>
            </a:r>
            <a:endParaRPr lang="ru-RU" altLang="ru-RU" sz="2400" b="1" i="1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3110" name="Object 38"/>
          <p:cNvGraphicFramePr>
            <a:graphicFrameLocks noChangeAspect="1"/>
          </p:cNvGraphicFramePr>
          <p:nvPr/>
        </p:nvGraphicFramePr>
        <p:xfrm>
          <a:off x="1843088" y="2228850"/>
          <a:ext cx="1966912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3" name="Формула" r:id="rId6" imgW="571252" imgH="203112" progId="Equation.3">
                  <p:embed/>
                </p:oleObj>
              </mc:Choice>
              <mc:Fallback>
                <p:oleObj name="Формула" r:id="rId6" imgW="571252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3088" y="2228850"/>
                        <a:ext cx="1966912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5"/>
          <p:cNvGraphicFramePr>
            <a:graphicFrameLocks noChangeAspect="1"/>
          </p:cNvGraphicFramePr>
          <p:nvPr/>
        </p:nvGraphicFramePr>
        <p:xfrm>
          <a:off x="1858963" y="3071814"/>
          <a:ext cx="2011362" cy="70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4" name="Формула" r:id="rId8" imgW="583947" imgH="203112" progId="Equation.3">
                  <p:embed/>
                </p:oleObj>
              </mc:Choice>
              <mc:Fallback>
                <p:oleObj name="Формула" r:id="rId8" imgW="583947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8963" y="3071814"/>
                        <a:ext cx="2011362" cy="700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6"/>
          <p:cNvGraphicFramePr>
            <a:graphicFrameLocks noChangeAspect="1"/>
          </p:cNvGraphicFramePr>
          <p:nvPr/>
        </p:nvGraphicFramePr>
        <p:xfrm>
          <a:off x="1952625" y="3857626"/>
          <a:ext cx="1792288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5" name="Формула" r:id="rId10" imgW="457002" imgH="114250" progId="Equation.3">
                  <p:embed/>
                </p:oleObj>
              </mc:Choice>
              <mc:Fallback>
                <p:oleObj name="Формула" r:id="rId10" imgW="457002" imgH="11425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2625" y="3857626"/>
                        <a:ext cx="1792288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7"/>
          <p:cNvGraphicFramePr>
            <a:graphicFrameLocks noChangeAspect="1"/>
          </p:cNvGraphicFramePr>
          <p:nvPr/>
        </p:nvGraphicFramePr>
        <p:xfrm>
          <a:off x="1809751" y="5835651"/>
          <a:ext cx="3071813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6" name="Формула" r:id="rId12" imgW="812447" imgH="177723" progId="Equation.3">
                  <p:embed/>
                </p:oleObj>
              </mc:Choice>
              <mc:Fallback>
                <p:oleObj name="Формула" r:id="rId12" imgW="812447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9751" y="5835651"/>
                        <a:ext cx="3071813" cy="696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Rectangle 57"/>
          <p:cNvSpPr>
            <a:spLocks noChangeArrowheads="1"/>
          </p:cNvSpPr>
          <p:nvPr/>
        </p:nvSpPr>
        <p:spPr bwMode="auto">
          <a:xfrm>
            <a:off x="8810626" y="428625"/>
            <a:ext cx="803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>
                <a:solidFill>
                  <a:srgbClr val="FF0000"/>
                </a:solidFill>
              </a:rPr>
              <a:t>В = </a:t>
            </a:r>
            <a:r>
              <a:rPr lang="en-US" altLang="ru-RU" sz="2000" b="1">
                <a:solidFill>
                  <a:srgbClr val="FF0000"/>
                </a:solidFill>
              </a:rPr>
              <a:t>9</a:t>
            </a:r>
            <a:endParaRPr lang="ru-RU" altLang="ru-RU" sz="2000" b="1">
              <a:solidFill>
                <a:srgbClr val="FF0000"/>
              </a:solidFill>
            </a:endParaRPr>
          </a:p>
        </p:txBody>
      </p:sp>
      <p:sp>
        <p:nvSpPr>
          <p:cNvPr id="65" name="Rectangle 65"/>
          <p:cNvSpPr>
            <a:spLocks noChangeArrowheads="1"/>
          </p:cNvSpPr>
          <p:nvPr/>
        </p:nvSpPr>
        <p:spPr bwMode="auto">
          <a:xfrm>
            <a:off x="8810626" y="1000125"/>
            <a:ext cx="892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>
                <a:solidFill>
                  <a:srgbClr val="0066FF"/>
                </a:solidFill>
              </a:rPr>
              <a:t>Г = </a:t>
            </a:r>
            <a:r>
              <a:rPr lang="en-US" altLang="ru-RU" sz="2000" b="1">
                <a:solidFill>
                  <a:srgbClr val="0066FF"/>
                </a:solidFill>
              </a:rPr>
              <a:t>11</a:t>
            </a:r>
            <a:endParaRPr lang="ru-RU" altLang="ru-RU" sz="2000" b="1">
              <a:solidFill>
                <a:srgbClr val="0066FF"/>
              </a:solidFill>
            </a:endParaRPr>
          </a:p>
        </p:txBody>
      </p:sp>
      <p:graphicFrame>
        <p:nvGraphicFramePr>
          <p:cNvPr id="6210" name="Object 66"/>
          <p:cNvGraphicFramePr>
            <a:graphicFrameLocks noChangeAspect="1"/>
          </p:cNvGraphicFramePr>
          <p:nvPr/>
        </p:nvGraphicFramePr>
        <p:xfrm>
          <a:off x="6024563" y="5715001"/>
          <a:ext cx="3821112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7" name="Формула" r:id="rId14" imgW="1574800" imgH="368300" progId="Equation.3">
                  <p:embed/>
                </p:oleObj>
              </mc:Choice>
              <mc:Fallback>
                <p:oleObj name="Формула" r:id="rId14" imgW="15748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4563" y="5715001"/>
                        <a:ext cx="3821112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Прямоугольник 67"/>
          <p:cNvSpPr>
            <a:spLocks noChangeArrowheads="1"/>
          </p:cNvSpPr>
          <p:nvPr/>
        </p:nvSpPr>
        <p:spPr bwMode="auto">
          <a:xfrm>
            <a:off x="7167564" y="1643064"/>
            <a:ext cx="1328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b="1">
                <a:solidFill>
                  <a:srgbClr val="FF0000"/>
                </a:solidFill>
              </a:rPr>
              <a:t>В</a:t>
            </a:r>
            <a:r>
              <a:rPr lang="ru-RU" altLang="ru-RU" b="1">
                <a:solidFill>
                  <a:prstClr val="black"/>
                </a:solidFill>
              </a:rPr>
              <a:t> + </a:t>
            </a:r>
            <a:r>
              <a:rPr lang="ru-RU" altLang="ru-RU" b="1">
                <a:solidFill>
                  <a:srgbClr val="0066FF"/>
                </a:solidFill>
              </a:rPr>
              <a:t>Г</a:t>
            </a:r>
            <a:r>
              <a:rPr lang="ru-RU" altLang="ru-RU" b="1">
                <a:solidFill>
                  <a:prstClr val="black"/>
                </a:solidFill>
              </a:rPr>
              <a:t>/2 − 1</a:t>
            </a:r>
          </a:p>
        </p:txBody>
      </p:sp>
    </p:spTree>
    <p:extLst>
      <p:ext uri="{BB962C8B-B14F-4D97-AF65-F5344CB8AC3E}">
        <p14:creationId xmlns:p14="http://schemas.microsoft.com/office/powerpoint/2010/main" val="111887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2000"/>
                                        <p:tgtEl>
                                          <p:spTgt spid="6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2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3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4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6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9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3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6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7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8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0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3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4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7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0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4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7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8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1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04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0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1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1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13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1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2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26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9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33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6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7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8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0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3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4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4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47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0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54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7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8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61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6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4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68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1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3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17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82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8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85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8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7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89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92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93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94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96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99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0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0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 nodeType="clickPar">
                      <p:stCondLst>
                        <p:cond delay="indefinite"/>
                      </p:stCondLst>
                      <p:childTnLst>
                        <p:par>
                          <p:cTn id="2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 nodeType="clickPar">
                      <p:stCondLst>
                        <p:cond delay="indefinite"/>
                      </p:stCondLst>
                      <p:childTnLst>
                        <p:par>
                          <p:cTn id="2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4" dur="500"/>
                                        <p:tgtEl>
                                          <p:spTgt spid="6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0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/>
      <p:bldP spid="62" grpId="0"/>
      <p:bldP spid="64" grpId="0"/>
      <p:bldP spid="65" grpId="0"/>
      <p:bldP spid="6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9" name="Picture 7" descr="C:\Documents and Settings\User\Рабочий стол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Rectangle 2"/>
          <p:cNvSpPr>
            <a:spLocks noChangeArrowheads="1"/>
          </p:cNvSpPr>
          <p:nvPr/>
        </p:nvSpPr>
        <p:spPr bwMode="auto">
          <a:xfrm>
            <a:off x="1905000" y="228600"/>
            <a:ext cx="8382000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000" dirty="0"/>
              <a:t>  </a:t>
            </a:r>
            <a:r>
              <a:rPr lang="ru-RU" altLang="ru-RU" sz="2000" dirty="0"/>
              <a:t>Посмотрим, как применить формулу для вычисления площади.</a:t>
            </a:r>
          </a:p>
          <a:p>
            <a:pPr eaLnBrk="1" hangingPunct="1"/>
            <a:endParaRPr lang="ru-RU" altLang="ru-RU" sz="1000" dirty="0"/>
          </a:p>
          <a:p>
            <a:pPr eaLnBrk="1" hangingPunct="1"/>
            <a:r>
              <a:rPr lang="ru-RU" altLang="ru-RU" sz="2000" dirty="0"/>
              <a:t>Площадь многоугольника с целочисленными вершинами равна </a:t>
            </a:r>
          </a:p>
          <a:p>
            <a:pPr eaLnBrk="1" hangingPunct="1"/>
            <a:endParaRPr lang="ru-RU" altLang="ru-RU" sz="800" dirty="0"/>
          </a:p>
          <a:p>
            <a:pPr algn="ctr" eaLnBrk="1" hangingPunct="1"/>
            <a:r>
              <a:rPr lang="ru-RU" altLang="ru-RU" sz="2000" b="1" dirty="0">
                <a:solidFill>
                  <a:srgbClr val="FF0000"/>
                </a:solidFill>
              </a:rPr>
              <a:t>В</a:t>
            </a:r>
            <a:r>
              <a:rPr lang="ru-RU" altLang="ru-RU" sz="2000" b="1" dirty="0"/>
              <a:t> + </a:t>
            </a:r>
            <a:r>
              <a:rPr lang="ru-RU" altLang="ru-RU" sz="2000" b="1" dirty="0">
                <a:solidFill>
                  <a:srgbClr val="0066FF"/>
                </a:solidFill>
              </a:rPr>
              <a:t>Г</a:t>
            </a:r>
            <a:r>
              <a:rPr lang="ru-RU" altLang="ru-RU" sz="2000" b="1" dirty="0"/>
              <a:t>/2 − 1</a:t>
            </a:r>
          </a:p>
          <a:p>
            <a:pPr algn="ctr" eaLnBrk="1" hangingPunct="1"/>
            <a:endParaRPr lang="ru-RU" altLang="ru-RU" sz="800" dirty="0"/>
          </a:p>
          <a:p>
            <a:pPr eaLnBrk="1" hangingPunct="1"/>
            <a:r>
              <a:rPr lang="ru-RU" altLang="ru-RU" sz="2000" b="1" dirty="0">
                <a:solidFill>
                  <a:srgbClr val="FF0000"/>
                </a:solidFill>
              </a:rPr>
              <a:t>В</a:t>
            </a:r>
            <a:r>
              <a:rPr lang="ru-RU" altLang="ru-RU" dirty="0"/>
              <a:t> </a:t>
            </a:r>
            <a:r>
              <a:rPr lang="ru-RU" altLang="ru-RU" sz="2000" dirty="0"/>
              <a:t>— есть количество целочисленных точек внутри многоугольника,  </a:t>
            </a:r>
            <a:br>
              <a:rPr lang="ru-RU" altLang="ru-RU" sz="2000" dirty="0"/>
            </a:br>
            <a:r>
              <a:rPr lang="ru-RU" altLang="ru-RU" sz="2000" b="1" dirty="0">
                <a:solidFill>
                  <a:srgbClr val="0066FF"/>
                </a:solidFill>
              </a:rPr>
              <a:t>Г</a:t>
            </a:r>
            <a:r>
              <a:rPr lang="ru-RU" altLang="ru-RU" sz="2000" dirty="0"/>
              <a:t> — количество целочисленных точек на границе многоугольника.</a:t>
            </a:r>
          </a:p>
        </p:txBody>
      </p:sp>
      <p:grpSp>
        <p:nvGrpSpPr>
          <p:cNvPr id="36871" name="Group 26"/>
          <p:cNvGrpSpPr>
            <a:grpSpLocks/>
          </p:cNvGrpSpPr>
          <p:nvPr/>
        </p:nvGrpSpPr>
        <p:grpSpPr bwMode="auto">
          <a:xfrm>
            <a:off x="5791200" y="2590801"/>
            <a:ext cx="3733800" cy="3686175"/>
            <a:chOff x="288" y="480"/>
            <a:chExt cx="1728" cy="1698"/>
          </a:xfrm>
        </p:grpSpPr>
        <p:grpSp>
          <p:nvGrpSpPr>
            <p:cNvPr id="36914" name="Group 27"/>
            <p:cNvGrpSpPr>
              <a:grpSpLocks/>
            </p:cNvGrpSpPr>
            <p:nvPr/>
          </p:nvGrpSpPr>
          <p:grpSpPr bwMode="auto">
            <a:xfrm>
              <a:off x="288" y="480"/>
              <a:ext cx="1728" cy="1698"/>
              <a:chOff x="288" y="480"/>
              <a:chExt cx="2450" cy="1698"/>
            </a:xfrm>
          </p:grpSpPr>
          <p:sp>
            <p:nvSpPr>
              <p:cNvPr id="36924" name="Freeform 28"/>
              <p:cNvSpPr>
                <a:spLocks/>
              </p:cNvSpPr>
              <p:nvPr/>
            </p:nvSpPr>
            <p:spPr bwMode="auto">
              <a:xfrm>
                <a:off x="288" y="1934"/>
                <a:ext cx="2449" cy="1"/>
              </a:xfrm>
              <a:custGeom>
                <a:avLst/>
                <a:gdLst>
                  <a:gd name="T0" fmla="*/ 0 w 2449"/>
                  <a:gd name="T1" fmla="*/ 0 h 1"/>
                  <a:gd name="T2" fmla="*/ 2449 w 2449"/>
                  <a:gd name="T3" fmla="*/ 0 h 1"/>
                  <a:gd name="T4" fmla="*/ 0 60000 65536"/>
                  <a:gd name="T5" fmla="*/ 0 60000 65536"/>
                  <a:gd name="T6" fmla="*/ 0 w 2449"/>
                  <a:gd name="T7" fmla="*/ 0 h 1"/>
                  <a:gd name="T8" fmla="*/ 2449 w 2449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449" h="1">
                    <a:moveTo>
                      <a:pt x="0" y="0"/>
                    </a:moveTo>
                    <a:lnTo>
                      <a:pt x="2449" y="0"/>
                    </a:lnTo>
                  </a:path>
                </a:pathLst>
              </a:cu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36925" name="Line 29"/>
              <p:cNvSpPr>
                <a:spLocks noChangeShapeType="1"/>
              </p:cNvSpPr>
              <p:nvPr/>
            </p:nvSpPr>
            <p:spPr bwMode="auto">
              <a:xfrm>
                <a:off x="288" y="480"/>
                <a:ext cx="2450" cy="0"/>
              </a:xfrm>
              <a:prstGeom prst="line">
                <a:avLst/>
              </a:pr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6926" name="Line 30"/>
              <p:cNvSpPr>
                <a:spLocks noChangeShapeType="1"/>
              </p:cNvSpPr>
              <p:nvPr/>
            </p:nvSpPr>
            <p:spPr bwMode="auto">
              <a:xfrm>
                <a:off x="288" y="722"/>
                <a:ext cx="2450" cy="0"/>
              </a:xfrm>
              <a:prstGeom prst="line">
                <a:avLst/>
              </a:pr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6927" name="Line 31"/>
              <p:cNvSpPr>
                <a:spLocks noChangeShapeType="1"/>
              </p:cNvSpPr>
              <p:nvPr/>
            </p:nvSpPr>
            <p:spPr bwMode="auto">
              <a:xfrm>
                <a:off x="288" y="965"/>
                <a:ext cx="2450" cy="0"/>
              </a:xfrm>
              <a:prstGeom prst="line">
                <a:avLst/>
              </a:pr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6928" name="Line 32"/>
              <p:cNvSpPr>
                <a:spLocks noChangeShapeType="1"/>
              </p:cNvSpPr>
              <p:nvPr/>
            </p:nvSpPr>
            <p:spPr bwMode="auto">
              <a:xfrm>
                <a:off x="288" y="1207"/>
                <a:ext cx="2450" cy="0"/>
              </a:xfrm>
              <a:prstGeom prst="line">
                <a:avLst/>
              </a:pr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6929" name="Line 33"/>
              <p:cNvSpPr>
                <a:spLocks noChangeShapeType="1"/>
              </p:cNvSpPr>
              <p:nvPr/>
            </p:nvSpPr>
            <p:spPr bwMode="auto">
              <a:xfrm>
                <a:off x="288" y="1450"/>
                <a:ext cx="2450" cy="0"/>
              </a:xfrm>
              <a:prstGeom prst="line">
                <a:avLst/>
              </a:pr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6930" name="Line 34"/>
              <p:cNvSpPr>
                <a:spLocks noChangeShapeType="1"/>
              </p:cNvSpPr>
              <p:nvPr/>
            </p:nvSpPr>
            <p:spPr bwMode="auto">
              <a:xfrm>
                <a:off x="288" y="1693"/>
                <a:ext cx="2450" cy="0"/>
              </a:xfrm>
              <a:prstGeom prst="line">
                <a:avLst/>
              </a:pr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6931" name="Line 35"/>
              <p:cNvSpPr>
                <a:spLocks noChangeShapeType="1"/>
              </p:cNvSpPr>
              <p:nvPr/>
            </p:nvSpPr>
            <p:spPr bwMode="auto">
              <a:xfrm>
                <a:off x="288" y="2178"/>
                <a:ext cx="2450" cy="0"/>
              </a:xfrm>
              <a:prstGeom prst="line">
                <a:avLst/>
              </a:pr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6915" name="Group 36"/>
            <p:cNvGrpSpPr>
              <a:grpSpLocks/>
            </p:cNvGrpSpPr>
            <p:nvPr/>
          </p:nvGrpSpPr>
          <p:grpSpPr bwMode="auto">
            <a:xfrm>
              <a:off x="288" y="480"/>
              <a:ext cx="1716" cy="1680"/>
              <a:chOff x="288" y="480"/>
              <a:chExt cx="1716" cy="2183"/>
            </a:xfrm>
          </p:grpSpPr>
          <p:sp>
            <p:nvSpPr>
              <p:cNvPr id="36916" name="Line 37"/>
              <p:cNvSpPr>
                <a:spLocks noChangeShapeType="1"/>
              </p:cNvSpPr>
              <p:nvPr/>
            </p:nvSpPr>
            <p:spPr bwMode="auto">
              <a:xfrm>
                <a:off x="534" y="480"/>
                <a:ext cx="0" cy="2183"/>
              </a:xfrm>
              <a:prstGeom prst="line">
                <a:avLst/>
              </a:pr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6917" name="Line 38"/>
              <p:cNvSpPr>
                <a:spLocks noChangeShapeType="1"/>
              </p:cNvSpPr>
              <p:nvPr/>
            </p:nvSpPr>
            <p:spPr bwMode="auto">
              <a:xfrm>
                <a:off x="778" y="480"/>
                <a:ext cx="0" cy="2183"/>
              </a:xfrm>
              <a:prstGeom prst="line">
                <a:avLst/>
              </a:pr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6918" name="Line 39"/>
              <p:cNvSpPr>
                <a:spLocks noChangeShapeType="1"/>
              </p:cNvSpPr>
              <p:nvPr/>
            </p:nvSpPr>
            <p:spPr bwMode="auto">
              <a:xfrm>
                <a:off x="1024" y="480"/>
                <a:ext cx="0" cy="2183"/>
              </a:xfrm>
              <a:prstGeom prst="line">
                <a:avLst/>
              </a:pr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6919" name="Line 40"/>
              <p:cNvSpPr>
                <a:spLocks noChangeShapeType="1"/>
              </p:cNvSpPr>
              <p:nvPr/>
            </p:nvSpPr>
            <p:spPr bwMode="auto">
              <a:xfrm>
                <a:off x="1268" y="480"/>
                <a:ext cx="0" cy="2183"/>
              </a:xfrm>
              <a:prstGeom prst="line">
                <a:avLst/>
              </a:pr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6920" name="Line 41"/>
              <p:cNvSpPr>
                <a:spLocks noChangeShapeType="1"/>
              </p:cNvSpPr>
              <p:nvPr/>
            </p:nvSpPr>
            <p:spPr bwMode="auto">
              <a:xfrm>
                <a:off x="1758" y="480"/>
                <a:ext cx="0" cy="2183"/>
              </a:xfrm>
              <a:prstGeom prst="line">
                <a:avLst/>
              </a:pr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6921" name="Line 42"/>
              <p:cNvSpPr>
                <a:spLocks noChangeShapeType="1"/>
              </p:cNvSpPr>
              <p:nvPr/>
            </p:nvSpPr>
            <p:spPr bwMode="auto">
              <a:xfrm>
                <a:off x="2004" y="480"/>
                <a:ext cx="0" cy="2183"/>
              </a:xfrm>
              <a:prstGeom prst="line">
                <a:avLst/>
              </a:pr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6922" name="Freeform 43"/>
              <p:cNvSpPr>
                <a:spLocks/>
              </p:cNvSpPr>
              <p:nvPr/>
            </p:nvSpPr>
            <p:spPr bwMode="auto">
              <a:xfrm>
                <a:off x="1509" y="486"/>
                <a:ext cx="5" cy="2177"/>
              </a:xfrm>
              <a:custGeom>
                <a:avLst/>
                <a:gdLst>
                  <a:gd name="T0" fmla="*/ 5 w 5"/>
                  <a:gd name="T1" fmla="*/ 2177 h 2177"/>
                  <a:gd name="T2" fmla="*/ 0 w 5"/>
                  <a:gd name="T3" fmla="*/ 0 h 2177"/>
                  <a:gd name="T4" fmla="*/ 0 60000 65536"/>
                  <a:gd name="T5" fmla="*/ 0 60000 65536"/>
                  <a:gd name="T6" fmla="*/ 0 w 5"/>
                  <a:gd name="T7" fmla="*/ 0 h 2177"/>
                  <a:gd name="T8" fmla="*/ 5 w 5"/>
                  <a:gd name="T9" fmla="*/ 2177 h 217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" h="2177">
                    <a:moveTo>
                      <a:pt x="5" y="2177"/>
                    </a:move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  <p:sp>
            <p:nvSpPr>
              <p:cNvPr id="36923" name="Freeform 44"/>
              <p:cNvSpPr>
                <a:spLocks/>
              </p:cNvSpPr>
              <p:nvPr/>
            </p:nvSpPr>
            <p:spPr bwMode="auto">
              <a:xfrm>
                <a:off x="288" y="486"/>
                <a:ext cx="1" cy="2175"/>
              </a:xfrm>
              <a:custGeom>
                <a:avLst/>
                <a:gdLst>
                  <a:gd name="T0" fmla="*/ 0 w 1"/>
                  <a:gd name="T1" fmla="*/ 2175 h 2175"/>
                  <a:gd name="T2" fmla="*/ 1 w 1"/>
                  <a:gd name="T3" fmla="*/ 0 h 2175"/>
                  <a:gd name="T4" fmla="*/ 0 60000 65536"/>
                  <a:gd name="T5" fmla="*/ 0 60000 65536"/>
                  <a:gd name="T6" fmla="*/ 0 w 1"/>
                  <a:gd name="T7" fmla="*/ 0 h 2175"/>
                  <a:gd name="T8" fmla="*/ 1 w 1"/>
                  <a:gd name="T9" fmla="*/ 2175 h 217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2175">
                    <a:moveTo>
                      <a:pt x="0" y="2175"/>
                    </a:moveTo>
                    <a:lnTo>
                      <a:pt x="1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</p:grpSp>
      </p:grpSp>
      <p:sp>
        <p:nvSpPr>
          <p:cNvPr id="36872" name="Freeform 45"/>
          <p:cNvSpPr>
            <a:spLocks/>
          </p:cNvSpPr>
          <p:nvPr/>
        </p:nvSpPr>
        <p:spPr bwMode="auto">
          <a:xfrm>
            <a:off x="6323013" y="3117850"/>
            <a:ext cx="2647950" cy="2630488"/>
          </a:xfrm>
          <a:custGeom>
            <a:avLst/>
            <a:gdLst>
              <a:gd name="T0" fmla="*/ 2147483647 w 1668"/>
              <a:gd name="T1" fmla="*/ 0 h 1657"/>
              <a:gd name="T2" fmla="*/ 0 w 1668"/>
              <a:gd name="T3" fmla="*/ 2147483647 h 1657"/>
              <a:gd name="T4" fmla="*/ 2147483647 w 1668"/>
              <a:gd name="T5" fmla="*/ 2147483647 h 1657"/>
              <a:gd name="T6" fmla="*/ 2147483647 w 1668"/>
              <a:gd name="T7" fmla="*/ 2147483647 h 1657"/>
              <a:gd name="T8" fmla="*/ 2147483647 w 1668"/>
              <a:gd name="T9" fmla="*/ 0 h 165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68"/>
              <a:gd name="T16" fmla="*/ 0 h 1657"/>
              <a:gd name="T17" fmla="*/ 1668 w 1668"/>
              <a:gd name="T18" fmla="*/ 1657 h 165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68" h="1657">
                <a:moveTo>
                  <a:pt x="1326" y="0"/>
                </a:moveTo>
                <a:lnTo>
                  <a:pt x="0" y="658"/>
                </a:lnTo>
                <a:lnTo>
                  <a:pt x="664" y="1657"/>
                </a:lnTo>
                <a:lnTo>
                  <a:pt x="1668" y="663"/>
                </a:lnTo>
                <a:lnTo>
                  <a:pt x="1326" y="0"/>
                </a:lnTo>
                <a:close/>
              </a:path>
            </a:pathLst>
          </a:custGeom>
          <a:solidFill>
            <a:srgbClr val="FFFF00">
              <a:alpha val="41176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190" name="Oval 46"/>
          <p:cNvSpPr>
            <a:spLocks noChangeArrowheads="1"/>
          </p:cNvSpPr>
          <p:nvPr/>
        </p:nvSpPr>
        <p:spPr bwMode="auto">
          <a:xfrm>
            <a:off x="6781800" y="410051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192" name="Oval 48"/>
          <p:cNvSpPr>
            <a:spLocks noChangeArrowheads="1"/>
          </p:cNvSpPr>
          <p:nvPr/>
        </p:nvSpPr>
        <p:spPr bwMode="auto">
          <a:xfrm>
            <a:off x="7315200" y="409575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193" name="Oval 49"/>
          <p:cNvSpPr>
            <a:spLocks noChangeArrowheads="1"/>
          </p:cNvSpPr>
          <p:nvPr/>
        </p:nvSpPr>
        <p:spPr bwMode="auto">
          <a:xfrm>
            <a:off x="7820025" y="410051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194" name="Oval 50"/>
          <p:cNvSpPr>
            <a:spLocks noChangeArrowheads="1"/>
          </p:cNvSpPr>
          <p:nvPr/>
        </p:nvSpPr>
        <p:spPr bwMode="auto">
          <a:xfrm>
            <a:off x="8377238" y="408146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195" name="Oval 51"/>
          <p:cNvSpPr>
            <a:spLocks noChangeArrowheads="1"/>
          </p:cNvSpPr>
          <p:nvPr/>
        </p:nvSpPr>
        <p:spPr bwMode="auto">
          <a:xfrm>
            <a:off x="8367713" y="356235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196" name="Oval 52"/>
          <p:cNvSpPr>
            <a:spLocks noChangeArrowheads="1"/>
          </p:cNvSpPr>
          <p:nvPr/>
        </p:nvSpPr>
        <p:spPr bwMode="auto">
          <a:xfrm>
            <a:off x="7820025" y="3552825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197" name="Oval 53"/>
          <p:cNvSpPr>
            <a:spLocks noChangeArrowheads="1"/>
          </p:cNvSpPr>
          <p:nvPr/>
        </p:nvSpPr>
        <p:spPr bwMode="auto">
          <a:xfrm>
            <a:off x="7315200" y="4605338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198" name="Oval 54"/>
          <p:cNvSpPr>
            <a:spLocks noChangeArrowheads="1"/>
          </p:cNvSpPr>
          <p:nvPr/>
        </p:nvSpPr>
        <p:spPr bwMode="auto">
          <a:xfrm>
            <a:off x="7820025" y="46101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199" name="Oval 55"/>
          <p:cNvSpPr>
            <a:spLocks noChangeArrowheads="1"/>
          </p:cNvSpPr>
          <p:nvPr/>
        </p:nvSpPr>
        <p:spPr bwMode="auto">
          <a:xfrm>
            <a:off x="7315200" y="5133975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200" name="Oval 56"/>
          <p:cNvSpPr>
            <a:spLocks noChangeArrowheads="1"/>
          </p:cNvSpPr>
          <p:nvPr/>
        </p:nvSpPr>
        <p:spPr bwMode="auto">
          <a:xfrm>
            <a:off x="6796088" y="463391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201" name="Rectangle 57"/>
          <p:cNvSpPr>
            <a:spLocks noChangeArrowheads="1"/>
          </p:cNvSpPr>
          <p:nvPr/>
        </p:nvSpPr>
        <p:spPr bwMode="auto">
          <a:xfrm>
            <a:off x="2971801" y="2438401"/>
            <a:ext cx="9382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rgbClr val="FF0000"/>
                </a:solidFill>
              </a:rPr>
              <a:t>В = 10</a:t>
            </a:r>
          </a:p>
        </p:txBody>
      </p:sp>
      <p:sp>
        <p:nvSpPr>
          <p:cNvPr id="6202" name="Oval 58"/>
          <p:cNvSpPr>
            <a:spLocks noChangeArrowheads="1"/>
          </p:cNvSpPr>
          <p:nvPr/>
        </p:nvSpPr>
        <p:spPr bwMode="auto">
          <a:xfrm>
            <a:off x="7316788" y="3544888"/>
            <a:ext cx="152400" cy="152400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203" name="Oval 59"/>
          <p:cNvSpPr>
            <a:spLocks noChangeArrowheads="1"/>
          </p:cNvSpPr>
          <p:nvPr/>
        </p:nvSpPr>
        <p:spPr bwMode="auto">
          <a:xfrm>
            <a:off x="6243638" y="4079875"/>
            <a:ext cx="152400" cy="152400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204" name="Oval 60"/>
          <p:cNvSpPr>
            <a:spLocks noChangeArrowheads="1"/>
          </p:cNvSpPr>
          <p:nvPr/>
        </p:nvSpPr>
        <p:spPr bwMode="auto">
          <a:xfrm>
            <a:off x="7289800" y="5664200"/>
            <a:ext cx="152400" cy="152400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205" name="Oval 61"/>
          <p:cNvSpPr>
            <a:spLocks noChangeArrowheads="1"/>
          </p:cNvSpPr>
          <p:nvPr/>
        </p:nvSpPr>
        <p:spPr bwMode="auto">
          <a:xfrm>
            <a:off x="7835900" y="5156200"/>
            <a:ext cx="152400" cy="152400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206" name="Oval 62"/>
          <p:cNvSpPr>
            <a:spLocks noChangeArrowheads="1"/>
          </p:cNvSpPr>
          <p:nvPr/>
        </p:nvSpPr>
        <p:spPr bwMode="auto">
          <a:xfrm>
            <a:off x="8369300" y="4622800"/>
            <a:ext cx="152400" cy="152400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207" name="Oval 63"/>
          <p:cNvSpPr>
            <a:spLocks noChangeArrowheads="1"/>
          </p:cNvSpPr>
          <p:nvPr/>
        </p:nvSpPr>
        <p:spPr bwMode="auto">
          <a:xfrm>
            <a:off x="8902700" y="4102100"/>
            <a:ext cx="152400" cy="152400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208" name="Oval 64"/>
          <p:cNvSpPr>
            <a:spLocks noChangeArrowheads="1"/>
          </p:cNvSpPr>
          <p:nvPr/>
        </p:nvSpPr>
        <p:spPr bwMode="auto">
          <a:xfrm>
            <a:off x="8356600" y="3048000"/>
            <a:ext cx="152400" cy="152400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6209" name="Rectangle 65"/>
          <p:cNvSpPr>
            <a:spLocks noChangeArrowheads="1"/>
          </p:cNvSpPr>
          <p:nvPr/>
        </p:nvSpPr>
        <p:spPr bwMode="auto">
          <a:xfrm>
            <a:off x="2971800" y="3048001"/>
            <a:ext cx="7572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>
                <a:solidFill>
                  <a:srgbClr val="0066FF"/>
                </a:solidFill>
              </a:rPr>
              <a:t>Г = 7</a:t>
            </a:r>
          </a:p>
        </p:txBody>
      </p:sp>
      <p:sp>
        <p:nvSpPr>
          <p:cNvPr id="6168" name="AutoShape 24"/>
          <p:cNvSpPr>
            <a:spLocks noChangeArrowheads="1"/>
          </p:cNvSpPr>
          <p:nvPr/>
        </p:nvSpPr>
        <p:spPr bwMode="auto">
          <a:xfrm rot="8884000">
            <a:off x="8302625" y="3038476"/>
            <a:ext cx="260350" cy="155575"/>
          </a:xfrm>
          <a:prstGeom prst="rightArrow">
            <a:avLst>
              <a:gd name="adj1" fmla="val 50000"/>
              <a:gd name="adj2" fmla="val 41837"/>
            </a:avLst>
          </a:prstGeom>
          <a:solidFill>
            <a:srgbClr val="FF0000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6210" name="Object 66"/>
          <p:cNvGraphicFramePr>
            <a:graphicFrameLocks noChangeAspect="1"/>
          </p:cNvGraphicFramePr>
          <p:nvPr/>
        </p:nvGraphicFramePr>
        <p:xfrm>
          <a:off x="1828800" y="3962400"/>
          <a:ext cx="14478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3" name="Формула" r:id="rId4" imgW="596641" imgH="393529" progId="Equation.3">
                  <p:embed/>
                </p:oleObj>
              </mc:Choice>
              <mc:Fallback>
                <p:oleObj name="Формула" r:id="rId4" imgW="59664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962400"/>
                        <a:ext cx="1447800" cy="954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11" name="Object 67"/>
          <p:cNvGraphicFramePr>
            <a:graphicFrameLocks noChangeAspect="1"/>
          </p:cNvGraphicFramePr>
          <p:nvPr/>
        </p:nvGraphicFramePr>
        <p:xfrm>
          <a:off x="3429001" y="4191001"/>
          <a:ext cx="1909763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4" name="Формула" r:id="rId6" imgW="787058" imgH="203112" progId="Equation.3">
                  <p:embed/>
                </p:oleObj>
              </mc:Choice>
              <mc:Fallback>
                <p:oleObj name="Формула" r:id="rId6" imgW="787058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1" y="4191001"/>
                        <a:ext cx="1909763" cy="49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12" name="Object 68"/>
          <p:cNvGraphicFramePr>
            <a:graphicFrameLocks noChangeAspect="1"/>
          </p:cNvGraphicFramePr>
          <p:nvPr/>
        </p:nvGraphicFramePr>
        <p:xfrm>
          <a:off x="4267200" y="4876801"/>
          <a:ext cx="985838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5" name="Формула" r:id="rId8" imgW="406048" imgH="203024" progId="Equation.3">
                  <p:embed/>
                </p:oleObj>
              </mc:Choice>
              <mc:Fallback>
                <p:oleObj name="Формула" r:id="rId8" imgW="40604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4876801"/>
                        <a:ext cx="985838" cy="49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69"/>
          <p:cNvGrpSpPr>
            <a:grpSpLocks/>
          </p:cNvGrpSpPr>
          <p:nvPr/>
        </p:nvGrpSpPr>
        <p:grpSpPr bwMode="auto">
          <a:xfrm>
            <a:off x="2057400" y="5867401"/>
            <a:ext cx="3671888" cy="690563"/>
            <a:chOff x="3024" y="1408"/>
            <a:chExt cx="2313" cy="435"/>
          </a:xfrm>
        </p:grpSpPr>
        <p:grpSp>
          <p:nvGrpSpPr>
            <p:cNvPr id="36894" name="Group 70"/>
            <p:cNvGrpSpPr>
              <a:grpSpLocks/>
            </p:cNvGrpSpPr>
            <p:nvPr/>
          </p:nvGrpSpPr>
          <p:grpSpPr bwMode="auto">
            <a:xfrm>
              <a:off x="4390" y="1512"/>
              <a:ext cx="579" cy="236"/>
              <a:chOff x="1849" y="2478"/>
              <a:chExt cx="657" cy="374"/>
            </a:xfrm>
          </p:grpSpPr>
          <p:sp>
            <p:nvSpPr>
              <p:cNvPr id="36909" name="Text Box 71"/>
              <p:cNvSpPr txBox="1">
                <a:spLocks noChangeArrowheads="1"/>
              </p:cNvSpPr>
              <p:nvPr/>
            </p:nvSpPr>
            <p:spPr bwMode="auto">
              <a:xfrm>
                <a:off x="1858" y="2491"/>
                <a:ext cx="274" cy="2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altLang="ru-RU" sz="1000" b="1"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36910" name="Text Box 72"/>
              <p:cNvSpPr txBox="1">
                <a:spLocks noChangeArrowheads="1"/>
              </p:cNvSpPr>
              <p:nvPr/>
            </p:nvSpPr>
            <p:spPr bwMode="auto">
              <a:xfrm>
                <a:off x="2323" y="2478"/>
                <a:ext cx="183" cy="2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altLang="ru-RU" sz="1000" b="1">
                    <a:cs typeface="Arial" panose="020B0604020202020204" pitchFamily="34" charset="0"/>
                  </a:rPr>
                  <a:t>х</a:t>
                </a:r>
              </a:p>
            </p:txBody>
          </p:sp>
          <p:sp>
            <p:nvSpPr>
              <p:cNvPr id="36911" name="Text Box 73"/>
              <p:cNvSpPr txBox="1">
                <a:spLocks noChangeArrowheads="1"/>
              </p:cNvSpPr>
              <p:nvPr/>
            </p:nvSpPr>
            <p:spPr bwMode="auto">
              <a:xfrm>
                <a:off x="1849" y="2606"/>
                <a:ext cx="272" cy="2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altLang="ru-RU" sz="1000" b="1"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36912" name="Text Box 74"/>
              <p:cNvSpPr txBox="1">
                <a:spLocks noChangeArrowheads="1"/>
              </p:cNvSpPr>
              <p:nvPr/>
            </p:nvSpPr>
            <p:spPr bwMode="auto">
              <a:xfrm>
                <a:off x="1928" y="2608"/>
                <a:ext cx="175" cy="2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altLang="ru-RU" sz="1000" b="1"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36913" name="Text Box 75"/>
              <p:cNvSpPr txBox="1">
                <a:spLocks noChangeArrowheads="1"/>
              </p:cNvSpPr>
              <p:nvPr/>
            </p:nvSpPr>
            <p:spPr bwMode="auto">
              <a:xfrm>
                <a:off x="2024" y="2592"/>
                <a:ext cx="182" cy="2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ru-RU" altLang="ru-RU" sz="1000" b="1">
                    <a:cs typeface="Arial" panose="020B0604020202020204" pitchFamily="34" charset="0"/>
                  </a:rPr>
                  <a:t>х</a:t>
                </a:r>
              </a:p>
            </p:txBody>
          </p:sp>
        </p:grpSp>
        <p:sp>
          <p:nvSpPr>
            <p:cNvPr id="36895" name="Rectangle 76"/>
            <p:cNvSpPr>
              <a:spLocks noChangeArrowheads="1"/>
            </p:cNvSpPr>
            <p:nvPr/>
          </p:nvSpPr>
          <p:spPr bwMode="auto">
            <a:xfrm>
              <a:off x="3024" y="1455"/>
              <a:ext cx="2313" cy="342"/>
            </a:xfrm>
            <a:prstGeom prst="rect">
              <a:avLst/>
            </a:prstGeom>
            <a:solidFill>
              <a:srgbClr val="FFCCCC"/>
            </a:solidFill>
            <a:ln w="28575">
              <a:solidFill>
                <a:srgbClr val="FF999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6896" name="AutoShape 77"/>
            <p:cNvSpPr>
              <a:spLocks noChangeArrowheads="1"/>
            </p:cNvSpPr>
            <p:nvPr/>
          </p:nvSpPr>
          <p:spPr bwMode="auto">
            <a:xfrm>
              <a:off x="3064" y="1483"/>
              <a:ext cx="519" cy="287"/>
            </a:xfrm>
            <a:prstGeom prst="bevel">
              <a:avLst>
                <a:gd name="adj" fmla="val 12500"/>
              </a:avLst>
            </a:pr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6897" name="Text Box 78"/>
            <p:cNvSpPr txBox="1">
              <a:spLocks noChangeArrowheads="1"/>
            </p:cNvSpPr>
            <p:nvPr/>
          </p:nvSpPr>
          <p:spPr bwMode="auto">
            <a:xfrm>
              <a:off x="3144" y="1499"/>
              <a:ext cx="43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b="1" dirty="0" smtClean="0">
                  <a:cs typeface="Arial" panose="020B0604020202020204" pitchFamily="34" charset="0"/>
                </a:rPr>
                <a:t> </a:t>
              </a:r>
              <a:endParaRPr lang="ru-RU" altLang="ru-RU" b="1" dirty="0">
                <a:cs typeface="Arial" panose="020B0604020202020204" pitchFamily="34" charset="0"/>
              </a:endParaRPr>
            </a:p>
          </p:txBody>
        </p:sp>
        <p:sp>
          <p:nvSpPr>
            <p:cNvPr id="36898" name="Rectangle 79"/>
            <p:cNvSpPr>
              <a:spLocks noChangeArrowheads="1"/>
            </p:cNvSpPr>
            <p:nvPr/>
          </p:nvSpPr>
          <p:spPr bwMode="auto">
            <a:xfrm>
              <a:off x="3662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6899" name="Rectangle 80"/>
            <p:cNvSpPr>
              <a:spLocks noChangeArrowheads="1"/>
            </p:cNvSpPr>
            <p:nvPr/>
          </p:nvSpPr>
          <p:spPr bwMode="auto">
            <a:xfrm>
              <a:off x="3942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6900" name="Rectangle 81"/>
            <p:cNvSpPr>
              <a:spLocks noChangeArrowheads="1"/>
            </p:cNvSpPr>
            <p:nvPr/>
          </p:nvSpPr>
          <p:spPr bwMode="auto">
            <a:xfrm>
              <a:off x="4220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ru-RU" altLang="ru-RU">
                <a:cs typeface="Arial" panose="020B0604020202020204" pitchFamily="34" charset="0"/>
              </a:endParaRPr>
            </a:p>
          </p:txBody>
        </p:sp>
        <p:sp>
          <p:nvSpPr>
            <p:cNvPr id="36901" name="Rectangle 82"/>
            <p:cNvSpPr>
              <a:spLocks noChangeArrowheads="1"/>
            </p:cNvSpPr>
            <p:nvPr/>
          </p:nvSpPr>
          <p:spPr bwMode="auto">
            <a:xfrm>
              <a:off x="4500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6902" name="Rectangle 83"/>
            <p:cNvSpPr>
              <a:spLocks noChangeArrowheads="1"/>
            </p:cNvSpPr>
            <p:nvPr/>
          </p:nvSpPr>
          <p:spPr bwMode="auto">
            <a:xfrm>
              <a:off x="4778" y="1483"/>
              <a:ext cx="240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6903" name="Rectangle 84"/>
            <p:cNvSpPr>
              <a:spLocks noChangeArrowheads="1"/>
            </p:cNvSpPr>
            <p:nvPr/>
          </p:nvSpPr>
          <p:spPr bwMode="auto">
            <a:xfrm>
              <a:off x="5058" y="1483"/>
              <a:ext cx="239" cy="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36904" name="Text Box 85"/>
            <p:cNvSpPr txBox="1">
              <a:spLocks noChangeArrowheads="1"/>
            </p:cNvSpPr>
            <p:nvPr/>
          </p:nvSpPr>
          <p:spPr bwMode="auto">
            <a:xfrm>
              <a:off x="3923" y="1436"/>
              <a:ext cx="300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altLang="ru-RU" sz="3200" b="1">
                <a:cs typeface="Arial" panose="020B0604020202020204" pitchFamily="34" charset="0"/>
              </a:endParaRPr>
            </a:p>
          </p:txBody>
        </p:sp>
        <p:sp>
          <p:nvSpPr>
            <p:cNvPr id="36905" name="Text Box 86"/>
            <p:cNvSpPr txBox="1">
              <a:spLocks noChangeArrowheads="1"/>
            </p:cNvSpPr>
            <p:nvPr/>
          </p:nvSpPr>
          <p:spPr bwMode="auto">
            <a:xfrm>
              <a:off x="4470" y="1439"/>
              <a:ext cx="30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sz="3600" b="1"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36906" name="Text Box 87"/>
            <p:cNvSpPr txBox="1">
              <a:spLocks noChangeArrowheads="1"/>
            </p:cNvSpPr>
            <p:nvPr/>
          </p:nvSpPr>
          <p:spPr bwMode="auto">
            <a:xfrm>
              <a:off x="3642" y="1408"/>
              <a:ext cx="30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sz="3600" b="1"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36907" name="Text Box 88"/>
            <p:cNvSpPr txBox="1">
              <a:spLocks noChangeArrowheads="1"/>
            </p:cNvSpPr>
            <p:nvPr/>
          </p:nvSpPr>
          <p:spPr bwMode="auto">
            <a:xfrm>
              <a:off x="3925" y="1411"/>
              <a:ext cx="30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sz="3600" b="1"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36908" name="Text Box 89"/>
            <p:cNvSpPr txBox="1">
              <a:spLocks noChangeArrowheads="1"/>
            </p:cNvSpPr>
            <p:nvPr/>
          </p:nvSpPr>
          <p:spPr bwMode="auto">
            <a:xfrm>
              <a:off x="4239" y="1410"/>
              <a:ext cx="30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altLang="ru-RU" sz="3600" b="1">
                  <a:cs typeface="Arial" panose="020B0604020202020204" pitchFamily="34" charset="0"/>
                </a:rPr>
                <a:t>,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52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0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3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4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7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0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20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20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4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7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8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1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4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5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6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8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1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3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6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4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85185E-6 L -0.0382 0.02523 L -0.09636 0.06435 " pathEditMode="relative" rAng="0" ptsTypes="AAA">
                                      <p:cBhvr>
                                        <p:cTn id="85" dur="2000" fill="hold"/>
                                        <p:tgtEl>
                                          <p:spTgt spid="6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26" y="3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7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0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20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20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4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688 0.06412 L -0.17709 0.11875 L -0.20973 0.13634 " pathEditMode="relative" rAng="0" ptsTypes="AAA">
                                      <p:cBhvr>
                                        <p:cTn id="95" dur="2000" fill="hold"/>
                                        <p:tgtEl>
                                          <p:spTgt spid="6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42" y="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7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00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20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01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20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2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04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921 0.13727 L -0.2191 0.14329 L -0.23108 0.15231 " pathEditMode="relative" rAng="0" ptsTypes="AAA">
                                      <p:cBhvr>
                                        <p:cTn id="105" dur="500" fill="hold"/>
                                        <p:tgtEl>
                                          <p:spTgt spid="6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07" presetID="8" presetClass="emph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08" dur="500" fill="hold"/>
                                        <p:tgtEl>
                                          <p:spTgt spid="61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10" presetID="0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108 0.15185 L -0.17917 0.25486 L -0.12657 0.36204 " pathEditMode="relative" rAng="0" ptsTypes="AAA">
                                      <p:cBhvr>
                                        <p:cTn id="111" dur="2000" fill="hold"/>
                                        <p:tgtEl>
                                          <p:spTgt spid="6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6" y="10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6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20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17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20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18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20" presetID="0" presetClass="path" presetSubtype="0" accel="50000" decel="5000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656 0.36204 L -0.12188 0.36967 L -0.1158 0.38241 " pathEditMode="relative" ptsTypes="AAA">
                                      <p:cBhvr>
                                        <p:cTn id="121" dur="500" fill="hold"/>
                                        <p:tgtEl>
                                          <p:spTgt spid="6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23" presetID="8" presetClass="emph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6120000">
                                      <p:cBhvr>
                                        <p:cTn id="124" dur="500" fill="hold"/>
                                        <p:tgtEl>
                                          <p:spTgt spid="61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26" presetID="0" presetClass="path" presetSubtype="0" accel="50000" decel="5000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28 0.38264 L -0.08195 0.34004 L -0.07118 0.32454 L -0.07223 0.32338 " pathEditMode="relative" rAng="0" ptsTypes="AAAA">
                                      <p:cBhvr>
                                        <p:cTn id="127" dur="1000" fill="hold"/>
                                        <p:tgtEl>
                                          <p:spTgt spid="6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5" y="-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29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2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20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3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20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4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136" presetID="0" presetClass="path" presetSubtype="0" accel="50000" decel="5000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18 0.32407 L -0.03889 0.28264 L -0.01112 0.24745 " pathEditMode="relative" rAng="0" ptsTypes="AAA">
                                      <p:cBhvr>
                                        <p:cTn id="137" dur="1000" fill="hold"/>
                                        <p:tgtEl>
                                          <p:spTgt spid="6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3" y="-3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39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2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20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3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20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44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46" presetID="0" presetClass="path" presetSubtype="0" accel="50000" decel="50000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12 0.24745 L 0.02777 0.19375 L 0.0434 0.17407 " pathEditMode="relative" rAng="0" ptsTypes="AAA">
                                      <p:cBhvr>
                                        <p:cTn id="147" dur="1000" fill="hold"/>
                                        <p:tgtEl>
                                          <p:spTgt spid="6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6" y="-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49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2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20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3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20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4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156" presetID="0" presetClass="path" presetSubtype="0" accel="50000" decel="5000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75 0.17477 L 0.05121 0.16366 L 0.0592 0.15278 " pathEditMode="relative" rAng="0" ptsTypes="AAA">
                                      <p:cBhvr>
                                        <p:cTn id="157" dur="500" fill="hold"/>
                                        <p:tgtEl>
                                          <p:spTgt spid="6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4" y="-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59" presetID="8" presetClass="emph" presetSubtype="0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4320000">
                                      <p:cBhvr>
                                        <p:cTn id="160" dur="500" fill="hold"/>
                                        <p:tgtEl>
                                          <p:spTgt spid="61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 nodeType="afterGroup">
                            <p:stCondLst>
                              <p:cond delay="15500"/>
                            </p:stCondLst>
                            <p:childTnLst>
                              <p:par>
                                <p:cTn id="162" presetID="0" presetClass="path" presetSubtype="0" accel="50000" decel="50000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54 0.15393 L 0.02638 0.06782 L 0.00694 0.01967 " pathEditMode="relative" rAng="0" ptsTypes="AAA">
                                      <p:cBhvr>
                                        <p:cTn id="163" dur="2000" fill="hold"/>
                                        <p:tgtEl>
                                          <p:spTgt spid="6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9" y="-6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 nodeType="afterGroup">
                            <p:stCondLst>
                              <p:cond delay="17500"/>
                            </p:stCondLst>
                            <p:childTnLst>
                              <p:par>
                                <p:cTn id="16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6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20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20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172" presetID="10" presetClass="exit" presetSubtype="0" fill="hold" grpId="14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6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6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 nodeType="clickPar">
                      <p:stCondLst>
                        <p:cond delay="indefinite"/>
                      </p:stCondLst>
                      <p:childTnLst>
                        <p:par>
                          <p:cTn id="1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500"/>
                                        <p:tgtEl>
                                          <p:spTgt spid="6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 nodeType="clickPar">
                      <p:stCondLst>
                        <p:cond delay="indefinite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6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 nodeType="clickPar">
                      <p:stCondLst>
                        <p:cond delay="indefinite"/>
                      </p:stCondLst>
                      <p:childTnLst>
                        <p:par>
                          <p:cTn id="1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6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90" grpId="0" animBg="1"/>
      <p:bldP spid="6192" grpId="0" animBg="1"/>
      <p:bldP spid="6193" grpId="0" animBg="1"/>
      <p:bldP spid="6194" grpId="0" animBg="1"/>
      <p:bldP spid="6195" grpId="0" animBg="1"/>
      <p:bldP spid="6196" grpId="0" animBg="1"/>
      <p:bldP spid="6197" grpId="0" animBg="1"/>
      <p:bldP spid="6198" grpId="0" animBg="1"/>
      <p:bldP spid="6199" grpId="0" animBg="1"/>
      <p:bldP spid="6200" grpId="0" animBg="1"/>
      <p:bldP spid="6201" grpId="0"/>
      <p:bldP spid="6202" grpId="0" animBg="1"/>
      <p:bldP spid="6203" grpId="0" animBg="1"/>
      <p:bldP spid="6204" grpId="0" animBg="1"/>
      <p:bldP spid="6205" grpId="0" animBg="1"/>
      <p:bldP spid="6206" grpId="0" animBg="1"/>
      <p:bldP spid="6207" grpId="0" animBg="1"/>
      <p:bldP spid="6208" grpId="0" animBg="1"/>
      <p:bldP spid="6209" grpId="0"/>
      <p:bldP spid="6168" grpId="0" animBg="1"/>
      <p:bldP spid="6168" grpId="1" animBg="1"/>
      <p:bldP spid="6168" grpId="2" animBg="1"/>
      <p:bldP spid="6168" grpId="3" animBg="1"/>
      <p:bldP spid="6168" grpId="4" animBg="1"/>
      <p:bldP spid="6168" grpId="5" animBg="1"/>
      <p:bldP spid="6168" grpId="6" animBg="1"/>
      <p:bldP spid="6168" grpId="7" animBg="1"/>
      <p:bldP spid="6168" grpId="8" animBg="1"/>
      <p:bldP spid="6168" grpId="9" animBg="1"/>
      <p:bldP spid="6168" grpId="10" animBg="1"/>
      <p:bldP spid="6168" grpId="11" animBg="1"/>
      <p:bldP spid="6168" grpId="12" animBg="1"/>
      <p:bldP spid="6168" grpId="13" animBg="1"/>
      <p:bldP spid="6168" grpId="14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9152" y="259307"/>
            <a:ext cx="6646609" cy="85981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Задание 19.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984799"/>
            <a:ext cx="8915400" cy="4517409"/>
          </a:xfrm>
        </p:spPr>
        <p:txBody>
          <a:bodyPr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верные утверждения: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1.Если угол равен 56⁰, то вертикальный с ним угол равен 124⁰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2.Если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два угла треугольника равны 65⁰ и 70⁰, то третий угол равен 45⁰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3.Диагонали равнобедренной трапеции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равны.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4. Площадь треугольника равна половине произведения его смежных сторон на синус угла между ними. 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1733147"/>
              </p:ext>
            </p:extLst>
          </p:nvPr>
        </p:nvGraphicFramePr>
        <p:xfrm>
          <a:off x="8297839" y="6063927"/>
          <a:ext cx="3670647" cy="548640"/>
        </p:xfrm>
        <a:graphic>
          <a:graphicData uri="http://schemas.openxmlformats.org/drawingml/2006/table">
            <a:tbl>
              <a:tblPr/>
              <a:tblGrid>
                <a:gridCol w="36706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5779">
                <a:tc>
                  <a:txBody>
                    <a:bodyPr/>
                    <a:lstStyle/>
                    <a:p>
                      <a:pPr marL="0" marR="0" lvl="0" indent="450215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Ответ: 234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464796"/>
              </p:ext>
            </p:extLst>
          </p:nvPr>
        </p:nvGraphicFramePr>
        <p:xfrm>
          <a:off x="8284191" y="107023"/>
          <a:ext cx="3670647" cy="548640"/>
        </p:xfrm>
        <a:graphic>
          <a:graphicData uri="http://schemas.openxmlformats.org/drawingml/2006/table">
            <a:tbl>
              <a:tblPr/>
              <a:tblGrid>
                <a:gridCol w="36706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5779">
                <a:tc>
                  <a:txBody>
                    <a:bodyPr/>
                    <a:lstStyle/>
                    <a:p>
                      <a:pPr marL="0" marR="0" lvl="0" indent="450215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1" dirty="0">
                          <a:latin typeface="Times New Roman"/>
                          <a:ea typeface="Times New Roman"/>
                          <a:cs typeface="Times New Roman"/>
                        </a:rPr>
                        <a:t>Модуль </a:t>
                      </a:r>
                      <a:r>
                        <a:rPr lang="ru-RU" sz="24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«Геометрия»</a:t>
                      </a: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999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2" descr="shablon-tetradi-v-kletk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030" b="65623"/>
          <a:stretch>
            <a:fillRect/>
          </a:stretch>
        </p:blipFill>
        <p:spPr bwMode="auto">
          <a:xfrm>
            <a:off x="1524001" y="-50800"/>
            <a:ext cx="9324975" cy="690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Text Box 5"/>
          <p:cNvSpPr txBox="1">
            <a:spLocks noChangeArrowheads="1"/>
          </p:cNvSpPr>
          <p:nvPr/>
        </p:nvSpPr>
        <p:spPr bwMode="auto">
          <a:xfrm>
            <a:off x="1962150" y="333376"/>
            <a:ext cx="8705850" cy="83099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2400" b="1"/>
              <a:t>На клетчатой бумаге изображен угол. Найдите его синус.</a:t>
            </a:r>
          </a:p>
        </p:txBody>
      </p:sp>
      <p:sp>
        <p:nvSpPr>
          <p:cNvPr id="56326" name="Line 6"/>
          <p:cNvSpPr>
            <a:spLocks noChangeShapeType="1"/>
          </p:cNvSpPr>
          <p:nvPr/>
        </p:nvSpPr>
        <p:spPr bwMode="auto">
          <a:xfrm flipH="1">
            <a:off x="3863976" y="2349500"/>
            <a:ext cx="1871663" cy="13668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2" name="Line 9"/>
          <p:cNvSpPr>
            <a:spLocks noChangeShapeType="1"/>
          </p:cNvSpPr>
          <p:nvPr/>
        </p:nvSpPr>
        <p:spPr bwMode="auto">
          <a:xfrm flipH="1">
            <a:off x="3863976" y="3716338"/>
            <a:ext cx="187166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330" name="Arc 10"/>
          <p:cNvSpPr>
            <a:spLocks/>
          </p:cNvSpPr>
          <p:nvPr/>
        </p:nvSpPr>
        <p:spPr bwMode="auto">
          <a:xfrm>
            <a:off x="4224339" y="3500438"/>
            <a:ext cx="142875" cy="2159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6331" name="Text Box 11"/>
          <p:cNvSpPr txBox="1">
            <a:spLocks noChangeArrowheads="1"/>
          </p:cNvSpPr>
          <p:nvPr/>
        </p:nvSpPr>
        <p:spPr bwMode="auto">
          <a:xfrm>
            <a:off x="1919289" y="1341439"/>
            <a:ext cx="738856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 i="1">
                <a:solidFill>
                  <a:srgbClr val="FF0000"/>
                </a:solidFill>
              </a:rPr>
              <a:t>Синусом</a:t>
            </a:r>
            <a:r>
              <a:rPr lang="ru-RU" altLang="ru-RU" b="1" i="1"/>
              <a:t> острого угла прямоугольного треугольника называется </a:t>
            </a:r>
          </a:p>
          <a:p>
            <a:pPr eaLnBrk="1" hangingPunct="1"/>
            <a:r>
              <a:rPr lang="ru-RU" altLang="ru-RU" b="1" i="1"/>
              <a:t>отношение противолежащего катета к гипотенузе.</a:t>
            </a:r>
          </a:p>
        </p:txBody>
      </p:sp>
      <p:sp>
        <p:nvSpPr>
          <p:cNvPr id="56332" name="Line 12"/>
          <p:cNvSpPr>
            <a:spLocks noChangeShapeType="1"/>
          </p:cNvSpPr>
          <p:nvPr/>
        </p:nvSpPr>
        <p:spPr bwMode="auto">
          <a:xfrm>
            <a:off x="5735638" y="2349500"/>
            <a:ext cx="0" cy="1366838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333" name="Line 13"/>
          <p:cNvSpPr>
            <a:spLocks noChangeShapeType="1"/>
          </p:cNvSpPr>
          <p:nvPr/>
        </p:nvSpPr>
        <p:spPr bwMode="auto">
          <a:xfrm flipV="1">
            <a:off x="5448300" y="3429000"/>
            <a:ext cx="287338" cy="0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335" name="Line 15"/>
          <p:cNvSpPr>
            <a:spLocks noChangeShapeType="1"/>
          </p:cNvSpPr>
          <p:nvPr/>
        </p:nvSpPr>
        <p:spPr bwMode="auto">
          <a:xfrm>
            <a:off x="5448300" y="3429000"/>
            <a:ext cx="0" cy="287338"/>
          </a:xfrm>
          <a:prstGeom prst="line">
            <a:avLst/>
          </a:prstGeom>
          <a:noFill/>
          <a:ln w="571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336" name="Line 16"/>
          <p:cNvSpPr>
            <a:spLocks noChangeShapeType="1"/>
          </p:cNvSpPr>
          <p:nvPr/>
        </p:nvSpPr>
        <p:spPr bwMode="auto">
          <a:xfrm>
            <a:off x="3503613" y="1916113"/>
            <a:ext cx="3097212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340" name="Line 20"/>
          <p:cNvSpPr>
            <a:spLocks noChangeShapeType="1"/>
          </p:cNvSpPr>
          <p:nvPr/>
        </p:nvSpPr>
        <p:spPr bwMode="auto">
          <a:xfrm>
            <a:off x="6888164" y="1916113"/>
            <a:ext cx="13684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341" name="Text Box 21"/>
          <p:cNvSpPr txBox="1">
            <a:spLocks noChangeArrowheads="1"/>
          </p:cNvSpPr>
          <p:nvPr/>
        </p:nvSpPr>
        <p:spPr bwMode="auto">
          <a:xfrm>
            <a:off x="3359150" y="3571876"/>
            <a:ext cx="4235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/>
              <a:t>А</a:t>
            </a:r>
          </a:p>
        </p:txBody>
      </p:sp>
      <p:sp>
        <p:nvSpPr>
          <p:cNvPr id="56342" name="Text Box 22"/>
          <p:cNvSpPr txBox="1">
            <a:spLocks noChangeArrowheads="1"/>
          </p:cNvSpPr>
          <p:nvPr/>
        </p:nvSpPr>
        <p:spPr bwMode="auto">
          <a:xfrm>
            <a:off x="5808663" y="2060576"/>
            <a:ext cx="388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/>
              <a:t>В</a:t>
            </a:r>
          </a:p>
        </p:txBody>
      </p:sp>
      <p:sp>
        <p:nvSpPr>
          <p:cNvPr id="56343" name="Text Box 23"/>
          <p:cNvSpPr txBox="1">
            <a:spLocks noChangeArrowheads="1"/>
          </p:cNvSpPr>
          <p:nvPr/>
        </p:nvSpPr>
        <p:spPr bwMode="auto">
          <a:xfrm>
            <a:off x="5880101" y="3500438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/>
              <a:t>С</a:t>
            </a:r>
          </a:p>
        </p:txBody>
      </p:sp>
      <p:sp>
        <p:nvSpPr>
          <p:cNvPr id="56344" name="Text Box 24"/>
          <p:cNvSpPr txBox="1">
            <a:spLocks noChangeArrowheads="1"/>
          </p:cNvSpPr>
          <p:nvPr/>
        </p:nvSpPr>
        <p:spPr bwMode="auto">
          <a:xfrm>
            <a:off x="7104063" y="2276475"/>
            <a:ext cx="11033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400"/>
              <a:t>sinA =</a:t>
            </a:r>
            <a:r>
              <a:rPr lang="en-US" altLang="ru-RU"/>
              <a:t> </a:t>
            </a:r>
            <a:endParaRPr lang="ru-RU" altLang="ru-RU"/>
          </a:p>
        </p:txBody>
      </p:sp>
      <p:sp>
        <p:nvSpPr>
          <p:cNvPr id="1044" name="Rectangle 27"/>
          <p:cNvSpPr>
            <a:spLocks noChangeArrowheads="1"/>
          </p:cNvSpPr>
          <p:nvPr/>
        </p:nvSpPr>
        <p:spPr bwMode="auto">
          <a:xfrm>
            <a:off x="1524001" y="30490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56346" name="Object 2"/>
          <p:cNvGraphicFramePr>
            <a:graphicFrameLocks noChangeAspect="1"/>
          </p:cNvGraphicFramePr>
          <p:nvPr/>
        </p:nvGraphicFramePr>
        <p:xfrm>
          <a:off x="8112125" y="2060575"/>
          <a:ext cx="611188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9" name="Формула" r:id="rId4" imgW="279279" imgH="393529" progId="Equation.3">
                  <p:embed/>
                </p:oleObj>
              </mc:Choice>
              <mc:Fallback>
                <p:oleObj name="Формула" r:id="rId4" imgW="279279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2125" y="2060575"/>
                        <a:ext cx="611188" cy="863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5" name="Rectangle 29"/>
          <p:cNvSpPr>
            <a:spLocks noChangeArrowheads="1"/>
          </p:cNvSpPr>
          <p:nvPr/>
        </p:nvSpPr>
        <p:spPr bwMode="auto">
          <a:xfrm>
            <a:off x="1524001" y="311574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56348" name="Object 3"/>
          <p:cNvGraphicFramePr>
            <a:graphicFrameLocks noChangeAspect="1"/>
          </p:cNvGraphicFramePr>
          <p:nvPr/>
        </p:nvGraphicFramePr>
        <p:xfrm>
          <a:off x="2063750" y="4149726"/>
          <a:ext cx="8280400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0" name="Формула" r:id="rId6" imgW="3263900" imgH="254000" progId="Equation.3">
                  <p:embed/>
                </p:oleObj>
              </mc:Choice>
              <mc:Fallback>
                <p:oleObj name="Формула" r:id="rId6" imgW="3263900" imgH="2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750" y="4149726"/>
                        <a:ext cx="8280400" cy="652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50" name="Text Box 30"/>
          <p:cNvSpPr txBox="1">
            <a:spLocks noChangeArrowheads="1"/>
          </p:cNvSpPr>
          <p:nvPr/>
        </p:nvSpPr>
        <p:spPr bwMode="auto">
          <a:xfrm>
            <a:off x="5859463" y="2727326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400" b="1"/>
              <a:t>3</a:t>
            </a:r>
            <a:endParaRPr lang="ru-RU" altLang="ru-RU" sz="2400" b="1"/>
          </a:p>
        </p:txBody>
      </p:sp>
      <p:sp>
        <p:nvSpPr>
          <p:cNvPr id="1047" name="Rectangle 32"/>
          <p:cNvSpPr>
            <a:spLocks noChangeArrowheads="1"/>
          </p:cNvSpPr>
          <p:nvPr/>
        </p:nvSpPr>
        <p:spPr bwMode="auto">
          <a:xfrm>
            <a:off x="1524001" y="30490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56351" name="Object 4"/>
          <p:cNvGraphicFramePr>
            <a:graphicFrameLocks noChangeAspect="1"/>
          </p:cNvGraphicFramePr>
          <p:nvPr/>
        </p:nvGraphicFramePr>
        <p:xfrm>
          <a:off x="8759825" y="2060575"/>
          <a:ext cx="865188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1" name="Формула" r:id="rId8" imgW="393529" imgH="393529" progId="Equation.3">
                  <p:embed/>
                </p:oleObj>
              </mc:Choice>
              <mc:Fallback>
                <p:oleObj name="Формула" r:id="rId8" imgW="393529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59825" y="2060575"/>
                        <a:ext cx="865188" cy="865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53" name="Text Box 33"/>
          <p:cNvSpPr txBox="1">
            <a:spLocks noChangeArrowheads="1"/>
          </p:cNvSpPr>
          <p:nvPr/>
        </p:nvSpPr>
        <p:spPr bwMode="auto">
          <a:xfrm>
            <a:off x="9625014" y="2203451"/>
            <a:ext cx="569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/>
              <a:t>0,6</a:t>
            </a:r>
          </a:p>
        </p:txBody>
      </p:sp>
      <p:sp>
        <p:nvSpPr>
          <p:cNvPr id="56354" name="Text Box 34"/>
          <p:cNvSpPr txBox="1">
            <a:spLocks noChangeArrowheads="1"/>
          </p:cNvSpPr>
          <p:nvPr/>
        </p:nvSpPr>
        <p:spPr bwMode="auto">
          <a:xfrm>
            <a:off x="8472489" y="5805488"/>
            <a:ext cx="1685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/>
              <a:t>Ответ: 0,6</a:t>
            </a:r>
          </a:p>
        </p:txBody>
      </p:sp>
    </p:spTree>
    <p:extLst>
      <p:ext uri="{BB962C8B-B14F-4D97-AF65-F5344CB8AC3E}">
        <p14:creationId xmlns:p14="http://schemas.microsoft.com/office/powerpoint/2010/main" val="312363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30" grpId="0" animBg="1"/>
      <p:bldP spid="56332" grpId="0" animBg="1"/>
      <p:bldP spid="56333" grpId="0" animBg="1"/>
      <p:bldP spid="56335" grpId="0" animBg="1"/>
      <p:bldP spid="56336" grpId="0" animBg="1"/>
      <p:bldP spid="56340" grpId="0" animBg="1"/>
      <p:bldP spid="56341" grpId="0"/>
      <p:bldP spid="56342" grpId="0"/>
      <p:bldP spid="5634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1" name="Заголовок 1"/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4905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800" dirty="0" smtClean="0">
                <a:solidFill>
                  <a:srgbClr val="C00000"/>
                </a:solidFill>
              </a:rPr>
              <a:t> </a:t>
            </a:r>
            <a:r>
              <a:rPr lang="ru-RU" altLang="ru-RU" sz="2800" b="1" dirty="0">
                <a:solidFill>
                  <a:srgbClr val="C00000"/>
                </a:solidFill>
              </a:rPr>
              <a:t>Работа на готовых чертежах</a:t>
            </a:r>
          </a:p>
        </p:txBody>
      </p:sp>
      <p:pic>
        <p:nvPicPr>
          <p:cNvPr id="1025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9" y="871539"/>
            <a:ext cx="2732087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8" y="1331913"/>
            <a:ext cx="3313112" cy="234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4" name="Picture 6" descr="C:\Users\Елена\Desktop\Безымянный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9" y="4030664"/>
            <a:ext cx="3292475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275" y="862013"/>
            <a:ext cx="1104900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39" y="1358901"/>
            <a:ext cx="2459037" cy="230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3829051"/>
            <a:ext cx="2474912" cy="237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2927350" y="5516564"/>
          <a:ext cx="419100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5" name="Формула" r:id="rId9" imgW="241195" imgH="203112" progId="Equation.3">
                  <p:embed/>
                </p:oleObj>
              </mc:Choice>
              <mc:Fallback>
                <p:oleObj name="Формула" r:id="rId9" imgW="241195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7350" y="5516564"/>
                        <a:ext cx="419100" cy="35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3216275" y="2997201"/>
          <a:ext cx="43180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6" name="Формула" r:id="rId11" imgW="228501" imgH="203112" progId="Equation.3">
                  <p:embed/>
                </p:oleObj>
              </mc:Choice>
              <mc:Fallback>
                <p:oleObj name="Формула" r:id="rId11" imgW="228501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6275" y="2997201"/>
                        <a:ext cx="431800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2927351" y="2781300"/>
          <a:ext cx="403225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7" name="Формула" r:id="rId13" imgW="228501" imgH="203112" progId="Equation.3">
                  <p:embed/>
                </p:oleObj>
              </mc:Choice>
              <mc:Fallback>
                <p:oleObj name="Формула" r:id="rId13" imgW="228501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7351" y="2781300"/>
                        <a:ext cx="403225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324" name="Picture 1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50" y="1773238"/>
            <a:ext cx="4000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6" name="Picture 1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539" y="2981325"/>
            <a:ext cx="42862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3932238" y="1965326"/>
          <a:ext cx="512762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8" name="Формула" r:id="rId17" imgW="304536" imgH="203024" progId="Equation.3">
                  <p:embed/>
                </p:oleObj>
              </mc:Choice>
              <mc:Fallback>
                <p:oleObj name="Формула" r:id="rId17" imgW="304536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2238" y="1965326"/>
                        <a:ext cx="512762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3503613" y="4768851"/>
          <a:ext cx="290512" cy="24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9" name="Формула" r:id="rId19" imgW="241195" imgH="203112" progId="Equation.3">
                  <p:embed/>
                </p:oleObj>
              </mc:Choice>
              <mc:Fallback>
                <p:oleObj name="Формула" r:id="rId19" imgW="241195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3613" y="4768851"/>
                        <a:ext cx="290512" cy="246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3773489" y="4292600"/>
          <a:ext cx="371475" cy="31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0" name="Формула" r:id="rId21" imgW="241195" imgH="203112" progId="Equation.3">
                  <p:embed/>
                </p:oleObj>
              </mc:Choice>
              <mc:Fallback>
                <p:oleObj name="Формула" r:id="rId21" imgW="241195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3489" y="4292600"/>
                        <a:ext cx="371475" cy="312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4224339" y="5445126"/>
          <a:ext cx="511175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1" name="Формула" r:id="rId23" imgW="304536" imgH="203024" progId="Equation.3">
                  <p:embed/>
                </p:oleObj>
              </mc:Choice>
              <mc:Fallback>
                <p:oleObj name="Формула" r:id="rId23" imgW="304536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9" y="5445126"/>
                        <a:ext cx="511175" cy="34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328" name="Picture 16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013" y="4292601"/>
            <a:ext cx="4191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Объект 8"/>
          <p:cNvGraphicFramePr>
            <a:graphicFrameLocks noChangeAspect="1"/>
          </p:cNvGraphicFramePr>
          <p:nvPr/>
        </p:nvGraphicFramePr>
        <p:xfrm>
          <a:off x="8689975" y="3182939"/>
          <a:ext cx="1530350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2" name="Формула" r:id="rId26" imgW="761669" imgH="203112" progId="Equation.3">
                  <p:embed/>
                </p:oleObj>
              </mc:Choice>
              <mc:Fallback>
                <p:oleObj name="Формула" r:id="rId26" imgW="761669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9975" y="3182939"/>
                        <a:ext cx="1530350" cy="407987"/>
                      </a:xfrm>
                      <a:prstGeom prst="rect">
                        <a:avLst/>
                      </a:prstGeom>
                      <a:blipFill dpi="0" rotWithShape="1">
                        <a:blip r:embed="rId28"/>
                        <a:srcRect/>
                        <a:tile tx="0" ty="0" sx="100000" sy="100000" flip="none" algn="tl"/>
                      </a:blip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8689975" y="1119188"/>
            <a:ext cx="1727200" cy="2032000"/>
          </a:xfrm>
          <a:prstGeom prst="rect">
            <a:avLst/>
          </a:prstGeom>
          <a:blipFill dpi="0" rotWithShape="1">
            <a:blip r:embed="rId28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/>
              <a:t>Внешний угол треугольника равен сумме двух углов треугольника, не смежных с ним.</a:t>
            </a: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8502650" y="4684713"/>
          <a:ext cx="1828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3" name="Формула" r:id="rId29" imgW="1257300" imgH="419100" progId="Equation.3">
                  <p:embed/>
                </p:oleObj>
              </mc:Choice>
              <mc:Fallback>
                <p:oleObj name="Формула" r:id="rId29" imgW="12573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2650" y="4684713"/>
                        <a:ext cx="1828800" cy="609600"/>
                      </a:xfrm>
                      <a:prstGeom prst="rect">
                        <a:avLst/>
                      </a:prstGeom>
                      <a:blipFill dpi="0" rotWithShape="1">
                        <a:blip r:embed="rId28"/>
                        <a:srcRect/>
                        <a:tile tx="0" ty="0" sx="100000" sy="100000" flip="none" algn="tl"/>
                      </a:blip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3792539" y="1536700"/>
            <a:ext cx="4897437" cy="19383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anose="0204050205050503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ru-RU" altLang="ru-RU" sz="2000"/>
              <a:t>Угол между двумя секущими (угол с вершиной вне окружности) равен полуразности угловых величин дуг окружности, заключенных внутри угла.</a:t>
            </a:r>
          </a:p>
        </p:txBody>
      </p:sp>
    </p:spTree>
    <p:extLst>
      <p:ext uri="{BB962C8B-B14F-4D97-AF65-F5344CB8AC3E}">
        <p14:creationId xmlns:p14="http://schemas.microsoft.com/office/powerpoint/2010/main" val="2222752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9152" y="269268"/>
            <a:ext cx="8911687" cy="82255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Выводы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996287"/>
            <a:ext cx="9812741" cy="5390865"/>
          </a:xfrm>
        </p:spPr>
        <p:txBody>
          <a:bodyPr>
            <a:noAutofit/>
          </a:bodyPr>
          <a:lstStyle/>
          <a:p>
            <a:r>
              <a:rPr lang="ru-RU" sz="2000" b="1" dirty="0"/>
              <a:t>В тех случаях, когда любая иная, самая прекрасная методика бессильна и бесполезна, </a:t>
            </a:r>
            <a:r>
              <a:rPr lang="ru-RU" sz="2000" b="1" dirty="0" smtClean="0"/>
              <a:t>можно </a:t>
            </a:r>
            <a:r>
              <a:rPr lang="ru-RU" sz="2000" b="1" dirty="0"/>
              <a:t>использовать наиболее простые подходы, помня, что: </a:t>
            </a:r>
            <a:endParaRPr lang="ru-RU" sz="2000" b="1" dirty="0" smtClean="0"/>
          </a:p>
          <a:p>
            <a:r>
              <a:rPr lang="ru-RU" sz="2000" b="1" dirty="0"/>
              <a:t>И примитивное решение может оказаться эффективным</a:t>
            </a:r>
            <a:r>
              <a:rPr lang="ru-RU" sz="2000" b="1" dirty="0" smtClean="0"/>
              <a:t>.</a:t>
            </a:r>
          </a:p>
          <a:p>
            <a:r>
              <a:rPr lang="ru-RU" sz="2000" b="1" dirty="0" smtClean="0"/>
              <a:t>  </a:t>
            </a:r>
            <a:r>
              <a:rPr lang="ru-RU" sz="2000" b="1" dirty="0"/>
              <a:t>Нагружая, не следует перегружать. Подбирать те или иные задания следует исходить из соображений реальности. Максимальное время возможной концентрации внимания и усилий представителя проблемной группы скорее всего, не превышает 25 -30 минут. Все, что требует большего времени, выполнено не будет</a:t>
            </a:r>
            <a:r>
              <a:rPr lang="ru-RU" sz="2000" b="1" dirty="0" smtClean="0"/>
              <a:t>.</a:t>
            </a:r>
          </a:p>
          <a:p>
            <a:r>
              <a:rPr lang="ru-RU" sz="2000" b="1" dirty="0" smtClean="0"/>
              <a:t> </a:t>
            </a:r>
            <a:r>
              <a:rPr lang="ru-RU" sz="2000" b="1" dirty="0"/>
              <a:t>Под давлением все ухудшается. Нельзя «давить» и тем более, </a:t>
            </a:r>
            <a:r>
              <a:rPr lang="ru-RU" sz="2000" b="1" dirty="0" err="1"/>
              <a:t>передавливать</a:t>
            </a:r>
            <a:r>
              <a:rPr lang="ru-RU" sz="2000" b="1" dirty="0"/>
              <a:t>. </a:t>
            </a:r>
            <a:endParaRPr lang="ru-RU" sz="2000" b="1" dirty="0" smtClean="0"/>
          </a:p>
          <a:p>
            <a:r>
              <a:rPr lang="ru-RU" sz="2000" b="1" dirty="0"/>
              <a:t>Н</a:t>
            </a:r>
            <a:r>
              <a:rPr lang="ru-RU" sz="2000" b="1" dirty="0" smtClean="0"/>
              <a:t>еобходимо </a:t>
            </a:r>
            <a:r>
              <a:rPr lang="ru-RU" sz="2000" b="1" dirty="0"/>
              <a:t>помнить, что для каждого ученика нужно определить во времени его стартовую точку. И эту стартовую точку может наиболее эффективно определить именно учитель, работающих с данным учеником</a:t>
            </a:r>
          </a:p>
        </p:txBody>
      </p:sp>
    </p:spTree>
    <p:extLst>
      <p:ext uri="{BB962C8B-B14F-4D97-AF65-F5344CB8AC3E}">
        <p14:creationId xmlns:p14="http://schemas.microsoft.com/office/powerpoint/2010/main" val="296758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545</TotalTime>
  <Words>1804</Words>
  <Application>Microsoft Office PowerPoint</Application>
  <PresentationFormat>Широкоэкранный</PresentationFormat>
  <Paragraphs>317</Paragraphs>
  <Slides>33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33</vt:i4>
      </vt:variant>
    </vt:vector>
  </HeadingPairs>
  <TitlesOfParts>
    <vt:vector size="47" baseType="lpstr">
      <vt:lpstr>a_Albionic Bold</vt:lpstr>
      <vt:lpstr>Arial</vt:lpstr>
      <vt:lpstr>Arial Black</vt:lpstr>
      <vt:lpstr>Bookman Old Style</vt:lpstr>
      <vt:lpstr>Calibri</vt:lpstr>
      <vt:lpstr>Cambria Math</vt:lpstr>
      <vt:lpstr>Century Gothic</vt:lpstr>
      <vt:lpstr>Palatino Linotype</vt:lpstr>
      <vt:lpstr>Times New Roman</vt:lpstr>
      <vt:lpstr>Wingdings 3</vt:lpstr>
      <vt:lpstr>Легкий дым</vt:lpstr>
      <vt:lpstr>Уравнение</vt:lpstr>
      <vt:lpstr>Диаграмма</vt:lpstr>
      <vt:lpstr>Формула</vt:lpstr>
      <vt:lpstr>Эффективные методы подготовки к ОГЭ по математике</vt:lpstr>
      <vt:lpstr>Презентация PowerPoint</vt:lpstr>
      <vt:lpstr>При подготовке учащихся к ОГЭ учителю необходимо: </vt:lpstr>
      <vt:lpstr>Приёмы, используемые при подготовке к ОГЭ.</vt:lpstr>
      <vt:lpstr>Принципы эффективной подготовки к ОГЭ: </vt:lpstr>
      <vt:lpstr>Устные упражнения и правила быстрого счёта</vt:lpstr>
      <vt:lpstr>Устная работа с заданиями ОГЭ из открытого банка заданий</vt:lpstr>
      <vt:lpstr>Задание 6          </vt:lpstr>
      <vt:lpstr>Презентация PowerPoint</vt:lpstr>
      <vt:lpstr>Преобразование числовых выражений, содержащих квадратные корни.</vt:lpstr>
      <vt:lpstr>Открытый банк заданий ОГЭ</vt:lpstr>
      <vt:lpstr>Применение ИКТ на уроках математики при подготовке к ОГЭ</vt:lpstr>
      <vt:lpstr>Задание 11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Отработка вопросов специфики ОГЭ</vt:lpstr>
      <vt:lpstr>Презентация PowerPoint</vt:lpstr>
      <vt:lpstr>Модуль «Геометрия» Задание 19</vt:lpstr>
      <vt:lpstr>Задача 15</vt:lpstr>
      <vt:lpstr>Презентация PowerPoint</vt:lpstr>
      <vt:lpstr>Задание 18 теория</vt:lpstr>
      <vt:lpstr>1. Найдите соответствующую формулу</vt:lpstr>
      <vt:lpstr>Презентация PowerPoint</vt:lpstr>
      <vt:lpstr>Презентация PowerPoint</vt:lpstr>
      <vt:lpstr>Презентация PowerPoint</vt:lpstr>
      <vt:lpstr>Задание 19.</vt:lpstr>
      <vt:lpstr>Презентация PowerPoint</vt:lpstr>
      <vt:lpstr> Работа на готовых чертежах</vt:lpstr>
      <vt:lpstr>Выводы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Эффективные методики подготовки к ОГЭ по математике</dc:title>
  <dc:creator>Пользователь Windows</dc:creator>
  <cp:lastModifiedBy>555</cp:lastModifiedBy>
  <cp:revision>46</cp:revision>
  <dcterms:created xsi:type="dcterms:W3CDTF">2019-04-21T08:40:25Z</dcterms:created>
  <dcterms:modified xsi:type="dcterms:W3CDTF">2024-01-28T19:23:09Z</dcterms:modified>
</cp:coreProperties>
</file>