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357" r:id="rId3"/>
    <p:sldId id="258" r:id="rId4"/>
    <p:sldId id="349" r:id="rId5"/>
    <p:sldId id="290" r:id="rId6"/>
    <p:sldId id="272" r:id="rId7"/>
    <p:sldId id="350" r:id="rId8"/>
    <p:sldId id="351" r:id="rId9"/>
    <p:sldId id="352" r:id="rId10"/>
    <p:sldId id="267" r:id="rId11"/>
    <p:sldId id="268" r:id="rId12"/>
    <p:sldId id="269" r:id="rId13"/>
    <p:sldId id="270" r:id="rId14"/>
    <p:sldId id="274" r:id="rId15"/>
    <p:sldId id="271" r:id="rId16"/>
    <p:sldId id="354" r:id="rId17"/>
    <p:sldId id="35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7"/>
  </p:normalViewPr>
  <p:slideViewPr>
    <p:cSldViewPr snapToGrid="0">
      <p:cViewPr>
        <p:scale>
          <a:sx n="118" d="100"/>
          <a:sy n="118" d="100"/>
        </p:scale>
        <p:origin x="-276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1D991E1-FA08-4994-A275-EF9E78ACA422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359DA22-D8B1-420B-A919-1D1CC271C2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4319" y="1336579"/>
            <a:ext cx="1014167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математической  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 школьников</a:t>
            </a:r>
          </a:p>
          <a:p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старший методист </a:t>
            </a: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лаборатории развития математического </a:t>
            </a:r>
          </a:p>
          <a:p>
            <a:pPr algn="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естественнонаучного образования </a:t>
            </a:r>
          </a:p>
          <a:p>
            <a:pPr algn="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Архестова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Л.Ж.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07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atin typeface="Times New Roman"/>
                <a:ea typeface="Calibri"/>
                <a:cs typeface="Times New Roman"/>
              </a:rPr>
              <a:t>План: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800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1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 Понятие математической грамотности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2. Развитие математической грамотности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3. Приемы решения практико-ориентированных задач ОГЭ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090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48144" y="1076960"/>
            <a:ext cx="1059872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грамотность – способность человека определять и понимать роль математики в мире, в котором он живет, высказывать хорошо обоснованные математические суждения и использовать математику так, чтобы удовлетворять в настоящем и будущем потребности, присущие созидательному, заинтересованному и мыслящему гражданину.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0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3980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Развитие математической грамотности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Учащиеся, овладевшие математической грамотностью, способны:</a:t>
            </a:r>
          </a:p>
          <a:p>
            <a:pPr lvl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распознавать проблемы, которые возникают в окружающей действительности и могут быть решены средствами математики;</a:t>
            </a:r>
          </a:p>
          <a:p>
            <a:pPr lvl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формулировать эти проблемы на языке математики;</a:t>
            </a:r>
          </a:p>
          <a:p>
            <a:pPr lvl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решать проблемы, используя математические факты и методы;</a:t>
            </a:r>
          </a:p>
          <a:p>
            <a:pPr lvl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анализировать использованные методы решения;</a:t>
            </a:r>
          </a:p>
          <a:p>
            <a:pPr lvl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интерпретировать полученные результаты с учетом поставленной проблемы;</a:t>
            </a:r>
          </a:p>
          <a:p>
            <a:pPr lvl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формулировать и записывать результаты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31442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948544" y="803564"/>
            <a:ext cx="8490857" cy="582583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Развитие математической грамотности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3455" y="983673"/>
            <a:ext cx="1091738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любой задаче заложены большие возможности для развития логического мышления. Наибольший эффект при этом может быть достигнут в результате применения разных форм работы над задачей.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Работа над решенной задачей;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Решение задач разными способами;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Представление ситуации, описанной в задачи и ее моделирование: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а) с помощью отрезков.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б) с помощью чертежа.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в) с помощью таблицы;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Разбивка текста задачи на значимые части;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5. Решение задач с недостающими или лишними данными;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6. Самостоятельное составление задач учениками;</a:t>
            </a:r>
          </a:p>
          <a:p>
            <a:pPr>
              <a:buNone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7.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Изменение вопроса задачи;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8. Выбор решения из двух предложенных (верного и неверного);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9. Закончить решение задачи;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10. Составление аналогичной задачи с измененными данными;</a:t>
            </a: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11. Составление и решение обратных задач.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783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7457" y="326570"/>
            <a:ext cx="1162594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Развивать математическую грамотность надо постепенно. Регулярно включать в ход урока задания на 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«изменение и зависимости», «пространство и форма», «неопределенность», «количественные рассуждения» и т.п.</a:t>
            </a:r>
          </a:p>
          <a:p>
            <a:endParaRPr lang="ru-RU" sz="2000" b="1" i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Эти задания можно использовать по усмотрению учителя: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 игровой момент на уроке;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 проблемный элемент в начале урока;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 задание – «толчок» к созданию гипотезы для исследовательского проекта;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 задание для смены деятельности на уроке;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 модель реальной жизненной ситуации, иллюстрирующей необходимость изучения какого либо понятия на уроке;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 задание, устанавливающее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межпредметные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связи в процессе обучения;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Некоторые задания заставят сформулировать свою точку зрения и найти аргументы для ее защиты;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Можно собрать задания одного типа и провести урок в соответствии с какой то образовательной технологией;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Можно все задачи объединить в группы и создать свой элективный курс по развитию математического мышления;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Задания такого типа можно включать в школьные олимпиады, математические викторины.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7558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58438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Развитие математической грамотности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48691"/>
            <a:ext cx="10972800" cy="46759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В 5-м и 6-м классах важно научить детей гибкому чтению на уроках математики. Задания к упражнениям по степени сложности могут быть разными: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определять главное и второстепенное в тексте задачи;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сопоставлять данные по тексту, соотнести их характеристики;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уметь формулировать вопросы по данным задачи (текста);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составлять задачи по схеме (рисунку), используя частичные данные;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вычленять новую информацию из текста и сформировать ее главную мысль по отношению к тексту;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развивать механизм формирования научной речи, умение грамотно выражать свои мысли;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формировать навыки работы с готовой информацией, работать по алгоритму (схеме) из одного источника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866838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71945" y="692727"/>
            <a:ext cx="10709564" cy="588601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  	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>
              <a:buNone/>
            </a:pPr>
            <a:endParaRPr lang="ru-RU" sz="6200" dirty="0">
              <a:latin typeface="Times New Roman" pitchFamily="18" charset="0"/>
              <a:cs typeface="Times New Roman" pitchFamily="18" charset="0"/>
            </a:endParaRPr>
          </a:p>
          <a:p>
            <a:pPr marL="273600" indent="-2736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        В 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7-м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 классе работа по овладению функциональной грамотностью продолжается: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Задания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к упражнениям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усложняются.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 marL="273600" lvl="0" indent="-273600">
              <a:lnSpc>
                <a:spcPct val="120000"/>
              </a:lnSpc>
              <a:spcBef>
                <a:spcPts val="0"/>
              </a:spcBef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развивать умение графической культуры, работы со свойствами функции, диаграммами и графиками; умение читать свойства функций по графикам, формулировать признаки и их чтение;</a:t>
            </a:r>
          </a:p>
          <a:p>
            <a:pPr marL="273600" lvl="0" indent="-273600">
              <a:lnSpc>
                <a:spcPct val="120000"/>
              </a:lnSpc>
              <a:spcBef>
                <a:spcPts val="0"/>
              </a:spcBef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развивать умение геометрической грамотности, понимание свойств геометрических фигур, анализировать данные задач;</a:t>
            </a:r>
          </a:p>
          <a:p>
            <a:pPr marL="273600" lvl="0" indent="-273600">
              <a:lnSpc>
                <a:spcPct val="120000"/>
              </a:lnSpc>
              <a:spcBef>
                <a:spcPts val="0"/>
              </a:spcBef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формировать умение пространственного воображения;</a:t>
            </a:r>
          </a:p>
          <a:p>
            <a:pPr marL="273600" lvl="0" indent="-273600">
              <a:lnSpc>
                <a:spcPct val="120000"/>
              </a:lnSpc>
              <a:spcBef>
                <a:spcPts val="0"/>
              </a:spcBef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формировать умение работы с таблицами, соотносить данные по тексту;</a:t>
            </a:r>
          </a:p>
          <a:p>
            <a:pPr marL="273600" lvl="0" indent="-273600">
              <a:lnSpc>
                <a:spcPct val="120000"/>
              </a:lnSpc>
              <a:spcBef>
                <a:spcPts val="0"/>
              </a:spcBef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формировать умение работы с текстами, находить в них новую информацию и анализировать ее;</a:t>
            </a:r>
          </a:p>
          <a:p>
            <a:pPr marL="273600" lvl="0" indent="-273600">
              <a:lnSpc>
                <a:spcPct val="120000"/>
              </a:lnSpc>
              <a:spcBef>
                <a:spcPts val="0"/>
              </a:spcBef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формировать умение интерпретировать знания, полученные из нескольких источников, строить свои рассуждения, опираясь на полученные знания.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05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34291" y="228601"/>
            <a:ext cx="11139053" cy="59483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/>
              <a:t>    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    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классе учащиеся продолжают работу по отработке данных навыков. Они могут :</a:t>
            </a: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демонстрировать навыки четко описывать предлагаемую структуру задания, работать по схеме (алгоритму), добавляя условия некоторых ограничений;</a:t>
            </a: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уметь разбирать более сложные ситуации по конкретным алгоритмам;</a:t>
            </a: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демонстрировать умения аргументировать свои высказывания, выстраивать рассуждения по теме задания, приводить доводы и задавать вопросы оппонентам.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Учащиеся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9-10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классов совершенствуют навыки функциональной грамотности, они могут:</a:t>
            </a: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демонстрировать навыки разрабатывать сложные модели реальных ситуаций;</a:t>
            </a: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уметь аргументировано высказывать свои суждения, составлять задания по тексту, задавать вопросы оппонентам;</a:t>
            </a: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уметь работать со сложными научными текстами, выделять из них основную идею и применять знания на практике.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29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8171" y="272144"/>
            <a:ext cx="891486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8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R="0" algn="ctr"/>
            <a:r>
              <a:rPr lang="ru-RU" sz="20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</a:p>
          <a:p>
            <a:pPr marR="0"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Приемы 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решения практико- ориентированных задач ОГЭ 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17170" y="1240971"/>
            <a:ext cx="911598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ru-RU" sz="2400" dirty="0">
              <a:solidFill>
                <a:srgbClr val="0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1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. Планировка квартиры.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2. Листы бумаги.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3. Маркировка шин.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4. Печь для бани.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5. План местности.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6. Тарифы.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7. Участок.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8. Теплицы.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9. Зонты.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10. Кольцевая дорога.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11. Оформление ОСАГО.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12. Террасы.</a:t>
            </a:r>
            <a:endParaRPr lang="ru-RU" sz="2400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667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5543" y="195943"/>
            <a:ext cx="10319657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33350" algn="l"/>
              </a:tabLst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  <a:tabLst>
                <a:tab pos="133350" algn="l"/>
              </a:tabLst>
            </a:pPr>
            <a:endParaRPr lang="ru-RU" sz="2000" b="1" dirty="0">
              <a:solidFill>
                <a:srgbClr val="00000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  <a:tabLst>
                <a:tab pos="133350" algn="l"/>
              </a:tabLst>
            </a:pP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Что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нужно уметь:</a:t>
            </a: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•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Выделять ключевые фразы и основные вопросы из текста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заданий.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•Уметь выполнять арифметические действия с натуральными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числами, десятичными и обыкновенными дробями,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производить возведение числа в степень, извлекать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арифметический квадратный корень из числа.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•Уметь переводить единицы измерения.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•Уметь округлять числа.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•Уметь находить число от процента и проценты от числа.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•Уметь находить часть от числа и число по его части.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•Применять основное свойство пропорции.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•Уметь решать уравнения, неравенства.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•Разбираться в изображениях рисунков, планов и масштабе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фигур на рисунках.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•Анализировать и пользоваться информацией из таблиц.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  <a:tabLst>
                <a:tab pos="13335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•Анализировать и пользоваться заданными графиками.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308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899410" y="419725"/>
                <a:ext cx="10162402" cy="54496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endParaRPr lang="ru-RU" sz="2000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ru-RU" sz="20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2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itchFamily="18" charset="0"/>
                  </a:rPr>
                  <a:t>Что нужно знать:</a:t>
                </a:r>
              </a:p>
              <a:p>
                <a:pPr>
                  <a:spcAft>
                    <a:spcPts val="0"/>
                  </a:spcAft>
                </a:pPr>
                <a:r>
                  <a:rPr lang="ru-RU" sz="2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r>
                  <a:rPr lang="ru-RU" sz="2400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Формулы 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геометрии:</a:t>
                </a:r>
              </a:p>
              <a:p>
                <a:pPr>
                  <a:spcAft>
                    <a:spcPts val="0"/>
                  </a:spcAft>
                </a:pP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r>
                  <a:rPr lang="ru-RU" sz="2400" dirty="0" smtClean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Периметр </a:t>
                </a: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прямоугольника: Р=2(а +b)</a:t>
                </a:r>
              </a:p>
              <a:p>
                <a:pPr>
                  <a:spcAft>
                    <a:spcPts val="0"/>
                  </a:spcAft>
                </a:pP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Периметр квадрата: Р =4а</a:t>
                </a:r>
              </a:p>
              <a:p>
                <a:pPr>
                  <a:spcAft>
                    <a:spcPts val="0"/>
                  </a:spcAft>
                </a:pP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Длину окружности: С= 2ПR</a:t>
                </a:r>
              </a:p>
              <a:p>
                <a:pPr>
                  <a:spcAft>
                    <a:spcPts val="0"/>
                  </a:spcAft>
                </a:pPr>
                <a:r>
                  <a:rPr lang="ru-RU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Объем параллелепипеда: V= </a:t>
                </a:r>
                <a:r>
                  <a:rPr lang="ru-RU" sz="24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itchFamily="18" charset="0"/>
                  </a:rPr>
                  <a:t>abc</a:t>
                </a:r>
                <a:endParaRPr lang="ru-RU" sz="2400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ru-RU" sz="24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Площади фигур:</a:t>
                </a:r>
              </a:p>
              <a:p>
                <a:pPr>
                  <a:spcAft>
                    <a:spcPts val="0"/>
                  </a:spcAft>
                </a:pPr>
                <a:r>
                  <a:rPr lang="ru-RU" sz="24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Площадь прямоугольника: S = </a:t>
                </a:r>
                <a:r>
                  <a:rPr lang="ru-RU" sz="24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itchFamily="18" charset="0"/>
                  </a:rPr>
                  <a:t>ab</a:t>
                </a:r>
                <a:endParaRPr lang="ru-RU" sz="2400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ru-RU" sz="24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Площадь квадрата: S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  <m:t>а</m:t>
                        </m:r>
                      </m:e>
                      <m:sup>
                        <m:r>
                          <m:rPr>
                            <m:nor/>
                          </m:rPr>
                          <a:rPr lang="ru-RU" sz="2400" dirty="0"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2400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ru-RU" sz="24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Площадь круга: S = </a:t>
                </a:r>
                <a:r>
                  <a:rPr lang="ru-RU" sz="2400" dirty="0" smtClean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П</a:t>
                </a:r>
                <a:r>
                  <a:rPr lang="ru-RU" sz="2400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ru-RU" sz="2400" dirty="0"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rPr>
                          <m:t>R</m:t>
                        </m:r>
                      </m:e>
                      <m:sup>
                        <m:r>
                          <m:rPr>
                            <m:nor/>
                          </m:rPr>
                          <a:rPr lang="ru-RU" sz="2400" dirty="0"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2400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ru-RU" sz="24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теорему Пифагора: </a:t>
                </a:r>
                <a:r>
                  <a:rPr lang="ru-RU" sz="2400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ru-RU" sz="2400" b="0" i="1" smtClean="0">
                            <a:latin typeface="Cambria Math"/>
                            <a:cs typeface="Times New Roman" pitchFamily="18" charset="0"/>
                          </a:rPr>
                          <m:t>с</m:t>
                        </m:r>
                      </m:e>
                      <m:sup>
                        <m:r>
                          <m:rPr>
                            <m:nor/>
                          </m:rPr>
                          <a:rPr lang="ru-RU" sz="2400" dirty="0"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ru-RU" sz="2400" i="1" dirty="0">
                        <a:latin typeface="Cambria Math"/>
                        <a:ea typeface="Calibri" panose="020F0502020204030204" pitchFamily="34" charset="0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ru-RU" sz="24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  <m:t>а</m:t>
                        </m:r>
                      </m:e>
                      <m:sup>
                        <m:r>
                          <m:rPr>
                            <m:nor/>
                          </m:rPr>
                          <a:rPr lang="ru-RU" sz="2400" dirty="0"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24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ru-RU" sz="2400" dirty="0"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ru-RU" sz="2400" dirty="0">
                            <a:latin typeface="Times New Roman" pitchFamily="18" charset="0"/>
                            <a:ea typeface="Calibri" panose="020F0502020204030204" pitchFamily="34" charset="0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2400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ru-RU" sz="2400" dirty="0">
                    <a:latin typeface="Times New Roman" pitchFamily="18" charset="0"/>
                    <a:ea typeface="Calibri" panose="020F0502020204030204" pitchFamily="34" charset="0"/>
                    <a:cs typeface="Times New Roman" pitchFamily="18" charset="0"/>
                  </a:rPr>
                  <a:t>Формулы синуса, косинуса, тангенса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410" y="419725"/>
                <a:ext cx="10162402" cy="5449697"/>
              </a:xfrm>
              <a:prstGeom prst="rect">
                <a:avLst/>
              </a:prstGeom>
              <a:blipFill rotWithShape="1">
                <a:blip r:embed="rId2"/>
                <a:stretch>
                  <a:fillRect l="-960" b="-16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1080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229" y="1497923"/>
            <a:ext cx="11287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59229" y="-656512"/>
            <a:ext cx="11397341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формирования </a:t>
            </a:r>
            <a:r>
              <a:rPr kumimoji="0" lang="ru-RU" sz="20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информационной компетентности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необходимо использовать задачи, содержащие информацию, представленную в различной форме (таблицах, диаграммах, графиках и т. д.). Вопрос задачи может быть сформулирован следующим образом: переведите в графическую (словесную) форму; если возможно, хотя бы приближенно опишите их математической формулой; сделайте вывод, наблюдается ли в этих данных какая-то закономерность и др.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9229" y="1328358"/>
            <a:ext cx="113973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На графике точками изображено количество минут, потраченных на исходящие вызовы, и количество гигабайтов мобильного интернета, израсходованных абонентом в процессе пользования смартфоном, за каждый месяц 2021 года. Для удобства точки, соответствующие минутам и гигабайтам, соединены сплошными и пунктирными линиями соответственно.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60" y="3359684"/>
            <a:ext cx="5995714" cy="30233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567054" y="2621020"/>
            <a:ext cx="55030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1. Определите, какие месяцы соответствуют указанному в таблице количеству израсходованных гигабайтов.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54941" y="3544349"/>
            <a:ext cx="54016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R="0" algn="ctr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R="0"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pPr marR="0"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175 мин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225 мин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275 мин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350 мин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Номера месяцев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03027" y="4467679"/>
            <a:ext cx="59731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Заполните таблицу, в ответ запишите подряд </a:t>
            </a:r>
            <a:r>
              <a:rPr lang="ru-RU" dirty="0" smtClean="0"/>
              <a:t>числа, соответствующие </a:t>
            </a:r>
            <a:r>
              <a:rPr lang="ru-RU" dirty="0"/>
              <a:t>номерам месяцев, без пробелов, запятых и других дополнительных символов (например, для мая, января, ноября, августа, в ответ нужно записать число 51118).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53479"/>
              </p:ext>
            </p:extLst>
          </p:nvPr>
        </p:nvGraphicFramePr>
        <p:xfrm>
          <a:off x="6972056" y="4098348"/>
          <a:ext cx="4167398" cy="846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867"/>
                <a:gridCol w="736375"/>
                <a:gridCol w="598811"/>
                <a:gridCol w="550069"/>
                <a:gridCol w="623276"/>
              </a:tblGrid>
              <a:tr h="542166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Израсходованные </a:t>
                      </a:r>
                    </a:p>
                    <a:p>
                      <a:r>
                        <a:rPr lang="ru-RU" sz="14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минуты 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 мин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 мин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 мин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мин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0180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Номера месяцев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762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160" y="471716"/>
            <a:ext cx="11399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формирования </a:t>
            </a:r>
            <a:r>
              <a:rPr lang="ru-RU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коммуникативной компетентности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можно использовать групповую форму организации познавательной деятельности учащихся на уроках. 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4160" y="1118047"/>
            <a:ext cx="118211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маркировки автомобильных шин применяется единая система обозначений (см. рис. 1). Первое число означает ширину В шины (ширину протектора) в миллиметрах (см. рис.2). Второе число —высота боковины Н в процентах к ширине шины.</a:t>
            </a:r>
          </a:p>
          <a:p>
            <a:r>
              <a:rPr lang="ru-RU" dirty="0"/>
              <a:t>Последующая буква означает</a:t>
            </a:r>
          </a:p>
          <a:p>
            <a:r>
              <a:rPr lang="ru-RU" dirty="0"/>
              <a:t>конструкцию шины.</a:t>
            </a:r>
          </a:p>
          <a:p>
            <a:r>
              <a:rPr lang="ru-RU" dirty="0"/>
              <a:t>Например, буква R значит,</a:t>
            </a:r>
          </a:p>
          <a:p>
            <a:r>
              <a:rPr lang="ru-RU" dirty="0"/>
              <a:t>что шина радиальная,</a:t>
            </a:r>
          </a:p>
          <a:p>
            <a:r>
              <a:rPr lang="ru-RU" dirty="0"/>
              <a:t>то есть нити каркаса в боковине шины расположены</a:t>
            </a:r>
          </a:p>
          <a:p>
            <a:r>
              <a:rPr lang="ru-RU" dirty="0"/>
              <a:t>Вдоль радиусов колеса. На всех легковых автомобилях</a:t>
            </a:r>
          </a:p>
          <a:p>
            <a:r>
              <a:rPr lang="ru-RU" dirty="0"/>
              <a:t>применяются шины радиальной конструкции За</a:t>
            </a:r>
          </a:p>
          <a:p>
            <a:r>
              <a:rPr lang="ru-RU" dirty="0"/>
              <a:t>обозначением типа конструкции шины идёт число</a:t>
            </a:r>
            <a:r>
              <a:rPr lang="ru-RU" dirty="0" smtClean="0"/>
              <a:t>, указывающее </a:t>
            </a:r>
            <a:r>
              <a:rPr lang="ru-RU" dirty="0"/>
              <a:t>диаметр диска колеса в дюймах</a:t>
            </a:r>
          </a:p>
          <a:p>
            <a:r>
              <a:rPr lang="ru-RU" dirty="0"/>
              <a:t>(в одном дюйме 25,4 мм). По сути, это диаметр </a:t>
            </a:r>
            <a:r>
              <a:rPr lang="ru-RU" dirty="0" smtClean="0"/>
              <a:t>d внутреннего </a:t>
            </a:r>
            <a:r>
              <a:rPr lang="ru-RU" dirty="0"/>
              <a:t>отверстия в шине. Таким образом,</a:t>
            </a:r>
          </a:p>
          <a:p>
            <a:r>
              <a:rPr lang="ru-RU" dirty="0"/>
              <a:t>общий диаметр колеса D легко найти, зная диаметр диска и высоту боковины.</a:t>
            </a:r>
          </a:p>
          <a:p>
            <a:r>
              <a:rPr lang="ru-RU" dirty="0"/>
              <a:t>Последний символ в маркировке — индекс скорости. Возможны дополнительные маркировки, означающие допустимую нагрузку на шину, сезонность использования и тип дорожного покрытия, где рекомендуется использовать шину.</a:t>
            </a:r>
          </a:p>
          <a:p>
            <a:r>
              <a:rPr lang="ru-RU" dirty="0"/>
              <a:t>Завод производит автомобили и устанавливает на них шины с маркировкой: 225/60 R18. Завод допускает установку шин с другими маркировками. В таблице показаны разрешённые размеры шин. 31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361" y="1834710"/>
            <a:ext cx="4166513" cy="10924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9874" y="2102801"/>
            <a:ext cx="1880012" cy="25914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3345" y="381000"/>
            <a:ext cx="11069782" cy="489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7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формирования </a:t>
            </a:r>
            <a:r>
              <a:rPr lang="ru-RU" sz="20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исследовательской компетентности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учащимся можно предложить задания, в которых необходимо исследовать все возможные варианты и сделать определенный вывод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3029" y="1012371"/>
            <a:ext cx="114953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Пример: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По периметру участка планируется установить забор. С двух сторон сквера будут два входа. При обсуждении, каким должен быть забор, рассматривалось два варианта: кованый или комбинированный. Цены на доставку оборудования и на установочные работы, а также стоимость изготовления одного погонного метра забора представлены в таблице. На сколько рублей общая стоимость кованного забора меньше общей стоимости комбинированного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525" y="2631477"/>
            <a:ext cx="3981033" cy="3371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743" y="2862943"/>
            <a:ext cx="6852795" cy="235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00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644" y="826184"/>
            <a:ext cx="11145255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Математическая 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грамотность – это способность человека мыслить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математически, формулировать, применять и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интерпретировать математику 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для решения задач в разнообразных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практических контекстах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Она включает в себя понятия, процедуры и факты,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 также 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инструменты для описания, объяснения и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предсказания явлений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Она помогает людям понять роль математики в мире,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Высказывать хорошо обоснованные суждения и принимать решения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которые должны принимать конструктивные, активные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 размышляющие 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граждане в 21 веке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связи с этим давайте все запомним одну математическую формулу, которая позволит сформировать у учащихся в процессе изучения математики и других дисциплин качества мышления, необходимые для полноценного функционирования человека в современном обществе.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  <a:r>
              <a:rPr lang="ru-RU" sz="28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</a:t>
            </a:r>
            <a:r>
              <a:rPr lang="ru-RU" sz="28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ОВЛАДЕНИЕ = УСВОЕНИЕ + ПРИМЕНЕНИЕ ЗНАНИЙ НА ПРАКТИКЕ</a:t>
            </a:r>
            <a:r>
              <a:rPr lang="ru-RU" sz="28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</a:t>
            </a:r>
            <a:r>
              <a:rPr lang="ru-RU" sz="28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  <a:endParaRPr lang="ru-RU" sz="2800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793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682" y="1318022"/>
            <a:ext cx="6052840" cy="5262979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smtClean="0"/>
              <a:t>Модель </a:t>
            </a:r>
            <a:r>
              <a:rPr lang="ru-RU" sz="2400" dirty="0"/>
              <a:t>формирования и развития функциональной грамотности можно представить в виде плодового дерева. Как любому дереву необходим уход, полив, тепло, свет, так и личности учащегося необходимы компетенции. </a:t>
            </a:r>
          </a:p>
          <a:p>
            <a:r>
              <a:rPr lang="ru-RU" sz="2400" dirty="0"/>
              <a:t>Поливая это дерево спланированной, чётко продуманной, слаженной работой, используя современные педагогические технологии, дерево незамедлительно даст плоды – замечательные, достойные восхищения, яблочки, то есть образованных, успешных, сильных, способных к саморазвитию, людей.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099" y="1678424"/>
            <a:ext cx="5397051" cy="397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6222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34026</TotalTime>
  <Words>1134</Words>
  <Application>Microsoft Office PowerPoint</Application>
  <PresentationFormat>Произвольный</PresentationFormat>
  <Paragraphs>175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Официальная</vt:lpstr>
      <vt:lpstr>Презентация PowerPoint</vt:lpstr>
      <vt:lpstr>План:</vt:lpstr>
      <vt:lpstr>Презентация PowerPoint</vt:lpstr>
      <vt:lpstr>Развитие математической грамотности</vt:lpstr>
      <vt:lpstr>Презентация PowerPoint</vt:lpstr>
      <vt:lpstr>Презентация PowerPoint</vt:lpstr>
      <vt:lpstr>Развитие математической грамотности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ЦНППМ</cp:lastModifiedBy>
  <cp:revision>76</cp:revision>
  <dcterms:created xsi:type="dcterms:W3CDTF">2021-02-26T02:09:56Z</dcterms:created>
  <dcterms:modified xsi:type="dcterms:W3CDTF">2024-01-25T10:39:16Z</dcterms:modified>
</cp:coreProperties>
</file>