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52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FBC84B-A6C2-4934-A9D5-EA91D7BBE72E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0BF21ED-2680-4679-B624-4A2849A044ED}">
      <dgm:prSet/>
      <dgm:spPr/>
      <dgm:t>
        <a:bodyPr/>
        <a:lstStyle/>
        <a:p>
          <a:pPr rtl="0"/>
          <a:endParaRPr lang="ru-RU" dirty="0"/>
        </a:p>
      </dgm:t>
    </dgm:pt>
    <dgm:pt modelId="{622721F3-AECD-49EB-8D62-F56C7243D7CF}" type="parTrans" cxnId="{21EE6107-FD64-4727-A3FA-85041807E09D}">
      <dgm:prSet/>
      <dgm:spPr/>
      <dgm:t>
        <a:bodyPr/>
        <a:lstStyle/>
        <a:p>
          <a:endParaRPr lang="ru-RU"/>
        </a:p>
      </dgm:t>
    </dgm:pt>
    <dgm:pt modelId="{253C594A-9168-4853-A2F3-5EEB7916C6CE}" type="sibTrans" cxnId="{21EE6107-FD64-4727-A3FA-85041807E09D}">
      <dgm:prSet/>
      <dgm:spPr/>
      <dgm:t>
        <a:bodyPr/>
        <a:lstStyle/>
        <a:p>
          <a:endParaRPr lang="ru-RU"/>
        </a:p>
      </dgm:t>
    </dgm:pt>
    <dgm:pt modelId="{3A2A2AE9-71C5-403E-9FA2-00474D44C2DC}">
      <dgm:prSet/>
      <dgm:spPr/>
      <dgm:t>
        <a:bodyPr/>
        <a:lstStyle/>
        <a:p>
          <a:pPr rtl="0"/>
          <a:endParaRPr lang="ru-RU" dirty="0"/>
        </a:p>
      </dgm:t>
    </dgm:pt>
    <dgm:pt modelId="{32CF3222-E84B-4A96-89D1-5C5CE3EBAEC4}" type="parTrans" cxnId="{711FA886-9B83-4457-B64E-8219D00289A1}">
      <dgm:prSet/>
      <dgm:spPr/>
      <dgm:t>
        <a:bodyPr/>
        <a:lstStyle/>
        <a:p>
          <a:endParaRPr lang="ru-RU"/>
        </a:p>
      </dgm:t>
    </dgm:pt>
    <dgm:pt modelId="{B61410E1-B4F3-4255-B172-0702A70F9B26}" type="sibTrans" cxnId="{711FA886-9B83-4457-B64E-8219D00289A1}">
      <dgm:prSet/>
      <dgm:spPr/>
      <dgm:t>
        <a:bodyPr/>
        <a:lstStyle/>
        <a:p>
          <a:endParaRPr lang="ru-RU"/>
        </a:p>
      </dgm:t>
    </dgm:pt>
    <dgm:pt modelId="{C4057ABE-0949-4828-8DBB-F9825DBE584C}">
      <dgm:prSet/>
      <dgm:spPr/>
      <dgm:t>
        <a:bodyPr/>
        <a:lstStyle/>
        <a:p>
          <a:pPr rtl="0"/>
          <a:endParaRPr lang="ru-RU" dirty="0"/>
        </a:p>
      </dgm:t>
    </dgm:pt>
    <dgm:pt modelId="{016F974F-9218-4D96-B726-A5F8DDF84738}" type="parTrans" cxnId="{160F7EE8-357D-4A96-B5D6-40A763F0B749}">
      <dgm:prSet/>
      <dgm:spPr/>
      <dgm:t>
        <a:bodyPr/>
        <a:lstStyle/>
        <a:p>
          <a:endParaRPr lang="ru-RU"/>
        </a:p>
      </dgm:t>
    </dgm:pt>
    <dgm:pt modelId="{6C60E5C2-B4CD-45C8-9565-CA14AB08CBB8}" type="sibTrans" cxnId="{160F7EE8-357D-4A96-B5D6-40A763F0B749}">
      <dgm:prSet/>
      <dgm:spPr/>
      <dgm:t>
        <a:bodyPr/>
        <a:lstStyle/>
        <a:p>
          <a:endParaRPr lang="ru-RU"/>
        </a:p>
      </dgm:t>
    </dgm:pt>
    <dgm:pt modelId="{1B4E1A26-5E61-452D-965F-375E17412BB7}">
      <dgm:prSet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/>
            <a:t>Производство любых благ требует расхода определённых ресурсов, который компенсируется средствами, полученными от потребителей этих благ.</a:t>
          </a:r>
        </a:p>
      </dgm:t>
    </dgm:pt>
    <dgm:pt modelId="{A0904082-5745-4C3B-887E-BF9C2CA428F9}" type="parTrans" cxnId="{D3EAFF31-5623-48A3-9960-C4FFFC579A86}">
      <dgm:prSet/>
      <dgm:spPr/>
      <dgm:t>
        <a:bodyPr/>
        <a:lstStyle/>
        <a:p>
          <a:endParaRPr lang="ru-RU"/>
        </a:p>
      </dgm:t>
    </dgm:pt>
    <dgm:pt modelId="{05799D42-48DF-4083-9673-B9AC589BB79B}" type="sibTrans" cxnId="{D3EAFF31-5623-48A3-9960-C4FFFC579A86}">
      <dgm:prSet/>
      <dgm:spPr/>
      <dgm:t>
        <a:bodyPr/>
        <a:lstStyle/>
        <a:p>
          <a:endParaRPr lang="ru-RU"/>
        </a:p>
      </dgm:t>
    </dgm:pt>
    <dgm:pt modelId="{9983A2FF-CD7D-4431-80E8-D3CE050CD1B0}">
      <dgm:prSet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/>
            <a:t>Зарплата служащих относится к числу расходов, покрываемых в конечном итоге за счёт потребителя, однако их деятельность определяется волей начальства и работодателя. </a:t>
          </a:r>
        </a:p>
      </dgm:t>
    </dgm:pt>
    <dgm:pt modelId="{67F4FAB2-9136-4CEA-BB39-0C65B2176DE2}" type="parTrans" cxnId="{85F1C02E-F583-41F5-B355-15207F6D6039}">
      <dgm:prSet/>
      <dgm:spPr/>
      <dgm:t>
        <a:bodyPr/>
        <a:lstStyle/>
        <a:p>
          <a:endParaRPr lang="ru-RU"/>
        </a:p>
      </dgm:t>
    </dgm:pt>
    <dgm:pt modelId="{1082BF36-CBA8-4D7D-8FDA-C6685BB3AE7B}" type="sibTrans" cxnId="{85F1C02E-F583-41F5-B355-15207F6D6039}">
      <dgm:prSet/>
      <dgm:spPr/>
      <dgm:t>
        <a:bodyPr/>
        <a:lstStyle/>
        <a:p>
          <a:endParaRPr lang="ru-RU"/>
        </a:p>
      </dgm:t>
    </dgm:pt>
    <dgm:pt modelId="{DF96AC83-3040-40E7-BABE-84955FED6BF3}">
      <dgm:prSet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/>
            <a:t>Это приводит к ситуации, когда потребитель получает необходимую услугу или товар от служащего, но не может напрямую повлиять на деятельность этого служащего. Частным случаем является общественное благо, которое оплачивается за счёт налогов и предоставляется государственными служащими. </a:t>
          </a:r>
        </a:p>
      </dgm:t>
    </dgm:pt>
    <dgm:pt modelId="{A9DE4971-AE67-4F70-8F22-05C5DB568CFF}" type="parTrans" cxnId="{825A3242-5198-4326-9B4B-4129BFDEE93E}">
      <dgm:prSet/>
      <dgm:spPr/>
      <dgm:t>
        <a:bodyPr/>
        <a:lstStyle/>
        <a:p>
          <a:endParaRPr lang="ru-RU"/>
        </a:p>
      </dgm:t>
    </dgm:pt>
    <dgm:pt modelId="{3CA8F07C-BAB4-4A98-8E66-59D9DD391A33}" type="sibTrans" cxnId="{825A3242-5198-4326-9B4B-4129BFDEE93E}">
      <dgm:prSet/>
      <dgm:spPr/>
      <dgm:t>
        <a:bodyPr/>
        <a:lstStyle/>
        <a:p>
          <a:endParaRPr lang="ru-RU"/>
        </a:p>
      </dgm:t>
    </dgm:pt>
    <dgm:pt modelId="{185F3611-0CD5-47B2-9DD6-041A47D2B1AE}" type="pres">
      <dgm:prSet presAssocID="{5BFBC84B-A6C2-4934-A9D5-EA91D7BBE72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52CE6B9-1149-482E-8C61-B5640064FF15}" type="pres">
      <dgm:prSet presAssocID="{D0BF21ED-2680-4679-B624-4A2849A044ED}" presName="composite" presStyleCnt="0"/>
      <dgm:spPr/>
    </dgm:pt>
    <dgm:pt modelId="{2CF0F6B8-DA60-485A-AE65-545DCFE445E8}" type="pres">
      <dgm:prSet presAssocID="{D0BF21ED-2680-4679-B624-4A2849A044ED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B9E748-7E5F-453D-BBC5-F05A681C009E}" type="pres">
      <dgm:prSet presAssocID="{D0BF21ED-2680-4679-B624-4A2849A044ED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DB5AF9-7DDB-4A0B-87AA-9E2A549FE4D0}" type="pres">
      <dgm:prSet presAssocID="{253C594A-9168-4853-A2F3-5EEB7916C6CE}" presName="sp" presStyleCnt="0"/>
      <dgm:spPr/>
    </dgm:pt>
    <dgm:pt modelId="{D7E680D5-ABF9-4F74-B7B7-B3A7DF315091}" type="pres">
      <dgm:prSet presAssocID="{3A2A2AE9-71C5-403E-9FA2-00474D44C2DC}" presName="composite" presStyleCnt="0"/>
      <dgm:spPr/>
    </dgm:pt>
    <dgm:pt modelId="{B5539542-3386-4AA3-9533-7D2C6F59657A}" type="pres">
      <dgm:prSet presAssocID="{3A2A2AE9-71C5-403E-9FA2-00474D44C2DC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08FC70-30D3-4B89-8C7F-65D1A62901EF}" type="pres">
      <dgm:prSet presAssocID="{3A2A2AE9-71C5-403E-9FA2-00474D44C2DC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CB6B12-EEA3-443C-AE2A-002DE78C399A}" type="pres">
      <dgm:prSet presAssocID="{B61410E1-B4F3-4255-B172-0702A70F9B26}" presName="sp" presStyleCnt="0"/>
      <dgm:spPr/>
    </dgm:pt>
    <dgm:pt modelId="{5DE8EB1D-3C2D-47EC-9566-B9A22B5691CB}" type="pres">
      <dgm:prSet presAssocID="{C4057ABE-0949-4828-8DBB-F9825DBE584C}" presName="composite" presStyleCnt="0"/>
      <dgm:spPr/>
    </dgm:pt>
    <dgm:pt modelId="{AE81493B-31BD-4CB4-B983-EF5400B52FBE}" type="pres">
      <dgm:prSet presAssocID="{C4057ABE-0949-4828-8DBB-F9825DBE584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8E05AD-0101-4056-81F0-30B2DEC255D1}" type="pres">
      <dgm:prSet presAssocID="{C4057ABE-0949-4828-8DBB-F9825DBE584C}" presName="descendantText" presStyleLbl="alignAcc1" presStyleIdx="2" presStyleCnt="3" custScaleY="1756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1FA886-9B83-4457-B64E-8219D00289A1}" srcId="{5BFBC84B-A6C2-4934-A9D5-EA91D7BBE72E}" destId="{3A2A2AE9-71C5-403E-9FA2-00474D44C2DC}" srcOrd="1" destOrd="0" parTransId="{32CF3222-E84B-4A96-89D1-5C5CE3EBAEC4}" sibTransId="{B61410E1-B4F3-4255-B172-0702A70F9B26}"/>
    <dgm:cxn modelId="{C1751AE8-C685-4414-A270-637E82B469A7}" type="presOf" srcId="{C4057ABE-0949-4828-8DBB-F9825DBE584C}" destId="{AE81493B-31BD-4CB4-B983-EF5400B52FBE}" srcOrd="0" destOrd="0" presId="urn:microsoft.com/office/officeart/2005/8/layout/chevron2"/>
    <dgm:cxn modelId="{A3D5BD19-24F2-4394-A496-95164AF5BF73}" type="presOf" srcId="{9983A2FF-CD7D-4431-80E8-D3CE050CD1B0}" destId="{8108FC70-30D3-4B89-8C7F-65D1A62901EF}" srcOrd="0" destOrd="0" presId="urn:microsoft.com/office/officeart/2005/8/layout/chevron2"/>
    <dgm:cxn modelId="{62FF2268-FF32-4044-A2DE-D45F6BF3E148}" type="presOf" srcId="{D0BF21ED-2680-4679-B624-4A2849A044ED}" destId="{2CF0F6B8-DA60-485A-AE65-545DCFE445E8}" srcOrd="0" destOrd="0" presId="urn:microsoft.com/office/officeart/2005/8/layout/chevron2"/>
    <dgm:cxn modelId="{825A3242-5198-4326-9B4B-4129BFDEE93E}" srcId="{C4057ABE-0949-4828-8DBB-F9825DBE584C}" destId="{DF96AC83-3040-40E7-BABE-84955FED6BF3}" srcOrd="0" destOrd="0" parTransId="{A9DE4971-AE67-4F70-8F22-05C5DB568CFF}" sibTransId="{3CA8F07C-BAB4-4A98-8E66-59D9DD391A33}"/>
    <dgm:cxn modelId="{73477371-30C1-49C0-A0A4-E0FE7189A74F}" type="presOf" srcId="{5BFBC84B-A6C2-4934-A9D5-EA91D7BBE72E}" destId="{185F3611-0CD5-47B2-9DD6-041A47D2B1AE}" srcOrd="0" destOrd="0" presId="urn:microsoft.com/office/officeart/2005/8/layout/chevron2"/>
    <dgm:cxn modelId="{21EE6107-FD64-4727-A3FA-85041807E09D}" srcId="{5BFBC84B-A6C2-4934-A9D5-EA91D7BBE72E}" destId="{D0BF21ED-2680-4679-B624-4A2849A044ED}" srcOrd="0" destOrd="0" parTransId="{622721F3-AECD-49EB-8D62-F56C7243D7CF}" sibTransId="{253C594A-9168-4853-A2F3-5EEB7916C6CE}"/>
    <dgm:cxn modelId="{2E3BFDC4-B747-41A0-AA34-3843C3C27038}" type="presOf" srcId="{1B4E1A26-5E61-452D-965F-375E17412BB7}" destId="{70B9E748-7E5F-453D-BBC5-F05A681C009E}" srcOrd="0" destOrd="0" presId="urn:microsoft.com/office/officeart/2005/8/layout/chevron2"/>
    <dgm:cxn modelId="{D3EAFF31-5623-48A3-9960-C4FFFC579A86}" srcId="{D0BF21ED-2680-4679-B624-4A2849A044ED}" destId="{1B4E1A26-5E61-452D-965F-375E17412BB7}" srcOrd="0" destOrd="0" parTransId="{A0904082-5745-4C3B-887E-BF9C2CA428F9}" sibTransId="{05799D42-48DF-4083-9673-B9AC589BB79B}"/>
    <dgm:cxn modelId="{C1648C7E-6857-41DD-9C2E-7ED74101BEF9}" type="presOf" srcId="{3A2A2AE9-71C5-403E-9FA2-00474D44C2DC}" destId="{B5539542-3386-4AA3-9533-7D2C6F59657A}" srcOrd="0" destOrd="0" presId="urn:microsoft.com/office/officeart/2005/8/layout/chevron2"/>
    <dgm:cxn modelId="{85F1C02E-F583-41F5-B355-15207F6D6039}" srcId="{3A2A2AE9-71C5-403E-9FA2-00474D44C2DC}" destId="{9983A2FF-CD7D-4431-80E8-D3CE050CD1B0}" srcOrd="0" destOrd="0" parTransId="{67F4FAB2-9136-4CEA-BB39-0C65B2176DE2}" sibTransId="{1082BF36-CBA8-4D7D-8FDA-C6685BB3AE7B}"/>
    <dgm:cxn modelId="{160F7EE8-357D-4A96-B5D6-40A763F0B749}" srcId="{5BFBC84B-A6C2-4934-A9D5-EA91D7BBE72E}" destId="{C4057ABE-0949-4828-8DBB-F9825DBE584C}" srcOrd="2" destOrd="0" parTransId="{016F974F-9218-4D96-B726-A5F8DDF84738}" sibTransId="{6C60E5C2-B4CD-45C8-9565-CA14AB08CBB8}"/>
    <dgm:cxn modelId="{D57DC55C-F83D-4736-A167-5EE522BFA04B}" type="presOf" srcId="{DF96AC83-3040-40E7-BABE-84955FED6BF3}" destId="{FF8E05AD-0101-4056-81F0-30B2DEC255D1}" srcOrd="0" destOrd="0" presId="urn:microsoft.com/office/officeart/2005/8/layout/chevron2"/>
    <dgm:cxn modelId="{BD0F0D65-01C4-4DD6-A2BF-0382B737A4DC}" type="presParOf" srcId="{185F3611-0CD5-47B2-9DD6-041A47D2B1AE}" destId="{C52CE6B9-1149-482E-8C61-B5640064FF15}" srcOrd="0" destOrd="0" presId="urn:microsoft.com/office/officeart/2005/8/layout/chevron2"/>
    <dgm:cxn modelId="{EBC5A8F9-704F-41F4-B11C-37CC702FC7CF}" type="presParOf" srcId="{C52CE6B9-1149-482E-8C61-B5640064FF15}" destId="{2CF0F6B8-DA60-485A-AE65-545DCFE445E8}" srcOrd="0" destOrd="0" presId="urn:microsoft.com/office/officeart/2005/8/layout/chevron2"/>
    <dgm:cxn modelId="{7C7CB181-A036-448D-B031-779933F5EAE4}" type="presParOf" srcId="{C52CE6B9-1149-482E-8C61-B5640064FF15}" destId="{70B9E748-7E5F-453D-BBC5-F05A681C009E}" srcOrd="1" destOrd="0" presId="urn:microsoft.com/office/officeart/2005/8/layout/chevron2"/>
    <dgm:cxn modelId="{6472B84A-A330-4FB2-B163-3E9A9D4BBF2A}" type="presParOf" srcId="{185F3611-0CD5-47B2-9DD6-041A47D2B1AE}" destId="{31DB5AF9-7DDB-4A0B-87AA-9E2A549FE4D0}" srcOrd="1" destOrd="0" presId="urn:microsoft.com/office/officeart/2005/8/layout/chevron2"/>
    <dgm:cxn modelId="{CDA6B7AD-FF69-4C78-8B6B-0431957922FE}" type="presParOf" srcId="{185F3611-0CD5-47B2-9DD6-041A47D2B1AE}" destId="{D7E680D5-ABF9-4F74-B7B7-B3A7DF315091}" srcOrd="2" destOrd="0" presId="urn:microsoft.com/office/officeart/2005/8/layout/chevron2"/>
    <dgm:cxn modelId="{AD8FEFED-3616-4992-898B-A24612C7E63E}" type="presParOf" srcId="{D7E680D5-ABF9-4F74-B7B7-B3A7DF315091}" destId="{B5539542-3386-4AA3-9533-7D2C6F59657A}" srcOrd="0" destOrd="0" presId="urn:microsoft.com/office/officeart/2005/8/layout/chevron2"/>
    <dgm:cxn modelId="{86EB53DF-66CE-4A55-8DB0-AE847C92AACE}" type="presParOf" srcId="{D7E680D5-ABF9-4F74-B7B7-B3A7DF315091}" destId="{8108FC70-30D3-4B89-8C7F-65D1A62901EF}" srcOrd="1" destOrd="0" presId="urn:microsoft.com/office/officeart/2005/8/layout/chevron2"/>
    <dgm:cxn modelId="{7CD1652F-FDF6-467F-ACC1-0097AB8744D6}" type="presParOf" srcId="{185F3611-0CD5-47B2-9DD6-041A47D2B1AE}" destId="{06CB6B12-EEA3-443C-AE2A-002DE78C399A}" srcOrd="3" destOrd="0" presId="urn:microsoft.com/office/officeart/2005/8/layout/chevron2"/>
    <dgm:cxn modelId="{8DF7C234-1CC9-4A96-B8F6-F87C3AA50339}" type="presParOf" srcId="{185F3611-0CD5-47B2-9DD6-041A47D2B1AE}" destId="{5DE8EB1D-3C2D-47EC-9566-B9A22B5691CB}" srcOrd="4" destOrd="0" presId="urn:microsoft.com/office/officeart/2005/8/layout/chevron2"/>
    <dgm:cxn modelId="{E7F19FBF-6537-49D5-8B8E-46A6F1CA251B}" type="presParOf" srcId="{5DE8EB1D-3C2D-47EC-9566-B9A22B5691CB}" destId="{AE81493B-31BD-4CB4-B983-EF5400B52FBE}" srcOrd="0" destOrd="0" presId="urn:microsoft.com/office/officeart/2005/8/layout/chevron2"/>
    <dgm:cxn modelId="{026899C0-650A-46DA-BBA5-D88E76EBEBF3}" type="presParOf" srcId="{5DE8EB1D-3C2D-47EC-9566-B9A22B5691CB}" destId="{FF8E05AD-0101-4056-81F0-30B2DEC255D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F294E5-616D-4A15-B4E6-2D864ABA630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EC2991E-12E4-4D80-8A13-019A06A6B4B4}">
      <dgm:prSet/>
      <dgm:spPr/>
      <dgm:t>
        <a:bodyPr/>
        <a:lstStyle/>
        <a:p>
          <a:pPr rtl="0"/>
          <a:r>
            <a:rPr lang="ru-RU" dirty="0" smtClean="0"/>
            <a:t>Несмотря на то, что работу чиновников фактически оплачивают граждане, их работодателем является государство, которое наделяет их правом принимать решения, затрагивающие конкурирующие интересы различных лиц, по своему усмотрению.</a:t>
          </a:r>
          <a:endParaRPr lang="ru-RU" dirty="0"/>
        </a:p>
      </dgm:t>
    </dgm:pt>
    <dgm:pt modelId="{0807F093-F00A-4D15-8632-CEDEE1A2392F}" type="parTrans" cxnId="{05F90FFA-F161-4DBF-BCB9-142BF4C6A664}">
      <dgm:prSet/>
      <dgm:spPr/>
      <dgm:t>
        <a:bodyPr/>
        <a:lstStyle/>
        <a:p>
          <a:endParaRPr lang="ru-RU"/>
        </a:p>
      </dgm:t>
    </dgm:pt>
    <dgm:pt modelId="{1585C789-F08E-4050-8D12-064C95C03063}" type="sibTrans" cxnId="{05F90FFA-F161-4DBF-BCB9-142BF4C6A664}">
      <dgm:prSet/>
      <dgm:spPr/>
      <dgm:t>
        <a:bodyPr/>
        <a:lstStyle/>
        <a:p>
          <a:endParaRPr lang="ru-RU"/>
        </a:p>
      </dgm:t>
    </dgm:pt>
    <dgm:pt modelId="{B44F4C1A-8B67-427A-8A08-0BC09D6D3B05}">
      <dgm:prSet custT="1"/>
      <dgm:spPr/>
      <dgm:t>
        <a:bodyPr/>
        <a:lstStyle/>
        <a:p>
          <a:pPr rtl="0"/>
          <a:r>
            <a:rPr lang="ru-RU" sz="1200" dirty="0" smtClean="0"/>
            <a:t>В отсутствие у кого-либо дискреционной власти, коррупция была бы невозможна. Однако персона или группа, обладающая верховной властью, не в состоянии самостоятельно обеспечивать реализацию политики, которую она определяет. Для этой цели она назначает администраторов, которых она наделяет требуемыми полномочиями, в распоряжение которых она передаёт необходимые ресурсы, для которых она устанавливает правила поведения и над которыми она осуществляет надзор. </a:t>
          </a:r>
          <a:endParaRPr lang="ru-RU" sz="1200" dirty="0"/>
        </a:p>
      </dgm:t>
    </dgm:pt>
    <dgm:pt modelId="{2922FA0D-544B-4879-8B1D-2EC05AC84374}" type="parTrans" cxnId="{978D2F60-ACFD-4C5D-8174-D269EA3E3C7C}">
      <dgm:prSet/>
      <dgm:spPr/>
      <dgm:t>
        <a:bodyPr/>
        <a:lstStyle/>
        <a:p>
          <a:endParaRPr lang="ru-RU"/>
        </a:p>
      </dgm:t>
    </dgm:pt>
    <dgm:pt modelId="{C8F53CAE-A013-4AC6-B02C-7737B51D3F8D}" type="sibTrans" cxnId="{978D2F60-ACFD-4C5D-8174-D269EA3E3C7C}">
      <dgm:prSet/>
      <dgm:spPr/>
      <dgm:t>
        <a:bodyPr/>
        <a:lstStyle/>
        <a:p>
          <a:endParaRPr lang="ru-RU"/>
        </a:p>
      </dgm:t>
    </dgm:pt>
    <dgm:pt modelId="{BD3ED266-030A-478F-A9E2-EE20773A2055}">
      <dgm:prSet custT="1"/>
      <dgm:spPr/>
      <dgm:t>
        <a:bodyPr/>
        <a:lstStyle/>
        <a:p>
          <a:pPr rtl="0"/>
          <a:r>
            <a:rPr lang="ru-RU" sz="1800" b="1" dirty="0" smtClean="0"/>
            <a:t>И здесь возникает следующая проблема:</a:t>
          </a:r>
          <a:endParaRPr lang="ru-RU" sz="1800" b="1" dirty="0"/>
        </a:p>
      </dgm:t>
    </dgm:pt>
    <dgm:pt modelId="{2A57748F-D0B6-4012-A392-DB7EB5D7A163}" type="parTrans" cxnId="{5A8730EC-C164-481B-A3EB-36424DEB732B}">
      <dgm:prSet/>
      <dgm:spPr/>
      <dgm:t>
        <a:bodyPr/>
        <a:lstStyle/>
        <a:p>
          <a:endParaRPr lang="ru-RU"/>
        </a:p>
      </dgm:t>
    </dgm:pt>
    <dgm:pt modelId="{19837707-8C61-4373-B7E5-D114830E4DB7}" type="sibTrans" cxnId="{5A8730EC-C164-481B-A3EB-36424DEB732B}">
      <dgm:prSet/>
      <dgm:spPr/>
      <dgm:t>
        <a:bodyPr/>
        <a:lstStyle/>
        <a:p>
          <a:endParaRPr lang="ru-RU"/>
        </a:p>
      </dgm:t>
    </dgm:pt>
    <dgm:pt modelId="{9EADA241-C021-44A6-B2F8-66257AF5629C}" type="pres">
      <dgm:prSet presAssocID="{AEF294E5-616D-4A15-B4E6-2D864ABA6309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4DD202-1D9D-4708-B0C8-134F9ACFC365}" type="pres">
      <dgm:prSet presAssocID="{AEF294E5-616D-4A15-B4E6-2D864ABA6309}" presName="arrow" presStyleLbl="bgShp" presStyleIdx="0" presStyleCnt="1"/>
      <dgm:spPr/>
    </dgm:pt>
    <dgm:pt modelId="{A9BE7693-8F7C-48B0-83D2-42CA8A833080}" type="pres">
      <dgm:prSet presAssocID="{AEF294E5-616D-4A15-B4E6-2D864ABA6309}" presName="linearProcess" presStyleCnt="0"/>
      <dgm:spPr/>
    </dgm:pt>
    <dgm:pt modelId="{04C0B473-FB87-472C-9FA2-AC693B32EEB3}" type="pres">
      <dgm:prSet presAssocID="{7EC2991E-12E4-4D80-8A13-019A06A6B4B4}" presName="textNode" presStyleLbl="node1" presStyleIdx="0" presStyleCnt="3" custScaleY="1752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11681E-F32C-4E09-81DB-C1CD96D1908C}" type="pres">
      <dgm:prSet presAssocID="{1585C789-F08E-4050-8D12-064C95C03063}" presName="sibTrans" presStyleCnt="0"/>
      <dgm:spPr/>
    </dgm:pt>
    <dgm:pt modelId="{5178D02E-85C2-4618-A39B-83DC90B5F128}" type="pres">
      <dgm:prSet presAssocID="{B44F4C1A-8B67-427A-8A08-0BC09D6D3B05}" presName="textNode" presStyleLbl="node1" presStyleIdx="1" presStyleCnt="3" custScaleY="1752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4FF767-7306-429C-B99D-05B0453E464F}" type="pres">
      <dgm:prSet presAssocID="{C8F53CAE-A013-4AC6-B02C-7737B51D3F8D}" presName="sibTrans" presStyleCnt="0"/>
      <dgm:spPr/>
    </dgm:pt>
    <dgm:pt modelId="{32BB7582-E3E0-4C03-BF28-B415FE701EE2}" type="pres">
      <dgm:prSet presAssocID="{BD3ED266-030A-478F-A9E2-EE20773A2055}" presName="textNode" presStyleLbl="node1" presStyleIdx="2" presStyleCnt="3" custScaleY="134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5F90FFA-F161-4DBF-BCB9-142BF4C6A664}" srcId="{AEF294E5-616D-4A15-B4E6-2D864ABA6309}" destId="{7EC2991E-12E4-4D80-8A13-019A06A6B4B4}" srcOrd="0" destOrd="0" parTransId="{0807F093-F00A-4D15-8632-CEDEE1A2392F}" sibTransId="{1585C789-F08E-4050-8D12-064C95C03063}"/>
    <dgm:cxn modelId="{D04B310F-D03A-4360-AB6C-1ADE5F85F33F}" type="presOf" srcId="{BD3ED266-030A-478F-A9E2-EE20773A2055}" destId="{32BB7582-E3E0-4C03-BF28-B415FE701EE2}" srcOrd="0" destOrd="0" presId="urn:microsoft.com/office/officeart/2005/8/layout/hProcess9"/>
    <dgm:cxn modelId="{3DEBEF36-AAEE-4A01-ACB1-DFC8E86C635E}" type="presOf" srcId="{AEF294E5-616D-4A15-B4E6-2D864ABA6309}" destId="{9EADA241-C021-44A6-B2F8-66257AF5629C}" srcOrd="0" destOrd="0" presId="urn:microsoft.com/office/officeart/2005/8/layout/hProcess9"/>
    <dgm:cxn modelId="{5A8730EC-C164-481B-A3EB-36424DEB732B}" srcId="{AEF294E5-616D-4A15-B4E6-2D864ABA6309}" destId="{BD3ED266-030A-478F-A9E2-EE20773A2055}" srcOrd="2" destOrd="0" parTransId="{2A57748F-D0B6-4012-A392-DB7EB5D7A163}" sibTransId="{19837707-8C61-4373-B7E5-D114830E4DB7}"/>
    <dgm:cxn modelId="{7DEA5B96-8F32-486E-BE29-4A21DB71BBCF}" type="presOf" srcId="{B44F4C1A-8B67-427A-8A08-0BC09D6D3B05}" destId="{5178D02E-85C2-4618-A39B-83DC90B5F128}" srcOrd="0" destOrd="0" presId="urn:microsoft.com/office/officeart/2005/8/layout/hProcess9"/>
    <dgm:cxn modelId="{61A4C3AE-30D9-4129-93DC-0D28758C96F5}" type="presOf" srcId="{7EC2991E-12E4-4D80-8A13-019A06A6B4B4}" destId="{04C0B473-FB87-472C-9FA2-AC693B32EEB3}" srcOrd="0" destOrd="0" presId="urn:microsoft.com/office/officeart/2005/8/layout/hProcess9"/>
    <dgm:cxn modelId="{978D2F60-ACFD-4C5D-8174-D269EA3E3C7C}" srcId="{AEF294E5-616D-4A15-B4E6-2D864ABA6309}" destId="{B44F4C1A-8B67-427A-8A08-0BC09D6D3B05}" srcOrd="1" destOrd="0" parTransId="{2922FA0D-544B-4879-8B1D-2EC05AC84374}" sibTransId="{C8F53CAE-A013-4AC6-B02C-7737B51D3F8D}"/>
    <dgm:cxn modelId="{6CE0FCDF-12F2-4C30-82F5-132FBB0D74ED}" type="presParOf" srcId="{9EADA241-C021-44A6-B2F8-66257AF5629C}" destId="{724DD202-1D9D-4708-B0C8-134F9ACFC365}" srcOrd="0" destOrd="0" presId="urn:microsoft.com/office/officeart/2005/8/layout/hProcess9"/>
    <dgm:cxn modelId="{5B8DC948-6F74-42BD-996B-40FBDE63AF29}" type="presParOf" srcId="{9EADA241-C021-44A6-B2F8-66257AF5629C}" destId="{A9BE7693-8F7C-48B0-83D2-42CA8A833080}" srcOrd="1" destOrd="0" presId="urn:microsoft.com/office/officeart/2005/8/layout/hProcess9"/>
    <dgm:cxn modelId="{916CE5E4-D4B9-4907-9390-4DF1FA892D03}" type="presParOf" srcId="{A9BE7693-8F7C-48B0-83D2-42CA8A833080}" destId="{04C0B473-FB87-472C-9FA2-AC693B32EEB3}" srcOrd="0" destOrd="0" presId="urn:microsoft.com/office/officeart/2005/8/layout/hProcess9"/>
    <dgm:cxn modelId="{88BF3ADB-211F-4729-944C-DCF9B32F0AE5}" type="presParOf" srcId="{A9BE7693-8F7C-48B0-83D2-42CA8A833080}" destId="{9311681E-F32C-4E09-81DB-C1CD96D1908C}" srcOrd="1" destOrd="0" presId="urn:microsoft.com/office/officeart/2005/8/layout/hProcess9"/>
    <dgm:cxn modelId="{AC94AC1C-16D0-4B14-AFF5-5DE0D9A3D080}" type="presParOf" srcId="{A9BE7693-8F7C-48B0-83D2-42CA8A833080}" destId="{5178D02E-85C2-4618-A39B-83DC90B5F128}" srcOrd="2" destOrd="0" presId="urn:microsoft.com/office/officeart/2005/8/layout/hProcess9"/>
    <dgm:cxn modelId="{FE197798-1C14-4BAD-B982-FF0CFB5AA0D2}" type="presParOf" srcId="{A9BE7693-8F7C-48B0-83D2-42CA8A833080}" destId="{674FF767-7306-429C-B99D-05B0453E464F}" srcOrd="3" destOrd="0" presId="urn:microsoft.com/office/officeart/2005/8/layout/hProcess9"/>
    <dgm:cxn modelId="{499CD598-EB52-4DB9-93B8-82D9BEA6B719}" type="presParOf" srcId="{A9BE7693-8F7C-48B0-83D2-42CA8A833080}" destId="{32BB7582-E3E0-4C03-BF28-B415FE701EE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919560-BDC3-4729-AFF7-F64EFABE6179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5B91BC48-3295-45AD-BFF6-6A248E8F3330}">
      <dgm:prSet/>
      <dgm:spPr/>
      <dgm:t>
        <a:bodyPr/>
        <a:lstStyle/>
        <a:p>
          <a:pPr rtl="0"/>
          <a:r>
            <a:rPr lang="ru-RU" smtClean="0"/>
            <a:t>На практике инструкции меняются значительно медленнее, чем внешние условия. Поэтому они оставляют место для действий по своему усмотрению, поскольку иначе система управления становится совершенно негибкой, и несоответствие жёстких норм реалиям способно полностью остановить работу. Однако это означает, что в непредусмотренной законом, ситуации администратор может начать руководствоваться наиболее выгодной рентой.</a:t>
          </a:r>
          <a:endParaRPr lang="ru-RU"/>
        </a:p>
      </dgm:t>
    </dgm:pt>
    <dgm:pt modelId="{02F36FA3-71A7-4C9A-93B2-7FD94DF0C2D1}" type="parTrans" cxnId="{6532EE2F-EA0A-49F0-B1CE-05514A7430EF}">
      <dgm:prSet/>
      <dgm:spPr/>
      <dgm:t>
        <a:bodyPr/>
        <a:lstStyle/>
        <a:p>
          <a:endParaRPr lang="ru-RU"/>
        </a:p>
      </dgm:t>
    </dgm:pt>
    <dgm:pt modelId="{20B4EA8B-B5A1-4B60-9FC1-B191F667213A}" type="sibTrans" cxnId="{6532EE2F-EA0A-49F0-B1CE-05514A7430EF}">
      <dgm:prSet/>
      <dgm:spPr/>
      <dgm:t>
        <a:bodyPr/>
        <a:lstStyle/>
        <a:p>
          <a:endParaRPr lang="ru-RU"/>
        </a:p>
      </dgm:t>
    </dgm:pt>
    <dgm:pt modelId="{50A95EEF-160B-41B8-BCF7-9DC5E28AA49E}" type="pres">
      <dgm:prSet presAssocID="{6A919560-BDC3-4729-AFF7-F64EFABE6179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CBC64E9-E237-4F9B-B37F-A4FB28A30401}" type="pres">
      <dgm:prSet presAssocID="{5B91BC48-3295-45AD-BFF6-6A248E8F3330}" presName="circle1" presStyleLbl="node1" presStyleIdx="0" presStyleCnt="1"/>
      <dgm:spPr/>
    </dgm:pt>
    <dgm:pt modelId="{3BE04FE5-3DBB-4B8D-85F0-B0914D363BA2}" type="pres">
      <dgm:prSet presAssocID="{5B91BC48-3295-45AD-BFF6-6A248E8F3330}" presName="space" presStyleCnt="0"/>
      <dgm:spPr/>
    </dgm:pt>
    <dgm:pt modelId="{B5DBABBF-69FF-4655-B1D7-6F22BB67C2CD}" type="pres">
      <dgm:prSet presAssocID="{5B91BC48-3295-45AD-BFF6-6A248E8F3330}" presName="rect1" presStyleLbl="alignAcc1" presStyleIdx="0" presStyleCnt="1"/>
      <dgm:spPr/>
      <dgm:t>
        <a:bodyPr/>
        <a:lstStyle/>
        <a:p>
          <a:endParaRPr lang="ru-RU"/>
        </a:p>
      </dgm:t>
    </dgm:pt>
    <dgm:pt modelId="{AED82B95-474B-4FF7-B89B-A438F620C132}" type="pres">
      <dgm:prSet presAssocID="{5B91BC48-3295-45AD-BFF6-6A248E8F3330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4E2538-9A0E-42BD-8C63-8D458D145BA6}" type="presOf" srcId="{6A919560-BDC3-4729-AFF7-F64EFABE6179}" destId="{50A95EEF-160B-41B8-BCF7-9DC5E28AA49E}" srcOrd="0" destOrd="0" presId="urn:microsoft.com/office/officeart/2005/8/layout/target3"/>
    <dgm:cxn modelId="{6532EE2F-EA0A-49F0-B1CE-05514A7430EF}" srcId="{6A919560-BDC3-4729-AFF7-F64EFABE6179}" destId="{5B91BC48-3295-45AD-BFF6-6A248E8F3330}" srcOrd="0" destOrd="0" parTransId="{02F36FA3-71A7-4C9A-93B2-7FD94DF0C2D1}" sibTransId="{20B4EA8B-B5A1-4B60-9FC1-B191F667213A}"/>
    <dgm:cxn modelId="{4E638B37-B1DF-4BEE-A7B1-C7C312D621EC}" type="presOf" srcId="{5B91BC48-3295-45AD-BFF6-6A248E8F3330}" destId="{B5DBABBF-69FF-4655-B1D7-6F22BB67C2CD}" srcOrd="0" destOrd="0" presId="urn:microsoft.com/office/officeart/2005/8/layout/target3"/>
    <dgm:cxn modelId="{BD22E268-1118-45D9-A735-8D5D7E848D28}" type="presOf" srcId="{5B91BC48-3295-45AD-BFF6-6A248E8F3330}" destId="{AED82B95-474B-4FF7-B89B-A438F620C132}" srcOrd="1" destOrd="0" presId="urn:microsoft.com/office/officeart/2005/8/layout/target3"/>
    <dgm:cxn modelId="{9AD55051-2E05-41CD-AF86-57672A3FF09A}" type="presParOf" srcId="{50A95EEF-160B-41B8-BCF7-9DC5E28AA49E}" destId="{DCBC64E9-E237-4F9B-B37F-A4FB28A30401}" srcOrd="0" destOrd="0" presId="urn:microsoft.com/office/officeart/2005/8/layout/target3"/>
    <dgm:cxn modelId="{1A0DF9E4-BAD9-40D0-961D-E4F099ABBB4B}" type="presParOf" srcId="{50A95EEF-160B-41B8-BCF7-9DC5E28AA49E}" destId="{3BE04FE5-3DBB-4B8D-85F0-B0914D363BA2}" srcOrd="1" destOrd="0" presId="urn:microsoft.com/office/officeart/2005/8/layout/target3"/>
    <dgm:cxn modelId="{A3051863-459D-4535-9BBC-F8DDCB46E154}" type="presParOf" srcId="{50A95EEF-160B-41B8-BCF7-9DC5E28AA49E}" destId="{B5DBABBF-69FF-4655-B1D7-6F22BB67C2CD}" srcOrd="2" destOrd="0" presId="urn:microsoft.com/office/officeart/2005/8/layout/target3"/>
    <dgm:cxn modelId="{FF835F3D-5B76-414C-82F3-E0CEE0F53EDB}" type="presParOf" srcId="{50A95EEF-160B-41B8-BCF7-9DC5E28AA49E}" destId="{AED82B95-474B-4FF7-B89B-A438F620C132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3DABC01-D790-4014-8223-56C8035E832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46DB67D0-A913-46BD-B9EC-33D781BCD04B}">
      <dgm:prSet/>
      <dgm:spPr/>
      <dgm:t>
        <a:bodyPr/>
        <a:lstStyle/>
        <a:p>
          <a:pPr algn="ctr" rtl="0"/>
          <a:r>
            <a:rPr lang="ru-RU" dirty="0" smtClean="0"/>
            <a:t>Большинство специалистов сходится на том, что основными причинами высокой коррупции является несовершенство политических институтов, которые обеспечивают внутренние и внешние механизмы сдерживания (см. следующий раздел). Помимо этого, есть основания полагать, что некоторые объективные обстоятельства вносят существенный вклад:</a:t>
          </a:r>
          <a:endParaRPr lang="ru-RU" dirty="0"/>
        </a:p>
      </dgm:t>
    </dgm:pt>
    <dgm:pt modelId="{3622D560-4ED9-401F-8111-2B5BF515F6A3}" type="parTrans" cxnId="{EAA62517-41E7-4ACB-8936-C282601DF4F2}">
      <dgm:prSet/>
      <dgm:spPr/>
      <dgm:t>
        <a:bodyPr/>
        <a:lstStyle/>
        <a:p>
          <a:endParaRPr lang="ru-RU"/>
        </a:p>
      </dgm:t>
    </dgm:pt>
    <dgm:pt modelId="{D1BC3916-EAF9-49DD-9783-BA39AFFCE53A}" type="sibTrans" cxnId="{EAA62517-41E7-4ACB-8936-C282601DF4F2}">
      <dgm:prSet/>
      <dgm:spPr/>
      <dgm:t>
        <a:bodyPr/>
        <a:lstStyle/>
        <a:p>
          <a:endParaRPr lang="ru-RU"/>
        </a:p>
      </dgm:t>
    </dgm:pt>
    <dgm:pt modelId="{957BCB93-7827-4819-BDFB-9BBD7BC6A8F0}" type="pres">
      <dgm:prSet presAssocID="{43DABC01-D790-4014-8223-56C8035E832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ED55129-69AB-4585-97D8-63D7C0EF6F39}" type="pres">
      <dgm:prSet presAssocID="{46DB67D0-A913-46BD-B9EC-33D781BCD04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FE6FB5-0E98-4FB1-9FDB-AF833D267EA0}" type="presOf" srcId="{43DABC01-D790-4014-8223-56C8035E8326}" destId="{957BCB93-7827-4819-BDFB-9BBD7BC6A8F0}" srcOrd="0" destOrd="0" presId="urn:microsoft.com/office/officeart/2005/8/layout/vList2"/>
    <dgm:cxn modelId="{EAA62517-41E7-4ACB-8936-C282601DF4F2}" srcId="{43DABC01-D790-4014-8223-56C8035E8326}" destId="{46DB67D0-A913-46BD-B9EC-33D781BCD04B}" srcOrd="0" destOrd="0" parTransId="{3622D560-4ED9-401F-8111-2B5BF515F6A3}" sibTransId="{D1BC3916-EAF9-49DD-9783-BA39AFFCE53A}"/>
    <dgm:cxn modelId="{B86F6BB9-2344-49F1-B0B4-FCF0FBF337E1}" type="presOf" srcId="{46DB67D0-A913-46BD-B9EC-33D781BCD04B}" destId="{BED55129-69AB-4585-97D8-63D7C0EF6F39}" srcOrd="0" destOrd="0" presId="urn:microsoft.com/office/officeart/2005/8/layout/vList2"/>
    <dgm:cxn modelId="{3CD8ABC3-BC5A-4DFB-B2E2-2C690B1B3BF9}" type="presParOf" srcId="{957BCB93-7827-4819-BDFB-9BBD7BC6A8F0}" destId="{BED55129-69AB-4585-97D8-63D7C0EF6F3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2FC2F9A-CE38-4007-BBD2-8F0DE01DA66C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78E9230-8311-4691-A257-395DFF4DEFEA}">
      <dgm:prSet/>
      <dgm:spPr/>
      <dgm:t>
        <a:bodyPr/>
        <a:lstStyle/>
        <a:p>
          <a:pPr rtl="0"/>
          <a:r>
            <a:rPr lang="ru-RU" dirty="0" smtClean="0"/>
            <a:t>Сторонники свободного рынка указывают, что уменьшение роли государства и рост конкуренции способствуют снижению коррупции, поскольку тем самым снижается объём необходимых дискреционных властных полномочий и сокращаются возможности добиться преимущественного положения на рынке посредством протекционного регулирования, а следовательно, возможности для поиска ренты. Действительно, для всех стран с низкой коррупцией характерна относительно свободная экономика. Наоборот, плановая экономика, характеризующаяся монопольной властью чиновников и поддерживающая цены на уровне ниже рыночных, порождает стимулы для взяточничества как средства получения дефицитных товаров и услуг.</a:t>
          </a:r>
          <a:endParaRPr lang="ru-RU" dirty="0"/>
        </a:p>
      </dgm:t>
    </dgm:pt>
    <dgm:pt modelId="{F315E076-8F83-4C52-B50D-48E9AF47CF66}" type="parTrans" cxnId="{2E93824D-EEFE-4BDB-BE4A-B35281EC830F}">
      <dgm:prSet/>
      <dgm:spPr/>
      <dgm:t>
        <a:bodyPr/>
        <a:lstStyle/>
        <a:p>
          <a:endParaRPr lang="ru-RU"/>
        </a:p>
      </dgm:t>
    </dgm:pt>
    <dgm:pt modelId="{F97A0401-D704-445C-B0B2-E38D498FE27A}" type="sibTrans" cxnId="{2E93824D-EEFE-4BDB-BE4A-B35281EC830F}">
      <dgm:prSet/>
      <dgm:spPr/>
      <dgm:t>
        <a:bodyPr/>
        <a:lstStyle/>
        <a:p>
          <a:endParaRPr lang="ru-RU"/>
        </a:p>
      </dgm:t>
    </dgm:pt>
    <dgm:pt modelId="{0F95EB15-246A-4377-A9AC-550F6C9A9D5D}" type="pres">
      <dgm:prSet presAssocID="{F2FC2F9A-CE38-4007-BBD2-8F0DE01DA66C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D9A741EB-372C-4D0F-94D9-817DBABD4FC1}" type="pres">
      <dgm:prSet presAssocID="{F2FC2F9A-CE38-4007-BBD2-8F0DE01DA66C}" presName="pyramid" presStyleLbl="node1" presStyleIdx="0" presStyleCnt="1"/>
      <dgm:spPr/>
    </dgm:pt>
    <dgm:pt modelId="{C9779877-6C09-4D28-BEA8-AFE8D631CC8D}" type="pres">
      <dgm:prSet presAssocID="{F2FC2F9A-CE38-4007-BBD2-8F0DE01DA66C}" presName="theList" presStyleCnt="0"/>
      <dgm:spPr/>
    </dgm:pt>
    <dgm:pt modelId="{65CB6358-E6DB-4548-90FB-207BA908C013}" type="pres">
      <dgm:prSet presAssocID="{578E9230-8311-4691-A257-395DFF4DEFEA}" presName="aNode" presStyleLbl="fgAcc1" presStyleIdx="0" presStyleCnt="1" custScaleX="188817" custScaleY="1689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C9A669-F68C-4A2C-B1D6-086732E77DD9}" type="pres">
      <dgm:prSet presAssocID="{578E9230-8311-4691-A257-395DFF4DEFEA}" presName="aSpace" presStyleCnt="0"/>
      <dgm:spPr/>
    </dgm:pt>
  </dgm:ptLst>
  <dgm:cxnLst>
    <dgm:cxn modelId="{82F7208E-FDBD-49FE-ADE3-7CED3ABD16B0}" type="presOf" srcId="{578E9230-8311-4691-A257-395DFF4DEFEA}" destId="{65CB6358-E6DB-4548-90FB-207BA908C013}" srcOrd="0" destOrd="0" presId="urn:microsoft.com/office/officeart/2005/8/layout/pyramid2"/>
    <dgm:cxn modelId="{2E93824D-EEFE-4BDB-BE4A-B35281EC830F}" srcId="{F2FC2F9A-CE38-4007-BBD2-8F0DE01DA66C}" destId="{578E9230-8311-4691-A257-395DFF4DEFEA}" srcOrd="0" destOrd="0" parTransId="{F315E076-8F83-4C52-B50D-48E9AF47CF66}" sibTransId="{F97A0401-D704-445C-B0B2-E38D498FE27A}"/>
    <dgm:cxn modelId="{04EBA904-EEA8-4CBD-B92F-9D9FA86A3EBF}" type="presOf" srcId="{F2FC2F9A-CE38-4007-BBD2-8F0DE01DA66C}" destId="{0F95EB15-246A-4377-A9AC-550F6C9A9D5D}" srcOrd="0" destOrd="0" presId="urn:microsoft.com/office/officeart/2005/8/layout/pyramid2"/>
    <dgm:cxn modelId="{C0361EEF-3EB8-465A-B49B-441FE82FC148}" type="presParOf" srcId="{0F95EB15-246A-4377-A9AC-550F6C9A9D5D}" destId="{D9A741EB-372C-4D0F-94D9-817DBABD4FC1}" srcOrd="0" destOrd="0" presId="urn:microsoft.com/office/officeart/2005/8/layout/pyramid2"/>
    <dgm:cxn modelId="{A5AEB795-F2BB-4E8F-AC94-056FAEF2F802}" type="presParOf" srcId="{0F95EB15-246A-4377-A9AC-550F6C9A9D5D}" destId="{C9779877-6C09-4D28-BEA8-AFE8D631CC8D}" srcOrd="1" destOrd="0" presId="urn:microsoft.com/office/officeart/2005/8/layout/pyramid2"/>
    <dgm:cxn modelId="{78586B28-A4C2-4C82-8FAF-6CE202D47A45}" type="presParOf" srcId="{C9779877-6C09-4D28-BEA8-AFE8D631CC8D}" destId="{65CB6358-E6DB-4548-90FB-207BA908C013}" srcOrd="0" destOrd="0" presId="urn:microsoft.com/office/officeart/2005/8/layout/pyramid2"/>
    <dgm:cxn modelId="{B6B0987A-5725-417E-A345-A389B6DA2797}" type="presParOf" srcId="{C9779877-6C09-4D28-BEA8-AFE8D631CC8D}" destId="{4FC9A669-F68C-4A2C-B1D6-086732E77DD9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11C2A95-9D90-41C0-93CC-B5587AF414C0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95D05FD-44D2-4B9B-9B53-93F8E79DCE93}">
      <dgm:prSet custT="1"/>
      <dgm:spPr/>
      <dgm:t>
        <a:bodyPr/>
        <a:lstStyle/>
        <a:p>
          <a:pPr rtl="0"/>
          <a:r>
            <a:rPr lang="ru-RU" sz="1400" dirty="0" smtClean="0"/>
            <a:t>Во-первых, частный сектор не всегда в состоянии предложить удовлетворительное решение проблем, и в таких случаях большинство людей считает оправданным вмешательство государства. Это, в свою очередь, создаёт предпосылки для недобросовестного надзора и сбора государственной ренты. Таким образом, полное избавление от коррупции оказывается невозможным даже в открытой экономике. </a:t>
          </a:r>
          <a:endParaRPr lang="ru-RU" sz="1400" dirty="0"/>
        </a:p>
      </dgm:t>
    </dgm:pt>
    <dgm:pt modelId="{355291C7-1666-4494-845A-C3DAD08B1177}" type="parTrans" cxnId="{DEC16871-E31C-40B3-8562-E14070BAE5B9}">
      <dgm:prSet/>
      <dgm:spPr/>
      <dgm:t>
        <a:bodyPr/>
        <a:lstStyle/>
        <a:p>
          <a:endParaRPr lang="ru-RU"/>
        </a:p>
      </dgm:t>
    </dgm:pt>
    <dgm:pt modelId="{8FF48FB4-F683-4177-8B84-96807DEBDB81}" type="sibTrans" cxnId="{DEC16871-E31C-40B3-8562-E14070BAE5B9}">
      <dgm:prSet/>
      <dgm:spPr/>
      <dgm:t>
        <a:bodyPr/>
        <a:lstStyle/>
        <a:p>
          <a:endParaRPr lang="ru-RU"/>
        </a:p>
      </dgm:t>
    </dgm:pt>
    <dgm:pt modelId="{2D0F3D36-0607-4E6D-A12C-F1509997FF33}">
      <dgm:prSet custT="1"/>
      <dgm:spPr/>
      <dgm:t>
        <a:bodyPr/>
        <a:lstStyle/>
        <a:p>
          <a:pPr rtl="0"/>
          <a:r>
            <a:rPr lang="ru-RU" sz="1400" dirty="0" smtClean="0"/>
            <a:t>Во-вторых, процесс экономической либерализации осуществляется правительством, и поэтому по своей сути также является активным вмешательством в экономику (которое вдобавок может сопровождаться созданием источников коррупционного обогащения на приватизации). Поэтому на практике начальный период либерализации нередко характеризуется противоположным эффектом — всплеском коррупции.</a:t>
          </a:r>
          <a:endParaRPr lang="ru-RU" sz="1400" dirty="0"/>
        </a:p>
      </dgm:t>
    </dgm:pt>
    <dgm:pt modelId="{1AE2F76B-0162-442F-8A70-1DDA06DAFF81}" type="parTrans" cxnId="{0531FA96-9F55-4613-8409-9E978B9BBCC0}">
      <dgm:prSet/>
      <dgm:spPr/>
      <dgm:t>
        <a:bodyPr/>
        <a:lstStyle/>
        <a:p>
          <a:endParaRPr lang="ru-RU"/>
        </a:p>
      </dgm:t>
    </dgm:pt>
    <dgm:pt modelId="{51748C9E-EF6B-4AEB-85C9-BA083FA0D67B}" type="sibTrans" cxnId="{0531FA96-9F55-4613-8409-9E978B9BBCC0}">
      <dgm:prSet/>
      <dgm:spPr/>
      <dgm:t>
        <a:bodyPr/>
        <a:lstStyle/>
        <a:p>
          <a:endParaRPr lang="ru-RU"/>
        </a:p>
      </dgm:t>
    </dgm:pt>
    <dgm:pt modelId="{B8399490-CA1D-439A-93E1-C99A947D0882}" type="pres">
      <dgm:prSet presAssocID="{111C2A95-9D90-41C0-93CC-B5587AF414C0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5390782-31F7-49FD-A584-C74AC4432A62}" type="pres">
      <dgm:prSet presAssocID="{B95D05FD-44D2-4B9B-9B53-93F8E79DCE93}" presName="composite" presStyleCnt="0"/>
      <dgm:spPr/>
    </dgm:pt>
    <dgm:pt modelId="{7F6CC43D-0B23-490D-8B1B-9C66C586E495}" type="pres">
      <dgm:prSet presAssocID="{B95D05FD-44D2-4B9B-9B53-93F8E79DCE93}" presName="imgShp" presStyleLbl="fgImgPlace1" presStyleIdx="0" presStyleCnt="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B4D2465D-712A-4FCE-8A3A-1AF2BFC85D9A}" type="pres">
      <dgm:prSet presAssocID="{B95D05FD-44D2-4B9B-9B53-93F8E79DCE93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386473-CD4D-4670-A2E8-67A22C045816}" type="pres">
      <dgm:prSet presAssocID="{8FF48FB4-F683-4177-8B84-96807DEBDB81}" presName="spacing" presStyleCnt="0"/>
      <dgm:spPr/>
    </dgm:pt>
    <dgm:pt modelId="{AEDCADE7-A55B-47B3-A8B3-EA3CCC9B02DA}" type="pres">
      <dgm:prSet presAssocID="{2D0F3D36-0607-4E6D-A12C-F1509997FF33}" presName="composite" presStyleCnt="0"/>
      <dgm:spPr/>
    </dgm:pt>
    <dgm:pt modelId="{F428613D-07CF-4936-91AA-1E0F4CD0CB97}" type="pres">
      <dgm:prSet presAssocID="{2D0F3D36-0607-4E6D-A12C-F1509997FF33}" presName="imgShp" presStyleLbl="f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4000" r="-54000"/>
          </a:stretch>
        </a:blipFill>
      </dgm:spPr>
    </dgm:pt>
    <dgm:pt modelId="{143270CB-AADB-46E2-B130-B33D23B28AB1}" type="pres">
      <dgm:prSet presAssocID="{2D0F3D36-0607-4E6D-A12C-F1509997FF33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0DA617-B2F2-4805-825C-24EDCBBE4769}" type="presOf" srcId="{2D0F3D36-0607-4E6D-A12C-F1509997FF33}" destId="{143270CB-AADB-46E2-B130-B33D23B28AB1}" srcOrd="0" destOrd="0" presId="urn:microsoft.com/office/officeart/2005/8/layout/vList3#1"/>
    <dgm:cxn modelId="{A6911737-6067-4CF6-99F5-77E072C00190}" type="presOf" srcId="{B95D05FD-44D2-4B9B-9B53-93F8E79DCE93}" destId="{B4D2465D-712A-4FCE-8A3A-1AF2BFC85D9A}" srcOrd="0" destOrd="0" presId="urn:microsoft.com/office/officeart/2005/8/layout/vList3#1"/>
    <dgm:cxn modelId="{DEC16871-E31C-40B3-8562-E14070BAE5B9}" srcId="{111C2A95-9D90-41C0-93CC-B5587AF414C0}" destId="{B95D05FD-44D2-4B9B-9B53-93F8E79DCE93}" srcOrd="0" destOrd="0" parTransId="{355291C7-1666-4494-845A-C3DAD08B1177}" sibTransId="{8FF48FB4-F683-4177-8B84-96807DEBDB81}"/>
    <dgm:cxn modelId="{94B4D336-3E8F-4615-91D3-A23F615BECCC}" type="presOf" srcId="{111C2A95-9D90-41C0-93CC-B5587AF414C0}" destId="{B8399490-CA1D-439A-93E1-C99A947D0882}" srcOrd="0" destOrd="0" presId="urn:microsoft.com/office/officeart/2005/8/layout/vList3#1"/>
    <dgm:cxn modelId="{0531FA96-9F55-4613-8409-9E978B9BBCC0}" srcId="{111C2A95-9D90-41C0-93CC-B5587AF414C0}" destId="{2D0F3D36-0607-4E6D-A12C-F1509997FF33}" srcOrd="1" destOrd="0" parTransId="{1AE2F76B-0162-442F-8A70-1DDA06DAFF81}" sibTransId="{51748C9E-EF6B-4AEB-85C9-BA083FA0D67B}"/>
    <dgm:cxn modelId="{FC66BAAE-8BAC-441D-B33A-672705D2C7C2}" type="presParOf" srcId="{B8399490-CA1D-439A-93E1-C99A947D0882}" destId="{05390782-31F7-49FD-A584-C74AC4432A62}" srcOrd="0" destOrd="0" presId="urn:microsoft.com/office/officeart/2005/8/layout/vList3#1"/>
    <dgm:cxn modelId="{EC49761B-6F84-4C38-BDBC-8BF7D811E352}" type="presParOf" srcId="{05390782-31F7-49FD-A584-C74AC4432A62}" destId="{7F6CC43D-0B23-490D-8B1B-9C66C586E495}" srcOrd="0" destOrd="0" presId="urn:microsoft.com/office/officeart/2005/8/layout/vList3#1"/>
    <dgm:cxn modelId="{C62DA99A-17BE-44F0-8A07-12F579CD0347}" type="presParOf" srcId="{05390782-31F7-49FD-A584-C74AC4432A62}" destId="{B4D2465D-712A-4FCE-8A3A-1AF2BFC85D9A}" srcOrd="1" destOrd="0" presId="urn:microsoft.com/office/officeart/2005/8/layout/vList3#1"/>
    <dgm:cxn modelId="{E438E2E7-C2C1-4045-ACF4-FDA6EECF28F6}" type="presParOf" srcId="{B8399490-CA1D-439A-93E1-C99A947D0882}" destId="{E0386473-CD4D-4670-A2E8-67A22C045816}" srcOrd="1" destOrd="0" presId="urn:microsoft.com/office/officeart/2005/8/layout/vList3#1"/>
    <dgm:cxn modelId="{B0DAF1A5-05B7-430B-A16D-CF734F9E4F3E}" type="presParOf" srcId="{B8399490-CA1D-439A-93E1-C99A947D0882}" destId="{AEDCADE7-A55B-47B3-A8B3-EA3CCC9B02DA}" srcOrd="2" destOrd="0" presId="urn:microsoft.com/office/officeart/2005/8/layout/vList3#1"/>
    <dgm:cxn modelId="{C422FC1F-67C2-47BA-B932-A2DBA012E7EA}" type="presParOf" srcId="{AEDCADE7-A55B-47B3-A8B3-EA3CCC9B02DA}" destId="{F428613D-07CF-4936-91AA-1E0F4CD0CB97}" srcOrd="0" destOrd="0" presId="urn:microsoft.com/office/officeart/2005/8/layout/vList3#1"/>
    <dgm:cxn modelId="{BBFC21A4-55A1-4AA3-B2D2-A62DF593B2A9}" type="presParOf" srcId="{AEDCADE7-A55B-47B3-A8B3-EA3CCC9B02DA}" destId="{143270CB-AADB-46E2-B130-B33D23B28AB1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6C60E5A-3397-4C7C-BD67-A554B1C808D8}" type="doc">
      <dgm:prSet loTypeId="urn:microsoft.com/office/officeart/2005/8/layout/vList3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57DB8C0-07BD-48D3-B250-A43FE6770DC9}">
      <dgm:prSet/>
      <dgm:spPr/>
      <dgm:t>
        <a:bodyPr/>
        <a:lstStyle/>
        <a:p>
          <a:pPr algn="l" rtl="0"/>
          <a:r>
            <a:rPr lang="ru-RU" dirty="0" smtClean="0"/>
            <a:t>В-третьих, исследования показывают отсутствие зависимости уровня коррупции при либерально-демократической политической системе от того, придерживается ли руководство страны неолиберальной или социал-демократической идеологии. Более того, во многих странах с низкой коррупцией относительно большие налоги и государственные расходы (Канада, Нидерланды, скандинавские страны, Финляндия)</a:t>
          </a:r>
          <a:endParaRPr lang="ru-RU" dirty="0"/>
        </a:p>
      </dgm:t>
    </dgm:pt>
    <dgm:pt modelId="{FCDDF56C-73B0-4B11-A99A-FE594780BA0B}" type="parTrans" cxnId="{8E25F3EF-94D9-4FE0-A705-4A0DDC0AF631}">
      <dgm:prSet/>
      <dgm:spPr/>
      <dgm:t>
        <a:bodyPr/>
        <a:lstStyle/>
        <a:p>
          <a:endParaRPr lang="ru-RU"/>
        </a:p>
      </dgm:t>
    </dgm:pt>
    <dgm:pt modelId="{4B8A4074-1EB9-4BFC-B6CF-D64C455CF97A}" type="sibTrans" cxnId="{8E25F3EF-94D9-4FE0-A705-4A0DDC0AF631}">
      <dgm:prSet/>
      <dgm:spPr/>
      <dgm:t>
        <a:bodyPr/>
        <a:lstStyle/>
        <a:p>
          <a:endParaRPr lang="ru-RU"/>
        </a:p>
      </dgm:t>
    </dgm:pt>
    <dgm:pt modelId="{43A35303-CABB-4BFB-B325-C03D7A9545BA}" type="pres">
      <dgm:prSet presAssocID="{46C60E5A-3397-4C7C-BD67-A554B1C808D8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FF84148-9702-4A78-A741-885422B5A47A}" type="pres">
      <dgm:prSet presAssocID="{757DB8C0-07BD-48D3-B250-A43FE6770DC9}" presName="composite" presStyleCnt="0"/>
      <dgm:spPr/>
    </dgm:pt>
    <dgm:pt modelId="{8E7F19B8-1EEE-4141-8B57-5F43F49047F2}" type="pres">
      <dgm:prSet presAssocID="{757DB8C0-07BD-48D3-B250-A43FE6770DC9}" presName="imgShp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4000" r="-54000"/>
          </a:stretch>
        </a:blipFill>
      </dgm:spPr>
    </dgm:pt>
    <dgm:pt modelId="{80C44B8C-C481-4982-AFC3-DD6B7300747B}" type="pres">
      <dgm:prSet presAssocID="{757DB8C0-07BD-48D3-B250-A43FE6770DC9}" presName="txShp" presStyleLbl="node1" presStyleIdx="0" presStyleCnt="1" custScaleX="111652" custScaleY="1617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F4087A4-45C8-497A-ABE0-B2AF2E0158E8}" type="presOf" srcId="{757DB8C0-07BD-48D3-B250-A43FE6770DC9}" destId="{80C44B8C-C481-4982-AFC3-DD6B7300747B}" srcOrd="0" destOrd="0" presId="urn:microsoft.com/office/officeart/2005/8/layout/vList3#2"/>
    <dgm:cxn modelId="{0C77CA16-C591-4930-8929-64B250D858AA}" type="presOf" srcId="{46C60E5A-3397-4C7C-BD67-A554B1C808D8}" destId="{43A35303-CABB-4BFB-B325-C03D7A9545BA}" srcOrd="0" destOrd="0" presId="urn:microsoft.com/office/officeart/2005/8/layout/vList3#2"/>
    <dgm:cxn modelId="{8E25F3EF-94D9-4FE0-A705-4A0DDC0AF631}" srcId="{46C60E5A-3397-4C7C-BD67-A554B1C808D8}" destId="{757DB8C0-07BD-48D3-B250-A43FE6770DC9}" srcOrd="0" destOrd="0" parTransId="{FCDDF56C-73B0-4B11-A99A-FE594780BA0B}" sibTransId="{4B8A4074-1EB9-4BFC-B6CF-D64C455CF97A}"/>
    <dgm:cxn modelId="{6DE574F7-5D8A-488F-AD4C-DD38BEB8C243}" type="presParOf" srcId="{43A35303-CABB-4BFB-B325-C03D7A9545BA}" destId="{4FF84148-9702-4A78-A741-885422B5A47A}" srcOrd="0" destOrd="0" presId="urn:microsoft.com/office/officeart/2005/8/layout/vList3#2"/>
    <dgm:cxn modelId="{04746815-4D3B-4755-9C5B-99CA537F1F99}" type="presParOf" srcId="{4FF84148-9702-4A78-A741-885422B5A47A}" destId="{8E7F19B8-1EEE-4141-8B57-5F43F49047F2}" srcOrd="0" destOrd="0" presId="urn:microsoft.com/office/officeart/2005/8/layout/vList3#2"/>
    <dgm:cxn modelId="{C59508CC-FAA3-4C42-BAB3-BCEEDDDBBC7B}" type="presParOf" srcId="{4FF84148-9702-4A78-A741-885422B5A47A}" destId="{80C44B8C-C481-4982-AFC3-DD6B7300747B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F0F6B8-DA60-485A-AE65-545DCFE445E8}">
      <dsp:nvSpPr>
        <dsp:cNvPr id="0" name=""/>
        <dsp:cNvSpPr/>
      </dsp:nvSpPr>
      <dsp:spPr>
        <a:xfrm rot="5400000">
          <a:off x="-225194" y="229280"/>
          <a:ext cx="1501293" cy="1050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kern="1200" dirty="0"/>
        </a:p>
      </dsp:txBody>
      <dsp:txXfrm rot="-5400000">
        <a:off x="1" y="529539"/>
        <a:ext cx="1050905" cy="450388"/>
      </dsp:txXfrm>
    </dsp:sp>
    <dsp:sp modelId="{70B9E748-7E5F-453D-BBC5-F05A681C009E}">
      <dsp:nvSpPr>
        <dsp:cNvPr id="0" name=""/>
        <dsp:cNvSpPr/>
      </dsp:nvSpPr>
      <dsp:spPr>
        <a:xfrm rot="5400000">
          <a:off x="4152332" y="-3097340"/>
          <a:ext cx="975840" cy="71786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/>
            <a:t>Производство любых благ требует расхода определённых ресурсов, который компенсируется средствами, полученными от потребителей этих благ.</a:t>
          </a:r>
        </a:p>
      </dsp:txBody>
      <dsp:txXfrm rot="-5400000">
        <a:off x="1050906" y="51723"/>
        <a:ext cx="7131057" cy="880566"/>
      </dsp:txXfrm>
    </dsp:sp>
    <dsp:sp modelId="{B5539542-3386-4AA3-9533-7D2C6F59657A}">
      <dsp:nvSpPr>
        <dsp:cNvPr id="0" name=""/>
        <dsp:cNvSpPr/>
      </dsp:nvSpPr>
      <dsp:spPr>
        <a:xfrm rot="5400000">
          <a:off x="-225194" y="1552885"/>
          <a:ext cx="1501293" cy="1050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kern="1200" dirty="0"/>
        </a:p>
      </dsp:txBody>
      <dsp:txXfrm rot="-5400000">
        <a:off x="1" y="1853144"/>
        <a:ext cx="1050905" cy="450388"/>
      </dsp:txXfrm>
    </dsp:sp>
    <dsp:sp modelId="{8108FC70-30D3-4B89-8C7F-65D1A62901EF}">
      <dsp:nvSpPr>
        <dsp:cNvPr id="0" name=""/>
        <dsp:cNvSpPr/>
      </dsp:nvSpPr>
      <dsp:spPr>
        <a:xfrm rot="5400000">
          <a:off x="4152332" y="-1773735"/>
          <a:ext cx="975840" cy="71786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/>
            <a:t>Зарплата служащих относится к числу расходов, покрываемых в конечном итоге за счёт потребителя, однако их деятельность определяется волей начальства и работодателя. </a:t>
          </a:r>
        </a:p>
      </dsp:txBody>
      <dsp:txXfrm rot="-5400000">
        <a:off x="1050906" y="1375328"/>
        <a:ext cx="7131057" cy="880566"/>
      </dsp:txXfrm>
    </dsp:sp>
    <dsp:sp modelId="{AE81493B-31BD-4CB4-B983-EF5400B52FBE}">
      <dsp:nvSpPr>
        <dsp:cNvPr id="0" name=""/>
        <dsp:cNvSpPr/>
      </dsp:nvSpPr>
      <dsp:spPr>
        <a:xfrm rot="5400000">
          <a:off x="-225194" y="3245777"/>
          <a:ext cx="1501293" cy="1050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kern="1200" dirty="0"/>
        </a:p>
      </dsp:txBody>
      <dsp:txXfrm rot="-5400000">
        <a:off x="1" y="3546036"/>
        <a:ext cx="1050905" cy="450388"/>
      </dsp:txXfrm>
    </dsp:sp>
    <dsp:sp modelId="{FF8E05AD-0101-4056-81F0-30B2DEC255D1}">
      <dsp:nvSpPr>
        <dsp:cNvPr id="0" name=""/>
        <dsp:cNvSpPr/>
      </dsp:nvSpPr>
      <dsp:spPr>
        <a:xfrm rot="5400000">
          <a:off x="3783044" y="-80843"/>
          <a:ext cx="1714415" cy="71786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800" kern="1200" dirty="0" smtClean="0"/>
            <a:t>Это приводит к ситуации, когда потребитель получает необходимую услугу или товар от служащего, но не может напрямую повлиять на деятельность этого служащего. Частным случаем является общественное благо, которое оплачивается за счёт налогов и предоставляется государственными служащими. </a:t>
          </a:r>
        </a:p>
      </dsp:txBody>
      <dsp:txXfrm rot="-5400000">
        <a:off x="1050905" y="2734987"/>
        <a:ext cx="7095003" cy="15470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4DD202-1D9D-4708-B0C8-134F9ACFC365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C0B473-FB87-472C-9FA2-AC693B32EEB3}">
      <dsp:nvSpPr>
        <dsp:cNvPr id="0" name=""/>
        <dsp:cNvSpPr/>
      </dsp:nvSpPr>
      <dsp:spPr>
        <a:xfrm>
          <a:off x="4018" y="676676"/>
          <a:ext cx="2652117" cy="31726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Несмотря на то, что работу чиновников фактически оплачивают граждане, их работодателем является государство, которое наделяет их правом принимать решения, затрагивающие конкурирующие интересы различных лиц, по своему усмотрению.</a:t>
          </a:r>
          <a:endParaRPr lang="ru-RU" sz="1500" kern="1200" dirty="0"/>
        </a:p>
      </dsp:txBody>
      <dsp:txXfrm>
        <a:off x="133484" y="806142"/>
        <a:ext cx="2393185" cy="2913677"/>
      </dsp:txXfrm>
    </dsp:sp>
    <dsp:sp modelId="{5178D02E-85C2-4618-A39B-83DC90B5F128}">
      <dsp:nvSpPr>
        <dsp:cNvPr id="0" name=""/>
        <dsp:cNvSpPr/>
      </dsp:nvSpPr>
      <dsp:spPr>
        <a:xfrm>
          <a:off x="2788741" y="676676"/>
          <a:ext cx="2652117" cy="31726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В отсутствие у кого-либо дискреционной власти, коррупция была бы невозможна. Однако персона или группа, обладающая верховной властью, не в состоянии самостоятельно обеспечивать реализацию политики, которую она определяет. Для этой цели она назначает администраторов, которых она наделяет требуемыми полномочиями, в распоряжение которых она передаёт необходимые ресурсы, для которых она устанавливает правила поведения и над которыми она осуществляет надзор. </a:t>
          </a:r>
          <a:endParaRPr lang="ru-RU" sz="1200" kern="1200" dirty="0"/>
        </a:p>
      </dsp:txBody>
      <dsp:txXfrm>
        <a:off x="2918207" y="806142"/>
        <a:ext cx="2393185" cy="2913677"/>
      </dsp:txXfrm>
    </dsp:sp>
    <dsp:sp modelId="{32BB7582-E3E0-4C03-BF28-B415FE701EE2}">
      <dsp:nvSpPr>
        <dsp:cNvPr id="0" name=""/>
        <dsp:cNvSpPr/>
      </dsp:nvSpPr>
      <dsp:spPr>
        <a:xfrm>
          <a:off x="5573464" y="1040980"/>
          <a:ext cx="2652117" cy="24440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И здесь возникает следующая проблема:</a:t>
          </a:r>
          <a:endParaRPr lang="ru-RU" sz="1800" b="1" kern="1200" dirty="0"/>
        </a:p>
      </dsp:txBody>
      <dsp:txXfrm>
        <a:off x="5692770" y="1160286"/>
        <a:ext cx="2413505" cy="22053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C64E9-E237-4F9B-B37F-A4FB28A30401}">
      <dsp:nvSpPr>
        <dsp:cNvPr id="0" name=""/>
        <dsp:cNvSpPr/>
      </dsp:nvSpPr>
      <dsp:spPr>
        <a:xfrm>
          <a:off x="0" y="0"/>
          <a:ext cx="4525963" cy="452596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DBABBF-69FF-4655-B1D7-6F22BB67C2CD}">
      <dsp:nvSpPr>
        <dsp:cNvPr id="0" name=""/>
        <dsp:cNvSpPr/>
      </dsp:nvSpPr>
      <dsp:spPr>
        <a:xfrm>
          <a:off x="2262981" y="0"/>
          <a:ext cx="5966618" cy="45259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/>
            <a:t>На практике инструкции меняются значительно медленнее, чем внешние условия. Поэтому они оставляют место для действий по своему усмотрению, поскольку иначе система управления становится совершенно негибкой, и несоответствие жёстких норм реалиям способно полностью остановить работу. Однако это означает, что в непредусмотренной законом, ситуации администратор может начать руководствоваться наиболее выгодной рентой.</a:t>
          </a:r>
          <a:endParaRPr lang="ru-RU" sz="2400" kern="1200"/>
        </a:p>
      </dsp:txBody>
      <dsp:txXfrm>
        <a:off x="2262981" y="0"/>
        <a:ext cx="5966618" cy="45259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C44B8C-C481-4982-AFC3-DD6B7300747B}">
      <dsp:nvSpPr>
        <dsp:cNvPr id="0" name=""/>
        <dsp:cNvSpPr/>
      </dsp:nvSpPr>
      <dsp:spPr>
        <a:xfrm rot="10800000">
          <a:off x="1589429" y="32870"/>
          <a:ext cx="6110361" cy="446022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5723" tIns="72390" rIns="135128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В-третьих, исследования показывают отсутствие зависимости уровня коррупции при либерально-демократической политической системе от того, придерживается ли руководство страны неолиберальной или социал-демократической идеологии. Более того, во многих странах с низкой коррупцией относительно большие налоги и государственные расходы (Канада, Нидерланды, скандинавские страны, Финляндия)</a:t>
          </a:r>
          <a:endParaRPr lang="ru-RU" sz="1900" kern="1200" dirty="0"/>
        </a:p>
      </dsp:txBody>
      <dsp:txXfrm rot="10800000">
        <a:off x="2704484" y="32870"/>
        <a:ext cx="4995306" cy="4460221"/>
      </dsp:txXfrm>
    </dsp:sp>
    <dsp:sp modelId="{8E7F19B8-1EEE-4141-8B57-5F43F49047F2}">
      <dsp:nvSpPr>
        <dsp:cNvPr id="0" name=""/>
        <dsp:cNvSpPr/>
      </dsp:nvSpPr>
      <dsp:spPr>
        <a:xfrm>
          <a:off x="529809" y="884523"/>
          <a:ext cx="2756916" cy="275691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4000" r="-5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017A-3E0E-4CBA-9DE9-022FA6A57805}" type="datetimeFigureOut">
              <a:rPr lang="ru-RU" smtClean="0"/>
              <a:pPr/>
              <a:t>04.05.2022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337F1-C26E-4046-B261-4DC1DA7E9D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0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017A-3E0E-4CBA-9DE9-022FA6A57805}" type="datetimeFigureOut">
              <a:rPr lang="ru-RU" smtClean="0"/>
              <a:pPr/>
              <a:t>04.05.2022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337F1-C26E-4046-B261-4DC1DA7E9D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22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017A-3E0E-4CBA-9DE9-022FA6A57805}" type="datetimeFigureOut">
              <a:rPr lang="ru-RU" smtClean="0"/>
              <a:pPr/>
              <a:t>04.05.2022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337F1-C26E-4046-B261-4DC1DA7E9D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744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017A-3E0E-4CBA-9DE9-022FA6A57805}" type="datetimeFigureOut">
              <a:rPr lang="ru-RU" smtClean="0"/>
              <a:pPr/>
              <a:t>04.05.2022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337F1-C26E-4046-B261-4DC1DA7E9D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481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017A-3E0E-4CBA-9DE9-022FA6A57805}" type="datetimeFigureOut">
              <a:rPr lang="ru-RU" smtClean="0"/>
              <a:pPr/>
              <a:t>04.05.2022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337F1-C26E-4046-B261-4DC1DA7E9D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767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017A-3E0E-4CBA-9DE9-022FA6A57805}" type="datetimeFigureOut">
              <a:rPr lang="ru-RU" smtClean="0"/>
              <a:pPr/>
              <a:t>04.05.2022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337F1-C26E-4046-B261-4DC1DA7E9D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717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017A-3E0E-4CBA-9DE9-022FA6A57805}" type="datetimeFigureOut">
              <a:rPr lang="ru-RU" smtClean="0"/>
              <a:pPr/>
              <a:t>04.05.2022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337F1-C26E-4046-B261-4DC1DA7E9D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858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017A-3E0E-4CBA-9DE9-022FA6A57805}" type="datetimeFigureOut">
              <a:rPr lang="ru-RU" smtClean="0"/>
              <a:pPr/>
              <a:t>04.05.2022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337F1-C26E-4046-B261-4DC1DA7E9D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901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017A-3E0E-4CBA-9DE9-022FA6A57805}" type="datetimeFigureOut">
              <a:rPr lang="ru-RU" smtClean="0"/>
              <a:pPr/>
              <a:t>04.05.2022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337F1-C26E-4046-B261-4DC1DA7E9D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648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017A-3E0E-4CBA-9DE9-022FA6A57805}" type="datetimeFigureOut">
              <a:rPr lang="ru-RU" smtClean="0"/>
              <a:pPr/>
              <a:t>04.05.2022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337F1-C26E-4046-B261-4DC1DA7E9D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64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017A-3E0E-4CBA-9DE9-022FA6A57805}" type="datetimeFigureOut">
              <a:rPr lang="ru-RU" smtClean="0"/>
              <a:pPr/>
              <a:t>04.05.2022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337F1-C26E-4046-B261-4DC1DA7E9D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492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3017A-3E0E-4CBA-9DE9-022FA6A57805}" type="datetimeFigureOut">
              <a:rPr lang="ru-RU" smtClean="0"/>
              <a:pPr/>
              <a:t>04.05.2022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337F1-C26E-4046-B261-4DC1DA7E9D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304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Причины возникновения коррупции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ГБУ ДПО ЦНР</a:t>
            </a:r>
          </a:p>
          <a:p>
            <a:r>
              <a:rPr lang="ru-RU" smtClean="0"/>
              <a:t>Нальчик 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2453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dirty="0"/>
              <a:t>Фундаментальное </a:t>
            </a:r>
            <a:r>
              <a:rPr lang="ru-RU" b="1" dirty="0" smtClean="0"/>
              <a:t>противоречие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5792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88645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dirty="0" smtClean="0"/>
              <a:t>Фундаментальное противоречие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947386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3228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/>
              <a:t>Консервативность закона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333351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97960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800" b="1" dirty="0"/>
              <a:t>Невозможность всеохватывающего контроля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Надзор требует затрат, но кроме того, чрезмерно жёсткий контроль наносит удар по качеству управленческого персонала и приводит к оттоку творчески мыслящих кадров.</a:t>
            </a:r>
          </a:p>
          <a:p>
            <a:r>
              <a:rPr lang="ru-RU" dirty="0"/>
              <a:t>Таким образом, принцип управления сам по себе содержит потенциальную возможность для коррупции. Эта возможность перерастает в объективные условия, когда потенциальная рента преобладает над рисками.</a:t>
            </a:r>
          </a:p>
          <a:p>
            <a:r>
              <a:rPr lang="ru-RU" dirty="0"/>
              <a:t>Данная проблема многократно воспроизводится в бюрократическом аппарате, поскольку администраторы высшего уровня назначают своих подчинённых и т. д. Особенность систем с представительной демократией состоит в том, что высшие должности занимают политические элиты, получившие властные полномочия от народа и рискующие потерей власти на следующих выборах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609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Причины высокой </a:t>
            </a:r>
            <a:r>
              <a:rPr lang="ru-RU" b="1" dirty="0" smtClean="0"/>
              <a:t>коррупции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270460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8795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/>
              <a:t>Причины высокой коррупции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• Двусмысленные законы.</a:t>
            </a:r>
          </a:p>
          <a:p>
            <a:pPr marL="0" indent="0">
              <a:buNone/>
            </a:pPr>
            <a:r>
              <a:rPr lang="ru-RU" dirty="0"/>
              <a:t>• Незнание или непонимание законов населением, что позволяет должностным лицам произвольно препятствовать осуществлению бюрократических процедур или завышать надлежащие выплаты.</a:t>
            </a:r>
          </a:p>
          <a:p>
            <a:pPr marL="0" indent="0">
              <a:buNone/>
            </a:pPr>
            <a:r>
              <a:rPr lang="ru-RU" dirty="0"/>
              <a:t>• Зависимость стандартов и принципов, лежащих в основе работы бюрократического аппарата, от политики правящей элиты.</a:t>
            </a:r>
          </a:p>
          <a:p>
            <a:pPr marL="0" indent="0">
              <a:buNone/>
            </a:pPr>
            <a:r>
              <a:rPr lang="ru-RU" dirty="0"/>
              <a:t>• Профессиональная некомпетентность бюрократии.</a:t>
            </a:r>
          </a:p>
          <a:p>
            <a:pPr marL="0" indent="0">
              <a:buNone/>
            </a:pPr>
            <a:r>
              <a:rPr lang="ru-RU" dirty="0"/>
              <a:t>• Кумовство и политическое покровительство, которые приводят к формированию тайных соглашений, ослабляющих механизмы контроля над коррупцией.</a:t>
            </a:r>
          </a:p>
          <a:p>
            <a:pPr marL="0" indent="0">
              <a:buNone/>
            </a:pPr>
            <a:r>
              <a:rPr lang="ru-RU" dirty="0"/>
              <a:t>• Отсутствие единства в системе исполнительной власти, т. е., регулирование одной и той же деятельности различными инстанциями.</a:t>
            </a:r>
          </a:p>
          <a:p>
            <a:pPr marL="0" indent="0">
              <a:buNone/>
            </a:pPr>
            <a:r>
              <a:rPr lang="ru-RU" dirty="0"/>
              <a:t>• Низкий уровень участия граждан в контроле над государством</a:t>
            </a:r>
          </a:p>
        </p:txBody>
      </p:sp>
    </p:spTree>
    <p:extLst>
      <p:ext uri="{BB962C8B-B14F-4D97-AF65-F5344CB8AC3E}">
        <p14:creationId xmlns:p14="http://schemas.microsoft.com/office/powerpoint/2010/main" val="3627837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dirty="0"/>
              <a:t>Недоказанные гипотезы о причинах высокой </a:t>
            </a:r>
            <a:r>
              <a:rPr lang="ru-RU" b="1" dirty="0" smtClean="0"/>
              <a:t>коррупции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• низкий уровень заработной платы в государственном секторе по сравнению с частным сектором;</a:t>
            </a:r>
          </a:p>
          <a:p>
            <a:pPr marL="0" indent="0">
              <a:buNone/>
            </a:pPr>
            <a:r>
              <a:rPr lang="ru-RU" dirty="0"/>
              <a:t>• государственное регулирование экономики;</a:t>
            </a:r>
          </a:p>
          <a:p>
            <a:pPr marL="0" indent="0">
              <a:buNone/>
            </a:pPr>
            <a:r>
              <a:rPr lang="ru-RU" dirty="0"/>
              <a:t>• зависимость граждан от чиновников, монополия государства на определённые услуги;</a:t>
            </a:r>
          </a:p>
          <a:p>
            <a:pPr marL="0" indent="0">
              <a:buNone/>
            </a:pPr>
            <a:r>
              <a:rPr lang="ru-RU" dirty="0"/>
              <a:t>• оторванность бюрократической элиты от народа;</a:t>
            </a:r>
          </a:p>
          <a:p>
            <a:pPr marL="0" indent="0">
              <a:buNone/>
            </a:pPr>
            <a:r>
              <a:rPr lang="ru-RU" dirty="0"/>
              <a:t>• экономическая нестабильность, инфляция;</a:t>
            </a:r>
          </a:p>
          <a:p>
            <a:pPr marL="0" indent="0">
              <a:buNone/>
            </a:pPr>
            <a:r>
              <a:rPr lang="ru-RU" dirty="0"/>
              <a:t>• этническая неоднородность населения;</a:t>
            </a:r>
          </a:p>
          <a:p>
            <a:pPr marL="0" indent="0">
              <a:buNone/>
            </a:pPr>
            <a:r>
              <a:rPr lang="ru-RU" dirty="0"/>
              <a:t>• низкий уровень экономического развития (ВВП на душу населения);</a:t>
            </a:r>
          </a:p>
          <a:p>
            <a:pPr marL="0" indent="0">
              <a:buNone/>
            </a:pPr>
            <a:r>
              <a:rPr lang="ru-RU" dirty="0"/>
              <a:t>• неанглосаксонская система права;</a:t>
            </a:r>
          </a:p>
          <a:p>
            <a:pPr marL="0" indent="0">
              <a:buNone/>
            </a:pPr>
            <a:r>
              <a:rPr lang="ru-RU" dirty="0"/>
              <a:t>• религиозная традиция;</a:t>
            </a:r>
          </a:p>
          <a:p>
            <a:pPr marL="0" indent="0">
              <a:buNone/>
            </a:pPr>
            <a:r>
              <a:rPr lang="ru-RU" dirty="0"/>
              <a:t>• культура страны в целом</a:t>
            </a:r>
          </a:p>
        </p:txBody>
      </p:sp>
    </p:spTree>
    <p:extLst>
      <p:ext uri="{BB962C8B-B14F-4D97-AF65-F5344CB8AC3E}">
        <p14:creationId xmlns:p14="http://schemas.microsoft.com/office/powerpoint/2010/main" val="521853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dirty="0" smtClean="0"/>
              <a:t>Недоказанные гипотезы о причинах высокой коррупции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ru-RU" dirty="0"/>
              <a:t>Так, повышение заработной платы в государственном секторе по сравнению с частным сектором не приводит к немедленному снижению коррупции. С другой стороны, это способствует постепенному повышению уровня квалификации бюрократии и в долгосрочной перспективе имеет позитивный эффект. В странах с наиболее низким уровнем коррупции зарплата чиновников в 3—7 раз превышает заработки в производственном секторе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3864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/>
              <a:t>Одним из наиболее спорных вопросов является роль государственного регулирования рынков и государства как монополиста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328027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3082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/>
              <a:t>В</a:t>
            </a:r>
            <a:r>
              <a:rPr lang="ru-RU" dirty="0" smtClean="0"/>
              <a:t>озражения </a:t>
            </a:r>
            <a:r>
              <a:rPr lang="ru-RU" dirty="0"/>
              <a:t>данному аргументу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126916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3346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Возражения данному аргументу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658417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3567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С т а т ь я 7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764904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Основные </a:t>
            </a:r>
            <a:r>
              <a:rPr lang="ru-RU" b="1" dirty="0"/>
              <a:t>направления деятельности государственных органов по повышению эффективности противодействия коррупции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675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62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/>
              <a:t>проведение единой государственной политики в области про­тиводействия коррупции;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создание механизма взаимодействия правоохранительных и иных государственных органов с общественными и парламентскими комиссиями по вопросам противодействия коррупции, а также с гражданами и институтами гражданского общества;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принятие законодательных, административных и иных мер, направленных на привлечение государственных и муниципальных служащих, а также граждан к более активному участию в противо­действии коррупции, на формирование в обществе негативного от­ношения к коррупционному поведению;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совершенствование системы и структуры государственных орга­нов, создание механизмов общественного контроля за их деятельностью;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введение антикоррупционных стандартов, то есть установле­ние для соответствующей области деятельности единой системы зап­ретов, ограничений и дозволений, обеспечивающих предупреждение коррупции в данной области;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унификация прав и ограничений, запретов и обязанностей, установленных для государственных служащих, а также для лиц, замещающих государственные должности Российской Федера­ции;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0067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55000" lnSpcReduction="20000"/>
          </a:bodyPr>
          <a:lstStyle/>
          <a:p>
            <a:pPr marL="514350" lvl="0" indent="-514350">
              <a:buFont typeface="+mj-lt"/>
              <a:buAutoNum type="arabicPeriod" startAt="7"/>
            </a:pPr>
            <a:r>
              <a:rPr lang="ru-RU" dirty="0"/>
              <a:t>обеспечение доступа граждан к информации о деятельности федеральных органов государственной власти, органов государствен­ной власти субъектов Российской Федерации и органов местного са­моуправления;</a:t>
            </a:r>
          </a:p>
          <a:p>
            <a:pPr marL="514350" lvl="0" indent="-514350">
              <a:buFont typeface="+mj-lt"/>
              <a:buAutoNum type="arabicPeriod" startAt="7"/>
            </a:pPr>
            <a:r>
              <a:rPr lang="ru-RU" dirty="0"/>
              <a:t>обеспечение независимости средств массовой информации;</a:t>
            </a:r>
          </a:p>
          <a:p>
            <a:pPr marL="514350" lvl="0" indent="-514350">
              <a:buFont typeface="+mj-lt"/>
              <a:buAutoNum type="arabicPeriod" startAt="7"/>
            </a:pPr>
            <a:r>
              <a:rPr lang="ru-RU" dirty="0"/>
              <a:t>неукоснительное соблюдение принципов независимости судей и невмешательства в судебную деятельность</a:t>
            </a:r>
            <a:r>
              <a:rPr lang="ru-RU" dirty="0" smtClean="0"/>
              <a:t>;</a:t>
            </a:r>
            <a:endParaRPr lang="ru-RU" dirty="0"/>
          </a:p>
          <a:p>
            <a:pPr marL="514350" lvl="0" indent="-514350">
              <a:buFont typeface="+mj-lt"/>
              <a:buAutoNum type="arabicPeriod" startAt="7"/>
            </a:pPr>
            <a:r>
              <a:rPr lang="ru-RU" dirty="0"/>
              <a:t>совершенствование организации деятельности правоохрани­тельных и контролирующих органов по противодействию коррупции;</a:t>
            </a:r>
          </a:p>
          <a:p>
            <a:pPr marL="514350" lvl="0" indent="-514350">
              <a:buFont typeface="+mj-lt"/>
              <a:buAutoNum type="arabicPeriod" startAt="7"/>
            </a:pPr>
            <a:r>
              <a:rPr lang="ru-RU" dirty="0"/>
              <a:t>совершенствование порядка прохождения государственной и муниципальной службы;</a:t>
            </a:r>
          </a:p>
          <a:p>
            <a:pPr marL="514350" lvl="0" indent="-514350">
              <a:buFont typeface="+mj-lt"/>
              <a:buAutoNum type="arabicPeriod" startAt="7"/>
            </a:pPr>
            <a:r>
              <a:rPr lang="ru-RU" dirty="0"/>
              <a:t>обеспечение добросовестности, открытости, добросовестной конкуренции и объективности при размещении заказов на поставку товаров, выполнение работ, оказание услуг для государственных или муниципальных нужд;</a:t>
            </a:r>
          </a:p>
          <a:p>
            <a:pPr marL="514350" lvl="0" indent="-514350">
              <a:buFont typeface="+mj-lt"/>
              <a:buAutoNum type="arabicPeriod" startAt="7"/>
            </a:pPr>
            <a:r>
              <a:rPr lang="ru-RU" dirty="0"/>
              <a:t>устранение необоснованных запретов и ограничений, особен­но в области экономической деятельности;</a:t>
            </a:r>
          </a:p>
          <a:p>
            <a:pPr marL="514350" lvl="0" indent="-514350">
              <a:buFont typeface="+mj-lt"/>
              <a:buAutoNum type="arabicPeriod" startAt="7"/>
            </a:pPr>
            <a:r>
              <a:rPr lang="ru-RU" dirty="0"/>
              <a:t>совершенствование порядка использования государственно­го и муниципального имущества, государственных и муниципальных ресурсов (в том числе при предоставлении государственной и муни­ципальной помощи), а также порядка передачи прав на использова­ние такого имущества и его отчуждения;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322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55000" lnSpcReduction="20000"/>
          </a:bodyPr>
          <a:lstStyle/>
          <a:p>
            <a:pPr marL="514350" lvl="0" indent="-514350">
              <a:buFont typeface="+mj-lt"/>
              <a:buAutoNum type="arabicPeriod" startAt="15"/>
            </a:pPr>
            <a:r>
              <a:rPr lang="ru-RU" dirty="0"/>
              <a:t>повышение уровня оплаты труда и социальной защищеннос­ти государственных и муниципальных служащих;</a:t>
            </a:r>
          </a:p>
          <a:p>
            <a:pPr marL="514350" lvl="0" indent="-514350">
              <a:buFont typeface="+mj-lt"/>
              <a:buAutoNum type="arabicPeriod" startAt="15"/>
            </a:pPr>
            <a:r>
              <a:rPr lang="ru-RU" dirty="0"/>
              <a:t>укрепление международного сотрудничества и развитие эф­фективных форм сотрудничества с правоохранительными органами и со специальными службами, с подразделениями финансовой раз­ведки и другими компетентными органами иностранных государств и международными организациями в области противодействия кор­рупции и розыска, конфискации и репатриации имущества, получен­ного коррупционным путем и находящегося за рубежом;</a:t>
            </a:r>
          </a:p>
          <a:p>
            <a:pPr marL="514350" lvl="0" indent="-514350">
              <a:buFont typeface="+mj-lt"/>
              <a:buAutoNum type="arabicPeriod" startAt="15"/>
            </a:pPr>
            <a:r>
              <a:rPr lang="ru-RU" dirty="0"/>
              <a:t>усиление контроля за решением вопросов, содержащихся в обращениях граждан и юридических лиц;</a:t>
            </a:r>
          </a:p>
          <a:p>
            <a:pPr marL="514350" lvl="0" indent="-514350">
              <a:buFont typeface="+mj-lt"/>
              <a:buAutoNum type="arabicPeriod" startAt="15"/>
            </a:pPr>
            <a:r>
              <a:rPr lang="ru-RU" dirty="0"/>
              <a:t>передача части функций государственных органов саморегу­лируемым организациям, а также иным негосударственным органи­зациям;</a:t>
            </a:r>
          </a:p>
          <a:p>
            <a:pPr marL="514350" lvl="0" indent="-514350">
              <a:buFont typeface="+mj-lt"/>
              <a:buAutoNum type="arabicPeriod" startAt="15"/>
            </a:pPr>
            <a:r>
              <a:rPr lang="ru-RU" dirty="0"/>
              <a:t>сокращение численности государственных и муниципальных служащих с одновременным привлечением на государственную и муниципальную службу квалифицированных специалистов;</a:t>
            </a:r>
          </a:p>
          <a:p>
            <a:pPr marL="514350" lvl="0" indent="-514350">
              <a:buFont typeface="+mj-lt"/>
              <a:buAutoNum type="arabicPeriod" startAt="15"/>
            </a:pPr>
            <a:r>
              <a:rPr lang="ru-RU" dirty="0"/>
              <a:t>повышение ответственности федеральных органов государ­ственной власти, органов государственной власти субъектов Россий­ской Федерации, органов местного самоуправления и их должност­ных лиц за непринятие мер по устранению причин коррупции;</a:t>
            </a:r>
          </a:p>
          <a:p>
            <a:pPr marL="514350" lvl="0" indent="-514350">
              <a:buFont typeface="+mj-lt"/>
              <a:buAutoNum type="arabicPeriod" startAt="15"/>
            </a:pPr>
            <a:r>
              <a:rPr lang="ru-RU" dirty="0"/>
              <a:t>оптимизация и конкретизация полномочий государственных органов и их работников, которые должны быть отражены в админи­стративных и должностных регламентах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2158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С т а т ь я 8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24944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Обязанность </a:t>
            </a:r>
            <a:r>
              <a:rPr lang="ru-RU" b="1" dirty="0"/>
              <a:t>государственных и муниципальных служащих представлять сведения о доходах, об имуществе и обя­зательствах имущественного характера</a:t>
            </a:r>
            <a:endParaRPr lang="ru-RU" dirty="0"/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2318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47500" lnSpcReduction="2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Гражданин, претендующий на замещение должности государ­ственной или муниципальной службы, включенной в перечень, уста­новленный нормативными правовыми актами Российской Федера­ции, а также служащий, замещающий должность государственной или муниципальной службы, включенную в перечень, установлен­ный нормативными правовыми актами Российской Федерации, обя­заны представлять представителю нанимателя (работодателю) све­дения о своих доходах, имуществе и обязательствах имущественно­го характера и о доходах, об имуществе и обязательствах имуще­ственного характера своих супруги (супруга) и несовершеннолетних детей. Порядок представления указанных сведений устанавливает­ся федеральными законами и иными нормативными правовыми ак­тами Российской Федерации.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доходах, об имуществе и обязательствах имуще­ственного характера, представляемые государственными и муници­пальными служащими в соответствии с настоящей статьей, являют­ся сведениями конфиденциального характера, если федеральным законом они не отнесены к сведениям, составляющим государствен­ную тайну.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допускается использование сведений о доходах, об имуще­стве и обязательствах имущественного характера государственно­го или муниципального служащего, его супруги (супруга) и несо­вершеннолетних детей для установления либо определения его пла­тежеспособности и платежеспособности его супруги (супруга) и не­совершеннолетних детей, для сбора в прямой или косвенной форме пожертвований (взносов) в фонды общественных объединений либо религиозных или иных организаций, а также в пользу физических лиц.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виновные в разглашении сведений о доходах, об имуще­стве и обязательствах имущественного характера государственного или муниципального служащего, его супруги (супруга) и несовершен­нолетних детей либо в использовании этих сведений в целях, не пре­дусмотренных федеральными законами, несут ответственность в со­ответствии с законодательством Российской Федерации.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76310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47500" lnSpcReduction="20000"/>
          </a:bodyPr>
          <a:lstStyle/>
          <a:p>
            <a:pPr marL="514350" lvl="0" indent="-514350">
              <a:buFont typeface="+mj-lt"/>
              <a:buAutoNum type="arabicPeriod" startAt="5"/>
            </a:pPr>
            <a:r>
              <a:rPr lang="ru-RU" dirty="0"/>
              <a:t>Сведения о доходах, об имуществе и обязательствах имуще­ственного характера государственных и муниципальных служащих могут предоставляться для опубликования средствам массовой ин­формации в порядке, определяемом нормативными правовыми ак­тами Российской Федерации.</a:t>
            </a:r>
          </a:p>
          <a:p>
            <a:pPr marL="514350" lvl="0" indent="-514350">
              <a:buFont typeface="+mj-lt"/>
              <a:buAutoNum type="arabicPeriod" startAt="5"/>
            </a:pPr>
            <a:r>
              <a:rPr lang="ru-RU" dirty="0"/>
              <a:t>Проверка достоверности и полноты указанных в части 1 насто­ящей статьи сведений о доходах, об имуществе и обязательствах иму­щественного характера государственного или муниципального слу­жащего, его супруги (супруга) и несовершеннолетних детей осуще­ствляется представителем нанимателя (руководителем) или лицом, которому такие полномочия предоставлены представителем нанима­теля (руководителем), самостоятельно или путем направления в по­рядке, устанавливаемом Президентом Российской Федерации, зап­роса в правоохранительные органы или государственные органы, осу­ществляющие контрольные функции, об имеющихся у них данных о доходах, об имуществе и обязательствах имущественного характера государственного или муниципального служащего, его супруги (суп­руга) и несовершеннолетних детей.</a:t>
            </a:r>
          </a:p>
          <a:p>
            <a:pPr marL="514350" lvl="0" indent="-514350">
              <a:buFont typeface="+mj-lt"/>
              <a:buAutoNum type="arabicPeriod" startAt="5"/>
            </a:pPr>
            <a:r>
              <a:rPr lang="ru-RU" dirty="0"/>
              <a:t>Непредставление гражданином при поступлении на государствен­ную или муниципальную службу представителю нанимателя (работо­дателю) сведений о своих доходах, имуществе и обязательствах иму­щественного характера, а также о доходах, об имуществе и обязатель­ствах имущественного характера своих супруги (супруга) и несовершен­нолетних детей либо представление заведомо недостоверных или не­полных сведений является основанием для отказа в приеме указанного гражданина на государственную или муниципальную службу.</a:t>
            </a:r>
          </a:p>
          <a:p>
            <a:pPr marL="514350" lvl="0" indent="-514350">
              <a:buFont typeface="+mj-lt"/>
              <a:buAutoNum type="arabicPeriod" startAt="5"/>
            </a:pPr>
            <a:r>
              <a:rPr lang="ru-RU" dirty="0"/>
              <a:t>Невыполнение государственным или муниципальным служа­щим обязанности, предусмотренной частью 1 настоящей статьи, яв­ляется правонарушением, влекущим освобождение государственного или муниципального служащего от замещаемой должности государ­ственной или муниципальной службы либо привлечение его к иным видам дисциплинарной ответственности в соответствии с законода­тельством Российской Федерации.</a:t>
            </a:r>
          </a:p>
          <a:p>
            <a:pPr marL="514350" lvl="0" indent="-514350">
              <a:buFont typeface="+mj-lt"/>
              <a:buAutoNum type="arabicPeriod" startAt="5"/>
            </a:pPr>
            <a:r>
              <a:rPr lang="ru-RU" dirty="0"/>
              <a:t>Федеральными законами о видах государственной службы, а также о муниципальной службе для государственного или муници­пального служащего могут устанавливаться более строгие запреты, ограничения, обязательства, правила служебного поведения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6236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С т а т ь я 9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12976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Обязанность </a:t>
            </a:r>
            <a:r>
              <a:rPr lang="ru-RU" b="1" dirty="0"/>
              <a:t>государственных и муниципальных служащих уведомлять об обращениях в целях склонения к </a:t>
            </a:r>
            <a:r>
              <a:rPr lang="ru-RU" b="1" dirty="0" smtClean="0"/>
              <a:t>совершению </a:t>
            </a:r>
            <a:r>
              <a:rPr lang="ru-RU" b="1" dirty="0"/>
              <a:t>коррупционных правонарушений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74757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70000" lnSpcReduction="20000"/>
          </a:bodyPr>
          <a:lstStyle/>
          <a:p>
            <a:pPr marL="514350" lvl="0" indent="-514350" algn="just">
              <a:buFont typeface="+mj-lt"/>
              <a:buAutoNum type="arabicPeriod"/>
            </a:pPr>
            <a:r>
              <a:rPr lang="ru-RU" dirty="0"/>
              <a:t>Государственный или муниципальный служащий обязан уве­домлять представителя нанимателя (работодателя), органы проку­ратуры или другие государственные органы обо всех случаях обра­щения к нему каких-либо лиц в целях склонения его к совершению коррупционных правонарушений.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ru-RU" dirty="0"/>
              <a:t>Уведомление о фактах обращения в целях склонения к совер­шению коррупционных правонарушений, за исключением случаев, когда по данным фактам проведена или проводится проверка, явля­ется должностной (служебной) обязанностью государственного или муниципального служащего.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ru-RU" dirty="0"/>
              <a:t>Невыполнение государственным или муниципальным служа­щим должностной (служебной) обязанности, предусмотренной час­тью 1 настоящей статьи, является правонарушением, влекущим его увольнение с государственной или муниципальной службы либо при­влечение его к иным видам ответственности в соответствии с законо­дательством Российской Федерации. &lt;.&gt;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51318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/>
              <a:t>С т а т ь я </a:t>
            </a:r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0892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Конфликт интересов на государственной и муни­ципальной службе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00791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62500" lnSpcReduction="2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dirty="0"/>
              <a:t>Под конфликтом интересов на государственной или муници­пальной службе в настоящем Федеральном законе понимается ситу­ация, при которой личная заинтересованность (прямая или косвен­ная) государственного или муниципального служащего влияет или может повлиять на надлежащее исполнение им должностных (слу­жебных) обязанностей и при которой возникает или может возник­нуть противоречие между личной заинтересованностью государ­ственного или муниципального служащего и правами и законными интересами граждан, организаций, общества или государства, спо­собное привести к причинению вреда правам и законным интересам граждан, организаций, общества или государства.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Под </a:t>
            </a:r>
            <a:r>
              <a:rPr lang="ru-RU" dirty="0"/>
              <a:t>личной заинтересованностью государственного или муници­пального служащего, которая влияет или может повлиять на надлежа­щее исполнение им должностных (служебных) обязанностей, понима­ется возможность получения государственным или муниципальным слу­жащим при исполнении должностных (служебных) обязанностей дохо­дов в виде денег, ценностей, иного имущества или услуг имущественно­го характера, иных имущественных прав для себя или для третьих лиц.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31142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С т а т ь я 13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0892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Ответственность </a:t>
            </a:r>
            <a:r>
              <a:rPr lang="ru-RU" b="1" dirty="0"/>
              <a:t>физических лиц за коррупцион­ные правонарушения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0303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lvl="0" indent="-514350" algn="just">
              <a:buFont typeface="+mj-lt"/>
              <a:buAutoNum type="arabicPeriod"/>
            </a:pPr>
            <a:r>
              <a:rPr lang="ru-RU" dirty="0"/>
              <a:t>Граждане Российской Федерации, иностранные граждане и лица без гражданства за совершение коррупционных правонаруше­ний несут уголовную, административную, гражданско-правовую и дисциплинарную ответственность в соответствии с законодатель­ством Российской Федерации.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ru-RU" dirty="0"/>
              <a:t>Физическое лицо, совершившее коррупционное правонаруше­ние, по решению суда может быть лишено в соответствии с законо­дательством Российской Федерации права занимать определенные должности государственной и муниципальной службы.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66745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/>
              <a:t>Указ от 24 декабря 1714 года: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r>
              <a:rPr lang="ru-RU" i="1" dirty="0" smtClean="0"/>
              <a:t>«</a:t>
            </a:r>
            <a:r>
              <a:rPr lang="ru-RU" i="1" dirty="0"/>
              <a:t>Понеже многие лихоимства ум­ножились... и дабы впредь плутам невозможно было отговорки сыс­кать... запрещается всем чинам, которые у дел приставлены... ни­каких посулов казенных с народа не брать, кроме жалованья</a:t>
            </a:r>
            <a:r>
              <a:rPr lang="ru-RU" i="1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38623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dirty="0" smtClean="0"/>
              <a:t>Патрик Гордон о взяточничестве в России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r>
              <a:rPr lang="ru-RU" dirty="0" smtClean="0"/>
              <a:t>(</a:t>
            </a:r>
            <a:r>
              <a:rPr lang="ru-RU" dirty="0"/>
              <a:t>в России также из­вестен как Пётр Иванович Гордон, 1635 — 1699 гг., — российский во­енный деятель, генерал и контр-адмирал. По происхождению шот­ландец. С 1661 г. в чине майора поступил (уже навсегда) на службу России). </a:t>
            </a:r>
            <a:r>
              <a:rPr lang="ru-RU" i="1" dirty="0"/>
              <a:t>(См. Патрик Гордон. Дневник 1659-1667. М. Наука. 2002).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14357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i="1" dirty="0"/>
              <a:t>«Однако канцлер' оказался весьма бесчестным малым и день за днем отделывался от нас в ожидании взятки, каковая здесь не толь­ко обычна, но и считается обязательной. Ничего о том не ведая, я дважды или трижды выражал ему возмущение, не получил вразу­мительного ответа и подал жалобу боярину, который с легким уко­ром дал ему новый наказ. </a:t>
            </a:r>
            <a:r>
              <a:rPr lang="ru-RU" b="1" i="1" dirty="0"/>
              <a:t>Сие рассердило дьяка еще более, и он по-прежнему нами пренебрегал</a:t>
            </a:r>
            <a:r>
              <a:rPr lang="ru-RU" b="1" i="1" dirty="0" smtClean="0"/>
              <a:t>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689409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600" b="1" dirty="0" smtClean="0"/>
              <a:t>А.Н. Радищев «Путешествие из Петербурга в Москву», </a:t>
            </a:r>
            <a:br>
              <a:rPr lang="ru-RU" sz="3600" b="1" dirty="0" smtClean="0"/>
            </a:br>
            <a:r>
              <a:rPr lang="ru-RU" sz="3600" b="1" dirty="0" smtClean="0"/>
              <a:t>фраг­мент главы «Спасская Повесть»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i="1" dirty="0"/>
              <a:t>«В молодости своей таскался по чужим землям, выучился есть </a:t>
            </a:r>
            <a:r>
              <a:rPr lang="ru-RU" i="1" dirty="0" err="1"/>
              <a:t>устерсы</a:t>
            </a:r>
            <a:r>
              <a:rPr lang="ru-RU" i="1" dirty="0"/>
              <a:t>, и был до них великой охотник. Пока </a:t>
            </a:r>
            <a:r>
              <a:rPr lang="ru-RU" i="1" dirty="0" err="1"/>
              <a:t>денжонок</a:t>
            </a:r>
            <a:r>
              <a:rPr lang="ru-RU" i="1" dirty="0"/>
              <a:t> своих мало было, то он от охоты своей воздерживался, едал по десятку и то когда бывал в Петербурге. Как скоро полез в чины, то и число ус-</a:t>
            </a:r>
            <a:r>
              <a:rPr lang="ru-RU" i="1" dirty="0" err="1"/>
              <a:t>терсов</a:t>
            </a:r>
            <a:r>
              <a:rPr lang="ru-RU" i="1" dirty="0"/>
              <a:t> на столе его начало прибавляться. А как попал в Наместни­ки и когда много стало у него денег своих, много и казенных в </a:t>
            </a:r>
            <a:r>
              <a:rPr lang="ru-RU" i="1" dirty="0" err="1"/>
              <a:t>разпо-ряжении</a:t>
            </a:r>
            <a:r>
              <a:rPr lang="ru-RU" i="1" dirty="0"/>
              <a:t>, тогда стал он к </a:t>
            </a:r>
            <a:r>
              <a:rPr lang="ru-RU" i="1" dirty="0" err="1"/>
              <a:t>устерсам</a:t>
            </a:r>
            <a:r>
              <a:rPr lang="ru-RU" i="1" dirty="0"/>
              <a:t> как брюхатая баба. Спит и видит, чтобы </a:t>
            </a:r>
            <a:r>
              <a:rPr lang="ru-RU" i="1" dirty="0" err="1"/>
              <a:t>устерсы</a:t>
            </a:r>
            <a:r>
              <a:rPr lang="ru-RU" i="1" dirty="0"/>
              <a:t> кушать. Как пора их приходит, то нет никому покою. Все подчиненные становятся мучениками. Но во что бы то ни стало, а </a:t>
            </a:r>
            <a:r>
              <a:rPr lang="ru-RU" i="1" dirty="0" err="1"/>
              <a:t>устерсы</a:t>
            </a:r>
            <a:r>
              <a:rPr lang="ru-RU" i="1" dirty="0"/>
              <a:t> есть будет. — В правление посылает приказ, чтобы наряжен был немедленно курьер, </a:t>
            </a:r>
            <a:r>
              <a:rPr lang="ru-RU" i="1" dirty="0" err="1"/>
              <a:t>котораго</a:t>
            </a:r>
            <a:r>
              <a:rPr lang="ru-RU" i="1" dirty="0"/>
              <a:t> он име­ет в Петербург отправить с важными донесениями. Все знают, что курьер поскачет за </a:t>
            </a:r>
            <a:r>
              <a:rPr lang="ru-RU" i="1" dirty="0" err="1"/>
              <a:t>устерсами</a:t>
            </a:r>
            <a:r>
              <a:rPr lang="ru-RU" i="1" dirty="0"/>
              <a:t>, но куда ни вертись, а прогоны выдавай. На </a:t>
            </a:r>
            <a:r>
              <a:rPr lang="ru-RU" i="1" dirty="0" err="1"/>
              <a:t>казенныя</a:t>
            </a:r>
            <a:r>
              <a:rPr lang="ru-RU" i="1" dirty="0"/>
              <a:t> </a:t>
            </a:r>
            <a:r>
              <a:rPr lang="ru-RU" i="1" dirty="0" err="1"/>
              <a:t>денешки</a:t>
            </a:r>
            <a:r>
              <a:rPr lang="ru-RU" i="1" dirty="0"/>
              <a:t> дыр много</a:t>
            </a:r>
            <a:r>
              <a:rPr lang="ru-RU" i="1" dirty="0" smtClean="0"/>
              <a:t>»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74189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2636</Words>
  <Application>Microsoft Office PowerPoint</Application>
  <PresentationFormat>Экран (4:3)</PresentationFormat>
  <Paragraphs>101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Arial</vt:lpstr>
      <vt:lpstr>Calibri</vt:lpstr>
      <vt:lpstr>Times New Roman</vt:lpstr>
      <vt:lpstr>Тема Office</vt:lpstr>
      <vt:lpstr>Причины возникновения коррупции</vt:lpstr>
      <vt:lpstr>Фундаментальное противоречие</vt:lpstr>
      <vt:lpstr>Фундаментальное противоречие</vt:lpstr>
      <vt:lpstr>Консервативность закона</vt:lpstr>
      <vt:lpstr>Невозможность всеохватывающего контроля</vt:lpstr>
      <vt:lpstr>Причины высокой коррупции</vt:lpstr>
      <vt:lpstr>Причины высокой коррупции</vt:lpstr>
      <vt:lpstr>Недоказанные гипотезы о причинах высокой коррупции</vt:lpstr>
      <vt:lpstr>Недоказанные гипотезы о причинах высокой коррупции</vt:lpstr>
      <vt:lpstr>Одним из наиболее спорных вопросов является роль государственного регулирования рынков и государства как монополиста</vt:lpstr>
      <vt:lpstr>Возражения данному аргументу</vt:lpstr>
      <vt:lpstr>Возражения данному аргументу</vt:lpstr>
      <vt:lpstr>С т а т ь я 7</vt:lpstr>
      <vt:lpstr>Презентация PowerPoint</vt:lpstr>
      <vt:lpstr>Презентация PowerPoint</vt:lpstr>
      <vt:lpstr>Презентация PowerPoint</vt:lpstr>
      <vt:lpstr>С т а т ь я 8 </vt:lpstr>
      <vt:lpstr>Презентация PowerPoint</vt:lpstr>
      <vt:lpstr>Презентация PowerPoint</vt:lpstr>
      <vt:lpstr>С т а т ь я 9 </vt:lpstr>
      <vt:lpstr>Презентация PowerPoint</vt:lpstr>
      <vt:lpstr>С т а т ь я 10</vt:lpstr>
      <vt:lpstr>Презентация PowerPoint</vt:lpstr>
      <vt:lpstr>С т а т ь я 13 </vt:lpstr>
      <vt:lpstr>Презентация PowerPoint</vt:lpstr>
      <vt:lpstr>Указ от 24 декабря 1714 года: </vt:lpstr>
      <vt:lpstr>Патрик Гордон о взяточничестве в России </vt:lpstr>
      <vt:lpstr>Презентация PowerPoint</vt:lpstr>
      <vt:lpstr>А.Н. Радищев «Путешествие из Петербурга в Москву»,  фраг­мент главы «Спасская Повесть»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Причины возникновения коррупции</dc:title>
  <dc:creator>admin</dc:creator>
  <cp:lastModifiedBy>RMC_Director</cp:lastModifiedBy>
  <cp:revision>8</cp:revision>
  <dcterms:created xsi:type="dcterms:W3CDTF">2018-11-27T06:28:07Z</dcterms:created>
  <dcterms:modified xsi:type="dcterms:W3CDTF">2022-05-04T05:56:36Z</dcterms:modified>
</cp:coreProperties>
</file>