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61" r:id="rId4"/>
    <p:sldId id="258" r:id="rId5"/>
    <p:sldId id="260" r:id="rId6"/>
    <p:sldId id="259" r:id="rId7"/>
    <p:sldId id="262" r:id="rId8"/>
    <p:sldId id="263" r:id="rId9"/>
    <p:sldId id="280" r:id="rId10"/>
    <p:sldId id="264" r:id="rId11"/>
    <p:sldId id="265" r:id="rId12"/>
    <p:sldId id="266" r:id="rId13"/>
    <p:sldId id="267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9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779" autoAdjust="0"/>
    <p:restoredTop sz="94660"/>
  </p:normalViewPr>
  <p:slideViewPr>
    <p:cSldViewPr>
      <p:cViewPr varScale="1">
        <p:scale>
          <a:sx n="110" d="100"/>
          <a:sy n="110" d="100"/>
        </p:scale>
        <p:origin x="-164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" name="Group 94"/>
          <p:cNvGrpSpPr/>
          <p:nvPr/>
        </p:nvGrpSpPr>
        <p:grpSpPr>
          <a:xfrm>
            <a:off x="0" y="-30477"/>
            <a:ext cx="9067800" cy="6889273"/>
            <a:chOff x="0" y="-30477"/>
            <a:chExt cx="9067800" cy="6889273"/>
          </a:xfrm>
        </p:grpSpPr>
        <p:cxnSp>
          <p:nvCxnSpPr>
            <p:cNvPr id="110" name="Straight Connector 109"/>
            <p:cNvCxnSpPr/>
            <p:nvPr/>
          </p:nvCxnSpPr>
          <p:spPr>
            <a:xfrm rot="16200000" flipH="1">
              <a:off x="-1447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/>
            <p:cNvCxnSpPr/>
            <p:nvPr/>
          </p:nvCxnSpPr>
          <p:spPr>
            <a:xfrm rot="16200000" flipH="1">
              <a:off x="-1638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/>
            <p:cNvCxnSpPr/>
            <p:nvPr/>
          </p:nvCxnSpPr>
          <p:spPr>
            <a:xfrm rot="5400000">
              <a:off x="-1485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/>
            <p:cNvCxnSpPr/>
            <p:nvPr/>
          </p:nvCxnSpPr>
          <p:spPr>
            <a:xfrm rot="5400000">
              <a:off x="-32385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/>
            <p:cNvCxnSpPr/>
            <p:nvPr/>
          </p:nvCxnSpPr>
          <p:spPr>
            <a:xfrm rot="16200000" flipH="1">
              <a:off x="-33147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Connector 182"/>
            <p:cNvCxnSpPr/>
            <p:nvPr/>
          </p:nvCxnSpPr>
          <p:spPr>
            <a:xfrm rot="16200000" flipH="1">
              <a:off x="-1371600" y="2971800"/>
              <a:ext cx="6858000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/>
            <p:cNvCxnSpPr/>
            <p:nvPr/>
          </p:nvCxnSpPr>
          <p:spPr>
            <a:xfrm rot="16200000" flipH="1">
              <a:off x="-2819400" y="3200400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/>
            <p:cNvCxnSpPr/>
            <p:nvPr/>
          </p:nvCxnSpPr>
          <p:spPr>
            <a:xfrm rot="5400000">
              <a:off x="-2705099" y="3238500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/>
            <p:cNvCxnSpPr/>
            <p:nvPr/>
          </p:nvCxnSpPr>
          <p:spPr>
            <a:xfrm rot="16200000" flipH="1">
              <a:off x="-21336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Straight Connector 186"/>
            <p:cNvCxnSpPr/>
            <p:nvPr/>
          </p:nvCxnSpPr>
          <p:spPr>
            <a:xfrm rot="16200000" flipH="1">
              <a:off x="-31242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/>
            <p:cNvCxnSpPr/>
            <p:nvPr/>
          </p:nvCxnSpPr>
          <p:spPr>
            <a:xfrm rot="16200000" flipH="1">
              <a:off x="-1828799" y="3352799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/>
            <p:cNvCxnSpPr/>
            <p:nvPr/>
          </p:nvCxnSpPr>
          <p:spPr>
            <a:xfrm rot="16200000" flipH="1">
              <a:off x="-28194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Connector 189"/>
            <p:cNvCxnSpPr/>
            <p:nvPr/>
          </p:nvCxnSpPr>
          <p:spPr>
            <a:xfrm rot="16200000" flipH="1">
              <a:off x="-2438400" y="3124200"/>
              <a:ext cx="6858000" cy="609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/>
            <p:cNvCxnSpPr/>
            <p:nvPr/>
          </p:nvCxnSpPr>
          <p:spPr>
            <a:xfrm rot="5400000">
              <a:off x="-173164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/>
            <p:cNvCxnSpPr/>
            <p:nvPr/>
          </p:nvCxnSpPr>
          <p:spPr>
            <a:xfrm rot="5400000">
              <a:off x="-1142048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/>
            <p:cNvCxnSpPr/>
            <p:nvPr/>
          </p:nvCxnSpPr>
          <p:spPr>
            <a:xfrm rot="5400000">
              <a:off x="-9144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/>
            <p:cNvCxnSpPr/>
            <p:nvPr/>
          </p:nvCxnSpPr>
          <p:spPr>
            <a:xfrm rot="5400000">
              <a:off x="-185547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/>
            <p:cNvCxnSpPr/>
            <p:nvPr/>
          </p:nvCxnSpPr>
          <p:spPr>
            <a:xfrm rot="16200000" flipH="1">
              <a:off x="-26431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/>
            <p:cNvCxnSpPr/>
            <p:nvPr/>
          </p:nvCxnSpPr>
          <p:spPr>
            <a:xfrm rot="16200000" flipH="1">
              <a:off x="-1954530" y="3326130"/>
              <a:ext cx="6858000" cy="20574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/>
            <p:nvPr/>
          </p:nvCxnSpPr>
          <p:spPr>
            <a:xfrm rot="16200000" flipH="1">
              <a:off x="-2362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Straight Connector 208"/>
            <p:cNvCxnSpPr/>
            <p:nvPr/>
          </p:nvCxnSpPr>
          <p:spPr>
            <a:xfrm rot="16200000" flipH="1">
              <a:off x="-21336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Straight Connector 209"/>
            <p:cNvCxnSpPr/>
            <p:nvPr/>
          </p:nvCxnSpPr>
          <p:spPr>
            <a:xfrm rot="16200000" flipH="1">
              <a:off x="1066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/>
            <p:cNvCxnSpPr/>
            <p:nvPr/>
          </p:nvCxnSpPr>
          <p:spPr>
            <a:xfrm rot="16200000" flipH="1">
              <a:off x="876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Connector 211"/>
            <p:cNvCxnSpPr/>
            <p:nvPr/>
          </p:nvCxnSpPr>
          <p:spPr>
            <a:xfrm rot="5400000">
              <a:off x="1028700" y="3238500"/>
              <a:ext cx="6858000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/>
            <p:cNvCxnSpPr/>
            <p:nvPr/>
          </p:nvCxnSpPr>
          <p:spPr>
            <a:xfrm rot="5400000">
              <a:off x="-7239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/>
            <p:cNvCxnSpPr/>
            <p:nvPr/>
          </p:nvCxnSpPr>
          <p:spPr>
            <a:xfrm rot="16200000" flipH="1">
              <a:off x="-8001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/>
            <p:cNvCxnSpPr/>
            <p:nvPr/>
          </p:nvCxnSpPr>
          <p:spPr>
            <a:xfrm rot="5400000">
              <a:off x="-152400" y="3429000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/>
            <p:cNvCxnSpPr/>
            <p:nvPr/>
          </p:nvCxnSpPr>
          <p:spPr>
            <a:xfrm rot="16200000" flipH="1">
              <a:off x="-304800" y="3200400"/>
              <a:ext cx="6858000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Connector 216"/>
            <p:cNvCxnSpPr/>
            <p:nvPr/>
          </p:nvCxnSpPr>
          <p:spPr>
            <a:xfrm rot="5400000">
              <a:off x="-190499" y="3238500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Connector 217"/>
            <p:cNvCxnSpPr/>
            <p:nvPr/>
          </p:nvCxnSpPr>
          <p:spPr>
            <a:xfrm rot="16200000" flipH="1">
              <a:off x="3810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/>
            <p:cNvCxnSpPr/>
            <p:nvPr/>
          </p:nvCxnSpPr>
          <p:spPr>
            <a:xfrm rot="16200000" flipH="1">
              <a:off x="-6096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/>
            <p:cNvCxnSpPr/>
            <p:nvPr/>
          </p:nvCxnSpPr>
          <p:spPr>
            <a:xfrm rot="16200000" flipH="1">
              <a:off x="685801" y="3352799"/>
              <a:ext cx="6858000" cy="152401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Connector 220"/>
            <p:cNvCxnSpPr/>
            <p:nvPr/>
          </p:nvCxnSpPr>
          <p:spPr>
            <a:xfrm rot="16200000" flipH="1">
              <a:off x="-304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/>
            <p:cNvCxnSpPr/>
            <p:nvPr/>
          </p:nvCxnSpPr>
          <p:spPr>
            <a:xfrm rot="5400000">
              <a:off x="-10287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Connector 222"/>
            <p:cNvCxnSpPr/>
            <p:nvPr/>
          </p:nvCxnSpPr>
          <p:spPr>
            <a:xfrm rot="5400000">
              <a:off x="78295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/>
            <p:cNvCxnSpPr/>
            <p:nvPr/>
          </p:nvCxnSpPr>
          <p:spPr>
            <a:xfrm rot="5400000">
              <a:off x="1372552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Straight Connector 224"/>
            <p:cNvCxnSpPr/>
            <p:nvPr/>
          </p:nvCxnSpPr>
          <p:spPr>
            <a:xfrm rot="5400000">
              <a:off x="1600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Straight Connector 225"/>
            <p:cNvCxnSpPr/>
            <p:nvPr/>
          </p:nvCxnSpPr>
          <p:spPr>
            <a:xfrm rot="5400000">
              <a:off x="65913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Straight Connector 226"/>
            <p:cNvCxnSpPr/>
            <p:nvPr/>
          </p:nvCxnSpPr>
          <p:spPr>
            <a:xfrm rot="16200000" flipH="1">
              <a:off x="-1285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Connector 227"/>
            <p:cNvCxnSpPr/>
            <p:nvPr/>
          </p:nvCxnSpPr>
          <p:spPr>
            <a:xfrm rot="16200000" flipH="1">
              <a:off x="560070" y="3326130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Straight Connector 228"/>
            <p:cNvCxnSpPr/>
            <p:nvPr/>
          </p:nvCxnSpPr>
          <p:spPr>
            <a:xfrm rot="16200000" flipH="1">
              <a:off x="1524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Connector 229"/>
            <p:cNvCxnSpPr/>
            <p:nvPr/>
          </p:nvCxnSpPr>
          <p:spPr>
            <a:xfrm rot="16200000" flipH="1">
              <a:off x="3810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/>
            <p:cNvCxnSpPr/>
            <p:nvPr/>
          </p:nvCxnSpPr>
          <p:spPr>
            <a:xfrm rot="16200000" flipH="1">
              <a:off x="2743200" y="3352801"/>
              <a:ext cx="6858000" cy="1524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/>
            <p:cNvCxnSpPr/>
            <p:nvPr/>
          </p:nvCxnSpPr>
          <p:spPr>
            <a:xfrm rot="16200000" flipH="1">
              <a:off x="2095501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Straight Connector 238"/>
            <p:cNvCxnSpPr/>
            <p:nvPr/>
          </p:nvCxnSpPr>
          <p:spPr>
            <a:xfrm rot="5400000">
              <a:off x="2705100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Straight Connector 239"/>
            <p:cNvCxnSpPr/>
            <p:nvPr/>
          </p:nvCxnSpPr>
          <p:spPr>
            <a:xfrm rot="5400000">
              <a:off x="1828801" y="3276600"/>
              <a:ext cx="6857999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Straight Connector 240"/>
            <p:cNvCxnSpPr/>
            <p:nvPr/>
          </p:nvCxnSpPr>
          <p:spPr>
            <a:xfrm rot="16200000" flipH="1">
              <a:off x="1066800" y="3200402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Straight Connector 241"/>
            <p:cNvCxnSpPr/>
            <p:nvPr/>
          </p:nvCxnSpPr>
          <p:spPr>
            <a:xfrm rot="16200000" flipH="1">
              <a:off x="2362201" y="3352800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Straight Connector 242"/>
            <p:cNvCxnSpPr/>
            <p:nvPr/>
          </p:nvCxnSpPr>
          <p:spPr>
            <a:xfrm rot="5400000">
              <a:off x="2646045" y="2722246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Connector 243"/>
            <p:cNvCxnSpPr/>
            <p:nvPr/>
          </p:nvCxnSpPr>
          <p:spPr>
            <a:xfrm rot="5400000">
              <a:off x="3048952" y="3277553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Connector 244"/>
            <p:cNvCxnSpPr/>
            <p:nvPr/>
          </p:nvCxnSpPr>
          <p:spPr>
            <a:xfrm rot="5400000">
              <a:off x="2895600" y="3276601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Connector 245"/>
            <p:cNvCxnSpPr/>
            <p:nvPr/>
          </p:nvCxnSpPr>
          <p:spPr>
            <a:xfrm rot="5400000">
              <a:off x="2388870" y="3227071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Straight Connector 246"/>
            <p:cNvCxnSpPr/>
            <p:nvPr/>
          </p:nvCxnSpPr>
          <p:spPr>
            <a:xfrm rot="16200000" flipH="1">
              <a:off x="22364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Straight Connector 247"/>
            <p:cNvCxnSpPr/>
            <p:nvPr/>
          </p:nvCxnSpPr>
          <p:spPr>
            <a:xfrm rot="16200000" flipH="1">
              <a:off x="17526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Straight Connector 248"/>
            <p:cNvCxnSpPr/>
            <p:nvPr/>
          </p:nvCxnSpPr>
          <p:spPr>
            <a:xfrm rot="16200000" flipH="1">
              <a:off x="19812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Straight Connector 249"/>
            <p:cNvCxnSpPr/>
            <p:nvPr/>
          </p:nvCxnSpPr>
          <p:spPr>
            <a:xfrm rot="5400000">
              <a:off x="3467100" y="3314701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Straight Connector 250"/>
            <p:cNvCxnSpPr/>
            <p:nvPr/>
          </p:nvCxnSpPr>
          <p:spPr>
            <a:xfrm rot="16200000" flipH="1">
              <a:off x="3467099" y="3314701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Straight Connector 251"/>
            <p:cNvCxnSpPr/>
            <p:nvPr/>
          </p:nvCxnSpPr>
          <p:spPr>
            <a:xfrm rot="5400000">
              <a:off x="4038600" y="3429001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Straight Connector 252"/>
            <p:cNvCxnSpPr/>
            <p:nvPr/>
          </p:nvCxnSpPr>
          <p:spPr>
            <a:xfrm rot="16200000" flipH="1">
              <a:off x="3886200" y="3200401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Straight Connector 253"/>
            <p:cNvCxnSpPr/>
            <p:nvPr/>
          </p:nvCxnSpPr>
          <p:spPr>
            <a:xfrm rot="5400000">
              <a:off x="4000501" y="3238501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Straight Connector 254"/>
            <p:cNvCxnSpPr/>
            <p:nvPr/>
          </p:nvCxnSpPr>
          <p:spPr>
            <a:xfrm rot="16200000" flipH="1">
              <a:off x="4572000" y="3200401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Straight Connector 256"/>
            <p:cNvCxnSpPr/>
            <p:nvPr/>
          </p:nvCxnSpPr>
          <p:spPr>
            <a:xfrm rot="16200000" flipH="1">
              <a:off x="3733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Straight Connector 257"/>
            <p:cNvCxnSpPr/>
            <p:nvPr/>
          </p:nvCxnSpPr>
          <p:spPr>
            <a:xfrm rot="5400000">
              <a:off x="36195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Straight Connector 258"/>
            <p:cNvCxnSpPr/>
            <p:nvPr/>
          </p:nvCxnSpPr>
          <p:spPr>
            <a:xfrm rot="16200000" flipH="1">
              <a:off x="4214813" y="3252788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Straight Connector 259"/>
            <p:cNvCxnSpPr/>
            <p:nvPr/>
          </p:nvCxnSpPr>
          <p:spPr>
            <a:xfrm rot="16200000" flipH="1">
              <a:off x="47510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Straight Connector 260"/>
            <p:cNvCxnSpPr/>
            <p:nvPr/>
          </p:nvCxnSpPr>
          <p:spPr>
            <a:xfrm rot="16200000" flipH="1">
              <a:off x="43434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Straight Connector 261"/>
            <p:cNvCxnSpPr/>
            <p:nvPr/>
          </p:nvCxnSpPr>
          <p:spPr>
            <a:xfrm rot="16200000" flipH="1">
              <a:off x="4572000" y="3352801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Straight Connector 263"/>
            <p:cNvCxnSpPr/>
            <p:nvPr/>
          </p:nvCxnSpPr>
          <p:spPr>
            <a:xfrm rot="16200000" flipH="1">
              <a:off x="5257800" y="3352802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Straight Connector 264"/>
            <p:cNvCxnSpPr/>
            <p:nvPr/>
          </p:nvCxnSpPr>
          <p:spPr>
            <a:xfrm rot="16200000" flipH="1">
              <a:off x="5067300" y="3238502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Straight Connector 265"/>
            <p:cNvCxnSpPr/>
            <p:nvPr/>
          </p:nvCxnSpPr>
          <p:spPr>
            <a:xfrm rot="5400000">
              <a:off x="5219700" y="3238502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Straight Connector 266"/>
            <p:cNvCxnSpPr/>
            <p:nvPr/>
          </p:nvCxnSpPr>
          <p:spPr>
            <a:xfrm rot="16200000" flipH="1">
              <a:off x="4876801" y="3352801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Straight Connector 267"/>
            <p:cNvCxnSpPr/>
            <p:nvPr/>
          </p:nvCxnSpPr>
          <p:spPr>
            <a:xfrm rot="5400000">
              <a:off x="5527994" y="3318196"/>
              <a:ext cx="6888479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Straight Connector 269"/>
            <p:cNvCxnSpPr/>
            <p:nvPr/>
          </p:nvCxnSpPr>
          <p:spPr>
            <a:xfrm rot="5400000">
              <a:off x="4850130" y="3227072"/>
              <a:ext cx="6858000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Straight Connector 270"/>
            <p:cNvCxnSpPr/>
            <p:nvPr/>
          </p:nvCxnSpPr>
          <p:spPr>
            <a:xfrm rot="16200000" flipH="1">
              <a:off x="4751070" y="3326132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8" name="Straight Connector 277"/>
            <p:cNvCxnSpPr/>
            <p:nvPr/>
          </p:nvCxnSpPr>
          <p:spPr>
            <a:xfrm rot="5400000">
              <a:off x="5562599" y="3429001"/>
              <a:ext cx="685800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3" name="Straight Connector 282"/>
            <p:cNvCxnSpPr/>
            <p:nvPr/>
          </p:nvCxnSpPr>
          <p:spPr>
            <a:xfrm rot="5400000">
              <a:off x="2552700" y="3390900"/>
              <a:ext cx="6858000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9" name="Straight Connector 288"/>
            <p:cNvCxnSpPr/>
            <p:nvPr/>
          </p:nvCxnSpPr>
          <p:spPr>
            <a:xfrm rot="16200000" flipH="1">
              <a:off x="3048000" y="3352800"/>
              <a:ext cx="6858000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2" name="Straight Connector 291"/>
            <p:cNvCxnSpPr/>
            <p:nvPr/>
          </p:nvCxnSpPr>
          <p:spPr>
            <a:xfrm rot="16200000" flipH="1">
              <a:off x="3238500" y="3238500"/>
              <a:ext cx="6858000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4" name="Straight Connector 293"/>
            <p:cNvCxnSpPr/>
            <p:nvPr/>
          </p:nvCxnSpPr>
          <p:spPr>
            <a:xfrm rot="5400000">
              <a:off x="2133600" y="3276600"/>
              <a:ext cx="6858000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8" name="Straight Connector 297"/>
            <p:cNvCxnSpPr/>
            <p:nvPr/>
          </p:nvCxnSpPr>
          <p:spPr>
            <a:xfrm rot="16200000" flipH="1">
              <a:off x="3148013" y="3252789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9" name="Straight Connector 298"/>
            <p:cNvCxnSpPr/>
            <p:nvPr/>
          </p:nvCxnSpPr>
          <p:spPr>
            <a:xfrm rot="5400000">
              <a:off x="3771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2" name="Straight Connector 301"/>
            <p:cNvCxnSpPr/>
            <p:nvPr/>
          </p:nvCxnSpPr>
          <p:spPr>
            <a:xfrm rot="5400000">
              <a:off x="4229100" y="2933700"/>
              <a:ext cx="6858000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7" name="Straight Connector 306"/>
            <p:cNvCxnSpPr/>
            <p:nvPr/>
          </p:nvCxnSpPr>
          <p:spPr>
            <a:xfrm rot="16200000" flipH="1">
              <a:off x="1371600" y="3200403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3" name="Rectangle 112"/>
          <p:cNvSpPr/>
          <p:nvPr/>
        </p:nvSpPr>
        <p:spPr>
          <a:xfrm>
            <a:off x="0" y="1905000"/>
            <a:ext cx="4953000" cy="3124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grpSp>
        <p:nvGrpSpPr>
          <p:cNvPr id="94" name="Group 93"/>
          <p:cNvGrpSpPr/>
          <p:nvPr/>
        </p:nvGrpSpPr>
        <p:grpSpPr>
          <a:xfrm>
            <a:off x="0" y="2057400"/>
            <a:ext cx="4801394" cy="2820988"/>
            <a:chOff x="0" y="2057400"/>
            <a:chExt cx="4801394" cy="2820988"/>
          </a:xfrm>
        </p:grpSpPr>
        <p:cxnSp>
          <p:nvCxnSpPr>
            <p:cNvPr id="117" name="Straight Connector 116"/>
            <p:cNvCxnSpPr/>
            <p:nvPr/>
          </p:nvCxnSpPr>
          <p:spPr>
            <a:xfrm>
              <a:off x="0" y="20574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/>
            <p:cNvCxnSpPr/>
            <p:nvPr/>
          </p:nvCxnSpPr>
          <p:spPr>
            <a:xfrm>
              <a:off x="0" y="48768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/>
            <p:cNvCxnSpPr/>
            <p:nvPr/>
          </p:nvCxnSpPr>
          <p:spPr>
            <a:xfrm rot="5400000">
              <a:off x="3391694" y="3467100"/>
              <a:ext cx="2818606" cy="794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2130425"/>
            <a:ext cx="4419600" cy="1600327"/>
          </a:xfrm>
        </p:spPr>
        <p:txBody>
          <a:bodyPr anchor="b">
            <a:normAutofit/>
          </a:bodyPr>
          <a:lstStyle>
            <a:lvl1pPr algn="l">
              <a:defRPr sz="3600" b="1" cap="none" spc="40" baseline="0">
                <a:ln w="1333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3733800"/>
            <a:ext cx="4419600" cy="1066800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92"/>
          <p:cNvGrpSpPr/>
          <p:nvPr/>
        </p:nvGrpSpPr>
        <p:grpSpPr>
          <a:xfrm>
            <a:off x="1" y="-30478"/>
            <a:ext cx="9067799" cy="4846320"/>
            <a:chOff x="1" y="-30477"/>
            <a:chExt cx="9067799" cy="4526277"/>
          </a:xfrm>
        </p:grpSpPr>
        <p:cxnSp>
          <p:nvCxnSpPr>
            <p:cNvPr id="8" name="Straight Connector 7"/>
            <p:cNvCxnSpPr/>
            <p:nvPr/>
          </p:nvCxnSpPr>
          <p:spPr>
            <a:xfrm rot="16200000" flipH="1">
              <a:off x="-2716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16200000" flipH="1">
              <a:off x="-4621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rot="5400000">
              <a:off x="-3097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5400000">
              <a:off x="-206236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H="1">
              <a:off x="-213856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6200000" flipH="1">
              <a:off x="-195465" y="1785212"/>
              <a:ext cx="4505731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6200000" flipH="1">
              <a:off x="-164326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5400000">
              <a:off x="-1528964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H="1">
              <a:off x="-95746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6200000" flipH="1">
              <a:off x="-194806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6200000" flipH="1">
              <a:off x="-652664" y="2166211"/>
              <a:ext cx="4505731" cy="152401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rot="16200000" flipH="1">
              <a:off x="-16432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H="1">
              <a:off x="-1790700" y="2019300"/>
              <a:ext cx="4495800" cy="4572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>
              <a:off x="-55551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rot="5400000">
              <a:off x="340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rot="5400000">
              <a:off x="26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rot="5400000">
              <a:off x="-67933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rot="16200000" flipH="1">
              <a:off x="-1467052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rot="16200000" flipH="1">
              <a:off x="-77839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rot="16200000" flipH="1">
              <a:off x="-11860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 rot="16200000" flipH="1">
              <a:off x="-9574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rot="16200000" flipH="1">
              <a:off x="22429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 rot="16200000" flipH="1">
              <a:off x="20524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rot="5400000">
              <a:off x="2204835" y="2051912"/>
              <a:ext cx="4505731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 rot="5400000">
              <a:off x="452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rot="16200000" flipH="1">
              <a:off x="37603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 rot="5400000">
              <a:off x="1023735" y="2242139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rot="16200000" flipH="1">
              <a:off x="871335" y="2013812"/>
              <a:ext cx="4505731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rot="5400000">
              <a:off x="985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 rot="16200000" flipH="1">
              <a:off x="155713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 rot="16200000" flipH="1">
              <a:off x="5665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rot="16200000" flipH="1">
              <a:off x="1861936" y="2166211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 rot="16200000" flipH="1">
              <a:off x="8713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 rot="5400000">
              <a:off x="1474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 rot="5400000">
              <a:off x="195909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 rot="5400000">
              <a:off x="25486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 rot="5400000">
              <a:off x="27763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 rot="5400000">
              <a:off x="183526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 rot="16200000" flipH="1">
              <a:off x="1047548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 rot="16200000" flipH="1">
              <a:off x="1736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 rot="16200000" flipH="1">
              <a:off x="1328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 rot="16200000" flipH="1">
              <a:off x="1557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 rot="16200000" flipH="1">
              <a:off x="39193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 rot="16200000" flipH="1">
              <a:off x="3271636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 rot="5400000">
              <a:off x="38812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 rot="5400000">
              <a:off x="3004936" y="2090012"/>
              <a:ext cx="4505730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 rot="16200000" flipH="1">
              <a:off x="22429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 rot="16200000" flipH="1">
              <a:off x="35383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 rot="5400000">
              <a:off x="382218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 rot="5400000">
              <a:off x="4225087" y="2090965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 rot="5400000">
              <a:off x="407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 rot="5400000">
              <a:off x="356500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 rot="16200000" flipH="1">
              <a:off x="34126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 rot="16200000" flipH="1">
              <a:off x="29287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 rot="16200000" flipH="1">
              <a:off x="3081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 rot="5400000">
              <a:off x="4643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 rot="16200000" flipH="1">
              <a:off x="4643234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 rot="5400000">
              <a:off x="5214735" y="2242140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/>
          </p:nvCxnSpPr>
          <p:spPr>
            <a:xfrm rot="16200000" flipH="1">
              <a:off x="506233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/>
            <p:nvPr/>
          </p:nvCxnSpPr>
          <p:spPr>
            <a:xfrm rot="5400000">
              <a:off x="5176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/>
          </p:nvCxnSpPr>
          <p:spPr>
            <a:xfrm rot="16200000" flipH="1">
              <a:off x="57481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 rot="16200000" flipH="1">
              <a:off x="49099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 rot="5400000">
              <a:off x="47956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 rot="16200000" flipH="1">
              <a:off x="53909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/>
            <p:nvPr/>
          </p:nvCxnSpPr>
          <p:spPr>
            <a:xfrm rot="16200000" flipH="1">
              <a:off x="5927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 rot="16200000" flipH="1">
              <a:off x="5519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/>
            <p:nvPr/>
          </p:nvCxnSpPr>
          <p:spPr>
            <a:xfrm rot="16200000" flipH="1">
              <a:off x="5748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 rot="16200000" flipH="1">
              <a:off x="6433935" y="2166213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 rot="16200000" flipH="1">
              <a:off x="62434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/>
            <p:nvPr/>
          </p:nvCxnSpPr>
          <p:spPr>
            <a:xfrm rot="5400000">
              <a:off x="63958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 rot="16200000" flipH="1">
              <a:off x="60529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/>
            <p:cNvCxnSpPr/>
            <p:nvPr/>
          </p:nvCxnSpPr>
          <p:spPr>
            <a:xfrm rot="5400000">
              <a:off x="6709356" y="2136834"/>
              <a:ext cx="4525755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 rot="5400000">
              <a:off x="6026265" y="2040483"/>
              <a:ext cx="4505731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 rot="16200000" flipH="1">
              <a:off x="5927205" y="2139543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 rot="5400000">
              <a:off x="6738734" y="2242140"/>
              <a:ext cx="450573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 rot="5400000">
              <a:off x="3728835" y="2204312"/>
              <a:ext cx="4505731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 rot="16200000" flipH="1">
              <a:off x="4224135" y="2166212"/>
              <a:ext cx="4505731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/>
            <p:nvPr/>
          </p:nvCxnSpPr>
          <p:spPr>
            <a:xfrm rot="16200000" flipH="1">
              <a:off x="4414635" y="2051912"/>
              <a:ext cx="4505731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/>
            <p:cNvCxnSpPr/>
            <p:nvPr/>
          </p:nvCxnSpPr>
          <p:spPr>
            <a:xfrm rot="5400000">
              <a:off x="3309735" y="2090012"/>
              <a:ext cx="4505731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/>
            <p:cNvCxnSpPr/>
            <p:nvPr/>
          </p:nvCxnSpPr>
          <p:spPr>
            <a:xfrm rot="16200000" flipH="1">
              <a:off x="43241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 rot="5400000">
              <a:off x="49480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/>
            <p:nvPr/>
          </p:nvCxnSpPr>
          <p:spPr>
            <a:xfrm rot="5400000">
              <a:off x="5405235" y="1747112"/>
              <a:ext cx="4505731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/>
            <p:nvPr/>
          </p:nvCxnSpPr>
          <p:spPr>
            <a:xfrm rot="16200000" flipH="1">
              <a:off x="2547735" y="2013814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4" name="Rectangle 93"/>
          <p:cNvSpPr/>
          <p:nvPr/>
        </p:nvSpPr>
        <p:spPr>
          <a:xfrm>
            <a:off x="0" y="4311168"/>
            <a:ext cx="9144000" cy="1905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96" name="Straight Connector 95"/>
          <p:cNvCxnSpPr/>
          <p:nvPr/>
        </p:nvCxnSpPr>
        <p:spPr>
          <a:xfrm>
            <a:off x="0" y="4387368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/>
          <p:nvPr/>
        </p:nvCxnSpPr>
        <p:spPr>
          <a:xfrm>
            <a:off x="0" y="6138380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621364"/>
            <a:ext cx="8305800" cy="414649"/>
          </a:xfrm>
        </p:spPr>
        <p:txBody>
          <a:bodyPr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5" name="Title 94"/>
          <p:cNvSpPr>
            <a:spLocks noGrp="1"/>
          </p:cNvSpPr>
          <p:nvPr>
            <p:ph type="title"/>
          </p:nvPr>
        </p:nvSpPr>
        <p:spPr>
          <a:xfrm>
            <a:off x="457200" y="4463568"/>
            <a:ext cx="8305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19.10.2023</a:t>
            </a:fld>
            <a:endParaRPr lang="ru-RU"/>
          </a:p>
        </p:txBody>
      </p:sp>
      <p:sp>
        <p:nvSpPr>
          <p:cNvPr id="91" name="Footer Placeholder 9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2" name="Slide Number Placeholder 9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19.10.2023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19.10.2023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19.10.2023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273050"/>
            <a:ext cx="5486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7" name="Rectangle 36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9" name="Straight Connector 38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901952"/>
            <a:ext cx="2377440" cy="137160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tabLst>
                <a:tab pos="3830638" algn="l"/>
              </a:tabLst>
              <a:defRPr lang="en-US" sz="2600" b="1" kern="1200" cap="none" spc="20" baseline="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3552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200400" y="381000"/>
            <a:ext cx="5562600" cy="5638800"/>
          </a:xfrm>
          <a:solidFill>
            <a:schemeClr val="bg2"/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3" name="Rectangle 32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4" name="Straight Connector 33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448" y="1905000"/>
            <a:ext cx="2377440" cy="1371600"/>
          </a:xfrm>
        </p:spPr>
        <p:txBody>
          <a:bodyPr anchor="b">
            <a:normAutofit/>
          </a:bodyPr>
          <a:lstStyle>
            <a:lvl1pPr algn="l">
              <a:defRPr sz="2600" b="1" cap="none" spc="20" baseline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6600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Rectangle 189"/>
          <p:cNvSpPr/>
          <p:nvPr/>
        </p:nvSpPr>
        <p:spPr>
          <a:xfrm>
            <a:off x="149352" y="137160"/>
            <a:ext cx="8869680" cy="6583680"/>
          </a:xfrm>
          <a:prstGeom prst="rect">
            <a:avLst/>
          </a:prstGeom>
          <a:noFill/>
          <a:ln w="19050" cmpd="sng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19.10.2023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31123" y="6312408"/>
            <a:ext cx="34817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spcBef>
          <a:spcPct val="0"/>
        </a:spcBef>
        <a:buNone/>
        <a:tabLst>
          <a:tab pos="3830638" algn="l"/>
        </a:tabLst>
        <a:defRPr sz="3600" b="1" kern="1200" cap="none" spc="50">
          <a:ln w="13335" cmpd="sng">
            <a:solidFill>
              <a:schemeClr val="accent1">
                <a:lumMod val="50000"/>
              </a:schemeClr>
            </a:solidFill>
            <a:prstDash val="solid"/>
          </a:ln>
          <a:solidFill>
            <a:schemeClr val="accent6">
              <a:tint val="1000"/>
            </a:schemeClr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8872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91640" indent="-18288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4884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2636912"/>
            <a:ext cx="4419600" cy="1600327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Методика обучения финансовой грамотности детей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2708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60648"/>
            <a:ext cx="7732340" cy="1656184"/>
          </a:xfrm>
        </p:spPr>
        <p:txBody>
          <a:bodyPr>
            <a:normAutofit fontScale="90000"/>
          </a:bodyPr>
          <a:lstStyle/>
          <a:p>
            <a:r>
              <a:rPr lang="ru-RU" dirty="0"/>
              <a:t>25 сентября 2017 года принята Стратегия повышения финансовой грамотности населения в Российской Федерации.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5576" y="2492896"/>
            <a:ext cx="7520940" cy="201622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2600" u="sng" dirty="0"/>
              <a:t>Цель Стратегии: </a:t>
            </a:r>
            <a:endParaRPr lang="ru-RU" sz="2600" u="sng" dirty="0" smtClean="0"/>
          </a:p>
          <a:p>
            <a:pPr marL="0" indent="0">
              <a:buNone/>
            </a:pPr>
            <a:r>
              <a:rPr lang="ru-RU" sz="2600" dirty="0" smtClean="0"/>
              <a:t>создание </a:t>
            </a:r>
            <a:r>
              <a:rPr lang="ru-RU" sz="2600" dirty="0"/>
              <a:t>основ для формирования финансово грамотного поведения населения как необходимого условия </a:t>
            </a:r>
            <a:r>
              <a:rPr lang="ru-RU" sz="2600" b="1" dirty="0"/>
              <a:t>повышения уровня и качества жизни</a:t>
            </a:r>
            <a:r>
              <a:rPr lang="ru-RU" sz="2600" dirty="0"/>
              <a:t> </a:t>
            </a:r>
            <a:r>
              <a:rPr lang="ru-RU" sz="2600" dirty="0" smtClean="0"/>
              <a:t>граждан</a:t>
            </a:r>
            <a:endParaRPr lang="ru-RU" sz="2600" dirty="0"/>
          </a:p>
          <a:p>
            <a:endParaRPr lang="ru-RU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583135" y="5040284"/>
            <a:ext cx="3672408" cy="10081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dirty="0"/>
              <a:t>«Финансовое образование</a:t>
            </a:r>
            <a:r>
              <a:rPr lang="ru-RU" sz="2200" dirty="0" smtClean="0"/>
              <a:t>»</a:t>
            </a:r>
            <a:endParaRPr lang="ru-RU" sz="2200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004048" y="5013176"/>
            <a:ext cx="3672408" cy="10081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" indent="0" algn="ctr">
              <a:buNone/>
            </a:pPr>
            <a:r>
              <a:rPr lang="ru-RU" sz="2200" dirty="0"/>
              <a:t>«Основы финансово грамотного поведения» </a:t>
            </a:r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39481414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692697"/>
            <a:ext cx="7992888" cy="5616664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ru-RU" sz="3600" dirty="0" smtClean="0">
                <a:solidFill>
                  <a:schemeClr val="tx1">
                    <a:lumMod val="95000"/>
                  </a:schemeClr>
                </a:solidFill>
              </a:rPr>
              <a:t>Составляющие финансовой грамотности: </a:t>
            </a:r>
            <a:endParaRPr lang="ru-RU" sz="3600" dirty="0" smtClean="0">
              <a:solidFill>
                <a:schemeClr val="tx1">
                  <a:lumMod val="95000"/>
                </a:schemeClr>
              </a:solidFill>
            </a:endParaRPr>
          </a:p>
          <a:p>
            <a:pPr marL="45720" indent="0">
              <a:buNone/>
            </a:pPr>
            <a:endParaRPr lang="ru-RU" sz="3600" dirty="0" smtClean="0"/>
          </a:p>
          <a:p>
            <a:r>
              <a:rPr lang="ru-RU" sz="3600" dirty="0" smtClean="0"/>
              <a:t> </a:t>
            </a:r>
            <a:r>
              <a:rPr lang="ru-RU" sz="3600" dirty="0"/>
              <a:t>Знание и </a:t>
            </a:r>
            <a:r>
              <a:rPr lang="ru-RU" sz="3600" dirty="0" smtClean="0"/>
              <a:t>понимание </a:t>
            </a:r>
            <a:endParaRPr lang="ru-RU" sz="3600" dirty="0"/>
          </a:p>
          <a:p>
            <a:r>
              <a:rPr lang="ru-RU" sz="3600" dirty="0" smtClean="0"/>
              <a:t> Умения </a:t>
            </a:r>
            <a:r>
              <a:rPr lang="ru-RU" sz="3600" dirty="0"/>
              <a:t>и поведение </a:t>
            </a:r>
            <a:endParaRPr lang="ru-RU" sz="3600" dirty="0" smtClean="0"/>
          </a:p>
          <a:p>
            <a:r>
              <a:rPr lang="ru-RU" sz="3600" dirty="0" smtClean="0"/>
              <a:t> </a:t>
            </a:r>
            <a:r>
              <a:rPr lang="ru-RU" sz="3600" dirty="0"/>
              <a:t>Личные характеристики </a:t>
            </a:r>
            <a:r>
              <a:rPr lang="ru-RU" sz="3600" dirty="0" smtClean="0"/>
              <a:t>и установки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319705713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3568" y="548681"/>
            <a:ext cx="7848872" cy="5760680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ru-RU" sz="2800" dirty="0">
                <a:solidFill>
                  <a:schemeClr val="tx1">
                    <a:lumMod val="95000"/>
                  </a:schemeClr>
                </a:solidFill>
              </a:rPr>
              <a:t>Н</a:t>
            </a:r>
            <a:r>
              <a:rPr lang="ru-RU" sz="2800" dirty="0" smtClean="0">
                <a:solidFill>
                  <a:schemeClr val="tx1">
                    <a:lumMod val="95000"/>
                  </a:schemeClr>
                </a:solidFill>
              </a:rPr>
              <a:t>аиболее </a:t>
            </a:r>
            <a:r>
              <a:rPr lang="ru-RU" sz="2800" dirty="0">
                <a:solidFill>
                  <a:schemeClr val="tx1">
                    <a:lumMod val="95000"/>
                  </a:schemeClr>
                </a:solidFill>
              </a:rPr>
              <a:t>популярных технологий интерактивного обучения</a:t>
            </a:r>
            <a:r>
              <a:rPr lang="ru-RU" sz="2800" dirty="0" smtClean="0">
                <a:solidFill>
                  <a:schemeClr val="tx1">
                    <a:lumMod val="95000"/>
                  </a:schemeClr>
                </a:solidFill>
              </a:rPr>
              <a:t>:</a:t>
            </a:r>
          </a:p>
          <a:p>
            <a:pPr marL="45720" indent="0">
              <a:buNone/>
            </a:pPr>
            <a:endParaRPr lang="ru-RU" sz="2800" dirty="0"/>
          </a:p>
          <a:p>
            <a:pPr marL="0" indent="0">
              <a:buNone/>
            </a:pPr>
            <a:r>
              <a:rPr lang="ru-RU" sz="2800" dirty="0"/>
              <a:t>1. Игровая технология.</a:t>
            </a:r>
          </a:p>
          <a:p>
            <a:pPr marL="0" indent="0">
              <a:buNone/>
            </a:pPr>
            <a:r>
              <a:rPr lang="ru-RU" sz="2800" dirty="0"/>
              <a:t>2. Проблемное обучение.</a:t>
            </a:r>
          </a:p>
          <a:p>
            <a:pPr marL="0" indent="0">
              <a:buNone/>
            </a:pPr>
            <a:r>
              <a:rPr lang="ru-RU" sz="2800" dirty="0"/>
              <a:t>3. Рефлексивно-ситуационная технология.</a:t>
            </a:r>
          </a:p>
          <a:p>
            <a:pPr marL="0" indent="0">
              <a:buNone/>
            </a:pPr>
            <a:r>
              <a:rPr lang="ru-RU" sz="2800" dirty="0"/>
              <a:t>4. Проектная технология.</a:t>
            </a:r>
          </a:p>
          <a:p>
            <a:pPr marL="0" indent="0">
              <a:buNone/>
            </a:pPr>
            <a:r>
              <a:rPr lang="ru-RU" sz="2800" dirty="0"/>
              <a:t>5. Групповые технологии.</a:t>
            </a:r>
          </a:p>
          <a:p>
            <a:pPr marL="0" indent="0">
              <a:buNone/>
            </a:pPr>
            <a:r>
              <a:rPr lang="ru-RU" sz="2800" dirty="0"/>
              <a:t>6. Информационная (компьютерная) технология.</a:t>
            </a:r>
          </a:p>
          <a:p>
            <a:pPr marL="0" indent="0">
              <a:buNone/>
            </a:pPr>
            <a:r>
              <a:rPr lang="ru-RU" sz="2800" dirty="0" smtClean="0"/>
              <a:t>7. </a:t>
            </a:r>
            <a:r>
              <a:rPr lang="ru-RU" sz="2800" dirty="0"/>
              <a:t>Кейс-технология</a:t>
            </a:r>
            <a:r>
              <a:rPr lang="ru-RU" sz="2800" dirty="0" smtClean="0"/>
              <a:t>.</a:t>
            </a:r>
          </a:p>
          <a:p>
            <a:pPr marL="45720" indent="0">
              <a:buNone/>
            </a:pP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993722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361459"/>
          </a:xfrm>
        </p:spPr>
        <p:txBody>
          <a:bodyPr>
            <a:normAutofit/>
          </a:bodyPr>
          <a:lstStyle/>
          <a:p>
            <a:r>
              <a:rPr lang="ru-RU" dirty="0"/>
              <a:t>Л.С. </a:t>
            </a:r>
            <a:r>
              <a:rPr lang="ru-RU" dirty="0" smtClean="0"/>
              <a:t>Выготский</a:t>
            </a:r>
            <a:r>
              <a:rPr lang="ru-RU" dirty="0"/>
              <a:t> </a:t>
            </a:r>
            <a:r>
              <a:rPr lang="ru-RU" dirty="0" smtClean="0"/>
              <a:t>отмечал</a:t>
            </a:r>
            <a:r>
              <a:rPr lang="ru-RU" dirty="0"/>
              <a:t>, что в связи с переходом в школу </a:t>
            </a:r>
            <a:r>
              <a:rPr lang="ru-RU" u="sng" dirty="0"/>
              <a:t>игра</a:t>
            </a:r>
            <a:r>
              <a:rPr lang="ru-RU" dirty="0"/>
              <a:t> не только не исчезает, на, наоборот, она пропитывает собой всю деятельность ученика. «В школьном возрасте, - говорил он, - игра не умирает, а проникает в отношение к действительности. Она имеет свое внутреннее продолжение в школьном обучении и труде…» </a:t>
            </a:r>
            <a:endParaRPr lang="ru-RU" dirty="0" smtClean="0"/>
          </a:p>
          <a:p>
            <a:endParaRPr lang="ru-RU" dirty="0"/>
          </a:p>
          <a:p>
            <a:r>
              <a:rPr lang="ru-RU" dirty="0"/>
              <a:t>Психологи Г.Г. Кравцов и Е.Е. Кравцова, считая </a:t>
            </a:r>
            <a:r>
              <a:rPr lang="ru-RU" u="sng" dirty="0"/>
              <a:t>игру</a:t>
            </a:r>
            <a:r>
              <a:rPr lang="ru-RU" dirty="0"/>
              <a:t> ведущим методом повышения психологической готовности к школе детей, </a:t>
            </a:r>
            <a:r>
              <a:rPr lang="ru-RU" dirty="0" smtClean="0"/>
              <a:t>формулируют </a:t>
            </a:r>
            <a:r>
              <a:rPr lang="ru-RU" dirty="0"/>
              <a:t>специальный принцип деятельности педагога: «Прежде чем предлагать детям какое-то задание или что-то требовать от них, необходимо подумать, как это обыграть».	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26867966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1194" y="260648"/>
            <a:ext cx="4552854" cy="648072"/>
          </a:xfrm>
        </p:spPr>
        <p:txBody>
          <a:bodyPr>
            <a:normAutofit/>
          </a:bodyPr>
          <a:lstStyle/>
          <a:p>
            <a:r>
              <a:rPr lang="ru-RU" sz="3300" dirty="0" smtClean="0"/>
              <a:t>Дидактические </a:t>
            </a:r>
            <a:r>
              <a:rPr lang="ru-RU" sz="3300" u="sng" dirty="0" smtClean="0"/>
              <a:t>игры</a:t>
            </a:r>
            <a:endParaRPr lang="ru-RU" sz="3300" u="sng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71045" y="908720"/>
            <a:ext cx="4344971" cy="1080120"/>
          </a:xfrm>
        </p:spPr>
        <p:txBody>
          <a:bodyPr>
            <a:normAutofit lnSpcReduction="10000"/>
          </a:bodyPr>
          <a:lstStyle/>
          <a:p>
            <a:r>
              <a:rPr lang="ru-RU" sz="2000" dirty="0" smtClean="0"/>
              <a:t>предметные; </a:t>
            </a:r>
          </a:p>
          <a:p>
            <a:r>
              <a:rPr lang="ru-RU" sz="2000" dirty="0" smtClean="0"/>
              <a:t>настольно-печатные </a:t>
            </a:r>
            <a:r>
              <a:rPr lang="ru-RU" sz="2000" dirty="0"/>
              <a:t>и </a:t>
            </a:r>
            <a:r>
              <a:rPr lang="ru-RU" sz="2000" dirty="0" smtClean="0"/>
              <a:t>логические; </a:t>
            </a:r>
          </a:p>
          <a:p>
            <a:r>
              <a:rPr lang="ru-RU" sz="2000" dirty="0" smtClean="0"/>
              <a:t>словесные</a:t>
            </a:r>
            <a:endParaRPr lang="ru-RU" sz="2000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416459" y="3428999"/>
            <a:ext cx="7315200" cy="46064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0000" lnSpcReduction="2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ru-RU" dirty="0"/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1461346" y="2852936"/>
            <a:ext cx="7315200" cy="1440160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292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30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002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288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574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r">
              <a:buNone/>
            </a:pPr>
            <a:r>
              <a:rPr lang="ru-RU" dirty="0" smtClean="0">
                <a:solidFill>
                  <a:schemeClr val="tx2"/>
                </a:solidFill>
              </a:rPr>
              <a:t>‐ </a:t>
            </a:r>
            <a:r>
              <a:rPr lang="ru-RU" dirty="0">
                <a:solidFill>
                  <a:schemeClr val="tx2"/>
                </a:solidFill>
              </a:rPr>
              <a:t>Позволяют всесторонне исследовать проблему, подготовить и принять решение. </a:t>
            </a:r>
            <a:endParaRPr lang="ru-RU" dirty="0" smtClean="0">
              <a:solidFill>
                <a:schemeClr val="tx2"/>
              </a:solidFill>
            </a:endParaRPr>
          </a:p>
          <a:p>
            <a:pPr marL="45720" indent="0" algn="r">
              <a:buNone/>
            </a:pPr>
            <a:r>
              <a:rPr lang="ru-RU" dirty="0" smtClean="0">
                <a:solidFill>
                  <a:schemeClr val="tx2"/>
                </a:solidFill>
              </a:rPr>
              <a:t>‐ </a:t>
            </a:r>
            <a:r>
              <a:rPr lang="ru-RU" dirty="0">
                <a:solidFill>
                  <a:schemeClr val="tx2"/>
                </a:solidFill>
              </a:rPr>
              <a:t>Позволяют обучить </a:t>
            </a:r>
            <a:r>
              <a:rPr lang="ru-RU" dirty="0" smtClean="0">
                <a:solidFill>
                  <a:schemeClr val="tx2"/>
                </a:solidFill>
              </a:rPr>
              <a:t>моделировать </a:t>
            </a:r>
            <a:r>
              <a:rPr lang="ru-RU" dirty="0">
                <a:solidFill>
                  <a:schemeClr val="tx2"/>
                </a:solidFill>
              </a:rPr>
              <a:t>реальные ситуации, научить действовать, как в жизни, чтобы в реальной̆ ситуации не растеряться, не наделать ошибок, действовать </a:t>
            </a:r>
            <a:r>
              <a:rPr lang="ru-RU" dirty="0" smtClean="0">
                <a:solidFill>
                  <a:schemeClr val="tx2"/>
                </a:solidFill>
              </a:rPr>
              <a:t>эффективно;</a:t>
            </a:r>
          </a:p>
          <a:p>
            <a:pPr marL="45720" indent="0" algn="r">
              <a:buNone/>
            </a:pPr>
            <a:r>
              <a:rPr lang="ru-RU" dirty="0" smtClean="0">
                <a:solidFill>
                  <a:schemeClr val="tx2"/>
                </a:solidFill>
              </a:rPr>
              <a:t>- </a:t>
            </a:r>
            <a:r>
              <a:rPr lang="ru-RU" dirty="0" smtClean="0">
                <a:solidFill>
                  <a:schemeClr val="tx2"/>
                </a:solidFill>
              </a:rPr>
              <a:t>Позволяют </a:t>
            </a:r>
            <a:r>
              <a:rPr lang="ru-RU" dirty="0">
                <a:solidFill>
                  <a:schemeClr val="tx2"/>
                </a:solidFill>
              </a:rPr>
              <a:t>оценить готовность и умения </a:t>
            </a:r>
            <a:r>
              <a:rPr lang="ru-RU" dirty="0" smtClean="0">
                <a:solidFill>
                  <a:schemeClr val="tx2"/>
                </a:solidFill>
              </a:rPr>
              <a:t>решать </a:t>
            </a:r>
            <a:r>
              <a:rPr lang="ru-RU" dirty="0">
                <a:solidFill>
                  <a:schemeClr val="tx2"/>
                </a:solidFill>
              </a:rPr>
              <a:t>те или иные </a:t>
            </a:r>
            <a:r>
              <a:rPr lang="ru-RU" dirty="0" smtClean="0">
                <a:solidFill>
                  <a:schemeClr val="tx2"/>
                </a:solidFill>
              </a:rPr>
              <a:t>проблемы</a:t>
            </a:r>
            <a:r>
              <a:rPr lang="ru-RU" dirty="0">
                <a:solidFill>
                  <a:schemeClr val="tx2"/>
                </a:solidFill>
              </a:rPr>
              <a:t>.</a:t>
            </a: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7" name="Объект 2"/>
          <p:cNvSpPr txBox="1">
            <a:spLocks/>
          </p:cNvSpPr>
          <p:nvPr/>
        </p:nvSpPr>
        <p:spPr>
          <a:xfrm>
            <a:off x="417725" y="5445224"/>
            <a:ext cx="7315200" cy="8640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292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30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002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288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574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buNone/>
            </a:pPr>
            <a:r>
              <a:rPr lang="ru-RU" dirty="0">
                <a:solidFill>
                  <a:schemeClr val="tx2"/>
                </a:solidFill>
              </a:rPr>
              <a:t>Основная задача </a:t>
            </a:r>
            <a:r>
              <a:rPr lang="ru-RU" dirty="0" smtClean="0">
                <a:solidFill>
                  <a:schemeClr val="tx2"/>
                </a:solidFill>
              </a:rPr>
              <a:t>– найти новый способ решения ситуации, в основу </a:t>
            </a:r>
            <a:r>
              <a:rPr lang="ru-RU" dirty="0">
                <a:solidFill>
                  <a:schemeClr val="tx2"/>
                </a:solidFill>
              </a:rPr>
              <a:t>деловой̆ ситуации берется метафора, сказка или притча. </a:t>
            </a: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5364364" y="2204864"/>
            <a:ext cx="3165995" cy="576064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1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tabLst>
                <a:tab pos="3830638" algn="l"/>
              </a:tabLst>
              <a:defRPr sz="3600" b="1" kern="1200" cap="none" spc="50">
                <a:ln w="1333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ru-RU" dirty="0"/>
              <a:t>Деловые </a:t>
            </a:r>
            <a:r>
              <a:rPr lang="ru-RU" u="sng" dirty="0"/>
              <a:t>игры</a:t>
            </a:r>
            <a:endParaRPr lang="ru-RU" u="sng" dirty="0"/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731966" y="4834748"/>
            <a:ext cx="4737720" cy="59036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tabLst>
                <a:tab pos="3830638" algn="l"/>
              </a:tabLst>
              <a:defRPr sz="3600" b="1" kern="1200" cap="none" spc="50">
                <a:ln w="1333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z="3300" dirty="0"/>
              <a:t>Метафорические </a:t>
            </a:r>
            <a:r>
              <a:rPr lang="ru-RU" sz="3300" u="sng" dirty="0"/>
              <a:t>игры</a:t>
            </a:r>
            <a:endParaRPr lang="ru-RU" sz="3300" u="sng" dirty="0"/>
          </a:p>
        </p:txBody>
      </p:sp>
    </p:spTree>
    <p:extLst>
      <p:ext uri="{BB962C8B-B14F-4D97-AF65-F5344CB8AC3E}">
        <p14:creationId xmlns:p14="http://schemas.microsoft.com/office/powerpoint/2010/main" val="5459565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908720"/>
            <a:ext cx="8229600" cy="525658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dirty="0" smtClean="0">
                <a:solidFill>
                  <a:schemeClr val="tx1">
                    <a:lumMod val="95000"/>
                  </a:schemeClr>
                </a:solidFill>
              </a:rPr>
              <a:t>Формы </a:t>
            </a:r>
            <a:r>
              <a:rPr lang="ru-RU" sz="2800" dirty="0">
                <a:solidFill>
                  <a:schemeClr val="tx1">
                    <a:lumMod val="95000"/>
                  </a:schemeClr>
                </a:solidFill>
              </a:rPr>
              <a:t>организации </a:t>
            </a:r>
            <a:r>
              <a:rPr lang="ru-RU" sz="2800" u="sng" dirty="0">
                <a:solidFill>
                  <a:schemeClr val="tx1">
                    <a:lumMod val="95000"/>
                  </a:schemeClr>
                </a:solidFill>
              </a:rPr>
              <a:t>проблемного обучения</a:t>
            </a:r>
            <a:r>
              <a:rPr lang="ru-RU" sz="2800" dirty="0">
                <a:solidFill>
                  <a:schemeClr val="tx1">
                    <a:lumMod val="95000"/>
                  </a:schemeClr>
                </a:solidFill>
              </a:rPr>
              <a:t>:</a:t>
            </a:r>
            <a:r>
              <a:rPr lang="ru-RU" sz="2800" dirty="0"/>
              <a:t> </a:t>
            </a:r>
            <a:endParaRPr lang="ru-RU" sz="2800" dirty="0" smtClean="0"/>
          </a:p>
          <a:p>
            <a:pPr marL="0" indent="0">
              <a:buNone/>
            </a:pPr>
            <a:r>
              <a:rPr lang="ru-RU" sz="2800" dirty="0" smtClean="0"/>
              <a:t>проблемный вопрос,</a:t>
            </a:r>
          </a:p>
          <a:p>
            <a:pPr marL="0" indent="0">
              <a:buNone/>
            </a:pPr>
            <a:r>
              <a:rPr lang="ru-RU" sz="2800" dirty="0" smtClean="0"/>
              <a:t>проблемная задача</a:t>
            </a:r>
          </a:p>
          <a:p>
            <a:pPr marL="0" indent="0">
              <a:buNone/>
            </a:pPr>
            <a:endParaRPr lang="ru-RU" sz="2800" dirty="0"/>
          </a:p>
          <a:p>
            <a:pPr marL="0" indent="0">
              <a:buNone/>
            </a:pPr>
            <a:endParaRPr lang="ru-RU" sz="2800" dirty="0" smtClean="0"/>
          </a:p>
          <a:p>
            <a:pPr marL="0" indent="0" algn="ctr">
              <a:buNone/>
            </a:pPr>
            <a:r>
              <a:rPr lang="ru-RU" sz="2800" u="sng" dirty="0" smtClean="0">
                <a:solidFill>
                  <a:schemeClr val="tx1">
                    <a:lumMod val="95000"/>
                  </a:schemeClr>
                </a:solidFill>
              </a:rPr>
              <a:t>Ситуационная </a:t>
            </a:r>
            <a:r>
              <a:rPr lang="ru-RU" sz="2800" u="sng" dirty="0">
                <a:solidFill>
                  <a:schemeClr val="tx1">
                    <a:lumMod val="95000"/>
                  </a:schemeClr>
                </a:solidFill>
              </a:rPr>
              <a:t>задача</a:t>
            </a:r>
            <a:r>
              <a:rPr lang="ru-RU" sz="2800" dirty="0">
                <a:solidFill>
                  <a:schemeClr val="tx1">
                    <a:lumMod val="95000"/>
                  </a:schemeClr>
                </a:solidFill>
              </a:rPr>
              <a:t> </a:t>
            </a:r>
            <a:r>
              <a:rPr lang="ru-RU" sz="2800" dirty="0"/>
              <a:t>представляет один из видов интерактивного обучения, методический приём, включающий совокупность условий, направленных на решение практически значимой ситуации, и способствующий развитию мотивации к познавательной деятельности. </a:t>
            </a:r>
          </a:p>
        </p:txBody>
      </p:sp>
    </p:spTree>
    <p:extLst>
      <p:ext uri="{BB962C8B-B14F-4D97-AF65-F5344CB8AC3E}">
        <p14:creationId xmlns:p14="http://schemas.microsoft.com/office/powerpoint/2010/main" val="21919385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Основные требования к использованию </a:t>
            </a:r>
            <a:r>
              <a:rPr lang="ru-RU" u="sng" dirty="0"/>
              <a:t>метода проектов</a:t>
            </a:r>
            <a:r>
              <a:rPr lang="ru-RU" dirty="0" smtClean="0"/>
              <a:t>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ru-RU" sz="1500" dirty="0" smtClean="0"/>
              <a:t>Наличие </a:t>
            </a:r>
            <a:r>
              <a:rPr lang="ru-RU" sz="1500" dirty="0"/>
              <a:t>значимой в исследовательском творческом плане </a:t>
            </a:r>
            <a:r>
              <a:rPr lang="ru-RU" sz="1500" dirty="0" smtClean="0"/>
              <a:t>проблемы/задачи</a:t>
            </a:r>
            <a:endParaRPr lang="ru-RU" sz="1500" dirty="0" smtClean="0"/>
          </a:p>
          <a:p>
            <a:r>
              <a:rPr lang="ru-RU" sz="1500" dirty="0"/>
              <a:t>Практическая, теоретическая, познавательная значимость предполагаемых </a:t>
            </a:r>
            <a:r>
              <a:rPr lang="ru-RU" sz="1500" dirty="0" smtClean="0"/>
              <a:t>результатов </a:t>
            </a:r>
            <a:endParaRPr lang="ru-RU" sz="1500" dirty="0" smtClean="0"/>
          </a:p>
          <a:p>
            <a:r>
              <a:rPr lang="ru-RU" sz="1500" dirty="0"/>
              <a:t>Самостоятельная (индивидуальная, парная, групповая) деятельность </a:t>
            </a:r>
            <a:r>
              <a:rPr lang="ru-RU" sz="1500" dirty="0" smtClean="0"/>
              <a:t>обучающихся</a:t>
            </a:r>
            <a:endParaRPr lang="ru-RU" sz="1500" dirty="0"/>
          </a:p>
          <a:p>
            <a:r>
              <a:rPr lang="ru-RU" sz="1500" dirty="0" smtClean="0"/>
              <a:t>Структурирование </a:t>
            </a:r>
            <a:r>
              <a:rPr lang="ru-RU" sz="1500" dirty="0"/>
              <a:t>содержательной части проекта (с указанием поэтапных результатов</a:t>
            </a:r>
            <a:r>
              <a:rPr lang="ru-RU" sz="1500" dirty="0" smtClean="0"/>
              <a:t>).</a:t>
            </a:r>
            <a:endParaRPr lang="ru-RU" sz="1500" dirty="0"/>
          </a:p>
          <a:p>
            <a:r>
              <a:rPr lang="ru-RU" sz="1500" dirty="0" smtClean="0"/>
              <a:t>Использование </a:t>
            </a:r>
            <a:r>
              <a:rPr lang="ru-RU" sz="1500" dirty="0"/>
              <a:t>исследовательских методов, предполагающих определенную последовательность действий: </a:t>
            </a:r>
            <a:endParaRPr lang="ru-RU" sz="1500" dirty="0" smtClean="0"/>
          </a:p>
          <a:p>
            <a:pPr marL="365760" lvl="1" indent="0">
              <a:buNone/>
            </a:pPr>
            <a:r>
              <a:rPr lang="ru-RU" sz="1500" dirty="0" smtClean="0"/>
              <a:t>- Определение </a:t>
            </a:r>
            <a:r>
              <a:rPr lang="ru-RU" sz="1500" dirty="0"/>
              <a:t>проблемы и вытекающих из нее задач </a:t>
            </a:r>
            <a:r>
              <a:rPr lang="ru-RU" sz="1500" dirty="0" smtClean="0"/>
              <a:t>исследования.</a:t>
            </a:r>
          </a:p>
          <a:p>
            <a:pPr marL="365760" lvl="1" indent="0">
              <a:buNone/>
            </a:pPr>
            <a:r>
              <a:rPr lang="ru-RU" sz="1500" dirty="0" smtClean="0"/>
              <a:t>- </a:t>
            </a:r>
            <a:r>
              <a:rPr lang="ru-RU" sz="1500" dirty="0"/>
              <a:t>Выдвижение гипотезы их </a:t>
            </a:r>
            <a:r>
              <a:rPr lang="ru-RU" sz="1500" dirty="0" smtClean="0"/>
              <a:t>решения. </a:t>
            </a:r>
          </a:p>
          <a:p>
            <a:pPr marL="365760" lvl="1" indent="0">
              <a:buNone/>
            </a:pPr>
            <a:r>
              <a:rPr lang="ru-RU" sz="1500" dirty="0" smtClean="0"/>
              <a:t>- </a:t>
            </a:r>
            <a:r>
              <a:rPr lang="ru-RU" sz="1500" dirty="0"/>
              <a:t>Обсуждение методов исследования (статистических, экспериментальных, наблюдений и пр.). </a:t>
            </a:r>
            <a:endParaRPr lang="ru-RU" sz="1500" dirty="0" smtClean="0"/>
          </a:p>
          <a:p>
            <a:pPr marL="365760" lvl="1" indent="0">
              <a:buNone/>
            </a:pPr>
            <a:r>
              <a:rPr lang="ru-RU" sz="1500" dirty="0" smtClean="0"/>
              <a:t>- Обсуждение </a:t>
            </a:r>
            <a:r>
              <a:rPr lang="ru-RU" sz="1500" dirty="0"/>
              <a:t>способов оформления конечных результатов (презентаций, защиты, творческих отчетов, просмотров и пр.). </a:t>
            </a:r>
            <a:endParaRPr lang="ru-RU" sz="1500" dirty="0" smtClean="0"/>
          </a:p>
          <a:p>
            <a:pPr marL="365760" lvl="1" indent="0">
              <a:buNone/>
            </a:pPr>
            <a:r>
              <a:rPr lang="ru-RU" sz="1500" dirty="0" smtClean="0"/>
              <a:t>- </a:t>
            </a:r>
            <a:r>
              <a:rPr lang="ru-RU" sz="1500" dirty="0"/>
              <a:t>Сбор, систематизация и анализ полученных данных. </a:t>
            </a:r>
            <a:endParaRPr lang="ru-RU" sz="1500" dirty="0" smtClean="0"/>
          </a:p>
          <a:p>
            <a:pPr marL="365760" lvl="1" indent="0">
              <a:buNone/>
            </a:pPr>
            <a:r>
              <a:rPr lang="ru-RU" sz="1500" dirty="0" smtClean="0"/>
              <a:t>- </a:t>
            </a:r>
            <a:r>
              <a:rPr lang="ru-RU" sz="1500" dirty="0"/>
              <a:t>Подведение итогов, оформление результатов, их презентация. </a:t>
            </a:r>
            <a:endParaRPr lang="ru-RU" sz="1500" dirty="0" smtClean="0"/>
          </a:p>
          <a:p>
            <a:pPr marL="365760" lvl="1" indent="0">
              <a:buNone/>
            </a:pPr>
            <a:r>
              <a:rPr lang="ru-RU" sz="1500" dirty="0" smtClean="0"/>
              <a:t>- </a:t>
            </a:r>
            <a:r>
              <a:rPr lang="ru-RU" sz="1500" dirty="0"/>
              <a:t>Выводы, выдвижение новых проблем исследования. </a:t>
            </a:r>
          </a:p>
        </p:txBody>
      </p:sp>
    </p:spTree>
    <p:extLst>
      <p:ext uri="{BB962C8B-B14F-4D97-AF65-F5344CB8AC3E}">
        <p14:creationId xmlns:p14="http://schemas.microsoft.com/office/powerpoint/2010/main" val="33715033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555776" y="404664"/>
            <a:ext cx="6323107" cy="576064"/>
          </a:xfrm>
        </p:spPr>
        <p:txBody>
          <a:bodyPr>
            <a:normAutofit/>
          </a:bodyPr>
          <a:lstStyle/>
          <a:p>
            <a:r>
              <a:rPr lang="ru-RU" sz="3000" dirty="0"/>
              <a:t>Принципы проектирования (5П):</a:t>
            </a:r>
          </a:p>
        </p:txBody>
      </p:sp>
      <p:sp>
        <p:nvSpPr>
          <p:cNvPr id="6" name="Объект 2"/>
          <p:cNvSpPr>
            <a:spLocks noGrp="1"/>
          </p:cNvSpPr>
          <p:nvPr>
            <p:ph idx="1"/>
          </p:nvPr>
        </p:nvSpPr>
        <p:spPr>
          <a:xfrm>
            <a:off x="448344" y="1124744"/>
            <a:ext cx="4987752" cy="1944216"/>
          </a:xfrm>
        </p:spPr>
        <p:txBody>
          <a:bodyPr>
            <a:normAutofit/>
          </a:bodyPr>
          <a:lstStyle/>
          <a:p>
            <a:r>
              <a:rPr lang="ru-RU" sz="2000" dirty="0"/>
              <a:t>проблема</a:t>
            </a:r>
          </a:p>
          <a:p>
            <a:r>
              <a:rPr lang="ru-RU" sz="2000" dirty="0"/>
              <a:t>планирование</a:t>
            </a:r>
          </a:p>
          <a:p>
            <a:r>
              <a:rPr lang="ru-RU" sz="2000" dirty="0"/>
              <a:t>поиск ресурсов </a:t>
            </a:r>
          </a:p>
          <a:p>
            <a:r>
              <a:rPr lang="ru-RU" sz="2000" dirty="0"/>
              <a:t>продукт</a:t>
            </a:r>
          </a:p>
          <a:p>
            <a:r>
              <a:rPr lang="ru-RU" sz="2000" dirty="0"/>
              <a:t>презентация</a:t>
            </a: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5508104" y="3381825"/>
            <a:ext cx="2880320" cy="540060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tabLst>
                <a:tab pos="3830638" algn="l"/>
              </a:tabLst>
              <a:defRPr sz="3600" b="1" kern="1200" cap="none" spc="50">
                <a:ln w="1333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z="3000" dirty="0" smtClean="0"/>
              <a:t>Этапы проекта</a:t>
            </a:r>
            <a:r>
              <a:rPr lang="ru-RU" sz="3000" dirty="0" smtClean="0"/>
              <a:t>:</a:t>
            </a:r>
            <a:endParaRPr lang="ru-RU" sz="3000" dirty="0"/>
          </a:p>
        </p:txBody>
      </p:sp>
      <p:sp>
        <p:nvSpPr>
          <p:cNvPr id="8" name="Объект 2"/>
          <p:cNvSpPr txBox="1">
            <a:spLocks/>
          </p:cNvSpPr>
          <p:nvPr/>
        </p:nvSpPr>
        <p:spPr>
          <a:xfrm>
            <a:off x="444298" y="4077072"/>
            <a:ext cx="7128792" cy="217141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Font typeface="Arial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8872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691640" indent="-18288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4884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77440" indent="-182880" algn="l" defTabSz="914400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000" dirty="0" smtClean="0"/>
              <a:t>процесс инициализации (</a:t>
            </a:r>
            <a:r>
              <a:rPr lang="en-US" sz="2000" dirty="0" smtClean="0"/>
              <a:t>initialization</a:t>
            </a:r>
            <a:r>
              <a:rPr lang="ru-RU" sz="2000" dirty="0" smtClean="0"/>
              <a:t> – создание, активация, подготовка к работе, определение параметров)</a:t>
            </a:r>
          </a:p>
          <a:p>
            <a:r>
              <a:rPr lang="ru-RU" sz="2000" dirty="0" smtClean="0"/>
              <a:t>планирование</a:t>
            </a:r>
          </a:p>
          <a:p>
            <a:r>
              <a:rPr lang="ru-RU" sz="2000" dirty="0" smtClean="0"/>
              <a:t>исполнение</a:t>
            </a:r>
          </a:p>
          <a:p>
            <a:r>
              <a:rPr lang="ru-RU" sz="2000" dirty="0" smtClean="0"/>
              <a:t>анализ</a:t>
            </a:r>
          </a:p>
          <a:p>
            <a:r>
              <a:rPr lang="ru-RU" sz="2000" dirty="0" smtClean="0"/>
              <a:t>завершение (рефлексия, презентация)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5803363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66130"/>
          </a:xfrm>
        </p:spPr>
        <p:txBody>
          <a:bodyPr>
            <a:normAutofit fontScale="90000"/>
          </a:bodyPr>
          <a:lstStyle/>
          <a:p>
            <a:r>
              <a:rPr lang="ru-RU" u="sng" dirty="0"/>
              <a:t>Обучение в сотрудничестве</a:t>
            </a:r>
            <a:r>
              <a:rPr lang="ru-RU" dirty="0"/>
              <a:t> (</a:t>
            </a:r>
            <a:r>
              <a:rPr lang="ru-RU" dirty="0" err="1"/>
              <a:t>cooperative</a:t>
            </a:r>
            <a:r>
              <a:rPr lang="ru-RU" dirty="0"/>
              <a:t> </a:t>
            </a:r>
            <a:r>
              <a:rPr lang="ru-RU" dirty="0" err="1"/>
              <a:t>learning</a:t>
            </a:r>
            <a:r>
              <a:rPr lang="ru-RU" dirty="0"/>
              <a:t>)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340768"/>
            <a:ext cx="8229600" cy="5184576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Учиться </a:t>
            </a:r>
            <a:r>
              <a:rPr lang="ru-RU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вместе, а не </a:t>
            </a:r>
            <a:r>
              <a:rPr lang="ru-RU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выполнять вместе! </a:t>
            </a:r>
            <a:endParaRPr lang="ru-RU" dirty="0" smtClean="0">
              <a:solidFill>
                <a:schemeClr val="accent5">
                  <a:lumMod val="60000"/>
                  <a:lumOff val="40000"/>
                </a:schemeClr>
              </a:solidFill>
            </a:endParaRPr>
          </a:p>
          <a:p>
            <a:endParaRPr lang="ru-RU" sz="1600" dirty="0"/>
          </a:p>
          <a:p>
            <a:pPr marL="0" indent="0">
              <a:buNone/>
            </a:pPr>
            <a:r>
              <a:rPr lang="ru-RU" sz="1800" dirty="0" smtClean="0"/>
              <a:t>Основные правила:</a:t>
            </a:r>
            <a:endParaRPr lang="ru-RU" sz="1800" dirty="0"/>
          </a:p>
          <a:p>
            <a:r>
              <a:rPr lang="ru-RU" sz="1600" dirty="0"/>
              <a:t>1. Группы </a:t>
            </a:r>
            <a:r>
              <a:rPr lang="ru-RU" sz="1600" dirty="0" smtClean="0"/>
              <a:t>формируются </a:t>
            </a:r>
            <a:r>
              <a:rPr lang="ru-RU" sz="1600" dirty="0"/>
              <a:t>педагогом до занятия с учетом психологической совместимости обучающихся. При этом в каждой группе должен быть разные по уровню подготовки люди. </a:t>
            </a:r>
            <a:endParaRPr lang="ru-RU" sz="1600" dirty="0" smtClean="0"/>
          </a:p>
          <a:p>
            <a:r>
              <a:rPr lang="ru-RU" sz="1600" dirty="0" smtClean="0"/>
              <a:t>2</a:t>
            </a:r>
            <a:r>
              <a:rPr lang="ru-RU" sz="1600" dirty="0"/>
              <a:t>. Группе дается одно задание, но при его выполнении предусматривается распределение ролей между участниками </a:t>
            </a:r>
            <a:r>
              <a:rPr lang="ru-RU" sz="1600" dirty="0" smtClean="0"/>
              <a:t>группы; </a:t>
            </a:r>
            <a:endParaRPr lang="ru-RU" sz="1600" dirty="0"/>
          </a:p>
          <a:p>
            <a:r>
              <a:rPr lang="ru-RU" sz="1600" dirty="0"/>
              <a:t>3. Оценивается работа не одного обучающегося, а всей группы; важно, что оцениваются не только знания, но и желание, усилия </a:t>
            </a:r>
            <a:r>
              <a:rPr lang="ru-RU" sz="1600" dirty="0" smtClean="0"/>
              <a:t>обучающихся. </a:t>
            </a:r>
            <a:r>
              <a:rPr lang="ru-RU" sz="1600" dirty="0"/>
              <a:t>При этом можно предоставить обучающимся самим оценивать результаты (особенно промежуточные) своего труда, провести </a:t>
            </a:r>
            <a:r>
              <a:rPr lang="ru-RU" sz="1600" dirty="0" err="1"/>
              <a:t>саморефлексию</a:t>
            </a:r>
            <a:r>
              <a:rPr lang="ru-RU" sz="1600" dirty="0"/>
              <a:t>; </a:t>
            </a:r>
          </a:p>
          <a:p>
            <a:r>
              <a:rPr lang="ru-RU" sz="1600" dirty="0"/>
              <a:t>4. Преподаватель </a:t>
            </a:r>
            <a:r>
              <a:rPr lang="ru-RU" sz="1600" dirty="0" smtClean="0"/>
              <a:t>выбирает </a:t>
            </a:r>
            <a:r>
              <a:rPr lang="ru-RU" sz="1600" dirty="0"/>
              <a:t>участника группы, который должен отчитаться за задание. В ряде случаев это бывает не самый подготовленный обучающийся. Если он в состоянии обстоятельно доложить результаты совместной работы группы, ответить на вопросы других групп, значит, цель достигнута и группа справилась с заданием, </a:t>
            </a:r>
            <a:r>
              <a:rPr lang="ru-RU" sz="1600" dirty="0" smtClean="0"/>
              <a:t>т.к. </a:t>
            </a:r>
            <a:r>
              <a:rPr lang="ru-RU" sz="1600" dirty="0"/>
              <a:t>цель любого задания - не формальное его выполнение (правильное/неправильное решение), а овладение материалом каждым участником группы. </a:t>
            </a:r>
          </a:p>
        </p:txBody>
      </p:sp>
    </p:spTree>
    <p:extLst>
      <p:ext uri="{BB962C8B-B14F-4D97-AF65-F5344CB8AC3E}">
        <p14:creationId xmlns:p14="http://schemas.microsoft.com/office/powerpoint/2010/main" val="23071962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conveyor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332656"/>
            <a:ext cx="5554960" cy="724942"/>
          </a:xfrm>
        </p:spPr>
        <p:txBody>
          <a:bodyPr>
            <a:noAutofit/>
          </a:bodyPr>
          <a:lstStyle/>
          <a:p>
            <a:r>
              <a:rPr lang="ru-RU" u="sng" dirty="0" smtClean="0"/>
              <a:t>Виртуальные экскурсии</a:t>
            </a:r>
            <a:endParaRPr lang="ru-RU" u="sng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312168"/>
            <a:ext cx="8229600" cy="1900808"/>
          </a:xfrm>
        </p:spPr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ru-RU" dirty="0" err="1" smtClean="0"/>
              <a:t>фотопутешествие</a:t>
            </a:r>
            <a:r>
              <a:rPr lang="ru-RU" dirty="0" smtClean="0"/>
              <a:t> </a:t>
            </a:r>
            <a:r>
              <a:rPr lang="ru-RU" dirty="0"/>
              <a:t>(с каким-либо героем); </a:t>
            </a:r>
            <a:endParaRPr lang="ru-RU" dirty="0" smtClean="0"/>
          </a:p>
          <a:p>
            <a:pPr>
              <a:buFontTx/>
              <a:buChar char="-"/>
            </a:pPr>
            <a:r>
              <a:rPr lang="ru-RU" dirty="0" err="1" smtClean="0"/>
              <a:t>видеоэкскурсия</a:t>
            </a:r>
            <a:r>
              <a:rPr lang="ru-RU" dirty="0"/>
              <a:t>, проводимая ребёнком, членами его </a:t>
            </a:r>
            <a:r>
              <a:rPr lang="ru-RU" dirty="0" smtClean="0"/>
              <a:t>семьи; </a:t>
            </a:r>
          </a:p>
          <a:p>
            <a:pPr>
              <a:buFontTx/>
              <a:buChar char="-"/>
            </a:pPr>
            <a:r>
              <a:rPr lang="ru-RU" dirty="0" err="1" smtClean="0"/>
              <a:t>видеопутешествие</a:t>
            </a:r>
            <a:r>
              <a:rPr lang="ru-RU" dirty="0" smtClean="0"/>
              <a:t> </a:t>
            </a:r>
            <a:r>
              <a:rPr lang="ru-RU" dirty="0"/>
              <a:t>(какой-либо семьи). </a:t>
            </a: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539552" y="3573016"/>
            <a:ext cx="8229600" cy="571500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tabLst>
                <a:tab pos="3830638" algn="l"/>
              </a:tabLst>
              <a:defRPr sz="3600" b="1" kern="1200" cap="none" spc="50">
                <a:ln w="1333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dirty="0"/>
              <a:t>Маленький </a:t>
            </a:r>
            <a:r>
              <a:rPr lang="ru-RU" sz="3200" dirty="0" err="1"/>
              <a:t>блогер</a:t>
            </a:r>
            <a:r>
              <a:rPr lang="ru-RU" sz="3200" dirty="0"/>
              <a:t> – маленький </a:t>
            </a:r>
            <a:r>
              <a:rPr lang="ru-RU" sz="3200" dirty="0" smtClean="0"/>
              <a:t>финансист </a:t>
            </a:r>
            <a:endParaRPr lang="ru-RU" sz="3200" dirty="0"/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395536" y="4144516"/>
            <a:ext cx="8229600" cy="20927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Font typeface="Arial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8872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691640" indent="-18288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4884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77440" indent="-182880" algn="l" defTabSz="914400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dirty="0"/>
              <a:t>Освоение различных цифровых платформ предлагает новую форму </a:t>
            </a:r>
            <a:r>
              <a:rPr lang="ru-RU" dirty="0" smtClean="0"/>
              <a:t>работы - </a:t>
            </a:r>
            <a:r>
              <a:rPr lang="ru-RU" dirty="0"/>
              <a:t>дети выступают в роли финансовых </a:t>
            </a:r>
            <a:r>
              <a:rPr lang="ru-RU" dirty="0" err="1"/>
              <a:t>блогеров</a:t>
            </a:r>
            <a:r>
              <a:rPr lang="ru-RU" dirty="0"/>
              <a:t> и знакомят подписчиков с финансовыми инструментами, семейным бюджетом, зарабатыванием </a:t>
            </a:r>
            <a:r>
              <a:rPr lang="ru-RU" dirty="0" smtClean="0"/>
              <a:t>денег, основам </a:t>
            </a:r>
            <a:r>
              <a:rPr lang="ru-RU" dirty="0"/>
              <a:t>финансовой грамотности. </a:t>
            </a:r>
          </a:p>
        </p:txBody>
      </p:sp>
    </p:spTree>
    <p:extLst>
      <p:ext uri="{BB962C8B-B14F-4D97-AF65-F5344CB8AC3E}">
        <p14:creationId xmlns:p14="http://schemas.microsoft.com/office/powerpoint/2010/main" val="28068728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dirty="0"/>
              <a:t>Метод </a:t>
            </a:r>
            <a:r>
              <a:rPr lang="ru-RU" sz="3200" u="sng" dirty="0" err="1"/>
              <a:t>case</a:t>
            </a:r>
            <a:r>
              <a:rPr lang="ru-RU" sz="3200" u="sng" dirty="0"/>
              <a:t> </a:t>
            </a:r>
            <a:r>
              <a:rPr lang="ru-RU" sz="3200" u="sng" dirty="0" err="1" smtClean="0"/>
              <a:t>study</a:t>
            </a:r>
            <a:r>
              <a:rPr lang="ru-RU" sz="3200" dirty="0" smtClean="0"/>
              <a:t> </a:t>
            </a:r>
            <a:r>
              <a:rPr lang="ru-RU" sz="3200" dirty="0"/>
              <a:t>или </a:t>
            </a: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 smtClean="0"/>
              <a:t>Метод </a:t>
            </a:r>
            <a:r>
              <a:rPr lang="ru-RU" sz="3200" dirty="0"/>
              <a:t>ситуационного </a:t>
            </a:r>
            <a:r>
              <a:rPr lang="ru-RU" sz="3200" dirty="0" smtClean="0"/>
              <a:t>обучения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09120"/>
          </a:xfrm>
        </p:spPr>
        <p:txBody>
          <a:bodyPr>
            <a:noAutofit/>
          </a:bodyPr>
          <a:lstStyle/>
          <a:p>
            <a:r>
              <a:rPr lang="ru-RU" sz="1500" dirty="0" smtClean="0"/>
              <a:t>описывается </a:t>
            </a:r>
            <a:r>
              <a:rPr lang="ru-RU" sz="1500" dirty="0"/>
              <a:t>конкретная ситуация, отражающая реальную проблему, которая имела место в </a:t>
            </a:r>
            <a:r>
              <a:rPr lang="ru-RU" sz="1500" dirty="0" smtClean="0"/>
              <a:t>жизни; </a:t>
            </a:r>
          </a:p>
          <a:p>
            <a:r>
              <a:rPr lang="ru-RU" sz="1500" dirty="0" smtClean="0"/>
              <a:t>педагог </a:t>
            </a:r>
            <a:r>
              <a:rPr lang="ru-RU" sz="1500" dirty="0"/>
              <a:t>выступает с подробным сообщением или проводит короткую вводную лекцию, в ходе которой̆ освещает основные содержательные аспекты, на которые обучающимся следует обратить основное внимание при решении предъявленной ситуации, а также педагогом предлагается инструментарий для решения данной проблемы, которым могут воспользоваться </a:t>
            </a:r>
            <a:r>
              <a:rPr lang="ru-RU" sz="1500" dirty="0" smtClean="0"/>
              <a:t>обучающиеся;</a:t>
            </a:r>
          </a:p>
          <a:p>
            <a:r>
              <a:rPr lang="ru-RU" sz="1500" dirty="0" smtClean="0"/>
              <a:t>обучающиеся </a:t>
            </a:r>
            <a:r>
              <a:rPr lang="ru-RU" sz="1500" dirty="0"/>
              <a:t>самостоятельно детально изучают полученные материалы и анализируют ситуацию в создаваемых рабочих </a:t>
            </a:r>
            <a:r>
              <a:rPr lang="ru-RU" sz="1500" dirty="0" smtClean="0"/>
              <a:t>группах</a:t>
            </a:r>
            <a:r>
              <a:rPr lang="ru-RU" sz="1500" dirty="0" smtClean="0"/>
              <a:t>;</a:t>
            </a:r>
          </a:p>
          <a:p>
            <a:r>
              <a:rPr lang="ru-RU" sz="1500" dirty="0" smtClean="0"/>
              <a:t>в </a:t>
            </a:r>
            <a:r>
              <a:rPr lang="ru-RU" sz="1500" dirty="0"/>
              <a:t>каждой̆ группе активно генерируются различные идеи по поводу решения данной̆ проблемы, при этом возможность выступить и обосновать свое предложение имеет </a:t>
            </a:r>
            <a:r>
              <a:rPr lang="ru-RU" sz="1500" dirty="0" smtClean="0"/>
              <a:t>каждый;</a:t>
            </a:r>
          </a:p>
          <a:p>
            <a:r>
              <a:rPr lang="ru-RU" sz="1500" dirty="0" smtClean="0"/>
              <a:t>принятые предложения оформляются </a:t>
            </a:r>
            <a:r>
              <a:rPr lang="ru-RU" sz="1500" dirty="0"/>
              <a:t>для </a:t>
            </a:r>
            <a:r>
              <a:rPr lang="ru-RU" sz="1500" dirty="0" smtClean="0"/>
              <a:t>презентации;</a:t>
            </a:r>
          </a:p>
          <a:p>
            <a:r>
              <a:rPr lang="ru-RU" sz="1500" dirty="0" smtClean="0"/>
              <a:t>на </a:t>
            </a:r>
            <a:r>
              <a:rPr lang="ru-RU" sz="1500" dirty="0"/>
              <a:t>следующем этапе общей̆ работы проводятся презентации, в ходе которых каждая группа предлагается всей̆ аудитории решение </a:t>
            </a:r>
            <a:r>
              <a:rPr lang="ru-RU" sz="1500" dirty="0" smtClean="0"/>
              <a:t>данной проблемы с </a:t>
            </a:r>
            <a:r>
              <a:rPr lang="ru-RU" sz="1500" dirty="0"/>
              <a:t>обоснованием своих </a:t>
            </a:r>
            <a:r>
              <a:rPr lang="ru-RU" sz="1500" dirty="0" smtClean="0"/>
              <a:t>аргументов; </a:t>
            </a:r>
          </a:p>
          <a:p>
            <a:r>
              <a:rPr lang="ru-RU" sz="1500" dirty="0" smtClean="0"/>
              <a:t>после </a:t>
            </a:r>
            <a:r>
              <a:rPr lang="ru-RU" sz="1500" dirty="0"/>
              <a:t>презентации материалов всех групп проводится пресс-конференция, в ходе которой̆ обучающиеся делятся своими выводами о ходе групповой̆ работы и сути </a:t>
            </a:r>
            <a:r>
              <a:rPr lang="ru-RU" sz="1500" dirty="0" smtClean="0"/>
              <a:t>решённой</a:t>
            </a:r>
            <a:r>
              <a:rPr lang="ru-RU" sz="1500" dirty="0"/>
              <a:t>̆ (или решаемой̆) проблемы, о тех навыках, которые они смогли получить в процессе </a:t>
            </a:r>
            <a:r>
              <a:rPr lang="ru-RU" sz="1500" dirty="0" smtClean="0"/>
              <a:t>обсуждения, </a:t>
            </a:r>
            <a:r>
              <a:rPr lang="ru-RU" sz="1500" dirty="0"/>
              <a:t>о той новой̆ для себя информации, которую они смогли узнать как при знакомстве с текстом кейса, так и в процессе его обсуждения и т.д</a:t>
            </a:r>
            <a:r>
              <a:rPr lang="ru-RU" sz="1500" dirty="0" smtClean="0"/>
              <a:t>.</a:t>
            </a:r>
            <a:endParaRPr lang="ru-RU" sz="1500" dirty="0"/>
          </a:p>
        </p:txBody>
      </p:sp>
    </p:spTree>
    <p:extLst>
      <p:ext uri="{BB962C8B-B14F-4D97-AF65-F5344CB8AC3E}">
        <p14:creationId xmlns:p14="http://schemas.microsoft.com/office/powerpoint/2010/main" val="37701058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250706"/>
          </a:xfrm>
        </p:spPr>
        <p:txBody>
          <a:bodyPr>
            <a:noAutofit/>
          </a:bodyPr>
          <a:lstStyle/>
          <a:p>
            <a:r>
              <a:rPr lang="ru-RU" sz="2400" u="sng" dirty="0"/>
              <a:t>Метод </a:t>
            </a:r>
            <a:r>
              <a:rPr lang="ru-RU" sz="2400" u="sng" dirty="0" err="1" smtClean="0"/>
              <a:t>Метод</a:t>
            </a:r>
            <a:r>
              <a:rPr lang="ru-RU" sz="2400" u="sng" dirty="0" smtClean="0"/>
              <a:t> </a:t>
            </a:r>
            <a:r>
              <a:rPr lang="ru-RU" sz="2400" u="sng" dirty="0"/>
              <a:t>«Мозаика (ажурная пила</a:t>
            </a:r>
            <a:r>
              <a:rPr lang="ru-RU" sz="2400" u="sng" dirty="0" smtClean="0"/>
              <a:t>)»</a:t>
            </a:r>
            <a:br>
              <a:rPr lang="ru-RU" sz="2400" u="sng" dirty="0" smtClean="0"/>
            </a:br>
            <a:r>
              <a:rPr lang="ru-RU" sz="2400" u="sng" dirty="0" smtClean="0"/>
              <a:t/>
            </a:r>
            <a:br>
              <a:rPr lang="ru-RU" sz="2400" u="sng" dirty="0" smtClean="0"/>
            </a:br>
            <a:r>
              <a:rPr lang="ru-RU" sz="2400" u="sng" dirty="0" smtClean="0"/>
              <a:t>Метод </a:t>
            </a:r>
            <a:r>
              <a:rPr lang="ru-RU" sz="2400" u="sng" dirty="0"/>
              <a:t>«Бизнес-салфетка» </a:t>
            </a:r>
            <a:r>
              <a:rPr lang="ru-RU" sz="2400" u="sng" dirty="0" smtClean="0"/>
              <a:t/>
            </a:r>
            <a:br>
              <a:rPr lang="ru-RU" sz="2400" u="sng" dirty="0" smtClean="0"/>
            </a:br>
            <a:r>
              <a:rPr lang="ru-RU" sz="2400" u="sng" dirty="0" smtClean="0"/>
              <a:t/>
            </a:r>
            <a:br>
              <a:rPr lang="ru-RU" sz="2400" u="sng" dirty="0" smtClean="0"/>
            </a:br>
            <a:r>
              <a:rPr lang="ru-RU" sz="2400" u="sng" dirty="0" smtClean="0"/>
              <a:t>Форсайт-сессия</a:t>
            </a:r>
            <a:br>
              <a:rPr lang="ru-RU" sz="2400" u="sng" dirty="0" smtClean="0"/>
            </a:br>
            <a:r>
              <a:rPr lang="ru-RU" sz="2400" u="sng" dirty="0" smtClean="0"/>
              <a:t/>
            </a:r>
            <a:br>
              <a:rPr lang="ru-RU" sz="2400" u="sng" dirty="0" smtClean="0"/>
            </a:br>
            <a:r>
              <a:rPr lang="ru-RU" sz="2400" u="sng" dirty="0" smtClean="0"/>
              <a:t>Тренинг</a:t>
            </a:r>
            <a:br>
              <a:rPr lang="ru-RU" sz="2400" u="sng" dirty="0" smtClean="0"/>
            </a:br>
            <a:r>
              <a:rPr lang="ru-RU" sz="2400" u="sng" dirty="0" smtClean="0"/>
              <a:t/>
            </a:r>
            <a:br>
              <a:rPr lang="ru-RU" sz="2400" u="sng" dirty="0" smtClean="0"/>
            </a:br>
            <a:r>
              <a:rPr lang="ru-RU" sz="2400" u="sng" dirty="0" smtClean="0"/>
              <a:t>Мозговой штурм</a:t>
            </a:r>
            <a:br>
              <a:rPr lang="ru-RU" sz="2400" u="sng" dirty="0" smtClean="0"/>
            </a:br>
            <a:r>
              <a:rPr lang="ru-RU" sz="2400" u="sng" dirty="0" smtClean="0"/>
              <a:t/>
            </a:r>
            <a:br>
              <a:rPr lang="ru-RU" sz="2400" u="sng" dirty="0" smtClean="0"/>
            </a:br>
            <a:r>
              <a:rPr lang="ru-RU" sz="2400" u="sng" dirty="0" err="1" smtClean="0"/>
              <a:t>Синектический</a:t>
            </a:r>
            <a:r>
              <a:rPr lang="ru-RU" sz="2400" u="sng" dirty="0" smtClean="0"/>
              <a:t> штурм</a:t>
            </a:r>
            <a:br>
              <a:rPr lang="ru-RU" sz="2400" u="sng" dirty="0" smtClean="0"/>
            </a:br>
            <a:r>
              <a:rPr lang="ru-RU" sz="2400" u="sng" dirty="0" smtClean="0"/>
              <a:t/>
            </a:r>
            <a:br>
              <a:rPr lang="ru-RU" sz="2400" u="sng" dirty="0" smtClean="0"/>
            </a:br>
            <a:r>
              <a:rPr lang="ru-RU" sz="2400" u="sng" dirty="0" err="1" smtClean="0"/>
              <a:t>Сторителлинг</a:t>
            </a:r>
            <a:r>
              <a:rPr lang="ru-RU" sz="2400" u="sng" dirty="0" smtClean="0"/>
              <a:t> </a:t>
            </a:r>
            <a:r>
              <a:rPr lang="ru-RU" sz="2400" u="sng" dirty="0" err="1"/>
              <a:t>Сторителлинг</a:t>
            </a:r>
            <a:r>
              <a:rPr lang="ru-RU" sz="2400" u="sng" dirty="0"/>
              <a:t> </a:t>
            </a:r>
            <a:r>
              <a:rPr lang="ru-RU" sz="2400" u="sng" dirty="0" smtClean="0"/>
              <a:t>(</a:t>
            </a:r>
            <a:r>
              <a:rPr lang="ru-RU" sz="2400" u="sng" dirty="0" err="1" smtClean="0"/>
              <a:t>Story</a:t>
            </a:r>
            <a:r>
              <a:rPr lang="ru-RU" sz="2400" u="sng" dirty="0" smtClean="0"/>
              <a:t> </a:t>
            </a:r>
            <a:r>
              <a:rPr lang="ru-RU" sz="2400" u="sng" dirty="0" err="1" smtClean="0"/>
              <a:t>Telling</a:t>
            </a:r>
            <a:r>
              <a:rPr lang="ru-RU" sz="2400" u="sng" dirty="0" smtClean="0"/>
              <a:t>)</a:t>
            </a:r>
            <a:br>
              <a:rPr lang="ru-RU" sz="2400" u="sng" dirty="0" smtClean="0"/>
            </a:br>
            <a:r>
              <a:rPr lang="ru-RU" sz="2400" u="sng" dirty="0" smtClean="0"/>
              <a:t/>
            </a:r>
            <a:br>
              <a:rPr lang="ru-RU" sz="2400" u="sng" dirty="0" smtClean="0"/>
            </a:br>
            <a:r>
              <a:rPr lang="ru-RU" sz="2400" u="sng" dirty="0" smtClean="0"/>
              <a:t>Метод </a:t>
            </a:r>
            <a:r>
              <a:rPr lang="ru-RU" sz="2400" u="sng" dirty="0" smtClean="0"/>
              <a:t>«</a:t>
            </a:r>
            <a:r>
              <a:rPr lang="ru-RU" sz="2400" u="sng" dirty="0" err="1" smtClean="0"/>
              <a:t>Делфи</a:t>
            </a:r>
            <a:r>
              <a:rPr lang="ru-RU" sz="2400" u="sng" dirty="0" smtClean="0"/>
              <a:t>»</a:t>
            </a:r>
            <a:br>
              <a:rPr lang="ru-RU" sz="2400" u="sng" dirty="0" smtClean="0"/>
            </a:br>
            <a:r>
              <a:rPr lang="ru-RU" sz="2400" u="sng" dirty="0" smtClean="0"/>
              <a:t/>
            </a:r>
            <a:br>
              <a:rPr lang="ru-RU" sz="2400" u="sng" dirty="0" smtClean="0"/>
            </a:br>
            <a:r>
              <a:rPr lang="ru-RU" sz="2400" u="sng" dirty="0" smtClean="0"/>
              <a:t>Метод «Коллективный блокнот</a:t>
            </a:r>
            <a:r>
              <a:rPr lang="ru-RU" sz="2400" u="sng" dirty="0" smtClean="0"/>
              <a:t>»</a:t>
            </a:r>
            <a:endParaRPr lang="ru-RU" sz="2400" u="sng" dirty="0"/>
          </a:p>
        </p:txBody>
      </p:sp>
    </p:spTree>
    <p:extLst>
      <p:ext uri="{BB962C8B-B14F-4D97-AF65-F5344CB8AC3E}">
        <p14:creationId xmlns:p14="http://schemas.microsoft.com/office/powerpoint/2010/main" val="16790471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268760"/>
            <a:ext cx="8229600" cy="4258101"/>
          </a:xfrm>
        </p:spPr>
        <p:txBody>
          <a:bodyPr>
            <a:normAutofit/>
          </a:bodyPr>
          <a:lstStyle/>
          <a:p>
            <a:pPr algn="ctr"/>
            <a:r>
              <a:rPr lang="ru-RU" sz="3600" b="1" i="1" u="sng" dirty="0">
                <a:solidFill>
                  <a:schemeClr val="accent3">
                    <a:lumMod val="20000"/>
                    <a:lumOff val="8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Эффективное</a:t>
            </a:r>
            <a:r>
              <a:rPr lang="ru-RU" sz="3600" i="1" u="sng" dirty="0">
                <a:solidFill>
                  <a:schemeClr val="accent3">
                    <a:lumMod val="20000"/>
                    <a:lumOff val="8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3600" i="1" u="sng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ru-RU" sz="3600" i="1" u="sng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3600" i="1" u="sng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управленческое </a:t>
            </a:r>
            <a:r>
              <a:rPr lang="ru-RU" sz="3600" i="1" u="sng" dirty="0">
                <a:solidFill>
                  <a:schemeClr val="accent3">
                    <a:lumMod val="20000"/>
                    <a:lumOff val="8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решение</a:t>
            </a:r>
            <a:r>
              <a:rPr lang="ru-RU" sz="3200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3200" b="0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–</a:t>
            </a:r>
            <a:r>
              <a:rPr lang="ru-RU" sz="3200" b="0" dirty="0">
                <a:solidFill>
                  <a:schemeClr val="accent3">
                    <a:lumMod val="20000"/>
                    <a:lumOff val="8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3200" b="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ru-RU" sz="3200" b="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3200" b="0" dirty="0">
                <a:solidFill>
                  <a:schemeClr val="accent3">
                    <a:lumMod val="20000"/>
                    <a:lumOff val="8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ru-RU" sz="3200" b="0" dirty="0">
                <a:solidFill>
                  <a:schemeClr val="accent3">
                    <a:lumMod val="20000"/>
                    <a:lumOff val="8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3200" b="0" dirty="0">
                <a:solidFill>
                  <a:schemeClr val="accent3">
                    <a:lumMod val="20000"/>
                    <a:lumOff val="8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 целесообразное решение, путем реализации которого обеспечивается полное разрешение проблемы, разрешение выраженного в ней социального противоречия</a:t>
            </a:r>
          </a:p>
        </p:txBody>
      </p:sp>
    </p:spTree>
    <p:extLst>
      <p:ext uri="{BB962C8B-B14F-4D97-AF65-F5344CB8AC3E}">
        <p14:creationId xmlns:p14="http://schemas.microsoft.com/office/powerpoint/2010/main" val="1489509745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980728"/>
            <a:ext cx="7929563" cy="4710686"/>
          </a:xfrm>
        </p:spPr>
        <p:txBody>
          <a:bodyPr>
            <a:normAutofit/>
          </a:bodyPr>
          <a:lstStyle/>
          <a:p>
            <a:pPr algn="ctr"/>
            <a:r>
              <a:rPr lang="ru-RU" sz="3600" i="1" u="sng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Оптимальное </a:t>
            </a:r>
            <a:r>
              <a:rPr lang="ru-RU" sz="3600" i="1" u="sng" dirty="0" smtClean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ru-RU" sz="3600" i="1" u="sng" dirty="0" smtClean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3600" i="1" u="sng" dirty="0" smtClean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управленческое </a:t>
            </a:r>
            <a:r>
              <a:rPr lang="ru-RU" sz="3600" i="1" u="sng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решение</a:t>
            </a:r>
            <a:r>
              <a:rPr lang="ru-RU" sz="3200" b="0" i="1" dirty="0"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3200" b="0" i="1" dirty="0">
                <a:solidFill>
                  <a:srgbClr val="B9B9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– </a:t>
            </a:r>
            <a:br>
              <a:rPr lang="ru-RU" sz="3200" b="0" i="1" dirty="0">
                <a:solidFill>
                  <a:srgbClr val="B9B9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3200" b="0" dirty="0">
                <a:solidFill>
                  <a:srgbClr val="B9B9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это наилучший при данных обстоятельствах вариант цели и способа действий, реализация которого действительно возможна при данной расстановке социальных интересов и обеспечивает максимально возможную результативность в разрешении проблемы</a:t>
            </a:r>
          </a:p>
        </p:txBody>
      </p:sp>
    </p:spTree>
    <p:extLst>
      <p:ext uri="{BB962C8B-B14F-4D97-AF65-F5344CB8AC3E}">
        <p14:creationId xmlns:p14="http://schemas.microsoft.com/office/powerpoint/2010/main" val="272972619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4915663"/>
          </a:xfrm>
        </p:spPr>
        <p:txBody>
          <a:bodyPr>
            <a:normAutofit fontScale="90000"/>
          </a:bodyPr>
          <a:lstStyle/>
          <a:p>
            <a:pPr algn="l"/>
            <a:r>
              <a:rPr lang="ru-RU" sz="3600" dirty="0">
                <a:solidFill>
                  <a:schemeClr val="bg2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Общие требования к </a:t>
            </a:r>
            <a:r>
              <a:rPr lang="ru-RU" sz="3600" dirty="0" smtClean="0">
                <a:solidFill>
                  <a:schemeClr val="bg2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ru-RU" sz="3600" dirty="0" smtClean="0">
                <a:solidFill>
                  <a:schemeClr val="bg2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3600" dirty="0" smtClean="0">
                <a:solidFill>
                  <a:schemeClr val="bg2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оптимальному </a:t>
            </a:r>
            <a:r>
              <a:rPr lang="ru-RU" sz="3600" dirty="0">
                <a:solidFill>
                  <a:schemeClr val="bg2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решению</a:t>
            </a:r>
            <a:r>
              <a:rPr lang="ru-RU" sz="3600" b="0" dirty="0">
                <a:solidFill>
                  <a:schemeClr val="bg2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lang="ru-RU" sz="3200" b="0" dirty="0">
                <a:solidFill>
                  <a:schemeClr val="bg2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ru-RU" sz="3200" b="0" dirty="0">
                <a:solidFill>
                  <a:schemeClr val="bg2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3200" b="0" dirty="0">
                <a:solidFill>
                  <a:schemeClr val="bg2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ru-RU" sz="3200" b="0" dirty="0">
                <a:solidFill>
                  <a:schemeClr val="bg2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3200" b="0" dirty="0" smtClean="0"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1)Обоснованность</a:t>
            </a:r>
            <a:r>
              <a:rPr lang="ru-RU" sz="3200" b="0" dirty="0"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;</a:t>
            </a:r>
            <a:br>
              <a:rPr lang="ru-RU" sz="3200" b="0" dirty="0"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3200" b="0" dirty="0" smtClean="0"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2)Оптимальность </a:t>
            </a:r>
            <a:r>
              <a:rPr lang="ru-RU" sz="3200" b="0" dirty="0"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выбора;</a:t>
            </a:r>
            <a:br>
              <a:rPr lang="ru-RU" sz="3200" b="0" dirty="0"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3200" b="0" dirty="0" smtClean="0"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3)Правомочность</a:t>
            </a:r>
            <a:r>
              <a:rPr lang="ru-RU" sz="3200" b="0" dirty="0"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; </a:t>
            </a:r>
            <a:br>
              <a:rPr lang="ru-RU" sz="3200" b="0" dirty="0"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3200" b="0" dirty="0" smtClean="0"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4)Краткость </a:t>
            </a:r>
            <a:r>
              <a:rPr lang="ru-RU" sz="3200" b="0" dirty="0"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и ясность формулирования;</a:t>
            </a:r>
            <a:br>
              <a:rPr lang="ru-RU" sz="3200" b="0" dirty="0"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3200" b="0" dirty="0" smtClean="0"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5)Конкретность </a:t>
            </a:r>
            <a:r>
              <a:rPr lang="ru-RU" sz="3200" b="0" dirty="0"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во времени;</a:t>
            </a:r>
            <a:br>
              <a:rPr lang="ru-RU" sz="3200" b="0" dirty="0"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3200" b="0" dirty="0" smtClean="0"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6)Адресность </a:t>
            </a:r>
            <a:r>
              <a:rPr lang="ru-RU" sz="3200" b="0" dirty="0"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к исполнителям;</a:t>
            </a:r>
            <a:br>
              <a:rPr lang="ru-RU" sz="3200" b="0" dirty="0"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3200" b="0" dirty="0" smtClean="0"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7)Оперативность </a:t>
            </a:r>
            <a:r>
              <a:rPr lang="ru-RU" sz="3200" b="0" dirty="0"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выполнения.</a:t>
            </a:r>
          </a:p>
        </p:txBody>
      </p:sp>
    </p:spTree>
    <p:extLst>
      <p:ext uri="{BB962C8B-B14F-4D97-AF65-F5344CB8AC3E}">
        <p14:creationId xmlns:p14="http://schemas.microsoft.com/office/powerpoint/2010/main" val="2409117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1772816"/>
            <a:ext cx="7202606" cy="2823979"/>
          </a:xfrm>
        </p:spPr>
        <p:txBody>
          <a:bodyPr>
            <a:noAutofit/>
          </a:bodyPr>
          <a:lstStyle/>
          <a:p>
            <a:pPr algn="ctr"/>
            <a:r>
              <a:rPr lang="ru-RU" sz="4500" i="1" u="sng" dirty="0"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Управленческие решения</a:t>
            </a:r>
            <a:r>
              <a:rPr lang="ru-RU" sz="4500" b="0" i="1" dirty="0"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- </a:t>
            </a:r>
            <a:r>
              <a:rPr lang="ru-RU" sz="4500" b="0" dirty="0"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br>
              <a:rPr lang="ru-RU" sz="4500" b="0" dirty="0"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000" b="0" dirty="0"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это результат творчества управляющего субъекта, сплав науки и искусства управления</a:t>
            </a:r>
            <a:endParaRPr lang="ru-RU" sz="4500" b="0" dirty="0">
              <a:solidFill>
                <a:schemeClr val="accent5">
                  <a:lumMod val="60000"/>
                  <a:lumOff val="40000"/>
                </a:schemeClr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8579402"/>
      </p:ext>
    </p:extLst>
  </p:cSld>
  <p:clrMapOvr>
    <a:masterClrMapping/>
  </p:clrMapOvr>
  <p:transition spd="slow">
    <p:comb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251521" y="404664"/>
            <a:ext cx="8424936" cy="115212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tabLst>
                <a:tab pos="3830638" algn="l"/>
              </a:tabLst>
              <a:defRPr sz="3600" b="1" kern="1200" cap="none" spc="50">
                <a:ln w="1333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ru-RU" sz="2400" dirty="0" smtClean="0"/>
              <a:t>Матрица SWOT-анализа позволяет представить взаимосвязь результатов исследования </a:t>
            </a:r>
            <a:endParaRPr lang="ru-RU" sz="2400" dirty="0" smtClean="0"/>
          </a:p>
          <a:p>
            <a:pPr algn="r"/>
            <a:r>
              <a:rPr lang="ru-RU" sz="2400" dirty="0" smtClean="0"/>
              <a:t>внешней </a:t>
            </a:r>
            <a:r>
              <a:rPr lang="ru-RU" sz="2400" dirty="0" smtClean="0"/>
              <a:t>и внутренней среды</a:t>
            </a:r>
            <a:endParaRPr lang="ru-RU" sz="2400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1552952"/>
              </p:ext>
            </p:extLst>
          </p:nvPr>
        </p:nvGraphicFramePr>
        <p:xfrm>
          <a:off x="467544" y="2060848"/>
          <a:ext cx="8190966" cy="41330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73032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73032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73032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1176538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 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Возможности</a:t>
                      </a:r>
                      <a:endParaRPr lang="ru-RU" sz="1800" dirty="0">
                        <a:effectLst/>
                      </a:endParaRP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228600" algn="l"/>
                        </a:tabLst>
                      </a:pPr>
                      <a:r>
                        <a:rPr lang="ru-RU" sz="2000" dirty="0">
                          <a:effectLst/>
                        </a:rPr>
                        <a:t> </a:t>
                      </a:r>
                      <a:endParaRPr lang="ru-RU" sz="1800" dirty="0">
                        <a:effectLst/>
                      </a:endParaRP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228600" algn="l"/>
                        </a:tabLst>
                      </a:pPr>
                      <a:r>
                        <a:rPr lang="ru-RU" sz="2000" dirty="0">
                          <a:effectLst/>
                        </a:rPr>
                        <a:t> </a:t>
                      </a:r>
                      <a:endParaRPr lang="ru-RU" sz="1800" dirty="0">
                        <a:effectLst/>
                      </a:endParaRP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228600" algn="l"/>
                        </a:tabLst>
                      </a:pPr>
                      <a:r>
                        <a:rPr lang="ru-RU" sz="2000" dirty="0">
                          <a:effectLst/>
                        </a:rPr>
                        <a:t>…………..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Угрозы</a:t>
                      </a:r>
                      <a:endParaRPr lang="ru-RU" sz="1800" dirty="0">
                        <a:effectLst/>
                      </a:endParaRP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228600" algn="l"/>
                        </a:tabLst>
                      </a:pPr>
                      <a:r>
                        <a:rPr lang="ru-RU" sz="2000" dirty="0">
                          <a:effectLst/>
                        </a:rPr>
                        <a:t> </a:t>
                      </a:r>
                      <a:endParaRPr lang="ru-RU" sz="1800" dirty="0">
                        <a:effectLst/>
                      </a:endParaRP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228600" algn="l"/>
                        </a:tabLst>
                      </a:pPr>
                      <a:r>
                        <a:rPr lang="ru-RU" sz="2000" dirty="0">
                          <a:effectLst/>
                        </a:rPr>
                        <a:t> </a:t>
                      </a:r>
                      <a:endParaRPr lang="ru-RU" sz="1800" dirty="0">
                        <a:effectLst/>
                      </a:endParaRP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228600" algn="l"/>
                        </a:tabLst>
                      </a:pPr>
                      <a:r>
                        <a:rPr lang="ru-RU" sz="2000" dirty="0">
                          <a:effectLst/>
                        </a:rPr>
                        <a:t>…………………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414268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Сильные качества</a:t>
                      </a:r>
                      <a:endParaRPr lang="ru-RU" sz="1800" dirty="0">
                        <a:effectLst/>
                      </a:endParaRP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228600" algn="l"/>
                        </a:tabLst>
                      </a:pPr>
                      <a:r>
                        <a:rPr lang="ru-RU" sz="2000" dirty="0">
                          <a:effectLst/>
                        </a:rPr>
                        <a:t> </a:t>
                      </a:r>
                      <a:endParaRPr lang="ru-RU" sz="1800" dirty="0">
                        <a:effectLst/>
                      </a:endParaRP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228600" algn="l"/>
                        </a:tabLst>
                      </a:pPr>
                      <a:r>
                        <a:rPr lang="ru-RU" sz="2000" dirty="0">
                          <a:effectLst/>
                        </a:rPr>
                        <a:t> </a:t>
                      </a:r>
                      <a:endParaRPr lang="ru-RU" sz="1800" dirty="0">
                        <a:effectLst/>
                      </a:endParaRP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228600" algn="l"/>
                        </a:tabLst>
                      </a:pPr>
                      <a:r>
                        <a:rPr lang="ru-RU" sz="2000" dirty="0">
                          <a:effectLst/>
                        </a:rPr>
                        <a:t>…………………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 </a:t>
                      </a:r>
                      <a:endParaRPr lang="ru-RU" sz="1800" dirty="0">
                        <a:effectLst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Поле "Сила и возможности"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 </a:t>
                      </a:r>
                      <a:endParaRPr lang="ru-RU" sz="1800" dirty="0">
                        <a:effectLst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Поле "Сила и угрозы"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414268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Слабые качества</a:t>
                      </a:r>
                      <a:endParaRPr lang="ru-RU" sz="1800" dirty="0">
                        <a:effectLst/>
                      </a:endParaRP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228600" algn="l"/>
                        </a:tabLst>
                      </a:pPr>
                      <a:r>
                        <a:rPr lang="ru-RU" sz="2000" dirty="0">
                          <a:effectLst/>
                        </a:rPr>
                        <a:t> </a:t>
                      </a:r>
                      <a:endParaRPr lang="ru-RU" sz="1800" dirty="0">
                        <a:effectLst/>
                      </a:endParaRP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228600" algn="l"/>
                        </a:tabLst>
                      </a:pPr>
                      <a:r>
                        <a:rPr lang="ru-RU" sz="2000" dirty="0">
                          <a:effectLst/>
                        </a:rPr>
                        <a:t> </a:t>
                      </a:r>
                      <a:endParaRPr lang="ru-RU" sz="1800" dirty="0">
                        <a:effectLst/>
                      </a:endParaRP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228600" algn="l"/>
                        </a:tabLst>
                      </a:pPr>
                      <a:r>
                        <a:rPr lang="ru-RU" sz="2000" dirty="0">
                          <a:effectLst/>
                        </a:rPr>
                        <a:t>…………………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 </a:t>
                      </a:r>
                      <a:endParaRPr lang="ru-RU" sz="1800">
                        <a:effectLst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Поле "Слабость и возможности"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 </a:t>
                      </a:r>
                      <a:endParaRPr lang="ru-RU" sz="1800" dirty="0">
                        <a:effectLst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Поле "Слабость и угрозы"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6475338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332656"/>
            <a:ext cx="8229600" cy="1080120"/>
          </a:xfrm>
        </p:spPr>
        <p:txBody>
          <a:bodyPr>
            <a:normAutofit/>
          </a:bodyPr>
          <a:lstStyle/>
          <a:p>
            <a:r>
              <a:rPr lang="ru-RU" sz="3000" u="sng" dirty="0"/>
              <a:t>Принципы формирования финансовой грамотности в общеобразовательной школе: </a:t>
            </a:r>
            <a:endParaRPr lang="ru-RU" sz="3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988840"/>
            <a:ext cx="8229600" cy="4525963"/>
          </a:xfrm>
        </p:spPr>
        <p:txBody>
          <a:bodyPr/>
          <a:lstStyle/>
          <a:p>
            <a:r>
              <a:rPr lang="ru-RU" b="1" i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Социально-педагогические</a:t>
            </a:r>
          </a:p>
          <a:p>
            <a:endParaRPr lang="ru-RU" dirty="0"/>
          </a:p>
          <a:p>
            <a:pPr marL="0" indent="0">
              <a:buNone/>
            </a:pPr>
            <a:r>
              <a:rPr lang="ru-RU" dirty="0" smtClean="0"/>
              <a:t>1</a:t>
            </a:r>
            <a:r>
              <a:rPr lang="ru-RU" dirty="0"/>
              <a:t>.</a:t>
            </a:r>
            <a:r>
              <a:rPr lang="ru-RU" i="1" dirty="0"/>
              <a:t> Принцип </a:t>
            </a:r>
            <a:r>
              <a:rPr lang="ru-RU" i="1" dirty="0" err="1"/>
              <a:t>природосообразности</a:t>
            </a:r>
            <a:r>
              <a:rPr lang="ru-RU" i="1" dirty="0"/>
              <a:t> </a:t>
            </a:r>
            <a:endParaRPr lang="ru-RU" i="1" dirty="0" smtClean="0"/>
          </a:p>
          <a:p>
            <a:pPr marL="0" indent="0">
              <a:buNone/>
            </a:pPr>
            <a:r>
              <a:rPr lang="ru-RU" dirty="0"/>
              <a:t>2.</a:t>
            </a:r>
            <a:r>
              <a:rPr lang="ru-RU" i="1" dirty="0"/>
              <a:t> Принцип </a:t>
            </a:r>
            <a:r>
              <a:rPr lang="ru-RU" i="1" dirty="0" err="1" smtClean="0"/>
              <a:t>культуросообразности</a:t>
            </a:r>
            <a:endParaRPr lang="ru-RU" i="1" dirty="0" smtClean="0"/>
          </a:p>
          <a:p>
            <a:pPr marL="0" indent="0">
              <a:buNone/>
            </a:pPr>
            <a:r>
              <a:rPr lang="ru-RU" dirty="0"/>
              <a:t>3. </a:t>
            </a:r>
            <a:r>
              <a:rPr lang="ru-RU" i="1" dirty="0" smtClean="0"/>
              <a:t>Принцип </a:t>
            </a:r>
            <a:r>
              <a:rPr lang="ru-RU" i="1" dirty="0"/>
              <a:t>гуманистической направленности </a:t>
            </a:r>
            <a:endParaRPr lang="ru-RU" i="1" dirty="0" smtClean="0"/>
          </a:p>
          <a:p>
            <a:pPr marL="0" indent="0">
              <a:buNone/>
            </a:pPr>
            <a:r>
              <a:rPr lang="ru-RU" dirty="0"/>
              <a:t>4. </a:t>
            </a:r>
            <a:r>
              <a:rPr lang="ru-RU" i="1" dirty="0"/>
              <a:t>Принцип вариативности </a:t>
            </a:r>
            <a:endParaRPr lang="ru-RU" i="1" dirty="0" smtClean="0"/>
          </a:p>
          <a:p>
            <a:pPr marL="0" indent="0">
              <a:buNone/>
            </a:pPr>
            <a:r>
              <a:rPr lang="ru-RU" dirty="0"/>
              <a:t>5. </a:t>
            </a:r>
            <a:r>
              <a:rPr lang="ru-RU" i="1" dirty="0"/>
              <a:t>Принцип развития конструктивно-финансовой активности и духовно-нравственного отношения к миру </a:t>
            </a:r>
            <a:endParaRPr lang="ru-RU" i="1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677765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b="1" i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Психолого-педагогические принципы</a:t>
            </a:r>
            <a:r>
              <a:rPr lang="ru-RU" dirty="0"/>
              <a:t> </a:t>
            </a: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 smtClean="0"/>
              <a:t>1</a:t>
            </a:r>
            <a:r>
              <a:rPr lang="ru-RU" dirty="0"/>
              <a:t>. </a:t>
            </a:r>
            <a:r>
              <a:rPr lang="ru-RU" i="1" dirty="0"/>
              <a:t>Принцип </a:t>
            </a:r>
            <a:r>
              <a:rPr lang="ru-RU" i="1" dirty="0" smtClean="0"/>
              <a:t>созидательной </a:t>
            </a:r>
            <a:r>
              <a:rPr lang="ru-RU" i="1" dirty="0"/>
              <a:t>деятельности </a:t>
            </a:r>
            <a:endParaRPr lang="ru-RU" i="1" dirty="0" smtClean="0"/>
          </a:p>
          <a:p>
            <a:pPr marL="0" indent="0">
              <a:buNone/>
            </a:pPr>
            <a:r>
              <a:rPr lang="ru-RU" dirty="0"/>
              <a:t>2. </a:t>
            </a:r>
            <a:r>
              <a:rPr lang="ru-RU" i="1" dirty="0"/>
              <a:t>Принцип диалогичности и толерантности </a:t>
            </a:r>
            <a:r>
              <a:rPr lang="ru-RU" i="1" dirty="0" smtClean="0"/>
              <a:t>взаимодействия</a:t>
            </a:r>
          </a:p>
          <a:p>
            <a:pPr marL="0" indent="0">
              <a:buNone/>
            </a:pPr>
            <a:r>
              <a:rPr lang="ru-RU" dirty="0"/>
              <a:t>3. </a:t>
            </a:r>
            <a:r>
              <a:rPr lang="ru-RU" i="1" dirty="0"/>
              <a:t>Принцип преемственности </a:t>
            </a:r>
            <a:endParaRPr lang="ru-RU" i="1" dirty="0" smtClean="0"/>
          </a:p>
          <a:p>
            <a:pPr marL="0" indent="0">
              <a:buNone/>
            </a:pPr>
            <a:r>
              <a:rPr lang="ru-RU" dirty="0"/>
              <a:t>4. </a:t>
            </a:r>
            <a:r>
              <a:rPr lang="ru-RU" i="1" dirty="0"/>
              <a:t>Принцип проблемно-ситуативного познания (контекстного обучения) </a:t>
            </a:r>
            <a:endParaRPr lang="ru-RU" i="1" dirty="0" smtClean="0"/>
          </a:p>
          <a:p>
            <a:pPr marL="0" indent="0">
              <a:buNone/>
            </a:pPr>
            <a:r>
              <a:rPr lang="ru-RU" dirty="0"/>
              <a:t>5. </a:t>
            </a:r>
            <a:r>
              <a:rPr lang="ru-RU" i="1" dirty="0"/>
              <a:t>Принцип </a:t>
            </a:r>
            <a:r>
              <a:rPr lang="ru-RU" i="1" dirty="0" err="1"/>
              <a:t>эмпатии</a:t>
            </a:r>
            <a:r>
              <a:rPr lang="ru-RU" i="1" dirty="0"/>
              <a:t> </a:t>
            </a:r>
            <a:endParaRPr lang="ru-RU" i="1" dirty="0" smtClean="0"/>
          </a:p>
          <a:p>
            <a:pPr marL="0" indent="0">
              <a:buNone/>
            </a:pPr>
            <a:r>
              <a:rPr lang="ru-RU" dirty="0"/>
              <a:t>6. </a:t>
            </a:r>
            <a:r>
              <a:rPr lang="ru-RU" i="1" dirty="0"/>
              <a:t>Принцип </a:t>
            </a:r>
            <a:r>
              <a:rPr lang="ru-RU" i="1" dirty="0" err="1"/>
              <a:t>элективности</a:t>
            </a:r>
            <a:r>
              <a:rPr lang="ru-RU" i="1" dirty="0"/>
              <a:t> </a:t>
            </a:r>
            <a:endParaRPr lang="ru-RU" dirty="0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395536" y="332656"/>
            <a:ext cx="8229600" cy="1080120"/>
          </a:xfrm>
        </p:spPr>
        <p:txBody>
          <a:bodyPr>
            <a:normAutofit/>
          </a:bodyPr>
          <a:lstStyle/>
          <a:p>
            <a:r>
              <a:rPr lang="ru-RU" sz="3000" u="sng" dirty="0"/>
              <a:t>Принципы формирования финансовой грамотности в общеобразовательной школе: </a:t>
            </a:r>
            <a:endParaRPr lang="ru-RU" sz="3000" dirty="0"/>
          </a:p>
        </p:txBody>
      </p:sp>
    </p:spTree>
    <p:extLst>
      <p:ext uri="{BB962C8B-B14F-4D97-AF65-F5344CB8AC3E}">
        <p14:creationId xmlns:p14="http://schemas.microsoft.com/office/powerpoint/2010/main" val="23896067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484784"/>
            <a:ext cx="8229600" cy="5069160"/>
          </a:xfrm>
        </p:spPr>
        <p:txBody>
          <a:bodyPr>
            <a:noAutofit/>
          </a:bodyPr>
          <a:lstStyle/>
          <a:p>
            <a:r>
              <a:rPr lang="ru-RU" b="1" i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Организационно-педагогические принципы</a:t>
            </a:r>
            <a:r>
              <a:rPr lang="ru-RU" b="1" i="1" dirty="0"/>
              <a:t> </a:t>
            </a:r>
            <a:endParaRPr lang="ru-RU" b="1" i="1" dirty="0" smtClean="0"/>
          </a:p>
          <a:p>
            <a:pPr marL="0" indent="0">
              <a:buNone/>
            </a:pPr>
            <a:endParaRPr lang="ru-RU" b="1" i="1" dirty="0"/>
          </a:p>
          <a:p>
            <a:pPr marL="0" indent="0">
              <a:buNone/>
            </a:pPr>
            <a:r>
              <a:rPr lang="ru-RU" dirty="0" smtClean="0"/>
              <a:t>1</a:t>
            </a:r>
            <a:r>
              <a:rPr lang="ru-RU" dirty="0"/>
              <a:t>. </a:t>
            </a:r>
            <a:r>
              <a:rPr lang="ru-RU" i="1" dirty="0"/>
              <a:t>Принцип адаптивности как ведущий принцип управления. </a:t>
            </a:r>
            <a:endParaRPr lang="ru-RU" i="1" dirty="0" smtClean="0"/>
          </a:p>
          <a:p>
            <a:pPr marL="0" indent="0">
              <a:buNone/>
            </a:pPr>
            <a:r>
              <a:rPr lang="ru-RU" dirty="0"/>
              <a:t>2. </a:t>
            </a:r>
            <a:r>
              <a:rPr lang="ru-RU" i="1" dirty="0"/>
              <a:t>Принцип сочетания традиционных и инновационных направлений деятельности </a:t>
            </a:r>
            <a:endParaRPr lang="ru-RU" i="1" dirty="0" smtClean="0"/>
          </a:p>
          <a:p>
            <a:pPr marL="0" indent="0">
              <a:buNone/>
            </a:pPr>
            <a:r>
              <a:rPr lang="ru-RU" dirty="0"/>
              <a:t>3. </a:t>
            </a:r>
            <a:r>
              <a:rPr lang="ru-RU" i="1" dirty="0"/>
              <a:t>Принцип адекватного кадрового обеспечения</a:t>
            </a:r>
            <a:r>
              <a:rPr lang="ru-RU" dirty="0"/>
              <a:t>. </a:t>
            </a:r>
            <a:endParaRPr lang="ru-RU" dirty="0" smtClean="0"/>
          </a:p>
          <a:p>
            <a:pPr marL="0" indent="0">
              <a:buNone/>
            </a:pPr>
            <a:r>
              <a:rPr lang="ru-RU" dirty="0"/>
              <a:t>4. </a:t>
            </a:r>
            <a:r>
              <a:rPr lang="ru-RU" i="1" dirty="0"/>
              <a:t>Принцип интеграции программ финансовой грамотности</a:t>
            </a:r>
            <a:r>
              <a:rPr lang="ru-RU" dirty="0"/>
              <a:t> </a:t>
            </a:r>
            <a:endParaRPr lang="ru-RU" dirty="0" smtClean="0"/>
          </a:p>
          <a:p>
            <a:pPr marL="0" indent="0">
              <a:buNone/>
            </a:pPr>
            <a:r>
              <a:rPr lang="ru-RU" dirty="0"/>
              <a:t>5. </a:t>
            </a:r>
            <a:r>
              <a:rPr lang="ru-RU" i="1" dirty="0"/>
              <a:t>Принцип социально-педагогического партнерства</a:t>
            </a:r>
            <a:r>
              <a:rPr lang="ru-RU" dirty="0"/>
              <a:t> </a:t>
            </a:r>
            <a:endParaRPr lang="ru-RU" dirty="0" smtClean="0"/>
          </a:p>
          <a:p>
            <a:pPr marL="0" indent="0">
              <a:buNone/>
            </a:pPr>
            <a:r>
              <a:rPr lang="ru-RU" dirty="0"/>
              <a:t>6. </a:t>
            </a:r>
            <a:r>
              <a:rPr lang="ru-RU" i="1" dirty="0"/>
              <a:t>Принцип активного использования обратной связи, оценки и мониторинга эффективности</a:t>
            </a:r>
            <a:r>
              <a:rPr lang="ru-RU" dirty="0"/>
              <a:t>.</a:t>
            </a:r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395536" y="332656"/>
            <a:ext cx="8229600" cy="1080120"/>
          </a:xfrm>
        </p:spPr>
        <p:txBody>
          <a:bodyPr>
            <a:normAutofit/>
          </a:bodyPr>
          <a:lstStyle/>
          <a:p>
            <a:r>
              <a:rPr lang="ru-RU" sz="3000" u="sng" dirty="0"/>
              <a:t>Принципы формирования финансовой грамотности в общеобразовательной школе: </a:t>
            </a:r>
            <a:endParaRPr lang="ru-RU" sz="3000" dirty="0"/>
          </a:p>
        </p:txBody>
      </p:sp>
    </p:spTree>
    <p:extLst>
      <p:ext uri="{BB962C8B-B14F-4D97-AF65-F5344CB8AC3E}">
        <p14:creationId xmlns:p14="http://schemas.microsoft.com/office/powerpoint/2010/main" val="15487519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02234"/>
          </a:xfrm>
        </p:spPr>
        <p:txBody>
          <a:bodyPr>
            <a:normAutofit/>
          </a:bodyPr>
          <a:lstStyle/>
          <a:p>
            <a:r>
              <a:rPr lang="ru-RU" dirty="0" smtClean="0"/>
              <a:t>- Личностное </a:t>
            </a:r>
            <a:r>
              <a:rPr lang="ru-RU" dirty="0" smtClean="0"/>
              <a:t>развитие</a:t>
            </a:r>
            <a:br>
              <a:rPr lang="ru-RU" dirty="0" smtClean="0"/>
            </a:br>
            <a:r>
              <a:rPr lang="ru-RU" dirty="0" smtClean="0"/>
              <a:t>- Познавательное </a:t>
            </a:r>
            <a:r>
              <a:rPr lang="ru-RU" dirty="0" smtClean="0"/>
              <a:t>развитие</a:t>
            </a:r>
            <a:br>
              <a:rPr lang="ru-RU" dirty="0" smtClean="0"/>
            </a:br>
            <a:r>
              <a:rPr lang="ru-RU" dirty="0" smtClean="0"/>
              <a:t>- Коммуникативное </a:t>
            </a:r>
            <a:r>
              <a:rPr lang="ru-RU" dirty="0" smtClean="0"/>
              <a:t>развитие</a:t>
            </a:r>
            <a:endParaRPr lang="ru-RU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4572000" y="2919838"/>
            <a:ext cx="2875947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завершение</a:t>
            </a:r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4139952" y="4005064"/>
            <a:ext cx="4680520" cy="19260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err="1">
                <a:solidFill>
                  <a:schemeClr val="accent5">
                    <a:lumMod val="60000"/>
                    <a:lumOff val="40000"/>
                  </a:schemeClr>
                </a:solidFill>
              </a:rPr>
              <a:t>Шеринг</a:t>
            </a:r>
            <a:r>
              <a:rPr lang="ru-RU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 – чувства и впечатления.</a:t>
            </a:r>
          </a:p>
          <a:p>
            <a:r>
              <a:rPr lang="ru-RU" dirty="0" err="1">
                <a:solidFill>
                  <a:schemeClr val="accent5">
                    <a:lumMod val="60000"/>
                    <a:lumOff val="40000"/>
                  </a:schemeClr>
                </a:solidFill>
              </a:rPr>
              <a:t>Дебрифинг</a:t>
            </a:r>
            <a:r>
              <a:rPr lang="ru-RU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 – действия. </a:t>
            </a:r>
          </a:p>
          <a:p>
            <a:r>
              <a:rPr lang="ru-RU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Рефлексия – тезисы + выводы – ценности/использую.</a:t>
            </a:r>
          </a:p>
        </p:txBody>
      </p:sp>
    </p:spTree>
    <p:extLst>
      <p:ext uri="{BB962C8B-B14F-4D97-AF65-F5344CB8AC3E}">
        <p14:creationId xmlns:p14="http://schemas.microsoft.com/office/powerpoint/2010/main" val="29506565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shred pattern="rectang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Паркет">
  <a:themeElements>
    <a:clrScheme name="Базовая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Обычная">
      <a:maj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Паркет">
      <a:fillStyleLst>
        <a:solidFill>
          <a:schemeClr val="phClr"/>
        </a:solidFill>
        <a:gradFill rotWithShape="1">
          <a:gsLst>
            <a:gs pos="0">
              <a:schemeClr val="phClr">
                <a:tint val="79000"/>
                <a:satMod val="180000"/>
              </a:schemeClr>
            </a:gs>
            <a:gs pos="65000">
              <a:schemeClr val="phClr">
                <a:tint val="52000"/>
                <a:satMod val="250000"/>
              </a:schemeClr>
            </a:gs>
            <a:gs pos="100000">
              <a:schemeClr val="phClr">
                <a:tint val="29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8700000"/>
            </a:lightRig>
          </a:scene3d>
          <a:sp3d contourW="12700" prstMaterial="dkEdge">
            <a:bevelT w="0" h="0" prst="relaxedInset"/>
            <a:contourClr>
              <a:schemeClr val="phClr">
                <a:shade val="65000"/>
                <a:satMod val="15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3200000"/>
            </a:lightRig>
          </a:scene3d>
          <a:sp3d prstMaterial="dkEdge">
            <a:bevelT w="63500" h="50800" prst="relaxedIns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hade val="95000"/>
                <a:satMod val="200000"/>
              </a:schemeClr>
            </a:gs>
            <a:gs pos="53000">
              <a:schemeClr val="phClr">
                <a:shade val="60000"/>
                <a:satMod val="220000"/>
              </a:schemeClr>
            </a:gs>
            <a:gs pos="100000">
              <a:schemeClr val="phClr">
                <a:shade val="45000"/>
                <a:satMod val="22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3000"/>
                <a:shade val="97000"/>
                <a:satMod val="230000"/>
              </a:schemeClr>
            </a:gs>
            <a:gs pos="100000">
              <a:schemeClr val="phClr">
                <a:shade val="35000"/>
                <a:satMod val="250000"/>
              </a:schemeClr>
            </a:gs>
          </a:gsLst>
          <a:path path="circle">
            <a:fillToRect l="15000" t="50000" r="85000" b="6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Thatch</Template>
  <TotalTime>484</TotalTime>
  <Words>937</Words>
  <Application>Microsoft Office PowerPoint</Application>
  <PresentationFormat>Экран (4:3)</PresentationFormat>
  <Paragraphs>149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Паркет</vt:lpstr>
      <vt:lpstr>Методика обучения финансовой грамотности детей</vt:lpstr>
      <vt:lpstr>25 сентября 2017 года принята Стратегия повышения финансовой грамотности населения в Российской Федерации.</vt:lpstr>
      <vt:lpstr>Презентация PowerPoint</vt:lpstr>
      <vt:lpstr>Презентация PowerPoint</vt:lpstr>
      <vt:lpstr>Презентация PowerPoint</vt:lpstr>
      <vt:lpstr>Дидактические игры</vt:lpstr>
      <vt:lpstr>Презентация PowerPoint</vt:lpstr>
      <vt:lpstr>Основные требования к использованию метода проектов:</vt:lpstr>
      <vt:lpstr>Принципы проектирования (5П):</vt:lpstr>
      <vt:lpstr>Обучение в сотрудничестве (cooperative learning) </vt:lpstr>
      <vt:lpstr>Виртуальные экскурсии</vt:lpstr>
      <vt:lpstr>Метод case study или  Метод ситуационного обучения</vt:lpstr>
      <vt:lpstr>Метод Метод «Мозаика (ажурная пила)»  Метод «Бизнес-салфетка»   Форсайт-сессия  Тренинг  Мозговой штурм  Синектический штурм  Сторителлинг Сторителлинг (Story Telling)  Метод «Делфи»  Метод «Коллективный блокнот»</vt:lpstr>
      <vt:lpstr>Эффективное  управленческое решение –   это целесообразное решение, путем реализации которого обеспечивается полное разрешение проблемы, разрешение выраженного в ней социального противоречия</vt:lpstr>
      <vt:lpstr>Оптимальное  управленческое решение –  это наилучший при данных обстоятельствах вариант цели и способа действий, реализация которого действительно возможна при данной расстановке социальных интересов и обеспечивает максимально возможную результативность в разрешении проблемы</vt:lpstr>
      <vt:lpstr>Общие требования к  оптимальному решению:  1)Обоснованность; 2)Оптимальность выбора; 3)Правомочность;  4)Краткость и ясность формулирования; 5)Конкретность во времени; 6)Адресность к исполнителям; 7)Оперативность выполнения.</vt:lpstr>
      <vt:lpstr>Управленческие решения -   это результат творчества управляющего субъекта, сплав науки и искусства управления</vt:lpstr>
      <vt:lpstr>Презентация PowerPoint</vt:lpstr>
      <vt:lpstr>Принципы формирования финансовой грамотности в общеобразовательной школе: </vt:lpstr>
      <vt:lpstr>Принципы формирования финансовой грамотности в общеобразовательной школе: </vt:lpstr>
      <vt:lpstr>Принципы формирования финансовой грамотности в общеобразовательной школе: </vt:lpstr>
      <vt:lpstr>- Личностное развитие - Познавательное развитие - Коммуникативное развитие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RMC2</dc:creator>
  <cp:lastModifiedBy>RMC2</cp:lastModifiedBy>
  <cp:revision>28</cp:revision>
  <dcterms:created xsi:type="dcterms:W3CDTF">2023-10-17T08:39:54Z</dcterms:created>
  <dcterms:modified xsi:type="dcterms:W3CDTF">2023-10-19T09:16:55Z</dcterms:modified>
</cp:coreProperties>
</file>