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3" r:id="rId3"/>
    <p:sldId id="265" r:id="rId4"/>
    <p:sldId id="267" r:id="rId5"/>
    <p:sldId id="268" r:id="rId6"/>
    <p:sldId id="269" r:id="rId7"/>
    <p:sldId id="271" r:id="rId8"/>
    <p:sldId id="273" r:id="rId9"/>
    <p:sldId id="274" r:id="rId10"/>
    <p:sldId id="275" r:id="rId11"/>
    <p:sldId id="277" r:id="rId12"/>
    <p:sldId id="280" r:id="rId13"/>
    <p:sldId id="281" r:id="rId14"/>
    <p:sldId id="282" r:id="rId15"/>
    <p:sldId id="284" r:id="rId16"/>
    <p:sldId id="285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302" r:id="rId29"/>
    <p:sldId id="303" r:id="rId30"/>
    <p:sldId id="304" r:id="rId31"/>
    <p:sldId id="305" r:id="rId32"/>
    <p:sldId id="306" r:id="rId33"/>
    <p:sldId id="307" r:id="rId34"/>
    <p:sldId id="308" r:id="rId35"/>
    <p:sldId id="309" r:id="rId36"/>
    <p:sldId id="310" r:id="rId37"/>
    <p:sldId id="311" r:id="rId38"/>
    <p:sldId id="312" r:id="rId39"/>
    <p:sldId id="313" r:id="rId40"/>
    <p:sldId id="314" r:id="rId41"/>
    <p:sldId id="315" r:id="rId42"/>
    <p:sldId id="316" r:id="rId43"/>
    <p:sldId id="317" r:id="rId44"/>
    <p:sldId id="318" r:id="rId45"/>
    <p:sldId id="319" r:id="rId46"/>
    <p:sldId id="320" r:id="rId47"/>
    <p:sldId id="321" r:id="rId48"/>
    <p:sldId id="322" r:id="rId49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05663" y="641730"/>
            <a:ext cx="8132673" cy="1305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96442" y="5741537"/>
            <a:ext cx="1519233" cy="66302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4259" y="107949"/>
            <a:ext cx="8555481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1990" y="1773342"/>
            <a:ext cx="8561705" cy="25330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1557" y="6465214"/>
            <a:ext cx="2317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1316227" y="2472309"/>
            <a:ext cx="6435090" cy="1884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5740">
              <a:lnSpc>
                <a:spcPct val="100000"/>
              </a:lnSpc>
              <a:spcBef>
                <a:spcPts val="100"/>
              </a:spcBef>
            </a:pPr>
            <a:r>
              <a:rPr sz="3000" b="1" spc="-5" dirty="0">
                <a:solidFill>
                  <a:srgbClr val="C00000"/>
                </a:solidFill>
                <a:latin typeface="Calibri"/>
                <a:cs typeface="Calibri"/>
              </a:rPr>
              <a:t>Химическое равновесие. </a:t>
            </a:r>
            <a:r>
              <a:rPr sz="3000" b="1" spc="-10" dirty="0">
                <a:solidFill>
                  <a:srgbClr val="C00000"/>
                </a:solidFill>
                <a:latin typeface="Calibri"/>
                <a:cs typeface="Calibri"/>
              </a:rPr>
              <a:t>Смещение </a:t>
            </a:r>
            <a:r>
              <a:rPr sz="3000" b="1" spc="-5" dirty="0">
                <a:solidFill>
                  <a:srgbClr val="C00000"/>
                </a:solidFill>
                <a:latin typeface="Calibri"/>
                <a:cs typeface="Calibri"/>
              </a:rPr>
              <a:t> равновесия</a:t>
            </a:r>
            <a:r>
              <a:rPr sz="30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b="1" spc="-30" dirty="0">
                <a:solidFill>
                  <a:srgbClr val="C00000"/>
                </a:solidFill>
                <a:latin typeface="Calibri"/>
                <a:cs typeface="Calibri"/>
              </a:rPr>
              <a:t>под</a:t>
            </a:r>
            <a:r>
              <a:rPr sz="30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C00000"/>
                </a:solidFill>
                <a:latin typeface="Calibri"/>
                <a:cs typeface="Calibri"/>
              </a:rPr>
              <a:t>действием</a:t>
            </a:r>
            <a:r>
              <a:rPr sz="30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b="1" spc="-5" dirty="0">
                <a:solidFill>
                  <a:srgbClr val="C00000"/>
                </a:solidFill>
                <a:latin typeface="Calibri"/>
                <a:cs typeface="Calibri"/>
              </a:rPr>
              <a:t>различных</a:t>
            </a:r>
            <a:endParaRPr sz="3000" dirty="0">
              <a:latin typeface="Calibri"/>
              <a:cs typeface="Calibri"/>
            </a:endParaRPr>
          </a:p>
          <a:p>
            <a:pPr marL="635" algn="ctr">
              <a:lnSpc>
                <a:spcPts val="3595"/>
              </a:lnSpc>
            </a:pPr>
            <a:r>
              <a:rPr sz="3000" b="1" spc="-10" dirty="0">
                <a:solidFill>
                  <a:srgbClr val="C00000"/>
                </a:solidFill>
                <a:latin typeface="Calibri"/>
                <a:cs typeface="Calibri"/>
              </a:rPr>
              <a:t>факторов.</a:t>
            </a:r>
            <a:endParaRPr sz="3000" dirty="0">
              <a:latin typeface="Calibri"/>
              <a:cs typeface="Calibri"/>
            </a:endParaRPr>
          </a:p>
          <a:p>
            <a:pPr algn="ctr">
              <a:lnSpc>
                <a:spcPts val="3835"/>
              </a:lnSpc>
            </a:pP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Вопрос</a:t>
            </a:r>
            <a:r>
              <a:rPr sz="32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22</a:t>
            </a:r>
            <a:r>
              <a:rPr sz="32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spc="-5" dirty="0" smtClean="0">
                <a:solidFill>
                  <a:srgbClr val="C00000"/>
                </a:solidFill>
                <a:latin typeface="Calibri"/>
                <a:cs typeface="Calibri"/>
              </a:rPr>
              <a:t>ЕГЭ-202</a:t>
            </a:r>
            <a:r>
              <a:rPr lang="ru-RU" sz="3200" b="1" spc="-5" dirty="0" smtClean="0">
                <a:solidFill>
                  <a:srgbClr val="C00000"/>
                </a:solidFill>
                <a:latin typeface="Calibri"/>
                <a:cs typeface="Calibri"/>
              </a:rPr>
              <a:t>4</a:t>
            </a:r>
            <a:r>
              <a:rPr sz="3200" b="1" spc="10" dirty="0" smtClean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C00000"/>
                </a:solidFill>
                <a:latin typeface="Calibri"/>
                <a:cs typeface="Calibri"/>
              </a:rPr>
              <a:t>по</a:t>
            </a:r>
            <a:r>
              <a:rPr sz="32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libri"/>
                <a:cs typeface="Calibri"/>
              </a:rPr>
              <a:t>химии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6270" y="117094"/>
            <a:ext cx="8394700" cy="3470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3992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2.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Смещение</a:t>
            </a:r>
            <a:r>
              <a:rPr sz="2000" spc="-15" dirty="0">
                <a:latin typeface="Times New Roman"/>
                <a:cs typeface="Times New Roman"/>
              </a:rPr>
              <a:t> положения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равновесия</a:t>
            </a:r>
            <a:endParaRPr sz="20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40"/>
              </a:spcBef>
            </a:pPr>
            <a:r>
              <a:rPr sz="2400" b="1" dirty="0">
                <a:latin typeface="Times New Roman"/>
                <a:cs typeface="Times New Roman"/>
              </a:rPr>
              <a:t>Пример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1.</a:t>
            </a:r>
            <a:endParaRPr sz="2400">
              <a:latin typeface="Times New Roman"/>
              <a:cs typeface="Times New Roman"/>
            </a:endParaRPr>
          </a:p>
          <a:p>
            <a:pPr marL="50800" marR="667385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Определите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направление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смещения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положения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равновесия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системы</a:t>
            </a:r>
            <a:endParaRPr sz="2400">
              <a:latin typeface="Times New Roman"/>
              <a:cs typeface="Times New Roman"/>
            </a:endParaRPr>
          </a:p>
          <a:p>
            <a:pPr marL="1418590">
              <a:lnSpc>
                <a:spcPts val="3395"/>
              </a:lnSpc>
              <a:spcBef>
                <a:spcPts val="1265"/>
              </a:spcBef>
            </a:pPr>
            <a:r>
              <a:rPr sz="4200" b="1" i="1" spc="7" baseline="13888" dirty="0">
                <a:latin typeface="Times New Roman"/>
                <a:cs typeface="Times New Roman"/>
              </a:rPr>
              <a:t>N</a:t>
            </a:r>
            <a:r>
              <a:rPr sz="1850" b="1" i="1" spc="5" dirty="0">
                <a:latin typeface="Times New Roman"/>
                <a:cs typeface="Times New Roman"/>
              </a:rPr>
              <a:t>2(г)</a:t>
            </a:r>
            <a:r>
              <a:rPr sz="1850" b="1" i="1" spc="225" dirty="0">
                <a:latin typeface="Times New Roman"/>
                <a:cs typeface="Times New Roman"/>
              </a:rPr>
              <a:t> </a:t>
            </a:r>
            <a:r>
              <a:rPr sz="4200" b="1" i="1" spc="-7" baseline="13888" dirty="0">
                <a:latin typeface="Times New Roman"/>
                <a:cs typeface="Times New Roman"/>
              </a:rPr>
              <a:t>+ </a:t>
            </a:r>
            <a:r>
              <a:rPr sz="4200" b="1" i="1" baseline="13888" dirty="0">
                <a:latin typeface="Times New Roman"/>
                <a:cs typeface="Times New Roman"/>
              </a:rPr>
              <a:t>3H</a:t>
            </a:r>
            <a:r>
              <a:rPr sz="1850" b="1" i="1" dirty="0">
                <a:latin typeface="Times New Roman"/>
                <a:cs typeface="Times New Roman"/>
              </a:rPr>
              <a:t>2(г)</a:t>
            </a:r>
            <a:r>
              <a:rPr sz="1850" b="1" i="1" spc="225" dirty="0">
                <a:latin typeface="Times New Roman"/>
                <a:cs typeface="Times New Roman"/>
              </a:rPr>
              <a:t> </a:t>
            </a:r>
            <a:r>
              <a:rPr sz="4425" b="1" i="1" spc="-209" baseline="13182" dirty="0">
                <a:latin typeface="Wingdings 3"/>
                <a:cs typeface="Wingdings 3"/>
              </a:rPr>
              <a:t></a:t>
            </a:r>
            <a:r>
              <a:rPr sz="4425" b="1" i="1" spc="-44" baseline="13182" dirty="0">
                <a:latin typeface="Times New Roman"/>
                <a:cs typeface="Times New Roman"/>
              </a:rPr>
              <a:t> </a:t>
            </a:r>
            <a:r>
              <a:rPr sz="4200" b="1" i="1" baseline="13888" dirty="0">
                <a:latin typeface="Times New Roman"/>
                <a:cs typeface="Times New Roman"/>
              </a:rPr>
              <a:t>2NH</a:t>
            </a:r>
            <a:r>
              <a:rPr sz="1850" b="1" i="1" dirty="0">
                <a:latin typeface="Times New Roman"/>
                <a:cs typeface="Times New Roman"/>
              </a:rPr>
              <a:t>3(г)</a:t>
            </a:r>
            <a:r>
              <a:rPr sz="1850" b="1" i="1" spc="225" dirty="0">
                <a:latin typeface="Times New Roman"/>
                <a:cs typeface="Times New Roman"/>
              </a:rPr>
              <a:t> </a:t>
            </a:r>
            <a:r>
              <a:rPr sz="4200" b="1" i="1" spc="-7" baseline="13888" dirty="0">
                <a:latin typeface="Times New Roman"/>
                <a:cs typeface="Times New Roman"/>
              </a:rPr>
              <a:t>+</a:t>
            </a:r>
            <a:r>
              <a:rPr sz="4200" b="1" i="1" spc="15" baseline="13888" dirty="0">
                <a:latin typeface="Times New Roman"/>
                <a:cs typeface="Times New Roman"/>
              </a:rPr>
              <a:t> </a:t>
            </a:r>
            <a:r>
              <a:rPr sz="4200" b="1" i="1" spc="-7" baseline="13888" dirty="0">
                <a:latin typeface="Times New Roman"/>
                <a:cs typeface="Times New Roman"/>
              </a:rPr>
              <a:t>Q</a:t>
            </a:r>
            <a:endParaRPr sz="4200" baseline="13888">
              <a:latin typeface="Times New Roman"/>
              <a:cs typeface="Times New Roman"/>
            </a:endParaRPr>
          </a:p>
          <a:p>
            <a:pPr marL="50800">
              <a:lnSpc>
                <a:spcPts val="2735"/>
              </a:lnSpc>
            </a:pPr>
            <a:r>
              <a:rPr sz="2400" spc="-5" dirty="0">
                <a:latin typeface="Times New Roman"/>
                <a:cs typeface="Times New Roman"/>
              </a:rPr>
              <a:t>при</a:t>
            </a:r>
            <a:endParaRPr sz="2400">
              <a:latin typeface="Times New Roman"/>
              <a:cs typeface="Times New Roman"/>
            </a:endParaRPr>
          </a:p>
          <a:p>
            <a:pPr marL="379730" indent="-329565">
              <a:lnSpc>
                <a:spcPct val="100000"/>
              </a:lnSpc>
              <a:buAutoNum type="arabicParenR"/>
              <a:tabLst>
                <a:tab pos="380365" algn="l"/>
              </a:tabLst>
            </a:pPr>
            <a:r>
              <a:rPr sz="2400" spc="-10" dirty="0">
                <a:latin typeface="Times New Roman"/>
                <a:cs typeface="Times New Roman"/>
              </a:rPr>
              <a:t>изменении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концентрации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азота,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водорода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или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аммиака;</a:t>
            </a:r>
            <a:endParaRPr sz="2400">
              <a:latin typeface="Times New Roman"/>
              <a:cs typeface="Times New Roman"/>
            </a:endParaRPr>
          </a:p>
          <a:p>
            <a:pPr marL="379730" indent="-329565">
              <a:lnSpc>
                <a:spcPct val="100000"/>
              </a:lnSpc>
              <a:buAutoNum type="arabicParenR"/>
              <a:tabLst>
                <a:tab pos="380365" algn="l"/>
              </a:tabLst>
            </a:pPr>
            <a:r>
              <a:rPr sz="2400" spc="-5" dirty="0">
                <a:latin typeface="Times New Roman"/>
                <a:cs typeface="Times New Roman"/>
              </a:rPr>
              <a:t>повышении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давления;</a:t>
            </a:r>
            <a:endParaRPr sz="2400">
              <a:latin typeface="Times New Roman"/>
              <a:cs typeface="Times New Roman"/>
            </a:endParaRPr>
          </a:p>
          <a:p>
            <a:pPr marL="379730" indent="-329565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380365" algn="l"/>
              </a:tabLst>
            </a:pPr>
            <a:r>
              <a:rPr sz="2400" spc="-5" dirty="0">
                <a:latin typeface="Times New Roman"/>
                <a:cs typeface="Times New Roman"/>
              </a:rPr>
              <a:t>повышении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температуры.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7616" y="0"/>
            <a:ext cx="3720465" cy="1268730"/>
          </a:xfrm>
          <a:prstGeom prst="rect">
            <a:avLst/>
          </a:prstGeom>
        </p:spPr>
        <p:txBody>
          <a:bodyPr vert="horz" wrap="square" lIns="0" tIns="2044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10"/>
              </a:spcBef>
            </a:pPr>
            <a:r>
              <a:rPr sz="2400" dirty="0">
                <a:latin typeface="Times New Roman"/>
                <a:cs typeface="Times New Roman"/>
              </a:rPr>
              <a:t>1)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Влияние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концентрации:</a:t>
            </a:r>
            <a:endParaRPr sz="2400">
              <a:latin typeface="Times New Roman"/>
              <a:cs typeface="Times New Roman"/>
            </a:endParaRPr>
          </a:p>
          <a:p>
            <a:pPr marL="288925">
              <a:lnSpc>
                <a:spcPct val="100000"/>
              </a:lnSpc>
              <a:spcBef>
                <a:spcPts val="1855"/>
              </a:spcBef>
            </a:pPr>
            <a:r>
              <a:rPr sz="4200" b="1" i="1" spc="7" baseline="13888" dirty="0">
                <a:latin typeface="Times New Roman"/>
                <a:cs typeface="Times New Roman"/>
              </a:rPr>
              <a:t>N</a:t>
            </a:r>
            <a:r>
              <a:rPr sz="1850" b="1" i="1" spc="5" dirty="0">
                <a:latin typeface="Times New Roman"/>
                <a:cs typeface="Times New Roman"/>
              </a:rPr>
              <a:t>2(г)</a:t>
            </a:r>
            <a:r>
              <a:rPr sz="1850" b="1" i="1" spc="220" dirty="0">
                <a:latin typeface="Times New Roman"/>
                <a:cs typeface="Times New Roman"/>
              </a:rPr>
              <a:t> </a:t>
            </a:r>
            <a:r>
              <a:rPr sz="4200" b="1" i="1" spc="-7" baseline="13888" dirty="0">
                <a:latin typeface="Times New Roman"/>
                <a:cs typeface="Times New Roman"/>
              </a:rPr>
              <a:t>+</a:t>
            </a:r>
            <a:r>
              <a:rPr sz="4200" b="1" i="1" spc="-22" baseline="13888" dirty="0">
                <a:latin typeface="Times New Roman"/>
                <a:cs typeface="Times New Roman"/>
              </a:rPr>
              <a:t> </a:t>
            </a:r>
            <a:r>
              <a:rPr sz="4200" b="1" i="1" baseline="13888" dirty="0">
                <a:latin typeface="Times New Roman"/>
                <a:cs typeface="Times New Roman"/>
              </a:rPr>
              <a:t>3H</a:t>
            </a:r>
            <a:r>
              <a:rPr sz="1850" b="1" i="1" dirty="0">
                <a:latin typeface="Times New Roman"/>
                <a:cs typeface="Times New Roman"/>
              </a:rPr>
              <a:t>2(г)</a:t>
            </a:r>
            <a:r>
              <a:rPr sz="1850" b="1" i="1" spc="225" dirty="0">
                <a:latin typeface="Times New Roman"/>
                <a:cs typeface="Times New Roman"/>
              </a:rPr>
              <a:t> </a:t>
            </a:r>
            <a:r>
              <a:rPr sz="4425" b="1" i="1" spc="-209" baseline="13182" dirty="0">
                <a:latin typeface="Wingdings 3"/>
                <a:cs typeface="Wingdings 3"/>
              </a:rPr>
              <a:t></a:t>
            </a:r>
            <a:r>
              <a:rPr sz="4425" b="1" i="1" spc="-60" baseline="13182" dirty="0">
                <a:latin typeface="Times New Roman"/>
                <a:cs typeface="Times New Roman"/>
              </a:rPr>
              <a:t> </a:t>
            </a:r>
            <a:r>
              <a:rPr sz="4200" b="1" i="1" baseline="13888" dirty="0">
                <a:latin typeface="Times New Roman"/>
                <a:cs typeface="Times New Roman"/>
              </a:rPr>
              <a:t>2NH</a:t>
            </a:r>
            <a:r>
              <a:rPr sz="1850" b="1" i="1" dirty="0">
                <a:latin typeface="Times New Roman"/>
                <a:cs typeface="Times New Roman"/>
              </a:rPr>
              <a:t>3(г)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08227" y="1268730"/>
            <a:ext cx="2781300" cy="705485"/>
          </a:xfrm>
          <a:custGeom>
            <a:avLst/>
            <a:gdLst/>
            <a:ahLst/>
            <a:cxnLst/>
            <a:rect l="l" t="t" r="r" b="b"/>
            <a:pathLst>
              <a:path w="2781300" h="705485">
                <a:moveTo>
                  <a:pt x="0" y="705358"/>
                </a:moveTo>
                <a:lnTo>
                  <a:pt x="2780893" y="705358"/>
                </a:lnTo>
              </a:path>
              <a:path w="2781300" h="705485">
                <a:moveTo>
                  <a:pt x="1368145" y="705358"/>
                </a:moveTo>
                <a:lnTo>
                  <a:pt x="1368145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33805" y="1432306"/>
            <a:ext cx="7569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800" b="1" i="1" spc="-10" dirty="0">
                <a:latin typeface="Times New Roman"/>
                <a:cs typeface="Times New Roman"/>
              </a:rPr>
              <a:t>C</a:t>
            </a:r>
            <a:r>
              <a:rPr sz="1800" b="1" spc="-10" dirty="0">
                <a:latin typeface="Times New Roman"/>
                <a:cs typeface="Times New Roman"/>
              </a:rPr>
              <a:t>N</a:t>
            </a:r>
            <a:r>
              <a:rPr sz="1800" b="1" baseline="-20833" dirty="0">
                <a:latin typeface="Times New Roman"/>
                <a:cs typeface="Times New Roman"/>
              </a:rPr>
              <a:t>2</a:t>
            </a:r>
            <a:r>
              <a:rPr sz="3200" b="1" dirty="0">
                <a:latin typeface="Times New Roman"/>
                <a:cs typeface="Times New Roman"/>
              </a:rPr>
              <a:t>↑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660394" y="1836547"/>
            <a:ext cx="924560" cy="270510"/>
            <a:chOff x="3660394" y="1836547"/>
            <a:chExt cx="924560" cy="270510"/>
          </a:xfrm>
        </p:grpSpPr>
        <p:sp>
          <p:nvSpPr>
            <p:cNvPr id="7" name="object 7"/>
            <p:cNvSpPr/>
            <p:nvPr/>
          </p:nvSpPr>
          <p:spPr>
            <a:xfrm>
              <a:off x="3673094" y="1849247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6476" y="0"/>
                  </a:moveTo>
                  <a:lnTo>
                    <a:pt x="376808" y="106299"/>
                  </a:lnTo>
                  <a:lnTo>
                    <a:pt x="0" y="244982"/>
                  </a:lnTo>
                  <a:lnTo>
                    <a:pt x="541401" y="167639"/>
                  </a:lnTo>
                  <a:lnTo>
                    <a:pt x="898905" y="106299"/>
                  </a:lnTo>
                  <a:lnTo>
                    <a:pt x="592835" y="77215"/>
                  </a:lnTo>
                  <a:lnTo>
                    <a:pt x="647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673094" y="1849247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6476" y="0"/>
                  </a:moveTo>
                  <a:lnTo>
                    <a:pt x="592835" y="77215"/>
                  </a:lnTo>
                  <a:lnTo>
                    <a:pt x="898905" y="106299"/>
                  </a:lnTo>
                  <a:lnTo>
                    <a:pt x="541401" y="167639"/>
                  </a:lnTo>
                  <a:lnTo>
                    <a:pt x="0" y="244982"/>
                  </a:lnTo>
                  <a:lnTo>
                    <a:pt x="376808" y="106299"/>
                  </a:lnTo>
                  <a:lnTo>
                    <a:pt x="6476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080846" y="2457195"/>
            <a:ext cx="2781300" cy="705485"/>
          </a:xfrm>
          <a:custGeom>
            <a:avLst/>
            <a:gdLst/>
            <a:ahLst/>
            <a:cxnLst/>
            <a:rect l="l" t="t" r="r" b="b"/>
            <a:pathLst>
              <a:path w="2781300" h="705485">
                <a:moveTo>
                  <a:pt x="0" y="705230"/>
                </a:moveTo>
                <a:lnTo>
                  <a:pt x="2780969" y="705230"/>
                </a:lnTo>
              </a:path>
              <a:path w="2781300" h="705485">
                <a:moveTo>
                  <a:pt x="1368094" y="705230"/>
                </a:moveTo>
                <a:lnTo>
                  <a:pt x="1368094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206398" y="2621026"/>
            <a:ext cx="7708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800" b="1" i="1" spc="-15" dirty="0">
                <a:latin typeface="Times New Roman"/>
                <a:cs typeface="Times New Roman"/>
              </a:rPr>
              <a:t>C</a:t>
            </a:r>
            <a:r>
              <a:rPr sz="1800" b="1" dirty="0">
                <a:latin typeface="Times New Roman"/>
                <a:cs typeface="Times New Roman"/>
              </a:rPr>
              <a:t>H</a:t>
            </a:r>
            <a:r>
              <a:rPr sz="1800" b="1" baseline="-20833" dirty="0">
                <a:latin typeface="Times New Roman"/>
                <a:cs typeface="Times New Roman"/>
              </a:rPr>
              <a:t>2</a:t>
            </a:r>
            <a:r>
              <a:rPr sz="3200" b="1" dirty="0">
                <a:latin typeface="Times New Roman"/>
                <a:cs typeface="Times New Roman"/>
              </a:rPr>
              <a:t>↑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632961" y="3053079"/>
            <a:ext cx="924560" cy="270510"/>
            <a:chOff x="3632961" y="3053079"/>
            <a:chExt cx="924560" cy="270510"/>
          </a:xfrm>
        </p:grpSpPr>
        <p:sp>
          <p:nvSpPr>
            <p:cNvPr id="12" name="object 12"/>
            <p:cNvSpPr/>
            <p:nvPr/>
          </p:nvSpPr>
          <p:spPr>
            <a:xfrm>
              <a:off x="3645661" y="3065779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6476" y="0"/>
                  </a:moveTo>
                  <a:lnTo>
                    <a:pt x="376936" y="106299"/>
                  </a:lnTo>
                  <a:lnTo>
                    <a:pt x="0" y="244983"/>
                  </a:lnTo>
                  <a:lnTo>
                    <a:pt x="541401" y="167640"/>
                  </a:lnTo>
                  <a:lnTo>
                    <a:pt x="898905" y="106299"/>
                  </a:lnTo>
                  <a:lnTo>
                    <a:pt x="592963" y="77216"/>
                  </a:lnTo>
                  <a:lnTo>
                    <a:pt x="647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645661" y="3065779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6476" y="0"/>
                  </a:moveTo>
                  <a:lnTo>
                    <a:pt x="592963" y="77216"/>
                  </a:lnTo>
                  <a:lnTo>
                    <a:pt x="898905" y="106299"/>
                  </a:lnTo>
                  <a:lnTo>
                    <a:pt x="541401" y="167640"/>
                  </a:lnTo>
                  <a:lnTo>
                    <a:pt x="0" y="244983"/>
                  </a:lnTo>
                  <a:lnTo>
                    <a:pt x="376936" y="106299"/>
                  </a:lnTo>
                  <a:lnTo>
                    <a:pt x="6476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299709" y="859282"/>
            <a:ext cx="3457575" cy="295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Система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должна</a:t>
            </a:r>
            <a:endParaRPr sz="2400">
              <a:latin typeface="Times New Roman"/>
              <a:cs typeface="Times New Roman"/>
            </a:endParaRPr>
          </a:p>
          <a:p>
            <a:pPr marL="12700" marR="644525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уменьшить </a:t>
            </a:r>
            <a:r>
              <a:rPr sz="2400" spc="-15" dirty="0">
                <a:latin typeface="Times New Roman"/>
                <a:cs typeface="Times New Roman"/>
              </a:rPr>
              <a:t>влияние 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добавления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азота,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т.е.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израсходовать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азот,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400" spc="-15" dirty="0">
                <a:latin typeface="Times New Roman"/>
                <a:cs typeface="Times New Roman"/>
              </a:rPr>
              <a:t>следовательно, </a:t>
            </a:r>
            <a:r>
              <a:rPr sz="2400" spc="-20" dirty="0">
                <a:latin typeface="Times New Roman"/>
                <a:cs typeface="Times New Roman"/>
              </a:rPr>
              <a:t>положение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равновесия </a:t>
            </a:r>
            <a:r>
              <a:rPr sz="2400" spc="5" dirty="0">
                <a:latin typeface="Times New Roman"/>
                <a:cs typeface="Times New Roman"/>
              </a:rPr>
              <a:t>сместится 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вправо,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10" dirty="0">
                <a:latin typeface="Times New Roman"/>
                <a:cs typeface="Times New Roman"/>
              </a:rPr>
              <a:t>сторону </a:t>
            </a:r>
            <a:r>
              <a:rPr sz="2400" spc="-5" dirty="0">
                <a:latin typeface="Times New Roman"/>
                <a:cs typeface="Times New Roman"/>
              </a:rPr>
              <a:t>прямой </a:t>
            </a:r>
            <a:r>
              <a:rPr sz="2400" dirty="0">
                <a:latin typeface="Times New Roman"/>
                <a:cs typeface="Times New Roman"/>
              </a:rPr>
              <a:t> реакции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63846" y="117094"/>
            <a:ext cx="395477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2.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Смещение</a:t>
            </a:r>
            <a:r>
              <a:rPr sz="2000" spc="-15" dirty="0">
                <a:latin typeface="Times New Roman"/>
                <a:cs typeface="Times New Roman"/>
              </a:rPr>
              <a:t> положения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равновесия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7616" y="0"/>
            <a:ext cx="3839210" cy="1268730"/>
          </a:xfrm>
          <a:prstGeom prst="rect">
            <a:avLst/>
          </a:prstGeom>
        </p:spPr>
        <p:txBody>
          <a:bodyPr vert="horz" wrap="square" lIns="0" tIns="2044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10"/>
              </a:spcBef>
            </a:pPr>
            <a:r>
              <a:rPr sz="2400" dirty="0">
                <a:latin typeface="Times New Roman"/>
                <a:cs typeface="Times New Roman"/>
              </a:rPr>
              <a:t>Влияние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концентрации:</a:t>
            </a:r>
            <a:endParaRPr sz="2400">
              <a:latin typeface="Times New Roman"/>
              <a:cs typeface="Times New Roman"/>
            </a:endParaRPr>
          </a:p>
          <a:p>
            <a:pPr marL="288925">
              <a:lnSpc>
                <a:spcPct val="100000"/>
              </a:lnSpc>
              <a:spcBef>
                <a:spcPts val="1855"/>
              </a:spcBef>
            </a:pPr>
            <a:r>
              <a:rPr sz="4200" b="1" i="1" spc="7" baseline="13888" dirty="0">
                <a:latin typeface="Times New Roman"/>
                <a:cs typeface="Times New Roman"/>
              </a:rPr>
              <a:t>N</a:t>
            </a:r>
            <a:r>
              <a:rPr sz="1850" b="1" i="1" spc="5" dirty="0">
                <a:latin typeface="Times New Roman"/>
                <a:cs typeface="Times New Roman"/>
              </a:rPr>
              <a:t>2(г)</a:t>
            </a:r>
            <a:r>
              <a:rPr sz="1850" b="1" i="1" spc="220" dirty="0">
                <a:latin typeface="Times New Roman"/>
                <a:cs typeface="Times New Roman"/>
              </a:rPr>
              <a:t> </a:t>
            </a:r>
            <a:r>
              <a:rPr sz="4200" b="1" i="1" spc="-7" baseline="13888" dirty="0">
                <a:latin typeface="Times New Roman"/>
                <a:cs typeface="Times New Roman"/>
              </a:rPr>
              <a:t>+</a:t>
            </a:r>
            <a:r>
              <a:rPr sz="4200" b="1" i="1" spc="-22" baseline="13888" dirty="0">
                <a:latin typeface="Times New Roman"/>
                <a:cs typeface="Times New Roman"/>
              </a:rPr>
              <a:t> </a:t>
            </a:r>
            <a:r>
              <a:rPr sz="4200" b="1" i="1" baseline="13888" dirty="0">
                <a:latin typeface="Times New Roman"/>
                <a:cs typeface="Times New Roman"/>
              </a:rPr>
              <a:t>3H</a:t>
            </a:r>
            <a:r>
              <a:rPr sz="1850" b="1" i="1" dirty="0">
                <a:latin typeface="Times New Roman"/>
                <a:cs typeface="Times New Roman"/>
              </a:rPr>
              <a:t>2(г)</a:t>
            </a:r>
            <a:r>
              <a:rPr sz="1850" b="1" i="1" spc="225" dirty="0">
                <a:latin typeface="Times New Roman"/>
                <a:cs typeface="Times New Roman"/>
              </a:rPr>
              <a:t> </a:t>
            </a:r>
            <a:r>
              <a:rPr sz="4425" b="1" i="1" spc="-209" baseline="13182" dirty="0">
                <a:latin typeface="Wingdings 3"/>
                <a:cs typeface="Wingdings 3"/>
              </a:rPr>
              <a:t></a:t>
            </a:r>
            <a:r>
              <a:rPr sz="4425" b="1" i="1" spc="-60" baseline="13182" dirty="0">
                <a:latin typeface="Times New Roman"/>
                <a:cs typeface="Times New Roman"/>
              </a:rPr>
              <a:t> </a:t>
            </a:r>
            <a:r>
              <a:rPr sz="4200" b="1" i="1" baseline="13888" dirty="0">
                <a:latin typeface="Times New Roman"/>
                <a:cs typeface="Times New Roman"/>
              </a:rPr>
              <a:t>2NH</a:t>
            </a:r>
            <a:r>
              <a:rPr sz="1850" b="1" i="1" dirty="0">
                <a:latin typeface="Times New Roman"/>
                <a:cs typeface="Times New Roman"/>
              </a:rPr>
              <a:t>3(г)</a:t>
            </a:r>
            <a:r>
              <a:rPr sz="4200" b="1" i="1" baseline="13888" dirty="0">
                <a:latin typeface="Times New Roman"/>
                <a:cs typeface="Times New Roman"/>
              </a:rPr>
              <a:t>;</a:t>
            </a:r>
            <a:endParaRPr sz="4200" baseline="13888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08227" y="1268730"/>
            <a:ext cx="2781300" cy="705485"/>
          </a:xfrm>
          <a:custGeom>
            <a:avLst/>
            <a:gdLst/>
            <a:ahLst/>
            <a:cxnLst/>
            <a:rect l="l" t="t" r="r" b="b"/>
            <a:pathLst>
              <a:path w="2781300" h="705485">
                <a:moveTo>
                  <a:pt x="0" y="705358"/>
                </a:moveTo>
                <a:lnTo>
                  <a:pt x="2780893" y="705358"/>
                </a:lnTo>
              </a:path>
              <a:path w="2781300" h="705485">
                <a:moveTo>
                  <a:pt x="1368145" y="705358"/>
                </a:moveTo>
                <a:lnTo>
                  <a:pt x="1368145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33805" y="1432306"/>
            <a:ext cx="7569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800" b="1" i="1" spc="-10" dirty="0">
                <a:latin typeface="Times New Roman"/>
                <a:cs typeface="Times New Roman"/>
              </a:rPr>
              <a:t>C</a:t>
            </a:r>
            <a:r>
              <a:rPr sz="1800" b="1" spc="-10" dirty="0">
                <a:latin typeface="Times New Roman"/>
                <a:cs typeface="Times New Roman"/>
              </a:rPr>
              <a:t>N</a:t>
            </a:r>
            <a:r>
              <a:rPr sz="1800" b="1" baseline="-20833" dirty="0">
                <a:latin typeface="Times New Roman"/>
                <a:cs typeface="Times New Roman"/>
              </a:rPr>
              <a:t>2</a:t>
            </a:r>
            <a:r>
              <a:rPr sz="3200" b="1" dirty="0">
                <a:latin typeface="Times New Roman"/>
                <a:cs typeface="Times New Roman"/>
              </a:rPr>
              <a:t>↑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660394" y="1836547"/>
            <a:ext cx="924560" cy="270510"/>
            <a:chOff x="3660394" y="1836547"/>
            <a:chExt cx="924560" cy="270510"/>
          </a:xfrm>
        </p:grpSpPr>
        <p:sp>
          <p:nvSpPr>
            <p:cNvPr id="7" name="object 7"/>
            <p:cNvSpPr/>
            <p:nvPr/>
          </p:nvSpPr>
          <p:spPr>
            <a:xfrm>
              <a:off x="3673094" y="1849247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6476" y="0"/>
                  </a:moveTo>
                  <a:lnTo>
                    <a:pt x="376808" y="106299"/>
                  </a:lnTo>
                  <a:lnTo>
                    <a:pt x="0" y="244982"/>
                  </a:lnTo>
                  <a:lnTo>
                    <a:pt x="541401" y="167639"/>
                  </a:lnTo>
                  <a:lnTo>
                    <a:pt x="898905" y="106299"/>
                  </a:lnTo>
                  <a:lnTo>
                    <a:pt x="592835" y="77215"/>
                  </a:lnTo>
                  <a:lnTo>
                    <a:pt x="647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673094" y="1849247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6476" y="0"/>
                  </a:moveTo>
                  <a:lnTo>
                    <a:pt x="592835" y="77215"/>
                  </a:lnTo>
                  <a:lnTo>
                    <a:pt x="898905" y="106299"/>
                  </a:lnTo>
                  <a:lnTo>
                    <a:pt x="541401" y="167639"/>
                  </a:lnTo>
                  <a:lnTo>
                    <a:pt x="0" y="244982"/>
                  </a:lnTo>
                  <a:lnTo>
                    <a:pt x="376808" y="106299"/>
                  </a:lnTo>
                  <a:lnTo>
                    <a:pt x="6476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080846" y="2457195"/>
            <a:ext cx="2781300" cy="705485"/>
          </a:xfrm>
          <a:custGeom>
            <a:avLst/>
            <a:gdLst/>
            <a:ahLst/>
            <a:cxnLst/>
            <a:rect l="l" t="t" r="r" b="b"/>
            <a:pathLst>
              <a:path w="2781300" h="705485">
                <a:moveTo>
                  <a:pt x="0" y="705230"/>
                </a:moveTo>
                <a:lnTo>
                  <a:pt x="2780969" y="705230"/>
                </a:lnTo>
              </a:path>
              <a:path w="2781300" h="705485">
                <a:moveTo>
                  <a:pt x="1368094" y="705230"/>
                </a:moveTo>
                <a:lnTo>
                  <a:pt x="1368094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206398" y="2621026"/>
            <a:ext cx="7708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800" b="1" i="1" spc="-15" dirty="0">
                <a:latin typeface="Times New Roman"/>
                <a:cs typeface="Times New Roman"/>
              </a:rPr>
              <a:t>C</a:t>
            </a:r>
            <a:r>
              <a:rPr sz="1800" b="1" dirty="0">
                <a:latin typeface="Times New Roman"/>
                <a:cs typeface="Times New Roman"/>
              </a:rPr>
              <a:t>H</a:t>
            </a:r>
            <a:r>
              <a:rPr sz="1800" b="1" baseline="-20833" dirty="0">
                <a:latin typeface="Times New Roman"/>
                <a:cs typeface="Times New Roman"/>
              </a:rPr>
              <a:t>2</a:t>
            </a:r>
            <a:r>
              <a:rPr sz="3200" b="1" dirty="0">
                <a:latin typeface="Times New Roman"/>
                <a:cs typeface="Times New Roman"/>
              </a:rPr>
              <a:t>↑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632961" y="3053079"/>
            <a:ext cx="924560" cy="270510"/>
            <a:chOff x="3632961" y="3053079"/>
            <a:chExt cx="924560" cy="270510"/>
          </a:xfrm>
        </p:grpSpPr>
        <p:sp>
          <p:nvSpPr>
            <p:cNvPr id="12" name="object 12"/>
            <p:cNvSpPr/>
            <p:nvPr/>
          </p:nvSpPr>
          <p:spPr>
            <a:xfrm>
              <a:off x="3645661" y="3065779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6476" y="0"/>
                  </a:moveTo>
                  <a:lnTo>
                    <a:pt x="376936" y="106299"/>
                  </a:lnTo>
                  <a:lnTo>
                    <a:pt x="0" y="244983"/>
                  </a:lnTo>
                  <a:lnTo>
                    <a:pt x="541401" y="167640"/>
                  </a:lnTo>
                  <a:lnTo>
                    <a:pt x="898905" y="106299"/>
                  </a:lnTo>
                  <a:lnTo>
                    <a:pt x="592963" y="77216"/>
                  </a:lnTo>
                  <a:lnTo>
                    <a:pt x="647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645661" y="3065779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6476" y="0"/>
                  </a:moveTo>
                  <a:lnTo>
                    <a:pt x="592963" y="77216"/>
                  </a:lnTo>
                  <a:lnTo>
                    <a:pt x="898905" y="106299"/>
                  </a:lnTo>
                  <a:lnTo>
                    <a:pt x="541401" y="167640"/>
                  </a:lnTo>
                  <a:lnTo>
                    <a:pt x="0" y="244983"/>
                  </a:lnTo>
                  <a:lnTo>
                    <a:pt x="376936" y="106299"/>
                  </a:lnTo>
                  <a:lnTo>
                    <a:pt x="6476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1117307" y="3731895"/>
            <a:ext cx="2781300" cy="705485"/>
          </a:xfrm>
          <a:custGeom>
            <a:avLst/>
            <a:gdLst/>
            <a:ahLst/>
            <a:cxnLst/>
            <a:rect l="l" t="t" r="r" b="b"/>
            <a:pathLst>
              <a:path w="2781300" h="705485">
                <a:moveTo>
                  <a:pt x="0" y="705230"/>
                </a:moveTo>
                <a:lnTo>
                  <a:pt x="2780957" y="705230"/>
                </a:lnTo>
              </a:path>
              <a:path w="2781300" h="705485">
                <a:moveTo>
                  <a:pt x="1368209" y="705230"/>
                </a:moveTo>
                <a:lnTo>
                  <a:pt x="1368209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720339" y="3881069"/>
            <a:ext cx="9359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800" b="1" i="1" spc="-15" dirty="0">
                <a:latin typeface="Times New Roman"/>
                <a:cs typeface="Times New Roman"/>
              </a:rPr>
              <a:t>C</a:t>
            </a:r>
            <a:r>
              <a:rPr sz="1800" b="1" spc="-10" dirty="0">
                <a:latin typeface="Times New Roman"/>
                <a:cs typeface="Times New Roman"/>
              </a:rPr>
              <a:t>N</a:t>
            </a:r>
            <a:r>
              <a:rPr sz="1800" b="1" dirty="0">
                <a:latin typeface="Times New Roman"/>
                <a:cs typeface="Times New Roman"/>
              </a:rPr>
              <a:t>H</a:t>
            </a:r>
            <a:r>
              <a:rPr sz="1800" b="1" baseline="-20833" dirty="0">
                <a:latin typeface="Times New Roman"/>
                <a:cs typeface="Times New Roman"/>
              </a:rPr>
              <a:t>3</a:t>
            </a:r>
            <a:r>
              <a:rPr sz="3200" b="1" dirty="0">
                <a:latin typeface="Times New Roman"/>
                <a:cs typeface="Times New Roman"/>
              </a:rPr>
              <a:t>↑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10832" y="4251452"/>
            <a:ext cx="924560" cy="270510"/>
            <a:chOff x="310832" y="4251452"/>
            <a:chExt cx="924560" cy="270510"/>
          </a:xfrm>
        </p:grpSpPr>
        <p:sp>
          <p:nvSpPr>
            <p:cNvPr id="17" name="object 17"/>
            <p:cNvSpPr/>
            <p:nvPr/>
          </p:nvSpPr>
          <p:spPr>
            <a:xfrm>
              <a:off x="323532" y="4264152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8918" y="0"/>
                  </a:moveTo>
                  <a:lnTo>
                    <a:pt x="357543" y="77216"/>
                  </a:lnTo>
                  <a:lnTo>
                    <a:pt x="0" y="138556"/>
                  </a:lnTo>
                  <a:lnTo>
                    <a:pt x="306031" y="167640"/>
                  </a:lnTo>
                  <a:lnTo>
                    <a:pt x="892479" y="244983"/>
                  </a:lnTo>
                  <a:lnTo>
                    <a:pt x="522058" y="138556"/>
                  </a:lnTo>
                  <a:lnTo>
                    <a:pt x="89891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3532" y="4264152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2479" y="244983"/>
                  </a:moveTo>
                  <a:lnTo>
                    <a:pt x="306031" y="167640"/>
                  </a:lnTo>
                  <a:lnTo>
                    <a:pt x="0" y="138556"/>
                  </a:lnTo>
                  <a:lnTo>
                    <a:pt x="357543" y="77216"/>
                  </a:lnTo>
                  <a:lnTo>
                    <a:pt x="898918" y="0"/>
                  </a:lnTo>
                  <a:lnTo>
                    <a:pt x="522058" y="138556"/>
                  </a:lnTo>
                  <a:lnTo>
                    <a:pt x="892479" y="244983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46303" y="4820488"/>
            <a:ext cx="37496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Повышение</a:t>
            </a:r>
            <a:r>
              <a:rPr sz="24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концентрации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r>
              <a:rPr sz="2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отталкивает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равновесие,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716778" y="1268730"/>
            <a:ext cx="2781300" cy="705485"/>
          </a:xfrm>
          <a:custGeom>
            <a:avLst/>
            <a:gdLst/>
            <a:ahLst/>
            <a:cxnLst/>
            <a:rect l="l" t="t" r="r" b="b"/>
            <a:pathLst>
              <a:path w="2781300" h="705485">
                <a:moveTo>
                  <a:pt x="0" y="705358"/>
                </a:moveTo>
                <a:lnTo>
                  <a:pt x="2780919" y="705358"/>
                </a:lnTo>
              </a:path>
              <a:path w="2781300" h="705485">
                <a:moveTo>
                  <a:pt x="1368171" y="705358"/>
                </a:moveTo>
                <a:lnTo>
                  <a:pt x="1368171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843015" y="1432306"/>
            <a:ext cx="7569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800" b="1" i="1" spc="-10" dirty="0">
                <a:latin typeface="Times New Roman"/>
                <a:cs typeface="Times New Roman"/>
              </a:rPr>
              <a:t>C</a:t>
            </a:r>
            <a:r>
              <a:rPr sz="1800" b="1" spc="-10" dirty="0">
                <a:latin typeface="Times New Roman"/>
                <a:cs typeface="Times New Roman"/>
              </a:rPr>
              <a:t>N</a:t>
            </a:r>
            <a:r>
              <a:rPr sz="1800" b="1" baseline="-20833" dirty="0">
                <a:latin typeface="Times New Roman"/>
                <a:cs typeface="Times New Roman"/>
              </a:rPr>
              <a:t>2</a:t>
            </a:r>
            <a:r>
              <a:rPr sz="3200" b="1" dirty="0">
                <a:latin typeface="Times New Roman"/>
                <a:cs typeface="Times New Roman"/>
              </a:rPr>
              <a:t>↓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759450" y="2457195"/>
            <a:ext cx="2781300" cy="705485"/>
          </a:xfrm>
          <a:custGeom>
            <a:avLst/>
            <a:gdLst/>
            <a:ahLst/>
            <a:cxnLst/>
            <a:rect l="l" t="t" r="r" b="b"/>
            <a:pathLst>
              <a:path w="2781300" h="705485">
                <a:moveTo>
                  <a:pt x="0" y="683767"/>
                </a:moveTo>
                <a:lnTo>
                  <a:pt x="2780919" y="683767"/>
                </a:lnTo>
              </a:path>
              <a:path w="2781300" h="705485">
                <a:moveTo>
                  <a:pt x="1298067" y="705230"/>
                </a:moveTo>
                <a:lnTo>
                  <a:pt x="1298067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815584" y="2621026"/>
            <a:ext cx="7708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800" b="1" i="1" spc="-10" dirty="0">
                <a:latin typeface="Times New Roman"/>
                <a:cs typeface="Times New Roman"/>
              </a:rPr>
              <a:t>C</a:t>
            </a:r>
            <a:r>
              <a:rPr sz="1800" b="1" dirty="0">
                <a:latin typeface="Times New Roman"/>
                <a:cs typeface="Times New Roman"/>
              </a:rPr>
              <a:t>H</a:t>
            </a:r>
            <a:r>
              <a:rPr sz="1800" b="1" baseline="-20833" dirty="0">
                <a:latin typeface="Times New Roman"/>
                <a:cs typeface="Times New Roman"/>
              </a:rPr>
              <a:t>2</a:t>
            </a:r>
            <a:r>
              <a:rPr sz="3200" b="1" dirty="0">
                <a:latin typeface="Times New Roman"/>
                <a:cs typeface="Times New Roman"/>
              </a:rPr>
              <a:t>↓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725795" y="3717035"/>
            <a:ext cx="2781300" cy="705485"/>
          </a:xfrm>
          <a:custGeom>
            <a:avLst/>
            <a:gdLst/>
            <a:ahLst/>
            <a:cxnLst/>
            <a:rect l="l" t="t" r="r" b="b"/>
            <a:pathLst>
              <a:path w="2781300" h="705485">
                <a:moveTo>
                  <a:pt x="0" y="705231"/>
                </a:moveTo>
                <a:lnTo>
                  <a:pt x="2780919" y="705231"/>
                </a:lnTo>
              </a:path>
              <a:path w="2781300" h="705485">
                <a:moveTo>
                  <a:pt x="1368171" y="705231"/>
                </a:moveTo>
                <a:lnTo>
                  <a:pt x="1368171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7185659" y="3881069"/>
            <a:ext cx="93535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800" b="1" i="1" spc="-15" dirty="0">
                <a:latin typeface="Times New Roman"/>
                <a:cs typeface="Times New Roman"/>
              </a:rPr>
              <a:t>C</a:t>
            </a:r>
            <a:r>
              <a:rPr sz="1800" b="1" spc="-10" dirty="0">
                <a:latin typeface="Times New Roman"/>
                <a:cs typeface="Times New Roman"/>
              </a:rPr>
              <a:t>N</a:t>
            </a:r>
            <a:r>
              <a:rPr sz="1800" b="1" dirty="0">
                <a:latin typeface="Times New Roman"/>
                <a:cs typeface="Times New Roman"/>
              </a:rPr>
              <a:t>H</a:t>
            </a:r>
            <a:r>
              <a:rPr sz="1800" b="1" baseline="-20833" dirty="0">
                <a:latin typeface="Times New Roman"/>
                <a:cs typeface="Times New Roman"/>
              </a:rPr>
              <a:t>3</a:t>
            </a:r>
            <a:r>
              <a:rPr sz="3200" b="1" dirty="0">
                <a:latin typeface="Times New Roman"/>
                <a:cs typeface="Times New Roman"/>
              </a:rPr>
              <a:t>↓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4956555" y="1803145"/>
            <a:ext cx="924560" cy="270510"/>
            <a:chOff x="4956555" y="1803145"/>
            <a:chExt cx="924560" cy="270510"/>
          </a:xfrm>
        </p:grpSpPr>
        <p:sp>
          <p:nvSpPr>
            <p:cNvPr id="27" name="object 27"/>
            <p:cNvSpPr/>
            <p:nvPr/>
          </p:nvSpPr>
          <p:spPr>
            <a:xfrm>
              <a:off x="4969255" y="1815845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8906" y="0"/>
                  </a:moveTo>
                  <a:lnTo>
                    <a:pt x="357505" y="77215"/>
                  </a:lnTo>
                  <a:lnTo>
                    <a:pt x="0" y="138556"/>
                  </a:lnTo>
                  <a:lnTo>
                    <a:pt x="305943" y="167766"/>
                  </a:lnTo>
                  <a:lnTo>
                    <a:pt x="892429" y="244982"/>
                  </a:lnTo>
                  <a:lnTo>
                    <a:pt x="521970" y="138556"/>
                  </a:lnTo>
                  <a:lnTo>
                    <a:pt x="89890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969255" y="1815845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2429" y="244982"/>
                  </a:moveTo>
                  <a:lnTo>
                    <a:pt x="305943" y="167766"/>
                  </a:lnTo>
                  <a:lnTo>
                    <a:pt x="0" y="138556"/>
                  </a:lnTo>
                  <a:lnTo>
                    <a:pt x="357505" y="77215"/>
                  </a:lnTo>
                  <a:lnTo>
                    <a:pt x="898906" y="0"/>
                  </a:lnTo>
                  <a:lnTo>
                    <a:pt x="521970" y="138556"/>
                  </a:lnTo>
                  <a:lnTo>
                    <a:pt x="892429" y="244982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4919345" y="2984245"/>
            <a:ext cx="924560" cy="270510"/>
            <a:chOff x="4919345" y="2984245"/>
            <a:chExt cx="924560" cy="270510"/>
          </a:xfrm>
        </p:grpSpPr>
        <p:sp>
          <p:nvSpPr>
            <p:cNvPr id="30" name="object 30"/>
            <p:cNvSpPr/>
            <p:nvPr/>
          </p:nvSpPr>
          <p:spPr>
            <a:xfrm>
              <a:off x="4932045" y="2996945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8905" y="0"/>
                  </a:moveTo>
                  <a:lnTo>
                    <a:pt x="357504" y="77215"/>
                  </a:lnTo>
                  <a:lnTo>
                    <a:pt x="0" y="138556"/>
                  </a:lnTo>
                  <a:lnTo>
                    <a:pt x="306069" y="167766"/>
                  </a:lnTo>
                  <a:lnTo>
                    <a:pt x="892428" y="244982"/>
                  </a:lnTo>
                  <a:lnTo>
                    <a:pt x="522096" y="138556"/>
                  </a:lnTo>
                  <a:lnTo>
                    <a:pt x="89890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932045" y="2996945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2428" y="244982"/>
                  </a:moveTo>
                  <a:lnTo>
                    <a:pt x="306069" y="167766"/>
                  </a:lnTo>
                  <a:lnTo>
                    <a:pt x="0" y="138556"/>
                  </a:lnTo>
                  <a:lnTo>
                    <a:pt x="357504" y="77215"/>
                  </a:lnTo>
                  <a:lnTo>
                    <a:pt x="898905" y="0"/>
                  </a:lnTo>
                  <a:lnTo>
                    <a:pt x="522096" y="138556"/>
                  </a:lnTo>
                  <a:lnTo>
                    <a:pt x="892428" y="244982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8052816" y="4280408"/>
            <a:ext cx="924560" cy="270510"/>
            <a:chOff x="8052816" y="4280408"/>
            <a:chExt cx="924560" cy="270510"/>
          </a:xfrm>
        </p:grpSpPr>
        <p:sp>
          <p:nvSpPr>
            <p:cNvPr id="33" name="object 33"/>
            <p:cNvSpPr/>
            <p:nvPr/>
          </p:nvSpPr>
          <p:spPr>
            <a:xfrm>
              <a:off x="8065516" y="4293108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59" h="245110">
                  <a:moveTo>
                    <a:pt x="6476" y="0"/>
                  </a:moveTo>
                  <a:lnTo>
                    <a:pt x="376935" y="106426"/>
                  </a:lnTo>
                  <a:lnTo>
                    <a:pt x="0" y="244983"/>
                  </a:lnTo>
                  <a:lnTo>
                    <a:pt x="541401" y="167767"/>
                  </a:lnTo>
                  <a:lnTo>
                    <a:pt x="899032" y="106426"/>
                  </a:lnTo>
                  <a:lnTo>
                    <a:pt x="592962" y="77216"/>
                  </a:lnTo>
                  <a:lnTo>
                    <a:pt x="647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065516" y="4293108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59" h="245110">
                  <a:moveTo>
                    <a:pt x="6476" y="0"/>
                  </a:moveTo>
                  <a:lnTo>
                    <a:pt x="592962" y="77216"/>
                  </a:lnTo>
                  <a:lnTo>
                    <a:pt x="899032" y="106426"/>
                  </a:lnTo>
                  <a:lnTo>
                    <a:pt x="541401" y="167767"/>
                  </a:lnTo>
                  <a:lnTo>
                    <a:pt x="0" y="244983"/>
                  </a:lnTo>
                  <a:lnTo>
                    <a:pt x="376935" y="106426"/>
                  </a:lnTo>
                  <a:lnTo>
                    <a:pt x="6476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4832096" y="4820488"/>
            <a:ext cx="410717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92245" algn="l"/>
              </a:tabLst>
            </a:pPr>
            <a:r>
              <a:rPr sz="2400" b="1" spc="-195" dirty="0">
                <a:solidFill>
                  <a:srgbClr val="FF0000"/>
                </a:solidFill>
                <a:latin typeface="Times New Roman"/>
                <a:cs typeface="Times New Roman"/>
              </a:rPr>
              <a:t>У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меньше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н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е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к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он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ц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ен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т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рац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и	-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притягивает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равновесие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863846" y="117094"/>
            <a:ext cx="395477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2.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Смещение</a:t>
            </a:r>
            <a:r>
              <a:rPr sz="2000" spc="-15" dirty="0">
                <a:latin typeface="Times New Roman"/>
                <a:cs typeface="Times New Roman"/>
              </a:rPr>
              <a:t> положения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равновесия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9117" y="587139"/>
            <a:ext cx="8172450" cy="2512060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1273810">
              <a:lnSpc>
                <a:spcPct val="100000"/>
              </a:lnSpc>
              <a:spcBef>
                <a:spcPts val="1005"/>
              </a:spcBef>
            </a:pPr>
            <a:r>
              <a:rPr sz="4200" b="1" i="1" spc="7" baseline="13888" dirty="0">
                <a:latin typeface="Times New Roman"/>
                <a:cs typeface="Times New Roman"/>
              </a:rPr>
              <a:t>N</a:t>
            </a:r>
            <a:r>
              <a:rPr sz="1850" b="1" i="1" spc="5" dirty="0">
                <a:latin typeface="Times New Roman"/>
                <a:cs typeface="Times New Roman"/>
              </a:rPr>
              <a:t>2(г)</a:t>
            </a:r>
            <a:r>
              <a:rPr sz="1850" b="1" i="1" spc="225" dirty="0">
                <a:latin typeface="Times New Roman"/>
                <a:cs typeface="Times New Roman"/>
              </a:rPr>
              <a:t> </a:t>
            </a:r>
            <a:r>
              <a:rPr sz="4200" b="1" i="1" spc="-7" baseline="13888" dirty="0">
                <a:latin typeface="Times New Roman"/>
                <a:cs typeface="Times New Roman"/>
              </a:rPr>
              <a:t>+</a:t>
            </a:r>
            <a:r>
              <a:rPr sz="4200" b="1" i="1" spc="-15" baseline="13888" dirty="0">
                <a:latin typeface="Times New Roman"/>
                <a:cs typeface="Times New Roman"/>
              </a:rPr>
              <a:t> </a:t>
            </a:r>
            <a:r>
              <a:rPr sz="4200" b="1" i="1" baseline="13888" dirty="0">
                <a:latin typeface="Times New Roman"/>
                <a:cs typeface="Times New Roman"/>
              </a:rPr>
              <a:t>3H</a:t>
            </a:r>
            <a:r>
              <a:rPr sz="1850" b="1" i="1" dirty="0">
                <a:latin typeface="Times New Roman"/>
                <a:cs typeface="Times New Roman"/>
              </a:rPr>
              <a:t>2(г)</a:t>
            </a:r>
            <a:r>
              <a:rPr sz="1850" b="1" i="1" spc="229" dirty="0">
                <a:latin typeface="Times New Roman"/>
                <a:cs typeface="Times New Roman"/>
              </a:rPr>
              <a:t> </a:t>
            </a:r>
            <a:r>
              <a:rPr sz="4425" b="1" i="1" spc="-209" baseline="13182" dirty="0">
                <a:latin typeface="Wingdings 3"/>
                <a:cs typeface="Wingdings 3"/>
              </a:rPr>
              <a:t></a:t>
            </a:r>
            <a:r>
              <a:rPr sz="4425" b="1" i="1" spc="-52" baseline="13182" dirty="0">
                <a:latin typeface="Times New Roman"/>
                <a:cs typeface="Times New Roman"/>
              </a:rPr>
              <a:t> </a:t>
            </a:r>
            <a:r>
              <a:rPr sz="4200" b="1" i="1" baseline="13888" dirty="0">
                <a:latin typeface="Times New Roman"/>
                <a:cs typeface="Times New Roman"/>
              </a:rPr>
              <a:t>2NH</a:t>
            </a:r>
            <a:r>
              <a:rPr sz="1850" b="1" i="1" dirty="0">
                <a:latin typeface="Times New Roman"/>
                <a:cs typeface="Times New Roman"/>
              </a:rPr>
              <a:t>3(г)</a:t>
            </a:r>
            <a:r>
              <a:rPr sz="4200" b="1" i="1" baseline="13888" dirty="0">
                <a:latin typeface="Times New Roman"/>
                <a:cs typeface="Times New Roman"/>
              </a:rPr>
              <a:t>;</a:t>
            </a:r>
            <a:endParaRPr sz="4200" baseline="13888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555"/>
              </a:spcBef>
            </a:pPr>
            <a:r>
              <a:rPr sz="1800" spc="-5" dirty="0">
                <a:latin typeface="Times New Roman"/>
                <a:cs typeface="Times New Roman"/>
              </a:rPr>
              <a:t>[Давление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условно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число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молекул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газа]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50800" marR="17780">
              <a:lnSpc>
                <a:spcPct val="100000"/>
              </a:lnSpc>
              <a:spcBef>
                <a:spcPts val="1480"/>
              </a:spcBef>
              <a:buSzPct val="95833"/>
              <a:buFont typeface="Wingdings"/>
              <a:buChar char=""/>
              <a:tabLst>
                <a:tab pos="294005" algn="l"/>
              </a:tabLst>
            </a:pPr>
            <a:r>
              <a:rPr sz="2400" b="1" spc="-25" dirty="0">
                <a:solidFill>
                  <a:srgbClr val="C0504D"/>
                </a:solidFill>
                <a:latin typeface="Times New Roman"/>
                <a:cs typeface="Times New Roman"/>
              </a:rPr>
              <a:t>Увеличение </a:t>
            </a:r>
            <a:r>
              <a:rPr sz="24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давления </a:t>
            </a:r>
            <a:r>
              <a:rPr sz="2000" dirty="0">
                <a:latin typeface="Times New Roman"/>
                <a:cs typeface="Times New Roman"/>
              </a:rPr>
              <a:t>смещает </a:t>
            </a:r>
            <a:r>
              <a:rPr sz="2000" spc="-15" dirty="0">
                <a:latin typeface="Times New Roman"/>
                <a:cs typeface="Times New Roman"/>
              </a:rPr>
              <a:t>положение </a:t>
            </a:r>
            <a:r>
              <a:rPr sz="2000" spc="5" dirty="0">
                <a:latin typeface="Times New Roman"/>
                <a:cs typeface="Times New Roman"/>
              </a:rPr>
              <a:t>равновесия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4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сторону </a:t>
            </a:r>
            <a:r>
              <a:rPr sz="2400" b="1" spc="-58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уменьшения</a:t>
            </a:r>
            <a:r>
              <a:rPr sz="2400" b="1" dirty="0">
                <a:solidFill>
                  <a:srgbClr val="C0504D"/>
                </a:solidFill>
                <a:latin typeface="Times New Roman"/>
                <a:cs typeface="Times New Roman"/>
              </a:rPr>
              <a:t> числа </a:t>
            </a:r>
            <a:r>
              <a:rPr sz="2400" b="1" spc="-30" dirty="0">
                <a:solidFill>
                  <a:srgbClr val="C0504D"/>
                </a:solidFill>
                <a:latin typeface="Times New Roman"/>
                <a:cs typeface="Times New Roman"/>
              </a:rPr>
              <a:t>молекул</a:t>
            </a:r>
            <a:r>
              <a:rPr sz="2400" b="1" spc="3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газообразных</a:t>
            </a:r>
            <a:r>
              <a:rPr sz="2400" b="1" dirty="0">
                <a:solidFill>
                  <a:srgbClr val="C0504D"/>
                </a:solidFill>
                <a:latin typeface="Times New Roman"/>
                <a:cs typeface="Times New Roman"/>
              </a:rPr>
              <a:t> веществ </a:t>
            </a:r>
            <a:r>
              <a:rPr sz="2400" b="1" spc="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(</a:t>
            </a:r>
            <a:r>
              <a:rPr sz="24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уменьшения</a:t>
            </a:r>
            <a:r>
              <a:rPr sz="24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объёма).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3016" y="85725"/>
            <a:ext cx="2794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2.</a:t>
            </a:r>
            <a:r>
              <a:rPr sz="2400" spc="-55" dirty="0"/>
              <a:t> </a:t>
            </a:r>
            <a:r>
              <a:rPr sz="2400" dirty="0"/>
              <a:t>Влияние</a:t>
            </a:r>
            <a:r>
              <a:rPr sz="2400" spc="-35" dirty="0"/>
              <a:t> </a:t>
            </a:r>
            <a:r>
              <a:rPr sz="2400" spc="-10" dirty="0"/>
              <a:t>давления:</a:t>
            </a:r>
            <a:endParaRPr sz="2400"/>
          </a:p>
        </p:txBody>
      </p:sp>
      <p:sp>
        <p:nvSpPr>
          <p:cNvPr id="5" name="object 5"/>
          <p:cNvSpPr txBox="1"/>
          <p:nvPr/>
        </p:nvSpPr>
        <p:spPr>
          <a:xfrm>
            <a:off x="4863846" y="117094"/>
            <a:ext cx="395477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2.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Смещение</a:t>
            </a:r>
            <a:r>
              <a:rPr sz="2000" spc="-15" dirty="0">
                <a:latin typeface="Times New Roman"/>
                <a:cs typeface="Times New Roman"/>
              </a:rPr>
              <a:t> положения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равновесия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9720" y="1616405"/>
            <a:ext cx="8701405" cy="1740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9715" marR="337820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"/>
              <a:tabLst>
                <a:tab pos="503555" algn="l"/>
              </a:tabLst>
            </a:pPr>
            <a:r>
              <a:rPr sz="2400" b="1" spc="-25" dirty="0">
                <a:solidFill>
                  <a:srgbClr val="C0504D"/>
                </a:solidFill>
                <a:latin typeface="Times New Roman"/>
                <a:cs typeface="Times New Roman"/>
              </a:rPr>
              <a:t>Увеличение</a:t>
            </a:r>
            <a:r>
              <a:rPr sz="2400" b="1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давления</a:t>
            </a:r>
            <a:r>
              <a:rPr sz="2400" b="1" spc="-6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смещает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положение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равновесия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сторону </a:t>
            </a:r>
            <a:r>
              <a:rPr sz="2400" b="1" spc="-58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уменьшения</a:t>
            </a:r>
            <a:r>
              <a:rPr sz="2400" b="1" dirty="0">
                <a:solidFill>
                  <a:srgbClr val="C0504D"/>
                </a:solidFill>
                <a:latin typeface="Times New Roman"/>
                <a:cs typeface="Times New Roman"/>
              </a:rPr>
              <a:t> числа </a:t>
            </a:r>
            <a:r>
              <a:rPr sz="2400" b="1" spc="-30" dirty="0">
                <a:solidFill>
                  <a:srgbClr val="C0504D"/>
                </a:solidFill>
                <a:latin typeface="Times New Roman"/>
                <a:cs typeface="Times New Roman"/>
              </a:rPr>
              <a:t>молекул</a:t>
            </a:r>
            <a:r>
              <a:rPr sz="2400" b="1" spc="3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газообразных</a:t>
            </a:r>
            <a:r>
              <a:rPr sz="2400" b="1" dirty="0">
                <a:solidFill>
                  <a:srgbClr val="C0504D"/>
                </a:solidFill>
                <a:latin typeface="Times New Roman"/>
                <a:cs typeface="Times New Roman"/>
              </a:rPr>
              <a:t> веществ </a:t>
            </a:r>
            <a:r>
              <a:rPr sz="2400" b="1" spc="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(</a:t>
            </a:r>
            <a:r>
              <a:rPr sz="24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уменьшения</a:t>
            </a:r>
            <a:r>
              <a:rPr sz="24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объёма).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220"/>
              </a:spcBef>
            </a:pPr>
            <a:r>
              <a:rPr sz="2200" b="1" spc="-5" dirty="0">
                <a:latin typeface="Times New Roman"/>
                <a:cs typeface="Times New Roman"/>
              </a:rPr>
              <a:t>Вычисляем</a:t>
            </a:r>
            <a:r>
              <a:rPr sz="2200" b="1" spc="-2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число</a:t>
            </a:r>
            <a:r>
              <a:rPr sz="22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молекул</a:t>
            </a:r>
            <a:r>
              <a:rPr sz="22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газов</a:t>
            </a:r>
            <a:r>
              <a:rPr sz="22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в левой и </a:t>
            </a:r>
            <a:r>
              <a:rPr sz="2200" b="1" spc="-10" dirty="0">
                <a:latin typeface="Times New Roman"/>
                <a:cs typeface="Times New Roman"/>
              </a:rPr>
              <a:t>правой</a:t>
            </a:r>
            <a:r>
              <a:rPr sz="2200" b="1" spc="-1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частях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уравнения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87928" y="3977462"/>
            <a:ext cx="3644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↑Р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57552" y="906652"/>
            <a:ext cx="675005" cy="2954655"/>
          </a:xfrm>
          <a:custGeom>
            <a:avLst/>
            <a:gdLst/>
            <a:ahLst/>
            <a:cxnLst/>
            <a:rect l="l" t="t" r="r" b="b"/>
            <a:pathLst>
              <a:path w="675005" h="2954654">
                <a:moveTo>
                  <a:pt x="12319" y="0"/>
                </a:moveTo>
                <a:lnTo>
                  <a:pt x="0" y="2794"/>
                </a:lnTo>
                <a:lnTo>
                  <a:pt x="21717" y="101981"/>
                </a:lnTo>
                <a:lnTo>
                  <a:pt x="34163" y="99313"/>
                </a:lnTo>
                <a:lnTo>
                  <a:pt x="12319" y="0"/>
                </a:lnTo>
                <a:close/>
              </a:path>
              <a:path w="675005" h="2954654">
                <a:moveTo>
                  <a:pt x="42291" y="136525"/>
                </a:moveTo>
                <a:lnTo>
                  <a:pt x="29845" y="139192"/>
                </a:lnTo>
                <a:lnTo>
                  <a:pt x="51689" y="238506"/>
                </a:lnTo>
                <a:lnTo>
                  <a:pt x="64008" y="235712"/>
                </a:lnTo>
                <a:lnTo>
                  <a:pt x="42291" y="136525"/>
                </a:lnTo>
                <a:close/>
              </a:path>
              <a:path w="675005" h="2954654">
                <a:moveTo>
                  <a:pt x="72263" y="272923"/>
                </a:moveTo>
                <a:lnTo>
                  <a:pt x="59817" y="275717"/>
                </a:lnTo>
                <a:lnTo>
                  <a:pt x="81534" y="374904"/>
                </a:lnTo>
                <a:lnTo>
                  <a:pt x="93980" y="372237"/>
                </a:lnTo>
                <a:lnTo>
                  <a:pt x="72263" y="272923"/>
                </a:lnTo>
                <a:close/>
              </a:path>
              <a:path w="675005" h="2954654">
                <a:moveTo>
                  <a:pt x="102108" y="409448"/>
                </a:moveTo>
                <a:lnTo>
                  <a:pt x="89789" y="412114"/>
                </a:lnTo>
                <a:lnTo>
                  <a:pt x="111506" y="511301"/>
                </a:lnTo>
                <a:lnTo>
                  <a:pt x="123952" y="508635"/>
                </a:lnTo>
                <a:lnTo>
                  <a:pt x="102108" y="409448"/>
                </a:lnTo>
                <a:close/>
              </a:path>
              <a:path w="675005" h="2954654">
                <a:moveTo>
                  <a:pt x="132080" y="545846"/>
                </a:moveTo>
                <a:lnTo>
                  <a:pt x="119634" y="548639"/>
                </a:lnTo>
                <a:lnTo>
                  <a:pt x="141478" y="647826"/>
                </a:lnTo>
                <a:lnTo>
                  <a:pt x="153797" y="645160"/>
                </a:lnTo>
                <a:lnTo>
                  <a:pt x="132080" y="545846"/>
                </a:lnTo>
                <a:close/>
              </a:path>
              <a:path w="675005" h="2954654">
                <a:moveTo>
                  <a:pt x="162052" y="682371"/>
                </a:moveTo>
                <a:lnTo>
                  <a:pt x="149606" y="685038"/>
                </a:lnTo>
                <a:lnTo>
                  <a:pt x="171323" y="784225"/>
                </a:lnTo>
                <a:lnTo>
                  <a:pt x="183769" y="781558"/>
                </a:lnTo>
                <a:lnTo>
                  <a:pt x="162052" y="682371"/>
                </a:lnTo>
                <a:close/>
              </a:path>
              <a:path w="675005" h="2954654">
                <a:moveTo>
                  <a:pt x="191897" y="818769"/>
                </a:moveTo>
                <a:lnTo>
                  <a:pt x="179578" y="821436"/>
                </a:lnTo>
                <a:lnTo>
                  <a:pt x="201295" y="920750"/>
                </a:lnTo>
                <a:lnTo>
                  <a:pt x="213741" y="917956"/>
                </a:lnTo>
                <a:lnTo>
                  <a:pt x="191897" y="818769"/>
                </a:lnTo>
                <a:close/>
              </a:path>
              <a:path w="675005" h="2954654">
                <a:moveTo>
                  <a:pt x="221869" y="955167"/>
                </a:moveTo>
                <a:lnTo>
                  <a:pt x="209423" y="957961"/>
                </a:lnTo>
                <a:lnTo>
                  <a:pt x="231267" y="1057148"/>
                </a:lnTo>
                <a:lnTo>
                  <a:pt x="243713" y="1054481"/>
                </a:lnTo>
                <a:lnTo>
                  <a:pt x="221869" y="955167"/>
                </a:lnTo>
                <a:close/>
              </a:path>
              <a:path w="675005" h="2954654">
                <a:moveTo>
                  <a:pt x="251841" y="1091692"/>
                </a:moveTo>
                <a:lnTo>
                  <a:pt x="239395" y="1094359"/>
                </a:lnTo>
                <a:lnTo>
                  <a:pt x="261239" y="1193673"/>
                </a:lnTo>
                <a:lnTo>
                  <a:pt x="273558" y="1190879"/>
                </a:lnTo>
                <a:lnTo>
                  <a:pt x="251841" y="1091692"/>
                </a:lnTo>
                <a:close/>
              </a:path>
              <a:path w="675005" h="2954654">
                <a:moveTo>
                  <a:pt x="281813" y="1228089"/>
                </a:moveTo>
                <a:lnTo>
                  <a:pt x="269367" y="1230884"/>
                </a:lnTo>
                <a:lnTo>
                  <a:pt x="291084" y="1330071"/>
                </a:lnTo>
                <a:lnTo>
                  <a:pt x="303530" y="1327404"/>
                </a:lnTo>
                <a:lnTo>
                  <a:pt x="281813" y="1228089"/>
                </a:lnTo>
                <a:close/>
              </a:path>
              <a:path w="675005" h="2954654">
                <a:moveTo>
                  <a:pt x="311658" y="1364614"/>
                </a:moveTo>
                <a:lnTo>
                  <a:pt x="299339" y="1367282"/>
                </a:lnTo>
                <a:lnTo>
                  <a:pt x="321056" y="1466596"/>
                </a:lnTo>
                <a:lnTo>
                  <a:pt x="333502" y="1463802"/>
                </a:lnTo>
                <a:lnTo>
                  <a:pt x="311658" y="1364614"/>
                </a:lnTo>
                <a:close/>
              </a:path>
              <a:path w="675005" h="2954654">
                <a:moveTo>
                  <a:pt x="341630" y="1501013"/>
                </a:moveTo>
                <a:lnTo>
                  <a:pt x="329184" y="1503807"/>
                </a:lnTo>
                <a:lnTo>
                  <a:pt x="351028" y="1602994"/>
                </a:lnTo>
                <a:lnTo>
                  <a:pt x="363347" y="1600327"/>
                </a:lnTo>
                <a:lnTo>
                  <a:pt x="341630" y="1501013"/>
                </a:lnTo>
                <a:close/>
              </a:path>
              <a:path w="675005" h="2954654">
                <a:moveTo>
                  <a:pt x="371602" y="1637538"/>
                </a:moveTo>
                <a:lnTo>
                  <a:pt x="359156" y="1640205"/>
                </a:lnTo>
                <a:lnTo>
                  <a:pt x="380873" y="1739519"/>
                </a:lnTo>
                <a:lnTo>
                  <a:pt x="393319" y="1736725"/>
                </a:lnTo>
                <a:lnTo>
                  <a:pt x="371602" y="1637538"/>
                </a:lnTo>
                <a:close/>
              </a:path>
              <a:path w="675005" h="2954654">
                <a:moveTo>
                  <a:pt x="401447" y="1773936"/>
                </a:moveTo>
                <a:lnTo>
                  <a:pt x="389128" y="1776730"/>
                </a:lnTo>
                <a:lnTo>
                  <a:pt x="410845" y="1875917"/>
                </a:lnTo>
                <a:lnTo>
                  <a:pt x="423291" y="1873250"/>
                </a:lnTo>
                <a:lnTo>
                  <a:pt x="401447" y="1773936"/>
                </a:lnTo>
                <a:close/>
              </a:path>
              <a:path w="675005" h="2954654">
                <a:moveTo>
                  <a:pt x="431419" y="1910461"/>
                </a:moveTo>
                <a:lnTo>
                  <a:pt x="418973" y="1913127"/>
                </a:lnTo>
                <a:lnTo>
                  <a:pt x="440817" y="2012314"/>
                </a:lnTo>
                <a:lnTo>
                  <a:pt x="453136" y="2009648"/>
                </a:lnTo>
                <a:lnTo>
                  <a:pt x="431419" y="1910461"/>
                </a:lnTo>
                <a:close/>
              </a:path>
              <a:path w="675005" h="2954654">
                <a:moveTo>
                  <a:pt x="461391" y="2046859"/>
                </a:moveTo>
                <a:lnTo>
                  <a:pt x="448945" y="2049652"/>
                </a:lnTo>
                <a:lnTo>
                  <a:pt x="470662" y="2148840"/>
                </a:lnTo>
                <a:lnTo>
                  <a:pt x="483108" y="2146173"/>
                </a:lnTo>
                <a:lnTo>
                  <a:pt x="461391" y="2046859"/>
                </a:lnTo>
                <a:close/>
              </a:path>
              <a:path w="675005" h="2954654">
                <a:moveTo>
                  <a:pt x="491236" y="2183384"/>
                </a:moveTo>
                <a:lnTo>
                  <a:pt x="478917" y="2186051"/>
                </a:lnTo>
                <a:lnTo>
                  <a:pt x="500634" y="2285238"/>
                </a:lnTo>
                <a:lnTo>
                  <a:pt x="513080" y="2282571"/>
                </a:lnTo>
                <a:lnTo>
                  <a:pt x="491236" y="2183384"/>
                </a:lnTo>
                <a:close/>
              </a:path>
              <a:path w="675005" h="2954654">
                <a:moveTo>
                  <a:pt x="521208" y="2319782"/>
                </a:moveTo>
                <a:lnTo>
                  <a:pt x="508762" y="2322449"/>
                </a:lnTo>
                <a:lnTo>
                  <a:pt x="530606" y="2421763"/>
                </a:lnTo>
                <a:lnTo>
                  <a:pt x="542925" y="2418969"/>
                </a:lnTo>
                <a:lnTo>
                  <a:pt x="521208" y="2319782"/>
                </a:lnTo>
                <a:close/>
              </a:path>
              <a:path w="675005" h="2954654">
                <a:moveTo>
                  <a:pt x="551180" y="2456180"/>
                </a:moveTo>
                <a:lnTo>
                  <a:pt x="538734" y="2458974"/>
                </a:lnTo>
                <a:lnTo>
                  <a:pt x="560451" y="2558161"/>
                </a:lnTo>
                <a:lnTo>
                  <a:pt x="572897" y="2555494"/>
                </a:lnTo>
                <a:lnTo>
                  <a:pt x="551180" y="2456180"/>
                </a:lnTo>
                <a:close/>
              </a:path>
              <a:path w="675005" h="2954654">
                <a:moveTo>
                  <a:pt x="581025" y="2592705"/>
                </a:moveTo>
                <a:lnTo>
                  <a:pt x="568706" y="2595372"/>
                </a:lnTo>
                <a:lnTo>
                  <a:pt x="590423" y="2694686"/>
                </a:lnTo>
                <a:lnTo>
                  <a:pt x="602869" y="2691892"/>
                </a:lnTo>
                <a:lnTo>
                  <a:pt x="581025" y="2592705"/>
                </a:lnTo>
                <a:close/>
              </a:path>
              <a:path w="675005" h="2954654">
                <a:moveTo>
                  <a:pt x="610997" y="2729103"/>
                </a:moveTo>
                <a:lnTo>
                  <a:pt x="598551" y="2731897"/>
                </a:lnTo>
                <a:lnTo>
                  <a:pt x="620395" y="2831084"/>
                </a:lnTo>
                <a:lnTo>
                  <a:pt x="632714" y="2828417"/>
                </a:lnTo>
                <a:lnTo>
                  <a:pt x="610997" y="2729103"/>
                </a:lnTo>
                <a:close/>
              </a:path>
              <a:path w="675005" h="2954654">
                <a:moveTo>
                  <a:pt x="631362" y="2881074"/>
                </a:moveTo>
                <a:lnTo>
                  <a:pt x="600329" y="2887853"/>
                </a:lnTo>
                <a:lnTo>
                  <a:pt x="653796" y="2954147"/>
                </a:lnTo>
                <a:lnTo>
                  <a:pt x="669205" y="2893441"/>
                </a:lnTo>
                <a:lnTo>
                  <a:pt x="634111" y="2893441"/>
                </a:lnTo>
                <a:lnTo>
                  <a:pt x="631362" y="2881074"/>
                </a:lnTo>
                <a:close/>
              </a:path>
              <a:path w="675005" h="2954654">
                <a:moveTo>
                  <a:pt x="643736" y="2878371"/>
                </a:moveTo>
                <a:lnTo>
                  <a:pt x="631362" y="2881074"/>
                </a:lnTo>
                <a:lnTo>
                  <a:pt x="634111" y="2893441"/>
                </a:lnTo>
                <a:lnTo>
                  <a:pt x="646430" y="2890774"/>
                </a:lnTo>
                <a:lnTo>
                  <a:pt x="643736" y="2878371"/>
                </a:lnTo>
                <a:close/>
              </a:path>
              <a:path w="675005" h="2954654">
                <a:moveTo>
                  <a:pt x="674751" y="2871597"/>
                </a:moveTo>
                <a:lnTo>
                  <a:pt x="643736" y="2878371"/>
                </a:lnTo>
                <a:lnTo>
                  <a:pt x="646430" y="2890774"/>
                </a:lnTo>
                <a:lnTo>
                  <a:pt x="634111" y="2893441"/>
                </a:lnTo>
                <a:lnTo>
                  <a:pt x="669205" y="2893441"/>
                </a:lnTo>
                <a:lnTo>
                  <a:pt x="674751" y="2871597"/>
                </a:lnTo>
                <a:close/>
              </a:path>
              <a:path w="675005" h="2954654">
                <a:moveTo>
                  <a:pt x="640969" y="2865628"/>
                </a:moveTo>
                <a:lnTo>
                  <a:pt x="628523" y="2868295"/>
                </a:lnTo>
                <a:lnTo>
                  <a:pt x="631362" y="2881074"/>
                </a:lnTo>
                <a:lnTo>
                  <a:pt x="643736" y="2878371"/>
                </a:lnTo>
                <a:lnTo>
                  <a:pt x="640969" y="28656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203195" y="3833241"/>
            <a:ext cx="2470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4500" algn="l"/>
                <a:tab pos="2101850" algn="l"/>
              </a:tabLst>
            </a:pPr>
            <a:r>
              <a:rPr sz="2400" b="1" dirty="0">
                <a:latin typeface="Times New Roman"/>
                <a:cs typeface="Times New Roman"/>
              </a:rPr>
              <a:t>(1	+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3)	(2)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10585" y="1068197"/>
            <a:ext cx="113664" cy="2792730"/>
          </a:xfrm>
          <a:custGeom>
            <a:avLst/>
            <a:gdLst/>
            <a:ahLst/>
            <a:cxnLst/>
            <a:rect l="l" t="t" r="r" b="b"/>
            <a:pathLst>
              <a:path w="113664" h="2792729">
                <a:moveTo>
                  <a:pt x="12700" y="0"/>
                </a:moveTo>
                <a:lnTo>
                  <a:pt x="0" y="380"/>
                </a:lnTo>
                <a:lnTo>
                  <a:pt x="2666" y="101980"/>
                </a:lnTo>
                <a:lnTo>
                  <a:pt x="15366" y="101600"/>
                </a:lnTo>
                <a:lnTo>
                  <a:pt x="12700" y="0"/>
                </a:lnTo>
                <a:close/>
              </a:path>
              <a:path w="113664" h="2792729">
                <a:moveTo>
                  <a:pt x="16256" y="139700"/>
                </a:moveTo>
                <a:lnTo>
                  <a:pt x="3556" y="139953"/>
                </a:lnTo>
                <a:lnTo>
                  <a:pt x="6095" y="241553"/>
                </a:lnTo>
                <a:lnTo>
                  <a:pt x="18795" y="241300"/>
                </a:lnTo>
                <a:lnTo>
                  <a:pt x="16256" y="139700"/>
                </a:lnTo>
                <a:close/>
              </a:path>
              <a:path w="113664" h="2792729">
                <a:moveTo>
                  <a:pt x="19812" y="279400"/>
                </a:moveTo>
                <a:lnTo>
                  <a:pt x="7112" y="279653"/>
                </a:lnTo>
                <a:lnTo>
                  <a:pt x="9651" y="381253"/>
                </a:lnTo>
                <a:lnTo>
                  <a:pt x="22351" y="380873"/>
                </a:lnTo>
                <a:lnTo>
                  <a:pt x="19812" y="279400"/>
                </a:lnTo>
                <a:close/>
              </a:path>
              <a:path w="113664" h="2792729">
                <a:moveTo>
                  <a:pt x="23368" y="418973"/>
                </a:moveTo>
                <a:lnTo>
                  <a:pt x="10668" y="419353"/>
                </a:lnTo>
                <a:lnTo>
                  <a:pt x="13207" y="520826"/>
                </a:lnTo>
                <a:lnTo>
                  <a:pt x="25907" y="520573"/>
                </a:lnTo>
                <a:lnTo>
                  <a:pt x="23368" y="418973"/>
                </a:lnTo>
                <a:close/>
              </a:path>
              <a:path w="113664" h="2792729">
                <a:moveTo>
                  <a:pt x="26924" y="558673"/>
                </a:moveTo>
                <a:lnTo>
                  <a:pt x="14224" y="558926"/>
                </a:lnTo>
                <a:lnTo>
                  <a:pt x="16763" y="660526"/>
                </a:lnTo>
                <a:lnTo>
                  <a:pt x="29463" y="660273"/>
                </a:lnTo>
                <a:lnTo>
                  <a:pt x="26924" y="558673"/>
                </a:lnTo>
                <a:close/>
              </a:path>
              <a:path w="113664" h="2792729">
                <a:moveTo>
                  <a:pt x="30480" y="698245"/>
                </a:moveTo>
                <a:lnTo>
                  <a:pt x="17780" y="698626"/>
                </a:lnTo>
                <a:lnTo>
                  <a:pt x="20319" y="800226"/>
                </a:lnTo>
                <a:lnTo>
                  <a:pt x="33019" y="799845"/>
                </a:lnTo>
                <a:lnTo>
                  <a:pt x="30480" y="698245"/>
                </a:lnTo>
                <a:close/>
              </a:path>
              <a:path w="113664" h="2792729">
                <a:moveTo>
                  <a:pt x="33908" y="837945"/>
                </a:moveTo>
                <a:lnTo>
                  <a:pt x="21208" y="838326"/>
                </a:lnTo>
                <a:lnTo>
                  <a:pt x="23875" y="939800"/>
                </a:lnTo>
                <a:lnTo>
                  <a:pt x="36575" y="939545"/>
                </a:lnTo>
                <a:lnTo>
                  <a:pt x="33908" y="837945"/>
                </a:lnTo>
                <a:close/>
              </a:path>
              <a:path w="113664" h="2792729">
                <a:moveTo>
                  <a:pt x="37464" y="977645"/>
                </a:moveTo>
                <a:lnTo>
                  <a:pt x="24764" y="977900"/>
                </a:lnTo>
                <a:lnTo>
                  <a:pt x="27305" y="1079500"/>
                </a:lnTo>
                <a:lnTo>
                  <a:pt x="40005" y="1079245"/>
                </a:lnTo>
                <a:lnTo>
                  <a:pt x="37464" y="977645"/>
                </a:lnTo>
                <a:close/>
              </a:path>
              <a:path w="113664" h="2792729">
                <a:moveTo>
                  <a:pt x="41020" y="1117218"/>
                </a:moveTo>
                <a:lnTo>
                  <a:pt x="28320" y="1117600"/>
                </a:lnTo>
                <a:lnTo>
                  <a:pt x="30861" y="1219200"/>
                </a:lnTo>
                <a:lnTo>
                  <a:pt x="43561" y="1218818"/>
                </a:lnTo>
                <a:lnTo>
                  <a:pt x="41020" y="1117218"/>
                </a:lnTo>
                <a:close/>
              </a:path>
              <a:path w="113664" h="2792729">
                <a:moveTo>
                  <a:pt x="44576" y="1256918"/>
                </a:moveTo>
                <a:lnTo>
                  <a:pt x="31876" y="1257300"/>
                </a:lnTo>
                <a:lnTo>
                  <a:pt x="34416" y="1358773"/>
                </a:lnTo>
                <a:lnTo>
                  <a:pt x="47116" y="1358518"/>
                </a:lnTo>
                <a:lnTo>
                  <a:pt x="44576" y="1256918"/>
                </a:lnTo>
                <a:close/>
              </a:path>
              <a:path w="113664" h="2792729">
                <a:moveTo>
                  <a:pt x="48132" y="1396618"/>
                </a:moveTo>
                <a:lnTo>
                  <a:pt x="35432" y="1396873"/>
                </a:lnTo>
                <a:lnTo>
                  <a:pt x="37972" y="1498473"/>
                </a:lnTo>
                <a:lnTo>
                  <a:pt x="50672" y="1498091"/>
                </a:lnTo>
                <a:lnTo>
                  <a:pt x="48132" y="1396618"/>
                </a:lnTo>
                <a:close/>
              </a:path>
              <a:path w="113664" h="2792729">
                <a:moveTo>
                  <a:pt x="51688" y="1536191"/>
                </a:moveTo>
                <a:lnTo>
                  <a:pt x="38988" y="1536573"/>
                </a:lnTo>
                <a:lnTo>
                  <a:pt x="41528" y="1638173"/>
                </a:lnTo>
                <a:lnTo>
                  <a:pt x="54228" y="1637791"/>
                </a:lnTo>
                <a:lnTo>
                  <a:pt x="51688" y="1536191"/>
                </a:lnTo>
                <a:close/>
              </a:path>
              <a:path w="113664" h="2792729">
                <a:moveTo>
                  <a:pt x="55118" y="1675891"/>
                </a:moveTo>
                <a:lnTo>
                  <a:pt x="42418" y="1676273"/>
                </a:lnTo>
                <a:lnTo>
                  <a:pt x="45084" y="1777745"/>
                </a:lnTo>
                <a:lnTo>
                  <a:pt x="57784" y="1777491"/>
                </a:lnTo>
                <a:lnTo>
                  <a:pt x="55118" y="1675891"/>
                </a:lnTo>
                <a:close/>
              </a:path>
              <a:path w="113664" h="2792729">
                <a:moveTo>
                  <a:pt x="58674" y="1815591"/>
                </a:moveTo>
                <a:lnTo>
                  <a:pt x="45974" y="1815845"/>
                </a:lnTo>
                <a:lnTo>
                  <a:pt x="48513" y="1917445"/>
                </a:lnTo>
                <a:lnTo>
                  <a:pt x="61213" y="1917064"/>
                </a:lnTo>
                <a:lnTo>
                  <a:pt x="58674" y="1815591"/>
                </a:lnTo>
                <a:close/>
              </a:path>
              <a:path w="113664" h="2792729">
                <a:moveTo>
                  <a:pt x="62230" y="1955164"/>
                </a:moveTo>
                <a:lnTo>
                  <a:pt x="49530" y="1955545"/>
                </a:lnTo>
                <a:lnTo>
                  <a:pt x="52069" y="2057145"/>
                </a:lnTo>
                <a:lnTo>
                  <a:pt x="64769" y="2056764"/>
                </a:lnTo>
                <a:lnTo>
                  <a:pt x="62230" y="1955164"/>
                </a:lnTo>
                <a:close/>
              </a:path>
              <a:path w="113664" h="2792729">
                <a:moveTo>
                  <a:pt x="65786" y="2094864"/>
                </a:moveTo>
                <a:lnTo>
                  <a:pt x="53086" y="2095118"/>
                </a:lnTo>
                <a:lnTo>
                  <a:pt x="55625" y="2196718"/>
                </a:lnTo>
                <a:lnTo>
                  <a:pt x="68325" y="2196465"/>
                </a:lnTo>
                <a:lnTo>
                  <a:pt x="65786" y="2094864"/>
                </a:lnTo>
                <a:close/>
              </a:path>
              <a:path w="113664" h="2792729">
                <a:moveTo>
                  <a:pt x="69341" y="2234565"/>
                </a:moveTo>
                <a:lnTo>
                  <a:pt x="56641" y="2234818"/>
                </a:lnTo>
                <a:lnTo>
                  <a:pt x="59181" y="2336418"/>
                </a:lnTo>
                <a:lnTo>
                  <a:pt x="71881" y="2336038"/>
                </a:lnTo>
                <a:lnTo>
                  <a:pt x="69341" y="2234565"/>
                </a:lnTo>
                <a:close/>
              </a:path>
              <a:path w="113664" h="2792729">
                <a:moveTo>
                  <a:pt x="72897" y="2374138"/>
                </a:moveTo>
                <a:lnTo>
                  <a:pt x="60197" y="2374518"/>
                </a:lnTo>
                <a:lnTo>
                  <a:pt x="62737" y="2476118"/>
                </a:lnTo>
                <a:lnTo>
                  <a:pt x="75437" y="2475738"/>
                </a:lnTo>
                <a:lnTo>
                  <a:pt x="72897" y="2374138"/>
                </a:lnTo>
                <a:close/>
              </a:path>
              <a:path w="113664" h="2792729">
                <a:moveTo>
                  <a:pt x="76326" y="2513838"/>
                </a:moveTo>
                <a:lnTo>
                  <a:pt x="63626" y="2514091"/>
                </a:lnTo>
                <a:lnTo>
                  <a:pt x="66293" y="2615691"/>
                </a:lnTo>
                <a:lnTo>
                  <a:pt x="78993" y="2615438"/>
                </a:lnTo>
                <a:lnTo>
                  <a:pt x="76326" y="2513838"/>
                </a:lnTo>
                <a:close/>
              </a:path>
              <a:path w="113664" h="2792729">
                <a:moveTo>
                  <a:pt x="68769" y="2716626"/>
                </a:moveTo>
                <a:lnTo>
                  <a:pt x="37083" y="2717419"/>
                </a:lnTo>
                <a:lnTo>
                  <a:pt x="77088" y="2792603"/>
                </a:lnTo>
                <a:lnTo>
                  <a:pt x="106844" y="2729229"/>
                </a:lnTo>
                <a:lnTo>
                  <a:pt x="69087" y="2729229"/>
                </a:lnTo>
                <a:lnTo>
                  <a:pt x="68769" y="2716626"/>
                </a:lnTo>
                <a:close/>
              </a:path>
              <a:path w="113664" h="2792729">
                <a:moveTo>
                  <a:pt x="81468" y="2716309"/>
                </a:moveTo>
                <a:lnTo>
                  <a:pt x="68769" y="2716626"/>
                </a:lnTo>
                <a:lnTo>
                  <a:pt x="69087" y="2729229"/>
                </a:lnTo>
                <a:lnTo>
                  <a:pt x="81787" y="2728976"/>
                </a:lnTo>
                <a:lnTo>
                  <a:pt x="81468" y="2716309"/>
                </a:lnTo>
                <a:close/>
              </a:path>
              <a:path w="113664" h="2792729">
                <a:moveTo>
                  <a:pt x="113283" y="2715514"/>
                </a:moveTo>
                <a:lnTo>
                  <a:pt x="81468" y="2716309"/>
                </a:lnTo>
                <a:lnTo>
                  <a:pt x="81787" y="2728976"/>
                </a:lnTo>
                <a:lnTo>
                  <a:pt x="69087" y="2729229"/>
                </a:lnTo>
                <a:lnTo>
                  <a:pt x="106844" y="2729229"/>
                </a:lnTo>
                <a:lnTo>
                  <a:pt x="113283" y="2715514"/>
                </a:lnTo>
                <a:close/>
              </a:path>
              <a:path w="113664" h="2792729">
                <a:moveTo>
                  <a:pt x="79882" y="2653538"/>
                </a:moveTo>
                <a:lnTo>
                  <a:pt x="67182" y="2653791"/>
                </a:lnTo>
                <a:lnTo>
                  <a:pt x="68769" y="2716626"/>
                </a:lnTo>
                <a:lnTo>
                  <a:pt x="81468" y="2716309"/>
                </a:lnTo>
                <a:lnTo>
                  <a:pt x="79882" y="265353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02252" y="1067942"/>
            <a:ext cx="230504" cy="2742565"/>
          </a:xfrm>
          <a:custGeom>
            <a:avLst/>
            <a:gdLst/>
            <a:ahLst/>
            <a:cxnLst/>
            <a:rect l="l" t="t" r="r" b="b"/>
            <a:pathLst>
              <a:path w="230504" h="2742565">
                <a:moveTo>
                  <a:pt x="12700" y="0"/>
                </a:moveTo>
                <a:lnTo>
                  <a:pt x="0" y="889"/>
                </a:lnTo>
                <a:lnTo>
                  <a:pt x="7112" y="102235"/>
                </a:lnTo>
                <a:lnTo>
                  <a:pt x="19812" y="101346"/>
                </a:lnTo>
                <a:lnTo>
                  <a:pt x="12700" y="0"/>
                </a:lnTo>
                <a:close/>
              </a:path>
              <a:path w="230504" h="2742565">
                <a:moveTo>
                  <a:pt x="22478" y="139319"/>
                </a:moveTo>
                <a:lnTo>
                  <a:pt x="9778" y="140208"/>
                </a:lnTo>
                <a:lnTo>
                  <a:pt x="16890" y="241554"/>
                </a:lnTo>
                <a:lnTo>
                  <a:pt x="29463" y="240665"/>
                </a:lnTo>
                <a:lnTo>
                  <a:pt x="22478" y="139319"/>
                </a:lnTo>
                <a:close/>
              </a:path>
              <a:path w="230504" h="2742565">
                <a:moveTo>
                  <a:pt x="32131" y="278765"/>
                </a:moveTo>
                <a:lnTo>
                  <a:pt x="19558" y="279654"/>
                </a:lnTo>
                <a:lnTo>
                  <a:pt x="26543" y="381000"/>
                </a:lnTo>
                <a:lnTo>
                  <a:pt x="39243" y="380111"/>
                </a:lnTo>
                <a:lnTo>
                  <a:pt x="32131" y="278765"/>
                </a:lnTo>
                <a:close/>
              </a:path>
              <a:path w="230504" h="2742565">
                <a:moveTo>
                  <a:pt x="41910" y="418084"/>
                </a:moveTo>
                <a:lnTo>
                  <a:pt x="29210" y="418973"/>
                </a:lnTo>
                <a:lnTo>
                  <a:pt x="36322" y="520319"/>
                </a:lnTo>
                <a:lnTo>
                  <a:pt x="49022" y="519430"/>
                </a:lnTo>
                <a:lnTo>
                  <a:pt x="41910" y="418084"/>
                </a:lnTo>
                <a:close/>
              </a:path>
              <a:path w="230504" h="2742565">
                <a:moveTo>
                  <a:pt x="51562" y="557403"/>
                </a:moveTo>
                <a:lnTo>
                  <a:pt x="38988" y="558292"/>
                </a:lnTo>
                <a:lnTo>
                  <a:pt x="45974" y="659638"/>
                </a:lnTo>
                <a:lnTo>
                  <a:pt x="58674" y="658749"/>
                </a:lnTo>
                <a:lnTo>
                  <a:pt x="51562" y="557403"/>
                </a:lnTo>
                <a:close/>
              </a:path>
              <a:path w="230504" h="2742565">
                <a:moveTo>
                  <a:pt x="61340" y="696849"/>
                </a:moveTo>
                <a:lnTo>
                  <a:pt x="48640" y="697738"/>
                </a:lnTo>
                <a:lnTo>
                  <a:pt x="55752" y="799084"/>
                </a:lnTo>
                <a:lnTo>
                  <a:pt x="68452" y="798195"/>
                </a:lnTo>
                <a:lnTo>
                  <a:pt x="61340" y="696849"/>
                </a:lnTo>
                <a:close/>
              </a:path>
              <a:path w="230504" h="2742565">
                <a:moveTo>
                  <a:pt x="71120" y="836168"/>
                </a:moveTo>
                <a:lnTo>
                  <a:pt x="58420" y="837057"/>
                </a:lnTo>
                <a:lnTo>
                  <a:pt x="65532" y="938403"/>
                </a:lnTo>
                <a:lnTo>
                  <a:pt x="78105" y="937514"/>
                </a:lnTo>
                <a:lnTo>
                  <a:pt x="71120" y="836168"/>
                </a:lnTo>
                <a:close/>
              </a:path>
              <a:path w="230504" h="2742565">
                <a:moveTo>
                  <a:pt x="80772" y="975487"/>
                </a:moveTo>
                <a:lnTo>
                  <a:pt x="68072" y="976376"/>
                </a:lnTo>
                <a:lnTo>
                  <a:pt x="75184" y="1077722"/>
                </a:lnTo>
                <a:lnTo>
                  <a:pt x="87884" y="1076833"/>
                </a:lnTo>
                <a:lnTo>
                  <a:pt x="80772" y="975487"/>
                </a:lnTo>
                <a:close/>
              </a:path>
              <a:path w="230504" h="2742565">
                <a:moveTo>
                  <a:pt x="90550" y="1114933"/>
                </a:moveTo>
                <a:lnTo>
                  <a:pt x="77850" y="1115822"/>
                </a:lnTo>
                <a:lnTo>
                  <a:pt x="84962" y="1217168"/>
                </a:lnTo>
                <a:lnTo>
                  <a:pt x="97662" y="1216279"/>
                </a:lnTo>
                <a:lnTo>
                  <a:pt x="90550" y="1114933"/>
                </a:lnTo>
                <a:close/>
              </a:path>
              <a:path w="230504" h="2742565">
                <a:moveTo>
                  <a:pt x="100202" y="1254252"/>
                </a:moveTo>
                <a:lnTo>
                  <a:pt x="87630" y="1255141"/>
                </a:lnTo>
                <a:lnTo>
                  <a:pt x="94614" y="1356487"/>
                </a:lnTo>
                <a:lnTo>
                  <a:pt x="107314" y="1355598"/>
                </a:lnTo>
                <a:lnTo>
                  <a:pt x="100202" y="1254252"/>
                </a:lnTo>
                <a:close/>
              </a:path>
              <a:path w="230504" h="2742565">
                <a:moveTo>
                  <a:pt x="109982" y="1393571"/>
                </a:moveTo>
                <a:lnTo>
                  <a:pt x="97282" y="1394460"/>
                </a:lnTo>
                <a:lnTo>
                  <a:pt x="104394" y="1495806"/>
                </a:lnTo>
                <a:lnTo>
                  <a:pt x="117094" y="1494917"/>
                </a:lnTo>
                <a:lnTo>
                  <a:pt x="109982" y="1393571"/>
                </a:lnTo>
                <a:close/>
              </a:path>
              <a:path w="230504" h="2742565">
                <a:moveTo>
                  <a:pt x="119761" y="1533017"/>
                </a:moveTo>
                <a:lnTo>
                  <a:pt x="107061" y="1533906"/>
                </a:lnTo>
                <a:lnTo>
                  <a:pt x="114173" y="1635252"/>
                </a:lnTo>
                <a:lnTo>
                  <a:pt x="126746" y="1634363"/>
                </a:lnTo>
                <a:lnTo>
                  <a:pt x="119761" y="1533017"/>
                </a:lnTo>
                <a:close/>
              </a:path>
              <a:path w="230504" h="2742565">
                <a:moveTo>
                  <a:pt x="129412" y="1672336"/>
                </a:moveTo>
                <a:lnTo>
                  <a:pt x="116712" y="1673225"/>
                </a:lnTo>
                <a:lnTo>
                  <a:pt x="123825" y="1774571"/>
                </a:lnTo>
                <a:lnTo>
                  <a:pt x="136525" y="1773682"/>
                </a:lnTo>
                <a:lnTo>
                  <a:pt x="129412" y="1672336"/>
                </a:lnTo>
                <a:close/>
              </a:path>
              <a:path w="230504" h="2742565">
                <a:moveTo>
                  <a:pt x="139192" y="1811655"/>
                </a:moveTo>
                <a:lnTo>
                  <a:pt x="126492" y="1812544"/>
                </a:lnTo>
                <a:lnTo>
                  <a:pt x="133603" y="1913890"/>
                </a:lnTo>
                <a:lnTo>
                  <a:pt x="146176" y="1913001"/>
                </a:lnTo>
                <a:lnTo>
                  <a:pt x="139192" y="1811655"/>
                </a:lnTo>
                <a:close/>
              </a:path>
              <a:path w="230504" h="2742565">
                <a:moveTo>
                  <a:pt x="148844" y="1951101"/>
                </a:moveTo>
                <a:lnTo>
                  <a:pt x="136271" y="1951990"/>
                </a:lnTo>
                <a:lnTo>
                  <a:pt x="143256" y="2053336"/>
                </a:lnTo>
                <a:lnTo>
                  <a:pt x="155956" y="2052447"/>
                </a:lnTo>
                <a:lnTo>
                  <a:pt x="148844" y="1951101"/>
                </a:lnTo>
                <a:close/>
              </a:path>
              <a:path w="230504" h="2742565">
                <a:moveTo>
                  <a:pt x="158623" y="2090420"/>
                </a:moveTo>
                <a:lnTo>
                  <a:pt x="145923" y="2091309"/>
                </a:lnTo>
                <a:lnTo>
                  <a:pt x="153035" y="2192655"/>
                </a:lnTo>
                <a:lnTo>
                  <a:pt x="165735" y="2191766"/>
                </a:lnTo>
                <a:lnTo>
                  <a:pt x="158623" y="2090420"/>
                </a:lnTo>
                <a:close/>
              </a:path>
              <a:path w="230504" h="2742565">
                <a:moveTo>
                  <a:pt x="168401" y="2229739"/>
                </a:moveTo>
                <a:lnTo>
                  <a:pt x="155701" y="2230628"/>
                </a:lnTo>
                <a:lnTo>
                  <a:pt x="162687" y="2331974"/>
                </a:lnTo>
                <a:lnTo>
                  <a:pt x="175387" y="2331085"/>
                </a:lnTo>
                <a:lnTo>
                  <a:pt x="168401" y="2229739"/>
                </a:lnTo>
                <a:close/>
              </a:path>
              <a:path w="230504" h="2742565">
                <a:moveTo>
                  <a:pt x="178053" y="2369185"/>
                </a:moveTo>
                <a:lnTo>
                  <a:pt x="165353" y="2370074"/>
                </a:lnTo>
                <a:lnTo>
                  <a:pt x="172465" y="2471420"/>
                </a:lnTo>
                <a:lnTo>
                  <a:pt x="185165" y="2470531"/>
                </a:lnTo>
                <a:lnTo>
                  <a:pt x="178053" y="2369185"/>
                </a:lnTo>
                <a:close/>
              </a:path>
              <a:path w="230504" h="2742565">
                <a:moveTo>
                  <a:pt x="187833" y="2508504"/>
                </a:moveTo>
                <a:lnTo>
                  <a:pt x="175133" y="2509393"/>
                </a:lnTo>
                <a:lnTo>
                  <a:pt x="182245" y="2610739"/>
                </a:lnTo>
                <a:lnTo>
                  <a:pt x="194818" y="2609850"/>
                </a:lnTo>
                <a:lnTo>
                  <a:pt x="187833" y="2508504"/>
                </a:lnTo>
                <a:close/>
              </a:path>
              <a:path w="230504" h="2742565">
                <a:moveTo>
                  <a:pt x="186096" y="2666480"/>
                </a:moveTo>
                <a:lnTo>
                  <a:pt x="154432" y="2668651"/>
                </a:lnTo>
                <a:lnTo>
                  <a:pt x="197738" y="2742057"/>
                </a:lnTo>
                <a:lnTo>
                  <a:pt x="223839" y="2679192"/>
                </a:lnTo>
                <a:lnTo>
                  <a:pt x="186944" y="2679192"/>
                </a:lnTo>
                <a:lnTo>
                  <a:pt x="186096" y="2666480"/>
                </a:lnTo>
                <a:close/>
              </a:path>
              <a:path w="230504" h="2742565">
                <a:moveTo>
                  <a:pt x="198745" y="2665612"/>
                </a:moveTo>
                <a:lnTo>
                  <a:pt x="186096" y="2666480"/>
                </a:lnTo>
                <a:lnTo>
                  <a:pt x="186944" y="2679192"/>
                </a:lnTo>
                <a:lnTo>
                  <a:pt x="199644" y="2678303"/>
                </a:lnTo>
                <a:lnTo>
                  <a:pt x="198745" y="2665612"/>
                </a:lnTo>
                <a:close/>
              </a:path>
              <a:path w="230504" h="2742565">
                <a:moveTo>
                  <a:pt x="230377" y="2663444"/>
                </a:moveTo>
                <a:lnTo>
                  <a:pt x="198745" y="2665612"/>
                </a:lnTo>
                <a:lnTo>
                  <a:pt x="199644" y="2678303"/>
                </a:lnTo>
                <a:lnTo>
                  <a:pt x="186944" y="2679192"/>
                </a:lnTo>
                <a:lnTo>
                  <a:pt x="223839" y="2679192"/>
                </a:lnTo>
                <a:lnTo>
                  <a:pt x="230377" y="2663444"/>
                </a:lnTo>
                <a:close/>
              </a:path>
              <a:path w="230504" h="2742565">
                <a:moveTo>
                  <a:pt x="197485" y="2647823"/>
                </a:moveTo>
                <a:lnTo>
                  <a:pt x="184912" y="2648712"/>
                </a:lnTo>
                <a:lnTo>
                  <a:pt x="186096" y="2666480"/>
                </a:lnTo>
                <a:lnTo>
                  <a:pt x="198745" y="2665612"/>
                </a:lnTo>
                <a:lnTo>
                  <a:pt x="197485" y="26478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63016" y="22352"/>
            <a:ext cx="2794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2.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Влияние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давления: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7217" y="5631586"/>
            <a:ext cx="404367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[Давление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условно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число</a:t>
            </a:r>
            <a:r>
              <a:rPr sz="1800" spc="-15" dirty="0">
                <a:latin typeface="Times New Roman"/>
                <a:cs typeface="Times New Roman"/>
              </a:rPr>
              <a:t> молекул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газа]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745233" y="639544"/>
            <a:ext cx="3587750" cy="474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4200" b="1" i="1" spc="7" baseline="13888" dirty="0">
                <a:latin typeface="Times New Roman"/>
                <a:cs typeface="Times New Roman"/>
              </a:rPr>
              <a:t>N</a:t>
            </a:r>
            <a:r>
              <a:rPr sz="1850" b="1" i="1" spc="5" dirty="0">
                <a:latin typeface="Times New Roman"/>
                <a:cs typeface="Times New Roman"/>
              </a:rPr>
              <a:t>2(г)</a:t>
            </a:r>
            <a:r>
              <a:rPr sz="1850" b="1" i="1" spc="220" dirty="0">
                <a:latin typeface="Times New Roman"/>
                <a:cs typeface="Times New Roman"/>
              </a:rPr>
              <a:t> </a:t>
            </a:r>
            <a:r>
              <a:rPr sz="4200" b="1" i="1" spc="-7" baseline="13888" dirty="0">
                <a:latin typeface="Times New Roman"/>
                <a:cs typeface="Times New Roman"/>
              </a:rPr>
              <a:t>+</a:t>
            </a:r>
            <a:r>
              <a:rPr sz="4200" b="1" i="1" spc="-22" baseline="13888" dirty="0">
                <a:latin typeface="Times New Roman"/>
                <a:cs typeface="Times New Roman"/>
              </a:rPr>
              <a:t> </a:t>
            </a:r>
            <a:r>
              <a:rPr sz="4200" b="1" i="1" baseline="13888" dirty="0">
                <a:latin typeface="Times New Roman"/>
                <a:cs typeface="Times New Roman"/>
              </a:rPr>
              <a:t>3H</a:t>
            </a:r>
            <a:r>
              <a:rPr sz="1850" b="1" i="1" dirty="0">
                <a:latin typeface="Times New Roman"/>
                <a:cs typeface="Times New Roman"/>
              </a:rPr>
              <a:t>2(г)</a:t>
            </a:r>
            <a:r>
              <a:rPr sz="1850" b="1" i="1" spc="225" dirty="0">
                <a:latin typeface="Times New Roman"/>
                <a:cs typeface="Times New Roman"/>
              </a:rPr>
              <a:t> </a:t>
            </a:r>
            <a:r>
              <a:rPr sz="4425" b="1" i="1" spc="-209" baseline="13182" dirty="0">
                <a:latin typeface="Wingdings 3"/>
                <a:cs typeface="Wingdings 3"/>
              </a:rPr>
              <a:t></a:t>
            </a:r>
            <a:r>
              <a:rPr sz="4425" b="1" i="1" spc="-60" baseline="13182" dirty="0"/>
              <a:t> </a:t>
            </a:r>
            <a:r>
              <a:rPr sz="4200" b="1" i="1" baseline="13888" dirty="0">
                <a:latin typeface="Times New Roman"/>
                <a:cs typeface="Times New Roman"/>
              </a:rPr>
              <a:t>2NH</a:t>
            </a:r>
            <a:r>
              <a:rPr sz="1850" b="1" i="1" dirty="0">
                <a:latin typeface="Times New Roman"/>
                <a:cs typeface="Times New Roman"/>
              </a:rPr>
              <a:t>3(г)</a:t>
            </a:r>
            <a:r>
              <a:rPr sz="4200" b="1" i="1" baseline="13888" dirty="0">
                <a:latin typeface="Times New Roman"/>
                <a:cs typeface="Times New Roman"/>
              </a:rPr>
              <a:t>;</a:t>
            </a:r>
            <a:endParaRPr sz="4200" baseline="13888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123694" y="3688079"/>
            <a:ext cx="3613150" cy="833755"/>
            <a:chOff x="2123694" y="3688079"/>
            <a:chExt cx="3613150" cy="833755"/>
          </a:xfrm>
        </p:grpSpPr>
        <p:sp>
          <p:nvSpPr>
            <p:cNvPr id="13" name="object 13"/>
            <p:cNvSpPr/>
            <p:nvPr/>
          </p:nvSpPr>
          <p:spPr>
            <a:xfrm>
              <a:off x="2123694" y="3688079"/>
              <a:ext cx="2781300" cy="705485"/>
            </a:xfrm>
            <a:custGeom>
              <a:avLst/>
              <a:gdLst/>
              <a:ahLst/>
              <a:cxnLst/>
              <a:rect l="l" t="t" r="r" b="b"/>
              <a:pathLst>
                <a:path w="2781300" h="705485">
                  <a:moveTo>
                    <a:pt x="0" y="705231"/>
                  </a:moveTo>
                  <a:lnTo>
                    <a:pt x="2780919" y="705231"/>
                  </a:lnTo>
                </a:path>
                <a:path w="2781300" h="705485">
                  <a:moveTo>
                    <a:pt x="1368170" y="705231"/>
                  </a:moveTo>
                  <a:lnTo>
                    <a:pt x="136817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25238" y="4264151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6350" y="0"/>
                  </a:moveTo>
                  <a:lnTo>
                    <a:pt x="376809" y="106299"/>
                  </a:lnTo>
                  <a:lnTo>
                    <a:pt x="0" y="244983"/>
                  </a:lnTo>
                  <a:lnTo>
                    <a:pt x="541401" y="167640"/>
                  </a:lnTo>
                  <a:lnTo>
                    <a:pt x="898906" y="106299"/>
                  </a:lnTo>
                  <a:lnTo>
                    <a:pt x="592836" y="77216"/>
                  </a:lnTo>
                  <a:lnTo>
                    <a:pt x="635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825238" y="4264151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6350" y="0"/>
                  </a:moveTo>
                  <a:lnTo>
                    <a:pt x="592836" y="77216"/>
                  </a:lnTo>
                  <a:lnTo>
                    <a:pt x="898906" y="106299"/>
                  </a:lnTo>
                  <a:lnTo>
                    <a:pt x="541401" y="167640"/>
                  </a:lnTo>
                  <a:lnTo>
                    <a:pt x="0" y="244983"/>
                  </a:lnTo>
                  <a:lnTo>
                    <a:pt x="376809" y="106299"/>
                  </a:lnTo>
                  <a:lnTo>
                    <a:pt x="6350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969002" y="117094"/>
            <a:ext cx="395477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2.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Смещение</a:t>
            </a:r>
            <a:r>
              <a:rPr sz="2000" spc="-15" dirty="0">
                <a:latin typeface="Times New Roman"/>
                <a:cs typeface="Times New Roman"/>
              </a:rPr>
              <a:t> положения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равновесия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4967" y="141641"/>
            <a:ext cx="7151370" cy="2774950"/>
          </a:xfrm>
          <a:prstGeom prst="rect">
            <a:avLst/>
          </a:prstGeom>
        </p:spPr>
        <p:txBody>
          <a:bodyPr vert="horz" wrap="square" lIns="0" tIns="200660" rIns="0" bIns="0" rtlCol="0">
            <a:spAutoFit/>
          </a:bodyPr>
          <a:lstStyle/>
          <a:p>
            <a:pPr marL="250190">
              <a:lnSpc>
                <a:spcPct val="100000"/>
              </a:lnSpc>
              <a:spcBef>
                <a:spcPts val="1580"/>
              </a:spcBef>
            </a:pPr>
            <a:r>
              <a:rPr sz="2400" dirty="0">
                <a:latin typeface="Times New Roman"/>
                <a:cs typeface="Times New Roman"/>
              </a:rPr>
              <a:t>3.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Влияние</a:t>
            </a:r>
            <a:r>
              <a:rPr sz="2400" spc="-10" dirty="0">
                <a:latin typeface="Times New Roman"/>
                <a:cs typeface="Times New Roman"/>
              </a:rPr>
              <a:t> температуры:</a:t>
            </a:r>
            <a:endParaRPr sz="2400">
              <a:latin typeface="Times New Roman"/>
              <a:cs typeface="Times New Roman"/>
            </a:endParaRPr>
          </a:p>
          <a:p>
            <a:pPr marL="970280">
              <a:lnSpc>
                <a:spcPct val="100000"/>
              </a:lnSpc>
              <a:spcBef>
                <a:spcPts val="1820"/>
              </a:spcBef>
            </a:pPr>
            <a:r>
              <a:rPr sz="4200" b="1" i="1" spc="7" baseline="13888" dirty="0">
                <a:latin typeface="Times New Roman"/>
                <a:cs typeface="Times New Roman"/>
              </a:rPr>
              <a:t>N</a:t>
            </a:r>
            <a:r>
              <a:rPr sz="1850" b="1" i="1" spc="5" dirty="0">
                <a:latin typeface="Times New Roman"/>
                <a:cs typeface="Times New Roman"/>
              </a:rPr>
              <a:t>2(г)</a:t>
            </a:r>
            <a:r>
              <a:rPr sz="1850" b="1" i="1" spc="225" dirty="0">
                <a:latin typeface="Times New Roman"/>
                <a:cs typeface="Times New Roman"/>
              </a:rPr>
              <a:t> </a:t>
            </a:r>
            <a:r>
              <a:rPr sz="4200" b="1" i="1" spc="-7" baseline="13888" dirty="0">
                <a:latin typeface="Times New Roman"/>
                <a:cs typeface="Times New Roman"/>
              </a:rPr>
              <a:t>+</a:t>
            </a:r>
            <a:r>
              <a:rPr sz="4200" b="1" i="1" spc="-15" baseline="13888" dirty="0">
                <a:latin typeface="Times New Roman"/>
                <a:cs typeface="Times New Roman"/>
              </a:rPr>
              <a:t> </a:t>
            </a:r>
            <a:r>
              <a:rPr sz="4200" b="1" i="1" baseline="13888" dirty="0">
                <a:latin typeface="Times New Roman"/>
                <a:cs typeface="Times New Roman"/>
              </a:rPr>
              <a:t>3H</a:t>
            </a:r>
            <a:r>
              <a:rPr sz="1850" b="1" i="1" dirty="0">
                <a:latin typeface="Times New Roman"/>
                <a:cs typeface="Times New Roman"/>
              </a:rPr>
              <a:t>2(г)</a:t>
            </a:r>
            <a:r>
              <a:rPr sz="1850" b="1" i="1" spc="229" dirty="0">
                <a:latin typeface="Times New Roman"/>
                <a:cs typeface="Times New Roman"/>
              </a:rPr>
              <a:t> </a:t>
            </a:r>
            <a:r>
              <a:rPr sz="4425" b="1" i="1" spc="-209" baseline="13182" dirty="0">
                <a:latin typeface="Wingdings 3"/>
                <a:cs typeface="Wingdings 3"/>
              </a:rPr>
              <a:t></a:t>
            </a:r>
            <a:r>
              <a:rPr sz="4425" b="1" i="1" spc="-52" baseline="13182" dirty="0">
                <a:latin typeface="Times New Roman"/>
                <a:cs typeface="Times New Roman"/>
              </a:rPr>
              <a:t> </a:t>
            </a:r>
            <a:r>
              <a:rPr sz="4200" b="1" i="1" baseline="13888" dirty="0">
                <a:latin typeface="Times New Roman"/>
                <a:cs typeface="Times New Roman"/>
              </a:rPr>
              <a:t>2NH</a:t>
            </a:r>
            <a:r>
              <a:rPr sz="1850" b="1" i="1" dirty="0">
                <a:latin typeface="Times New Roman"/>
                <a:cs typeface="Times New Roman"/>
              </a:rPr>
              <a:t>3(г)</a:t>
            </a:r>
            <a:r>
              <a:rPr sz="1850" b="1" i="1" spc="229" dirty="0">
                <a:latin typeface="Times New Roman"/>
                <a:cs typeface="Times New Roman"/>
              </a:rPr>
              <a:t> </a:t>
            </a:r>
            <a:r>
              <a:rPr sz="4200" b="1" i="1" spc="-7" baseline="13888" dirty="0">
                <a:latin typeface="Times New Roman"/>
                <a:cs typeface="Times New Roman"/>
              </a:rPr>
              <a:t>+</a:t>
            </a:r>
            <a:r>
              <a:rPr sz="4200" b="1" i="1" spc="7" baseline="13888" dirty="0">
                <a:latin typeface="Times New Roman"/>
                <a:cs typeface="Times New Roman"/>
              </a:rPr>
              <a:t> </a:t>
            </a:r>
            <a:r>
              <a:rPr sz="4200" b="1" i="1" spc="-7" baseline="13888" dirty="0">
                <a:latin typeface="Times New Roman"/>
                <a:cs typeface="Times New Roman"/>
              </a:rPr>
              <a:t>Q</a:t>
            </a:r>
            <a:endParaRPr sz="4200" baseline="13888">
              <a:latin typeface="Times New Roman"/>
              <a:cs typeface="Times New Roman"/>
            </a:endParaRPr>
          </a:p>
          <a:p>
            <a:pPr marL="50800" marR="43180">
              <a:lnSpc>
                <a:spcPct val="100000"/>
              </a:lnSpc>
              <a:spcBef>
                <a:spcPts val="1845"/>
              </a:spcBef>
            </a:pPr>
            <a:r>
              <a:rPr sz="2800" b="1" spc="-15" dirty="0">
                <a:solidFill>
                  <a:srgbClr val="C0504D"/>
                </a:solidFill>
                <a:latin typeface="Times New Roman"/>
                <a:cs typeface="Times New Roman"/>
              </a:rPr>
              <a:t>Повышение</a:t>
            </a:r>
            <a:r>
              <a:rPr sz="2800" b="1" spc="-2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C0504D"/>
                </a:solidFill>
                <a:latin typeface="Times New Roman"/>
                <a:cs typeface="Times New Roman"/>
              </a:rPr>
              <a:t>температуры</a:t>
            </a:r>
            <a:r>
              <a:rPr sz="2800" b="1" spc="-8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смещает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положение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равновесия</a:t>
            </a:r>
            <a:r>
              <a:rPr sz="2800" b="1" spc="-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в</a:t>
            </a:r>
            <a:r>
              <a:rPr sz="28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 сторону</a:t>
            </a:r>
            <a:r>
              <a:rPr sz="2800" b="1" spc="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C0504D"/>
                </a:solidFill>
                <a:latin typeface="Times New Roman"/>
                <a:cs typeface="Times New Roman"/>
              </a:rPr>
              <a:t>поглощения</a:t>
            </a:r>
            <a:r>
              <a:rPr sz="28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 тепла </a:t>
            </a:r>
            <a:r>
              <a:rPr sz="28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C0504D"/>
                </a:solidFill>
                <a:latin typeface="Times New Roman"/>
                <a:cs typeface="Times New Roman"/>
              </a:rPr>
              <a:t>(эндотермической</a:t>
            </a:r>
            <a:r>
              <a:rPr sz="2800" b="1" spc="1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реакции).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06246" y="3452241"/>
            <a:ext cx="398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6699FF"/>
                </a:solidFill>
                <a:latin typeface="Times New Roman"/>
                <a:cs typeface="Times New Roman"/>
              </a:rPr>
              <a:t>–</a:t>
            </a:r>
            <a:r>
              <a:rPr sz="2400" b="1" i="1" spc="-5" dirty="0">
                <a:solidFill>
                  <a:srgbClr val="6699FF"/>
                </a:solidFill>
                <a:latin typeface="Times New Roman"/>
                <a:cs typeface="Times New Roman"/>
              </a:rPr>
              <a:t>Q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4370" y="3818001"/>
            <a:ext cx="25819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5" dirty="0">
                <a:solidFill>
                  <a:srgbClr val="6699FF"/>
                </a:solidFill>
                <a:latin typeface="Times New Roman"/>
                <a:cs typeface="Times New Roman"/>
              </a:rPr>
              <a:t>(эндо,</a:t>
            </a:r>
            <a:r>
              <a:rPr sz="2400" b="1" i="1" spc="-90" dirty="0">
                <a:solidFill>
                  <a:srgbClr val="6699FF"/>
                </a:solidFill>
                <a:latin typeface="Times New Roman"/>
                <a:cs typeface="Times New Roman"/>
              </a:rPr>
              <a:t> </a:t>
            </a:r>
            <a:r>
              <a:rPr sz="2400" b="1" i="1" spc="-5" dirty="0">
                <a:solidFill>
                  <a:srgbClr val="6699FF"/>
                </a:solidFill>
                <a:latin typeface="Times New Roman"/>
                <a:cs typeface="Times New Roman"/>
              </a:rPr>
              <a:t>поглощение)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83182" y="3432783"/>
            <a:ext cx="4319905" cy="474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600" b="1" i="1" spc="75" baseline="9259" dirty="0">
                <a:solidFill>
                  <a:srgbClr val="6699FF"/>
                </a:solidFill>
                <a:latin typeface="Times New Roman"/>
                <a:cs typeface="Times New Roman"/>
              </a:rPr>
              <a:t>+</a:t>
            </a:r>
            <a:r>
              <a:rPr sz="4200" b="1" i="1" spc="75" baseline="13888" dirty="0">
                <a:latin typeface="Times New Roman"/>
                <a:cs typeface="Times New Roman"/>
              </a:rPr>
              <a:t>N</a:t>
            </a:r>
            <a:r>
              <a:rPr sz="1850" b="1" i="1" spc="50" dirty="0">
                <a:latin typeface="Times New Roman"/>
                <a:cs typeface="Times New Roman"/>
              </a:rPr>
              <a:t>2(г)</a:t>
            </a:r>
            <a:r>
              <a:rPr sz="1850" b="1" i="1" spc="240" dirty="0">
                <a:latin typeface="Times New Roman"/>
                <a:cs typeface="Times New Roman"/>
              </a:rPr>
              <a:t> </a:t>
            </a:r>
            <a:r>
              <a:rPr sz="4200" b="1" i="1" spc="-7" baseline="13888" dirty="0">
                <a:latin typeface="Times New Roman"/>
                <a:cs typeface="Times New Roman"/>
              </a:rPr>
              <a:t>+ </a:t>
            </a:r>
            <a:r>
              <a:rPr sz="4200" b="1" i="1" baseline="13888" dirty="0">
                <a:latin typeface="Times New Roman"/>
                <a:cs typeface="Times New Roman"/>
              </a:rPr>
              <a:t>3H</a:t>
            </a:r>
            <a:r>
              <a:rPr sz="1850" b="1" i="1" dirty="0">
                <a:latin typeface="Times New Roman"/>
                <a:cs typeface="Times New Roman"/>
              </a:rPr>
              <a:t>2(г)</a:t>
            </a:r>
            <a:r>
              <a:rPr sz="1850" b="1" i="1" spc="225" dirty="0">
                <a:latin typeface="Times New Roman"/>
                <a:cs typeface="Times New Roman"/>
              </a:rPr>
              <a:t> </a:t>
            </a:r>
            <a:r>
              <a:rPr sz="4425" b="1" i="1" spc="-209" baseline="13182" dirty="0">
                <a:latin typeface="Wingdings 3"/>
                <a:cs typeface="Wingdings 3"/>
              </a:rPr>
              <a:t></a:t>
            </a:r>
            <a:r>
              <a:rPr sz="4425" b="1" i="1" spc="-37" baseline="13182" dirty="0">
                <a:latin typeface="Times New Roman"/>
                <a:cs typeface="Times New Roman"/>
              </a:rPr>
              <a:t> </a:t>
            </a:r>
            <a:r>
              <a:rPr sz="4200" b="1" i="1" baseline="13888" dirty="0">
                <a:latin typeface="Times New Roman"/>
                <a:cs typeface="Times New Roman"/>
              </a:rPr>
              <a:t>2NH</a:t>
            </a:r>
            <a:r>
              <a:rPr sz="1850" b="1" i="1" dirty="0">
                <a:latin typeface="Times New Roman"/>
                <a:cs typeface="Times New Roman"/>
              </a:rPr>
              <a:t>3(г)</a:t>
            </a:r>
            <a:r>
              <a:rPr sz="1850" b="1" i="1" spc="229" dirty="0">
                <a:latin typeface="Times New Roman"/>
                <a:cs typeface="Times New Roman"/>
              </a:rPr>
              <a:t> </a:t>
            </a:r>
            <a:r>
              <a:rPr sz="4200" b="1" i="1" spc="-7" baseline="13888" dirty="0">
                <a:latin typeface="Times New Roman"/>
                <a:cs typeface="Times New Roman"/>
              </a:rPr>
              <a:t>+</a:t>
            </a:r>
            <a:r>
              <a:rPr sz="4200" b="1" i="1" spc="7" baseline="13888" dirty="0">
                <a:latin typeface="Times New Roman"/>
                <a:cs typeface="Times New Roman"/>
              </a:rPr>
              <a:t> </a:t>
            </a:r>
            <a:r>
              <a:rPr sz="4200" b="1" i="1" spc="-7" baseline="13888" dirty="0">
                <a:latin typeface="Times New Roman"/>
                <a:cs typeface="Times New Roman"/>
              </a:rPr>
              <a:t>Q</a:t>
            </a:r>
            <a:endParaRPr sz="4200" baseline="13888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65826" y="3790315"/>
            <a:ext cx="26968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i="1" spc="-15" dirty="0">
                <a:solidFill>
                  <a:srgbClr val="4F81BC"/>
                </a:solidFill>
                <a:latin typeface="Times New Roman"/>
                <a:cs typeface="Times New Roman"/>
              </a:rPr>
              <a:t>(экзо,</a:t>
            </a:r>
            <a:r>
              <a:rPr sz="2800" b="1" i="1" spc="-55" dirty="0">
                <a:solidFill>
                  <a:srgbClr val="4F81BC"/>
                </a:solidFill>
                <a:latin typeface="Times New Roman"/>
                <a:cs typeface="Times New Roman"/>
              </a:rPr>
              <a:t> </a:t>
            </a:r>
            <a:r>
              <a:rPr sz="2800" b="1" i="1" spc="-15" dirty="0">
                <a:solidFill>
                  <a:srgbClr val="4F81BC"/>
                </a:solidFill>
                <a:latin typeface="Times New Roman"/>
                <a:cs typeface="Times New Roman"/>
              </a:rPr>
              <a:t>выделение)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511170" y="4149090"/>
            <a:ext cx="2781300" cy="705485"/>
          </a:xfrm>
          <a:custGeom>
            <a:avLst/>
            <a:gdLst/>
            <a:ahLst/>
            <a:cxnLst/>
            <a:rect l="l" t="t" r="r" b="b"/>
            <a:pathLst>
              <a:path w="2781300" h="705485">
                <a:moveTo>
                  <a:pt x="0" y="705231"/>
                </a:moveTo>
                <a:lnTo>
                  <a:pt x="2780919" y="705231"/>
                </a:lnTo>
              </a:path>
              <a:path w="2781300" h="705485">
                <a:moveTo>
                  <a:pt x="1268730" y="705231"/>
                </a:moveTo>
                <a:lnTo>
                  <a:pt x="1268730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612517" y="4311853"/>
            <a:ext cx="28251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95195" algn="l"/>
              </a:tabLst>
            </a:pPr>
            <a:r>
              <a:rPr sz="3600" b="1" i="1" dirty="0">
                <a:latin typeface="Times New Roman"/>
                <a:cs typeface="Times New Roman"/>
              </a:rPr>
              <a:t>-Q	</a:t>
            </a:r>
            <a:r>
              <a:rPr sz="3600" b="1" spc="-5" dirty="0">
                <a:latin typeface="Times New Roman"/>
                <a:cs typeface="Times New Roman"/>
              </a:rPr>
              <a:t>+</a:t>
            </a:r>
            <a:r>
              <a:rPr sz="3600" b="1" dirty="0">
                <a:latin typeface="Times New Roman"/>
                <a:cs typeface="Times New Roman"/>
              </a:rPr>
              <a:t>Q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63846" y="117094"/>
            <a:ext cx="395477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2.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Смещение</a:t>
            </a:r>
            <a:r>
              <a:rPr sz="2000" spc="-15" dirty="0">
                <a:latin typeface="Times New Roman"/>
                <a:cs typeface="Times New Roman"/>
              </a:rPr>
              <a:t> положения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равновесия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4967" y="141641"/>
            <a:ext cx="7151370" cy="2774950"/>
          </a:xfrm>
          <a:prstGeom prst="rect">
            <a:avLst/>
          </a:prstGeom>
        </p:spPr>
        <p:txBody>
          <a:bodyPr vert="horz" wrap="square" lIns="0" tIns="200660" rIns="0" bIns="0" rtlCol="0">
            <a:spAutoFit/>
          </a:bodyPr>
          <a:lstStyle/>
          <a:p>
            <a:pPr marL="250190">
              <a:lnSpc>
                <a:spcPct val="100000"/>
              </a:lnSpc>
              <a:spcBef>
                <a:spcPts val="1580"/>
              </a:spcBef>
            </a:pPr>
            <a:r>
              <a:rPr sz="2400" dirty="0">
                <a:latin typeface="Times New Roman"/>
                <a:cs typeface="Times New Roman"/>
              </a:rPr>
              <a:t>3.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Влияние</a:t>
            </a:r>
            <a:r>
              <a:rPr sz="2400" spc="-10" dirty="0">
                <a:latin typeface="Times New Roman"/>
                <a:cs typeface="Times New Roman"/>
              </a:rPr>
              <a:t> температуры:</a:t>
            </a:r>
            <a:endParaRPr sz="2400">
              <a:latin typeface="Times New Roman"/>
              <a:cs typeface="Times New Roman"/>
            </a:endParaRPr>
          </a:p>
          <a:p>
            <a:pPr marL="970280">
              <a:lnSpc>
                <a:spcPct val="100000"/>
              </a:lnSpc>
              <a:spcBef>
                <a:spcPts val="1820"/>
              </a:spcBef>
            </a:pPr>
            <a:r>
              <a:rPr sz="4200" b="1" i="1" spc="7" baseline="13888" dirty="0">
                <a:latin typeface="Times New Roman"/>
                <a:cs typeface="Times New Roman"/>
              </a:rPr>
              <a:t>N</a:t>
            </a:r>
            <a:r>
              <a:rPr sz="1850" b="1" i="1" spc="5" dirty="0">
                <a:latin typeface="Times New Roman"/>
                <a:cs typeface="Times New Roman"/>
              </a:rPr>
              <a:t>2(г)</a:t>
            </a:r>
            <a:r>
              <a:rPr sz="1850" b="1" i="1" spc="225" dirty="0">
                <a:latin typeface="Times New Roman"/>
                <a:cs typeface="Times New Roman"/>
              </a:rPr>
              <a:t> </a:t>
            </a:r>
            <a:r>
              <a:rPr sz="4200" b="1" i="1" spc="-7" baseline="13888" dirty="0">
                <a:latin typeface="Times New Roman"/>
                <a:cs typeface="Times New Roman"/>
              </a:rPr>
              <a:t>+</a:t>
            </a:r>
            <a:r>
              <a:rPr sz="4200" b="1" i="1" spc="-15" baseline="13888" dirty="0">
                <a:latin typeface="Times New Roman"/>
                <a:cs typeface="Times New Roman"/>
              </a:rPr>
              <a:t> </a:t>
            </a:r>
            <a:r>
              <a:rPr sz="4200" b="1" i="1" baseline="13888" dirty="0">
                <a:latin typeface="Times New Roman"/>
                <a:cs typeface="Times New Roman"/>
              </a:rPr>
              <a:t>3H</a:t>
            </a:r>
            <a:r>
              <a:rPr sz="1850" b="1" i="1" dirty="0">
                <a:latin typeface="Times New Roman"/>
                <a:cs typeface="Times New Roman"/>
              </a:rPr>
              <a:t>2(г)</a:t>
            </a:r>
            <a:r>
              <a:rPr sz="1850" b="1" i="1" spc="229" dirty="0">
                <a:latin typeface="Times New Roman"/>
                <a:cs typeface="Times New Roman"/>
              </a:rPr>
              <a:t> </a:t>
            </a:r>
            <a:r>
              <a:rPr sz="4425" b="1" i="1" spc="-209" baseline="13182" dirty="0">
                <a:latin typeface="Wingdings 3"/>
                <a:cs typeface="Wingdings 3"/>
              </a:rPr>
              <a:t></a:t>
            </a:r>
            <a:r>
              <a:rPr sz="4425" b="1" i="1" spc="-52" baseline="13182" dirty="0">
                <a:latin typeface="Times New Roman"/>
                <a:cs typeface="Times New Roman"/>
              </a:rPr>
              <a:t> </a:t>
            </a:r>
            <a:r>
              <a:rPr sz="4200" b="1" i="1" baseline="13888" dirty="0">
                <a:latin typeface="Times New Roman"/>
                <a:cs typeface="Times New Roman"/>
              </a:rPr>
              <a:t>2NH</a:t>
            </a:r>
            <a:r>
              <a:rPr sz="1850" b="1" i="1" dirty="0">
                <a:latin typeface="Times New Roman"/>
                <a:cs typeface="Times New Roman"/>
              </a:rPr>
              <a:t>3(г)</a:t>
            </a:r>
            <a:r>
              <a:rPr sz="1850" b="1" i="1" spc="229" dirty="0">
                <a:latin typeface="Times New Roman"/>
                <a:cs typeface="Times New Roman"/>
              </a:rPr>
              <a:t> </a:t>
            </a:r>
            <a:r>
              <a:rPr sz="4200" b="1" i="1" spc="-7" baseline="13888" dirty="0">
                <a:latin typeface="Times New Roman"/>
                <a:cs typeface="Times New Roman"/>
              </a:rPr>
              <a:t>+</a:t>
            </a:r>
            <a:r>
              <a:rPr sz="4200" b="1" i="1" spc="7" baseline="13888" dirty="0">
                <a:latin typeface="Times New Roman"/>
                <a:cs typeface="Times New Roman"/>
              </a:rPr>
              <a:t> </a:t>
            </a:r>
            <a:r>
              <a:rPr sz="4200" b="1" i="1" spc="-7" baseline="13888" dirty="0">
                <a:latin typeface="Times New Roman"/>
                <a:cs typeface="Times New Roman"/>
              </a:rPr>
              <a:t>Q</a:t>
            </a:r>
            <a:endParaRPr sz="4200" baseline="13888">
              <a:latin typeface="Times New Roman"/>
              <a:cs typeface="Times New Roman"/>
            </a:endParaRPr>
          </a:p>
          <a:p>
            <a:pPr marL="50800" marR="43180">
              <a:lnSpc>
                <a:spcPct val="100000"/>
              </a:lnSpc>
              <a:spcBef>
                <a:spcPts val="1845"/>
              </a:spcBef>
            </a:pPr>
            <a:r>
              <a:rPr sz="2800" b="1" spc="-15" dirty="0">
                <a:solidFill>
                  <a:srgbClr val="C0504D"/>
                </a:solidFill>
                <a:latin typeface="Times New Roman"/>
                <a:cs typeface="Times New Roman"/>
              </a:rPr>
              <a:t>Повышение</a:t>
            </a:r>
            <a:r>
              <a:rPr sz="2800" b="1" spc="-2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C0504D"/>
                </a:solidFill>
                <a:latin typeface="Times New Roman"/>
                <a:cs typeface="Times New Roman"/>
              </a:rPr>
              <a:t>температуры</a:t>
            </a:r>
            <a:r>
              <a:rPr sz="2800" b="1" spc="-8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смещает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положение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равновесия</a:t>
            </a:r>
            <a:r>
              <a:rPr sz="2800" b="1" spc="-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в</a:t>
            </a:r>
            <a:r>
              <a:rPr sz="28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 сторону</a:t>
            </a:r>
            <a:r>
              <a:rPr sz="2800" b="1" spc="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C0504D"/>
                </a:solidFill>
                <a:latin typeface="Times New Roman"/>
                <a:cs typeface="Times New Roman"/>
              </a:rPr>
              <a:t>поглощения</a:t>
            </a:r>
            <a:r>
              <a:rPr sz="28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 тепла </a:t>
            </a:r>
            <a:r>
              <a:rPr sz="28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C0504D"/>
                </a:solidFill>
                <a:latin typeface="Times New Roman"/>
                <a:cs typeface="Times New Roman"/>
              </a:rPr>
              <a:t>(эндотермической</a:t>
            </a:r>
            <a:r>
              <a:rPr sz="2800" b="1" spc="1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реакции).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8540" y="3380054"/>
            <a:ext cx="8286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5" dirty="0">
                <a:solidFill>
                  <a:srgbClr val="6699FF"/>
                </a:solidFill>
                <a:latin typeface="Times New Roman"/>
                <a:cs typeface="Times New Roman"/>
              </a:rPr>
              <a:t>–Q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6699FF"/>
                </a:solidFill>
                <a:latin typeface="Times New Roman"/>
                <a:cs typeface="Times New Roman"/>
              </a:rPr>
              <a:t>(</a:t>
            </a:r>
            <a:r>
              <a:rPr sz="2400" b="1" i="1" spc="-5" dirty="0">
                <a:solidFill>
                  <a:srgbClr val="6699FF"/>
                </a:solidFill>
                <a:latin typeface="Times New Roman"/>
                <a:cs typeface="Times New Roman"/>
              </a:rPr>
              <a:t>эндо</a:t>
            </a:r>
            <a:r>
              <a:rPr sz="2400" b="1" dirty="0">
                <a:solidFill>
                  <a:srgbClr val="6699FF"/>
                </a:solidFill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59148" y="5373116"/>
            <a:ext cx="382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5" dirty="0">
                <a:latin typeface="Times New Roman"/>
                <a:cs typeface="Times New Roman"/>
              </a:rPr>
              <a:t>↑</a:t>
            </a:r>
            <a:r>
              <a:rPr sz="3600" b="1" dirty="0">
                <a:latin typeface="Times New Roman"/>
                <a:cs typeface="Times New Roman"/>
              </a:rPr>
              <a:t>t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29207" y="3432783"/>
            <a:ext cx="4859655" cy="809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ts val="3175"/>
              </a:lnSpc>
              <a:spcBef>
                <a:spcPts val="95"/>
              </a:spcBef>
            </a:pPr>
            <a:r>
              <a:rPr sz="4200" b="1" i="1" spc="7" baseline="13888" dirty="0">
                <a:latin typeface="Times New Roman"/>
                <a:cs typeface="Times New Roman"/>
              </a:rPr>
              <a:t>N</a:t>
            </a:r>
            <a:r>
              <a:rPr sz="1850" b="1" i="1" spc="5" dirty="0">
                <a:latin typeface="Times New Roman"/>
                <a:cs typeface="Times New Roman"/>
              </a:rPr>
              <a:t>2(г)</a:t>
            </a:r>
            <a:r>
              <a:rPr sz="1850" b="1" i="1" spc="229" dirty="0">
                <a:latin typeface="Times New Roman"/>
                <a:cs typeface="Times New Roman"/>
              </a:rPr>
              <a:t> </a:t>
            </a:r>
            <a:r>
              <a:rPr sz="4200" b="1" i="1" spc="-7" baseline="13888" dirty="0">
                <a:latin typeface="Times New Roman"/>
                <a:cs typeface="Times New Roman"/>
              </a:rPr>
              <a:t>+</a:t>
            </a:r>
            <a:r>
              <a:rPr sz="4200" b="1" i="1" spc="-15" baseline="13888" dirty="0">
                <a:latin typeface="Times New Roman"/>
                <a:cs typeface="Times New Roman"/>
              </a:rPr>
              <a:t> </a:t>
            </a:r>
            <a:r>
              <a:rPr sz="4200" b="1" i="1" baseline="13888" dirty="0">
                <a:latin typeface="Times New Roman"/>
                <a:cs typeface="Times New Roman"/>
              </a:rPr>
              <a:t>3H</a:t>
            </a:r>
            <a:r>
              <a:rPr sz="1850" b="1" i="1" dirty="0">
                <a:latin typeface="Times New Roman"/>
                <a:cs typeface="Times New Roman"/>
              </a:rPr>
              <a:t>2(г)</a:t>
            </a:r>
            <a:r>
              <a:rPr sz="1850" b="1" i="1" spc="229" dirty="0">
                <a:latin typeface="Times New Roman"/>
                <a:cs typeface="Times New Roman"/>
              </a:rPr>
              <a:t> </a:t>
            </a:r>
            <a:r>
              <a:rPr sz="4425" b="1" i="1" spc="-209" baseline="13182" dirty="0">
                <a:latin typeface="Wingdings 3"/>
                <a:cs typeface="Wingdings 3"/>
              </a:rPr>
              <a:t></a:t>
            </a:r>
            <a:r>
              <a:rPr sz="4425" b="1" i="1" spc="-52" baseline="13182" dirty="0">
                <a:latin typeface="Times New Roman"/>
                <a:cs typeface="Times New Roman"/>
              </a:rPr>
              <a:t> </a:t>
            </a:r>
            <a:r>
              <a:rPr sz="4200" b="1" i="1" baseline="13888" dirty="0">
                <a:latin typeface="Times New Roman"/>
                <a:cs typeface="Times New Roman"/>
              </a:rPr>
              <a:t>2NH</a:t>
            </a:r>
            <a:r>
              <a:rPr sz="1850" b="1" i="1" dirty="0">
                <a:latin typeface="Times New Roman"/>
                <a:cs typeface="Times New Roman"/>
              </a:rPr>
              <a:t>3(г)</a:t>
            </a:r>
            <a:r>
              <a:rPr sz="1850" b="1" i="1" spc="229" dirty="0">
                <a:latin typeface="Times New Roman"/>
                <a:cs typeface="Times New Roman"/>
              </a:rPr>
              <a:t> </a:t>
            </a:r>
            <a:r>
              <a:rPr sz="4200" b="1" i="1" spc="-7" baseline="13888" dirty="0">
                <a:latin typeface="Times New Roman"/>
                <a:cs typeface="Times New Roman"/>
              </a:rPr>
              <a:t>+</a:t>
            </a:r>
            <a:r>
              <a:rPr sz="4200" b="1" i="1" spc="7" baseline="13888" dirty="0">
                <a:latin typeface="Times New Roman"/>
                <a:cs typeface="Times New Roman"/>
              </a:rPr>
              <a:t> </a:t>
            </a:r>
            <a:r>
              <a:rPr sz="4200" b="1" i="1" spc="-7" baseline="13888" dirty="0">
                <a:latin typeface="Times New Roman"/>
                <a:cs typeface="Times New Roman"/>
              </a:rPr>
              <a:t>Q</a:t>
            </a:r>
            <a:endParaRPr sz="4200" baseline="13888">
              <a:latin typeface="Times New Roman"/>
              <a:cs typeface="Times New Roman"/>
            </a:endParaRPr>
          </a:p>
          <a:p>
            <a:pPr marR="30480" algn="r">
              <a:lnSpc>
                <a:spcPts val="2995"/>
              </a:lnSpc>
            </a:pPr>
            <a:r>
              <a:rPr sz="2800" b="1" i="1" spc="-15" dirty="0">
                <a:solidFill>
                  <a:srgbClr val="4F81BC"/>
                </a:solidFill>
                <a:latin typeface="Times New Roman"/>
                <a:cs typeface="Times New Roman"/>
              </a:rPr>
              <a:t>(экзо)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665985" y="5280659"/>
            <a:ext cx="3626485" cy="825500"/>
            <a:chOff x="1665985" y="5280659"/>
            <a:chExt cx="3626485" cy="825500"/>
          </a:xfrm>
        </p:grpSpPr>
        <p:sp>
          <p:nvSpPr>
            <p:cNvPr id="8" name="object 8"/>
            <p:cNvSpPr/>
            <p:nvPr/>
          </p:nvSpPr>
          <p:spPr>
            <a:xfrm>
              <a:off x="2511170" y="5280659"/>
              <a:ext cx="2781300" cy="705485"/>
            </a:xfrm>
            <a:custGeom>
              <a:avLst/>
              <a:gdLst/>
              <a:ahLst/>
              <a:cxnLst/>
              <a:rect l="l" t="t" r="r" b="b"/>
              <a:pathLst>
                <a:path w="2781300" h="705485">
                  <a:moveTo>
                    <a:pt x="0" y="705332"/>
                  </a:moveTo>
                  <a:lnTo>
                    <a:pt x="2780919" y="705332"/>
                  </a:lnTo>
                </a:path>
                <a:path w="2781300" h="705485">
                  <a:moveTo>
                    <a:pt x="1268730" y="705332"/>
                  </a:moveTo>
                  <a:lnTo>
                    <a:pt x="126873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78685" y="5848273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9032" y="0"/>
                  </a:moveTo>
                  <a:lnTo>
                    <a:pt x="357631" y="77279"/>
                  </a:lnTo>
                  <a:lnTo>
                    <a:pt x="0" y="138607"/>
                  </a:lnTo>
                  <a:lnTo>
                    <a:pt x="306069" y="167754"/>
                  </a:lnTo>
                  <a:lnTo>
                    <a:pt x="892556" y="245021"/>
                  </a:lnTo>
                  <a:lnTo>
                    <a:pt x="522096" y="138607"/>
                  </a:lnTo>
                  <a:lnTo>
                    <a:pt x="89903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78685" y="5848273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2556" y="245021"/>
                  </a:moveTo>
                  <a:lnTo>
                    <a:pt x="306069" y="167754"/>
                  </a:lnTo>
                  <a:lnTo>
                    <a:pt x="0" y="138607"/>
                  </a:lnTo>
                  <a:lnTo>
                    <a:pt x="357631" y="77279"/>
                  </a:lnTo>
                  <a:lnTo>
                    <a:pt x="899032" y="0"/>
                  </a:lnTo>
                  <a:lnTo>
                    <a:pt x="522096" y="138607"/>
                  </a:lnTo>
                  <a:lnTo>
                    <a:pt x="892556" y="245021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795520" y="5443829"/>
            <a:ext cx="6165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1" dirty="0">
                <a:latin typeface="Times New Roman"/>
                <a:cs typeface="Times New Roman"/>
              </a:rPr>
              <a:t>+</a:t>
            </a:r>
            <a:r>
              <a:rPr sz="3600" b="1" i="1" spc="-5" dirty="0">
                <a:latin typeface="Times New Roman"/>
                <a:cs typeface="Times New Roman"/>
              </a:rPr>
              <a:t>Q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612517" y="5443829"/>
            <a:ext cx="584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1" dirty="0">
                <a:latin typeface="Times New Roman"/>
                <a:cs typeface="Times New Roman"/>
              </a:rPr>
              <a:t>–</a:t>
            </a:r>
            <a:r>
              <a:rPr sz="3600" b="1" i="1" spc="-5" dirty="0">
                <a:latin typeface="Times New Roman"/>
                <a:cs typeface="Times New Roman"/>
              </a:rPr>
              <a:t>Q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3016" y="4602302"/>
            <a:ext cx="407542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Если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повысить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температуру,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то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63846" y="117094"/>
            <a:ext cx="395477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2.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Смещение</a:t>
            </a:r>
            <a:r>
              <a:rPr sz="2000" spc="-15" dirty="0">
                <a:latin typeface="Times New Roman"/>
                <a:cs typeface="Times New Roman"/>
              </a:rPr>
              <a:t> положения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равновесия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9343" y="58928"/>
            <a:ext cx="842772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Пример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2.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spc="-30" dirty="0"/>
              <a:t>Установите</a:t>
            </a:r>
            <a:r>
              <a:rPr sz="2400" spc="5" dirty="0"/>
              <a:t> </a:t>
            </a:r>
            <a:r>
              <a:rPr sz="2400" spc="-5" dirty="0"/>
              <a:t>соответствие</a:t>
            </a:r>
            <a:r>
              <a:rPr sz="2400" spc="10" dirty="0"/>
              <a:t> </a:t>
            </a:r>
            <a:r>
              <a:rPr sz="2400" dirty="0"/>
              <a:t>между</a:t>
            </a:r>
            <a:r>
              <a:rPr sz="2400" spc="-10" dirty="0"/>
              <a:t> </a:t>
            </a:r>
            <a:r>
              <a:rPr sz="2400" dirty="0"/>
              <a:t>уравнением</a:t>
            </a:r>
            <a:r>
              <a:rPr sz="2400" spc="-5" dirty="0"/>
              <a:t> </a:t>
            </a:r>
            <a:r>
              <a:rPr sz="2400" dirty="0"/>
              <a:t>реакции </a:t>
            </a:r>
            <a:r>
              <a:rPr sz="2400" spc="-585" dirty="0"/>
              <a:t> </a:t>
            </a:r>
            <a:r>
              <a:rPr sz="2400" dirty="0"/>
              <a:t>и</a:t>
            </a:r>
            <a:r>
              <a:rPr sz="2400" spc="-15" dirty="0"/>
              <a:t> </a:t>
            </a:r>
            <a:r>
              <a:rPr sz="2400" spc="-10" dirty="0"/>
              <a:t>направлением</a:t>
            </a:r>
            <a:r>
              <a:rPr sz="2400" spc="20" dirty="0"/>
              <a:t> </a:t>
            </a:r>
            <a:r>
              <a:rPr sz="2400" dirty="0"/>
              <a:t>смещения </a:t>
            </a:r>
            <a:r>
              <a:rPr sz="2400" spc="-20" dirty="0"/>
              <a:t>положения</a:t>
            </a:r>
            <a:r>
              <a:rPr sz="2400" spc="25" dirty="0"/>
              <a:t> </a:t>
            </a:r>
            <a:r>
              <a:rPr sz="2400" spc="-15" dirty="0"/>
              <a:t>химического</a:t>
            </a:r>
            <a:r>
              <a:rPr sz="2400" spc="5" dirty="0"/>
              <a:t> </a:t>
            </a:r>
            <a:r>
              <a:rPr sz="2400" dirty="0"/>
              <a:t>равновесия </a:t>
            </a:r>
            <a:r>
              <a:rPr sz="2400" spc="5" dirty="0"/>
              <a:t> </a:t>
            </a:r>
            <a:r>
              <a:rPr sz="2400" spc="-5" dirty="0"/>
              <a:t>при </a:t>
            </a:r>
            <a:r>
              <a:rPr sz="2400" dirty="0"/>
              <a:t>увеличении</a:t>
            </a:r>
            <a:r>
              <a:rPr sz="2400" spc="-10" dirty="0"/>
              <a:t> давления</a:t>
            </a:r>
            <a:r>
              <a:rPr sz="2400" spc="5" dirty="0"/>
              <a:t> </a:t>
            </a:r>
            <a:r>
              <a:rPr sz="2400" dirty="0"/>
              <a:t>в системе.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02184" y="1274613"/>
          <a:ext cx="8794115" cy="4341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34485"/>
                <a:gridCol w="4659630"/>
              </a:tblGrid>
              <a:tr h="1253204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b="1" spc="-40" dirty="0">
                          <a:latin typeface="Times New Roman"/>
                          <a:cs typeface="Times New Roman"/>
                        </a:rPr>
                        <a:t>УРАВНЕНИЕ</a:t>
                      </a:r>
                      <a:r>
                        <a:rPr sz="24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ts val="262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СМЕЩЕНИЕ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60655" marR="1988185">
                        <a:lnSpc>
                          <a:spcPts val="346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ХИМИ</a:t>
                      </a:r>
                      <a:r>
                        <a:rPr sz="2400" b="1" spc="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400" b="1" spc="-6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400" b="1" spc="-6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О  </a:t>
                      </a:r>
                      <a:r>
                        <a:rPr sz="2400" b="1" spc="-35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877951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40"/>
                        </a:spcBef>
                        <a:tabLst>
                          <a:tab pos="2475230" algn="l"/>
                        </a:tabLst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2400" spc="32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2400" spc="5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i="1" spc="-9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2500" spc="-9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2HCl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2400" spc="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7780" marB="0"/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сторону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6065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продуктов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/>
                </a:tc>
              </a:tr>
              <a:tr h="877950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40"/>
                        </a:spcBef>
                        <a:tabLst>
                          <a:tab pos="2386965" algn="l"/>
                        </a:tabLst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2400" spc="33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2400" spc="34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i="1" spc="-9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2500" spc="-9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2400" spc="33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7780" marB="0"/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сторону</a:t>
                      </a:r>
                      <a:r>
                        <a:rPr sz="2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исходных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6065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2400" spc="5" dirty="0">
                          <a:latin typeface="Times New Roman"/>
                          <a:cs typeface="Times New Roman"/>
                        </a:rPr>
                        <a:t>веществ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/>
                </a:tc>
              </a:tr>
              <a:tr h="878077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40"/>
                        </a:spcBef>
                        <a:tabLst>
                          <a:tab pos="2651125" algn="l"/>
                        </a:tabLst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(тв.)</a:t>
                      </a:r>
                      <a:r>
                        <a:rPr sz="2400" spc="33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2400" spc="33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i="1" spc="-9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2500" spc="-9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2CO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2400" spc="31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7780" marB="0"/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происходит</a:t>
                      </a:r>
                      <a:r>
                        <a:rPr sz="2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6065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/>
                </a:tc>
              </a:tr>
              <a:tr h="454043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40"/>
                        </a:spcBef>
                        <a:tabLst>
                          <a:tab pos="2712085" algn="l"/>
                        </a:tabLst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2400" spc="359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2400" spc="359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i="1" spc="-9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2500" spc="-9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2SО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3(г)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77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5173" y="6158953"/>
          <a:ext cx="4210050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44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4162" y="176022"/>
            <a:ext cx="79806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2.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Установите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соответствие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между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уравнением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реакции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направлением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смещения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15" dirty="0">
                <a:latin typeface="Times New Roman"/>
                <a:cs typeface="Times New Roman"/>
              </a:rPr>
              <a:t>положения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химического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при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увеличении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давления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системе.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81380" y="865023"/>
          <a:ext cx="8375650" cy="21553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60115"/>
                <a:gridCol w="4915535"/>
              </a:tblGrid>
              <a:tr h="678772">
                <a:tc>
                  <a:txBody>
                    <a:bodyPr/>
                    <a:lstStyle/>
                    <a:p>
                      <a:pPr marL="127000">
                        <a:lnSpc>
                          <a:spcPts val="2185"/>
                        </a:lnSpc>
                      </a:pPr>
                      <a:r>
                        <a:rPr sz="2000" b="1" spc="-30" dirty="0">
                          <a:latin typeface="Times New Roman"/>
                          <a:cs typeface="Times New Roman"/>
                        </a:rPr>
                        <a:t>УРАВНЕНИЕ</a:t>
                      </a:r>
                      <a:r>
                        <a:rPr sz="20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3189">
                        <a:lnSpc>
                          <a:spcPts val="2185"/>
                        </a:lnSpc>
                      </a:pPr>
                      <a:r>
                        <a:rPr sz="2000" b="1" spc="-35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r>
                        <a:rPr sz="20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23189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20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3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87771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00"/>
                        </a:spcBef>
                        <a:tabLst>
                          <a:tab pos="2084070" algn="l"/>
                        </a:tabLst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1950" spc="7" baseline="-21367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950" spc="284" baseline="-21367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950" spc="15" baseline="-21367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950" spc="22" baseline="-21367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i="1" spc="-9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2100" spc="-9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2HCl</a:t>
                      </a:r>
                      <a:r>
                        <a:rPr sz="1950" spc="7" baseline="-21367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950" spc="15" baseline="-21367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i="1" dirty="0">
                          <a:latin typeface="Times New Roman"/>
                          <a:cs typeface="Times New Roman"/>
                        </a:rPr>
                        <a:t>Q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123189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в сторону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продуктов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/>
                </a:tc>
              </a:tr>
              <a:tr h="365801">
                <a:tc>
                  <a:txBody>
                    <a:bodyPr/>
                    <a:lstStyle/>
                    <a:p>
                      <a:pPr marL="127000">
                        <a:lnSpc>
                          <a:spcPts val="2450"/>
                        </a:lnSpc>
                        <a:tabLst>
                          <a:tab pos="2012314" algn="l"/>
                        </a:tabLst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950" spc="15" baseline="-21367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950" spc="262" baseline="-21367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950" spc="15" baseline="-21367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950" spc="262" baseline="-21367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i="1" spc="-9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2100" spc="-9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2NO</a:t>
                      </a:r>
                      <a:r>
                        <a:rPr sz="1950" spc="7" baseline="-21367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950" spc="225" baseline="-21367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i="1" dirty="0">
                          <a:latin typeface="Times New Roman"/>
                          <a:cs typeface="Times New Roman"/>
                        </a:rPr>
                        <a:t>Q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3189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сторону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исходных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веществ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/>
                </a:tc>
              </a:tr>
              <a:tr h="366099">
                <a:tc>
                  <a:txBody>
                    <a:bodyPr/>
                    <a:lstStyle/>
                    <a:p>
                      <a:pPr marL="127000">
                        <a:lnSpc>
                          <a:spcPts val="2450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950" spc="7" baseline="-21367" dirty="0">
                          <a:latin typeface="Times New Roman"/>
                          <a:cs typeface="Times New Roman"/>
                        </a:rPr>
                        <a:t>(тв.)</a:t>
                      </a:r>
                      <a:r>
                        <a:rPr sz="1950" spc="300" baseline="-21367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950" spc="7" baseline="-21367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950" spc="254" baseline="-21367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i="1" spc="-85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2100" i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2CO</a:t>
                      </a:r>
                      <a:r>
                        <a:rPr sz="1950" spc="7" baseline="-21367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950" spc="262" baseline="-21367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i="1" dirty="0">
                          <a:latin typeface="Times New Roman"/>
                          <a:cs typeface="Times New Roman"/>
                        </a:rPr>
                        <a:t>Q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3189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происходит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смещения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/>
                </a:tc>
              </a:tr>
              <a:tr h="356860">
                <a:tc>
                  <a:txBody>
                    <a:bodyPr/>
                    <a:lstStyle/>
                    <a:p>
                      <a:pPr marL="127000">
                        <a:lnSpc>
                          <a:spcPts val="2450"/>
                        </a:lnSpc>
                        <a:tabLst>
                          <a:tab pos="2282190" algn="l"/>
                        </a:tabLst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950" spc="15" baseline="-21367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950" spc="240" baseline="-21367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950" spc="15" baseline="-21367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950" spc="262" baseline="-21367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i="1" spc="-9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2100" spc="-9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2SО</a:t>
                      </a:r>
                      <a:r>
                        <a:rPr sz="1950" spc="15" baseline="-21367" dirty="0">
                          <a:latin typeface="Times New Roman"/>
                          <a:cs typeface="Times New Roman"/>
                        </a:rPr>
                        <a:t>3(г)</a:t>
                      </a:r>
                      <a:r>
                        <a:rPr sz="1950" spc="-52" baseline="-21367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0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i="1" dirty="0">
                          <a:latin typeface="Times New Roman"/>
                          <a:cs typeface="Times New Roman"/>
                        </a:rPr>
                        <a:t>Q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5173" y="6158953"/>
          <a:ext cx="4210050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44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4423409" y="3245307"/>
            <a:ext cx="3811904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Базовое</a:t>
            </a:r>
            <a:r>
              <a:rPr sz="18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знание: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Повышение давления </a:t>
            </a:r>
            <a:r>
              <a:rPr sz="1800" dirty="0">
                <a:latin typeface="Times New Roman"/>
                <a:cs typeface="Times New Roman"/>
              </a:rPr>
              <a:t>– к </a:t>
            </a:r>
            <a:r>
              <a:rPr sz="1800" spc="-5" dirty="0">
                <a:latin typeface="Times New Roman"/>
                <a:cs typeface="Times New Roman"/>
              </a:rPr>
              <a:t>уменьшению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числа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молекул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газа.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4337" y="4011014"/>
            <a:ext cx="4469130" cy="12217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  <a:tabLst>
                <a:tab pos="2787650" algn="l"/>
              </a:tabLst>
            </a:pPr>
            <a:r>
              <a:rPr sz="2800" spc="-5" dirty="0">
                <a:latin typeface="Times New Roman"/>
                <a:cs typeface="Times New Roman"/>
              </a:rPr>
              <a:t>А)</a:t>
            </a:r>
            <a:r>
              <a:rPr sz="2800" dirty="0">
                <a:latin typeface="Times New Roman"/>
                <a:cs typeface="Times New Roman"/>
              </a:rPr>
              <a:t> Cl</a:t>
            </a:r>
            <a:r>
              <a:rPr sz="2775" baseline="-21021" dirty="0">
                <a:latin typeface="Times New Roman"/>
                <a:cs typeface="Times New Roman"/>
              </a:rPr>
              <a:t>2(г)</a:t>
            </a:r>
            <a:r>
              <a:rPr sz="2775" spc="352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H</a:t>
            </a:r>
            <a:r>
              <a:rPr sz="2775" spc="7" baseline="-21021" dirty="0">
                <a:latin typeface="Times New Roman"/>
                <a:cs typeface="Times New Roman"/>
              </a:rPr>
              <a:t>2(г)</a:t>
            </a:r>
            <a:r>
              <a:rPr sz="2775" spc="15" baseline="-21021" dirty="0">
                <a:latin typeface="Times New Roman"/>
                <a:cs typeface="Times New Roman"/>
              </a:rPr>
              <a:t> </a:t>
            </a:r>
            <a:r>
              <a:rPr sz="2950" b="1" i="1" spc="-140" dirty="0">
                <a:latin typeface="Wingdings 3"/>
                <a:cs typeface="Wingdings 3"/>
              </a:rPr>
              <a:t></a:t>
            </a:r>
            <a:r>
              <a:rPr sz="2950" spc="-140" dirty="0">
                <a:latin typeface="Times New Roman"/>
                <a:cs typeface="Times New Roman"/>
              </a:rPr>
              <a:t>	</a:t>
            </a:r>
            <a:r>
              <a:rPr sz="2800" dirty="0">
                <a:latin typeface="Times New Roman"/>
                <a:cs typeface="Times New Roman"/>
              </a:rPr>
              <a:t>2HCl</a:t>
            </a:r>
            <a:r>
              <a:rPr sz="2775" baseline="-21021" dirty="0">
                <a:latin typeface="Times New Roman"/>
                <a:cs typeface="Times New Roman"/>
              </a:rPr>
              <a:t>(г)</a:t>
            </a:r>
            <a:r>
              <a:rPr sz="2775" spc="-52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i="1" spc="-5" dirty="0">
                <a:latin typeface="Times New Roman"/>
                <a:cs typeface="Times New Roman"/>
              </a:rPr>
              <a:t>Q</a:t>
            </a:r>
            <a:endParaRPr sz="28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3005"/>
              </a:spcBef>
              <a:tabLst>
                <a:tab pos="482600" algn="l"/>
                <a:tab pos="1335405" algn="l"/>
                <a:tab pos="2139950" algn="l"/>
              </a:tabLst>
            </a:pPr>
            <a:r>
              <a:rPr sz="3600" b="1" spc="-7" baseline="1157" dirty="0">
                <a:latin typeface="Calibri"/>
                <a:cs typeface="Calibri"/>
              </a:rPr>
              <a:t>(1	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1)	</a:t>
            </a:r>
            <a:r>
              <a:rPr sz="3600" b="1" spc="-7" baseline="3472" dirty="0">
                <a:latin typeface="Times New Roman"/>
                <a:cs typeface="Times New Roman"/>
              </a:rPr>
              <a:t>↑Р	</a:t>
            </a:r>
            <a:r>
              <a:rPr sz="2400" b="1" dirty="0">
                <a:latin typeface="Times New Roman"/>
                <a:cs typeface="Times New Roman"/>
              </a:rPr>
              <a:t>(2)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45173" y="6158953"/>
          <a:ext cx="4210050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44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206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323532" y="4696205"/>
            <a:ext cx="2781300" cy="1127125"/>
            <a:chOff x="323532" y="4696205"/>
            <a:chExt cx="2781300" cy="1127125"/>
          </a:xfrm>
        </p:grpSpPr>
        <p:sp>
          <p:nvSpPr>
            <p:cNvPr id="6" name="object 6"/>
            <p:cNvSpPr/>
            <p:nvPr/>
          </p:nvSpPr>
          <p:spPr>
            <a:xfrm>
              <a:off x="323532" y="4696205"/>
              <a:ext cx="2781300" cy="705485"/>
            </a:xfrm>
            <a:custGeom>
              <a:avLst/>
              <a:gdLst/>
              <a:ahLst/>
              <a:cxnLst/>
              <a:rect l="l" t="t" r="r" b="b"/>
              <a:pathLst>
                <a:path w="2781300" h="705485">
                  <a:moveTo>
                    <a:pt x="0" y="705231"/>
                  </a:moveTo>
                  <a:lnTo>
                    <a:pt x="2780982" y="705231"/>
                  </a:lnTo>
                </a:path>
                <a:path w="2781300" h="705485">
                  <a:moveTo>
                    <a:pt x="1368107" y="705231"/>
                  </a:moveTo>
                  <a:lnTo>
                    <a:pt x="1368107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7508" y="5180075"/>
              <a:ext cx="649223" cy="5760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3603" y="5184647"/>
              <a:ext cx="614172" cy="63855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475612" y="5229225"/>
              <a:ext cx="432434" cy="504190"/>
            </a:xfrm>
            <a:custGeom>
              <a:avLst/>
              <a:gdLst/>
              <a:ahLst/>
              <a:cxnLst/>
              <a:rect l="l" t="t" r="r" b="b"/>
              <a:pathLst>
                <a:path w="432435" h="504189">
                  <a:moveTo>
                    <a:pt x="432054" y="0"/>
                  </a:moveTo>
                  <a:lnTo>
                    <a:pt x="0" y="504024"/>
                  </a:lnTo>
                </a:path>
              </a:pathLst>
            </a:custGeom>
            <a:ln w="762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34162" y="176022"/>
            <a:ext cx="79806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2.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Установите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соответствие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между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уравнением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реакции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направлением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смещения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15" dirty="0">
                <a:latin typeface="Times New Roman"/>
                <a:cs typeface="Times New Roman"/>
              </a:rPr>
              <a:t>положения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химического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при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увеличении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давления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системе.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481380" y="833473"/>
          <a:ext cx="7441565" cy="15680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31185"/>
                <a:gridCol w="4310380"/>
              </a:tblGrid>
              <a:tr h="514441">
                <a:tc>
                  <a:txBody>
                    <a:bodyPr/>
                    <a:lstStyle/>
                    <a:p>
                      <a:pPr marL="127000">
                        <a:lnSpc>
                          <a:spcPts val="1739"/>
                        </a:lnSpc>
                      </a:pP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УРАВНЕНИЕ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2120">
                        <a:lnSpc>
                          <a:spcPts val="1739"/>
                        </a:lnSpc>
                      </a:pP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52120">
                        <a:lnSpc>
                          <a:spcPct val="100000"/>
                        </a:lnSpc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16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3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5896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-3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2HCl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-5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L="45212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сторону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продуктов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/>
                </a:tc>
              </a:tr>
              <a:tr h="24384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2NO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2120">
                        <a:lnSpc>
                          <a:spcPts val="175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сторону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исходных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веществ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84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(тв.)</a:t>
                      </a:r>
                      <a:r>
                        <a:rPr sz="1575" spc="150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2CO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14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2120">
                        <a:lnSpc>
                          <a:spcPts val="175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происходит</a:t>
                      </a:r>
                      <a:r>
                        <a:rPr sz="16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смещения</a:t>
                      </a:r>
                      <a:r>
                        <a:rPr sz="16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6008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2SО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3(г)</a:t>
                      </a:r>
                      <a:r>
                        <a:rPr sz="1575" spc="-5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2" name="object 12"/>
          <p:cNvSpPr txBox="1"/>
          <p:nvPr/>
        </p:nvSpPr>
        <p:spPr>
          <a:xfrm>
            <a:off x="5068570" y="2304669"/>
            <a:ext cx="3811904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Базовое </a:t>
            </a:r>
            <a:r>
              <a:rPr sz="1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знание: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Повышение давления </a:t>
            </a:r>
            <a:r>
              <a:rPr sz="1800" dirty="0">
                <a:latin typeface="Times New Roman"/>
                <a:cs typeface="Times New Roman"/>
              </a:rPr>
              <a:t>– к </a:t>
            </a:r>
            <a:r>
              <a:rPr sz="1800" spc="-5" dirty="0">
                <a:latin typeface="Times New Roman"/>
                <a:cs typeface="Times New Roman"/>
              </a:rPr>
              <a:t>уменьшению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числа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молекул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газа.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8902" y="367411"/>
            <a:ext cx="8051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" dirty="0">
                <a:solidFill>
                  <a:srgbClr val="1F487C"/>
                </a:solidFill>
                <a:latin typeface="Calibri"/>
                <a:cs typeface="Calibri"/>
              </a:rPr>
              <a:t>План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74370" y="1075435"/>
            <a:ext cx="7700009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5595" indent="-30353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16230" algn="l"/>
              </a:tabLst>
            </a:pPr>
            <a:r>
              <a:rPr sz="2400" spc="-10" dirty="0">
                <a:latin typeface="Times New Roman"/>
                <a:cs typeface="Times New Roman"/>
              </a:rPr>
              <a:t>Химическое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равновесие</a:t>
            </a:r>
          </a:p>
          <a:p>
            <a:pPr marL="315595" indent="-303530">
              <a:lnSpc>
                <a:spcPct val="100000"/>
              </a:lnSpc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Смещение </a:t>
            </a:r>
            <a:r>
              <a:rPr sz="2400" spc="-20" dirty="0">
                <a:latin typeface="Times New Roman"/>
                <a:cs typeface="Times New Roman"/>
              </a:rPr>
              <a:t>положения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равновесия. </a:t>
            </a:r>
            <a:r>
              <a:rPr sz="2400" spc="-5" dirty="0">
                <a:latin typeface="Times New Roman"/>
                <a:cs typeface="Times New Roman"/>
              </a:rPr>
              <a:t>Принцип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Ле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Шателье</a:t>
            </a:r>
            <a:endParaRPr sz="2400" dirty="0">
              <a:latin typeface="Times New Roman"/>
              <a:cs typeface="Times New Roman"/>
            </a:endParaRPr>
          </a:p>
          <a:p>
            <a:pPr marL="315595" indent="-303530">
              <a:lnSpc>
                <a:spcPct val="100000"/>
              </a:lnSpc>
              <a:buAutoNum type="arabicPeriod"/>
              <a:tabLst>
                <a:tab pos="316230" algn="l"/>
              </a:tabLst>
            </a:pPr>
            <a:r>
              <a:rPr lang="ru-RU" sz="2400" spc="-25" dirty="0" smtClean="0">
                <a:latin typeface="Times New Roman"/>
                <a:cs typeface="Times New Roman"/>
              </a:rPr>
              <a:t>Примеры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7037" y="4009108"/>
            <a:ext cx="4272915" cy="474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2674620" algn="l"/>
              </a:tabLst>
            </a:pPr>
            <a:r>
              <a:rPr sz="2800" spc="-5" dirty="0">
                <a:latin typeface="Times New Roman"/>
                <a:cs typeface="Times New Roman"/>
              </a:rPr>
              <a:t>Б)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N</a:t>
            </a:r>
            <a:r>
              <a:rPr sz="2775" spc="7" baseline="-21021" dirty="0">
                <a:latin typeface="Times New Roman"/>
                <a:cs typeface="Times New Roman"/>
              </a:rPr>
              <a:t>2(г)</a:t>
            </a:r>
            <a:r>
              <a:rPr sz="2775" spc="367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О</a:t>
            </a:r>
            <a:r>
              <a:rPr sz="2775" spc="7" baseline="-21021" dirty="0">
                <a:latin typeface="Times New Roman"/>
                <a:cs typeface="Times New Roman"/>
              </a:rPr>
              <a:t>2(г)</a:t>
            </a:r>
            <a:r>
              <a:rPr sz="2775" spc="367" baseline="-21021" dirty="0">
                <a:latin typeface="Times New Roman"/>
                <a:cs typeface="Times New Roman"/>
              </a:rPr>
              <a:t> </a:t>
            </a:r>
            <a:r>
              <a:rPr sz="2950" b="1" i="1" spc="-140" dirty="0">
                <a:latin typeface="Wingdings 3"/>
                <a:cs typeface="Wingdings 3"/>
              </a:rPr>
              <a:t></a:t>
            </a:r>
            <a:r>
              <a:rPr sz="2950" spc="-140" dirty="0">
                <a:latin typeface="Times New Roman"/>
                <a:cs typeface="Times New Roman"/>
              </a:rPr>
              <a:t>	</a:t>
            </a:r>
            <a:r>
              <a:rPr sz="2800" dirty="0">
                <a:latin typeface="Times New Roman"/>
                <a:cs typeface="Times New Roman"/>
              </a:rPr>
              <a:t>2NO</a:t>
            </a:r>
            <a:r>
              <a:rPr sz="2775" baseline="-21021" dirty="0">
                <a:latin typeface="Times New Roman"/>
                <a:cs typeface="Times New Roman"/>
              </a:rPr>
              <a:t>(г)</a:t>
            </a:r>
            <a:r>
              <a:rPr sz="2775" spc="315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–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Q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45173" y="6158953"/>
          <a:ext cx="4210050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44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206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206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759457" y="4811344"/>
            <a:ext cx="4635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Calibri"/>
                <a:cs typeface="Calibri"/>
              </a:rPr>
              <a:t>↑Р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4675" y="4841494"/>
            <a:ext cx="2470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4500" algn="l"/>
                <a:tab pos="2101850" algn="l"/>
              </a:tabLst>
            </a:pPr>
            <a:r>
              <a:rPr sz="2400" b="1" dirty="0">
                <a:latin typeface="Times New Roman"/>
                <a:cs typeface="Times New Roman"/>
              </a:rPr>
              <a:t>(1	+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1</a:t>
            </a:r>
            <a:r>
              <a:rPr sz="2400" b="1" dirty="0">
                <a:latin typeface="Times New Roman"/>
                <a:cs typeface="Times New Roman"/>
              </a:rPr>
              <a:t>)	(2)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95541" y="4696205"/>
            <a:ext cx="2781300" cy="1200150"/>
            <a:chOff x="395541" y="4696205"/>
            <a:chExt cx="2781300" cy="1200150"/>
          </a:xfrm>
        </p:grpSpPr>
        <p:sp>
          <p:nvSpPr>
            <p:cNvPr id="8" name="object 8"/>
            <p:cNvSpPr/>
            <p:nvPr/>
          </p:nvSpPr>
          <p:spPr>
            <a:xfrm>
              <a:off x="395541" y="4696205"/>
              <a:ext cx="2781300" cy="705485"/>
            </a:xfrm>
            <a:custGeom>
              <a:avLst/>
              <a:gdLst/>
              <a:ahLst/>
              <a:cxnLst/>
              <a:rect l="l" t="t" r="r" b="b"/>
              <a:pathLst>
                <a:path w="2781300" h="705485">
                  <a:moveTo>
                    <a:pt x="0" y="705231"/>
                  </a:moveTo>
                  <a:lnTo>
                    <a:pt x="2780982" y="705231"/>
                  </a:lnTo>
                </a:path>
                <a:path w="2781300" h="705485">
                  <a:moveTo>
                    <a:pt x="1368107" y="705231"/>
                  </a:moveTo>
                  <a:lnTo>
                    <a:pt x="1368107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9136" y="5251704"/>
              <a:ext cx="649224" cy="5760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6756" y="5256275"/>
              <a:ext cx="613029" cy="64008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547621" y="5301233"/>
              <a:ext cx="432434" cy="504190"/>
            </a:xfrm>
            <a:custGeom>
              <a:avLst/>
              <a:gdLst/>
              <a:ahLst/>
              <a:cxnLst/>
              <a:rect l="l" t="t" r="r" b="b"/>
              <a:pathLst>
                <a:path w="432435" h="504189">
                  <a:moveTo>
                    <a:pt x="432053" y="0"/>
                  </a:moveTo>
                  <a:lnTo>
                    <a:pt x="0" y="504024"/>
                  </a:lnTo>
                </a:path>
              </a:pathLst>
            </a:custGeom>
            <a:ln w="762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34162" y="176022"/>
            <a:ext cx="79806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2.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Установите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соответствие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между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уравнением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реакции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направлением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смещения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15" dirty="0">
                <a:latin typeface="Times New Roman"/>
                <a:cs typeface="Times New Roman"/>
              </a:rPr>
              <a:t>положения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химического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при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увеличении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давления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системе.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68570" y="2304669"/>
            <a:ext cx="3811904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Базовое </a:t>
            </a:r>
            <a:r>
              <a:rPr sz="1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знание: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Повышение давления </a:t>
            </a:r>
            <a:r>
              <a:rPr sz="1800" dirty="0">
                <a:latin typeface="Times New Roman"/>
                <a:cs typeface="Times New Roman"/>
              </a:rPr>
              <a:t>– к </a:t>
            </a:r>
            <a:r>
              <a:rPr sz="1800" spc="-5" dirty="0">
                <a:latin typeface="Times New Roman"/>
                <a:cs typeface="Times New Roman"/>
              </a:rPr>
              <a:t>уменьшению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числа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молекул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газа.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481380" y="833473"/>
          <a:ext cx="7441565" cy="15680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31185"/>
                <a:gridCol w="4310380"/>
              </a:tblGrid>
              <a:tr h="514441">
                <a:tc>
                  <a:txBody>
                    <a:bodyPr/>
                    <a:lstStyle/>
                    <a:p>
                      <a:pPr marL="127000">
                        <a:lnSpc>
                          <a:spcPts val="1739"/>
                        </a:lnSpc>
                      </a:pP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УРАВНЕНИЕ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2120">
                        <a:lnSpc>
                          <a:spcPts val="1739"/>
                        </a:lnSpc>
                      </a:pP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52120">
                        <a:lnSpc>
                          <a:spcPct val="100000"/>
                        </a:lnSpc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16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3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5896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-3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2HCl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-5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L="45212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сторону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продуктов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/>
                </a:tc>
              </a:tr>
              <a:tr h="24384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2NO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2120">
                        <a:lnSpc>
                          <a:spcPts val="175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сторону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исходных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веществ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84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(тв.)</a:t>
                      </a:r>
                      <a:r>
                        <a:rPr sz="1575" spc="150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2CO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14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2120">
                        <a:lnSpc>
                          <a:spcPts val="175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происходит</a:t>
                      </a:r>
                      <a:r>
                        <a:rPr sz="16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смещения</a:t>
                      </a:r>
                      <a:r>
                        <a:rPr sz="16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6008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2SО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3(г)</a:t>
                      </a:r>
                      <a:r>
                        <a:rPr sz="1575" spc="-5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2867" y="3937227"/>
            <a:ext cx="4559300" cy="474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2981325" algn="l"/>
              </a:tabLst>
            </a:pPr>
            <a:r>
              <a:rPr sz="2800" spc="-5" dirty="0">
                <a:latin typeface="Times New Roman"/>
                <a:cs typeface="Times New Roman"/>
              </a:rPr>
              <a:t>В)</a:t>
            </a:r>
            <a:r>
              <a:rPr sz="2800" dirty="0">
                <a:latin typeface="Times New Roman"/>
                <a:cs typeface="Times New Roman"/>
              </a:rPr>
              <a:t> C</a:t>
            </a:r>
            <a:r>
              <a:rPr sz="2775" baseline="-21021" dirty="0">
                <a:latin typeface="Times New Roman"/>
                <a:cs typeface="Times New Roman"/>
              </a:rPr>
              <a:t>(тв.)</a:t>
            </a:r>
            <a:r>
              <a:rPr sz="2775" spc="367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dirty="0">
                <a:latin typeface="Times New Roman"/>
                <a:cs typeface="Times New Roman"/>
              </a:rPr>
              <a:t> CO</a:t>
            </a:r>
            <a:r>
              <a:rPr sz="2775" baseline="-21021" dirty="0">
                <a:latin typeface="Times New Roman"/>
                <a:cs typeface="Times New Roman"/>
              </a:rPr>
              <a:t>2(г)</a:t>
            </a:r>
            <a:r>
              <a:rPr sz="2775" spc="375" baseline="-21021" dirty="0">
                <a:latin typeface="Times New Roman"/>
                <a:cs typeface="Times New Roman"/>
              </a:rPr>
              <a:t> </a:t>
            </a:r>
            <a:r>
              <a:rPr sz="2950" b="1" i="1" spc="-140" dirty="0">
                <a:latin typeface="Wingdings 3"/>
                <a:cs typeface="Wingdings 3"/>
              </a:rPr>
              <a:t></a:t>
            </a:r>
            <a:r>
              <a:rPr sz="2950" spc="-140" dirty="0">
                <a:latin typeface="Times New Roman"/>
                <a:cs typeface="Times New Roman"/>
              </a:rPr>
              <a:t>	</a:t>
            </a:r>
            <a:r>
              <a:rPr sz="2800" dirty="0">
                <a:latin typeface="Times New Roman"/>
                <a:cs typeface="Times New Roman"/>
              </a:rPr>
              <a:t>2CO</a:t>
            </a:r>
            <a:r>
              <a:rPr sz="2775" baseline="-21021" dirty="0">
                <a:latin typeface="Times New Roman"/>
                <a:cs typeface="Times New Roman"/>
              </a:rPr>
              <a:t>(г)</a:t>
            </a:r>
            <a:r>
              <a:rPr sz="2775" spc="307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–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Q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45173" y="6158953"/>
          <a:ext cx="4210050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44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206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206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19380">
                        <a:lnSpc>
                          <a:spcPts val="206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3068192" y="4769611"/>
            <a:ext cx="381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(2)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63520" y="4913833"/>
            <a:ext cx="3644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↑Р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78814" y="4769611"/>
            <a:ext cx="96011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4500" algn="l"/>
              </a:tabLst>
            </a:pPr>
            <a:r>
              <a:rPr sz="3600" b="1" spc="-7" baseline="1157" dirty="0">
                <a:latin typeface="Calibri"/>
                <a:cs typeface="Calibri"/>
              </a:rPr>
              <a:t>(0	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1)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03987" y="4624196"/>
            <a:ext cx="3476625" cy="833755"/>
            <a:chOff x="203987" y="4624196"/>
            <a:chExt cx="3476625" cy="833755"/>
          </a:xfrm>
        </p:grpSpPr>
        <p:sp>
          <p:nvSpPr>
            <p:cNvPr id="9" name="object 9"/>
            <p:cNvSpPr/>
            <p:nvPr/>
          </p:nvSpPr>
          <p:spPr>
            <a:xfrm>
              <a:off x="899591" y="4624196"/>
              <a:ext cx="2781300" cy="705485"/>
            </a:xfrm>
            <a:custGeom>
              <a:avLst/>
              <a:gdLst/>
              <a:ahLst/>
              <a:cxnLst/>
              <a:rect l="l" t="t" r="r" b="b"/>
              <a:pathLst>
                <a:path w="2781300" h="705485">
                  <a:moveTo>
                    <a:pt x="0" y="705230"/>
                  </a:moveTo>
                  <a:lnTo>
                    <a:pt x="2780868" y="705230"/>
                  </a:lnTo>
                </a:path>
                <a:path w="2781300" h="705485">
                  <a:moveTo>
                    <a:pt x="1368120" y="705230"/>
                  </a:moveTo>
                  <a:lnTo>
                    <a:pt x="136812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6687" y="5200141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8931" y="0"/>
                  </a:moveTo>
                  <a:lnTo>
                    <a:pt x="357555" y="77342"/>
                  </a:lnTo>
                  <a:lnTo>
                    <a:pt x="0" y="138683"/>
                  </a:lnTo>
                  <a:lnTo>
                    <a:pt x="306031" y="167766"/>
                  </a:lnTo>
                  <a:lnTo>
                    <a:pt x="892492" y="245109"/>
                  </a:lnTo>
                  <a:lnTo>
                    <a:pt x="522058" y="138683"/>
                  </a:lnTo>
                  <a:lnTo>
                    <a:pt x="89893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6687" y="5200141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2492" y="245109"/>
                  </a:moveTo>
                  <a:lnTo>
                    <a:pt x="306031" y="167766"/>
                  </a:lnTo>
                  <a:lnTo>
                    <a:pt x="0" y="138683"/>
                  </a:lnTo>
                  <a:lnTo>
                    <a:pt x="357555" y="77342"/>
                  </a:lnTo>
                  <a:lnTo>
                    <a:pt x="898931" y="0"/>
                  </a:lnTo>
                  <a:lnTo>
                    <a:pt x="522058" y="138683"/>
                  </a:lnTo>
                  <a:lnTo>
                    <a:pt x="892492" y="24510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34162" y="176022"/>
            <a:ext cx="79806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2.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Установите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соответствие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между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уравнением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реакции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направлением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смещения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15" dirty="0">
                <a:latin typeface="Times New Roman"/>
                <a:cs typeface="Times New Roman"/>
              </a:rPr>
              <a:t>положения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химического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при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увеличении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давления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системе.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68570" y="2304669"/>
            <a:ext cx="3811904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Базовое </a:t>
            </a:r>
            <a:r>
              <a:rPr sz="1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знание: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Повышение давления </a:t>
            </a:r>
            <a:r>
              <a:rPr sz="1800" dirty="0">
                <a:latin typeface="Times New Roman"/>
                <a:cs typeface="Times New Roman"/>
              </a:rPr>
              <a:t>– к </a:t>
            </a:r>
            <a:r>
              <a:rPr sz="1800" spc="-5" dirty="0">
                <a:latin typeface="Times New Roman"/>
                <a:cs typeface="Times New Roman"/>
              </a:rPr>
              <a:t>уменьшению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числа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молекул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газа.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481380" y="833473"/>
          <a:ext cx="7441565" cy="15680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31185"/>
                <a:gridCol w="4310380"/>
              </a:tblGrid>
              <a:tr h="514441">
                <a:tc>
                  <a:txBody>
                    <a:bodyPr/>
                    <a:lstStyle/>
                    <a:p>
                      <a:pPr marL="127000">
                        <a:lnSpc>
                          <a:spcPts val="1739"/>
                        </a:lnSpc>
                      </a:pP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УРАВНЕНИЕ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2120">
                        <a:lnSpc>
                          <a:spcPts val="1739"/>
                        </a:lnSpc>
                      </a:pP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52120">
                        <a:lnSpc>
                          <a:spcPct val="100000"/>
                        </a:lnSpc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16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3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5896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-3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2HCl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-5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L="45212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сторону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продуктов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/>
                </a:tc>
              </a:tr>
              <a:tr h="24384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2NO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2120">
                        <a:lnSpc>
                          <a:spcPts val="175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сторону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исходных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веществ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84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(тв.)</a:t>
                      </a:r>
                      <a:r>
                        <a:rPr sz="1575" spc="150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2CO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14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2120">
                        <a:lnSpc>
                          <a:spcPts val="175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происходит</a:t>
                      </a:r>
                      <a:r>
                        <a:rPr sz="16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смещения</a:t>
                      </a:r>
                      <a:r>
                        <a:rPr sz="16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6008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2SО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3(г)</a:t>
                      </a:r>
                      <a:r>
                        <a:rPr sz="1575" spc="-5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167" y="2304669"/>
            <a:ext cx="8672830" cy="1963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60925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Базовое </a:t>
            </a:r>
            <a:r>
              <a:rPr sz="1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знание:</a:t>
            </a:r>
            <a:endParaRPr sz="1800">
              <a:latin typeface="Times New Roman"/>
              <a:cs typeface="Times New Roman"/>
            </a:endParaRPr>
          </a:p>
          <a:p>
            <a:pPr marL="4860925" marR="1778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Повышение давления </a:t>
            </a:r>
            <a:r>
              <a:rPr sz="1800" dirty="0">
                <a:latin typeface="Times New Roman"/>
                <a:cs typeface="Times New Roman"/>
              </a:rPr>
              <a:t>– к </a:t>
            </a:r>
            <a:r>
              <a:rPr sz="1800" spc="-5" dirty="0">
                <a:latin typeface="Times New Roman"/>
                <a:cs typeface="Times New Roman"/>
              </a:rPr>
              <a:t>уменьшению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числа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молекул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газа.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55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5"/>
              </a:spcBef>
              <a:tabLst>
                <a:tab pos="3065145" algn="l"/>
              </a:tabLst>
            </a:pPr>
            <a:r>
              <a:rPr sz="2800" spc="-5" dirty="0">
                <a:latin typeface="Times New Roman"/>
                <a:cs typeface="Times New Roman"/>
              </a:rPr>
              <a:t>Г)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2SO</a:t>
            </a:r>
            <a:r>
              <a:rPr sz="2775" baseline="-21021" dirty="0">
                <a:latin typeface="Times New Roman"/>
                <a:cs typeface="Times New Roman"/>
              </a:rPr>
              <a:t>2(г)</a:t>
            </a:r>
            <a:r>
              <a:rPr sz="2775" spc="375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 </a:t>
            </a:r>
            <a:r>
              <a:rPr sz="2800" spc="5" dirty="0">
                <a:latin typeface="Times New Roman"/>
                <a:cs typeface="Times New Roman"/>
              </a:rPr>
              <a:t>O</a:t>
            </a:r>
            <a:r>
              <a:rPr sz="2775" spc="7" baseline="-21021" dirty="0">
                <a:latin typeface="Times New Roman"/>
                <a:cs typeface="Times New Roman"/>
              </a:rPr>
              <a:t>2(г)</a:t>
            </a:r>
            <a:r>
              <a:rPr sz="2775" spc="375" baseline="-21021" dirty="0">
                <a:latin typeface="Times New Roman"/>
                <a:cs typeface="Times New Roman"/>
              </a:rPr>
              <a:t> </a:t>
            </a:r>
            <a:r>
              <a:rPr sz="2950" b="1" i="1" spc="-140" dirty="0">
                <a:latin typeface="Wingdings 3"/>
                <a:cs typeface="Wingdings 3"/>
              </a:rPr>
              <a:t></a:t>
            </a:r>
            <a:r>
              <a:rPr sz="2950" spc="-140" dirty="0">
                <a:latin typeface="Times New Roman"/>
                <a:cs typeface="Times New Roman"/>
              </a:rPr>
              <a:t>	</a:t>
            </a:r>
            <a:r>
              <a:rPr sz="2800" dirty="0">
                <a:latin typeface="Times New Roman"/>
                <a:cs typeface="Times New Roman"/>
              </a:rPr>
              <a:t>2SО</a:t>
            </a:r>
            <a:r>
              <a:rPr sz="2775" baseline="-21021" dirty="0">
                <a:latin typeface="Times New Roman"/>
                <a:cs typeface="Times New Roman"/>
              </a:rPr>
              <a:t>3(г)</a:t>
            </a:r>
            <a:r>
              <a:rPr sz="2775" spc="-7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Q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45173" y="6158953"/>
          <a:ext cx="4210050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44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206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206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19380">
                        <a:lnSpc>
                          <a:spcPts val="206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19380">
                        <a:lnSpc>
                          <a:spcPts val="206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3479165" y="5216525"/>
            <a:ext cx="924560" cy="270510"/>
            <a:chOff x="3479165" y="5216525"/>
            <a:chExt cx="924560" cy="270510"/>
          </a:xfrm>
        </p:grpSpPr>
        <p:sp>
          <p:nvSpPr>
            <p:cNvPr id="6" name="object 6"/>
            <p:cNvSpPr/>
            <p:nvPr/>
          </p:nvSpPr>
          <p:spPr>
            <a:xfrm>
              <a:off x="3491865" y="5229225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6476" y="0"/>
                  </a:moveTo>
                  <a:lnTo>
                    <a:pt x="376936" y="106425"/>
                  </a:lnTo>
                  <a:lnTo>
                    <a:pt x="0" y="244983"/>
                  </a:lnTo>
                  <a:lnTo>
                    <a:pt x="541401" y="167766"/>
                  </a:lnTo>
                  <a:lnTo>
                    <a:pt x="898906" y="106425"/>
                  </a:lnTo>
                  <a:lnTo>
                    <a:pt x="592963" y="77215"/>
                  </a:lnTo>
                  <a:lnTo>
                    <a:pt x="647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91865" y="5229225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6476" y="0"/>
                  </a:moveTo>
                  <a:lnTo>
                    <a:pt x="592963" y="77215"/>
                  </a:lnTo>
                  <a:lnTo>
                    <a:pt x="898906" y="106425"/>
                  </a:lnTo>
                  <a:lnTo>
                    <a:pt x="541401" y="167766"/>
                  </a:lnTo>
                  <a:lnTo>
                    <a:pt x="0" y="244983"/>
                  </a:lnTo>
                  <a:lnTo>
                    <a:pt x="376936" y="106425"/>
                  </a:lnTo>
                  <a:lnTo>
                    <a:pt x="6476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263520" y="4913833"/>
            <a:ext cx="3644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↑Р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78814" y="4769611"/>
            <a:ext cx="2470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4500" algn="l"/>
                <a:tab pos="2101850" algn="l"/>
              </a:tabLst>
            </a:pPr>
            <a:r>
              <a:rPr sz="2400" b="1" dirty="0">
                <a:latin typeface="Times New Roman"/>
                <a:cs typeface="Times New Roman"/>
              </a:rPr>
              <a:t>(2	+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1)	(2)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99591" y="4624196"/>
            <a:ext cx="2781300" cy="705485"/>
          </a:xfrm>
          <a:custGeom>
            <a:avLst/>
            <a:gdLst/>
            <a:ahLst/>
            <a:cxnLst/>
            <a:rect l="l" t="t" r="r" b="b"/>
            <a:pathLst>
              <a:path w="2781300" h="705485">
                <a:moveTo>
                  <a:pt x="0" y="705230"/>
                </a:moveTo>
                <a:lnTo>
                  <a:pt x="2780868" y="705230"/>
                </a:lnTo>
              </a:path>
              <a:path w="2781300" h="705485">
                <a:moveTo>
                  <a:pt x="1368120" y="705230"/>
                </a:moveTo>
                <a:lnTo>
                  <a:pt x="1368120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34162" y="176022"/>
            <a:ext cx="79806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2.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Установите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соответствие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между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уравнением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реакции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направлением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смещения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15" dirty="0">
                <a:latin typeface="Times New Roman"/>
                <a:cs typeface="Times New Roman"/>
              </a:rPr>
              <a:t>положения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химического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при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увеличении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давления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системе.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481380" y="833473"/>
          <a:ext cx="7441565" cy="15680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31185"/>
                <a:gridCol w="4310380"/>
              </a:tblGrid>
              <a:tr h="514441">
                <a:tc>
                  <a:txBody>
                    <a:bodyPr/>
                    <a:lstStyle/>
                    <a:p>
                      <a:pPr marL="127000">
                        <a:lnSpc>
                          <a:spcPts val="1739"/>
                        </a:lnSpc>
                      </a:pP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УРАВНЕНИЕ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2120">
                        <a:lnSpc>
                          <a:spcPts val="1739"/>
                        </a:lnSpc>
                      </a:pP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52120">
                        <a:lnSpc>
                          <a:spcPct val="100000"/>
                        </a:lnSpc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16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3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5896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-3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2HCl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-5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L="45212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сторону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продуктов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/>
                </a:tc>
              </a:tr>
              <a:tr h="24384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2NO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2120">
                        <a:lnSpc>
                          <a:spcPts val="175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сторону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исходных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веществ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84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(тв.)</a:t>
                      </a:r>
                      <a:r>
                        <a:rPr sz="1575" spc="150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2CO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14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2120">
                        <a:lnSpc>
                          <a:spcPts val="175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происходит</a:t>
                      </a:r>
                      <a:r>
                        <a:rPr sz="16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смещения</a:t>
                      </a:r>
                      <a:r>
                        <a:rPr sz="16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6008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2SО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3(г)</a:t>
                      </a:r>
                      <a:r>
                        <a:rPr sz="1575" spc="-5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45173" y="6158953"/>
          <a:ext cx="4210050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8267" y="140588"/>
            <a:ext cx="7230109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Пример 3. </a:t>
            </a:r>
            <a:r>
              <a:rPr sz="2000" spc="-25" dirty="0"/>
              <a:t>Установите </a:t>
            </a:r>
            <a:r>
              <a:rPr sz="2000" dirty="0"/>
              <a:t>соответствие между уравнением реакции и </a:t>
            </a:r>
            <a:r>
              <a:rPr sz="2000" spc="-484" dirty="0"/>
              <a:t> </a:t>
            </a:r>
            <a:r>
              <a:rPr sz="2000" spc="-10" dirty="0"/>
              <a:t>направлением </a:t>
            </a:r>
            <a:r>
              <a:rPr sz="2000" dirty="0"/>
              <a:t>смещения</a:t>
            </a:r>
            <a:r>
              <a:rPr sz="2000" spc="5" dirty="0"/>
              <a:t> </a:t>
            </a:r>
            <a:r>
              <a:rPr sz="2000" spc="-15" dirty="0"/>
              <a:t>положения</a:t>
            </a:r>
            <a:r>
              <a:rPr sz="2000" spc="5" dirty="0"/>
              <a:t> </a:t>
            </a:r>
            <a:r>
              <a:rPr sz="2000" spc="-10" dirty="0"/>
              <a:t>химического</a:t>
            </a:r>
            <a:r>
              <a:rPr sz="2000" spc="-5" dirty="0"/>
              <a:t> </a:t>
            </a:r>
            <a:r>
              <a:rPr sz="2000" dirty="0"/>
              <a:t>равновесия</a:t>
            </a:r>
            <a:r>
              <a:rPr sz="2000" spc="5" dirty="0"/>
              <a:t> </a:t>
            </a:r>
            <a:r>
              <a:rPr sz="2000" spc="-5" dirty="0"/>
              <a:t>при </a:t>
            </a:r>
            <a:r>
              <a:rPr sz="2000" dirty="0"/>
              <a:t> </a:t>
            </a:r>
            <a:r>
              <a:rPr sz="2000" spc="-10" dirty="0"/>
              <a:t>охлаждении.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21107" y="1147486"/>
          <a:ext cx="8800464" cy="35783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38929"/>
                <a:gridCol w="4661535"/>
              </a:tblGrid>
              <a:tr h="1071086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b="1" spc="-40" dirty="0">
                          <a:latin typeface="Times New Roman"/>
                          <a:cs typeface="Times New Roman"/>
                        </a:rPr>
                        <a:t>УРАВНЕНИЕ</a:t>
                      </a:r>
                      <a:r>
                        <a:rPr sz="2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ts val="2620"/>
                        </a:lnSpc>
                      </a:pPr>
                      <a:r>
                        <a:rPr sz="2400" b="1" spc="-50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r>
                        <a:rPr sz="24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65100" marR="1985010">
                        <a:lnSpc>
                          <a:spcPct val="10000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ХИМИ</a:t>
                      </a:r>
                      <a:r>
                        <a:rPr sz="2400" b="1" spc="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400" b="1" spc="-6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400" b="1" spc="-6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О  </a:t>
                      </a:r>
                      <a:r>
                        <a:rPr sz="2400" b="1" spc="-35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31497">
                <a:tc>
                  <a:txBody>
                    <a:bodyPr/>
                    <a:lstStyle/>
                    <a:p>
                      <a:pPr marL="127000">
                        <a:lnSpc>
                          <a:spcPts val="2860"/>
                        </a:lnSpc>
                        <a:tabLst>
                          <a:tab pos="2475230" algn="l"/>
                        </a:tabLst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2400" spc="32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2400" spc="5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i="1" spc="-9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2500" spc="-9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2HCl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2400" spc="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5100" marR="404495">
                        <a:lnSpc>
                          <a:spcPts val="28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 смещается в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сторону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прямой </a:t>
                      </a:r>
                      <a:r>
                        <a:rPr sz="2400" spc="-5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31795">
                <a:tc>
                  <a:txBody>
                    <a:bodyPr/>
                    <a:lstStyle/>
                    <a:p>
                      <a:pPr marL="127000">
                        <a:lnSpc>
                          <a:spcPts val="2860"/>
                        </a:lnSpc>
                        <a:tabLst>
                          <a:tab pos="2386965" algn="l"/>
                        </a:tabLst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2400" spc="33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2400" spc="33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i="1" spc="-9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2500" spc="-9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2400" spc="33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i="1" dirty="0">
                          <a:latin typeface="Times New Roman"/>
                          <a:cs typeface="Times New Roman"/>
                        </a:rPr>
                        <a:t>Q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ts val="28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сторону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обратной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65100">
                        <a:lnSpc>
                          <a:spcPts val="28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20261">
                <a:tc>
                  <a:txBody>
                    <a:bodyPr/>
                    <a:lstStyle/>
                    <a:p>
                      <a:pPr marL="127000">
                        <a:lnSpc>
                          <a:spcPts val="2860"/>
                        </a:lnSpc>
                        <a:tabLst>
                          <a:tab pos="2650490" algn="l"/>
                        </a:tabLst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(тв.)</a:t>
                      </a:r>
                      <a:r>
                        <a:rPr sz="2400" spc="33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2400" spc="33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i="1" spc="-9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2500" spc="-9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2CO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2400" spc="31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ts val="28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практически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смещается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18617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650"/>
                        </a:spcBef>
                        <a:tabLst>
                          <a:tab pos="2711450" algn="l"/>
                        </a:tabLst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2400" spc="359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2400" spc="359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i="1" spc="-9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2500" spc="-9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2SО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3(г)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5176265" y="4685792"/>
            <a:ext cx="291973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Базовое </a:t>
            </a:r>
            <a:r>
              <a:rPr sz="1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знание: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spc="-20" dirty="0">
                <a:latin typeface="Times New Roman"/>
                <a:cs typeface="Times New Roman"/>
              </a:rPr>
              <a:t>Уменьшение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температуры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выделению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тепла,</a:t>
            </a:r>
            <a:r>
              <a:rPr sz="1800" spc="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 </a:t>
            </a:r>
            <a:r>
              <a:rPr sz="1800" spc="-5" dirty="0">
                <a:latin typeface="Times New Roman"/>
                <a:cs typeface="Times New Roman"/>
              </a:rPr>
              <a:t>+</a:t>
            </a:r>
            <a:r>
              <a:rPr sz="1800" i="1" spc="-5" dirty="0">
                <a:latin typeface="Times New Roman"/>
                <a:cs typeface="Times New Roman"/>
              </a:rPr>
              <a:t>Q.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2867" y="4153253"/>
            <a:ext cx="4443730" cy="474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2775585" algn="l"/>
              </a:tabLst>
            </a:pPr>
            <a:r>
              <a:rPr sz="2800" spc="-5" dirty="0">
                <a:latin typeface="Times New Roman"/>
                <a:cs typeface="Times New Roman"/>
              </a:rPr>
              <a:t>А) </a:t>
            </a:r>
            <a:r>
              <a:rPr sz="2800" spc="5" dirty="0">
                <a:latin typeface="Times New Roman"/>
                <a:cs typeface="Times New Roman"/>
              </a:rPr>
              <a:t>Cl</a:t>
            </a:r>
            <a:r>
              <a:rPr sz="2775" spc="7" baseline="-21021" dirty="0">
                <a:latin typeface="Times New Roman"/>
                <a:cs typeface="Times New Roman"/>
              </a:rPr>
              <a:t>2(г)</a:t>
            </a:r>
            <a:r>
              <a:rPr sz="2775" spc="352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H</a:t>
            </a:r>
            <a:r>
              <a:rPr sz="2775" spc="7" baseline="-21021" dirty="0">
                <a:latin typeface="Times New Roman"/>
                <a:cs typeface="Times New Roman"/>
              </a:rPr>
              <a:t>2(г) </a:t>
            </a:r>
            <a:r>
              <a:rPr sz="2950" b="1" i="1" spc="-140" dirty="0">
                <a:latin typeface="Wingdings 3"/>
                <a:cs typeface="Wingdings 3"/>
              </a:rPr>
              <a:t></a:t>
            </a:r>
            <a:r>
              <a:rPr sz="2950" spc="-140" dirty="0">
                <a:latin typeface="Times New Roman"/>
                <a:cs typeface="Times New Roman"/>
              </a:rPr>
              <a:t>	</a:t>
            </a:r>
            <a:r>
              <a:rPr sz="2800" dirty="0">
                <a:latin typeface="Times New Roman"/>
                <a:cs typeface="Times New Roman"/>
              </a:rPr>
              <a:t>2HCl</a:t>
            </a:r>
            <a:r>
              <a:rPr sz="2775" baseline="-21021" dirty="0">
                <a:latin typeface="Times New Roman"/>
                <a:cs typeface="Times New Roman"/>
              </a:rPr>
              <a:t>(г)</a:t>
            </a:r>
            <a:r>
              <a:rPr sz="2775" spc="-52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i="1" spc="-5" dirty="0">
                <a:latin typeface="Times New Roman"/>
                <a:cs typeface="Times New Roman"/>
              </a:rPr>
              <a:t>Q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45173" y="6158953"/>
          <a:ext cx="4210050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206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258267" y="143636"/>
            <a:ext cx="797940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dirty="0">
                <a:latin typeface="Times New Roman"/>
                <a:cs typeface="Times New Roman"/>
              </a:rPr>
              <a:t> 3.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Установите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соответствие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между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уравнением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реакции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направлением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смещения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положения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химического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охлаждении.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59914" y="4797044"/>
            <a:ext cx="382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5" dirty="0">
                <a:latin typeface="Times New Roman"/>
                <a:cs typeface="Times New Roman"/>
              </a:rPr>
              <a:t>↓</a:t>
            </a:r>
            <a:r>
              <a:rPr sz="3600" b="1" dirty="0">
                <a:latin typeface="Times New Roman"/>
                <a:cs typeface="Times New Roman"/>
              </a:rPr>
              <a:t>t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11923" y="5409946"/>
            <a:ext cx="2781300" cy="0"/>
          </a:xfrm>
          <a:custGeom>
            <a:avLst/>
            <a:gdLst/>
            <a:ahLst/>
            <a:cxnLst/>
            <a:rect l="l" t="t" r="r" b="b"/>
            <a:pathLst>
              <a:path w="2781300">
                <a:moveTo>
                  <a:pt x="0" y="0"/>
                </a:moveTo>
                <a:lnTo>
                  <a:pt x="2780931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3839209" y="5277484"/>
            <a:ext cx="931544" cy="269875"/>
            <a:chOff x="3839209" y="5277484"/>
            <a:chExt cx="931544" cy="269875"/>
          </a:xfrm>
        </p:grpSpPr>
        <p:sp>
          <p:nvSpPr>
            <p:cNvPr id="9" name="object 9"/>
            <p:cNvSpPr/>
            <p:nvPr/>
          </p:nvSpPr>
          <p:spPr>
            <a:xfrm>
              <a:off x="3851909" y="5290184"/>
              <a:ext cx="906144" cy="244475"/>
            </a:xfrm>
            <a:custGeom>
              <a:avLst/>
              <a:gdLst/>
              <a:ahLst/>
              <a:cxnLst/>
              <a:rect l="l" t="t" r="r" b="b"/>
              <a:pathLst>
                <a:path w="906145" h="244475">
                  <a:moveTo>
                    <a:pt x="21462" y="0"/>
                  </a:moveTo>
                  <a:lnTo>
                    <a:pt x="384682" y="128777"/>
                  </a:lnTo>
                  <a:lnTo>
                    <a:pt x="0" y="244093"/>
                  </a:lnTo>
                  <a:lnTo>
                    <a:pt x="545084" y="200151"/>
                  </a:lnTo>
                  <a:lnTo>
                    <a:pt x="905763" y="160654"/>
                  </a:lnTo>
                  <a:lnTo>
                    <a:pt x="601979" y="112902"/>
                  </a:lnTo>
                  <a:lnTo>
                    <a:pt x="2146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851909" y="5290184"/>
              <a:ext cx="906144" cy="244475"/>
            </a:xfrm>
            <a:custGeom>
              <a:avLst/>
              <a:gdLst/>
              <a:ahLst/>
              <a:cxnLst/>
              <a:rect l="l" t="t" r="r" b="b"/>
              <a:pathLst>
                <a:path w="906145" h="244475">
                  <a:moveTo>
                    <a:pt x="21462" y="0"/>
                  </a:moveTo>
                  <a:lnTo>
                    <a:pt x="601979" y="112902"/>
                  </a:lnTo>
                  <a:lnTo>
                    <a:pt x="905763" y="160654"/>
                  </a:lnTo>
                  <a:lnTo>
                    <a:pt x="545084" y="200151"/>
                  </a:lnTo>
                  <a:lnTo>
                    <a:pt x="0" y="244093"/>
                  </a:lnTo>
                  <a:lnTo>
                    <a:pt x="384682" y="128777"/>
                  </a:lnTo>
                  <a:lnTo>
                    <a:pt x="21462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113231" y="4867478"/>
            <a:ext cx="26428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38350" algn="l"/>
              </a:tabLst>
            </a:pPr>
            <a:r>
              <a:rPr sz="3600" b="1" i="1" spc="-5" dirty="0">
                <a:latin typeface="Times New Roman"/>
                <a:cs typeface="Times New Roman"/>
              </a:rPr>
              <a:t>–</a:t>
            </a:r>
            <a:r>
              <a:rPr sz="3600" b="1" i="1" dirty="0">
                <a:latin typeface="Times New Roman"/>
                <a:cs typeface="Times New Roman"/>
              </a:rPr>
              <a:t>Q	</a:t>
            </a:r>
            <a:r>
              <a:rPr sz="3600" b="1" i="1" spc="-5" dirty="0">
                <a:latin typeface="Times New Roman"/>
                <a:cs typeface="Times New Roman"/>
              </a:rPr>
              <a:t>+</a:t>
            </a:r>
            <a:r>
              <a:rPr sz="3600" b="1" i="1" dirty="0">
                <a:latin typeface="Times New Roman"/>
                <a:cs typeface="Times New Roman"/>
              </a:rPr>
              <a:t>Q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68570" y="2372105"/>
            <a:ext cx="291973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Базовое </a:t>
            </a:r>
            <a:r>
              <a:rPr sz="1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знание: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spc="-20" dirty="0">
                <a:latin typeface="Times New Roman"/>
                <a:cs typeface="Times New Roman"/>
              </a:rPr>
              <a:t>Уменьшение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температуры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выделению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тепла,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r>
              <a:rPr sz="1800" spc="-5" dirty="0">
                <a:latin typeface="Times New Roman"/>
                <a:cs typeface="Times New Roman"/>
              </a:rPr>
              <a:t> +</a:t>
            </a:r>
            <a:r>
              <a:rPr sz="1800" i="1" spc="-5" dirty="0">
                <a:latin typeface="Times New Roman"/>
                <a:cs typeface="Times New Roman"/>
              </a:rPr>
              <a:t>Q.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105257" y="809089"/>
          <a:ext cx="8406130" cy="16610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02940"/>
                <a:gridCol w="5203190"/>
              </a:tblGrid>
              <a:tr h="469174">
                <a:tc>
                  <a:txBody>
                    <a:bodyPr/>
                    <a:lstStyle/>
                    <a:p>
                      <a:pPr marL="127000">
                        <a:lnSpc>
                          <a:spcPts val="1739"/>
                        </a:lnSpc>
                      </a:pP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УРАВНЕНИЕ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4510">
                        <a:lnSpc>
                          <a:spcPts val="1739"/>
                        </a:lnSpc>
                      </a:pP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524510">
                        <a:lnSpc>
                          <a:spcPts val="1850"/>
                        </a:lnSpc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3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4617">
                <a:tc>
                  <a:txBody>
                    <a:bodyPr/>
                    <a:lstStyle/>
                    <a:p>
                      <a:pPr marL="127000">
                        <a:lnSpc>
                          <a:spcPts val="19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-3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2HCl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-44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451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в сторону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прямой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4767">
                <a:tc>
                  <a:txBody>
                    <a:bodyPr/>
                    <a:lstStyle/>
                    <a:p>
                      <a:pPr marL="127000">
                        <a:lnSpc>
                          <a:spcPts val="19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Б)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2NO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451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в сторону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обратной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4800">
                <a:tc>
                  <a:txBody>
                    <a:bodyPr/>
                    <a:lstStyle/>
                    <a:p>
                      <a:pPr marL="127000">
                        <a:lnSpc>
                          <a:spcPts val="19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(тв.)</a:t>
                      </a:r>
                      <a:r>
                        <a:rPr sz="1575" spc="14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2CO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14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451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практически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смещается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7704">
                <a:tc>
                  <a:txBody>
                    <a:bodyPr/>
                    <a:lstStyle/>
                    <a:p>
                      <a:pPr marL="127000">
                        <a:lnSpc>
                          <a:spcPts val="19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2SО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3(г)</a:t>
                      </a:r>
                      <a:r>
                        <a:rPr sz="1575" spc="-5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2867" y="4225263"/>
            <a:ext cx="4272915" cy="474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2674620" algn="l"/>
              </a:tabLst>
            </a:pPr>
            <a:r>
              <a:rPr sz="2800" spc="-5" dirty="0">
                <a:latin typeface="Times New Roman"/>
                <a:cs typeface="Times New Roman"/>
              </a:rPr>
              <a:t>Б)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N</a:t>
            </a:r>
            <a:r>
              <a:rPr sz="2775" spc="7" baseline="-21021" dirty="0">
                <a:latin typeface="Times New Roman"/>
                <a:cs typeface="Times New Roman"/>
              </a:rPr>
              <a:t>2(г)</a:t>
            </a:r>
            <a:r>
              <a:rPr sz="2775" spc="367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О</a:t>
            </a:r>
            <a:r>
              <a:rPr sz="2775" spc="7" baseline="-21021" dirty="0">
                <a:latin typeface="Times New Roman"/>
                <a:cs typeface="Times New Roman"/>
              </a:rPr>
              <a:t>2(г)</a:t>
            </a:r>
            <a:r>
              <a:rPr sz="2775" spc="367" baseline="-21021" dirty="0">
                <a:latin typeface="Times New Roman"/>
                <a:cs typeface="Times New Roman"/>
              </a:rPr>
              <a:t> </a:t>
            </a:r>
            <a:r>
              <a:rPr sz="2950" b="1" i="1" spc="-140" dirty="0">
                <a:latin typeface="Wingdings 3"/>
                <a:cs typeface="Wingdings 3"/>
              </a:rPr>
              <a:t></a:t>
            </a:r>
            <a:r>
              <a:rPr sz="2950" spc="-140" dirty="0">
                <a:latin typeface="Times New Roman"/>
                <a:cs typeface="Times New Roman"/>
              </a:rPr>
              <a:t>	</a:t>
            </a:r>
            <a:r>
              <a:rPr sz="2800" dirty="0">
                <a:latin typeface="Times New Roman"/>
                <a:cs typeface="Times New Roman"/>
              </a:rPr>
              <a:t>2NO</a:t>
            </a:r>
            <a:r>
              <a:rPr sz="2775" baseline="-21021" dirty="0">
                <a:latin typeface="Times New Roman"/>
                <a:cs typeface="Times New Roman"/>
              </a:rPr>
              <a:t>(г)</a:t>
            </a:r>
            <a:r>
              <a:rPr sz="2775" spc="315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–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i="1" spc="-5" dirty="0">
                <a:latin typeface="Times New Roman"/>
                <a:cs typeface="Times New Roman"/>
              </a:rPr>
              <a:t>Q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45173" y="6158953"/>
          <a:ext cx="4210050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44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206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206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2359914" y="4888229"/>
            <a:ext cx="382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5" dirty="0">
                <a:latin typeface="Times New Roman"/>
                <a:cs typeface="Times New Roman"/>
              </a:rPr>
              <a:t>↓</a:t>
            </a:r>
            <a:r>
              <a:rPr sz="3600" b="1" dirty="0">
                <a:latin typeface="Times New Roman"/>
                <a:cs typeface="Times New Roman"/>
              </a:rPr>
              <a:t>t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90474" y="5347589"/>
            <a:ext cx="3602990" cy="270510"/>
            <a:chOff x="190474" y="5347589"/>
            <a:chExt cx="3602990" cy="270510"/>
          </a:xfrm>
        </p:grpSpPr>
        <p:sp>
          <p:nvSpPr>
            <p:cNvPr id="7" name="object 7"/>
            <p:cNvSpPr/>
            <p:nvPr/>
          </p:nvSpPr>
          <p:spPr>
            <a:xfrm>
              <a:off x="1011923" y="5501005"/>
              <a:ext cx="2781300" cy="0"/>
            </a:xfrm>
            <a:custGeom>
              <a:avLst/>
              <a:gdLst/>
              <a:ahLst/>
              <a:cxnLst/>
              <a:rect l="l" t="t" r="r" b="b"/>
              <a:pathLst>
                <a:path w="2781300">
                  <a:moveTo>
                    <a:pt x="0" y="0"/>
                  </a:moveTo>
                  <a:lnTo>
                    <a:pt x="2780931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03174" y="5360289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8931" y="0"/>
                  </a:moveTo>
                  <a:lnTo>
                    <a:pt x="357555" y="77343"/>
                  </a:lnTo>
                  <a:lnTo>
                    <a:pt x="0" y="138684"/>
                  </a:lnTo>
                  <a:lnTo>
                    <a:pt x="306044" y="167767"/>
                  </a:lnTo>
                  <a:lnTo>
                    <a:pt x="892492" y="245071"/>
                  </a:lnTo>
                  <a:lnTo>
                    <a:pt x="522058" y="138684"/>
                  </a:lnTo>
                  <a:lnTo>
                    <a:pt x="89893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03174" y="5360289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2492" y="245071"/>
                  </a:moveTo>
                  <a:lnTo>
                    <a:pt x="306044" y="167767"/>
                  </a:lnTo>
                  <a:lnTo>
                    <a:pt x="0" y="138684"/>
                  </a:lnTo>
                  <a:lnTo>
                    <a:pt x="357555" y="77343"/>
                  </a:lnTo>
                  <a:lnTo>
                    <a:pt x="898931" y="0"/>
                  </a:lnTo>
                  <a:lnTo>
                    <a:pt x="522058" y="138684"/>
                  </a:lnTo>
                  <a:lnTo>
                    <a:pt x="892492" y="245071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113231" y="4958537"/>
            <a:ext cx="27673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95195" algn="l"/>
              </a:tabLst>
            </a:pPr>
            <a:r>
              <a:rPr sz="3600" b="1" i="1" spc="-5" dirty="0">
                <a:latin typeface="Times New Roman"/>
                <a:cs typeface="Times New Roman"/>
              </a:rPr>
              <a:t>+</a:t>
            </a:r>
            <a:r>
              <a:rPr sz="3600" b="1" i="1" dirty="0">
                <a:latin typeface="Times New Roman"/>
                <a:cs typeface="Times New Roman"/>
              </a:rPr>
              <a:t>Q	</a:t>
            </a:r>
            <a:r>
              <a:rPr sz="3600" b="1" i="1" spc="-5" dirty="0">
                <a:latin typeface="Times New Roman"/>
                <a:cs typeface="Times New Roman"/>
              </a:rPr>
              <a:t>–</a:t>
            </a:r>
            <a:r>
              <a:rPr sz="3600" b="1" i="1" dirty="0">
                <a:latin typeface="Times New Roman"/>
                <a:cs typeface="Times New Roman"/>
              </a:rPr>
              <a:t>Q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8267" y="143636"/>
            <a:ext cx="797940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dirty="0">
                <a:latin typeface="Times New Roman"/>
                <a:cs typeface="Times New Roman"/>
              </a:rPr>
              <a:t> 3.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Установите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соответствие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между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уравнением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реакции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направлением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смещения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положения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химического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охлаждении.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74411" y="2411348"/>
            <a:ext cx="292036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Базовое </a:t>
            </a:r>
            <a:r>
              <a:rPr sz="1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знание: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20" dirty="0">
                <a:latin typeface="Times New Roman"/>
                <a:cs typeface="Times New Roman"/>
              </a:rPr>
              <a:t>Уменьшение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температуры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выделению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тепла,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+</a:t>
            </a:r>
            <a:r>
              <a:rPr sz="1800" i="1" spc="-5" dirty="0">
                <a:latin typeface="Times New Roman"/>
                <a:cs typeface="Times New Roman"/>
              </a:rPr>
              <a:t>Q.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105257" y="809089"/>
          <a:ext cx="8406130" cy="16610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02940"/>
                <a:gridCol w="5203190"/>
              </a:tblGrid>
              <a:tr h="469174">
                <a:tc>
                  <a:txBody>
                    <a:bodyPr/>
                    <a:lstStyle/>
                    <a:p>
                      <a:pPr marL="127000">
                        <a:lnSpc>
                          <a:spcPts val="1739"/>
                        </a:lnSpc>
                      </a:pP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УРАВНЕНИЕ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4510">
                        <a:lnSpc>
                          <a:spcPts val="1739"/>
                        </a:lnSpc>
                      </a:pP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524510">
                        <a:lnSpc>
                          <a:spcPts val="1850"/>
                        </a:lnSpc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3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4617">
                <a:tc>
                  <a:txBody>
                    <a:bodyPr/>
                    <a:lstStyle/>
                    <a:p>
                      <a:pPr marL="127000">
                        <a:lnSpc>
                          <a:spcPts val="19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-3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2HCl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-44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451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в сторону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прямой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4767">
                <a:tc>
                  <a:txBody>
                    <a:bodyPr/>
                    <a:lstStyle/>
                    <a:p>
                      <a:pPr marL="127000">
                        <a:lnSpc>
                          <a:spcPts val="19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Б)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2NO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451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в сторону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обратной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4800">
                <a:tc>
                  <a:txBody>
                    <a:bodyPr/>
                    <a:lstStyle/>
                    <a:p>
                      <a:pPr marL="127000">
                        <a:lnSpc>
                          <a:spcPts val="19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(тв.)</a:t>
                      </a:r>
                      <a:r>
                        <a:rPr sz="1575" spc="14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2CO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14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451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практически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смещается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7704">
                <a:tc>
                  <a:txBody>
                    <a:bodyPr/>
                    <a:lstStyle/>
                    <a:p>
                      <a:pPr marL="127000">
                        <a:lnSpc>
                          <a:spcPts val="19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2SО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3(г)</a:t>
                      </a:r>
                      <a:r>
                        <a:rPr sz="1575" spc="-5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2867" y="4123468"/>
            <a:ext cx="4559935" cy="47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2981325" algn="l"/>
              </a:tabLst>
            </a:pPr>
            <a:r>
              <a:rPr sz="2800" spc="-5" dirty="0">
                <a:latin typeface="Times New Roman"/>
                <a:cs typeface="Times New Roman"/>
              </a:rPr>
              <a:t>В) </a:t>
            </a:r>
            <a:r>
              <a:rPr sz="2800" dirty="0">
                <a:latin typeface="Times New Roman"/>
                <a:cs typeface="Times New Roman"/>
              </a:rPr>
              <a:t>C</a:t>
            </a:r>
            <a:r>
              <a:rPr sz="2775" baseline="-21021" dirty="0">
                <a:latin typeface="Times New Roman"/>
                <a:cs typeface="Times New Roman"/>
              </a:rPr>
              <a:t>(тв.)</a:t>
            </a:r>
            <a:r>
              <a:rPr sz="2775" spc="359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</a:t>
            </a:r>
            <a:r>
              <a:rPr sz="2775" baseline="-21021" dirty="0">
                <a:latin typeface="Times New Roman"/>
                <a:cs typeface="Times New Roman"/>
              </a:rPr>
              <a:t>2(г)</a:t>
            </a:r>
            <a:r>
              <a:rPr sz="2775" spc="375" baseline="-21021" dirty="0">
                <a:latin typeface="Times New Roman"/>
                <a:cs typeface="Times New Roman"/>
              </a:rPr>
              <a:t> </a:t>
            </a:r>
            <a:r>
              <a:rPr sz="2950" b="1" i="1" spc="-140" dirty="0">
                <a:latin typeface="Wingdings 3"/>
                <a:cs typeface="Wingdings 3"/>
              </a:rPr>
              <a:t></a:t>
            </a:r>
            <a:r>
              <a:rPr sz="2950" spc="-140" dirty="0">
                <a:latin typeface="Times New Roman"/>
                <a:cs typeface="Times New Roman"/>
              </a:rPr>
              <a:t>	</a:t>
            </a:r>
            <a:r>
              <a:rPr sz="2800" dirty="0">
                <a:latin typeface="Times New Roman"/>
                <a:cs typeface="Times New Roman"/>
              </a:rPr>
              <a:t>2CO</a:t>
            </a:r>
            <a:r>
              <a:rPr sz="2775" baseline="-21021" dirty="0">
                <a:latin typeface="Times New Roman"/>
                <a:cs typeface="Times New Roman"/>
              </a:rPr>
              <a:t>(г)</a:t>
            </a:r>
            <a:r>
              <a:rPr sz="2775" spc="315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–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i="1" spc="-5" dirty="0">
                <a:latin typeface="Times New Roman"/>
                <a:cs typeface="Times New Roman"/>
              </a:rPr>
              <a:t>Q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45173" y="6158953"/>
          <a:ext cx="4210050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44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206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206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19380">
                        <a:lnSpc>
                          <a:spcPts val="206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2359914" y="4888229"/>
            <a:ext cx="382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5" dirty="0">
                <a:latin typeface="Times New Roman"/>
                <a:cs typeface="Times New Roman"/>
              </a:rPr>
              <a:t>↓</a:t>
            </a:r>
            <a:r>
              <a:rPr sz="3600" b="1" dirty="0">
                <a:latin typeface="Times New Roman"/>
                <a:cs typeface="Times New Roman"/>
              </a:rPr>
              <a:t>t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90474" y="5328411"/>
            <a:ext cx="3602990" cy="270510"/>
            <a:chOff x="190474" y="5328411"/>
            <a:chExt cx="3602990" cy="270510"/>
          </a:xfrm>
        </p:grpSpPr>
        <p:sp>
          <p:nvSpPr>
            <p:cNvPr id="7" name="object 7"/>
            <p:cNvSpPr/>
            <p:nvPr/>
          </p:nvSpPr>
          <p:spPr>
            <a:xfrm>
              <a:off x="1011923" y="5501004"/>
              <a:ext cx="2781300" cy="0"/>
            </a:xfrm>
            <a:custGeom>
              <a:avLst/>
              <a:gdLst/>
              <a:ahLst/>
              <a:cxnLst/>
              <a:rect l="l" t="t" r="r" b="b"/>
              <a:pathLst>
                <a:path w="2781300">
                  <a:moveTo>
                    <a:pt x="0" y="0"/>
                  </a:moveTo>
                  <a:lnTo>
                    <a:pt x="2780931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03174" y="5341111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8931" y="0"/>
                  </a:moveTo>
                  <a:lnTo>
                    <a:pt x="357555" y="77215"/>
                  </a:lnTo>
                  <a:lnTo>
                    <a:pt x="0" y="138556"/>
                  </a:lnTo>
                  <a:lnTo>
                    <a:pt x="306044" y="167766"/>
                  </a:lnTo>
                  <a:lnTo>
                    <a:pt x="892492" y="244982"/>
                  </a:lnTo>
                  <a:lnTo>
                    <a:pt x="522058" y="138556"/>
                  </a:lnTo>
                  <a:lnTo>
                    <a:pt x="89893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03174" y="5341111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2492" y="244982"/>
                  </a:moveTo>
                  <a:lnTo>
                    <a:pt x="306044" y="167766"/>
                  </a:lnTo>
                  <a:lnTo>
                    <a:pt x="0" y="138556"/>
                  </a:lnTo>
                  <a:lnTo>
                    <a:pt x="357555" y="77215"/>
                  </a:lnTo>
                  <a:lnTo>
                    <a:pt x="898931" y="0"/>
                  </a:lnTo>
                  <a:lnTo>
                    <a:pt x="522058" y="138556"/>
                  </a:lnTo>
                  <a:lnTo>
                    <a:pt x="892492" y="244982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316227" y="4958537"/>
            <a:ext cx="25647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91995" algn="l"/>
              </a:tabLst>
            </a:pPr>
            <a:r>
              <a:rPr sz="3600" b="1" i="1" spc="-5" dirty="0">
                <a:latin typeface="Times New Roman"/>
                <a:cs typeface="Times New Roman"/>
              </a:rPr>
              <a:t>+</a:t>
            </a:r>
            <a:r>
              <a:rPr sz="3600" b="1" i="1" dirty="0">
                <a:latin typeface="Times New Roman"/>
                <a:cs typeface="Times New Roman"/>
              </a:rPr>
              <a:t>Q	</a:t>
            </a:r>
            <a:r>
              <a:rPr sz="3600" b="1" i="1" spc="-5" dirty="0">
                <a:latin typeface="Times New Roman"/>
                <a:cs typeface="Times New Roman"/>
              </a:rPr>
              <a:t>–</a:t>
            </a:r>
            <a:r>
              <a:rPr sz="3600" b="1" i="1" dirty="0">
                <a:latin typeface="Times New Roman"/>
                <a:cs typeface="Times New Roman"/>
              </a:rPr>
              <a:t>Q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8267" y="143636"/>
            <a:ext cx="797940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dirty="0">
                <a:latin typeface="Times New Roman"/>
                <a:cs typeface="Times New Roman"/>
              </a:rPr>
              <a:t> 3.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Установите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соответствие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между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уравнением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реакции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направлением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смещения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положения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химического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охлаждении.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105257" y="809089"/>
          <a:ext cx="8406130" cy="16610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02940"/>
                <a:gridCol w="5203190"/>
              </a:tblGrid>
              <a:tr h="469174">
                <a:tc>
                  <a:txBody>
                    <a:bodyPr/>
                    <a:lstStyle/>
                    <a:p>
                      <a:pPr marL="127000">
                        <a:lnSpc>
                          <a:spcPts val="1739"/>
                        </a:lnSpc>
                      </a:pP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УРАВНЕНИЕ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4510">
                        <a:lnSpc>
                          <a:spcPts val="1739"/>
                        </a:lnSpc>
                      </a:pP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524510">
                        <a:lnSpc>
                          <a:spcPts val="1850"/>
                        </a:lnSpc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3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4617">
                <a:tc>
                  <a:txBody>
                    <a:bodyPr/>
                    <a:lstStyle/>
                    <a:p>
                      <a:pPr marL="127000">
                        <a:lnSpc>
                          <a:spcPts val="19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-3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2HCl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-44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451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в сторону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прямой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4767">
                <a:tc>
                  <a:txBody>
                    <a:bodyPr/>
                    <a:lstStyle/>
                    <a:p>
                      <a:pPr marL="127000">
                        <a:lnSpc>
                          <a:spcPts val="19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Б)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2NO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451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в сторону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обратной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4800">
                <a:tc>
                  <a:txBody>
                    <a:bodyPr/>
                    <a:lstStyle/>
                    <a:p>
                      <a:pPr marL="127000">
                        <a:lnSpc>
                          <a:spcPts val="19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(тв.)</a:t>
                      </a:r>
                      <a:r>
                        <a:rPr sz="1575" spc="14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2CO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14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451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практически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смещается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7704">
                <a:tc>
                  <a:txBody>
                    <a:bodyPr/>
                    <a:lstStyle/>
                    <a:p>
                      <a:pPr marL="127000">
                        <a:lnSpc>
                          <a:spcPts val="19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2SО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3(г)</a:t>
                      </a:r>
                      <a:r>
                        <a:rPr sz="1575" spc="-5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ts val="1115"/>
                        </a:lnSpc>
                        <a:spcBef>
                          <a:spcPts val="970"/>
                        </a:spcBef>
                      </a:pPr>
                      <a:r>
                        <a:rPr sz="1800" b="1" spc="-1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Базовое </a:t>
                      </a:r>
                      <a:r>
                        <a:rPr sz="1800" b="1" spc="-5" dirty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знание: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23190" marB="0"/>
                </a:tc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5052821" y="2577210"/>
            <a:ext cx="29197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Times New Roman"/>
                <a:cs typeface="Times New Roman"/>
              </a:rPr>
              <a:t>Уменьшение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температуры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выделению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тепла,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r>
              <a:rPr sz="1800" spc="-5" dirty="0">
                <a:latin typeface="Times New Roman"/>
                <a:cs typeface="Times New Roman"/>
              </a:rPr>
              <a:t> +</a:t>
            </a:r>
            <a:r>
              <a:rPr sz="1800" i="1" spc="-5" dirty="0">
                <a:latin typeface="Times New Roman"/>
                <a:cs typeface="Times New Roman"/>
              </a:rPr>
              <a:t>Q.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2867" y="4153253"/>
            <a:ext cx="4704080" cy="474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3052445" algn="l"/>
              </a:tabLst>
            </a:pPr>
            <a:r>
              <a:rPr sz="2800" spc="-5" dirty="0">
                <a:latin typeface="Times New Roman"/>
                <a:cs typeface="Times New Roman"/>
              </a:rPr>
              <a:t>Г)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2SO</a:t>
            </a:r>
            <a:r>
              <a:rPr sz="2775" baseline="-21021" dirty="0">
                <a:latin typeface="Times New Roman"/>
                <a:cs typeface="Times New Roman"/>
              </a:rPr>
              <a:t>2(г)</a:t>
            </a:r>
            <a:r>
              <a:rPr sz="2775" spc="375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 </a:t>
            </a:r>
            <a:r>
              <a:rPr sz="2800" spc="5" dirty="0">
                <a:latin typeface="Times New Roman"/>
                <a:cs typeface="Times New Roman"/>
              </a:rPr>
              <a:t>O</a:t>
            </a:r>
            <a:r>
              <a:rPr sz="2775" spc="7" baseline="-21021" dirty="0">
                <a:latin typeface="Times New Roman"/>
                <a:cs typeface="Times New Roman"/>
              </a:rPr>
              <a:t>2(г)</a:t>
            </a:r>
            <a:r>
              <a:rPr sz="2775" spc="375" baseline="-21021" dirty="0">
                <a:latin typeface="Times New Roman"/>
                <a:cs typeface="Times New Roman"/>
              </a:rPr>
              <a:t> </a:t>
            </a:r>
            <a:r>
              <a:rPr sz="2950" b="1" i="1" spc="-140" dirty="0">
                <a:latin typeface="Wingdings 3"/>
                <a:cs typeface="Wingdings 3"/>
              </a:rPr>
              <a:t></a:t>
            </a:r>
            <a:r>
              <a:rPr sz="2950" spc="-140" dirty="0">
                <a:latin typeface="Times New Roman"/>
                <a:cs typeface="Times New Roman"/>
              </a:rPr>
              <a:t>	</a:t>
            </a:r>
            <a:r>
              <a:rPr sz="2800" dirty="0">
                <a:latin typeface="Times New Roman"/>
                <a:cs typeface="Times New Roman"/>
              </a:rPr>
              <a:t>2SО</a:t>
            </a:r>
            <a:r>
              <a:rPr sz="2775" baseline="-21021" dirty="0">
                <a:latin typeface="Times New Roman"/>
                <a:cs typeface="Times New Roman"/>
              </a:rPr>
              <a:t>3(г)</a:t>
            </a:r>
            <a:r>
              <a:rPr sz="2775" spc="-22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i="1" spc="-5" dirty="0">
                <a:latin typeface="Times New Roman"/>
                <a:cs typeface="Times New Roman"/>
              </a:rPr>
              <a:t>Q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45173" y="6158953"/>
          <a:ext cx="4210050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244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44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206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206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19380">
                        <a:lnSpc>
                          <a:spcPts val="206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19380">
                        <a:lnSpc>
                          <a:spcPts val="206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2359914" y="4797044"/>
            <a:ext cx="382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5" dirty="0">
                <a:latin typeface="Times New Roman"/>
                <a:cs typeface="Times New Roman"/>
              </a:rPr>
              <a:t>↓</a:t>
            </a:r>
            <a:r>
              <a:rPr sz="3600" b="1" dirty="0">
                <a:latin typeface="Times New Roman"/>
                <a:cs typeface="Times New Roman"/>
              </a:rPr>
              <a:t>t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11923" y="5409946"/>
            <a:ext cx="2781300" cy="0"/>
          </a:xfrm>
          <a:custGeom>
            <a:avLst/>
            <a:gdLst/>
            <a:ahLst/>
            <a:cxnLst/>
            <a:rect l="l" t="t" r="r" b="b"/>
            <a:pathLst>
              <a:path w="2781300">
                <a:moveTo>
                  <a:pt x="0" y="0"/>
                </a:moveTo>
                <a:lnTo>
                  <a:pt x="2780931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3839209" y="5251703"/>
            <a:ext cx="931544" cy="269875"/>
            <a:chOff x="3839209" y="5251703"/>
            <a:chExt cx="931544" cy="269875"/>
          </a:xfrm>
        </p:grpSpPr>
        <p:sp>
          <p:nvSpPr>
            <p:cNvPr id="8" name="object 8"/>
            <p:cNvSpPr/>
            <p:nvPr/>
          </p:nvSpPr>
          <p:spPr>
            <a:xfrm>
              <a:off x="3851909" y="5264403"/>
              <a:ext cx="906144" cy="244475"/>
            </a:xfrm>
            <a:custGeom>
              <a:avLst/>
              <a:gdLst/>
              <a:ahLst/>
              <a:cxnLst/>
              <a:rect l="l" t="t" r="r" b="b"/>
              <a:pathLst>
                <a:path w="906145" h="244475">
                  <a:moveTo>
                    <a:pt x="21462" y="0"/>
                  </a:moveTo>
                  <a:lnTo>
                    <a:pt x="384682" y="128905"/>
                  </a:lnTo>
                  <a:lnTo>
                    <a:pt x="0" y="244221"/>
                  </a:lnTo>
                  <a:lnTo>
                    <a:pt x="545084" y="200152"/>
                  </a:lnTo>
                  <a:lnTo>
                    <a:pt x="905763" y="160782"/>
                  </a:lnTo>
                  <a:lnTo>
                    <a:pt x="601979" y="112903"/>
                  </a:lnTo>
                  <a:lnTo>
                    <a:pt x="2146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51909" y="5264403"/>
              <a:ext cx="906144" cy="244475"/>
            </a:xfrm>
            <a:custGeom>
              <a:avLst/>
              <a:gdLst/>
              <a:ahLst/>
              <a:cxnLst/>
              <a:rect l="l" t="t" r="r" b="b"/>
              <a:pathLst>
                <a:path w="906145" h="244475">
                  <a:moveTo>
                    <a:pt x="21462" y="0"/>
                  </a:moveTo>
                  <a:lnTo>
                    <a:pt x="601979" y="112903"/>
                  </a:lnTo>
                  <a:lnTo>
                    <a:pt x="905763" y="160782"/>
                  </a:lnTo>
                  <a:lnTo>
                    <a:pt x="545084" y="200152"/>
                  </a:lnTo>
                  <a:lnTo>
                    <a:pt x="0" y="244221"/>
                  </a:lnTo>
                  <a:lnTo>
                    <a:pt x="384682" y="128905"/>
                  </a:lnTo>
                  <a:lnTo>
                    <a:pt x="21462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113231" y="4867478"/>
            <a:ext cx="26428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38350" algn="l"/>
              </a:tabLst>
            </a:pPr>
            <a:r>
              <a:rPr sz="3600" b="1" i="1" spc="-5" dirty="0">
                <a:latin typeface="Times New Roman"/>
                <a:cs typeface="Times New Roman"/>
              </a:rPr>
              <a:t>–</a:t>
            </a:r>
            <a:r>
              <a:rPr sz="3600" b="1" i="1" dirty="0">
                <a:latin typeface="Times New Roman"/>
                <a:cs typeface="Times New Roman"/>
              </a:rPr>
              <a:t>Q	</a:t>
            </a:r>
            <a:r>
              <a:rPr sz="3600" b="1" i="1" spc="-5" dirty="0">
                <a:latin typeface="Times New Roman"/>
                <a:cs typeface="Times New Roman"/>
              </a:rPr>
              <a:t>+</a:t>
            </a:r>
            <a:r>
              <a:rPr sz="3600" b="1" i="1" dirty="0">
                <a:latin typeface="Times New Roman"/>
                <a:cs typeface="Times New Roman"/>
              </a:rPr>
              <a:t>Q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8267" y="143636"/>
            <a:ext cx="797940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dirty="0">
                <a:latin typeface="Times New Roman"/>
                <a:cs typeface="Times New Roman"/>
              </a:rPr>
              <a:t> 3.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Установите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соответствие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между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уравнением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реакции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направлением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смещения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положения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химического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охлаждении.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76265" y="2514091"/>
            <a:ext cx="291973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Базовое </a:t>
            </a:r>
            <a:r>
              <a:rPr sz="1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знание: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20" dirty="0">
                <a:latin typeface="Times New Roman"/>
                <a:cs typeface="Times New Roman"/>
              </a:rPr>
              <a:t>Уменьшение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температуры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выделению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тепла,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+</a:t>
            </a:r>
            <a:r>
              <a:rPr sz="1800" i="1" spc="-5" dirty="0">
                <a:latin typeface="Times New Roman"/>
                <a:cs typeface="Times New Roman"/>
              </a:rPr>
              <a:t>Q.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105257" y="809089"/>
          <a:ext cx="8406130" cy="16610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02940"/>
                <a:gridCol w="5203190"/>
              </a:tblGrid>
              <a:tr h="469174">
                <a:tc>
                  <a:txBody>
                    <a:bodyPr/>
                    <a:lstStyle/>
                    <a:p>
                      <a:pPr marL="127000">
                        <a:lnSpc>
                          <a:spcPts val="1739"/>
                        </a:lnSpc>
                      </a:pP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УРАВНЕНИЕ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4510">
                        <a:lnSpc>
                          <a:spcPts val="1739"/>
                        </a:lnSpc>
                      </a:pP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524510">
                        <a:lnSpc>
                          <a:spcPts val="1850"/>
                        </a:lnSpc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3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4617">
                <a:tc>
                  <a:txBody>
                    <a:bodyPr/>
                    <a:lstStyle/>
                    <a:p>
                      <a:pPr marL="127000">
                        <a:lnSpc>
                          <a:spcPts val="19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-3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2HCl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-44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451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в сторону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прямой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4767">
                <a:tc>
                  <a:txBody>
                    <a:bodyPr/>
                    <a:lstStyle/>
                    <a:p>
                      <a:pPr marL="127000">
                        <a:lnSpc>
                          <a:spcPts val="19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Б)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2NO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451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в сторону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обратной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4800">
                <a:tc>
                  <a:txBody>
                    <a:bodyPr/>
                    <a:lstStyle/>
                    <a:p>
                      <a:pPr marL="127000">
                        <a:lnSpc>
                          <a:spcPts val="19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(тв.)</a:t>
                      </a:r>
                      <a:r>
                        <a:rPr sz="1575" spc="14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2CO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14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451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практически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смещается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7704">
                <a:tc>
                  <a:txBody>
                    <a:bodyPr/>
                    <a:lstStyle/>
                    <a:p>
                      <a:pPr marL="127000">
                        <a:lnSpc>
                          <a:spcPts val="19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2(г)</a:t>
                      </a:r>
                      <a:r>
                        <a:rPr sz="1575" spc="15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2SО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3(г)</a:t>
                      </a:r>
                      <a:r>
                        <a:rPr sz="1575" spc="-5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567" y="139065"/>
            <a:ext cx="7907020" cy="1128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177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Пример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4.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spc="-30" dirty="0"/>
              <a:t>Установите</a:t>
            </a:r>
            <a:r>
              <a:rPr sz="2400" dirty="0"/>
              <a:t> </a:t>
            </a:r>
            <a:r>
              <a:rPr sz="2400" spc="-5" dirty="0"/>
              <a:t>соответствие</a:t>
            </a:r>
            <a:r>
              <a:rPr sz="2400" spc="15" dirty="0"/>
              <a:t> </a:t>
            </a:r>
            <a:r>
              <a:rPr sz="2400" dirty="0"/>
              <a:t>между</a:t>
            </a:r>
            <a:r>
              <a:rPr sz="2400" spc="-15" dirty="0"/>
              <a:t> </a:t>
            </a:r>
            <a:r>
              <a:rPr sz="2400" spc="-10" dirty="0"/>
              <a:t>оказываемым</a:t>
            </a:r>
            <a:r>
              <a:rPr sz="2400" spc="5" dirty="0"/>
              <a:t> </a:t>
            </a:r>
            <a:r>
              <a:rPr sz="2400" spc="-5" dirty="0"/>
              <a:t>на </a:t>
            </a:r>
            <a:r>
              <a:rPr sz="2400" spc="-585" dirty="0"/>
              <a:t> </a:t>
            </a:r>
            <a:r>
              <a:rPr sz="2400" dirty="0"/>
              <a:t>систему</a:t>
            </a:r>
            <a:endParaRPr sz="2400">
              <a:latin typeface="Times New Roman"/>
              <a:cs typeface="Times New Roman"/>
            </a:endParaRPr>
          </a:p>
          <a:p>
            <a:pPr marL="297815" algn="ctr">
              <a:lnSpc>
                <a:spcPts val="2915"/>
              </a:lnSpc>
              <a:tabLst>
                <a:tab pos="2442210" algn="l"/>
              </a:tabLst>
            </a:pPr>
            <a:r>
              <a:rPr sz="2400" spc="-5" dirty="0"/>
              <a:t>CO</a:t>
            </a:r>
            <a:r>
              <a:rPr sz="2400" spc="-7" baseline="-20833" dirty="0"/>
              <a:t>2(г)</a:t>
            </a:r>
            <a:r>
              <a:rPr sz="2400" spc="352" baseline="-20833" dirty="0"/>
              <a:t> </a:t>
            </a:r>
            <a:r>
              <a:rPr sz="2400" dirty="0"/>
              <a:t>+</a:t>
            </a:r>
            <a:r>
              <a:rPr sz="2400" spc="-5" dirty="0"/>
              <a:t> </a:t>
            </a:r>
            <a:r>
              <a:rPr sz="2400" spc="-10" dirty="0"/>
              <a:t>C</a:t>
            </a:r>
            <a:r>
              <a:rPr sz="2400" spc="-15" baseline="-20833" dirty="0"/>
              <a:t>(тв.)</a:t>
            </a:r>
            <a:r>
              <a:rPr sz="2400" spc="345" baseline="-20833" dirty="0"/>
              <a:t> </a:t>
            </a:r>
            <a:r>
              <a:rPr sz="2500" b="1" i="1" spc="-90" dirty="0">
                <a:latin typeface="Wingdings 3"/>
                <a:cs typeface="Wingdings 3"/>
              </a:rPr>
              <a:t></a:t>
            </a:r>
            <a:r>
              <a:rPr sz="2500" spc="-90" dirty="0"/>
              <a:t>	</a:t>
            </a:r>
            <a:r>
              <a:rPr sz="2400" spc="-5" dirty="0"/>
              <a:t>2CO</a:t>
            </a:r>
            <a:r>
              <a:rPr sz="2400" spc="-7" baseline="-20833" dirty="0"/>
              <a:t>(г)</a:t>
            </a:r>
            <a:r>
              <a:rPr sz="2400" spc="330" baseline="-20833" dirty="0"/>
              <a:t> </a:t>
            </a:r>
            <a:r>
              <a:rPr sz="2400" dirty="0"/>
              <a:t>–</a:t>
            </a:r>
            <a:r>
              <a:rPr sz="2400" spc="-15" dirty="0"/>
              <a:t> </a:t>
            </a:r>
            <a:r>
              <a:rPr sz="2400" spc="-5" dirty="0"/>
              <a:t>173</a:t>
            </a:r>
            <a:r>
              <a:rPr sz="2400" spc="-15" dirty="0"/>
              <a:t> </a:t>
            </a:r>
            <a:r>
              <a:rPr sz="2400" spc="-5" dirty="0"/>
              <a:t>кДж</a:t>
            </a:r>
            <a:endParaRPr sz="24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1236726"/>
            <a:ext cx="84289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воздействием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направлением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смещения </a:t>
            </a:r>
            <a:r>
              <a:rPr sz="2400" spc="-20" dirty="0">
                <a:latin typeface="Times New Roman"/>
                <a:cs typeface="Times New Roman"/>
              </a:rPr>
              <a:t>положения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равновесия.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48234" y="2082079"/>
          <a:ext cx="8556625" cy="32645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4565"/>
                <a:gridCol w="5052060"/>
              </a:tblGrid>
              <a:tr h="717665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b="1" spc="-25" dirty="0">
                          <a:latin typeface="Times New Roman"/>
                          <a:cs typeface="Times New Roman"/>
                        </a:rPr>
                        <a:t>ОКАЗЫВАЕМОЕ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2400" b="1" spc="-15" dirty="0">
                          <a:latin typeface="Times New Roman"/>
                          <a:cs typeface="Times New Roman"/>
                        </a:rPr>
                        <a:t>ВОЗДЕЙСТВИЕ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ts val="2620"/>
                        </a:lnSpc>
                      </a:pPr>
                      <a:r>
                        <a:rPr sz="2400" b="1" spc="-50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r>
                        <a:rPr sz="2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223520">
                        <a:lnSpc>
                          <a:spcPct val="100000"/>
                        </a:lnSpc>
                      </a:pPr>
                      <a:r>
                        <a:rPr sz="2400" b="1" spc="-15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2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35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31574">
                <a:tc>
                  <a:txBody>
                    <a:bodyPr/>
                    <a:lstStyle/>
                    <a:p>
                      <a:pPr marL="127000">
                        <a:lnSpc>
                          <a:spcPts val="273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2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повышение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давления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увеличивается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40" dirty="0">
                          <a:latin typeface="Times New Roman"/>
                          <a:cs typeface="Times New Roman"/>
                        </a:rPr>
                        <a:t>выход</a:t>
                      </a:r>
                      <a:r>
                        <a:rPr sz="2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продуктов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22352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31846">
                <a:tc>
                  <a:txBody>
                    <a:bodyPr/>
                    <a:lstStyle/>
                    <a:p>
                      <a:pPr marL="127000">
                        <a:lnSpc>
                          <a:spcPts val="273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нагревание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уменьшается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40" dirty="0">
                          <a:latin typeface="Times New Roman"/>
                          <a:cs typeface="Times New Roman"/>
                        </a:rPr>
                        <a:t>выход</a:t>
                      </a:r>
                      <a:r>
                        <a:rPr sz="2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продукта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22352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31511">
                <a:tc>
                  <a:txBody>
                    <a:bodyPr/>
                    <a:lstStyle/>
                    <a:p>
                      <a:pPr marL="127000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добавление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катализатора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40" dirty="0">
                          <a:latin typeface="Times New Roman"/>
                          <a:cs typeface="Times New Roman"/>
                        </a:rPr>
                        <a:t>выход</a:t>
                      </a:r>
                      <a:r>
                        <a:rPr sz="2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продукта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практически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не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223520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изменяется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51979">
                <a:tc>
                  <a:txBody>
                    <a:bodyPr/>
                    <a:lstStyle/>
                    <a:p>
                      <a:pPr marL="127000">
                        <a:lnSpc>
                          <a:spcPts val="26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2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удаление</a:t>
                      </a:r>
                      <a:r>
                        <a:rPr sz="2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угарного</a:t>
                      </a:r>
                      <a:r>
                        <a:rPr sz="2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газа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45173" y="6158953"/>
          <a:ext cx="4210050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2867" y="143636"/>
            <a:ext cx="6064885" cy="75692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713230" marR="30480" indent="-1675764">
              <a:lnSpc>
                <a:spcPts val="1920"/>
              </a:lnSpc>
              <a:spcBef>
                <a:spcPts val="160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 </a:t>
            </a:r>
            <a:r>
              <a:rPr sz="1600" b="1" dirty="0">
                <a:latin typeface="Times New Roman"/>
                <a:cs typeface="Times New Roman"/>
              </a:rPr>
              <a:t>4.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Установите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соответствие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между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оказываемым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на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систему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CO</a:t>
            </a:r>
            <a:r>
              <a:rPr sz="1575" baseline="-21164" dirty="0">
                <a:latin typeface="Times New Roman"/>
                <a:cs typeface="Times New Roman"/>
              </a:rPr>
              <a:t>2(г)</a:t>
            </a:r>
            <a:r>
              <a:rPr sz="1575" spc="142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C</a:t>
            </a:r>
            <a:r>
              <a:rPr sz="1575" baseline="-21164" dirty="0">
                <a:latin typeface="Times New Roman"/>
                <a:cs typeface="Times New Roman"/>
              </a:rPr>
              <a:t>(тв.)</a:t>
            </a:r>
            <a:r>
              <a:rPr sz="1575" spc="150" baseline="-21164" dirty="0">
                <a:latin typeface="Times New Roman"/>
                <a:cs typeface="Times New Roman"/>
              </a:rPr>
              <a:t> </a:t>
            </a:r>
            <a:r>
              <a:rPr sz="1650" b="1" i="1" spc="-50" dirty="0">
                <a:latin typeface="Wingdings 3"/>
                <a:cs typeface="Wingdings 3"/>
              </a:rPr>
              <a:t></a:t>
            </a:r>
            <a:r>
              <a:rPr sz="1650" b="1" i="1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2CO</a:t>
            </a:r>
            <a:r>
              <a:rPr sz="1575" baseline="-21164" dirty="0">
                <a:latin typeface="Times New Roman"/>
                <a:cs typeface="Times New Roman"/>
              </a:rPr>
              <a:t>(г)</a:t>
            </a:r>
            <a:r>
              <a:rPr sz="1575" spc="150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173 </a:t>
            </a:r>
            <a:r>
              <a:rPr sz="1600" spc="-5" dirty="0">
                <a:latin typeface="Times New Roman"/>
                <a:cs typeface="Times New Roman"/>
              </a:rPr>
              <a:t>кДж</a:t>
            </a:r>
            <a:endParaRPr sz="1600">
              <a:latin typeface="Times New Roman"/>
              <a:cs typeface="Times New Roman"/>
            </a:endParaRPr>
          </a:p>
          <a:p>
            <a:pPr marL="38100">
              <a:lnSpc>
                <a:spcPts val="1855"/>
              </a:lnSpc>
            </a:pPr>
            <a:r>
              <a:rPr sz="1600" spc="-5" dirty="0">
                <a:latin typeface="Times New Roman"/>
                <a:cs typeface="Times New Roman"/>
              </a:rPr>
              <a:t>воздействием 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направлением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смещения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положения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равновесия.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8292" y="952345"/>
          <a:ext cx="7851140" cy="14439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38220"/>
                <a:gridCol w="4312920"/>
              </a:tblGrid>
              <a:tr h="477992">
                <a:tc>
                  <a:txBody>
                    <a:bodyPr/>
                    <a:lstStyle/>
                    <a:p>
                      <a:pPr marL="127000">
                        <a:lnSpc>
                          <a:spcPts val="1739"/>
                        </a:lnSpc>
                      </a:pP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ОКАЗЫВАЕМОЕ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ВОЗДЕЙСТВИЕ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230">
                        <a:lnSpc>
                          <a:spcPts val="1739"/>
                        </a:lnSpc>
                      </a:pP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89230">
                        <a:lnSpc>
                          <a:spcPct val="100000"/>
                        </a:lnSpc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3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839">
                <a:tc>
                  <a:txBody>
                    <a:bodyPr/>
                    <a:lstStyle/>
                    <a:p>
                      <a:pPr marL="12700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повышение</a:t>
                      </a:r>
                      <a:r>
                        <a:rPr sz="16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давления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23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увеличивается</a:t>
                      </a:r>
                      <a:r>
                        <a:rPr sz="16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выход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продуктов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967">
                <a:tc>
                  <a:txBody>
                    <a:bodyPr/>
                    <a:lstStyle/>
                    <a:p>
                      <a:pPr marL="12700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нагревание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23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уменьшается</a:t>
                      </a:r>
                      <a:r>
                        <a:rPr sz="16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выход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продукта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966">
                <a:tc>
                  <a:txBody>
                    <a:bodyPr/>
                    <a:lstStyle/>
                    <a:p>
                      <a:pPr marL="12700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добавление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катализатора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23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выход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продукта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практически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изменяется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34152">
                <a:tc>
                  <a:txBody>
                    <a:bodyPr/>
                    <a:lstStyle/>
                    <a:p>
                      <a:pPr marL="127000">
                        <a:lnSpc>
                          <a:spcPts val="174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удаление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угарного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газа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58267" y="4236846"/>
            <a:ext cx="31102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А)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повышение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давления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45173" y="6158953"/>
          <a:ext cx="4210050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4449317" y="4294123"/>
            <a:ext cx="3811904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Базовое </a:t>
            </a:r>
            <a:r>
              <a:rPr sz="1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знание: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Повышение давления </a:t>
            </a:r>
            <a:r>
              <a:rPr sz="1800" dirty="0">
                <a:latin typeface="Times New Roman"/>
                <a:cs typeface="Times New Roman"/>
              </a:rPr>
              <a:t>– к </a:t>
            </a:r>
            <a:r>
              <a:rPr sz="1800" spc="-5" dirty="0">
                <a:latin typeface="Times New Roman"/>
                <a:cs typeface="Times New Roman"/>
              </a:rPr>
              <a:t>уменьшению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числа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молекул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газа.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63520" y="4986020"/>
            <a:ext cx="3644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↑Р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78814" y="4841494"/>
            <a:ext cx="2470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4500" algn="l"/>
                <a:tab pos="2101850" algn="l"/>
              </a:tabLst>
            </a:pPr>
            <a:r>
              <a:rPr sz="2400" b="1" dirty="0">
                <a:latin typeface="Times New Roman"/>
                <a:cs typeface="Times New Roman"/>
              </a:rPr>
              <a:t>(0	</a:t>
            </a:r>
            <a:r>
              <a:rPr sz="3600" b="1" baseline="1157" dirty="0">
                <a:latin typeface="Calibri"/>
                <a:cs typeface="Calibri"/>
              </a:rPr>
              <a:t>+</a:t>
            </a:r>
            <a:r>
              <a:rPr sz="3600" b="1" spc="-15" baseline="1157" dirty="0">
                <a:latin typeface="Calibri"/>
                <a:cs typeface="Calibri"/>
              </a:rPr>
              <a:t> </a:t>
            </a:r>
            <a:r>
              <a:rPr sz="3600" b="1" spc="-7" baseline="1157" dirty="0">
                <a:latin typeface="Calibri"/>
                <a:cs typeface="Calibri"/>
              </a:rPr>
              <a:t>1</a:t>
            </a:r>
            <a:r>
              <a:rPr sz="3600" b="1" baseline="1157" dirty="0">
                <a:latin typeface="Calibri"/>
                <a:cs typeface="Calibri"/>
              </a:rPr>
              <a:t>)	</a:t>
            </a:r>
            <a:r>
              <a:rPr sz="2400" b="1" dirty="0">
                <a:latin typeface="Times New Roman"/>
                <a:cs typeface="Times New Roman"/>
              </a:rPr>
              <a:t>(2)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03987" y="4696205"/>
            <a:ext cx="3476625" cy="833755"/>
            <a:chOff x="203987" y="4696205"/>
            <a:chExt cx="3476625" cy="833755"/>
          </a:xfrm>
        </p:grpSpPr>
        <p:sp>
          <p:nvSpPr>
            <p:cNvPr id="11" name="object 11"/>
            <p:cNvSpPr/>
            <p:nvPr/>
          </p:nvSpPr>
          <p:spPr>
            <a:xfrm>
              <a:off x="899591" y="4696205"/>
              <a:ext cx="2781300" cy="705485"/>
            </a:xfrm>
            <a:custGeom>
              <a:avLst/>
              <a:gdLst/>
              <a:ahLst/>
              <a:cxnLst/>
              <a:rect l="l" t="t" r="r" b="b"/>
              <a:pathLst>
                <a:path w="2781300" h="705485">
                  <a:moveTo>
                    <a:pt x="0" y="705231"/>
                  </a:moveTo>
                  <a:lnTo>
                    <a:pt x="2780868" y="705231"/>
                  </a:lnTo>
                </a:path>
                <a:path w="2781300" h="705485">
                  <a:moveTo>
                    <a:pt x="1368120" y="705231"/>
                  </a:moveTo>
                  <a:lnTo>
                    <a:pt x="136812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16687" y="5272150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8931" y="0"/>
                  </a:moveTo>
                  <a:lnTo>
                    <a:pt x="357555" y="77343"/>
                  </a:lnTo>
                  <a:lnTo>
                    <a:pt x="0" y="138684"/>
                  </a:lnTo>
                  <a:lnTo>
                    <a:pt x="306031" y="167767"/>
                  </a:lnTo>
                  <a:lnTo>
                    <a:pt x="892492" y="245110"/>
                  </a:lnTo>
                  <a:lnTo>
                    <a:pt x="522058" y="138684"/>
                  </a:lnTo>
                  <a:lnTo>
                    <a:pt x="89893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6687" y="5272150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2492" y="245110"/>
                  </a:moveTo>
                  <a:lnTo>
                    <a:pt x="306031" y="167767"/>
                  </a:lnTo>
                  <a:lnTo>
                    <a:pt x="0" y="138684"/>
                  </a:lnTo>
                  <a:lnTo>
                    <a:pt x="357555" y="77343"/>
                  </a:lnTo>
                  <a:lnTo>
                    <a:pt x="898931" y="0"/>
                  </a:lnTo>
                  <a:lnTo>
                    <a:pt x="522058" y="138684"/>
                  </a:lnTo>
                  <a:lnTo>
                    <a:pt x="892492" y="24511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42646" y="3173957"/>
            <a:ext cx="5141595" cy="474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2537460" algn="l"/>
              </a:tabLst>
            </a:pPr>
            <a:r>
              <a:rPr sz="2800" dirty="0">
                <a:latin typeface="Times New Roman"/>
                <a:cs typeface="Times New Roman"/>
              </a:rPr>
              <a:t>CO</a:t>
            </a:r>
            <a:r>
              <a:rPr sz="2775" baseline="-21021" dirty="0">
                <a:latin typeface="Times New Roman"/>
                <a:cs typeface="Times New Roman"/>
              </a:rPr>
              <a:t>2(г)</a:t>
            </a:r>
            <a:r>
              <a:rPr sz="2775" spc="352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C</a:t>
            </a:r>
            <a:r>
              <a:rPr sz="2775" spc="7" baseline="-21021" dirty="0">
                <a:latin typeface="Times New Roman"/>
                <a:cs typeface="Times New Roman"/>
              </a:rPr>
              <a:t>(тв.)</a:t>
            </a:r>
            <a:r>
              <a:rPr sz="2775" spc="352" baseline="-21021" dirty="0">
                <a:latin typeface="Times New Roman"/>
                <a:cs typeface="Times New Roman"/>
              </a:rPr>
              <a:t> </a:t>
            </a:r>
            <a:r>
              <a:rPr sz="2950" b="1" i="1" spc="-140" dirty="0">
                <a:latin typeface="Wingdings 3"/>
                <a:cs typeface="Wingdings 3"/>
              </a:rPr>
              <a:t></a:t>
            </a:r>
            <a:r>
              <a:rPr sz="2950" spc="-140" dirty="0">
                <a:latin typeface="Times New Roman"/>
                <a:cs typeface="Times New Roman"/>
              </a:rPr>
              <a:t>	</a:t>
            </a:r>
            <a:r>
              <a:rPr sz="2800" dirty="0">
                <a:latin typeface="Times New Roman"/>
                <a:cs typeface="Times New Roman"/>
              </a:rPr>
              <a:t>2CO</a:t>
            </a:r>
            <a:r>
              <a:rPr sz="2775" baseline="-21021" dirty="0">
                <a:latin typeface="Times New Roman"/>
                <a:cs typeface="Times New Roman"/>
              </a:rPr>
              <a:t>(г)</a:t>
            </a:r>
            <a:r>
              <a:rPr sz="2775" spc="322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–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173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кДж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03575" y="548703"/>
            <a:ext cx="2305050" cy="58928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54"/>
              </a:spcBef>
            </a:pPr>
            <a:r>
              <a:rPr sz="3200" spc="-5" dirty="0">
                <a:latin typeface="Times New Roman"/>
                <a:cs typeface="Times New Roman"/>
              </a:rPr>
              <a:t>Реакции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68473" y="1176782"/>
            <a:ext cx="1230630" cy="466090"/>
          </a:xfrm>
          <a:custGeom>
            <a:avLst/>
            <a:gdLst/>
            <a:ahLst/>
            <a:cxnLst/>
            <a:rect l="l" t="t" r="r" b="b"/>
            <a:pathLst>
              <a:path w="1230629" h="466089">
                <a:moveTo>
                  <a:pt x="88900" y="357885"/>
                </a:moveTo>
                <a:lnTo>
                  <a:pt x="0" y="449833"/>
                </a:lnTo>
                <a:lnTo>
                  <a:pt x="126873" y="465708"/>
                </a:lnTo>
                <a:lnTo>
                  <a:pt x="116451" y="436117"/>
                </a:lnTo>
                <a:lnTo>
                  <a:pt x="96265" y="436117"/>
                </a:lnTo>
                <a:lnTo>
                  <a:pt x="83565" y="400176"/>
                </a:lnTo>
                <a:lnTo>
                  <a:pt x="101558" y="393828"/>
                </a:lnTo>
                <a:lnTo>
                  <a:pt x="88900" y="357885"/>
                </a:lnTo>
                <a:close/>
              </a:path>
              <a:path w="1230629" h="466089">
                <a:moveTo>
                  <a:pt x="101558" y="393828"/>
                </a:moveTo>
                <a:lnTo>
                  <a:pt x="83565" y="400176"/>
                </a:lnTo>
                <a:lnTo>
                  <a:pt x="96265" y="436117"/>
                </a:lnTo>
                <a:lnTo>
                  <a:pt x="114220" y="429782"/>
                </a:lnTo>
                <a:lnTo>
                  <a:pt x="101558" y="393828"/>
                </a:lnTo>
                <a:close/>
              </a:path>
              <a:path w="1230629" h="466089">
                <a:moveTo>
                  <a:pt x="114220" y="429782"/>
                </a:moveTo>
                <a:lnTo>
                  <a:pt x="96265" y="436117"/>
                </a:lnTo>
                <a:lnTo>
                  <a:pt x="116451" y="436117"/>
                </a:lnTo>
                <a:lnTo>
                  <a:pt x="114220" y="429782"/>
                </a:lnTo>
                <a:close/>
              </a:path>
              <a:path w="1230629" h="466089">
                <a:moveTo>
                  <a:pt x="1217676" y="0"/>
                </a:moveTo>
                <a:lnTo>
                  <a:pt x="101558" y="393828"/>
                </a:lnTo>
                <a:lnTo>
                  <a:pt x="114220" y="429782"/>
                </a:lnTo>
                <a:lnTo>
                  <a:pt x="1230376" y="35940"/>
                </a:lnTo>
                <a:lnTo>
                  <a:pt x="12176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999101" y="1176782"/>
            <a:ext cx="1230630" cy="466090"/>
          </a:xfrm>
          <a:custGeom>
            <a:avLst/>
            <a:gdLst/>
            <a:ahLst/>
            <a:cxnLst/>
            <a:rect l="l" t="t" r="r" b="b"/>
            <a:pathLst>
              <a:path w="1230629" h="466089">
                <a:moveTo>
                  <a:pt x="1116155" y="429782"/>
                </a:moveTo>
                <a:lnTo>
                  <a:pt x="1103502" y="465708"/>
                </a:lnTo>
                <a:lnTo>
                  <a:pt x="1230249" y="449833"/>
                </a:lnTo>
                <a:lnTo>
                  <a:pt x="1217006" y="436117"/>
                </a:lnTo>
                <a:lnTo>
                  <a:pt x="1134110" y="436117"/>
                </a:lnTo>
                <a:lnTo>
                  <a:pt x="1116155" y="429782"/>
                </a:lnTo>
                <a:close/>
              </a:path>
              <a:path w="1230629" h="466089">
                <a:moveTo>
                  <a:pt x="1128817" y="393829"/>
                </a:moveTo>
                <a:lnTo>
                  <a:pt x="1116155" y="429782"/>
                </a:lnTo>
                <a:lnTo>
                  <a:pt x="1134110" y="436117"/>
                </a:lnTo>
                <a:lnTo>
                  <a:pt x="1146810" y="400176"/>
                </a:lnTo>
                <a:lnTo>
                  <a:pt x="1128817" y="393829"/>
                </a:lnTo>
                <a:close/>
              </a:path>
              <a:path w="1230629" h="466089">
                <a:moveTo>
                  <a:pt x="1141476" y="357885"/>
                </a:moveTo>
                <a:lnTo>
                  <a:pt x="1128817" y="393829"/>
                </a:lnTo>
                <a:lnTo>
                  <a:pt x="1146810" y="400176"/>
                </a:lnTo>
                <a:lnTo>
                  <a:pt x="1134110" y="436117"/>
                </a:lnTo>
                <a:lnTo>
                  <a:pt x="1217006" y="436117"/>
                </a:lnTo>
                <a:lnTo>
                  <a:pt x="1141476" y="357885"/>
                </a:lnTo>
                <a:close/>
              </a:path>
              <a:path w="1230629" h="466089">
                <a:moveTo>
                  <a:pt x="12573" y="0"/>
                </a:moveTo>
                <a:lnTo>
                  <a:pt x="0" y="35940"/>
                </a:lnTo>
                <a:lnTo>
                  <a:pt x="1116155" y="429782"/>
                </a:lnTo>
                <a:lnTo>
                  <a:pt x="1128817" y="393829"/>
                </a:lnTo>
                <a:lnTo>
                  <a:pt x="125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94917" y="3363595"/>
            <a:ext cx="20237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imes New Roman"/>
                <a:cs typeface="Times New Roman"/>
              </a:rPr>
              <a:t>нео</a:t>
            </a:r>
            <a:r>
              <a:rPr sz="2800" dirty="0">
                <a:latin typeface="Times New Roman"/>
                <a:cs typeface="Times New Roman"/>
              </a:rPr>
              <a:t>б</a:t>
            </a:r>
            <a:r>
              <a:rPr sz="2800" spc="-5" dirty="0">
                <a:latin typeface="Times New Roman"/>
                <a:cs typeface="Times New Roman"/>
              </a:rPr>
              <a:t>р</a:t>
            </a:r>
            <a:r>
              <a:rPr sz="2800" spc="-80" dirty="0">
                <a:latin typeface="Times New Roman"/>
                <a:cs typeface="Times New Roman"/>
              </a:rPr>
              <a:t>а</a:t>
            </a:r>
            <a:r>
              <a:rPr sz="2800" spc="-5" dirty="0">
                <a:latin typeface="Times New Roman"/>
                <a:cs typeface="Times New Roman"/>
              </a:rPr>
              <a:t>тимые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52770" y="3519055"/>
            <a:ext cx="2087880" cy="414020"/>
          </a:xfrm>
          <a:prstGeom prst="rect">
            <a:avLst/>
          </a:prstGeom>
          <a:ln w="25400">
            <a:solidFill>
              <a:srgbClr val="385D8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63830">
              <a:lnSpc>
                <a:spcPts val="2800"/>
              </a:lnSpc>
            </a:pPr>
            <a:r>
              <a:rPr sz="2800" spc="-10" dirty="0">
                <a:latin typeface="Times New Roman"/>
                <a:cs typeface="Times New Roman"/>
              </a:rPr>
              <a:t>обратимые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770754" y="1698395"/>
            <a:ext cx="3962400" cy="128651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27025">
              <a:lnSpc>
                <a:spcPct val="100000"/>
              </a:lnSpc>
              <a:spcBef>
                <a:spcPts val="130"/>
              </a:spcBef>
            </a:pPr>
            <a:r>
              <a:rPr sz="3200" b="1" i="1" spc="5" dirty="0">
                <a:latin typeface="Times New Roman"/>
                <a:cs typeface="Times New Roman"/>
              </a:rPr>
              <a:t>CO</a:t>
            </a:r>
            <a:r>
              <a:rPr sz="3150" b="1" i="1" spc="7" baseline="-21164" dirty="0">
                <a:latin typeface="Times New Roman"/>
                <a:cs typeface="Times New Roman"/>
              </a:rPr>
              <a:t>2</a:t>
            </a:r>
            <a:r>
              <a:rPr sz="3150" b="1" i="1" spc="352" baseline="-21164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+</a:t>
            </a:r>
            <a:r>
              <a:rPr sz="3200" b="1" i="1" spc="-15" dirty="0">
                <a:latin typeface="Times New Roman"/>
                <a:cs typeface="Times New Roman"/>
              </a:rPr>
              <a:t> </a:t>
            </a:r>
            <a:r>
              <a:rPr sz="3200" b="1" i="1" spc="5" dirty="0">
                <a:latin typeface="Times New Roman"/>
                <a:cs typeface="Times New Roman"/>
              </a:rPr>
              <a:t>H</a:t>
            </a:r>
            <a:r>
              <a:rPr sz="3150" b="1" i="1" spc="7" baseline="-21164" dirty="0">
                <a:latin typeface="Times New Roman"/>
                <a:cs typeface="Times New Roman"/>
              </a:rPr>
              <a:t>2</a:t>
            </a:r>
            <a:r>
              <a:rPr sz="3200" b="1" i="1" spc="5" dirty="0">
                <a:latin typeface="Times New Roman"/>
                <a:cs typeface="Times New Roman"/>
              </a:rPr>
              <a:t>O</a:t>
            </a:r>
            <a:r>
              <a:rPr sz="3200" b="1" i="1" spc="-35" dirty="0">
                <a:latin typeface="Times New Roman"/>
                <a:cs typeface="Times New Roman"/>
              </a:rPr>
              <a:t> </a:t>
            </a:r>
            <a:r>
              <a:rPr sz="3350" b="1" i="1" spc="-130" dirty="0">
                <a:latin typeface="Wingdings 3"/>
                <a:cs typeface="Wingdings 3"/>
              </a:rPr>
              <a:t></a:t>
            </a:r>
            <a:r>
              <a:rPr sz="3350" b="1" i="1" spc="-65" dirty="0"/>
              <a:t> </a:t>
            </a:r>
            <a:r>
              <a:rPr sz="3200" b="1" i="1" spc="5" dirty="0">
                <a:latin typeface="Times New Roman"/>
                <a:cs typeface="Times New Roman"/>
              </a:rPr>
              <a:t>H</a:t>
            </a:r>
            <a:r>
              <a:rPr sz="3150" b="1" i="1" spc="7" baseline="-21164" dirty="0">
                <a:latin typeface="Times New Roman"/>
                <a:cs typeface="Times New Roman"/>
              </a:rPr>
              <a:t>2</a:t>
            </a:r>
            <a:r>
              <a:rPr sz="3200" b="1" i="1" spc="5" dirty="0">
                <a:latin typeface="Times New Roman"/>
                <a:cs typeface="Times New Roman"/>
              </a:rPr>
              <a:t>CO</a:t>
            </a:r>
            <a:r>
              <a:rPr sz="3150" b="1" i="1" spc="7" baseline="-21164" dirty="0">
                <a:latin typeface="Times New Roman"/>
                <a:cs typeface="Times New Roman"/>
              </a:rPr>
              <a:t>3</a:t>
            </a:r>
            <a:endParaRPr sz="3150" baseline="-21164">
              <a:latin typeface="Times New Roman"/>
              <a:cs typeface="Times New Roman"/>
            </a:endParaRPr>
          </a:p>
          <a:p>
            <a:pPr marL="38100" marR="389890">
              <a:lnSpc>
                <a:spcPct val="100000"/>
              </a:lnSpc>
              <a:spcBef>
                <a:spcPts val="114"/>
              </a:spcBef>
            </a:pPr>
            <a:r>
              <a:rPr sz="2400" dirty="0"/>
              <a:t>(В</a:t>
            </a:r>
            <a:r>
              <a:rPr sz="2400" spc="-30" dirty="0"/>
              <a:t> </a:t>
            </a:r>
            <a:r>
              <a:rPr sz="2400" spc="10" dirty="0"/>
              <a:t>смеси</a:t>
            </a:r>
            <a:r>
              <a:rPr sz="2400" spc="-25" dirty="0"/>
              <a:t> </a:t>
            </a:r>
            <a:r>
              <a:rPr sz="2400" spc="-15" dirty="0"/>
              <a:t>присутствуют</a:t>
            </a:r>
            <a:r>
              <a:rPr sz="2400" spc="-30" dirty="0"/>
              <a:t> </a:t>
            </a:r>
            <a:r>
              <a:rPr sz="2400" dirty="0"/>
              <a:t>все </a:t>
            </a:r>
            <a:r>
              <a:rPr sz="2400" spc="-585" dirty="0"/>
              <a:t> </a:t>
            </a:r>
            <a:r>
              <a:rPr sz="2400" dirty="0"/>
              <a:t>участники</a:t>
            </a:r>
            <a:r>
              <a:rPr sz="2400" spc="-45" dirty="0"/>
              <a:t> </a:t>
            </a:r>
            <a:r>
              <a:rPr sz="2400" dirty="0"/>
              <a:t>реакции)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593140" y="1695354"/>
            <a:ext cx="2974975" cy="128968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539750">
              <a:lnSpc>
                <a:spcPct val="100000"/>
              </a:lnSpc>
              <a:spcBef>
                <a:spcPts val="300"/>
              </a:spcBef>
            </a:pPr>
            <a:r>
              <a:rPr sz="3200" b="1" i="1" dirty="0">
                <a:latin typeface="Times New Roman"/>
                <a:cs typeface="Times New Roman"/>
              </a:rPr>
              <a:t>C</a:t>
            </a:r>
            <a:r>
              <a:rPr sz="3200" b="1" i="1" spc="-30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+</a:t>
            </a:r>
            <a:r>
              <a:rPr sz="3200" b="1" i="1" spc="-15" dirty="0">
                <a:latin typeface="Times New Roman"/>
                <a:cs typeface="Times New Roman"/>
              </a:rPr>
              <a:t> </a:t>
            </a:r>
            <a:r>
              <a:rPr sz="3200" b="1" i="1" spc="10" dirty="0">
                <a:latin typeface="Times New Roman"/>
                <a:cs typeface="Times New Roman"/>
              </a:rPr>
              <a:t>O</a:t>
            </a:r>
            <a:r>
              <a:rPr sz="3150" b="1" i="1" spc="15" baseline="-21164" dirty="0">
                <a:latin typeface="Times New Roman"/>
                <a:cs typeface="Times New Roman"/>
              </a:rPr>
              <a:t>2</a:t>
            </a:r>
            <a:r>
              <a:rPr sz="3150" b="1" i="1" spc="352" baseline="-21164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=</a:t>
            </a:r>
            <a:r>
              <a:rPr sz="3200" b="1" i="1" spc="-10" dirty="0">
                <a:latin typeface="Times New Roman"/>
                <a:cs typeface="Times New Roman"/>
              </a:rPr>
              <a:t> </a:t>
            </a:r>
            <a:r>
              <a:rPr sz="3200" b="1" i="1" spc="5" dirty="0">
                <a:latin typeface="Times New Roman"/>
                <a:cs typeface="Times New Roman"/>
              </a:rPr>
              <a:t>CO</a:t>
            </a:r>
            <a:r>
              <a:rPr sz="3150" b="1" i="1" spc="7" baseline="-21164" dirty="0">
                <a:latin typeface="Times New Roman"/>
                <a:cs typeface="Times New Roman"/>
              </a:rPr>
              <a:t>2</a:t>
            </a:r>
            <a:endParaRPr sz="3150" baseline="-21164">
              <a:latin typeface="Times New Roman"/>
              <a:cs typeface="Times New Roman"/>
            </a:endParaRPr>
          </a:p>
          <a:p>
            <a:pPr marL="38100" marR="30480">
              <a:lnSpc>
                <a:spcPct val="100000"/>
              </a:lnSpc>
              <a:spcBef>
                <a:spcPts val="150"/>
              </a:spcBef>
            </a:pPr>
            <a:r>
              <a:rPr sz="2400" spc="-5" dirty="0">
                <a:latin typeface="Times New Roman"/>
                <a:cs typeface="Times New Roman"/>
              </a:rPr>
              <a:t>(Полное </a:t>
            </a:r>
            <a:r>
              <a:rPr sz="2400" spc="-25" dirty="0">
                <a:latin typeface="Times New Roman"/>
                <a:cs typeface="Times New Roman"/>
              </a:rPr>
              <a:t>расходование </a:t>
            </a:r>
            <a:r>
              <a:rPr sz="2400" spc="-59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исходных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93140" y="4169409"/>
            <a:ext cx="508127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800" b="1" i="1" spc="-25" dirty="0">
                <a:latin typeface="Times New Roman"/>
                <a:cs typeface="Times New Roman"/>
              </a:rPr>
              <a:t>Условия</a:t>
            </a:r>
            <a:r>
              <a:rPr sz="2800" b="1" i="1" spc="-20" dirty="0">
                <a:latin typeface="Times New Roman"/>
                <a:cs typeface="Times New Roman"/>
              </a:rPr>
              <a:t> </a:t>
            </a:r>
            <a:r>
              <a:rPr sz="2800" b="1" i="1" spc="-5" dirty="0">
                <a:latin typeface="Times New Roman"/>
                <a:cs typeface="Times New Roman"/>
              </a:rPr>
              <a:t>необратимости: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↓,</a:t>
            </a:r>
            <a:r>
              <a:rPr sz="28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↑,</a:t>
            </a:r>
            <a:r>
              <a:rPr sz="2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H</a:t>
            </a:r>
            <a:r>
              <a:rPr sz="2775" spc="-7" baseline="-21021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O,</a:t>
            </a:r>
            <a:r>
              <a:rPr sz="28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слабый</a:t>
            </a:r>
            <a:r>
              <a:rPr sz="2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FF0000"/>
                </a:solidFill>
                <a:latin typeface="Times New Roman"/>
                <a:cs typeface="Times New Roman"/>
              </a:rPr>
              <a:t>электролит,</a:t>
            </a:r>
            <a:r>
              <a:rPr sz="28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+</a:t>
            </a:r>
            <a:r>
              <a:rPr sz="2800" i="1" dirty="0">
                <a:solidFill>
                  <a:srgbClr val="FF0000"/>
                </a:solidFill>
                <a:latin typeface="Times New Roman"/>
                <a:cs typeface="Times New Roman"/>
              </a:rPr>
              <a:t>Q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96405" y="157048"/>
            <a:ext cx="26066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1.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Химическое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равновесие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110994" y="2912236"/>
            <a:ext cx="71120" cy="419100"/>
            <a:chOff x="2110994" y="2912236"/>
            <a:chExt cx="71120" cy="419100"/>
          </a:xfrm>
        </p:grpSpPr>
        <p:sp>
          <p:nvSpPr>
            <p:cNvPr id="13" name="object 13"/>
            <p:cNvSpPr/>
            <p:nvPr/>
          </p:nvSpPr>
          <p:spPr>
            <a:xfrm>
              <a:off x="2123694" y="2924936"/>
              <a:ext cx="45720" cy="393700"/>
            </a:xfrm>
            <a:custGeom>
              <a:avLst/>
              <a:gdLst/>
              <a:ahLst/>
              <a:cxnLst/>
              <a:rect l="l" t="t" r="r" b="b"/>
              <a:pathLst>
                <a:path w="45719" h="393700">
                  <a:moveTo>
                    <a:pt x="34289" y="0"/>
                  </a:moveTo>
                  <a:lnTo>
                    <a:pt x="11430" y="0"/>
                  </a:lnTo>
                  <a:lnTo>
                    <a:pt x="11430" y="370332"/>
                  </a:lnTo>
                  <a:lnTo>
                    <a:pt x="0" y="370332"/>
                  </a:lnTo>
                  <a:lnTo>
                    <a:pt x="22860" y="393191"/>
                  </a:lnTo>
                  <a:lnTo>
                    <a:pt x="45719" y="370332"/>
                  </a:lnTo>
                  <a:lnTo>
                    <a:pt x="34289" y="370332"/>
                  </a:lnTo>
                  <a:lnTo>
                    <a:pt x="3428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23694" y="2924936"/>
              <a:ext cx="45720" cy="393700"/>
            </a:xfrm>
            <a:custGeom>
              <a:avLst/>
              <a:gdLst/>
              <a:ahLst/>
              <a:cxnLst/>
              <a:rect l="l" t="t" r="r" b="b"/>
              <a:pathLst>
                <a:path w="45719" h="393700">
                  <a:moveTo>
                    <a:pt x="0" y="370332"/>
                  </a:moveTo>
                  <a:lnTo>
                    <a:pt x="11430" y="370332"/>
                  </a:lnTo>
                  <a:lnTo>
                    <a:pt x="11430" y="0"/>
                  </a:lnTo>
                  <a:lnTo>
                    <a:pt x="34289" y="0"/>
                  </a:lnTo>
                  <a:lnTo>
                    <a:pt x="34289" y="370332"/>
                  </a:lnTo>
                  <a:lnTo>
                    <a:pt x="45719" y="370332"/>
                  </a:lnTo>
                  <a:lnTo>
                    <a:pt x="22860" y="393191"/>
                  </a:lnTo>
                  <a:lnTo>
                    <a:pt x="0" y="370332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6503543" y="2984245"/>
            <a:ext cx="71120" cy="419100"/>
            <a:chOff x="6503543" y="2984245"/>
            <a:chExt cx="71120" cy="419100"/>
          </a:xfrm>
        </p:grpSpPr>
        <p:sp>
          <p:nvSpPr>
            <p:cNvPr id="16" name="object 16"/>
            <p:cNvSpPr/>
            <p:nvPr/>
          </p:nvSpPr>
          <p:spPr>
            <a:xfrm>
              <a:off x="6516243" y="2996945"/>
              <a:ext cx="45720" cy="393700"/>
            </a:xfrm>
            <a:custGeom>
              <a:avLst/>
              <a:gdLst/>
              <a:ahLst/>
              <a:cxnLst/>
              <a:rect l="l" t="t" r="r" b="b"/>
              <a:pathLst>
                <a:path w="45720" h="393700">
                  <a:moveTo>
                    <a:pt x="34289" y="0"/>
                  </a:moveTo>
                  <a:lnTo>
                    <a:pt x="11429" y="0"/>
                  </a:lnTo>
                  <a:lnTo>
                    <a:pt x="11429" y="370331"/>
                  </a:lnTo>
                  <a:lnTo>
                    <a:pt x="0" y="370331"/>
                  </a:lnTo>
                  <a:lnTo>
                    <a:pt x="22859" y="393191"/>
                  </a:lnTo>
                  <a:lnTo>
                    <a:pt x="45720" y="370331"/>
                  </a:lnTo>
                  <a:lnTo>
                    <a:pt x="34289" y="370331"/>
                  </a:lnTo>
                  <a:lnTo>
                    <a:pt x="3428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516243" y="2996945"/>
              <a:ext cx="45720" cy="393700"/>
            </a:xfrm>
            <a:custGeom>
              <a:avLst/>
              <a:gdLst/>
              <a:ahLst/>
              <a:cxnLst/>
              <a:rect l="l" t="t" r="r" b="b"/>
              <a:pathLst>
                <a:path w="45720" h="393700">
                  <a:moveTo>
                    <a:pt x="0" y="370331"/>
                  </a:moveTo>
                  <a:lnTo>
                    <a:pt x="11429" y="370331"/>
                  </a:lnTo>
                  <a:lnTo>
                    <a:pt x="11429" y="0"/>
                  </a:lnTo>
                  <a:lnTo>
                    <a:pt x="34289" y="0"/>
                  </a:lnTo>
                  <a:lnTo>
                    <a:pt x="34289" y="370331"/>
                  </a:lnTo>
                  <a:lnTo>
                    <a:pt x="45720" y="370331"/>
                  </a:lnTo>
                  <a:lnTo>
                    <a:pt x="22859" y="393191"/>
                  </a:lnTo>
                  <a:lnTo>
                    <a:pt x="0" y="370331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/>
          <p:nvPr/>
        </p:nvSpPr>
        <p:spPr>
          <a:xfrm>
            <a:off x="1188288" y="3456698"/>
            <a:ext cx="2087880" cy="414020"/>
          </a:xfrm>
          <a:custGeom>
            <a:avLst/>
            <a:gdLst/>
            <a:ahLst/>
            <a:cxnLst/>
            <a:rect l="l" t="t" r="r" b="b"/>
            <a:pathLst>
              <a:path w="2087879" h="414020">
                <a:moveTo>
                  <a:pt x="0" y="414007"/>
                </a:moveTo>
                <a:lnTo>
                  <a:pt x="2087499" y="414007"/>
                </a:lnTo>
                <a:lnTo>
                  <a:pt x="2087499" y="0"/>
                </a:lnTo>
                <a:lnTo>
                  <a:pt x="0" y="0"/>
                </a:lnTo>
                <a:lnTo>
                  <a:pt x="0" y="414007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049" y="4260342"/>
            <a:ext cx="18230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Б)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нагревание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45173" y="6158953"/>
          <a:ext cx="4210050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206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5068570" y="4257294"/>
            <a:ext cx="284670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Базовое </a:t>
            </a:r>
            <a:r>
              <a:rPr sz="1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знание: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Повышение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температуры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поглощению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тепла,</a:t>
            </a:r>
            <a:r>
              <a:rPr sz="1800" spc="4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 </a:t>
            </a:r>
            <a:r>
              <a:rPr sz="1800" spc="-5" dirty="0">
                <a:latin typeface="Times New Roman"/>
                <a:cs typeface="Times New Roman"/>
              </a:rPr>
              <a:t>–</a:t>
            </a:r>
            <a:r>
              <a:rPr sz="1800" i="1" spc="-5" dirty="0">
                <a:latin typeface="Times New Roman"/>
                <a:cs typeface="Times New Roman"/>
              </a:rPr>
              <a:t>Q.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75941" y="5033517"/>
            <a:ext cx="382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5" dirty="0">
                <a:latin typeface="Times New Roman"/>
                <a:cs typeface="Times New Roman"/>
              </a:rPr>
              <a:t>↑</a:t>
            </a:r>
            <a:r>
              <a:rPr sz="3600" b="1" dirty="0">
                <a:latin typeface="Times New Roman"/>
                <a:cs typeface="Times New Roman"/>
              </a:rPr>
              <a:t>t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27950" y="4941189"/>
            <a:ext cx="2781300" cy="705485"/>
          </a:xfrm>
          <a:custGeom>
            <a:avLst/>
            <a:gdLst/>
            <a:ahLst/>
            <a:cxnLst/>
            <a:rect l="l" t="t" r="r" b="b"/>
            <a:pathLst>
              <a:path w="2781300" h="705485">
                <a:moveTo>
                  <a:pt x="0" y="705256"/>
                </a:moveTo>
                <a:lnTo>
                  <a:pt x="2780931" y="705256"/>
                </a:lnTo>
              </a:path>
              <a:path w="2781300" h="705485">
                <a:moveTo>
                  <a:pt x="1268742" y="705256"/>
                </a:moveTo>
                <a:lnTo>
                  <a:pt x="1268742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092447" y="5504560"/>
            <a:ext cx="924560" cy="270510"/>
            <a:chOff x="4092447" y="5504560"/>
            <a:chExt cx="924560" cy="270510"/>
          </a:xfrm>
        </p:grpSpPr>
        <p:sp>
          <p:nvSpPr>
            <p:cNvPr id="9" name="object 9"/>
            <p:cNvSpPr/>
            <p:nvPr/>
          </p:nvSpPr>
          <p:spPr>
            <a:xfrm>
              <a:off x="4105147" y="5517260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6350" y="0"/>
                  </a:moveTo>
                  <a:lnTo>
                    <a:pt x="376809" y="106387"/>
                  </a:lnTo>
                  <a:lnTo>
                    <a:pt x="0" y="244995"/>
                  </a:lnTo>
                  <a:lnTo>
                    <a:pt x="541401" y="167716"/>
                  </a:lnTo>
                  <a:lnTo>
                    <a:pt x="898905" y="106387"/>
                  </a:lnTo>
                  <a:lnTo>
                    <a:pt x="592836" y="77241"/>
                  </a:lnTo>
                  <a:lnTo>
                    <a:pt x="635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05147" y="5517260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6350" y="0"/>
                  </a:moveTo>
                  <a:lnTo>
                    <a:pt x="592836" y="77241"/>
                  </a:lnTo>
                  <a:lnTo>
                    <a:pt x="898905" y="106387"/>
                  </a:lnTo>
                  <a:lnTo>
                    <a:pt x="541401" y="167716"/>
                  </a:lnTo>
                  <a:lnTo>
                    <a:pt x="0" y="244995"/>
                  </a:lnTo>
                  <a:lnTo>
                    <a:pt x="376809" y="106387"/>
                  </a:lnTo>
                  <a:lnTo>
                    <a:pt x="6350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512058" y="5104257"/>
            <a:ext cx="584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1" dirty="0">
                <a:latin typeface="Times New Roman"/>
                <a:cs typeface="Times New Roman"/>
              </a:rPr>
              <a:t>–</a:t>
            </a:r>
            <a:r>
              <a:rPr sz="3600" b="1" i="1" spc="-5" dirty="0">
                <a:latin typeface="Times New Roman"/>
                <a:cs typeface="Times New Roman"/>
              </a:rPr>
              <a:t>Q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48486" y="5104257"/>
            <a:ext cx="6165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1" dirty="0">
                <a:latin typeface="Times New Roman"/>
                <a:cs typeface="Times New Roman"/>
              </a:rPr>
              <a:t>+</a:t>
            </a:r>
            <a:r>
              <a:rPr sz="3600" b="1" i="1" spc="-5" dirty="0">
                <a:latin typeface="Times New Roman"/>
                <a:cs typeface="Times New Roman"/>
              </a:rPr>
              <a:t>Q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2867" y="143636"/>
            <a:ext cx="6064885" cy="75692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814830" marR="30480" indent="-1777364">
              <a:lnSpc>
                <a:spcPts val="1920"/>
              </a:lnSpc>
              <a:spcBef>
                <a:spcPts val="160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 </a:t>
            </a:r>
            <a:r>
              <a:rPr sz="1600" b="1" dirty="0">
                <a:latin typeface="Times New Roman"/>
                <a:cs typeface="Times New Roman"/>
              </a:rPr>
              <a:t>4.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Установите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соответствие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между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оказываемым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на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систему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CO</a:t>
            </a:r>
            <a:r>
              <a:rPr sz="1575" baseline="-21164" dirty="0">
                <a:latin typeface="Times New Roman"/>
                <a:cs typeface="Times New Roman"/>
              </a:rPr>
              <a:t>2(г)</a:t>
            </a:r>
            <a:r>
              <a:rPr sz="1575" spc="142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 </a:t>
            </a:r>
            <a:r>
              <a:rPr sz="1600" dirty="0">
                <a:latin typeface="Times New Roman"/>
                <a:cs typeface="Times New Roman"/>
              </a:rPr>
              <a:t>C</a:t>
            </a:r>
            <a:r>
              <a:rPr sz="1575" baseline="-21164" dirty="0">
                <a:latin typeface="Times New Roman"/>
                <a:cs typeface="Times New Roman"/>
              </a:rPr>
              <a:t>(тв.)</a:t>
            </a:r>
            <a:r>
              <a:rPr sz="1575" spc="165" baseline="-21164" dirty="0">
                <a:latin typeface="Times New Roman"/>
                <a:cs typeface="Times New Roman"/>
              </a:rPr>
              <a:t> </a:t>
            </a:r>
            <a:r>
              <a:rPr sz="1650" b="1" i="1" spc="-50" dirty="0">
                <a:latin typeface="Wingdings 3"/>
                <a:cs typeface="Wingdings 3"/>
              </a:rPr>
              <a:t></a:t>
            </a:r>
            <a:r>
              <a:rPr sz="1650" b="1" i="1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2CO</a:t>
            </a:r>
            <a:r>
              <a:rPr sz="1575" baseline="-21164" dirty="0">
                <a:latin typeface="Times New Roman"/>
                <a:cs typeface="Times New Roman"/>
              </a:rPr>
              <a:t>(г)</a:t>
            </a:r>
            <a:r>
              <a:rPr sz="1575" spc="150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173 </a:t>
            </a:r>
            <a:r>
              <a:rPr sz="1600" spc="-5" dirty="0">
                <a:latin typeface="Times New Roman"/>
                <a:cs typeface="Times New Roman"/>
              </a:rPr>
              <a:t>кДж</a:t>
            </a:r>
            <a:endParaRPr sz="1600">
              <a:latin typeface="Times New Roman"/>
              <a:cs typeface="Times New Roman"/>
            </a:endParaRPr>
          </a:p>
          <a:p>
            <a:pPr marL="38100">
              <a:lnSpc>
                <a:spcPts val="1855"/>
              </a:lnSpc>
            </a:pPr>
            <a:r>
              <a:rPr sz="1600" spc="-5" dirty="0">
                <a:latin typeface="Times New Roman"/>
                <a:cs typeface="Times New Roman"/>
              </a:rPr>
              <a:t>воздействием 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направлением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смещения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положения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равновесия.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193039" y="1052040"/>
          <a:ext cx="7852409" cy="14439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38854"/>
                <a:gridCol w="4313555"/>
              </a:tblGrid>
              <a:tr h="477983">
                <a:tc>
                  <a:txBody>
                    <a:bodyPr/>
                    <a:lstStyle/>
                    <a:p>
                      <a:pPr marL="127000">
                        <a:lnSpc>
                          <a:spcPts val="1739"/>
                        </a:lnSpc>
                      </a:pP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ОКАЗЫВАЕМОЕ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ВОЗДЕЙСТВИЕ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230">
                        <a:lnSpc>
                          <a:spcPts val="1739"/>
                        </a:lnSpc>
                      </a:pP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89230">
                        <a:lnSpc>
                          <a:spcPct val="100000"/>
                        </a:lnSpc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3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135">
                <a:tc>
                  <a:txBody>
                    <a:bodyPr/>
                    <a:lstStyle/>
                    <a:p>
                      <a:pPr marL="12700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повышение</a:t>
                      </a:r>
                      <a:r>
                        <a:rPr sz="16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давления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23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увеличивается</a:t>
                      </a:r>
                      <a:r>
                        <a:rPr sz="16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выход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продуктов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807">
                <a:tc>
                  <a:txBody>
                    <a:bodyPr/>
                    <a:lstStyle/>
                    <a:p>
                      <a:pPr marL="12700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нагревание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23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уменьшается</a:t>
                      </a:r>
                      <a:r>
                        <a:rPr sz="16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выход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продукта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839">
                <a:tc>
                  <a:txBody>
                    <a:bodyPr/>
                    <a:lstStyle/>
                    <a:p>
                      <a:pPr marL="12700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добавление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катализатора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23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выход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продукта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практически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изменяется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34152">
                <a:tc>
                  <a:txBody>
                    <a:bodyPr/>
                    <a:lstStyle/>
                    <a:p>
                      <a:pPr marL="127000">
                        <a:lnSpc>
                          <a:spcPts val="174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удаление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угарного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газа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5" name="object 15"/>
          <p:cNvSpPr txBox="1"/>
          <p:nvPr/>
        </p:nvSpPr>
        <p:spPr>
          <a:xfrm>
            <a:off x="205435" y="3324833"/>
            <a:ext cx="5141595" cy="474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2537460" algn="l"/>
              </a:tabLst>
            </a:pPr>
            <a:r>
              <a:rPr sz="2800" dirty="0">
                <a:latin typeface="Times New Roman"/>
                <a:cs typeface="Times New Roman"/>
              </a:rPr>
              <a:t>CO</a:t>
            </a:r>
            <a:r>
              <a:rPr sz="2775" baseline="-21021" dirty="0">
                <a:latin typeface="Times New Roman"/>
                <a:cs typeface="Times New Roman"/>
              </a:rPr>
              <a:t>2(г)</a:t>
            </a:r>
            <a:r>
              <a:rPr sz="2775" spc="359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</a:t>
            </a:r>
            <a:r>
              <a:rPr sz="2775" baseline="-21021" dirty="0">
                <a:latin typeface="Times New Roman"/>
                <a:cs typeface="Times New Roman"/>
              </a:rPr>
              <a:t>(тв.)</a:t>
            </a:r>
            <a:r>
              <a:rPr sz="2775" spc="359" baseline="-21021" dirty="0">
                <a:latin typeface="Times New Roman"/>
                <a:cs typeface="Times New Roman"/>
              </a:rPr>
              <a:t> </a:t>
            </a:r>
            <a:r>
              <a:rPr sz="2950" b="1" i="1" spc="-140" dirty="0">
                <a:latin typeface="Wingdings 3"/>
                <a:cs typeface="Wingdings 3"/>
              </a:rPr>
              <a:t></a:t>
            </a:r>
            <a:r>
              <a:rPr sz="2950" spc="-140" dirty="0">
                <a:latin typeface="Times New Roman"/>
                <a:cs typeface="Times New Roman"/>
              </a:rPr>
              <a:t>	</a:t>
            </a:r>
            <a:r>
              <a:rPr sz="2800" dirty="0">
                <a:latin typeface="Times New Roman"/>
                <a:cs typeface="Times New Roman"/>
              </a:rPr>
              <a:t>2CO</a:t>
            </a:r>
            <a:r>
              <a:rPr sz="2775" baseline="-21021" dirty="0">
                <a:latin typeface="Times New Roman"/>
                <a:cs typeface="Times New Roman"/>
              </a:rPr>
              <a:t>(г)</a:t>
            </a:r>
            <a:r>
              <a:rPr sz="2775" spc="322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–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173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кДж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3738829"/>
            <a:ext cx="36487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В)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добавление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катализатора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45173" y="6158953"/>
          <a:ext cx="4210050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206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4867402" y="3612007"/>
            <a:ext cx="333882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Базовое </a:t>
            </a:r>
            <a:r>
              <a:rPr sz="1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знание: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положение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равновесия</a:t>
            </a:r>
            <a:r>
              <a:rPr sz="1800" spc="-10" dirty="0">
                <a:latin typeface="Times New Roman"/>
                <a:cs typeface="Times New Roman"/>
              </a:rPr>
              <a:t> влияют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1724" y="4160901"/>
            <a:ext cx="7350759" cy="989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47870">
              <a:lnSpc>
                <a:spcPts val="1989"/>
              </a:lnSpc>
              <a:spcBef>
                <a:spcPts val="100"/>
              </a:spcBef>
            </a:pP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только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!!!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2710"/>
              </a:lnSpc>
            </a:pPr>
            <a:r>
              <a:rPr sz="2400" b="1" spc="-20" dirty="0">
                <a:latin typeface="Times New Roman"/>
                <a:cs typeface="Times New Roman"/>
              </a:rPr>
              <a:t>Вывод</a:t>
            </a:r>
            <a:r>
              <a:rPr sz="2400" spc="-20" dirty="0">
                <a:latin typeface="Times New Roman"/>
                <a:cs typeface="Times New Roman"/>
              </a:rPr>
              <a:t>: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катализатор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НЕ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C</a:t>
            </a:r>
            <a:r>
              <a:rPr sz="2400" spc="-5" dirty="0">
                <a:latin typeface="Times New Roman"/>
                <a:cs typeface="Times New Roman"/>
              </a:rPr>
              <a:t>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НЕ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P</a:t>
            </a:r>
            <a:r>
              <a:rPr sz="2400" spc="-5" dirty="0">
                <a:latin typeface="Times New Roman"/>
                <a:cs typeface="Times New Roman"/>
              </a:rPr>
              <a:t>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НЕ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t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на </a:t>
            </a:r>
            <a:r>
              <a:rPr sz="2400" spc="-20" dirty="0">
                <a:latin typeface="Times New Roman"/>
                <a:cs typeface="Times New Roman"/>
              </a:rPr>
              <a:t>положение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равновесия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не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влияет.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2646" y="2668302"/>
            <a:ext cx="5142230" cy="47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2537460" algn="l"/>
              </a:tabLst>
            </a:pPr>
            <a:r>
              <a:rPr sz="2800" dirty="0">
                <a:latin typeface="Times New Roman"/>
                <a:cs typeface="Times New Roman"/>
              </a:rPr>
              <a:t>CO</a:t>
            </a:r>
            <a:r>
              <a:rPr sz="2775" baseline="-21021" dirty="0">
                <a:latin typeface="Times New Roman"/>
                <a:cs typeface="Times New Roman"/>
              </a:rPr>
              <a:t>2(г)</a:t>
            </a:r>
            <a:r>
              <a:rPr sz="2775" spc="352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</a:t>
            </a:r>
            <a:r>
              <a:rPr sz="2775" baseline="-21021" dirty="0">
                <a:latin typeface="Times New Roman"/>
                <a:cs typeface="Times New Roman"/>
              </a:rPr>
              <a:t>(тв.)</a:t>
            </a:r>
            <a:r>
              <a:rPr sz="2775" spc="359" baseline="-21021" dirty="0">
                <a:latin typeface="Times New Roman"/>
                <a:cs typeface="Times New Roman"/>
              </a:rPr>
              <a:t> </a:t>
            </a:r>
            <a:r>
              <a:rPr sz="2950" b="1" i="1" spc="-140" dirty="0">
                <a:latin typeface="Wingdings 3"/>
                <a:cs typeface="Wingdings 3"/>
              </a:rPr>
              <a:t></a:t>
            </a:r>
            <a:r>
              <a:rPr sz="2950" spc="-140" dirty="0">
                <a:latin typeface="Times New Roman"/>
                <a:cs typeface="Times New Roman"/>
              </a:rPr>
              <a:t>	</a:t>
            </a:r>
            <a:r>
              <a:rPr sz="2800" dirty="0">
                <a:latin typeface="Times New Roman"/>
                <a:cs typeface="Times New Roman"/>
              </a:rPr>
              <a:t>2CO</a:t>
            </a:r>
            <a:r>
              <a:rPr sz="2775" baseline="-21021" dirty="0">
                <a:latin typeface="Times New Roman"/>
                <a:cs typeface="Times New Roman"/>
              </a:rPr>
              <a:t>(г)</a:t>
            </a:r>
            <a:r>
              <a:rPr sz="2775" spc="322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–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173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кДж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2867" y="143636"/>
            <a:ext cx="6064885" cy="75692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814830" marR="30480" indent="-1777364">
              <a:lnSpc>
                <a:spcPts val="1920"/>
              </a:lnSpc>
              <a:spcBef>
                <a:spcPts val="160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 </a:t>
            </a:r>
            <a:r>
              <a:rPr sz="1600" b="1" dirty="0">
                <a:latin typeface="Times New Roman"/>
                <a:cs typeface="Times New Roman"/>
              </a:rPr>
              <a:t>4.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Установите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соответствие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между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оказываемым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на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систему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CO</a:t>
            </a:r>
            <a:r>
              <a:rPr sz="1575" baseline="-21164" dirty="0">
                <a:latin typeface="Times New Roman"/>
                <a:cs typeface="Times New Roman"/>
              </a:rPr>
              <a:t>2(г)</a:t>
            </a:r>
            <a:r>
              <a:rPr sz="1575" spc="142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 </a:t>
            </a:r>
            <a:r>
              <a:rPr sz="1600" dirty="0">
                <a:latin typeface="Times New Roman"/>
                <a:cs typeface="Times New Roman"/>
              </a:rPr>
              <a:t>C</a:t>
            </a:r>
            <a:r>
              <a:rPr sz="1575" baseline="-21164" dirty="0">
                <a:latin typeface="Times New Roman"/>
                <a:cs typeface="Times New Roman"/>
              </a:rPr>
              <a:t>(тв.)</a:t>
            </a:r>
            <a:r>
              <a:rPr sz="1575" spc="165" baseline="-21164" dirty="0">
                <a:latin typeface="Times New Roman"/>
                <a:cs typeface="Times New Roman"/>
              </a:rPr>
              <a:t> </a:t>
            </a:r>
            <a:r>
              <a:rPr sz="1650" b="1" i="1" spc="-50" dirty="0">
                <a:latin typeface="Wingdings 3"/>
                <a:cs typeface="Wingdings 3"/>
              </a:rPr>
              <a:t></a:t>
            </a:r>
            <a:r>
              <a:rPr sz="1650" b="1" i="1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2CO</a:t>
            </a:r>
            <a:r>
              <a:rPr sz="1575" baseline="-21164" dirty="0">
                <a:latin typeface="Times New Roman"/>
                <a:cs typeface="Times New Roman"/>
              </a:rPr>
              <a:t>(г)</a:t>
            </a:r>
            <a:r>
              <a:rPr sz="1575" spc="150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173 </a:t>
            </a:r>
            <a:r>
              <a:rPr sz="1600" spc="-5" dirty="0">
                <a:latin typeface="Times New Roman"/>
                <a:cs typeface="Times New Roman"/>
              </a:rPr>
              <a:t>кДж</a:t>
            </a:r>
            <a:endParaRPr sz="1600">
              <a:latin typeface="Times New Roman"/>
              <a:cs typeface="Times New Roman"/>
            </a:endParaRPr>
          </a:p>
          <a:p>
            <a:pPr marL="38100">
              <a:lnSpc>
                <a:spcPts val="1855"/>
              </a:lnSpc>
            </a:pPr>
            <a:r>
              <a:rPr sz="1600" spc="-5" dirty="0">
                <a:latin typeface="Times New Roman"/>
                <a:cs typeface="Times New Roman"/>
              </a:rPr>
              <a:t>воздействием 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направлением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смещения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положения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равновесия.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93039" y="1052040"/>
          <a:ext cx="7852409" cy="14439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38854"/>
                <a:gridCol w="4313555"/>
              </a:tblGrid>
              <a:tr h="477983">
                <a:tc>
                  <a:txBody>
                    <a:bodyPr/>
                    <a:lstStyle/>
                    <a:p>
                      <a:pPr marL="127000">
                        <a:lnSpc>
                          <a:spcPts val="1739"/>
                        </a:lnSpc>
                      </a:pP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ОКАЗЫВАЕМОЕ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ВОЗДЕЙСТВИЕ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230">
                        <a:lnSpc>
                          <a:spcPts val="1739"/>
                        </a:lnSpc>
                      </a:pP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89230">
                        <a:lnSpc>
                          <a:spcPct val="100000"/>
                        </a:lnSpc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3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135">
                <a:tc>
                  <a:txBody>
                    <a:bodyPr/>
                    <a:lstStyle/>
                    <a:p>
                      <a:pPr marL="12700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повышение</a:t>
                      </a:r>
                      <a:r>
                        <a:rPr sz="16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давления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23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увеличивается</a:t>
                      </a:r>
                      <a:r>
                        <a:rPr sz="16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выход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продуктов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807">
                <a:tc>
                  <a:txBody>
                    <a:bodyPr/>
                    <a:lstStyle/>
                    <a:p>
                      <a:pPr marL="12700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нагревание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23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уменьшается</a:t>
                      </a:r>
                      <a:r>
                        <a:rPr sz="16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выход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продукта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839">
                <a:tc>
                  <a:txBody>
                    <a:bodyPr/>
                    <a:lstStyle/>
                    <a:p>
                      <a:pPr marL="12700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добавление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катализатора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23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выход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продукта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практически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изменяется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34152">
                <a:tc>
                  <a:txBody>
                    <a:bodyPr/>
                    <a:lstStyle/>
                    <a:p>
                      <a:pPr marL="127000">
                        <a:lnSpc>
                          <a:spcPts val="174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удаление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угарного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газа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45135" y="3374897"/>
            <a:ext cx="33731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Г)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удаление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угарного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газа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5173" y="6158953"/>
          <a:ext cx="4210050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206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4399534" y="3415995"/>
            <a:ext cx="3331210" cy="2211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CO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газ. </a:t>
            </a:r>
            <a:r>
              <a:rPr sz="2400" spc="-45" dirty="0">
                <a:latin typeface="Times New Roman"/>
                <a:cs typeface="Times New Roman"/>
              </a:rPr>
              <a:t>Удаление </a:t>
            </a:r>
            <a:r>
              <a:rPr sz="2400" dirty="0">
                <a:latin typeface="Times New Roman"/>
                <a:cs typeface="Times New Roman"/>
              </a:rPr>
              <a:t>СО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равноценно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уменьшению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концентрации.</a:t>
            </a:r>
            <a:endParaRPr sz="2400">
              <a:latin typeface="Times New Roman"/>
              <a:cs typeface="Times New Roman"/>
            </a:endParaRPr>
          </a:p>
          <a:p>
            <a:pPr marL="153670">
              <a:lnSpc>
                <a:spcPct val="100000"/>
              </a:lnSpc>
              <a:spcBef>
                <a:spcPts val="1365"/>
              </a:spcBef>
            </a:pP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Базовое</a:t>
            </a:r>
            <a:r>
              <a:rPr sz="20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знание:</a:t>
            </a:r>
            <a:endParaRPr sz="2000">
              <a:latin typeface="Times New Roman"/>
              <a:cs typeface="Times New Roman"/>
            </a:endParaRPr>
          </a:p>
          <a:p>
            <a:pPr marL="153670" marR="207645">
              <a:lnSpc>
                <a:spcPct val="100000"/>
              </a:lnSpc>
              <a:spcBef>
                <a:spcPts val="5"/>
              </a:spcBef>
            </a:pPr>
            <a:r>
              <a:rPr sz="2000" spc="-20" dirty="0">
                <a:latin typeface="Times New Roman"/>
                <a:cs typeface="Times New Roman"/>
              </a:rPr>
              <a:t>Уменьшение </a:t>
            </a:r>
            <a:r>
              <a:rPr sz="2000" spc="-10" dirty="0">
                <a:latin typeface="Times New Roman"/>
                <a:cs typeface="Times New Roman"/>
              </a:rPr>
              <a:t>концентрации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притягивает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равновесие.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83564" y="4768215"/>
            <a:ext cx="2781300" cy="705485"/>
          </a:xfrm>
          <a:custGeom>
            <a:avLst/>
            <a:gdLst/>
            <a:ahLst/>
            <a:cxnLst/>
            <a:rect l="l" t="t" r="r" b="b"/>
            <a:pathLst>
              <a:path w="2781300" h="705485">
                <a:moveTo>
                  <a:pt x="0" y="705231"/>
                </a:moveTo>
                <a:lnTo>
                  <a:pt x="2780868" y="705231"/>
                </a:lnTo>
              </a:path>
              <a:path w="2781300" h="705485">
                <a:moveTo>
                  <a:pt x="1368120" y="705231"/>
                </a:moveTo>
                <a:lnTo>
                  <a:pt x="1368120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241550" y="4932679"/>
            <a:ext cx="8083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i="1" spc="-10" dirty="0">
                <a:latin typeface="Times New Roman"/>
                <a:cs typeface="Times New Roman"/>
              </a:rPr>
              <a:t>C</a:t>
            </a:r>
            <a:r>
              <a:rPr sz="1800" b="1" spc="-10" dirty="0">
                <a:latin typeface="Times New Roman"/>
                <a:cs typeface="Times New Roman"/>
              </a:rPr>
              <a:t>C</a:t>
            </a:r>
            <a:r>
              <a:rPr sz="1800" b="1" dirty="0">
                <a:latin typeface="Times New Roman"/>
                <a:cs typeface="Times New Roman"/>
              </a:rPr>
              <a:t>O</a:t>
            </a:r>
            <a:r>
              <a:rPr sz="3200" b="1" dirty="0">
                <a:latin typeface="Times New Roman"/>
                <a:cs typeface="Times New Roman"/>
              </a:rPr>
              <a:t>↓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010661" y="5331459"/>
            <a:ext cx="924560" cy="270510"/>
            <a:chOff x="3010661" y="5331459"/>
            <a:chExt cx="924560" cy="270510"/>
          </a:xfrm>
        </p:grpSpPr>
        <p:sp>
          <p:nvSpPr>
            <p:cNvPr id="9" name="object 9"/>
            <p:cNvSpPr/>
            <p:nvPr/>
          </p:nvSpPr>
          <p:spPr>
            <a:xfrm>
              <a:off x="3023361" y="5344159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6350" y="0"/>
                  </a:moveTo>
                  <a:lnTo>
                    <a:pt x="376809" y="106425"/>
                  </a:lnTo>
                  <a:lnTo>
                    <a:pt x="0" y="245084"/>
                  </a:lnTo>
                  <a:lnTo>
                    <a:pt x="541274" y="167766"/>
                  </a:lnTo>
                  <a:lnTo>
                    <a:pt x="898905" y="106425"/>
                  </a:lnTo>
                  <a:lnTo>
                    <a:pt x="592836" y="77342"/>
                  </a:lnTo>
                  <a:lnTo>
                    <a:pt x="635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23361" y="5344159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6350" y="0"/>
                  </a:moveTo>
                  <a:lnTo>
                    <a:pt x="592836" y="77342"/>
                  </a:lnTo>
                  <a:lnTo>
                    <a:pt x="898905" y="106425"/>
                  </a:lnTo>
                  <a:lnTo>
                    <a:pt x="541274" y="167766"/>
                  </a:lnTo>
                  <a:lnTo>
                    <a:pt x="0" y="245084"/>
                  </a:lnTo>
                  <a:lnTo>
                    <a:pt x="376809" y="106425"/>
                  </a:lnTo>
                  <a:lnTo>
                    <a:pt x="6350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19735" y="2656999"/>
            <a:ext cx="5142230" cy="47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2537460" algn="l"/>
              </a:tabLst>
            </a:pPr>
            <a:r>
              <a:rPr sz="2800" dirty="0">
                <a:latin typeface="Times New Roman"/>
                <a:cs typeface="Times New Roman"/>
              </a:rPr>
              <a:t>CO</a:t>
            </a:r>
            <a:r>
              <a:rPr sz="2775" baseline="-21021" dirty="0">
                <a:latin typeface="Times New Roman"/>
                <a:cs typeface="Times New Roman"/>
              </a:rPr>
              <a:t>2(г)</a:t>
            </a:r>
            <a:r>
              <a:rPr sz="2775" spc="359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+</a:t>
            </a:r>
            <a:r>
              <a:rPr sz="2800" dirty="0">
                <a:latin typeface="Times New Roman"/>
                <a:cs typeface="Times New Roman"/>
              </a:rPr>
              <a:t> C</a:t>
            </a:r>
            <a:r>
              <a:rPr sz="2775" baseline="-21021" dirty="0">
                <a:latin typeface="Times New Roman"/>
                <a:cs typeface="Times New Roman"/>
              </a:rPr>
              <a:t>(тв.)</a:t>
            </a:r>
            <a:r>
              <a:rPr sz="2775" spc="359" baseline="-21021" dirty="0">
                <a:latin typeface="Times New Roman"/>
                <a:cs typeface="Times New Roman"/>
              </a:rPr>
              <a:t> </a:t>
            </a:r>
            <a:r>
              <a:rPr sz="2950" b="1" i="1" spc="-140" dirty="0">
                <a:latin typeface="Wingdings 3"/>
                <a:cs typeface="Wingdings 3"/>
              </a:rPr>
              <a:t></a:t>
            </a:r>
            <a:r>
              <a:rPr sz="2950" spc="-140" dirty="0">
                <a:latin typeface="Times New Roman"/>
                <a:cs typeface="Times New Roman"/>
              </a:rPr>
              <a:t>	</a:t>
            </a:r>
            <a:r>
              <a:rPr sz="2800" dirty="0">
                <a:latin typeface="Times New Roman"/>
                <a:cs typeface="Times New Roman"/>
              </a:rPr>
              <a:t>2CO</a:t>
            </a:r>
            <a:r>
              <a:rPr sz="2775" baseline="-21021" dirty="0">
                <a:latin typeface="Times New Roman"/>
                <a:cs typeface="Times New Roman"/>
              </a:rPr>
              <a:t>(г)</a:t>
            </a:r>
            <a:r>
              <a:rPr sz="2775" spc="322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–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173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кДж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2867" y="143636"/>
            <a:ext cx="6064885" cy="75692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814830" marR="30480" indent="-1777364">
              <a:lnSpc>
                <a:spcPts val="1920"/>
              </a:lnSpc>
              <a:spcBef>
                <a:spcPts val="160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 </a:t>
            </a:r>
            <a:r>
              <a:rPr sz="1600" b="1" dirty="0">
                <a:latin typeface="Times New Roman"/>
                <a:cs typeface="Times New Roman"/>
              </a:rPr>
              <a:t>4.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Установите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соответствие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между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оказываемым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на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систему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CO</a:t>
            </a:r>
            <a:r>
              <a:rPr sz="1575" baseline="-21164" dirty="0">
                <a:latin typeface="Times New Roman"/>
                <a:cs typeface="Times New Roman"/>
              </a:rPr>
              <a:t>2(г)</a:t>
            </a:r>
            <a:r>
              <a:rPr sz="1575" spc="142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 </a:t>
            </a:r>
            <a:r>
              <a:rPr sz="1600" dirty="0">
                <a:latin typeface="Times New Roman"/>
                <a:cs typeface="Times New Roman"/>
              </a:rPr>
              <a:t>C</a:t>
            </a:r>
            <a:r>
              <a:rPr sz="1575" baseline="-21164" dirty="0">
                <a:latin typeface="Times New Roman"/>
                <a:cs typeface="Times New Roman"/>
              </a:rPr>
              <a:t>(тв.)</a:t>
            </a:r>
            <a:r>
              <a:rPr sz="1575" spc="165" baseline="-21164" dirty="0">
                <a:latin typeface="Times New Roman"/>
                <a:cs typeface="Times New Roman"/>
              </a:rPr>
              <a:t> </a:t>
            </a:r>
            <a:r>
              <a:rPr sz="1650" b="1" i="1" spc="-50" dirty="0">
                <a:latin typeface="Wingdings 3"/>
                <a:cs typeface="Wingdings 3"/>
              </a:rPr>
              <a:t></a:t>
            </a:r>
            <a:r>
              <a:rPr sz="1650" b="1" i="1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2CO</a:t>
            </a:r>
            <a:r>
              <a:rPr sz="1575" baseline="-21164" dirty="0">
                <a:latin typeface="Times New Roman"/>
                <a:cs typeface="Times New Roman"/>
              </a:rPr>
              <a:t>(г)</a:t>
            </a:r>
            <a:r>
              <a:rPr sz="1575" spc="150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173 </a:t>
            </a:r>
            <a:r>
              <a:rPr sz="1600" spc="-5" dirty="0">
                <a:latin typeface="Times New Roman"/>
                <a:cs typeface="Times New Roman"/>
              </a:rPr>
              <a:t>кДж</a:t>
            </a:r>
            <a:endParaRPr sz="1600">
              <a:latin typeface="Times New Roman"/>
              <a:cs typeface="Times New Roman"/>
            </a:endParaRPr>
          </a:p>
          <a:p>
            <a:pPr marL="38100">
              <a:lnSpc>
                <a:spcPts val="1855"/>
              </a:lnSpc>
            </a:pPr>
            <a:r>
              <a:rPr sz="1600" spc="-5" dirty="0">
                <a:latin typeface="Times New Roman"/>
                <a:cs typeface="Times New Roman"/>
              </a:rPr>
              <a:t>воздействием 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направлением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смещения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положения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равновесия.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193039" y="1052040"/>
          <a:ext cx="7852409" cy="14439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38854"/>
                <a:gridCol w="4313555"/>
              </a:tblGrid>
              <a:tr h="477983">
                <a:tc>
                  <a:txBody>
                    <a:bodyPr/>
                    <a:lstStyle/>
                    <a:p>
                      <a:pPr marL="127000">
                        <a:lnSpc>
                          <a:spcPts val="1739"/>
                        </a:lnSpc>
                      </a:pP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ОКАЗЫВАЕМОЕ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ВОЗДЕЙСТВИЕ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230">
                        <a:lnSpc>
                          <a:spcPts val="1739"/>
                        </a:lnSpc>
                      </a:pP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89230">
                        <a:lnSpc>
                          <a:spcPct val="100000"/>
                        </a:lnSpc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3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135">
                <a:tc>
                  <a:txBody>
                    <a:bodyPr/>
                    <a:lstStyle/>
                    <a:p>
                      <a:pPr marL="12700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повышение</a:t>
                      </a:r>
                      <a:r>
                        <a:rPr sz="16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давления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23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увеличивается</a:t>
                      </a:r>
                      <a:r>
                        <a:rPr sz="16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выход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продуктов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807">
                <a:tc>
                  <a:txBody>
                    <a:bodyPr/>
                    <a:lstStyle/>
                    <a:p>
                      <a:pPr marL="12700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нагревание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23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уменьшается</a:t>
                      </a:r>
                      <a:r>
                        <a:rPr sz="16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выход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продукта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839">
                <a:tc>
                  <a:txBody>
                    <a:bodyPr/>
                    <a:lstStyle/>
                    <a:p>
                      <a:pPr marL="12700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добавление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катализатора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23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выход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продукта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практически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изменяется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34152">
                <a:tc>
                  <a:txBody>
                    <a:bodyPr/>
                    <a:lstStyle/>
                    <a:p>
                      <a:pPr marL="127000">
                        <a:lnSpc>
                          <a:spcPts val="174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удаление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угарного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газа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139065"/>
            <a:ext cx="866711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Пример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5.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spc="-30" dirty="0"/>
              <a:t>Установите</a:t>
            </a:r>
            <a:r>
              <a:rPr sz="2400" spc="5" dirty="0"/>
              <a:t> </a:t>
            </a:r>
            <a:r>
              <a:rPr sz="2400" spc="-5" dirty="0"/>
              <a:t>соответствие</a:t>
            </a:r>
            <a:r>
              <a:rPr sz="2400" spc="15" dirty="0"/>
              <a:t> </a:t>
            </a:r>
            <a:r>
              <a:rPr sz="2400" dirty="0"/>
              <a:t>между</a:t>
            </a:r>
            <a:r>
              <a:rPr sz="2400" spc="-10" dirty="0"/>
              <a:t> </a:t>
            </a:r>
            <a:r>
              <a:rPr sz="2400" dirty="0"/>
              <a:t>уравнением</a:t>
            </a:r>
            <a:r>
              <a:rPr sz="2400" spc="-5" dirty="0"/>
              <a:t> </a:t>
            </a:r>
            <a:r>
              <a:rPr sz="2400" dirty="0"/>
              <a:t>реакции</a:t>
            </a:r>
            <a:r>
              <a:rPr sz="2400" spc="-5" dirty="0"/>
              <a:t> </a:t>
            </a:r>
            <a:r>
              <a:rPr sz="2400" dirty="0"/>
              <a:t>и </a:t>
            </a:r>
            <a:r>
              <a:rPr sz="2400" spc="-585" dirty="0"/>
              <a:t> </a:t>
            </a:r>
            <a:r>
              <a:rPr sz="2400" spc="-10" dirty="0"/>
              <a:t>изменением </a:t>
            </a:r>
            <a:r>
              <a:rPr sz="2400" spc="-35" dirty="0"/>
              <a:t>выхода</a:t>
            </a:r>
            <a:r>
              <a:rPr sz="2400" spc="25" dirty="0"/>
              <a:t> </a:t>
            </a:r>
            <a:r>
              <a:rPr sz="2400" spc="-15" dirty="0"/>
              <a:t>продукта</a:t>
            </a:r>
            <a:r>
              <a:rPr sz="2400" spc="-10" dirty="0"/>
              <a:t> </a:t>
            </a:r>
            <a:r>
              <a:rPr sz="2400" dirty="0"/>
              <a:t>реакции</a:t>
            </a:r>
            <a:r>
              <a:rPr sz="2400" spc="20" dirty="0"/>
              <a:t> </a:t>
            </a:r>
            <a:r>
              <a:rPr sz="2400" spc="-5" dirty="0">
                <a:solidFill>
                  <a:srgbClr val="FF0000"/>
                </a:solidFill>
              </a:rPr>
              <a:t>при</a:t>
            </a:r>
            <a:r>
              <a:rPr sz="2400" spc="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одновременном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FF0000"/>
                </a:solidFill>
              </a:rPr>
              <a:t>повышении</a:t>
            </a:r>
            <a:r>
              <a:rPr sz="2400" spc="1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температуры</a:t>
            </a:r>
            <a:r>
              <a:rPr sz="2400" spc="-2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и </a:t>
            </a:r>
            <a:r>
              <a:rPr sz="2400" spc="-5" dirty="0">
                <a:solidFill>
                  <a:srgbClr val="FF0000"/>
                </a:solidFill>
              </a:rPr>
              <a:t>уменьшении</a:t>
            </a:r>
            <a:r>
              <a:rPr sz="2400" spc="-1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давления.</a:t>
            </a:r>
            <a:endParaRPr sz="24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25881" y="1574841"/>
          <a:ext cx="7018654" cy="298524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0000"/>
                <a:gridCol w="3208654"/>
              </a:tblGrid>
              <a:tr h="704945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b="1" spc="-40" dirty="0">
                          <a:latin typeface="Times New Roman"/>
                          <a:cs typeface="Times New Roman"/>
                        </a:rPr>
                        <a:t>УРАВНЕНИЕ</a:t>
                      </a:r>
                      <a:r>
                        <a:rPr sz="2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ts val="2620"/>
                        </a:lnSpc>
                      </a:pPr>
                      <a:r>
                        <a:rPr sz="2400" b="1" spc="-55" dirty="0">
                          <a:latin typeface="Times New Roman"/>
                          <a:cs typeface="Times New Roman"/>
                        </a:rPr>
                        <a:t>ВЫХОД</a:t>
                      </a:r>
                      <a:r>
                        <a:rPr sz="2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30" dirty="0">
                          <a:latin typeface="Times New Roman"/>
                          <a:cs typeface="Times New Roman"/>
                        </a:rPr>
                        <a:t>ПРОДУКТА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56210">
                        <a:lnSpc>
                          <a:spcPts val="283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20578">
                <a:tc>
                  <a:txBody>
                    <a:bodyPr/>
                    <a:lstStyle/>
                    <a:p>
                      <a:pPr marL="127000">
                        <a:lnSpc>
                          <a:spcPts val="2860"/>
                        </a:lnSpc>
                        <a:tabLst>
                          <a:tab pos="2060575" algn="l"/>
                        </a:tabLst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33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2400" spc="35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i="1" spc="-9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2500" spc="-9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ts val="28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увеличивается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20522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650"/>
                        </a:spcBef>
                        <a:tabLst>
                          <a:tab pos="1697989" algn="l"/>
                        </a:tabLst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2HI</a:t>
                      </a:r>
                      <a:r>
                        <a:rPr sz="2400" spc="-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2400" spc="3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i="1" spc="-9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2500" spc="-9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30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 (г)</a:t>
                      </a:r>
                      <a:r>
                        <a:rPr sz="2400" spc="315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уменьшается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93345" marB="0"/>
                </a:tc>
              </a:tr>
              <a:tr h="620585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650"/>
                        </a:spcBef>
                        <a:tabLst>
                          <a:tab pos="1701164" algn="l"/>
                        </a:tabLst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2NH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33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i="1" spc="-9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2500" spc="-9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30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3H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30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изменяется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93345" marB="0"/>
                </a:tc>
              </a:tr>
              <a:tr h="518617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650"/>
                        </a:spcBef>
                        <a:tabLst>
                          <a:tab pos="2269490" algn="l"/>
                        </a:tabLst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330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30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i="1" spc="-9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2500" spc="-9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22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5173" y="6158953"/>
          <a:ext cx="4210050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45173" y="6158953"/>
          <a:ext cx="4210050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7236968" y="4540757"/>
            <a:ext cx="381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(1)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68236" y="4677536"/>
            <a:ext cx="340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↓</a:t>
            </a:r>
            <a:r>
              <a:rPr sz="2400" b="1" dirty="0">
                <a:latin typeface="Calibri"/>
                <a:cs typeface="Calibri"/>
              </a:rPr>
              <a:t>Р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47564" y="4540757"/>
            <a:ext cx="96011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4500" algn="l"/>
              </a:tabLst>
            </a:pPr>
            <a:r>
              <a:rPr sz="2400" b="1" dirty="0">
                <a:latin typeface="Times New Roman"/>
                <a:cs typeface="Times New Roman"/>
              </a:rPr>
              <a:t>(1	+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1)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303521" y="4401439"/>
            <a:ext cx="3545204" cy="834390"/>
            <a:chOff x="4303521" y="4401439"/>
            <a:chExt cx="3545204" cy="834390"/>
          </a:xfrm>
        </p:grpSpPr>
        <p:sp>
          <p:nvSpPr>
            <p:cNvPr id="8" name="object 8"/>
            <p:cNvSpPr/>
            <p:nvPr/>
          </p:nvSpPr>
          <p:spPr>
            <a:xfrm>
              <a:off x="5067680" y="4401439"/>
              <a:ext cx="2781300" cy="705485"/>
            </a:xfrm>
            <a:custGeom>
              <a:avLst/>
              <a:gdLst/>
              <a:ahLst/>
              <a:cxnLst/>
              <a:rect l="l" t="t" r="r" b="b"/>
              <a:pathLst>
                <a:path w="2781300" h="705485">
                  <a:moveTo>
                    <a:pt x="0" y="699135"/>
                  </a:moveTo>
                  <a:lnTo>
                    <a:pt x="2780919" y="699135"/>
                  </a:lnTo>
                </a:path>
                <a:path w="2781300" h="705485">
                  <a:moveTo>
                    <a:pt x="1368171" y="705358"/>
                  </a:moveTo>
                  <a:lnTo>
                    <a:pt x="1368171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16221" y="4978146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8905" y="0"/>
                  </a:moveTo>
                  <a:lnTo>
                    <a:pt x="357631" y="77215"/>
                  </a:lnTo>
                  <a:lnTo>
                    <a:pt x="0" y="138556"/>
                  </a:lnTo>
                  <a:lnTo>
                    <a:pt x="306069" y="167639"/>
                  </a:lnTo>
                  <a:lnTo>
                    <a:pt x="892555" y="244982"/>
                  </a:lnTo>
                  <a:lnTo>
                    <a:pt x="522097" y="138556"/>
                  </a:lnTo>
                  <a:lnTo>
                    <a:pt x="89890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316221" y="4978146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2555" y="244982"/>
                  </a:moveTo>
                  <a:lnTo>
                    <a:pt x="306069" y="167639"/>
                  </a:lnTo>
                  <a:lnTo>
                    <a:pt x="0" y="138556"/>
                  </a:lnTo>
                  <a:lnTo>
                    <a:pt x="357631" y="77215"/>
                  </a:lnTo>
                  <a:lnTo>
                    <a:pt x="898905" y="0"/>
                  </a:lnTo>
                  <a:lnTo>
                    <a:pt x="522097" y="138556"/>
                  </a:lnTo>
                  <a:lnTo>
                    <a:pt x="892555" y="244982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00100" y="2514092"/>
            <a:ext cx="8140700" cy="18808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sz="1600" i="1" spc="-10" dirty="0">
                <a:latin typeface="Times New Roman"/>
                <a:cs typeface="Times New Roman"/>
              </a:rPr>
              <a:t>Базовые</a:t>
            </a:r>
            <a:r>
              <a:rPr sz="1600" i="1" spc="10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знания.</a:t>
            </a:r>
            <a:r>
              <a:rPr sz="1600" i="1" spc="3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Увеличение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выхода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продукта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реакции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происходит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смещении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положения</a:t>
            </a:r>
            <a:endParaRPr sz="16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вправо,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 </a:t>
            </a:r>
            <a:r>
              <a:rPr sz="1600" spc="-10" dirty="0">
                <a:latin typeface="Times New Roman"/>
                <a:cs typeface="Times New Roman"/>
              </a:rPr>
              <a:t>сторону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продуктов</a:t>
            </a:r>
            <a:r>
              <a:rPr sz="1600" spc="-5" dirty="0">
                <a:latin typeface="Times New Roman"/>
                <a:cs typeface="Times New Roman"/>
              </a:rPr>
              <a:t> реакции.</a:t>
            </a:r>
            <a:endParaRPr sz="1600">
              <a:latin typeface="Times New Roman"/>
              <a:cs typeface="Times New Roman"/>
            </a:endParaRPr>
          </a:p>
          <a:p>
            <a:pPr marL="25400" marR="457834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Повышение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температуры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смещает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положение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сторону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поглощения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тепла.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При </a:t>
            </a:r>
            <a:r>
              <a:rPr sz="1600" spc="-10" dirty="0">
                <a:latin typeface="Times New Roman"/>
                <a:cs typeface="Times New Roman"/>
              </a:rPr>
              <a:t>уменьшении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давления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положение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смещается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сторону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большего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числа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молекул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газов.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00">
              <a:latin typeface="Times New Roman"/>
              <a:cs typeface="Times New Roman"/>
            </a:endParaRPr>
          </a:p>
          <a:p>
            <a:pPr marR="812165" algn="ctr">
              <a:lnSpc>
                <a:spcPct val="100000"/>
              </a:lnSpc>
            </a:pPr>
            <a:r>
              <a:rPr sz="2400" b="1" spc="-5" dirty="0">
                <a:latin typeface="Times New Roman"/>
                <a:cs typeface="Times New Roman"/>
              </a:rPr>
              <a:t>А)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</a:t>
            </a:r>
            <a:r>
              <a:rPr sz="2400" b="1" baseline="-20833" dirty="0">
                <a:latin typeface="Times New Roman"/>
                <a:cs typeface="Times New Roman"/>
              </a:rPr>
              <a:t>2</a:t>
            </a:r>
            <a:r>
              <a:rPr sz="2400" b="1" spc="277" baseline="-20833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</a:t>
            </a:r>
            <a:r>
              <a:rPr sz="2400" b="1" spc="-7" baseline="-20833" dirty="0">
                <a:latin typeface="Times New Roman"/>
                <a:cs typeface="Times New Roman"/>
              </a:rPr>
              <a:t>(г)</a:t>
            </a:r>
            <a:r>
              <a:rPr sz="2400" b="1" spc="322" baseline="-20833" dirty="0">
                <a:latin typeface="Times New Roman"/>
                <a:cs typeface="Times New Roman"/>
              </a:rPr>
              <a:t> </a:t>
            </a:r>
            <a:r>
              <a:rPr sz="2500" b="1" i="1" spc="-95" dirty="0">
                <a:latin typeface="Wingdings 3"/>
                <a:cs typeface="Wingdings 3"/>
              </a:rPr>
              <a:t></a:t>
            </a:r>
            <a:r>
              <a:rPr sz="2500" b="1" i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</a:t>
            </a:r>
            <a:r>
              <a:rPr sz="2400" b="1" baseline="-20833" dirty="0">
                <a:latin typeface="Times New Roman"/>
                <a:cs typeface="Times New Roman"/>
              </a:rPr>
              <a:t>2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Q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95905" y="5469432"/>
            <a:ext cx="16338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Ответ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А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=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3106292" y="924532"/>
          <a:ext cx="5693410" cy="14783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7285"/>
                <a:gridCol w="3286125"/>
              </a:tblGrid>
              <a:tr h="469196">
                <a:tc>
                  <a:txBody>
                    <a:bodyPr/>
                    <a:lstStyle/>
                    <a:p>
                      <a:pPr marL="127000">
                        <a:lnSpc>
                          <a:spcPts val="1739"/>
                        </a:lnSpc>
                      </a:pP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УРАВНЕНИЕ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ts val="1850"/>
                        </a:lnSpc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1739"/>
                        </a:lnSpc>
                      </a:pP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ВЫХОД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ПРОДУКТА</a:t>
                      </a:r>
                      <a:r>
                        <a:rPr sz="16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60971">
                <a:tc>
                  <a:txBody>
                    <a:bodyPr/>
                    <a:lstStyle/>
                    <a:p>
                      <a:pPr marL="127000">
                        <a:lnSpc>
                          <a:spcPts val="19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20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1889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увеличивается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03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) 2HI</a:t>
                      </a:r>
                      <a:r>
                        <a:rPr sz="1600" spc="-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575" spc="-30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 </a:t>
                      </a:r>
                      <a:r>
                        <a:rPr sz="1575" spc="-18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600" i="1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175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уменьшается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03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2NH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575" spc="179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17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3H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17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175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изменяется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6008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19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19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575" spc="-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4" name="object 14"/>
          <p:cNvSpPr txBox="1"/>
          <p:nvPr/>
        </p:nvSpPr>
        <p:spPr>
          <a:xfrm>
            <a:off x="2193417" y="4461129"/>
            <a:ext cx="382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5" dirty="0">
                <a:latin typeface="Times New Roman"/>
                <a:cs typeface="Times New Roman"/>
              </a:rPr>
              <a:t>↑</a:t>
            </a:r>
            <a:r>
              <a:rPr sz="3600" b="1" dirty="0">
                <a:latin typeface="Times New Roman"/>
                <a:cs typeface="Times New Roman"/>
              </a:rPr>
              <a:t>t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26972" y="5074284"/>
            <a:ext cx="2781300" cy="0"/>
          </a:xfrm>
          <a:custGeom>
            <a:avLst/>
            <a:gdLst/>
            <a:ahLst/>
            <a:cxnLst/>
            <a:rect l="l" t="t" r="r" b="b"/>
            <a:pathLst>
              <a:path w="2781300">
                <a:moveTo>
                  <a:pt x="0" y="0"/>
                </a:moveTo>
                <a:lnTo>
                  <a:pt x="2780918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100124" y="4531867"/>
            <a:ext cx="2489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85314" algn="l"/>
              </a:tabLst>
            </a:pPr>
            <a:r>
              <a:rPr sz="3600" b="1" i="1" spc="-5" dirty="0">
                <a:latin typeface="Times New Roman"/>
                <a:cs typeface="Times New Roman"/>
              </a:rPr>
              <a:t>–Q</a:t>
            </a:r>
            <a:r>
              <a:rPr sz="3600" b="1" i="1" dirty="0">
                <a:latin typeface="Times New Roman"/>
                <a:cs typeface="Times New Roman"/>
              </a:rPr>
              <a:t>	+</a:t>
            </a:r>
            <a:r>
              <a:rPr sz="3600" b="1" i="1" spc="-5" dirty="0">
                <a:latin typeface="Times New Roman"/>
                <a:cs typeface="Times New Roman"/>
              </a:rPr>
              <a:t>Q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63791" y="4347971"/>
            <a:ext cx="1964689" cy="853440"/>
            <a:chOff x="163791" y="4347971"/>
            <a:chExt cx="1964689" cy="853440"/>
          </a:xfrm>
        </p:grpSpPr>
        <p:sp>
          <p:nvSpPr>
            <p:cNvPr id="18" name="object 18"/>
            <p:cNvSpPr/>
            <p:nvPr/>
          </p:nvSpPr>
          <p:spPr>
            <a:xfrm>
              <a:off x="176491" y="4943220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8918" y="0"/>
                  </a:moveTo>
                  <a:lnTo>
                    <a:pt x="357543" y="77342"/>
                  </a:lnTo>
                  <a:lnTo>
                    <a:pt x="0" y="138683"/>
                  </a:lnTo>
                  <a:lnTo>
                    <a:pt x="306031" y="167766"/>
                  </a:lnTo>
                  <a:lnTo>
                    <a:pt x="892479" y="245109"/>
                  </a:lnTo>
                  <a:lnTo>
                    <a:pt x="522058" y="138683"/>
                  </a:lnTo>
                  <a:lnTo>
                    <a:pt x="89891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76491" y="4943220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2479" y="245109"/>
                  </a:moveTo>
                  <a:lnTo>
                    <a:pt x="306031" y="167766"/>
                  </a:lnTo>
                  <a:lnTo>
                    <a:pt x="0" y="138683"/>
                  </a:lnTo>
                  <a:lnTo>
                    <a:pt x="357543" y="77342"/>
                  </a:lnTo>
                  <a:lnTo>
                    <a:pt x="898918" y="0"/>
                  </a:lnTo>
                  <a:lnTo>
                    <a:pt x="522058" y="138683"/>
                  </a:lnTo>
                  <a:lnTo>
                    <a:pt x="892479" y="24510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123693" y="4347971"/>
              <a:ext cx="0" cy="705485"/>
            </a:xfrm>
            <a:custGeom>
              <a:avLst/>
              <a:gdLst/>
              <a:ahLst/>
              <a:cxnLst/>
              <a:rect l="l" t="t" r="r" b="b"/>
              <a:pathLst>
                <a:path h="705485">
                  <a:moveTo>
                    <a:pt x="0" y="705357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58267" y="139700"/>
            <a:ext cx="841565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spc="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5.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Установите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соответствие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между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уравнением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реакции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изменением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выхода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продукта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реакции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при</a:t>
            </a: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одновременном</a:t>
            </a:r>
            <a:r>
              <a:rPr sz="20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повышении</a:t>
            </a:r>
            <a:r>
              <a:rPr sz="20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температуры</a:t>
            </a:r>
            <a:r>
              <a:rPr sz="20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уменьшении</a:t>
            </a:r>
            <a:r>
              <a:rPr sz="20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давления.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45173" y="6158953"/>
          <a:ext cx="4210050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095245" y="3618008"/>
            <a:ext cx="3960495" cy="47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195072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Б)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2HI</a:t>
            </a:r>
            <a:r>
              <a:rPr sz="2800" b="1" spc="-240" dirty="0">
                <a:latin typeface="Times New Roman"/>
                <a:cs typeface="Times New Roman"/>
              </a:rPr>
              <a:t> </a:t>
            </a:r>
            <a:r>
              <a:rPr sz="2775" b="1" spc="7" baseline="-21021" dirty="0">
                <a:latin typeface="Times New Roman"/>
                <a:cs typeface="Times New Roman"/>
              </a:rPr>
              <a:t>(г)</a:t>
            </a:r>
            <a:r>
              <a:rPr sz="2775" b="1" spc="-7" baseline="-21021" dirty="0">
                <a:latin typeface="Times New Roman"/>
                <a:cs typeface="Times New Roman"/>
              </a:rPr>
              <a:t> </a:t>
            </a:r>
            <a:r>
              <a:rPr sz="2950" b="1" i="1" spc="-140" dirty="0">
                <a:latin typeface="Wingdings 3"/>
                <a:cs typeface="Wingdings 3"/>
              </a:rPr>
              <a:t></a:t>
            </a:r>
            <a:r>
              <a:rPr sz="2950" spc="-140" dirty="0">
                <a:latin typeface="Times New Roman"/>
                <a:cs typeface="Times New Roman"/>
              </a:rPr>
              <a:t>	</a:t>
            </a:r>
            <a:r>
              <a:rPr sz="2800" b="1" dirty="0">
                <a:latin typeface="Times New Roman"/>
                <a:cs typeface="Times New Roman"/>
              </a:rPr>
              <a:t>H</a:t>
            </a:r>
            <a:r>
              <a:rPr sz="2775" b="1" baseline="-21021" dirty="0">
                <a:latin typeface="Times New Roman"/>
                <a:cs typeface="Times New Roman"/>
              </a:rPr>
              <a:t>2</a:t>
            </a:r>
            <a:r>
              <a:rPr sz="2775" b="1" spc="337" baseline="-2102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+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5" dirty="0">
                <a:latin typeface="Times New Roman"/>
                <a:cs typeface="Times New Roman"/>
              </a:rPr>
              <a:t>I</a:t>
            </a:r>
            <a:r>
              <a:rPr sz="2775" b="1" spc="7" baseline="-21021" dirty="0">
                <a:latin typeface="Times New Roman"/>
                <a:cs typeface="Times New Roman"/>
              </a:rPr>
              <a:t>2</a:t>
            </a:r>
            <a:r>
              <a:rPr sz="2775" b="1" spc="-30" baseline="-21021" dirty="0">
                <a:latin typeface="Times New Roman"/>
                <a:cs typeface="Times New Roman"/>
              </a:rPr>
              <a:t> </a:t>
            </a:r>
            <a:r>
              <a:rPr sz="2775" b="1" spc="7" baseline="-21021" dirty="0">
                <a:latin typeface="Times New Roman"/>
                <a:cs typeface="Times New Roman"/>
              </a:rPr>
              <a:t>(г)</a:t>
            </a:r>
            <a:r>
              <a:rPr sz="2775" b="1" spc="330" baseline="-2102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–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i="1" spc="-5" dirty="0">
                <a:latin typeface="Times New Roman"/>
                <a:cs typeface="Times New Roman"/>
              </a:rPr>
              <a:t>Q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15103" y="4488307"/>
            <a:ext cx="3816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(2)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504309" y="4189095"/>
            <a:ext cx="2781300" cy="1346200"/>
            <a:chOff x="4504309" y="4189095"/>
            <a:chExt cx="2781300" cy="1346200"/>
          </a:xfrm>
        </p:grpSpPr>
        <p:sp>
          <p:nvSpPr>
            <p:cNvPr id="7" name="object 7"/>
            <p:cNvSpPr/>
            <p:nvPr/>
          </p:nvSpPr>
          <p:spPr>
            <a:xfrm>
              <a:off x="4504309" y="4189095"/>
              <a:ext cx="2781300" cy="705485"/>
            </a:xfrm>
            <a:custGeom>
              <a:avLst/>
              <a:gdLst/>
              <a:ahLst/>
              <a:cxnLst/>
              <a:rect l="l" t="t" r="r" b="b"/>
              <a:pathLst>
                <a:path w="2781300" h="705485">
                  <a:moveTo>
                    <a:pt x="0" y="705357"/>
                  </a:moveTo>
                  <a:lnTo>
                    <a:pt x="2780918" y="705357"/>
                  </a:lnTo>
                </a:path>
                <a:path w="2781300" h="705485">
                  <a:moveTo>
                    <a:pt x="1368170" y="705357"/>
                  </a:moveTo>
                  <a:lnTo>
                    <a:pt x="136817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77840" y="4892040"/>
              <a:ext cx="649224" cy="5760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85460" y="4896612"/>
              <a:ext cx="613155" cy="63855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656453" y="4941189"/>
              <a:ext cx="432434" cy="504190"/>
            </a:xfrm>
            <a:custGeom>
              <a:avLst/>
              <a:gdLst/>
              <a:ahLst/>
              <a:cxnLst/>
              <a:rect l="l" t="t" r="r" b="b"/>
              <a:pathLst>
                <a:path w="432435" h="504189">
                  <a:moveTo>
                    <a:pt x="432054" y="0"/>
                  </a:moveTo>
                  <a:lnTo>
                    <a:pt x="0" y="504063"/>
                  </a:lnTo>
                </a:path>
              </a:pathLst>
            </a:custGeom>
            <a:ln w="762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937758" y="4416679"/>
            <a:ext cx="14204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550545" algn="l"/>
              </a:tabLst>
            </a:pPr>
            <a:r>
              <a:rPr sz="3600" b="1" baseline="8101" dirty="0">
                <a:latin typeface="Times New Roman"/>
                <a:cs typeface="Times New Roman"/>
              </a:rPr>
              <a:t>↓Р	</a:t>
            </a:r>
            <a:r>
              <a:rPr sz="2400" b="1" dirty="0">
                <a:latin typeface="Times New Roman"/>
                <a:cs typeface="Times New Roman"/>
              </a:rPr>
              <a:t>(1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31511" y="5828487"/>
            <a:ext cx="16154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Ответ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Б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=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83095" y="4894453"/>
            <a:ext cx="2781300" cy="0"/>
          </a:xfrm>
          <a:custGeom>
            <a:avLst/>
            <a:gdLst/>
            <a:ahLst/>
            <a:cxnLst/>
            <a:rect l="l" t="t" r="r" b="b"/>
            <a:pathLst>
              <a:path w="2781300">
                <a:moveTo>
                  <a:pt x="0" y="0"/>
                </a:moveTo>
                <a:lnTo>
                  <a:pt x="2780931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56336" y="4352035"/>
            <a:ext cx="6165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1" spc="-5" dirty="0">
                <a:latin typeface="Times New Roman"/>
                <a:cs typeface="Times New Roman"/>
              </a:rPr>
              <a:t>+Q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66722" y="4252341"/>
            <a:ext cx="10915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Times New Roman"/>
                <a:cs typeface="Times New Roman"/>
              </a:rPr>
              <a:t>↑</a:t>
            </a:r>
            <a:r>
              <a:rPr sz="3600" b="1" dirty="0">
                <a:latin typeface="Times New Roman"/>
                <a:cs typeface="Times New Roman"/>
              </a:rPr>
              <a:t>t</a:t>
            </a:r>
            <a:r>
              <a:rPr sz="3600" b="1" spc="200" dirty="0">
                <a:latin typeface="Times New Roman"/>
                <a:cs typeface="Times New Roman"/>
              </a:rPr>
              <a:t> </a:t>
            </a:r>
            <a:r>
              <a:rPr sz="5400" b="1" i="1" spc="-7" baseline="-3086" dirty="0">
                <a:latin typeface="Times New Roman"/>
                <a:cs typeface="Times New Roman"/>
              </a:rPr>
              <a:t>–Q</a:t>
            </a:r>
            <a:endParaRPr sz="5400" baseline="-3086"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908492" y="4189095"/>
            <a:ext cx="2193290" cy="838200"/>
            <a:chOff x="1908492" y="4189095"/>
            <a:chExt cx="2193290" cy="838200"/>
          </a:xfrm>
        </p:grpSpPr>
        <p:sp>
          <p:nvSpPr>
            <p:cNvPr id="17" name="object 17"/>
            <p:cNvSpPr/>
            <p:nvPr/>
          </p:nvSpPr>
          <p:spPr>
            <a:xfrm>
              <a:off x="3182873" y="4769993"/>
              <a:ext cx="906144" cy="244475"/>
            </a:xfrm>
            <a:custGeom>
              <a:avLst/>
              <a:gdLst/>
              <a:ahLst/>
              <a:cxnLst/>
              <a:rect l="l" t="t" r="r" b="b"/>
              <a:pathLst>
                <a:path w="906145" h="244475">
                  <a:moveTo>
                    <a:pt x="21462" y="0"/>
                  </a:moveTo>
                  <a:lnTo>
                    <a:pt x="384683" y="128904"/>
                  </a:lnTo>
                  <a:lnTo>
                    <a:pt x="0" y="244220"/>
                  </a:lnTo>
                  <a:lnTo>
                    <a:pt x="545084" y="200151"/>
                  </a:lnTo>
                  <a:lnTo>
                    <a:pt x="905763" y="160781"/>
                  </a:lnTo>
                  <a:lnTo>
                    <a:pt x="602106" y="113029"/>
                  </a:lnTo>
                  <a:lnTo>
                    <a:pt x="2146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182873" y="4769993"/>
              <a:ext cx="906144" cy="244475"/>
            </a:xfrm>
            <a:custGeom>
              <a:avLst/>
              <a:gdLst/>
              <a:ahLst/>
              <a:cxnLst/>
              <a:rect l="l" t="t" r="r" b="b"/>
              <a:pathLst>
                <a:path w="906145" h="244475">
                  <a:moveTo>
                    <a:pt x="21462" y="0"/>
                  </a:moveTo>
                  <a:lnTo>
                    <a:pt x="602106" y="113029"/>
                  </a:lnTo>
                  <a:lnTo>
                    <a:pt x="905763" y="160781"/>
                  </a:lnTo>
                  <a:lnTo>
                    <a:pt x="545084" y="200151"/>
                  </a:lnTo>
                  <a:lnTo>
                    <a:pt x="0" y="244220"/>
                  </a:lnTo>
                  <a:lnTo>
                    <a:pt x="384683" y="128904"/>
                  </a:lnTo>
                  <a:lnTo>
                    <a:pt x="21462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913254" y="4189095"/>
              <a:ext cx="0" cy="705485"/>
            </a:xfrm>
            <a:custGeom>
              <a:avLst/>
              <a:gdLst/>
              <a:ahLst/>
              <a:cxnLst/>
              <a:rect l="l" t="t" r="r" b="b"/>
              <a:pathLst>
                <a:path h="705485">
                  <a:moveTo>
                    <a:pt x="0" y="705357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12800" y="2514092"/>
            <a:ext cx="81153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10" dirty="0">
                <a:latin typeface="Times New Roman"/>
                <a:cs typeface="Times New Roman"/>
              </a:rPr>
              <a:t>Базовые</a:t>
            </a:r>
            <a:r>
              <a:rPr sz="1600" i="1" spc="10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знания.</a:t>
            </a:r>
            <a:r>
              <a:rPr sz="1600" i="1" spc="3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Увеличение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выхода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продукта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реакции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происходит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смещении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положения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вправо,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 </a:t>
            </a:r>
            <a:r>
              <a:rPr sz="1600" spc="-10" dirty="0">
                <a:latin typeface="Times New Roman"/>
                <a:cs typeface="Times New Roman"/>
              </a:rPr>
              <a:t>сторону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продуктов</a:t>
            </a:r>
            <a:r>
              <a:rPr sz="1600" spc="-5" dirty="0">
                <a:latin typeface="Times New Roman"/>
                <a:cs typeface="Times New Roman"/>
              </a:rPr>
              <a:t> реакции.</a:t>
            </a:r>
            <a:endParaRPr sz="1600">
              <a:latin typeface="Times New Roman"/>
              <a:cs typeface="Times New Roman"/>
            </a:endParaRPr>
          </a:p>
          <a:p>
            <a:pPr marL="12700" marR="445134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Повышение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температуры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смещает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положение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сторону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поглощения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тепла.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При </a:t>
            </a:r>
            <a:r>
              <a:rPr sz="1600" spc="-10" dirty="0">
                <a:latin typeface="Times New Roman"/>
                <a:cs typeface="Times New Roman"/>
              </a:rPr>
              <a:t>уменьшении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давления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положение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смещается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сторону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большего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числа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12800" y="3489705"/>
            <a:ext cx="12858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Times New Roman"/>
                <a:cs typeface="Times New Roman"/>
              </a:rPr>
              <a:t>молекул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газов.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3106292" y="924532"/>
          <a:ext cx="5693410" cy="14783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7285"/>
                <a:gridCol w="3286125"/>
              </a:tblGrid>
              <a:tr h="469196">
                <a:tc>
                  <a:txBody>
                    <a:bodyPr/>
                    <a:lstStyle/>
                    <a:p>
                      <a:pPr marL="127000">
                        <a:lnSpc>
                          <a:spcPts val="1739"/>
                        </a:lnSpc>
                      </a:pP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УРАВНЕНИЕ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ts val="1850"/>
                        </a:lnSpc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1739"/>
                        </a:lnSpc>
                      </a:pP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ВЫХОД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ПРОДУКТА</a:t>
                      </a:r>
                      <a:r>
                        <a:rPr sz="16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60971">
                <a:tc>
                  <a:txBody>
                    <a:bodyPr/>
                    <a:lstStyle/>
                    <a:p>
                      <a:pPr marL="127000">
                        <a:lnSpc>
                          <a:spcPts val="19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20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1889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увеличивается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03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) 2HI</a:t>
                      </a:r>
                      <a:r>
                        <a:rPr sz="1600" spc="-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575" spc="-30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 </a:t>
                      </a:r>
                      <a:r>
                        <a:rPr sz="1575" spc="-18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600" i="1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175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уменьшается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03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2NH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575" spc="179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17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3H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17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175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изменяется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6008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19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19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575" spc="-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3" name="object 23"/>
          <p:cNvSpPr txBox="1"/>
          <p:nvPr/>
        </p:nvSpPr>
        <p:spPr>
          <a:xfrm>
            <a:off x="258267" y="139700"/>
            <a:ext cx="841565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spc="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5.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Установите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соответствие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между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уравнением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реакции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изменением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выхода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продукта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реакции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при</a:t>
            </a: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одновременном</a:t>
            </a:r>
            <a:r>
              <a:rPr sz="20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повышении</a:t>
            </a:r>
            <a:r>
              <a:rPr sz="20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температуры</a:t>
            </a:r>
            <a:r>
              <a:rPr sz="20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уменьшении</a:t>
            </a:r>
            <a:r>
              <a:rPr sz="20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давления.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45173" y="6158953"/>
          <a:ext cx="4210050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171445" y="3513861"/>
            <a:ext cx="3331210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  <a:tabLst>
                <a:tab pos="1628775" algn="l"/>
              </a:tabLst>
            </a:pPr>
            <a:r>
              <a:rPr sz="2400" b="1" dirty="0">
                <a:latin typeface="Times New Roman"/>
                <a:cs typeface="Times New Roman"/>
              </a:rPr>
              <a:t>В)</a:t>
            </a:r>
            <a:r>
              <a:rPr sz="2400" b="1" spc="-5" dirty="0">
                <a:latin typeface="Times New Roman"/>
                <a:cs typeface="Times New Roman"/>
              </a:rPr>
              <a:t> 2NH</a:t>
            </a:r>
            <a:r>
              <a:rPr sz="2400" b="1" spc="-7" baseline="-20833" dirty="0">
                <a:latin typeface="Times New Roman"/>
                <a:cs typeface="Times New Roman"/>
              </a:rPr>
              <a:t>3</a:t>
            </a:r>
            <a:r>
              <a:rPr sz="2400" b="1" spc="315" baseline="-20833" dirty="0">
                <a:latin typeface="Times New Roman"/>
                <a:cs typeface="Times New Roman"/>
              </a:rPr>
              <a:t> </a:t>
            </a:r>
            <a:r>
              <a:rPr sz="2500" b="1" i="1" spc="-95" dirty="0">
                <a:latin typeface="Wingdings 3"/>
                <a:cs typeface="Wingdings 3"/>
              </a:rPr>
              <a:t></a:t>
            </a:r>
            <a:r>
              <a:rPr sz="2500" spc="-95" dirty="0">
                <a:latin typeface="Times New Roman"/>
                <a:cs typeface="Times New Roman"/>
              </a:rPr>
              <a:t>	</a:t>
            </a:r>
            <a:r>
              <a:rPr sz="2400" b="1" spc="-5" dirty="0">
                <a:latin typeface="Times New Roman"/>
                <a:cs typeface="Times New Roman"/>
              </a:rPr>
              <a:t>N</a:t>
            </a:r>
            <a:r>
              <a:rPr sz="2400" b="1" spc="-7" baseline="-20833" dirty="0">
                <a:latin typeface="Times New Roman"/>
                <a:cs typeface="Times New Roman"/>
              </a:rPr>
              <a:t>2</a:t>
            </a:r>
            <a:r>
              <a:rPr sz="2400" b="1" spc="277" baseline="-20833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3H</a:t>
            </a:r>
            <a:r>
              <a:rPr sz="2400" b="1" baseline="-20833" dirty="0">
                <a:latin typeface="Times New Roman"/>
                <a:cs typeface="Times New Roman"/>
              </a:rPr>
              <a:t>2</a:t>
            </a:r>
            <a:r>
              <a:rPr sz="2400" b="1" spc="254" baseline="-20833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Q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83095" y="4894453"/>
            <a:ext cx="2781300" cy="0"/>
          </a:xfrm>
          <a:custGeom>
            <a:avLst/>
            <a:gdLst/>
            <a:ahLst/>
            <a:cxnLst/>
            <a:rect l="l" t="t" r="r" b="b"/>
            <a:pathLst>
              <a:path w="2781300">
                <a:moveTo>
                  <a:pt x="0" y="0"/>
                </a:moveTo>
                <a:lnTo>
                  <a:pt x="2780931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473579" y="4279138"/>
            <a:ext cx="584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1" dirty="0">
                <a:latin typeface="Times New Roman"/>
                <a:cs typeface="Times New Roman"/>
              </a:rPr>
              <a:t>–</a:t>
            </a:r>
            <a:r>
              <a:rPr sz="3600" b="1" i="1" spc="-5" dirty="0">
                <a:latin typeface="Times New Roman"/>
                <a:cs typeface="Times New Roman"/>
              </a:rPr>
              <a:t>Q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6336" y="4352035"/>
            <a:ext cx="6165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1" spc="-5" dirty="0">
                <a:latin typeface="Times New Roman"/>
                <a:cs typeface="Times New Roman"/>
              </a:rPr>
              <a:t>+Q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46250" y="4237482"/>
            <a:ext cx="382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5" dirty="0">
                <a:latin typeface="Times New Roman"/>
                <a:cs typeface="Times New Roman"/>
              </a:rPr>
              <a:t>↑</a:t>
            </a:r>
            <a:r>
              <a:rPr sz="3600" b="1" dirty="0">
                <a:latin typeface="Times New Roman"/>
                <a:cs typeface="Times New Roman"/>
              </a:rPr>
              <a:t>t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675066" y="4259707"/>
            <a:ext cx="2426335" cy="767715"/>
            <a:chOff x="1675066" y="4259707"/>
            <a:chExt cx="2426335" cy="767715"/>
          </a:xfrm>
        </p:grpSpPr>
        <p:sp>
          <p:nvSpPr>
            <p:cNvPr id="10" name="object 10"/>
            <p:cNvSpPr/>
            <p:nvPr/>
          </p:nvSpPr>
          <p:spPr>
            <a:xfrm>
              <a:off x="3182874" y="4769993"/>
              <a:ext cx="906144" cy="244475"/>
            </a:xfrm>
            <a:custGeom>
              <a:avLst/>
              <a:gdLst/>
              <a:ahLst/>
              <a:cxnLst/>
              <a:rect l="l" t="t" r="r" b="b"/>
              <a:pathLst>
                <a:path w="906145" h="244475">
                  <a:moveTo>
                    <a:pt x="21462" y="0"/>
                  </a:moveTo>
                  <a:lnTo>
                    <a:pt x="384683" y="128904"/>
                  </a:lnTo>
                  <a:lnTo>
                    <a:pt x="0" y="244220"/>
                  </a:lnTo>
                  <a:lnTo>
                    <a:pt x="545084" y="200151"/>
                  </a:lnTo>
                  <a:lnTo>
                    <a:pt x="905763" y="160781"/>
                  </a:lnTo>
                  <a:lnTo>
                    <a:pt x="602106" y="113029"/>
                  </a:lnTo>
                  <a:lnTo>
                    <a:pt x="2146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182874" y="4769993"/>
              <a:ext cx="906144" cy="244475"/>
            </a:xfrm>
            <a:custGeom>
              <a:avLst/>
              <a:gdLst/>
              <a:ahLst/>
              <a:cxnLst/>
              <a:rect l="l" t="t" r="r" b="b"/>
              <a:pathLst>
                <a:path w="906145" h="244475">
                  <a:moveTo>
                    <a:pt x="21462" y="0"/>
                  </a:moveTo>
                  <a:lnTo>
                    <a:pt x="602106" y="113029"/>
                  </a:lnTo>
                  <a:lnTo>
                    <a:pt x="905763" y="160781"/>
                  </a:lnTo>
                  <a:lnTo>
                    <a:pt x="545084" y="200151"/>
                  </a:lnTo>
                  <a:lnTo>
                    <a:pt x="0" y="244220"/>
                  </a:lnTo>
                  <a:lnTo>
                    <a:pt x="384683" y="128904"/>
                  </a:lnTo>
                  <a:lnTo>
                    <a:pt x="21462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79829" y="4259707"/>
              <a:ext cx="0" cy="705485"/>
            </a:xfrm>
            <a:custGeom>
              <a:avLst/>
              <a:gdLst/>
              <a:ahLst/>
              <a:cxnLst/>
              <a:rect l="l" t="t" r="r" b="b"/>
              <a:pathLst>
                <a:path h="705485">
                  <a:moveTo>
                    <a:pt x="0" y="70523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515103" y="4488307"/>
            <a:ext cx="3816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(2)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504309" y="4189095"/>
            <a:ext cx="2781300" cy="705485"/>
          </a:xfrm>
          <a:custGeom>
            <a:avLst/>
            <a:gdLst/>
            <a:ahLst/>
            <a:cxnLst/>
            <a:rect l="l" t="t" r="r" b="b"/>
            <a:pathLst>
              <a:path w="2781300" h="705485">
                <a:moveTo>
                  <a:pt x="0" y="705357"/>
                </a:moveTo>
                <a:lnTo>
                  <a:pt x="2780918" y="705357"/>
                </a:lnTo>
              </a:path>
              <a:path w="2781300" h="705485">
                <a:moveTo>
                  <a:pt x="1368170" y="705357"/>
                </a:moveTo>
                <a:lnTo>
                  <a:pt x="1368170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937758" y="4416679"/>
            <a:ext cx="14204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550545" algn="l"/>
              </a:tabLst>
            </a:pPr>
            <a:r>
              <a:rPr sz="3600" b="1" baseline="8101" dirty="0">
                <a:latin typeface="Times New Roman"/>
                <a:cs typeface="Times New Roman"/>
              </a:rPr>
              <a:t>↓Р	</a:t>
            </a:r>
            <a:r>
              <a:rPr sz="2400" b="1" dirty="0">
                <a:latin typeface="Times New Roman"/>
                <a:cs typeface="Times New Roman"/>
              </a:rPr>
              <a:t>(1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3)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7344536" y="4757292"/>
            <a:ext cx="931544" cy="269875"/>
            <a:chOff x="7344536" y="4757292"/>
            <a:chExt cx="931544" cy="269875"/>
          </a:xfrm>
        </p:grpSpPr>
        <p:sp>
          <p:nvSpPr>
            <p:cNvPr id="17" name="object 17"/>
            <p:cNvSpPr/>
            <p:nvPr/>
          </p:nvSpPr>
          <p:spPr>
            <a:xfrm>
              <a:off x="7357236" y="4769992"/>
              <a:ext cx="906144" cy="244475"/>
            </a:xfrm>
            <a:custGeom>
              <a:avLst/>
              <a:gdLst/>
              <a:ahLst/>
              <a:cxnLst/>
              <a:rect l="l" t="t" r="r" b="b"/>
              <a:pathLst>
                <a:path w="906145" h="244475">
                  <a:moveTo>
                    <a:pt x="21463" y="0"/>
                  </a:moveTo>
                  <a:lnTo>
                    <a:pt x="384683" y="128904"/>
                  </a:lnTo>
                  <a:lnTo>
                    <a:pt x="0" y="244220"/>
                  </a:lnTo>
                  <a:lnTo>
                    <a:pt x="545084" y="200151"/>
                  </a:lnTo>
                  <a:lnTo>
                    <a:pt x="905764" y="160781"/>
                  </a:lnTo>
                  <a:lnTo>
                    <a:pt x="601980" y="113029"/>
                  </a:lnTo>
                  <a:lnTo>
                    <a:pt x="2146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357236" y="4769992"/>
              <a:ext cx="906144" cy="244475"/>
            </a:xfrm>
            <a:custGeom>
              <a:avLst/>
              <a:gdLst/>
              <a:ahLst/>
              <a:cxnLst/>
              <a:rect l="l" t="t" r="r" b="b"/>
              <a:pathLst>
                <a:path w="906145" h="244475">
                  <a:moveTo>
                    <a:pt x="21463" y="0"/>
                  </a:moveTo>
                  <a:lnTo>
                    <a:pt x="601980" y="113029"/>
                  </a:lnTo>
                  <a:lnTo>
                    <a:pt x="905764" y="160781"/>
                  </a:lnTo>
                  <a:lnTo>
                    <a:pt x="545084" y="200151"/>
                  </a:lnTo>
                  <a:lnTo>
                    <a:pt x="0" y="244220"/>
                  </a:lnTo>
                  <a:lnTo>
                    <a:pt x="384683" y="128904"/>
                  </a:lnTo>
                  <a:lnTo>
                    <a:pt x="21463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731511" y="5828487"/>
            <a:ext cx="16173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Ответ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=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12800" y="2514092"/>
            <a:ext cx="81153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10" dirty="0">
                <a:latin typeface="Times New Roman"/>
                <a:cs typeface="Times New Roman"/>
              </a:rPr>
              <a:t>Базовые</a:t>
            </a:r>
            <a:r>
              <a:rPr sz="1600" i="1" spc="10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знания.</a:t>
            </a:r>
            <a:r>
              <a:rPr sz="1600" i="1" spc="3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Увеличение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выхода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продукта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реакции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происходит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смещении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положения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вправо,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 </a:t>
            </a:r>
            <a:r>
              <a:rPr sz="1600" spc="-10" dirty="0">
                <a:latin typeface="Times New Roman"/>
                <a:cs typeface="Times New Roman"/>
              </a:rPr>
              <a:t>сторону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продуктов</a:t>
            </a:r>
            <a:r>
              <a:rPr sz="1600" spc="-5" dirty="0">
                <a:latin typeface="Times New Roman"/>
                <a:cs typeface="Times New Roman"/>
              </a:rPr>
              <a:t> реакции.</a:t>
            </a:r>
            <a:endParaRPr sz="1600">
              <a:latin typeface="Times New Roman"/>
              <a:cs typeface="Times New Roman"/>
            </a:endParaRPr>
          </a:p>
          <a:p>
            <a:pPr marL="12700" marR="445134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Повышение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температуры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смещает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положение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сторону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поглощения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тепла.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При </a:t>
            </a:r>
            <a:r>
              <a:rPr sz="1600" spc="-10" dirty="0">
                <a:latin typeface="Times New Roman"/>
                <a:cs typeface="Times New Roman"/>
              </a:rPr>
              <a:t>уменьшении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давления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положение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смещается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сторону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большего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числа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12800" y="3489705"/>
            <a:ext cx="12858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Times New Roman"/>
                <a:cs typeface="Times New Roman"/>
              </a:rPr>
              <a:t>молекул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газов.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3106292" y="924532"/>
          <a:ext cx="5693410" cy="14783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7285"/>
                <a:gridCol w="3286125"/>
              </a:tblGrid>
              <a:tr h="469196">
                <a:tc>
                  <a:txBody>
                    <a:bodyPr/>
                    <a:lstStyle/>
                    <a:p>
                      <a:pPr marL="127000">
                        <a:lnSpc>
                          <a:spcPts val="1739"/>
                        </a:lnSpc>
                      </a:pP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УРАВНЕНИЕ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ts val="1850"/>
                        </a:lnSpc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1739"/>
                        </a:lnSpc>
                      </a:pP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ВЫХОД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ПРОДУКТА</a:t>
                      </a:r>
                      <a:r>
                        <a:rPr sz="16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60971">
                <a:tc>
                  <a:txBody>
                    <a:bodyPr/>
                    <a:lstStyle/>
                    <a:p>
                      <a:pPr marL="127000">
                        <a:lnSpc>
                          <a:spcPts val="19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20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1889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увеличивается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03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) 2HI</a:t>
                      </a:r>
                      <a:r>
                        <a:rPr sz="1600" spc="-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575" spc="-30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 </a:t>
                      </a:r>
                      <a:r>
                        <a:rPr sz="1575" spc="-18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600" i="1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175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уменьшается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03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2NH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575" spc="179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17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3H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17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175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изменяется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6008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19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19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575" spc="-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3" name="object 23"/>
          <p:cNvSpPr txBox="1"/>
          <p:nvPr/>
        </p:nvSpPr>
        <p:spPr>
          <a:xfrm>
            <a:off x="258267" y="139700"/>
            <a:ext cx="841565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spc="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5.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Установите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соответствие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между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уравнением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реакции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изменением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выхода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продукта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реакции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при</a:t>
            </a: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одновременном</a:t>
            </a:r>
            <a:r>
              <a:rPr sz="20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повышении</a:t>
            </a:r>
            <a:r>
              <a:rPr sz="20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температуры</a:t>
            </a:r>
            <a:r>
              <a:rPr sz="20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уменьшении</a:t>
            </a:r>
            <a:r>
              <a:rPr sz="20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давления.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45173" y="6158953"/>
          <a:ext cx="4210050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701163" y="3567769"/>
            <a:ext cx="3451860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  <a:tabLst>
                <a:tab pos="223266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Г)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2SO</a:t>
            </a:r>
            <a:r>
              <a:rPr sz="2400" b="1" spc="-7" baseline="-20833" dirty="0">
                <a:latin typeface="Times New Roman"/>
                <a:cs typeface="Times New Roman"/>
              </a:rPr>
              <a:t>2</a:t>
            </a:r>
            <a:r>
              <a:rPr sz="2400" b="1" spc="292" baseline="-20833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+ О</a:t>
            </a:r>
            <a:r>
              <a:rPr sz="2400" b="1" baseline="-20833" dirty="0">
                <a:latin typeface="Times New Roman"/>
                <a:cs typeface="Times New Roman"/>
              </a:rPr>
              <a:t>2</a:t>
            </a:r>
            <a:r>
              <a:rPr sz="2400" b="1" spc="292" baseline="-20833" dirty="0">
                <a:latin typeface="Times New Roman"/>
                <a:cs typeface="Times New Roman"/>
              </a:rPr>
              <a:t> </a:t>
            </a:r>
            <a:r>
              <a:rPr sz="2500" b="1" i="1" spc="-90" dirty="0">
                <a:latin typeface="Wingdings 3"/>
                <a:cs typeface="Wingdings 3"/>
              </a:rPr>
              <a:t></a:t>
            </a:r>
            <a:r>
              <a:rPr sz="2500" spc="-90" dirty="0">
                <a:latin typeface="Times New Roman"/>
                <a:cs typeface="Times New Roman"/>
              </a:rPr>
              <a:t>	</a:t>
            </a:r>
            <a:r>
              <a:rPr sz="2400" b="1" spc="-5" dirty="0">
                <a:latin typeface="Times New Roman"/>
                <a:cs typeface="Times New Roman"/>
              </a:rPr>
              <a:t>2SO</a:t>
            </a:r>
            <a:r>
              <a:rPr sz="2400" b="1" spc="-7" baseline="-20833" dirty="0">
                <a:latin typeface="Times New Roman"/>
                <a:cs typeface="Times New Roman"/>
              </a:rPr>
              <a:t>3</a:t>
            </a:r>
            <a:r>
              <a:rPr sz="2400" b="1" spc="-44" baseline="-20833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Q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21966" y="4167378"/>
            <a:ext cx="382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5" dirty="0">
                <a:latin typeface="Times New Roman"/>
                <a:cs typeface="Times New Roman"/>
              </a:rPr>
              <a:t>↑</a:t>
            </a:r>
            <a:r>
              <a:rPr sz="3600" b="1" dirty="0">
                <a:latin typeface="Times New Roman"/>
                <a:cs typeface="Times New Roman"/>
              </a:rPr>
              <a:t>t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95400" y="4821809"/>
            <a:ext cx="2781300" cy="0"/>
          </a:xfrm>
          <a:custGeom>
            <a:avLst/>
            <a:gdLst/>
            <a:ahLst/>
            <a:cxnLst/>
            <a:rect l="l" t="t" r="r" b="b"/>
            <a:pathLst>
              <a:path w="2781300">
                <a:moveTo>
                  <a:pt x="0" y="0"/>
                </a:moveTo>
                <a:lnTo>
                  <a:pt x="2780919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341370" y="4279214"/>
            <a:ext cx="6165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1" spc="-5" dirty="0">
                <a:latin typeface="Times New Roman"/>
                <a:cs typeface="Times New Roman"/>
              </a:rPr>
              <a:t>+</a:t>
            </a:r>
            <a:r>
              <a:rPr sz="3600" b="1" i="1" dirty="0">
                <a:latin typeface="Times New Roman"/>
                <a:cs typeface="Times New Roman"/>
              </a:rPr>
              <a:t>Q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68627" y="4279214"/>
            <a:ext cx="5848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1" spc="-5" dirty="0">
                <a:latin typeface="Times New Roman"/>
                <a:cs typeface="Times New Roman"/>
              </a:rPr>
              <a:t>–</a:t>
            </a:r>
            <a:r>
              <a:rPr sz="3600" b="1" i="1" dirty="0">
                <a:latin typeface="Times New Roman"/>
                <a:cs typeface="Times New Roman"/>
              </a:rPr>
              <a:t>Q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32206" y="4131055"/>
            <a:ext cx="1966595" cy="817880"/>
            <a:chOff x="532206" y="4131055"/>
            <a:chExt cx="1966595" cy="817880"/>
          </a:xfrm>
        </p:grpSpPr>
        <p:sp>
          <p:nvSpPr>
            <p:cNvPr id="10" name="object 10"/>
            <p:cNvSpPr/>
            <p:nvPr/>
          </p:nvSpPr>
          <p:spPr>
            <a:xfrm>
              <a:off x="544906" y="4690872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8956" y="0"/>
                  </a:moveTo>
                  <a:lnTo>
                    <a:pt x="357555" y="77215"/>
                  </a:lnTo>
                  <a:lnTo>
                    <a:pt x="0" y="138556"/>
                  </a:lnTo>
                  <a:lnTo>
                    <a:pt x="306044" y="167766"/>
                  </a:lnTo>
                  <a:lnTo>
                    <a:pt x="892479" y="244982"/>
                  </a:lnTo>
                  <a:lnTo>
                    <a:pt x="522058" y="138556"/>
                  </a:lnTo>
                  <a:lnTo>
                    <a:pt x="89895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4906" y="4690872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2479" y="244982"/>
                  </a:moveTo>
                  <a:lnTo>
                    <a:pt x="306044" y="167766"/>
                  </a:lnTo>
                  <a:lnTo>
                    <a:pt x="0" y="138556"/>
                  </a:lnTo>
                  <a:lnTo>
                    <a:pt x="357555" y="77215"/>
                  </a:lnTo>
                  <a:lnTo>
                    <a:pt x="898956" y="0"/>
                  </a:lnTo>
                  <a:lnTo>
                    <a:pt x="522058" y="138556"/>
                  </a:lnTo>
                  <a:lnTo>
                    <a:pt x="892479" y="244982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493771" y="4131055"/>
              <a:ext cx="0" cy="705485"/>
            </a:xfrm>
            <a:custGeom>
              <a:avLst/>
              <a:gdLst/>
              <a:ahLst/>
              <a:cxnLst/>
              <a:rect l="l" t="t" r="r" b="b"/>
              <a:pathLst>
                <a:path h="705485">
                  <a:moveTo>
                    <a:pt x="0" y="70523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605521" y="4288282"/>
            <a:ext cx="381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(2)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36791" y="4432554"/>
            <a:ext cx="3644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↓Р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516117" y="4288282"/>
            <a:ext cx="96011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3865" algn="l"/>
              </a:tabLst>
            </a:pPr>
            <a:r>
              <a:rPr sz="2400" b="1" dirty="0">
                <a:latin typeface="Times New Roman"/>
                <a:cs typeface="Times New Roman"/>
              </a:rPr>
              <a:t>(2	+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1)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671948" y="4149090"/>
            <a:ext cx="3545204" cy="834390"/>
            <a:chOff x="4671948" y="4149090"/>
            <a:chExt cx="3545204" cy="834390"/>
          </a:xfrm>
        </p:grpSpPr>
        <p:sp>
          <p:nvSpPr>
            <p:cNvPr id="17" name="object 17"/>
            <p:cNvSpPr/>
            <p:nvPr/>
          </p:nvSpPr>
          <p:spPr>
            <a:xfrm>
              <a:off x="5436107" y="4149090"/>
              <a:ext cx="2781300" cy="705485"/>
            </a:xfrm>
            <a:custGeom>
              <a:avLst/>
              <a:gdLst/>
              <a:ahLst/>
              <a:cxnLst/>
              <a:rect l="l" t="t" r="r" b="b"/>
              <a:pathLst>
                <a:path w="2781300" h="705485">
                  <a:moveTo>
                    <a:pt x="0" y="699135"/>
                  </a:moveTo>
                  <a:lnTo>
                    <a:pt x="2780918" y="699135"/>
                  </a:lnTo>
                </a:path>
                <a:path w="2781300" h="705485">
                  <a:moveTo>
                    <a:pt x="1368170" y="705231"/>
                  </a:moveTo>
                  <a:lnTo>
                    <a:pt x="136817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684648" y="4725670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8905" y="0"/>
                  </a:moveTo>
                  <a:lnTo>
                    <a:pt x="357631" y="77342"/>
                  </a:lnTo>
                  <a:lnTo>
                    <a:pt x="0" y="138683"/>
                  </a:lnTo>
                  <a:lnTo>
                    <a:pt x="306070" y="167766"/>
                  </a:lnTo>
                  <a:lnTo>
                    <a:pt x="892555" y="244982"/>
                  </a:lnTo>
                  <a:lnTo>
                    <a:pt x="522097" y="138683"/>
                  </a:lnTo>
                  <a:lnTo>
                    <a:pt x="89890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684648" y="4725670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892555" y="244982"/>
                  </a:moveTo>
                  <a:lnTo>
                    <a:pt x="306070" y="167766"/>
                  </a:lnTo>
                  <a:lnTo>
                    <a:pt x="0" y="138683"/>
                  </a:lnTo>
                  <a:lnTo>
                    <a:pt x="357631" y="77342"/>
                  </a:lnTo>
                  <a:lnTo>
                    <a:pt x="898905" y="0"/>
                  </a:lnTo>
                  <a:lnTo>
                    <a:pt x="522097" y="138683"/>
                  </a:lnTo>
                  <a:lnTo>
                    <a:pt x="892555" y="244982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914902" y="5495645"/>
            <a:ext cx="16078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Ответ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Г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=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58267" y="139700"/>
            <a:ext cx="841565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spc="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5.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Установите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соответствие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между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уравнением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реакции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изменением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выхода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продукта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реакции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при</a:t>
            </a: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одновременном</a:t>
            </a:r>
            <a:r>
              <a:rPr sz="20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повышении</a:t>
            </a:r>
            <a:r>
              <a:rPr sz="20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температуры</a:t>
            </a:r>
            <a:r>
              <a:rPr sz="20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уменьшении</a:t>
            </a:r>
            <a:r>
              <a:rPr sz="20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давления.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12800" y="2514092"/>
            <a:ext cx="81153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10" dirty="0">
                <a:latin typeface="Times New Roman"/>
                <a:cs typeface="Times New Roman"/>
              </a:rPr>
              <a:t>Базовые</a:t>
            </a:r>
            <a:r>
              <a:rPr sz="1600" i="1" spc="10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знания.</a:t>
            </a:r>
            <a:r>
              <a:rPr sz="1600" i="1" spc="3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Увеличение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выхода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продукта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реакции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происходит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смещении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положения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вправо,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 </a:t>
            </a:r>
            <a:r>
              <a:rPr sz="1600" spc="-10" dirty="0">
                <a:latin typeface="Times New Roman"/>
                <a:cs typeface="Times New Roman"/>
              </a:rPr>
              <a:t>сторону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продуктов</a:t>
            </a:r>
            <a:r>
              <a:rPr sz="1600" spc="-5" dirty="0">
                <a:latin typeface="Times New Roman"/>
                <a:cs typeface="Times New Roman"/>
              </a:rPr>
              <a:t> реакции.</a:t>
            </a:r>
            <a:endParaRPr sz="1600">
              <a:latin typeface="Times New Roman"/>
              <a:cs typeface="Times New Roman"/>
            </a:endParaRPr>
          </a:p>
          <a:p>
            <a:pPr marL="12700" marR="445134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Повышение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температуры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смещает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положение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сторону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поглощения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тепла.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При </a:t>
            </a:r>
            <a:r>
              <a:rPr sz="1600" spc="-10" dirty="0">
                <a:latin typeface="Times New Roman"/>
                <a:cs typeface="Times New Roman"/>
              </a:rPr>
              <a:t>уменьшении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давления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положение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смещается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сторону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большего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числа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2800" y="3489705"/>
            <a:ext cx="12858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Times New Roman"/>
                <a:cs typeface="Times New Roman"/>
              </a:rPr>
              <a:t>молекул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газов.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24" name="object 24"/>
          <p:cNvGraphicFramePr>
            <a:graphicFrameLocks noGrp="1"/>
          </p:cNvGraphicFramePr>
          <p:nvPr/>
        </p:nvGraphicFramePr>
        <p:xfrm>
          <a:off x="3106292" y="924532"/>
          <a:ext cx="5693410" cy="14783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7285"/>
                <a:gridCol w="3286125"/>
              </a:tblGrid>
              <a:tr h="469196">
                <a:tc>
                  <a:txBody>
                    <a:bodyPr/>
                    <a:lstStyle/>
                    <a:p>
                      <a:pPr marL="127000">
                        <a:lnSpc>
                          <a:spcPts val="1739"/>
                        </a:lnSpc>
                      </a:pP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УРАВНЕНИЕ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ts val="1850"/>
                        </a:lnSpc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1739"/>
                        </a:lnSpc>
                      </a:pP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ВЫХОД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ПРОДУКТА</a:t>
                      </a:r>
                      <a:r>
                        <a:rPr sz="16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60971">
                <a:tc>
                  <a:txBody>
                    <a:bodyPr/>
                    <a:lstStyle/>
                    <a:p>
                      <a:pPr marL="127000">
                        <a:lnSpc>
                          <a:spcPts val="19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20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(г)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1889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увеличивается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03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) 2HI</a:t>
                      </a:r>
                      <a:r>
                        <a:rPr sz="1600" spc="-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575" spc="-30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 </a:t>
                      </a:r>
                      <a:r>
                        <a:rPr sz="1575" spc="-18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575" spc="7" baseline="-21164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575" spc="16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600" i="1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175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уменьшается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03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2NH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575" spc="179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17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3H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172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175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изменяется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60080">
                <a:tc>
                  <a:txBody>
                    <a:bodyPr/>
                    <a:lstStyle/>
                    <a:p>
                      <a:pPr marL="127000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19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75" spc="195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50" i="1" spc="-50" dirty="0">
                          <a:latin typeface="Wingdings 3"/>
                          <a:cs typeface="Wingdings 3"/>
                        </a:rPr>
                        <a:t></a:t>
                      </a:r>
                      <a:r>
                        <a:rPr sz="165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575" baseline="-21164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575" spc="-7" baseline="-2116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i="1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139065"/>
            <a:ext cx="7507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Пример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6.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Установите</a:t>
            </a:r>
            <a:r>
              <a:rPr sz="2400" spc="-5" dirty="0">
                <a:latin typeface="Times New Roman"/>
                <a:cs typeface="Times New Roman"/>
              </a:rPr>
              <a:t> соответствие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между</a:t>
            </a:r>
            <a:r>
              <a:rPr sz="2400" spc="-5" dirty="0">
                <a:latin typeface="Times New Roman"/>
                <a:cs typeface="Times New Roman"/>
              </a:rPr>
              <a:t> добавляемым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5567" y="504825"/>
            <a:ext cx="8237855" cy="1128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1778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веществом </a:t>
            </a:r>
            <a:r>
              <a:rPr sz="2400" dirty="0"/>
              <a:t>и</a:t>
            </a:r>
            <a:r>
              <a:rPr sz="2400" spc="-5" dirty="0"/>
              <a:t> </a:t>
            </a:r>
            <a:r>
              <a:rPr sz="2400" spc="-10" dirty="0"/>
              <a:t>направлением</a:t>
            </a:r>
            <a:r>
              <a:rPr sz="2400" spc="15" dirty="0"/>
              <a:t> </a:t>
            </a:r>
            <a:r>
              <a:rPr sz="2400" dirty="0"/>
              <a:t>смещения </a:t>
            </a:r>
            <a:r>
              <a:rPr sz="2400" spc="-20" dirty="0"/>
              <a:t>положения</a:t>
            </a:r>
            <a:r>
              <a:rPr sz="2400" spc="10" dirty="0"/>
              <a:t> </a:t>
            </a:r>
            <a:r>
              <a:rPr sz="2400" dirty="0"/>
              <a:t>равновесия</a:t>
            </a:r>
            <a:r>
              <a:rPr sz="2400" spc="10" dirty="0"/>
              <a:t> </a:t>
            </a:r>
            <a:r>
              <a:rPr sz="2400" dirty="0"/>
              <a:t>в </a:t>
            </a:r>
            <a:r>
              <a:rPr sz="2400" spc="-585" dirty="0"/>
              <a:t> </a:t>
            </a:r>
            <a:r>
              <a:rPr sz="2400" dirty="0"/>
              <a:t>системе</a:t>
            </a:r>
            <a:endParaRPr sz="2400"/>
          </a:p>
          <a:p>
            <a:pPr marL="3152775">
              <a:lnSpc>
                <a:spcPts val="2915"/>
              </a:lnSpc>
            </a:pPr>
            <a:r>
              <a:rPr sz="2400" spc="-5" dirty="0"/>
              <a:t>NH</a:t>
            </a:r>
            <a:r>
              <a:rPr sz="2400" spc="-7" baseline="-20833" dirty="0"/>
              <a:t>3</a:t>
            </a:r>
            <a:r>
              <a:rPr sz="2400" spc="-5" dirty="0"/>
              <a:t>·H</a:t>
            </a:r>
            <a:r>
              <a:rPr sz="2400" spc="-7" baseline="-20833" dirty="0"/>
              <a:t>2</a:t>
            </a:r>
            <a:r>
              <a:rPr sz="2400" spc="-5" dirty="0"/>
              <a:t>O</a:t>
            </a:r>
            <a:r>
              <a:rPr sz="2400" spc="5" dirty="0"/>
              <a:t> </a:t>
            </a:r>
            <a:r>
              <a:rPr sz="2500" b="1" i="1" spc="-95" dirty="0">
                <a:latin typeface="Wingdings 3"/>
                <a:cs typeface="Wingdings 3"/>
              </a:rPr>
              <a:t></a:t>
            </a:r>
            <a:r>
              <a:rPr sz="2500" b="1" i="1" spc="-30" dirty="0"/>
              <a:t> </a:t>
            </a:r>
            <a:r>
              <a:rPr sz="2400" spc="-5" dirty="0"/>
              <a:t>NH</a:t>
            </a:r>
            <a:r>
              <a:rPr sz="2400" spc="-7" baseline="-20833" dirty="0"/>
              <a:t>4</a:t>
            </a:r>
            <a:r>
              <a:rPr sz="2400" spc="-7" baseline="24305" dirty="0"/>
              <a:t>+</a:t>
            </a:r>
            <a:r>
              <a:rPr sz="2400" spc="322" baseline="24305" dirty="0"/>
              <a:t> </a:t>
            </a:r>
            <a:r>
              <a:rPr sz="2400" dirty="0"/>
              <a:t>+</a:t>
            </a:r>
            <a:r>
              <a:rPr sz="2400" spc="-15" dirty="0"/>
              <a:t> </a:t>
            </a:r>
            <a:r>
              <a:rPr sz="2400" spc="-5" dirty="0"/>
              <a:t>OH</a:t>
            </a:r>
            <a:r>
              <a:rPr sz="2400" spc="-7" baseline="24305" dirty="0"/>
              <a:t>–</a:t>
            </a:r>
            <a:r>
              <a:rPr sz="2400" spc="-5" dirty="0"/>
              <a:t>.</a:t>
            </a:r>
            <a:endParaRPr sz="2400">
              <a:latin typeface="Wingdings 3"/>
              <a:cs typeface="Wingdings 3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81990" y="1773342"/>
          <a:ext cx="8561704" cy="25326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1920"/>
                <a:gridCol w="5899784"/>
              </a:tblGrid>
              <a:tr h="717665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ДОБАВЛЯЕМОЕ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ВЕЩЕСТВО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ts val="2620"/>
                        </a:lnSpc>
                      </a:pPr>
                      <a:r>
                        <a:rPr sz="2400" spc="-45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r>
                        <a:rPr sz="2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254635">
                        <a:lnSpc>
                          <a:spcPct val="100000"/>
                        </a:lnSpc>
                      </a:pP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35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31511">
                <a:tc>
                  <a:txBody>
                    <a:bodyPr/>
                    <a:lstStyle/>
                    <a:p>
                      <a:pPr marL="127000">
                        <a:lnSpc>
                          <a:spcPts val="273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NaCl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сторону</a:t>
                      </a:r>
                      <a:r>
                        <a:rPr sz="2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продуктов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254635">
                        <a:lnSpc>
                          <a:spcPct val="1000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86224">
                <a:tc>
                  <a:txBody>
                    <a:bodyPr/>
                    <a:lstStyle/>
                    <a:p>
                      <a:pPr marL="127000">
                        <a:lnSpc>
                          <a:spcPts val="273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2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2400" spc="-15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Cl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сторону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исходных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5" dirty="0">
                          <a:latin typeface="Times New Roman"/>
                          <a:cs typeface="Times New Roman"/>
                        </a:rPr>
                        <a:t>веществ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45558">
                <a:tc>
                  <a:txBody>
                    <a:bodyPr/>
                    <a:lstStyle/>
                    <a:p>
                      <a:pPr marL="127000">
                        <a:lnSpc>
                          <a:spcPts val="25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NaOH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ts val="25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происходит</a:t>
                      </a:r>
                      <a:r>
                        <a:rPr sz="2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смещения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51651">
                <a:tc>
                  <a:txBody>
                    <a:bodyPr/>
                    <a:lstStyle/>
                    <a:p>
                      <a:pPr marL="127000">
                        <a:lnSpc>
                          <a:spcPts val="26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2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HCl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45173" y="6158953"/>
          <a:ext cx="4210050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45173" y="6158953"/>
          <a:ext cx="4210050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1331594" y="3060700"/>
            <a:ext cx="2781300" cy="705485"/>
          </a:xfrm>
          <a:custGeom>
            <a:avLst/>
            <a:gdLst/>
            <a:ahLst/>
            <a:cxnLst/>
            <a:rect l="l" t="t" r="r" b="b"/>
            <a:pathLst>
              <a:path w="2781300" h="705485">
                <a:moveTo>
                  <a:pt x="0" y="705231"/>
                </a:moveTo>
                <a:lnTo>
                  <a:pt x="2780919" y="705231"/>
                </a:lnTo>
              </a:path>
              <a:path w="2781300" h="705485">
                <a:moveTo>
                  <a:pt x="1368171" y="705231"/>
                </a:moveTo>
                <a:lnTo>
                  <a:pt x="1368171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864485" y="3224606"/>
            <a:ext cx="88201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800" b="1" i="1" spc="-15" dirty="0">
                <a:latin typeface="Times New Roman"/>
                <a:cs typeface="Times New Roman"/>
              </a:rPr>
              <a:t>C</a:t>
            </a:r>
            <a:r>
              <a:rPr sz="1800" b="1" spc="-10" dirty="0">
                <a:latin typeface="Times New Roman"/>
                <a:cs typeface="Times New Roman"/>
              </a:rPr>
              <a:t>N</a:t>
            </a:r>
            <a:r>
              <a:rPr sz="1800" b="1" spc="-5" dirty="0">
                <a:latin typeface="Times New Roman"/>
                <a:cs typeface="Times New Roman"/>
              </a:rPr>
              <a:t>a</a:t>
            </a:r>
            <a:r>
              <a:rPr sz="1800" b="1" spc="-7" baseline="25462" dirty="0">
                <a:latin typeface="Times New Roman"/>
                <a:cs typeface="Times New Roman"/>
              </a:rPr>
              <a:t>+</a:t>
            </a:r>
            <a:r>
              <a:rPr sz="3200" b="1" dirty="0">
                <a:latin typeface="Times New Roman"/>
                <a:cs typeface="Times New Roman"/>
              </a:rPr>
              <a:t>↑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9490" y="2557625"/>
            <a:ext cx="3339465" cy="474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1875789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А) NaCl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950" b="1" i="1" spc="-140" dirty="0">
                <a:latin typeface="Wingdings 3"/>
                <a:cs typeface="Wingdings 3"/>
              </a:rPr>
              <a:t></a:t>
            </a:r>
            <a:r>
              <a:rPr sz="2950" spc="-140" dirty="0">
                <a:latin typeface="Times New Roman"/>
                <a:cs typeface="Times New Roman"/>
              </a:rPr>
              <a:t>	</a:t>
            </a:r>
            <a:r>
              <a:rPr sz="2800" b="1" dirty="0">
                <a:latin typeface="Times New Roman"/>
                <a:cs typeface="Times New Roman"/>
              </a:rPr>
              <a:t>Na</a:t>
            </a:r>
            <a:r>
              <a:rPr sz="2775" b="1" baseline="25525" dirty="0">
                <a:latin typeface="Times New Roman"/>
                <a:cs typeface="Times New Roman"/>
              </a:rPr>
              <a:t>+</a:t>
            </a:r>
            <a:r>
              <a:rPr sz="2775" b="1" spc="307" baseline="2552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+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Cl</a:t>
            </a:r>
            <a:r>
              <a:rPr sz="2775" b="1" baseline="25525" dirty="0">
                <a:latin typeface="Times New Roman"/>
                <a:cs typeface="Times New Roman"/>
              </a:rPr>
              <a:t>–</a:t>
            </a:r>
            <a:endParaRPr sz="2775" baseline="25525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374392" y="3659123"/>
            <a:ext cx="650875" cy="645160"/>
            <a:chOff x="2374392" y="3659123"/>
            <a:chExt cx="650875" cy="64516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74392" y="3659123"/>
              <a:ext cx="650748" cy="57607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82012" y="3663695"/>
              <a:ext cx="613537" cy="64008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453386" y="3708780"/>
              <a:ext cx="432434" cy="504190"/>
            </a:xfrm>
            <a:custGeom>
              <a:avLst/>
              <a:gdLst/>
              <a:ahLst/>
              <a:cxnLst/>
              <a:rect l="l" t="t" r="r" b="b"/>
              <a:pathLst>
                <a:path w="432435" h="504189">
                  <a:moveTo>
                    <a:pt x="432053" y="0"/>
                  </a:moveTo>
                  <a:lnTo>
                    <a:pt x="0" y="504063"/>
                  </a:lnTo>
                </a:path>
              </a:pathLst>
            </a:custGeom>
            <a:ln w="762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1187627" y="4428871"/>
            <a:ext cx="2781300" cy="705485"/>
          </a:xfrm>
          <a:custGeom>
            <a:avLst/>
            <a:gdLst/>
            <a:ahLst/>
            <a:cxnLst/>
            <a:rect l="l" t="t" r="r" b="b"/>
            <a:pathLst>
              <a:path w="2781300" h="705485">
                <a:moveTo>
                  <a:pt x="0" y="705230"/>
                </a:moveTo>
                <a:lnTo>
                  <a:pt x="2780868" y="705230"/>
                </a:lnTo>
              </a:path>
              <a:path w="2781300" h="705485">
                <a:moveTo>
                  <a:pt x="1368120" y="705230"/>
                </a:moveTo>
                <a:lnTo>
                  <a:pt x="1368120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720339" y="4593082"/>
            <a:ext cx="8210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800" b="1" i="1" spc="-10" dirty="0">
                <a:latin typeface="Times New Roman"/>
                <a:cs typeface="Times New Roman"/>
              </a:rPr>
              <a:t>C</a:t>
            </a:r>
            <a:r>
              <a:rPr sz="1800" b="1" spc="-10" dirty="0">
                <a:latin typeface="Times New Roman"/>
                <a:cs typeface="Times New Roman"/>
              </a:rPr>
              <a:t>C</a:t>
            </a:r>
            <a:r>
              <a:rPr sz="1800" b="1" dirty="0">
                <a:latin typeface="Times New Roman"/>
                <a:cs typeface="Times New Roman"/>
              </a:rPr>
              <a:t>l</a:t>
            </a:r>
            <a:r>
              <a:rPr sz="1800" b="1" baseline="25462" dirty="0">
                <a:latin typeface="Times New Roman"/>
                <a:cs typeface="Times New Roman"/>
              </a:rPr>
              <a:t>–</a:t>
            </a:r>
            <a:r>
              <a:rPr sz="3200" b="1" dirty="0">
                <a:latin typeface="Times New Roman"/>
                <a:cs typeface="Times New Roman"/>
              </a:rPr>
              <a:t>↑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231135" y="5027676"/>
            <a:ext cx="649605" cy="643255"/>
            <a:chOff x="2231135" y="5027676"/>
            <a:chExt cx="649605" cy="643255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31135" y="5027676"/>
              <a:ext cx="649224" cy="57607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7231" y="5032248"/>
              <a:ext cx="614299" cy="63855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309367" y="5076825"/>
              <a:ext cx="432434" cy="504190"/>
            </a:xfrm>
            <a:custGeom>
              <a:avLst/>
              <a:gdLst/>
              <a:ahLst/>
              <a:cxnLst/>
              <a:rect l="l" t="t" r="r" b="b"/>
              <a:pathLst>
                <a:path w="432435" h="504189">
                  <a:moveTo>
                    <a:pt x="432054" y="0"/>
                  </a:moveTo>
                  <a:lnTo>
                    <a:pt x="0" y="504063"/>
                  </a:lnTo>
                </a:path>
              </a:pathLst>
            </a:custGeom>
            <a:ln w="762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155184" y="4943347"/>
            <a:ext cx="2454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10" dirty="0">
                <a:latin typeface="Times New Roman"/>
                <a:cs typeface="Times New Roman"/>
              </a:rPr>
              <a:t>Ответ</a:t>
            </a:r>
            <a:r>
              <a:rPr sz="1800" spc="-10" dirty="0">
                <a:latin typeface="Times New Roman"/>
                <a:cs typeface="Times New Roman"/>
              </a:rPr>
              <a:t>: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влияет,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232783" y="2553715"/>
            <a:ext cx="422719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53403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Ионы Na</a:t>
            </a:r>
            <a:r>
              <a:rPr sz="2400" spc="-7" baseline="24305" dirty="0">
                <a:latin typeface="Times New Roman"/>
                <a:cs typeface="Times New Roman"/>
              </a:rPr>
              <a:t>+</a:t>
            </a:r>
            <a:r>
              <a:rPr sz="24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5" dirty="0">
                <a:latin typeface="Times New Roman"/>
                <a:cs typeface="Times New Roman"/>
              </a:rPr>
              <a:t>Cl</a:t>
            </a:r>
            <a:r>
              <a:rPr sz="2400" spc="-7" baseline="24305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не </a:t>
            </a:r>
            <a:r>
              <a:rPr sz="2400" spc="-10" dirty="0">
                <a:latin typeface="Times New Roman"/>
                <a:cs typeface="Times New Roman"/>
              </a:rPr>
              <a:t>являются </a:t>
            </a:r>
            <a:r>
              <a:rPr sz="2400" spc="-5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одноимёнными</a:t>
            </a:r>
            <a:r>
              <a:rPr sz="2400" dirty="0">
                <a:latin typeface="Times New Roman"/>
                <a:cs typeface="Times New Roman"/>
              </a:rPr>
              <a:t> с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ионами,</a:t>
            </a:r>
            <a:endParaRPr sz="2400">
              <a:latin typeface="Times New Roman"/>
              <a:cs typeface="Times New Roman"/>
            </a:endParaRPr>
          </a:p>
          <a:p>
            <a:pPr marL="38100" marR="3048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имеющимися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системе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(NH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7" baseline="24305" dirty="0">
                <a:latin typeface="Times New Roman"/>
                <a:cs typeface="Times New Roman"/>
              </a:rPr>
              <a:t>+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OH</a:t>
            </a:r>
            <a:r>
              <a:rPr sz="2400" spc="-7" baseline="24305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),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на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положение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равновесия</a:t>
            </a:r>
            <a:r>
              <a:rPr sz="2400" spc="-15" dirty="0">
                <a:latin typeface="Times New Roman"/>
                <a:cs typeface="Times New Roman"/>
              </a:rPr>
              <a:t> влиять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должны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3362071" y="518894"/>
          <a:ext cx="5785484" cy="15769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6255"/>
                <a:gridCol w="3999229"/>
              </a:tblGrid>
              <a:tr h="544413">
                <a:tc>
                  <a:txBody>
                    <a:bodyPr/>
                    <a:lstStyle/>
                    <a:p>
                      <a:pPr marL="127000">
                        <a:lnSpc>
                          <a:spcPts val="1739"/>
                        </a:lnSpc>
                      </a:pP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ДОБАВЛЯЕМОЕ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ВЕЩЕСТВО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ts val="1739"/>
                        </a:lnSpc>
                      </a:pPr>
                      <a:r>
                        <a:rPr sz="1600" spc="-35" dirty="0">
                          <a:latin typeface="Times New Roman"/>
                          <a:cs typeface="Times New Roman"/>
                        </a:rPr>
                        <a:t>НАПРАВЛЕНИЕ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40970">
                        <a:lnSpc>
                          <a:spcPct val="100000"/>
                        </a:lnSpc>
                      </a:pP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10261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NaCl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сторону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продуктов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53340" marB="0"/>
                </a:tc>
              </a:tr>
              <a:tr h="257249">
                <a:tc>
                  <a:txBody>
                    <a:bodyPr/>
                    <a:lstStyle/>
                    <a:p>
                      <a:pPr marL="12700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1575" spc="-7" baseline="-21164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сторону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исходных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веществ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30485">
                <a:tc>
                  <a:txBody>
                    <a:bodyPr/>
                    <a:lstStyle/>
                    <a:p>
                      <a:pPr marL="127000">
                        <a:lnSpc>
                          <a:spcPts val="171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NaOH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ts val="171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происходит</a:t>
                      </a:r>
                      <a:r>
                        <a:rPr sz="16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смещения</a:t>
                      </a:r>
                      <a:r>
                        <a:rPr sz="16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34545">
                <a:tc>
                  <a:txBody>
                    <a:bodyPr/>
                    <a:lstStyle/>
                    <a:p>
                      <a:pPr marL="127000">
                        <a:lnSpc>
                          <a:spcPts val="174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HCl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0" name="object 20"/>
          <p:cNvSpPr txBox="1"/>
          <p:nvPr/>
        </p:nvSpPr>
        <p:spPr>
          <a:xfrm>
            <a:off x="258267" y="143636"/>
            <a:ext cx="834770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6.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Установите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соответствие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между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добавляемым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веществом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направлением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смещения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положения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 системе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256535" y="789812"/>
            <a:ext cx="11874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5" dirty="0">
                <a:latin typeface="Times New Roman"/>
                <a:cs typeface="Times New Roman"/>
              </a:rPr>
              <a:t>4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81635" y="613185"/>
            <a:ext cx="3068955" cy="3784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  <a:tabLst>
                <a:tab pos="1584960" algn="l"/>
              </a:tabLst>
            </a:pPr>
            <a:r>
              <a:rPr sz="2200" spc="-5" dirty="0">
                <a:latin typeface="Times New Roman"/>
                <a:cs typeface="Times New Roman"/>
              </a:rPr>
              <a:t>NH</a:t>
            </a:r>
            <a:r>
              <a:rPr sz="2175" spc="-7" baseline="-21072" dirty="0">
                <a:latin typeface="Times New Roman"/>
                <a:cs typeface="Times New Roman"/>
              </a:rPr>
              <a:t>3</a:t>
            </a:r>
            <a:r>
              <a:rPr sz="2200" spc="-5" dirty="0">
                <a:latin typeface="Times New Roman"/>
                <a:cs typeface="Times New Roman"/>
              </a:rPr>
              <a:t>·H</a:t>
            </a:r>
            <a:r>
              <a:rPr sz="2175" spc="-7" baseline="-21072" dirty="0">
                <a:latin typeface="Times New Roman"/>
                <a:cs typeface="Times New Roman"/>
              </a:rPr>
              <a:t>2</a:t>
            </a:r>
            <a:r>
              <a:rPr sz="2200" spc="-5" dirty="0">
                <a:latin typeface="Times New Roman"/>
                <a:cs typeface="Times New Roman"/>
              </a:rPr>
              <a:t>O</a:t>
            </a:r>
            <a:r>
              <a:rPr sz="2200" spc="40" dirty="0">
                <a:latin typeface="Times New Roman"/>
                <a:cs typeface="Times New Roman"/>
              </a:rPr>
              <a:t> </a:t>
            </a:r>
            <a:r>
              <a:rPr sz="2300" b="1" i="1" spc="-95" dirty="0">
                <a:latin typeface="Wingdings 3"/>
                <a:cs typeface="Wingdings 3"/>
              </a:rPr>
              <a:t></a:t>
            </a:r>
            <a:r>
              <a:rPr sz="2300" spc="-95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NH</a:t>
            </a:r>
            <a:r>
              <a:rPr sz="2200" spc="155" dirty="0">
                <a:latin typeface="Times New Roman"/>
                <a:cs typeface="Times New Roman"/>
              </a:rPr>
              <a:t> </a:t>
            </a:r>
            <a:r>
              <a:rPr sz="2175" spc="7" baseline="24904" dirty="0">
                <a:latin typeface="Times New Roman"/>
                <a:cs typeface="Times New Roman"/>
              </a:rPr>
              <a:t>+</a:t>
            </a:r>
            <a:r>
              <a:rPr sz="2175" spc="277" baseline="24904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+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OH</a:t>
            </a:r>
            <a:r>
              <a:rPr sz="2175" spc="-7" baseline="24904" dirty="0">
                <a:latin typeface="Times New Roman"/>
                <a:cs typeface="Times New Roman"/>
              </a:rPr>
              <a:t>–</a:t>
            </a:r>
            <a:r>
              <a:rPr sz="1600" spc="-5" dirty="0"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7217" y="400482"/>
            <a:ext cx="5452110" cy="95948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2000" spc="-5" dirty="0"/>
              <a:t>Пусть</a:t>
            </a:r>
            <a:r>
              <a:rPr sz="2000" spc="-25" dirty="0"/>
              <a:t> </a:t>
            </a:r>
            <a:r>
              <a:rPr sz="2000" dirty="0"/>
              <a:t>дана</a:t>
            </a:r>
            <a:r>
              <a:rPr sz="2000" spc="-20" dirty="0"/>
              <a:t> </a:t>
            </a:r>
            <a:r>
              <a:rPr sz="2000" spc="-5" dirty="0"/>
              <a:t>обратимая</a:t>
            </a:r>
            <a:r>
              <a:rPr sz="2000" spc="-40" dirty="0"/>
              <a:t> </a:t>
            </a:r>
            <a:r>
              <a:rPr sz="2000" dirty="0"/>
              <a:t>реакция:</a:t>
            </a:r>
            <a:endParaRPr sz="2000"/>
          </a:p>
          <a:p>
            <a:pPr marL="1790064">
              <a:lnSpc>
                <a:spcPct val="100000"/>
              </a:lnSpc>
              <a:spcBef>
                <a:spcPts val="405"/>
              </a:spcBef>
            </a:pPr>
            <a:r>
              <a:rPr sz="3600" i="1" spc="55" dirty="0">
                <a:latin typeface="Times New Roman"/>
                <a:cs typeface="Times New Roman"/>
              </a:rPr>
              <a:t>a</a:t>
            </a:r>
            <a:r>
              <a:rPr sz="3600" i="1" spc="405" dirty="0">
                <a:latin typeface="Times New Roman"/>
                <a:cs typeface="Times New Roman"/>
              </a:rPr>
              <a:t>A</a:t>
            </a:r>
            <a:r>
              <a:rPr sz="3600" spc="165" dirty="0">
                <a:latin typeface="Symbol"/>
                <a:cs typeface="Symbol"/>
              </a:rPr>
              <a:t></a:t>
            </a:r>
            <a:r>
              <a:rPr sz="3600" spc="-530" dirty="0"/>
              <a:t> </a:t>
            </a:r>
            <a:r>
              <a:rPr sz="3600" i="1" spc="55" dirty="0">
                <a:latin typeface="Times New Roman"/>
                <a:cs typeface="Times New Roman"/>
              </a:rPr>
              <a:t>b</a:t>
            </a:r>
            <a:r>
              <a:rPr sz="3600" i="1" spc="185" dirty="0">
                <a:latin typeface="Times New Roman"/>
                <a:cs typeface="Times New Roman"/>
              </a:rPr>
              <a:t>B</a:t>
            </a:r>
            <a:r>
              <a:rPr sz="3600" i="1" spc="-290" dirty="0">
                <a:latin typeface="Times New Roman"/>
                <a:cs typeface="Times New Roman"/>
              </a:rPr>
              <a:t> </a:t>
            </a:r>
            <a:r>
              <a:rPr sz="3600" spc="315" dirty="0">
                <a:latin typeface="Symbol"/>
                <a:cs typeface="Symbol"/>
              </a:rPr>
              <a:t></a:t>
            </a:r>
            <a:r>
              <a:rPr sz="3600" spc="-335" dirty="0"/>
              <a:t> </a:t>
            </a:r>
            <a:r>
              <a:rPr sz="3600" i="1" spc="55" dirty="0">
                <a:latin typeface="Times New Roman"/>
                <a:cs typeface="Times New Roman"/>
              </a:rPr>
              <a:t>d</a:t>
            </a:r>
            <a:r>
              <a:rPr sz="3600" i="1" spc="215" dirty="0">
                <a:latin typeface="Times New Roman"/>
                <a:cs typeface="Times New Roman"/>
              </a:rPr>
              <a:t>D</a:t>
            </a:r>
            <a:r>
              <a:rPr sz="3600" i="1" spc="-555" dirty="0">
                <a:latin typeface="Times New Roman"/>
                <a:cs typeface="Times New Roman"/>
              </a:rPr>
              <a:t> </a:t>
            </a:r>
            <a:r>
              <a:rPr sz="3600" spc="165" dirty="0">
                <a:latin typeface="Symbol"/>
                <a:cs typeface="Symbol"/>
              </a:rPr>
              <a:t></a:t>
            </a:r>
            <a:r>
              <a:rPr sz="3600" spc="25" dirty="0"/>
              <a:t> </a:t>
            </a:r>
            <a:r>
              <a:rPr sz="3600" i="1" spc="70" dirty="0">
                <a:latin typeface="Times New Roman"/>
                <a:cs typeface="Times New Roman"/>
              </a:rPr>
              <a:t>pP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88987" y="1984374"/>
            <a:ext cx="3206750" cy="2990850"/>
          </a:xfrm>
          <a:custGeom>
            <a:avLst/>
            <a:gdLst/>
            <a:ahLst/>
            <a:cxnLst/>
            <a:rect l="l" t="t" r="r" b="b"/>
            <a:pathLst>
              <a:path w="3206750" h="2990850">
                <a:moveTo>
                  <a:pt x="3206686" y="2952750"/>
                </a:moveTo>
                <a:lnTo>
                  <a:pt x="3193986" y="2946400"/>
                </a:lnTo>
                <a:lnTo>
                  <a:pt x="3130486" y="2914650"/>
                </a:lnTo>
                <a:lnTo>
                  <a:pt x="3130486" y="2946400"/>
                </a:lnTo>
                <a:lnTo>
                  <a:pt x="44450" y="29464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lnTo>
                  <a:pt x="38100" y="0"/>
                </a:lnTo>
                <a:lnTo>
                  <a:pt x="0" y="76200"/>
                </a:lnTo>
                <a:lnTo>
                  <a:pt x="31750" y="76200"/>
                </a:lnTo>
                <a:lnTo>
                  <a:pt x="31750" y="2952750"/>
                </a:lnTo>
                <a:lnTo>
                  <a:pt x="38100" y="2952750"/>
                </a:lnTo>
                <a:lnTo>
                  <a:pt x="38100" y="2959100"/>
                </a:lnTo>
                <a:lnTo>
                  <a:pt x="3130486" y="2959100"/>
                </a:lnTo>
                <a:lnTo>
                  <a:pt x="3130486" y="2990850"/>
                </a:lnTo>
                <a:lnTo>
                  <a:pt x="3193986" y="2959100"/>
                </a:lnTo>
                <a:lnTo>
                  <a:pt x="3206686" y="2952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859148" y="4890642"/>
            <a:ext cx="8750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время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08037" y="1984438"/>
            <a:ext cx="6864350" cy="1540510"/>
            <a:chOff x="808037" y="1984438"/>
            <a:chExt cx="6864350" cy="1540510"/>
          </a:xfrm>
        </p:grpSpPr>
        <p:sp>
          <p:nvSpPr>
            <p:cNvPr id="6" name="object 6"/>
            <p:cNvSpPr/>
            <p:nvPr/>
          </p:nvSpPr>
          <p:spPr>
            <a:xfrm>
              <a:off x="827087" y="2349500"/>
              <a:ext cx="2232660" cy="1156335"/>
            </a:xfrm>
            <a:custGeom>
              <a:avLst/>
              <a:gdLst/>
              <a:ahLst/>
              <a:cxnLst/>
              <a:rect l="l" t="t" r="r" b="b"/>
              <a:pathLst>
                <a:path w="2232660" h="1156335">
                  <a:moveTo>
                    <a:pt x="0" y="0"/>
                  </a:moveTo>
                  <a:lnTo>
                    <a:pt x="1406" y="49997"/>
                  </a:lnTo>
                  <a:lnTo>
                    <a:pt x="3087" y="99919"/>
                  </a:lnTo>
                  <a:lnTo>
                    <a:pt x="5316" y="149643"/>
                  </a:lnTo>
                  <a:lnTo>
                    <a:pt x="8367" y="199041"/>
                  </a:lnTo>
                  <a:lnTo>
                    <a:pt x="12516" y="247991"/>
                  </a:lnTo>
                  <a:lnTo>
                    <a:pt x="18036" y="296366"/>
                  </a:lnTo>
                  <a:lnTo>
                    <a:pt x="25201" y="344042"/>
                  </a:lnTo>
                  <a:lnTo>
                    <a:pt x="34286" y="390894"/>
                  </a:lnTo>
                  <a:lnTo>
                    <a:pt x="45564" y="436797"/>
                  </a:lnTo>
                  <a:lnTo>
                    <a:pt x="59311" y="481626"/>
                  </a:lnTo>
                  <a:lnTo>
                    <a:pt x="75800" y="525255"/>
                  </a:lnTo>
                  <a:lnTo>
                    <a:pt x="95305" y="567561"/>
                  </a:lnTo>
                  <a:lnTo>
                    <a:pt x="118101" y="608417"/>
                  </a:lnTo>
                  <a:lnTo>
                    <a:pt x="144462" y="647700"/>
                  </a:lnTo>
                  <a:lnTo>
                    <a:pt x="171340" y="681177"/>
                  </a:lnTo>
                  <a:lnTo>
                    <a:pt x="202247" y="714291"/>
                  </a:lnTo>
                  <a:lnTo>
                    <a:pt x="236708" y="746933"/>
                  </a:lnTo>
                  <a:lnTo>
                    <a:pt x="274249" y="778998"/>
                  </a:lnTo>
                  <a:lnTo>
                    <a:pt x="314395" y="810376"/>
                  </a:lnTo>
                  <a:lnTo>
                    <a:pt x="356670" y="840960"/>
                  </a:lnTo>
                  <a:lnTo>
                    <a:pt x="400602" y="870644"/>
                  </a:lnTo>
                  <a:lnTo>
                    <a:pt x="445714" y="899318"/>
                  </a:lnTo>
                  <a:lnTo>
                    <a:pt x="491532" y="926877"/>
                  </a:lnTo>
                  <a:lnTo>
                    <a:pt x="537582" y="953211"/>
                  </a:lnTo>
                  <a:lnTo>
                    <a:pt x="583389" y="978215"/>
                  </a:lnTo>
                  <a:lnTo>
                    <a:pt x="628478" y="1001779"/>
                  </a:lnTo>
                  <a:lnTo>
                    <a:pt x="672374" y="1023798"/>
                  </a:lnTo>
                  <a:lnTo>
                    <a:pt x="714604" y="1044162"/>
                  </a:lnTo>
                  <a:lnTo>
                    <a:pt x="754691" y="1062765"/>
                  </a:lnTo>
                  <a:lnTo>
                    <a:pt x="792162" y="1079500"/>
                  </a:lnTo>
                  <a:lnTo>
                    <a:pt x="846519" y="1101661"/>
                  </a:lnTo>
                  <a:lnTo>
                    <a:pt x="895443" y="1118196"/>
                  </a:lnTo>
                  <a:lnTo>
                    <a:pt x="940649" y="1129964"/>
                  </a:lnTo>
                  <a:lnTo>
                    <a:pt x="983851" y="1137824"/>
                  </a:lnTo>
                  <a:lnTo>
                    <a:pt x="1026763" y="1142634"/>
                  </a:lnTo>
                  <a:lnTo>
                    <a:pt x="1071100" y="1145254"/>
                  </a:lnTo>
                  <a:lnTo>
                    <a:pt x="1118576" y="1146542"/>
                  </a:lnTo>
                  <a:lnTo>
                    <a:pt x="1170906" y="1147356"/>
                  </a:lnTo>
                  <a:lnTo>
                    <a:pt x="1229805" y="1148556"/>
                  </a:lnTo>
                  <a:lnTo>
                    <a:pt x="1296987" y="1151001"/>
                  </a:lnTo>
                  <a:lnTo>
                    <a:pt x="1339610" y="1152643"/>
                  </a:lnTo>
                  <a:lnTo>
                    <a:pt x="1387084" y="1153911"/>
                  </a:lnTo>
                  <a:lnTo>
                    <a:pt x="1438705" y="1154837"/>
                  </a:lnTo>
                  <a:lnTo>
                    <a:pt x="1493770" y="1155456"/>
                  </a:lnTo>
                  <a:lnTo>
                    <a:pt x="1551575" y="1155803"/>
                  </a:lnTo>
                  <a:lnTo>
                    <a:pt x="1611415" y="1155911"/>
                  </a:lnTo>
                  <a:lnTo>
                    <a:pt x="1672588" y="1155815"/>
                  </a:lnTo>
                  <a:lnTo>
                    <a:pt x="1734388" y="1155547"/>
                  </a:lnTo>
                  <a:lnTo>
                    <a:pt x="1796113" y="1155144"/>
                  </a:lnTo>
                  <a:lnTo>
                    <a:pt x="1857058" y="1154638"/>
                  </a:lnTo>
                  <a:lnTo>
                    <a:pt x="1916519" y="1154064"/>
                  </a:lnTo>
                  <a:lnTo>
                    <a:pt x="1973794" y="1153456"/>
                  </a:lnTo>
                  <a:lnTo>
                    <a:pt x="2028176" y="1152848"/>
                  </a:lnTo>
                  <a:lnTo>
                    <a:pt x="2078964" y="1152274"/>
                  </a:lnTo>
                  <a:lnTo>
                    <a:pt x="2125453" y="1151768"/>
                  </a:lnTo>
                  <a:lnTo>
                    <a:pt x="2166939" y="1151364"/>
                  </a:lnTo>
                  <a:lnTo>
                    <a:pt x="2202719" y="1151097"/>
                  </a:lnTo>
                  <a:lnTo>
                    <a:pt x="2232088" y="1151001"/>
                  </a:lnTo>
                </a:path>
              </a:pathLst>
            </a:custGeom>
            <a:ln w="381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90562" y="1989201"/>
              <a:ext cx="6777355" cy="821055"/>
            </a:xfrm>
            <a:custGeom>
              <a:avLst/>
              <a:gdLst/>
              <a:ahLst/>
              <a:cxnLst/>
              <a:rect l="l" t="t" r="r" b="b"/>
              <a:pathLst>
                <a:path w="6777355" h="821055">
                  <a:moveTo>
                    <a:pt x="3249637" y="107950"/>
                  </a:moveTo>
                  <a:lnTo>
                    <a:pt x="3258129" y="65901"/>
                  </a:lnTo>
                  <a:lnTo>
                    <a:pt x="3281276" y="31591"/>
                  </a:lnTo>
                  <a:lnTo>
                    <a:pt x="3315592" y="8473"/>
                  </a:lnTo>
                  <a:lnTo>
                    <a:pt x="3357587" y="0"/>
                  </a:lnTo>
                  <a:lnTo>
                    <a:pt x="3837520" y="0"/>
                  </a:lnTo>
                  <a:lnTo>
                    <a:pt x="4719408" y="0"/>
                  </a:lnTo>
                  <a:lnTo>
                    <a:pt x="6669112" y="0"/>
                  </a:lnTo>
                  <a:lnTo>
                    <a:pt x="6711108" y="8473"/>
                  </a:lnTo>
                  <a:lnTo>
                    <a:pt x="6745424" y="31591"/>
                  </a:lnTo>
                  <a:lnTo>
                    <a:pt x="6768571" y="65901"/>
                  </a:lnTo>
                  <a:lnTo>
                    <a:pt x="6777062" y="107950"/>
                  </a:lnTo>
                  <a:lnTo>
                    <a:pt x="6777062" y="377825"/>
                  </a:lnTo>
                  <a:lnTo>
                    <a:pt x="6777062" y="539750"/>
                  </a:lnTo>
                  <a:lnTo>
                    <a:pt x="6768571" y="581691"/>
                  </a:lnTo>
                  <a:lnTo>
                    <a:pt x="6745424" y="616045"/>
                  </a:lnTo>
                  <a:lnTo>
                    <a:pt x="6711108" y="639206"/>
                  </a:lnTo>
                  <a:lnTo>
                    <a:pt x="6669112" y="647700"/>
                  </a:lnTo>
                  <a:lnTo>
                    <a:pt x="4719408" y="647700"/>
                  </a:lnTo>
                  <a:lnTo>
                    <a:pt x="3837520" y="647700"/>
                  </a:lnTo>
                  <a:lnTo>
                    <a:pt x="3357587" y="647700"/>
                  </a:lnTo>
                  <a:lnTo>
                    <a:pt x="3315592" y="639206"/>
                  </a:lnTo>
                  <a:lnTo>
                    <a:pt x="3281276" y="616045"/>
                  </a:lnTo>
                  <a:lnTo>
                    <a:pt x="3258129" y="581691"/>
                  </a:lnTo>
                  <a:lnTo>
                    <a:pt x="3249637" y="539623"/>
                  </a:lnTo>
                  <a:lnTo>
                    <a:pt x="0" y="820674"/>
                  </a:lnTo>
                  <a:lnTo>
                    <a:pt x="3249637" y="377825"/>
                  </a:lnTo>
                  <a:lnTo>
                    <a:pt x="3249637" y="10795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07364" y="1677128"/>
            <a:ext cx="6948805" cy="66929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370"/>
              </a:spcBef>
            </a:pPr>
            <a:r>
              <a:rPr sz="3000" b="1" baseline="13888" dirty="0">
                <a:latin typeface="Times New Roman"/>
                <a:cs typeface="Times New Roman"/>
              </a:rPr>
              <a:t>С</a:t>
            </a:r>
            <a:r>
              <a:rPr sz="3000" b="1" spc="-262" baseline="13888" dirty="0">
                <a:latin typeface="Times New Roman"/>
                <a:cs typeface="Times New Roman"/>
              </a:rPr>
              <a:t> </a:t>
            </a:r>
            <a:r>
              <a:rPr sz="1300" b="1" spc="10" dirty="0">
                <a:latin typeface="Times New Roman"/>
                <a:cs typeface="Times New Roman"/>
              </a:rPr>
              <a:t>и</a:t>
            </a:r>
            <a:r>
              <a:rPr sz="1300" b="1" spc="-5" dirty="0">
                <a:latin typeface="Times New Roman"/>
                <a:cs typeface="Times New Roman"/>
              </a:rPr>
              <a:t>с</a:t>
            </a:r>
            <a:r>
              <a:rPr sz="1300" b="1" spc="-30" dirty="0">
                <a:latin typeface="Times New Roman"/>
                <a:cs typeface="Times New Roman"/>
              </a:rPr>
              <a:t>х</a:t>
            </a:r>
            <a:r>
              <a:rPr sz="1300" b="1" spc="-20" dirty="0">
                <a:latin typeface="Times New Roman"/>
                <a:cs typeface="Times New Roman"/>
              </a:rPr>
              <a:t>о</a:t>
            </a:r>
            <a:r>
              <a:rPr sz="1300" b="1" spc="15" dirty="0">
                <a:latin typeface="Times New Roman"/>
                <a:cs typeface="Times New Roman"/>
              </a:rPr>
              <a:t>дное</a:t>
            </a:r>
            <a:r>
              <a:rPr sz="1300" b="1" spc="125" dirty="0">
                <a:latin typeface="Times New Roman"/>
                <a:cs typeface="Times New Roman"/>
              </a:rPr>
              <a:t> </a:t>
            </a:r>
            <a:r>
              <a:rPr sz="1300" b="1" spc="10" dirty="0">
                <a:latin typeface="Times New Roman"/>
                <a:cs typeface="Times New Roman"/>
              </a:rPr>
              <a:t>в</a:t>
            </a:r>
            <a:r>
              <a:rPr sz="1300" b="1" spc="5" dirty="0">
                <a:latin typeface="Times New Roman"/>
                <a:cs typeface="Times New Roman"/>
              </a:rPr>
              <a:t>е</a:t>
            </a:r>
            <a:r>
              <a:rPr sz="1300" b="1" spc="10" dirty="0">
                <a:latin typeface="Times New Roman"/>
                <a:cs typeface="Times New Roman"/>
              </a:rPr>
              <a:t>щ</a:t>
            </a:r>
            <a:r>
              <a:rPr sz="1300" b="1" spc="20" dirty="0">
                <a:latin typeface="Times New Roman"/>
                <a:cs typeface="Times New Roman"/>
              </a:rPr>
              <a:t>е</a:t>
            </a:r>
            <a:r>
              <a:rPr sz="1300" b="1" spc="10" dirty="0">
                <a:latin typeface="Times New Roman"/>
                <a:cs typeface="Times New Roman"/>
              </a:rPr>
              <a:t>с</a:t>
            </a:r>
            <a:r>
              <a:rPr sz="1300" b="1" spc="15" dirty="0">
                <a:latin typeface="Times New Roman"/>
                <a:cs typeface="Times New Roman"/>
              </a:rPr>
              <a:t>т</a:t>
            </a:r>
            <a:r>
              <a:rPr sz="1300" b="1" dirty="0">
                <a:latin typeface="Times New Roman"/>
                <a:cs typeface="Times New Roman"/>
              </a:rPr>
              <a:t>в</a:t>
            </a:r>
            <a:r>
              <a:rPr sz="1300" b="1" spc="15" dirty="0">
                <a:latin typeface="Times New Roman"/>
                <a:cs typeface="Times New Roman"/>
              </a:rPr>
              <a:t>о</a:t>
            </a:r>
            <a:endParaRPr sz="1300">
              <a:latin typeface="Times New Roman"/>
              <a:cs typeface="Times New Roman"/>
            </a:endParaRPr>
          </a:p>
          <a:p>
            <a:pPr marL="3669029">
              <a:lnSpc>
                <a:spcPct val="100000"/>
              </a:lnSpc>
              <a:spcBef>
                <a:spcPts val="235"/>
              </a:spcBef>
            </a:pPr>
            <a:r>
              <a:rPr sz="1800" spc="5" dirty="0">
                <a:latin typeface="Times New Roman"/>
                <a:cs typeface="Times New Roman"/>
              </a:rPr>
              <a:t>Вещество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расходуется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прямой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92877" y="2321178"/>
            <a:ext cx="8242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р</a:t>
            </a:r>
            <a:r>
              <a:rPr sz="1800" spc="2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ак</a:t>
            </a:r>
            <a:r>
              <a:rPr sz="1800" spc="-5" dirty="0">
                <a:latin typeface="Times New Roman"/>
                <a:cs typeface="Times New Roman"/>
              </a:rPr>
              <a:t>ц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81750" y="139141"/>
            <a:ext cx="26073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1.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Химическое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равновесие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43152" y="2175510"/>
            <a:ext cx="2095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С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27861" y="2323338"/>
            <a:ext cx="110489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b="1" spc="15" dirty="0">
                <a:latin typeface="Times New Roman"/>
                <a:cs typeface="Times New Roman"/>
              </a:rPr>
              <a:t>0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27087" y="2349500"/>
            <a:ext cx="144780" cy="0"/>
          </a:xfrm>
          <a:custGeom>
            <a:avLst/>
            <a:gdLst/>
            <a:ahLst/>
            <a:cxnLst/>
            <a:rect l="l" t="t" r="r" b="b"/>
            <a:pathLst>
              <a:path w="144780">
                <a:moveTo>
                  <a:pt x="0" y="0"/>
                </a:moveTo>
                <a:lnTo>
                  <a:pt x="37299" y="0"/>
                </a:lnTo>
              </a:path>
              <a:path w="144780">
                <a:moveTo>
                  <a:pt x="37299" y="0"/>
                </a:moveTo>
                <a:lnTo>
                  <a:pt x="144513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45173" y="6158953"/>
          <a:ext cx="4210050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460494" y="2250719"/>
            <a:ext cx="3224530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  <a:tabLst>
                <a:tab pos="177990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Б) NH</a:t>
            </a:r>
            <a:r>
              <a:rPr sz="2400" b="1" spc="-7" baseline="-20833" dirty="0">
                <a:latin typeface="Times New Roman"/>
                <a:cs typeface="Times New Roman"/>
              </a:rPr>
              <a:t>4</a:t>
            </a:r>
            <a:r>
              <a:rPr sz="2400" b="1" spc="-5" dirty="0">
                <a:latin typeface="Times New Roman"/>
                <a:cs typeface="Times New Roman"/>
              </a:rPr>
              <a:t>Cl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500" b="1" i="1" spc="-95" dirty="0">
                <a:latin typeface="Wingdings 3"/>
                <a:cs typeface="Wingdings 3"/>
              </a:rPr>
              <a:t></a:t>
            </a:r>
            <a:r>
              <a:rPr sz="2500" spc="-95" dirty="0">
                <a:latin typeface="Times New Roman"/>
                <a:cs typeface="Times New Roman"/>
              </a:rPr>
              <a:t>	</a:t>
            </a:r>
            <a:r>
              <a:rPr sz="2400" b="1" spc="-5" dirty="0">
                <a:latin typeface="Times New Roman"/>
                <a:cs typeface="Times New Roman"/>
              </a:rPr>
              <a:t>NH</a:t>
            </a:r>
            <a:r>
              <a:rPr sz="2400" b="1" spc="-7" baseline="-20833" dirty="0">
                <a:latin typeface="Times New Roman"/>
                <a:cs typeface="Times New Roman"/>
              </a:rPr>
              <a:t>4</a:t>
            </a:r>
            <a:r>
              <a:rPr sz="2400" b="1" spc="-7" baseline="24305" dirty="0">
                <a:latin typeface="Times New Roman"/>
                <a:cs typeface="Times New Roman"/>
              </a:rPr>
              <a:t>+</a:t>
            </a:r>
            <a:r>
              <a:rPr sz="2400" b="1" spc="240" baseline="243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Cl</a:t>
            </a:r>
            <a:r>
              <a:rPr sz="2400" b="1" spc="-7" baseline="24305" dirty="0">
                <a:latin typeface="Times New Roman"/>
                <a:cs typeface="Times New Roman"/>
              </a:rPr>
              <a:t>–</a:t>
            </a:r>
            <a:endParaRPr sz="2400" baseline="24305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405884" y="2922523"/>
            <a:ext cx="2821305" cy="846455"/>
            <a:chOff x="4405884" y="2922523"/>
            <a:chExt cx="2821305" cy="846455"/>
          </a:xfrm>
        </p:grpSpPr>
        <p:sp>
          <p:nvSpPr>
            <p:cNvPr id="6" name="object 6"/>
            <p:cNvSpPr/>
            <p:nvPr/>
          </p:nvSpPr>
          <p:spPr>
            <a:xfrm>
              <a:off x="4446270" y="2922523"/>
              <a:ext cx="2781300" cy="705485"/>
            </a:xfrm>
            <a:custGeom>
              <a:avLst/>
              <a:gdLst/>
              <a:ahLst/>
              <a:cxnLst/>
              <a:rect l="l" t="t" r="r" b="b"/>
              <a:pathLst>
                <a:path w="2781300" h="705485">
                  <a:moveTo>
                    <a:pt x="0" y="705231"/>
                  </a:moveTo>
                  <a:lnTo>
                    <a:pt x="2780919" y="705231"/>
                  </a:lnTo>
                </a:path>
                <a:path w="2781300" h="705485">
                  <a:moveTo>
                    <a:pt x="1368170" y="705231"/>
                  </a:moveTo>
                  <a:lnTo>
                    <a:pt x="136817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418584" y="3511930"/>
              <a:ext cx="905510" cy="244475"/>
            </a:xfrm>
            <a:custGeom>
              <a:avLst/>
              <a:gdLst/>
              <a:ahLst/>
              <a:cxnLst/>
              <a:rect l="l" t="t" r="r" b="b"/>
              <a:pathLst>
                <a:path w="905510" h="244475">
                  <a:moveTo>
                    <a:pt x="905001" y="0"/>
                  </a:moveTo>
                  <a:lnTo>
                    <a:pt x="360299" y="49022"/>
                  </a:lnTo>
                  <a:lnTo>
                    <a:pt x="0" y="91694"/>
                  </a:lnTo>
                  <a:lnTo>
                    <a:pt x="304164" y="136652"/>
                  </a:lnTo>
                  <a:lnTo>
                    <a:pt x="885825" y="244348"/>
                  </a:lnTo>
                  <a:lnTo>
                    <a:pt x="521335" y="118872"/>
                  </a:lnTo>
                  <a:lnTo>
                    <a:pt x="90500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18584" y="3511930"/>
              <a:ext cx="905510" cy="244475"/>
            </a:xfrm>
            <a:custGeom>
              <a:avLst/>
              <a:gdLst/>
              <a:ahLst/>
              <a:cxnLst/>
              <a:rect l="l" t="t" r="r" b="b"/>
              <a:pathLst>
                <a:path w="905510" h="244475">
                  <a:moveTo>
                    <a:pt x="885825" y="244348"/>
                  </a:moveTo>
                  <a:lnTo>
                    <a:pt x="304164" y="136652"/>
                  </a:lnTo>
                  <a:lnTo>
                    <a:pt x="0" y="91694"/>
                  </a:lnTo>
                  <a:lnTo>
                    <a:pt x="360299" y="49022"/>
                  </a:lnTo>
                  <a:lnTo>
                    <a:pt x="905001" y="0"/>
                  </a:lnTo>
                  <a:lnTo>
                    <a:pt x="521335" y="118872"/>
                  </a:lnTo>
                  <a:lnTo>
                    <a:pt x="885825" y="244348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868670" y="2981020"/>
            <a:ext cx="258635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ts val="2190"/>
              </a:lnSpc>
              <a:spcBef>
                <a:spcPts val="105"/>
              </a:spcBef>
            </a:pPr>
            <a:r>
              <a:rPr sz="2800" b="1" i="1" spc="-15" dirty="0">
                <a:latin typeface="Times New Roman"/>
                <a:cs typeface="Times New Roman"/>
              </a:rPr>
              <a:t>С</a:t>
            </a:r>
            <a:r>
              <a:rPr sz="2775" b="1" spc="15" baseline="-21021" dirty="0">
                <a:latin typeface="Times New Roman"/>
                <a:cs typeface="Times New Roman"/>
              </a:rPr>
              <a:t>NH4Cl</a:t>
            </a:r>
            <a:r>
              <a:rPr sz="2775" b="1" spc="-60" baseline="-2102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↑ =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C</a:t>
            </a:r>
            <a:r>
              <a:rPr sz="1800" b="1" spc="-10" dirty="0">
                <a:latin typeface="Times New Roman"/>
                <a:cs typeface="Times New Roman"/>
              </a:rPr>
              <a:t>N</a:t>
            </a:r>
            <a:r>
              <a:rPr sz="1800" b="1" dirty="0">
                <a:latin typeface="Times New Roman"/>
                <a:cs typeface="Times New Roman"/>
              </a:rPr>
              <a:t>H</a:t>
            </a:r>
            <a:r>
              <a:rPr sz="1800" b="1" baseline="-20833" dirty="0">
                <a:latin typeface="Times New Roman"/>
                <a:cs typeface="Times New Roman"/>
              </a:rPr>
              <a:t>4 </a:t>
            </a:r>
            <a:r>
              <a:rPr sz="1800" b="1" spc="120" baseline="-20833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↑</a:t>
            </a:r>
            <a:endParaRPr sz="3200">
              <a:latin typeface="Times New Roman"/>
              <a:cs typeface="Times New Roman"/>
            </a:endParaRPr>
          </a:p>
          <a:p>
            <a:pPr marR="233679" algn="r">
              <a:lnSpc>
                <a:spcPts val="710"/>
              </a:lnSpc>
            </a:pPr>
            <a:r>
              <a:rPr sz="1200" b="1" dirty="0">
                <a:latin typeface="Times New Roman"/>
                <a:cs typeface="Times New Roman"/>
              </a:rPr>
              <a:t>+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490846" y="4290567"/>
            <a:ext cx="2781300" cy="705485"/>
          </a:xfrm>
          <a:custGeom>
            <a:avLst/>
            <a:gdLst/>
            <a:ahLst/>
            <a:cxnLst/>
            <a:rect l="l" t="t" r="r" b="b"/>
            <a:pathLst>
              <a:path w="2781300" h="705485">
                <a:moveTo>
                  <a:pt x="0" y="705357"/>
                </a:moveTo>
                <a:lnTo>
                  <a:pt x="2780919" y="705357"/>
                </a:lnTo>
              </a:path>
              <a:path w="2781300" h="705485">
                <a:moveTo>
                  <a:pt x="1368170" y="705357"/>
                </a:moveTo>
                <a:lnTo>
                  <a:pt x="1368170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024117" y="4455033"/>
            <a:ext cx="8210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800" b="1" i="1" spc="-10" dirty="0">
                <a:latin typeface="Times New Roman"/>
                <a:cs typeface="Times New Roman"/>
              </a:rPr>
              <a:t>C</a:t>
            </a:r>
            <a:r>
              <a:rPr sz="1800" b="1" spc="-10" dirty="0">
                <a:latin typeface="Times New Roman"/>
                <a:cs typeface="Times New Roman"/>
              </a:rPr>
              <a:t>C</a:t>
            </a:r>
            <a:r>
              <a:rPr sz="1800" b="1" spc="-5" dirty="0">
                <a:latin typeface="Times New Roman"/>
                <a:cs typeface="Times New Roman"/>
              </a:rPr>
              <a:t>l</a:t>
            </a:r>
            <a:r>
              <a:rPr sz="1800" b="1" baseline="25462" dirty="0">
                <a:latin typeface="Times New Roman"/>
                <a:cs typeface="Times New Roman"/>
              </a:rPr>
              <a:t>–</a:t>
            </a:r>
            <a:r>
              <a:rPr sz="3200" b="1" dirty="0">
                <a:latin typeface="Times New Roman"/>
                <a:cs typeface="Times New Roman"/>
              </a:rPr>
              <a:t>↑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12641" y="5730341"/>
            <a:ext cx="205041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10" dirty="0">
                <a:latin typeface="Times New Roman"/>
                <a:cs typeface="Times New Roman"/>
              </a:rPr>
              <a:t>Ответ</a:t>
            </a:r>
            <a:r>
              <a:rPr sz="1800" spc="-10" dirty="0">
                <a:latin typeface="Times New Roman"/>
                <a:cs typeface="Times New Roman"/>
              </a:rPr>
              <a:t>: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влево,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5026" y="2366898"/>
            <a:ext cx="16236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Ионы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NH</a:t>
            </a:r>
            <a:r>
              <a:rPr sz="2400" spc="155" dirty="0">
                <a:latin typeface="Times New Roman"/>
                <a:cs typeface="Times New Roman"/>
              </a:rPr>
              <a:t> </a:t>
            </a:r>
            <a:r>
              <a:rPr sz="2400" spc="-7" baseline="24305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,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5026" y="2543682"/>
            <a:ext cx="3527425" cy="35071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832485" algn="ctr">
              <a:lnSpc>
                <a:spcPts val="1705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4</a:t>
            </a:r>
            <a:endParaRPr sz="1600">
              <a:latin typeface="Times New Roman"/>
              <a:cs typeface="Times New Roman"/>
            </a:endParaRPr>
          </a:p>
          <a:p>
            <a:pPr marL="38100" algn="just">
              <a:lnSpc>
                <a:spcPts val="2665"/>
              </a:lnSpc>
            </a:pPr>
            <a:r>
              <a:rPr sz="2400" dirty="0">
                <a:latin typeface="Times New Roman"/>
                <a:cs typeface="Times New Roman"/>
              </a:rPr>
              <a:t>образующиеся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</a:t>
            </a:r>
            <a:endParaRPr sz="2400">
              <a:latin typeface="Times New Roman"/>
              <a:cs typeface="Times New Roman"/>
            </a:endParaRPr>
          </a:p>
          <a:p>
            <a:pPr marL="38100" algn="just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диссоциации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NH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Cl,</a:t>
            </a:r>
            <a:endParaRPr sz="2400">
              <a:latin typeface="Times New Roman"/>
              <a:cs typeface="Times New Roman"/>
            </a:endParaRPr>
          </a:p>
          <a:p>
            <a:pPr marL="38100" marR="374015" algn="just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одноимённые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5" dirty="0">
                <a:latin typeface="Times New Roman"/>
                <a:cs typeface="Times New Roman"/>
              </a:rPr>
              <a:t>ионами, </a:t>
            </a:r>
            <a:r>
              <a:rPr sz="2400" spc="-5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имеющимися </a:t>
            </a:r>
            <a:r>
              <a:rPr sz="2400" dirty="0">
                <a:latin typeface="Times New Roman"/>
                <a:cs typeface="Times New Roman"/>
              </a:rPr>
              <a:t>в системе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(NH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7" baseline="24305" dirty="0">
                <a:latin typeface="Times New Roman"/>
                <a:cs typeface="Times New Roman"/>
              </a:rPr>
              <a:t>+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продукты</a:t>
            </a:r>
            <a:endParaRPr sz="2400">
              <a:latin typeface="Times New Roman"/>
              <a:cs typeface="Times New Roman"/>
            </a:endParaRPr>
          </a:p>
          <a:p>
            <a:pPr marL="38100" marR="3048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реакции),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будут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смещать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положение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равновесия в</a:t>
            </a:r>
            <a:endParaRPr sz="2400">
              <a:latin typeface="Times New Roman"/>
              <a:cs typeface="Times New Roman"/>
            </a:endParaRPr>
          </a:p>
          <a:p>
            <a:pPr marL="38100" marR="1115695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Times New Roman"/>
                <a:cs typeface="Times New Roman"/>
              </a:rPr>
              <a:t>сторону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исходных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веществ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564123" y="4890515"/>
            <a:ext cx="650875" cy="643255"/>
            <a:chOff x="5564123" y="4890515"/>
            <a:chExt cx="650875" cy="643255"/>
          </a:xfrm>
        </p:grpSpPr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64123" y="4890515"/>
              <a:ext cx="650748" cy="57454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71743" y="4893563"/>
              <a:ext cx="613409" cy="64008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642990" y="4938648"/>
              <a:ext cx="432434" cy="504190"/>
            </a:xfrm>
            <a:custGeom>
              <a:avLst/>
              <a:gdLst/>
              <a:ahLst/>
              <a:cxnLst/>
              <a:rect l="l" t="t" r="r" b="b"/>
              <a:pathLst>
                <a:path w="432435" h="504189">
                  <a:moveTo>
                    <a:pt x="432054" y="0"/>
                  </a:moveTo>
                  <a:lnTo>
                    <a:pt x="0" y="504063"/>
                  </a:lnTo>
                </a:path>
              </a:pathLst>
            </a:custGeom>
            <a:ln w="762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3362071" y="518894"/>
          <a:ext cx="5785484" cy="15769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6255"/>
                <a:gridCol w="3999229"/>
              </a:tblGrid>
              <a:tr h="544413">
                <a:tc>
                  <a:txBody>
                    <a:bodyPr/>
                    <a:lstStyle/>
                    <a:p>
                      <a:pPr marL="127000">
                        <a:lnSpc>
                          <a:spcPts val="1739"/>
                        </a:lnSpc>
                      </a:pP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ДОБАВЛЯЕМОЕ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ВЕЩЕСТВО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ts val="1739"/>
                        </a:lnSpc>
                      </a:pPr>
                      <a:r>
                        <a:rPr sz="1600" spc="-35" dirty="0">
                          <a:latin typeface="Times New Roman"/>
                          <a:cs typeface="Times New Roman"/>
                        </a:rPr>
                        <a:t>НАПРАВЛЕНИЕ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40970">
                        <a:lnSpc>
                          <a:spcPct val="100000"/>
                        </a:lnSpc>
                      </a:pP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10261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NaCl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сторону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продуктов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53340" marB="0"/>
                </a:tc>
              </a:tr>
              <a:tr h="257249">
                <a:tc>
                  <a:txBody>
                    <a:bodyPr/>
                    <a:lstStyle/>
                    <a:p>
                      <a:pPr marL="12700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1575" spc="-7" baseline="-21164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сторону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исходных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веществ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30485">
                <a:tc>
                  <a:txBody>
                    <a:bodyPr/>
                    <a:lstStyle/>
                    <a:p>
                      <a:pPr marL="127000">
                        <a:lnSpc>
                          <a:spcPts val="171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NaOH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ts val="171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происходит</a:t>
                      </a:r>
                      <a:r>
                        <a:rPr sz="16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смещения</a:t>
                      </a:r>
                      <a:r>
                        <a:rPr sz="16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34545">
                <a:tc>
                  <a:txBody>
                    <a:bodyPr/>
                    <a:lstStyle/>
                    <a:p>
                      <a:pPr marL="127000">
                        <a:lnSpc>
                          <a:spcPts val="174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HCl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0" name="object 20"/>
          <p:cNvSpPr txBox="1"/>
          <p:nvPr/>
        </p:nvSpPr>
        <p:spPr>
          <a:xfrm>
            <a:off x="258267" y="143636"/>
            <a:ext cx="834770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6.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Установите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соответствие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между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добавляемым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веществом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направлением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смещения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положения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 системе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256535" y="789812"/>
            <a:ext cx="11874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5" dirty="0">
                <a:latin typeface="Times New Roman"/>
                <a:cs typeface="Times New Roman"/>
              </a:rPr>
              <a:t>4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81635" y="613185"/>
            <a:ext cx="3068955" cy="3784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  <a:tabLst>
                <a:tab pos="1584960" algn="l"/>
              </a:tabLst>
            </a:pPr>
            <a:r>
              <a:rPr sz="2200" spc="-5" dirty="0">
                <a:latin typeface="Times New Roman"/>
                <a:cs typeface="Times New Roman"/>
              </a:rPr>
              <a:t>NH</a:t>
            </a:r>
            <a:r>
              <a:rPr sz="2175" spc="-7" baseline="-21072" dirty="0">
                <a:latin typeface="Times New Roman"/>
                <a:cs typeface="Times New Roman"/>
              </a:rPr>
              <a:t>3</a:t>
            </a:r>
            <a:r>
              <a:rPr sz="2200" spc="-5" dirty="0">
                <a:latin typeface="Times New Roman"/>
                <a:cs typeface="Times New Roman"/>
              </a:rPr>
              <a:t>·H</a:t>
            </a:r>
            <a:r>
              <a:rPr sz="2175" spc="-7" baseline="-21072" dirty="0">
                <a:latin typeface="Times New Roman"/>
                <a:cs typeface="Times New Roman"/>
              </a:rPr>
              <a:t>2</a:t>
            </a:r>
            <a:r>
              <a:rPr sz="2200" spc="-5" dirty="0">
                <a:latin typeface="Times New Roman"/>
                <a:cs typeface="Times New Roman"/>
              </a:rPr>
              <a:t>O</a:t>
            </a:r>
            <a:r>
              <a:rPr sz="2200" spc="40" dirty="0">
                <a:latin typeface="Times New Roman"/>
                <a:cs typeface="Times New Roman"/>
              </a:rPr>
              <a:t> </a:t>
            </a:r>
            <a:r>
              <a:rPr sz="2300" b="1" i="1" spc="-95" dirty="0">
                <a:latin typeface="Wingdings 3"/>
                <a:cs typeface="Wingdings 3"/>
              </a:rPr>
              <a:t></a:t>
            </a:r>
            <a:r>
              <a:rPr sz="2300" spc="-95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NH</a:t>
            </a:r>
            <a:r>
              <a:rPr sz="2200" spc="155" dirty="0">
                <a:latin typeface="Times New Roman"/>
                <a:cs typeface="Times New Roman"/>
              </a:rPr>
              <a:t> </a:t>
            </a:r>
            <a:r>
              <a:rPr sz="2175" spc="7" baseline="24904" dirty="0">
                <a:latin typeface="Times New Roman"/>
                <a:cs typeface="Times New Roman"/>
              </a:rPr>
              <a:t>+</a:t>
            </a:r>
            <a:r>
              <a:rPr sz="2175" spc="277" baseline="24904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+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OH</a:t>
            </a:r>
            <a:r>
              <a:rPr sz="2175" spc="-7" baseline="24904" dirty="0">
                <a:latin typeface="Times New Roman"/>
                <a:cs typeface="Times New Roman"/>
              </a:rPr>
              <a:t>–</a:t>
            </a:r>
            <a:r>
              <a:rPr sz="1600" spc="-5" dirty="0"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45173" y="6158953"/>
          <a:ext cx="4210050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887717" y="2820923"/>
            <a:ext cx="2781300" cy="705485"/>
          </a:xfrm>
          <a:custGeom>
            <a:avLst/>
            <a:gdLst/>
            <a:ahLst/>
            <a:cxnLst/>
            <a:rect l="l" t="t" r="r" b="b"/>
            <a:pathLst>
              <a:path w="2781300" h="705485">
                <a:moveTo>
                  <a:pt x="0" y="705230"/>
                </a:moveTo>
                <a:lnTo>
                  <a:pt x="2780931" y="705230"/>
                </a:lnTo>
              </a:path>
              <a:path w="2781300" h="705485">
                <a:moveTo>
                  <a:pt x="1368183" y="705230"/>
                </a:moveTo>
                <a:lnTo>
                  <a:pt x="1368183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420366" y="2985007"/>
            <a:ext cx="8820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800" b="1" i="1" spc="-10" dirty="0">
                <a:latin typeface="Times New Roman"/>
                <a:cs typeface="Times New Roman"/>
              </a:rPr>
              <a:t>C</a:t>
            </a:r>
            <a:r>
              <a:rPr sz="1800" b="1" spc="-10" dirty="0">
                <a:latin typeface="Times New Roman"/>
                <a:cs typeface="Times New Roman"/>
              </a:rPr>
              <a:t>N</a:t>
            </a:r>
            <a:r>
              <a:rPr sz="1800" b="1" spc="-5" dirty="0">
                <a:latin typeface="Times New Roman"/>
                <a:cs typeface="Times New Roman"/>
              </a:rPr>
              <a:t>a</a:t>
            </a:r>
            <a:r>
              <a:rPr sz="1800" b="1" baseline="25462" dirty="0">
                <a:latin typeface="Times New Roman"/>
                <a:cs typeface="Times New Roman"/>
              </a:rPr>
              <a:t>+</a:t>
            </a:r>
            <a:r>
              <a:rPr sz="3200" b="1" dirty="0">
                <a:latin typeface="Times New Roman"/>
                <a:cs typeface="Times New Roman"/>
              </a:rPr>
              <a:t>↑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3471" y="2325963"/>
            <a:ext cx="3194685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  <a:tabLst>
                <a:tab pos="1763395" algn="l"/>
              </a:tabLst>
            </a:pPr>
            <a:r>
              <a:rPr sz="2400" b="1" dirty="0">
                <a:latin typeface="Times New Roman"/>
                <a:cs typeface="Times New Roman"/>
              </a:rPr>
              <a:t>В)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NaOH </a:t>
            </a:r>
            <a:r>
              <a:rPr sz="2500" b="1" i="1" spc="-90" dirty="0">
                <a:latin typeface="Wingdings 3"/>
                <a:cs typeface="Wingdings 3"/>
              </a:rPr>
              <a:t></a:t>
            </a:r>
            <a:r>
              <a:rPr sz="2500" spc="-90" dirty="0">
                <a:latin typeface="Times New Roman"/>
                <a:cs typeface="Times New Roman"/>
              </a:rPr>
              <a:t>	</a:t>
            </a:r>
            <a:r>
              <a:rPr sz="2400" b="1" spc="-5" dirty="0">
                <a:latin typeface="Times New Roman"/>
                <a:cs typeface="Times New Roman"/>
              </a:rPr>
              <a:t>Na</a:t>
            </a:r>
            <a:r>
              <a:rPr sz="2400" b="1" spc="-7" baseline="24305" dirty="0">
                <a:latin typeface="Times New Roman"/>
                <a:cs typeface="Times New Roman"/>
              </a:rPr>
              <a:t>+</a:t>
            </a:r>
            <a:r>
              <a:rPr sz="2400" b="1" spc="262" baseline="243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OH</a:t>
            </a:r>
            <a:r>
              <a:rPr sz="2400" b="1" baseline="24305" dirty="0">
                <a:latin typeface="Times New Roman"/>
                <a:cs typeface="Times New Roman"/>
              </a:rPr>
              <a:t>–</a:t>
            </a:r>
            <a:endParaRPr sz="2400" baseline="24305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930907" y="3419855"/>
            <a:ext cx="649605" cy="643255"/>
            <a:chOff x="1930907" y="3419855"/>
            <a:chExt cx="649605" cy="64325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30907" y="3419855"/>
              <a:ext cx="649224" cy="5760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38527" y="3424427"/>
              <a:ext cx="613156" cy="63855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009520" y="3469004"/>
              <a:ext cx="432434" cy="504190"/>
            </a:xfrm>
            <a:custGeom>
              <a:avLst/>
              <a:gdLst/>
              <a:ahLst/>
              <a:cxnLst/>
              <a:rect l="l" t="t" r="r" b="b"/>
              <a:pathLst>
                <a:path w="432435" h="504189">
                  <a:moveTo>
                    <a:pt x="432054" y="0"/>
                  </a:moveTo>
                  <a:lnTo>
                    <a:pt x="0" y="504063"/>
                  </a:lnTo>
                </a:path>
              </a:pathLst>
            </a:custGeom>
            <a:ln w="762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743699" y="4189095"/>
            <a:ext cx="2781300" cy="705485"/>
          </a:xfrm>
          <a:custGeom>
            <a:avLst/>
            <a:gdLst/>
            <a:ahLst/>
            <a:cxnLst/>
            <a:rect l="l" t="t" r="r" b="b"/>
            <a:pathLst>
              <a:path w="2781300" h="705485">
                <a:moveTo>
                  <a:pt x="0" y="705230"/>
                </a:moveTo>
                <a:lnTo>
                  <a:pt x="2780931" y="705230"/>
                </a:lnTo>
              </a:path>
              <a:path w="2781300" h="705485">
                <a:moveTo>
                  <a:pt x="1368183" y="705230"/>
                </a:moveTo>
                <a:lnTo>
                  <a:pt x="1368183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538222" y="4609591"/>
            <a:ext cx="673735" cy="3111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50" b="1" i="1" spc="10" dirty="0">
                <a:latin typeface="Times New Roman"/>
                <a:cs typeface="Times New Roman"/>
              </a:rPr>
              <a:t>Na</a:t>
            </a:r>
            <a:r>
              <a:rPr sz="1850" b="1" i="1" spc="20" dirty="0">
                <a:latin typeface="Times New Roman"/>
                <a:cs typeface="Times New Roman"/>
              </a:rPr>
              <a:t>O</a:t>
            </a:r>
            <a:r>
              <a:rPr sz="1850" b="1" i="1" spc="15" dirty="0">
                <a:latin typeface="Times New Roman"/>
                <a:cs typeface="Times New Roman"/>
              </a:rPr>
              <a:t>H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76601" y="4353255"/>
            <a:ext cx="24022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921385" algn="l"/>
              </a:tabLst>
            </a:pPr>
            <a:r>
              <a:rPr sz="2800" b="1" i="1" spc="-5" dirty="0">
                <a:latin typeface="Times New Roman"/>
                <a:cs typeface="Times New Roman"/>
              </a:rPr>
              <a:t>C	↑</a:t>
            </a:r>
            <a:r>
              <a:rPr sz="2800" b="1" i="1" spc="-25" dirty="0">
                <a:latin typeface="Times New Roman"/>
                <a:cs typeface="Times New Roman"/>
              </a:rPr>
              <a:t> </a:t>
            </a:r>
            <a:r>
              <a:rPr sz="2800" b="1" i="1" spc="-5" dirty="0">
                <a:latin typeface="Times New Roman"/>
                <a:cs typeface="Times New Roman"/>
              </a:rPr>
              <a:t>=</a:t>
            </a:r>
            <a:r>
              <a:rPr sz="2800" b="1" i="1" spc="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C</a:t>
            </a:r>
            <a:r>
              <a:rPr sz="1800" b="1" dirty="0">
                <a:latin typeface="Times New Roman"/>
                <a:cs typeface="Times New Roman"/>
              </a:rPr>
              <a:t>OH</a:t>
            </a:r>
            <a:r>
              <a:rPr sz="1800" b="1" baseline="25462" dirty="0">
                <a:latin typeface="Times New Roman"/>
                <a:cs typeface="Times New Roman"/>
              </a:rPr>
              <a:t>–</a:t>
            </a:r>
            <a:r>
              <a:rPr sz="3200" b="1" dirty="0">
                <a:latin typeface="Times New Roman"/>
                <a:cs typeface="Times New Roman"/>
              </a:rPr>
              <a:t>↑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35628" y="5767222"/>
            <a:ext cx="20713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10" dirty="0">
                <a:latin typeface="Times New Roman"/>
                <a:cs typeface="Times New Roman"/>
              </a:rPr>
              <a:t>Ответ</a:t>
            </a:r>
            <a:r>
              <a:rPr sz="1800" spc="-10" dirty="0">
                <a:latin typeface="Times New Roman"/>
                <a:cs typeface="Times New Roman"/>
              </a:rPr>
              <a:t>: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влево,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2.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02132" y="4757165"/>
            <a:ext cx="930910" cy="269875"/>
            <a:chOff x="402132" y="4757165"/>
            <a:chExt cx="930910" cy="269875"/>
          </a:xfrm>
        </p:grpSpPr>
        <p:sp>
          <p:nvSpPr>
            <p:cNvPr id="16" name="object 16"/>
            <p:cNvSpPr/>
            <p:nvPr/>
          </p:nvSpPr>
          <p:spPr>
            <a:xfrm>
              <a:off x="414832" y="4769865"/>
              <a:ext cx="905510" cy="244475"/>
            </a:xfrm>
            <a:custGeom>
              <a:avLst/>
              <a:gdLst/>
              <a:ahLst/>
              <a:cxnLst/>
              <a:rect l="l" t="t" r="r" b="b"/>
              <a:pathLst>
                <a:path w="905510" h="244475">
                  <a:moveTo>
                    <a:pt x="904951" y="0"/>
                  </a:moveTo>
                  <a:lnTo>
                    <a:pt x="360260" y="48894"/>
                  </a:lnTo>
                  <a:lnTo>
                    <a:pt x="0" y="91566"/>
                  </a:lnTo>
                  <a:lnTo>
                    <a:pt x="304101" y="136524"/>
                  </a:lnTo>
                  <a:lnTo>
                    <a:pt x="885774" y="244347"/>
                  </a:lnTo>
                  <a:lnTo>
                    <a:pt x="521360" y="118744"/>
                  </a:lnTo>
                  <a:lnTo>
                    <a:pt x="90495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14832" y="4769865"/>
              <a:ext cx="905510" cy="244475"/>
            </a:xfrm>
            <a:custGeom>
              <a:avLst/>
              <a:gdLst/>
              <a:ahLst/>
              <a:cxnLst/>
              <a:rect l="l" t="t" r="r" b="b"/>
              <a:pathLst>
                <a:path w="905510" h="244475">
                  <a:moveTo>
                    <a:pt x="885774" y="244347"/>
                  </a:moveTo>
                  <a:lnTo>
                    <a:pt x="304101" y="136524"/>
                  </a:lnTo>
                  <a:lnTo>
                    <a:pt x="0" y="91566"/>
                  </a:lnTo>
                  <a:lnTo>
                    <a:pt x="360260" y="48894"/>
                  </a:lnTo>
                  <a:lnTo>
                    <a:pt x="904951" y="0"/>
                  </a:lnTo>
                  <a:lnTo>
                    <a:pt x="521360" y="118744"/>
                  </a:lnTo>
                  <a:lnTo>
                    <a:pt x="885774" y="244347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068570" y="2415285"/>
            <a:ext cx="3527425" cy="331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60960">
              <a:lnSpc>
                <a:spcPct val="100000"/>
              </a:lnSpc>
              <a:spcBef>
                <a:spcPts val="100"/>
              </a:spcBef>
              <a:tabLst>
                <a:tab pos="1036319" algn="l"/>
              </a:tabLst>
            </a:pPr>
            <a:r>
              <a:rPr sz="2400" spc="-5" dirty="0">
                <a:latin typeface="Times New Roman"/>
                <a:cs typeface="Times New Roman"/>
              </a:rPr>
              <a:t>Ионы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OH</a:t>
            </a:r>
            <a:r>
              <a:rPr sz="2400" spc="-7" baseline="24305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образующиеся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 диссоциации NaOH,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одноимённые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5" dirty="0">
                <a:latin typeface="Times New Roman"/>
                <a:cs typeface="Times New Roman"/>
              </a:rPr>
              <a:t>ионами,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имеющимися </a:t>
            </a:r>
            <a:r>
              <a:rPr sz="2400" dirty="0">
                <a:latin typeface="Times New Roman"/>
                <a:cs typeface="Times New Roman"/>
              </a:rPr>
              <a:t>в системе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(OH</a:t>
            </a:r>
            <a:r>
              <a:rPr sz="2400" spc="-7" baseline="24305" dirty="0">
                <a:latin typeface="Times New Roman"/>
                <a:cs typeface="Times New Roman"/>
              </a:rPr>
              <a:t>–</a:t>
            </a:r>
            <a:r>
              <a:rPr sz="24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	</a:t>
            </a:r>
            <a:r>
              <a:rPr sz="2400" spc="-15" dirty="0">
                <a:latin typeface="Times New Roman"/>
                <a:cs typeface="Times New Roman"/>
              </a:rPr>
              <a:t>продукты</a:t>
            </a:r>
            <a:endParaRPr sz="2400">
              <a:latin typeface="Times New Roman"/>
              <a:cs typeface="Times New Roman"/>
            </a:endParaRPr>
          </a:p>
          <a:p>
            <a:pPr marL="38100" marR="3048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реакции),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будут </a:t>
            </a:r>
            <a:r>
              <a:rPr sz="2400" spc="-10" dirty="0">
                <a:latin typeface="Times New Roman"/>
                <a:cs typeface="Times New Roman"/>
              </a:rPr>
              <a:t>смещать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положение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равновесия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endParaRPr sz="2400">
              <a:latin typeface="Times New Roman"/>
              <a:cs typeface="Times New Roman"/>
            </a:endParaRPr>
          </a:p>
          <a:p>
            <a:pPr marL="38100" marR="1115695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Times New Roman"/>
                <a:cs typeface="Times New Roman"/>
              </a:rPr>
              <a:t>сторону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исходных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веществ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58267" y="143636"/>
            <a:ext cx="834770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6.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Установите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соответствие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между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добавляемым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веществом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направлением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смещения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положения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 системе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256535" y="789812"/>
            <a:ext cx="11874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5" dirty="0">
                <a:latin typeface="Times New Roman"/>
                <a:cs typeface="Times New Roman"/>
              </a:rPr>
              <a:t>4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81635" y="613185"/>
            <a:ext cx="3068955" cy="3784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  <a:tabLst>
                <a:tab pos="1584960" algn="l"/>
              </a:tabLst>
            </a:pPr>
            <a:r>
              <a:rPr sz="2200" spc="-5" dirty="0">
                <a:latin typeface="Times New Roman"/>
                <a:cs typeface="Times New Roman"/>
              </a:rPr>
              <a:t>NH</a:t>
            </a:r>
            <a:r>
              <a:rPr sz="2175" spc="-7" baseline="-21072" dirty="0">
                <a:latin typeface="Times New Roman"/>
                <a:cs typeface="Times New Roman"/>
              </a:rPr>
              <a:t>3</a:t>
            </a:r>
            <a:r>
              <a:rPr sz="2200" spc="-5" dirty="0">
                <a:latin typeface="Times New Roman"/>
                <a:cs typeface="Times New Roman"/>
              </a:rPr>
              <a:t>·H</a:t>
            </a:r>
            <a:r>
              <a:rPr sz="2175" spc="-7" baseline="-21072" dirty="0">
                <a:latin typeface="Times New Roman"/>
                <a:cs typeface="Times New Roman"/>
              </a:rPr>
              <a:t>2</a:t>
            </a:r>
            <a:r>
              <a:rPr sz="2200" spc="-5" dirty="0">
                <a:latin typeface="Times New Roman"/>
                <a:cs typeface="Times New Roman"/>
              </a:rPr>
              <a:t>O</a:t>
            </a:r>
            <a:r>
              <a:rPr sz="2200" spc="40" dirty="0">
                <a:latin typeface="Times New Roman"/>
                <a:cs typeface="Times New Roman"/>
              </a:rPr>
              <a:t> </a:t>
            </a:r>
            <a:r>
              <a:rPr sz="2300" b="1" i="1" spc="-95" dirty="0">
                <a:latin typeface="Wingdings 3"/>
                <a:cs typeface="Wingdings 3"/>
              </a:rPr>
              <a:t></a:t>
            </a:r>
            <a:r>
              <a:rPr sz="2300" spc="-95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NH</a:t>
            </a:r>
            <a:r>
              <a:rPr sz="2200" spc="155" dirty="0">
                <a:latin typeface="Times New Roman"/>
                <a:cs typeface="Times New Roman"/>
              </a:rPr>
              <a:t> </a:t>
            </a:r>
            <a:r>
              <a:rPr sz="2175" spc="7" baseline="24904" dirty="0">
                <a:latin typeface="Times New Roman"/>
                <a:cs typeface="Times New Roman"/>
              </a:rPr>
              <a:t>+</a:t>
            </a:r>
            <a:r>
              <a:rPr sz="2175" spc="277" baseline="24904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+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OH</a:t>
            </a:r>
            <a:r>
              <a:rPr sz="2175" spc="-7" baseline="24904" dirty="0">
                <a:latin typeface="Times New Roman"/>
                <a:cs typeface="Times New Roman"/>
              </a:rPr>
              <a:t>–</a:t>
            </a:r>
            <a:r>
              <a:rPr sz="1600" spc="-5" dirty="0"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3362071" y="518894"/>
          <a:ext cx="5785484" cy="15769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6255"/>
                <a:gridCol w="3999229"/>
              </a:tblGrid>
              <a:tr h="544413">
                <a:tc>
                  <a:txBody>
                    <a:bodyPr/>
                    <a:lstStyle/>
                    <a:p>
                      <a:pPr marL="127000">
                        <a:lnSpc>
                          <a:spcPts val="1739"/>
                        </a:lnSpc>
                      </a:pP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ДОБАВЛЯЕМОЕ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ВЕЩЕСТВО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ts val="1739"/>
                        </a:lnSpc>
                      </a:pPr>
                      <a:r>
                        <a:rPr sz="1600" spc="-35" dirty="0">
                          <a:latin typeface="Times New Roman"/>
                          <a:cs typeface="Times New Roman"/>
                        </a:rPr>
                        <a:t>НАПРАВЛЕНИЕ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40970">
                        <a:lnSpc>
                          <a:spcPct val="100000"/>
                        </a:lnSpc>
                      </a:pP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10261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NaCl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сторону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продуктов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53340" marB="0"/>
                </a:tc>
              </a:tr>
              <a:tr h="257249">
                <a:tc>
                  <a:txBody>
                    <a:bodyPr/>
                    <a:lstStyle/>
                    <a:p>
                      <a:pPr marL="12700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1575" spc="-7" baseline="-21164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сторону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исходных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веществ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30485">
                <a:tc>
                  <a:txBody>
                    <a:bodyPr/>
                    <a:lstStyle/>
                    <a:p>
                      <a:pPr marL="127000">
                        <a:lnSpc>
                          <a:spcPts val="171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NaOH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ts val="171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происходит</a:t>
                      </a:r>
                      <a:r>
                        <a:rPr sz="16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смещения</a:t>
                      </a:r>
                      <a:r>
                        <a:rPr sz="16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34545">
                <a:tc>
                  <a:txBody>
                    <a:bodyPr/>
                    <a:lstStyle/>
                    <a:p>
                      <a:pPr marL="127000">
                        <a:lnSpc>
                          <a:spcPts val="174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HCl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45173" y="6158953"/>
          <a:ext cx="4210050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340"/>
                <a:gridCol w="721360"/>
                <a:gridCol w="721360"/>
                <a:gridCol w="721995"/>
                <a:gridCol w="721995"/>
              </a:tblGrid>
              <a:tr h="274320">
                <a:tc rowSpan="2">
                  <a:txBody>
                    <a:bodyPr/>
                    <a:lstStyle/>
                    <a:p>
                      <a:pPr marL="35052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Ответ: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6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  <p:grpSp>
        <p:nvGrpSpPr>
          <p:cNvPr id="4" name="object 4"/>
          <p:cNvGrpSpPr/>
          <p:nvPr/>
        </p:nvGrpSpPr>
        <p:grpSpPr>
          <a:xfrm>
            <a:off x="4012438" y="3402076"/>
            <a:ext cx="3284854" cy="848360"/>
            <a:chOff x="4012438" y="3402076"/>
            <a:chExt cx="3284854" cy="848360"/>
          </a:xfrm>
        </p:grpSpPr>
        <p:sp>
          <p:nvSpPr>
            <p:cNvPr id="5" name="object 5"/>
            <p:cNvSpPr/>
            <p:nvPr/>
          </p:nvSpPr>
          <p:spPr>
            <a:xfrm>
              <a:off x="6385560" y="3992753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59" h="245110">
                  <a:moveTo>
                    <a:pt x="6476" y="0"/>
                  </a:moveTo>
                  <a:lnTo>
                    <a:pt x="376809" y="106299"/>
                  </a:lnTo>
                  <a:lnTo>
                    <a:pt x="0" y="244983"/>
                  </a:lnTo>
                  <a:lnTo>
                    <a:pt x="541400" y="167640"/>
                  </a:lnTo>
                  <a:lnTo>
                    <a:pt x="898906" y="106299"/>
                  </a:lnTo>
                  <a:lnTo>
                    <a:pt x="592836" y="77216"/>
                  </a:lnTo>
                  <a:lnTo>
                    <a:pt x="647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385560" y="3992753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59" h="245110">
                  <a:moveTo>
                    <a:pt x="6476" y="0"/>
                  </a:moveTo>
                  <a:lnTo>
                    <a:pt x="592836" y="77216"/>
                  </a:lnTo>
                  <a:lnTo>
                    <a:pt x="898906" y="106299"/>
                  </a:lnTo>
                  <a:lnTo>
                    <a:pt x="541400" y="167640"/>
                  </a:lnTo>
                  <a:lnTo>
                    <a:pt x="0" y="244983"/>
                  </a:lnTo>
                  <a:lnTo>
                    <a:pt x="376809" y="106299"/>
                  </a:lnTo>
                  <a:lnTo>
                    <a:pt x="6476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12438" y="3402076"/>
              <a:ext cx="2781300" cy="707390"/>
            </a:xfrm>
            <a:custGeom>
              <a:avLst/>
              <a:gdLst/>
              <a:ahLst/>
              <a:cxnLst/>
              <a:rect l="l" t="t" r="r" b="b"/>
              <a:pathLst>
                <a:path w="2781300" h="707389">
                  <a:moveTo>
                    <a:pt x="0" y="707009"/>
                  </a:moveTo>
                  <a:lnTo>
                    <a:pt x="2780918" y="707009"/>
                  </a:lnTo>
                </a:path>
                <a:path w="2781300" h="707389">
                  <a:moveTo>
                    <a:pt x="243332" y="705231"/>
                  </a:moveTo>
                  <a:lnTo>
                    <a:pt x="243332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4201414" y="4401184"/>
            <a:ext cx="2781300" cy="1170940"/>
            <a:chOff x="4201414" y="4401184"/>
            <a:chExt cx="2781300" cy="117094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33416" y="4946903"/>
              <a:ext cx="612648" cy="53949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21224" y="4933187"/>
              <a:ext cx="613790" cy="63855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292979" y="4977256"/>
              <a:ext cx="432434" cy="504190"/>
            </a:xfrm>
            <a:custGeom>
              <a:avLst/>
              <a:gdLst/>
              <a:ahLst/>
              <a:cxnLst/>
              <a:rect l="l" t="t" r="r" b="b"/>
              <a:pathLst>
                <a:path w="432435" h="504189">
                  <a:moveTo>
                    <a:pt x="431926" y="0"/>
                  </a:moveTo>
                  <a:lnTo>
                    <a:pt x="0" y="504063"/>
                  </a:lnTo>
                </a:path>
              </a:pathLst>
            </a:custGeom>
            <a:ln w="762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201414" y="4401184"/>
              <a:ext cx="2781300" cy="705485"/>
            </a:xfrm>
            <a:custGeom>
              <a:avLst/>
              <a:gdLst/>
              <a:ahLst/>
              <a:cxnLst/>
              <a:rect l="l" t="t" r="r" b="b"/>
              <a:pathLst>
                <a:path w="2781300" h="705485">
                  <a:moveTo>
                    <a:pt x="0" y="705231"/>
                  </a:moveTo>
                  <a:lnTo>
                    <a:pt x="2780918" y="705231"/>
                  </a:lnTo>
                </a:path>
                <a:path w="2781300" h="705485">
                  <a:moveTo>
                    <a:pt x="1368171" y="705231"/>
                  </a:moveTo>
                  <a:lnTo>
                    <a:pt x="1368171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070603" y="2049309"/>
            <a:ext cx="4032885" cy="1303020"/>
          </a:xfrm>
          <a:prstGeom prst="rect">
            <a:avLst/>
          </a:prstGeom>
        </p:spPr>
        <p:txBody>
          <a:bodyPr vert="horz" wrap="square" lIns="0" tIns="237490" rIns="0" bIns="0" rtlCol="0">
            <a:spAutoFit/>
          </a:bodyPr>
          <a:lstStyle/>
          <a:p>
            <a:pPr marR="34925" algn="ctr">
              <a:lnSpc>
                <a:spcPct val="100000"/>
              </a:lnSpc>
              <a:spcBef>
                <a:spcPts val="1870"/>
              </a:spcBef>
              <a:tabLst>
                <a:tab pos="141097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Г)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HCl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500" b="1" i="1" spc="-90" dirty="0">
                <a:latin typeface="Wingdings 3"/>
                <a:cs typeface="Wingdings 3"/>
              </a:rPr>
              <a:t></a:t>
            </a:r>
            <a:r>
              <a:rPr sz="2500" spc="-90" dirty="0">
                <a:latin typeface="Times New Roman"/>
                <a:cs typeface="Times New Roman"/>
              </a:rPr>
              <a:t>	</a:t>
            </a:r>
            <a:r>
              <a:rPr sz="2400" b="1" dirty="0">
                <a:latin typeface="Times New Roman"/>
                <a:cs typeface="Times New Roman"/>
              </a:rPr>
              <a:t>H</a:t>
            </a:r>
            <a:r>
              <a:rPr sz="2400" b="1" baseline="24305" dirty="0">
                <a:latin typeface="Times New Roman"/>
                <a:cs typeface="Times New Roman"/>
              </a:rPr>
              <a:t>+</a:t>
            </a:r>
            <a:r>
              <a:rPr sz="2400" b="1" spc="262" baseline="243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Cl</a:t>
            </a:r>
            <a:r>
              <a:rPr sz="2400" b="1" spc="-7" baseline="24305" dirty="0">
                <a:latin typeface="Times New Roman"/>
                <a:cs typeface="Times New Roman"/>
              </a:rPr>
              <a:t>–</a:t>
            </a:r>
            <a:endParaRPr sz="2400" baseline="24305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925"/>
              </a:spcBef>
              <a:tabLst>
                <a:tab pos="688975" algn="l"/>
              </a:tabLst>
            </a:pPr>
            <a:r>
              <a:rPr sz="28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Но</a:t>
            </a:r>
            <a:r>
              <a:rPr sz="2400" spc="-5" dirty="0">
                <a:latin typeface="Times New Roman"/>
                <a:cs typeface="Times New Roman"/>
              </a:rPr>
              <a:t>:	OH</a:t>
            </a:r>
            <a:r>
              <a:rPr sz="2400" spc="-7" baseline="24305" dirty="0">
                <a:latin typeface="Times New Roman"/>
                <a:cs typeface="Times New Roman"/>
              </a:rPr>
              <a:t>–</a:t>
            </a:r>
            <a:r>
              <a:rPr sz="2400" spc="2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H</a:t>
            </a:r>
            <a:r>
              <a:rPr sz="2400" spc="-15" baseline="24305" dirty="0">
                <a:latin typeface="Times New Roman"/>
                <a:cs typeface="Times New Roman"/>
              </a:rPr>
              <a:t>+</a:t>
            </a:r>
            <a:r>
              <a:rPr sz="2400" spc="30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O,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поэтому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20870" y="3567760"/>
            <a:ext cx="20878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800" b="1" i="1" spc="-15" dirty="0">
                <a:latin typeface="Times New Roman"/>
                <a:cs typeface="Times New Roman"/>
              </a:rPr>
              <a:t>C</a:t>
            </a:r>
            <a:r>
              <a:rPr sz="1800" b="1" dirty="0">
                <a:latin typeface="Times New Roman"/>
                <a:cs typeface="Times New Roman"/>
              </a:rPr>
              <a:t>H</a:t>
            </a:r>
            <a:r>
              <a:rPr sz="1800" b="1" baseline="25462" dirty="0">
                <a:latin typeface="Times New Roman"/>
                <a:cs typeface="Times New Roman"/>
              </a:rPr>
              <a:t>+</a:t>
            </a:r>
            <a:r>
              <a:rPr sz="3200" b="1" dirty="0">
                <a:latin typeface="Times New Roman"/>
                <a:cs typeface="Times New Roman"/>
              </a:rPr>
              <a:t>↑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= </a:t>
            </a:r>
            <a:r>
              <a:rPr sz="2800" b="1" i="1" spc="-15" dirty="0">
                <a:latin typeface="Times New Roman"/>
                <a:cs typeface="Times New Roman"/>
              </a:rPr>
              <a:t>C</a:t>
            </a:r>
            <a:r>
              <a:rPr sz="1800" b="1" dirty="0">
                <a:latin typeface="Times New Roman"/>
                <a:cs typeface="Times New Roman"/>
              </a:rPr>
              <a:t>O</a:t>
            </a:r>
            <a:r>
              <a:rPr sz="1800" b="1" spc="5" dirty="0">
                <a:latin typeface="Times New Roman"/>
                <a:cs typeface="Times New Roman"/>
              </a:rPr>
              <a:t>H</a:t>
            </a:r>
            <a:r>
              <a:rPr sz="1800" b="1" baseline="25462" dirty="0">
                <a:latin typeface="Times New Roman"/>
                <a:cs typeface="Times New Roman"/>
              </a:rPr>
              <a:t>–</a:t>
            </a:r>
            <a:r>
              <a:rPr sz="3200" b="1" dirty="0">
                <a:latin typeface="Times New Roman"/>
                <a:cs typeface="Times New Roman"/>
              </a:rPr>
              <a:t>↓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734811" y="4565344"/>
            <a:ext cx="82105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800" b="1" i="1" spc="-15" dirty="0">
                <a:latin typeface="Times New Roman"/>
                <a:cs typeface="Times New Roman"/>
              </a:rPr>
              <a:t>C</a:t>
            </a:r>
            <a:r>
              <a:rPr sz="1800" b="1" spc="-10" dirty="0">
                <a:latin typeface="Times New Roman"/>
                <a:cs typeface="Times New Roman"/>
              </a:rPr>
              <a:t>C</a:t>
            </a:r>
            <a:r>
              <a:rPr sz="1800" b="1" dirty="0">
                <a:latin typeface="Times New Roman"/>
                <a:cs typeface="Times New Roman"/>
              </a:rPr>
              <a:t>l</a:t>
            </a:r>
            <a:r>
              <a:rPr sz="1800" b="1" baseline="25462" dirty="0">
                <a:latin typeface="Times New Roman"/>
                <a:cs typeface="Times New Roman"/>
              </a:rPr>
              <a:t>–</a:t>
            </a:r>
            <a:r>
              <a:rPr sz="3200" b="1" dirty="0">
                <a:latin typeface="Times New Roman"/>
                <a:cs typeface="Times New Roman"/>
              </a:rPr>
              <a:t>↑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65090" y="5836411"/>
            <a:ext cx="21755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10" dirty="0">
                <a:latin typeface="Times New Roman"/>
                <a:cs typeface="Times New Roman"/>
              </a:rPr>
              <a:t>Ответ</a:t>
            </a:r>
            <a:r>
              <a:rPr sz="1800" spc="-10" dirty="0">
                <a:latin typeface="Times New Roman"/>
                <a:cs typeface="Times New Roman"/>
              </a:rPr>
              <a:t>: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вправо,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9196" y="2083689"/>
            <a:ext cx="3288665" cy="40500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  <a:tabLst>
                <a:tab pos="1035685" algn="l"/>
              </a:tabLst>
            </a:pPr>
            <a:r>
              <a:rPr sz="2400" spc="-5" dirty="0">
                <a:latin typeface="Times New Roman"/>
                <a:cs typeface="Times New Roman"/>
              </a:rPr>
              <a:t>Ионы </a:t>
            </a:r>
            <a:r>
              <a:rPr sz="2400" spc="-10" dirty="0">
                <a:latin typeface="Times New Roman"/>
                <a:cs typeface="Times New Roman"/>
              </a:rPr>
              <a:t>H</a:t>
            </a:r>
            <a:r>
              <a:rPr sz="2400" spc="-15" baseline="24305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, </a:t>
            </a:r>
            <a:r>
              <a:rPr sz="2400" dirty="0">
                <a:latin typeface="Times New Roman"/>
                <a:cs typeface="Times New Roman"/>
              </a:rPr>
              <a:t>образующиеся </a:t>
            </a:r>
            <a:r>
              <a:rPr sz="2400" spc="-5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 диссоциации HCl,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реагируют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5" dirty="0">
                <a:latin typeface="Times New Roman"/>
                <a:cs typeface="Times New Roman"/>
              </a:rPr>
              <a:t>ионами,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имеющимися </a:t>
            </a:r>
            <a:r>
              <a:rPr sz="2400" dirty="0">
                <a:latin typeface="Times New Roman"/>
                <a:cs typeface="Times New Roman"/>
              </a:rPr>
              <a:t>в системе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(OH</a:t>
            </a:r>
            <a:r>
              <a:rPr sz="2400" spc="-7" baseline="24305" dirty="0">
                <a:latin typeface="Times New Roman"/>
                <a:cs typeface="Times New Roman"/>
              </a:rPr>
              <a:t>–</a:t>
            </a:r>
            <a:r>
              <a:rPr sz="24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	</a:t>
            </a:r>
            <a:r>
              <a:rPr sz="2400" spc="-15" dirty="0">
                <a:latin typeface="Times New Roman"/>
                <a:cs typeface="Times New Roman"/>
              </a:rPr>
              <a:t>продукты</a:t>
            </a:r>
            <a:endParaRPr sz="2400">
              <a:latin typeface="Times New Roman"/>
              <a:cs typeface="Times New Roman"/>
            </a:endParaRPr>
          </a:p>
          <a:p>
            <a:pPr marL="38100" marR="120269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реакции),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будут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уменьшать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их</a:t>
            </a:r>
            <a:endParaRPr sz="2400">
              <a:latin typeface="Times New Roman"/>
              <a:cs typeface="Times New Roman"/>
            </a:endParaRPr>
          </a:p>
          <a:p>
            <a:pPr marL="38100" marR="317500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Times New Roman"/>
                <a:cs typeface="Times New Roman"/>
              </a:rPr>
              <a:t>концентрацию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45" dirty="0">
                <a:latin typeface="Times New Roman"/>
                <a:cs typeface="Times New Roman"/>
              </a:rPr>
              <a:t> будут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смещать </a:t>
            </a:r>
            <a:r>
              <a:rPr sz="2400" spc="-20" dirty="0">
                <a:latin typeface="Times New Roman"/>
                <a:cs typeface="Times New Roman"/>
              </a:rPr>
              <a:t>положение 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равновесия в </a:t>
            </a:r>
            <a:r>
              <a:rPr sz="2400" spc="-5" dirty="0">
                <a:latin typeface="Times New Roman"/>
                <a:cs typeface="Times New Roman"/>
              </a:rPr>
              <a:t>сторону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продуктов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3362071" y="518894"/>
          <a:ext cx="5785484" cy="15769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6255"/>
                <a:gridCol w="3999229"/>
              </a:tblGrid>
              <a:tr h="544413">
                <a:tc>
                  <a:txBody>
                    <a:bodyPr/>
                    <a:lstStyle/>
                    <a:p>
                      <a:pPr marL="127000">
                        <a:lnSpc>
                          <a:spcPts val="1739"/>
                        </a:lnSpc>
                      </a:pP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ДОБАВЛЯЕМОЕ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ВЕЩЕСТВО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ts val="1739"/>
                        </a:lnSpc>
                      </a:pPr>
                      <a:r>
                        <a:rPr sz="1600" spc="-35" dirty="0">
                          <a:latin typeface="Times New Roman"/>
                          <a:cs typeface="Times New Roman"/>
                        </a:rPr>
                        <a:t>НАПРАВЛЕНИЕ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40970">
                        <a:lnSpc>
                          <a:spcPct val="100000"/>
                        </a:lnSpc>
                      </a:pP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10261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NaCl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сторону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продуктов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53340" marB="0"/>
                </a:tc>
              </a:tr>
              <a:tr h="257249">
                <a:tc>
                  <a:txBody>
                    <a:bodyPr/>
                    <a:lstStyle/>
                    <a:p>
                      <a:pPr marL="12700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1575" spc="-7" baseline="-21164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Cl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сторону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исходных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веществ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30485">
                <a:tc>
                  <a:txBody>
                    <a:bodyPr/>
                    <a:lstStyle/>
                    <a:p>
                      <a:pPr marL="127000">
                        <a:lnSpc>
                          <a:spcPts val="171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NaOH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ts val="1714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происходит</a:t>
                      </a:r>
                      <a:r>
                        <a:rPr sz="16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смещения</a:t>
                      </a:r>
                      <a:r>
                        <a:rPr sz="16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34545">
                <a:tc>
                  <a:txBody>
                    <a:bodyPr/>
                    <a:lstStyle/>
                    <a:p>
                      <a:pPr marL="127000">
                        <a:lnSpc>
                          <a:spcPts val="174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HCl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9" name="object 19"/>
          <p:cNvSpPr txBox="1"/>
          <p:nvPr/>
        </p:nvSpPr>
        <p:spPr>
          <a:xfrm>
            <a:off x="258267" y="143636"/>
            <a:ext cx="834770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6.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Установите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соответствие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между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добавляемым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веществом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направлением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смещения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положения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 системе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256535" y="789812"/>
            <a:ext cx="11874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5" dirty="0">
                <a:latin typeface="Times New Roman"/>
                <a:cs typeface="Times New Roman"/>
              </a:rPr>
              <a:t>4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81635" y="613185"/>
            <a:ext cx="3068955" cy="3784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  <a:tabLst>
                <a:tab pos="1584960" algn="l"/>
              </a:tabLst>
            </a:pPr>
            <a:r>
              <a:rPr sz="2200" spc="-5" dirty="0">
                <a:latin typeface="Times New Roman"/>
                <a:cs typeface="Times New Roman"/>
              </a:rPr>
              <a:t>NH</a:t>
            </a:r>
            <a:r>
              <a:rPr sz="2175" spc="-7" baseline="-21072" dirty="0">
                <a:latin typeface="Times New Roman"/>
                <a:cs typeface="Times New Roman"/>
              </a:rPr>
              <a:t>3</a:t>
            </a:r>
            <a:r>
              <a:rPr sz="2200" spc="-5" dirty="0">
                <a:latin typeface="Times New Roman"/>
                <a:cs typeface="Times New Roman"/>
              </a:rPr>
              <a:t>·H</a:t>
            </a:r>
            <a:r>
              <a:rPr sz="2175" spc="-7" baseline="-21072" dirty="0">
                <a:latin typeface="Times New Roman"/>
                <a:cs typeface="Times New Roman"/>
              </a:rPr>
              <a:t>2</a:t>
            </a:r>
            <a:r>
              <a:rPr sz="2200" spc="-5" dirty="0">
                <a:latin typeface="Times New Roman"/>
                <a:cs typeface="Times New Roman"/>
              </a:rPr>
              <a:t>O</a:t>
            </a:r>
            <a:r>
              <a:rPr sz="2200" spc="40" dirty="0">
                <a:latin typeface="Times New Roman"/>
                <a:cs typeface="Times New Roman"/>
              </a:rPr>
              <a:t> </a:t>
            </a:r>
            <a:r>
              <a:rPr sz="2300" b="1" i="1" spc="-95" dirty="0">
                <a:latin typeface="Wingdings 3"/>
                <a:cs typeface="Wingdings 3"/>
              </a:rPr>
              <a:t></a:t>
            </a:r>
            <a:r>
              <a:rPr sz="2300" spc="-95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NH</a:t>
            </a:r>
            <a:r>
              <a:rPr sz="2200" spc="155" dirty="0">
                <a:latin typeface="Times New Roman"/>
                <a:cs typeface="Times New Roman"/>
              </a:rPr>
              <a:t> </a:t>
            </a:r>
            <a:r>
              <a:rPr sz="2175" spc="7" baseline="24904" dirty="0">
                <a:latin typeface="Times New Roman"/>
                <a:cs typeface="Times New Roman"/>
              </a:rPr>
              <a:t>+</a:t>
            </a:r>
            <a:r>
              <a:rPr sz="2175" spc="277" baseline="24904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+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OH</a:t>
            </a:r>
            <a:r>
              <a:rPr sz="2175" spc="-7" baseline="24904" dirty="0">
                <a:latin typeface="Times New Roman"/>
                <a:cs typeface="Times New Roman"/>
              </a:rPr>
              <a:t>–</a:t>
            </a:r>
            <a:r>
              <a:rPr sz="1600" spc="-5" dirty="0"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2867" y="212598"/>
            <a:ext cx="8529320" cy="2372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Times New Roman"/>
                <a:cs typeface="Times New Roman"/>
              </a:rPr>
              <a:t>Демо_2022</a:t>
            </a:r>
            <a:endParaRPr sz="22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200" b="1" spc="-5" dirty="0">
                <a:latin typeface="Times New Roman"/>
                <a:cs typeface="Times New Roman"/>
              </a:rPr>
              <a:t>Вопрос</a:t>
            </a:r>
            <a:r>
              <a:rPr sz="2200" b="1" spc="-1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22. </a:t>
            </a:r>
            <a:r>
              <a:rPr sz="2200" spc="-30" dirty="0">
                <a:latin typeface="Times New Roman"/>
                <a:cs typeface="Times New Roman"/>
              </a:rPr>
              <a:t>Установите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соответствие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между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способом</a:t>
            </a:r>
            <a:r>
              <a:rPr sz="2200" spc="-15" dirty="0">
                <a:latin typeface="Times New Roman"/>
                <a:cs typeface="Times New Roman"/>
              </a:rPr>
              <a:t> воздействия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на</a:t>
            </a:r>
            <a:endParaRPr sz="22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200" dirty="0">
                <a:latin typeface="Times New Roman"/>
                <a:cs typeface="Times New Roman"/>
              </a:rPr>
              <a:t>равновесную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систему</a:t>
            </a:r>
            <a:endParaRPr sz="2200">
              <a:latin typeface="Times New Roman"/>
              <a:cs typeface="Times New Roman"/>
            </a:endParaRPr>
          </a:p>
          <a:p>
            <a:pPr marL="1837689">
              <a:lnSpc>
                <a:spcPts val="2370"/>
              </a:lnSpc>
              <a:spcBef>
                <a:spcPts val="540"/>
              </a:spcBef>
            </a:pPr>
            <a:r>
              <a:rPr sz="3300" baseline="13888" dirty="0">
                <a:latin typeface="Times New Roman"/>
                <a:cs typeface="Times New Roman"/>
              </a:rPr>
              <a:t>H</a:t>
            </a:r>
            <a:r>
              <a:rPr sz="1450" dirty="0">
                <a:latin typeface="Times New Roman"/>
                <a:cs typeface="Times New Roman"/>
              </a:rPr>
              <a:t>2</a:t>
            </a:r>
            <a:r>
              <a:rPr sz="3300" baseline="13888" dirty="0">
                <a:latin typeface="Times New Roman"/>
                <a:cs typeface="Times New Roman"/>
              </a:rPr>
              <a:t>O</a:t>
            </a:r>
            <a:r>
              <a:rPr sz="1450" dirty="0">
                <a:latin typeface="Times New Roman"/>
                <a:cs typeface="Times New Roman"/>
              </a:rPr>
              <a:t>(ж)</a:t>
            </a:r>
            <a:r>
              <a:rPr sz="1450" spc="175" dirty="0">
                <a:latin typeface="Times New Roman"/>
                <a:cs typeface="Times New Roman"/>
              </a:rPr>
              <a:t> </a:t>
            </a:r>
            <a:r>
              <a:rPr sz="3300" spc="-7" baseline="13888" dirty="0">
                <a:latin typeface="Times New Roman"/>
                <a:cs typeface="Times New Roman"/>
              </a:rPr>
              <a:t>+</a:t>
            </a:r>
            <a:r>
              <a:rPr sz="3300" spc="-179" baseline="13888" dirty="0">
                <a:latin typeface="Times New Roman"/>
                <a:cs typeface="Times New Roman"/>
              </a:rPr>
              <a:t> </a:t>
            </a:r>
            <a:r>
              <a:rPr sz="3300" baseline="13888" dirty="0">
                <a:latin typeface="Times New Roman"/>
                <a:cs typeface="Times New Roman"/>
              </a:rPr>
              <a:t>Al</a:t>
            </a:r>
            <a:r>
              <a:rPr sz="2175" baseline="45977" dirty="0">
                <a:latin typeface="Times New Roman"/>
                <a:cs typeface="Times New Roman"/>
              </a:rPr>
              <a:t>3+</a:t>
            </a:r>
            <a:r>
              <a:rPr sz="1450" dirty="0">
                <a:latin typeface="Times New Roman"/>
                <a:cs typeface="Times New Roman"/>
              </a:rPr>
              <a:t>(р-р)</a:t>
            </a:r>
            <a:r>
              <a:rPr sz="1450" spc="204" dirty="0">
                <a:latin typeface="Times New Roman"/>
                <a:cs typeface="Times New Roman"/>
              </a:rPr>
              <a:t> </a:t>
            </a:r>
            <a:r>
              <a:rPr sz="3300" spc="-7" baseline="13888" dirty="0">
                <a:latin typeface="Wingdings 3"/>
                <a:cs typeface="Wingdings 3"/>
              </a:rPr>
              <a:t></a:t>
            </a:r>
            <a:r>
              <a:rPr sz="3300" spc="-179" baseline="13888" dirty="0">
                <a:latin typeface="Times New Roman"/>
                <a:cs typeface="Times New Roman"/>
              </a:rPr>
              <a:t> </a:t>
            </a:r>
            <a:r>
              <a:rPr sz="3300" baseline="13888" dirty="0">
                <a:latin typeface="Times New Roman"/>
                <a:cs typeface="Times New Roman"/>
              </a:rPr>
              <a:t>AlOH</a:t>
            </a:r>
            <a:r>
              <a:rPr sz="2175" baseline="45977" dirty="0">
                <a:latin typeface="Times New Roman"/>
                <a:cs typeface="Times New Roman"/>
              </a:rPr>
              <a:t>2+</a:t>
            </a:r>
            <a:r>
              <a:rPr sz="1450" dirty="0">
                <a:latin typeface="Times New Roman"/>
                <a:cs typeface="Times New Roman"/>
              </a:rPr>
              <a:t>(р-р)</a:t>
            </a:r>
            <a:r>
              <a:rPr sz="1450" spc="204" dirty="0">
                <a:latin typeface="Times New Roman"/>
                <a:cs typeface="Times New Roman"/>
              </a:rPr>
              <a:t> </a:t>
            </a:r>
            <a:r>
              <a:rPr sz="3300" spc="-7" baseline="13888" dirty="0">
                <a:latin typeface="Times New Roman"/>
                <a:cs typeface="Times New Roman"/>
              </a:rPr>
              <a:t>+</a:t>
            </a:r>
            <a:r>
              <a:rPr sz="3300" spc="-22" baseline="13888" dirty="0">
                <a:latin typeface="Times New Roman"/>
                <a:cs typeface="Times New Roman"/>
              </a:rPr>
              <a:t> </a:t>
            </a:r>
            <a:r>
              <a:rPr sz="3300" baseline="13888" dirty="0">
                <a:latin typeface="Times New Roman"/>
                <a:cs typeface="Times New Roman"/>
              </a:rPr>
              <a:t>H</a:t>
            </a:r>
            <a:r>
              <a:rPr sz="2175" baseline="45977" dirty="0">
                <a:latin typeface="Times New Roman"/>
                <a:cs typeface="Times New Roman"/>
              </a:rPr>
              <a:t>+</a:t>
            </a:r>
            <a:r>
              <a:rPr sz="1450" dirty="0">
                <a:latin typeface="Times New Roman"/>
                <a:cs typeface="Times New Roman"/>
              </a:rPr>
              <a:t>(р-р)</a:t>
            </a:r>
            <a:r>
              <a:rPr sz="1450" spc="195" dirty="0">
                <a:latin typeface="Times New Roman"/>
                <a:cs typeface="Times New Roman"/>
              </a:rPr>
              <a:t> </a:t>
            </a:r>
            <a:r>
              <a:rPr sz="3300" spc="-7" baseline="13888" dirty="0">
                <a:latin typeface="Times New Roman"/>
                <a:cs typeface="Times New Roman"/>
              </a:rPr>
              <a:t>–</a:t>
            </a:r>
            <a:r>
              <a:rPr sz="3300" spc="15" baseline="13888" dirty="0">
                <a:latin typeface="Times New Roman"/>
                <a:cs typeface="Times New Roman"/>
              </a:rPr>
              <a:t> </a:t>
            </a:r>
            <a:r>
              <a:rPr sz="3300" i="1" spc="-7" baseline="13888" dirty="0">
                <a:latin typeface="Times New Roman"/>
                <a:cs typeface="Times New Roman"/>
              </a:rPr>
              <a:t>Q</a:t>
            </a:r>
            <a:endParaRPr sz="3300" baseline="13888">
              <a:latin typeface="Times New Roman"/>
              <a:cs typeface="Times New Roman"/>
            </a:endParaRPr>
          </a:p>
          <a:p>
            <a:pPr marL="38100">
              <a:lnSpc>
                <a:spcPts val="2370"/>
              </a:lnSpc>
            </a:pPr>
            <a:r>
              <a:rPr sz="2200" spc="-5" dirty="0">
                <a:latin typeface="Times New Roman"/>
                <a:cs typeface="Times New Roman"/>
              </a:rPr>
              <a:t>и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смещением </a:t>
            </a:r>
            <a:r>
              <a:rPr sz="2200" spc="-15" dirty="0">
                <a:latin typeface="Times New Roman"/>
                <a:cs typeface="Times New Roman"/>
              </a:rPr>
              <a:t>химического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равновесия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в </a:t>
            </a:r>
            <a:r>
              <a:rPr sz="2200" spc="-30" dirty="0">
                <a:latin typeface="Times New Roman"/>
                <a:cs typeface="Times New Roman"/>
              </a:rPr>
              <a:t>результате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этого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воздействия:</a:t>
            </a:r>
            <a:endParaRPr sz="22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latin typeface="Times New Roman"/>
                <a:cs typeface="Times New Roman"/>
              </a:rPr>
              <a:t>к</a:t>
            </a:r>
            <a:r>
              <a:rPr sz="2200" spc="-10" dirty="0">
                <a:latin typeface="Times New Roman"/>
                <a:cs typeface="Times New Roman"/>
              </a:rPr>
              <a:t> каждой</a:t>
            </a:r>
            <a:r>
              <a:rPr sz="2200" spc="4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позиции,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обозначенной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буквой,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подберите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соответствующую</a:t>
            </a:r>
            <a:endParaRPr sz="22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200" spc="-5" dirty="0">
                <a:latin typeface="Times New Roman"/>
                <a:cs typeface="Times New Roman"/>
              </a:rPr>
              <a:t>позицию,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обозначенную </a:t>
            </a:r>
            <a:r>
              <a:rPr sz="2200" spc="-5" dirty="0">
                <a:latin typeface="Times New Roman"/>
                <a:cs typeface="Times New Roman"/>
              </a:rPr>
              <a:t>цифрой.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67753" y="5486400"/>
            <a:ext cx="780694" cy="444347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336360"/>
              </p:ext>
            </p:extLst>
          </p:nvPr>
        </p:nvGraphicFramePr>
        <p:xfrm>
          <a:off x="425195" y="2874786"/>
          <a:ext cx="8256904" cy="29956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27754"/>
                <a:gridCol w="4629150"/>
              </a:tblGrid>
              <a:tr h="657632">
                <a:tc>
                  <a:txBody>
                    <a:bodyPr/>
                    <a:lstStyle/>
                    <a:p>
                      <a:pPr marL="74930">
                        <a:lnSpc>
                          <a:spcPts val="2395"/>
                        </a:lnSpc>
                      </a:pPr>
                      <a:r>
                        <a:rPr sz="2200" b="1" spc="-20" dirty="0">
                          <a:latin typeface="Times New Roman"/>
                          <a:cs typeface="Times New Roman"/>
                        </a:rPr>
                        <a:t>ВОЗДЕЙСТВИЕ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НА</a:t>
                      </a: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 marL="74930">
                        <a:lnSpc>
                          <a:spcPct val="100000"/>
                        </a:lnSpc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СИСТЕМУ</a:t>
                      </a:r>
                      <a:endParaRPr sz="2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ts val="2395"/>
                        </a:lnSpc>
                      </a:pPr>
                      <a:r>
                        <a:rPr sz="2200" b="1" spc="-50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r>
                        <a:rPr sz="22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227965">
                        <a:lnSpc>
                          <a:spcPct val="100000"/>
                        </a:lnSpc>
                      </a:pPr>
                      <a:r>
                        <a:rPr sz="2200" b="1" spc="-20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22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35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70527">
                <a:tc>
                  <a:txBody>
                    <a:bodyPr/>
                    <a:lstStyle/>
                    <a:p>
                      <a:pPr marL="74930">
                        <a:lnSpc>
                          <a:spcPts val="2500"/>
                        </a:lnSpc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2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добавление</a:t>
                      </a:r>
                      <a:r>
                        <a:rPr sz="2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кислоты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ts val="2500"/>
                        </a:lnSpc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2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сторону</a:t>
                      </a:r>
                      <a:r>
                        <a:rPr sz="2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прямой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227965">
                        <a:lnSpc>
                          <a:spcPct val="100000"/>
                        </a:lnSpc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70973">
                <a:tc>
                  <a:txBody>
                    <a:bodyPr/>
                    <a:lstStyle/>
                    <a:p>
                      <a:pPr marL="74930">
                        <a:lnSpc>
                          <a:spcPts val="2500"/>
                        </a:lnSpc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2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понижение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5" dirty="0">
                          <a:latin typeface="Times New Roman"/>
                          <a:cs typeface="Times New Roman"/>
                        </a:rPr>
                        <a:t>давления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ts val="2500"/>
                        </a:lnSpc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2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 сторону</a:t>
                      </a:r>
                      <a:r>
                        <a:rPr sz="2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обратной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227965">
                        <a:lnSpc>
                          <a:spcPct val="100000"/>
                        </a:lnSpc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35247">
                <a:tc>
                  <a:txBody>
                    <a:bodyPr/>
                    <a:lstStyle/>
                    <a:p>
                      <a:pPr marL="74930">
                        <a:lnSpc>
                          <a:spcPts val="2500"/>
                        </a:lnSpc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2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повышение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температуры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ts val="2500"/>
                        </a:lnSpc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практически</a:t>
                      </a:r>
                      <a:r>
                        <a:rPr sz="2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не смещается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61293">
                <a:tc>
                  <a:txBody>
                    <a:bodyPr/>
                    <a:lstStyle/>
                    <a:p>
                      <a:pPr marL="74930">
                        <a:lnSpc>
                          <a:spcPts val="2500"/>
                        </a:lnSpc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 добавление</a:t>
                      </a:r>
                      <a:r>
                        <a:rPr sz="2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твёрдой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74930">
                        <a:lnSpc>
                          <a:spcPts val="2605"/>
                        </a:lnSpc>
                      </a:pPr>
                      <a:r>
                        <a:rPr sz="2200" spc="-15" dirty="0">
                          <a:latin typeface="Times New Roman"/>
                          <a:cs typeface="Times New Roman"/>
                        </a:rPr>
                        <a:t>щёлочи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934200" y="5486400"/>
            <a:ext cx="1219200" cy="4443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5757" y="200914"/>
            <a:ext cx="80162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Демо_2022.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Вопрос </a:t>
            </a:r>
            <a:r>
              <a:rPr sz="1800" b="1" dirty="0">
                <a:latin typeface="Times New Roman"/>
                <a:cs typeface="Times New Roman"/>
              </a:rPr>
              <a:t>22.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Установите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соответствие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между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способом</a:t>
            </a:r>
            <a:r>
              <a:rPr sz="1800" spc="-5" dirty="0">
                <a:latin typeface="Times New Roman"/>
                <a:cs typeface="Times New Roman"/>
              </a:rPr>
              <a:t> воздействия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7657" y="475234"/>
            <a:ext cx="48488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3829050" algn="l"/>
              </a:tabLst>
            </a:pPr>
            <a:r>
              <a:rPr sz="1800" dirty="0">
                <a:latin typeface="Times New Roman"/>
                <a:cs typeface="Times New Roman"/>
              </a:rPr>
              <a:t>ра</a:t>
            </a:r>
            <a:r>
              <a:rPr sz="1800" spc="5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но</a:t>
            </a:r>
            <a:r>
              <a:rPr sz="1800" spc="-15" dirty="0">
                <a:latin typeface="Times New Roman"/>
                <a:cs typeface="Times New Roman"/>
              </a:rPr>
              <a:t>в</a:t>
            </a:r>
            <a:r>
              <a:rPr sz="1800" spc="5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сн</a:t>
            </a:r>
            <a:r>
              <a:rPr sz="1800" spc="20" dirty="0">
                <a:latin typeface="Times New Roman"/>
                <a:cs typeface="Times New Roman"/>
              </a:rPr>
              <a:t>у</a:t>
            </a:r>
            <a:r>
              <a:rPr sz="1800" dirty="0">
                <a:latin typeface="Times New Roman"/>
                <a:cs typeface="Times New Roman"/>
              </a:rPr>
              <a:t>ю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</a:t>
            </a:r>
            <a:r>
              <a:rPr sz="1800" spc="5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т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му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H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r>
              <a:rPr sz="1800" spc="-10" dirty="0">
                <a:latin typeface="Times New Roman"/>
                <a:cs typeface="Times New Roman"/>
              </a:rPr>
              <a:t>O</a:t>
            </a:r>
            <a:r>
              <a:rPr sz="1800" baseline="-20833" dirty="0">
                <a:latin typeface="Times New Roman"/>
                <a:cs typeface="Times New Roman"/>
              </a:rPr>
              <a:t>(</a:t>
            </a:r>
            <a:r>
              <a:rPr sz="1800" spc="-7" baseline="-20833" dirty="0">
                <a:latin typeface="Times New Roman"/>
                <a:cs typeface="Times New Roman"/>
              </a:rPr>
              <a:t>ж</a:t>
            </a:r>
            <a:r>
              <a:rPr sz="1800" baseline="-20833" dirty="0">
                <a:latin typeface="Times New Roman"/>
                <a:cs typeface="Times New Roman"/>
              </a:rPr>
              <a:t>) </a:t>
            </a:r>
            <a:r>
              <a:rPr sz="1800" spc="-202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Al</a:t>
            </a:r>
            <a:r>
              <a:rPr sz="1800" baseline="25462" dirty="0">
                <a:latin typeface="Times New Roman"/>
                <a:cs typeface="Times New Roman"/>
              </a:rPr>
              <a:t>3+	</a:t>
            </a:r>
            <a:r>
              <a:rPr sz="1800" dirty="0">
                <a:latin typeface="Wingdings 3"/>
                <a:cs typeface="Wingdings 3"/>
              </a:rPr>
              <a:t>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AlO</a:t>
            </a:r>
            <a:r>
              <a:rPr sz="1800" spc="-15" dirty="0">
                <a:latin typeface="Times New Roman"/>
                <a:cs typeface="Times New Roman"/>
              </a:rPr>
              <a:t>H</a:t>
            </a:r>
            <a:r>
              <a:rPr sz="1800" baseline="25462" dirty="0">
                <a:latin typeface="Times New Roman"/>
                <a:cs typeface="Times New Roman"/>
              </a:rPr>
              <a:t>2+</a:t>
            </a:r>
            <a:endParaRPr sz="1800" baseline="25462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11702" y="607821"/>
            <a:ext cx="16598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43025" algn="l"/>
              </a:tabLst>
            </a:pPr>
            <a:r>
              <a:rPr sz="1200" spc="-5" dirty="0">
                <a:latin typeface="Times New Roman"/>
                <a:cs typeface="Times New Roman"/>
              </a:rPr>
              <a:t>(</a:t>
            </a:r>
            <a:r>
              <a:rPr sz="1200" dirty="0">
                <a:latin typeface="Times New Roman"/>
                <a:cs typeface="Times New Roman"/>
              </a:rPr>
              <a:t>р</a:t>
            </a:r>
            <a:r>
              <a:rPr sz="1200" spc="-5" dirty="0">
                <a:latin typeface="Times New Roman"/>
                <a:cs typeface="Times New Roman"/>
              </a:rPr>
              <a:t>-</a:t>
            </a:r>
            <a:r>
              <a:rPr sz="1200" dirty="0">
                <a:latin typeface="Times New Roman"/>
                <a:cs typeface="Times New Roman"/>
              </a:rPr>
              <a:t>р)	</a:t>
            </a:r>
            <a:r>
              <a:rPr sz="1200" spc="-5" dirty="0">
                <a:latin typeface="Times New Roman"/>
                <a:cs typeface="Times New Roman"/>
              </a:rPr>
              <a:t>(</a:t>
            </a:r>
            <a:r>
              <a:rPr sz="1200" dirty="0">
                <a:latin typeface="Times New Roman"/>
                <a:cs typeface="Times New Roman"/>
              </a:rPr>
              <a:t>р</a:t>
            </a:r>
            <a:r>
              <a:rPr sz="1200" spc="-5" dirty="0">
                <a:latin typeface="Times New Roman"/>
                <a:cs typeface="Times New Roman"/>
              </a:rPr>
              <a:t>-</a:t>
            </a:r>
            <a:r>
              <a:rPr sz="1200" dirty="0">
                <a:latin typeface="Times New Roman"/>
                <a:cs typeface="Times New Roman"/>
              </a:rPr>
              <a:t>р)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40984" y="607821"/>
            <a:ext cx="329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(</a:t>
            </a:r>
            <a:r>
              <a:rPr sz="1200" dirty="0">
                <a:latin typeface="Times New Roman"/>
                <a:cs typeface="Times New Roman"/>
              </a:rPr>
              <a:t>р</a:t>
            </a:r>
            <a:r>
              <a:rPr sz="1200" spc="-5" dirty="0">
                <a:latin typeface="Times New Roman"/>
                <a:cs typeface="Times New Roman"/>
              </a:rPr>
              <a:t>-</a:t>
            </a:r>
            <a:r>
              <a:rPr sz="1200" dirty="0">
                <a:latin typeface="Times New Roman"/>
                <a:cs typeface="Times New Roman"/>
              </a:rPr>
              <a:t>р)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67020" y="475234"/>
            <a:ext cx="26352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848994" algn="l"/>
              </a:tabLst>
            </a:pPr>
            <a:r>
              <a:rPr sz="1800" dirty="0">
                <a:latin typeface="Times New Roman"/>
                <a:cs typeface="Times New Roman"/>
              </a:rPr>
              <a:t>+ </a:t>
            </a:r>
            <a:r>
              <a:rPr sz="1800" spc="-5" dirty="0">
                <a:latin typeface="Times New Roman"/>
                <a:cs typeface="Times New Roman"/>
              </a:rPr>
              <a:t>H</a:t>
            </a:r>
            <a:r>
              <a:rPr sz="1800" spc="-7" baseline="25462" dirty="0">
                <a:latin typeface="Times New Roman"/>
                <a:cs typeface="Times New Roman"/>
              </a:rPr>
              <a:t>+	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Q</a:t>
            </a:r>
            <a:r>
              <a:rPr sz="1800" i="1" spc="4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смещением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5757" y="749553"/>
            <a:ext cx="5540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химического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равновесия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20" dirty="0">
                <a:latin typeface="Times New Roman"/>
                <a:cs typeface="Times New Roman"/>
              </a:rPr>
              <a:t>результате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этого</a:t>
            </a:r>
            <a:r>
              <a:rPr sz="1800" spc="-10" dirty="0">
                <a:latin typeface="Times New Roman"/>
                <a:cs typeface="Times New Roman"/>
              </a:rPr>
              <a:t> воздействия: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2137664" y="1152243"/>
          <a:ext cx="6797039" cy="14671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04160"/>
                <a:gridCol w="3992879"/>
              </a:tblGrid>
              <a:tr h="489827">
                <a:tc>
                  <a:txBody>
                    <a:bodyPr/>
                    <a:lstStyle/>
                    <a:p>
                      <a:pPr marL="127000" marR="30480">
                        <a:lnSpc>
                          <a:spcPts val="1739"/>
                        </a:lnSpc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ВОЗДЕЙСТВИЕ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 НА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27000" marR="3048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СИСТЕМУ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ts val="1739"/>
                        </a:lnSpc>
                      </a:pP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21615">
                        <a:lnSpc>
                          <a:spcPct val="100000"/>
                        </a:lnSpc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16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3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55532">
                <a:tc>
                  <a:txBody>
                    <a:bodyPr/>
                    <a:lstStyle/>
                    <a:p>
                      <a:pPr marL="127000" marR="30480">
                        <a:lnSpc>
                          <a:spcPts val="191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добавление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кислоты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ts val="191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сторону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прямой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807">
                <a:tc>
                  <a:txBody>
                    <a:bodyPr/>
                    <a:lstStyle/>
                    <a:p>
                      <a:pPr marL="127000" marR="3048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понижение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давления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сторону</a:t>
                      </a:r>
                      <a:r>
                        <a:rPr sz="16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обратной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839">
                <a:tc>
                  <a:txBody>
                    <a:bodyPr/>
                    <a:lstStyle/>
                    <a:p>
                      <a:pPr marL="127000" marR="3048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повышение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температуры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практически</a:t>
                      </a:r>
                      <a:r>
                        <a:rPr sz="16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34152">
                <a:tc>
                  <a:txBody>
                    <a:bodyPr/>
                    <a:lstStyle/>
                    <a:p>
                      <a:pPr marL="127000">
                        <a:lnSpc>
                          <a:spcPts val="174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добавление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твёрдой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щёлочи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1062532" y="2742946"/>
            <a:ext cx="5499100" cy="445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2135"/>
              </a:lnSpc>
              <a:spcBef>
                <a:spcPts val="100"/>
              </a:spcBef>
              <a:tabLst>
                <a:tab pos="2167255" algn="l"/>
                <a:tab pos="3944620" algn="l"/>
                <a:tab pos="5011420" algn="l"/>
              </a:tabLst>
            </a:pP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(ж)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</a:t>
            </a:r>
            <a:r>
              <a:rPr sz="2400" baseline="24305" dirty="0">
                <a:latin typeface="Times New Roman"/>
                <a:cs typeface="Times New Roman"/>
              </a:rPr>
              <a:t>3+	</a:t>
            </a:r>
            <a:r>
              <a:rPr sz="2400" dirty="0">
                <a:latin typeface="Wingdings 3"/>
                <a:cs typeface="Wingdings 3"/>
              </a:rPr>
              <a:t>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AlOH</a:t>
            </a:r>
            <a:r>
              <a:rPr sz="2400" spc="-7" baseline="24305" dirty="0">
                <a:latin typeface="Times New Roman"/>
                <a:cs typeface="Times New Roman"/>
              </a:rPr>
              <a:t>2+	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24305" dirty="0">
                <a:latin typeface="Times New Roman"/>
                <a:cs typeface="Times New Roman"/>
              </a:rPr>
              <a:t>+	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Q</a:t>
            </a:r>
            <a:endParaRPr sz="2400">
              <a:latin typeface="Times New Roman"/>
              <a:cs typeface="Times New Roman"/>
            </a:endParaRPr>
          </a:p>
          <a:p>
            <a:pPr marL="1684020">
              <a:lnSpc>
                <a:spcPts val="1175"/>
              </a:lnSpc>
              <a:tabLst>
                <a:tab pos="3458210" algn="l"/>
                <a:tab pos="4526915" algn="l"/>
              </a:tabLst>
            </a:pPr>
            <a:r>
              <a:rPr sz="1600" spc="-5" dirty="0">
                <a:latin typeface="Times New Roman"/>
                <a:cs typeface="Times New Roman"/>
              </a:rPr>
              <a:t>(р-р)	(р-р)	(р-р)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7214" y="3357457"/>
            <a:ext cx="2600325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  <a:tabLst>
                <a:tab pos="147701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А)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HCl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500" b="1" i="1" spc="-90" dirty="0">
                <a:latin typeface="Wingdings 3"/>
                <a:cs typeface="Wingdings 3"/>
              </a:rPr>
              <a:t></a:t>
            </a:r>
            <a:r>
              <a:rPr sz="2500" spc="-90" dirty="0">
                <a:latin typeface="Times New Roman"/>
                <a:cs typeface="Times New Roman"/>
              </a:rPr>
              <a:t>	</a:t>
            </a:r>
            <a:r>
              <a:rPr sz="2400" b="1" dirty="0">
                <a:latin typeface="Times New Roman"/>
                <a:cs typeface="Times New Roman"/>
              </a:rPr>
              <a:t>H</a:t>
            </a:r>
            <a:r>
              <a:rPr sz="2400" b="1" baseline="24305" dirty="0">
                <a:latin typeface="Times New Roman"/>
                <a:cs typeface="Times New Roman"/>
              </a:rPr>
              <a:t>+</a:t>
            </a:r>
            <a:r>
              <a:rPr sz="2400" b="1" spc="225" baseline="243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Cl</a:t>
            </a:r>
            <a:r>
              <a:rPr sz="2400" b="1" spc="-7" baseline="24305" dirty="0">
                <a:latin typeface="Times New Roman"/>
                <a:cs typeface="Times New Roman"/>
              </a:rPr>
              <a:t>–</a:t>
            </a:r>
            <a:endParaRPr sz="2400" baseline="24305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47649" y="3923157"/>
            <a:ext cx="2781300" cy="705485"/>
          </a:xfrm>
          <a:custGeom>
            <a:avLst/>
            <a:gdLst/>
            <a:ahLst/>
            <a:cxnLst/>
            <a:rect l="l" t="t" r="r" b="b"/>
            <a:pathLst>
              <a:path w="2781300" h="705485">
                <a:moveTo>
                  <a:pt x="0" y="681736"/>
                </a:moveTo>
                <a:lnTo>
                  <a:pt x="2780969" y="681736"/>
                </a:lnTo>
              </a:path>
              <a:path w="2781300" h="705485">
                <a:moveTo>
                  <a:pt x="1304975" y="705358"/>
                </a:moveTo>
                <a:lnTo>
                  <a:pt x="1304975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442210" y="4320032"/>
            <a:ext cx="435609" cy="3111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50" b="1" i="1" spc="10" dirty="0">
                <a:latin typeface="Times New Roman"/>
                <a:cs typeface="Times New Roman"/>
              </a:rPr>
              <a:t>HCl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22953" y="4249928"/>
            <a:ext cx="1123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+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05608" y="4064000"/>
            <a:ext cx="19335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57225" algn="l"/>
              </a:tabLst>
            </a:pPr>
            <a:r>
              <a:rPr sz="2800" b="1" i="1" spc="-5" dirty="0">
                <a:latin typeface="Times New Roman"/>
                <a:cs typeface="Times New Roman"/>
              </a:rPr>
              <a:t>C	↑</a:t>
            </a:r>
            <a:r>
              <a:rPr sz="2800" b="1" i="1" spc="-40" dirty="0">
                <a:latin typeface="Times New Roman"/>
                <a:cs typeface="Times New Roman"/>
              </a:rPr>
              <a:t> </a:t>
            </a:r>
            <a:r>
              <a:rPr sz="2800" b="1" i="1" spc="-5" dirty="0">
                <a:latin typeface="Times New Roman"/>
                <a:cs typeface="Times New Roman"/>
              </a:rPr>
              <a:t>=</a:t>
            </a:r>
            <a:r>
              <a:rPr sz="2800" b="1" i="1" spc="-20" dirty="0">
                <a:latin typeface="Times New Roman"/>
                <a:cs typeface="Times New Roman"/>
              </a:rPr>
              <a:t> </a:t>
            </a:r>
            <a:r>
              <a:rPr sz="2800" b="1" i="1" spc="-5" dirty="0">
                <a:latin typeface="Times New Roman"/>
                <a:cs typeface="Times New Roman"/>
              </a:rPr>
              <a:t>C</a:t>
            </a:r>
            <a:r>
              <a:rPr sz="1800" b="1" spc="-5" dirty="0">
                <a:latin typeface="Times New Roman"/>
                <a:cs typeface="Times New Roman"/>
              </a:rPr>
              <a:t>H</a:t>
            </a:r>
            <a:r>
              <a:rPr sz="1800" b="1" spc="204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↑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06082" y="4467733"/>
            <a:ext cx="930910" cy="269875"/>
            <a:chOff x="306082" y="4467733"/>
            <a:chExt cx="930910" cy="269875"/>
          </a:xfrm>
        </p:grpSpPr>
        <p:sp>
          <p:nvSpPr>
            <p:cNvPr id="17" name="object 17"/>
            <p:cNvSpPr/>
            <p:nvPr/>
          </p:nvSpPr>
          <p:spPr>
            <a:xfrm>
              <a:off x="318782" y="4480433"/>
              <a:ext cx="905510" cy="244475"/>
            </a:xfrm>
            <a:custGeom>
              <a:avLst/>
              <a:gdLst/>
              <a:ahLst/>
              <a:cxnLst/>
              <a:rect l="l" t="t" r="r" b="b"/>
              <a:pathLst>
                <a:path w="905510" h="244475">
                  <a:moveTo>
                    <a:pt x="904925" y="0"/>
                  </a:moveTo>
                  <a:lnTo>
                    <a:pt x="360260" y="49022"/>
                  </a:lnTo>
                  <a:lnTo>
                    <a:pt x="0" y="91694"/>
                  </a:lnTo>
                  <a:lnTo>
                    <a:pt x="304101" y="136652"/>
                  </a:lnTo>
                  <a:lnTo>
                    <a:pt x="885736" y="244348"/>
                  </a:lnTo>
                  <a:lnTo>
                    <a:pt x="521347" y="118872"/>
                  </a:lnTo>
                  <a:lnTo>
                    <a:pt x="90492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18782" y="4480433"/>
              <a:ext cx="905510" cy="244475"/>
            </a:xfrm>
            <a:custGeom>
              <a:avLst/>
              <a:gdLst/>
              <a:ahLst/>
              <a:cxnLst/>
              <a:rect l="l" t="t" r="r" b="b"/>
              <a:pathLst>
                <a:path w="905510" h="244475">
                  <a:moveTo>
                    <a:pt x="885736" y="244348"/>
                  </a:moveTo>
                  <a:lnTo>
                    <a:pt x="304101" y="136652"/>
                  </a:lnTo>
                  <a:lnTo>
                    <a:pt x="0" y="91694"/>
                  </a:lnTo>
                  <a:lnTo>
                    <a:pt x="360260" y="49022"/>
                  </a:lnTo>
                  <a:lnTo>
                    <a:pt x="904925" y="0"/>
                  </a:lnTo>
                  <a:lnTo>
                    <a:pt x="521347" y="118872"/>
                  </a:lnTo>
                  <a:lnTo>
                    <a:pt x="885736" y="244348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233036" y="3355288"/>
            <a:ext cx="409194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Times New Roman"/>
                <a:cs typeface="Times New Roman"/>
              </a:rPr>
              <a:t>Ионы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H</a:t>
            </a:r>
            <a:r>
              <a:rPr sz="2175" baseline="24904" dirty="0">
                <a:latin typeface="Times New Roman"/>
                <a:cs typeface="Times New Roman"/>
              </a:rPr>
              <a:t>+</a:t>
            </a:r>
            <a:r>
              <a:rPr sz="2200" dirty="0">
                <a:latin typeface="Times New Roman"/>
                <a:cs typeface="Times New Roman"/>
              </a:rPr>
              <a:t>,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образующиеся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при</a:t>
            </a:r>
            <a:endParaRPr sz="22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200" spc="-5" dirty="0">
                <a:latin typeface="Times New Roman"/>
                <a:cs typeface="Times New Roman"/>
              </a:rPr>
              <a:t>дис</a:t>
            </a:r>
            <a:r>
              <a:rPr sz="2200" spc="-15" dirty="0">
                <a:latin typeface="Times New Roman"/>
                <a:cs typeface="Times New Roman"/>
              </a:rPr>
              <a:t>с</a:t>
            </a:r>
            <a:r>
              <a:rPr sz="2200" spc="-5" dirty="0">
                <a:latin typeface="Times New Roman"/>
                <a:cs typeface="Times New Roman"/>
              </a:rPr>
              <a:t>оц</a:t>
            </a:r>
            <a:r>
              <a:rPr sz="2200" spc="-10" dirty="0">
                <a:latin typeface="Times New Roman"/>
                <a:cs typeface="Times New Roman"/>
              </a:rPr>
              <a:t>иаци</a:t>
            </a:r>
            <a:r>
              <a:rPr sz="2200" spc="-5" dirty="0">
                <a:latin typeface="Times New Roman"/>
                <a:cs typeface="Times New Roman"/>
              </a:rPr>
              <a:t>и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HC</a:t>
            </a:r>
            <a:r>
              <a:rPr sz="2200" spc="-5" dirty="0">
                <a:latin typeface="Times New Roman"/>
                <a:cs typeface="Times New Roman"/>
              </a:rPr>
              <a:t>l,</a:t>
            </a:r>
            <a:r>
              <a:rPr sz="2200" spc="-185" dirty="0">
                <a:latin typeface="Times New Roman"/>
                <a:cs typeface="Times New Roman"/>
              </a:rPr>
              <a:t> </a:t>
            </a:r>
            <a:r>
              <a:rPr sz="2200" spc="-60" dirty="0">
                <a:latin typeface="Times New Roman"/>
                <a:cs typeface="Times New Roman"/>
              </a:rPr>
              <a:t>о</a:t>
            </a:r>
            <a:r>
              <a:rPr sz="2200" spc="-5" dirty="0">
                <a:latin typeface="Times New Roman"/>
                <a:cs typeface="Times New Roman"/>
              </a:rPr>
              <a:t>днои</a:t>
            </a:r>
            <a:r>
              <a:rPr sz="2200" dirty="0">
                <a:latin typeface="Times New Roman"/>
                <a:cs typeface="Times New Roman"/>
              </a:rPr>
              <a:t>м</a:t>
            </a:r>
            <a:r>
              <a:rPr sz="2200" spc="-5" dirty="0">
                <a:latin typeface="Times New Roman"/>
                <a:cs typeface="Times New Roman"/>
              </a:rPr>
              <a:t>ённые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464042" y="4035297"/>
            <a:ext cx="13081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5" dirty="0">
                <a:latin typeface="Times New Roman"/>
                <a:cs typeface="Times New Roman"/>
              </a:rPr>
              <a:t>+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258436" y="4026153"/>
            <a:ext cx="4521835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4368800" algn="l"/>
              </a:tabLst>
            </a:pPr>
            <a:r>
              <a:rPr sz="2200" spc="-10" dirty="0">
                <a:latin typeface="Times New Roman"/>
                <a:cs typeface="Times New Roman"/>
              </a:rPr>
              <a:t>и</a:t>
            </a:r>
            <a:r>
              <a:rPr sz="2200" spc="-5" dirty="0">
                <a:latin typeface="Times New Roman"/>
                <a:cs typeface="Times New Roman"/>
              </a:rPr>
              <a:t>о</a:t>
            </a:r>
            <a:r>
              <a:rPr sz="2200" spc="-10" dirty="0">
                <a:latin typeface="Times New Roman"/>
                <a:cs typeface="Times New Roman"/>
              </a:rPr>
              <a:t>нами</a:t>
            </a:r>
            <a:r>
              <a:rPr sz="2200" spc="-5" dirty="0">
                <a:latin typeface="Times New Roman"/>
                <a:cs typeface="Times New Roman"/>
              </a:rPr>
              <a:t>,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имеющи</a:t>
            </a:r>
            <a:r>
              <a:rPr sz="2200" dirty="0">
                <a:latin typeface="Times New Roman"/>
                <a:cs typeface="Times New Roman"/>
              </a:rPr>
              <a:t>м</a:t>
            </a:r>
            <a:r>
              <a:rPr sz="2200" spc="-10" dirty="0">
                <a:latin typeface="Times New Roman"/>
                <a:cs typeface="Times New Roman"/>
              </a:rPr>
              <a:t>ис</a:t>
            </a:r>
            <a:r>
              <a:rPr sz="2200" spc="-5" dirty="0">
                <a:latin typeface="Times New Roman"/>
                <a:cs typeface="Times New Roman"/>
              </a:rPr>
              <a:t>я в си</a:t>
            </a:r>
            <a:r>
              <a:rPr sz="2200" spc="-15" dirty="0">
                <a:latin typeface="Times New Roman"/>
                <a:cs typeface="Times New Roman"/>
              </a:rPr>
              <a:t>с</a:t>
            </a:r>
            <a:r>
              <a:rPr sz="2200" spc="-10" dirty="0">
                <a:latin typeface="Times New Roman"/>
                <a:cs typeface="Times New Roman"/>
              </a:rPr>
              <a:t>тем</a:t>
            </a:r>
            <a:r>
              <a:rPr sz="2200" spc="-5" dirty="0">
                <a:latin typeface="Times New Roman"/>
                <a:cs typeface="Times New Roman"/>
              </a:rPr>
              <a:t>е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(H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5" dirty="0">
                <a:latin typeface="Times New Roman"/>
                <a:cs typeface="Times New Roman"/>
              </a:rPr>
              <a:t>–  </a:t>
            </a:r>
            <a:r>
              <a:rPr sz="2200" spc="-15" dirty="0">
                <a:latin typeface="Times New Roman"/>
                <a:cs typeface="Times New Roman"/>
              </a:rPr>
              <a:t>продукты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реакции),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45" dirty="0">
                <a:latin typeface="Times New Roman"/>
                <a:cs typeface="Times New Roman"/>
              </a:rPr>
              <a:t>будут</a:t>
            </a:r>
            <a:r>
              <a:rPr sz="2200" spc="-15" dirty="0">
                <a:latin typeface="Times New Roman"/>
                <a:cs typeface="Times New Roman"/>
              </a:rPr>
              <a:t> смещать 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положение </a:t>
            </a:r>
            <a:r>
              <a:rPr sz="2200" dirty="0">
                <a:latin typeface="Times New Roman"/>
                <a:cs typeface="Times New Roman"/>
              </a:rPr>
              <a:t>равновесия </a:t>
            </a:r>
            <a:r>
              <a:rPr sz="2200" spc="-5" dirty="0">
                <a:latin typeface="Times New Roman"/>
                <a:cs typeface="Times New Roman"/>
              </a:rPr>
              <a:t>в сторону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влево,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в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сторону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обратной </a:t>
            </a:r>
            <a:r>
              <a:rPr sz="2200" dirty="0">
                <a:latin typeface="Times New Roman"/>
                <a:cs typeface="Times New Roman"/>
              </a:rPr>
              <a:t>реакции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665090" y="5836411"/>
            <a:ext cx="20840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10" dirty="0">
                <a:latin typeface="Times New Roman"/>
                <a:cs typeface="Times New Roman"/>
              </a:rPr>
              <a:t>Ответ</a:t>
            </a:r>
            <a:r>
              <a:rPr sz="1800" spc="-10" dirty="0">
                <a:latin typeface="Times New Roman"/>
                <a:cs typeface="Times New Roman"/>
              </a:rPr>
              <a:t>: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влево,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02614" y="3372434"/>
            <a:ext cx="192278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Б)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понижение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latin typeface="Times New Roman"/>
                <a:cs typeface="Times New Roman"/>
              </a:rPr>
              <a:t>давления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58436" y="3353765"/>
            <a:ext cx="4162425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Times New Roman"/>
                <a:cs typeface="Times New Roman"/>
              </a:rPr>
              <a:t>Базовые</a:t>
            </a:r>
            <a:r>
              <a:rPr sz="2400" i="1" spc="-30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знания.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Понижение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давления </a:t>
            </a:r>
            <a:r>
              <a:rPr sz="2400" spc="-5" dirty="0">
                <a:latin typeface="Times New Roman"/>
                <a:cs typeface="Times New Roman"/>
              </a:rPr>
              <a:t>смещает </a:t>
            </a:r>
            <a:r>
              <a:rPr sz="2400" spc="-20" dirty="0">
                <a:latin typeface="Times New Roman"/>
                <a:cs typeface="Times New Roman"/>
              </a:rPr>
              <a:t>положения 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равновесия реакций с участием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газов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10" dirty="0">
                <a:latin typeface="Times New Roman"/>
                <a:cs typeface="Times New Roman"/>
              </a:rPr>
              <a:t>сторону </a:t>
            </a:r>
            <a:r>
              <a:rPr sz="2400" spc="-15" dirty="0">
                <a:latin typeface="Times New Roman"/>
                <a:cs typeface="Times New Roman"/>
              </a:rPr>
              <a:t>большего </a:t>
            </a:r>
            <a:r>
              <a:rPr sz="2400" dirty="0">
                <a:latin typeface="Times New Roman"/>
                <a:cs typeface="Times New Roman"/>
              </a:rPr>
              <a:t>числа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молекул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газа.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31411" y="5836411"/>
            <a:ext cx="2826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10" dirty="0">
                <a:latin typeface="Times New Roman"/>
                <a:cs typeface="Times New Roman"/>
              </a:rPr>
              <a:t>Ответ</a:t>
            </a:r>
            <a:r>
              <a:rPr sz="1800" spc="-10" dirty="0">
                <a:latin typeface="Times New Roman"/>
                <a:cs typeface="Times New Roman"/>
              </a:rPr>
              <a:t>: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смещается,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23671" y="4547361"/>
            <a:ext cx="8572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(0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0)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13409" y="4221098"/>
            <a:ext cx="2781300" cy="1373505"/>
            <a:chOff x="813409" y="4221098"/>
            <a:chExt cx="2781300" cy="1373505"/>
          </a:xfrm>
        </p:grpSpPr>
        <p:sp>
          <p:nvSpPr>
            <p:cNvPr id="8" name="object 8"/>
            <p:cNvSpPr/>
            <p:nvPr/>
          </p:nvSpPr>
          <p:spPr>
            <a:xfrm>
              <a:off x="813409" y="4953507"/>
              <a:ext cx="2781300" cy="0"/>
            </a:xfrm>
            <a:custGeom>
              <a:avLst/>
              <a:gdLst/>
              <a:ahLst/>
              <a:cxnLst/>
              <a:rect l="l" t="t" r="r" b="b"/>
              <a:pathLst>
                <a:path w="2781300">
                  <a:moveTo>
                    <a:pt x="0" y="0"/>
                  </a:moveTo>
                  <a:lnTo>
                    <a:pt x="2780944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86711" y="4951475"/>
              <a:ext cx="650748" cy="5760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94331" y="4956047"/>
              <a:ext cx="613410" cy="63855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965578" y="5000370"/>
              <a:ext cx="432434" cy="504190"/>
            </a:xfrm>
            <a:custGeom>
              <a:avLst/>
              <a:gdLst/>
              <a:ahLst/>
              <a:cxnLst/>
              <a:rect l="l" t="t" r="r" b="b"/>
              <a:pathLst>
                <a:path w="432435" h="504189">
                  <a:moveTo>
                    <a:pt x="432053" y="0"/>
                  </a:moveTo>
                  <a:lnTo>
                    <a:pt x="0" y="503935"/>
                  </a:lnTo>
                </a:path>
              </a:pathLst>
            </a:custGeom>
            <a:ln w="762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195702" y="4221098"/>
              <a:ext cx="0" cy="705485"/>
            </a:xfrm>
            <a:custGeom>
              <a:avLst/>
              <a:gdLst/>
              <a:ahLst/>
              <a:cxnLst/>
              <a:rect l="l" t="t" r="r" b="b"/>
              <a:pathLst>
                <a:path h="705485">
                  <a:moveTo>
                    <a:pt x="0" y="70523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246376" y="4475733"/>
            <a:ext cx="14204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550545" algn="l"/>
              </a:tabLst>
            </a:pPr>
            <a:r>
              <a:rPr sz="3600" b="1" baseline="8101" dirty="0">
                <a:latin typeface="Times New Roman"/>
                <a:cs typeface="Times New Roman"/>
              </a:rPr>
              <a:t>↓Р	</a:t>
            </a:r>
            <a:r>
              <a:rPr sz="2400" b="1" dirty="0">
                <a:latin typeface="Times New Roman"/>
                <a:cs typeface="Times New Roman"/>
              </a:rPr>
              <a:t>(0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0)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5757" y="200914"/>
            <a:ext cx="80162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Демо_2022.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Вопрос </a:t>
            </a:r>
            <a:r>
              <a:rPr sz="1800" b="1" dirty="0">
                <a:latin typeface="Times New Roman"/>
                <a:cs typeface="Times New Roman"/>
              </a:rPr>
              <a:t>22.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Установите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соответствие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между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способом</a:t>
            </a:r>
            <a:r>
              <a:rPr sz="1800" spc="-5" dirty="0">
                <a:latin typeface="Times New Roman"/>
                <a:cs typeface="Times New Roman"/>
              </a:rPr>
              <a:t> воздействия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7657" y="475234"/>
            <a:ext cx="48488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3829050" algn="l"/>
              </a:tabLst>
            </a:pPr>
            <a:r>
              <a:rPr sz="1800" dirty="0">
                <a:latin typeface="Times New Roman"/>
                <a:cs typeface="Times New Roman"/>
              </a:rPr>
              <a:t>ра</a:t>
            </a:r>
            <a:r>
              <a:rPr sz="1800" spc="5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но</a:t>
            </a:r>
            <a:r>
              <a:rPr sz="1800" spc="-15" dirty="0">
                <a:latin typeface="Times New Roman"/>
                <a:cs typeface="Times New Roman"/>
              </a:rPr>
              <a:t>в</a:t>
            </a:r>
            <a:r>
              <a:rPr sz="1800" spc="5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сн</a:t>
            </a:r>
            <a:r>
              <a:rPr sz="1800" spc="20" dirty="0">
                <a:latin typeface="Times New Roman"/>
                <a:cs typeface="Times New Roman"/>
              </a:rPr>
              <a:t>у</a:t>
            </a:r>
            <a:r>
              <a:rPr sz="1800" dirty="0">
                <a:latin typeface="Times New Roman"/>
                <a:cs typeface="Times New Roman"/>
              </a:rPr>
              <a:t>ю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</a:t>
            </a:r>
            <a:r>
              <a:rPr sz="1800" spc="5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т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му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H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r>
              <a:rPr sz="1800" spc="-10" dirty="0">
                <a:latin typeface="Times New Roman"/>
                <a:cs typeface="Times New Roman"/>
              </a:rPr>
              <a:t>O</a:t>
            </a:r>
            <a:r>
              <a:rPr sz="1800" baseline="-20833" dirty="0">
                <a:latin typeface="Times New Roman"/>
                <a:cs typeface="Times New Roman"/>
              </a:rPr>
              <a:t>(</a:t>
            </a:r>
            <a:r>
              <a:rPr sz="1800" spc="-7" baseline="-20833" dirty="0">
                <a:latin typeface="Times New Roman"/>
                <a:cs typeface="Times New Roman"/>
              </a:rPr>
              <a:t>ж</a:t>
            </a:r>
            <a:r>
              <a:rPr sz="1800" baseline="-20833" dirty="0">
                <a:latin typeface="Times New Roman"/>
                <a:cs typeface="Times New Roman"/>
              </a:rPr>
              <a:t>) </a:t>
            </a:r>
            <a:r>
              <a:rPr sz="1800" spc="-202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Al</a:t>
            </a:r>
            <a:r>
              <a:rPr sz="1800" baseline="25462" dirty="0">
                <a:latin typeface="Times New Roman"/>
                <a:cs typeface="Times New Roman"/>
              </a:rPr>
              <a:t>3+	</a:t>
            </a:r>
            <a:r>
              <a:rPr sz="1800" dirty="0">
                <a:latin typeface="Wingdings 3"/>
                <a:cs typeface="Wingdings 3"/>
              </a:rPr>
              <a:t>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AlO</a:t>
            </a:r>
            <a:r>
              <a:rPr sz="1800" spc="-15" dirty="0">
                <a:latin typeface="Times New Roman"/>
                <a:cs typeface="Times New Roman"/>
              </a:rPr>
              <a:t>H</a:t>
            </a:r>
            <a:r>
              <a:rPr sz="1800" baseline="25462" dirty="0">
                <a:latin typeface="Times New Roman"/>
                <a:cs typeface="Times New Roman"/>
              </a:rPr>
              <a:t>2+</a:t>
            </a:r>
            <a:endParaRPr sz="1800" baseline="25462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711702" y="607821"/>
            <a:ext cx="16598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43025" algn="l"/>
              </a:tabLst>
            </a:pPr>
            <a:r>
              <a:rPr sz="1200" spc="-5" dirty="0">
                <a:latin typeface="Times New Roman"/>
                <a:cs typeface="Times New Roman"/>
              </a:rPr>
              <a:t>(</a:t>
            </a:r>
            <a:r>
              <a:rPr sz="1200" dirty="0">
                <a:latin typeface="Times New Roman"/>
                <a:cs typeface="Times New Roman"/>
              </a:rPr>
              <a:t>р</a:t>
            </a:r>
            <a:r>
              <a:rPr sz="1200" spc="-5" dirty="0">
                <a:latin typeface="Times New Roman"/>
                <a:cs typeface="Times New Roman"/>
              </a:rPr>
              <a:t>-</a:t>
            </a:r>
            <a:r>
              <a:rPr sz="1200" dirty="0">
                <a:latin typeface="Times New Roman"/>
                <a:cs typeface="Times New Roman"/>
              </a:rPr>
              <a:t>р)	</a:t>
            </a:r>
            <a:r>
              <a:rPr sz="1200" spc="-5" dirty="0">
                <a:latin typeface="Times New Roman"/>
                <a:cs typeface="Times New Roman"/>
              </a:rPr>
              <a:t>(</a:t>
            </a:r>
            <a:r>
              <a:rPr sz="1200" dirty="0">
                <a:latin typeface="Times New Roman"/>
                <a:cs typeface="Times New Roman"/>
              </a:rPr>
              <a:t>р</a:t>
            </a:r>
            <a:r>
              <a:rPr sz="1200" spc="-5" dirty="0">
                <a:latin typeface="Times New Roman"/>
                <a:cs typeface="Times New Roman"/>
              </a:rPr>
              <a:t>-</a:t>
            </a:r>
            <a:r>
              <a:rPr sz="1200" dirty="0">
                <a:latin typeface="Times New Roman"/>
                <a:cs typeface="Times New Roman"/>
              </a:rPr>
              <a:t>р)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840984" y="607821"/>
            <a:ext cx="329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(</a:t>
            </a:r>
            <a:r>
              <a:rPr sz="1200" dirty="0">
                <a:latin typeface="Times New Roman"/>
                <a:cs typeface="Times New Roman"/>
              </a:rPr>
              <a:t>р</a:t>
            </a:r>
            <a:r>
              <a:rPr sz="1200" spc="-5" dirty="0">
                <a:latin typeface="Times New Roman"/>
                <a:cs typeface="Times New Roman"/>
              </a:rPr>
              <a:t>-</a:t>
            </a:r>
            <a:r>
              <a:rPr sz="1200" dirty="0">
                <a:latin typeface="Times New Roman"/>
                <a:cs typeface="Times New Roman"/>
              </a:rPr>
              <a:t>р)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67020" y="475234"/>
            <a:ext cx="26352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848994" algn="l"/>
              </a:tabLst>
            </a:pPr>
            <a:r>
              <a:rPr sz="1800" dirty="0">
                <a:latin typeface="Times New Roman"/>
                <a:cs typeface="Times New Roman"/>
              </a:rPr>
              <a:t>+ </a:t>
            </a:r>
            <a:r>
              <a:rPr sz="1800" spc="-5" dirty="0">
                <a:latin typeface="Times New Roman"/>
                <a:cs typeface="Times New Roman"/>
              </a:rPr>
              <a:t>H</a:t>
            </a:r>
            <a:r>
              <a:rPr sz="1800" spc="-7" baseline="25462" dirty="0">
                <a:latin typeface="Times New Roman"/>
                <a:cs typeface="Times New Roman"/>
              </a:rPr>
              <a:t>+	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Q</a:t>
            </a:r>
            <a:r>
              <a:rPr sz="1800" i="1" spc="4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смещением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95757" y="749553"/>
            <a:ext cx="5540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химического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равновесия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20" dirty="0">
                <a:latin typeface="Times New Roman"/>
                <a:cs typeface="Times New Roman"/>
              </a:rPr>
              <a:t>результате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этого</a:t>
            </a:r>
            <a:r>
              <a:rPr sz="1800" spc="-10" dirty="0">
                <a:latin typeface="Times New Roman"/>
                <a:cs typeface="Times New Roman"/>
              </a:rPr>
              <a:t> воздействия: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20" name="object 20"/>
          <p:cNvGraphicFramePr>
            <a:graphicFrameLocks noGrp="1"/>
          </p:cNvGraphicFramePr>
          <p:nvPr/>
        </p:nvGraphicFramePr>
        <p:xfrm>
          <a:off x="2137664" y="1152243"/>
          <a:ext cx="6797039" cy="14671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04160"/>
                <a:gridCol w="3992879"/>
              </a:tblGrid>
              <a:tr h="489827">
                <a:tc>
                  <a:txBody>
                    <a:bodyPr/>
                    <a:lstStyle/>
                    <a:p>
                      <a:pPr marL="127000" marR="30480">
                        <a:lnSpc>
                          <a:spcPts val="1739"/>
                        </a:lnSpc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ВОЗДЕЙСТВИЕ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 НА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27000" marR="3048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СИСТЕМУ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ts val="1739"/>
                        </a:lnSpc>
                      </a:pP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21615">
                        <a:lnSpc>
                          <a:spcPct val="100000"/>
                        </a:lnSpc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16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3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55532">
                <a:tc>
                  <a:txBody>
                    <a:bodyPr/>
                    <a:lstStyle/>
                    <a:p>
                      <a:pPr marL="127000" marR="30480">
                        <a:lnSpc>
                          <a:spcPts val="191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добавление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кислоты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ts val="191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сторону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прямой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807">
                <a:tc>
                  <a:txBody>
                    <a:bodyPr/>
                    <a:lstStyle/>
                    <a:p>
                      <a:pPr marL="127000" marR="3048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понижение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давления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сторону</a:t>
                      </a:r>
                      <a:r>
                        <a:rPr sz="16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обратной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839">
                <a:tc>
                  <a:txBody>
                    <a:bodyPr/>
                    <a:lstStyle/>
                    <a:p>
                      <a:pPr marL="127000" marR="3048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повышение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температуры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практически</a:t>
                      </a:r>
                      <a:r>
                        <a:rPr sz="16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34152">
                <a:tc>
                  <a:txBody>
                    <a:bodyPr/>
                    <a:lstStyle/>
                    <a:p>
                      <a:pPr marL="127000">
                        <a:lnSpc>
                          <a:spcPts val="174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добавление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твёрдой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щёлочи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1" name="object 21"/>
          <p:cNvSpPr txBox="1"/>
          <p:nvPr/>
        </p:nvSpPr>
        <p:spPr>
          <a:xfrm>
            <a:off x="1062532" y="2742946"/>
            <a:ext cx="5499100" cy="445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2135"/>
              </a:lnSpc>
              <a:spcBef>
                <a:spcPts val="100"/>
              </a:spcBef>
              <a:tabLst>
                <a:tab pos="2167255" algn="l"/>
                <a:tab pos="3944620" algn="l"/>
                <a:tab pos="5011420" algn="l"/>
              </a:tabLst>
            </a:pP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(ж)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</a:t>
            </a:r>
            <a:r>
              <a:rPr sz="2400" baseline="24305" dirty="0">
                <a:latin typeface="Times New Roman"/>
                <a:cs typeface="Times New Roman"/>
              </a:rPr>
              <a:t>3+	</a:t>
            </a:r>
            <a:r>
              <a:rPr sz="2400" dirty="0">
                <a:latin typeface="Wingdings 3"/>
                <a:cs typeface="Wingdings 3"/>
              </a:rPr>
              <a:t>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AlOH</a:t>
            </a:r>
            <a:r>
              <a:rPr sz="2400" spc="-7" baseline="24305" dirty="0">
                <a:latin typeface="Times New Roman"/>
                <a:cs typeface="Times New Roman"/>
              </a:rPr>
              <a:t>2+	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24305" dirty="0">
                <a:latin typeface="Times New Roman"/>
                <a:cs typeface="Times New Roman"/>
              </a:rPr>
              <a:t>+	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Q</a:t>
            </a:r>
            <a:endParaRPr sz="2400">
              <a:latin typeface="Times New Roman"/>
              <a:cs typeface="Times New Roman"/>
            </a:endParaRPr>
          </a:p>
          <a:p>
            <a:pPr marL="1684020">
              <a:lnSpc>
                <a:spcPts val="1175"/>
              </a:lnSpc>
              <a:tabLst>
                <a:tab pos="3458210" algn="l"/>
                <a:tab pos="4526915" algn="l"/>
              </a:tabLst>
            </a:pPr>
            <a:r>
              <a:rPr sz="1600" spc="-5" dirty="0">
                <a:latin typeface="Times New Roman"/>
                <a:cs typeface="Times New Roman"/>
              </a:rPr>
              <a:t>(р-р)	(р-р)	(р-р)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02614" y="3372434"/>
            <a:ext cx="215265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В)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повышение</a:t>
            </a:r>
            <a:endParaRPr sz="2400">
              <a:latin typeface="Times New Roman"/>
              <a:cs typeface="Times New Roman"/>
            </a:endParaRPr>
          </a:p>
          <a:p>
            <a:pPr marL="316230">
              <a:lnSpc>
                <a:spcPct val="100000"/>
              </a:lnSpc>
            </a:pPr>
            <a:r>
              <a:rPr sz="2400" b="1" spc="-15" dirty="0">
                <a:latin typeface="Times New Roman"/>
                <a:cs typeface="Times New Roman"/>
              </a:rPr>
              <a:t>температуры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58436" y="3355288"/>
            <a:ext cx="459232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i="1" spc="-5" dirty="0">
                <a:latin typeface="Times New Roman"/>
                <a:cs typeface="Times New Roman"/>
              </a:rPr>
              <a:t>Базовые </a:t>
            </a:r>
            <a:r>
              <a:rPr sz="2000" i="1" dirty="0">
                <a:latin typeface="Times New Roman"/>
                <a:cs typeface="Times New Roman"/>
              </a:rPr>
              <a:t>знания. </a:t>
            </a:r>
            <a:r>
              <a:rPr sz="2000" spc="-5" dirty="0">
                <a:latin typeface="Times New Roman"/>
                <a:cs typeface="Times New Roman"/>
              </a:rPr>
              <a:t>Повышение </a:t>
            </a:r>
            <a:r>
              <a:rPr sz="2000" spc="-10" dirty="0">
                <a:latin typeface="Times New Roman"/>
                <a:cs typeface="Times New Roman"/>
              </a:rPr>
              <a:t>температуры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смещает </a:t>
            </a:r>
            <a:r>
              <a:rPr sz="2000" spc="-15" dirty="0">
                <a:latin typeface="Times New Roman"/>
                <a:cs typeface="Times New Roman"/>
              </a:rPr>
              <a:t>положение </a:t>
            </a:r>
            <a:r>
              <a:rPr sz="2000" spc="5" dirty="0">
                <a:latin typeface="Times New Roman"/>
                <a:cs typeface="Times New Roman"/>
              </a:rPr>
              <a:t>равновесия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5" dirty="0">
                <a:latin typeface="Times New Roman"/>
                <a:cs typeface="Times New Roman"/>
              </a:rPr>
              <a:t>сторону </a:t>
            </a:r>
            <a:r>
              <a:rPr sz="2000" spc="-4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эндотермической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реакции,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–</a:t>
            </a:r>
            <a:r>
              <a:rPr sz="2000" i="1" spc="5" dirty="0">
                <a:latin typeface="Times New Roman"/>
                <a:cs typeface="Times New Roman"/>
              </a:rPr>
              <a:t>Q</a:t>
            </a:r>
            <a:r>
              <a:rPr sz="2000" spc="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07004" y="5974181"/>
            <a:ext cx="41084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10" dirty="0">
                <a:latin typeface="Times New Roman"/>
                <a:cs typeface="Times New Roman"/>
              </a:rPr>
              <a:t>Ответ</a:t>
            </a:r>
            <a:r>
              <a:rPr sz="1800" spc="-10" dirty="0">
                <a:latin typeface="Times New Roman"/>
                <a:cs typeface="Times New Roman"/>
              </a:rPr>
              <a:t>: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сторону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прямой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24662" y="5325871"/>
            <a:ext cx="2781300" cy="0"/>
          </a:xfrm>
          <a:custGeom>
            <a:avLst/>
            <a:gdLst/>
            <a:ahLst/>
            <a:cxnLst/>
            <a:rect l="l" t="t" r="r" b="b"/>
            <a:pathLst>
              <a:path w="2781300">
                <a:moveTo>
                  <a:pt x="0" y="0"/>
                </a:moveTo>
                <a:lnTo>
                  <a:pt x="2780893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515361" y="4710810"/>
            <a:ext cx="584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1" dirty="0">
                <a:latin typeface="Times New Roman"/>
                <a:cs typeface="Times New Roman"/>
              </a:rPr>
              <a:t>–</a:t>
            </a:r>
            <a:r>
              <a:rPr sz="3600" b="1" i="1" spc="-5" dirty="0">
                <a:latin typeface="Times New Roman"/>
                <a:cs typeface="Times New Roman"/>
              </a:rPr>
              <a:t>Q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7788" y="4783277"/>
            <a:ext cx="6165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1" spc="-5" dirty="0">
                <a:latin typeface="Times New Roman"/>
                <a:cs typeface="Times New Roman"/>
              </a:rPr>
              <a:t>+Q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38122" y="4692142"/>
            <a:ext cx="382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5" dirty="0">
                <a:latin typeface="Times New Roman"/>
                <a:cs typeface="Times New Roman"/>
              </a:rPr>
              <a:t>↑</a:t>
            </a:r>
            <a:r>
              <a:rPr sz="3600" b="1" dirty="0">
                <a:latin typeface="Times New Roman"/>
                <a:cs typeface="Times New Roman"/>
              </a:rPr>
              <a:t>t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211829" y="5188711"/>
            <a:ext cx="931544" cy="269875"/>
            <a:chOff x="3211829" y="5188711"/>
            <a:chExt cx="931544" cy="269875"/>
          </a:xfrm>
        </p:grpSpPr>
        <p:sp>
          <p:nvSpPr>
            <p:cNvPr id="11" name="object 11"/>
            <p:cNvSpPr/>
            <p:nvPr/>
          </p:nvSpPr>
          <p:spPr>
            <a:xfrm>
              <a:off x="3224529" y="5201411"/>
              <a:ext cx="906144" cy="244475"/>
            </a:xfrm>
            <a:custGeom>
              <a:avLst/>
              <a:gdLst/>
              <a:ahLst/>
              <a:cxnLst/>
              <a:rect l="l" t="t" r="r" b="b"/>
              <a:pathLst>
                <a:path w="906145" h="244475">
                  <a:moveTo>
                    <a:pt x="21336" y="0"/>
                  </a:moveTo>
                  <a:lnTo>
                    <a:pt x="384556" y="128904"/>
                  </a:lnTo>
                  <a:lnTo>
                    <a:pt x="0" y="244221"/>
                  </a:lnTo>
                  <a:lnTo>
                    <a:pt x="545083" y="200151"/>
                  </a:lnTo>
                  <a:lnTo>
                    <a:pt x="905636" y="160781"/>
                  </a:lnTo>
                  <a:lnTo>
                    <a:pt x="601980" y="113029"/>
                  </a:lnTo>
                  <a:lnTo>
                    <a:pt x="2133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224529" y="5201411"/>
              <a:ext cx="906144" cy="244475"/>
            </a:xfrm>
            <a:custGeom>
              <a:avLst/>
              <a:gdLst/>
              <a:ahLst/>
              <a:cxnLst/>
              <a:rect l="l" t="t" r="r" b="b"/>
              <a:pathLst>
                <a:path w="906145" h="244475">
                  <a:moveTo>
                    <a:pt x="21336" y="0"/>
                  </a:moveTo>
                  <a:lnTo>
                    <a:pt x="601980" y="113029"/>
                  </a:lnTo>
                  <a:lnTo>
                    <a:pt x="905636" y="160781"/>
                  </a:lnTo>
                  <a:lnTo>
                    <a:pt x="545083" y="200151"/>
                  </a:lnTo>
                  <a:lnTo>
                    <a:pt x="0" y="244221"/>
                  </a:lnTo>
                  <a:lnTo>
                    <a:pt x="384556" y="128904"/>
                  </a:lnTo>
                  <a:lnTo>
                    <a:pt x="21336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95757" y="200914"/>
            <a:ext cx="80162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Демо_2022.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Вопрос </a:t>
            </a:r>
            <a:r>
              <a:rPr sz="1800" b="1" dirty="0">
                <a:latin typeface="Times New Roman"/>
                <a:cs typeface="Times New Roman"/>
              </a:rPr>
              <a:t>22.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Установите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соответствие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между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способом</a:t>
            </a:r>
            <a:r>
              <a:rPr sz="1800" spc="-5" dirty="0">
                <a:latin typeface="Times New Roman"/>
                <a:cs typeface="Times New Roman"/>
              </a:rPr>
              <a:t> воздействия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7657" y="475234"/>
            <a:ext cx="48488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3829050" algn="l"/>
              </a:tabLst>
            </a:pPr>
            <a:r>
              <a:rPr sz="1800" dirty="0">
                <a:latin typeface="Times New Roman"/>
                <a:cs typeface="Times New Roman"/>
              </a:rPr>
              <a:t>ра</a:t>
            </a:r>
            <a:r>
              <a:rPr sz="1800" spc="5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но</a:t>
            </a:r>
            <a:r>
              <a:rPr sz="1800" spc="-15" dirty="0">
                <a:latin typeface="Times New Roman"/>
                <a:cs typeface="Times New Roman"/>
              </a:rPr>
              <a:t>в</a:t>
            </a:r>
            <a:r>
              <a:rPr sz="1800" spc="5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сн</a:t>
            </a:r>
            <a:r>
              <a:rPr sz="1800" spc="20" dirty="0">
                <a:latin typeface="Times New Roman"/>
                <a:cs typeface="Times New Roman"/>
              </a:rPr>
              <a:t>у</a:t>
            </a:r>
            <a:r>
              <a:rPr sz="1800" dirty="0">
                <a:latin typeface="Times New Roman"/>
                <a:cs typeface="Times New Roman"/>
              </a:rPr>
              <a:t>ю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</a:t>
            </a:r>
            <a:r>
              <a:rPr sz="1800" spc="5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т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му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H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r>
              <a:rPr sz="1800" spc="-10" dirty="0">
                <a:latin typeface="Times New Roman"/>
                <a:cs typeface="Times New Roman"/>
              </a:rPr>
              <a:t>O</a:t>
            </a:r>
            <a:r>
              <a:rPr sz="1800" baseline="-20833" dirty="0">
                <a:latin typeface="Times New Roman"/>
                <a:cs typeface="Times New Roman"/>
              </a:rPr>
              <a:t>(</a:t>
            </a:r>
            <a:r>
              <a:rPr sz="1800" spc="-7" baseline="-20833" dirty="0">
                <a:latin typeface="Times New Roman"/>
                <a:cs typeface="Times New Roman"/>
              </a:rPr>
              <a:t>ж</a:t>
            </a:r>
            <a:r>
              <a:rPr sz="1800" baseline="-20833" dirty="0">
                <a:latin typeface="Times New Roman"/>
                <a:cs typeface="Times New Roman"/>
              </a:rPr>
              <a:t>) </a:t>
            </a:r>
            <a:r>
              <a:rPr sz="1800" spc="-202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Al</a:t>
            </a:r>
            <a:r>
              <a:rPr sz="1800" baseline="25462" dirty="0">
                <a:latin typeface="Times New Roman"/>
                <a:cs typeface="Times New Roman"/>
              </a:rPr>
              <a:t>3+	</a:t>
            </a:r>
            <a:r>
              <a:rPr sz="1800" dirty="0">
                <a:latin typeface="Wingdings 3"/>
                <a:cs typeface="Wingdings 3"/>
              </a:rPr>
              <a:t>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AlO</a:t>
            </a:r>
            <a:r>
              <a:rPr sz="1800" spc="-15" dirty="0">
                <a:latin typeface="Times New Roman"/>
                <a:cs typeface="Times New Roman"/>
              </a:rPr>
              <a:t>H</a:t>
            </a:r>
            <a:r>
              <a:rPr sz="1800" baseline="25462" dirty="0">
                <a:latin typeface="Times New Roman"/>
                <a:cs typeface="Times New Roman"/>
              </a:rPr>
              <a:t>2+</a:t>
            </a:r>
            <a:endParaRPr sz="1800" baseline="25462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11702" y="607821"/>
            <a:ext cx="16598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43025" algn="l"/>
              </a:tabLst>
            </a:pPr>
            <a:r>
              <a:rPr sz="1200" spc="-5" dirty="0">
                <a:latin typeface="Times New Roman"/>
                <a:cs typeface="Times New Roman"/>
              </a:rPr>
              <a:t>(</a:t>
            </a:r>
            <a:r>
              <a:rPr sz="1200" dirty="0">
                <a:latin typeface="Times New Roman"/>
                <a:cs typeface="Times New Roman"/>
              </a:rPr>
              <a:t>р</a:t>
            </a:r>
            <a:r>
              <a:rPr sz="1200" spc="-5" dirty="0">
                <a:latin typeface="Times New Roman"/>
                <a:cs typeface="Times New Roman"/>
              </a:rPr>
              <a:t>-</a:t>
            </a:r>
            <a:r>
              <a:rPr sz="1200" dirty="0">
                <a:latin typeface="Times New Roman"/>
                <a:cs typeface="Times New Roman"/>
              </a:rPr>
              <a:t>р)	</a:t>
            </a:r>
            <a:r>
              <a:rPr sz="1200" spc="-5" dirty="0">
                <a:latin typeface="Times New Roman"/>
                <a:cs typeface="Times New Roman"/>
              </a:rPr>
              <a:t>(</a:t>
            </a:r>
            <a:r>
              <a:rPr sz="1200" dirty="0">
                <a:latin typeface="Times New Roman"/>
                <a:cs typeface="Times New Roman"/>
              </a:rPr>
              <a:t>р</a:t>
            </a:r>
            <a:r>
              <a:rPr sz="1200" spc="-5" dirty="0">
                <a:latin typeface="Times New Roman"/>
                <a:cs typeface="Times New Roman"/>
              </a:rPr>
              <a:t>-</a:t>
            </a:r>
            <a:r>
              <a:rPr sz="1200" dirty="0">
                <a:latin typeface="Times New Roman"/>
                <a:cs typeface="Times New Roman"/>
              </a:rPr>
              <a:t>р)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840984" y="607821"/>
            <a:ext cx="329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(</a:t>
            </a:r>
            <a:r>
              <a:rPr sz="1200" dirty="0">
                <a:latin typeface="Times New Roman"/>
                <a:cs typeface="Times New Roman"/>
              </a:rPr>
              <a:t>р</a:t>
            </a:r>
            <a:r>
              <a:rPr sz="1200" spc="-5" dirty="0">
                <a:latin typeface="Times New Roman"/>
                <a:cs typeface="Times New Roman"/>
              </a:rPr>
              <a:t>-</a:t>
            </a:r>
            <a:r>
              <a:rPr sz="1200" dirty="0">
                <a:latin typeface="Times New Roman"/>
                <a:cs typeface="Times New Roman"/>
              </a:rPr>
              <a:t>р)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67020" y="475234"/>
            <a:ext cx="26352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848994" algn="l"/>
              </a:tabLst>
            </a:pPr>
            <a:r>
              <a:rPr sz="1800" dirty="0">
                <a:latin typeface="Times New Roman"/>
                <a:cs typeface="Times New Roman"/>
              </a:rPr>
              <a:t>+ </a:t>
            </a:r>
            <a:r>
              <a:rPr sz="1800" spc="-5" dirty="0">
                <a:latin typeface="Times New Roman"/>
                <a:cs typeface="Times New Roman"/>
              </a:rPr>
              <a:t>H</a:t>
            </a:r>
            <a:r>
              <a:rPr sz="1800" spc="-7" baseline="25462" dirty="0">
                <a:latin typeface="Times New Roman"/>
                <a:cs typeface="Times New Roman"/>
              </a:rPr>
              <a:t>+	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Q</a:t>
            </a:r>
            <a:r>
              <a:rPr sz="1800" i="1" spc="4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смещением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95757" y="749553"/>
            <a:ext cx="5540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химического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равновесия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20" dirty="0">
                <a:latin typeface="Times New Roman"/>
                <a:cs typeface="Times New Roman"/>
              </a:rPr>
              <a:t>результате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этого</a:t>
            </a:r>
            <a:r>
              <a:rPr sz="1800" spc="-10" dirty="0">
                <a:latin typeface="Times New Roman"/>
                <a:cs typeface="Times New Roman"/>
              </a:rPr>
              <a:t> воздействия: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2137664" y="1152243"/>
          <a:ext cx="6797039" cy="14671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04160"/>
                <a:gridCol w="3992879"/>
              </a:tblGrid>
              <a:tr h="489827">
                <a:tc>
                  <a:txBody>
                    <a:bodyPr/>
                    <a:lstStyle/>
                    <a:p>
                      <a:pPr marL="127000" marR="30480">
                        <a:lnSpc>
                          <a:spcPts val="1739"/>
                        </a:lnSpc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ВОЗДЕЙСТВИЕ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 НА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27000" marR="3048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СИСТЕМУ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ts val="1739"/>
                        </a:lnSpc>
                      </a:pP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21615">
                        <a:lnSpc>
                          <a:spcPct val="100000"/>
                        </a:lnSpc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16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3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55532">
                <a:tc>
                  <a:txBody>
                    <a:bodyPr/>
                    <a:lstStyle/>
                    <a:p>
                      <a:pPr marL="127000" marR="30480">
                        <a:lnSpc>
                          <a:spcPts val="191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добавление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кислоты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ts val="191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сторону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прямой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807">
                <a:tc>
                  <a:txBody>
                    <a:bodyPr/>
                    <a:lstStyle/>
                    <a:p>
                      <a:pPr marL="127000" marR="3048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понижение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давления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сторону</a:t>
                      </a:r>
                      <a:r>
                        <a:rPr sz="16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обратной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839">
                <a:tc>
                  <a:txBody>
                    <a:bodyPr/>
                    <a:lstStyle/>
                    <a:p>
                      <a:pPr marL="127000" marR="3048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повышение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температуры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практически</a:t>
                      </a:r>
                      <a:r>
                        <a:rPr sz="16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34152">
                <a:tc>
                  <a:txBody>
                    <a:bodyPr/>
                    <a:lstStyle/>
                    <a:p>
                      <a:pPr marL="127000">
                        <a:lnSpc>
                          <a:spcPts val="174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добавление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твёрдой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щёлочи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0" name="object 20"/>
          <p:cNvSpPr txBox="1"/>
          <p:nvPr/>
        </p:nvSpPr>
        <p:spPr>
          <a:xfrm>
            <a:off x="1062532" y="2742946"/>
            <a:ext cx="5499100" cy="445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2135"/>
              </a:lnSpc>
              <a:spcBef>
                <a:spcPts val="100"/>
              </a:spcBef>
              <a:tabLst>
                <a:tab pos="2167255" algn="l"/>
                <a:tab pos="3944620" algn="l"/>
                <a:tab pos="5011420" algn="l"/>
              </a:tabLst>
            </a:pP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(ж)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</a:t>
            </a:r>
            <a:r>
              <a:rPr sz="2400" baseline="24305" dirty="0">
                <a:latin typeface="Times New Roman"/>
                <a:cs typeface="Times New Roman"/>
              </a:rPr>
              <a:t>3+	</a:t>
            </a:r>
            <a:r>
              <a:rPr sz="2400" dirty="0">
                <a:latin typeface="Wingdings 3"/>
                <a:cs typeface="Wingdings 3"/>
              </a:rPr>
              <a:t>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AlOH</a:t>
            </a:r>
            <a:r>
              <a:rPr sz="2400" spc="-7" baseline="24305" dirty="0">
                <a:latin typeface="Times New Roman"/>
                <a:cs typeface="Times New Roman"/>
              </a:rPr>
              <a:t>2+	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24305" dirty="0">
                <a:latin typeface="Times New Roman"/>
                <a:cs typeface="Times New Roman"/>
              </a:rPr>
              <a:t>+	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Q</a:t>
            </a:r>
            <a:endParaRPr sz="2400">
              <a:latin typeface="Times New Roman"/>
              <a:cs typeface="Times New Roman"/>
            </a:endParaRPr>
          </a:p>
          <a:p>
            <a:pPr marL="1684020">
              <a:lnSpc>
                <a:spcPts val="1175"/>
              </a:lnSpc>
              <a:tabLst>
                <a:tab pos="3458210" algn="l"/>
                <a:tab pos="4526915" algn="l"/>
              </a:tabLst>
            </a:pPr>
            <a:r>
              <a:rPr sz="1600" spc="-5" dirty="0">
                <a:latin typeface="Times New Roman"/>
                <a:cs typeface="Times New Roman"/>
              </a:rPr>
              <a:t>(р-р)	(р-р)	(р-р)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02614" y="3316985"/>
            <a:ext cx="25615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" marR="5080" indent="-30416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Г) </a:t>
            </a:r>
            <a:r>
              <a:rPr sz="2400" b="1" spc="-10" dirty="0">
                <a:latin typeface="Times New Roman"/>
                <a:cs typeface="Times New Roman"/>
              </a:rPr>
              <a:t>добавление 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твёрдой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щелочи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78532" y="6284772"/>
            <a:ext cx="39731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Calibri"/>
                <a:cs typeface="Calibri"/>
              </a:rPr>
              <a:t>Ответ</a:t>
            </a:r>
            <a:r>
              <a:rPr sz="1800" spc="-5" dirty="0">
                <a:latin typeface="Calibri"/>
                <a:cs typeface="Calibri"/>
              </a:rPr>
              <a:t>: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строну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прямой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реакции,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Г – 1.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94047" y="3084263"/>
            <a:ext cx="4030345" cy="1303020"/>
          </a:xfrm>
          <a:prstGeom prst="rect">
            <a:avLst/>
          </a:prstGeom>
        </p:spPr>
        <p:txBody>
          <a:bodyPr vert="horz" wrap="square" lIns="0" tIns="237490" rIns="0" bIns="0" rtlCol="0">
            <a:spAutoFit/>
          </a:bodyPr>
          <a:lstStyle/>
          <a:p>
            <a:pPr marL="198755" algn="ctr">
              <a:lnSpc>
                <a:spcPct val="100000"/>
              </a:lnSpc>
              <a:spcBef>
                <a:spcPts val="1870"/>
              </a:spcBef>
              <a:tabLst>
                <a:tab pos="154368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NaOH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500" b="1" i="1" spc="-95" dirty="0">
                <a:latin typeface="Wingdings 3"/>
                <a:cs typeface="Wingdings 3"/>
              </a:rPr>
              <a:t></a:t>
            </a:r>
            <a:r>
              <a:rPr sz="2500" spc="-95" dirty="0">
                <a:latin typeface="Times New Roman"/>
                <a:cs typeface="Times New Roman"/>
              </a:rPr>
              <a:t>	</a:t>
            </a:r>
            <a:r>
              <a:rPr sz="2400" b="1" spc="-5" dirty="0">
                <a:latin typeface="Times New Roman"/>
                <a:cs typeface="Times New Roman"/>
              </a:rPr>
              <a:t>Na</a:t>
            </a:r>
            <a:r>
              <a:rPr sz="2400" b="1" spc="-7" baseline="24305" dirty="0">
                <a:latin typeface="Times New Roman"/>
                <a:cs typeface="Times New Roman"/>
              </a:rPr>
              <a:t>+</a:t>
            </a:r>
            <a:r>
              <a:rPr sz="2400" b="1" spc="292" baseline="243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OH</a:t>
            </a:r>
            <a:r>
              <a:rPr sz="2400" b="1" baseline="24305" dirty="0">
                <a:latin typeface="Times New Roman"/>
                <a:cs typeface="Times New Roman"/>
              </a:rPr>
              <a:t>–</a:t>
            </a:r>
            <a:endParaRPr sz="2400" baseline="24305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930"/>
              </a:spcBef>
              <a:tabLst>
                <a:tab pos="726440" algn="l"/>
              </a:tabLst>
            </a:pPr>
            <a:r>
              <a:rPr sz="28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Но</a:t>
            </a:r>
            <a:r>
              <a:rPr sz="2400" spc="-5" dirty="0">
                <a:latin typeface="Times New Roman"/>
                <a:cs typeface="Times New Roman"/>
              </a:rPr>
              <a:t>:	OH</a:t>
            </a:r>
            <a:r>
              <a:rPr sz="2400" spc="-7" baseline="24305" dirty="0">
                <a:latin typeface="Times New Roman"/>
                <a:cs typeface="Times New Roman"/>
              </a:rPr>
              <a:t>–</a:t>
            </a:r>
            <a:r>
              <a:rPr sz="2400" spc="2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24305" dirty="0">
                <a:latin typeface="Times New Roman"/>
                <a:cs typeface="Times New Roman"/>
              </a:rPr>
              <a:t>+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O, </a:t>
            </a:r>
            <a:r>
              <a:rPr sz="2400" spc="-15" dirty="0">
                <a:latin typeface="Times New Roman"/>
                <a:cs typeface="Times New Roman"/>
              </a:rPr>
              <a:t>поэтому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19099" y="5050218"/>
            <a:ext cx="5065395" cy="1052195"/>
            <a:chOff x="819099" y="5050218"/>
            <a:chExt cx="5065395" cy="1052195"/>
          </a:xfrm>
        </p:grpSpPr>
        <p:sp>
          <p:nvSpPr>
            <p:cNvPr id="7" name="object 7"/>
            <p:cNvSpPr/>
            <p:nvPr/>
          </p:nvSpPr>
          <p:spPr>
            <a:xfrm>
              <a:off x="3340480" y="5685726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6350" y="0"/>
                  </a:moveTo>
                  <a:lnTo>
                    <a:pt x="376809" y="106413"/>
                  </a:lnTo>
                  <a:lnTo>
                    <a:pt x="0" y="245021"/>
                  </a:lnTo>
                  <a:lnTo>
                    <a:pt x="541274" y="167741"/>
                  </a:lnTo>
                  <a:lnTo>
                    <a:pt x="898906" y="106413"/>
                  </a:lnTo>
                  <a:lnTo>
                    <a:pt x="592836" y="77266"/>
                  </a:lnTo>
                  <a:lnTo>
                    <a:pt x="635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40480" y="5685726"/>
              <a:ext cx="899160" cy="245110"/>
            </a:xfrm>
            <a:custGeom>
              <a:avLst/>
              <a:gdLst/>
              <a:ahLst/>
              <a:cxnLst/>
              <a:rect l="l" t="t" r="r" b="b"/>
              <a:pathLst>
                <a:path w="899160" h="245110">
                  <a:moveTo>
                    <a:pt x="6350" y="0"/>
                  </a:moveTo>
                  <a:lnTo>
                    <a:pt x="592836" y="77266"/>
                  </a:lnTo>
                  <a:lnTo>
                    <a:pt x="898906" y="106413"/>
                  </a:lnTo>
                  <a:lnTo>
                    <a:pt x="541274" y="167741"/>
                  </a:lnTo>
                  <a:lnTo>
                    <a:pt x="0" y="245021"/>
                  </a:lnTo>
                  <a:lnTo>
                    <a:pt x="376809" y="106413"/>
                  </a:lnTo>
                  <a:lnTo>
                    <a:pt x="6350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3861" y="5054980"/>
              <a:ext cx="2781300" cy="726440"/>
            </a:xfrm>
            <a:custGeom>
              <a:avLst/>
              <a:gdLst/>
              <a:ahLst/>
              <a:cxnLst/>
              <a:rect l="l" t="t" r="r" b="b"/>
              <a:pathLst>
                <a:path w="2781300" h="726439">
                  <a:moveTo>
                    <a:pt x="0" y="726427"/>
                  </a:moveTo>
                  <a:lnTo>
                    <a:pt x="2780906" y="726427"/>
                  </a:lnTo>
                </a:path>
                <a:path w="2781300" h="726439">
                  <a:moveTo>
                    <a:pt x="346633" y="705231"/>
                  </a:moveTo>
                  <a:lnTo>
                    <a:pt x="346633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70034" y="5477255"/>
              <a:ext cx="614086" cy="54406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59323" y="5463539"/>
              <a:ext cx="613663" cy="63855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330825" y="5508116"/>
              <a:ext cx="432434" cy="504190"/>
            </a:xfrm>
            <a:custGeom>
              <a:avLst/>
              <a:gdLst/>
              <a:ahLst/>
              <a:cxnLst/>
              <a:rect l="l" t="t" r="r" b="b"/>
              <a:pathLst>
                <a:path w="432435" h="504189">
                  <a:moveTo>
                    <a:pt x="432053" y="0"/>
                  </a:moveTo>
                  <a:lnTo>
                    <a:pt x="0" y="504113"/>
                  </a:lnTo>
                </a:path>
              </a:pathLst>
            </a:custGeom>
            <a:ln w="762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213713" y="5122545"/>
            <a:ext cx="20859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800" b="1" i="1" spc="-10" dirty="0">
                <a:latin typeface="Times New Roman"/>
                <a:cs typeface="Times New Roman"/>
              </a:rPr>
              <a:t>C</a:t>
            </a:r>
            <a:r>
              <a:rPr sz="1800" b="1" dirty="0">
                <a:latin typeface="Times New Roman"/>
                <a:cs typeface="Times New Roman"/>
              </a:rPr>
              <a:t>O</a:t>
            </a:r>
            <a:r>
              <a:rPr sz="1800" b="1" spc="5" dirty="0">
                <a:latin typeface="Times New Roman"/>
                <a:cs typeface="Times New Roman"/>
              </a:rPr>
              <a:t>H</a:t>
            </a:r>
            <a:r>
              <a:rPr sz="1800" b="1" baseline="25462" dirty="0">
                <a:latin typeface="Times New Roman"/>
                <a:cs typeface="Times New Roman"/>
              </a:rPr>
              <a:t>–</a:t>
            </a:r>
            <a:r>
              <a:rPr sz="3200" b="1" dirty="0">
                <a:latin typeface="Times New Roman"/>
                <a:cs typeface="Times New Roman"/>
              </a:rPr>
              <a:t>↑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=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C</a:t>
            </a:r>
            <a:r>
              <a:rPr sz="1800" b="1" dirty="0">
                <a:latin typeface="Times New Roman"/>
                <a:cs typeface="Times New Roman"/>
              </a:rPr>
              <a:t>H</a:t>
            </a:r>
            <a:r>
              <a:rPr sz="1800" b="1" baseline="25462" dirty="0">
                <a:latin typeface="Times New Roman"/>
                <a:cs typeface="Times New Roman"/>
              </a:rPr>
              <a:t>+</a:t>
            </a:r>
            <a:r>
              <a:rPr sz="3200" b="1" dirty="0">
                <a:latin typeface="Times New Roman"/>
                <a:cs typeface="Times New Roman"/>
              </a:rPr>
              <a:t>↓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239386" y="5076190"/>
            <a:ext cx="2781300" cy="705485"/>
          </a:xfrm>
          <a:custGeom>
            <a:avLst/>
            <a:gdLst/>
            <a:ahLst/>
            <a:cxnLst/>
            <a:rect l="l" t="t" r="r" b="b"/>
            <a:pathLst>
              <a:path w="2781300" h="705485">
                <a:moveTo>
                  <a:pt x="0" y="561200"/>
                </a:moveTo>
                <a:lnTo>
                  <a:pt x="2780918" y="561200"/>
                </a:lnTo>
              </a:path>
              <a:path w="2781300" h="705485">
                <a:moveTo>
                  <a:pt x="1454023" y="705218"/>
                </a:moveTo>
                <a:lnTo>
                  <a:pt x="1454023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772658" y="5096636"/>
            <a:ext cx="8820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800" b="1" i="1" spc="-10" dirty="0">
                <a:latin typeface="Times New Roman"/>
                <a:cs typeface="Times New Roman"/>
              </a:rPr>
              <a:t>C</a:t>
            </a:r>
            <a:r>
              <a:rPr sz="1800" b="1" spc="-10" dirty="0">
                <a:latin typeface="Times New Roman"/>
                <a:cs typeface="Times New Roman"/>
              </a:rPr>
              <a:t>N</a:t>
            </a:r>
            <a:r>
              <a:rPr sz="1800" b="1" spc="-5" dirty="0">
                <a:latin typeface="Times New Roman"/>
                <a:cs typeface="Times New Roman"/>
              </a:rPr>
              <a:t>a</a:t>
            </a:r>
            <a:r>
              <a:rPr sz="1800" b="1" baseline="25462" dirty="0">
                <a:latin typeface="Times New Roman"/>
                <a:cs typeface="Times New Roman"/>
              </a:rPr>
              <a:t>+</a:t>
            </a:r>
            <a:r>
              <a:rPr sz="3200" b="1" dirty="0">
                <a:latin typeface="Times New Roman"/>
                <a:cs typeface="Times New Roman"/>
              </a:rPr>
              <a:t>↑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95757" y="200914"/>
            <a:ext cx="80162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Демо_2022.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Вопрос </a:t>
            </a:r>
            <a:r>
              <a:rPr sz="1800" b="1" dirty="0">
                <a:latin typeface="Times New Roman"/>
                <a:cs typeface="Times New Roman"/>
              </a:rPr>
              <a:t>22.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Установите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соответствие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между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способом</a:t>
            </a:r>
            <a:r>
              <a:rPr sz="1800" spc="-5" dirty="0">
                <a:latin typeface="Times New Roman"/>
                <a:cs typeface="Times New Roman"/>
              </a:rPr>
              <a:t> воздействия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57657" y="475234"/>
            <a:ext cx="48488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3829050" algn="l"/>
              </a:tabLst>
            </a:pPr>
            <a:r>
              <a:rPr sz="1800" dirty="0">
                <a:latin typeface="Times New Roman"/>
                <a:cs typeface="Times New Roman"/>
              </a:rPr>
              <a:t>ра</a:t>
            </a:r>
            <a:r>
              <a:rPr sz="1800" spc="5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но</a:t>
            </a:r>
            <a:r>
              <a:rPr sz="1800" spc="-15" dirty="0">
                <a:latin typeface="Times New Roman"/>
                <a:cs typeface="Times New Roman"/>
              </a:rPr>
              <a:t>в</a:t>
            </a:r>
            <a:r>
              <a:rPr sz="1800" spc="5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сн</a:t>
            </a:r>
            <a:r>
              <a:rPr sz="1800" spc="20" dirty="0">
                <a:latin typeface="Times New Roman"/>
                <a:cs typeface="Times New Roman"/>
              </a:rPr>
              <a:t>у</a:t>
            </a:r>
            <a:r>
              <a:rPr sz="1800" dirty="0">
                <a:latin typeface="Times New Roman"/>
                <a:cs typeface="Times New Roman"/>
              </a:rPr>
              <a:t>ю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</a:t>
            </a:r>
            <a:r>
              <a:rPr sz="1800" spc="5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т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му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H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r>
              <a:rPr sz="1800" spc="-10" dirty="0">
                <a:latin typeface="Times New Roman"/>
                <a:cs typeface="Times New Roman"/>
              </a:rPr>
              <a:t>O</a:t>
            </a:r>
            <a:r>
              <a:rPr sz="1800" baseline="-20833" dirty="0">
                <a:latin typeface="Times New Roman"/>
                <a:cs typeface="Times New Roman"/>
              </a:rPr>
              <a:t>(</a:t>
            </a:r>
            <a:r>
              <a:rPr sz="1800" spc="-7" baseline="-20833" dirty="0">
                <a:latin typeface="Times New Roman"/>
                <a:cs typeface="Times New Roman"/>
              </a:rPr>
              <a:t>ж</a:t>
            </a:r>
            <a:r>
              <a:rPr sz="1800" baseline="-20833" dirty="0">
                <a:latin typeface="Times New Roman"/>
                <a:cs typeface="Times New Roman"/>
              </a:rPr>
              <a:t>) </a:t>
            </a:r>
            <a:r>
              <a:rPr sz="1800" spc="-202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Al</a:t>
            </a:r>
            <a:r>
              <a:rPr sz="1800" baseline="25462" dirty="0">
                <a:latin typeface="Times New Roman"/>
                <a:cs typeface="Times New Roman"/>
              </a:rPr>
              <a:t>3+	</a:t>
            </a:r>
            <a:r>
              <a:rPr sz="1800" dirty="0">
                <a:latin typeface="Wingdings 3"/>
                <a:cs typeface="Wingdings 3"/>
              </a:rPr>
              <a:t>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AlO</a:t>
            </a:r>
            <a:r>
              <a:rPr sz="1800" spc="-15" dirty="0">
                <a:latin typeface="Times New Roman"/>
                <a:cs typeface="Times New Roman"/>
              </a:rPr>
              <a:t>H</a:t>
            </a:r>
            <a:r>
              <a:rPr sz="1800" baseline="25462" dirty="0">
                <a:latin typeface="Times New Roman"/>
                <a:cs typeface="Times New Roman"/>
              </a:rPr>
              <a:t>2+</a:t>
            </a:r>
            <a:endParaRPr sz="1800" baseline="25462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711702" y="607821"/>
            <a:ext cx="16598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43025" algn="l"/>
              </a:tabLst>
            </a:pPr>
            <a:r>
              <a:rPr sz="1200" spc="-5" dirty="0">
                <a:latin typeface="Times New Roman"/>
                <a:cs typeface="Times New Roman"/>
              </a:rPr>
              <a:t>(</a:t>
            </a:r>
            <a:r>
              <a:rPr sz="1200" dirty="0">
                <a:latin typeface="Times New Roman"/>
                <a:cs typeface="Times New Roman"/>
              </a:rPr>
              <a:t>р</a:t>
            </a:r>
            <a:r>
              <a:rPr sz="1200" spc="-5" dirty="0">
                <a:latin typeface="Times New Roman"/>
                <a:cs typeface="Times New Roman"/>
              </a:rPr>
              <a:t>-</a:t>
            </a:r>
            <a:r>
              <a:rPr sz="1200" dirty="0">
                <a:latin typeface="Times New Roman"/>
                <a:cs typeface="Times New Roman"/>
              </a:rPr>
              <a:t>р)	</a:t>
            </a:r>
            <a:r>
              <a:rPr sz="1200" spc="-5" dirty="0">
                <a:latin typeface="Times New Roman"/>
                <a:cs typeface="Times New Roman"/>
              </a:rPr>
              <a:t>(</a:t>
            </a:r>
            <a:r>
              <a:rPr sz="1200" dirty="0">
                <a:latin typeface="Times New Roman"/>
                <a:cs typeface="Times New Roman"/>
              </a:rPr>
              <a:t>р</a:t>
            </a:r>
            <a:r>
              <a:rPr sz="1200" spc="-5" dirty="0">
                <a:latin typeface="Times New Roman"/>
                <a:cs typeface="Times New Roman"/>
              </a:rPr>
              <a:t>-</a:t>
            </a:r>
            <a:r>
              <a:rPr sz="1200" dirty="0">
                <a:latin typeface="Times New Roman"/>
                <a:cs typeface="Times New Roman"/>
              </a:rPr>
              <a:t>р)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840984" y="607821"/>
            <a:ext cx="329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(</a:t>
            </a:r>
            <a:r>
              <a:rPr sz="1200" dirty="0">
                <a:latin typeface="Times New Roman"/>
                <a:cs typeface="Times New Roman"/>
              </a:rPr>
              <a:t>р</a:t>
            </a:r>
            <a:r>
              <a:rPr sz="1200" spc="-5" dirty="0">
                <a:latin typeface="Times New Roman"/>
                <a:cs typeface="Times New Roman"/>
              </a:rPr>
              <a:t>-</a:t>
            </a:r>
            <a:r>
              <a:rPr sz="1200" dirty="0">
                <a:latin typeface="Times New Roman"/>
                <a:cs typeface="Times New Roman"/>
              </a:rPr>
              <a:t>р)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367020" y="475234"/>
            <a:ext cx="26352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848994" algn="l"/>
              </a:tabLst>
            </a:pPr>
            <a:r>
              <a:rPr sz="1800" dirty="0">
                <a:latin typeface="Times New Roman"/>
                <a:cs typeface="Times New Roman"/>
              </a:rPr>
              <a:t>+ </a:t>
            </a:r>
            <a:r>
              <a:rPr sz="1800" spc="-5" dirty="0">
                <a:latin typeface="Times New Roman"/>
                <a:cs typeface="Times New Roman"/>
              </a:rPr>
              <a:t>H</a:t>
            </a:r>
            <a:r>
              <a:rPr sz="1800" spc="-7" baseline="25462" dirty="0">
                <a:latin typeface="Times New Roman"/>
                <a:cs typeface="Times New Roman"/>
              </a:rPr>
              <a:t>+	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Q</a:t>
            </a:r>
            <a:r>
              <a:rPr sz="1800" i="1" spc="4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смещением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95757" y="749553"/>
            <a:ext cx="5540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химического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равновесия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20" dirty="0">
                <a:latin typeface="Times New Roman"/>
                <a:cs typeface="Times New Roman"/>
              </a:rPr>
              <a:t>результате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этого</a:t>
            </a:r>
            <a:r>
              <a:rPr sz="1800" spc="-10" dirty="0">
                <a:latin typeface="Times New Roman"/>
                <a:cs typeface="Times New Roman"/>
              </a:rPr>
              <a:t> воздействия: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2137664" y="1152243"/>
          <a:ext cx="6797039" cy="14671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04160"/>
                <a:gridCol w="3992879"/>
              </a:tblGrid>
              <a:tr h="489827">
                <a:tc>
                  <a:txBody>
                    <a:bodyPr/>
                    <a:lstStyle/>
                    <a:p>
                      <a:pPr marL="127000" marR="30480">
                        <a:lnSpc>
                          <a:spcPts val="1739"/>
                        </a:lnSpc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ВОЗДЕЙСТВИЕ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 НА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27000" marR="3048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СИСТЕМУ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ts val="1739"/>
                        </a:lnSpc>
                      </a:pP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НАПРАВЛЕНИЕ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СМЕЩЕНИЯ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21615">
                        <a:lnSpc>
                          <a:spcPct val="100000"/>
                        </a:lnSpc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16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30" dirty="0">
                          <a:latin typeface="Times New Roman"/>
                          <a:cs typeface="Times New Roman"/>
                        </a:rPr>
                        <a:t>РАВНОВЕСИЯ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55532">
                <a:tc>
                  <a:txBody>
                    <a:bodyPr/>
                    <a:lstStyle/>
                    <a:p>
                      <a:pPr marL="127000" marR="30480">
                        <a:lnSpc>
                          <a:spcPts val="191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добавление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кислоты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ts val="191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сторону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прямой</a:t>
                      </a:r>
                      <a:r>
                        <a:rPr sz="16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807">
                <a:tc>
                  <a:txBody>
                    <a:bodyPr/>
                    <a:lstStyle/>
                    <a:p>
                      <a:pPr marL="127000" marR="3048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понижение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давления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r>
                        <a:rPr sz="16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сторону</a:t>
                      </a:r>
                      <a:r>
                        <a:rPr sz="16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обратной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реакции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839">
                <a:tc>
                  <a:txBody>
                    <a:bodyPr/>
                    <a:lstStyle/>
                    <a:p>
                      <a:pPr marL="127000" marR="30480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повышение</a:t>
                      </a:r>
                      <a:r>
                        <a:rPr sz="1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температуры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практически</a:t>
                      </a:r>
                      <a:r>
                        <a:rPr sz="16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6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смещается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34152">
                <a:tc>
                  <a:txBody>
                    <a:bodyPr/>
                    <a:lstStyle/>
                    <a:p>
                      <a:pPr marL="127000">
                        <a:lnSpc>
                          <a:spcPts val="1745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добавление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твёрдой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щёлочи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4" name="object 24"/>
          <p:cNvSpPr txBox="1"/>
          <p:nvPr/>
        </p:nvSpPr>
        <p:spPr>
          <a:xfrm>
            <a:off x="1062532" y="2742946"/>
            <a:ext cx="5499100" cy="445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2135"/>
              </a:lnSpc>
              <a:spcBef>
                <a:spcPts val="100"/>
              </a:spcBef>
              <a:tabLst>
                <a:tab pos="2167255" algn="l"/>
                <a:tab pos="3944620" algn="l"/>
                <a:tab pos="5011420" algn="l"/>
              </a:tabLst>
            </a:pP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(ж)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</a:t>
            </a:r>
            <a:r>
              <a:rPr sz="2400" baseline="24305" dirty="0">
                <a:latin typeface="Times New Roman"/>
                <a:cs typeface="Times New Roman"/>
              </a:rPr>
              <a:t>3+	</a:t>
            </a:r>
            <a:r>
              <a:rPr sz="2400" dirty="0">
                <a:latin typeface="Wingdings 3"/>
                <a:cs typeface="Wingdings 3"/>
              </a:rPr>
              <a:t>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AlOH</a:t>
            </a:r>
            <a:r>
              <a:rPr sz="2400" spc="-7" baseline="24305" dirty="0">
                <a:latin typeface="Times New Roman"/>
                <a:cs typeface="Times New Roman"/>
              </a:rPr>
              <a:t>2+	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24305" dirty="0">
                <a:latin typeface="Times New Roman"/>
                <a:cs typeface="Times New Roman"/>
              </a:rPr>
              <a:t>+	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Q</a:t>
            </a:r>
            <a:endParaRPr sz="2400">
              <a:latin typeface="Times New Roman"/>
              <a:cs typeface="Times New Roman"/>
            </a:endParaRPr>
          </a:p>
          <a:p>
            <a:pPr marL="1684020">
              <a:lnSpc>
                <a:spcPts val="1175"/>
              </a:lnSpc>
              <a:tabLst>
                <a:tab pos="3458210" algn="l"/>
                <a:tab pos="4526915" algn="l"/>
              </a:tabLst>
            </a:pPr>
            <a:r>
              <a:rPr sz="1600" spc="-5" dirty="0">
                <a:latin typeface="Times New Roman"/>
                <a:cs typeface="Times New Roman"/>
              </a:rPr>
              <a:t>(р-р)	(р-р)	(р-р)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/>
          <p:cNvSpPr txBox="1"/>
          <p:nvPr/>
        </p:nvSpPr>
        <p:spPr>
          <a:xfrm>
            <a:off x="2667000" y="2884098"/>
            <a:ext cx="39624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95"/>
              </a:spcBef>
              <a:tabLst>
                <a:tab pos="1386205" algn="l"/>
              </a:tabLst>
            </a:pPr>
            <a:r>
              <a:rPr lang="ru-RU" sz="2800" dirty="0" smtClean="0">
                <a:latin typeface="Times New Roman"/>
                <a:cs typeface="Times New Roman"/>
              </a:rPr>
              <a:t>Спасибо за внимание!</a:t>
            </a:r>
            <a:endParaRPr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32120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24895" y="785160"/>
            <a:ext cx="36747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spc="55" dirty="0">
                <a:latin typeface="Times New Roman"/>
                <a:cs typeface="Times New Roman"/>
              </a:rPr>
              <a:t>a</a:t>
            </a:r>
            <a:r>
              <a:rPr sz="3600" i="1" spc="405" dirty="0">
                <a:latin typeface="Times New Roman"/>
                <a:cs typeface="Times New Roman"/>
              </a:rPr>
              <a:t>A</a:t>
            </a:r>
            <a:r>
              <a:rPr sz="3600" spc="165" dirty="0">
                <a:latin typeface="Symbol"/>
                <a:cs typeface="Symbol"/>
              </a:rPr>
              <a:t></a:t>
            </a:r>
            <a:r>
              <a:rPr sz="3600" spc="-530" dirty="0"/>
              <a:t> </a:t>
            </a:r>
            <a:r>
              <a:rPr sz="3600" i="1" spc="55" dirty="0">
                <a:latin typeface="Times New Roman"/>
                <a:cs typeface="Times New Roman"/>
              </a:rPr>
              <a:t>b</a:t>
            </a:r>
            <a:r>
              <a:rPr sz="3600" i="1" spc="185" dirty="0">
                <a:latin typeface="Times New Roman"/>
                <a:cs typeface="Times New Roman"/>
              </a:rPr>
              <a:t>B</a:t>
            </a:r>
            <a:r>
              <a:rPr sz="3600" i="1" spc="-290" dirty="0">
                <a:latin typeface="Times New Roman"/>
                <a:cs typeface="Times New Roman"/>
              </a:rPr>
              <a:t> </a:t>
            </a:r>
            <a:r>
              <a:rPr sz="3600" spc="315" dirty="0">
                <a:latin typeface="Symbol"/>
                <a:cs typeface="Symbol"/>
              </a:rPr>
              <a:t></a:t>
            </a:r>
            <a:r>
              <a:rPr sz="3600" spc="-335" dirty="0"/>
              <a:t> </a:t>
            </a:r>
            <a:r>
              <a:rPr sz="3600" i="1" spc="55" dirty="0">
                <a:latin typeface="Times New Roman"/>
                <a:cs typeface="Times New Roman"/>
              </a:rPr>
              <a:t>d</a:t>
            </a:r>
            <a:r>
              <a:rPr sz="3600" i="1" spc="215" dirty="0">
                <a:latin typeface="Times New Roman"/>
                <a:cs typeface="Times New Roman"/>
              </a:rPr>
              <a:t>D</a:t>
            </a:r>
            <a:r>
              <a:rPr sz="3600" i="1" spc="-555" dirty="0">
                <a:latin typeface="Times New Roman"/>
                <a:cs typeface="Times New Roman"/>
              </a:rPr>
              <a:t> </a:t>
            </a:r>
            <a:r>
              <a:rPr sz="3600" spc="165" dirty="0">
                <a:latin typeface="Symbol"/>
                <a:cs typeface="Symbol"/>
              </a:rPr>
              <a:t></a:t>
            </a:r>
            <a:r>
              <a:rPr sz="3600" spc="25" dirty="0"/>
              <a:t> </a:t>
            </a:r>
            <a:r>
              <a:rPr sz="3600" i="1" spc="70" dirty="0">
                <a:latin typeface="Times New Roman"/>
                <a:cs typeface="Times New Roman"/>
              </a:rPr>
              <a:t>pP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7217" y="428701"/>
            <a:ext cx="34201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Пусть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дана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обратимая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реакция: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88987" y="1984374"/>
            <a:ext cx="3206750" cy="2990850"/>
          </a:xfrm>
          <a:custGeom>
            <a:avLst/>
            <a:gdLst/>
            <a:ahLst/>
            <a:cxnLst/>
            <a:rect l="l" t="t" r="r" b="b"/>
            <a:pathLst>
              <a:path w="3206750" h="2990850">
                <a:moveTo>
                  <a:pt x="3206686" y="2952750"/>
                </a:moveTo>
                <a:lnTo>
                  <a:pt x="3193986" y="2946400"/>
                </a:lnTo>
                <a:lnTo>
                  <a:pt x="3130486" y="2914650"/>
                </a:lnTo>
                <a:lnTo>
                  <a:pt x="3130486" y="2946400"/>
                </a:lnTo>
                <a:lnTo>
                  <a:pt x="44450" y="29464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lnTo>
                  <a:pt x="38100" y="0"/>
                </a:lnTo>
                <a:lnTo>
                  <a:pt x="0" y="76200"/>
                </a:lnTo>
                <a:lnTo>
                  <a:pt x="31750" y="76200"/>
                </a:lnTo>
                <a:lnTo>
                  <a:pt x="31750" y="2952750"/>
                </a:lnTo>
                <a:lnTo>
                  <a:pt x="38100" y="2952750"/>
                </a:lnTo>
                <a:lnTo>
                  <a:pt x="38100" y="2959100"/>
                </a:lnTo>
                <a:lnTo>
                  <a:pt x="3130486" y="2959100"/>
                </a:lnTo>
                <a:lnTo>
                  <a:pt x="3130486" y="2990850"/>
                </a:lnTo>
                <a:lnTo>
                  <a:pt x="3193986" y="2959100"/>
                </a:lnTo>
                <a:lnTo>
                  <a:pt x="3206686" y="2952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61365" y="1710639"/>
            <a:ext cx="170370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r>
              <a:rPr sz="3000" b="1" baseline="13888" dirty="0">
                <a:latin typeface="Times New Roman"/>
                <a:cs typeface="Times New Roman"/>
              </a:rPr>
              <a:t>С</a:t>
            </a:r>
            <a:r>
              <a:rPr sz="3000" b="1" spc="-262" baseline="13888" dirty="0">
                <a:latin typeface="Times New Roman"/>
                <a:cs typeface="Times New Roman"/>
              </a:rPr>
              <a:t> </a:t>
            </a:r>
            <a:r>
              <a:rPr sz="1300" b="1" spc="10" dirty="0">
                <a:latin typeface="Times New Roman"/>
                <a:cs typeface="Times New Roman"/>
              </a:rPr>
              <a:t>и</a:t>
            </a:r>
            <a:r>
              <a:rPr sz="1300" b="1" spc="-5" dirty="0">
                <a:latin typeface="Times New Roman"/>
                <a:cs typeface="Times New Roman"/>
              </a:rPr>
              <a:t>с</a:t>
            </a:r>
            <a:r>
              <a:rPr sz="1300" b="1" spc="-30" dirty="0">
                <a:latin typeface="Times New Roman"/>
                <a:cs typeface="Times New Roman"/>
              </a:rPr>
              <a:t>х</a:t>
            </a:r>
            <a:r>
              <a:rPr sz="1300" b="1" spc="-20" dirty="0">
                <a:latin typeface="Times New Roman"/>
                <a:cs typeface="Times New Roman"/>
              </a:rPr>
              <a:t>о</a:t>
            </a:r>
            <a:r>
              <a:rPr sz="1300" b="1" spc="15" dirty="0">
                <a:latin typeface="Times New Roman"/>
                <a:cs typeface="Times New Roman"/>
              </a:rPr>
              <a:t>дное</a:t>
            </a:r>
            <a:r>
              <a:rPr sz="1300" b="1" spc="-45" dirty="0">
                <a:latin typeface="Times New Roman"/>
                <a:cs typeface="Times New Roman"/>
              </a:rPr>
              <a:t> </a:t>
            </a:r>
            <a:r>
              <a:rPr sz="1300" b="1" spc="10" dirty="0">
                <a:latin typeface="Times New Roman"/>
                <a:cs typeface="Times New Roman"/>
              </a:rPr>
              <a:t>в</a:t>
            </a:r>
            <a:r>
              <a:rPr sz="1300" b="1" spc="5" dirty="0">
                <a:latin typeface="Times New Roman"/>
                <a:cs typeface="Times New Roman"/>
              </a:rPr>
              <a:t>е</a:t>
            </a:r>
            <a:r>
              <a:rPr sz="1300" b="1" spc="10" dirty="0">
                <a:latin typeface="Times New Roman"/>
                <a:cs typeface="Times New Roman"/>
              </a:rPr>
              <a:t>щ</a:t>
            </a:r>
            <a:r>
              <a:rPr sz="1300" b="1" spc="20" dirty="0">
                <a:latin typeface="Times New Roman"/>
                <a:cs typeface="Times New Roman"/>
              </a:rPr>
              <a:t>е</a:t>
            </a:r>
            <a:r>
              <a:rPr sz="1300" b="1" spc="10" dirty="0">
                <a:latin typeface="Times New Roman"/>
                <a:cs typeface="Times New Roman"/>
              </a:rPr>
              <a:t>с</a:t>
            </a:r>
            <a:r>
              <a:rPr sz="1300" b="1" spc="15" dirty="0">
                <a:latin typeface="Times New Roman"/>
                <a:cs typeface="Times New Roman"/>
              </a:rPr>
              <a:t>т</a:t>
            </a:r>
            <a:r>
              <a:rPr sz="1300" b="1" dirty="0">
                <a:latin typeface="Times New Roman"/>
                <a:cs typeface="Times New Roman"/>
              </a:rPr>
              <a:t>в</a:t>
            </a:r>
            <a:r>
              <a:rPr sz="1300" b="1" spc="15" dirty="0">
                <a:latin typeface="Times New Roman"/>
                <a:cs typeface="Times New Roman"/>
              </a:rPr>
              <a:t>о</a:t>
            </a:r>
            <a:endParaRPr sz="13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08037" y="1984438"/>
            <a:ext cx="6937375" cy="2976880"/>
            <a:chOff x="808037" y="1984438"/>
            <a:chExt cx="6937375" cy="2976880"/>
          </a:xfrm>
        </p:grpSpPr>
        <p:sp>
          <p:nvSpPr>
            <p:cNvPr id="8" name="object 8"/>
            <p:cNvSpPr/>
            <p:nvPr/>
          </p:nvSpPr>
          <p:spPr>
            <a:xfrm>
              <a:off x="827087" y="2349500"/>
              <a:ext cx="2232660" cy="1156335"/>
            </a:xfrm>
            <a:custGeom>
              <a:avLst/>
              <a:gdLst/>
              <a:ahLst/>
              <a:cxnLst/>
              <a:rect l="l" t="t" r="r" b="b"/>
              <a:pathLst>
                <a:path w="2232660" h="1156335">
                  <a:moveTo>
                    <a:pt x="0" y="0"/>
                  </a:moveTo>
                  <a:lnTo>
                    <a:pt x="1406" y="49997"/>
                  </a:lnTo>
                  <a:lnTo>
                    <a:pt x="3087" y="99919"/>
                  </a:lnTo>
                  <a:lnTo>
                    <a:pt x="5316" y="149643"/>
                  </a:lnTo>
                  <a:lnTo>
                    <a:pt x="8367" y="199041"/>
                  </a:lnTo>
                  <a:lnTo>
                    <a:pt x="12516" y="247991"/>
                  </a:lnTo>
                  <a:lnTo>
                    <a:pt x="18036" y="296366"/>
                  </a:lnTo>
                  <a:lnTo>
                    <a:pt x="25201" y="344042"/>
                  </a:lnTo>
                  <a:lnTo>
                    <a:pt x="34286" y="390894"/>
                  </a:lnTo>
                  <a:lnTo>
                    <a:pt x="45564" y="436797"/>
                  </a:lnTo>
                  <a:lnTo>
                    <a:pt x="59311" y="481626"/>
                  </a:lnTo>
                  <a:lnTo>
                    <a:pt x="75800" y="525255"/>
                  </a:lnTo>
                  <a:lnTo>
                    <a:pt x="95305" y="567561"/>
                  </a:lnTo>
                  <a:lnTo>
                    <a:pt x="118101" y="608417"/>
                  </a:lnTo>
                  <a:lnTo>
                    <a:pt x="144462" y="647700"/>
                  </a:lnTo>
                  <a:lnTo>
                    <a:pt x="171340" y="681177"/>
                  </a:lnTo>
                  <a:lnTo>
                    <a:pt x="202247" y="714291"/>
                  </a:lnTo>
                  <a:lnTo>
                    <a:pt x="236708" y="746933"/>
                  </a:lnTo>
                  <a:lnTo>
                    <a:pt x="274249" y="778998"/>
                  </a:lnTo>
                  <a:lnTo>
                    <a:pt x="314395" y="810376"/>
                  </a:lnTo>
                  <a:lnTo>
                    <a:pt x="356670" y="840960"/>
                  </a:lnTo>
                  <a:lnTo>
                    <a:pt x="400602" y="870644"/>
                  </a:lnTo>
                  <a:lnTo>
                    <a:pt x="445714" y="899318"/>
                  </a:lnTo>
                  <a:lnTo>
                    <a:pt x="491532" y="926877"/>
                  </a:lnTo>
                  <a:lnTo>
                    <a:pt x="537582" y="953211"/>
                  </a:lnTo>
                  <a:lnTo>
                    <a:pt x="583389" y="978215"/>
                  </a:lnTo>
                  <a:lnTo>
                    <a:pt x="628478" y="1001779"/>
                  </a:lnTo>
                  <a:lnTo>
                    <a:pt x="672374" y="1023798"/>
                  </a:lnTo>
                  <a:lnTo>
                    <a:pt x="714604" y="1044162"/>
                  </a:lnTo>
                  <a:lnTo>
                    <a:pt x="754691" y="1062765"/>
                  </a:lnTo>
                  <a:lnTo>
                    <a:pt x="792162" y="1079500"/>
                  </a:lnTo>
                  <a:lnTo>
                    <a:pt x="846519" y="1101661"/>
                  </a:lnTo>
                  <a:lnTo>
                    <a:pt x="895443" y="1118196"/>
                  </a:lnTo>
                  <a:lnTo>
                    <a:pt x="940649" y="1129964"/>
                  </a:lnTo>
                  <a:lnTo>
                    <a:pt x="983851" y="1137824"/>
                  </a:lnTo>
                  <a:lnTo>
                    <a:pt x="1026763" y="1142634"/>
                  </a:lnTo>
                  <a:lnTo>
                    <a:pt x="1071100" y="1145254"/>
                  </a:lnTo>
                  <a:lnTo>
                    <a:pt x="1118576" y="1146542"/>
                  </a:lnTo>
                  <a:lnTo>
                    <a:pt x="1170906" y="1147356"/>
                  </a:lnTo>
                  <a:lnTo>
                    <a:pt x="1229805" y="1148556"/>
                  </a:lnTo>
                  <a:lnTo>
                    <a:pt x="1296987" y="1151001"/>
                  </a:lnTo>
                  <a:lnTo>
                    <a:pt x="1339610" y="1152643"/>
                  </a:lnTo>
                  <a:lnTo>
                    <a:pt x="1387084" y="1153911"/>
                  </a:lnTo>
                  <a:lnTo>
                    <a:pt x="1438705" y="1154837"/>
                  </a:lnTo>
                  <a:lnTo>
                    <a:pt x="1493770" y="1155456"/>
                  </a:lnTo>
                  <a:lnTo>
                    <a:pt x="1551575" y="1155803"/>
                  </a:lnTo>
                  <a:lnTo>
                    <a:pt x="1611415" y="1155911"/>
                  </a:lnTo>
                  <a:lnTo>
                    <a:pt x="1672588" y="1155815"/>
                  </a:lnTo>
                  <a:lnTo>
                    <a:pt x="1734388" y="1155547"/>
                  </a:lnTo>
                  <a:lnTo>
                    <a:pt x="1796113" y="1155144"/>
                  </a:lnTo>
                  <a:lnTo>
                    <a:pt x="1857058" y="1154638"/>
                  </a:lnTo>
                  <a:lnTo>
                    <a:pt x="1916519" y="1154064"/>
                  </a:lnTo>
                  <a:lnTo>
                    <a:pt x="1973794" y="1153456"/>
                  </a:lnTo>
                  <a:lnTo>
                    <a:pt x="2028176" y="1152848"/>
                  </a:lnTo>
                  <a:lnTo>
                    <a:pt x="2078964" y="1152274"/>
                  </a:lnTo>
                  <a:lnTo>
                    <a:pt x="2125453" y="1151768"/>
                  </a:lnTo>
                  <a:lnTo>
                    <a:pt x="2166939" y="1151364"/>
                  </a:lnTo>
                  <a:lnTo>
                    <a:pt x="2202719" y="1151097"/>
                  </a:lnTo>
                  <a:lnTo>
                    <a:pt x="2232088" y="1151001"/>
                  </a:lnTo>
                </a:path>
              </a:pathLst>
            </a:custGeom>
            <a:ln w="381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7087" y="3494890"/>
              <a:ext cx="2160905" cy="1447165"/>
            </a:xfrm>
            <a:custGeom>
              <a:avLst/>
              <a:gdLst/>
              <a:ahLst/>
              <a:cxnLst/>
              <a:rect l="l" t="t" r="r" b="b"/>
              <a:pathLst>
                <a:path w="2160905" h="1447164">
                  <a:moveTo>
                    <a:pt x="0" y="1446933"/>
                  </a:moveTo>
                  <a:lnTo>
                    <a:pt x="21435" y="1396085"/>
                  </a:lnTo>
                  <a:lnTo>
                    <a:pt x="42896" y="1345403"/>
                  </a:lnTo>
                  <a:lnTo>
                    <a:pt x="64408" y="1295018"/>
                  </a:lnTo>
                  <a:lnTo>
                    <a:pt x="85997" y="1245059"/>
                  </a:lnTo>
                  <a:lnTo>
                    <a:pt x="107689" y="1195656"/>
                  </a:lnTo>
                  <a:lnTo>
                    <a:pt x="129508" y="1146940"/>
                  </a:lnTo>
                  <a:lnTo>
                    <a:pt x="151481" y="1099041"/>
                  </a:lnTo>
                  <a:lnTo>
                    <a:pt x="173632" y="1052090"/>
                  </a:lnTo>
                  <a:lnTo>
                    <a:pt x="195989" y="1006216"/>
                  </a:lnTo>
                  <a:lnTo>
                    <a:pt x="218575" y="961550"/>
                  </a:lnTo>
                  <a:lnTo>
                    <a:pt x="241418" y="918222"/>
                  </a:lnTo>
                  <a:lnTo>
                    <a:pt x="264541" y="876362"/>
                  </a:lnTo>
                  <a:lnTo>
                    <a:pt x="287972" y="836100"/>
                  </a:lnTo>
                  <a:lnTo>
                    <a:pt x="311736" y="797567"/>
                  </a:lnTo>
                  <a:lnTo>
                    <a:pt x="335857" y="760893"/>
                  </a:lnTo>
                  <a:lnTo>
                    <a:pt x="360362" y="726208"/>
                  </a:lnTo>
                  <a:lnTo>
                    <a:pt x="396877" y="679831"/>
                  </a:lnTo>
                  <a:lnTo>
                    <a:pt x="434412" y="638088"/>
                  </a:lnTo>
                  <a:lnTo>
                    <a:pt x="472811" y="600343"/>
                  </a:lnTo>
                  <a:lnTo>
                    <a:pt x="511914" y="565959"/>
                  </a:lnTo>
                  <a:lnTo>
                    <a:pt x="551565" y="534300"/>
                  </a:lnTo>
                  <a:lnTo>
                    <a:pt x="591607" y="504729"/>
                  </a:lnTo>
                  <a:lnTo>
                    <a:pt x="631882" y="476609"/>
                  </a:lnTo>
                  <a:lnTo>
                    <a:pt x="672232" y="449303"/>
                  </a:lnTo>
                  <a:lnTo>
                    <a:pt x="712500" y="422176"/>
                  </a:lnTo>
                  <a:lnTo>
                    <a:pt x="752530" y="394590"/>
                  </a:lnTo>
                  <a:lnTo>
                    <a:pt x="792162" y="365909"/>
                  </a:lnTo>
                  <a:lnTo>
                    <a:pt x="835816" y="333262"/>
                  </a:lnTo>
                  <a:lnTo>
                    <a:pt x="879924" y="300371"/>
                  </a:lnTo>
                  <a:lnTo>
                    <a:pt x="924276" y="267653"/>
                  </a:lnTo>
                  <a:lnTo>
                    <a:pt x="968662" y="235528"/>
                  </a:lnTo>
                  <a:lnTo>
                    <a:pt x="1012872" y="204413"/>
                  </a:lnTo>
                  <a:lnTo>
                    <a:pt x="1056698" y="174726"/>
                  </a:lnTo>
                  <a:lnTo>
                    <a:pt x="1099929" y="146887"/>
                  </a:lnTo>
                  <a:lnTo>
                    <a:pt x="1142357" y="121313"/>
                  </a:lnTo>
                  <a:lnTo>
                    <a:pt x="1183771" y="98423"/>
                  </a:lnTo>
                  <a:lnTo>
                    <a:pt x="1223962" y="78635"/>
                  </a:lnTo>
                  <a:lnTo>
                    <a:pt x="1277224" y="56262"/>
                  </a:lnTo>
                  <a:lnTo>
                    <a:pt x="1325772" y="39998"/>
                  </a:lnTo>
                  <a:lnTo>
                    <a:pt x="1372075" y="28566"/>
                  </a:lnTo>
                  <a:lnTo>
                    <a:pt x="1418606" y="20689"/>
                  </a:lnTo>
                  <a:lnTo>
                    <a:pt x="1467833" y="15089"/>
                  </a:lnTo>
                  <a:lnTo>
                    <a:pt x="1522228" y="10488"/>
                  </a:lnTo>
                  <a:lnTo>
                    <a:pt x="1584261" y="5610"/>
                  </a:lnTo>
                  <a:lnTo>
                    <a:pt x="1630603" y="2748"/>
                  </a:lnTo>
                  <a:lnTo>
                    <a:pt x="1683567" y="973"/>
                  </a:lnTo>
                  <a:lnTo>
                    <a:pt x="1741349" y="114"/>
                  </a:lnTo>
                  <a:lnTo>
                    <a:pt x="1802146" y="0"/>
                  </a:lnTo>
                  <a:lnTo>
                    <a:pt x="1864152" y="458"/>
                  </a:lnTo>
                  <a:lnTo>
                    <a:pt x="1925565" y="1316"/>
                  </a:lnTo>
                  <a:lnTo>
                    <a:pt x="1984581" y="2404"/>
                  </a:lnTo>
                  <a:lnTo>
                    <a:pt x="2039395" y="3549"/>
                  </a:lnTo>
                  <a:lnTo>
                    <a:pt x="2088203" y="4580"/>
                  </a:lnTo>
                  <a:lnTo>
                    <a:pt x="2129202" y="5324"/>
                  </a:lnTo>
                  <a:lnTo>
                    <a:pt x="2160587" y="5610"/>
                  </a:lnTo>
                </a:path>
              </a:pathLst>
            </a:custGeom>
            <a:ln w="38100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63282" y="1989201"/>
              <a:ext cx="6777355" cy="821055"/>
            </a:xfrm>
            <a:custGeom>
              <a:avLst/>
              <a:gdLst/>
              <a:ahLst/>
              <a:cxnLst/>
              <a:rect l="l" t="t" r="r" b="b"/>
              <a:pathLst>
                <a:path w="6777355" h="821055">
                  <a:moveTo>
                    <a:pt x="3249688" y="107950"/>
                  </a:moveTo>
                  <a:lnTo>
                    <a:pt x="3258161" y="65901"/>
                  </a:lnTo>
                  <a:lnTo>
                    <a:pt x="3281279" y="31591"/>
                  </a:lnTo>
                  <a:lnTo>
                    <a:pt x="3315589" y="8473"/>
                  </a:lnTo>
                  <a:lnTo>
                    <a:pt x="3357638" y="0"/>
                  </a:lnTo>
                  <a:lnTo>
                    <a:pt x="3837571" y="0"/>
                  </a:lnTo>
                  <a:lnTo>
                    <a:pt x="4719459" y="0"/>
                  </a:lnTo>
                  <a:lnTo>
                    <a:pt x="6669163" y="0"/>
                  </a:lnTo>
                  <a:lnTo>
                    <a:pt x="6711159" y="8473"/>
                  </a:lnTo>
                  <a:lnTo>
                    <a:pt x="6745474" y="31591"/>
                  </a:lnTo>
                  <a:lnTo>
                    <a:pt x="6768622" y="65901"/>
                  </a:lnTo>
                  <a:lnTo>
                    <a:pt x="6777113" y="107950"/>
                  </a:lnTo>
                  <a:lnTo>
                    <a:pt x="6777113" y="377825"/>
                  </a:lnTo>
                  <a:lnTo>
                    <a:pt x="6777113" y="539750"/>
                  </a:lnTo>
                  <a:lnTo>
                    <a:pt x="6768622" y="581691"/>
                  </a:lnTo>
                  <a:lnTo>
                    <a:pt x="6745474" y="616045"/>
                  </a:lnTo>
                  <a:lnTo>
                    <a:pt x="6711159" y="639206"/>
                  </a:lnTo>
                  <a:lnTo>
                    <a:pt x="6669163" y="647700"/>
                  </a:lnTo>
                  <a:lnTo>
                    <a:pt x="4719459" y="647700"/>
                  </a:lnTo>
                  <a:lnTo>
                    <a:pt x="3837571" y="647700"/>
                  </a:lnTo>
                  <a:lnTo>
                    <a:pt x="3357638" y="647700"/>
                  </a:lnTo>
                  <a:lnTo>
                    <a:pt x="3315589" y="639206"/>
                  </a:lnTo>
                  <a:lnTo>
                    <a:pt x="3281279" y="616045"/>
                  </a:lnTo>
                  <a:lnTo>
                    <a:pt x="3258161" y="581691"/>
                  </a:lnTo>
                  <a:lnTo>
                    <a:pt x="3249688" y="539623"/>
                  </a:lnTo>
                  <a:lnTo>
                    <a:pt x="0" y="820674"/>
                  </a:lnTo>
                  <a:lnTo>
                    <a:pt x="3249688" y="377825"/>
                  </a:lnTo>
                  <a:lnTo>
                    <a:pt x="3249688" y="10795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337050" y="2046478"/>
            <a:ext cx="32791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40790" marR="5080" indent="-1228725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latin typeface="Times New Roman"/>
                <a:cs typeface="Times New Roman"/>
              </a:rPr>
              <a:t>Вещество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расходуется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прямой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57300" y="3860800"/>
            <a:ext cx="7115175" cy="779780"/>
          </a:xfrm>
          <a:custGeom>
            <a:avLst/>
            <a:gdLst/>
            <a:ahLst/>
            <a:cxnLst/>
            <a:rect l="l" t="t" r="r" b="b"/>
            <a:pathLst>
              <a:path w="7115175" h="779779">
                <a:moveTo>
                  <a:pt x="3587724" y="107950"/>
                </a:moveTo>
                <a:lnTo>
                  <a:pt x="3596197" y="65954"/>
                </a:lnTo>
                <a:lnTo>
                  <a:pt x="3619315" y="31638"/>
                </a:lnTo>
                <a:lnTo>
                  <a:pt x="3653625" y="8491"/>
                </a:lnTo>
                <a:lnTo>
                  <a:pt x="3695674" y="0"/>
                </a:lnTo>
                <a:lnTo>
                  <a:pt x="4175607" y="0"/>
                </a:lnTo>
                <a:lnTo>
                  <a:pt x="5057495" y="0"/>
                </a:lnTo>
                <a:lnTo>
                  <a:pt x="7007199" y="0"/>
                </a:lnTo>
                <a:lnTo>
                  <a:pt x="7049194" y="8491"/>
                </a:lnTo>
                <a:lnTo>
                  <a:pt x="7083510" y="31638"/>
                </a:lnTo>
                <a:lnTo>
                  <a:pt x="7106658" y="65954"/>
                </a:lnTo>
                <a:lnTo>
                  <a:pt x="7115149" y="107950"/>
                </a:lnTo>
                <a:lnTo>
                  <a:pt x="7115149" y="377825"/>
                </a:lnTo>
                <a:lnTo>
                  <a:pt x="7115149" y="539750"/>
                </a:lnTo>
                <a:lnTo>
                  <a:pt x="7106658" y="581745"/>
                </a:lnTo>
                <a:lnTo>
                  <a:pt x="7083510" y="616061"/>
                </a:lnTo>
                <a:lnTo>
                  <a:pt x="7049194" y="639208"/>
                </a:lnTo>
                <a:lnTo>
                  <a:pt x="7007199" y="647700"/>
                </a:lnTo>
                <a:lnTo>
                  <a:pt x="5057495" y="647700"/>
                </a:lnTo>
                <a:lnTo>
                  <a:pt x="4175607" y="647700"/>
                </a:lnTo>
                <a:lnTo>
                  <a:pt x="3695674" y="647700"/>
                </a:lnTo>
                <a:lnTo>
                  <a:pt x="3653625" y="639208"/>
                </a:lnTo>
                <a:lnTo>
                  <a:pt x="3619315" y="616061"/>
                </a:lnTo>
                <a:lnTo>
                  <a:pt x="3596197" y="581745"/>
                </a:lnTo>
                <a:lnTo>
                  <a:pt x="3587724" y="539750"/>
                </a:lnTo>
                <a:lnTo>
                  <a:pt x="0" y="779399"/>
                </a:lnTo>
                <a:lnTo>
                  <a:pt x="3587724" y="377825"/>
                </a:lnTo>
                <a:lnTo>
                  <a:pt x="3587724" y="10795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859148" y="3918584"/>
            <a:ext cx="3743960" cy="1303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45285" marR="5080" indent="-276225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latin typeface="Times New Roman"/>
                <a:cs typeface="Times New Roman"/>
              </a:rPr>
              <a:t>Вещество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образуется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обратной</a:t>
            </a:r>
            <a:r>
              <a:rPr sz="1800" spc="4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i="1" spc="-5" dirty="0">
                <a:latin typeface="Times New Roman"/>
                <a:cs typeface="Times New Roman"/>
              </a:rPr>
              <a:t>t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время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263838" y="3424237"/>
            <a:ext cx="6704330" cy="2529205"/>
            <a:chOff x="2263838" y="3424237"/>
            <a:chExt cx="6704330" cy="2529205"/>
          </a:xfrm>
        </p:grpSpPr>
        <p:sp>
          <p:nvSpPr>
            <p:cNvPr id="15" name="object 15"/>
            <p:cNvSpPr/>
            <p:nvPr/>
          </p:nvSpPr>
          <p:spPr>
            <a:xfrm>
              <a:off x="2268601" y="3429000"/>
              <a:ext cx="0" cy="1656080"/>
            </a:xfrm>
            <a:custGeom>
              <a:avLst/>
              <a:gdLst/>
              <a:ahLst/>
              <a:cxnLst/>
              <a:rect l="l" t="t" r="r" b="b"/>
              <a:pathLst>
                <a:path h="1656079">
                  <a:moveTo>
                    <a:pt x="0" y="0"/>
                  </a:moveTo>
                  <a:lnTo>
                    <a:pt x="0" y="1655699"/>
                  </a:lnTo>
                </a:path>
              </a:pathLst>
            </a:custGeom>
            <a:ln w="9525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273173" y="5005450"/>
              <a:ext cx="6690359" cy="942975"/>
            </a:xfrm>
            <a:custGeom>
              <a:avLst/>
              <a:gdLst/>
              <a:ahLst/>
              <a:cxnLst/>
              <a:rect l="l" t="t" r="r" b="b"/>
              <a:pathLst>
                <a:path w="6690359" h="942975">
                  <a:moveTo>
                    <a:pt x="2298827" y="403225"/>
                  </a:moveTo>
                  <a:lnTo>
                    <a:pt x="2307318" y="361176"/>
                  </a:lnTo>
                  <a:lnTo>
                    <a:pt x="2330465" y="326866"/>
                  </a:lnTo>
                  <a:lnTo>
                    <a:pt x="2364781" y="303748"/>
                  </a:lnTo>
                  <a:lnTo>
                    <a:pt x="2406777" y="295275"/>
                  </a:lnTo>
                  <a:lnTo>
                    <a:pt x="3030728" y="295275"/>
                  </a:lnTo>
                  <a:lnTo>
                    <a:pt x="4128389" y="295275"/>
                  </a:lnTo>
                  <a:lnTo>
                    <a:pt x="6581902" y="295275"/>
                  </a:lnTo>
                  <a:lnTo>
                    <a:pt x="6623897" y="303748"/>
                  </a:lnTo>
                  <a:lnTo>
                    <a:pt x="6658213" y="326866"/>
                  </a:lnTo>
                  <a:lnTo>
                    <a:pt x="6681360" y="361176"/>
                  </a:lnTo>
                  <a:lnTo>
                    <a:pt x="6689852" y="403225"/>
                  </a:lnTo>
                  <a:lnTo>
                    <a:pt x="6689852" y="565150"/>
                  </a:lnTo>
                  <a:lnTo>
                    <a:pt x="6689852" y="834961"/>
                  </a:lnTo>
                  <a:lnTo>
                    <a:pt x="6681360" y="876978"/>
                  </a:lnTo>
                  <a:lnTo>
                    <a:pt x="6658213" y="911291"/>
                  </a:lnTo>
                  <a:lnTo>
                    <a:pt x="6623897" y="934427"/>
                  </a:lnTo>
                  <a:lnTo>
                    <a:pt x="6581902" y="942911"/>
                  </a:lnTo>
                  <a:lnTo>
                    <a:pt x="4128389" y="942911"/>
                  </a:lnTo>
                  <a:lnTo>
                    <a:pt x="3030728" y="942911"/>
                  </a:lnTo>
                  <a:lnTo>
                    <a:pt x="2406777" y="942911"/>
                  </a:lnTo>
                  <a:lnTo>
                    <a:pt x="2364781" y="934427"/>
                  </a:lnTo>
                  <a:lnTo>
                    <a:pt x="2330465" y="911291"/>
                  </a:lnTo>
                  <a:lnTo>
                    <a:pt x="2307318" y="876978"/>
                  </a:lnTo>
                  <a:lnTo>
                    <a:pt x="2298827" y="834961"/>
                  </a:lnTo>
                  <a:lnTo>
                    <a:pt x="2298827" y="565150"/>
                  </a:lnTo>
                  <a:lnTo>
                    <a:pt x="0" y="0"/>
                  </a:lnTo>
                  <a:lnTo>
                    <a:pt x="2298827" y="403225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865370" y="5358790"/>
            <a:ext cx="38049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Концентрация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вещества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не изменяется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30883" y="5233161"/>
            <a:ext cx="166052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Время </a:t>
            </a:r>
            <a:r>
              <a:rPr sz="2400" b="1" dirty="0">
                <a:latin typeface="Times New Roman"/>
                <a:cs typeface="Times New Roman"/>
              </a:rPr>
              <a:t> дости</a:t>
            </a:r>
            <a:r>
              <a:rPr sz="2400" b="1" spc="-45" dirty="0">
                <a:latin typeface="Times New Roman"/>
                <a:cs typeface="Times New Roman"/>
              </a:rPr>
              <a:t>ж</a:t>
            </a:r>
            <a:r>
              <a:rPr sz="2400" b="1" dirty="0">
                <a:latin typeface="Times New Roman"/>
                <a:cs typeface="Times New Roman"/>
              </a:rPr>
              <a:t>ения  </a:t>
            </a:r>
            <a:r>
              <a:rPr sz="2400" b="1" spc="-10" dirty="0">
                <a:latin typeface="Times New Roman"/>
                <a:cs typeface="Times New Roman"/>
              </a:rPr>
              <a:t>состояния 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равновесия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760092" y="4999101"/>
            <a:ext cx="513080" cy="269240"/>
          </a:xfrm>
          <a:custGeom>
            <a:avLst/>
            <a:gdLst/>
            <a:ahLst/>
            <a:cxnLst/>
            <a:rect l="l" t="t" r="r" b="b"/>
            <a:pathLst>
              <a:path w="513080" h="269239">
                <a:moveTo>
                  <a:pt x="477954" y="16825"/>
                </a:moveTo>
                <a:lnTo>
                  <a:pt x="0" y="257810"/>
                </a:lnTo>
                <a:lnTo>
                  <a:pt x="5714" y="269113"/>
                </a:lnTo>
                <a:lnTo>
                  <a:pt x="483786" y="28191"/>
                </a:lnTo>
                <a:lnTo>
                  <a:pt x="490656" y="17613"/>
                </a:lnTo>
                <a:lnTo>
                  <a:pt x="477954" y="16825"/>
                </a:lnTo>
                <a:close/>
              </a:path>
              <a:path w="513080" h="269239">
                <a:moveTo>
                  <a:pt x="513080" y="6223"/>
                </a:moveTo>
                <a:lnTo>
                  <a:pt x="498982" y="6223"/>
                </a:lnTo>
                <a:lnTo>
                  <a:pt x="504698" y="17653"/>
                </a:lnTo>
                <a:lnTo>
                  <a:pt x="483786" y="28191"/>
                </a:lnTo>
                <a:lnTo>
                  <a:pt x="448563" y="82423"/>
                </a:lnTo>
                <a:lnTo>
                  <a:pt x="446658" y="85471"/>
                </a:lnTo>
                <a:lnTo>
                  <a:pt x="447420" y="89407"/>
                </a:lnTo>
                <a:lnTo>
                  <a:pt x="450342" y="91312"/>
                </a:lnTo>
                <a:lnTo>
                  <a:pt x="453389" y="93218"/>
                </a:lnTo>
                <a:lnTo>
                  <a:pt x="457200" y="92329"/>
                </a:lnTo>
                <a:lnTo>
                  <a:pt x="459231" y="89407"/>
                </a:lnTo>
                <a:lnTo>
                  <a:pt x="513080" y="6223"/>
                </a:lnTo>
                <a:close/>
              </a:path>
              <a:path w="513080" h="269239">
                <a:moveTo>
                  <a:pt x="490656" y="17613"/>
                </a:moveTo>
                <a:lnTo>
                  <a:pt x="483786" y="28191"/>
                </a:lnTo>
                <a:lnTo>
                  <a:pt x="503437" y="18287"/>
                </a:lnTo>
                <a:lnTo>
                  <a:pt x="501523" y="18287"/>
                </a:lnTo>
                <a:lnTo>
                  <a:pt x="490656" y="17613"/>
                </a:lnTo>
                <a:close/>
              </a:path>
              <a:path w="513080" h="269239">
                <a:moveTo>
                  <a:pt x="496569" y="8509"/>
                </a:moveTo>
                <a:lnTo>
                  <a:pt x="490656" y="17613"/>
                </a:lnTo>
                <a:lnTo>
                  <a:pt x="501523" y="18287"/>
                </a:lnTo>
                <a:lnTo>
                  <a:pt x="496569" y="8509"/>
                </a:lnTo>
                <a:close/>
              </a:path>
              <a:path w="513080" h="269239">
                <a:moveTo>
                  <a:pt x="500125" y="8509"/>
                </a:moveTo>
                <a:lnTo>
                  <a:pt x="496569" y="8509"/>
                </a:lnTo>
                <a:lnTo>
                  <a:pt x="501523" y="18287"/>
                </a:lnTo>
                <a:lnTo>
                  <a:pt x="503437" y="18287"/>
                </a:lnTo>
                <a:lnTo>
                  <a:pt x="504698" y="17653"/>
                </a:lnTo>
                <a:lnTo>
                  <a:pt x="500125" y="8509"/>
                </a:lnTo>
                <a:close/>
              </a:path>
              <a:path w="513080" h="269239">
                <a:moveTo>
                  <a:pt x="498982" y="6223"/>
                </a:moveTo>
                <a:lnTo>
                  <a:pt x="477954" y="16825"/>
                </a:lnTo>
                <a:lnTo>
                  <a:pt x="490656" y="17613"/>
                </a:lnTo>
                <a:lnTo>
                  <a:pt x="496569" y="8509"/>
                </a:lnTo>
                <a:lnTo>
                  <a:pt x="500125" y="8509"/>
                </a:lnTo>
                <a:lnTo>
                  <a:pt x="498982" y="6223"/>
                </a:lnTo>
                <a:close/>
              </a:path>
              <a:path w="513080" h="269239">
                <a:moveTo>
                  <a:pt x="410718" y="0"/>
                </a:moveTo>
                <a:lnTo>
                  <a:pt x="407669" y="2667"/>
                </a:lnTo>
                <a:lnTo>
                  <a:pt x="407533" y="6223"/>
                </a:lnTo>
                <a:lnTo>
                  <a:pt x="407288" y="9651"/>
                </a:lnTo>
                <a:lnTo>
                  <a:pt x="409956" y="12700"/>
                </a:lnTo>
                <a:lnTo>
                  <a:pt x="413512" y="12826"/>
                </a:lnTo>
                <a:lnTo>
                  <a:pt x="477954" y="16825"/>
                </a:lnTo>
                <a:lnTo>
                  <a:pt x="498982" y="6223"/>
                </a:lnTo>
                <a:lnTo>
                  <a:pt x="513080" y="6223"/>
                </a:lnTo>
                <a:lnTo>
                  <a:pt x="414274" y="254"/>
                </a:lnTo>
                <a:lnTo>
                  <a:pt x="410718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291834" y="117475"/>
            <a:ext cx="26060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1.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Химическое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равновесие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88987" y="2048382"/>
            <a:ext cx="4368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000" u="sng" dirty="0">
                <a:uFill>
                  <a:solidFill>
                    <a:srgbClr val="497DB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280" dirty="0">
                <a:uFill>
                  <a:solidFill>
                    <a:srgbClr val="497DB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5" dirty="0">
                <a:uFill>
                  <a:solidFill>
                    <a:srgbClr val="497DBA"/>
                  </a:solidFill>
                </a:uFill>
                <a:latin typeface="Times New Roman"/>
                <a:cs typeface="Times New Roman"/>
              </a:rPr>
              <a:t>С</a:t>
            </a:r>
            <a:r>
              <a:rPr sz="1950" b="1" spc="7" baseline="-21367" dirty="0">
                <a:latin typeface="Times New Roman"/>
                <a:cs typeface="Times New Roman"/>
              </a:rPr>
              <a:t>0</a:t>
            </a:r>
            <a:endParaRPr sz="1950" baseline="-21367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7550" y="1629155"/>
            <a:ext cx="3206750" cy="2990850"/>
          </a:xfrm>
          <a:custGeom>
            <a:avLst/>
            <a:gdLst/>
            <a:ahLst/>
            <a:cxnLst/>
            <a:rect l="l" t="t" r="r" b="b"/>
            <a:pathLst>
              <a:path w="3206750" h="2990850">
                <a:moveTo>
                  <a:pt x="3206750" y="2952750"/>
                </a:moveTo>
                <a:lnTo>
                  <a:pt x="3194050" y="2946400"/>
                </a:lnTo>
                <a:lnTo>
                  <a:pt x="3130550" y="2914650"/>
                </a:lnTo>
                <a:lnTo>
                  <a:pt x="3130550" y="2946400"/>
                </a:lnTo>
                <a:lnTo>
                  <a:pt x="44450" y="2946400"/>
                </a:lnTo>
                <a:lnTo>
                  <a:pt x="44450" y="76200"/>
                </a:lnTo>
                <a:lnTo>
                  <a:pt x="76200" y="76200"/>
                </a:lnTo>
                <a:lnTo>
                  <a:pt x="69850" y="63500"/>
                </a:lnTo>
                <a:lnTo>
                  <a:pt x="38100" y="0"/>
                </a:lnTo>
                <a:lnTo>
                  <a:pt x="0" y="76200"/>
                </a:lnTo>
                <a:lnTo>
                  <a:pt x="31750" y="76200"/>
                </a:lnTo>
                <a:lnTo>
                  <a:pt x="31750" y="2952750"/>
                </a:lnTo>
                <a:lnTo>
                  <a:pt x="38100" y="2952750"/>
                </a:lnTo>
                <a:lnTo>
                  <a:pt x="38100" y="2959100"/>
                </a:lnTo>
                <a:lnTo>
                  <a:pt x="3130550" y="2959100"/>
                </a:lnTo>
                <a:lnTo>
                  <a:pt x="3130550" y="2990850"/>
                </a:lnTo>
                <a:lnTo>
                  <a:pt x="3194050" y="2959100"/>
                </a:lnTo>
                <a:lnTo>
                  <a:pt x="3206750" y="29527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7342" y="1351026"/>
            <a:ext cx="4349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700" spc="-15" baseline="13888" dirty="0">
                <a:latin typeface="Times New Roman"/>
                <a:cs typeface="Times New Roman"/>
              </a:rPr>
              <a:t>V</a:t>
            </a:r>
            <a:r>
              <a:rPr sz="1200" spc="-10" dirty="0">
                <a:latin typeface="Times New Roman"/>
                <a:cs typeface="Times New Roman"/>
              </a:rPr>
              <a:t>ХР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36600" y="1552892"/>
            <a:ext cx="6864984" cy="2989580"/>
            <a:chOff x="736600" y="1552892"/>
            <a:chExt cx="6864984" cy="2989580"/>
          </a:xfrm>
        </p:grpSpPr>
        <p:sp>
          <p:nvSpPr>
            <p:cNvPr id="5" name="object 5"/>
            <p:cNvSpPr/>
            <p:nvPr/>
          </p:nvSpPr>
          <p:spPr>
            <a:xfrm>
              <a:off x="755650" y="1918081"/>
              <a:ext cx="2232025" cy="1156335"/>
            </a:xfrm>
            <a:custGeom>
              <a:avLst/>
              <a:gdLst/>
              <a:ahLst/>
              <a:cxnLst/>
              <a:rect l="l" t="t" r="r" b="b"/>
              <a:pathLst>
                <a:path w="2232025" h="1156335">
                  <a:moveTo>
                    <a:pt x="0" y="0"/>
                  </a:moveTo>
                  <a:lnTo>
                    <a:pt x="1406" y="49997"/>
                  </a:lnTo>
                  <a:lnTo>
                    <a:pt x="3087" y="99919"/>
                  </a:lnTo>
                  <a:lnTo>
                    <a:pt x="5316" y="149643"/>
                  </a:lnTo>
                  <a:lnTo>
                    <a:pt x="8367" y="199041"/>
                  </a:lnTo>
                  <a:lnTo>
                    <a:pt x="12516" y="247991"/>
                  </a:lnTo>
                  <a:lnTo>
                    <a:pt x="18036" y="296366"/>
                  </a:lnTo>
                  <a:lnTo>
                    <a:pt x="25201" y="344042"/>
                  </a:lnTo>
                  <a:lnTo>
                    <a:pt x="34286" y="390894"/>
                  </a:lnTo>
                  <a:lnTo>
                    <a:pt x="45564" y="436797"/>
                  </a:lnTo>
                  <a:lnTo>
                    <a:pt x="59311" y="481626"/>
                  </a:lnTo>
                  <a:lnTo>
                    <a:pt x="75800" y="525255"/>
                  </a:lnTo>
                  <a:lnTo>
                    <a:pt x="95305" y="567561"/>
                  </a:lnTo>
                  <a:lnTo>
                    <a:pt x="118101" y="608417"/>
                  </a:lnTo>
                  <a:lnTo>
                    <a:pt x="144462" y="647700"/>
                  </a:lnTo>
                  <a:lnTo>
                    <a:pt x="171339" y="681175"/>
                  </a:lnTo>
                  <a:lnTo>
                    <a:pt x="202244" y="714285"/>
                  </a:lnTo>
                  <a:lnTo>
                    <a:pt x="236702" y="746923"/>
                  </a:lnTo>
                  <a:lnTo>
                    <a:pt x="274239" y="778980"/>
                  </a:lnTo>
                  <a:lnTo>
                    <a:pt x="314380" y="810350"/>
                  </a:lnTo>
                  <a:lnTo>
                    <a:pt x="356650" y="840927"/>
                  </a:lnTo>
                  <a:lnTo>
                    <a:pt x="400576" y="870603"/>
                  </a:lnTo>
                  <a:lnTo>
                    <a:pt x="445682" y="899271"/>
                  </a:lnTo>
                  <a:lnTo>
                    <a:pt x="491495" y="926824"/>
                  </a:lnTo>
                  <a:lnTo>
                    <a:pt x="537539" y="953156"/>
                  </a:lnTo>
                  <a:lnTo>
                    <a:pt x="583340" y="978159"/>
                  </a:lnTo>
                  <a:lnTo>
                    <a:pt x="628424" y="1001726"/>
                  </a:lnTo>
                  <a:lnTo>
                    <a:pt x="672317" y="1023751"/>
                  </a:lnTo>
                  <a:lnTo>
                    <a:pt x="714543" y="1044126"/>
                  </a:lnTo>
                  <a:lnTo>
                    <a:pt x="754628" y="1062744"/>
                  </a:lnTo>
                  <a:lnTo>
                    <a:pt x="792099" y="1079500"/>
                  </a:lnTo>
                  <a:lnTo>
                    <a:pt x="846456" y="1101630"/>
                  </a:lnTo>
                  <a:lnTo>
                    <a:pt x="895380" y="1118146"/>
                  </a:lnTo>
                  <a:lnTo>
                    <a:pt x="940586" y="1129905"/>
                  </a:lnTo>
                  <a:lnTo>
                    <a:pt x="983787" y="1137761"/>
                  </a:lnTo>
                  <a:lnTo>
                    <a:pt x="1026699" y="1142571"/>
                  </a:lnTo>
                  <a:lnTo>
                    <a:pt x="1071036" y="1145190"/>
                  </a:lnTo>
                  <a:lnTo>
                    <a:pt x="1118513" y="1146474"/>
                  </a:lnTo>
                  <a:lnTo>
                    <a:pt x="1170843" y="1147279"/>
                  </a:lnTo>
                  <a:lnTo>
                    <a:pt x="1229742" y="1148460"/>
                  </a:lnTo>
                  <a:lnTo>
                    <a:pt x="1296924" y="1150874"/>
                  </a:lnTo>
                  <a:lnTo>
                    <a:pt x="1339546" y="1152535"/>
                  </a:lnTo>
                  <a:lnTo>
                    <a:pt x="1387021" y="1153817"/>
                  </a:lnTo>
                  <a:lnTo>
                    <a:pt x="1438642" y="1154754"/>
                  </a:lnTo>
                  <a:lnTo>
                    <a:pt x="1493707" y="1155381"/>
                  </a:lnTo>
                  <a:lnTo>
                    <a:pt x="1551512" y="1155731"/>
                  </a:lnTo>
                  <a:lnTo>
                    <a:pt x="1611352" y="1155841"/>
                  </a:lnTo>
                  <a:lnTo>
                    <a:pt x="1672524" y="1155743"/>
                  </a:lnTo>
                  <a:lnTo>
                    <a:pt x="1734325" y="1155473"/>
                  </a:lnTo>
                  <a:lnTo>
                    <a:pt x="1796049" y="1155064"/>
                  </a:lnTo>
                  <a:lnTo>
                    <a:pt x="1856994" y="1154553"/>
                  </a:lnTo>
                  <a:lnTo>
                    <a:pt x="1916456" y="1153972"/>
                  </a:lnTo>
                  <a:lnTo>
                    <a:pt x="1973730" y="1153357"/>
                  </a:lnTo>
                  <a:lnTo>
                    <a:pt x="2028113" y="1152742"/>
                  </a:lnTo>
                  <a:lnTo>
                    <a:pt x="2078901" y="1152161"/>
                  </a:lnTo>
                  <a:lnTo>
                    <a:pt x="2125390" y="1151650"/>
                  </a:lnTo>
                  <a:lnTo>
                    <a:pt x="2166876" y="1151241"/>
                  </a:lnTo>
                  <a:lnTo>
                    <a:pt x="2202655" y="1150971"/>
                  </a:lnTo>
                  <a:lnTo>
                    <a:pt x="2232025" y="1150874"/>
                  </a:lnTo>
                </a:path>
              </a:pathLst>
            </a:custGeom>
            <a:ln w="381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1362" y="3076044"/>
              <a:ext cx="2160905" cy="1447165"/>
            </a:xfrm>
            <a:custGeom>
              <a:avLst/>
              <a:gdLst/>
              <a:ahLst/>
              <a:cxnLst/>
              <a:rect l="l" t="t" r="r" b="b"/>
              <a:pathLst>
                <a:path w="2160905" h="1447164">
                  <a:moveTo>
                    <a:pt x="0" y="1447060"/>
                  </a:moveTo>
                  <a:lnTo>
                    <a:pt x="21435" y="1396212"/>
                  </a:lnTo>
                  <a:lnTo>
                    <a:pt x="42896" y="1345530"/>
                  </a:lnTo>
                  <a:lnTo>
                    <a:pt x="64408" y="1295145"/>
                  </a:lnTo>
                  <a:lnTo>
                    <a:pt x="85997" y="1245186"/>
                  </a:lnTo>
                  <a:lnTo>
                    <a:pt x="107689" y="1195783"/>
                  </a:lnTo>
                  <a:lnTo>
                    <a:pt x="129508" y="1147067"/>
                  </a:lnTo>
                  <a:lnTo>
                    <a:pt x="151481" y="1099168"/>
                  </a:lnTo>
                  <a:lnTo>
                    <a:pt x="173632" y="1052217"/>
                  </a:lnTo>
                  <a:lnTo>
                    <a:pt x="195989" y="1006343"/>
                  </a:lnTo>
                  <a:lnTo>
                    <a:pt x="218575" y="961677"/>
                  </a:lnTo>
                  <a:lnTo>
                    <a:pt x="241418" y="918349"/>
                  </a:lnTo>
                  <a:lnTo>
                    <a:pt x="264541" y="876489"/>
                  </a:lnTo>
                  <a:lnTo>
                    <a:pt x="287972" y="836227"/>
                  </a:lnTo>
                  <a:lnTo>
                    <a:pt x="311736" y="797694"/>
                  </a:lnTo>
                  <a:lnTo>
                    <a:pt x="335857" y="761020"/>
                  </a:lnTo>
                  <a:lnTo>
                    <a:pt x="360362" y="726335"/>
                  </a:lnTo>
                  <a:lnTo>
                    <a:pt x="396855" y="679958"/>
                  </a:lnTo>
                  <a:lnTo>
                    <a:pt x="434373" y="638215"/>
                  </a:lnTo>
                  <a:lnTo>
                    <a:pt x="472758" y="600470"/>
                  </a:lnTo>
                  <a:lnTo>
                    <a:pt x="511854" y="566086"/>
                  </a:lnTo>
                  <a:lnTo>
                    <a:pt x="551503" y="534427"/>
                  </a:lnTo>
                  <a:lnTo>
                    <a:pt x="591547" y="504856"/>
                  </a:lnTo>
                  <a:lnTo>
                    <a:pt x="631830" y="476736"/>
                  </a:lnTo>
                  <a:lnTo>
                    <a:pt x="672194" y="449430"/>
                  </a:lnTo>
                  <a:lnTo>
                    <a:pt x="712482" y="422303"/>
                  </a:lnTo>
                  <a:lnTo>
                    <a:pt x="752536" y="394717"/>
                  </a:lnTo>
                  <a:lnTo>
                    <a:pt x="792200" y="366036"/>
                  </a:lnTo>
                  <a:lnTo>
                    <a:pt x="835820" y="333386"/>
                  </a:lnTo>
                  <a:lnTo>
                    <a:pt x="879901" y="300485"/>
                  </a:lnTo>
                  <a:lnTo>
                    <a:pt x="924234" y="267753"/>
                  </a:lnTo>
                  <a:lnTo>
                    <a:pt x="968608" y="235610"/>
                  </a:lnTo>
                  <a:lnTo>
                    <a:pt x="1012815" y="204476"/>
                  </a:lnTo>
                  <a:lnTo>
                    <a:pt x="1056645" y="174771"/>
                  </a:lnTo>
                  <a:lnTo>
                    <a:pt x="1099887" y="146914"/>
                  </a:lnTo>
                  <a:lnTo>
                    <a:pt x="1142334" y="121326"/>
                  </a:lnTo>
                  <a:lnTo>
                    <a:pt x="1183775" y="98427"/>
                  </a:lnTo>
                  <a:lnTo>
                    <a:pt x="1224000" y="78635"/>
                  </a:lnTo>
                  <a:lnTo>
                    <a:pt x="1277262" y="56262"/>
                  </a:lnTo>
                  <a:lnTo>
                    <a:pt x="1325810" y="39998"/>
                  </a:lnTo>
                  <a:lnTo>
                    <a:pt x="1372114" y="28566"/>
                  </a:lnTo>
                  <a:lnTo>
                    <a:pt x="1418644" y="20689"/>
                  </a:lnTo>
                  <a:lnTo>
                    <a:pt x="1467872" y="15089"/>
                  </a:lnTo>
                  <a:lnTo>
                    <a:pt x="1522266" y="10488"/>
                  </a:lnTo>
                  <a:lnTo>
                    <a:pt x="1584299" y="5610"/>
                  </a:lnTo>
                  <a:lnTo>
                    <a:pt x="1630641" y="2748"/>
                  </a:lnTo>
                  <a:lnTo>
                    <a:pt x="1683605" y="973"/>
                  </a:lnTo>
                  <a:lnTo>
                    <a:pt x="1741387" y="114"/>
                  </a:lnTo>
                  <a:lnTo>
                    <a:pt x="1802184" y="0"/>
                  </a:lnTo>
                  <a:lnTo>
                    <a:pt x="1864190" y="458"/>
                  </a:lnTo>
                  <a:lnTo>
                    <a:pt x="1925604" y="1316"/>
                  </a:lnTo>
                  <a:lnTo>
                    <a:pt x="1984619" y="2404"/>
                  </a:lnTo>
                  <a:lnTo>
                    <a:pt x="2039433" y="3549"/>
                  </a:lnTo>
                  <a:lnTo>
                    <a:pt x="2088241" y="4580"/>
                  </a:lnTo>
                  <a:lnTo>
                    <a:pt x="2129240" y="5324"/>
                  </a:lnTo>
                  <a:lnTo>
                    <a:pt x="2160625" y="5610"/>
                  </a:lnTo>
                </a:path>
              </a:pathLst>
            </a:custGeom>
            <a:ln w="38100">
              <a:solidFill>
                <a:srgbClr val="8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19124" y="1557655"/>
              <a:ext cx="6777355" cy="821055"/>
            </a:xfrm>
            <a:custGeom>
              <a:avLst/>
              <a:gdLst/>
              <a:ahLst/>
              <a:cxnLst/>
              <a:rect l="l" t="t" r="r" b="b"/>
              <a:pathLst>
                <a:path w="6777355" h="821055">
                  <a:moveTo>
                    <a:pt x="3249701" y="107950"/>
                  </a:moveTo>
                  <a:lnTo>
                    <a:pt x="3258174" y="65954"/>
                  </a:lnTo>
                  <a:lnTo>
                    <a:pt x="3281292" y="31638"/>
                  </a:lnTo>
                  <a:lnTo>
                    <a:pt x="3315602" y="8491"/>
                  </a:lnTo>
                  <a:lnTo>
                    <a:pt x="3357651" y="0"/>
                  </a:lnTo>
                  <a:lnTo>
                    <a:pt x="3837584" y="0"/>
                  </a:lnTo>
                  <a:lnTo>
                    <a:pt x="4719345" y="0"/>
                  </a:lnTo>
                  <a:lnTo>
                    <a:pt x="6669049" y="0"/>
                  </a:lnTo>
                  <a:lnTo>
                    <a:pt x="6711116" y="8491"/>
                  </a:lnTo>
                  <a:lnTo>
                    <a:pt x="6745455" y="31638"/>
                  </a:lnTo>
                  <a:lnTo>
                    <a:pt x="6768579" y="65954"/>
                  </a:lnTo>
                  <a:lnTo>
                    <a:pt x="6776999" y="107950"/>
                  </a:lnTo>
                  <a:lnTo>
                    <a:pt x="6777126" y="377825"/>
                  </a:lnTo>
                  <a:lnTo>
                    <a:pt x="6777126" y="539750"/>
                  </a:lnTo>
                  <a:lnTo>
                    <a:pt x="6768633" y="581798"/>
                  </a:lnTo>
                  <a:lnTo>
                    <a:pt x="6745471" y="616108"/>
                  </a:lnTo>
                  <a:lnTo>
                    <a:pt x="6711118" y="639226"/>
                  </a:lnTo>
                  <a:lnTo>
                    <a:pt x="6669049" y="647700"/>
                  </a:lnTo>
                  <a:lnTo>
                    <a:pt x="4719345" y="647700"/>
                  </a:lnTo>
                  <a:lnTo>
                    <a:pt x="3837584" y="647700"/>
                  </a:lnTo>
                  <a:lnTo>
                    <a:pt x="3357651" y="647700"/>
                  </a:lnTo>
                  <a:lnTo>
                    <a:pt x="3315602" y="639226"/>
                  </a:lnTo>
                  <a:lnTo>
                    <a:pt x="3281292" y="616108"/>
                  </a:lnTo>
                  <a:lnTo>
                    <a:pt x="3258174" y="581798"/>
                  </a:lnTo>
                  <a:lnTo>
                    <a:pt x="3249701" y="539750"/>
                  </a:lnTo>
                  <a:lnTo>
                    <a:pt x="0" y="820801"/>
                  </a:lnTo>
                  <a:lnTo>
                    <a:pt x="3249701" y="377825"/>
                  </a:lnTo>
                  <a:lnTo>
                    <a:pt x="3249701" y="10795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49521" y="1614881"/>
            <a:ext cx="25685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Скорость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прямой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уменьшается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908126" y="2997580"/>
            <a:ext cx="7124700" cy="1656080"/>
            <a:chOff x="908126" y="2997580"/>
            <a:chExt cx="7124700" cy="1656080"/>
          </a:xfrm>
        </p:grpSpPr>
        <p:sp>
          <p:nvSpPr>
            <p:cNvPr id="10" name="object 10"/>
            <p:cNvSpPr/>
            <p:nvPr/>
          </p:nvSpPr>
          <p:spPr>
            <a:xfrm>
              <a:off x="912888" y="3429380"/>
              <a:ext cx="7115175" cy="779780"/>
            </a:xfrm>
            <a:custGeom>
              <a:avLst/>
              <a:gdLst/>
              <a:ahLst/>
              <a:cxnLst/>
              <a:rect l="l" t="t" r="r" b="b"/>
              <a:pathLst>
                <a:path w="7115175" h="779779">
                  <a:moveTo>
                    <a:pt x="3587737" y="107950"/>
                  </a:moveTo>
                  <a:lnTo>
                    <a:pt x="3596210" y="65901"/>
                  </a:lnTo>
                  <a:lnTo>
                    <a:pt x="3619328" y="31591"/>
                  </a:lnTo>
                  <a:lnTo>
                    <a:pt x="3653638" y="8473"/>
                  </a:lnTo>
                  <a:lnTo>
                    <a:pt x="3695687" y="0"/>
                  </a:lnTo>
                  <a:lnTo>
                    <a:pt x="4175620" y="0"/>
                  </a:lnTo>
                  <a:lnTo>
                    <a:pt x="5057381" y="0"/>
                  </a:lnTo>
                  <a:lnTo>
                    <a:pt x="7007085" y="0"/>
                  </a:lnTo>
                  <a:lnTo>
                    <a:pt x="7049152" y="8473"/>
                  </a:lnTo>
                  <a:lnTo>
                    <a:pt x="7083491" y="31591"/>
                  </a:lnTo>
                  <a:lnTo>
                    <a:pt x="7106615" y="65901"/>
                  </a:lnTo>
                  <a:lnTo>
                    <a:pt x="7115035" y="107950"/>
                  </a:lnTo>
                  <a:lnTo>
                    <a:pt x="7115162" y="377825"/>
                  </a:lnTo>
                  <a:lnTo>
                    <a:pt x="7115162" y="539750"/>
                  </a:lnTo>
                  <a:lnTo>
                    <a:pt x="7106669" y="581745"/>
                  </a:lnTo>
                  <a:lnTo>
                    <a:pt x="7083507" y="616061"/>
                  </a:lnTo>
                  <a:lnTo>
                    <a:pt x="7049154" y="639208"/>
                  </a:lnTo>
                  <a:lnTo>
                    <a:pt x="7007085" y="647700"/>
                  </a:lnTo>
                  <a:lnTo>
                    <a:pt x="5057381" y="647700"/>
                  </a:lnTo>
                  <a:lnTo>
                    <a:pt x="4175620" y="647700"/>
                  </a:lnTo>
                  <a:lnTo>
                    <a:pt x="3695687" y="647700"/>
                  </a:lnTo>
                  <a:lnTo>
                    <a:pt x="3653638" y="639208"/>
                  </a:lnTo>
                  <a:lnTo>
                    <a:pt x="3619328" y="616061"/>
                  </a:lnTo>
                  <a:lnTo>
                    <a:pt x="3596210" y="581745"/>
                  </a:lnTo>
                  <a:lnTo>
                    <a:pt x="3587737" y="539750"/>
                  </a:lnTo>
                  <a:lnTo>
                    <a:pt x="0" y="779399"/>
                  </a:lnTo>
                  <a:lnTo>
                    <a:pt x="3587737" y="377825"/>
                  </a:lnTo>
                  <a:lnTo>
                    <a:pt x="3587737" y="10795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97100" y="2997580"/>
              <a:ext cx="0" cy="1656080"/>
            </a:xfrm>
            <a:custGeom>
              <a:avLst/>
              <a:gdLst/>
              <a:ahLst/>
              <a:cxnLst/>
              <a:rect l="l" t="t" r="r" b="b"/>
              <a:pathLst>
                <a:path h="1656079">
                  <a:moveTo>
                    <a:pt x="0" y="0"/>
                  </a:moveTo>
                  <a:lnTo>
                    <a:pt x="0" y="1655699"/>
                  </a:lnTo>
                </a:path>
              </a:pathLst>
            </a:custGeom>
            <a:ln w="9525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095245" y="3487292"/>
            <a:ext cx="5581650" cy="1614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49979" marR="17780" indent="-869315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Скорость обратной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возрастает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1704975">
              <a:lnSpc>
                <a:spcPts val="2120"/>
              </a:lnSpc>
              <a:spcBef>
                <a:spcPts val="1645"/>
              </a:spcBef>
            </a:pPr>
            <a:r>
              <a:rPr sz="1800" dirty="0">
                <a:latin typeface="Times New Roman"/>
                <a:cs typeface="Times New Roman"/>
              </a:rPr>
              <a:t>t,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время</a:t>
            </a:r>
            <a:endParaRPr sz="1800">
              <a:latin typeface="Times New Roman"/>
              <a:cs typeface="Times New Roman"/>
            </a:endParaRPr>
          </a:p>
          <a:p>
            <a:pPr marL="50800">
              <a:lnSpc>
                <a:spcPts val="2120"/>
              </a:lnSpc>
            </a:pPr>
            <a:r>
              <a:rPr sz="2700" spc="-22" baseline="13888" dirty="0">
                <a:latin typeface="Calibri"/>
                <a:cs typeface="Calibri"/>
              </a:rPr>
              <a:t>t</a:t>
            </a:r>
            <a:r>
              <a:rPr sz="1200" spc="-15" dirty="0">
                <a:latin typeface="Calibri"/>
                <a:cs typeface="Calibri"/>
              </a:rPr>
              <a:t>РАВНОВЕСИЯ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324895" y="641142"/>
            <a:ext cx="36747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spc="55" dirty="0">
                <a:latin typeface="Times New Roman"/>
                <a:cs typeface="Times New Roman"/>
              </a:rPr>
              <a:t>a</a:t>
            </a:r>
            <a:r>
              <a:rPr sz="3600" i="1" spc="405" dirty="0">
                <a:latin typeface="Times New Roman"/>
                <a:cs typeface="Times New Roman"/>
              </a:rPr>
              <a:t>A</a:t>
            </a:r>
            <a:r>
              <a:rPr sz="3600" spc="165" dirty="0">
                <a:latin typeface="Symbol"/>
                <a:cs typeface="Symbol"/>
              </a:rPr>
              <a:t></a:t>
            </a:r>
            <a:r>
              <a:rPr sz="3600" spc="-530" dirty="0"/>
              <a:t> </a:t>
            </a:r>
            <a:r>
              <a:rPr sz="3600" i="1" spc="55" dirty="0">
                <a:latin typeface="Times New Roman"/>
                <a:cs typeface="Times New Roman"/>
              </a:rPr>
              <a:t>b</a:t>
            </a:r>
            <a:r>
              <a:rPr sz="3600" i="1" spc="185" dirty="0">
                <a:latin typeface="Times New Roman"/>
                <a:cs typeface="Times New Roman"/>
              </a:rPr>
              <a:t>B</a:t>
            </a:r>
            <a:r>
              <a:rPr sz="3600" i="1" spc="-290" dirty="0">
                <a:latin typeface="Times New Roman"/>
                <a:cs typeface="Times New Roman"/>
              </a:rPr>
              <a:t> </a:t>
            </a:r>
            <a:r>
              <a:rPr sz="3600" spc="315" dirty="0">
                <a:latin typeface="Symbol"/>
                <a:cs typeface="Symbol"/>
              </a:rPr>
              <a:t></a:t>
            </a:r>
            <a:r>
              <a:rPr sz="3600" spc="-335" dirty="0"/>
              <a:t> </a:t>
            </a:r>
            <a:r>
              <a:rPr sz="3600" i="1" spc="55" dirty="0">
                <a:latin typeface="Times New Roman"/>
                <a:cs typeface="Times New Roman"/>
              </a:rPr>
              <a:t>d</a:t>
            </a:r>
            <a:r>
              <a:rPr sz="3600" i="1" spc="215" dirty="0">
                <a:latin typeface="Times New Roman"/>
                <a:cs typeface="Times New Roman"/>
              </a:rPr>
              <a:t>D</a:t>
            </a:r>
            <a:r>
              <a:rPr sz="3600" i="1" spc="-555" dirty="0">
                <a:latin typeface="Times New Roman"/>
                <a:cs typeface="Times New Roman"/>
              </a:rPr>
              <a:t> </a:t>
            </a:r>
            <a:r>
              <a:rPr sz="3600" spc="165" dirty="0">
                <a:latin typeface="Symbol"/>
                <a:cs typeface="Symbol"/>
              </a:rPr>
              <a:t></a:t>
            </a:r>
            <a:r>
              <a:rPr sz="3600" spc="25" dirty="0"/>
              <a:t> </a:t>
            </a:r>
            <a:r>
              <a:rPr sz="3600" i="1" spc="70" dirty="0">
                <a:latin typeface="Times New Roman"/>
                <a:cs typeface="Times New Roman"/>
              </a:rPr>
              <a:t>pP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7217" y="427177"/>
            <a:ext cx="41440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Times New Roman"/>
                <a:cs typeface="Times New Roman"/>
              </a:rPr>
              <a:t>Пусть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дана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обратимая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реакция: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6912" y="5117338"/>
            <a:ext cx="7215505" cy="1368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u="heavy" spc="5" dirty="0">
                <a:solidFill>
                  <a:srgbClr val="C0504D"/>
                </a:solidFill>
                <a:uFill>
                  <a:solidFill>
                    <a:srgbClr val="C0504D"/>
                  </a:solidFill>
                </a:uFill>
                <a:latin typeface="Times New Roman"/>
                <a:cs typeface="Times New Roman"/>
              </a:rPr>
              <a:t>Химическим</a:t>
            </a:r>
            <a:r>
              <a:rPr sz="3200" b="1" u="heavy" spc="-50" dirty="0">
                <a:solidFill>
                  <a:srgbClr val="C0504D"/>
                </a:solidFill>
                <a:uFill>
                  <a:solidFill>
                    <a:srgbClr val="C0504D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spc="-5" dirty="0">
                <a:solidFill>
                  <a:srgbClr val="C0504D"/>
                </a:solidFill>
                <a:uFill>
                  <a:solidFill>
                    <a:srgbClr val="C0504D"/>
                  </a:solidFill>
                </a:uFill>
                <a:latin typeface="Times New Roman"/>
                <a:cs typeface="Times New Roman"/>
              </a:rPr>
              <a:t>равновесием</a:t>
            </a:r>
            <a:r>
              <a:rPr sz="3200" b="1" spc="-1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называется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Times New Roman"/>
                <a:cs typeface="Times New Roman"/>
              </a:rPr>
              <a:t>состояние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системы,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 </a:t>
            </a:r>
            <a:r>
              <a:rPr sz="2800" spc="-40" dirty="0">
                <a:latin typeface="Times New Roman"/>
                <a:cs typeface="Times New Roman"/>
              </a:rPr>
              <a:t>котором</a:t>
            </a:r>
            <a:r>
              <a:rPr sz="2800" spc="-15" dirty="0">
                <a:latin typeface="Times New Roman"/>
                <a:cs typeface="Times New Roman"/>
              </a:rPr>
              <a:t> скорость </a:t>
            </a:r>
            <a:r>
              <a:rPr sz="2800" spc="-5" dirty="0">
                <a:latin typeface="Times New Roman"/>
                <a:cs typeface="Times New Roman"/>
              </a:rPr>
              <a:t>прямой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реакции равна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скорости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обратной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реакции.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219825" y="107695"/>
            <a:ext cx="26066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1.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Химическое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равновесие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9590" y="929767"/>
            <a:ext cx="8731250" cy="5175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271270">
              <a:lnSpc>
                <a:spcPct val="100000"/>
              </a:lnSpc>
              <a:spcBef>
                <a:spcPts val="95"/>
              </a:spcBef>
              <a:tabLst>
                <a:tab pos="6048375" algn="l"/>
              </a:tabLst>
            </a:pPr>
            <a:r>
              <a:rPr sz="2800" dirty="0">
                <a:latin typeface="Times New Roman"/>
                <a:cs typeface="Times New Roman"/>
              </a:rPr>
              <a:t>Равновесная</a:t>
            </a:r>
            <a:r>
              <a:rPr sz="2800" spc="-15" dirty="0">
                <a:latin typeface="Times New Roman"/>
                <a:cs typeface="Times New Roman"/>
              </a:rPr>
              <a:t> система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характеризуется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набором </a:t>
            </a:r>
            <a:r>
              <a:rPr sz="2800" spc="-5" dirty="0">
                <a:latin typeface="Times New Roman"/>
                <a:cs typeface="Times New Roman"/>
              </a:rPr>
              <a:t> параметров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концентрация</a:t>
            </a:r>
            <a:r>
              <a:rPr sz="28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давление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Р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,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температура</a:t>
            </a:r>
            <a:r>
              <a:rPr sz="2800" b="1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800" spc="-5" dirty="0">
                <a:latin typeface="Times New Roman"/>
                <a:cs typeface="Times New Roman"/>
              </a:rPr>
              <a:t>),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при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которых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скорости	</a:t>
            </a:r>
            <a:r>
              <a:rPr sz="2800" spc="-5" dirty="0">
                <a:latin typeface="Times New Roman"/>
                <a:cs typeface="Times New Roman"/>
              </a:rPr>
              <a:t>прямой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обратной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реакций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равны.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800" spc="-10" dirty="0">
                <a:latin typeface="Times New Roman"/>
                <a:cs typeface="Times New Roman"/>
              </a:rPr>
              <a:t>Если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изменить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С,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Р</a:t>
            </a:r>
            <a:r>
              <a:rPr sz="2800" b="1" i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или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800" spc="-5" dirty="0">
                <a:latin typeface="Times New Roman"/>
                <a:cs typeface="Times New Roman"/>
              </a:rPr>
              <a:t>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то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скорости</a:t>
            </a:r>
            <a:r>
              <a:rPr sz="2800" dirty="0">
                <a:latin typeface="Times New Roman"/>
                <a:cs typeface="Times New Roman"/>
              </a:rPr>
              <a:t> реакций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изменятся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система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начнет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переходить</a:t>
            </a:r>
            <a:r>
              <a:rPr sz="2800" spc="-5" dirty="0">
                <a:latin typeface="Times New Roman"/>
                <a:cs typeface="Times New Roman"/>
              </a:rPr>
              <a:t> в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новое </a:t>
            </a:r>
            <a:r>
              <a:rPr sz="2800" spc="5" dirty="0">
                <a:latin typeface="Times New Roman"/>
                <a:cs typeface="Times New Roman"/>
              </a:rPr>
              <a:t>равновесное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Times New Roman"/>
                <a:cs typeface="Times New Roman"/>
              </a:rPr>
              <a:t>состояние,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изменяя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концентрации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веществ.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50">
              <a:latin typeface="Times New Roman"/>
              <a:cs typeface="Times New Roman"/>
            </a:endParaRPr>
          </a:p>
          <a:p>
            <a:pPr marL="12700">
              <a:lnSpc>
                <a:spcPts val="3350"/>
              </a:lnSpc>
            </a:pPr>
            <a:r>
              <a:rPr sz="2800" spc="-35" dirty="0">
                <a:latin typeface="Times New Roman"/>
                <a:cs typeface="Times New Roman"/>
              </a:rPr>
              <a:t>Говорят: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происходит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–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ts val="4310"/>
              </a:lnSpc>
            </a:pPr>
            <a:r>
              <a:rPr sz="3600" b="1" i="1" dirty="0">
                <a:solidFill>
                  <a:srgbClr val="006FC0"/>
                </a:solidFill>
                <a:latin typeface="Times New Roman"/>
                <a:cs typeface="Times New Roman"/>
              </a:rPr>
              <a:t>смещение</a:t>
            </a:r>
            <a:r>
              <a:rPr sz="3600" b="1" i="1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600" b="1" i="1" spc="-25" dirty="0">
                <a:solidFill>
                  <a:srgbClr val="006FC0"/>
                </a:solidFill>
                <a:latin typeface="Times New Roman"/>
                <a:cs typeface="Times New Roman"/>
              </a:rPr>
              <a:t>положения</a:t>
            </a:r>
            <a:r>
              <a:rPr sz="3600" b="1" i="1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600" b="1" i="1" spc="-10" dirty="0">
                <a:solidFill>
                  <a:srgbClr val="006FC0"/>
                </a:solidFill>
                <a:latin typeface="Times New Roman"/>
                <a:cs typeface="Times New Roman"/>
              </a:rPr>
              <a:t>равновесия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800" spc="-5" dirty="0">
                <a:latin typeface="Times New Roman"/>
                <a:cs typeface="Times New Roman"/>
              </a:rPr>
              <a:t>(в </a:t>
            </a:r>
            <a:r>
              <a:rPr sz="2800" spc="-10" dirty="0">
                <a:latin typeface="Times New Roman"/>
                <a:cs typeface="Times New Roman"/>
              </a:rPr>
              <a:t>сторону </a:t>
            </a:r>
            <a:r>
              <a:rPr sz="2800" spc="-5" dirty="0">
                <a:latin typeface="Times New Roman"/>
                <a:cs typeface="Times New Roman"/>
              </a:rPr>
              <a:t>прямой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или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обратной </a:t>
            </a:r>
            <a:r>
              <a:rPr sz="2800" dirty="0">
                <a:latin typeface="Times New Roman"/>
                <a:cs typeface="Times New Roman"/>
              </a:rPr>
              <a:t>реакции).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09852" y="351485"/>
            <a:ext cx="63099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u="heavy" dirty="0">
                <a:uFill>
                  <a:solidFill>
                    <a:srgbClr val="000000"/>
                  </a:solidFill>
                </a:uFill>
              </a:rPr>
              <a:t>2.</a:t>
            </a:r>
            <a:r>
              <a:rPr sz="3200" u="heavy" spc="-1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</a:rPr>
              <a:t>Смещение</a:t>
            </a:r>
            <a:r>
              <a:rPr sz="3200" u="heavy" spc="-1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3200" u="heavy" spc="-20" dirty="0">
                <a:uFill>
                  <a:solidFill>
                    <a:srgbClr val="000000"/>
                  </a:solidFill>
                </a:uFill>
              </a:rPr>
              <a:t>положения</a:t>
            </a:r>
            <a:r>
              <a:rPr sz="3200" u="heavy" spc="-2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3200" u="heavy" spc="5" dirty="0">
                <a:uFill>
                  <a:solidFill>
                    <a:srgbClr val="000000"/>
                  </a:solidFill>
                </a:uFill>
              </a:rPr>
              <a:t>равновесия</a:t>
            </a:r>
            <a:endParaRPr sz="3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401" y="424129"/>
            <a:ext cx="42418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u="heavy" dirty="0">
                <a:solidFill>
                  <a:srgbClr val="C0504D"/>
                </a:solidFill>
                <a:uFill>
                  <a:solidFill>
                    <a:srgbClr val="C0504D"/>
                  </a:solidFill>
                </a:uFill>
                <a:latin typeface="Times New Roman"/>
                <a:cs typeface="Times New Roman"/>
              </a:rPr>
              <a:t>Принцип</a:t>
            </a:r>
            <a:r>
              <a:rPr sz="3200" b="1" u="heavy" spc="-70" dirty="0">
                <a:solidFill>
                  <a:srgbClr val="C0504D"/>
                </a:solidFill>
                <a:uFill>
                  <a:solidFill>
                    <a:srgbClr val="C0504D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spc="-10" dirty="0">
                <a:solidFill>
                  <a:srgbClr val="C0504D"/>
                </a:solidFill>
                <a:uFill>
                  <a:solidFill>
                    <a:srgbClr val="C0504D"/>
                  </a:solidFill>
                </a:uFill>
                <a:latin typeface="Times New Roman"/>
                <a:cs typeface="Times New Roman"/>
              </a:rPr>
              <a:t>Ле-Шателье: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401" y="1098041"/>
            <a:ext cx="8979535" cy="5067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15" dirty="0">
                <a:latin typeface="Times New Roman"/>
                <a:cs typeface="Times New Roman"/>
              </a:rPr>
              <a:t>если </a:t>
            </a:r>
            <a:r>
              <a:rPr sz="2400" spc="-5" dirty="0">
                <a:latin typeface="Times New Roman"/>
                <a:cs typeface="Times New Roman"/>
              </a:rPr>
              <a:t>на </a:t>
            </a:r>
            <a:r>
              <a:rPr sz="2400" spc="-30" dirty="0">
                <a:latin typeface="Times New Roman"/>
                <a:cs typeface="Times New Roman"/>
              </a:rPr>
              <a:t>систему, которая </a:t>
            </a:r>
            <a:r>
              <a:rPr sz="2400" spc="-20" dirty="0">
                <a:latin typeface="Times New Roman"/>
                <a:cs typeface="Times New Roman"/>
              </a:rPr>
              <a:t>находится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5" dirty="0">
                <a:latin typeface="Times New Roman"/>
                <a:cs typeface="Times New Roman"/>
              </a:rPr>
              <a:t>состоянии </a:t>
            </a:r>
            <a:r>
              <a:rPr sz="2400" dirty="0">
                <a:latin typeface="Times New Roman"/>
                <a:cs typeface="Times New Roman"/>
              </a:rPr>
              <a:t>равновесия, </a:t>
            </a:r>
            <a:r>
              <a:rPr sz="2400" spc="-15" dirty="0">
                <a:latin typeface="Times New Roman"/>
                <a:cs typeface="Times New Roman"/>
              </a:rPr>
              <a:t>оказать 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внешнее </a:t>
            </a:r>
            <a:r>
              <a:rPr sz="2400" spc="-10" dirty="0">
                <a:latin typeface="Times New Roman"/>
                <a:cs typeface="Times New Roman"/>
              </a:rPr>
              <a:t>воздействие, </a:t>
            </a:r>
            <a:r>
              <a:rPr sz="2400" spc="-25" dirty="0">
                <a:latin typeface="Times New Roman"/>
                <a:cs typeface="Times New Roman"/>
              </a:rPr>
              <a:t>то </a:t>
            </a:r>
            <a:r>
              <a:rPr sz="2400" spc="-20" dirty="0">
                <a:latin typeface="Times New Roman"/>
                <a:cs typeface="Times New Roman"/>
              </a:rPr>
              <a:t>положение </a:t>
            </a:r>
            <a:r>
              <a:rPr sz="2400" dirty="0">
                <a:latin typeface="Times New Roman"/>
                <a:cs typeface="Times New Roman"/>
              </a:rPr>
              <a:t>равновесия </a:t>
            </a:r>
            <a:r>
              <a:rPr sz="2400" spc="5" dirty="0">
                <a:latin typeface="Times New Roman"/>
                <a:cs typeface="Times New Roman"/>
              </a:rPr>
              <a:t>сместится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10" dirty="0">
                <a:latin typeface="Times New Roman"/>
                <a:cs typeface="Times New Roman"/>
              </a:rPr>
              <a:t>сторону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той</a:t>
            </a:r>
            <a:r>
              <a:rPr sz="2400" dirty="0">
                <a:latin typeface="Times New Roman"/>
                <a:cs typeface="Times New Roman"/>
              </a:rPr>
              <a:t> реакции, </a:t>
            </a:r>
            <a:r>
              <a:rPr sz="2400" spc="-30" dirty="0">
                <a:latin typeface="Times New Roman"/>
                <a:cs typeface="Times New Roman"/>
              </a:rPr>
              <a:t>которая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ослабляет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оказанное</a:t>
            </a:r>
            <a:r>
              <a:rPr sz="2400" spc="-10" dirty="0">
                <a:latin typeface="Times New Roman"/>
                <a:cs typeface="Times New Roman"/>
              </a:rPr>
              <a:t> воздействие.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550">
              <a:latin typeface="Times New Roman"/>
              <a:cs typeface="Times New Roman"/>
            </a:endParaRPr>
          </a:p>
          <a:p>
            <a:pPr marL="227329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На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положение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равновесия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влияют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только</a:t>
            </a:r>
            <a:r>
              <a:rPr sz="2400" spc="-2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510540" indent="-283845">
              <a:lnSpc>
                <a:spcPct val="100000"/>
              </a:lnSpc>
              <a:buSzPct val="96428"/>
              <a:buFont typeface="Wingdings"/>
              <a:buChar char=""/>
              <a:tabLst>
                <a:tab pos="511175" algn="l"/>
              </a:tabLst>
            </a:pPr>
            <a:r>
              <a:rPr sz="2800" spc="-15" dirty="0">
                <a:latin typeface="Times New Roman"/>
                <a:cs typeface="Times New Roman"/>
              </a:rPr>
              <a:t>концентрация;</a:t>
            </a:r>
            <a:endParaRPr sz="2800">
              <a:latin typeface="Times New Roman"/>
              <a:cs typeface="Times New Roman"/>
            </a:endParaRPr>
          </a:p>
          <a:p>
            <a:pPr marL="510540" indent="-283845">
              <a:lnSpc>
                <a:spcPct val="100000"/>
              </a:lnSpc>
              <a:buSzPct val="96428"/>
              <a:buFont typeface="Wingdings"/>
              <a:buChar char=""/>
              <a:tabLst>
                <a:tab pos="511175" algn="l"/>
              </a:tabLst>
            </a:pPr>
            <a:r>
              <a:rPr sz="2800" spc="-15" dirty="0">
                <a:latin typeface="Times New Roman"/>
                <a:cs typeface="Times New Roman"/>
              </a:rPr>
              <a:t>давления</a:t>
            </a:r>
            <a:r>
              <a:rPr sz="2800" spc="-5" dirty="0">
                <a:latin typeface="Times New Roman"/>
                <a:cs typeface="Times New Roman"/>
              </a:rPr>
              <a:t> (для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газов);</a:t>
            </a:r>
            <a:endParaRPr sz="2800">
              <a:latin typeface="Times New Roman"/>
              <a:cs typeface="Times New Roman"/>
            </a:endParaRPr>
          </a:p>
          <a:p>
            <a:pPr marL="510540" indent="-283845">
              <a:lnSpc>
                <a:spcPct val="100000"/>
              </a:lnSpc>
              <a:buSzPct val="96428"/>
              <a:buFont typeface="Wingdings"/>
              <a:buChar char=""/>
              <a:tabLst>
                <a:tab pos="511175" algn="l"/>
              </a:tabLst>
            </a:pPr>
            <a:r>
              <a:rPr sz="2800" spc="-15" dirty="0">
                <a:latin typeface="Times New Roman"/>
                <a:cs typeface="Times New Roman"/>
              </a:rPr>
              <a:t>температура.</a:t>
            </a:r>
            <a:endParaRPr sz="2800">
              <a:latin typeface="Times New Roman"/>
              <a:cs typeface="Times New Roman"/>
            </a:endParaRPr>
          </a:p>
          <a:p>
            <a:pPr marL="227329" algn="just">
              <a:lnSpc>
                <a:spcPct val="100000"/>
              </a:lnSpc>
              <a:spcBef>
                <a:spcPts val="1964"/>
              </a:spcBef>
            </a:pPr>
            <a:r>
              <a:rPr sz="2400" b="1" spc="5" dirty="0">
                <a:solidFill>
                  <a:srgbClr val="C0504D"/>
                </a:solidFill>
                <a:latin typeface="Times New Roman"/>
                <a:cs typeface="Times New Roman"/>
              </a:rPr>
              <a:t>Все</a:t>
            </a:r>
            <a:r>
              <a:rPr sz="2400" b="1" spc="-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504D"/>
                </a:solidFill>
                <a:latin typeface="Times New Roman"/>
                <a:cs typeface="Times New Roman"/>
              </a:rPr>
              <a:t>остальные</a:t>
            </a:r>
            <a:r>
              <a:rPr sz="2400" b="1" spc="1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воздействия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endParaRPr sz="2400">
              <a:latin typeface="Times New Roman"/>
              <a:cs typeface="Times New Roman"/>
            </a:endParaRPr>
          </a:p>
          <a:p>
            <a:pPr marL="227329" marR="1193165" algn="just">
              <a:lnSpc>
                <a:spcPct val="100000"/>
              </a:lnSpc>
              <a:spcBef>
                <a:spcPts val="5"/>
              </a:spcBef>
            </a:pPr>
            <a:r>
              <a:rPr sz="2400" spc="-15" dirty="0">
                <a:latin typeface="Times New Roman"/>
                <a:cs typeface="Times New Roman"/>
              </a:rPr>
              <a:t>катализатор, </a:t>
            </a:r>
            <a:r>
              <a:rPr sz="2400" spc="-10" dirty="0">
                <a:latin typeface="Times New Roman"/>
                <a:cs typeface="Times New Roman"/>
              </a:rPr>
              <a:t>ингибитор, </a:t>
            </a:r>
            <a:r>
              <a:rPr sz="2400" spc="-20" dirty="0">
                <a:latin typeface="Times New Roman"/>
                <a:cs typeface="Times New Roman"/>
              </a:rPr>
              <a:t>измельчение, </a:t>
            </a:r>
            <a:r>
              <a:rPr sz="2400" spc="-5" dirty="0">
                <a:latin typeface="Times New Roman"/>
                <a:cs typeface="Times New Roman"/>
              </a:rPr>
              <a:t>перемешивание…..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 </a:t>
            </a:r>
            <a:r>
              <a:rPr sz="2400" b="1" spc="-20" dirty="0">
                <a:solidFill>
                  <a:srgbClr val="C0504D"/>
                </a:solidFill>
                <a:latin typeface="Times New Roman"/>
                <a:cs typeface="Times New Roman"/>
              </a:rPr>
              <a:t>положение </a:t>
            </a:r>
            <a:r>
              <a:rPr sz="24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равновесия </a:t>
            </a:r>
            <a:r>
              <a:rPr sz="24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не </a:t>
            </a:r>
            <a:r>
              <a:rPr sz="2400" b="1" spc="-40" dirty="0">
                <a:solidFill>
                  <a:srgbClr val="C0504D"/>
                </a:solidFill>
                <a:latin typeface="Times New Roman"/>
                <a:cs typeface="Times New Roman"/>
              </a:rPr>
              <a:t>влияют, </a:t>
            </a:r>
            <a:r>
              <a:rPr sz="2400" b="1" dirty="0">
                <a:solidFill>
                  <a:srgbClr val="C0504D"/>
                </a:solidFill>
                <a:latin typeface="Times New Roman"/>
                <a:cs typeface="Times New Roman"/>
              </a:rPr>
              <a:t>а </a:t>
            </a:r>
            <a:r>
              <a:rPr sz="24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могут изменять </a:t>
            </a:r>
            <a:r>
              <a:rPr sz="2400" b="1" spc="-58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время</a:t>
            </a:r>
            <a:r>
              <a:rPr sz="24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C0504D"/>
                </a:solidFill>
                <a:latin typeface="Times New Roman"/>
                <a:cs typeface="Times New Roman"/>
              </a:rPr>
              <a:t>установления</a:t>
            </a:r>
            <a:r>
              <a:rPr sz="2400" b="1" spc="2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равновесия.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63846" y="117094"/>
            <a:ext cx="395477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2.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Смещение</a:t>
            </a:r>
            <a:r>
              <a:rPr sz="2000" spc="-15" dirty="0">
                <a:latin typeface="Times New Roman"/>
                <a:cs typeface="Times New Roman"/>
              </a:rPr>
              <a:t> положения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равновесия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401" y="424129"/>
            <a:ext cx="89039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u="heavy" spc="-10" dirty="0">
                <a:solidFill>
                  <a:srgbClr val="C0504D"/>
                </a:solidFill>
                <a:uFill>
                  <a:solidFill>
                    <a:srgbClr val="C0504D"/>
                  </a:solidFill>
                </a:uFill>
                <a:latin typeface="Times New Roman"/>
                <a:cs typeface="Times New Roman"/>
              </a:rPr>
              <a:t>Направление</a:t>
            </a:r>
            <a:r>
              <a:rPr sz="3200" b="1" u="heavy" spc="-55" dirty="0">
                <a:solidFill>
                  <a:srgbClr val="C0504D"/>
                </a:solidFill>
                <a:uFill>
                  <a:solidFill>
                    <a:srgbClr val="C0504D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dirty="0">
                <a:solidFill>
                  <a:srgbClr val="C0504D"/>
                </a:solidFill>
                <a:uFill>
                  <a:solidFill>
                    <a:srgbClr val="C0504D"/>
                  </a:solidFill>
                </a:uFill>
                <a:latin typeface="Times New Roman"/>
                <a:cs typeface="Times New Roman"/>
              </a:rPr>
              <a:t>смещения </a:t>
            </a:r>
            <a:r>
              <a:rPr sz="3200" b="1" u="heavy" spc="-15" dirty="0">
                <a:solidFill>
                  <a:srgbClr val="C0504D"/>
                </a:solidFill>
                <a:uFill>
                  <a:solidFill>
                    <a:srgbClr val="C0504D"/>
                  </a:solidFill>
                </a:uFill>
                <a:latin typeface="Times New Roman"/>
                <a:cs typeface="Times New Roman"/>
              </a:rPr>
              <a:t>положения</a:t>
            </a:r>
            <a:r>
              <a:rPr sz="3200" b="1" u="heavy" spc="-20" dirty="0">
                <a:solidFill>
                  <a:srgbClr val="C0504D"/>
                </a:solidFill>
                <a:uFill>
                  <a:solidFill>
                    <a:srgbClr val="C0504D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spc="-5" dirty="0">
                <a:solidFill>
                  <a:srgbClr val="C0504D"/>
                </a:solidFill>
                <a:uFill>
                  <a:solidFill>
                    <a:srgbClr val="C0504D"/>
                  </a:solidFill>
                </a:uFill>
                <a:latin typeface="Times New Roman"/>
                <a:cs typeface="Times New Roman"/>
              </a:rPr>
              <a:t>равновесия: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63846" y="117094"/>
            <a:ext cx="395477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2.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Смещение</a:t>
            </a:r>
            <a:r>
              <a:rPr sz="2000" spc="-15" dirty="0">
                <a:latin typeface="Times New Roman"/>
                <a:cs typeface="Times New Roman"/>
              </a:rPr>
              <a:t> положения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равновесия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9798" y="1363471"/>
            <a:ext cx="550481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1630" indent="-329565">
              <a:lnSpc>
                <a:spcPct val="100000"/>
              </a:lnSpc>
              <a:spcBef>
                <a:spcPts val="100"/>
              </a:spcBef>
              <a:buAutoNum type="arabicParenR"/>
              <a:tabLst>
                <a:tab pos="342265" algn="l"/>
              </a:tabLst>
            </a:pP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сторону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продуктов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</a:t>
            </a:r>
            <a:endParaRPr sz="2400">
              <a:latin typeface="Times New Roman"/>
              <a:cs typeface="Times New Roman"/>
            </a:endParaRPr>
          </a:p>
          <a:p>
            <a:pPr marL="341630" indent="-329565">
              <a:lnSpc>
                <a:spcPct val="100000"/>
              </a:lnSpc>
              <a:buAutoNum type="arabicParenR"/>
              <a:tabLst>
                <a:tab pos="342265" algn="l"/>
              </a:tabLst>
            </a:pPr>
            <a:r>
              <a:rPr sz="2400" spc="-10" dirty="0">
                <a:latin typeface="Times New Roman"/>
                <a:cs typeface="Times New Roman"/>
              </a:rPr>
              <a:t>вправо</a:t>
            </a:r>
            <a:endParaRPr sz="2400">
              <a:latin typeface="Times New Roman"/>
              <a:cs typeface="Times New Roman"/>
            </a:endParaRPr>
          </a:p>
          <a:p>
            <a:pPr marL="341630" indent="-329565">
              <a:lnSpc>
                <a:spcPct val="100000"/>
              </a:lnSpc>
              <a:buAutoNum type="arabicParenR"/>
              <a:tabLst>
                <a:tab pos="342265" algn="l"/>
              </a:tabLst>
            </a:pP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0" dirty="0">
                <a:latin typeface="Times New Roman"/>
                <a:cs typeface="Times New Roman"/>
              </a:rPr>
              <a:t> сторону</a:t>
            </a:r>
            <a:r>
              <a:rPr sz="2400" spc="-5" dirty="0">
                <a:latin typeface="Times New Roman"/>
                <a:cs typeface="Times New Roman"/>
              </a:rPr>
              <a:t> прямой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</a:t>
            </a:r>
            <a:endParaRPr sz="2400">
              <a:latin typeface="Times New Roman"/>
              <a:cs typeface="Times New Roman"/>
            </a:endParaRPr>
          </a:p>
          <a:p>
            <a:pPr marL="341630" indent="-329565">
              <a:lnSpc>
                <a:spcPct val="100000"/>
              </a:lnSpc>
              <a:buAutoNum type="arabicParenR"/>
              <a:tabLst>
                <a:tab pos="342265" algn="l"/>
              </a:tabLst>
            </a:pPr>
            <a:r>
              <a:rPr sz="2400" spc="-5" dirty="0">
                <a:latin typeface="Times New Roman"/>
                <a:cs typeface="Times New Roman"/>
              </a:rPr>
              <a:t>увеличивается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выход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продукта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1744" y="3783329"/>
            <a:ext cx="554228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1630" indent="-329565">
              <a:lnSpc>
                <a:spcPct val="100000"/>
              </a:lnSpc>
              <a:spcBef>
                <a:spcPts val="100"/>
              </a:spcBef>
              <a:buAutoNum type="arabicParenR"/>
              <a:tabLst>
                <a:tab pos="342265" algn="l"/>
              </a:tabLst>
            </a:pPr>
            <a:r>
              <a:rPr sz="2400" dirty="0">
                <a:latin typeface="Times New Roman"/>
                <a:cs typeface="Times New Roman"/>
              </a:rPr>
              <a:t>смещается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сторону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исходных</a:t>
            </a:r>
            <a:r>
              <a:rPr sz="2400" spc="5" dirty="0">
                <a:latin typeface="Times New Roman"/>
                <a:cs typeface="Times New Roman"/>
              </a:rPr>
              <a:t> веществ</a:t>
            </a:r>
            <a:endParaRPr sz="2400">
              <a:latin typeface="Times New Roman"/>
              <a:cs typeface="Times New Roman"/>
            </a:endParaRPr>
          </a:p>
          <a:p>
            <a:pPr marL="341630" indent="-329565">
              <a:lnSpc>
                <a:spcPct val="100000"/>
              </a:lnSpc>
              <a:buAutoNum type="arabicParenR"/>
              <a:tabLst>
                <a:tab pos="342265" algn="l"/>
              </a:tabLst>
            </a:pPr>
            <a:r>
              <a:rPr sz="2400" spc="-15" dirty="0">
                <a:latin typeface="Times New Roman"/>
                <a:cs typeface="Times New Roman"/>
              </a:rPr>
              <a:t>влево</a:t>
            </a:r>
            <a:endParaRPr sz="2400">
              <a:latin typeface="Times New Roman"/>
              <a:cs typeface="Times New Roman"/>
            </a:endParaRPr>
          </a:p>
          <a:p>
            <a:pPr marL="341630" indent="-329565">
              <a:lnSpc>
                <a:spcPct val="100000"/>
              </a:lnSpc>
              <a:buAutoNum type="arabicParenR"/>
              <a:tabLst>
                <a:tab pos="342265" algn="l"/>
              </a:tabLst>
            </a:pP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сторону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обратной </a:t>
            </a:r>
            <a:r>
              <a:rPr sz="2400" dirty="0">
                <a:latin typeface="Times New Roman"/>
                <a:cs typeface="Times New Roman"/>
              </a:rPr>
              <a:t>реакции</a:t>
            </a:r>
            <a:endParaRPr sz="2400">
              <a:latin typeface="Times New Roman"/>
              <a:cs typeface="Times New Roman"/>
            </a:endParaRPr>
          </a:p>
          <a:p>
            <a:pPr marL="341630" indent="-329565">
              <a:lnSpc>
                <a:spcPct val="100000"/>
              </a:lnSpc>
              <a:buAutoNum type="arabicParenR"/>
              <a:tabLst>
                <a:tab pos="342265" algn="l"/>
              </a:tabLst>
            </a:pPr>
            <a:r>
              <a:rPr sz="2400" dirty="0">
                <a:latin typeface="Times New Roman"/>
                <a:cs typeface="Times New Roman"/>
              </a:rPr>
              <a:t>уменьшается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выход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продукта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047232" y="1484757"/>
            <a:ext cx="325120" cy="1296670"/>
          </a:xfrm>
          <a:custGeom>
            <a:avLst/>
            <a:gdLst/>
            <a:ahLst/>
            <a:cxnLst/>
            <a:rect l="l" t="t" r="r" b="b"/>
            <a:pathLst>
              <a:path w="325120" h="1296670">
                <a:moveTo>
                  <a:pt x="0" y="0"/>
                </a:moveTo>
                <a:lnTo>
                  <a:pt x="63206" y="2137"/>
                </a:lnTo>
                <a:lnTo>
                  <a:pt x="114839" y="7953"/>
                </a:lnTo>
                <a:lnTo>
                  <a:pt x="149661" y="16555"/>
                </a:lnTo>
                <a:lnTo>
                  <a:pt x="162432" y="27050"/>
                </a:lnTo>
                <a:lnTo>
                  <a:pt x="162432" y="621029"/>
                </a:lnTo>
                <a:lnTo>
                  <a:pt x="175206" y="631578"/>
                </a:lnTo>
                <a:lnTo>
                  <a:pt x="210042" y="640175"/>
                </a:lnTo>
                <a:lnTo>
                  <a:pt x="261713" y="645961"/>
                </a:lnTo>
                <a:lnTo>
                  <a:pt x="324992" y="648080"/>
                </a:lnTo>
                <a:lnTo>
                  <a:pt x="261713" y="650218"/>
                </a:lnTo>
                <a:lnTo>
                  <a:pt x="210042" y="656034"/>
                </a:lnTo>
                <a:lnTo>
                  <a:pt x="175206" y="664636"/>
                </a:lnTo>
                <a:lnTo>
                  <a:pt x="162432" y="675131"/>
                </a:lnTo>
                <a:lnTo>
                  <a:pt x="162432" y="1269110"/>
                </a:lnTo>
                <a:lnTo>
                  <a:pt x="149661" y="1279659"/>
                </a:lnTo>
                <a:lnTo>
                  <a:pt x="114839" y="1288256"/>
                </a:lnTo>
                <a:lnTo>
                  <a:pt x="63206" y="1294042"/>
                </a:lnTo>
                <a:lnTo>
                  <a:pt x="0" y="1296162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47232" y="3928998"/>
            <a:ext cx="325120" cy="1296035"/>
          </a:xfrm>
          <a:custGeom>
            <a:avLst/>
            <a:gdLst/>
            <a:ahLst/>
            <a:cxnLst/>
            <a:rect l="l" t="t" r="r" b="b"/>
            <a:pathLst>
              <a:path w="325120" h="1296035">
                <a:moveTo>
                  <a:pt x="0" y="0"/>
                </a:moveTo>
                <a:lnTo>
                  <a:pt x="63206" y="2119"/>
                </a:lnTo>
                <a:lnTo>
                  <a:pt x="114839" y="7905"/>
                </a:lnTo>
                <a:lnTo>
                  <a:pt x="149661" y="16502"/>
                </a:lnTo>
                <a:lnTo>
                  <a:pt x="162432" y="27050"/>
                </a:lnTo>
                <a:lnTo>
                  <a:pt x="162432" y="620902"/>
                </a:lnTo>
                <a:lnTo>
                  <a:pt x="175206" y="631451"/>
                </a:lnTo>
                <a:lnTo>
                  <a:pt x="210042" y="640048"/>
                </a:lnTo>
                <a:lnTo>
                  <a:pt x="261713" y="645834"/>
                </a:lnTo>
                <a:lnTo>
                  <a:pt x="324992" y="647953"/>
                </a:lnTo>
                <a:lnTo>
                  <a:pt x="261713" y="650093"/>
                </a:lnTo>
                <a:lnTo>
                  <a:pt x="210042" y="655923"/>
                </a:lnTo>
                <a:lnTo>
                  <a:pt x="175206" y="664563"/>
                </a:lnTo>
                <a:lnTo>
                  <a:pt x="162432" y="675132"/>
                </a:lnTo>
                <a:lnTo>
                  <a:pt x="162432" y="1268983"/>
                </a:lnTo>
                <a:lnTo>
                  <a:pt x="149661" y="1279532"/>
                </a:lnTo>
                <a:lnTo>
                  <a:pt x="114839" y="1288129"/>
                </a:lnTo>
                <a:lnTo>
                  <a:pt x="63206" y="1293915"/>
                </a:lnTo>
                <a:lnTo>
                  <a:pt x="0" y="1296034"/>
                </a:lnTo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633209" y="1941068"/>
            <a:ext cx="11417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си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онимы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33209" y="4369689"/>
            <a:ext cx="11417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си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онимы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4191</Words>
  <Application>Microsoft Office PowerPoint</Application>
  <PresentationFormat>Экран (4:3)</PresentationFormat>
  <Paragraphs>931</Paragraphs>
  <Slides>48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Office Theme</vt:lpstr>
      <vt:lpstr>Презентация PowerPoint</vt:lpstr>
      <vt:lpstr>План</vt:lpstr>
      <vt:lpstr>CO2 + H2O  H2CO3 (В смеси присутствуют все  участники реакции)</vt:lpstr>
      <vt:lpstr>Пусть дана обратимая реакция: aA bB  dD  pP</vt:lpstr>
      <vt:lpstr>aA bB  dD  pP</vt:lpstr>
      <vt:lpstr>aA bB  dD  pP</vt:lpstr>
      <vt:lpstr>2. Смещение положения равновесия</vt:lpstr>
      <vt:lpstr>Принцип Ле-Шателье:</vt:lpstr>
      <vt:lpstr>Направление смещения положения равновесия:</vt:lpstr>
      <vt:lpstr>Презентация PowerPoint</vt:lpstr>
      <vt:lpstr>Презентация PowerPoint</vt:lpstr>
      <vt:lpstr>Презентация PowerPoint</vt:lpstr>
      <vt:lpstr>2. Влияние давления:</vt:lpstr>
      <vt:lpstr>N2(г) + 3H2(г)  2NH3(г);</vt:lpstr>
      <vt:lpstr>Презентация PowerPoint</vt:lpstr>
      <vt:lpstr>Презентация PowerPoint</vt:lpstr>
      <vt:lpstr>Пример 2. Установите соответствие между уравнением реакции  и направлением смещения положения химического равновесия  при увеличении давления в системе.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 3. Установите соответствие между уравнением реакции и  направлением смещения положения химического равновесия при  охлаждении.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 4. Установите соответствие между оказываемым на  систему CO2(г) + C(тв.)  2CO(г) – 173 кДж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 5. Установите соответствие между уравнением реакции и  изменением выхода продукта реакции при одновременном повышении температуры и уменьшении давления.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веществом и направлением смещения положения равновесия в  системе NH3·H2O  NH4+ + OH–.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ВНД</dc:creator>
  <cp:lastModifiedBy>Калибатова</cp:lastModifiedBy>
  <cp:revision>3</cp:revision>
  <dcterms:created xsi:type="dcterms:W3CDTF">2023-10-03T06:56:44Z</dcterms:created>
  <dcterms:modified xsi:type="dcterms:W3CDTF">2024-01-17T10:45:16Z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2022-10-24T00:00:00Z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2023-10-03T00:00:00Z</vt:filetime>
  </property>
</Properties>
</file>