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0A63243-2B0B-4A71-9040-18B73630DBBD}">
  <a:tblStyle styleId="{10A63243-2B0B-4A71-9040-18B73630DB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197134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357166"/>
            <a:ext cx="7789776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C0000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857356" y="2112941"/>
            <a:ext cx="5429288" cy="1752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None/>
              <a:defRPr>
                <a:solidFill>
                  <a:srgbClr val="FF0000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CC339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/>
        </p:nvSpPr>
        <p:spPr>
          <a:xfrm>
            <a:off x="1000125" y="357187"/>
            <a:ext cx="6858000" cy="3786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lang="en-US" sz="4800" b="1" i="1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Педагогический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lang="en-US" sz="4800" b="1" i="1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контроль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lang="en-US" sz="4800" b="1" i="1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и оценка качества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lang="en-US" sz="4800" b="1" i="1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образования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lang="en-US" sz="4800" b="1" i="1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в начальной школе.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214312" y="706437"/>
            <a:ext cx="24010938" cy="452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В соответствии с требованиями нового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Федерального государственного образо-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вательного стандарта начального общего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Образования разработана система оценок,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ориентированная на оценку качества об-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разовательных достижений учащихся с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целью итоговой оценки подготовки вы-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пускников на ступени начального общего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nsola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образования.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/>
        </p:nvSpPr>
        <p:spPr>
          <a:xfrm>
            <a:off x="1000125" y="214312"/>
            <a:ext cx="7280275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</a:pPr>
            <a:r>
              <a:rPr lang="en-US" sz="3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Особенности системы оценки качества:</a:t>
            </a:r>
            <a:endParaRPr/>
          </a:p>
        </p:txBody>
      </p:sp>
      <p:sp>
        <p:nvSpPr>
          <p:cNvPr id="101" name="Google Shape;101;p16"/>
          <p:cNvSpPr txBox="1"/>
          <p:nvPr/>
        </p:nvSpPr>
        <p:spPr>
          <a:xfrm>
            <a:off x="142875" y="857250"/>
            <a:ext cx="9020175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комплексный подход к оценке результатов образования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(оценка предметных, метапредметных и личностных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результатов общего образования);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214312" y="2071687"/>
            <a:ext cx="8412162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использование планируемых результатов освоения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основных образовательных программ в качестве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содержательной и критериальной базы оценки;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142875" y="3357562"/>
            <a:ext cx="9190037" cy="184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оценка успешности освоения содержания отдельных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учебных предметов на основе системно-деятельностного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подхода, проявляющегося в способности к выполнению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учебно-практических и учебно-познавательных задач;</a:t>
            </a:r>
            <a:endParaRPr sz="1800" b="0" i="0" u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/>
        </p:nvSpPr>
        <p:spPr>
          <a:xfrm>
            <a:off x="142875" y="142875"/>
            <a:ext cx="7732712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оценка динамики образовательных достижений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обучающихся;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214312" y="928687"/>
            <a:ext cx="9263062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сочетание внешней и внутренней оценки как механизма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обеспечения качества образования;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214312" y="1816100"/>
            <a:ext cx="8412162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уровневый подход к разработке планируемых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результатов, инструментария и представлению их;</a:t>
            </a:r>
            <a:endParaRPr/>
          </a:p>
        </p:txBody>
      </p:sp>
      <p:sp>
        <p:nvSpPr>
          <p:cNvPr id="111" name="Google Shape;111;p17"/>
          <p:cNvSpPr txBox="1"/>
          <p:nvPr/>
        </p:nvSpPr>
        <p:spPr>
          <a:xfrm>
            <a:off x="142875" y="2714625"/>
            <a:ext cx="8680450" cy="193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использование наряду со стандартизированными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письменными или устными работами таких форм и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методов оценки, как проекты, практические работы,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творческие работы, самоанализ, самооценка,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наблюдения и др.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/>
        </p:nvSpPr>
        <p:spPr>
          <a:xfrm>
            <a:off x="1928812" y="285750"/>
            <a:ext cx="497998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Отличие оценки и отметки</a:t>
            </a:r>
            <a:endParaRPr/>
          </a:p>
        </p:txBody>
      </p:sp>
      <p:graphicFrame>
        <p:nvGraphicFramePr>
          <p:cNvPr id="117" name="Google Shape;117;p18"/>
          <p:cNvGraphicFramePr/>
          <p:nvPr/>
        </p:nvGraphicFramePr>
        <p:xfrm>
          <a:off x="928687" y="1000125"/>
          <a:ext cx="7715250" cy="5000625"/>
        </p:xfrm>
        <a:graphic>
          <a:graphicData uri="http://schemas.openxmlformats.org/drawingml/2006/table">
            <a:tbl>
              <a:tblPr>
                <a:noFill/>
                <a:tableStyleId>{10A63243-2B0B-4A71-9040-18B73630DBBD}</a:tableStyleId>
              </a:tblPr>
              <a:tblGrid>
                <a:gridCol w="3857625"/>
                <a:gridCol w="3857625"/>
              </a:tblGrid>
              <a:tr h="1663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 –</a:t>
                      </a: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это словесная характеристика результатов действий (“молодец”, “оригинально”, “а вот здесь неточно, потому что...”)</a:t>
                      </a:r>
                      <a:endParaRPr/>
                    </a:p>
                  </a:txBody>
                  <a:tcPr marL="91450" marR="91450" marT="45725" marB="4572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1" i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Отметка </a:t>
                      </a: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– это фиксация результата оценивания в виде знака из принятой системы (цифровой балл в любой шкале, любые другие цветовые, знаковые шкалы)</a:t>
                      </a:r>
                      <a:endParaRPr/>
                    </a:p>
                  </a:txBody>
                  <a:tcPr marL="91450" marR="91450" marT="45725" marB="4572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ADA"/>
                    </a:solidFill>
                  </a:tcPr>
                </a:tc>
              </a:tr>
              <a:tr h="3336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 может быть максимально разнообразной, вариативной в зависимости от задач каждой из образовательных ступеней.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 всегда направлена "во внутрь",  в личность школьника. Оценка эмоциональна.</a:t>
                      </a:r>
                      <a:endParaRPr/>
                    </a:p>
                  </a:txBody>
                  <a:tcPr marL="91450" marR="91450" marT="45725" marB="4572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1960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Главная задача отметки - установить уровень (степень) усвоения школьником единообразной государственной программы, образовательного стандарта. Она должна быть проста в использовании, понятна всем субъектам образовательного пространства.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Отметка обращена во вне, в социум. Она подчеркнуто формализована.</a:t>
                      </a:r>
                      <a:endParaRPr/>
                    </a:p>
                  </a:txBody>
                  <a:tcPr marL="91450" marR="91450" marT="45725" marB="4572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19607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/>
        </p:nvSpPr>
        <p:spPr>
          <a:xfrm>
            <a:off x="857250" y="0"/>
            <a:ext cx="697865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449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Задачи, которые решает система </a:t>
            </a:r>
            <a:endParaRPr/>
          </a:p>
          <a:p>
            <a:pPr marL="0" marR="0" lvl="0" indent="449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оценивания качества образования:</a:t>
            </a:r>
            <a:endParaRPr/>
          </a:p>
        </p:txBody>
      </p:sp>
      <p:sp>
        <p:nvSpPr>
          <p:cNvPr id="123" name="Google Shape;123;p19"/>
          <p:cNvSpPr txBox="1"/>
          <p:nvPr/>
        </p:nvSpPr>
        <p:spPr>
          <a:xfrm>
            <a:off x="0" y="1071562"/>
            <a:ext cx="8445500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определить уровень учебных достижений учащихся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на основе системы ожидаемых результатов;</a:t>
            </a:r>
            <a:endParaRPr/>
          </a:p>
        </p:txBody>
      </p:sp>
      <p:sp>
        <p:nvSpPr>
          <p:cNvPr id="124" name="Google Shape;124;p19"/>
          <p:cNvSpPr txBox="1"/>
          <p:nvPr/>
        </p:nvSpPr>
        <p:spPr>
          <a:xfrm>
            <a:off x="0" y="1857375"/>
            <a:ext cx="9294812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выявить соответствие результатов обучения ожидаемым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(запланированным) результатам, зафиксированным в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стандартах образования и учебных программах;</a:t>
            </a:r>
            <a:endParaRPr/>
          </a:p>
        </p:txBody>
      </p:sp>
      <p:sp>
        <p:nvSpPr>
          <p:cNvPr id="125" name="Google Shape;125;p19"/>
          <p:cNvSpPr txBox="1"/>
          <p:nvPr/>
        </p:nvSpPr>
        <p:spPr>
          <a:xfrm>
            <a:off x="0" y="3000375"/>
            <a:ext cx="919003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инициировать коррекционную работу по устранению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пробелов в знаниях, умениях, по развитию компетенций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учащихся;</a:t>
            </a:r>
            <a:endParaRPr/>
          </a:p>
        </p:txBody>
      </p:sp>
      <p:sp>
        <p:nvSpPr>
          <p:cNvPr id="126" name="Google Shape;126;p19"/>
          <p:cNvSpPr txBox="1"/>
          <p:nvPr/>
        </p:nvSpPr>
        <p:spPr>
          <a:xfrm>
            <a:off x="0" y="4143375"/>
            <a:ext cx="851058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создать комплект измерителей учебных достижений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учащихся для проведения различных видов контроля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по каждому учебному предмету;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214312" y="714375"/>
            <a:ext cx="875665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повысить мотивацию учащихся к учению,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самостоятельной деятельности их, к повседневной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систематической работе;</a:t>
            </a:r>
            <a:endParaRPr/>
          </a:p>
        </p:txBody>
      </p:sp>
      <p:sp>
        <p:nvSpPr>
          <p:cNvPr id="132" name="Google Shape;132;p20"/>
          <p:cNvSpPr txBox="1"/>
          <p:nvPr/>
        </p:nvSpPr>
        <p:spPr>
          <a:xfrm>
            <a:off x="214312" y="2000250"/>
            <a:ext cx="85852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способствовать развитию критического мышления и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способностей к самооценке как основы успешности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ученика;</a:t>
            </a:r>
            <a:endParaRPr/>
          </a:p>
        </p:txBody>
      </p:sp>
      <p:sp>
        <p:nvSpPr>
          <p:cNvPr id="133" name="Google Shape;133;p20"/>
          <p:cNvSpPr txBox="1"/>
          <p:nvPr/>
        </p:nvSpPr>
        <p:spPr>
          <a:xfrm>
            <a:off x="142875" y="3357562"/>
            <a:ext cx="8756650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отслеживать динамику роста учебных достижений на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основе внутреннего и внешнего контроля.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/>
        </p:nvSpPr>
        <p:spPr>
          <a:xfrm>
            <a:off x="2643187" y="357187"/>
            <a:ext cx="3603625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Виды контроля</a:t>
            </a:r>
            <a:endParaRPr/>
          </a:p>
        </p:txBody>
      </p:sp>
      <p:cxnSp>
        <p:nvCxnSpPr>
          <p:cNvPr id="139" name="Google Shape;139;p21"/>
          <p:cNvCxnSpPr/>
          <p:nvPr/>
        </p:nvCxnSpPr>
        <p:spPr>
          <a:xfrm flipH="1">
            <a:off x="1785937" y="1000125"/>
            <a:ext cx="1500187" cy="1214437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140" name="Google Shape;140;p21"/>
          <p:cNvCxnSpPr/>
          <p:nvPr/>
        </p:nvCxnSpPr>
        <p:spPr>
          <a:xfrm rot="-5400000" flipH="1">
            <a:off x="3883025" y="1903412"/>
            <a:ext cx="3357562" cy="1693862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141" name="Google Shape;141;p21"/>
          <p:cNvCxnSpPr/>
          <p:nvPr/>
        </p:nvCxnSpPr>
        <p:spPr>
          <a:xfrm>
            <a:off x="5429250" y="1000125"/>
            <a:ext cx="1285875" cy="1214437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142" name="Google Shape;142;p21"/>
          <p:cNvCxnSpPr/>
          <p:nvPr/>
        </p:nvCxnSpPr>
        <p:spPr>
          <a:xfrm rot="5400000">
            <a:off x="1857375" y="1785937"/>
            <a:ext cx="2786062" cy="1357312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sp>
        <p:nvSpPr>
          <p:cNvPr id="143" name="Google Shape;143;p21"/>
          <p:cNvSpPr txBox="1"/>
          <p:nvPr/>
        </p:nvSpPr>
        <p:spPr>
          <a:xfrm>
            <a:off x="571500" y="2286000"/>
            <a:ext cx="1908175" cy="9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None/>
            </a:pPr>
            <a:r>
              <a:rPr lang="en-US" sz="28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стартовый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(сентябрь)</a:t>
            </a:r>
            <a:endParaRPr/>
          </a:p>
        </p:txBody>
      </p:sp>
      <p:sp>
        <p:nvSpPr>
          <p:cNvPr id="144" name="Google Shape;144;p21"/>
          <p:cNvSpPr txBox="1"/>
          <p:nvPr/>
        </p:nvSpPr>
        <p:spPr>
          <a:xfrm>
            <a:off x="6215062" y="2286000"/>
            <a:ext cx="1697037" cy="9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buSzPts val="2800"/>
              <a:buFont typeface="Calibri"/>
              <a:buNone/>
            </a:pPr>
            <a:r>
              <a:rPr lang="en-US" sz="2800" b="1" i="0" u="none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итоговый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(май)</a:t>
            </a:r>
            <a:endParaRPr/>
          </a:p>
        </p:txBody>
      </p:sp>
      <p:sp>
        <p:nvSpPr>
          <p:cNvPr id="145" name="Google Shape;145;p21"/>
          <p:cNvSpPr txBox="1"/>
          <p:nvPr/>
        </p:nvSpPr>
        <p:spPr>
          <a:xfrm>
            <a:off x="5000625" y="4429125"/>
            <a:ext cx="2816225" cy="9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2800"/>
              <a:buFont typeface="Calibri"/>
              <a:buNone/>
            </a:pPr>
            <a:r>
              <a:rPr lang="en-US" sz="2800" b="1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>промежуточный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 раз в полгода</a:t>
            </a:r>
            <a:r>
              <a:rPr lang="en-US" sz="2800" b="1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146" name="Google Shape;146;p21"/>
          <p:cNvSpPr txBox="1"/>
          <p:nvPr/>
        </p:nvSpPr>
        <p:spPr>
          <a:xfrm>
            <a:off x="1571625" y="3786187"/>
            <a:ext cx="2765425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800"/>
              <a:buFont typeface="Calibri"/>
              <a:buNone/>
            </a:pPr>
            <a:r>
              <a:rPr lang="en-US" sz="2800" b="1" i="0" u="none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текущий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(по четвертям,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триместрам)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/>
        </p:nvSpPr>
        <p:spPr>
          <a:xfrm>
            <a:off x="500062" y="142875"/>
            <a:ext cx="830897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Calibri"/>
              <a:buNone/>
            </a:pPr>
            <a:r>
              <a:rPr lang="en-US" sz="2800" b="1" i="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Формы контроля и учета достижений обучающихся</a:t>
            </a:r>
            <a:endParaRPr/>
          </a:p>
        </p:txBody>
      </p:sp>
      <p:graphicFrame>
        <p:nvGraphicFramePr>
          <p:cNvPr id="152" name="Google Shape;152;p22"/>
          <p:cNvGraphicFramePr/>
          <p:nvPr/>
        </p:nvGraphicFramePr>
        <p:xfrm>
          <a:off x="357187" y="785812"/>
          <a:ext cx="8572500" cy="4077335"/>
        </p:xfrm>
        <a:graphic>
          <a:graphicData uri="http://schemas.openxmlformats.org/drawingml/2006/table">
            <a:tbl>
              <a:tblPr>
                <a:noFill/>
                <a:tableStyleId>{10A63243-2B0B-4A71-9040-18B73630DBBD}</a:tableStyleId>
              </a:tblPr>
              <a:tblGrid>
                <a:gridCol w="2857500"/>
                <a:gridCol w="2857500"/>
                <a:gridCol w="2857500"/>
              </a:tblGrid>
              <a:tr h="835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виды контроля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урочная деятельность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внеурочная деятельность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241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стартовый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устный опрос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письменная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самостоятельная работа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диктанты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контрольное списывание</a:t>
                      </a:r>
                      <a:endParaRPr sz="16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тестовые задания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наблюдение, анкетирование, тестирование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Google Shape;157;p23"/>
          <p:cNvGraphicFramePr/>
          <p:nvPr/>
        </p:nvGraphicFramePr>
        <p:xfrm>
          <a:off x="285750" y="428625"/>
          <a:ext cx="8572500" cy="4930775"/>
        </p:xfrm>
        <a:graphic>
          <a:graphicData uri="http://schemas.openxmlformats.org/drawingml/2006/table">
            <a:tbl>
              <a:tblPr>
                <a:noFill/>
                <a:tableStyleId>{10A63243-2B0B-4A71-9040-18B73630DBBD}</a:tableStyleId>
              </a:tblPr>
              <a:tblGrid>
                <a:gridCol w="2857500"/>
                <a:gridCol w="2857500"/>
                <a:gridCol w="2857500"/>
              </a:tblGrid>
              <a:tr h="835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виды контроля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урочная деятельность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внеурочная деятельность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095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текущий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устный опрос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письменная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самостоятельная работа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диктанты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контрольное списывание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тестовые задания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изложение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доклад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Google Shape;162;p24"/>
          <p:cNvGraphicFramePr/>
          <p:nvPr/>
        </p:nvGraphicFramePr>
        <p:xfrm>
          <a:off x="285750" y="500062"/>
          <a:ext cx="8572500" cy="3848735"/>
        </p:xfrm>
        <a:graphic>
          <a:graphicData uri="http://schemas.openxmlformats.org/drawingml/2006/table">
            <a:tbl>
              <a:tblPr>
                <a:noFill/>
                <a:tableStyleId>{10A63243-2B0B-4A71-9040-18B73630DBBD}</a:tableStyleId>
              </a:tblPr>
              <a:tblGrid>
                <a:gridCol w="2857500"/>
                <a:gridCol w="2857500"/>
                <a:gridCol w="2857500"/>
              </a:tblGrid>
              <a:tr h="835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виды контроля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урочная деятельность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внеурочная деятельность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13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промежуточный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практические, проверочные, контрольные работы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участие в выставках, конкурсах, соревнованиях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активность в проектах и программах внеурочной деятельности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творческий отчет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" name="Google Shape;167;p25"/>
          <p:cNvGraphicFramePr/>
          <p:nvPr/>
        </p:nvGraphicFramePr>
        <p:xfrm>
          <a:off x="214312" y="857250"/>
          <a:ext cx="8572500" cy="3223895"/>
        </p:xfrm>
        <a:graphic>
          <a:graphicData uri="http://schemas.openxmlformats.org/drawingml/2006/table">
            <a:tbl>
              <a:tblPr>
                <a:noFill/>
                <a:tableStyleId>{10A63243-2B0B-4A71-9040-18B73630DBBD}</a:tableStyleId>
              </a:tblPr>
              <a:tblGrid>
                <a:gridCol w="2857500"/>
                <a:gridCol w="2857500"/>
                <a:gridCol w="2857500"/>
              </a:tblGrid>
              <a:tr h="835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виды контроля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урочная деятельность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внеурочная деятельность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387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итоговый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диагностическая - контрольная работа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диктанты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изложение</a:t>
                      </a:r>
                      <a:endParaRPr sz="2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контроль техники чтения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-проект, творческая книжка</a:t>
                      </a:r>
                      <a:endParaRPr/>
                    </a:p>
                  </a:txBody>
                  <a:tcPr marL="66675" marR="66675" marT="66675" marB="66675">
                    <a:lnL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C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/>
        </p:nvSpPr>
        <p:spPr>
          <a:xfrm>
            <a:off x="-290512" y="908050"/>
            <a:ext cx="9434512" cy="120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449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	Оценка личностных результатов представляет собой </a:t>
            </a:r>
            <a:endParaRPr/>
          </a:p>
          <a:p>
            <a:pPr marL="0" marR="0" lvl="0" indent="449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оценку достижения обучающимися планируемых </a:t>
            </a:r>
            <a:endParaRPr/>
          </a:p>
          <a:p>
            <a:pPr marL="0" marR="0" lvl="0" indent="4492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результатов в их личностном развитии.</a:t>
            </a:r>
            <a:endParaRPr/>
          </a:p>
        </p:txBody>
      </p:sp>
      <p:sp>
        <p:nvSpPr>
          <p:cNvPr id="173" name="Google Shape;173;p26"/>
          <p:cNvSpPr txBox="1"/>
          <p:nvPr/>
        </p:nvSpPr>
        <p:spPr>
          <a:xfrm>
            <a:off x="611187" y="0"/>
            <a:ext cx="8259762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5400"/>
              <a:buFont typeface="Calibri"/>
              <a:buNone/>
            </a:pPr>
            <a:r>
              <a:rPr lang="en-US" sz="5400" b="1" i="1" u="none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Личностные результаты</a:t>
            </a:r>
            <a:endParaRPr/>
          </a:p>
        </p:txBody>
      </p:sp>
      <p:sp>
        <p:nvSpPr>
          <p:cNvPr id="174" name="Google Shape;174;p26"/>
          <p:cNvSpPr txBox="1"/>
          <p:nvPr/>
        </p:nvSpPr>
        <p:spPr>
          <a:xfrm>
            <a:off x="468312" y="2276475"/>
            <a:ext cx="3940175" cy="5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3200"/>
              <a:buFont typeface="Noto Sans Symbols"/>
              <a:buChar char="❖"/>
            </a:pPr>
            <a:r>
              <a:rPr lang="en-US" sz="3200" b="1" i="0" u="none">
                <a:solidFill>
                  <a:srgbClr val="CC00CC"/>
                </a:solidFill>
                <a:latin typeface="Consolas"/>
                <a:ea typeface="Consolas"/>
                <a:cs typeface="Consolas"/>
                <a:sym typeface="Consolas"/>
              </a:rPr>
              <a:t>самоопределение</a:t>
            </a:r>
            <a:endParaRPr/>
          </a:p>
        </p:txBody>
      </p:sp>
      <p:sp>
        <p:nvSpPr>
          <p:cNvPr id="175" name="Google Shape;175;p26"/>
          <p:cNvSpPr txBox="1"/>
          <p:nvPr/>
        </p:nvSpPr>
        <p:spPr>
          <a:xfrm>
            <a:off x="1403350" y="2997200"/>
            <a:ext cx="4392612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3200"/>
              <a:buFont typeface="Noto Sans Symbols"/>
              <a:buChar char="❖"/>
            </a:pPr>
            <a:r>
              <a:rPr lang="en-US" sz="3200" b="1" i="0" u="none">
                <a:solidFill>
                  <a:srgbClr val="CC00CC"/>
                </a:solidFill>
                <a:latin typeface="Consolas"/>
                <a:ea typeface="Consolas"/>
                <a:cs typeface="Consolas"/>
                <a:sym typeface="Consolas"/>
              </a:rPr>
              <a:t>смыслообразование</a:t>
            </a:r>
            <a:endParaRPr/>
          </a:p>
        </p:txBody>
      </p:sp>
      <p:sp>
        <p:nvSpPr>
          <p:cNvPr id="176" name="Google Shape;176;p26"/>
          <p:cNvSpPr txBox="1"/>
          <p:nvPr/>
        </p:nvSpPr>
        <p:spPr>
          <a:xfrm>
            <a:off x="2039937" y="3644900"/>
            <a:ext cx="7104062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3200"/>
              <a:buFont typeface="Noto Sans Symbols"/>
              <a:buChar char="❖"/>
            </a:pPr>
            <a:r>
              <a:rPr lang="en-US" sz="3200" b="1" i="0" u="none">
                <a:solidFill>
                  <a:srgbClr val="CC00CC"/>
                </a:solidFill>
                <a:latin typeface="Consolas"/>
                <a:ea typeface="Consolas"/>
                <a:cs typeface="Consolas"/>
                <a:sym typeface="Consolas"/>
              </a:rPr>
              <a:t>морально-этическая ориентация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/>
        </p:nvSpPr>
        <p:spPr>
          <a:xfrm>
            <a:off x="1403350" y="0"/>
            <a:ext cx="6956425" cy="193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Методы контроля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nsolas"/>
              <a:buNone/>
            </a:pPr>
            <a:r>
              <a:rPr lang="en-US" sz="4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Наблюдение,тестирование,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nsolas"/>
              <a:buNone/>
            </a:pPr>
            <a:r>
              <a:rPr lang="en-US" sz="4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проектирование.</a:t>
            </a:r>
            <a:endParaRPr/>
          </a:p>
        </p:txBody>
      </p:sp>
      <p:sp>
        <p:nvSpPr>
          <p:cNvPr id="182" name="Google Shape;182;p27"/>
          <p:cNvSpPr txBox="1"/>
          <p:nvPr/>
        </p:nvSpPr>
        <p:spPr>
          <a:xfrm>
            <a:off x="-180975" y="1841500"/>
            <a:ext cx="9577387" cy="3786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Формы контроля</a:t>
            </a:r>
            <a:endParaRPr sz="4000" b="0" i="0" u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Письменная, устная.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Групповая, индивидуальная,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фронтальная.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Мониторинг, зачет, защита творческих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работ, конкурсы и т.д.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/>
        </p:nvSpPr>
        <p:spPr>
          <a:xfrm>
            <a:off x="684212" y="2565400"/>
            <a:ext cx="8001000" cy="16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	Достижение метапредметных результатов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обеспечивается за счет основных компонентов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образовательного процесса – учебных предметов.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8" name="Google Shape;188;p28"/>
          <p:cNvSpPr txBox="1"/>
          <p:nvPr/>
        </p:nvSpPr>
        <p:spPr>
          <a:xfrm>
            <a:off x="611187" y="431800"/>
            <a:ext cx="6864350" cy="17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44926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5400"/>
              <a:buFont typeface="Calibri"/>
              <a:buNone/>
            </a:pPr>
            <a:r>
              <a:rPr lang="en-US" sz="5400" b="1" i="1" u="none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Метапредметные  </a:t>
            </a:r>
            <a:endParaRPr/>
          </a:p>
          <a:p>
            <a:pPr marL="0" marR="0" lvl="0" indent="44926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5400"/>
              <a:buFont typeface="Calibri"/>
              <a:buNone/>
            </a:pPr>
            <a:r>
              <a:rPr lang="en-US" sz="5400" b="1" i="1" u="none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результаты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/>
          <p:nvPr/>
        </p:nvSpPr>
        <p:spPr>
          <a:xfrm>
            <a:off x="222250" y="1700212"/>
            <a:ext cx="8921750" cy="243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nsolas"/>
              <a:buNone/>
            </a:pP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Достижение предметных результатов обеспечивается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 счет основных учебных предметов. Поэтому объектом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оценки предметных результатов является способность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учащихся решать учебно-познавательные и учебно-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практические задачи.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9"/>
          <p:cNvSpPr txBox="1"/>
          <p:nvPr/>
        </p:nvSpPr>
        <p:spPr>
          <a:xfrm>
            <a:off x="611187" y="431800"/>
            <a:ext cx="8439150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33"/>
              </a:buClr>
              <a:buSzPts val="5400"/>
              <a:buFont typeface="Calibri"/>
              <a:buNone/>
            </a:pPr>
            <a:r>
              <a:rPr lang="en-US" sz="5400" b="1" i="1" u="none">
                <a:solidFill>
                  <a:srgbClr val="660033"/>
                </a:solidFill>
                <a:latin typeface="Calibri"/>
                <a:ea typeface="Calibri"/>
                <a:cs typeface="Calibri"/>
                <a:sym typeface="Calibri"/>
              </a:rPr>
              <a:t>Предметные результаты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/>
        </p:nvSpPr>
        <p:spPr>
          <a:xfrm>
            <a:off x="1042987" y="188912"/>
            <a:ext cx="6913562" cy="1570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en-US" sz="3200" b="1" i="1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Особенности оценивания учебных достижений детей в начальной школе.</a:t>
            </a:r>
            <a:endParaRPr/>
          </a:p>
        </p:txBody>
      </p:sp>
      <p:cxnSp>
        <p:nvCxnSpPr>
          <p:cNvPr id="200" name="Google Shape;200;p30"/>
          <p:cNvCxnSpPr/>
          <p:nvPr/>
        </p:nvCxnSpPr>
        <p:spPr>
          <a:xfrm flipH="1">
            <a:off x="0" y="3141662"/>
            <a:ext cx="9144000" cy="1655700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1" name="Google Shape;201;p30"/>
          <p:cNvSpPr txBox="1"/>
          <p:nvPr/>
        </p:nvSpPr>
        <p:spPr>
          <a:xfrm>
            <a:off x="315912" y="3213100"/>
            <a:ext cx="3733800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nsolas"/>
              <a:buNone/>
            </a:pPr>
            <a: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1 этап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nsolas"/>
              <a:buNone/>
            </a:pPr>
            <a: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безотметочная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nsolas"/>
              <a:buNone/>
            </a:pPr>
            <a: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обучение (1 класс)</a:t>
            </a:r>
            <a:endParaRPr/>
          </a:p>
        </p:txBody>
      </p:sp>
      <p:sp>
        <p:nvSpPr>
          <p:cNvPr id="202" name="Google Shape;202;p30"/>
          <p:cNvSpPr txBox="1"/>
          <p:nvPr/>
        </p:nvSpPr>
        <p:spPr>
          <a:xfrm>
            <a:off x="4500562" y="1700212"/>
            <a:ext cx="4427537" cy="1385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nsolas"/>
              <a:buNone/>
            </a:pPr>
            <a: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2 этап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nsolas"/>
              <a:buNone/>
            </a:pPr>
            <a: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отметочное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nsolas"/>
              <a:buNone/>
            </a:pPr>
            <a: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обучение (2-4 класс)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/>
        </p:nvSpPr>
        <p:spPr>
          <a:xfrm>
            <a:off x="0" y="2060575"/>
            <a:ext cx="8893175" cy="3786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nsolas"/>
              <a:buNone/>
            </a:pPr>
            <a: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1) оценивание должно начинаться с первого дня обучения;</a:t>
            </a:r>
            <a:b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2) при оценивании необходимо опираться на успех ребенка;</a:t>
            </a:r>
            <a:b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3) оценивание должно осуществляться последовательно от оценки организационной стороны деятельности к оценке ее содержания;</a:t>
            </a:r>
            <a:b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4) оценка обязательно должна вырисовывать перспективы ребенку;</a:t>
            </a:r>
            <a:b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5) оценка должна осуществляться на основе четких, понятных ребенку критериев; </a:t>
            </a:r>
            <a:b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6)оценочная деятельность должна распространяться не только на предметные ЗУН, но и учебную деятельность, общеучебные навыки, познавательную активность ребенка, его прилежание и старание;</a:t>
            </a:r>
            <a:b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7) оценивание должно проводиться в системе.</a:t>
            </a:r>
            <a:br>
              <a:rPr lang="en-US" sz="20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endParaRPr/>
          </a:p>
        </p:txBody>
      </p:sp>
      <p:sp>
        <p:nvSpPr>
          <p:cNvPr id="208" name="Google Shape;208;p31"/>
          <p:cNvSpPr txBox="1"/>
          <p:nvPr/>
        </p:nvSpPr>
        <p:spPr>
          <a:xfrm>
            <a:off x="900112" y="188912"/>
            <a:ext cx="7704137" cy="17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3600"/>
              <a:buFont typeface="Calibri"/>
              <a:buNone/>
            </a:pPr>
            <a:r>
              <a:rPr lang="en-US" sz="3600" b="1" i="1" u="none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Особенности оценивания учебных достижений детей в начальной школе.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/>
        </p:nvSpPr>
        <p:spPr>
          <a:xfrm>
            <a:off x="684212" y="1557337"/>
            <a:ext cx="8064500" cy="353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onsolas"/>
              <a:buNone/>
            </a:pPr>
            <a:r>
              <a:rPr lang="en-US" sz="3200" b="1" i="0" u="none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"5" ("отлично")</a:t>
            </a:r>
            <a: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 - уровень выполнения требований значительно выше удовлетворительного: отсутствие ошибок как по текущему, так и по предыдущему учебному материалу; не более одного недочета; логичность и полнота изложения.</a:t>
            </a:r>
            <a:b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endParaRPr/>
          </a:p>
        </p:txBody>
      </p:sp>
      <p:sp>
        <p:nvSpPr>
          <p:cNvPr id="214" name="Google Shape;214;p32"/>
          <p:cNvSpPr txBox="1"/>
          <p:nvPr/>
        </p:nvSpPr>
        <p:spPr>
          <a:xfrm>
            <a:off x="2124075" y="188912"/>
            <a:ext cx="4805362" cy="132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Calibri"/>
              <a:buNone/>
            </a:pPr>
            <a:r>
              <a:rPr lang="en-US" sz="4000" b="1" i="1" u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Характеристика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Calibri"/>
              <a:buNone/>
            </a:pPr>
            <a:r>
              <a:rPr lang="en-US" sz="4000" b="1" i="1" u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цифровой отметки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/>
        </p:nvSpPr>
        <p:spPr>
          <a:xfrm>
            <a:off x="250825" y="301625"/>
            <a:ext cx="8642350" cy="4894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Consolas"/>
              <a:buNone/>
            </a:pPr>
            <a:r>
              <a:rPr lang="en-US" sz="2800" b="1" i="0" u="none">
                <a:solidFill>
                  <a:srgbClr val="008000"/>
                </a:solidFill>
                <a:latin typeface="Consolas"/>
                <a:ea typeface="Consolas"/>
                <a:cs typeface="Consolas"/>
                <a:sym typeface="Consolas"/>
              </a:rPr>
              <a:t>"4" ("хорошо")</a:t>
            </a:r>
            <a: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 - уровень выполнения требований выше удовлетворительного: использование дополнительного материала, полнота и логичность раскрытия вопроса; самостоятельность суждений, отражение своего отношения к предмету обсуждения. Наличие 2-3 ошибок или 4-6 недочетов по текущему учебному материалу; не более 2 ошибок или 4 недочетов по пройденному материалу; незначительные нарушения логики изложения материала; использование нерациональных приемов решения учебной задачи; отдельные неточности в изложении материала.</a:t>
            </a:r>
            <a:br>
              <a:rPr lang="en-US" sz="24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4"/>
          <p:cNvSpPr txBox="1"/>
          <p:nvPr/>
        </p:nvSpPr>
        <p:spPr>
          <a:xfrm>
            <a:off x="684212" y="692150"/>
            <a:ext cx="7920037" cy="483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200"/>
              <a:buFont typeface="Consolas"/>
              <a:buNone/>
            </a:pPr>
            <a:r>
              <a:rPr lang="en-US" sz="3200" b="1" i="0" u="none">
                <a:solidFill>
                  <a:srgbClr val="0070C0"/>
                </a:solidFill>
                <a:latin typeface="Consolas"/>
                <a:ea typeface="Consolas"/>
                <a:cs typeface="Consolas"/>
                <a:sym typeface="Consolas"/>
              </a:rPr>
              <a:t>"3" ("удовлетворительно")</a:t>
            </a:r>
            <a: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 - достаточный минимальный уровень выполнения требований, предъявляемых к конкретной работе; не более 4-6 ошибок или 10 недочетов по текущему учебному материалу; не более 3-5 ошибок или не более 8 недочетов по пройденному учебному материалу; отдельные нарушения логики изложения материала; неполнота раскрытия вопроса.</a:t>
            </a:r>
            <a:br>
              <a:rPr lang="en-US" sz="2800" b="0" i="0" u="non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</a:b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/>
          <p:nvPr/>
        </p:nvSpPr>
        <p:spPr>
          <a:xfrm>
            <a:off x="179387" y="260350"/>
            <a:ext cx="8713787" cy="667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siva"/>
              <a:buNone/>
            </a:pPr>
            <a:r>
              <a:rPr lang="en-US" sz="3200" b="0" i="0" u="non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	</a:t>
            </a:r>
            <a:r>
              <a:rPr lang="en-US" sz="3600" b="0" i="0" u="none">
                <a:solidFill>
                  <a:srgbClr val="C00000"/>
                </a:solidFill>
                <a:latin typeface="Corsiva"/>
                <a:ea typeface="Corsiva"/>
                <a:cs typeface="Corsiva"/>
                <a:sym typeface="Corsiva"/>
              </a:rPr>
              <a:t>Уважаемые коллеги!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Corsiva"/>
              <a:buNone/>
            </a:pPr>
            <a:r>
              <a:rPr lang="en-US" sz="3600" b="0" i="0" u="none">
                <a:solidFill>
                  <a:srgbClr val="C00000"/>
                </a:solidFill>
                <a:latin typeface="Corsiva"/>
                <a:ea typeface="Corsiva"/>
                <a:cs typeface="Corsiva"/>
                <a:sym typeface="Corsiva"/>
              </a:rPr>
              <a:t>	В рамках модернизации системы образования профессиональная деятельность каждого из нас оценивается и администрацией, и родителями учеников, и общественностью. И, честно говоря, мы, взрослые, не очень уютно чувствуем себя при выставлении баллов. Поэтому я призываю всех учителей помнить о ранимости детской души и очень обдуманно 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Corsiva"/>
              <a:buNone/>
            </a:pPr>
            <a:r>
              <a:rPr lang="en-US" sz="3600" b="0" i="0" u="none">
                <a:solidFill>
                  <a:srgbClr val="C00000"/>
                </a:solidFill>
                <a:latin typeface="Corsiva"/>
                <a:ea typeface="Corsiva"/>
                <a:cs typeface="Corsiva"/>
                <a:sym typeface="Corsiva"/>
              </a:rPr>
              <a:t>                        аккуратно пользоваться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Corsiva"/>
              <a:buNone/>
            </a:pPr>
            <a:r>
              <a:rPr lang="en-US" sz="3600" b="0" i="0" u="none">
                <a:solidFill>
                  <a:srgbClr val="C00000"/>
                </a:solidFill>
                <a:latin typeface="Corsiva"/>
                <a:ea typeface="Corsiva"/>
                <a:cs typeface="Corsiva"/>
                <a:sym typeface="Corsiva"/>
              </a:rPr>
              <a:t>                              отметкой и оценкой.</a:t>
            </a:r>
            <a:r>
              <a:rPr lang="en-US" sz="3600" b="0" i="0" u="none">
                <a:solidFill>
                  <a:srgbClr val="FF0066"/>
                </a:solidFill>
                <a:latin typeface="Corsiva"/>
                <a:ea typeface="Corsiva"/>
                <a:cs typeface="Corsiva"/>
                <a:sym typeface="Corsiva"/>
              </a:rPr>
              <a:t/>
            </a:r>
            <a:br>
              <a:rPr lang="en-US" sz="3600" b="0" i="0" u="none">
                <a:solidFill>
                  <a:srgbClr val="FF0066"/>
                </a:solidFill>
                <a:latin typeface="Corsiva"/>
                <a:ea typeface="Corsiva"/>
                <a:cs typeface="Corsiva"/>
                <a:sym typeface="Corsiva"/>
              </a:rPr>
            </a:b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S101908700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S101908700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608</Words>
  <Application>Microsoft Office PowerPoint</Application>
  <PresentationFormat>Экран (4:3)</PresentationFormat>
  <Paragraphs>161</Paragraphs>
  <Slides>22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1_TS101908700</vt:lpstr>
      <vt:lpstr>TS101908700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ЛАУРА</dc:creator>
  <cp:lastModifiedBy>Чернышова</cp:lastModifiedBy>
  <cp:revision>1</cp:revision>
  <dcterms:modified xsi:type="dcterms:W3CDTF">2024-01-24T09:55:56Z</dcterms:modified>
</cp:coreProperties>
</file>