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088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326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018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789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018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751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9639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641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273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216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96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1/17/2024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428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14728" y="6739524"/>
            <a:ext cx="9162415" cy="118745"/>
          </a:xfrm>
          <a:custGeom>
            <a:avLst/>
            <a:gdLst/>
            <a:ahLst/>
            <a:cxnLst/>
            <a:rect l="l" t="t" r="r" b="b"/>
            <a:pathLst>
              <a:path w="9162415" h="118745">
                <a:moveTo>
                  <a:pt x="9162288" y="0"/>
                </a:moveTo>
                <a:lnTo>
                  <a:pt x="0" y="0"/>
                </a:lnTo>
                <a:lnTo>
                  <a:pt x="0" y="118474"/>
                </a:lnTo>
                <a:lnTo>
                  <a:pt x="9162288" y="118474"/>
                </a:lnTo>
                <a:lnTo>
                  <a:pt x="916228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62000" y="1695197"/>
            <a:ext cx="10972800" cy="1562607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73025" marR="5080" indent="1905" algn="ctr">
              <a:lnSpc>
                <a:spcPts val="3890"/>
              </a:lnSpc>
              <a:spcBef>
                <a:spcPts val="585"/>
              </a:spcBef>
            </a:pPr>
            <a:r>
              <a:rPr spc="-30" dirty="0"/>
              <a:t>Химическое равновесие. </a:t>
            </a:r>
            <a:r>
              <a:rPr spc="-20" dirty="0"/>
              <a:t>Расчёт </a:t>
            </a:r>
            <a:r>
              <a:rPr spc="-15" dirty="0"/>
              <a:t> </a:t>
            </a:r>
            <a:r>
              <a:rPr spc="-30" dirty="0"/>
              <a:t>характеристик</a:t>
            </a:r>
            <a:r>
              <a:rPr spc="-125" dirty="0"/>
              <a:t> </a:t>
            </a:r>
            <a:r>
              <a:rPr spc="-30" dirty="0"/>
              <a:t>химического</a:t>
            </a:r>
            <a:r>
              <a:rPr spc="-135" dirty="0"/>
              <a:t> </a:t>
            </a:r>
            <a:r>
              <a:rPr spc="-30" dirty="0"/>
              <a:t>равновесия.</a:t>
            </a:r>
          </a:p>
          <a:p>
            <a:pPr marL="62230" algn="ctr">
              <a:lnSpc>
                <a:spcPts val="3829"/>
              </a:lnSpc>
            </a:pPr>
            <a:r>
              <a:rPr spc="-30" dirty="0"/>
              <a:t>Вопрос</a:t>
            </a:r>
            <a:r>
              <a:rPr spc="-110" dirty="0"/>
              <a:t> </a:t>
            </a:r>
            <a:r>
              <a:rPr spc="-10" dirty="0"/>
              <a:t>23</a:t>
            </a:r>
            <a:r>
              <a:rPr spc="-80" dirty="0"/>
              <a:t> </a:t>
            </a:r>
            <a:r>
              <a:rPr spc="-25" dirty="0" smtClean="0"/>
              <a:t>ЕГЭ-202</a:t>
            </a:r>
            <a:r>
              <a:rPr lang="ru-RU" spc="-25" dirty="0" smtClean="0"/>
              <a:t>4</a:t>
            </a:r>
            <a:r>
              <a:rPr spc="-110" dirty="0" smtClean="0"/>
              <a:t> </a:t>
            </a:r>
            <a:r>
              <a:rPr spc="-15" dirty="0"/>
              <a:t>по</a:t>
            </a:r>
            <a:r>
              <a:rPr spc="-70" dirty="0"/>
              <a:t> </a:t>
            </a:r>
            <a:r>
              <a:rPr spc="-25" dirty="0"/>
              <a:t>химии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914905" y="3889375"/>
          <a:ext cx="7425689" cy="18954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3390"/>
                <a:gridCol w="1320164"/>
                <a:gridCol w="1393825"/>
                <a:gridCol w="1718310"/>
              </a:tblGrid>
              <a:tr h="5294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+3H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79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5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294"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422">
                <a:tc>
                  <a:txBody>
                    <a:bodyPr/>
                    <a:lstStyle/>
                    <a:p>
                      <a:pPr marL="635" algn="ctr">
                        <a:lnSpc>
                          <a:spcPts val="327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294"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56387" y="275335"/>
            <a:ext cx="10776585" cy="34074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3175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реактор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постоянного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объёма </a:t>
            </a:r>
            <a:r>
              <a:rPr sz="1800" dirty="0">
                <a:latin typeface="Times New Roman"/>
                <a:cs typeface="Times New Roman"/>
              </a:rPr>
              <a:t>поместили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некоторое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количество</a:t>
            </a:r>
            <a:r>
              <a:rPr sz="1800" spc="-5" dirty="0">
                <a:latin typeface="Times New Roman"/>
                <a:cs typeface="Times New Roman"/>
              </a:rPr>
              <a:t> азота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водорода.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результате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протекания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обратимой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endParaRPr sz="1800">
              <a:latin typeface="Times New Roman"/>
              <a:cs typeface="Times New Roman"/>
            </a:endParaRPr>
          </a:p>
          <a:p>
            <a:pPr marL="4499610">
              <a:lnSpc>
                <a:spcPts val="1939"/>
              </a:lnSpc>
              <a:spcBef>
                <a:spcPts val="445"/>
              </a:spcBef>
            </a:pPr>
            <a:r>
              <a:rPr sz="2700" spc="-7" baseline="13888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2(г)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2700" baseline="13888" dirty="0">
                <a:latin typeface="Times New Roman"/>
                <a:cs typeface="Times New Roman"/>
              </a:rPr>
              <a:t>+</a:t>
            </a:r>
            <a:r>
              <a:rPr sz="2700" spc="-15" baseline="13888" dirty="0">
                <a:latin typeface="Times New Roman"/>
                <a:cs typeface="Times New Roman"/>
              </a:rPr>
              <a:t> </a:t>
            </a:r>
            <a:r>
              <a:rPr sz="2700" spc="-7" baseline="13888" dirty="0">
                <a:latin typeface="Times New Roman"/>
                <a:cs typeface="Times New Roman"/>
              </a:rPr>
              <a:t>3H</a:t>
            </a:r>
            <a:r>
              <a:rPr sz="1200" spc="-5" dirty="0">
                <a:latin typeface="Times New Roman"/>
                <a:cs typeface="Times New Roman"/>
              </a:rPr>
              <a:t>2(г)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2700" baseline="13888" dirty="0">
                <a:latin typeface="Cambria Math"/>
                <a:cs typeface="Cambria Math"/>
              </a:rPr>
              <a:t>⇄</a:t>
            </a:r>
            <a:r>
              <a:rPr sz="2700" spc="75" baseline="13888" dirty="0">
                <a:latin typeface="Cambria Math"/>
                <a:cs typeface="Cambria Math"/>
              </a:rPr>
              <a:t> </a:t>
            </a:r>
            <a:r>
              <a:rPr sz="2700" spc="-7" baseline="13888" dirty="0">
                <a:latin typeface="Times New Roman"/>
                <a:cs typeface="Times New Roman"/>
              </a:rPr>
              <a:t>2NH</a:t>
            </a:r>
            <a:r>
              <a:rPr sz="1200" spc="-5" dirty="0">
                <a:latin typeface="Times New Roman"/>
                <a:cs typeface="Times New Roman"/>
              </a:rPr>
              <a:t>3(г)</a:t>
            </a:r>
            <a:endParaRPr sz="1200">
              <a:latin typeface="Times New Roman"/>
              <a:cs typeface="Times New Roman"/>
            </a:endParaRPr>
          </a:p>
          <a:p>
            <a:pPr marL="50800">
              <a:lnSpc>
                <a:spcPts val="1939"/>
              </a:lnSpc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реакционной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установилось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химическое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равновесие.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исходная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endParaRPr sz="1800">
              <a:latin typeface="Times New Roman"/>
              <a:cs typeface="Times New Roman"/>
            </a:endParaRPr>
          </a:p>
          <a:p>
            <a:pPr marL="50800" marR="43180">
              <a:lnSpc>
                <a:spcPct val="100000"/>
              </a:lnSpc>
            </a:pPr>
            <a:r>
              <a:rPr sz="1800" spc="5" dirty="0">
                <a:latin typeface="Times New Roman"/>
                <a:cs typeface="Times New Roman"/>
              </a:rPr>
              <a:t>составила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1,2</a:t>
            </a:r>
            <a:r>
              <a:rPr sz="1800" spc="-5" dirty="0">
                <a:latin typeface="Times New Roman"/>
                <a:cs typeface="Times New Roman"/>
              </a:rPr>
              <a:t> моль/л,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равновесная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-5" dirty="0">
                <a:latin typeface="Times New Roman"/>
                <a:cs typeface="Times New Roman"/>
              </a:rPr>
              <a:t> азота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0,4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моль/л</a:t>
            </a:r>
            <a:r>
              <a:rPr sz="1800" dirty="0">
                <a:latin typeface="Times New Roman"/>
                <a:cs typeface="Times New Roman"/>
              </a:rPr>
              <a:t> и 0,3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азота</a:t>
            </a:r>
            <a:r>
              <a:rPr sz="1800" dirty="0">
                <a:latin typeface="Times New Roman"/>
                <a:cs typeface="Times New Roman"/>
              </a:rPr>
              <a:t> 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аммиака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(</a:t>
            </a:r>
            <a:r>
              <a:rPr sz="1800" i="1" spc="5" dirty="0">
                <a:latin typeface="Times New Roman"/>
                <a:cs typeface="Times New Roman"/>
              </a:rPr>
              <a:t>Y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  <a:spcBef>
                <a:spcPts val="15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212725" marR="941069">
              <a:lnSpc>
                <a:spcPct val="100000"/>
              </a:lnSpc>
              <a:buAutoNum type="arabicParenR"/>
              <a:tabLst>
                <a:tab pos="542925" algn="l"/>
              </a:tabLst>
            </a:pPr>
            <a:r>
              <a:rPr sz="2400" dirty="0">
                <a:latin typeface="Times New Roman"/>
                <a:cs typeface="Times New Roman"/>
              </a:rPr>
              <a:t>Пусть </a:t>
            </a:r>
            <a:r>
              <a:rPr sz="2400" spc="-15" dirty="0">
                <a:latin typeface="Times New Roman"/>
                <a:cs typeface="Times New Roman"/>
              </a:rPr>
              <a:t>объём </a:t>
            </a:r>
            <a:r>
              <a:rPr sz="2400" dirty="0">
                <a:latin typeface="Times New Roman"/>
                <a:cs typeface="Times New Roman"/>
              </a:rPr>
              <a:t>системы </a:t>
            </a:r>
            <a:r>
              <a:rPr sz="2400" spc="-5" dirty="0">
                <a:latin typeface="Times New Roman"/>
                <a:cs typeface="Times New Roman"/>
              </a:rPr>
              <a:t>V </a:t>
            </a:r>
            <a:r>
              <a:rPr sz="2400" dirty="0">
                <a:latin typeface="Times New Roman"/>
                <a:cs typeface="Times New Roman"/>
              </a:rPr>
              <a:t>= 1 </a:t>
            </a:r>
            <a:r>
              <a:rPr sz="2400" spc="-5" dirty="0">
                <a:latin typeface="Times New Roman"/>
                <a:cs typeface="Times New Roman"/>
              </a:rPr>
              <a:t>л, </a:t>
            </a:r>
            <a:r>
              <a:rPr sz="2400" spc="-35" dirty="0">
                <a:latin typeface="Times New Roman"/>
                <a:cs typeface="Times New Roman"/>
              </a:rPr>
              <a:t>тогда </a:t>
            </a:r>
            <a:r>
              <a:rPr sz="2400" spc="-10" dirty="0">
                <a:latin typeface="Times New Roman"/>
                <a:cs typeface="Times New Roman"/>
              </a:rPr>
              <a:t>изменение концентрации </a:t>
            </a:r>
            <a:r>
              <a:rPr sz="2400" dirty="0">
                <a:latin typeface="Times New Roman"/>
                <a:cs typeface="Times New Roman"/>
              </a:rPr>
              <a:t>численно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 </a:t>
            </a:r>
            <a:r>
              <a:rPr sz="2400" spc="-10" dirty="0">
                <a:latin typeface="Times New Roman"/>
                <a:cs typeface="Times New Roman"/>
              </a:rPr>
              <a:t>изменению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количества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вещества.</a:t>
            </a:r>
            <a:endParaRPr sz="2400">
              <a:latin typeface="Times New Roman"/>
              <a:cs typeface="Times New Roman"/>
            </a:endParaRPr>
          </a:p>
          <a:p>
            <a:pPr marL="542290" indent="-330200">
              <a:lnSpc>
                <a:spcPct val="100000"/>
              </a:lnSpc>
              <a:spcBef>
                <a:spcPts val="1995"/>
              </a:spcBef>
              <a:buAutoNum type="arabicParenR"/>
              <a:tabLst>
                <a:tab pos="542925" algn="l"/>
              </a:tabLst>
            </a:pPr>
            <a:r>
              <a:rPr sz="2400" spc="5" dirty="0">
                <a:latin typeface="Times New Roman"/>
                <a:cs typeface="Times New Roman"/>
              </a:rPr>
              <a:t>Составим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изменения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концентраций: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177607" y="2788030"/>
          <a:ext cx="7425054" cy="1867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3390"/>
                <a:gridCol w="1320164"/>
                <a:gridCol w="1393825"/>
                <a:gridCol w="1717675"/>
              </a:tblGrid>
              <a:tr h="53073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+3H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275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5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1,2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3488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43687" y="275335"/>
            <a:ext cx="11175365" cy="4137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70294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реактор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постоянного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объёма </a:t>
            </a:r>
            <a:r>
              <a:rPr sz="1800" dirty="0">
                <a:latin typeface="Times New Roman"/>
                <a:cs typeface="Times New Roman"/>
              </a:rPr>
              <a:t>поместили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некоторое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количество</a:t>
            </a:r>
            <a:r>
              <a:rPr sz="1800" spc="-5" dirty="0">
                <a:latin typeface="Times New Roman"/>
                <a:cs typeface="Times New Roman"/>
              </a:rPr>
              <a:t> азота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водорода.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результате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протекания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обратимой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endParaRPr sz="1800">
              <a:latin typeface="Times New Roman"/>
              <a:cs typeface="Times New Roman"/>
            </a:endParaRPr>
          </a:p>
          <a:p>
            <a:pPr marL="4512310">
              <a:lnSpc>
                <a:spcPts val="1939"/>
              </a:lnSpc>
              <a:spcBef>
                <a:spcPts val="445"/>
              </a:spcBef>
            </a:pPr>
            <a:r>
              <a:rPr sz="2700" spc="-7" baseline="13888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2(г)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2700" baseline="13888" dirty="0">
                <a:latin typeface="Times New Roman"/>
                <a:cs typeface="Times New Roman"/>
              </a:rPr>
              <a:t>+</a:t>
            </a:r>
            <a:r>
              <a:rPr sz="2700" spc="-15" baseline="13888" dirty="0">
                <a:latin typeface="Times New Roman"/>
                <a:cs typeface="Times New Roman"/>
              </a:rPr>
              <a:t> </a:t>
            </a:r>
            <a:r>
              <a:rPr sz="2700" spc="-7" baseline="13888" dirty="0">
                <a:latin typeface="Times New Roman"/>
                <a:cs typeface="Times New Roman"/>
              </a:rPr>
              <a:t>3H</a:t>
            </a:r>
            <a:r>
              <a:rPr sz="1200" spc="-5" dirty="0">
                <a:latin typeface="Times New Roman"/>
                <a:cs typeface="Times New Roman"/>
              </a:rPr>
              <a:t>2(г)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2700" baseline="13888" dirty="0">
                <a:latin typeface="Cambria Math"/>
                <a:cs typeface="Cambria Math"/>
              </a:rPr>
              <a:t>⇄</a:t>
            </a:r>
            <a:r>
              <a:rPr sz="2700" spc="75" baseline="13888" dirty="0">
                <a:latin typeface="Cambria Math"/>
                <a:cs typeface="Cambria Math"/>
              </a:rPr>
              <a:t> </a:t>
            </a:r>
            <a:r>
              <a:rPr sz="2700" spc="-7" baseline="13888" dirty="0">
                <a:latin typeface="Times New Roman"/>
                <a:cs typeface="Times New Roman"/>
              </a:rPr>
              <a:t>2NH</a:t>
            </a:r>
            <a:r>
              <a:rPr sz="1200" spc="-5" dirty="0">
                <a:latin typeface="Times New Roman"/>
                <a:cs typeface="Times New Roman"/>
              </a:rPr>
              <a:t>3(г)</a:t>
            </a:r>
            <a:endParaRPr sz="1200">
              <a:latin typeface="Times New Roman"/>
              <a:cs typeface="Times New Roman"/>
            </a:endParaRPr>
          </a:p>
          <a:p>
            <a:pPr marL="63500">
              <a:lnSpc>
                <a:spcPts val="1939"/>
              </a:lnSpc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реакционной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установилось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химическое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равновесие.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исходная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endParaRPr sz="1800">
              <a:latin typeface="Times New Roman"/>
              <a:cs typeface="Times New Roman"/>
            </a:endParaRPr>
          </a:p>
          <a:p>
            <a:pPr marL="63500" marR="428625">
              <a:lnSpc>
                <a:spcPct val="100000"/>
              </a:lnSpc>
            </a:pPr>
            <a:r>
              <a:rPr sz="1800" spc="5" dirty="0">
                <a:latin typeface="Times New Roman"/>
                <a:cs typeface="Times New Roman"/>
              </a:rPr>
              <a:t>составила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1,2</a:t>
            </a:r>
            <a:r>
              <a:rPr sz="1800" spc="-5" dirty="0">
                <a:latin typeface="Times New Roman"/>
                <a:cs typeface="Times New Roman"/>
              </a:rPr>
              <a:t> моль/л,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равновесная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-5" dirty="0">
                <a:latin typeface="Times New Roman"/>
                <a:cs typeface="Times New Roman"/>
              </a:rPr>
              <a:t> азота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0,4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моль/л</a:t>
            </a:r>
            <a:r>
              <a:rPr sz="1800" dirty="0">
                <a:latin typeface="Times New Roman"/>
                <a:cs typeface="Times New Roman"/>
              </a:rPr>
              <a:t> и 0,3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азота</a:t>
            </a:r>
            <a:r>
              <a:rPr sz="1800" dirty="0">
                <a:latin typeface="Times New Roman"/>
                <a:cs typeface="Times New Roman"/>
              </a:rPr>
              <a:t> 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аммиака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(</a:t>
            </a:r>
            <a:r>
              <a:rPr sz="1800" i="1" spc="5" dirty="0">
                <a:latin typeface="Times New Roman"/>
                <a:cs typeface="Times New Roman"/>
              </a:rPr>
              <a:t>Y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50">
              <a:latin typeface="Times New Roman"/>
              <a:cs typeface="Times New Roman"/>
            </a:endParaRPr>
          </a:p>
          <a:p>
            <a:pPr marL="554990" indent="-330200">
              <a:lnSpc>
                <a:spcPct val="100000"/>
              </a:lnSpc>
              <a:buAutoNum type="arabicParenR" startAt="3"/>
              <a:tabLst>
                <a:tab pos="555625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обозначим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вопросы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8605520">
              <a:lnSpc>
                <a:spcPct val="100000"/>
              </a:lnSpc>
              <a:spcBef>
                <a:spcPts val="950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605520" marR="179070" lvl="1">
              <a:lnSpc>
                <a:spcPct val="100000"/>
              </a:lnSpc>
              <a:buAutoNum type="arabicParenR"/>
              <a:tabLst>
                <a:tab pos="8851265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одного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605520" marR="45720" lvl="1" algn="just">
              <a:lnSpc>
                <a:spcPct val="100000"/>
              </a:lnSpc>
              <a:buAutoNum type="arabicParenR"/>
              <a:tabLst>
                <a:tab pos="8851265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107732" y="2712211"/>
          <a:ext cx="7425689" cy="19226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3390"/>
                <a:gridCol w="1320164"/>
                <a:gridCol w="1393825"/>
                <a:gridCol w="1718310"/>
              </a:tblGrid>
              <a:tr h="5480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+3H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279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5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3136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1,2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3136">
                <a:tc>
                  <a:txBody>
                    <a:bodyPr/>
                    <a:lstStyle/>
                    <a:p>
                      <a:pPr marL="635" algn="ctr">
                        <a:lnSpc>
                          <a:spcPts val="327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8375"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30987" y="275335"/>
            <a:ext cx="11151870" cy="5713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66738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2.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реактор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постоянного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объёма </a:t>
            </a:r>
            <a:r>
              <a:rPr sz="1800" dirty="0">
                <a:latin typeface="Times New Roman"/>
                <a:cs typeface="Times New Roman"/>
              </a:rPr>
              <a:t>поместили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некоторое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количество</a:t>
            </a:r>
            <a:r>
              <a:rPr sz="1800" spc="-5" dirty="0">
                <a:latin typeface="Times New Roman"/>
                <a:cs typeface="Times New Roman"/>
              </a:rPr>
              <a:t> азота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водорода.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результате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протекания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обратимой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</a:t>
            </a:r>
            <a:endParaRPr sz="1800">
              <a:latin typeface="Times New Roman"/>
              <a:cs typeface="Times New Roman"/>
            </a:endParaRPr>
          </a:p>
          <a:p>
            <a:pPr marL="4525010">
              <a:lnSpc>
                <a:spcPts val="1939"/>
              </a:lnSpc>
              <a:spcBef>
                <a:spcPts val="445"/>
              </a:spcBef>
            </a:pPr>
            <a:r>
              <a:rPr sz="2700" spc="-7" baseline="13888" dirty="0">
                <a:latin typeface="Times New Roman"/>
                <a:cs typeface="Times New Roman"/>
              </a:rPr>
              <a:t>N</a:t>
            </a:r>
            <a:r>
              <a:rPr sz="1200" spc="-5" dirty="0">
                <a:latin typeface="Times New Roman"/>
                <a:cs typeface="Times New Roman"/>
              </a:rPr>
              <a:t>2(г)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2700" baseline="13888" dirty="0">
                <a:latin typeface="Times New Roman"/>
                <a:cs typeface="Times New Roman"/>
              </a:rPr>
              <a:t>+</a:t>
            </a:r>
            <a:r>
              <a:rPr sz="2700" spc="-15" baseline="13888" dirty="0">
                <a:latin typeface="Times New Roman"/>
                <a:cs typeface="Times New Roman"/>
              </a:rPr>
              <a:t> </a:t>
            </a:r>
            <a:r>
              <a:rPr sz="2700" spc="-7" baseline="13888" dirty="0">
                <a:latin typeface="Times New Roman"/>
                <a:cs typeface="Times New Roman"/>
              </a:rPr>
              <a:t>3H</a:t>
            </a:r>
            <a:r>
              <a:rPr sz="1200" spc="-5" dirty="0">
                <a:latin typeface="Times New Roman"/>
                <a:cs typeface="Times New Roman"/>
              </a:rPr>
              <a:t>2(г)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2700" baseline="13888" dirty="0">
                <a:latin typeface="Cambria Math"/>
                <a:cs typeface="Cambria Math"/>
              </a:rPr>
              <a:t>⇄</a:t>
            </a:r>
            <a:r>
              <a:rPr sz="2700" spc="75" baseline="13888" dirty="0">
                <a:latin typeface="Cambria Math"/>
                <a:cs typeface="Cambria Math"/>
              </a:rPr>
              <a:t> </a:t>
            </a:r>
            <a:r>
              <a:rPr sz="2700" spc="-7" baseline="13888" dirty="0">
                <a:latin typeface="Times New Roman"/>
                <a:cs typeface="Times New Roman"/>
              </a:rPr>
              <a:t>2NH</a:t>
            </a:r>
            <a:r>
              <a:rPr sz="1200" spc="-5" dirty="0">
                <a:latin typeface="Times New Roman"/>
                <a:cs typeface="Times New Roman"/>
              </a:rPr>
              <a:t>3(г)</a:t>
            </a:r>
            <a:endParaRPr sz="1200">
              <a:latin typeface="Times New Roman"/>
              <a:cs typeface="Times New Roman"/>
            </a:endParaRPr>
          </a:p>
          <a:p>
            <a:pPr marL="76200">
              <a:lnSpc>
                <a:spcPts val="1939"/>
              </a:lnSpc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реакционной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установилось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химическое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равновесие.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исходная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endParaRPr sz="1800">
              <a:latin typeface="Times New Roman"/>
              <a:cs typeface="Times New Roman"/>
            </a:endParaRPr>
          </a:p>
          <a:p>
            <a:pPr marL="76200" marR="393065">
              <a:lnSpc>
                <a:spcPct val="100000"/>
              </a:lnSpc>
            </a:pPr>
            <a:r>
              <a:rPr sz="1800" spc="5" dirty="0">
                <a:latin typeface="Times New Roman"/>
                <a:cs typeface="Times New Roman"/>
              </a:rPr>
              <a:t>составила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1,2</a:t>
            </a:r>
            <a:r>
              <a:rPr sz="1800" spc="-5" dirty="0">
                <a:latin typeface="Times New Roman"/>
                <a:cs typeface="Times New Roman"/>
              </a:rPr>
              <a:t> моль/л,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равновесная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-5" dirty="0">
                <a:latin typeface="Times New Roman"/>
                <a:cs typeface="Times New Roman"/>
              </a:rPr>
              <a:t> азота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0,4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моль/л</a:t>
            </a:r>
            <a:r>
              <a:rPr sz="1800" dirty="0">
                <a:latin typeface="Times New Roman"/>
                <a:cs typeface="Times New Roman"/>
              </a:rPr>
              <a:t> и 0,3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азота</a:t>
            </a:r>
            <a:r>
              <a:rPr sz="1800" dirty="0">
                <a:latin typeface="Times New Roman"/>
                <a:cs typeface="Times New Roman"/>
              </a:rPr>
              <a:t> 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аммиака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(</a:t>
            </a:r>
            <a:r>
              <a:rPr sz="1800" i="1" spc="5" dirty="0">
                <a:latin typeface="Times New Roman"/>
                <a:cs typeface="Times New Roman"/>
              </a:rPr>
              <a:t>Y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50">
              <a:latin typeface="Times New Roman"/>
              <a:cs typeface="Times New Roman"/>
            </a:endParaRPr>
          </a:p>
          <a:p>
            <a:pPr marL="567690" indent="-330200">
              <a:lnSpc>
                <a:spcPct val="100000"/>
              </a:lnSpc>
              <a:buAutoNum type="arabicParenR" startAt="3"/>
              <a:tabLst>
                <a:tab pos="568325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обозначим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вопросы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8569960" algn="just">
              <a:lnSpc>
                <a:spcPct val="100000"/>
              </a:lnSpc>
              <a:spcBef>
                <a:spcPts val="1045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815070" lvl="1" indent="-245745" algn="just">
              <a:lnSpc>
                <a:spcPct val="100000"/>
              </a:lnSpc>
              <a:buAutoNum type="arabicParenR"/>
              <a:tabLst>
                <a:tab pos="8815705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20" dirty="0">
                <a:latin typeface="Times New Roman"/>
                <a:cs typeface="Times New Roman"/>
              </a:rPr>
              <a:t> одного</a:t>
            </a:r>
            <a:endParaRPr sz="1800">
              <a:latin typeface="Times New Roman"/>
              <a:cs typeface="Times New Roman"/>
            </a:endParaRPr>
          </a:p>
          <a:p>
            <a:pPr marL="8569960" algn="just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569960" marR="58419" lvl="1" algn="just">
              <a:lnSpc>
                <a:spcPct val="100000"/>
              </a:lnSpc>
              <a:buAutoNum type="arabicParenR" startAt="2"/>
              <a:tabLst>
                <a:tab pos="8815705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Times New Roman"/>
              <a:buAutoNum type="arabicParenR" startAt="2"/>
            </a:pPr>
            <a:endParaRPr sz="2000">
              <a:latin typeface="Times New Roman"/>
              <a:cs typeface="Times New Roman"/>
            </a:endParaRPr>
          </a:p>
          <a:p>
            <a:pPr marL="567690" indent="-330200">
              <a:lnSpc>
                <a:spcPct val="100000"/>
              </a:lnSpc>
              <a:spcBef>
                <a:spcPts val="1375"/>
              </a:spcBef>
              <a:buAutoNum type="arabicParenR" startAt="4"/>
              <a:tabLst>
                <a:tab pos="568325" algn="l"/>
              </a:tabLst>
            </a:pPr>
            <a:r>
              <a:rPr sz="2400" spc="-5" dirty="0">
                <a:latin typeface="Times New Roman"/>
                <a:cs typeface="Times New Roman"/>
              </a:rPr>
              <a:t>Вычислим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прореагировавшего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465455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∆n(H</a:t>
            </a:r>
            <a:r>
              <a:rPr sz="2400" spc="-7" baseline="-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10" dirty="0">
                <a:latin typeface="Times New Roman"/>
                <a:cs typeface="Times New Roman"/>
              </a:rPr>
              <a:t> C</a:t>
            </a:r>
            <a:r>
              <a:rPr sz="2400" spc="-15" baseline="-20833" dirty="0">
                <a:latin typeface="Times New Roman"/>
                <a:cs typeface="Times New Roman"/>
              </a:rPr>
              <a:t>исх.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равн.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1,2</a:t>
            </a:r>
            <a:r>
              <a:rPr sz="2400" dirty="0">
                <a:latin typeface="Times New Roman"/>
                <a:cs typeface="Times New Roman"/>
              </a:rPr>
              <a:t> 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0,3 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0,9 </a:t>
            </a:r>
            <a:r>
              <a:rPr sz="2400" spc="-10" dirty="0">
                <a:latin typeface="Times New Roman"/>
                <a:cs typeface="Times New Roman"/>
              </a:rPr>
              <a:t>моль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(прореагировало),</a:t>
            </a:r>
            <a:endParaRPr sz="2400">
              <a:latin typeface="Times New Roman"/>
              <a:cs typeface="Times New Roman"/>
            </a:endParaRPr>
          </a:p>
          <a:p>
            <a:pPr marL="23812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(показано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курсивом</a:t>
            </a:r>
            <a:r>
              <a:rPr sz="2400" spc="-5" dirty="0">
                <a:latin typeface="Times New Roman"/>
                <a:cs typeface="Times New Roman"/>
              </a:rPr>
              <a:t> 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следующем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слайде).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449" y="5673649"/>
            <a:ext cx="426974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n(N</a:t>
            </a:r>
            <a:r>
              <a:rPr sz="2400" spc="-22" baseline="-20833" dirty="0">
                <a:latin typeface="Times New Roman"/>
                <a:cs typeface="Times New Roman"/>
              </a:rPr>
              <a:t>2</a:t>
            </a:r>
            <a:r>
              <a:rPr sz="2400" spc="-15" dirty="0">
                <a:latin typeface="Times New Roman"/>
                <a:cs typeface="Times New Roman"/>
              </a:rPr>
              <a:t>)</a:t>
            </a:r>
            <a:r>
              <a:rPr sz="2400" spc="-22" baseline="-20833" dirty="0">
                <a:latin typeface="Times New Roman"/>
                <a:cs typeface="Times New Roman"/>
              </a:rPr>
              <a:t>прореаг.</a:t>
            </a:r>
            <a:r>
              <a:rPr sz="2400" spc="-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1∙0,9/3 = </a:t>
            </a:r>
            <a:r>
              <a:rPr sz="2400" i="1" dirty="0">
                <a:latin typeface="Times New Roman"/>
                <a:cs typeface="Times New Roman"/>
              </a:rPr>
              <a:t>0,3 </a:t>
            </a:r>
            <a:r>
              <a:rPr sz="2400" spc="-15" dirty="0">
                <a:latin typeface="Times New Roman"/>
                <a:cs typeface="Times New Roman"/>
              </a:rPr>
              <a:t>моль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n(NH</a:t>
            </a:r>
            <a:r>
              <a:rPr sz="2400" spc="-22" baseline="-20833" dirty="0">
                <a:latin typeface="Times New Roman"/>
                <a:cs typeface="Times New Roman"/>
              </a:rPr>
              <a:t>3</a:t>
            </a:r>
            <a:r>
              <a:rPr sz="2400" spc="-15" dirty="0">
                <a:latin typeface="Times New Roman"/>
                <a:cs typeface="Times New Roman"/>
              </a:rPr>
              <a:t>)</a:t>
            </a:r>
            <a:r>
              <a:rPr sz="2400" spc="-22" baseline="-20833" dirty="0">
                <a:latin typeface="Times New Roman"/>
                <a:cs typeface="Times New Roman"/>
              </a:rPr>
              <a:t>прореаг.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0,9∙2/3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0,6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68298" y="4330953"/>
            <a:ext cx="616585" cy="119761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685"/>
              </a:spcBef>
            </a:pP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  <a:p>
            <a:pPr marL="113664" marR="30480" indent="-76200">
              <a:lnSpc>
                <a:spcPct val="79600"/>
              </a:lnSpc>
              <a:spcBef>
                <a:spcPts val="1175"/>
              </a:spcBef>
            </a:pPr>
            <a:r>
              <a:rPr sz="3600" u="heavy" spc="-15" baseline="1388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1600" spc="-10" dirty="0">
                <a:latin typeface="Times New Roman"/>
                <a:cs typeface="Times New Roman"/>
              </a:rPr>
              <a:t>(</a:t>
            </a:r>
            <a:r>
              <a:rPr sz="1600" dirty="0">
                <a:latin typeface="Times New Roman"/>
                <a:cs typeface="Times New Roman"/>
              </a:rPr>
              <a:t>г</a:t>
            </a:r>
            <a:r>
              <a:rPr sz="1600" spc="-5" dirty="0">
                <a:latin typeface="Times New Roman"/>
                <a:cs typeface="Times New Roman"/>
              </a:rPr>
              <a:t>)  </a:t>
            </a: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06142" y="4330953"/>
            <a:ext cx="934719" cy="1197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ctr">
              <a:lnSpc>
                <a:spcPct val="1204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0,9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3600" spc="-7" baseline="13888" dirty="0">
                <a:latin typeface="Times New Roman"/>
                <a:cs typeface="Times New Roman"/>
              </a:rPr>
              <a:t>3</a:t>
            </a:r>
            <a:r>
              <a:rPr sz="3600" u="heavy" spc="-7" baseline="1388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</a:t>
            </a:r>
            <a:r>
              <a:rPr sz="1600" spc="-5" dirty="0">
                <a:latin typeface="Times New Roman"/>
                <a:cs typeface="Times New Roman"/>
              </a:rPr>
              <a:t>2(г)</a:t>
            </a:r>
            <a:endParaRPr sz="1600">
              <a:latin typeface="Times New Roman"/>
              <a:cs typeface="Times New Roman"/>
            </a:endParaRPr>
          </a:p>
          <a:p>
            <a:pPr marL="19685" algn="ctr">
              <a:lnSpc>
                <a:spcPts val="2290"/>
              </a:lnSpc>
            </a:pP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73753" y="4330953"/>
            <a:ext cx="1016000" cy="1197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405" marR="30480" indent="-27940">
              <a:lnSpc>
                <a:spcPct val="1204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n =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3600" u="heavy" baseline="1388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3600" u="heavy" spc="-15" baseline="1388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NH</a:t>
            </a:r>
            <a:r>
              <a:rPr sz="1600" dirty="0">
                <a:latin typeface="Times New Roman"/>
                <a:cs typeface="Times New Roman"/>
              </a:rPr>
              <a:t>3</a:t>
            </a:r>
            <a:r>
              <a:rPr sz="1600" spc="-10" dirty="0">
                <a:latin typeface="Times New Roman"/>
                <a:cs typeface="Times New Roman"/>
              </a:rPr>
              <a:t>(</a:t>
            </a:r>
            <a:r>
              <a:rPr sz="1600" dirty="0">
                <a:latin typeface="Times New Roman"/>
                <a:cs typeface="Times New Roman"/>
              </a:rPr>
              <a:t>г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  <a:p>
            <a:pPr marL="381000">
              <a:lnSpc>
                <a:spcPts val="2290"/>
              </a:lnSpc>
            </a:pP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41398" y="4771390"/>
            <a:ext cx="197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+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41953" y="4771390"/>
            <a:ext cx="2813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 Math"/>
                <a:cs typeface="Cambria Math"/>
              </a:rPr>
              <a:t>⇄</a:t>
            </a:r>
            <a:endParaRPr sz="2400">
              <a:latin typeface="Cambria Math"/>
              <a:cs typeface="Cambria Math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049058" y="1249044"/>
          <a:ext cx="7425689" cy="19206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3390"/>
                <a:gridCol w="1320164"/>
                <a:gridCol w="1393825"/>
                <a:gridCol w="1718310"/>
              </a:tblGrid>
              <a:tr h="563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+3H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275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5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2500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1,2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2500"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i="1" spc="-5" dirty="0">
                          <a:latin typeface="Times New Roman"/>
                          <a:cs typeface="Times New Roman"/>
                        </a:rPr>
                        <a:t>0,9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2374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268325" y="273812"/>
            <a:ext cx="11675745" cy="4043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8760" marR="143319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2.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7" baseline="-20833" dirty="0">
                <a:latin typeface="Times New Roman"/>
                <a:cs typeface="Times New Roman"/>
              </a:rPr>
              <a:t>2(г)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3H</a:t>
            </a:r>
            <a:r>
              <a:rPr sz="1800" spc="-7" baseline="-20833" dirty="0">
                <a:latin typeface="Times New Roman"/>
                <a:cs typeface="Times New Roman"/>
              </a:rPr>
              <a:t>2(г)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⇄</a:t>
            </a:r>
            <a:r>
              <a:rPr sz="1800" spc="65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2NH</a:t>
            </a:r>
            <a:r>
              <a:rPr sz="1800" spc="-7" baseline="-20833" dirty="0">
                <a:latin typeface="Times New Roman"/>
                <a:cs typeface="Times New Roman"/>
              </a:rPr>
              <a:t>3(г)</a:t>
            </a:r>
            <a:r>
              <a:rPr sz="1800" spc="-5" dirty="0">
                <a:latin typeface="Times New Roman"/>
                <a:cs typeface="Times New Roman"/>
              </a:rPr>
              <a:t>;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исходная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составила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1,2</a:t>
            </a:r>
            <a:r>
              <a:rPr sz="1800" spc="-5" dirty="0">
                <a:latin typeface="Times New Roman"/>
                <a:cs typeface="Times New Roman"/>
              </a:rPr>
              <a:t> моль/л,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равновесная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 </a:t>
            </a:r>
            <a:r>
              <a:rPr sz="1800" spc="-5" dirty="0">
                <a:latin typeface="Times New Roman"/>
                <a:cs typeface="Times New Roman"/>
              </a:rPr>
              <a:t>азота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0,4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0,3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</a:t>
            </a:r>
            <a:endParaRPr sz="1800">
              <a:latin typeface="Times New Roman"/>
              <a:cs typeface="Times New Roman"/>
            </a:endParaRPr>
          </a:p>
          <a:p>
            <a:pPr marL="238760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</a:t>
            </a:r>
            <a:r>
              <a:rPr sz="1800" spc="-10" dirty="0">
                <a:latin typeface="Times New Roman"/>
                <a:cs typeface="Times New Roman"/>
              </a:rPr>
              <a:t> концентрацию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азота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аммиака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(</a:t>
            </a:r>
            <a:r>
              <a:rPr sz="1800" i="1" spc="5" dirty="0">
                <a:latin typeface="Times New Roman"/>
                <a:cs typeface="Times New Roman"/>
              </a:rPr>
              <a:t>Y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 marL="8820785">
              <a:lnSpc>
                <a:spcPct val="100000"/>
              </a:lnSpc>
              <a:spcBef>
                <a:spcPts val="1195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820785" marR="464820">
              <a:lnSpc>
                <a:spcPct val="100000"/>
              </a:lnSpc>
              <a:buAutoNum type="arabicParenR"/>
              <a:tabLst>
                <a:tab pos="9066530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одного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820785" marR="331470" algn="just">
              <a:lnSpc>
                <a:spcPct val="100000"/>
              </a:lnSpc>
              <a:buAutoNum type="arabicParenR"/>
              <a:tabLst>
                <a:tab pos="9066530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00">
              <a:latin typeface="Times New Roman"/>
              <a:cs typeface="Times New Roman"/>
            </a:endParaRPr>
          </a:p>
          <a:p>
            <a:pPr marL="50800" marR="164846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5) </a:t>
            </a: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spc="-25" dirty="0">
                <a:latin typeface="Times New Roman"/>
                <a:cs typeface="Times New Roman"/>
              </a:rPr>
              <a:t>количеству </a:t>
            </a:r>
            <a:r>
              <a:rPr sz="2400" spc="-10" dirty="0">
                <a:latin typeface="Times New Roman"/>
                <a:cs typeface="Times New Roman"/>
              </a:rPr>
              <a:t>прореагировавшего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dirty="0">
                <a:latin typeface="Times New Roman"/>
                <a:cs typeface="Times New Roman"/>
              </a:rPr>
              <a:t>уравнению реакции, с </a:t>
            </a:r>
            <a:r>
              <a:rPr sz="2400" spc="-10" dirty="0">
                <a:latin typeface="Times New Roman"/>
                <a:cs typeface="Times New Roman"/>
              </a:rPr>
              <a:t>помощью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пропорций,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вычисляем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вступившее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реакцию,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других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реагентов</a:t>
            </a:r>
            <a:r>
              <a:rPr sz="2400" dirty="0">
                <a:latin typeface="Times New Roman"/>
                <a:cs typeface="Times New Roman"/>
              </a:rPr>
              <a:t> (N</a:t>
            </a:r>
            <a:r>
              <a:rPr sz="2400" baseline="-24305" dirty="0">
                <a:latin typeface="Times New Roman"/>
                <a:cs typeface="Times New Roman"/>
              </a:rPr>
              <a:t>2</a:t>
            </a:r>
            <a:r>
              <a:rPr sz="2400" spc="315" baseline="-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(подчёркнутый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курсив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следующем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слайде)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087" y="4051807"/>
            <a:ext cx="10297160" cy="2348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95" marR="30480" indent="-227329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6)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Вычисляем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исходную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равновесную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С(равновесная)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С(прореагировало)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0,4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0,3 = 0,7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</a:t>
            </a:r>
            <a:endParaRPr sz="2400">
              <a:latin typeface="Times New Roman"/>
              <a:cs typeface="Times New Roman"/>
            </a:endParaRPr>
          </a:p>
          <a:p>
            <a:pPr marL="569595">
              <a:lnSpc>
                <a:spcPct val="100000"/>
              </a:lnSpc>
            </a:pP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0,7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</a:t>
            </a:r>
            <a:endParaRPr sz="2400">
              <a:latin typeface="Times New Roman"/>
              <a:cs typeface="Times New Roman"/>
            </a:endParaRPr>
          </a:p>
          <a:p>
            <a:pPr marL="26479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б)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Y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20" dirty="0">
                <a:latin typeface="Times New Roman"/>
                <a:cs typeface="Times New Roman"/>
              </a:rPr>
              <a:t>С(исходная)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С(равновесная) 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 + 0,6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0,6 </a:t>
            </a:r>
            <a:r>
              <a:rPr sz="2400" spc="-10" dirty="0">
                <a:latin typeface="Times New Roman"/>
                <a:cs typeface="Times New Roman"/>
              </a:rPr>
              <a:t>моль/л</a:t>
            </a:r>
            <a:endParaRPr sz="2400">
              <a:latin typeface="Times New Roman"/>
              <a:cs typeface="Times New Roman"/>
            </a:endParaRPr>
          </a:p>
          <a:p>
            <a:pPr marL="569595">
              <a:lnSpc>
                <a:spcPct val="100000"/>
              </a:lnSpc>
            </a:pP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моль/л,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3.</a:t>
            </a:r>
            <a:endParaRPr sz="2400">
              <a:latin typeface="Times New Roman"/>
              <a:cs typeface="Times New Roman"/>
            </a:endParaRPr>
          </a:p>
          <a:p>
            <a:pPr marL="455930">
              <a:lnSpc>
                <a:spcPct val="100000"/>
              </a:lnSpc>
              <a:spcBef>
                <a:spcPts val="530"/>
              </a:spcBef>
            </a:pPr>
            <a:r>
              <a:rPr sz="2800" b="1" spc="-10" dirty="0">
                <a:latin typeface="Times New Roman"/>
                <a:cs typeface="Times New Roman"/>
              </a:rPr>
              <a:t>Ответ</a:t>
            </a:r>
            <a:r>
              <a:rPr sz="2800" spc="-10" dirty="0">
                <a:latin typeface="Times New Roman"/>
                <a:cs typeface="Times New Roman"/>
              </a:rPr>
              <a:t>: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43.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27366" y="1732914"/>
          <a:ext cx="7427595" cy="18813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3390"/>
                <a:gridCol w="1320800"/>
                <a:gridCol w="1394460"/>
                <a:gridCol w="1718945"/>
              </a:tblGrid>
              <a:tr h="5067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00"/>
                        </a:lnSpc>
                        <a:spcBef>
                          <a:spcPts val="585"/>
                        </a:spcBef>
                      </a:pP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300"/>
                        </a:lnSpc>
                        <a:spcBef>
                          <a:spcPts val="585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+3H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275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5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2NH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0181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1,2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40055"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i="1" u="heavy" spc="-5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i="1" spc="-5" dirty="0">
                          <a:latin typeface="Times New Roman"/>
                          <a:cs typeface="Times New Roman"/>
                        </a:rPr>
                        <a:t>0,9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i="1" u="heavy" spc="-5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Times New Roman"/>
                          <a:cs typeface="Times New Roman"/>
                        </a:rPr>
                        <a:t>0,6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4410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56387" y="273812"/>
            <a:ext cx="10816590" cy="311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76263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2.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7" baseline="-20833" dirty="0">
                <a:latin typeface="Times New Roman"/>
                <a:cs typeface="Times New Roman"/>
              </a:rPr>
              <a:t>2(г)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3H</a:t>
            </a:r>
            <a:r>
              <a:rPr sz="1800" spc="-7" baseline="-20833" dirty="0">
                <a:latin typeface="Times New Roman"/>
                <a:cs typeface="Times New Roman"/>
              </a:rPr>
              <a:t>2(г)</a:t>
            </a:r>
            <a:r>
              <a:rPr sz="1800" spc="232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⇄</a:t>
            </a:r>
            <a:r>
              <a:rPr sz="1800" spc="65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2NH</a:t>
            </a:r>
            <a:r>
              <a:rPr sz="1800" spc="-7" baseline="-20833" dirty="0">
                <a:latin typeface="Times New Roman"/>
                <a:cs typeface="Times New Roman"/>
              </a:rPr>
              <a:t>3(г)</a:t>
            </a:r>
            <a:r>
              <a:rPr sz="1800" spc="-5" dirty="0">
                <a:latin typeface="Times New Roman"/>
                <a:cs typeface="Times New Roman"/>
              </a:rPr>
              <a:t>;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исходная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составила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1,2</a:t>
            </a:r>
            <a:r>
              <a:rPr sz="1800" spc="-5" dirty="0">
                <a:latin typeface="Times New Roman"/>
                <a:cs typeface="Times New Roman"/>
              </a:rPr>
              <a:t> моль/л,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равновесная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 </a:t>
            </a:r>
            <a:r>
              <a:rPr sz="1800" spc="-5" dirty="0">
                <a:latin typeface="Times New Roman"/>
                <a:cs typeface="Times New Roman"/>
              </a:rPr>
              <a:t>азота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водорода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0,4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0,3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</a:t>
            </a:r>
            <a:endParaRPr sz="18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0"/>
              </a:spcBef>
            </a:pP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</a:t>
            </a:r>
            <a:r>
              <a:rPr sz="1800" spc="-10" dirty="0">
                <a:latin typeface="Times New Roman"/>
                <a:cs typeface="Times New Roman"/>
              </a:rPr>
              <a:t> концентрацию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азота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аммиака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(</a:t>
            </a:r>
            <a:r>
              <a:rPr sz="1800" i="1" spc="5" dirty="0">
                <a:latin typeface="Times New Roman"/>
                <a:cs typeface="Times New Roman"/>
              </a:rPr>
              <a:t>Y</a:t>
            </a:r>
            <a:r>
              <a:rPr sz="1800" spc="5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latin typeface="Times New Roman"/>
              <a:cs typeface="Times New Roman"/>
            </a:endParaRPr>
          </a:p>
          <a:p>
            <a:pPr marL="8246745">
              <a:lnSpc>
                <a:spcPct val="100000"/>
              </a:lnSpc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246745" marR="179705">
              <a:lnSpc>
                <a:spcPct val="100000"/>
              </a:lnSpc>
              <a:buAutoNum type="arabicParenR"/>
              <a:tabLst>
                <a:tab pos="8492490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одного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246745" marR="46355" algn="just">
              <a:lnSpc>
                <a:spcPct val="100000"/>
              </a:lnSpc>
              <a:buAutoNum type="arabicParenR"/>
              <a:tabLst>
                <a:tab pos="8492490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1350" y="285064"/>
            <a:ext cx="11203305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Пример</a:t>
            </a:r>
            <a:r>
              <a:rPr sz="2400" b="1" dirty="0">
                <a:latin typeface="Times New Roman"/>
                <a:cs typeface="Times New Roman"/>
              </a:rPr>
              <a:t> 3.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реактор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постоянного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объёма </a:t>
            </a:r>
            <a:r>
              <a:rPr sz="2400" dirty="0">
                <a:latin typeface="Times New Roman"/>
                <a:cs typeface="Times New Roman"/>
              </a:rPr>
              <a:t>поместили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некоторое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dirty="0">
                <a:latin typeface="Times New Roman"/>
                <a:cs typeface="Times New Roman"/>
              </a:rPr>
              <a:t> хлора и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оксида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азота(II).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результате</a:t>
            </a:r>
            <a:r>
              <a:rPr sz="2400" spc="-10" dirty="0">
                <a:latin typeface="Times New Roman"/>
                <a:cs typeface="Times New Roman"/>
              </a:rPr>
              <a:t> протекания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обратимой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endParaRPr sz="2400">
              <a:latin typeface="Times New Roman"/>
              <a:cs typeface="Times New Roman"/>
            </a:endParaRPr>
          </a:p>
          <a:p>
            <a:pPr marL="217804" algn="ctr">
              <a:lnSpc>
                <a:spcPts val="2875"/>
              </a:lnSpc>
              <a:spcBef>
                <a:spcPts val="15"/>
              </a:spcBef>
            </a:pP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r>
              <a:rPr sz="2400" spc="-7" baseline="-20833" dirty="0">
                <a:latin typeface="Times New Roman"/>
                <a:cs typeface="Times New Roman"/>
              </a:rPr>
              <a:t>2(г)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NO</a:t>
            </a:r>
            <a:r>
              <a:rPr sz="2400" spc="-7" baseline="-20833" dirty="0">
                <a:latin typeface="Times New Roman"/>
                <a:cs typeface="Times New Roman"/>
              </a:rPr>
              <a:t>(г)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23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MS Reference Sans Serif"/>
                <a:cs typeface="MS Reference Sans Serif"/>
              </a:rPr>
              <a:t>⇄</a:t>
            </a:r>
            <a:r>
              <a:rPr sz="2400" spc="-240" dirty="0">
                <a:latin typeface="MS Reference Sans Serif"/>
                <a:cs typeface="MS Reference Sans Serif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NOC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7" baseline="-20833" dirty="0">
                <a:latin typeface="Times New Roman"/>
                <a:cs typeface="Times New Roman"/>
              </a:rPr>
              <a:t>(г)</a:t>
            </a:r>
            <a:endParaRPr sz="2400" baseline="-20833">
              <a:latin typeface="Times New Roman"/>
              <a:cs typeface="Times New Roman"/>
            </a:endParaRPr>
          </a:p>
          <a:p>
            <a:pPr marL="38100" marR="30480">
              <a:lnSpc>
                <a:spcPts val="2880"/>
              </a:lnSpc>
              <a:spcBef>
                <a:spcPts val="90"/>
              </a:spcBef>
            </a:pPr>
            <a:r>
              <a:rPr sz="2400" dirty="0">
                <a:latin typeface="Times New Roman"/>
                <a:cs typeface="Times New Roman"/>
              </a:rPr>
              <a:t>в реакционной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системе </a:t>
            </a:r>
            <a:r>
              <a:rPr sz="2400" spc="5" dirty="0">
                <a:latin typeface="Times New Roman"/>
                <a:cs typeface="Times New Roman"/>
              </a:rPr>
              <a:t>установилось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химическое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равновесие.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этом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равновесные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хлора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азота(II)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составили</a:t>
            </a:r>
            <a:r>
              <a:rPr sz="2400" dirty="0">
                <a:latin typeface="Times New Roman"/>
                <a:cs typeface="Times New Roman"/>
              </a:rPr>
              <a:t> 0,8 </a:t>
            </a:r>
            <a:r>
              <a:rPr sz="2400" spc="-10" dirty="0">
                <a:latin typeface="Times New Roman"/>
                <a:cs typeface="Times New Roman"/>
              </a:rPr>
              <a:t>моль/л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1,2 </a:t>
            </a:r>
            <a:r>
              <a:rPr sz="2400" spc="-10" dirty="0">
                <a:latin typeface="Times New Roman"/>
                <a:cs typeface="Times New Roman"/>
              </a:rPr>
              <a:t>моль/л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ts val="2785"/>
              </a:lnSpc>
            </a:pPr>
            <a:r>
              <a:rPr sz="2400" spc="-5" dirty="0">
                <a:latin typeface="Times New Roman"/>
                <a:cs typeface="Times New Roman"/>
              </a:rPr>
              <a:t>соответственно.</a:t>
            </a:r>
            <a:endParaRPr sz="2400">
              <a:latin typeface="Times New Roman"/>
              <a:cs typeface="Times New Roman"/>
            </a:endParaRPr>
          </a:p>
          <a:p>
            <a:pPr marL="38100" marR="10922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Определите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исходную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концентрации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i="1" spc="-5" dirty="0">
                <a:latin typeface="Times New Roman"/>
                <a:cs typeface="Times New Roman"/>
              </a:rPr>
              <a:t>X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равновесную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NOCl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),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15" dirty="0">
                <a:latin typeface="Times New Roman"/>
                <a:cs typeface="Times New Roman"/>
              </a:rPr>
              <a:t>если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моменту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наступления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равновесия </a:t>
            </a:r>
            <a:r>
              <a:rPr sz="2400" spc="-5" dirty="0">
                <a:latin typeface="Times New Roman"/>
                <a:cs typeface="Times New Roman"/>
              </a:rPr>
              <a:t>прореагировало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75% </a:t>
            </a:r>
            <a:r>
              <a:rPr sz="2400" spc="-10" dirty="0">
                <a:latin typeface="Times New Roman"/>
                <a:cs typeface="Times New Roman"/>
              </a:rPr>
              <a:t>оксида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азота(II).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47496" y="4203014"/>
            <a:ext cx="63995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Выберите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списка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номера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правильных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ответов.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29411" y="4819818"/>
          <a:ext cx="5218430" cy="1069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09215"/>
                <a:gridCol w="2609215"/>
              </a:tblGrid>
              <a:tr h="351651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1,3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5,2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34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2,6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6,5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1625">
                <a:tc>
                  <a:txBody>
                    <a:bodyPr/>
                    <a:lstStyle/>
                    <a:p>
                      <a:pPr marL="127000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3,6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7,2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1787" y="249682"/>
            <a:ext cx="35648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Пр</a:t>
            </a:r>
            <a:r>
              <a:rPr sz="1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1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ме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р</a:t>
            </a:r>
            <a:r>
              <a:rPr sz="18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3.</a:t>
            </a:r>
            <a:r>
              <a:rPr sz="1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C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l</a:t>
            </a:r>
            <a:r>
              <a:rPr sz="1800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1800" spc="-7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(г</a:t>
            </a:r>
            <a:r>
              <a:rPr sz="1800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) </a:t>
            </a:r>
            <a:r>
              <a:rPr sz="1800" spc="-225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1800" spc="-10" dirty="0">
                <a:solidFill>
                  <a:srgbClr val="000000"/>
                </a:solidFill>
                <a:latin typeface="Times New Roman"/>
                <a:cs typeface="Times New Roman"/>
              </a:rPr>
              <a:t>NO</a:t>
            </a:r>
            <a:r>
              <a:rPr sz="1800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  <a:r>
              <a:rPr sz="1800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) </a:t>
            </a:r>
            <a:r>
              <a:rPr sz="1800" spc="-209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000000"/>
                </a:solidFill>
                <a:latin typeface="MS Reference Sans Serif"/>
                <a:cs typeface="MS Reference Sans Serif"/>
              </a:rPr>
              <a:t>⇄</a:t>
            </a:r>
            <a:r>
              <a:rPr sz="1800" spc="-180" dirty="0">
                <a:solidFill>
                  <a:srgbClr val="000000"/>
                </a:solidFill>
                <a:latin typeface="MS Reference Sans Serif"/>
                <a:cs typeface="MS Reference Sans Serif"/>
              </a:rPr>
              <a:t> 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  <a:r>
              <a:rPr sz="1800" spc="-5" dirty="0">
                <a:solidFill>
                  <a:srgbClr val="000000"/>
                </a:solidFill>
                <a:latin typeface="Times New Roman"/>
                <a:cs typeface="Times New Roman"/>
              </a:rPr>
              <a:t>N</a:t>
            </a:r>
            <a:r>
              <a:rPr sz="1800" spc="-15" dirty="0">
                <a:solidFill>
                  <a:srgbClr val="000000"/>
                </a:solidFill>
                <a:latin typeface="Times New Roman"/>
                <a:cs typeface="Times New Roman"/>
              </a:rPr>
              <a:t>O</a:t>
            </a:r>
            <a:r>
              <a:rPr sz="1800" dirty="0">
                <a:solidFill>
                  <a:srgbClr val="000000"/>
                </a:solidFill>
                <a:latin typeface="Times New Roman"/>
                <a:cs typeface="Times New Roman"/>
              </a:rPr>
              <a:t>Cl</a:t>
            </a:r>
            <a:r>
              <a:rPr sz="1800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г</a:t>
            </a:r>
            <a:r>
              <a:rPr sz="1800" baseline="-20833" dirty="0">
                <a:solidFill>
                  <a:srgbClr val="000000"/>
                </a:solidFill>
                <a:latin typeface="Times New Roman"/>
                <a:cs typeface="Times New Roman"/>
              </a:rPr>
              <a:t>)</a:t>
            </a:r>
            <a:endParaRPr sz="1800" baseline="-20833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69087" y="522478"/>
            <a:ext cx="11207115" cy="202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равновесные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хлора и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азота(II)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составили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0,8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моль/л</a:t>
            </a:r>
            <a:r>
              <a:rPr sz="1800" dirty="0">
                <a:latin typeface="Times New Roman"/>
                <a:cs typeface="Times New Roman"/>
              </a:rPr>
              <a:t> и 1,2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Определите </a:t>
            </a:r>
            <a:r>
              <a:rPr sz="1800" spc="-20" dirty="0">
                <a:latin typeface="Times New Roman"/>
                <a:cs typeface="Times New Roman"/>
              </a:rPr>
              <a:t>исходную </a:t>
            </a:r>
            <a:r>
              <a:rPr sz="1800" spc="-10" dirty="0">
                <a:latin typeface="Times New Roman"/>
                <a:cs typeface="Times New Roman"/>
              </a:rPr>
              <a:t>концентрации </a:t>
            </a:r>
            <a:r>
              <a:rPr sz="1800" spc="-5" dirty="0">
                <a:latin typeface="Times New Roman"/>
                <a:cs typeface="Times New Roman"/>
              </a:rPr>
              <a:t>Cl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 и равновесную </a:t>
            </a:r>
            <a:r>
              <a:rPr sz="1800" spc="-10" dirty="0">
                <a:latin typeface="Times New Roman"/>
                <a:cs typeface="Times New Roman"/>
              </a:rPr>
              <a:t>концентрацию </a:t>
            </a:r>
            <a:r>
              <a:rPr sz="1800" spc="-5" dirty="0">
                <a:latin typeface="Times New Roman"/>
                <a:cs typeface="Times New Roman"/>
              </a:rPr>
              <a:t>NOCl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Y</a:t>
            </a:r>
            <a:r>
              <a:rPr sz="1800" dirty="0">
                <a:latin typeface="Times New Roman"/>
                <a:cs typeface="Times New Roman"/>
              </a:rPr>
              <a:t>), </a:t>
            </a:r>
            <a:r>
              <a:rPr sz="1800" spc="10" dirty="0">
                <a:latin typeface="Times New Roman"/>
                <a:cs typeface="Times New Roman"/>
              </a:rPr>
              <a:t>если </a:t>
            </a:r>
            <a:r>
              <a:rPr sz="1800" dirty="0">
                <a:latin typeface="Times New Roman"/>
                <a:cs typeface="Times New Roman"/>
              </a:rPr>
              <a:t>к </a:t>
            </a:r>
            <a:r>
              <a:rPr sz="1800" spc="-10" dirty="0">
                <a:latin typeface="Times New Roman"/>
                <a:cs typeface="Times New Roman"/>
              </a:rPr>
              <a:t>моменту </a:t>
            </a:r>
            <a:r>
              <a:rPr sz="1800" spc="-5" dirty="0">
                <a:latin typeface="Times New Roman"/>
                <a:cs typeface="Times New Roman"/>
              </a:rPr>
              <a:t>наступления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прореагировало </a:t>
            </a:r>
            <a:r>
              <a:rPr sz="1800" dirty="0">
                <a:latin typeface="Times New Roman"/>
                <a:cs typeface="Times New Roman"/>
              </a:rPr>
              <a:t>75%</a:t>
            </a:r>
            <a:r>
              <a:rPr sz="1800" spc="-10" dirty="0">
                <a:latin typeface="Times New Roman"/>
                <a:cs typeface="Times New Roman"/>
              </a:rPr>
              <a:t> оксида</a:t>
            </a:r>
            <a:r>
              <a:rPr sz="1800" dirty="0">
                <a:latin typeface="Times New Roman"/>
                <a:cs typeface="Times New Roman"/>
              </a:rPr>
              <a:t> азота(II).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50">
              <a:latin typeface="Times New Roman"/>
              <a:cs typeface="Times New Roman"/>
            </a:endParaRPr>
          </a:p>
          <a:p>
            <a:pPr marL="200025">
              <a:lnSpc>
                <a:spcPct val="100000"/>
              </a:lnSpc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200025">
              <a:lnSpc>
                <a:spcPct val="100000"/>
              </a:lnSpc>
              <a:spcBef>
                <a:spcPts val="1575"/>
              </a:spcBef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Составим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изменения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концентраций: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254493" y="2791460"/>
          <a:ext cx="8054340" cy="1935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6115"/>
                <a:gridCol w="1581150"/>
                <a:gridCol w="1514475"/>
                <a:gridCol w="1752600"/>
              </a:tblGrid>
              <a:tr h="5541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775" spc="-7" baseline="-21021" dirty="0">
                          <a:latin typeface="Times New Roman"/>
                          <a:cs typeface="Times New Roman"/>
                        </a:rPr>
                        <a:t>2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+2NO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90"/>
                        </a:lnSpc>
                      </a:pPr>
                      <a:r>
                        <a:rPr sz="2800" b="1" spc="-5" dirty="0">
                          <a:latin typeface="MS Reference Sans Serif"/>
                          <a:cs typeface="MS Reference Sans Serif"/>
                        </a:rPr>
                        <a:t>⇄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2NOCl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0501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0501">
                <a:tc>
                  <a:txBody>
                    <a:bodyPr/>
                    <a:lstStyle/>
                    <a:p>
                      <a:pPr marL="1270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0502"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54532" y="2046604"/>
          <a:ext cx="7060565" cy="18681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0430"/>
                <a:gridCol w="1357630"/>
                <a:gridCol w="1648460"/>
                <a:gridCol w="1884045"/>
              </a:tblGrid>
              <a:tr h="5240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57555"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2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+2NO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90"/>
                        </a:lnSpc>
                      </a:pPr>
                      <a:r>
                        <a:rPr sz="2800" b="1" spc="-5" dirty="0">
                          <a:latin typeface="MS Reference Sans Serif"/>
                          <a:cs typeface="MS Reference Sans Serif"/>
                        </a:rPr>
                        <a:t>⇄</a:t>
                      </a:r>
                      <a:r>
                        <a:rPr sz="2800" b="1" spc="-35" dirty="0">
                          <a:latin typeface="MS Reference Sans Serif"/>
                          <a:cs typeface="MS Reference Sans Serif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2NOCl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00735" algn="ctr">
                        <a:lnSpc>
                          <a:spcPts val="326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0727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7715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1,2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43687" y="249682"/>
            <a:ext cx="11257915" cy="3509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ts val="2155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Пр</a:t>
            </a:r>
            <a:r>
              <a:rPr sz="1800" b="1" spc="-10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ме</a:t>
            </a:r>
            <a:r>
              <a:rPr sz="1800" b="1" dirty="0">
                <a:latin typeface="Times New Roman"/>
                <a:cs typeface="Times New Roman"/>
              </a:rPr>
              <a:t>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l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-7" baseline="-20833" dirty="0">
                <a:latin typeface="Times New Roman"/>
                <a:cs typeface="Times New Roman"/>
              </a:rPr>
              <a:t>(г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NO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г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09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MS Reference Sans Serif"/>
                <a:cs typeface="MS Reference Sans Serif"/>
              </a:rPr>
              <a:t>⇄</a:t>
            </a:r>
            <a:r>
              <a:rPr sz="1800" spc="-180" dirty="0">
                <a:latin typeface="MS Reference Sans Serif"/>
                <a:cs typeface="MS Reference Sans Serif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15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Cl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г</a:t>
            </a:r>
            <a:r>
              <a:rPr sz="1800" baseline="-20833" dirty="0">
                <a:latin typeface="Times New Roman"/>
                <a:cs typeface="Times New Roman"/>
              </a:rPr>
              <a:t>)</a:t>
            </a:r>
            <a:endParaRPr sz="1800" baseline="-20833">
              <a:latin typeface="Times New Roman"/>
              <a:cs typeface="Times New Roman"/>
            </a:endParaRPr>
          </a:p>
          <a:p>
            <a:pPr marL="63500" marR="55880">
              <a:lnSpc>
                <a:spcPts val="2160"/>
              </a:lnSpc>
              <a:spcBef>
                <a:spcPts val="65"/>
              </a:spcBef>
            </a:pP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равновесные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хлора и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азота(II)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составили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0,8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моль/л</a:t>
            </a:r>
            <a:r>
              <a:rPr sz="1800" dirty="0">
                <a:latin typeface="Times New Roman"/>
                <a:cs typeface="Times New Roman"/>
              </a:rPr>
              <a:t> и 1,2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NOCl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Y</a:t>
            </a:r>
            <a:r>
              <a:rPr sz="1800" dirty="0">
                <a:latin typeface="Times New Roman"/>
                <a:cs typeface="Times New Roman"/>
              </a:rPr>
              <a:t>),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если</a:t>
            </a:r>
            <a:r>
              <a:rPr sz="1800" dirty="0">
                <a:latin typeface="Times New Roman"/>
                <a:cs typeface="Times New Roman"/>
              </a:rPr>
              <a:t> к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моменту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наступления</a:t>
            </a:r>
            <a:endParaRPr sz="1800">
              <a:latin typeface="Times New Roman"/>
              <a:cs typeface="Times New Roman"/>
            </a:endParaRPr>
          </a:p>
          <a:p>
            <a:pPr marL="63500">
              <a:lnSpc>
                <a:spcPts val="2090"/>
              </a:lnSpc>
            </a:pP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прореагировало </a:t>
            </a:r>
            <a:r>
              <a:rPr sz="1800" dirty="0">
                <a:latin typeface="Times New Roman"/>
                <a:cs typeface="Times New Roman"/>
              </a:rPr>
              <a:t>75%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dirty="0">
                <a:latin typeface="Times New Roman"/>
                <a:cs typeface="Times New Roman"/>
              </a:rPr>
              <a:t> азота(II).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50">
              <a:latin typeface="Times New Roman"/>
              <a:cs typeface="Times New Roman"/>
            </a:endParaRPr>
          </a:p>
          <a:p>
            <a:pPr marL="723265" indent="-329565">
              <a:lnSpc>
                <a:spcPct val="100000"/>
              </a:lnSpc>
              <a:spcBef>
                <a:spcPts val="5"/>
              </a:spcBef>
              <a:buAutoNum type="arabicParenR" startAt="2"/>
              <a:tabLst>
                <a:tab pos="7239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Запишем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данные и</a:t>
            </a:r>
            <a:r>
              <a:rPr sz="2400" spc="-10" dirty="0">
                <a:latin typeface="Times New Roman"/>
                <a:cs typeface="Times New Roman"/>
              </a:rPr>
              <a:t> обозначим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вопросы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8259445">
              <a:lnSpc>
                <a:spcPct val="100000"/>
              </a:lnSpc>
              <a:spcBef>
                <a:spcPts val="825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259445" marR="607695" lvl="1">
              <a:lnSpc>
                <a:spcPct val="100000"/>
              </a:lnSpc>
              <a:buAutoNum type="arabicParenR"/>
              <a:tabLst>
                <a:tab pos="8505190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одного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259445" marR="472440" lvl="1" algn="just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8505190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4119" y="4927803"/>
            <a:ext cx="163195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1,2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264919" y="5368544"/>
            <a:ext cx="15811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22" baseline="13888" dirty="0">
                <a:latin typeface="Times New Roman"/>
                <a:cs typeface="Times New Roman"/>
              </a:rPr>
              <a:t>n(NO)</a:t>
            </a:r>
            <a:r>
              <a:rPr sz="1600" spc="-15" dirty="0">
                <a:latin typeface="Times New Roman"/>
                <a:cs typeface="Times New Roman"/>
              </a:rPr>
              <a:t>прореаг.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80917" y="4927803"/>
            <a:ext cx="9137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6865" algn="l"/>
              </a:tabLst>
            </a:pPr>
            <a:r>
              <a:rPr sz="2400" dirty="0">
                <a:latin typeface="Times New Roman"/>
                <a:cs typeface="Times New Roman"/>
              </a:rPr>
              <a:t>–	</a:t>
            </a:r>
            <a:r>
              <a:rPr sz="2400" spc="-5" dirty="0">
                <a:latin typeface="Times New Roman"/>
                <a:cs typeface="Times New Roman"/>
              </a:rPr>
              <a:t>25%</a:t>
            </a:r>
            <a:endParaRPr sz="2400">
              <a:latin typeface="Times New Roman"/>
              <a:cs typeface="Times New Roman"/>
            </a:endParaRPr>
          </a:p>
          <a:p>
            <a:pPr marL="36830">
              <a:lnSpc>
                <a:spcPct val="100000"/>
              </a:lnSpc>
              <a:tabLst>
                <a:tab pos="341630" algn="l"/>
              </a:tabLst>
            </a:pPr>
            <a:r>
              <a:rPr sz="2400" dirty="0">
                <a:latin typeface="Times New Roman"/>
                <a:cs typeface="Times New Roman"/>
              </a:rPr>
              <a:t>–	75%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64919" y="5659628"/>
            <a:ext cx="68980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n(NO)</a:t>
            </a:r>
            <a:r>
              <a:rPr sz="2400" spc="-22" baseline="-20833" dirty="0">
                <a:latin typeface="Times New Roman"/>
                <a:cs typeface="Times New Roman"/>
              </a:rPr>
              <a:t>прореаг.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1,2∙75/25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3,6 </a:t>
            </a:r>
            <a:r>
              <a:rPr sz="2400" spc="-10" dirty="0">
                <a:latin typeface="Times New Roman"/>
                <a:cs typeface="Times New Roman"/>
              </a:rPr>
              <a:t>моль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(прореагировало),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запишем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(показано</a:t>
            </a:r>
            <a:r>
              <a:rPr sz="2400" spc="-10" dirty="0">
                <a:latin typeface="Times New Roman"/>
                <a:cs typeface="Times New Roman"/>
              </a:rPr>
              <a:t> курсивом).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007173" y="1842135"/>
          <a:ext cx="7107555" cy="18754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8065"/>
                <a:gridCol w="1732280"/>
                <a:gridCol w="1524635"/>
                <a:gridCol w="1552575"/>
              </a:tblGrid>
              <a:tr h="5067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2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+2NO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75"/>
                        </a:lnSpc>
                      </a:pPr>
                      <a:r>
                        <a:rPr sz="2800" b="1" spc="40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b="1" spc="-1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2NOCl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1270"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ts val="326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5239">
                <a:tc>
                  <a:txBody>
                    <a:bodyPr/>
                    <a:lstStyle/>
                    <a:p>
                      <a:pPr marL="1270"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1,2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object 7"/>
          <p:cNvSpPr txBox="1"/>
          <p:nvPr/>
        </p:nvSpPr>
        <p:spPr>
          <a:xfrm>
            <a:off x="443687" y="173482"/>
            <a:ext cx="11257915" cy="4780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ts val="2155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Пр</a:t>
            </a:r>
            <a:r>
              <a:rPr sz="1800" b="1" spc="-10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ме</a:t>
            </a:r>
            <a:r>
              <a:rPr sz="1800" b="1" dirty="0">
                <a:latin typeface="Times New Roman"/>
                <a:cs typeface="Times New Roman"/>
              </a:rPr>
              <a:t>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l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-7" baseline="-20833" dirty="0">
                <a:latin typeface="Times New Roman"/>
                <a:cs typeface="Times New Roman"/>
              </a:rPr>
              <a:t>(г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NO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г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09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MS Reference Sans Serif"/>
                <a:cs typeface="MS Reference Sans Serif"/>
              </a:rPr>
              <a:t>⇄</a:t>
            </a:r>
            <a:r>
              <a:rPr sz="1800" spc="-180" dirty="0">
                <a:latin typeface="MS Reference Sans Serif"/>
                <a:cs typeface="MS Reference Sans Serif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15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Cl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г</a:t>
            </a:r>
            <a:r>
              <a:rPr sz="1800" baseline="-20833" dirty="0">
                <a:latin typeface="Times New Roman"/>
                <a:cs typeface="Times New Roman"/>
              </a:rPr>
              <a:t>)</a:t>
            </a:r>
            <a:endParaRPr sz="1800" baseline="-20833">
              <a:latin typeface="Times New Roman"/>
              <a:cs typeface="Times New Roman"/>
            </a:endParaRPr>
          </a:p>
          <a:p>
            <a:pPr marL="63500" marR="55880">
              <a:lnSpc>
                <a:spcPts val="2160"/>
              </a:lnSpc>
              <a:spcBef>
                <a:spcPts val="65"/>
              </a:spcBef>
            </a:pP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равновесные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хлора и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азота(II)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составили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0,8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моль/л</a:t>
            </a:r>
            <a:r>
              <a:rPr sz="1800" dirty="0">
                <a:latin typeface="Times New Roman"/>
                <a:cs typeface="Times New Roman"/>
              </a:rPr>
              <a:t> и 1,2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NOCl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Y</a:t>
            </a:r>
            <a:r>
              <a:rPr sz="1800" dirty="0">
                <a:latin typeface="Times New Roman"/>
                <a:cs typeface="Times New Roman"/>
              </a:rPr>
              <a:t>),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если</a:t>
            </a:r>
            <a:r>
              <a:rPr sz="1800" dirty="0">
                <a:latin typeface="Times New Roman"/>
                <a:cs typeface="Times New Roman"/>
              </a:rPr>
              <a:t> к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моменту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наступления</a:t>
            </a:r>
            <a:endParaRPr sz="1800">
              <a:latin typeface="Times New Roman"/>
              <a:cs typeface="Times New Roman"/>
            </a:endParaRPr>
          </a:p>
          <a:p>
            <a:pPr marL="63500">
              <a:lnSpc>
                <a:spcPts val="2090"/>
              </a:lnSpc>
            </a:pP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прореагировало </a:t>
            </a:r>
            <a:r>
              <a:rPr sz="1800" dirty="0">
                <a:latin typeface="Times New Roman"/>
                <a:cs typeface="Times New Roman"/>
              </a:rPr>
              <a:t>75%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dirty="0">
                <a:latin typeface="Times New Roman"/>
                <a:cs typeface="Times New Roman"/>
              </a:rPr>
              <a:t> азота(II).</a:t>
            </a:r>
            <a:endParaRPr sz="1800">
              <a:latin typeface="Times New Roman"/>
              <a:cs typeface="Times New Roman"/>
            </a:endParaRPr>
          </a:p>
          <a:p>
            <a:pPr marL="723265" indent="-329565">
              <a:lnSpc>
                <a:spcPct val="100000"/>
              </a:lnSpc>
              <a:spcBef>
                <a:spcPts val="1005"/>
              </a:spcBef>
              <a:buAutoNum type="arabicParenR" startAt="2"/>
              <a:tabLst>
                <a:tab pos="7239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Запишем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данные и</a:t>
            </a:r>
            <a:r>
              <a:rPr sz="2400" spc="-10" dirty="0">
                <a:latin typeface="Times New Roman"/>
                <a:cs typeface="Times New Roman"/>
              </a:rPr>
              <a:t> обозначим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вопросы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8535670">
              <a:lnSpc>
                <a:spcPct val="100000"/>
              </a:lnSpc>
              <a:spcBef>
                <a:spcPts val="530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535670" marR="332105" lvl="1">
              <a:lnSpc>
                <a:spcPct val="100000"/>
              </a:lnSpc>
              <a:buAutoNum type="arabicParenR"/>
              <a:tabLst>
                <a:tab pos="8781415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одного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535670" marR="196215" lvl="1" algn="just">
              <a:lnSpc>
                <a:spcPct val="100000"/>
              </a:lnSpc>
              <a:buAutoNum type="arabicParenR"/>
              <a:tabLst>
                <a:tab pos="8781415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AutoNum type="arabicParenR"/>
            </a:pPr>
            <a:endParaRPr sz="2400">
              <a:latin typeface="Times New Roman"/>
              <a:cs typeface="Times New Roman"/>
            </a:endParaRPr>
          </a:p>
          <a:p>
            <a:pPr marL="808990" lvl="1" indent="-330200">
              <a:lnSpc>
                <a:spcPct val="100000"/>
              </a:lnSpc>
              <a:buAutoNum type="arabicParenR"/>
              <a:tabLst>
                <a:tab pos="809625" algn="l"/>
              </a:tabLst>
            </a:pPr>
            <a:r>
              <a:rPr sz="2400" spc="-5" dirty="0">
                <a:latin typeface="Times New Roman"/>
                <a:cs typeface="Times New Roman"/>
              </a:rPr>
              <a:t>Вычислим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прореагировавшего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NO:</a:t>
            </a:r>
            <a:endParaRPr sz="2400">
              <a:latin typeface="Times New Roman"/>
              <a:cs typeface="Times New Roman"/>
            </a:endParaRPr>
          </a:p>
          <a:p>
            <a:pPr marL="859155" marR="1889760">
              <a:lnSpc>
                <a:spcPct val="100000"/>
              </a:lnSpc>
            </a:pPr>
            <a:r>
              <a:rPr sz="2400" spc="-65" dirty="0">
                <a:latin typeface="Times New Roman"/>
                <a:cs typeface="Times New Roman"/>
              </a:rPr>
              <a:t>Т.к.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моменту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наступления </a:t>
            </a:r>
            <a:r>
              <a:rPr sz="2400" dirty="0">
                <a:latin typeface="Times New Roman"/>
                <a:cs typeface="Times New Roman"/>
              </a:rPr>
              <a:t>равновесия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прореагировало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75%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15" dirty="0">
                <a:latin typeface="Times New Roman"/>
                <a:cs typeface="Times New Roman"/>
              </a:rPr>
              <a:t>осталось</a:t>
            </a:r>
            <a:r>
              <a:rPr sz="2400" dirty="0">
                <a:latin typeface="Times New Roman"/>
                <a:cs typeface="Times New Roman"/>
              </a:rPr>
              <a:t> 25%, </a:t>
            </a:r>
            <a:r>
              <a:rPr sz="2400" spc="-15" dirty="0">
                <a:latin typeface="Times New Roman"/>
                <a:cs typeface="Times New Roman"/>
              </a:rPr>
              <a:t>следовательно,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можно</a:t>
            </a:r>
            <a:r>
              <a:rPr sz="2400" spc="5" dirty="0">
                <a:latin typeface="Times New Roman"/>
                <a:cs typeface="Times New Roman"/>
              </a:rPr>
              <a:t> составить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пропорцию: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974469" y="4544228"/>
          <a:ext cx="3165475" cy="10741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0685"/>
                <a:gridCol w="1034415"/>
                <a:gridCol w="1730375"/>
              </a:tblGrid>
              <a:tr h="337542">
                <a:tc gridSpan="2">
                  <a:txBody>
                    <a:bodyPr/>
                    <a:lstStyle/>
                    <a:p>
                      <a:pPr marL="432434">
                        <a:lnSpc>
                          <a:spcPts val="256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3,6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89535" algn="ctr">
                        <a:lnSpc>
                          <a:spcPts val="256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n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=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31839">
                <a:tc>
                  <a:txBody>
                    <a:bodyPr/>
                    <a:lstStyle/>
                    <a:p>
                      <a:pPr marL="31750">
                        <a:lnSpc>
                          <a:spcPts val="284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+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7950">
                        <a:lnSpc>
                          <a:spcPts val="284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2N</a:t>
                      </a:r>
                      <a:r>
                        <a:rPr sz="2400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(г)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  <a:p>
                      <a:pPr marR="87630" algn="ctr">
                        <a:lnSpc>
                          <a:spcPts val="28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0" marR="24130" indent="-690880">
                        <a:lnSpc>
                          <a:spcPts val="2880"/>
                        </a:lnSpc>
                        <a:tabLst>
                          <a:tab pos="600710" algn="l"/>
                        </a:tabLst>
                      </a:pPr>
                      <a:r>
                        <a:rPr sz="2400" dirty="0">
                          <a:latin typeface="Cambria Math"/>
                          <a:cs typeface="Cambria Math"/>
                        </a:rPr>
                        <a:t>⇄	</a:t>
                      </a:r>
                      <a:r>
                        <a:rPr sz="24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NOC</a:t>
                      </a:r>
                      <a:r>
                        <a:rPr sz="2400" u="heavy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l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2400" spc="7" baseline="-20833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2400" baseline="-20833" dirty="0">
                          <a:latin typeface="Times New Roman"/>
                          <a:cs typeface="Times New Roman"/>
                        </a:rPr>
                        <a:t>) 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82332" y="1368933"/>
          <a:ext cx="6929119" cy="18519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66975"/>
                <a:gridCol w="1385570"/>
                <a:gridCol w="1344295"/>
                <a:gridCol w="1732279"/>
              </a:tblGrid>
              <a:tr h="495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85495"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2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+2NO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75"/>
                        </a:lnSpc>
                      </a:pPr>
                      <a:r>
                        <a:rPr sz="2800" b="1" spc="40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b="1" spc="1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2NOCl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9310" algn="ctr">
                        <a:lnSpc>
                          <a:spcPts val="326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6210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0"/>
                        </a:lnSpc>
                      </a:pPr>
                      <a:r>
                        <a:rPr sz="2800" i="1" spc="-5" dirty="0">
                          <a:latin typeface="Times New Roman"/>
                          <a:cs typeface="Times New Roman"/>
                        </a:rPr>
                        <a:t>3,6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3427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96290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1,2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43687" y="173482"/>
            <a:ext cx="11257915" cy="6266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ts val="2155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Пр</a:t>
            </a:r>
            <a:r>
              <a:rPr sz="1800" b="1" spc="-10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ме</a:t>
            </a:r>
            <a:r>
              <a:rPr sz="1800" b="1" dirty="0">
                <a:latin typeface="Times New Roman"/>
                <a:cs typeface="Times New Roman"/>
              </a:rPr>
              <a:t>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l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-7" baseline="-20833" dirty="0">
                <a:latin typeface="Times New Roman"/>
                <a:cs typeface="Times New Roman"/>
              </a:rPr>
              <a:t>(г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NO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г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09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MS Reference Sans Serif"/>
                <a:cs typeface="MS Reference Sans Serif"/>
              </a:rPr>
              <a:t>⇄</a:t>
            </a:r>
            <a:r>
              <a:rPr sz="1800" spc="-180" dirty="0">
                <a:latin typeface="MS Reference Sans Serif"/>
                <a:cs typeface="MS Reference Sans Serif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15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Cl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г</a:t>
            </a:r>
            <a:r>
              <a:rPr sz="1800" baseline="-20833" dirty="0">
                <a:latin typeface="Times New Roman"/>
                <a:cs typeface="Times New Roman"/>
              </a:rPr>
              <a:t>)</a:t>
            </a:r>
            <a:endParaRPr sz="1800" baseline="-20833">
              <a:latin typeface="Times New Roman"/>
              <a:cs typeface="Times New Roman"/>
            </a:endParaRPr>
          </a:p>
          <a:p>
            <a:pPr marL="63500" marR="55880">
              <a:lnSpc>
                <a:spcPts val="2160"/>
              </a:lnSpc>
              <a:spcBef>
                <a:spcPts val="65"/>
              </a:spcBef>
            </a:pP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равновесные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хлора и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азота(II)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составили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0,8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моль/л</a:t>
            </a:r>
            <a:r>
              <a:rPr sz="1800" dirty="0">
                <a:latin typeface="Times New Roman"/>
                <a:cs typeface="Times New Roman"/>
              </a:rPr>
              <a:t> и 1,2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NOCl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Y</a:t>
            </a:r>
            <a:r>
              <a:rPr sz="1800" dirty="0">
                <a:latin typeface="Times New Roman"/>
                <a:cs typeface="Times New Roman"/>
              </a:rPr>
              <a:t>),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если</a:t>
            </a:r>
            <a:r>
              <a:rPr sz="1800" dirty="0">
                <a:latin typeface="Times New Roman"/>
                <a:cs typeface="Times New Roman"/>
              </a:rPr>
              <a:t> к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моменту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наступления</a:t>
            </a:r>
            <a:endParaRPr sz="1800">
              <a:latin typeface="Times New Roman"/>
              <a:cs typeface="Times New Roman"/>
            </a:endParaRPr>
          </a:p>
          <a:p>
            <a:pPr marL="63500">
              <a:lnSpc>
                <a:spcPts val="2090"/>
              </a:lnSpc>
            </a:pP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прореагировало </a:t>
            </a:r>
            <a:r>
              <a:rPr sz="1800" dirty="0">
                <a:latin typeface="Times New Roman"/>
                <a:cs typeface="Times New Roman"/>
              </a:rPr>
              <a:t>75%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dirty="0">
                <a:latin typeface="Times New Roman"/>
                <a:cs typeface="Times New Roman"/>
              </a:rPr>
              <a:t> азота(II).</a:t>
            </a:r>
            <a:endParaRPr sz="1800">
              <a:latin typeface="Times New Roman"/>
              <a:cs typeface="Times New Roman"/>
            </a:endParaRPr>
          </a:p>
          <a:p>
            <a:pPr marL="8158480">
              <a:lnSpc>
                <a:spcPct val="100000"/>
              </a:lnSpc>
              <a:spcBef>
                <a:spcPts val="1335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158480" marR="708660">
              <a:lnSpc>
                <a:spcPct val="100000"/>
              </a:lnSpc>
              <a:buAutoNum type="arabicParenR"/>
              <a:tabLst>
                <a:tab pos="8404225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одного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158480" marR="575945" algn="just">
              <a:lnSpc>
                <a:spcPct val="100000"/>
              </a:lnSpc>
              <a:buAutoNum type="arabicParenR"/>
              <a:tabLst>
                <a:tab pos="8404225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  <a:p>
            <a:pPr marL="344805" marR="870585">
              <a:lnSpc>
                <a:spcPct val="100000"/>
              </a:lnSpc>
              <a:spcBef>
                <a:spcPts val="1270"/>
              </a:spcBef>
            </a:pPr>
            <a:r>
              <a:rPr sz="2400" dirty="0">
                <a:latin typeface="Times New Roman"/>
                <a:cs typeface="Times New Roman"/>
              </a:rPr>
              <a:t>4)</a:t>
            </a:r>
            <a:r>
              <a:rPr sz="2400" spc="-5" dirty="0">
                <a:latin typeface="Times New Roman"/>
                <a:cs typeface="Times New Roman"/>
              </a:rPr>
              <a:t> По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количеству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прореагировавшего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dirty="0">
                <a:latin typeface="Times New Roman"/>
                <a:cs typeface="Times New Roman"/>
              </a:rPr>
              <a:t> уравнению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помощью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пропорций,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вычисляем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spc="-5" dirty="0">
                <a:latin typeface="Times New Roman"/>
                <a:cs typeface="Times New Roman"/>
              </a:rPr>
              <a:t> вещества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других</a:t>
            </a:r>
            <a:endParaRPr sz="2400">
              <a:latin typeface="Times New Roman"/>
              <a:cs typeface="Times New Roman"/>
            </a:endParaRPr>
          </a:p>
          <a:p>
            <a:pPr marL="344805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реагентов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(Cl</a:t>
            </a:r>
            <a:r>
              <a:rPr sz="2400" baseline="-24305" dirty="0">
                <a:latin typeface="Times New Roman"/>
                <a:cs typeface="Times New Roman"/>
              </a:rPr>
              <a:t>2</a:t>
            </a:r>
            <a:r>
              <a:rPr sz="2400" spc="284" baseline="-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NOCl)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dirty="0">
                <a:latin typeface="Times New Roman"/>
                <a:cs typeface="Times New Roman"/>
              </a:rPr>
              <a:t> 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(подчёркнутый </a:t>
            </a:r>
            <a:r>
              <a:rPr sz="2400" dirty="0">
                <a:latin typeface="Times New Roman"/>
                <a:cs typeface="Times New Roman"/>
              </a:rPr>
              <a:t>курсив):</a:t>
            </a:r>
            <a:endParaRPr sz="2400">
              <a:latin typeface="Times New Roman"/>
              <a:cs typeface="Times New Roman"/>
            </a:endParaRPr>
          </a:p>
          <a:p>
            <a:pPr marL="647700">
              <a:lnSpc>
                <a:spcPct val="100000"/>
              </a:lnSpc>
              <a:spcBef>
                <a:spcPts val="1220"/>
              </a:spcBef>
            </a:pP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endParaRPr sz="2400">
              <a:latin typeface="Times New Roman"/>
              <a:cs typeface="Times New Roman"/>
            </a:endParaRPr>
          </a:p>
          <a:p>
            <a:pPr marL="723900" marR="9992995" indent="-76200">
              <a:lnSpc>
                <a:spcPct val="79700"/>
              </a:lnSpc>
              <a:spcBef>
                <a:spcPts val="1170"/>
              </a:spcBef>
            </a:pPr>
            <a:r>
              <a:rPr sz="3600" u="heavy" spc="-7" baseline="1388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</a:t>
            </a:r>
            <a:r>
              <a:rPr sz="3600" u="heavy" spc="7" baseline="13888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</a:t>
            </a:r>
            <a:r>
              <a:rPr sz="16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2</a:t>
            </a:r>
            <a:r>
              <a:rPr sz="1600" spc="-10" dirty="0">
                <a:latin typeface="Times New Roman"/>
                <a:cs typeface="Times New Roman"/>
              </a:rPr>
              <a:t>(</a:t>
            </a:r>
            <a:r>
              <a:rPr sz="1600" dirty="0">
                <a:latin typeface="Times New Roman"/>
                <a:cs typeface="Times New Roman"/>
              </a:rPr>
              <a:t>г</a:t>
            </a:r>
            <a:r>
              <a:rPr sz="1600" spc="-5" dirty="0">
                <a:latin typeface="Times New Roman"/>
                <a:cs typeface="Times New Roman"/>
              </a:rPr>
              <a:t>)  </a:t>
            </a:r>
            <a:r>
              <a:rPr sz="2400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  <a:p>
            <a:pPr marL="642620" marR="6078855">
              <a:lnSpc>
                <a:spcPct val="100000"/>
              </a:lnSpc>
              <a:spcBef>
                <a:spcPts val="680"/>
              </a:spcBef>
            </a:pPr>
            <a:r>
              <a:rPr sz="2400" dirty="0">
                <a:latin typeface="Times New Roman"/>
                <a:cs typeface="Times New Roman"/>
              </a:rPr>
              <a:t>а) </a:t>
            </a:r>
            <a:r>
              <a:rPr sz="2400" spc="-15" dirty="0">
                <a:latin typeface="Times New Roman"/>
                <a:cs typeface="Times New Roman"/>
              </a:rPr>
              <a:t>n(Cl</a:t>
            </a:r>
            <a:r>
              <a:rPr sz="2400" spc="-22" baseline="-20833" dirty="0">
                <a:latin typeface="Times New Roman"/>
                <a:cs typeface="Times New Roman"/>
              </a:rPr>
              <a:t>2</a:t>
            </a:r>
            <a:r>
              <a:rPr sz="2400" spc="-15" dirty="0">
                <a:latin typeface="Times New Roman"/>
                <a:cs typeface="Times New Roman"/>
              </a:rPr>
              <a:t>)</a:t>
            </a:r>
            <a:r>
              <a:rPr sz="2400" spc="-22" baseline="-20833" dirty="0">
                <a:latin typeface="Times New Roman"/>
                <a:cs typeface="Times New Roman"/>
              </a:rPr>
              <a:t>прореаг.</a:t>
            </a:r>
            <a:r>
              <a:rPr sz="2400" spc="-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1∙3,6/2 = 1,8 </a:t>
            </a:r>
            <a:r>
              <a:rPr sz="2400" spc="-15" dirty="0">
                <a:latin typeface="Times New Roman"/>
                <a:cs typeface="Times New Roman"/>
              </a:rPr>
              <a:t>моль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n(NOCl)</a:t>
            </a:r>
            <a:r>
              <a:rPr sz="2400" spc="-7" baseline="-20833" dirty="0">
                <a:latin typeface="Times New Roman"/>
                <a:cs typeface="Times New Roman"/>
              </a:rPr>
              <a:t>образ.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3,6∙2/2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3,6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моль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3555" y="205232"/>
            <a:ext cx="11453495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1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реактор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постоянного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объёма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поместили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некоторое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количество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кислород.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результате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протекания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обратимой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</a:p>
          <a:p>
            <a:pPr marL="4744720">
              <a:lnSpc>
                <a:spcPts val="1730"/>
              </a:lnSpc>
              <a:spcBef>
                <a:spcPts val="390"/>
              </a:spcBef>
            </a:pP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2(г)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Times New Roman"/>
                <a:cs typeface="Times New Roman"/>
              </a:rPr>
              <a:t>+</a:t>
            </a:r>
            <a:r>
              <a:rPr sz="2400" baseline="13888" dirty="0">
                <a:latin typeface="Times New Roman"/>
                <a:cs typeface="Times New Roman"/>
              </a:rPr>
              <a:t> </a:t>
            </a:r>
            <a:r>
              <a:rPr sz="2400" spc="7" baseline="13888" dirty="0">
                <a:latin typeface="Times New Roman"/>
                <a:cs typeface="Times New Roman"/>
              </a:rPr>
              <a:t>O</a:t>
            </a:r>
            <a:r>
              <a:rPr sz="1050" spc="5" dirty="0">
                <a:latin typeface="Times New Roman"/>
                <a:cs typeface="Times New Roman"/>
              </a:rPr>
              <a:t>2(г)</a:t>
            </a:r>
            <a:r>
              <a:rPr sz="1050" spc="100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Cambria Math"/>
                <a:cs typeface="Cambria Math"/>
              </a:rPr>
              <a:t>⇄</a:t>
            </a:r>
            <a:r>
              <a:rPr sz="2400" spc="67" baseline="13888" dirty="0">
                <a:latin typeface="Cambria Math"/>
                <a:cs typeface="Cambria Math"/>
              </a:rPr>
              <a:t> </a:t>
            </a: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3(г)</a:t>
            </a:r>
          </a:p>
          <a:p>
            <a:pPr marL="38100">
              <a:lnSpc>
                <a:spcPts val="1730"/>
              </a:lnSpc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реакционной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установилось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химическое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равновесие.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этом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исходная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составила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0,6</a:t>
            </a:r>
            <a:endParaRPr sz="1600" dirty="0">
              <a:latin typeface="Times New Roman"/>
              <a:cs typeface="Times New Roman"/>
            </a:endParaRPr>
          </a:p>
          <a:p>
            <a:pPr marL="38100" marR="20701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моль/л,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равновесная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серы(VI)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0,3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0,4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соответственно.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равновесную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SO</a:t>
            </a:r>
            <a:r>
              <a:rPr sz="1575" spc="-7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X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исходную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Y</a:t>
            </a:r>
            <a:r>
              <a:rPr sz="1600" spc="-5" dirty="0">
                <a:latin typeface="Times New Roman"/>
                <a:cs typeface="Times New Roman"/>
              </a:rPr>
              <a:t>).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428955" y="2570175"/>
            <a:ext cx="802894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3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 dirty="0">
              <a:latin typeface="Times New Roman"/>
              <a:cs typeface="Times New Roman"/>
            </a:endParaRPr>
          </a:p>
          <a:p>
            <a:pPr marL="391795" marR="940435" indent="-379730">
              <a:lnSpc>
                <a:spcPct val="100000"/>
              </a:lnSpc>
              <a:tabLst>
                <a:tab pos="6799580" algn="l"/>
              </a:tabLst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</a:t>
            </a:r>
            <a:r>
              <a:rPr sz="2400" spc="15" dirty="0">
                <a:latin typeface="Times New Roman"/>
                <a:cs typeface="Times New Roman"/>
              </a:rPr>
              <a:t>у</a:t>
            </a:r>
            <a:r>
              <a:rPr sz="2400" dirty="0">
                <a:latin typeface="Times New Roman"/>
                <a:cs typeface="Times New Roman"/>
              </a:rPr>
              <a:t>сть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60" dirty="0">
                <a:latin typeface="Times New Roman"/>
                <a:cs typeface="Times New Roman"/>
              </a:rPr>
              <a:t>б</a:t>
            </a:r>
            <a:r>
              <a:rPr sz="2400" spc="-5" dirty="0">
                <a:latin typeface="Times New Roman"/>
                <a:cs typeface="Times New Roman"/>
              </a:rPr>
              <a:t>ъё</a:t>
            </a:r>
            <a:r>
              <a:rPr sz="2400" dirty="0">
                <a:latin typeface="Times New Roman"/>
                <a:cs typeface="Times New Roman"/>
              </a:rPr>
              <a:t>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систе</a:t>
            </a:r>
            <a:r>
              <a:rPr sz="2400" spc="5" dirty="0">
                <a:latin typeface="Times New Roman"/>
                <a:cs typeface="Times New Roman"/>
              </a:rPr>
              <a:t>м</a:t>
            </a:r>
            <a:r>
              <a:rPr sz="2400" dirty="0">
                <a:latin typeface="Times New Roman"/>
                <a:cs typeface="Times New Roman"/>
              </a:rPr>
              <a:t>ы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V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1 </a:t>
            </a:r>
            <a:r>
              <a:rPr sz="2400" spc="-5" dirty="0">
                <a:latin typeface="Times New Roman"/>
                <a:cs typeface="Times New Roman"/>
              </a:rPr>
              <a:t>л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120" dirty="0">
                <a:latin typeface="Times New Roman"/>
                <a:cs typeface="Times New Roman"/>
              </a:rPr>
              <a:t>г</a:t>
            </a:r>
            <a:r>
              <a:rPr sz="2400" dirty="0">
                <a:latin typeface="Times New Roman"/>
                <a:cs typeface="Times New Roman"/>
              </a:rPr>
              <a:t>да,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85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.к. C = n/</a:t>
            </a:r>
            <a:r>
              <a:rPr sz="2400" spc="-320" dirty="0">
                <a:latin typeface="Times New Roman"/>
                <a:cs typeface="Times New Roman"/>
              </a:rPr>
              <a:t>V</a:t>
            </a:r>
            <a:r>
              <a:rPr sz="2400" dirty="0">
                <a:latin typeface="Times New Roman"/>
                <a:cs typeface="Times New Roman"/>
              </a:rPr>
              <a:t>,	</a:t>
            </a:r>
            <a:r>
              <a:rPr sz="2400" spc="-45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о  С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(моль/л)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10" dirty="0">
                <a:latin typeface="Times New Roman"/>
                <a:cs typeface="Times New Roman"/>
              </a:rPr>
              <a:t>(моль)</a:t>
            </a:r>
            <a:endParaRPr sz="2400" dirty="0">
              <a:latin typeface="Times New Roman"/>
              <a:cs typeface="Times New Roman"/>
            </a:endParaRPr>
          </a:p>
          <a:p>
            <a:pPr marL="39179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∆С </a:t>
            </a:r>
            <a:r>
              <a:rPr sz="2400" spc="-10" dirty="0">
                <a:latin typeface="Times New Roman"/>
                <a:cs typeface="Times New Roman"/>
              </a:rPr>
              <a:t>(моль/л)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∆n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(моль),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0" dirty="0">
                <a:latin typeface="Times New Roman"/>
                <a:cs typeface="Times New Roman"/>
              </a:rPr>
              <a:t>т.е.</a:t>
            </a:r>
            <a:r>
              <a:rPr sz="2400" spc="-10" dirty="0">
                <a:latin typeface="Times New Roman"/>
                <a:cs typeface="Times New Roman"/>
              </a:rPr>
              <a:t> концентрация/изменение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численно</a:t>
            </a: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равны </a:t>
            </a:r>
            <a:r>
              <a:rPr sz="2400" spc="-25" dirty="0">
                <a:latin typeface="Times New Roman"/>
                <a:cs typeface="Times New Roman"/>
              </a:rPr>
              <a:t>количеству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вещества/изменению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количества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39865" y="2691892"/>
            <a:ext cx="86995" cy="17145"/>
          </a:xfrm>
          <a:custGeom>
            <a:avLst/>
            <a:gdLst/>
            <a:ahLst/>
            <a:cxnLst/>
            <a:rect l="l" t="t" r="r" b="b"/>
            <a:pathLst>
              <a:path w="86995" h="17144">
                <a:moveTo>
                  <a:pt x="86867" y="0"/>
                </a:moveTo>
                <a:lnTo>
                  <a:pt x="0" y="0"/>
                </a:lnTo>
                <a:lnTo>
                  <a:pt x="0" y="16763"/>
                </a:lnTo>
                <a:lnTo>
                  <a:pt x="86867" y="16763"/>
                </a:lnTo>
                <a:lnTo>
                  <a:pt x="868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62825" y="1340485"/>
          <a:ext cx="7032624" cy="18811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2200"/>
                <a:gridCol w="1579879"/>
                <a:gridCol w="1261110"/>
                <a:gridCol w="1829435"/>
              </a:tblGrid>
              <a:tr h="5373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79169"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Cl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2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+2NO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75"/>
                        </a:lnSpc>
                      </a:pPr>
                      <a:r>
                        <a:rPr sz="2800" b="1" spc="40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b="1" spc="15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2NOCl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22985" algn="ctr">
                        <a:lnSpc>
                          <a:spcPts val="326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1270"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0600" algn="ctr">
                        <a:lnSpc>
                          <a:spcPts val="3260"/>
                        </a:lnSpc>
                      </a:pPr>
                      <a:r>
                        <a:rPr sz="2800" i="1" u="heavy" spc="-5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Times New Roman"/>
                          <a:cs typeface="Times New Roman"/>
                        </a:rPr>
                        <a:t>1,8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0"/>
                        </a:lnSpc>
                      </a:pPr>
                      <a:r>
                        <a:rPr sz="2800" i="1" dirty="0">
                          <a:latin typeface="Times New Roman"/>
                          <a:cs typeface="Times New Roman"/>
                        </a:rPr>
                        <a:t>3,6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5575">
                        <a:lnSpc>
                          <a:spcPts val="3260"/>
                        </a:lnSpc>
                      </a:pPr>
                      <a:r>
                        <a:rPr sz="2800" i="1" u="heavy" spc="-5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Times New Roman"/>
                          <a:cs typeface="Times New Roman"/>
                        </a:rPr>
                        <a:t>3,6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90347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0600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1,2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30987" y="173482"/>
            <a:ext cx="11283315" cy="6168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>
              <a:lnSpc>
                <a:spcPts val="2155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Пр</a:t>
            </a:r>
            <a:r>
              <a:rPr sz="1800" b="1" spc="-10" dirty="0">
                <a:latin typeface="Times New Roman"/>
                <a:cs typeface="Times New Roman"/>
              </a:rPr>
              <a:t>и</a:t>
            </a:r>
            <a:r>
              <a:rPr sz="1800" b="1" spc="-5" dirty="0">
                <a:latin typeface="Times New Roman"/>
                <a:cs typeface="Times New Roman"/>
              </a:rPr>
              <a:t>ме</a:t>
            </a:r>
            <a:r>
              <a:rPr sz="1800" b="1" dirty="0">
                <a:latin typeface="Times New Roman"/>
                <a:cs typeface="Times New Roman"/>
              </a:rPr>
              <a:t>р</a:t>
            </a:r>
            <a:r>
              <a:rPr sz="1800" b="1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</a:t>
            </a:r>
            <a:r>
              <a:rPr sz="1800" dirty="0">
                <a:latin typeface="Times New Roman"/>
                <a:cs typeface="Times New Roman"/>
              </a:rPr>
              <a:t>l</a:t>
            </a:r>
            <a:r>
              <a:rPr sz="1800" baseline="-20833" dirty="0">
                <a:latin typeface="Times New Roman"/>
                <a:cs typeface="Times New Roman"/>
              </a:rPr>
              <a:t>2</a:t>
            </a:r>
            <a:r>
              <a:rPr sz="1800" spc="-7" baseline="-20833" dirty="0">
                <a:latin typeface="Times New Roman"/>
                <a:cs typeface="Times New Roman"/>
              </a:rPr>
              <a:t>(г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10" dirty="0">
                <a:latin typeface="Times New Roman"/>
                <a:cs typeface="Times New Roman"/>
              </a:rPr>
              <a:t>NO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г</a:t>
            </a:r>
            <a:r>
              <a:rPr sz="1800" baseline="-20833" dirty="0">
                <a:latin typeface="Times New Roman"/>
                <a:cs typeface="Times New Roman"/>
              </a:rPr>
              <a:t>) </a:t>
            </a:r>
            <a:r>
              <a:rPr sz="1800" spc="-209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MS Reference Sans Serif"/>
                <a:cs typeface="MS Reference Sans Serif"/>
              </a:rPr>
              <a:t>⇄</a:t>
            </a:r>
            <a:r>
              <a:rPr sz="1800" spc="-180" dirty="0">
                <a:latin typeface="MS Reference Sans Serif"/>
                <a:cs typeface="MS Reference Sans Serif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5" dirty="0">
                <a:latin typeface="Times New Roman"/>
                <a:cs typeface="Times New Roman"/>
              </a:rPr>
              <a:t>N</a:t>
            </a:r>
            <a:r>
              <a:rPr sz="1800" spc="-15" dirty="0">
                <a:latin typeface="Times New Roman"/>
                <a:cs typeface="Times New Roman"/>
              </a:rPr>
              <a:t>O</a:t>
            </a:r>
            <a:r>
              <a:rPr sz="1800" dirty="0">
                <a:latin typeface="Times New Roman"/>
                <a:cs typeface="Times New Roman"/>
              </a:rPr>
              <a:t>Cl</a:t>
            </a:r>
            <a:r>
              <a:rPr sz="1800" baseline="-20833" dirty="0">
                <a:latin typeface="Times New Roman"/>
                <a:cs typeface="Times New Roman"/>
              </a:rPr>
              <a:t>(</a:t>
            </a:r>
            <a:r>
              <a:rPr sz="1800" spc="-7" baseline="-20833" dirty="0">
                <a:latin typeface="Times New Roman"/>
                <a:cs typeface="Times New Roman"/>
              </a:rPr>
              <a:t>г</a:t>
            </a:r>
            <a:r>
              <a:rPr sz="1800" baseline="-20833" dirty="0">
                <a:latin typeface="Times New Roman"/>
                <a:cs typeface="Times New Roman"/>
              </a:rPr>
              <a:t>)</a:t>
            </a:r>
            <a:endParaRPr sz="1800" baseline="-20833">
              <a:latin typeface="Times New Roman"/>
              <a:cs typeface="Times New Roman"/>
            </a:endParaRPr>
          </a:p>
          <a:p>
            <a:pPr marL="76200" marR="68580">
              <a:lnSpc>
                <a:spcPts val="2160"/>
              </a:lnSpc>
              <a:spcBef>
                <a:spcPts val="65"/>
              </a:spcBef>
            </a:pPr>
            <a:r>
              <a:rPr sz="1800" spc="-5" dirty="0">
                <a:latin typeface="Times New Roman"/>
                <a:cs typeface="Times New Roman"/>
              </a:rPr>
              <a:t>При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этом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равновесные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хлора и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азота(II)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составили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0,8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моль/л</a:t>
            </a:r>
            <a:r>
              <a:rPr sz="1800" dirty="0">
                <a:latin typeface="Times New Roman"/>
                <a:cs typeface="Times New Roman"/>
              </a:rPr>
              <a:t> и 1,2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</a:t>
            </a:r>
            <a:r>
              <a:rPr sz="1800" spc="-10" dirty="0">
                <a:latin typeface="Times New Roman"/>
                <a:cs typeface="Times New Roman"/>
              </a:rPr>
              <a:t> концентрации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Cl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25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NOCl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Y</a:t>
            </a:r>
            <a:r>
              <a:rPr sz="1800" dirty="0">
                <a:latin typeface="Times New Roman"/>
                <a:cs typeface="Times New Roman"/>
              </a:rPr>
              <a:t>),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10" dirty="0">
                <a:latin typeface="Times New Roman"/>
                <a:cs typeface="Times New Roman"/>
              </a:rPr>
              <a:t>если</a:t>
            </a:r>
            <a:r>
              <a:rPr sz="1800" dirty="0">
                <a:latin typeface="Times New Roman"/>
                <a:cs typeface="Times New Roman"/>
              </a:rPr>
              <a:t> к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моменту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наступления</a:t>
            </a:r>
            <a:endParaRPr sz="1800">
              <a:latin typeface="Times New Roman"/>
              <a:cs typeface="Times New Roman"/>
            </a:endParaRPr>
          </a:p>
          <a:p>
            <a:pPr marL="76200">
              <a:lnSpc>
                <a:spcPts val="2090"/>
              </a:lnSpc>
            </a:pPr>
            <a:r>
              <a:rPr sz="1800" dirty="0">
                <a:latin typeface="Times New Roman"/>
                <a:cs typeface="Times New Roman"/>
              </a:rPr>
              <a:t>равновесия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прореагировало </a:t>
            </a:r>
            <a:r>
              <a:rPr sz="1800" dirty="0">
                <a:latin typeface="Times New Roman"/>
                <a:cs typeface="Times New Roman"/>
              </a:rPr>
              <a:t>75%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dirty="0">
                <a:latin typeface="Times New Roman"/>
                <a:cs typeface="Times New Roman"/>
              </a:rPr>
              <a:t> азота(II).</a:t>
            </a:r>
            <a:endParaRPr sz="1800">
              <a:latin typeface="Times New Roman"/>
              <a:cs typeface="Times New Roman"/>
            </a:endParaRPr>
          </a:p>
          <a:p>
            <a:pPr marL="8090534" algn="just">
              <a:lnSpc>
                <a:spcPct val="100000"/>
              </a:lnSpc>
              <a:spcBef>
                <a:spcPts val="415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336280" indent="-246379" algn="just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8336915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20" dirty="0">
                <a:latin typeface="Times New Roman"/>
                <a:cs typeface="Times New Roman"/>
              </a:rPr>
              <a:t> одного</a:t>
            </a:r>
            <a:endParaRPr sz="1800">
              <a:latin typeface="Times New Roman"/>
              <a:cs typeface="Times New Roman"/>
            </a:endParaRPr>
          </a:p>
          <a:p>
            <a:pPr marL="8090534" algn="just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090534" marR="668655" algn="just">
              <a:lnSpc>
                <a:spcPct val="100000"/>
              </a:lnSpc>
              <a:buAutoNum type="arabicParenR" startAt="2"/>
              <a:tabLst>
                <a:tab pos="8336915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656590" marR="699135" indent="-227329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5)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Находим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исходную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равновесную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NOCl: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n(Cl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исх.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С(равн.)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25" dirty="0">
                <a:latin typeface="Times New Roman"/>
                <a:cs typeface="Times New Roman"/>
              </a:rPr>
              <a:t>С(прореаг.)</a:t>
            </a:r>
            <a:r>
              <a:rPr sz="2400" dirty="0">
                <a:latin typeface="Times New Roman"/>
                <a:cs typeface="Times New Roman"/>
              </a:rPr>
              <a:t> = 0,8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1,8 = 2,6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</a:t>
            </a:r>
            <a:endParaRPr sz="2400">
              <a:latin typeface="Times New Roman"/>
              <a:cs typeface="Times New Roman"/>
            </a:endParaRPr>
          </a:p>
          <a:p>
            <a:pPr marL="1037590">
              <a:lnSpc>
                <a:spcPct val="100000"/>
              </a:lnSpc>
            </a:pP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2,6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endParaRPr sz="2400">
              <a:latin typeface="Times New Roman"/>
              <a:cs typeface="Times New Roman"/>
            </a:endParaRPr>
          </a:p>
          <a:p>
            <a:pPr marL="65659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б) </a:t>
            </a:r>
            <a:r>
              <a:rPr sz="2400" i="1" dirty="0">
                <a:latin typeface="Times New Roman"/>
                <a:cs typeface="Times New Roman"/>
              </a:rPr>
              <a:t>Y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n(NOCl)</a:t>
            </a:r>
            <a:r>
              <a:rPr sz="2400" spc="-7" baseline="-20833" dirty="0">
                <a:latin typeface="Times New Roman"/>
                <a:cs typeface="Times New Roman"/>
              </a:rPr>
              <a:t>равн..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С(исх.)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С(прореаг.)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 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3,6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3,6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</a:t>
            </a:r>
            <a:endParaRPr sz="2400">
              <a:latin typeface="Times New Roman"/>
              <a:cs typeface="Times New Roman"/>
            </a:endParaRPr>
          </a:p>
          <a:p>
            <a:pPr marL="961390">
              <a:lnSpc>
                <a:spcPct val="100000"/>
              </a:lnSpc>
            </a:pP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3,6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моль/л,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00">
              <a:latin typeface="Times New Roman"/>
              <a:cs typeface="Times New Roman"/>
            </a:endParaRPr>
          </a:p>
          <a:p>
            <a:pPr marL="49403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Ответ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23.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3555" y="205232"/>
            <a:ext cx="11453495" cy="3028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1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реактор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постоянного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объёма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поместили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некоторое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количество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кислород.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результате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протекания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обратимой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endParaRPr sz="1600">
              <a:latin typeface="Times New Roman"/>
              <a:cs typeface="Times New Roman"/>
            </a:endParaRPr>
          </a:p>
          <a:p>
            <a:pPr marL="4744720">
              <a:lnSpc>
                <a:spcPts val="1730"/>
              </a:lnSpc>
              <a:spcBef>
                <a:spcPts val="390"/>
              </a:spcBef>
            </a:pP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2(г)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Times New Roman"/>
                <a:cs typeface="Times New Roman"/>
              </a:rPr>
              <a:t>+</a:t>
            </a:r>
            <a:r>
              <a:rPr sz="2400" baseline="13888" dirty="0">
                <a:latin typeface="Times New Roman"/>
                <a:cs typeface="Times New Roman"/>
              </a:rPr>
              <a:t> </a:t>
            </a:r>
            <a:r>
              <a:rPr sz="2400" spc="7" baseline="13888" dirty="0">
                <a:latin typeface="Times New Roman"/>
                <a:cs typeface="Times New Roman"/>
              </a:rPr>
              <a:t>O</a:t>
            </a:r>
            <a:r>
              <a:rPr sz="1050" spc="5" dirty="0">
                <a:latin typeface="Times New Roman"/>
                <a:cs typeface="Times New Roman"/>
              </a:rPr>
              <a:t>2(г)</a:t>
            </a:r>
            <a:r>
              <a:rPr sz="1050" spc="100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Cambria Math"/>
                <a:cs typeface="Cambria Math"/>
              </a:rPr>
              <a:t>⇄</a:t>
            </a:r>
            <a:r>
              <a:rPr sz="2400" spc="67" baseline="13888" dirty="0">
                <a:latin typeface="Cambria Math"/>
                <a:cs typeface="Cambria Math"/>
              </a:rPr>
              <a:t> </a:t>
            </a: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3(г)</a:t>
            </a:r>
            <a:endParaRPr sz="1050">
              <a:latin typeface="Times New Roman"/>
              <a:cs typeface="Times New Roman"/>
            </a:endParaRPr>
          </a:p>
          <a:p>
            <a:pPr marL="38100">
              <a:lnSpc>
                <a:spcPts val="1730"/>
              </a:lnSpc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реакционной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установилось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химическое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равновесие.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этом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исходная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составила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0,6</a:t>
            </a:r>
            <a:endParaRPr sz="1600">
              <a:latin typeface="Times New Roman"/>
              <a:cs typeface="Times New Roman"/>
            </a:endParaRPr>
          </a:p>
          <a:p>
            <a:pPr marL="38100" marR="20701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моль/л,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равновесная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серы(VI)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0,3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0,4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соответственно.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равновесную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SO</a:t>
            </a:r>
            <a:r>
              <a:rPr sz="1575" spc="-7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X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исходную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Y</a:t>
            </a:r>
            <a:r>
              <a:rPr sz="1600" spc="-5" dirty="0">
                <a:latin typeface="Times New Roman"/>
                <a:cs typeface="Times New Roman"/>
              </a:rPr>
              <a:t>).</a:t>
            </a:r>
            <a:endParaRPr sz="1600">
              <a:latin typeface="Times New Roman"/>
              <a:cs typeface="Times New Roman"/>
            </a:endParaRPr>
          </a:p>
          <a:p>
            <a:pPr marL="266065">
              <a:lnSpc>
                <a:spcPct val="100000"/>
              </a:lnSpc>
              <a:spcBef>
                <a:spcPts val="425"/>
              </a:spcBef>
            </a:pPr>
            <a:r>
              <a:rPr sz="2000" i="1" dirty="0">
                <a:latin typeface="Times New Roman"/>
                <a:cs typeface="Times New Roman"/>
              </a:rPr>
              <a:t>Анализ</a:t>
            </a:r>
            <a:r>
              <a:rPr sz="2000" i="1" spc="-6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решение</a:t>
            </a:r>
            <a:endParaRPr sz="2000">
              <a:latin typeface="Times New Roman"/>
              <a:cs typeface="Times New Roman"/>
            </a:endParaRPr>
          </a:p>
          <a:p>
            <a:pPr marL="266065" marR="1397000">
              <a:lnSpc>
                <a:spcPct val="100000"/>
              </a:lnSpc>
              <a:buAutoNum type="arabicParenR"/>
              <a:tabLst>
                <a:tab pos="539115" algn="l"/>
              </a:tabLst>
            </a:pPr>
            <a:r>
              <a:rPr sz="2000" spc="-5" dirty="0">
                <a:latin typeface="Times New Roman"/>
                <a:cs typeface="Times New Roman"/>
              </a:rPr>
              <a:t>Пусть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объём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системы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V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=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л,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тогда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концентрация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изменение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концентрации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численно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равны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количеству</a:t>
            </a:r>
            <a:r>
              <a:rPr sz="2000" dirty="0">
                <a:latin typeface="Times New Roman"/>
                <a:cs typeface="Times New Roman"/>
              </a:rPr>
              <a:t> вещества</a:t>
            </a:r>
            <a:r>
              <a:rPr sz="2000" spc="-10" dirty="0">
                <a:latin typeface="Times New Roman"/>
                <a:cs typeface="Times New Roman"/>
              </a:rPr>
              <a:t> и/или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изменению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количества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вещества.</a:t>
            </a:r>
            <a:endParaRPr sz="2000">
              <a:latin typeface="Times New Roman"/>
              <a:cs typeface="Times New Roman"/>
            </a:endParaRPr>
          </a:p>
          <a:p>
            <a:pPr marL="594995" indent="-329565">
              <a:lnSpc>
                <a:spcPct val="100000"/>
              </a:lnSpc>
              <a:spcBef>
                <a:spcPts val="1370"/>
              </a:spcBef>
              <a:buAutoNum type="arabicParenR"/>
              <a:tabLst>
                <a:tab pos="595630" algn="l"/>
              </a:tabLst>
            </a:pPr>
            <a:r>
              <a:rPr sz="2400" spc="5" dirty="0">
                <a:latin typeface="Times New Roman"/>
                <a:cs typeface="Times New Roman"/>
              </a:rPr>
              <a:t>Составим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изменения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концентраций: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71868" y="3537458"/>
          <a:ext cx="9646283" cy="202577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64455"/>
                <a:gridCol w="1028064"/>
                <a:gridCol w="1042035"/>
                <a:gridCol w="2411729"/>
              </a:tblGrid>
              <a:tr h="460120">
                <a:tc>
                  <a:txBody>
                    <a:bodyPr/>
                    <a:lstStyle/>
                    <a:p>
                      <a:pPr marL="67945">
                        <a:lnSpc>
                          <a:spcPts val="280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Реагент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3600" baseline="13888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3600" spc="-67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600" spc="-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800"/>
                        </a:lnSpc>
                      </a:pPr>
                      <a:r>
                        <a:rPr sz="2400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400" spc="4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7945">
                        <a:lnSpc>
                          <a:spcPts val="2780"/>
                        </a:lnSpc>
                      </a:pP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Исходная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концентрация,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моль/л,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400" spc="-15" baseline="-20833" dirty="0">
                          <a:latin typeface="Times New Roman"/>
                          <a:cs typeface="Times New Roman"/>
                        </a:rPr>
                        <a:t>0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1519">
                <a:tc>
                  <a:txBody>
                    <a:bodyPr/>
                    <a:lstStyle/>
                    <a:p>
                      <a:pPr marL="67945" marR="1232535">
                        <a:lnSpc>
                          <a:spcPts val="288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Изменение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концентрации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 (прореагировало),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моль/л,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68376">
                <a:tc>
                  <a:txBody>
                    <a:bodyPr/>
                    <a:lstStyle/>
                    <a:p>
                      <a:pPr marL="67945">
                        <a:lnSpc>
                          <a:spcPts val="280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Равновесная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концентрация,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моль/л,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р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6945" y="2041397"/>
            <a:ext cx="9033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3)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данные и</a:t>
            </a:r>
            <a:r>
              <a:rPr sz="2400" spc="-10" dirty="0">
                <a:latin typeface="Times New Roman"/>
                <a:cs typeface="Times New Roman"/>
              </a:rPr>
              <a:t> обозначим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вопросы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45971" y="2497327"/>
          <a:ext cx="7367270" cy="19424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6705"/>
                <a:gridCol w="1731645"/>
                <a:gridCol w="1717675"/>
                <a:gridCol w="2341245"/>
              </a:tblGrid>
              <a:tr h="5895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spc="-7" baseline="13888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4200" spc="-3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275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0976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ts val="3265"/>
                        </a:lnSpc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0977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b="1" dirty="0">
                          <a:latin typeface="Times New Roman"/>
                          <a:cs typeface="Times New Roman"/>
                        </a:rPr>
                        <a:t>∆С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0976"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ts val="327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7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327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458114" y="4477004"/>
            <a:ext cx="1020572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116839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dirty="0">
                <a:latin typeface="Times New Roman"/>
                <a:cs typeface="Times New Roman"/>
              </a:rPr>
              <a:t>условию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«В </a:t>
            </a:r>
            <a:r>
              <a:rPr sz="2400" spc="-10" dirty="0">
                <a:latin typeface="Times New Roman"/>
                <a:cs typeface="Times New Roman"/>
              </a:rPr>
              <a:t>реактор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… поместили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некоторое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оксида</a:t>
            </a:r>
            <a:r>
              <a:rPr sz="2400" spc="5" dirty="0">
                <a:latin typeface="Times New Roman"/>
                <a:cs typeface="Times New Roman"/>
              </a:rPr>
              <a:t> серы(IV)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кислорода.»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Важно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начальное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(нулю)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записываем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эту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величину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таблицу.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3555" y="205232"/>
            <a:ext cx="11453495" cy="1520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1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реактор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постоянного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объёма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поместили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некоторое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количество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кислород.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результате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протекания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обратимой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endParaRPr sz="1600">
              <a:latin typeface="Times New Roman"/>
              <a:cs typeface="Times New Roman"/>
            </a:endParaRPr>
          </a:p>
          <a:p>
            <a:pPr marL="4744720">
              <a:lnSpc>
                <a:spcPts val="1730"/>
              </a:lnSpc>
              <a:spcBef>
                <a:spcPts val="390"/>
              </a:spcBef>
            </a:pP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2(г)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Times New Roman"/>
                <a:cs typeface="Times New Roman"/>
              </a:rPr>
              <a:t>+</a:t>
            </a:r>
            <a:r>
              <a:rPr sz="2400" baseline="13888" dirty="0">
                <a:latin typeface="Times New Roman"/>
                <a:cs typeface="Times New Roman"/>
              </a:rPr>
              <a:t> </a:t>
            </a:r>
            <a:r>
              <a:rPr sz="2400" spc="7" baseline="13888" dirty="0">
                <a:latin typeface="Times New Roman"/>
                <a:cs typeface="Times New Roman"/>
              </a:rPr>
              <a:t>O</a:t>
            </a:r>
            <a:r>
              <a:rPr sz="1050" spc="5" dirty="0">
                <a:latin typeface="Times New Roman"/>
                <a:cs typeface="Times New Roman"/>
              </a:rPr>
              <a:t>2(г)</a:t>
            </a:r>
            <a:r>
              <a:rPr sz="1050" spc="100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Cambria Math"/>
                <a:cs typeface="Cambria Math"/>
              </a:rPr>
              <a:t>⇄</a:t>
            </a:r>
            <a:r>
              <a:rPr sz="2400" spc="67" baseline="13888" dirty="0">
                <a:latin typeface="Cambria Math"/>
                <a:cs typeface="Cambria Math"/>
              </a:rPr>
              <a:t> </a:t>
            </a: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3(г)</a:t>
            </a:r>
            <a:endParaRPr sz="1050">
              <a:latin typeface="Times New Roman"/>
              <a:cs typeface="Times New Roman"/>
            </a:endParaRPr>
          </a:p>
          <a:p>
            <a:pPr marL="38100">
              <a:lnSpc>
                <a:spcPts val="1730"/>
              </a:lnSpc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реакционной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установилось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химическое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равновесие.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этом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исходная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составила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0,6</a:t>
            </a:r>
            <a:endParaRPr sz="1600">
              <a:latin typeface="Times New Roman"/>
              <a:cs typeface="Times New Roman"/>
            </a:endParaRPr>
          </a:p>
          <a:p>
            <a:pPr marL="38100" marR="20701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моль/л,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равновесная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серы(VI)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0,3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0,4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соответственно.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равновесную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SO</a:t>
            </a:r>
            <a:r>
              <a:rPr sz="1575" spc="-7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X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исходную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Y</a:t>
            </a:r>
            <a:r>
              <a:rPr sz="1600" spc="-5" dirty="0">
                <a:latin typeface="Times New Roman"/>
                <a:cs typeface="Times New Roman"/>
              </a:rPr>
              <a:t>).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3555" y="205232"/>
            <a:ext cx="11453495" cy="20059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1</a:t>
            </a:r>
            <a:r>
              <a:rPr sz="1600" b="1" spc="-5" dirty="0">
                <a:latin typeface="Times New Roman"/>
                <a:cs typeface="Times New Roman"/>
              </a:rPr>
              <a:t>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реактор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постоянного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объёма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поместили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некоторое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количество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кислород.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результате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протекания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обратимой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реакции</a:t>
            </a:r>
            <a:endParaRPr sz="1600">
              <a:latin typeface="Times New Roman"/>
              <a:cs typeface="Times New Roman"/>
            </a:endParaRPr>
          </a:p>
          <a:p>
            <a:pPr marL="4744720">
              <a:lnSpc>
                <a:spcPts val="1730"/>
              </a:lnSpc>
              <a:spcBef>
                <a:spcPts val="390"/>
              </a:spcBef>
            </a:pP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2(г)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Times New Roman"/>
                <a:cs typeface="Times New Roman"/>
              </a:rPr>
              <a:t>+</a:t>
            </a:r>
            <a:r>
              <a:rPr sz="2400" baseline="13888" dirty="0">
                <a:latin typeface="Times New Roman"/>
                <a:cs typeface="Times New Roman"/>
              </a:rPr>
              <a:t> </a:t>
            </a:r>
            <a:r>
              <a:rPr sz="2400" spc="7" baseline="13888" dirty="0">
                <a:latin typeface="Times New Roman"/>
                <a:cs typeface="Times New Roman"/>
              </a:rPr>
              <a:t>O</a:t>
            </a:r>
            <a:r>
              <a:rPr sz="1050" spc="5" dirty="0">
                <a:latin typeface="Times New Roman"/>
                <a:cs typeface="Times New Roman"/>
              </a:rPr>
              <a:t>2(г)</a:t>
            </a:r>
            <a:r>
              <a:rPr sz="1050" spc="100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Cambria Math"/>
                <a:cs typeface="Cambria Math"/>
              </a:rPr>
              <a:t>⇄</a:t>
            </a:r>
            <a:r>
              <a:rPr sz="2400" spc="67" baseline="13888" dirty="0">
                <a:latin typeface="Cambria Math"/>
                <a:cs typeface="Cambria Math"/>
              </a:rPr>
              <a:t> </a:t>
            </a: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3(г)</a:t>
            </a:r>
            <a:endParaRPr sz="1050">
              <a:latin typeface="Times New Roman"/>
              <a:cs typeface="Times New Roman"/>
            </a:endParaRPr>
          </a:p>
          <a:p>
            <a:pPr marL="38100">
              <a:lnSpc>
                <a:spcPts val="1730"/>
              </a:lnSpc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реакционной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установилось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химическое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равновесие.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этом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исходная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составила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0,6</a:t>
            </a:r>
            <a:endParaRPr sz="1600">
              <a:latin typeface="Times New Roman"/>
              <a:cs typeface="Times New Roman"/>
            </a:endParaRPr>
          </a:p>
          <a:p>
            <a:pPr marL="38100" marR="20701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моль/л,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равновесная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серы(VI)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0,3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0,4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соответственно.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равновесную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SO</a:t>
            </a:r>
            <a:r>
              <a:rPr sz="1575" spc="-7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X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исходную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Y</a:t>
            </a:r>
            <a:r>
              <a:rPr sz="1600" spc="-5" dirty="0">
                <a:latin typeface="Times New Roman"/>
                <a:cs typeface="Times New Roman"/>
              </a:rPr>
              <a:t>).</a:t>
            </a:r>
            <a:endParaRPr sz="1600">
              <a:latin typeface="Times New Roman"/>
              <a:cs typeface="Times New Roman"/>
            </a:endParaRPr>
          </a:p>
          <a:p>
            <a:pPr marL="266065">
              <a:lnSpc>
                <a:spcPct val="100000"/>
              </a:lnSpc>
              <a:spcBef>
                <a:spcPts val="944"/>
              </a:spcBef>
            </a:pPr>
            <a:r>
              <a:rPr sz="2400" dirty="0">
                <a:latin typeface="Times New Roman"/>
                <a:cs typeface="Times New Roman"/>
              </a:rPr>
              <a:t>3)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данные и</a:t>
            </a:r>
            <a:r>
              <a:rPr sz="2400" spc="-10" dirty="0">
                <a:latin typeface="Times New Roman"/>
                <a:cs typeface="Times New Roman"/>
              </a:rPr>
              <a:t> обозначим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вопросы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45971" y="2386838"/>
          <a:ext cx="7367270" cy="18601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6705"/>
                <a:gridCol w="1731645"/>
                <a:gridCol w="1717675"/>
                <a:gridCol w="2341245"/>
              </a:tblGrid>
              <a:tr h="5024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ts val="3265"/>
                        </a:lnSpc>
                        <a:spcBef>
                          <a:spcPts val="590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ts val="3265"/>
                        </a:lnSpc>
                        <a:spcBef>
                          <a:spcPts val="590"/>
                        </a:spcBef>
                      </a:pPr>
                      <a:r>
                        <a:rPr sz="4200" spc="-7" baseline="13888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4200" spc="-3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279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algn="ctr">
                        <a:lnSpc>
                          <a:spcPts val="326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algn="ctr">
                        <a:lnSpc>
                          <a:spcPts val="3260"/>
                        </a:lnSpc>
                      </a:pPr>
                      <a:r>
                        <a:rPr sz="2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∆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4317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821842" y="4338003"/>
            <a:ext cx="8590280" cy="17818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2400">
              <a:latin typeface="Times New Roman"/>
              <a:cs typeface="Times New Roman"/>
            </a:endParaRPr>
          </a:p>
          <a:p>
            <a:pPr marL="342265" marR="5080" indent="-342265">
              <a:lnSpc>
                <a:spcPct val="120000"/>
              </a:lnSpc>
              <a:buAutoNum type="arabicParenR"/>
              <a:tabLst>
                <a:tab pos="342265" algn="l"/>
              </a:tabLst>
            </a:pP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известным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данным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рассчитать изменение концентрации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∆С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одного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r>
              <a:rPr sz="2400" dirty="0">
                <a:latin typeface="Times New Roman"/>
                <a:cs typeface="Times New Roman"/>
              </a:rPr>
              <a:t> в системе.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spcBef>
                <a:spcPts val="580"/>
              </a:spcBef>
              <a:buAutoNum type="arabicParenR"/>
              <a:tabLst>
                <a:tab pos="342265" algn="l"/>
              </a:tabLst>
            </a:pPr>
            <a:r>
              <a:rPr sz="2400" spc="-5" dirty="0">
                <a:latin typeface="Times New Roman"/>
                <a:cs typeface="Times New Roman"/>
              </a:rPr>
              <a:t>По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уравнению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вычислить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∆С</a:t>
            </a:r>
            <a:r>
              <a:rPr sz="2400" spc="5" dirty="0">
                <a:latin typeface="Times New Roman"/>
                <a:cs typeface="Times New Roman"/>
              </a:rPr>
              <a:t> остальных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45971" y="2608579"/>
          <a:ext cx="7367270" cy="19155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6705"/>
                <a:gridCol w="1731645"/>
                <a:gridCol w="1717675"/>
                <a:gridCol w="2341245"/>
              </a:tblGrid>
              <a:tr h="5162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spc="-7" baseline="13888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4200" spc="-3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275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725" algn="ctr">
                        <a:lnSpc>
                          <a:spcPts val="326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1270" algn="ctr">
                        <a:lnSpc>
                          <a:spcPts val="3260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∆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45845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8955" y="205232"/>
            <a:ext cx="11402695" cy="54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sz="16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.</a:t>
            </a:r>
            <a:r>
              <a:rPr sz="16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6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Times New Roman"/>
                <a:cs typeface="Times New Roman"/>
              </a:rPr>
              <a:t>реактор</a:t>
            </a:r>
            <a:r>
              <a:rPr sz="16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Times New Roman"/>
                <a:cs typeface="Times New Roman"/>
              </a:rPr>
              <a:t>постоянного</a:t>
            </a:r>
            <a:r>
              <a:rPr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000000"/>
                </a:solidFill>
                <a:latin typeface="Times New Roman"/>
                <a:cs typeface="Times New Roman"/>
              </a:rPr>
              <a:t>объёма</a:t>
            </a:r>
            <a:r>
              <a:rPr sz="16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00000"/>
                </a:solidFill>
                <a:latin typeface="Times New Roman"/>
                <a:cs typeface="Times New Roman"/>
              </a:rPr>
              <a:t>поместили</a:t>
            </a:r>
            <a:r>
              <a:rPr sz="16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0000"/>
                </a:solidFill>
                <a:latin typeface="Times New Roman"/>
                <a:cs typeface="Times New Roman"/>
              </a:rPr>
              <a:t>некоторое</a:t>
            </a:r>
            <a:r>
              <a:rPr sz="16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15" dirty="0">
                <a:solidFill>
                  <a:srgbClr val="000000"/>
                </a:solidFill>
                <a:latin typeface="Times New Roman"/>
                <a:cs typeface="Times New Roman"/>
              </a:rPr>
              <a:t>количество</a:t>
            </a:r>
            <a:r>
              <a:rPr sz="1600" spc="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Times New Roman"/>
                <a:cs typeface="Times New Roman"/>
              </a:rPr>
              <a:t>оксида</a:t>
            </a:r>
            <a:r>
              <a:rPr sz="16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Times New Roman"/>
                <a:cs typeface="Times New Roman"/>
              </a:rPr>
              <a:t>серы(IV)</a:t>
            </a:r>
            <a:r>
              <a:rPr sz="1600" spc="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16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Times New Roman"/>
                <a:cs typeface="Times New Roman"/>
              </a:rPr>
              <a:t>кислород.</a:t>
            </a:r>
            <a:r>
              <a:rPr sz="16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000000"/>
                </a:solidFill>
                <a:latin typeface="Times New Roman"/>
                <a:cs typeface="Times New Roman"/>
              </a:rPr>
              <a:t>В</a:t>
            </a:r>
            <a:r>
              <a:rPr sz="16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000000"/>
                </a:solidFill>
                <a:latin typeface="Times New Roman"/>
                <a:cs typeface="Times New Roman"/>
              </a:rPr>
              <a:t>результате</a:t>
            </a:r>
            <a:r>
              <a:rPr sz="16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протекания </a:t>
            </a:r>
            <a:r>
              <a:rPr sz="1600" spc="-3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000000"/>
                </a:solidFill>
                <a:latin typeface="Times New Roman"/>
                <a:cs typeface="Times New Roman"/>
              </a:rPr>
              <a:t>обратимой</a:t>
            </a:r>
            <a:r>
              <a:rPr sz="16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16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реакции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644245" y="2041397"/>
            <a:ext cx="11193145" cy="3769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330" indent="-329565">
              <a:lnSpc>
                <a:spcPct val="100000"/>
              </a:lnSpc>
              <a:spcBef>
                <a:spcPts val="100"/>
              </a:spcBef>
              <a:buAutoNum type="arabicParenR" startAt="3"/>
              <a:tabLst>
                <a:tab pos="354965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известные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данные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обозначим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вопросы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8623300">
              <a:lnSpc>
                <a:spcPct val="100000"/>
              </a:lnSpc>
              <a:spcBef>
                <a:spcPts val="1440"/>
              </a:spcBef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623300" marR="179705" lvl="1">
              <a:lnSpc>
                <a:spcPct val="100000"/>
              </a:lnSpc>
              <a:buAutoNum type="arabicParenR"/>
              <a:tabLst>
                <a:tab pos="8869045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одного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623300" marR="45720" lvl="1" algn="just">
              <a:lnSpc>
                <a:spcPct val="100000"/>
              </a:lnSpc>
              <a:buAutoNum type="arabicParenR"/>
              <a:tabLst>
                <a:tab pos="8869045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Times New Roman"/>
              <a:buAutoNum type="arabicParenR"/>
            </a:pPr>
            <a:endParaRPr sz="2000">
              <a:latin typeface="Times New Roman"/>
              <a:cs typeface="Times New Roman"/>
            </a:endParaRPr>
          </a:p>
          <a:p>
            <a:pPr marL="600075" indent="-329565">
              <a:lnSpc>
                <a:spcPct val="100000"/>
              </a:lnSpc>
              <a:spcBef>
                <a:spcPts val="1255"/>
              </a:spcBef>
              <a:buAutoNum type="arabicParenR" startAt="4"/>
              <a:tabLst>
                <a:tab pos="600710" algn="l"/>
              </a:tabLst>
            </a:pPr>
            <a:r>
              <a:rPr sz="2400" spc="-5" dirty="0">
                <a:latin typeface="Times New Roman"/>
                <a:cs typeface="Times New Roman"/>
              </a:rPr>
              <a:t>Вычисляем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изменение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количества</a:t>
            </a:r>
            <a:r>
              <a:rPr sz="2400" dirty="0">
                <a:latin typeface="Times New Roman"/>
                <a:cs typeface="Times New Roman"/>
              </a:rPr>
              <a:t> вещества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(SO</a:t>
            </a:r>
            <a:r>
              <a:rPr sz="2400" baseline="-24305" dirty="0">
                <a:latin typeface="Times New Roman"/>
                <a:cs typeface="Times New Roman"/>
              </a:rPr>
              <a:t>3</a:t>
            </a:r>
            <a:r>
              <a:rPr sz="2400" dirty="0">
                <a:latin typeface="Times New Roman"/>
                <a:cs typeface="Times New Roman"/>
              </a:rPr>
              <a:t>):</a:t>
            </a:r>
            <a:endParaRPr sz="2400">
              <a:latin typeface="Times New Roman"/>
              <a:cs typeface="Times New Roman"/>
            </a:endParaRPr>
          </a:p>
          <a:p>
            <a:pPr marL="49784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∆n(SO</a:t>
            </a:r>
            <a:r>
              <a:rPr sz="2400" spc="-7" baseline="-24305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равн.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</a:t>
            </a:r>
            <a:r>
              <a:rPr sz="2400" spc="-15" baseline="-20833" dirty="0">
                <a:latin typeface="Times New Roman"/>
                <a:cs typeface="Times New Roman"/>
              </a:rPr>
              <a:t>исх.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0,4 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0,4 </a:t>
            </a:r>
            <a:r>
              <a:rPr sz="2400" spc="-10" dirty="0">
                <a:latin typeface="Times New Roman"/>
                <a:cs typeface="Times New Roman"/>
              </a:rPr>
              <a:t>моль</a:t>
            </a:r>
            <a:r>
              <a:rPr sz="2400" dirty="0">
                <a:latin typeface="Times New Roman"/>
                <a:cs typeface="Times New Roman"/>
              </a:rPr>
              <a:t> (образовалось),</a:t>
            </a:r>
            <a:endParaRPr sz="2400">
              <a:latin typeface="Times New Roman"/>
              <a:cs typeface="Times New Roman"/>
            </a:endParaRPr>
          </a:p>
          <a:p>
            <a:pPr marL="27114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(показано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курсивом</a:t>
            </a:r>
            <a:r>
              <a:rPr sz="2400" spc="-5" dirty="0">
                <a:latin typeface="Times New Roman"/>
                <a:cs typeface="Times New Roman"/>
              </a:rPr>
              <a:t> 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следующим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слайде).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255" y="773684"/>
            <a:ext cx="11087100" cy="951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32020">
              <a:lnSpc>
                <a:spcPts val="1730"/>
              </a:lnSpc>
              <a:spcBef>
                <a:spcPts val="95"/>
              </a:spcBef>
            </a:pP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2(г)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Times New Roman"/>
                <a:cs typeface="Times New Roman"/>
              </a:rPr>
              <a:t>+</a:t>
            </a:r>
            <a:r>
              <a:rPr sz="2400" baseline="13888" dirty="0">
                <a:latin typeface="Times New Roman"/>
                <a:cs typeface="Times New Roman"/>
              </a:rPr>
              <a:t> </a:t>
            </a:r>
            <a:r>
              <a:rPr sz="2400" spc="7" baseline="13888" dirty="0">
                <a:latin typeface="Times New Roman"/>
                <a:cs typeface="Times New Roman"/>
              </a:rPr>
              <a:t>O</a:t>
            </a:r>
            <a:r>
              <a:rPr sz="1050" spc="5" dirty="0">
                <a:latin typeface="Times New Roman"/>
                <a:cs typeface="Times New Roman"/>
              </a:rPr>
              <a:t>2(г)</a:t>
            </a:r>
            <a:r>
              <a:rPr sz="1050" spc="100" dirty="0">
                <a:latin typeface="Times New Roman"/>
                <a:cs typeface="Times New Roman"/>
              </a:rPr>
              <a:t> </a:t>
            </a:r>
            <a:r>
              <a:rPr sz="2400" spc="-7" baseline="13888" dirty="0">
                <a:latin typeface="Cambria Math"/>
                <a:cs typeface="Cambria Math"/>
              </a:rPr>
              <a:t>⇄</a:t>
            </a:r>
            <a:r>
              <a:rPr sz="2400" spc="67" baseline="13888" dirty="0">
                <a:latin typeface="Cambria Math"/>
                <a:cs typeface="Cambria Math"/>
              </a:rPr>
              <a:t> </a:t>
            </a:r>
            <a:r>
              <a:rPr sz="2400" baseline="13888" dirty="0">
                <a:latin typeface="Times New Roman"/>
                <a:cs typeface="Times New Roman"/>
              </a:rPr>
              <a:t>2SO</a:t>
            </a:r>
            <a:r>
              <a:rPr sz="1050" dirty="0">
                <a:latin typeface="Times New Roman"/>
                <a:cs typeface="Times New Roman"/>
              </a:rPr>
              <a:t>3(г)</a:t>
            </a:r>
            <a:endParaRPr sz="1050">
              <a:latin typeface="Times New Roman"/>
              <a:cs typeface="Times New Roman"/>
            </a:endParaRPr>
          </a:p>
          <a:p>
            <a:pPr marL="25400">
              <a:lnSpc>
                <a:spcPts val="1730"/>
              </a:lnSpc>
            </a:pPr>
            <a:r>
              <a:rPr sz="1600" spc="-5" dirty="0">
                <a:latin typeface="Times New Roman"/>
                <a:cs typeface="Times New Roman"/>
              </a:rPr>
              <a:t>в реакционной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системе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установилось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химическое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равновесие.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При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этом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исходная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серы(IV)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составила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0,6</a:t>
            </a:r>
            <a:endParaRPr sz="1600">
              <a:latin typeface="Times New Roman"/>
              <a:cs typeface="Times New Roman"/>
            </a:endParaRPr>
          </a:p>
          <a:p>
            <a:pPr marL="25400" marR="171577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моль/л,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равновесная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кислорода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оксида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серы(VI)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0,3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0,4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моль/л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соответственно.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равновесную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SO</a:t>
            </a:r>
            <a:r>
              <a:rPr sz="1575" spc="-7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X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исходную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O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</a:t>
            </a:r>
            <a:r>
              <a:rPr sz="1600" i="1" spc="-5" dirty="0">
                <a:latin typeface="Times New Roman"/>
                <a:cs typeface="Times New Roman"/>
              </a:rPr>
              <a:t>Y</a:t>
            </a:r>
            <a:r>
              <a:rPr sz="1600" spc="-5" dirty="0">
                <a:latin typeface="Times New Roman"/>
                <a:cs typeface="Times New Roman"/>
              </a:rPr>
              <a:t>).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34600" y="5082077"/>
            <a:ext cx="1792605" cy="0"/>
          </a:xfrm>
          <a:custGeom>
            <a:avLst/>
            <a:gdLst/>
            <a:ahLst/>
            <a:cxnLst/>
            <a:rect l="l" t="t" r="r" b="b"/>
            <a:pathLst>
              <a:path w="1792605">
                <a:moveTo>
                  <a:pt x="0" y="0"/>
                </a:moveTo>
                <a:lnTo>
                  <a:pt x="1792508" y="0"/>
                </a:lnTo>
              </a:path>
            </a:pathLst>
          </a:custGeom>
          <a:ln w="141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16252" y="5082077"/>
            <a:ext cx="512445" cy="0"/>
          </a:xfrm>
          <a:custGeom>
            <a:avLst/>
            <a:gdLst/>
            <a:ahLst/>
            <a:cxnLst/>
            <a:rect l="l" t="t" r="r" b="b"/>
            <a:pathLst>
              <a:path w="512445">
                <a:moveTo>
                  <a:pt x="0" y="0"/>
                </a:moveTo>
                <a:lnTo>
                  <a:pt x="512240" y="0"/>
                </a:lnTo>
              </a:path>
            </a:pathLst>
          </a:custGeom>
          <a:ln w="141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524192" y="4757881"/>
            <a:ext cx="3481070" cy="5010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666365" algn="l"/>
              </a:tabLst>
            </a:pPr>
            <a:r>
              <a:rPr sz="3100" spc="45" dirty="0">
                <a:latin typeface="Symbol"/>
                <a:cs typeface="Symbol"/>
              </a:rPr>
              <a:t></a:t>
            </a:r>
            <a:r>
              <a:rPr sz="3100" spc="-210" dirty="0">
                <a:latin typeface="Times New Roman"/>
                <a:cs typeface="Times New Roman"/>
              </a:rPr>
              <a:t> </a:t>
            </a:r>
            <a:r>
              <a:rPr sz="3100" spc="95" dirty="0">
                <a:latin typeface="Times New Roman"/>
                <a:cs typeface="Times New Roman"/>
              </a:rPr>
              <a:t>2</a:t>
            </a:r>
            <a:r>
              <a:rPr sz="3100" spc="95" dirty="0">
                <a:latin typeface="Symbol"/>
                <a:cs typeface="Symbol"/>
              </a:rPr>
              <a:t></a:t>
            </a:r>
            <a:r>
              <a:rPr sz="3100" spc="95" dirty="0">
                <a:latin typeface="Times New Roman"/>
                <a:cs typeface="Times New Roman"/>
              </a:rPr>
              <a:t>0,4</a:t>
            </a:r>
            <a:r>
              <a:rPr sz="3100" spc="-459" dirty="0">
                <a:latin typeface="Times New Roman"/>
                <a:cs typeface="Times New Roman"/>
              </a:rPr>
              <a:t> </a:t>
            </a:r>
            <a:r>
              <a:rPr sz="3100" spc="20" dirty="0">
                <a:latin typeface="Times New Roman"/>
                <a:cs typeface="Times New Roman"/>
              </a:rPr>
              <a:t>/</a:t>
            </a:r>
            <a:r>
              <a:rPr sz="3100" spc="-325" dirty="0">
                <a:latin typeface="Times New Roman"/>
                <a:cs typeface="Times New Roman"/>
              </a:rPr>
              <a:t> </a:t>
            </a:r>
            <a:r>
              <a:rPr sz="3100" spc="40" dirty="0">
                <a:latin typeface="Times New Roman"/>
                <a:cs typeface="Times New Roman"/>
              </a:rPr>
              <a:t>2</a:t>
            </a:r>
            <a:r>
              <a:rPr sz="3100" spc="-250" dirty="0">
                <a:latin typeface="Times New Roman"/>
                <a:cs typeface="Times New Roman"/>
              </a:rPr>
              <a:t> </a:t>
            </a:r>
            <a:r>
              <a:rPr sz="3100" spc="45" dirty="0">
                <a:latin typeface="Symbol"/>
                <a:cs typeface="Symbol"/>
              </a:rPr>
              <a:t></a:t>
            </a:r>
            <a:r>
              <a:rPr sz="3100" spc="-250" dirty="0">
                <a:latin typeface="Times New Roman"/>
                <a:cs typeface="Times New Roman"/>
              </a:rPr>
              <a:t> </a:t>
            </a:r>
            <a:r>
              <a:rPr sz="3100" spc="-10" dirty="0">
                <a:latin typeface="Times New Roman"/>
                <a:cs typeface="Times New Roman"/>
              </a:rPr>
              <a:t>0,4	</a:t>
            </a:r>
            <a:r>
              <a:rPr sz="3100" i="1" spc="-5" dirty="0">
                <a:latin typeface="Times New Roman"/>
                <a:cs typeface="Times New Roman"/>
              </a:rPr>
              <a:t>моль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34613" y="5040819"/>
            <a:ext cx="101346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78765" algn="l"/>
              </a:tabLst>
            </a:pPr>
            <a:r>
              <a:rPr sz="1550" spc="20" dirty="0">
                <a:latin typeface="Times New Roman"/>
                <a:cs typeface="Times New Roman"/>
              </a:rPr>
              <a:t>2	</a:t>
            </a:r>
            <a:r>
              <a:rPr sz="1550" i="1" spc="10" dirty="0">
                <a:latin typeface="Times New Roman"/>
                <a:cs typeface="Times New Roman"/>
              </a:rPr>
              <a:t>прореаг</a:t>
            </a:r>
            <a:r>
              <a:rPr sz="1550" spc="10" dirty="0">
                <a:latin typeface="Times New Roman"/>
                <a:cs typeface="Times New Roman"/>
              </a:rPr>
              <a:t>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93993" y="4814509"/>
            <a:ext cx="1018540" cy="4330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889635" algn="l"/>
              </a:tabLst>
            </a:pPr>
            <a:r>
              <a:rPr sz="2650" i="1" spc="40" dirty="0">
                <a:latin typeface="Times New Roman"/>
                <a:cs typeface="Times New Roman"/>
              </a:rPr>
              <a:t>n</a:t>
            </a:r>
            <a:r>
              <a:rPr sz="2650" spc="-15" dirty="0">
                <a:latin typeface="Times New Roman"/>
                <a:cs typeface="Times New Roman"/>
              </a:rPr>
              <a:t>(</a:t>
            </a:r>
            <a:r>
              <a:rPr sz="2650" spc="-95" dirty="0">
                <a:latin typeface="Times New Roman"/>
                <a:cs typeface="Times New Roman"/>
              </a:rPr>
              <a:t>S</a:t>
            </a:r>
            <a:r>
              <a:rPr sz="2650" spc="55" dirty="0">
                <a:latin typeface="Times New Roman"/>
                <a:cs typeface="Times New Roman"/>
              </a:rPr>
              <a:t>O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25" dirty="0">
                <a:latin typeface="Times New Roman"/>
                <a:cs typeface="Times New Roman"/>
              </a:rPr>
              <a:t>)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78370" y="4524384"/>
            <a:ext cx="1040130" cy="5010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4650" spc="67" baseline="-33154" dirty="0">
                <a:latin typeface="Symbol"/>
                <a:cs typeface="Symbol"/>
              </a:rPr>
              <a:t></a:t>
            </a:r>
            <a:r>
              <a:rPr sz="4650" spc="-60" baseline="-33154" dirty="0">
                <a:latin typeface="Times New Roman"/>
                <a:cs typeface="Times New Roman"/>
              </a:rPr>
              <a:t> </a:t>
            </a:r>
            <a:r>
              <a:rPr sz="3100" spc="-75" dirty="0">
                <a:latin typeface="Times New Roman"/>
                <a:cs typeface="Times New Roman"/>
              </a:rPr>
              <a:t>0</a:t>
            </a:r>
            <a:r>
              <a:rPr sz="3100" spc="30" dirty="0">
                <a:latin typeface="Times New Roman"/>
                <a:cs typeface="Times New Roman"/>
              </a:rPr>
              <a:t>,4</a:t>
            </a:r>
            <a:r>
              <a:rPr sz="3100" spc="-425" dirty="0">
                <a:latin typeface="Times New Roman"/>
                <a:cs typeface="Times New Roman"/>
              </a:rPr>
              <a:t> </a:t>
            </a:r>
            <a:r>
              <a:rPr sz="4650" spc="30" baseline="-33154" dirty="0">
                <a:latin typeface="Times New Roman"/>
                <a:cs typeface="Times New Roman"/>
              </a:rPr>
              <a:t>;</a:t>
            </a:r>
            <a:endParaRPr sz="4650" baseline="-33154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66523" y="5079552"/>
            <a:ext cx="227965" cy="5010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00" spc="40" dirty="0">
                <a:latin typeface="Times New Roman"/>
                <a:cs typeface="Times New Roman"/>
              </a:rPr>
              <a:t>2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8736" y="5079652"/>
            <a:ext cx="198755" cy="4330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50" spc="35" dirty="0">
                <a:latin typeface="Times New Roman"/>
                <a:cs typeface="Times New Roman"/>
              </a:rPr>
              <a:t>2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9875" y="4643572"/>
            <a:ext cx="1805305" cy="4330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975" i="1" spc="75" baseline="13626" dirty="0">
                <a:latin typeface="Times New Roman"/>
                <a:cs typeface="Times New Roman"/>
              </a:rPr>
              <a:t>n</a:t>
            </a:r>
            <a:r>
              <a:rPr sz="3975" spc="-22" baseline="13626" dirty="0">
                <a:latin typeface="Times New Roman"/>
                <a:cs typeface="Times New Roman"/>
              </a:rPr>
              <a:t>(</a:t>
            </a:r>
            <a:r>
              <a:rPr sz="3975" spc="-142" baseline="13626" dirty="0">
                <a:latin typeface="Times New Roman"/>
                <a:cs typeface="Times New Roman"/>
              </a:rPr>
              <a:t>S</a:t>
            </a:r>
            <a:r>
              <a:rPr sz="3975" spc="412" baseline="13626" dirty="0">
                <a:latin typeface="Times New Roman"/>
                <a:cs typeface="Times New Roman"/>
              </a:rPr>
              <a:t>O</a:t>
            </a:r>
            <a:r>
              <a:rPr sz="1550" spc="20" dirty="0">
                <a:latin typeface="Times New Roman"/>
                <a:cs typeface="Times New Roman"/>
              </a:rPr>
              <a:t>2</a:t>
            </a:r>
            <a:r>
              <a:rPr sz="1550" spc="-110" dirty="0">
                <a:latin typeface="Times New Roman"/>
                <a:cs typeface="Times New Roman"/>
              </a:rPr>
              <a:t> </a:t>
            </a:r>
            <a:r>
              <a:rPr sz="3975" spc="202" baseline="13626" dirty="0">
                <a:latin typeface="Times New Roman"/>
                <a:cs typeface="Times New Roman"/>
              </a:rPr>
              <a:t>)</a:t>
            </a:r>
            <a:r>
              <a:rPr sz="1550" i="1" spc="90" dirty="0">
                <a:latin typeface="Times New Roman"/>
                <a:cs typeface="Times New Roman"/>
              </a:rPr>
              <a:t>п</a:t>
            </a:r>
            <a:r>
              <a:rPr sz="1550" i="1" spc="85" dirty="0">
                <a:latin typeface="Times New Roman"/>
                <a:cs typeface="Times New Roman"/>
              </a:rPr>
              <a:t>р</a:t>
            </a:r>
            <a:r>
              <a:rPr sz="1550" i="1" spc="90" dirty="0">
                <a:latin typeface="Times New Roman"/>
                <a:cs typeface="Times New Roman"/>
              </a:rPr>
              <a:t>о</a:t>
            </a:r>
            <a:r>
              <a:rPr sz="1550" i="1" spc="85" dirty="0">
                <a:latin typeface="Times New Roman"/>
                <a:cs typeface="Times New Roman"/>
              </a:rPr>
              <a:t>р</a:t>
            </a:r>
            <a:r>
              <a:rPr sz="1550" i="1" spc="5" dirty="0">
                <a:latin typeface="Times New Roman"/>
                <a:cs typeface="Times New Roman"/>
              </a:rPr>
              <a:t>е</a:t>
            </a:r>
            <a:r>
              <a:rPr sz="1550" i="1" spc="90" dirty="0">
                <a:latin typeface="Times New Roman"/>
                <a:cs typeface="Times New Roman"/>
              </a:rPr>
              <a:t>а</a:t>
            </a:r>
            <a:r>
              <a:rPr sz="1550" i="1" spc="-365" dirty="0">
                <a:latin typeface="Times New Roman"/>
                <a:cs typeface="Times New Roman"/>
              </a:rPr>
              <a:t>г</a:t>
            </a:r>
            <a:r>
              <a:rPr sz="1550" spc="10" dirty="0">
                <a:latin typeface="Times New Roman"/>
                <a:cs typeface="Times New Roman"/>
              </a:rPr>
              <a:t>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5687" y="6077772"/>
            <a:ext cx="1613535" cy="0"/>
          </a:xfrm>
          <a:custGeom>
            <a:avLst/>
            <a:gdLst/>
            <a:ahLst/>
            <a:cxnLst/>
            <a:rect l="l" t="t" r="r" b="b"/>
            <a:pathLst>
              <a:path w="1613535">
                <a:moveTo>
                  <a:pt x="0" y="0"/>
                </a:moveTo>
                <a:lnTo>
                  <a:pt x="1613302" y="0"/>
                </a:lnTo>
              </a:path>
            </a:pathLst>
          </a:custGeom>
          <a:ln w="1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644942" y="6077772"/>
            <a:ext cx="522605" cy="0"/>
          </a:xfrm>
          <a:custGeom>
            <a:avLst/>
            <a:gdLst/>
            <a:ahLst/>
            <a:cxnLst/>
            <a:rect l="l" t="t" r="r" b="b"/>
            <a:pathLst>
              <a:path w="522605">
                <a:moveTo>
                  <a:pt x="0" y="0"/>
                </a:moveTo>
                <a:lnTo>
                  <a:pt x="522114" y="0"/>
                </a:lnTo>
              </a:path>
            </a:pathLst>
          </a:custGeom>
          <a:ln w="1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190297" y="5751910"/>
            <a:ext cx="3467100" cy="5035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640330" algn="l"/>
              </a:tabLst>
            </a:pPr>
            <a:r>
              <a:rPr sz="3100" spc="300" dirty="0">
                <a:latin typeface="Symbol"/>
                <a:cs typeface="Symbol"/>
              </a:rPr>
              <a:t></a:t>
            </a:r>
            <a:r>
              <a:rPr sz="3100" spc="35" dirty="0">
                <a:latin typeface="Times New Roman"/>
                <a:cs typeface="Times New Roman"/>
              </a:rPr>
              <a:t>1</a:t>
            </a:r>
            <a:r>
              <a:rPr sz="3100" spc="265" dirty="0">
                <a:latin typeface="Symbol"/>
                <a:cs typeface="Symbol"/>
              </a:rPr>
              <a:t></a:t>
            </a:r>
            <a:r>
              <a:rPr sz="3100" spc="-50" dirty="0">
                <a:latin typeface="Times New Roman"/>
                <a:cs typeface="Times New Roman"/>
              </a:rPr>
              <a:t>0</a:t>
            </a:r>
            <a:r>
              <a:rPr sz="3100" spc="35" dirty="0">
                <a:latin typeface="Times New Roman"/>
                <a:cs typeface="Times New Roman"/>
              </a:rPr>
              <a:t>,4</a:t>
            </a:r>
            <a:r>
              <a:rPr sz="3100" spc="-425" dirty="0">
                <a:latin typeface="Times New Roman"/>
                <a:cs typeface="Times New Roman"/>
              </a:rPr>
              <a:t> </a:t>
            </a:r>
            <a:r>
              <a:rPr sz="3100" spc="25" dirty="0">
                <a:latin typeface="Times New Roman"/>
                <a:cs typeface="Times New Roman"/>
              </a:rPr>
              <a:t>/</a:t>
            </a:r>
            <a:r>
              <a:rPr sz="3100" spc="-310" dirty="0">
                <a:latin typeface="Times New Roman"/>
                <a:cs typeface="Times New Roman"/>
              </a:rPr>
              <a:t> </a:t>
            </a:r>
            <a:r>
              <a:rPr sz="3100" spc="50" dirty="0">
                <a:latin typeface="Times New Roman"/>
                <a:cs typeface="Times New Roman"/>
              </a:rPr>
              <a:t>2</a:t>
            </a:r>
            <a:r>
              <a:rPr sz="3100" spc="-225" dirty="0">
                <a:latin typeface="Times New Roman"/>
                <a:cs typeface="Times New Roman"/>
              </a:rPr>
              <a:t> </a:t>
            </a:r>
            <a:r>
              <a:rPr sz="3100" spc="55" dirty="0">
                <a:latin typeface="Symbol"/>
                <a:cs typeface="Symbol"/>
              </a:rPr>
              <a:t></a:t>
            </a:r>
            <a:r>
              <a:rPr sz="3100" spc="-229" dirty="0">
                <a:latin typeface="Times New Roman"/>
                <a:cs typeface="Times New Roman"/>
              </a:rPr>
              <a:t> </a:t>
            </a:r>
            <a:r>
              <a:rPr sz="3100" spc="-50" dirty="0">
                <a:latin typeface="Times New Roman"/>
                <a:cs typeface="Times New Roman"/>
              </a:rPr>
              <a:t>0</a:t>
            </a:r>
            <a:r>
              <a:rPr sz="3100" spc="35" dirty="0">
                <a:latin typeface="Times New Roman"/>
                <a:cs typeface="Times New Roman"/>
              </a:rPr>
              <a:t>,2</a:t>
            </a:r>
            <a:r>
              <a:rPr sz="3100" dirty="0">
                <a:latin typeface="Times New Roman"/>
                <a:cs typeface="Times New Roman"/>
              </a:rPr>
              <a:t>	</a:t>
            </a:r>
            <a:r>
              <a:rPr sz="3100" i="1" spc="-40" dirty="0">
                <a:latin typeface="Times New Roman"/>
                <a:cs typeface="Times New Roman"/>
              </a:rPr>
              <a:t>м</a:t>
            </a:r>
            <a:r>
              <a:rPr sz="3100" i="1" spc="45" dirty="0">
                <a:latin typeface="Times New Roman"/>
                <a:cs typeface="Times New Roman"/>
              </a:rPr>
              <a:t>оль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2798354" y="6074752"/>
            <a:ext cx="229235" cy="5035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100" spc="50" dirty="0">
                <a:latin typeface="Times New Roman"/>
                <a:cs typeface="Times New Roman"/>
              </a:rPr>
              <a:t>2</a:t>
            </a:r>
            <a:endParaRPr sz="3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098451" y="6036728"/>
            <a:ext cx="1063625" cy="2641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280670" algn="l"/>
              </a:tabLst>
            </a:pPr>
            <a:r>
              <a:rPr sz="1550" spc="25" dirty="0">
                <a:latin typeface="Times New Roman"/>
                <a:cs typeface="Times New Roman"/>
              </a:rPr>
              <a:t>2	</a:t>
            </a:r>
            <a:r>
              <a:rPr sz="1550" spc="55" dirty="0">
                <a:latin typeface="Times New Roman"/>
                <a:cs typeface="Times New Roman"/>
              </a:rPr>
              <a:t>п</a:t>
            </a:r>
            <a:r>
              <a:rPr sz="1550" spc="100" dirty="0">
                <a:latin typeface="Times New Roman"/>
                <a:cs typeface="Times New Roman"/>
              </a:rPr>
              <a:t>р</a:t>
            </a:r>
            <a:r>
              <a:rPr sz="1550" spc="110" dirty="0">
                <a:latin typeface="Times New Roman"/>
                <a:cs typeface="Times New Roman"/>
              </a:rPr>
              <a:t>ор</a:t>
            </a:r>
            <a:r>
              <a:rPr sz="1550" spc="10" dirty="0">
                <a:latin typeface="Times New Roman"/>
                <a:cs typeface="Times New Roman"/>
              </a:rPr>
              <a:t>е</a:t>
            </a:r>
            <a:r>
              <a:rPr sz="1550" spc="20" dirty="0">
                <a:latin typeface="Times New Roman"/>
                <a:cs typeface="Times New Roman"/>
              </a:rPr>
              <a:t>а</a:t>
            </a:r>
            <a:r>
              <a:rPr sz="1550" spc="75" dirty="0">
                <a:latin typeface="Times New Roman"/>
                <a:cs typeface="Times New Roman"/>
              </a:rPr>
              <a:t>г</a:t>
            </a:r>
            <a:r>
              <a:rPr sz="1550" spc="10" dirty="0">
                <a:latin typeface="Times New Roman"/>
                <a:cs typeface="Times New Roman"/>
              </a:rPr>
              <a:t>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538981" y="5808762"/>
            <a:ext cx="841375" cy="4349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711835" algn="l"/>
              </a:tabLst>
            </a:pPr>
            <a:r>
              <a:rPr sz="2650" i="1" spc="70" dirty="0">
                <a:latin typeface="Times New Roman"/>
                <a:cs typeface="Times New Roman"/>
              </a:rPr>
              <a:t>n</a:t>
            </a:r>
            <a:r>
              <a:rPr sz="2650" dirty="0">
                <a:latin typeface="Times New Roman"/>
                <a:cs typeface="Times New Roman"/>
              </a:rPr>
              <a:t>(</a:t>
            </a:r>
            <a:r>
              <a:rPr sz="2650" spc="70" dirty="0">
                <a:latin typeface="Times New Roman"/>
                <a:cs typeface="Times New Roman"/>
              </a:rPr>
              <a:t>O</a:t>
            </a:r>
            <a:r>
              <a:rPr sz="2650" dirty="0">
                <a:latin typeface="Times New Roman"/>
                <a:cs typeface="Times New Roman"/>
              </a:rPr>
              <a:t>	</a:t>
            </a:r>
            <a:r>
              <a:rPr sz="2650" spc="30" dirty="0">
                <a:latin typeface="Times New Roman"/>
                <a:cs typeface="Times New Roman"/>
              </a:rPr>
              <a:t>)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43443" y="6074833"/>
            <a:ext cx="200025" cy="4349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650" spc="45" dirty="0">
                <a:latin typeface="Times New Roman"/>
                <a:cs typeface="Times New Roman"/>
              </a:rPr>
              <a:t>1</a:t>
            </a:r>
            <a:endParaRPr sz="26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1412" y="5580934"/>
            <a:ext cx="2736215" cy="5035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3975" i="1" spc="104" baseline="13626" dirty="0">
                <a:latin typeface="Times New Roman"/>
                <a:cs typeface="Times New Roman"/>
              </a:rPr>
              <a:t>n</a:t>
            </a:r>
            <a:r>
              <a:rPr sz="3975" baseline="13626" dirty="0">
                <a:latin typeface="Times New Roman"/>
                <a:cs typeface="Times New Roman"/>
              </a:rPr>
              <a:t>(</a:t>
            </a:r>
            <a:r>
              <a:rPr sz="3975" spc="292" baseline="13626" dirty="0">
                <a:latin typeface="Times New Roman"/>
                <a:cs typeface="Times New Roman"/>
              </a:rPr>
              <a:t>O</a:t>
            </a:r>
            <a:r>
              <a:rPr sz="1550" spc="25" dirty="0">
                <a:latin typeface="Times New Roman"/>
                <a:cs typeface="Times New Roman"/>
              </a:rPr>
              <a:t>2</a:t>
            </a:r>
            <a:r>
              <a:rPr sz="1550" spc="-90" dirty="0">
                <a:latin typeface="Times New Roman"/>
                <a:cs typeface="Times New Roman"/>
              </a:rPr>
              <a:t> </a:t>
            </a:r>
            <a:r>
              <a:rPr sz="3975" spc="195" baseline="13626" dirty="0">
                <a:latin typeface="Times New Roman"/>
                <a:cs typeface="Times New Roman"/>
              </a:rPr>
              <a:t>)</a:t>
            </a:r>
            <a:r>
              <a:rPr sz="1550" spc="55" dirty="0">
                <a:latin typeface="Times New Roman"/>
                <a:cs typeface="Times New Roman"/>
              </a:rPr>
              <a:t>п</a:t>
            </a:r>
            <a:r>
              <a:rPr sz="1550" spc="100" dirty="0">
                <a:latin typeface="Times New Roman"/>
                <a:cs typeface="Times New Roman"/>
              </a:rPr>
              <a:t>р</a:t>
            </a:r>
            <a:r>
              <a:rPr sz="1550" spc="110" dirty="0">
                <a:latin typeface="Times New Roman"/>
                <a:cs typeface="Times New Roman"/>
              </a:rPr>
              <a:t>ор</a:t>
            </a:r>
            <a:r>
              <a:rPr sz="1550" spc="10" dirty="0">
                <a:latin typeface="Times New Roman"/>
                <a:cs typeface="Times New Roman"/>
              </a:rPr>
              <a:t>е</a:t>
            </a:r>
            <a:r>
              <a:rPr sz="1550" spc="20" dirty="0">
                <a:latin typeface="Times New Roman"/>
                <a:cs typeface="Times New Roman"/>
              </a:rPr>
              <a:t>а</a:t>
            </a:r>
            <a:r>
              <a:rPr sz="1550" spc="75" dirty="0">
                <a:latin typeface="Times New Roman"/>
                <a:cs typeface="Times New Roman"/>
              </a:rPr>
              <a:t>г</a:t>
            </a:r>
            <a:r>
              <a:rPr sz="1550" spc="10" dirty="0">
                <a:latin typeface="Times New Roman"/>
                <a:cs typeface="Times New Roman"/>
              </a:rPr>
              <a:t>.</a:t>
            </a:r>
            <a:r>
              <a:rPr sz="1550" dirty="0">
                <a:latin typeface="Times New Roman"/>
                <a:cs typeface="Times New Roman"/>
              </a:rPr>
              <a:t> </a:t>
            </a:r>
            <a:r>
              <a:rPr sz="1550" spc="-120" dirty="0">
                <a:latin typeface="Times New Roman"/>
                <a:cs typeface="Times New Roman"/>
              </a:rPr>
              <a:t> </a:t>
            </a:r>
            <a:r>
              <a:rPr sz="4650" spc="82" baseline="-24193" dirty="0">
                <a:latin typeface="Symbol"/>
                <a:cs typeface="Symbol"/>
              </a:rPr>
              <a:t></a:t>
            </a:r>
            <a:r>
              <a:rPr sz="4650" spc="-7" baseline="-24193" dirty="0">
                <a:latin typeface="Times New Roman"/>
                <a:cs typeface="Times New Roman"/>
              </a:rPr>
              <a:t> </a:t>
            </a:r>
            <a:r>
              <a:rPr sz="4650" spc="-82" baseline="8960" dirty="0">
                <a:latin typeface="Times New Roman"/>
                <a:cs typeface="Times New Roman"/>
              </a:rPr>
              <a:t>0</a:t>
            </a:r>
            <a:r>
              <a:rPr sz="4650" spc="44" baseline="8960" dirty="0">
                <a:latin typeface="Times New Roman"/>
                <a:cs typeface="Times New Roman"/>
              </a:rPr>
              <a:t>,</a:t>
            </a:r>
            <a:r>
              <a:rPr sz="4650" spc="75" baseline="8960" dirty="0">
                <a:latin typeface="Times New Roman"/>
                <a:cs typeface="Times New Roman"/>
              </a:rPr>
              <a:t>4</a:t>
            </a:r>
            <a:r>
              <a:rPr sz="4650" spc="-607" baseline="8960" dirty="0">
                <a:latin typeface="Times New Roman"/>
                <a:cs typeface="Times New Roman"/>
              </a:rPr>
              <a:t> </a:t>
            </a:r>
            <a:r>
              <a:rPr sz="4650" spc="37" baseline="-24193" dirty="0">
                <a:latin typeface="Times New Roman"/>
                <a:cs typeface="Times New Roman"/>
              </a:rPr>
              <a:t>;</a:t>
            </a:r>
            <a:endParaRPr sz="4650" baseline="-24193">
              <a:latin typeface="Times New Roman"/>
              <a:cs typeface="Times New Roman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344802" y="1324355"/>
          <a:ext cx="7367270" cy="19395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6705"/>
                <a:gridCol w="1731645"/>
                <a:gridCol w="1717675"/>
                <a:gridCol w="2341245"/>
              </a:tblGrid>
              <a:tr h="5666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spc="-7" baseline="13888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4200" spc="-3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3275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581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708"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∆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i="1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580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0" name="object 20"/>
          <p:cNvSpPr txBox="1"/>
          <p:nvPr/>
        </p:nvSpPr>
        <p:spPr>
          <a:xfrm>
            <a:off x="226872" y="202184"/>
            <a:ext cx="11701145" cy="432244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214629" marR="441959">
              <a:lnSpc>
                <a:spcPct val="100800"/>
              </a:lnSpc>
              <a:spcBef>
                <a:spcPts val="75"/>
              </a:spcBef>
            </a:pPr>
            <a:r>
              <a:rPr sz="2400" b="1" dirty="0">
                <a:latin typeface="Times New Roman"/>
                <a:cs typeface="Times New Roman"/>
              </a:rPr>
              <a:t>Пример 1. </a:t>
            </a:r>
            <a:r>
              <a:rPr sz="1800" spc="-5" dirty="0">
                <a:latin typeface="Times New Roman"/>
                <a:cs typeface="Times New Roman"/>
              </a:rPr>
              <a:t>2SO</a:t>
            </a:r>
            <a:r>
              <a:rPr sz="1800" spc="-7" baseline="-20833" dirty="0">
                <a:latin typeface="Times New Roman"/>
                <a:cs typeface="Times New Roman"/>
              </a:rPr>
              <a:t>2(г)</a:t>
            </a:r>
            <a:r>
              <a:rPr sz="180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2(г)</a:t>
            </a:r>
            <a:r>
              <a:rPr sz="180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⇄ </a:t>
            </a:r>
            <a:r>
              <a:rPr sz="1800" spc="-5" dirty="0">
                <a:latin typeface="Times New Roman"/>
                <a:cs typeface="Times New Roman"/>
              </a:rPr>
              <a:t>2SO</a:t>
            </a:r>
            <a:r>
              <a:rPr sz="1800" spc="-7" baseline="-20833" dirty="0">
                <a:latin typeface="Times New Roman"/>
                <a:cs typeface="Times New Roman"/>
              </a:rPr>
              <a:t>3(г)</a:t>
            </a:r>
            <a:r>
              <a:rPr sz="1800" spc="-5" dirty="0">
                <a:latin typeface="Times New Roman"/>
                <a:cs typeface="Times New Roman"/>
              </a:rPr>
              <a:t>; При </a:t>
            </a:r>
            <a:r>
              <a:rPr sz="1800" spc="-20" dirty="0">
                <a:latin typeface="Times New Roman"/>
                <a:cs typeface="Times New Roman"/>
              </a:rPr>
              <a:t>этом </a:t>
            </a:r>
            <a:r>
              <a:rPr sz="1800" spc="-25" dirty="0">
                <a:latin typeface="Times New Roman"/>
                <a:cs typeface="Times New Roman"/>
              </a:rPr>
              <a:t>исходная </a:t>
            </a:r>
            <a:r>
              <a:rPr sz="1800" spc="-10" dirty="0">
                <a:latin typeface="Times New Roman"/>
                <a:cs typeface="Times New Roman"/>
              </a:rPr>
              <a:t>концентрация оксида </a:t>
            </a:r>
            <a:r>
              <a:rPr sz="1800" dirty="0">
                <a:latin typeface="Times New Roman"/>
                <a:cs typeface="Times New Roman"/>
              </a:rPr>
              <a:t>серы(IV) </a:t>
            </a:r>
            <a:r>
              <a:rPr sz="1800" spc="5" dirty="0">
                <a:latin typeface="Times New Roman"/>
                <a:cs typeface="Times New Roman"/>
              </a:rPr>
              <a:t>составила </a:t>
            </a:r>
            <a:r>
              <a:rPr sz="1800" dirty="0">
                <a:latin typeface="Times New Roman"/>
                <a:cs typeface="Times New Roman"/>
              </a:rPr>
              <a:t>0,6 </a:t>
            </a:r>
            <a:r>
              <a:rPr sz="1800" spc="-5" dirty="0">
                <a:latin typeface="Times New Roman"/>
                <a:cs typeface="Times New Roman"/>
              </a:rPr>
              <a:t>моль/л, </a:t>
            </a:r>
            <a:r>
              <a:rPr sz="1800" dirty="0">
                <a:latin typeface="Times New Roman"/>
                <a:cs typeface="Times New Roman"/>
              </a:rPr>
              <a:t>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равновесная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 </a:t>
            </a:r>
            <a:r>
              <a:rPr sz="1800" spc="-5" dirty="0">
                <a:latin typeface="Times New Roman"/>
                <a:cs typeface="Times New Roman"/>
              </a:rPr>
              <a:t>кислорода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dirty="0">
                <a:latin typeface="Times New Roman"/>
                <a:cs typeface="Times New Roman"/>
              </a:rPr>
              <a:t> серы(VI)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0,3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0,4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</a:t>
            </a:r>
            <a:endParaRPr sz="1800">
              <a:latin typeface="Times New Roman"/>
              <a:cs typeface="Times New Roman"/>
            </a:endParaRPr>
          </a:p>
          <a:p>
            <a:pPr marL="214629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Y</a:t>
            </a:r>
            <a:r>
              <a:rPr sz="1800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00">
              <a:latin typeface="Times New Roman"/>
              <a:cs typeface="Times New Roman"/>
            </a:endParaRPr>
          </a:p>
          <a:p>
            <a:pPr marL="8837930">
              <a:lnSpc>
                <a:spcPct val="100000"/>
              </a:lnSpc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8837930" marR="472440">
              <a:lnSpc>
                <a:spcPct val="100000"/>
              </a:lnSpc>
              <a:buAutoNum type="arabicParenR"/>
              <a:tabLst>
                <a:tab pos="9084310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одного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8837930" marR="339090" algn="just">
              <a:lnSpc>
                <a:spcPct val="100000"/>
              </a:lnSpc>
              <a:buAutoNum type="arabicParenR"/>
              <a:tabLst>
                <a:tab pos="9084310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>
              <a:latin typeface="Times New Roman"/>
              <a:cs typeface="Times New Roman"/>
            </a:endParaRPr>
          </a:p>
          <a:p>
            <a:pPr marL="50800" marR="155892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5) </a:t>
            </a: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spc="-25" dirty="0">
                <a:latin typeface="Times New Roman"/>
                <a:cs typeface="Times New Roman"/>
              </a:rPr>
              <a:t>количеству </a:t>
            </a:r>
            <a:r>
              <a:rPr sz="2400" spc="-10" dirty="0">
                <a:latin typeface="Times New Roman"/>
                <a:cs typeface="Times New Roman"/>
              </a:rPr>
              <a:t>прореагировавшего 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4305" dirty="0">
                <a:latin typeface="Times New Roman"/>
                <a:cs typeface="Times New Roman"/>
              </a:rPr>
              <a:t>3</a:t>
            </a:r>
            <a:r>
              <a:rPr sz="2400" baseline="-243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dirty="0">
                <a:latin typeface="Times New Roman"/>
                <a:cs typeface="Times New Roman"/>
              </a:rPr>
              <a:t>уравнению реакции, с </a:t>
            </a:r>
            <a:r>
              <a:rPr sz="2400" spc="-10" dirty="0">
                <a:latin typeface="Times New Roman"/>
                <a:cs typeface="Times New Roman"/>
              </a:rPr>
              <a:t>помощью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пропорций,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вычисляем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вступившее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реакцию,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других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реагентов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(SO</a:t>
            </a:r>
            <a:r>
              <a:rPr sz="2400" spc="-7" baseline="-24305" dirty="0">
                <a:latin typeface="Times New Roman"/>
                <a:cs typeface="Times New Roman"/>
              </a:rPr>
              <a:t>2</a:t>
            </a:r>
            <a:r>
              <a:rPr sz="2400" spc="315" baseline="-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-7" baseline="-24305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dirty="0">
                <a:latin typeface="Times New Roman"/>
                <a:cs typeface="Times New Roman"/>
              </a:rPr>
              <a:t> в </a:t>
            </a:r>
            <a:r>
              <a:rPr sz="2400" spc="-10" dirty="0">
                <a:latin typeface="Times New Roman"/>
                <a:cs typeface="Times New Roman"/>
              </a:rPr>
              <a:t>таблицу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(подчёркнутый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курсив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следующем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слайде).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685925" y="1598549"/>
          <a:ext cx="7367270" cy="19141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6705"/>
                <a:gridCol w="1731645"/>
                <a:gridCol w="1717675"/>
                <a:gridCol w="2341245"/>
              </a:tblGrid>
              <a:tr h="5563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1950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baseline="13888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1850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2595">
                        <a:lnSpc>
                          <a:spcPct val="100000"/>
                        </a:lnSpc>
                        <a:spcBef>
                          <a:spcPts val="585"/>
                        </a:spcBef>
                      </a:pPr>
                      <a:r>
                        <a:rPr sz="4200" spc="-7" baseline="13888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4200" spc="-30" baseline="13888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200" spc="7" baseline="13888" dirty="0">
                          <a:latin typeface="Times New Roman"/>
                          <a:cs typeface="Times New Roman"/>
                        </a:rPr>
                        <a:t>O</a:t>
                      </a:r>
                      <a:r>
                        <a:rPr sz="1850" spc="5" dirty="0">
                          <a:latin typeface="Times New Roman"/>
                          <a:cs typeface="Times New Roman"/>
                        </a:rPr>
                        <a:t>2(г)</a:t>
                      </a:r>
                      <a:endParaRPr sz="1850">
                        <a:latin typeface="Times New Roman"/>
                        <a:cs typeface="Times New Roman"/>
                      </a:endParaRPr>
                    </a:p>
                  </a:txBody>
                  <a:tcPr marL="0" marR="0" marT="742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4980">
                        <a:lnSpc>
                          <a:spcPts val="3275"/>
                        </a:lnSpc>
                      </a:pPr>
                      <a:r>
                        <a:rPr sz="2800" spc="-5" dirty="0">
                          <a:latin typeface="Cambria Math"/>
                          <a:cs typeface="Cambria Math"/>
                        </a:rPr>
                        <a:t>⇄</a:t>
                      </a:r>
                      <a:r>
                        <a:rPr sz="2800" spc="60" dirty="0">
                          <a:latin typeface="Cambria Math"/>
                          <a:cs typeface="Cambria Math"/>
                        </a:rPr>
                        <a:t> </a:t>
                      </a:r>
                      <a:r>
                        <a:rPr sz="2800" dirty="0">
                          <a:latin typeface="Times New Roman"/>
                          <a:cs typeface="Times New Roman"/>
                        </a:rPr>
                        <a:t>2SO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3(г)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0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0,6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 algn="ctr">
                        <a:lnSpc>
                          <a:spcPts val="3260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Y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7630" algn="ctr">
                        <a:lnSpc>
                          <a:spcPts val="3260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/>
                    <a:lstStyle/>
                    <a:p>
                      <a:pPr marL="1270" algn="ctr">
                        <a:lnSpc>
                          <a:spcPts val="3260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∆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i="1" u="heavy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0"/>
                        </a:lnSpc>
                      </a:pPr>
                      <a:r>
                        <a:rPr sz="2800" i="1" u="heavy" spc="-5" dirty="0">
                          <a:solidFill>
                            <a:srgbClr val="006FC0"/>
                          </a:solidFill>
                          <a:uFill>
                            <a:solidFill>
                              <a:srgbClr val="006FC0"/>
                            </a:solidFill>
                          </a:uFill>
                          <a:latin typeface="Times New Roman"/>
                          <a:cs typeface="Times New Roman"/>
                        </a:rPr>
                        <a:t>0,2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0"/>
                        </a:lnSpc>
                      </a:pPr>
                      <a:r>
                        <a:rPr sz="2800" i="1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4316"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775" baseline="-21021" dirty="0">
                          <a:latin typeface="Times New Roman"/>
                          <a:cs typeface="Times New Roman"/>
                        </a:rPr>
                        <a:t>р</a:t>
                      </a:r>
                      <a:endParaRPr sz="2775" baseline="-2102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0" algn="ctr">
                        <a:lnSpc>
                          <a:spcPts val="3265"/>
                        </a:lnSpc>
                      </a:pPr>
                      <a:r>
                        <a:rPr sz="2800" b="1" i="1" dirty="0">
                          <a:latin typeface="Times New Roman"/>
                          <a:cs typeface="Times New Roman"/>
                        </a:rPr>
                        <a:t>X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0,3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3265"/>
                        </a:lnSpc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0,4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365455" y="202184"/>
            <a:ext cx="11663680" cy="61982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76200" marR="542925">
              <a:lnSpc>
                <a:spcPct val="100800"/>
              </a:lnSpc>
              <a:spcBef>
                <a:spcPts val="75"/>
              </a:spcBef>
            </a:pPr>
            <a:r>
              <a:rPr sz="2400" b="1" dirty="0">
                <a:latin typeface="Times New Roman"/>
                <a:cs typeface="Times New Roman"/>
              </a:rPr>
              <a:t>Пример 1. </a:t>
            </a:r>
            <a:r>
              <a:rPr sz="1800" spc="-5" dirty="0">
                <a:latin typeface="Times New Roman"/>
                <a:cs typeface="Times New Roman"/>
              </a:rPr>
              <a:t>2SO</a:t>
            </a:r>
            <a:r>
              <a:rPr sz="1800" spc="-7" baseline="-20833" dirty="0">
                <a:latin typeface="Times New Roman"/>
                <a:cs typeface="Times New Roman"/>
              </a:rPr>
              <a:t>2(г)</a:t>
            </a:r>
            <a:r>
              <a:rPr sz="180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+ 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2(г)</a:t>
            </a:r>
            <a:r>
              <a:rPr sz="180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Cambria Math"/>
                <a:cs typeface="Cambria Math"/>
              </a:rPr>
              <a:t>⇄ </a:t>
            </a:r>
            <a:r>
              <a:rPr sz="1800" spc="-5" dirty="0">
                <a:latin typeface="Times New Roman"/>
                <a:cs typeface="Times New Roman"/>
              </a:rPr>
              <a:t>2SO</a:t>
            </a:r>
            <a:r>
              <a:rPr sz="1800" spc="-7" baseline="-20833" dirty="0">
                <a:latin typeface="Times New Roman"/>
                <a:cs typeface="Times New Roman"/>
              </a:rPr>
              <a:t>3(г)</a:t>
            </a:r>
            <a:r>
              <a:rPr sz="1800" spc="-5" dirty="0">
                <a:latin typeface="Times New Roman"/>
                <a:cs typeface="Times New Roman"/>
              </a:rPr>
              <a:t>; При </a:t>
            </a:r>
            <a:r>
              <a:rPr sz="1800" spc="-20" dirty="0">
                <a:latin typeface="Times New Roman"/>
                <a:cs typeface="Times New Roman"/>
              </a:rPr>
              <a:t>этом </a:t>
            </a:r>
            <a:r>
              <a:rPr sz="1800" spc="-25" dirty="0">
                <a:latin typeface="Times New Roman"/>
                <a:cs typeface="Times New Roman"/>
              </a:rPr>
              <a:t>исходная </a:t>
            </a:r>
            <a:r>
              <a:rPr sz="1800" spc="-10" dirty="0">
                <a:latin typeface="Times New Roman"/>
                <a:cs typeface="Times New Roman"/>
              </a:rPr>
              <a:t>концентрация оксида </a:t>
            </a:r>
            <a:r>
              <a:rPr sz="1800" dirty="0">
                <a:latin typeface="Times New Roman"/>
                <a:cs typeface="Times New Roman"/>
              </a:rPr>
              <a:t>серы(IV) </a:t>
            </a:r>
            <a:r>
              <a:rPr sz="1800" spc="5" dirty="0">
                <a:latin typeface="Times New Roman"/>
                <a:cs typeface="Times New Roman"/>
              </a:rPr>
              <a:t>составила </a:t>
            </a:r>
            <a:r>
              <a:rPr sz="1800" dirty="0">
                <a:latin typeface="Times New Roman"/>
                <a:cs typeface="Times New Roman"/>
              </a:rPr>
              <a:t>0,6 </a:t>
            </a:r>
            <a:r>
              <a:rPr sz="1800" spc="-5" dirty="0">
                <a:latin typeface="Times New Roman"/>
                <a:cs typeface="Times New Roman"/>
              </a:rPr>
              <a:t>моль/л, </a:t>
            </a:r>
            <a:r>
              <a:rPr sz="1800" dirty="0">
                <a:latin typeface="Times New Roman"/>
                <a:cs typeface="Times New Roman"/>
              </a:rPr>
              <a:t>а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равновесная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концентрация </a:t>
            </a:r>
            <a:r>
              <a:rPr sz="1800" spc="-5" dirty="0">
                <a:latin typeface="Times New Roman"/>
                <a:cs typeface="Times New Roman"/>
              </a:rPr>
              <a:t>кислорода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оксида</a:t>
            </a:r>
            <a:r>
              <a:rPr sz="1800" dirty="0">
                <a:latin typeface="Times New Roman"/>
                <a:cs typeface="Times New Roman"/>
              </a:rPr>
              <a:t> серы(VI)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0,3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0,4</a:t>
            </a:r>
            <a:r>
              <a:rPr sz="1800" spc="-10" dirty="0">
                <a:latin typeface="Times New Roman"/>
                <a:cs typeface="Times New Roman"/>
              </a:rPr>
              <a:t> моль/л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соответственно.</a:t>
            </a:r>
            <a:endParaRPr sz="18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Определите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равновесную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SO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X</a:t>
            </a:r>
            <a:r>
              <a:rPr sz="1800" dirty="0">
                <a:latin typeface="Times New Roman"/>
                <a:cs typeface="Times New Roman"/>
              </a:rPr>
              <a:t>)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исходную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концентрацию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O</a:t>
            </a:r>
            <a:r>
              <a:rPr sz="1800" spc="-7" baseline="-20833" dirty="0">
                <a:latin typeface="Times New Roman"/>
                <a:cs typeface="Times New Roman"/>
              </a:rPr>
              <a:t>2</a:t>
            </a:r>
            <a:r>
              <a:rPr sz="1800" spc="240" baseline="-20833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</a:t>
            </a:r>
            <a:r>
              <a:rPr sz="1800" i="1" dirty="0">
                <a:latin typeface="Times New Roman"/>
                <a:cs typeface="Times New Roman"/>
              </a:rPr>
              <a:t>Y</a:t>
            </a:r>
            <a:r>
              <a:rPr sz="1800" dirty="0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50">
              <a:latin typeface="Times New Roman"/>
              <a:cs typeface="Times New Roman"/>
            </a:endParaRPr>
          </a:p>
          <a:p>
            <a:pPr marL="9068435" algn="just">
              <a:lnSpc>
                <a:spcPct val="100000"/>
              </a:lnSpc>
            </a:pP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Логика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решения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задачи:</a:t>
            </a:r>
            <a:endParaRPr sz="1800">
              <a:latin typeface="Times New Roman"/>
              <a:cs typeface="Times New Roman"/>
            </a:endParaRPr>
          </a:p>
          <a:p>
            <a:pPr marL="9313545" indent="-245745" algn="just">
              <a:lnSpc>
                <a:spcPct val="100000"/>
              </a:lnSpc>
              <a:buAutoNum type="arabicParenR"/>
              <a:tabLst>
                <a:tab pos="9314180" algn="l"/>
              </a:tabLst>
            </a:pPr>
            <a:r>
              <a:rPr sz="1800" spc="-10" dirty="0">
                <a:latin typeface="Times New Roman"/>
                <a:cs typeface="Times New Roman"/>
              </a:rPr>
              <a:t>Рассчитать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∆С</a:t>
            </a:r>
            <a:r>
              <a:rPr sz="1800" spc="-20" dirty="0">
                <a:latin typeface="Times New Roman"/>
                <a:cs typeface="Times New Roman"/>
              </a:rPr>
              <a:t> одного</a:t>
            </a:r>
            <a:endParaRPr sz="1800">
              <a:latin typeface="Times New Roman"/>
              <a:cs typeface="Times New Roman"/>
            </a:endParaRPr>
          </a:p>
          <a:p>
            <a:pPr marL="9068435" algn="just">
              <a:lnSpc>
                <a:spcPct val="100000"/>
              </a:lnSpc>
            </a:pPr>
            <a:r>
              <a:rPr sz="1800" spc="-5" dirty="0">
                <a:latin typeface="Times New Roman"/>
                <a:cs typeface="Times New Roman"/>
              </a:rPr>
              <a:t>из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системе.</a:t>
            </a:r>
            <a:endParaRPr sz="1800">
              <a:latin typeface="Times New Roman"/>
              <a:cs typeface="Times New Roman"/>
            </a:endParaRPr>
          </a:p>
          <a:p>
            <a:pPr marL="9068435" marR="71120" algn="just">
              <a:lnSpc>
                <a:spcPct val="100000"/>
              </a:lnSpc>
              <a:buAutoNum type="arabicParenR" startAt="2"/>
              <a:tabLst>
                <a:tab pos="9314180" algn="l"/>
              </a:tabLst>
            </a:pPr>
            <a:r>
              <a:rPr sz="1800" spc="-5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уравнению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реакции </a:t>
            </a:r>
            <a:r>
              <a:rPr sz="1800" spc="-44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вычислить </a:t>
            </a:r>
            <a:r>
              <a:rPr sz="1800" dirty="0">
                <a:latin typeface="Times New Roman"/>
                <a:cs typeface="Times New Roman"/>
              </a:rPr>
              <a:t>∆С </a:t>
            </a:r>
            <a:r>
              <a:rPr sz="1800" spc="5" dirty="0">
                <a:latin typeface="Times New Roman"/>
                <a:cs typeface="Times New Roman"/>
              </a:rPr>
              <a:t>остальных </a:t>
            </a:r>
            <a:r>
              <a:rPr sz="1800" spc="-434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веществ.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89230">
              <a:lnSpc>
                <a:spcPct val="100000"/>
              </a:lnSpc>
              <a:spcBef>
                <a:spcPts val="1755"/>
              </a:spcBef>
            </a:pPr>
            <a:r>
              <a:rPr sz="2400" dirty="0">
                <a:latin typeface="Times New Roman"/>
                <a:cs typeface="Times New Roman"/>
              </a:rPr>
              <a:t>6)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Находим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искомые</a:t>
            </a:r>
            <a:r>
              <a:rPr sz="2400" spc="-5" dirty="0">
                <a:latin typeface="Times New Roman"/>
                <a:cs typeface="Times New Roman"/>
              </a:rPr>
              <a:t> величины:</a:t>
            </a:r>
            <a:endParaRPr sz="2400">
              <a:latin typeface="Times New Roman"/>
              <a:cs typeface="Times New Roman"/>
            </a:endParaRPr>
          </a:p>
          <a:p>
            <a:pPr marL="339725">
              <a:lnSpc>
                <a:spcPct val="100000"/>
              </a:lnSpc>
              <a:tabLst>
                <a:tab pos="728345" algn="l"/>
              </a:tabLst>
            </a:pPr>
            <a:r>
              <a:rPr sz="2400" dirty="0">
                <a:latin typeface="Times New Roman"/>
                <a:cs typeface="Times New Roman"/>
              </a:rPr>
              <a:t>а)	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C(SO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равн.</a:t>
            </a:r>
            <a:r>
              <a:rPr sz="2400" spc="-5" dirty="0">
                <a:latin typeface="Times New Roman"/>
                <a:cs typeface="Times New Roman"/>
              </a:rPr>
              <a:t>=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C(исходная)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С(прореагировало)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0,6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0,4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0,2 </a:t>
            </a:r>
            <a:r>
              <a:rPr sz="2400" spc="-10" dirty="0">
                <a:latin typeface="Times New Roman"/>
                <a:cs typeface="Times New Roman"/>
              </a:rPr>
              <a:t>моль/л</a:t>
            </a:r>
            <a:endParaRPr sz="2400">
              <a:latin typeface="Times New Roman"/>
              <a:cs typeface="Times New Roman"/>
            </a:endParaRPr>
          </a:p>
          <a:p>
            <a:pPr marL="796925">
              <a:lnSpc>
                <a:spcPct val="100000"/>
              </a:lnSpc>
              <a:spcBef>
                <a:spcPts val="5"/>
              </a:spcBef>
            </a:pP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0,2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49212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б)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Y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C(O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исх.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С(равн.)</a:t>
            </a:r>
            <a:r>
              <a:rPr sz="2400" dirty="0">
                <a:latin typeface="Times New Roman"/>
                <a:cs typeface="Times New Roman"/>
              </a:rPr>
              <a:t> + </a:t>
            </a:r>
            <a:r>
              <a:rPr sz="2400" spc="-5" dirty="0">
                <a:latin typeface="Times New Roman"/>
                <a:cs typeface="Times New Roman"/>
              </a:rPr>
              <a:t>С(прореагировало)</a:t>
            </a:r>
            <a:r>
              <a:rPr sz="2400" dirty="0">
                <a:latin typeface="Times New Roman"/>
                <a:cs typeface="Times New Roman"/>
              </a:rPr>
              <a:t> =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0,2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0,3 = 0,5 </a:t>
            </a:r>
            <a:r>
              <a:rPr sz="2400" spc="-10" dirty="0">
                <a:latin typeface="Times New Roman"/>
                <a:cs typeface="Times New Roman"/>
              </a:rPr>
              <a:t>моль/л</a:t>
            </a:r>
            <a:endParaRPr sz="2400">
              <a:latin typeface="Times New Roman"/>
              <a:cs typeface="Times New Roman"/>
            </a:endParaRPr>
          </a:p>
          <a:p>
            <a:pPr marL="796925">
              <a:lnSpc>
                <a:spcPct val="100000"/>
              </a:lnSpc>
            </a:pPr>
            <a:r>
              <a:rPr sz="2400" i="1" spc="-5" dirty="0">
                <a:latin typeface="Times New Roman"/>
                <a:cs typeface="Times New Roman"/>
              </a:rPr>
              <a:t>Y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0,5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моль/л, </a:t>
            </a:r>
            <a:r>
              <a:rPr sz="2400" spc="-15" dirty="0">
                <a:latin typeface="Times New Roman"/>
                <a:cs typeface="Times New Roman"/>
              </a:rPr>
              <a:t>ответ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5.</a:t>
            </a:r>
            <a:endParaRPr sz="2400">
              <a:latin typeface="Times New Roman"/>
              <a:cs typeface="Times New Roman"/>
            </a:endParaRPr>
          </a:p>
          <a:p>
            <a:pPr marL="559435">
              <a:lnSpc>
                <a:spcPct val="100000"/>
              </a:lnSpc>
              <a:spcBef>
                <a:spcPts val="200"/>
              </a:spcBef>
            </a:pPr>
            <a:r>
              <a:rPr sz="2800" b="1" spc="-10" dirty="0">
                <a:latin typeface="Times New Roman"/>
                <a:cs typeface="Times New Roman"/>
              </a:rPr>
              <a:t>Ответ</a:t>
            </a:r>
            <a:r>
              <a:rPr sz="2800" spc="-10" dirty="0">
                <a:latin typeface="Times New Roman"/>
                <a:cs typeface="Times New Roman"/>
              </a:rPr>
              <a:t>: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25.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6387" y="272288"/>
            <a:ext cx="10925810" cy="4070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2.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реактор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постоянного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объёма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поместили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некоторое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количество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водорода.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30" dirty="0">
                <a:latin typeface="Times New Roman"/>
                <a:cs typeface="Times New Roman"/>
              </a:rPr>
              <a:t>результате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протекания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обратимой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endParaRPr sz="2400">
              <a:latin typeface="Times New Roman"/>
              <a:cs typeface="Times New Roman"/>
            </a:endParaRPr>
          </a:p>
          <a:p>
            <a:pPr marL="4136390">
              <a:lnSpc>
                <a:spcPts val="2585"/>
              </a:lnSpc>
              <a:spcBef>
                <a:spcPts val="585"/>
              </a:spcBef>
            </a:pPr>
            <a:r>
              <a:rPr sz="3600" spc="-7" baseline="13888" dirty="0">
                <a:latin typeface="Times New Roman"/>
                <a:cs typeface="Times New Roman"/>
              </a:rPr>
              <a:t>N</a:t>
            </a:r>
            <a:r>
              <a:rPr sz="1600" spc="-5" dirty="0">
                <a:latin typeface="Times New Roman"/>
                <a:cs typeface="Times New Roman"/>
              </a:rPr>
              <a:t>2(г)</a:t>
            </a:r>
            <a:r>
              <a:rPr sz="1600" spc="200" dirty="0">
                <a:latin typeface="Times New Roman"/>
                <a:cs typeface="Times New Roman"/>
              </a:rPr>
              <a:t> </a:t>
            </a:r>
            <a:r>
              <a:rPr sz="3600" baseline="13888" dirty="0">
                <a:latin typeface="Times New Roman"/>
                <a:cs typeface="Times New Roman"/>
              </a:rPr>
              <a:t>+</a:t>
            </a:r>
            <a:r>
              <a:rPr sz="3600" spc="-7" baseline="13888" dirty="0">
                <a:latin typeface="Times New Roman"/>
                <a:cs typeface="Times New Roman"/>
              </a:rPr>
              <a:t> 3H</a:t>
            </a:r>
            <a:r>
              <a:rPr sz="1600" spc="-5" dirty="0">
                <a:latin typeface="Times New Roman"/>
                <a:cs typeface="Times New Roman"/>
              </a:rPr>
              <a:t>2(г)</a:t>
            </a:r>
            <a:r>
              <a:rPr sz="1600" spc="215" dirty="0">
                <a:latin typeface="Times New Roman"/>
                <a:cs typeface="Times New Roman"/>
              </a:rPr>
              <a:t> </a:t>
            </a:r>
            <a:r>
              <a:rPr sz="3600" baseline="13888" dirty="0">
                <a:latin typeface="Cambria Math"/>
                <a:cs typeface="Cambria Math"/>
              </a:rPr>
              <a:t>⇄</a:t>
            </a:r>
            <a:r>
              <a:rPr sz="3600" spc="97" baseline="13888" dirty="0">
                <a:latin typeface="Cambria Math"/>
                <a:cs typeface="Cambria Math"/>
              </a:rPr>
              <a:t> </a:t>
            </a:r>
            <a:r>
              <a:rPr sz="3600" spc="-7" baseline="13888" dirty="0">
                <a:latin typeface="Times New Roman"/>
                <a:cs typeface="Times New Roman"/>
              </a:rPr>
              <a:t>2NH</a:t>
            </a:r>
            <a:r>
              <a:rPr sz="1600" spc="-5" dirty="0">
                <a:latin typeface="Times New Roman"/>
                <a:cs typeface="Times New Roman"/>
              </a:rPr>
              <a:t>3(г)</a:t>
            </a:r>
            <a:endParaRPr sz="1600">
              <a:latin typeface="Times New Roman"/>
              <a:cs typeface="Times New Roman"/>
            </a:endParaRPr>
          </a:p>
          <a:p>
            <a:pPr marL="50800">
              <a:lnSpc>
                <a:spcPts val="2585"/>
              </a:lnSpc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реакционной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системе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установилось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химическое</a:t>
            </a:r>
            <a:r>
              <a:rPr sz="2400" dirty="0">
                <a:latin typeface="Times New Roman"/>
                <a:cs typeface="Times New Roman"/>
              </a:rPr>
              <a:t> равновесие.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этом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исходная</a:t>
            </a:r>
            <a:endParaRPr sz="2400">
              <a:latin typeface="Times New Roman"/>
              <a:cs typeface="Times New Roman"/>
            </a:endParaRPr>
          </a:p>
          <a:p>
            <a:pPr marL="50800" marR="19685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концентрация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водорода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составила</a:t>
            </a:r>
            <a:r>
              <a:rPr sz="2400" dirty="0">
                <a:latin typeface="Times New Roman"/>
                <a:cs typeface="Times New Roman"/>
              </a:rPr>
              <a:t> 1,2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моль/л,</a:t>
            </a:r>
            <a:r>
              <a:rPr sz="2400" dirty="0">
                <a:latin typeface="Times New Roman"/>
                <a:cs typeface="Times New Roman"/>
              </a:rPr>
              <a:t> 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равновесная</a:t>
            </a:r>
            <a:r>
              <a:rPr sz="2400" spc="-10" dirty="0">
                <a:latin typeface="Times New Roman"/>
                <a:cs typeface="Times New Roman"/>
              </a:rPr>
              <a:t> концентрация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0,4 </a:t>
            </a:r>
            <a:r>
              <a:rPr sz="2400" spc="-10" dirty="0">
                <a:latin typeface="Times New Roman"/>
                <a:cs typeface="Times New Roman"/>
              </a:rPr>
              <a:t>моль/л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0,3 </a:t>
            </a:r>
            <a:r>
              <a:rPr sz="2400" spc="-10" dirty="0">
                <a:latin typeface="Times New Roman"/>
                <a:cs typeface="Times New Roman"/>
              </a:rPr>
              <a:t>моль/л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соответственно.</a:t>
            </a:r>
            <a:endParaRPr sz="2400">
              <a:latin typeface="Times New Roman"/>
              <a:cs typeface="Times New Roman"/>
            </a:endParaRPr>
          </a:p>
          <a:p>
            <a:pPr marL="50800" marR="802005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Определите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исходную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i="1" dirty="0">
                <a:latin typeface="Times New Roman"/>
                <a:cs typeface="Times New Roman"/>
              </a:rPr>
              <a:t>X</a:t>
            </a:r>
            <a:r>
              <a:rPr sz="2400" dirty="0">
                <a:latin typeface="Times New Roman"/>
                <a:cs typeface="Times New Roman"/>
              </a:rPr>
              <a:t>) 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равновесную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аммиака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i="1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>
              <a:latin typeface="Times New Roman"/>
              <a:cs typeface="Times New Roman"/>
            </a:endParaRPr>
          </a:p>
          <a:p>
            <a:pPr marL="212725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Выберите</a:t>
            </a:r>
            <a:r>
              <a:rPr sz="2400" spc="-5" dirty="0">
                <a:latin typeface="Times New Roman"/>
                <a:cs typeface="Times New Roman"/>
              </a:rPr>
              <a:t> 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списка номера </a:t>
            </a:r>
            <a:r>
              <a:rPr sz="2400" spc="-5" dirty="0">
                <a:latin typeface="Times New Roman"/>
                <a:cs typeface="Times New Roman"/>
              </a:rPr>
              <a:t>правильных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ответов.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323594" y="4580787"/>
          <a:ext cx="4436110" cy="10693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18055"/>
                <a:gridCol w="2218055"/>
              </a:tblGrid>
              <a:tr h="351955">
                <a:tc>
                  <a:txBody>
                    <a:bodyPr/>
                    <a:lstStyle/>
                    <a:p>
                      <a:pPr marL="127000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0,2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ts val="262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0,7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27">
                <a:tc>
                  <a:txBody>
                    <a:bodyPr/>
                    <a:lstStyle/>
                    <a:p>
                      <a:pPr marL="12700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0,4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5)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0,8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1651">
                <a:tc>
                  <a:txBody>
                    <a:bodyPr/>
                    <a:lstStyle/>
                    <a:p>
                      <a:pPr marL="127000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0,6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ts val="267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6)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0,9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моль/л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2546</Words>
  <Application>Microsoft Office PowerPoint</Application>
  <PresentationFormat>Произвольный</PresentationFormat>
  <Paragraphs>430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Химическое равновесие. Расчёт  характеристик химического равновесия. Вопрос 23 ЕГЭ-2024 по химии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1. В реактор постоянного объёма поместили некоторое количество оксида серы(IV) и кислород. В результате протекания  обратимой реакции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3. Cl2(г)  + 2NO(г)  ⇄ 2NOCl(г)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ЕГЭ-2022  Вопрос 23. Расчёт характеристик химического равновесия</dc:title>
  <dc:creator>Admin-PC</dc:creator>
  <cp:lastModifiedBy>Калибатова</cp:lastModifiedBy>
  <cp:revision>1</cp:revision>
  <dcterms:created xsi:type="dcterms:W3CDTF">2024-01-17T10:51:12Z</dcterms:created>
  <dcterms:modified xsi:type="dcterms:W3CDTF">2024-01-17T10:53:57Z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2024-01-17T00:00:00Z</vt:filetime>
  </property>
</Properties>
</file>