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      <p15:guide id="1" orient="horz" pos="2160">
          <p15:clr>
            <a:srgbClr val="000000"/>
          </p15:clr>
        </p15:guide>
        <p15:guide id="2" pos="3840">
          <p15:clr>
            <a:srgbClr val="000000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118" d="100"/>
          <a:sy n="118" d="100"/>
        </p:scale>
        <p:origin x="-276" y="-1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799140705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8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0" name="Google Shape;100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6" name="Google Shape;106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1" name="Google Shape;111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6" name="Google Shape;116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1" name="Google Shape;121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Титульный слайд" type="title">
  <p:cSld name="TITLE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2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4" name="Google Shape;14;p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Заголовок и вертикальный текст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1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1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Вертикальный заголовок и текст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2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2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1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Заголовок и объект" type="obj">
  <p:cSld name="OBJECT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3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3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0" name="Google Shape;20;p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Пустой слайд" type="blank">
  <p:cSld name="BLANK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Заголовок раздела" type="secHead">
  <p:cSld name="SECTION_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5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5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Два объекта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6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6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6" name="Google Shape;36;p6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7" name="Google Shape;37;p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Сравнение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7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7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3" name="Google Shape;43;p7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4" name="Google Shape;44;p7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5" name="Google Shape;45;p7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6" name="Google Shape;46;p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Только заголовок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8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Объект с подписью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9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9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7" name="Google Shape;57;p9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58" name="Google Shape;58;p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Рисунок с подписью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0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0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4" name="Google Shape;64;p10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5" name="Google Shape;65;p1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3"/>
          <p:cNvSpPr txBox="1">
            <a:spLocks noGrp="1"/>
          </p:cNvSpPr>
          <p:nvPr>
            <p:ph type="ctrTitle"/>
          </p:nvPr>
        </p:nvSpPr>
        <p:spPr>
          <a:xfrm>
            <a:off x="6112475" y="873211"/>
            <a:ext cx="5746267" cy="19606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6000"/>
              <a:buFont typeface="Calibri"/>
              <a:buNone/>
            </a:pPr>
            <a:r>
              <a:rPr lang="ru-RU" b="1">
                <a:solidFill>
                  <a:srgbClr val="FF0000"/>
                </a:solidFill>
              </a:rPr>
              <a:t>Солнце – наш друг?</a:t>
            </a:r>
            <a:endParaRPr/>
          </a:p>
        </p:txBody>
      </p:sp>
      <p:sp>
        <p:nvSpPr>
          <p:cNvPr id="85" name="Google Shape;85;p13"/>
          <p:cNvSpPr txBox="1">
            <a:spLocks noGrp="1"/>
          </p:cNvSpPr>
          <p:nvPr>
            <p:ph type="subTitle" idx="1"/>
          </p:nvPr>
        </p:nvSpPr>
        <p:spPr>
          <a:xfrm>
            <a:off x="1052945" y="4627275"/>
            <a:ext cx="10723419" cy="8014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5000"/>
              <a:buNone/>
            </a:pPr>
            <a:r>
              <a:rPr lang="ru-RU" sz="5000" b="1">
                <a:solidFill>
                  <a:srgbClr val="FF0000"/>
                </a:solidFill>
              </a:rPr>
              <a:t>Тепловые и солнечные удары у детей</a:t>
            </a:r>
            <a:endParaRPr/>
          </a:p>
        </p:txBody>
      </p:sp>
      <p:pic>
        <p:nvPicPr>
          <p:cNvPr id="86" name="Google Shape;86;p1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98854"/>
            <a:ext cx="5787396" cy="381411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1" name="Google Shape;91;p14"/>
          <p:cNvPicPr preferRelativeResize="0"/>
          <p:nvPr/>
        </p:nvPicPr>
        <p:blipFill rotWithShape="1">
          <a:blip r:embed="rId3">
            <a:alphaModFix/>
          </a:blip>
          <a:srcRect l="55729" t="11313" r="4395" b="14342"/>
          <a:stretch/>
        </p:blipFill>
        <p:spPr>
          <a:xfrm>
            <a:off x="8575589" y="1827574"/>
            <a:ext cx="3603496" cy="5038664"/>
          </a:xfrm>
          <a:prstGeom prst="rect">
            <a:avLst/>
          </a:prstGeom>
          <a:noFill/>
          <a:ln>
            <a:noFill/>
          </a:ln>
        </p:spPr>
      </p:pic>
      <p:sp>
        <p:nvSpPr>
          <p:cNvPr id="92" name="Google Shape;92;p14"/>
          <p:cNvSpPr txBox="1">
            <a:spLocks noGrp="1"/>
          </p:cNvSpPr>
          <p:nvPr>
            <p:ph type="body" idx="1"/>
          </p:nvPr>
        </p:nvSpPr>
        <p:spPr>
          <a:xfrm>
            <a:off x="451907" y="626076"/>
            <a:ext cx="8642665" cy="3674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5000"/>
              <a:buNone/>
            </a:pPr>
            <a:r>
              <a:rPr lang="ru-RU" sz="5000" b="1" i="1">
                <a:solidFill>
                  <a:srgbClr val="FF0000"/>
                </a:solidFill>
              </a:rPr>
              <a:t>Солнечный удар </a:t>
            </a:r>
            <a:r>
              <a:rPr lang="ru-RU" sz="5000"/>
              <a:t>– состояние организма, в результате перегрева </a:t>
            </a:r>
            <a:r>
              <a:rPr lang="ru-RU" sz="5000" i="1" u="sng">
                <a:solidFill>
                  <a:srgbClr val="002060"/>
                </a:solidFill>
              </a:rPr>
              <a:t>головы прямыми солнечными лучами</a:t>
            </a:r>
            <a:r>
              <a:rPr lang="ru-RU" sz="5000"/>
              <a:t> (прилив крови к голове).</a:t>
            </a:r>
            <a:endParaRPr sz="50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5"/>
          <p:cNvSpPr txBox="1"/>
          <p:nvPr/>
        </p:nvSpPr>
        <p:spPr>
          <a:xfrm>
            <a:off x="344814" y="329513"/>
            <a:ext cx="11558862" cy="62731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500"/>
              <a:buFont typeface="Arial"/>
              <a:buNone/>
            </a:pPr>
            <a:r>
              <a:rPr lang="ru-RU" sz="4500" b="1" i="1" u="none" strike="noStrike" cap="non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Тепловой удар </a:t>
            </a:r>
            <a:r>
              <a:rPr lang="ru-RU" sz="4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– результат </a:t>
            </a:r>
            <a:r>
              <a:rPr lang="ru-RU" sz="4500" b="0" i="1" u="sng" strike="noStrike" cap="non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общего перегревания организма</a:t>
            </a:r>
            <a:r>
              <a:rPr lang="ru-RU" sz="4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часто сочетается с солнечным ударом (теплопродукция преобладает над теплоотдачей). </a:t>
            </a:r>
            <a:endParaRPr/>
          </a:p>
          <a:p>
            <a:pPr marL="1081088" marR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2060"/>
              </a:buClr>
              <a:buSzPts val="4500"/>
              <a:buFont typeface="Arial"/>
              <a:buNone/>
            </a:pPr>
            <a:r>
              <a:rPr lang="ru-RU" sz="4500" b="0" i="1" u="none" strike="noStrike" cap="non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Способствующие факторы</a:t>
            </a:r>
            <a:r>
              <a:rPr lang="ru-RU" sz="4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: теплая тесная одежда, физическая нагрузка безветренная жаркая погода, душное помещение </a:t>
            </a:r>
            <a:endParaRPr/>
          </a:p>
          <a:p>
            <a:pPr marL="1081088" marR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Arial"/>
              <a:buNone/>
            </a:pPr>
            <a:r>
              <a:rPr lang="ru-RU" sz="4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(в т.ч.общественный транспорт)</a:t>
            </a:r>
            <a:endParaRPr sz="45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16"/>
          <p:cNvSpPr txBox="1">
            <a:spLocks noGrp="1"/>
          </p:cNvSpPr>
          <p:nvPr>
            <p:ph type="title"/>
          </p:nvPr>
        </p:nvSpPr>
        <p:spPr>
          <a:xfrm>
            <a:off x="1053320" y="238902"/>
            <a:ext cx="10134601" cy="8719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Calibri"/>
              <a:buNone/>
            </a:pPr>
            <a:r>
              <a:rPr lang="ru-RU" b="1">
                <a:solidFill>
                  <a:srgbClr val="FF0000"/>
                </a:solidFill>
              </a:rPr>
              <a:t>Первая помощь:</a:t>
            </a:r>
            <a:endParaRPr/>
          </a:p>
        </p:txBody>
      </p:sp>
      <p:sp>
        <p:nvSpPr>
          <p:cNvPr id="103" name="Google Shape;103;p16"/>
          <p:cNvSpPr txBox="1">
            <a:spLocks noGrp="1"/>
          </p:cNvSpPr>
          <p:nvPr>
            <p:ph type="body" idx="1"/>
          </p:nvPr>
        </p:nvSpPr>
        <p:spPr>
          <a:xfrm>
            <a:off x="380286" y="1415670"/>
            <a:ext cx="11490437" cy="458971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5550"/>
              <a:buNone/>
            </a:pPr>
            <a:r>
              <a:rPr lang="ru-RU" sz="5550">
                <a:solidFill>
                  <a:srgbClr val="002060"/>
                </a:solidFill>
              </a:rPr>
              <a:t>1)</a:t>
            </a:r>
            <a:r>
              <a:rPr lang="ru-RU" sz="5550"/>
              <a:t> перевести/перенести в прохладное место, в тень;</a:t>
            </a:r>
            <a:endParaRPr/>
          </a:p>
          <a:p>
            <a:pPr marL="0" lvl="0" indent="0" algn="l" rtl="0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5550"/>
              <a:buNone/>
            </a:pPr>
            <a:endParaRPr sz="5550"/>
          </a:p>
          <a:p>
            <a:pPr marL="0" lvl="0" indent="0" algn="l" rtl="0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rgbClr val="002060"/>
              </a:buClr>
              <a:buSzPts val="5550"/>
              <a:buNone/>
            </a:pPr>
            <a:r>
              <a:rPr lang="ru-RU" sz="5550">
                <a:solidFill>
                  <a:srgbClr val="002060"/>
                </a:solidFill>
              </a:rPr>
              <a:t>2) </a:t>
            </a:r>
            <a:r>
              <a:rPr lang="ru-RU" sz="5550"/>
              <a:t>уложить на спину, приподнять голову и повернуть ее на бок (если есть рвота);</a:t>
            </a:r>
            <a:endParaRPr/>
          </a:p>
          <a:p>
            <a:pPr marL="0" lvl="0" indent="0" algn="ctr" rtl="0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590"/>
              <a:buNone/>
            </a:pPr>
            <a:endParaRPr sz="259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17"/>
          <p:cNvSpPr txBox="1"/>
          <p:nvPr/>
        </p:nvSpPr>
        <p:spPr>
          <a:xfrm>
            <a:off x="429715" y="1077916"/>
            <a:ext cx="11548102" cy="49607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6000"/>
              <a:buFont typeface="Arial"/>
              <a:buNone/>
            </a:pPr>
            <a:r>
              <a:rPr lang="ru-RU" sz="6000" b="0" i="0" u="none" strike="noStrike" cap="non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3)</a:t>
            </a:r>
            <a:r>
              <a:rPr lang="ru-RU" sz="6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расстегнуть одежду или снять, ослабить воротник и пояс;</a:t>
            </a:r>
            <a:endParaRPr/>
          </a:p>
          <a:p>
            <a:pPr marL="0" marR="0" lvl="0" indent="0" algn="l" rtl="0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</a:pPr>
            <a:endParaRPr sz="60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rgbClr val="002060"/>
              </a:buClr>
              <a:buSzPts val="6000"/>
              <a:buFont typeface="Arial"/>
              <a:buNone/>
            </a:pPr>
            <a:r>
              <a:rPr lang="ru-RU" sz="6000" b="0" i="0" u="none" strike="noStrike" cap="non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4)</a:t>
            </a:r>
            <a:r>
              <a:rPr lang="ru-RU" sz="6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тело обтереть салфетками с прохладной водой (если есть возможность);</a:t>
            </a:r>
            <a:endParaRPr/>
          </a:p>
          <a:p>
            <a:pPr marL="0" marR="0" lvl="0" indent="0" algn="ctr" rtl="0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endParaRPr sz="2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18"/>
          <p:cNvSpPr/>
          <p:nvPr/>
        </p:nvSpPr>
        <p:spPr>
          <a:xfrm>
            <a:off x="247135" y="1021494"/>
            <a:ext cx="11748280" cy="47089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6000" b="1" i="0" u="none" strike="noStrike" cap="non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Лед и холодную воду НЕЛЬЗЯ!</a:t>
            </a:r>
            <a:endParaRPr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6000" b="0" i="0" u="none" strike="noStrike" cap="none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6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Это дополнительный стресс, может вызвать рефлекторный спазм сосудов.</a:t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19"/>
          <p:cNvSpPr txBox="1">
            <a:spLocks noGrp="1"/>
          </p:cNvSpPr>
          <p:nvPr>
            <p:ph type="body" idx="1"/>
          </p:nvPr>
        </p:nvSpPr>
        <p:spPr>
          <a:xfrm>
            <a:off x="147104" y="313042"/>
            <a:ext cx="11896615" cy="63101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5600"/>
              <a:buNone/>
            </a:pPr>
            <a:r>
              <a:rPr lang="ru-RU" sz="5600">
                <a:solidFill>
                  <a:srgbClr val="002060"/>
                </a:solidFill>
              </a:rPr>
              <a:t>5)</a:t>
            </a:r>
            <a:r>
              <a:rPr lang="ru-RU" sz="5600"/>
              <a:t> к голове, затылку, шее, подмышечным и паховым областям - прохладные компрессы </a:t>
            </a:r>
            <a:endParaRPr/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600"/>
              <a:buNone/>
            </a:pPr>
            <a:r>
              <a:rPr lang="ru-RU" sz="5600"/>
              <a:t>(бутылки с водой, смоченную ткань);</a:t>
            </a:r>
            <a:endParaRPr/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600"/>
              <a:buNone/>
            </a:pPr>
            <a:endParaRPr sz="5600"/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5600"/>
              <a:buNone/>
            </a:pPr>
            <a:r>
              <a:rPr lang="ru-RU" sz="5600">
                <a:solidFill>
                  <a:srgbClr val="002060"/>
                </a:solidFill>
              </a:rPr>
              <a:t>6)</a:t>
            </a:r>
            <a:r>
              <a:rPr lang="ru-RU" sz="5600"/>
              <a:t> если в сознании – обильно напоить (лучше подсоленой водой), иначе – устойчивое боковое положение;</a:t>
            </a:r>
            <a:endParaRPr sz="560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20"/>
          <p:cNvSpPr txBox="1"/>
          <p:nvPr/>
        </p:nvSpPr>
        <p:spPr>
          <a:xfrm>
            <a:off x="443665" y="704039"/>
            <a:ext cx="11408229" cy="42304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6000"/>
              <a:buFont typeface="Arial"/>
              <a:buNone/>
            </a:pPr>
            <a:r>
              <a:rPr lang="ru-RU" sz="6000" b="0" i="0" u="none" strike="noStrike" cap="non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7) </a:t>
            </a:r>
            <a:r>
              <a:rPr lang="ru-RU" sz="6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при нарушении дыхания и сердечной деятельности –сердечно-легочная реанимация;</a:t>
            </a:r>
            <a:endParaRPr/>
          </a:p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</a:pPr>
            <a:endParaRPr sz="6000" b="0" i="0" u="none" strike="noStrike" cap="none">
              <a:solidFill>
                <a:srgbClr val="00206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6000"/>
              <a:buFont typeface="Arial"/>
              <a:buNone/>
            </a:pPr>
            <a:r>
              <a:rPr lang="ru-RU" sz="6000" b="0" i="0" u="none" strike="noStrike" cap="non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8)</a:t>
            </a:r>
            <a:r>
              <a:rPr lang="ru-RU" sz="6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вызвать СМП!</a:t>
            </a:r>
            <a:endParaRPr/>
          </a:p>
          <a:p>
            <a:pPr marL="228600" marR="0" lvl="0" indent="-508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endParaRPr sz="2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24" name="Google Shape;124;p20"/>
          <p:cNvPicPr preferRelativeResize="0"/>
          <p:nvPr/>
        </p:nvPicPr>
        <p:blipFill rotWithShape="1">
          <a:blip r:embed="rId3">
            <a:alphaModFix/>
          </a:blip>
          <a:srcRect l="51816" t="50000" r="3851" b="3838"/>
          <a:stretch/>
        </p:blipFill>
        <p:spPr>
          <a:xfrm>
            <a:off x="6829167" y="3466353"/>
            <a:ext cx="3970639" cy="309655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201</Words>
  <Application>Microsoft Office PowerPoint</Application>
  <PresentationFormat>Произвольный</PresentationFormat>
  <Paragraphs>23</Paragraphs>
  <Slides>8</Slides>
  <Notes>8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Тема Office</vt:lpstr>
      <vt:lpstr>Солнце – наш друг?</vt:lpstr>
      <vt:lpstr>Презентация PowerPoint</vt:lpstr>
      <vt:lpstr>Презентация PowerPoint</vt:lpstr>
      <vt:lpstr>Первая помощь: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Солнце – наш друг?</dc:title>
  <dc:creator>Кучукова</dc:creator>
  <cp:lastModifiedBy>Кучукова</cp:lastModifiedBy>
  <cp:revision>1</cp:revision>
  <dcterms:modified xsi:type="dcterms:W3CDTF">2026-04-01T07:56:34Z</dcterms:modified>
</cp:coreProperties>
</file>