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1" r:id="rId3"/>
    <p:sldId id="262" r:id="rId4"/>
    <p:sldId id="264" r:id="rId5"/>
    <p:sldId id="265" r:id="rId6"/>
    <p:sldId id="263" r:id="rId7"/>
    <p:sldId id="266" r:id="rId8"/>
    <p:sldId id="267" r:id="rId9"/>
    <p:sldId id="268" r:id="rId10"/>
    <p:sldId id="269" r:id="rId11"/>
    <p:sldId id="270" r:id="rId12"/>
    <p:sldId id="271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194159E-A0A3-4DDB-875D-A2EEC2616AC1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9F1B86C-9078-4869-A745-23195F493B0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159E-A0A3-4DDB-875D-A2EEC2616AC1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1B86C-9078-4869-A745-23195F493B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159E-A0A3-4DDB-875D-A2EEC2616AC1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1B86C-9078-4869-A745-23195F493B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194159E-A0A3-4DDB-875D-A2EEC2616AC1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9F1B86C-9078-4869-A745-23195F493B0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194159E-A0A3-4DDB-875D-A2EEC2616AC1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9F1B86C-9078-4869-A745-23195F493B0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159E-A0A3-4DDB-875D-A2EEC2616AC1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1B86C-9078-4869-A745-23195F493B0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159E-A0A3-4DDB-875D-A2EEC2616AC1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1B86C-9078-4869-A745-23195F493B0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194159E-A0A3-4DDB-875D-A2EEC2616AC1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9F1B86C-9078-4869-A745-23195F493B0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159E-A0A3-4DDB-875D-A2EEC2616AC1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1B86C-9078-4869-A745-23195F493B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194159E-A0A3-4DDB-875D-A2EEC2616AC1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9F1B86C-9078-4869-A745-23195F493B07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194159E-A0A3-4DDB-875D-A2EEC2616AC1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9F1B86C-9078-4869-A745-23195F493B07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194159E-A0A3-4DDB-875D-A2EEC2616AC1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9F1B86C-9078-4869-A745-23195F493B0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1196752"/>
            <a:ext cx="7180312" cy="189436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Формирование функциональной (естественнонаучной) грамотности у обучающихся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568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Решение исследовательских задач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Работа в группах по решению исследовательских задач</a:t>
            </a:r>
          </a:p>
          <a:p>
            <a:r>
              <a:rPr lang="ru-RU" dirty="0" smtClean="0"/>
              <a:t>Выбор блока.</a:t>
            </a:r>
          </a:p>
          <a:p>
            <a:r>
              <a:rPr lang="ru-RU" dirty="0" smtClean="0"/>
              <a:t>Приоритетом являются блоки на компетенцию «Понимание естественно-научного исследования»</a:t>
            </a:r>
          </a:p>
          <a:p>
            <a:r>
              <a:rPr lang="ru-RU" dirty="0" smtClean="0"/>
              <a:t>С учетом возможности деления на 2-3 части и распределения обязанностей по выполнению заданий в группе</a:t>
            </a:r>
          </a:p>
          <a:p>
            <a:r>
              <a:rPr lang="ru-RU" dirty="0" smtClean="0"/>
              <a:t>Один блок на несколько групп</a:t>
            </a:r>
          </a:p>
          <a:p>
            <a:r>
              <a:rPr lang="ru-RU" dirty="0" smtClean="0"/>
              <a:t>Обсуждение ответов и решений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5229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err="1" smtClean="0"/>
              <a:t>Внутришкольный</a:t>
            </a:r>
            <a:r>
              <a:rPr lang="ru-RU" sz="3200" dirty="0" smtClean="0"/>
              <a:t> контроль естественнонаучной грамотности обучающихся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Естественнонаучная грамотность обучающихся формируется только в процессе эффективного </a:t>
            </a:r>
            <a:r>
              <a:rPr lang="ru-RU" dirty="0" err="1" smtClean="0"/>
              <a:t>межпредметного</a:t>
            </a:r>
            <a:r>
              <a:rPr lang="ru-RU" dirty="0" smtClean="0"/>
              <a:t> взаимодействия учителей физики, биологии, химии и физической географии.</a:t>
            </a:r>
          </a:p>
          <a:p>
            <a:r>
              <a:rPr lang="ru-RU" dirty="0" smtClean="0"/>
              <a:t>Полноценная диагностика уровня ЕНГО достигается в рамках </a:t>
            </a:r>
            <a:r>
              <a:rPr lang="ru-RU" dirty="0" err="1" smtClean="0"/>
              <a:t>внутришкольного</a:t>
            </a:r>
            <a:r>
              <a:rPr lang="ru-RU" dirty="0"/>
              <a:t> </a:t>
            </a:r>
            <a:r>
              <a:rPr lang="ru-RU" dirty="0" smtClean="0"/>
              <a:t>контроля</a:t>
            </a:r>
          </a:p>
          <a:p>
            <a:r>
              <a:rPr lang="ru-RU" dirty="0" smtClean="0"/>
              <a:t>Используются материалы, построенные на </a:t>
            </a:r>
            <a:r>
              <a:rPr lang="ru-RU" dirty="0" err="1" smtClean="0"/>
              <a:t>смых</a:t>
            </a:r>
            <a:r>
              <a:rPr lang="ru-RU" dirty="0" smtClean="0"/>
              <a:t> различных контекстах и требующих привлечения знаний из всех предметов естественно-научного цикла</a:t>
            </a:r>
          </a:p>
          <a:p>
            <a:r>
              <a:rPr lang="ru-RU" dirty="0" smtClean="0"/>
              <a:t>Можно использовать:</a:t>
            </a:r>
          </a:p>
          <a:p>
            <a:pPr marL="0" indent="0">
              <a:buNone/>
            </a:pPr>
            <a:r>
              <a:rPr lang="ru-RU" dirty="0" smtClean="0"/>
              <a:t>готовые варианты для 7, 8 или 9 классов </a:t>
            </a:r>
          </a:p>
          <a:p>
            <a:pPr marL="0" indent="0">
              <a:buNone/>
            </a:pPr>
            <a:r>
              <a:rPr lang="ru-RU" dirty="0" smtClean="0"/>
              <a:t>самостоятельно выбирать варианты из предлагаемых банков заданий по оценке ЕНГО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0276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err="1" smtClean="0"/>
              <a:t>Внутришкольный</a:t>
            </a:r>
            <a:r>
              <a:rPr lang="ru-RU" dirty="0" smtClean="0"/>
              <a:t> контроль ЕНГО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Каждый вариант должен включать задания на оценку всех трех компетенций «Понимание особенностей естественно-научного исследования»</a:t>
            </a:r>
          </a:p>
          <a:p>
            <a:r>
              <a:rPr lang="ru-RU" dirty="0" smtClean="0"/>
              <a:t>При использовании нескольких вариантов необходимо обеспечить проверку как можно большего числа познавательных действий, являющихся составной компетенцией</a:t>
            </a:r>
          </a:p>
          <a:p>
            <a:r>
              <a:rPr lang="ru-RU" dirty="0" smtClean="0"/>
              <a:t>Каждый вариант должен включать блоки заданий, требующие привлечения знаний не менее чем по трем предметам естественно-научного цикла</a:t>
            </a:r>
          </a:p>
          <a:p>
            <a:r>
              <a:rPr lang="ru-RU" dirty="0" smtClean="0"/>
              <a:t>Вариант должен включать задания трех уровней сложности. При этом целесообразно использовать не менее трети заданий высокого уровня сложности.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6494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Интерпретация результатов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Два направления:</a:t>
            </a:r>
          </a:p>
          <a:p>
            <a:r>
              <a:rPr lang="ru-RU" dirty="0" smtClean="0"/>
              <a:t>Индивидуальная оценка качества естественно-научной грамотности обучающихся -  суммарный балл, 3-4 уровня подготовки, индивидуальные дефициты</a:t>
            </a:r>
          </a:p>
          <a:p>
            <a:r>
              <a:rPr lang="ru-RU" dirty="0" smtClean="0"/>
              <a:t>Качество освоения естественно-научной грамотности в образовательной организации:</a:t>
            </a:r>
          </a:p>
          <a:p>
            <a:pPr marL="0" indent="0">
              <a:buNone/>
            </a:pPr>
            <a:r>
              <a:rPr lang="ru-RU" dirty="0" smtClean="0"/>
              <a:t>	Для внешних измерителей – сравнение со средними результатами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Для </a:t>
            </a:r>
            <a:r>
              <a:rPr lang="ru-RU" dirty="0" err="1" smtClean="0"/>
              <a:t>внутришкольных</a:t>
            </a:r>
            <a:r>
              <a:rPr lang="ru-RU" dirty="0" smtClean="0"/>
              <a:t> измерителей – уровень овладения каждой из компетенций</a:t>
            </a:r>
          </a:p>
          <a:p>
            <a:pPr marL="0" indent="0">
              <a:buNone/>
            </a:pPr>
            <a:r>
              <a:rPr lang="ru-RU" dirty="0" smtClean="0"/>
              <a:t>С этими результатами должны работать все учителя естественно-научных предметов.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9314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Функциональная грамотность</a:t>
            </a:r>
            <a:br>
              <a:rPr lang="ru-RU" dirty="0" smtClean="0"/>
            </a:br>
            <a:r>
              <a:rPr lang="ru-RU" dirty="0" err="1" smtClean="0"/>
              <a:t>Компетентностный</a:t>
            </a:r>
            <a:r>
              <a:rPr lang="ru-RU" dirty="0" smtClean="0"/>
              <a:t> подход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Под </a:t>
            </a:r>
            <a:r>
              <a:rPr lang="ru-RU" dirty="0" err="1" smtClean="0"/>
              <a:t>компетентностным</a:t>
            </a:r>
            <a:r>
              <a:rPr lang="ru-RU" dirty="0" smtClean="0"/>
              <a:t> подходом понимают совокупность принципов определения целей образования, отбора содержания образования, организации образовательного процесса и оценки образовательных результатов.</a:t>
            </a:r>
          </a:p>
          <a:p>
            <a:pPr marL="0" indent="0" algn="just">
              <a:buNone/>
            </a:pPr>
            <a:r>
              <a:rPr lang="ru-RU" dirty="0" smtClean="0"/>
              <a:t>Компетентность включает в себя знания и умения посредством свободного использования наиболее эффективного для данной конкретной ситуации набора из имеющихся в арсенале учащихся знаний-умений</a:t>
            </a:r>
          </a:p>
          <a:p>
            <a:pPr marL="0" indent="0" algn="just">
              <a:buNone/>
            </a:pPr>
            <a:r>
              <a:rPr lang="ru-RU" dirty="0" smtClean="0"/>
              <a:t>В рамках международного исследования </a:t>
            </a:r>
            <a:r>
              <a:rPr lang="en-US" dirty="0" smtClean="0"/>
              <a:t>PISA</a:t>
            </a:r>
            <a:r>
              <a:rPr lang="ru-RU" dirty="0" smtClean="0"/>
              <a:t> оцениваются несколько видов функциональной грамотности:</a:t>
            </a:r>
          </a:p>
          <a:p>
            <a:r>
              <a:rPr lang="ru-RU" dirty="0" smtClean="0"/>
              <a:t>Читательская</a:t>
            </a:r>
          </a:p>
          <a:p>
            <a:r>
              <a:rPr lang="ru-RU" dirty="0" smtClean="0"/>
              <a:t>Математическая</a:t>
            </a:r>
          </a:p>
          <a:p>
            <a:r>
              <a:rPr lang="ru-RU" dirty="0" smtClean="0"/>
              <a:t>Естественно-научная </a:t>
            </a:r>
          </a:p>
          <a:p>
            <a:r>
              <a:rPr lang="ru-RU" dirty="0" smtClean="0"/>
              <a:t>финансовая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3601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Естественно-научная грамотность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Способность человека занимать активную гражданскую позицию по вопросам связанным с развитием естественно-научными идеями. Естественно-научно грамотный человек стремится участвовать в аргументированном обсуждении проблем, имеющих отношение к естественным наукам и технологиям, что требует от него следующих компетенций:</a:t>
            </a:r>
          </a:p>
          <a:p>
            <a:pPr algn="just"/>
            <a:r>
              <a:rPr lang="ru-RU" dirty="0" smtClean="0"/>
              <a:t> научно объяснять явления </a:t>
            </a:r>
          </a:p>
          <a:p>
            <a:pPr algn="just"/>
            <a:r>
              <a:rPr lang="ru-RU" dirty="0" smtClean="0"/>
              <a:t>понимать особенности естественно-научного исследования</a:t>
            </a:r>
          </a:p>
          <a:p>
            <a:pPr algn="just"/>
            <a:r>
              <a:rPr lang="ru-RU" dirty="0" smtClean="0"/>
              <a:t>научно интерпретировать данные использовать доказательства для получения выводов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0594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Модель оценки естественнонаучной грамотности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8712968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3052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Компетенция: научное объяснение явлений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Познавательные действия:</a:t>
            </a:r>
          </a:p>
          <a:p>
            <a:pPr algn="just"/>
            <a:r>
              <a:rPr lang="ru-RU" dirty="0" smtClean="0"/>
              <a:t>Вспомнить и применить соответствующие естественнонаучные знания.</a:t>
            </a:r>
          </a:p>
          <a:p>
            <a:pPr algn="just"/>
            <a:r>
              <a:rPr lang="ru-RU" dirty="0" smtClean="0"/>
              <a:t>Распознавать, использовать и создавать объяснительные модели и представления.</a:t>
            </a:r>
          </a:p>
          <a:p>
            <a:pPr algn="just"/>
            <a:r>
              <a:rPr lang="ru-RU" dirty="0" smtClean="0"/>
              <a:t>Сделать и подтвердить соответствующие прогнозы.</a:t>
            </a:r>
          </a:p>
          <a:p>
            <a:pPr algn="just"/>
            <a:r>
              <a:rPr lang="ru-RU" dirty="0" smtClean="0"/>
              <a:t>Предложить объяснительные гипотезы</a:t>
            </a:r>
          </a:p>
          <a:p>
            <a:pPr algn="just"/>
            <a:r>
              <a:rPr lang="ru-RU" dirty="0" smtClean="0"/>
              <a:t>Объяснить потенциальные применения естественно-научного знания для общества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3859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Компетенция: понимание особенностей естественно-научного исследования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Познавательные действия:</a:t>
            </a:r>
          </a:p>
          <a:p>
            <a:r>
              <a:rPr lang="ru-RU" dirty="0" smtClean="0"/>
              <a:t>Распознавать вопрос, исследуемый в данной естественно-научной работе</a:t>
            </a:r>
          </a:p>
          <a:p>
            <a:r>
              <a:rPr lang="ru-RU" dirty="0" smtClean="0"/>
              <a:t>Различать вопросы, которые возможно естественно-научно исследовать.</a:t>
            </a:r>
          </a:p>
          <a:p>
            <a:r>
              <a:rPr lang="ru-RU" dirty="0" smtClean="0"/>
              <a:t>Предложить способ научного исследования данного вопроса</a:t>
            </a:r>
          </a:p>
          <a:p>
            <a:r>
              <a:rPr lang="ru-RU" dirty="0" smtClean="0"/>
              <a:t>Оценить с научной точки зрения предлагаемые способы изучения данного вопроса</a:t>
            </a:r>
          </a:p>
          <a:p>
            <a:r>
              <a:rPr lang="ru-RU" dirty="0" smtClean="0"/>
              <a:t>Описать и оценить способы, которые используют ученные, чтобы обеспечить надежность данных и достоверность объяснений.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3368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Компетенция: интерпретация данных и использование научных доказательств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Познавательные действия:</a:t>
            </a:r>
          </a:p>
          <a:p>
            <a:r>
              <a:rPr lang="ru-RU" dirty="0" smtClean="0"/>
              <a:t>Преобразовать одну форму представления данных в другую</a:t>
            </a:r>
          </a:p>
          <a:p>
            <a:r>
              <a:rPr lang="ru-RU" dirty="0" smtClean="0"/>
              <a:t>Анализировать, интерпретировать данные и делать соответствующие выводы.</a:t>
            </a:r>
          </a:p>
          <a:p>
            <a:r>
              <a:rPr lang="ru-RU" dirty="0" smtClean="0"/>
              <a:t>Распознавать допущения, доказательства и рассуждения в научных текстах.</a:t>
            </a:r>
          </a:p>
          <a:p>
            <a:r>
              <a:rPr lang="ru-RU" dirty="0" smtClean="0"/>
              <a:t>Отличать аргументы, которые основаны на научных доказательствах, аргументов, основанных на других соображениях.</a:t>
            </a:r>
          </a:p>
          <a:p>
            <a:r>
              <a:rPr lang="ru-RU" dirty="0" smtClean="0"/>
              <a:t>Оценивать научные аргументы и доказательства из различных источников (например газета, интернет, журналы)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0290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Естественнонаучное знание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err="1" smtClean="0"/>
              <a:t>Знаниевая</a:t>
            </a:r>
            <a:r>
              <a:rPr lang="ru-RU" dirty="0" smtClean="0"/>
              <a:t> (или тематическая) составляющая представляется двумя блоками</a:t>
            </a:r>
          </a:p>
          <a:p>
            <a:pPr marL="0" indent="0">
              <a:buNone/>
            </a:pP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/>
              <a:t>з</a:t>
            </a:r>
            <a:r>
              <a:rPr lang="ru-RU" dirty="0" smtClean="0"/>
              <a:t>нание содержания (определяется для каждого из классов на основе программы для физики)</a:t>
            </a:r>
          </a:p>
          <a:p>
            <a:pPr marL="514350" indent="-514350">
              <a:buAutoNum type="arabicPeriod"/>
            </a:pPr>
            <a:r>
              <a:rPr lang="ru-RU" dirty="0" smtClean="0"/>
              <a:t>знание процедур (единый для физики, химии и биологии, т.к. используется единая методология научного познания).</a:t>
            </a:r>
          </a:p>
          <a:p>
            <a:pPr marL="0" indent="0">
              <a:buNone/>
            </a:pPr>
            <a:r>
              <a:rPr lang="ru-RU" dirty="0" smtClean="0"/>
              <a:t>Две составляющие:</a:t>
            </a:r>
          </a:p>
          <a:p>
            <a:r>
              <a:rPr lang="ru-RU" dirty="0" smtClean="0"/>
              <a:t>знание о различных методах научного познания (наблюдение, измерение, опыт, моделирование, гипотеза)</a:t>
            </a:r>
          </a:p>
          <a:p>
            <a:r>
              <a:rPr lang="ru-RU" dirty="0" smtClean="0"/>
              <a:t>Приемы проведения исследований и обработки данных (выбор оборудования, способы увеличения точности измерения и т.д.)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4996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Характеристики задания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Для формирования/оценки естественно-научной грамотности используются тематические блоки, которые включают описание реальной ситуации и задания, связанные с этой ситуацией.</a:t>
            </a:r>
          </a:p>
          <a:p>
            <a:pPr marL="0" indent="0" algn="just">
              <a:buNone/>
            </a:pPr>
            <a:r>
              <a:rPr lang="ru-RU" dirty="0" smtClean="0"/>
              <a:t>Каждое из заданий характеризуется следующими признаками:</a:t>
            </a:r>
          </a:p>
          <a:p>
            <a:pPr algn="just"/>
            <a:r>
              <a:rPr lang="ru-RU" dirty="0"/>
              <a:t>к</a:t>
            </a:r>
            <a:r>
              <a:rPr lang="ru-RU" dirty="0" smtClean="0"/>
              <a:t>омпетентность</a:t>
            </a:r>
          </a:p>
          <a:p>
            <a:pPr algn="just"/>
            <a:r>
              <a:rPr lang="ru-RU" dirty="0" smtClean="0"/>
              <a:t>естественно-научное знание </a:t>
            </a:r>
          </a:p>
          <a:p>
            <a:pPr algn="just"/>
            <a:r>
              <a:rPr lang="ru-RU" dirty="0" smtClean="0"/>
              <a:t>контекст</a:t>
            </a:r>
          </a:p>
          <a:p>
            <a:pPr algn="just"/>
            <a:r>
              <a:rPr lang="ru-RU" dirty="0" smtClean="0"/>
              <a:t>уровень сложности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9526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138</TotalTime>
  <Words>640</Words>
  <Application>Microsoft Office PowerPoint</Application>
  <PresentationFormat>Экран 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Формирование функциональной (естественнонаучной) грамотности у обучающихся</vt:lpstr>
      <vt:lpstr>Функциональная грамотность Компетентностный подход</vt:lpstr>
      <vt:lpstr>Естественно-научная грамотность</vt:lpstr>
      <vt:lpstr>Модель оценки естественнонаучной грамотности</vt:lpstr>
      <vt:lpstr>Компетенция: научное объяснение явлений</vt:lpstr>
      <vt:lpstr>Компетенция: понимание особенностей естественно-научного исследования</vt:lpstr>
      <vt:lpstr>Компетенция: интерпретация данных и использование научных доказательств</vt:lpstr>
      <vt:lpstr>Естественнонаучное знание </vt:lpstr>
      <vt:lpstr>Характеристики задания</vt:lpstr>
      <vt:lpstr>Решение исследовательских задач</vt:lpstr>
      <vt:lpstr>Внутришкольный контроль естественнонаучной грамотности обучающихся </vt:lpstr>
      <vt:lpstr>Внутришкольный контроль ЕНГО</vt:lpstr>
      <vt:lpstr>Интерпретация результатов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функциональной (естественнонаучной) грамотности у обучающихся</dc:title>
  <dc:creator>Lenovo</dc:creator>
  <cp:lastModifiedBy>Lenovo</cp:lastModifiedBy>
  <cp:revision>15</cp:revision>
  <dcterms:created xsi:type="dcterms:W3CDTF">2024-01-25T07:29:23Z</dcterms:created>
  <dcterms:modified xsi:type="dcterms:W3CDTF">2024-01-25T09:47:27Z</dcterms:modified>
</cp:coreProperties>
</file>