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61" r:id="rId3"/>
    <p:sldId id="262" r:id="rId4"/>
    <p:sldId id="263" r:id="rId5"/>
    <p:sldId id="264" r:id="rId6"/>
    <p:sldId id="265" r:id="rId7"/>
    <p:sldId id="266" r:id="rId8"/>
    <p:sldId id="267" r:id="rId9"/>
    <p:sldId id="268" r:id="rId10"/>
    <p:sldId id="269" r:id="rId11"/>
    <p:sldId id="270" r:id="rId12"/>
    <p:sldId id="271" r:id="rId13"/>
    <p:sldId id="272" r:id="rId14"/>
    <p:sldId id="273" r:id="rId15"/>
    <p:sldId id="274" r:id="rId16"/>
    <p:sldId id="275" r:id="rId17"/>
    <p:sldId id="276" r:id="rId18"/>
    <p:sldId id="277" r:id="rId19"/>
    <p:sldId id="278" r:id="rId20"/>
    <p:sldId id="279" r:id="rId21"/>
    <p:sldId id="280" r:id="rId22"/>
    <p:sldId id="281" r:id="rId23"/>
    <p:sldId id="282" r:id="rId24"/>
    <p:sldId id="283" r:id="rId25"/>
    <p:sldId id="284" r:id="rId26"/>
    <p:sldId id="285" r:id="rId27"/>
    <p:sldId id="286" r:id="rId28"/>
    <p:sldId id="287" r:id="rId29"/>
    <p:sldId id="288" r:id="rId30"/>
    <p:sldId id="289" r:id="rId31"/>
    <p:sldId id="290" r:id="rId32"/>
    <p:sldId id="291" r:id="rId33"/>
    <p:sldId id="292" r:id="rId34"/>
    <p:sldId id="293" r:id="rId35"/>
    <p:sldId id="294" r:id="rId36"/>
    <p:sldId id="295" r:id="rId37"/>
    <p:sldId id="296" r:id="rId38"/>
    <p:sldId id="297" r:id="rId39"/>
    <p:sldId id="298" r:id="rId40"/>
    <p:sldId id="299" r:id="rId41"/>
    <p:sldId id="300" r:id="rId42"/>
    <p:sldId id="301" r:id="rId43"/>
    <p:sldId id="302" r:id="rId44"/>
    <p:sldId id="303" r:id="rId45"/>
    <p:sldId id="304" r:id="rId46"/>
    <p:sldId id="305" r:id="rId47"/>
    <p:sldId id="306" r:id="rId48"/>
    <p:sldId id="307" r:id="rId49"/>
    <p:sldId id="308" r:id="rId50"/>
    <p:sldId id="309" r:id="rId51"/>
    <p:sldId id="310" r:id="rId52"/>
    <p:sldId id="311" r:id="rId53"/>
    <p:sldId id="312" r:id="rId54"/>
    <p:sldId id="313" r:id="rId55"/>
    <p:sldId id="314" r:id="rId56"/>
    <p:sldId id="315" r:id="rId57"/>
    <p:sldId id="316" r:id="rId58"/>
    <p:sldId id="317" r:id="rId59"/>
    <p:sldId id="318" r:id="rId60"/>
    <p:sldId id="319" r:id="rId61"/>
    <p:sldId id="320" r:id="rId62"/>
    <p:sldId id="321" r:id="rId63"/>
    <p:sldId id="322" r:id="rId64"/>
    <p:sldId id="323" r:id="rId65"/>
    <p:sldId id="324" r:id="rId66"/>
    <p:sldId id="325" r:id="rId67"/>
    <p:sldId id="326" r:id="rId68"/>
    <p:sldId id="327" r:id="rId69"/>
    <p:sldId id="328" r:id="rId70"/>
    <p:sldId id="329" r:id="rId71"/>
    <p:sldId id="330" r:id="rId72"/>
    <p:sldId id="331" r:id="rId73"/>
  </p:sldIdLst>
  <p:sldSz cx="12192000" cy="6858000"/>
  <p:notesSz cx="12192000" cy="6858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558" y="-96"/>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1/30/2024</a:t>
            </a:fld>
            <a:endParaRPr lang="en-US"/>
          </a:p>
        </p:txBody>
      </p:sp>
      <p:sp>
        <p:nvSpPr>
          <p:cNvPr id="6" name="Holder 6"/>
          <p:cNvSpPr>
            <a:spLocks noGrp="1"/>
          </p:cNvSpPr>
          <p:nvPr>
            <p:ph type="sldNum" sz="quarter" idx="7"/>
          </p:nvPr>
        </p:nvSpPr>
        <p:spPr/>
        <p:txBody>
          <a:bodyPr lIns="0" tIns="0" rIns="0" bIns="0"/>
          <a:lstStyle>
            <a:lvl1pPr>
              <a:defRPr sz="1200" b="0" i="0">
                <a:solidFill>
                  <a:srgbClr val="888888"/>
                </a:solidFill>
                <a:latin typeface="Calibri"/>
                <a:cs typeface="Calibri"/>
              </a:defRPr>
            </a:lvl1pPr>
          </a:lstStyle>
          <a:p>
            <a:pPr marL="38100">
              <a:lnSpc>
                <a:spcPts val="1240"/>
              </a:lnSpc>
            </a:pPr>
            <a:fld id="{81D60167-4931-47E6-BA6A-407CBD079E47}" type="slidenum">
              <a:rPr dirty="0"/>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700" b="0" i="0">
                <a:solidFill>
                  <a:srgbClr val="FFFF00"/>
                </a:solidFill>
                <a:latin typeface="Arial Black"/>
                <a:cs typeface="Arial Black"/>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1/30/2024</a:t>
            </a:fld>
            <a:endParaRPr lang="en-US"/>
          </a:p>
        </p:txBody>
      </p:sp>
      <p:sp>
        <p:nvSpPr>
          <p:cNvPr id="6" name="Holder 6"/>
          <p:cNvSpPr>
            <a:spLocks noGrp="1"/>
          </p:cNvSpPr>
          <p:nvPr>
            <p:ph type="sldNum" sz="quarter" idx="7"/>
          </p:nvPr>
        </p:nvSpPr>
        <p:spPr/>
        <p:txBody>
          <a:bodyPr lIns="0" tIns="0" rIns="0" bIns="0"/>
          <a:lstStyle>
            <a:lvl1pPr>
              <a:defRPr sz="1200" b="0" i="0">
                <a:solidFill>
                  <a:srgbClr val="888888"/>
                </a:solidFill>
                <a:latin typeface="Calibri"/>
                <a:cs typeface="Calibri"/>
              </a:defRPr>
            </a:lvl1pPr>
          </a:lstStyle>
          <a:p>
            <a:pPr marL="38100">
              <a:lnSpc>
                <a:spcPts val="1240"/>
              </a:lnSpc>
            </a:pPr>
            <a:fld id="{81D60167-4931-47E6-BA6A-407CBD079E47}" type="slidenum">
              <a:rPr dirty="0"/>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700" b="0" i="0">
                <a:solidFill>
                  <a:srgbClr val="FFFF00"/>
                </a:solidFill>
                <a:latin typeface="Arial Black"/>
                <a:cs typeface="Arial Black"/>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1/30/2024</a:t>
            </a:fld>
            <a:endParaRPr lang="en-US"/>
          </a:p>
        </p:txBody>
      </p:sp>
      <p:sp>
        <p:nvSpPr>
          <p:cNvPr id="7" name="Holder 7"/>
          <p:cNvSpPr>
            <a:spLocks noGrp="1"/>
          </p:cNvSpPr>
          <p:nvPr>
            <p:ph type="sldNum" sz="quarter" idx="7"/>
          </p:nvPr>
        </p:nvSpPr>
        <p:spPr/>
        <p:txBody>
          <a:bodyPr lIns="0" tIns="0" rIns="0" bIns="0"/>
          <a:lstStyle>
            <a:lvl1pPr>
              <a:defRPr sz="1200" b="0" i="0">
                <a:solidFill>
                  <a:srgbClr val="888888"/>
                </a:solidFill>
                <a:latin typeface="Calibri"/>
                <a:cs typeface="Calibri"/>
              </a:defRPr>
            </a:lvl1pPr>
          </a:lstStyle>
          <a:p>
            <a:pPr marL="38100">
              <a:lnSpc>
                <a:spcPts val="1240"/>
              </a:lnSpc>
            </a:pPr>
            <a:fld id="{81D60167-4931-47E6-BA6A-407CBD079E47}" type="slidenum">
              <a:rPr dirty="0"/>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2660142" y="5911887"/>
            <a:ext cx="6871970" cy="109855"/>
          </a:xfrm>
          <a:custGeom>
            <a:avLst/>
            <a:gdLst/>
            <a:ahLst/>
            <a:cxnLst/>
            <a:rect l="l" t="t" r="r" b="b"/>
            <a:pathLst>
              <a:path w="6871970" h="109854">
                <a:moveTo>
                  <a:pt x="6871716" y="0"/>
                </a:moveTo>
                <a:lnTo>
                  <a:pt x="0" y="0"/>
                </a:lnTo>
                <a:lnTo>
                  <a:pt x="0" y="109397"/>
                </a:lnTo>
                <a:lnTo>
                  <a:pt x="6871716" y="109397"/>
                </a:lnTo>
                <a:lnTo>
                  <a:pt x="6871716" y="0"/>
                </a:lnTo>
                <a:close/>
              </a:path>
            </a:pathLst>
          </a:custGeom>
          <a:solidFill>
            <a:srgbClr val="7E7E7E"/>
          </a:solidFill>
        </p:spPr>
        <p:txBody>
          <a:bodyPr wrap="square" lIns="0" tIns="0" rIns="0" bIns="0" rtlCol="0"/>
          <a:lstStyle/>
          <a:p>
            <a:endParaRPr/>
          </a:p>
        </p:txBody>
      </p:sp>
      <p:sp>
        <p:nvSpPr>
          <p:cNvPr id="17" name="bg object 17"/>
          <p:cNvSpPr/>
          <p:nvPr/>
        </p:nvSpPr>
        <p:spPr>
          <a:xfrm>
            <a:off x="2653283" y="1160792"/>
            <a:ext cx="513080" cy="648335"/>
          </a:xfrm>
          <a:custGeom>
            <a:avLst/>
            <a:gdLst/>
            <a:ahLst/>
            <a:cxnLst/>
            <a:rect l="l" t="t" r="r" b="b"/>
            <a:pathLst>
              <a:path w="513080" h="648335">
                <a:moveTo>
                  <a:pt x="512673" y="0"/>
                </a:moveTo>
                <a:lnTo>
                  <a:pt x="0" y="0"/>
                </a:lnTo>
                <a:lnTo>
                  <a:pt x="0" y="648068"/>
                </a:lnTo>
                <a:lnTo>
                  <a:pt x="512673" y="648068"/>
                </a:lnTo>
                <a:lnTo>
                  <a:pt x="512673" y="0"/>
                </a:lnTo>
                <a:close/>
              </a:path>
            </a:pathLst>
          </a:custGeom>
          <a:solidFill>
            <a:srgbClr val="5B9BD4"/>
          </a:solidFill>
        </p:spPr>
        <p:txBody>
          <a:bodyPr wrap="square" lIns="0" tIns="0" rIns="0" bIns="0" rtlCol="0"/>
          <a:lstStyle/>
          <a:p>
            <a:endParaRPr/>
          </a:p>
        </p:txBody>
      </p:sp>
      <p:pic>
        <p:nvPicPr>
          <p:cNvPr id="18" name="bg object 18"/>
          <p:cNvPicPr/>
          <p:nvPr/>
        </p:nvPicPr>
        <p:blipFill>
          <a:blip r:embed="rId2" cstate="print"/>
          <a:stretch>
            <a:fillRect/>
          </a:stretch>
        </p:blipFill>
        <p:spPr>
          <a:xfrm>
            <a:off x="3165982" y="1159268"/>
            <a:ext cx="6365875" cy="648068"/>
          </a:xfrm>
          <a:prstGeom prst="rect">
            <a:avLst/>
          </a:prstGeom>
        </p:spPr>
      </p:pic>
      <p:sp>
        <p:nvSpPr>
          <p:cNvPr id="2" name="Holder 2"/>
          <p:cNvSpPr>
            <a:spLocks noGrp="1"/>
          </p:cNvSpPr>
          <p:nvPr>
            <p:ph type="title"/>
          </p:nvPr>
        </p:nvSpPr>
        <p:spPr/>
        <p:txBody>
          <a:bodyPr lIns="0" tIns="0" rIns="0" bIns="0"/>
          <a:lstStyle>
            <a:lvl1pPr>
              <a:defRPr sz="2700" b="0" i="0">
                <a:solidFill>
                  <a:srgbClr val="FFFF00"/>
                </a:solidFill>
                <a:latin typeface="Arial Black"/>
                <a:cs typeface="Arial Black"/>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1/30/2024</a:t>
            </a:fld>
            <a:endParaRPr lang="en-US"/>
          </a:p>
        </p:txBody>
      </p:sp>
      <p:sp>
        <p:nvSpPr>
          <p:cNvPr id="5" name="Holder 5"/>
          <p:cNvSpPr>
            <a:spLocks noGrp="1"/>
          </p:cNvSpPr>
          <p:nvPr>
            <p:ph type="sldNum" sz="quarter" idx="7"/>
          </p:nvPr>
        </p:nvSpPr>
        <p:spPr/>
        <p:txBody>
          <a:bodyPr lIns="0" tIns="0" rIns="0" bIns="0"/>
          <a:lstStyle>
            <a:lvl1pPr>
              <a:defRPr sz="1200" b="0" i="0">
                <a:solidFill>
                  <a:srgbClr val="888888"/>
                </a:solidFill>
                <a:latin typeface="Calibri"/>
                <a:cs typeface="Calibri"/>
              </a:defRPr>
            </a:lvl1pPr>
          </a:lstStyle>
          <a:p>
            <a:pPr marL="38100">
              <a:lnSpc>
                <a:spcPts val="1240"/>
              </a:lnSpc>
            </a:pPr>
            <a:fld id="{81D60167-4931-47E6-BA6A-407CBD079E47}" type="slidenum">
              <a:rPr dirty="0"/>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1/30/2024</a:t>
            </a:fld>
            <a:endParaRPr lang="en-US"/>
          </a:p>
        </p:txBody>
      </p:sp>
      <p:sp>
        <p:nvSpPr>
          <p:cNvPr id="4" name="Holder 4"/>
          <p:cNvSpPr>
            <a:spLocks noGrp="1"/>
          </p:cNvSpPr>
          <p:nvPr>
            <p:ph type="sldNum" sz="quarter" idx="7"/>
          </p:nvPr>
        </p:nvSpPr>
        <p:spPr/>
        <p:txBody>
          <a:bodyPr lIns="0" tIns="0" rIns="0" bIns="0"/>
          <a:lstStyle>
            <a:lvl1pPr>
              <a:defRPr sz="1200" b="0" i="0">
                <a:solidFill>
                  <a:srgbClr val="888888"/>
                </a:solidFill>
                <a:latin typeface="Calibri"/>
                <a:cs typeface="Calibri"/>
              </a:defRPr>
            </a:lvl1pPr>
          </a:lstStyle>
          <a:p>
            <a:pPr marL="38100">
              <a:lnSpc>
                <a:spcPts val="1240"/>
              </a:lnSpc>
            </a:pPr>
            <a:fld id="{81D60167-4931-47E6-BA6A-407CBD079E47}" type="slidenum">
              <a:rPr dirty="0"/>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2988691" y="1641475"/>
            <a:ext cx="2548254" cy="436880"/>
          </a:xfrm>
          <a:prstGeom prst="rect">
            <a:avLst/>
          </a:prstGeom>
        </p:spPr>
        <p:txBody>
          <a:bodyPr wrap="square" lIns="0" tIns="0" rIns="0" bIns="0">
            <a:spAutoFit/>
          </a:bodyPr>
          <a:lstStyle>
            <a:lvl1pPr>
              <a:defRPr sz="2700" b="0" i="0">
                <a:solidFill>
                  <a:srgbClr val="FFFF00"/>
                </a:solidFill>
                <a:latin typeface="Arial Black"/>
                <a:cs typeface="Arial Black"/>
              </a:defRPr>
            </a:lvl1pPr>
          </a:lstStyle>
          <a:p>
            <a:endParaRPr/>
          </a:p>
        </p:txBody>
      </p:sp>
      <p:sp>
        <p:nvSpPr>
          <p:cNvPr id="3" name="Holder 3"/>
          <p:cNvSpPr>
            <a:spLocks noGrp="1"/>
          </p:cNvSpPr>
          <p:nvPr>
            <p:ph type="body" idx="1"/>
          </p:nvPr>
        </p:nvSpPr>
        <p:spPr>
          <a:xfrm>
            <a:off x="2248280" y="2918332"/>
            <a:ext cx="7260590" cy="2938779"/>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1/30/2024</a:t>
            </a:fld>
            <a:endParaRPr lang="en-US"/>
          </a:p>
        </p:txBody>
      </p:sp>
      <p:sp>
        <p:nvSpPr>
          <p:cNvPr id="6" name="Holder 6"/>
          <p:cNvSpPr>
            <a:spLocks noGrp="1"/>
          </p:cNvSpPr>
          <p:nvPr>
            <p:ph type="sldNum" sz="quarter" idx="7"/>
          </p:nvPr>
        </p:nvSpPr>
        <p:spPr>
          <a:xfrm>
            <a:off x="11068811" y="6465214"/>
            <a:ext cx="231775" cy="177800"/>
          </a:xfrm>
          <a:prstGeom prst="rect">
            <a:avLst/>
          </a:prstGeom>
        </p:spPr>
        <p:txBody>
          <a:bodyPr wrap="square" lIns="0" tIns="0" rIns="0" bIns="0">
            <a:spAutoFit/>
          </a:bodyPr>
          <a:lstStyle>
            <a:lvl1pPr>
              <a:defRPr sz="1200" b="0" i="0">
                <a:solidFill>
                  <a:srgbClr val="888888"/>
                </a:solidFill>
                <a:latin typeface="Calibri"/>
                <a:cs typeface="Calibri"/>
              </a:defRPr>
            </a:lvl1pPr>
          </a:lstStyle>
          <a:p>
            <a:pPr marL="38100">
              <a:lnSpc>
                <a:spcPts val="1240"/>
              </a:lnSpc>
            </a:pPr>
            <a:fld id="{81D60167-4931-47E6-BA6A-407CBD079E47}" type="slidenum">
              <a:rPr dirty="0"/>
              <a:t>‹#›</a:t>
            </a:fld>
            <a:endParaRPr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276600" y="2895600"/>
            <a:ext cx="5572760" cy="884858"/>
          </a:xfrm>
          <a:prstGeom prst="rect">
            <a:avLst/>
          </a:prstGeom>
        </p:spPr>
        <p:txBody>
          <a:bodyPr vert="horz" wrap="square" lIns="0" tIns="12700" rIns="0" bIns="0" rtlCol="0">
            <a:spAutoFit/>
          </a:bodyPr>
          <a:lstStyle/>
          <a:p>
            <a:pPr algn="ctr">
              <a:lnSpc>
                <a:spcPts val="3420"/>
              </a:lnSpc>
            </a:pPr>
            <a:r>
              <a:rPr lang="ru-RU" sz="3000" b="0" spc="-15" dirty="0" smtClean="0">
                <a:solidFill>
                  <a:srgbClr val="C00000"/>
                </a:solidFill>
                <a:latin typeface="Calibri Light"/>
                <a:cs typeface="Calibri Light"/>
              </a:rPr>
              <a:t>Методика решения задания </a:t>
            </a:r>
            <a:r>
              <a:rPr sz="3000" b="0" spc="-15" dirty="0" smtClean="0">
                <a:solidFill>
                  <a:srgbClr val="C00000"/>
                </a:solidFill>
                <a:latin typeface="Calibri Light"/>
                <a:cs typeface="Calibri Light"/>
              </a:rPr>
              <a:t>3</a:t>
            </a:r>
            <a:r>
              <a:rPr lang="ru-RU" sz="3000" b="0" spc="-15" dirty="0" smtClean="0">
                <a:solidFill>
                  <a:srgbClr val="C00000"/>
                </a:solidFill>
                <a:latin typeface="Calibri Light"/>
                <a:cs typeface="Calibri Light"/>
              </a:rPr>
              <a:t>4</a:t>
            </a:r>
            <a:r>
              <a:rPr sz="3000" b="0" spc="-15" dirty="0" smtClean="0">
                <a:solidFill>
                  <a:srgbClr val="C00000"/>
                </a:solidFill>
                <a:latin typeface="Calibri Light"/>
                <a:cs typeface="Calibri Light"/>
              </a:rPr>
              <a:t>.</a:t>
            </a:r>
            <a:r>
              <a:rPr lang="ru-RU" sz="3000" b="0" spc="-15" dirty="0" smtClean="0">
                <a:solidFill>
                  <a:srgbClr val="C00000"/>
                </a:solidFill>
                <a:latin typeface="Calibri Light"/>
                <a:cs typeface="Calibri Light"/>
              </a:rPr>
              <a:t> (По спецификации ЕГЭ 2024)</a:t>
            </a:r>
            <a:endParaRPr sz="3000" dirty="0">
              <a:latin typeface="Calibri Light"/>
              <a:cs typeface="Calibri Ligh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object 9"/>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10</a:t>
            </a:fld>
            <a:endParaRPr dirty="0"/>
          </a:p>
        </p:txBody>
      </p:sp>
      <p:sp>
        <p:nvSpPr>
          <p:cNvPr id="2" name="object 2"/>
          <p:cNvSpPr txBox="1"/>
          <p:nvPr/>
        </p:nvSpPr>
        <p:spPr>
          <a:xfrm>
            <a:off x="535940" y="386918"/>
            <a:ext cx="10728325" cy="756920"/>
          </a:xfrm>
          <a:prstGeom prst="rect">
            <a:avLst/>
          </a:prstGeom>
        </p:spPr>
        <p:txBody>
          <a:bodyPr vert="horz" wrap="square" lIns="0" tIns="12065" rIns="0" bIns="0" rtlCol="0">
            <a:spAutoFit/>
          </a:bodyPr>
          <a:lstStyle/>
          <a:p>
            <a:pPr marL="12700" marR="5080">
              <a:lnSpc>
                <a:spcPct val="100000"/>
              </a:lnSpc>
              <a:spcBef>
                <a:spcPts val="95"/>
              </a:spcBef>
            </a:pPr>
            <a:r>
              <a:rPr sz="1600" b="1" spc="-15" dirty="0">
                <a:latin typeface="Times New Roman"/>
                <a:cs typeface="Times New Roman"/>
              </a:rPr>
              <a:t>Задача</a:t>
            </a:r>
            <a:r>
              <a:rPr sz="1600" b="1" spc="25" dirty="0">
                <a:latin typeface="Times New Roman"/>
                <a:cs typeface="Times New Roman"/>
              </a:rPr>
              <a:t> </a:t>
            </a:r>
            <a:r>
              <a:rPr sz="1600" b="1" spc="-5" dirty="0">
                <a:latin typeface="Times New Roman"/>
                <a:cs typeface="Times New Roman"/>
              </a:rPr>
              <a:t>1.</a:t>
            </a:r>
            <a:r>
              <a:rPr sz="1600" b="1" spc="20" dirty="0">
                <a:latin typeface="Times New Roman"/>
                <a:cs typeface="Times New Roman"/>
              </a:rPr>
              <a:t> </a:t>
            </a:r>
            <a:r>
              <a:rPr sz="1600" spc="5" dirty="0">
                <a:solidFill>
                  <a:srgbClr val="353535"/>
                </a:solidFill>
                <a:latin typeface="Times New Roman"/>
                <a:cs typeface="Times New Roman"/>
              </a:rPr>
              <a:t>Смесь</a:t>
            </a:r>
            <a:r>
              <a:rPr sz="1600" spc="30" dirty="0">
                <a:solidFill>
                  <a:srgbClr val="353535"/>
                </a:solidFill>
                <a:latin typeface="Times New Roman"/>
                <a:cs typeface="Times New Roman"/>
              </a:rPr>
              <a:t> </a:t>
            </a:r>
            <a:r>
              <a:rPr sz="1600" spc="-10" dirty="0">
                <a:solidFill>
                  <a:srgbClr val="353535"/>
                </a:solidFill>
                <a:latin typeface="Times New Roman"/>
                <a:cs typeface="Times New Roman"/>
              </a:rPr>
              <a:t>оксида</a:t>
            </a:r>
            <a:r>
              <a:rPr sz="1600" spc="20" dirty="0">
                <a:solidFill>
                  <a:srgbClr val="353535"/>
                </a:solidFill>
                <a:latin typeface="Times New Roman"/>
                <a:cs typeface="Times New Roman"/>
              </a:rPr>
              <a:t> </a:t>
            </a:r>
            <a:r>
              <a:rPr sz="1600" spc="-10" dirty="0">
                <a:solidFill>
                  <a:srgbClr val="353535"/>
                </a:solidFill>
                <a:latin typeface="Times New Roman"/>
                <a:cs typeface="Times New Roman"/>
              </a:rPr>
              <a:t>натрия</a:t>
            </a:r>
            <a:r>
              <a:rPr sz="1600" spc="35" dirty="0">
                <a:solidFill>
                  <a:srgbClr val="353535"/>
                </a:solidFill>
                <a:latin typeface="Times New Roman"/>
                <a:cs typeface="Times New Roman"/>
              </a:rPr>
              <a:t> </a:t>
            </a:r>
            <a:r>
              <a:rPr sz="1600" spc="-5" dirty="0">
                <a:solidFill>
                  <a:srgbClr val="353535"/>
                </a:solidFill>
                <a:latin typeface="Times New Roman"/>
                <a:cs typeface="Times New Roman"/>
              </a:rPr>
              <a:t>и</a:t>
            </a:r>
            <a:r>
              <a:rPr sz="1600" spc="40" dirty="0">
                <a:solidFill>
                  <a:srgbClr val="353535"/>
                </a:solidFill>
                <a:latin typeface="Times New Roman"/>
                <a:cs typeface="Times New Roman"/>
              </a:rPr>
              <a:t> </a:t>
            </a:r>
            <a:r>
              <a:rPr sz="1600" spc="-10" dirty="0">
                <a:solidFill>
                  <a:srgbClr val="353535"/>
                </a:solidFill>
                <a:latin typeface="Times New Roman"/>
                <a:cs typeface="Times New Roman"/>
              </a:rPr>
              <a:t>оксида</a:t>
            </a:r>
            <a:r>
              <a:rPr sz="1600" spc="25" dirty="0">
                <a:solidFill>
                  <a:srgbClr val="353535"/>
                </a:solidFill>
                <a:latin typeface="Times New Roman"/>
                <a:cs typeface="Times New Roman"/>
              </a:rPr>
              <a:t> </a:t>
            </a:r>
            <a:r>
              <a:rPr sz="1600" spc="5" dirty="0">
                <a:solidFill>
                  <a:srgbClr val="353535"/>
                </a:solidFill>
                <a:latin typeface="Times New Roman"/>
                <a:cs typeface="Times New Roman"/>
              </a:rPr>
              <a:t>фосфора</a:t>
            </a:r>
            <a:r>
              <a:rPr sz="1600" spc="25" dirty="0">
                <a:solidFill>
                  <a:srgbClr val="353535"/>
                </a:solidFill>
                <a:latin typeface="Times New Roman"/>
                <a:cs typeface="Times New Roman"/>
              </a:rPr>
              <a:t> </a:t>
            </a:r>
            <a:r>
              <a:rPr sz="1600" spc="-5" dirty="0">
                <a:solidFill>
                  <a:srgbClr val="353535"/>
                </a:solidFill>
                <a:latin typeface="Times New Roman"/>
                <a:cs typeface="Times New Roman"/>
              </a:rPr>
              <a:t>(V),</a:t>
            </a:r>
            <a:r>
              <a:rPr sz="1600" spc="30" dirty="0">
                <a:solidFill>
                  <a:srgbClr val="353535"/>
                </a:solidFill>
                <a:latin typeface="Times New Roman"/>
                <a:cs typeface="Times New Roman"/>
              </a:rPr>
              <a:t> </a:t>
            </a:r>
            <a:r>
              <a:rPr sz="1600" spc="-5" dirty="0">
                <a:solidFill>
                  <a:srgbClr val="353535"/>
                </a:solidFill>
                <a:latin typeface="Times New Roman"/>
                <a:cs typeface="Times New Roman"/>
              </a:rPr>
              <a:t>в</a:t>
            </a:r>
            <a:r>
              <a:rPr sz="1600" spc="20" dirty="0">
                <a:solidFill>
                  <a:srgbClr val="353535"/>
                </a:solidFill>
                <a:latin typeface="Times New Roman"/>
                <a:cs typeface="Times New Roman"/>
              </a:rPr>
              <a:t> </a:t>
            </a:r>
            <a:r>
              <a:rPr sz="1600" spc="-25" dirty="0">
                <a:solidFill>
                  <a:srgbClr val="353535"/>
                </a:solidFill>
                <a:latin typeface="Times New Roman"/>
                <a:cs typeface="Times New Roman"/>
              </a:rPr>
              <a:t>которой</a:t>
            </a:r>
            <a:r>
              <a:rPr sz="1600" spc="15" dirty="0">
                <a:solidFill>
                  <a:srgbClr val="353535"/>
                </a:solidFill>
                <a:latin typeface="Times New Roman"/>
                <a:cs typeface="Times New Roman"/>
              </a:rPr>
              <a:t> </a:t>
            </a:r>
            <a:r>
              <a:rPr sz="1600" spc="-10" dirty="0">
                <a:solidFill>
                  <a:srgbClr val="353535"/>
                </a:solidFill>
                <a:latin typeface="Times New Roman"/>
                <a:cs typeface="Times New Roman"/>
              </a:rPr>
              <a:t>соотношение</a:t>
            </a:r>
            <a:r>
              <a:rPr sz="1600" spc="70" dirty="0">
                <a:solidFill>
                  <a:srgbClr val="353535"/>
                </a:solidFill>
                <a:latin typeface="Times New Roman"/>
                <a:cs typeface="Times New Roman"/>
              </a:rPr>
              <a:t> </a:t>
            </a:r>
            <a:r>
              <a:rPr sz="1600" spc="-5" dirty="0">
                <a:solidFill>
                  <a:srgbClr val="353535"/>
                </a:solidFill>
                <a:latin typeface="Times New Roman"/>
                <a:cs typeface="Times New Roman"/>
              </a:rPr>
              <a:t>числа</a:t>
            </a:r>
            <a:r>
              <a:rPr sz="1600" spc="45" dirty="0">
                <a:solidFill>
                  <a:srgbClr val="353535"/>
                </a:solidFill>
                <a:latin typeface="Times New Roman"/>
                <a:cs typeface="Times New Roman"/>
              </a:rPr>
              <a:t> </a:t>
            </a:r>
            <a:r>
              <a:rPr sz="1600" spc="-20" dirty="0">
                <a:solidFill>
                  <a:srgbClr val="353535"/>
                </a:solidFill>
                <a:latin typeface="Times New Roman"/>
                <a:cs typeface="Times New Roman"/>
              </a:rPr>
              <a:t>атомов</a:t>
            </a:r>
            <a:r>
              <a:rPr sz="1600" spc="25" dirty="0">
                <a:solidFill>
                  <a:srgbClr val="353535"/>
                </a:solidFill>
                <a:latin typeface="Times New Roman"/>
                <a:cs typeface="Times New Roman"/>
              </a:rPr>
              <a:t> </a:t>
            </a:r>
            <a:r>
              <a:rPr sz="1600" spc="5" dirty="0">
                <a:solidFill>
                  <a:srgbClr val="353535"/>
                </a:solidFill>
                <a:latin typeface="Times New Roman"/>
                <a:cs typeface="Times New Roman"/>
              </a:rPr>
              <a:t>фосфора</a:t>
            </a:r>
            <a:r>
              <a:rPr sz="1600" spc="25" dirty="0">
                <a:solidFill>
                  <a:srgbClr val="353535"/>
                </a:solidFill>
                <a:latin typeface="Times New Roman"/>
                <a:cs typeface="Times New Roman"/>
              </a:rPr>
              <a:t> </a:t>
            </a:r>
            <a:r>
              <a:rPr sz="1600" spc="-5" dirty="0">
                <a:solidFill>
                  <a:srgbClr val="353535"/>
                </a:solidFill>
                <a:latin typeface="Times New Roman"/>
                <a:cs typeface="Times New Roman"/>
              </a:rPr>
              <a:t>к</a:t>
            </a:r>
            <a:r>
              <a:rPr sz="1600" spc="25" dirty="0">
                <a:solidFill>
                  <a:srgbClr val="353535"/>
                </a:solidFill>
                <a:latin typeface="Times New Roman"/>
                <a:cs typeface="Times New Roman"/>
              </a:rPr>
              <a:t> </a:t>
            </a:r>
            <a:r>
              <a:rPr sz="1600" spc="-5" dirty="0">
                <a:solidFill>
                  <a:srgbClr val="353535"/>
                </a:solidFill>
                <a:latin typeface="Times New Roman"/>
                <a:cs typeface="Times New Roman"/>
              </a:rPr>
              <a:t>числу</a:t>
            </a:r>
            <a:r>
              <a:rPr sz="1600" spc="40" dirty="0">
                <a:solidFill>
                  <a:srgbClr val="353535"/>
                </a:solidFill>
                <a:latin typeface="Times New Roman"/>
                <a:cs typeface="Times New Roman"/>
              </a:rPr>
              <a:t> </a:t>
            </a:r>
            <a:r>
              <a:rPr sz="1600" spc="-20" dirty="0">
                <a:solidFill>
                  <a:srgbClr val="353535"/>
                </a:solidFill>
                <a:latin typeface="Times New Roman"/>
                <a:cs typeface="Times New Roman"/>
              </a:rPr>
              <a:t>атомов </a:t>
            </a:r>
            <a:r>
              <a:rPr sz="1600" spc="-15" dirty="0">
                <a:solidFill>
                  <a:srgbClr val="353535"/>
                </a:solidFill>
                <a:latin typeface="Times New Roman"/>
                <a:cs typeface="Times New Roman"/>
              </a:rPr>
              <a:t> </a:t>
            </a:r>
            <a:r>
              <a:rPr sz="1600" spc="-10" dirty="0">
                <a:solidFill>
                  <a:srgbClr val="353535"/>
                </a:solidFill>
                <a:latin typeface="Times New Roman"/>
                <a:cs typeface="Times New Roman"/>
              </a:rPr>
              <a:t>натрия</a:t>
            </a:r>
            <a:r>
              <a:rPr sz="1600" spc="15" dirty="0">
                <a:solidFill>
                  <a:srgbClr val="353535"/>
                </a:solidFill>
                <a:latin typeface="Times New Roman"/>
                <a:cs typeface="Times New Roman"/>
              </a:rPr>
              <a:t> </a:t>
            </a:r>
            <a:r>
              <a:rPr sz="1600" spc="-5" dirty="0">
                <a:solidFill>
                  <a:srgbClr val="353535"/>
                </a:solidFill>
                <a:latin typeface="Times New Roman"/>
                <a:cs typeface="Times New Roman"/>
              </a:rPr>
              <a:t>равно</a:t>
            </a:r>
            <a:r>
              <a:rPr sz="1600" spc="5" dirty="0">
                <a:solidFill>
                  <a:srgbClr val="353535"/>
                </a:solidFill>
                <a:latin typeface="Times New Roman"/>
                <a:cs typeface="Times New Roman"/>
              </a:rPr>
              <a:t> </a:t>
            </a:r>
            <a:r>
              <a:rPr sz="1600" spc="-5" dirty="0">
                <a:solidFill>
                  <a:srgbClr val="353535"/>
                </a:solidFill>
                <a:latin typeface="Times New Roman"/>
                <a:cs typeface="Times New Roman"/>
              </a:rPr>
              <a:t>7</a:t>
            </a:r>
            <a:r>
              <a:rPr sz="1600" spc="5" dirty="0">
                <a:solidFill>
                  <a:srgbClr val="353535"/>
                </a:solidFill>
                <a:latin typeface="Times New Roman"/>
                <a:cs typeface="Times New Roman"/>
              </a:rPr>
              <a:t> </a:t>
            </a:r>
            <a:r>
              <a:rPr sz="1600" spc="-5" dirty="0">
                <a:solidFill>
                  <a:srgbClr val="353535"/>
                </a:solidFill>
                <a:latin typeface="Times New Roman"/>
                <a:cs typeface="Times New Roman"/>
              </a:rPr>
              <a:t>:</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18, нагрели</a:t>
            </a:r>
            <a:r>
              <a:rPr sz="1600" spc="50" dirty="0">
                <a:solidFill>
                  <a:srgbClr val="353535"/>
                </a:solidFill>
                <a:latin typeface="Times New Roman"/>
                <a:cs typeface="Times New Roman"/>
              </a:rPr>
              <a:t> </a:t>
            </a:r>
            <a:r>
              <a:rPr sz="1600" spc="-5" dirty="0">
                <a:solidFill>
                  <a:srgbClr val="353535"/>
                </a:solidFill>
                <a:latin typeface="Times New Roman"/>
                <a:cs typeface="Times New Roman"/>
              </a:rPr>
              <a:t>и</a:t>
            </a:r>
            <a:r>
              <a:rPr sz="1600" spc="5" dirty="0">
                <a:solidFill>
                  <a:srgbClr val="353535"/>
                </a:solidFill>
                <a:latin typeface="Times New Roman"/>
                <a:cs typeface="Times New Roman"/>
              </a:rPr>
              <a:t> </a:t>
            </a:r>
            <a:r>
              <a:rPr sz="1600" spc="-5" dirty="0">
                <a:solidFill>
                  <a:srgbClr val="353535"/>
                </a:solidFill>
                <a:latin typeface="Times New Roman"/>
                <a:cs typeface="Times New Roman"/>
              </a:rPr>
              <a:t>растворили</a:t>
            </a:r>
            <a:r>
              <a:rPr sz="1600" spc="25" dirty="0">
                <a:solidFill>
                  <a:srgbClr val="353535"/>
                </a:solidFill>
                <a:latin typeface="Times New Roman"/>
                <a:cs typeface="Times New Roman"/>
              </a:rPr>
              <a:t> </a:t>
            </a:r>
            <a:r>
              <a:rPr sz="1600" spc="-5" dirty="0">
                <a:solidFill>
                  <a:srgbClr val="353535"/>
                </a:solidFill>
                <a:latin typeface="Times New Roman"/>
                <a:cs typeface="Times New Roman"/>
              </a:rPr>
              <a:t>в</a:t>
            </a:r>
            <a:r>
              <a:rPr sz="1600" dirty="0">
                <a:solidFill>
                  <a:srgbClr val="353535"/>
                </a:solidFill>
                <a:latin typeface="Times New Roman"/>
                <a:cs typeface="Times New Roman"/>
              </a:rPr>
              <a:t> </a:t>
            </a:r>
            <a:r>
              <a:rPr sz="1600" spc="-10" dirty="0">
                <a:solidFill>
                  <a:srgbClr val="353535"/>
                </a:solidFill>
                <a:latin typeface="Times New Roman"/>
                <a:cs typeface="Times New Roman"/>
              </a:rPr>
              <a:t>горячей</a:t>
            </a:r>
            <a:r>
              <a:rPr sz="1600" spc="5" dirty="0">
                <a:solidFill>
                  <a:srgbClr val="353535"/>
                </a:solidFill>
                <a:latin typeface="Times New Roman"/>
                <a:cs typeface="Times New Roman"/>
              </a:rPr>
              <a:t> </a:t>
            </a:r>
            <a:r>
              <a:rPr sz="1600" spc="-15" dirty="0">
                <a:solidFill>
                  <a:srgbClr val="353535"/>
                </a:solidFill>
                <a:latin typeface="Times New Roman"/>
                <a:cs typeface="Times New Roman"/>
              </a:rPr>
              <a:t>воде.</a:t>
            </a:r>
            <a:r>
              <a:rPr sz="1600" spc="5" dirty="0">
                <a:solidFill>
                  <a:srgbClr val="353535"/>
                </a:solidFill>
                <a:latin typeface="Times New Roman"/>
                <a:cs typeface="Times New Roman"/>
              </a:rPr>
              <a:t> </a:t>
            </a:r>
            <a:r>
              <a:rPr sz="1600" spc="-5" dirty="0">
                <a:solidFill>
                  <a:srgbClr val="353535"/>
                </a:solidFill>
                <a:latin typeface="Times New Roman"/>
                <a:cs typeface="Times New Roman"/>
              </a:rPr>
              <a:t>В</a:t>
            </a:r>
            <a:r>
              <a:rPr sz="1600" dirty="0">
                <a:solidFill>
                  <a:srgbClr val="353535"/>
                </a:solidFill>
                <a:latin typeface="Times New Roman"/>
                <a:cs typeface="Times New Roman"/>
              </a:rPr>
              <a:t> </a:t>
            </a:r>
            <a:r>
              <a:rPr sz="1600" spc="-20" dirty="0">
                <a:solidFill>
                  <a:srgbClr val="353535"/>
                </a:solidFill>
                <a:latin typeface="Times New Roman"/>
                <a:cs typeface="Times New Roman"/>
              </a:rPr>
              <a:t>результате</a:t>
            </a:r>
            <a:r>
              <a:rPr sz="1600" spc="25" dirty="0">
                <a:solidFill>
                  <a:srgbClr val="353535"/>
                </a:solidFill>
                <a:latin typeface="Times New Roman"/>
                <a:cs typeface="Times New Roman"/>
              </a:rPr>
              <a:t> </a:t>
            </a:r>
            <a:r>
              <a:rPr sz="1600" spc="-10" dirty="0">
                <a:solidFill>
                  <a:srgbClr val="353535"/>
                </a:solidFill>
                <a:latin typeface="Times New Roman"/>
                <a:cs typeface="Times New Roman"/>
              </a:rPr>
              <a:t>получили</a:t>
            </a:r>
            <a:r>
              <a:rPr sz="1600" spc="45" dirty="0">
                <a:solidFill>
                  <a:srgbClr val="353535"/>
                </a:solidFill>
                <a:latin typeface="Times New Roman"/>
                <a:cs typeface="Times New Roman"/>
              </a:rPr>
              <a:t> </a:t>
            </a:r>
            <a:r>
              <a:rPr sz="1600" spc="-5" dirty="0">
                <a:solidFill>
                  <a:srgbClr val="353535"/>
                </a:solidFill>
                <a:latin typeface="Times New Roman"/>
                <a:cs typeface="Times New Roman"/>
              </a:rPr>
              <a:t>312,5</a:t>
            </a:r>
            <a:r>
              <a:rPr sz="1600" dirty="0">
                <a:solidFill>
                  <a:srgbClr val="353535"/>
                </a:solidFill>
                <a:latin typeface="Times New Roman"/>
                <a:cs typeface="Times New Roman"/>
              </a:rPr>
              <a:t> </a:t>
            </a:r>
            <a:r>
              <a:rPr sz="1600" spc="-5" dirty="0">
                <a:solidFill>
                  <a:srgbClr val="353535"/>
                </a:solidFill>
                <a:latin typeface="Times New Roman"/>
                <a:cs typeface="Times New Roman"/>
              </a:rPr>
              <a:t>г</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раствора,</a:t>
            </a:r>
            <a:r>
              <a:rPr sz="1600" spc="5" dirty="0">
                <a:solidFill>
                  <a:srgbClr val="353535"/>
                </a:solidFill>
                <a:latin typeface="Times New Roman"/>
                <a:cs typeface="Times New Roman"/>
              </a:rPr>
              <a:t> </a:t>
            </a:r>
            <a:r>
              <a:rPr sz="1600" spc="-5" dirty="0">
                <a:solidFill>
                  <a:srgbClr val="353535"/>
                </a:solidFill>
                <a:latin typeface="Times New Roman"/>
                <a:cs typeface="Times New Roman"/>
              </a:rPr>
              <a:t>в</a:t>
            </a:r>
            <a:r>
              <a:rPr sz="1600" spc="5" dirty="0">
                <a:solidFill>
                  <a:srgbClr val="353535"/>
                </a:solidFill>
                <a:latin typeface="Times New Roman"/>
                <a:cs typeface="Times New Roman"/>
              </a:rPr>
              <a:t> </a:t>
            </a:r>
            <a:r>
              <a:rPr sz="1600" spc="-30" dirty="0">
                <a:solidFill>
                  <a:srgbClr val="353535"/>
                </a:solidFill>
                <a:latin typeface="Times New Roman"/>
                <a:cs typeface="Times New Roman"/>
              </a:rPr>
              <a:t>котором</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массовая</a:t>
            </a:r>
            <a:r>
              <a:rPr sz="1600" spc="20" dirty="0">
                <a:solidFill>
                  <a:srgbClr val="353535"/>
                </a:solidFill>
                <a:latin typeface="Times New Roman"/>
                <a:cs typeface="Times New Roman"/>
              </a:rPr>
              <a:t> </a:t>
            </a:r>
            <a:r>
              <a:rPr sz="1600" spc="-10" dirty="0">
                <a:solidFill>
                  <a:srgbClr val="353535"/>
                </a:solidFill>
                <a:latin typeface="Times New Roman"/>
                <a:cs typeface="Times New Roman"/>
              </a:rPr>
              <a:t>доля </a:t>
            </a:r>
            <a:r>
              <a:rPr sz="1600" spc="-385" dirty="0">
                <a:solidFill>
                  <a:srgbClr val="353535"/>
                </a:solidFill>
                <a:latin typeface="Times New Roman"/>
                <a:cs typeface="Times New Roman"/>
              </a:rPr>
              <a:t> </a:t>
            </a:r>
            <a:r>
              <a:rPr sz="1600" spc="-20" dirty="0">
                <a:solidFill>
                  <a:srgbClr val="353535"/>
                </a:solidFill>
                <a:latin typeface="Times New Roman"/>
                <a:cs typeface="Times New Roman"/>
              </a:rPr>
              <a:t>атомов</a:t>
            </a:r>
            <a:r>
              <a:rPr sz="1600" dirty="0">
                <a:solidFill>
                  <a:srgbClr val="353535"/>
                </a:solidFill>
                <a:latin typeface="Times New Roman"/>
                <a:cs typeface="Times New Roman"/>
              </a:rPr>
              <a:t> </a:t>
            </a:r>
            <a:r>
              <a:rPr sz="1600" spc="-15" dirty="0">
                <a:solidFill>
                  <a:srgbClr val="353535"/>
                </a:solidFill>
                <a:latin typeface="Times New Roman"/>
                <a:cs typeface="Times New Roman"/>
              </a:rPr>
              <a:t>водорода </a:t>
            </a:r>
            <a:r>
              <a:rPr sz="1600" spc="-5" dirty="0">
                <a:solidFill>
                  <a:srgbClr val="353535"/>
                </a:solidFill>
                <a:latin typeface="Times New Roman"/>
                <a:cs typeface="Times New Roman"/>
              </a:rPr>
              <a:t>равна</a:t>
            </a:r>
            <a:r>
              <a:rPr sz="1600" spc="5" dirty="0">
                <a:solidFill>
                  <a:srgbClr val="353535"/>
                </a:solidFill>
                <a:latin typeface="Times New Roman"/>
                <a:cs typeface="Times New Roman"/>
              </a:rPr>
              <a:t> </a:t>
            </a:r>
            <a:r>
              <a:rPr sz="1600" spc="-5" dirty="0">
                <a:solidFill>
                  <a:srgbClr val="353535"/>
                </a:solidFill>
                <a:latin typeface="Times New Roman"/>
                <a:cs typeface="Times New Roman"/>
              </a:rPr>
              <a:t>7,36%.</a:t>
            </a:r>
            <a:r>
              <a:rPr sz="1600" spc="10" dirty="0">
                <a:solidFill>
                  <a:srgbClr val="353535"/>
                </a:solidFill>
                <a:latin typeface="Times New Roman"/>
                <a:cs typeface="Times New Roman"/>
              </a:rPr>
              <a:t> </a:t>
            </a:r>
            <a:r>
              <a:rPr sz="1600" spc="-10" dirty="0">
                <a:solidFill>
                  <a:srgbClr val="353535"/>
                </a:solidFill>
                <a:latin typeface="Times New Roman"/>
                <a:cs typeface="Times New Roman"/>
              </a:rPr>
              <a:t>Определите</a:t>
            </a:r>
            <a:r>
              <a:rPr sz="1600" spc="25" dirty="0">
                <a:solidFill>
                  <a:srgbClr val="353535"/>
                </a:solidFill>
                <a:latin typeface="Times New Roman"/>
                <a:cs typeface="Times New Roman"/>
              </a:rPr>
              <a:t> </a:t>
            </a:r>
            <a:r>
              <a:rPr sz="1600" spc="-15" dirty="0">
                <a:solidFill>
                  <a:srgbClr val="353535"/>
                </a:solidFill>
                <a:latin typeface="Times New Roman"/>
                <a:cs typeface="Times New Roman"/>
              </a:rPr>
              <a:t>массу</a:t>
            </a:r>
            <a:r>
              <a:rPr sz="1600" spc="20" dirty="0">
                <a:solidFill>
                  <a:srgbClr val="353535"/>
                </a:solidFill>
                <a:latin typeface="Times New Roman"/>
                <a:cs typeface="Times New Roman"/>
              </a:rPr>
              <a:t> </a:t>
            </a:r>
            <a:r>
              <a:rPr sz="1600" dirty="0">
                <a:solidFill>
                  <a:srgbClr val="353535"/>
                </a:solidFill>
                <a:latin typeface="Times New Roman"/>
                <a:cs typeface="Times New Roman"/>
              </a:rPr>
              <a:t>фосфата</a:t>
            </a:r>
            <a:r>
              <a:rPr sz="1600" spc="20" dirty="0">
                <a:solidFill>
                  <a:srgbClr val="353535"/>
                </a:solidFill>
                <a:latin typeface="Times New Roman"/>
                <a:cs typeface="Times New Roman"/>
              </a:rPr>
              <a:t> </a:t>
            </a:r>
            <a:r>
              <a:rPr sz="1600" spc="-10" dirty="0">
                <a:solidFill>
                  <a:srgbClr val="353535"/>
                </a:solidFill>
                <a:latin typeface="Times New Roman"/>
                <a:cs typeface="Times New Roman"/>
              </a:rPr>
              <a:t>натрия</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в </a:t>
            </a:r>
            <a:r>
              <a:rPr sz="1600" spc="-15" dirty="0">
                <a:solidFill>
                  <a:srgbClr val="353535"/>
                </a:solidFill>
                <a:latin typeface="Times New Roman"/>
                <a:cs typeface="Times New Roman"/>
              </a:rPr>
              <a:t>полученном</a:t>
            </a:r>
            <a:r>
              <a:rPr sz="1600" spc="45" dirty="0">
                <a:solidFill>
                  <a:srgbClr val="353535"/>
                </a:solidFill>
                <a:latin typeface="Times New Roman"/>
                <a:cs typeface="Times New Roman"/>
              </a:rPr>
              <a:t> </a:t>
            </a:r>
            <a:r>
              <a:rPr sz="1600" spc="-5" dirty="0">
                <a:solidFill>
                  <a:srgbClr val="353535"/>
                </a:solidFill>
                <a:latin typeface="Times New Roman"/>
                <a:cs typeface="Times New Roman"/>
              </a:rPr>
              <a:t>растворе.</a:t>
            </a:r>
            <a:endParaRPr sz="1600">
              <a:latin typeface="Times New Roman"/>
              <a:cs typeface="Times New Roman"/>
            </a:endParaRPr>
          </a:p>
        </p:txBody>
      </p:sp>
      <p:sp>
        <p:nvSpPr>
          <p:cNvPr id="3" name="object 3"/>
          <p:cNvSpPr txBox="1"/>
          <p:nvPr/>
        </p:nvSpPr>
        <p:spPr>
          <a:xfrm>
            <a:off x="7975727" y="1201369"/>
            <a:ext cx="2644140" cy="848994"/>
          </a:xfrm>
          <a:prstGeom prst="rect">
            <a:avLst/>
          </a:prstGeom>
        </p:spPr>
        <p:txBody>
          <a:bodyPr vert="horz" wrap="square" lIns="0" tIns="12700" rIns="0" bIns="0" rtlCol="0">
            <a:spAutoFit/>
          </a:bodyPr>
          <a:lstStyle/>
          <a:p>
            <a:pPr marL="38100" marR="30480">
              <a:lnSpc>
                <a:spcPct val="100000"/>
              </a:lnSpc>
              <a:spcBef>
                <a:spcPts val="100"/>
              </a:spcBef>
            </a:pPr>
            <a:r>
              <a:rPr sz="1800" dirty="0">
                <a:latin typeface="Calibri"/>
                <a:cs typeface="Calibri"/>
              </a:rPr>
              <a:t>3Na</a:t>
            </a:r>
            <a:r>
              <a:rPr sz="1800" baseline="-20833" dirty="0">
                <a:latin typeface="Calibri"/>
                <a:cs typeface="Calibri"/>
              </a:rPr>
              <a:t>2</a:t>
            </a:r>
            <a:r>
              <a:rPr sz="1800" dirty="0">
                <a:latin typeface="Calibri"/>
                <a:cs typeface="Calibri"/>
              </a:rPr>
              <a:t>O + </a:t>
            </a:r>
            <a:r>
              <a:rPr sz="1800" spc="-5" dirty="0">
                <a:latin typeface="Calibri"/>
                <a:cs typeface="Calibri"/>
              </a:rPr>
              <a:t>P</a:t>
            </a:r>
            <a:r>
              <a:rPr sz="1800" spc="-7" baseline="-20833" dirty="0">
                <a:latin typeface="Calibri"/>
                <a:cs typeface="Calibri"/>
              </a:rPr>
              <a:t>2</a:t>
            </a:r>
            <a:r>
              <a:rPr sz="1800" spc="-5" dirty="0">
                <a:latin typeface="Calibri"/>
                <a:cs typeface="Calibri"/>
              </a:rPr>
              <a:t>O</a:t>
            </a:r>
            <a:r>
              <a:rPr sz="1800" spc="-7" baseline="-20833" dirty="0">
                <a:latin typeface="Calibri"/>
                <a:cs typeface="Calibri"/>
              </a:rPr>
              <a:t>5 </a:t>
            </a:r>
            <a:r>
              <a:rPr sz="1800" dirty="0">
                <a:latin typeface="Calibri"/>
                <a:cs typeface="Calibri"/>
              </a:rPr>
              <a:t>= </a:t>
            </a:r>
            <a:r>
              <a:rPr sz="1800" spc="-5" dirty="0">
                <a:latin typeface="Calibri"/>
                <a:cs typeface="Calibri"/>
              </a:rPr>
              <a:t>2Na</a:t>
            </a:r>
            <a:r>
              <a:rPr sz="1800" spc="-7" baseline="-20833" dirty="0">
                <a:latin typeface="Calibri"/>
                <a:cs typeface="Calibri"/>
              </a:rPr>
              <a:t>3</a:t>
            </a:r>
            <a:r>
              <a:rPr sz="1800" spc="-5" dirty="0">
                <a:latin typeface="Calibri"/>
                <a:cs typeface="Calibri"/>
              </a:rPr>
              <a:t>PO</a:t>
            </a:r>
            <a:r>
              <a:rPr sz="1800" spc="-7" baseline="-20833" dirty="0">
                <a:latin typeface="Calibri"/>
                <a:cs typeface="Calibri"/>
              </a:rPr>
              <a:t>4</a:t>
            </a:r>
            <a:r>
              <a:rPr sz="1800" baseline="-20833" dirty="0">
                <a:latin typeface="Calibri"/>
                <a:cs typeface="Calibri"/>
              </a:rPr>
              <a:t> </a:t>
            </a:r>
            <a:r>
              <a:rPr sz="1800" spc="-5" dirty="0">
                <a:latin typeface="Calibri"/>
                <a:cs typeface="Calibri"/>
              </a:rPr>
              <a:t>(1) </a:t>
            </a:r>
            <a:r>
              <a:rPr sz="1800" spc="-395" dirty="0">
                <a:latin typeface="Calibri"/>
                <a:cs typeface="Calibri"/>
              </a:rPr>
              <a:t> </a:t>
            </a:r>
            <a:r>
              <a:rPr sz="1800" spc="-5" dirty="0">
                <a:latin typeface="Calibri"/>
                <a:cs typeface="Calibri"/>
              </a:rPr>
              <a:t>P</a:t>
            </a:r>
            <a:r>
              <a:rPr sz="1800" spc="-7" baseline="-20833" dirty="0">
                <a:latin typeface="Calibri"/>
                <a:cs typeface="Calibri"/>
              </a:rPr>
              <a:t>2</a:t>
            </a:r>
            <a:r>
              <a:rPr sz="1800" spc="-5" dirty="0">
                <a:latin typeface="Calibri"/>
                <a:cs typeface="Calibri"/>
              </a:rPr>
              <a:t>O</a:t>
            </a:r>
            <a:r>
              <a:rPr sz="1800" spc="-7" baseline="-20833" dirty="0">
                <a:latin typeface="Calibri"/>
                <a:cs typeface="Calibri"/>
              </a:rPr>
              <a:t>5</a:t>
            </a:r>
            <a:r>
              <a:rPr sz="1800" baseline="-20833" dirty="0">
                <a:latin typeface="Calibri"/>
                <a:cs typeface="Calibri"/>
              </a:rPr>
              <a:t> </a:t>
            </a:r>
            <a:r>
              <a:rPr sz="1800" dirty="0">
                <a:latin typeface="Calibri"/>
                <a:cs typeface="Calibri"/>
              </a:rPr>
              <a:t>+ </a:t>
            </a:r>
            <a:r>
              <a:rPr sz="1800" spc="-5" dirty="0">
                <a:latin typeface="Calibri"/>
                <a:cs typeface="Calibri"/>
              </a:rPr>
              <a:t>3H</a:t>
            </a:r>
            <a:r>
              <a:rPr sz="1800" spc="-7" baseline="-20833" dirty="0">
                <a:latin typeface="Calibri"/>
                <a:cs typeface="Calibri"/>
              </a:rPr>
              <a:t>2</a:t>
            </a:r>
            <a:r>
              <a:rPr sz="1800" spc="-5" dirty="0">
                <a:latin typeface="Calibri"/>
                <a:cs typeface="Calibri"/>
              </a:rPr>
              <a:t>O </a:t>
            </a:r>
            <a:r>
              <a:rPr sz="1800" dirty="0">
                <a:latin typeface="Calibri"/>
                <a:cs typeface="Calibri"/>
              </a:rPr>
              <a:t>= </a:t>
            </a:r>
            <a:r>
              <a:rPr sz="1800" spc="-5" dirty="0">
                <a:latin typeface="Calibri"/>
                <a:cs typeface="Calibri"/>
              </a:rPr>
              <a:t>2H</a:t>
            </a:r>
            <a:r>
              <a:rPr sz="1800" spc="-7" baseline="-20833" dirty="0">
                <a:latin typeface="Calibri"/>
                <a:cs typeface="Calibri"/>
              </a:rPr>
              <a:t>3</a:t>
            </a:r>
            <a:r>
              <a:rPr sz="1800" spc="-5" dirty="0">
                <a:latin typeface="Calibri"/>
                <a:cs typeface="Calibri"/>
              </a:rPr>
              <a:t>PO</a:t>
            </a:r>
            <a:r>
              <a:rPr sz="1800" spc="-7" baseline="-20833" dirty="0">
                <a:latin typeface="Calibri"/>
                <a:cs typeface="Calibri"/>
              </a:rPr>
              <a:t>4</a:t>
            </a:r>
            <a:r>
              <a:rPr sz="1800" baseline="-20833" dirty="0">
                <a:latin typeface="Calibri"/>
                <a:cs typeface="Calibri"/>
              </a:rPr>
              <a:t> </a:t>
            </a:r>
            <a:r>
              <a:rPr sz="1800" spc="-5" dirty="0">
                <a:latin typeface="Calibri"/>
                <a:cs typeface="Calibri"/>
              </a:rPr>
              <a:t>(2а) </a:t>
            </a:r>
            <a:r>
              <a:rPr sz="1800" dirty="0">
                <a:latin typeface="Calibri"/>
                <a:cs typeface="Calibri"/>
              </a:rPr>
              <a:t> Na</a:t>
            </a:r>
            <a:r>
              <a:rPr sz="1800" baseline="-20833" dirty="0">
                <a:latin typeface="Calibri"/>
                <a:cs typeface="Calibri"/>
              </a:rPr>
              <a:t>2</a:t>
            </a:r>
            <a:r>
              <a:rPr sz="1800" dirty="0">
                <a:latin typeface="Calibri"/>
                <a:cs typeface="Calibri"/>
              </a:rPr>
              <a:t>O</a:t>
            </a:r>
            <a:r>
              <a:rPr sz="1800" spc="-15" dirty="0">
                <a:latin typeface="Calibri"/>
                <a:cs typeface="Calibri"/>
              </a:rPr>
              <a:t> </a:t>
            </a:r>
            <a:r>
              <a:rPr sz="1800" dirty="0">
                <a:latin typeface="Calibri"/>
                <a:cs typeface="Calibri"/>
              </a:rPr>
              <a:t>+</a:t>
            </a:r>
            <a:r>
              <a:rPr sz="1800" spc="-15" dirty="0">
                <a:latin typeface="Calibri"/>
                <a:cs typeface="Calibri"/>
              </a:rPr>
              <a:t> </a:t>
            </a:r>
            <a:r>
              <a:rPr sz="1800" spc="-5" dirty="0">
                <a:latin typeface="Calibri"/>
                <a:cs typeface="Calibri"/>
              </a:rPr>
              <a:t>H</a:t>
            </a:r>
            <a:r>
              <a:rPr sz="1800" spc="-7" baseline="-20833" dirty="0">
                <a:latin typeface="Calibri"/>
                <a:cs typeface="Calibri"/>
              </a:rPr>
              <a:t>2</a:t>
            </a:r>
            <a:r>
              <a:rPr sz="1800" spc="-5" dirty="0">
                <a:latin typeface="Calibri"/>
                <a:cs typeface="Calibri"/>
              </a:rPr>
              <a:t>O</a:t>
            </a:r>
            <a:r>
              <a:rPr sz="1800" spc="5" dirty="0">
                <a:latin typeface="Calibri"/>
                <a:cs typeface="Calibri"/>
              </a:rPr>
              <a:t> </a:t>
            </a:r>
            <a:r>
              <a:rPr sz="1800" dirty="0">
                <a:latin typeface="Calibri"/>
                <a:cs typeface="Calibri"/>
              </a:rPr>
              <a:t>=</a:t>
            </a:r>
            <a:r>
              <a:rPr sz="1800" spc="-15" dirty="0">
                <a:latin typeface="Calibri"/>
                <a:cs typeface="Calibri"/>
              </a:rPr>
              <a:t> </a:t>
            </a:r>
            <a:r>
              <a:rPr sz="1800" dirty="0">
                <a:latin typeface="Calibri"/>
                <a:cs typeface="Calibri"/>
              </a:rPr>
              <a:t>2NaOH </a:t>
            </a:r>
            <a:r>
              <a:rPr sz="1800" spc="-5" dirty="0">
                <a:latin typeface="Calibri"/>
                <a:cs typeface="Calibri"/>
              </a:rPr>
              <a:t>(2б)</a:t>
            </a:r>
            <a:endParaRPr sz="1800">
              <a:latin typeface="Calibri"/>
              <a:cs typeface="Calibri"/>
            </a:endParaRPr>
          </a:p>
        </p:txBody>
      </p:sp>
      <p:sp>
        <p:nvSpPr>
          <p:cNvPr id="4" name="object 4"/>
          <p:cNvSpPr txBox="1"/>
          <p:nvPr/>
        </p:nvSpPr>
        <p:spPr>
          <a:xfrm>
            <a:off x="7975727" y="2024634"/>
            <a:ext cx="3124200" cy="299720"/>
          </a:xfrm>
          <a:prstGeom prst="rect">
            <a:avLst/>
          </a:prstGeom>
        </p:spPr>
        <p:txBody>
          <a:bodyPr vert="horz" wrap="square" lIns="0" tIns="12700" rIns="0" bIns="0" rtlCol="0">
            <a:spAutoFit/>
          </a:bodyPr>
          <a:lstStyle/>
          <a:p>
            <a:pPr marL="38100">
              <a:lnSpc>
                <a:spcPct val="100000"/>
              </a:lnSpc>
              <a:spcBef>
                <a:spcPts val="100"/>
              </a:spcBef>
            </a:pPr>
            <a:r>
              <a:rPr sz="1800" spc="-5" dirty="0">
                <a:latin typeface="Calibri"/>
                <a:cs typeface="Calibri"/>
              </a:rPr>
              <a:t>2Na</a:t>
            </a:r>
            <a:r>
              <a:rPr sz="1800" spc="-7" baseline="-20833" dirty="0">
                <a:latin typeface="Calibri"/>
                <a:cs typeface="Calibri"/>
              </a:rPr>
              <a:t>3</a:t>
            </a:r>
            <a:r>
              <a:rPr sz="1800" spc="-5" dirty="0">
                <a:latin typeface="Calibri"/>
                <a:cs typeface="Calibri"/>
              </a:rPr>
              <a:t>PO</a:t>
            </a:r>
            <a:r>
              <a:rPr sz="1800" spc="-7" baseline="-20833" dirty="0">
                <a:latin typeface="Calibri"/>
                <a:cs typeface="Calibri"/>
              </a:rPr>
              <a:t>4</a:t>
            </a:r>
            <a:r>
              <a:rPr sz="1800" spc="187" baseline="-20833" dirty="0">
                <a:latin typeface="Calibri"/>
                <a:cs typeface="Calibri"/>
              </a:rPr>
              <a:t> </a:t>
            </a:r>
            <a:r>
              <a:rPr sz="1800" dirty="0">
                <a:latin typeface="Calibri"/>
                <a:cs typeface="Calibri"/>
              </a:rPr>
              <a:t>+ </a:t>
            </a:r>
            <a:r>
              <a:rPr sz="1800" spc="-5" dirty="0">
                <a:latin typeface="Calibri"/>
                <a:cs typeface="Calibri"/>
              </a:rPr>
              <a:t>H</a:t>
            </a:r>
            <a:r>
              <a:rPr sz="1800" spc="-7" baseline="-20833" dirty="0">
                <a:latin typeface="Calibri"/>
                <a:cs typeface="Calibri"/>
              </a:rPr>
              <a:t>3</a:t>
            </a:r>
            <a:r>
              <a:rPr sz="1800" spc="-5" dirty="0">
                <a:latin typeface="Calibri"/>
                <a:cs typeface="Calibri"/>
              </a:rPr>
              <a:t>PO</a:t>
            </a:r>
            <a:r>
              <a:rPr sz="1800" spc="-7" baseline="-20833" dirty="0">
                <a:latin typeface="Calibri"/>
                <a:cs typeface="Calibri"/>
              </a:rPr>
              <a:t>4</a:t>
            </a:r>
            <a:r>
              <a:rPr sz="1800" spc="209" baseline="-20833" dirty="0">
                <a:latin typeface="Calibri"/>
                <a:cs typeface="Calibri"/>
              </a:rPr>
              <a:t> </a:t>
            </a:r>
            <a:r>
              <a:rPr sz="1800" dirty="0">
                <a:latin typeface="Calibri"/>
                <a:cs typeface="Calibri"/>
              </a:rPr>
              <a:t>=</a:t>
            </a:r>
            <a:r>
              <a:rPr sz="1800" spc="-10" dirty="0">
                <a:latin typeface="Calibri"/>
                <a:cs typeface="Calibri"/>
              </a:rPr>
              <a:t> </a:t>
            </a:r>
            <a:r>
              <a:rPr sz="1800" spc="-5" dirty="0">
                <a:latin typeface="Calibri"/>
                <a:cs typeface="Calibri"/>
              </a:rPr>
              <a:t>3Na</a:t>
            </a:r>
            <a:r>
              <a:rPr sz="1800" spc="-7" baseline="-20833" dirty="0">
                <a:latin typeface="Calibri"/>
                <a:cs typeface="Calibri"/>
              </a:rPr>
              <a:t>2</a:t>
            </a:r>
            <a:r>
              <a:rPr sz="1800" spc="-5" dirty="0">
                <a:latin typeface="Calibri"/>
                <a:cs typeface="Calibri"/>
              </a:rPr>
              <a:t>HPO</a:t>
            </a:r>
            <a:r>
              <a:rPr sz="1800" spc="-7" baseline="-20833" dirty="0">
                <a:latin typeface="Calibri"/>
                <a:cs typeface="Calibri"/>
              </a:rPr>
              <a:t>4</a:t>
            </a:r>
            <a:r>
              <a:rPr sz="1800" spc="209" baseline="-20833" dirty="0">
                <a:latin typeface="Calibri"/>
                <a:cs typeface="Calibri"/>
              </a:rPr>
              <a:t> </a:t>
            </a:r>
            <a:r>
              <a:rPr sz="1800" spc="-5" dirty="0">
                <a:latin typeface="Calibri"/>
                <a:cs typeface="Calibri"/>
              </a:rPr>
              <a:t>(3)</a:t>
            </a:r>
            <a:endParaRPr sz="1800">
              <a:latin typeface="Calibri"/>
              <a:cs typeface="Calibri"/>
            </a:endParaRPr>
          </a:p>
        </p:txBody>
      </p:sp>
      <p:sp>
        <p:nvSpPr>
          <p:cNvPr id="5" name="object 5"/>
          <p:cNvSpPr txBox="1"/>
          <p:nvPr/>
        </p:nvSpPr>
        <p:spPr>
          <a:xfrm>
            <a:off x="562762" y="1161258"/>
            <a:ext cx="3703954" cy="1106170"/>
          </a:xfrm>
          <a:prstGeom prst="rect">
            <a:avLst/>
          </a:prstGeom>
        </p:spPr>
        <p:txBody>
          <a:bodyPr vert="horz" wrap="square" lIns="0" tIns="186690" rIns="0" bIns="0" rtlCol="0">
            <a:spAutoFit/>
          </a:bodyPr>
          <a:lstStyle/>
          <a:p>
            <a:pPr marL="12700">
              <a:lnSpc>
                <a:spcPct val="100000"/>
              </a:lnSpc>
              <a:spcBef>
                <a:spcPts val="1470"/>
              </a:spcBef>
            </a:pPr>
            <a:r>
              <a:rPr sz="2400" b="1" dirty="0">
                <a:latin typeface="Calibri"/>
                <a:cs typeface="Calibri"/>
              </a:rPr>
              <a:t>Д)</a:t>
            </a:r>
            <a:r>
              <a:rPr sz="2400" b="1" spc="-20" dirty="0">
                <a:latin typeface="Calibri"/>
                <a:cs typeface="Calibri"/>
              </a:rPr>
              <a:t> </a:t>
            </a:r>
            <a:r>
              <a:rPr sz="2400" b="1" spc="-10" dirty="0">
                <a:latin typeface="Calibri"/>
                <a:cs typeface="Calibri"/>
              </a:rPr>
              <a:t>Решение</a:t>
            </a:r>
            <a:endParaRPr sz="2400">
              <a:latin typeface="Calibri"/>
              <a:cs typeface="Calibri"/>
            </a:endParaRPr>
          </a:p>
          <a:p>
            <a:pPr marL="12700">
              <a:lnSpc>
                <a:spcPct val="100000"/>
              </a:lnSpc>
              <a:spcBef>
                <a:spcPts val="1375"/>
              </a:spcBef>
            </a:pPr>
            <a:r>
              <a:rPr sz="2400" dirty="0">
                <a:latin typeface="Times New Roman"/>
                <a:cs typeface="Times New Roman"/>
              </a:rPr>
              <a:t>I.</a:t>
            </a:r>
            <a:r>
              <a:rPr sz="2400" spc="-25" dirty="0">
                <a:latin typeface="Times New Roman"/>
                <a:cs typeface="Times New Roman"/>
              </a:rPr>
              <a:t> </a:t>
            </a:r>
            <a:r>
              <a:rPr sz="2400" spc="-5" dirty="0">
                <a:latin typeface="Times New Roman"/>
                <a:cs typeface="Times New Roman"/>
              </a:rPr>
              <a:t>Определяем</a:t>
            </a:r>
            <a:r>
              <a:rPr sz="2400" spc="-20" dirty="0">
                <a:latin typeface="Times New Roman"/>
                <a:cs typeface="Times New Roman"/>
              </a:rPr>
              <a:t> </a:t>
            </a:r>
            <a:r>
              <a:rPr sz="2400" spc="10" dirty="0">
                <a:latin typeface="Times New Roman"/>
                <a:cs typeface="Times New Roman"/>
              </a:rPr>
              <a:t>состав</a:t>
            </a:r>
            <a:r>
              <a:rPr sz="2400" spc="-25" dirty="0">
                <a:latin typeface="Times New Roman"/>
                <a:cs typeface="Times New Roman"/>
              </a:rPr>
              <a:t> </a:t>
            </a:r>
            <a:r>
              <a:rPr sz="2400" spc="10" dirty="0">
                <a:latin typeface="Times New Roman"/>
                <a:cs typeface="Times New Roman"/>
              </a:rPr>
              <a:t>смеси.</a:t>
            </a:r>
            <a:endParaRPr sz="2400">
              <a:latin typeface="Times New Roman"/>
              <a:cs typeface="Times New Roman"/>
            </a:endParaRPr>
          </a:p>
        </p:txBody>
      </p:sp>
      <p:sp>
        <p:nvSpPr>
          <p:cNvPr id="6" name="object 6"/>
          <p:cNvSpPr txBox="1"/>
          <p:nvPr/>
        </p:nvSpPr>
        <p:spPr>
          <a:xfrm>
            <a:off x="537362" y="2241550"/>
            <a:ext cx="7891145" cy="2220595"/>
          </a:xfrm>
          <a:prstGeom prst="rect">
            <a:avLst/>
          </a:prstGeom>
        </p:spPr>
        <p:txBody>
          <a:bodyPr vert="horz" wrap="square" lIns="0" tIns="12700" rIns="0" bIns="0" rtlCol="0">
            <a:spAutoFit/>
          </a:bodyPr>
          <a:lstStyle/>
          <a:p>
            <a:pPr marL="190500">
              <a:lnSpc>
                <a:spcPct val="100000"/>
              </a:lnSpc>
              <a:spcBef>
                <a:spcPts val="100"/>
              </a:spcBef>
            </a:pPr>
            <a:r>
              <a:rPr sz="2400" spc="-5" dirty="0">
                <a:latin typeface="Times New Roman"/>
                <a:cs typeface="Times New Roman"/>
              </a:rPr>
              <a:t>Для</a:t>
            </a:r>
            <a:r>
              <a:rPr sz="2400" spc="-10" dirty="0">
                <a:latin typeface="Times New Roman"/>
                <a:cs typeface="Times New Roman"/>
              </a:rPr>
              <a:t> </a:t>
            </a:r>
            <a:r>
              <a:rPr sz="2400" dirty="0">
                <a:latin typeface="Times New Roman"/>
                <a:cs typeface="Times New Roman"/>
              </a:rPr>
              <a:t>составления</a:t>
            </a:r>
            <a:r>
              <a:rPr sz="2400" spc="5" dirty="0">
                <a:latin typeface="Times New Roman"/>
                <a:cs typeface="Times New Roman"/>
              </a:rPr>
              <a:t> </a:t>
            </a:r>
            <a:r>
              <a:rPr sz="2400" dirty="0">
                <a:latin typeface="Times New Roman"/>
                <a:cs typeface="Times New Roman"/>
              </a:rPr>
              <a:t>системы</a:t>
            </a:r>
            <a:r>
              <a:rPr sz="2400" spc="-5" dirty="0">
                <a:latin typeface="Times New Roman"/>
                <a:cs typeface="Times New Roman"/>
              </a:rPr>
              <a:t> </a:t>
            </a:r>
            <a:r>
              <a:rPr sz="2400" dirty="0">
                <a:latin typeface="Times New Roman"/>
                <a:cs typeface="Times New Roman"/>
              </a:rPr>
              <a:t>уравнений</a:t>
            </a:r>
            <a:r>
              <a:rPr sz="2400" spc="-15" dirty="0">
                <a:latin typeface="Times New Roman"/>
                <a:cs typeface="Times New Roman"/>
              </a:rPr>
              <a:t> </a:t>
            </a:r>
            <a:r>
              <a:rPr sz="2400" dirty="0">
                <a:latin typeface="Times New Roman"/>
                <a:cs typeface="Times New Roman"/>
              </a:rPr>
              <a:t>известны</a:t>
            </a:r>
            <a:r>
              <a:rPr sz="2400" spc="-5" dirty="0">
                <a:latin typeface="Times New Roman"/>
                <a:cs typeface="Times New Roman"/>
              </a:rPr>
              <a:t> </a:t>
            </a:r>
            <a:r>
              <a:rPr sz="2400" dirty="0">
                <a:latin typeface="Times New Roman"/>
                <a:cs typeface="Times New Roman"/>
              </a:rPr>
              <a:t>2</a:t>
            </a:r>
            <a:r>
              <a:rPr sz="2400" spc="-5" dirty="0">
                <a:latin typeface="Times New Roman"/>
                <a:cs typeface="Times New Roman"/>
              </a:rPr>
              <a:t> величины</a:t>
            </a:r>
            <a:endParaRPr sz="2400">
              <a:latin typeface="Times New Roman"/>
              <a:cs typeface="Times New Roman"/>
            </a:endParaRPr>
          </a:p>
          <a:p>
            <a:pPr marL="419100" indent="-228600">
              <a:lnSpc>
                <a:spcPct val="100000"/>
              </a:lnSpc>
              <a:buChar char="–"/>
              <a:tabLst>
                <a:tab pos="419100" algn="l"/>
              </a:tabLst>
            </a:pPr>
            <a:r>
              <a:rPr sz="2400" spc="-10" dirty="0">
                <a:latin typeface="Times New Roman"/>
                <a:cs typeface="Times New Roman"/>
              </a:rPr>
              <a:t>отношение </a:t>
            </a:r>
            <a:r>
              <a:rPr sz="2400" dirty="0">
                <a:latin typeface="Times New Roman"/>
                <a:cs typeface="Times New Roman"/>
              </a:rPr>
              <a:t>n(P)/n(Na)</a:t>
            </a:r>
            <a:endParaRPr sz="2400">
              <a:latin typeface="Times New Roman"/>
              <a:cs typeface="Times New Roman"/>
            </a:endParaRPr>
          </a:p>
          <a:p>
            <a:pPr marL="419100" indent="-228600">
              <a:lnSpc>
                <a:spcPct val="100000"/>
              </a:lnSpc>
              <a:buChar char="–"/>
              <a:tabLst>
                <a:tab pos="419100" algn="l"/>
              </a:tabLst>
            </a:pPr>
            <a:r>
              <a:rPr sz="2400" spc="-5" dirty="0">
                <a:latin typeface="Times New Roman"/>
                <a:cs typeface="Times New Roman"/>
              </a:rPr>
              <a:t>ω(H)</a:t>
            </a:r>
            <a:r>
              <a:rPr sz="2400" spc="-25" dirty="0">
                <a:latin typeface="Times New Roman"/>
                <a:cs typeface="Times New Roman"/>
              </a:rPr>
              <a:t> </a:t>
            </a:r>
            <a:r>
              <a:rPr sz="2400" dirty="0">
                <a:latin typeface="Times New Roman"/>
                <a:cs typeface="Times New Roman"/>
              </a:rPr>
              <a:t>в</a:t>
            </a:r>
            <a:r>
              <a:rPr sz="2400" spc="-10" dirty="0">
                <a:latin typeface="Times New Roman"/>
                <a:cs typeface="Times New Roman"/>
              </a:rPr>
              <a:t> </a:t>
            </a:r>
            <a:r>
              <a:rPr sz="2400" spc="-5" dirty="0">
                <a:latin typeface="Times New Roman"/>
                <a:cs typeface="Times New Roman"/>
              </a:rPr>
              <a:t>растворе</a:t>
            </a:r>
            <a:endParaRPr sz="2400">
              <a:latin typeface="Times New Roman"/>
              <a:cs typeface="Times New Roman"/>
            </a:endParaRPr>
          </a:p>
          <a:p>
            <a:pPr marL="38100">
              <a:lnSpc>
                <a:spcPct val="100000"/>
              </a:lnSpc>
            </a:pPr>
            <a:r>
              <a:rPr sz="2400" dirty="0">
                <a:latin typeface="Times New Roman"/>
                <a:cs typeface="Times New Roman"/>
              </a:rPr>
              <a:t>1)</a:t>
            </a:r>
            <a:r>
              <a:rPr sz="2400" spc="-5" dirty="0">
                <a:latin typeface="Times New Roman"/>
                <a:cs typeface="Times New Roman"/>
              </a:rPr>
              <a:t> </a:t>
            </a:r>
            <a:r>
              <a:rPr sz="2400" dirty="0">
                <a:latin typeface="Times New Roman"/>
                <a:cs typeface="Times New Roman"/>
              </a:rPr>
              <a:t>Пусть</a:t>
            </a:r>
            <a:r>
              <a:rPr sz="2400" spc="-20" dirty="0">
                <a:latin typeface="Times New Roman"/>
                <a:cs typeface="Times New Roman"/>
              </a:rPr>
              <a:t> </a:t>
            </a:r>
            <a:r>
              <a:rPr sz="2400" dirty="0">
                <a:latin typeface="Times New Roman"/>
                <a:cs typeface="Times New Roman"/>
              </a:rPr>
              <a:t>в</a:t>
            </a:r>
            <a:r>
              <a:rPr sz="2400" spc="-5" dirty="0">
                <a:latin typeface="Times New Roman"/>
                <a:cs typeface="Times New Roman"/>
              </a:rPr>
              <a:t> </a:t>
            </a:r>
            <a:r>
              <a:rPr sz="2400" spc="10" dirty="0">
                <a:latin typeface="Times New Roman"/>
                <a:cs typeface="Times New Roman"/>
              </a:rPr>
              <a:t>смеси</a:t>
            </a:r>
            <a:r>
              <a:rPr sz="2400" spc="-10" dirty="0">
                <a:latin typeface="Times New Roman"/>
                <a:cs typeface="Times New Roman"/>
              </a:rPr>
              <a:t> </a:t>
            </a:r>
            <a:r>
              <a:rPr sz="2400" i="1" dirty="0">
                <a:latin typeface="Times New Roman"/>
                <a:cs typeface="Times New Roman"/>
              </a:rPr>
              <a:t>x </a:t>
            </a:r>
            <a:r>
              <a:rPr sz="2400" spc="-10" dirty="0">
                <a:latin typeface="Times New Roman"/>
                <a:cs typeface="Times New Roman"/>
              </a:rPr>
              <a:t>моль</a:t>
            </a:r>
            <a:r>
              <a:rPr sz="2400" spc="5" dirty="0">
                <a:latin typeface="Times New Roman"/>
                <a:cs typeface="Times New Roman"/>
              </a:rPr>
              <a:t> </a:t>
            </a:r>
            <a:r>
              <a:rPr sz="2400" spc="-5" dirty="0">
                <a:latin typeface="Times New Roman"/>
                <a:cs typeface="Times New Roman"/>
              </a:rPr>
              <a:t>Na</a:t>
            </a:r>
            <a:r>
              <a:rPr sz="2400" spc="-7" baseline="-20833" dirty="0">
                <a:latin typeface="Times New Roman"/>
                <a:cs typeface="Times New Roman"/>
              </a:rPr>
              <a:t>2</a:t>
            </a:r>
            <a:r>
              <a:rPr sz="2400" spc="-5" dirty="0">
                <a:latin typeface="Times New Roman"/>
                <a:cs typeface="Times New Roman"/>
              </a:rPr>
              <a:t>O</a:t>
            </a:r>
            <a:r>
              <a:rPr sz="2400" spc="-10" dirty="0">
                <a:latin typeface="Times New Roman"/>
                <a:cs typeface="Times New Roman"/>
              </a:rPr>
              <a:t> </a:t>
            </a:r>
            <a:r>
              <a:rPr sz="2400" dirty="0">
                <a:latin typeface="Times New Roman"/>
                <a:cs typeface="Times New Roman"/>
              </a:rPr>
              <a:t>и</a:t>
            </a:r>
            <a:r>
              <a:rPr sz="2400" spc="10" dirty="0">
                <a:latin typeface="Times New Roman"/>
                <a:cs typeface="Times New Roman"/>
              </a:rPr>
              <a:t> </a:t>
            </a:r>
            <a:r>
              <a:rPr sz="2400" i="1" dirty="0">
                <a:latin typeface="Times New Roman"/>
                <a:cs typeface="Times New Roman"/>
              </a:rPr>
              <a:t>y</a:t>
            </a:r>
            <a:r>
              <a:rPr sz="2400" i="1" spc="-15" dirty="0">
                <a:latin typeface="Times New Roman"/>
                <a:cs typeface="Times New Roman"/>
              </a:rPr>
              <a:t> </a:t>
            </a:r>
            <a:r>
              <a:rPr sz="2400" spc="-10" dirty="0">
                <a:latin typeface="Times New Roman"/>
                <a:cs typeface="Times New Roman"/>
              </a:rPr>
              <a:t>моль</a:t>
            </a:r>
            <a:r>
              <a:rPr sz="2400" spc="5" dirty="0">
                <a:latin typeface="Times New Roman"/>
                <a:cs typeface="Times New Roman"/>
              </a:rPr>
              <a:t> </a:t>
            </a:r>
            <a:r>
              <a:rPr sz="2400" spc="-5" dirty="0">
                <a:latin typeface="Times New Roman"/>
                <a:cs typeface="Times New Roman"/>
              </a:rPr>
              <a:t>P</a:t>
            </a:r>
            <a:r>
              <a:rPr sz="2400" spc="-7" baseline="-20833" dirty="0">
                <a:latin typeface="Times New Roman"/>
                <a:cs typeface="Times New Roman"/>
              </a:rPr>
              <a:t>2</a:t>
            </a:r>
            <a:r>
              <a:rPr sz="2400" spc="-5" dirty="0">
                <a:latin typeface="Times New Roman"/>
                <a:cs typeface="Times New Roman"/>
              </a:rPr>
              <a:t>O</a:t>
            </a:r>
            <a:r>
              <a:rPr sz="2400" spc="-7" baseline="-20833" dirty="0">
                <a:latin typeface="Times New Roman"/>
                <a:cs typeface="Times New Roman"/>
              </a:rPr>
              <a:t>5</a:t>
            </a:r>
            <a:r>
              <a:rPr sz="2400" spc="-5" dirty="0">
                <a:latin typeface="Times New Roman"/>
                <a:cs typeface="Times New Roman"/>
              </a:rPr>
              <a:t>,</a:t>
            </a:r>
            <a:r>
              <a:rPr sz="2400" spc="5" dirty="0">
                <a:latin typeface="Times New Roman"/>
                <a:cs typeface="Times New Roman"/>
              </a:rPr>
              <a:t> </a:t>
            </a:r>
            <a:r>
              <a:rPr sz="2400" spc="-35" dirty="0">
                <a:latin typeface="Times New Roman"/>
                <a:cs typeface="Times New Roman"/>
              </a:rPr>
              <a:t>тогда</a:t>
            </a:r>
            <a:endParaRPr sz="2400">
              <a:latin typeface="Times New Roman"/>
              <a:cs typeface="Times New Roman"/>
            </a:endParaRPr>
          </a:p>
          <a:p>
            <a:pPr marL="495300" marR="5219700" indent="-228600">
              <a:lnSpc>
                <a:spcPct val="100000"/>
              </a:lnSpc>
            </a:pPr>
            <a:r>
              <a:rPr sz="2400" dirty="0">
                <a:latin typeface="Times New Roman"/>
                <a:cs typeface="Times New Roman"/>
              </a:rPr>
              <a:t>а)</a:t>
            </a:r>
            <a:r>
              <a:rPr sz="2400" spc="-30" dirty="0">
                <a:latin typeface="Times New Roman"/>
                <a:cs typeface="Times New Roman"/>
              </a:rPr>
              <a:t> </a:t>
            </a:r>
            <a:r>
              <a:rPr sz="2400" spc="-5" dirty="0">
                <a:latin typeface="Times New Roman"/>
                <a:cs typeface="Times New Roman"/>
              </a:rPr>
              <a:t>m(Na</a:t>
            </a:r>
            <a:r>
              <a:rPr sz="2400" spc="-7" baseline="-20833" dirty="0">
                <a:latin typeface="Times New Roman"/>
                <a:cs typeface="Times New Roman"/>
              </a:rPr>
              <a:t>2</a:t>
            </a:r>
            <a:r>
              <a:rPr sz="2400" spc="-5" dirty="0">
                <a:latin typeface="Times New Roman"/>
                <a:cs typeface="Times New Roman"/>
              </a:rPr>
              <a:t>O)</a:t>
            </a:r>
            <a:r>
              <a:rPr sz="2400" dirty="0">
                <a:latin typeface="Times New Roman"/>
                <a:cs typeface="Times New Roman"/>
              </a:rPr>
              <a:t> =</a:t>
            </a:r>
            <a:r>
              <a:rPr sz="2400" spc="-30" dirty="0">
                <a:latin typeface="Times New Roman"/>
                <a:cs typeface="Times New Roman"/>
              </a:rPr>
              <a:t> </a:t>
            </a:r>
            <a:r>
              <a:rPr sz="2400" dirty="0">
                <a:latin typeface="Times New Roman"/>
                <a:cs typeface="Times New Roman"/>
              </a:rPr>
              <a:t>62</a:t>
            </a:r>
            <a:r>
              <a:rPr sz="2400" i="1" dirty="0">
                <a:latin typeface="Times New Roman"/>
                <a:cs typeface="Times New Roman"/>
              </a:rPr>
              <a:t>x</a:t>
            </a:r>
            <a:r>
              <a:rPr sz="2400" i="1" spc="-25" dirty="0">
                <a:latin typeface="Times New Roman"/>
                <a:cs typeface="Times New Roman"/>
              </a:rPr>
              <a:t> </a:t>
            </a:r>
            <a:r>
              <a:rPr sz="2400" dirty="0">
                <a:latin typeface="Times New Roman"/>
                <a:cs typeface="Times New Roman"/>
              </a:rPr>
              <a:t>г </a:t>
            </a:r>
            <a:r>
              <a:rPr sz="2400" spc="-585" dirty="0">
                <a:latin typeface="Times New Roman"/>
                <a:cs typeface="Times New Roman"/>
              </a:rPr>
              <a:t> </a:t>
            </a:r>
            <a:r>
              <a:rPr sz="2400" spc="-5" dirty="0">
                <a:latin typeface="Times New Roman"/>
                <a:cs typeface="Times New Roman"/>
              </a:rPr>
              <a:t>m(P</a:t>
            </a:r>
            <a:r>
              <a:rPr sz="2400" spc="-7" baseline="-20833" dirty="0">
                <a:latin typeface="Times New Roman"/>
                <a:cs typeface="Times New Roman"/>
              </a:rPr>
              <a:t>2</a:t>
            </a:r>
            <a:r>
              <a:rPr sz="2400" spc="-5" dirty="0">
                <a:latin typeface="Times New Roman"/>
                <a:cs typeface="Times New Roman"/>
              </a:rPr>
              <a:t>O</a:t>
            </a:r>
            <a:r>
              <a:rPr sz="2400" spc="-7" baseline="-20833" dirty="0">
                <a:latin typeface="Times New Roman"/>
                <a:cs typeface="Times New Roman"/>
              </a:rPr>
              <a:t>5</a:t>
            </a:r>
            <a:r>
              <a:rPr sz="2400" spc="-5" dirty="0">
                <a:latin typeface="Times New Roman"/>
                <a:cs typeface="Times New Roman"/>
              </a:rPr>
              <a:t>)</a:t>
            </a:r>
            <a:r>
              <a:rPr sz="2400" spc="-20" dirty="0">
                <a:latin typeface="Times New Roman"/>
                <a:cs typeface="Times New Roman"/>
              </a:rPr>
              <a:t> </a:t>
            </a:r>
            <a:r>
              <a:rPr sz="2400" dirty="0">
                <a:latin typeface="Times New Roman"/>
                <a:cs typeface="Times New Roman"/>
              </a:rPr>
              <a:t>=</a:t>
            </a:r>
            <a:r>
              <a:rPr sz="2400" spc="-30" dirty="0">
                <a:latin typeface="Times New Roman"/>
                <a:cs typeface="Times New Roman"/>
              </a:rPr>
              <a:t> </a:t>
            </a:r>
            <a:r>
              <a:rPr sz="2400" dirty="0">
                <a:latin typeface="Times New Roman"/>
                <a:cs typeface="Times New Roman"/>
              </a:rPr>
              <a:t>142</a:t>
            </a:r>
            <a:r>
              <a:rPr sz="2400" i="1" dirty="0">
                <a:latin typeface="Times New Roman"/>
                <a:cs typeface="Times New Roman"/>
              </a:rPr>
              <a:t>y</a:t>
            </a:r>
            <a:r>
              <a:rPr sz="2400" i="1" spc="-35" dirty="0">
                <a:latin typeface="Times New Roman"/>
                <a:cs typeface="Times New Roman"/>
              </a:rPr>
              <a:t> </a:t>
            </a:r>
            <a:r>
              <a:rPr sz="2400" dirty="0">
                <a:latin typeface="Times New Roman"/>
                <a:cs typeface="Times New Roman"/>
              </a:rPr>
              <a:t>г</a:t>
            </a:r>
            <a:endParaRPr sz="2400">
              <a:latin typeface="Times New Roman"/>
              <a:cs typeface="Times New Roman"/>
            </a:endParaRPr>
          </a:p>
        </p:txBody>
      </p:sp>
      <p:sp>
        <p:nvSpPr>
          <p:cNvPr id="7" name="object 7"/>
          <p:cNvSpPr txBox="1"/>
          <p:nvPr/>
        </p:nvSpPr>
        <p:spPr>
          <a:xfrm>
            <a:off x="4949444" y="4436491"/>
            <a:ext cx="2026920" cy="757555"/>
          </a:xfrm>
          <a:prstGeom prst="rect">
            <a:avLst/>
          </a:prstGeom>
        </p:spPr>
        <p:txBody>
          <a:bodyPr vert="horz" wrap="square" lIns="0" tIns="12700" rIns="0" bIns="0" rtlCol="0">
            <a:spAutoFit/>
          </a:bodyPr>
          <a:lstStyle/>
          <a:p>
            <a:pPr marL="50800" marR="43180" indent="198755">
              <a:lnSpc>
                <a:spcPct val="100000"/>
              </a:lnSpc>
              <a:spcBef>
                <a:spcPts val="100"/>
              </a:spcBef>
              <a:tabLst>
                <a:tab pos="918844" algn="l"/>
                <a:tab pos="1510665" algn="l"/>
              </a:tabLst>
            </a:pPr>
            <a:r>
              <a:rPr sz="2400" i="1" dirty="0">
                <a:latin typeface="Times New Roman"/>
                <a:cs typeface="Times New Roman"/>
              </a:rPr>
              <a:t>y	</a:t>
            </a:r>
            <a:r>
              <a:rPr sz="2400" dirty="0">
                <a:latin typeface="Times New Roman"/>
                <a:cs typeface="Times New Roman"/>
              </a:rPr>
              <a:t>2</a:t>
            </a:r>
            <a:r>
              <a:rPr sz="2400" i="1" dirty="0">
                <a:latin typeface="Times New Roman"/>
                <a:cs typeface="Times New Roman"/>
              </a:rPr>
              <a:t>y	</a:t>
            </a:r>
            <a:r>
              <a:rPr sz="2400" dirty="0">
                <a:latin typeface="Times New Roman"/>
                <a:cs typeface="Times New Roman"/>
              </a:rPr>
              <a:t>5</a:t>
            </a:r>
            <a:r>
              <a:rPr sz="2400" i="1" dirty="0">
                <a:latin typeface="Times New Roman"/>
                <a:cs typeface="Times New Roman"/>
              </a:rPr>
              <a:t>y </a:t>
            </a:r>
            <a:r>
              <a:rPr sz="2400" i="1" spc="5" dirty="0">
                <a:latin typeface="Times New Roman"/>
                <a:cs typeface="Times New Roman"/>
              </a:rPr>
              <a:t> </a:t>
            </a:r>
            <a:r>
              <a:rPr sz="2400" spc="-5" dirty="0">
                <a:latin typeface="Times New Roman"/>
                <a:cs typeface="Times New Roman"/>
              </a:rPr>
              <a:t>P</a:t>
            </a:r>
            <a:r>
              <a:rPr sz="2400" spc="-7" baseline="-20833" dirty="0">
                <a:latin typeface="Times New Roman"/>
                <a:cs typeface="Times New Roman"/>
              </a:rPr>
              <a:t>2</a:t>
            </a:r>
            <a:r>
              <a:rPr sz="2400" spc="-5" dirty="0">
                <a:latin typeface="Times New Roman"/>
                <a:cs typeface="Times New Roman"/>
              </a:rPr>
              <a:t>O</a:t>
            </a:r>
            <a:r>
              <a:rPr sz="2400" spc="-7" baseline="-20833" dirty="0">
                <a:latin typeface="Times New Roman"/>
                <a:cs typeface="Times New Roman"/>
              </a:rPr>
              <a:t>5</a:t>
            </a:r>
            <a:r>
              <a:rPr sz="2400" spc="292" baseline="-20833" dirty="0">
                <a:latin typeface="Times New Roman"/>
                <a:cs typeface="Times New Roman"/>
              </a:rPr>
              <a:t> </a:t>
            </a:r>
            <a:r>
              <a:rPr sz="2400" dirty="0">
                <a:latin typeface="Times New Roman"/>
                <a:cs typeface="Times New Roman"/>
              </a:rPr>
              <a:t>=</a:t>
            </a:r>
            <a:r>
              <a:rPr sz="2400" spc="-30" dirty="0">
                <a:latin typeface="Times New Roman"/>
                <a:cs typeface="Times New Roman"/>
              </a:rPr>
              <a:t> </a:t>
            </a:r>
            <a:r>
              <a:rPr sz="2400" spc="-5" dirty="0">
                <a:latin typeface="Times New Roman"/>
                <a:cs typeface="Times New Roman"/>
              </a:rPr>
              <a:t>2P</a:t>
            </a:r>
            <a:r>
              <a:rPr sz="2400" spc="-105" dirty="0">
                <a:latin typeface="Times New Roman"/>
                <a:cs typeface="Times New Roman"/>
              </a:rPr>
              <a:t> </a:t>
            </a:r>
            <a:r>
              <a:rPr sz="2400" dirty="0">
                <a:latin typeface="Times New Roman"/>
                <a:cs typeface="Times New Roman"/>
              </a:rPr>
              <a:t>+</a:t>
            </a:r>
            <a:r>
              <a:rPr sz="2400" spc="-15" dirty="0">
                <a:latin typeface="Times New Roman"/>
                <a:cs typeface="Times New Roman"/>
              </a:rPr>
              <a:t> </a:t>
            </a:r>
            <a:r>
              <a:rPr sz="2400" spc="-5" dirty="0">
                <a:latin typeface="Times New Roman"/>
                <a:cs typeface="Times New Roman"/>
              </a:rPr>
              <a:t>5O</a:t>
            </a:r>
            <a:endParaRPr sz="2400">
              <a:latin typeface="Times New Roman"/>
              <a:cs typeface="Times New Roman"/>
            </a:endParaRPr>
          </a:p>
        </p:txBody>
      </p:sp>
      <p:sp>
        <p:nvSpPr>
          <p:cNvPr id="8" name="object 8"/>
          <p:cNvSpPr txBox="1"/>
          <p:nvPr/>
        </p:nvSpPr>
        <p:spPr>
          <a:xfrm>
            <a:off x="765962" y="4436491"/>
            <a:ext cx="3487420" cy="1489075"/>
          </a:xfrm>
          <a:prstGeom prst="rect">
            <a:avLst/>
          </a:prstGeom>
        </p:spPr>
        <p:txBody>
          <a:bodyPr vert="horz" wrap="square" lIns="0" tIns="12700" rIns="0" bIns="0" rtlCol="0">
            <a:spAutoFit/>
          </a:bodyPr>
          <a:lstStyle/>
          <a:p>
            <a:pPr marL="38100">
              <a:lnSpc>
                <a:spcPct val="100000"/>
              </a:lnSpc>
              <a:spcBef>
                <a:spcPts val="100"/>
              </a:spcBef>
              <a:tabLst>
                <a:tab pos="904875" algn="l"/>
                <a:tab pos="1648460" algn="l"/>
                <a:tab pos="2393315" algn="l"/>
              </a:tabLst>
            </a:pPr>
            <a:r>
              <a:rPr sz="2400" dirty="0">
                <a:latin typeface="Times New Roman"/>
                <a:cs typeface="Times New Roman"/>
              </a:rPr>
              <a:t>б)	</a:t>
            </a:r>
            <a:r>
              <a:rPr sz="2400" i="1" dirty="0">
                <a:latin typeface="Times New Roman"/>
                <a:cs typeface="Times New Roman"/>
              </a:rPr>
              <a:t>x	2x	x</a:t>
            </a:r>
            <a:endParaRPr sz="2400">
              <a:latin typeface="Times New Roman"/>
              <a:cs typeface="Times New Roman"/>
            </a:endParaRPr>
          </a:p>
          <a:p>
            <a:pPr marL="495300">
              <a:lnSpc>
                <a:spcPct val="100000"/>
              </a:lnSpc>
            </a:pPr>
            <a:r>
              <a:rPr sz="2400" spc="-5" dirty="0">
                <a:latin typeface="Times New Roman"/>
                <a:cs typeface="Times New Roman"/>
              </a:rPr>
              <a:t>Na</a:t>
            </a:r>
            <a:r>
              <a:rPr sz="2400" spc="-7" baseline="-20833" dirty="0">
                <a:latin typeface="Times New Roman"/>
                <a:cs typeface="Times New Roman"/>
              </a:rPr>
              <a:t>2</a:t>
            </a:r>
            <a:r>
              <a:rPr sz="2400" spc="-5" dirty="0">
                <a:latin typeface="Times New Roman"/>
                <a:cs typeface="Times New Roman"/>
              </a:rPr>
              <a:t>O</a:t>
            </a:r>
            <a:r>
              <a:rPr sz="2400" spc="-10" dirty="0">
                <a:latin typeface="Times New Roman"/>
                <a:cs typeface="Times New Roman"/>
              </a:rPr>
              <a:t> </a:t>
            </a:r>
            <a:r>
              <a:rPr sz="2400" dirty="0">
                <a:latin typeface="Times New Roman"/>
                <a:cs typeface="Times New Roman"/>
              </a:rPr>
              <a:t>=</a:t>
            </a:r>
            <a:r>
              <a:rPr sz="2400" spc="-10" dirty="0">
                <a:latin typeface="Times New Roman"/>
                <a:cs typeface="Times New Roman"/>
              </a:rPr>
              <a:t> </a:t>
            </a:r>
            <a:r>
              <a:rPr sz="2400" spc="-5" dirty="0">
                <a:latin typeface="Times New Roman"/>
                <a:cs typeface="Times New Roman"/>
              </a:rPr>
              <a:t>2Na </a:t>
            </a:r>
            <a:r>
              <a:rPr sz="2400" dirty="0">
                <a:latin typeface="Times New Roman"/>
                <a:cs typeface="Times New Roman"/>
              </a:rPr>
              <a:t>+</a:t>
            </a:r>
            <a:r>
              <a:rPr sz="2400" spc="-15" dirty="0">
                <a:latin typeface="Times New Roman"/>
                <a:cs typeface="Times New Roman"/>
              </a:rPr>
              <a:t> </a:t>
            </a:r>
            <a:r>
              <a:rPr sz="2400" spc="-5" dirty="0">
                <a:latin typeface="Times New Roman"/>
                <a:cs typeface="Times New Roman"/>
              </a:rPr>
              <a:t>O;</a:t>
            </a:r>
            <a:endParaRPr sz="2400">
              <a:latin typeface="Times New Roman"/>
              <a:cs typeface="Times New Roman"/>
            </a:endParaRPr>
          </a:p>
          <a:p>
            <a:pPr marL="266700" marR="43180">
              <a:lnSpc>
                <a:spcPct val="100000"/>
              </a:lnSpc>
            </a:pPr>
            <a:r>
              <a:rPr sz="2400" dirty="0">
                <a:latin typeface="Times New Roman"/>
                <a:cs typeface="Times New Roman"/>
              </a:rPr>
              <a:t>(n)P/(n)Na</a:t>
            </a:r>
            <a:r>
              <a:rPr sz="2400" spc="-35" dirty="0">
                <a:latin typeface="Times New Roman"/>
                <a:cs typeface="Times New Roman"/>
              </a:rPr>
              <a:t> </a:t>
            </a:r>
            <a:r>
              <a:rPr sz="2400" dirty="0">
                <a:latin typeface="Times New Roman"/>
                <a:cs typeface="Times New Roman"/>
              </a:rPr>
              <a:t>=</a:t>
            </a:r>
            <a:r>
              <a:rPr sz="2400" spc="-30" dirty="0">
                <a:latin typeface="Times New Roman"/>
                <a:cs typeface="Times New Roman"/>
              </a:rPr>
              <a:t> </a:t>
            </a:r>
            <a:r>
              <a:rPr sz="2400" dirty="0">
                <a:latin typeface="Times New Roman"/>
                <a:cs typeface="Times New Roman"/>
              </a:rPr>
              <a:t>2</a:t>
            </a:r>
            <a:r>
              <a:rPr sz="2400" i="1" dirty="0">
                <a:latin typeface="Times New Roman"/>
                <a:cs typeface="Times New Roman"/>
              </a:rPr>
              <a:t>y</a:t>
            </a:r>
            <a:r>
              <a:rPr sz="2400" dirty="0">
                <a:latin typeface="Times New Roman"/>
                <a:cs typeface="Times New Roman"/>
              </a:rPr>
              <a:t>/2</a:t>
            </a:r>
            <a:r>
              <a:rPr sz="2400" i="1" dirty="0">
                <a:latin typeface="Times New Roman"/>
                <a:cs typeface="Times New Roman"/>
              </a:rPr>
              <a:t>x</a:t>
            </a:r>
            <a:r>
              <a:rPr sz="2400" i="1" spc="-45" dirty="0">
                <a:latin typeface="Times New Roman"/>
                <a:cs typeface="Times New Roman"/>
              </a:rPr>
              <a:t> </a:t>
            </a:r>
            <a:r>
              <a:rPr sz="2400" dirty="0">
                <a:latin typeface="Times New Roman"/>
                <a:cs typeface="Times New Roman"/>
              </a:rPr>
              <a:t>=</a:t>
            </a:r>
            <a:r>
              <a:rPr sz="2400" spc="-20" dirty="0">
                <a:latin typeface="Times New Roman"/>
                <a:cs typeface="Times New Roman"/>
              </a:rPr>
              <a:t> </a:t>
            </a:r>
            <a:r>
              <a:rPr sz="2400" dirty="0">
                <a:latin typeface="Times New Roman"/>
                <a:cs typeface="Times New Roman"/>
              </a:rPr>
              <a:t>7/18 </a:t>
            </a:r>
            <a:r>
              <a:rPr sz="2400" spc="-585" dirty="0">
                <a:latin typeface="Times New Roman"/>
                <a:cs typeface="Times New Roman"/>
              </a:rPr>
              <a:t> </a:t>
            </a:r>
            <a:r>
              <a:rPr sz="2400" dirty="0">
                <a:latin typeface="Times New Roman"/>
                <a:cs typeface="Times New Roman"/>
              </a:rPr>
              <a:t>18</a:t>
            </a:r>
            <a:r>
              <a:rPr sz="2400" i="1" dirty="0">
                <a:latin typeface="Times New Roman"/>
                <a:cs typeface="Times New Roman"/>
              </a:rPr>
              <a:t>y</a:t>
            </a:r>
            <a:r>
              <a:rPr sz="2400" i="1" spc="-5" dirty="0">
                <a:latin typeface="Times New Roman"/>
                <a:cs typeface="Times New Roman"/>
              </a:rPr>
              <a:t> </a:t>
            </a:r>
            <a:r>
              <a:rPr sz="2400" dirty="0">
                <a:latin typeface="Times New Roman"/>
                <a:cs typeface="Times New Roman"/>
              </a:rPr>
              <a:t>=</a:t>
            </a:r>
            <a:r>
              <a:rPr sz="2400" spc="-15" dirty="0">
                <a:latin typeface="Times New Roman"/>
                <a:cs typeface="Times New Roman"/>
              </a:rPr>
              <a:t> </a:t>
            </a:r>
            <a:r>
              <a:rPr sz="2400" dirty="0">
                <a:latin typeface="Times New Roman"/>
                <a:cs typeface="Times New Roman"/>
              </a:rPr>
              <a:t>7</a:t>
            </a:r>
            <a:r>
              <a:rPr sz="2400" i="1" dirty="0">
                <a:latin typeface="Times New Roman"/>
                <a:cs typeface="Times New Roman"/>
              </a:rPr>
              <a:t>x</a:t>
            </a:r>
            <a:endParaRPr sz="2400">
              <a:latin typeface="Times New Roman"/>
              <a:cs typeface="Times New Roman"/>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11</a:t>
            </a:fld>
            <a:endParaRPr dirty="0"/>
          </a:p>
        </p:txBody>
      </p:sp>
      <p:sp>
        <p:nvSpPr>
          <p:cNvPr id="2" name="object 2"/>
          <p:cNvSpPr txBox="1"/>
          <p:nvPr/>
        </p:nvSpPr>
        <p:spPr>
          <a:xfrm>
            <a:off x="510540" y="386918"/>
            <a:ext cx="10779125" cy="4366260"/>
          </a:xfrm>
          <a:prstGeom prst="rect">
            <a:avLst/>
          </a:prstGeom>
        </p:spPr>
        <p:txBody>
          <a:bodyPr vert="horz" wrap="square" lIns="0" tIns="12065" rIns="0" bIns="0" rtlCol="0">
            <a:spAutoFit/>
          </a:bodyPr>
          <a:lstStyle/>
          <a:p>
            <a:pPr marL="38100" marR="30480">
              <a:lnSpc>
                <a:spcPct val="100000"/>
              </a:lnSpc>
              <a:spcBef>
                <a:spcPts val="95"/>
              </a:spcBef>
            </a:pPr>
            <a:r>
              <a:rPr sz="1600" b="1" spc="-15" dirty="0">
                <a:latin typeface="Times New Roman"/>
                <a:cs typeface="Times New Roman"/>
              </a:rPr>
              <a:t>Задача</a:t>
            </a:r>
            <a:r>
              <a:rPr sz="1600" b="1" spc="25" dirty="0">
                <a:latin typeface="Times New Roman"/>
                <a:cs typeface="Times New Roman"/>
              </a:rPr>
              <a:t> </a:t>
            </a:r>
            <a:r>
              <a:rPr sz="1600" b="1" spc="-5" dirty="0">
                <a:latin typeface="Times New Roman"/>
                <a:cs typeface="Times New Roman"/>
              </a:rPr>
              <a:t>1.</a:t>
            </a:r>
            <a:r>
              <a:rPr sz="1600" b="1" spc="20" dirty="0">
                <a:latin typeface="Times New Roman"/>
                <a:cs typeface="Times New Roman"/>
              </a:rPr>
              <a:t> </a:t>
            </a:r>
            <a:r>
              <a:rPr sz="1600" spc="5" dirty="0">
                <a:solidFill>
                  <a:srgbClr val="353535"/>
                </a:solidFill>
                <a:latin typeface="Times New Roman"/>
                <a:cs typeface="Times New Roman"/>
              </a:rPr>
              <a:t>Смесь</a:t>
            </a:r>
            <a:r>
              <a:rPr sz="1600" spc="30" dirty="0">
                <a:solidFill>
                  <a:srgbClr val="353535"/>
                </a:solidFill>
                <a:latin typeface="Times New Roman"/>
                <a:cs typeface="Times New Roman"/>
              </a:rPr>
              <a:t> </a:t>
            </a:r>
            <a:r>
              <a:rPr sz="1600" spc="-10" dirty="0">
                <a:solidFill>
                  <a:srgbClr val="353535"/>
                </a:solidFill>
                <a:latin typeface="Times New Roman"/>
                <a:cs typeface="Times New Roman"/>
              </a:rPr>
              <a:t>оксида</a:t>
            </a:r>
            <a:r>
              <a:rPr sz="1600" spc="20" dirty="0">
                <a:solidFill>
                  <a:srgbClr val="353535"/>
                </a:solidFill>
                <a:latin typeface="Times New Roman"/>
                <a:cs typeface="Times New Roman"/>
              </a:rPr>
              <a:t> </a:t>
            </a:r>
            <a:r>
              <a:rPr sz="1600" spc="-10" dirty="0">
                <a:solidFill>
                  <a:srgbClr val="353535"/>
                </a:solidFill>
                <a:latin typeface="Times New Roman"/>
                <a:cs typeface="Times New Roman"/>
              </a:rPr>
              <a:t>натрия</a:t>
            </a:r>
            <a:r>
              <a:rPr sz="1600" spc="35" dirty="0">
                <a:solidFill>
                  <a:srgbClr val="353535"/>
                </a:solidFill>
                <a:latin typeface="Times New Roman"/>
                <a:cs typeface="Times New Roman"/>
              </a:rPr>
              <a:t> </a:t>
            </a:r>
            <a:r>
              <a:rPr sz="1600" spc="-5" dirty="0">
                <a:solidFill>
                  <a:srgbClr val="353535"/>
                </a:solidFill>
                <a:latin typeface="Times New Roman"/>
                <a:cs typeface="Times New Roman"/>
              </a:rPr>
              <a:t>и</a:t>
            </a:r>
            <a:r>
              <a:rPr sz="1600" spc="40" dirty="0">
                <a:solidFill>
                  <a:srgbClr val="353535"/>
                </a:solidFill>
                <a:latin typeface="Times New Roman"/>
                <a:cs typeface="Times New Roman"/>
              </a:rPr>
              <a:t> </a:t>
            </a:r>
            <a:r>
              <a:rPr sz="1600" spc="-10" dirty="0">
                <a:solidFill>
                  <a:srgbClr val="353535"/>
                </a:solidFill>
                <a:latin typeface="Times New Roman"/>
                <a:cs typeface="Times New Roman"/>
              </a:rPr>
              <a:t>оксида</a:t>
            </a:r>
            <a:r>
              <a:rPr sz="1600" spc="25" dirty="0">
                <a:solidFill>
                  <a:srgbClr val="353535"/>
                </a:solidFill>
                <a:latin typeface="Times New Roman"/>
                <a:cs typeface="Times New Roman"/>
              </a:rPr>
              <a:t> </a:t>
            </a:r>
            <a:r>
              <a:rPr sz="1600" spc="5" dirty="0">
                <a:solidFill>
                  <a:srgbClr val="353535"/>
                </a:solidFill>
                <a:latin typeface="Times New Roman"/>
                <a:cs typeface="Times New Roman"/>
              </a:rPr>
              <a:t>фосфора</a:t>
            </a:r>
            <a:r>
              <a:rPr sz="1600" spc="25" dirty="0">
                <a:solidFill>
                  <a:srgbClr val="353535"/>
                </a:solidFill>
                <a:latin typeface="Times New Roman"/>
                <a:cs typeface="Times New Roman"/>
              </a:rPr>
              <a:t> </a:t>
            </a:r>
            <a:r>
              <a:rPr sz="1600" spc="-5" dirty="0">
                <a:solidFill>
                  <a:srgbClr val="353535"/>
                </a:solidFill>
                <a:latin typeface="Times New Roman"/>
                <a:cs typeface="Times New Roman"/>
              </a:rPr>
              <a:t>(V),</a:t>
            </a:r>
            <a:r>
              <a:rPr sz="1600" spc="30" dirty="0">
                <a:solidFill>
                  <a:srgbClr val="353535"/>
                </a:solidFill>
                <a:latin typeface="Times New Roman"/>
                <a:cs typeface="Times New Roman"/>
              </a:rPr>
              <a:t> </a:t>
            </a:r>
            <a:r>
              <a:rPr sz="1600" spc="-5" dirty="0">
                <a:solidFill>
                  <a:srgbClr val="353535"/>
                </a:solidFill>
                <a:latin typeface="Times New Roman"/>
                <a:cs typeface="Times New Roman"/>
              </a:rPr>
              <a:t>в</a:t>
            </a:r>
            <a:r>
              <a:rPr sz="1600" spc="20" dirty="0">
                <a:solidFill>
                  <a:srgbClr val="353535"/>
                </a:solidFill>
                <a:latin typeface="Times New Roman"/>
                <a:cs typeface="Times New Roman"/>
              </a:rPr>
              <a:t> </a:t>
            </a:r>
            <a:r>
              <a:rPr sz="1600" spc="-25" dirty="0">
                <a:solidFill>
                  <a:srgbClr val="353535"/>
                </a:solidFill>
                <a:latin typeface="Times New Roman"/>
                <a:cs typeface="Times New Roman"/>
              </a:rPr>
              <a:t>которой</a:t>
            </a:r>
            <a:r>
              <a:rPr sz="1600" spc="15" dirty="0">
                <a:solidFill>
                  <a:srgbClr val="353535"/>
                </a:solidFill>
                <a:latin typeface="Times New Roman"/>
                <a:cs typeface="Times New Roman"/>
              </a:rPr>
              <a:t> </a:t>
            </a:r>
            <a:r>
              <a:rPr sz="1600" spc="-10" dirty="0">
                <a:solidFill>
                  <a:srgbClr val="353535"/>
                </a:solidFill>
                <a:latin typeface="Times New Roman"/>
                <a:cs typeface="Times New Roman"/>
              </a:rPr>
              <a:t>соотношение</a:t>
            </a:r>
            <a:r>
              <a:rPr sz="1600" spc="70" dirty="0">
                <a:solidFill>
                  <a:srgbClr val="353535"/>
                </a:solidFill>
                <a:latin typeface="Times New Roman"/>
                <a:cs typeface="Times New Roman"/>
              </a:rPr>
              <a:t> </a:t>
            </a:r>
            <a:r>
              <a:rPr sz="1600" spc="-5" dirty="0">
                <a:solidFill>
                  <a:srgbClr val="353535"/>
                </a:solidFill>
                <a:latin typeface="Times New Roman"/>
                <a:cs typeface="Times New Roman"/>
              </a:rPr>
              <a:t>числа</a:t>
            </a:r>
            <a:r>
              <a:rPr sz="1600" spc="45" dirty="0">
                <a:solidFill>
                  <a:srgbClr val="353535"/>
                </a:solidFill>
                <a:latin typeface="Times New Roman"/>
                <a:cs typeface="Times New Roman"/>
              </a:rPr>
              <a:t> </a:t>
            </a:r>
            <a:r>
              <a:rPr sz="1600" spc="-20" dirty="0">
                <a:solidFill>
                  <a:srgbClr val="353535"/>
                </a:solidFill>
                <a:latin typeface="Times New Roman"/>
                <a:cs typeface="Times New Roman"/>
              </a:rPr>
              <a:t>атомов</a:t>
            </a:r>
            <a:r>
              <a:rPr sz="1600" spc="25" dirty="0">
                <a:solidFill>
                  <a:srgbClr val="353535"/>
                </a:solidFill>
                <a:latin typeface="Times New Roman"/>
                <a:cs typeface="Times New Roman"/>
              </a:rPr>
              <a:t> </a:t>
            </a:r>
            <a:r>
              <a:rPr sz="1600" spc="5" dirty="0">
                <a:solidFill>
                  <a:srgbClr val="353535"/>
                </a:solidFill>
                <a:latin typeface="Times New Roman"/>
                <a:cs typeface="Times New Roman"/>
              </a:rPr>
              <a:t>фосфора</a:t>
            </a:r>
            <a:r>
              <a:rPr sz="1600" spc="25" dirty="0">
                <a:solidFill>
                  <a:srgbClr val="353535"/>
                </a:solidFill>
                <a:latin typeface="Times New Roman"/>
                <a:cs typeface="Times New Roman"/>
              </a:rPr>
              <a:t> </a:t>
            </a:r>
            <a:r>
              <a:rPr sz="1600" spc="-5" dirty="0">
                <a:solidFill>
                  <a:srgbClr val="353535"/>
                </a:solidFill>
                <a:latin typeface="Times New Roman"/>
                <a:cs typeface="Times New Roman"/>
              </a:rPr>
              <a:t>к</a:t>
            </a:r>
            <a:r>
              <a:rPr sz="1600" spc="25" dirty="0">
                <a:solidFill>
                  <a:srgbClr val="353535"/>
                </a:solidFill>
                <a:latin typeface="Times New Roman"/>
                <a:cs typeface="Times New Roman"/>
              </a:rPr>
              <a:t> </a:t>
            </a:r>
            <a:r>
              <a:rPr sz="1600" spc="-5" dirty="0">
                <a:solidFill>
                  <a:srgbClr val="353535"/>
                </a:solidFill>
                <a:latin typeface="Times New Roman"/>
                <a:cs typeface="Times New Roman"/>
              </a:rPr>
              <a:t>числу</a:t>
            </a:r>
            <a:r>
              <a:rPr sz="1600" spc="40" dirty="0">
                <a:solidFill>
                  <a:srgbClr val="353535"/>
                </a:solidFill>
                <a:latin typeface="Times New Roman"/>
                <a:cs typeface="Times New Roman"/>
              </a:rPr>
              <a:t> </a:t>
            </a:r>
            <a:r>
              <a:rPr sz="1600" spc="-20" dirty="0">
                <a:solidFill>
                  <a:srgbClr val="353535"/>
                </a:solidFill>
                <a:latin typeface="Times New Roman"/>
                <a:cs typeface="Times New Roman"/>
              </a:rPr>
              <a:t>атомов </a:t>
            </a:r>
            <a:r>
              <a:rPr sz="1600" spc="-15" dirty="0">
                <a:solidFill>
                  <a:srgbClr val="353535"/>
                </a:solidFill>
                <a:latin typeface="Times New Roman"/>
                <a:cs typeface="Times New Roman"/>
              </a:rPr>
              <a:t> </a:t>
            </a:r>
            <a:r>
              <a:rPr sz="1600" spc="-10" dirty="0">
                <a:solidFill>
                  <a:srgbClr val="353535"/>
                </a:solidFill>
                <a:latin typeface="Times New Roman"/>
                <a:cs typeface="Times New Roman"/>
              </a:rPr>
              <a:t>натрия</a:t>
            </a:r>
            <a:r>
              <a:rPr sz="1600" spc="15" dirty="0">
                <a:solidFill>
                  <a:srgbClr val="353535"/>
                </a:solidFill>
                <a:latin typeface="Times New Roman"/>
                <a:cs typeface="Times New Roman"/>
              </a:rPr>
              <a:t> </a:t>
            </a:r>
            <a:r>
              <a:rPr sz="1600" spc="-5" dirty="0">
                <a:solidFill>
                  <a:srgbClr val="353535"/>
                </a:solidFill>
                <a:latin typeface="Times New Roman"/>
                <a:cs typeface="Times New Roman"/>
              </a:rPr>
              <a:t>равно</a:t>
            </a:r>
            <a:r>
              <a:rPr sz="1600" spc="5" dirty="0">
                <a:solidFill>
                  <a:srgbClr val="353535"/>
                </a:solidFill>
                <a:latin typeface="Times New Roman"/>
                <a:cs typeface="Times New Roman"/>
              </a:rPr>
              <a:t> </a:t>
            </a:r>
            <a:r>
              <a:rPr sz="1600" spc="-5" dirty="0">
                <a:solidFill>
                  <a:srgbClr val="353535"/>
                </a:solidFill>
                <a:latin typeface="Times New Roman"/>
                <a:cs typeface="Times New Roman"/>
              </a:rPr>
              <a:t>7</a:t>
            </a:r>
            <a:r>
              <a:rPr sz="1600" spc="5" dirty="0">
                <a:solidFill>
                  <a:srgbClr val="353535"/>
                </a:solidFill>
                <a:latin typeface="Times New Roman"/>
                <a:cs typeface="Times New Roman"/>
              </a:rPr>
              <a:t> </a:t>
            </a:r>
            <a:r>
              <a:rPr sz="1600" spc="-5" dirty="0">
                <a:solidFill>
                  <a:srgbClr val="353535"/>
                </a:solidFill>
                <a:latin typeface="Times New Roman"/>
                <a:cs typeface="Times New Roman"/>
              </a:rPr>
              <a:t>:</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18, нагрели</a:t>
            </a:r>
            <a:r>
              <a:rPr sz="1600" spc="50" dirty="0">
                <a:solidFill>
                  <a:srgbClr val="353535"/>
                </a:solidFill>
                <a:latin typeface="Times New Roman"/>
                <a:cs typeface="Times New Roman"/>
              </a:rPr>
              <a:t> </a:t>
            </a:r>
            <a:r>
              <a:rPr sz="1600" spc="-5" dirty="0">
                <a:solidFill>
                  <a:srgbClr val="353535"/>
                </a:solidFill>
                <a:latin typeface="Times New Roman"/>
                <a:cs typeface="Times New Roman"/>
              </a:rPr>
              <a:t>и</a:t>
            </a:r>
            <a:r>
              <a:rPr sz="1600" spc="5" dirty="0">
                <a:solidFill>
                  <a:srgbClr val="353535"/>
                </a:solidFill>
                <a:latin typeface="Times New Roman"/>
                <a:cs typeface="Times New Roman"/>
              </a:rPr>
              <a:t> </a:t>
            </a:r>
            <a:r>
              <a:rPr sz="1600" spc="-5" dirty="0">
                <a:solidFill>
                  <a:srgbClr val="353535"/>
                </a:solidFill>
                <a:latin typeface="Times New Roman"/>
                <a:cs typeface="Times New Roman"/>
              </a:rPr>
              <a:t>растворили</a:t>
            </a:r>
            <a:r>
              <a:rPr sz="1600" spc="25" dirty="0">
                <a:solidFill>
                  <a:srgbClr val="353535"/>
                </a:solidFill>
                <a:latin typeface="Times New Roman"/>
                <a:cs typeface="Times New Roman"/>
              </a:rPr>
              <a:t> </a:t>
            </a:r>
            <a:r>
              <a:rPr sz="1600" spc="-5" dirty="0">
                <a:solidFill>
                  <a:srgbClr val="353535"/>
                </a:solidFill>
                <a:latin typeface="Times New Roman"/>
                <a:cs typeface="Times New Roman"/>
              </a:rPr>
              <a:t>в</a:t>
            </a:r>
            <a:r>
              <a:rPr sz="1600" dirty="0">
                <a:solidFill>
                  <a:srgbClr val="353535"/>
                </a:solidFill>
                <a:latin typeface="Times New Roman"/>
                <a:cs typeface="Times New Roman"/>
              </a:rPr>
              <a:t> </a:t>
            </a:r>
            <a:r>
              <a:rPr sz="1600" spc="-10" dirty="0">
                <a:solidFill>
                  <a:srgbClr val="353535"/>
                </a:solidFill>
                <a:latin typeface="Times New Roman"/>
                <a:cs typeface="Times New Roman"/>
              </a:rPr>
              <a:t>горячей</a:t>
            </a:r>
            <a:r>
              <a:rPr sz="1600" spc="5" dirty="0">
                <a:solidFill>
                  <a:srgbClr val="353535"/>
                </a:solidFill>
                <a:latin typeface="Times New Roman"/>
                <a:cs typeface="Times New Roman"/>
              </a:rPr>
              <a:t> </a:t>
            </a:r>
            <a:r>
              <a:rPr sz="1600" spc="-15" dirty="0">
                <a:solidFill>
                  <a:srgbClr val="353535"/>
                </a:solidFill>
                <a:latin typeface="Times New Roman"/>
                <a:cs typeface="Times New Roman"/>
              </a:rPr>
              <a:t>воде.</a:t>
            </a:r>
            <a:r>
              <a:rPr sz="1600" spc="5" dirty="0">
                <a:solidFill>
                  <a:srgbClr val="353535"/>
                </a:solidFill>
                <a:latin typeface="Times New Roman"/>
                <a:cs typeface="Times New Roman"/>
              </a:rPr>
              <a:t> </a:t>
            </a:r>
            <a:r>
              <a:rPr sz="1600" spc="-5" dirty="0">
                <a:solidFill>
                  <a:srgbClr val="353535"/>
                </a:solidFill>
                <a:latin typeface="Times New Roman"/>
                <a:cs typeface="Times New Roman"/>
              </a:rPr>
              <a:t>В</a:t>
            </a:r>
            <a:r>
              <a:rPr sz="1600" dirty="0">
                <a:solidFill>
                  <a:srgbClr val="353535"/>
                </a:solidFill>
                <a:latin typeface="Times New Roman"/>
                <a:cs typeface="Times New Roman"/>
              </a:rPr>
              <a:t> </a:t>
            </a:r>
            <a:r>
              <a:rPr sz="1600" spc="-20" dirty="0">
                <a:solidFill>
                  <a:srgbClr val="353535"/>
                </a:solidFill>
                <a:latin typeface="Times New Roman"/>
                <a:cs typeface="Times New Roman"/>
              </a:rPr>
              <a:t>результате</a:t>
            </a:r>
            <a:r>
              <a:rPr sz="1600" spc="25" dirty="0">
                <a:solidFill>
                  <a:srgbClr val="353535"/>
                </a:solidFill>
                <a:latin typeface="Times New Roman"/>
                <a:cs typeface="Times New Roman"/>
              </a:rPr>
              <a:t> </a:t>
            </a:r>
            <a:r>
              <a:rPr sz="1600" spc="-10" dirty="0">
                <a:solidFill>
                  <a:srgbClr val="353535"/>
                </a:solidFill>
                <a:latin typeface="Times New Roman"/>
                <a:cs typeface="Times New Roman"/>
              </a:rPr>
              <a:t>получили</a:t>
            </a:r>
            <a:r>
              <a:rPr sz="1600" spc="45" dirty="0">
                <a:solidFill>
                  <a:srgbClr val="353535"/>
                </a:solidFill>
                <a:latin typeface="Times New Roman"/>
                <a:cs typeface="Times New Roman"/>
              </a:rPr>
              <a:t> </a:t>
            </a:r>
            <a:r>
              <a:rPr sz="1600" spc="-5" dirty="0">
                <a:solidFill>
                  <a:srgbClr val="353535"/>
                </a:solidFill>
                <a:latin typeface="Times New Roman"/>
                <a:cs typeface="Times New Roman"/>
              </a:rPr>
              <a:t>312,5</a:t>
            </a:r>
            <a:r>
              <a:rPr sz="1600" dirty="0">
                <a:solidFill>
                  <a:srgbClr val="353535"/>
                </a:solidFill>
                <a:latin typeface="Times New Roman"/>
                <a:cs typeface="Times New Roman"/>
              </a:rPr>
              <a:t> </a:t>
            </a:r>
            <a:r>
              <a:rPr sz="1600" spc="-5" dirty="0">
                <a:solidFill>
                  <a:srgbClr val="353535"/>
                </a:solidFill>
                <a:latin typeface="Times New Roman"/>
                <a:cs typeface="Times New Roman"/>
              </a:rPr>
              <a:t>г</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раствора,</a:t>
            </a:r>
            <a:r>
              <a:rPr sz="1600" spc="5" dirty="0">
                <a:solidFill>
                  <a:srgbClr val="353535"/>
                </a:solidFill>
                <a:latin typeface="Times New Roman"/>
                <a:cs typeface="Times New Roman"/>
              </a:rPr>
              <a:t> </a:t>
            </a:r>
            <a:r>
              <a:rPr sz="1600" spc="-5" dirty="0">
                <a:solidFill>
                  <a:srgbClr val="353535"/>
                </a:solidFill>
                <a:latin typeface="Times New Roman"/>
                <a:cs typeface="Times New Roman"/>
              </a:rPr>
              <a:t>в</a:t>
            </a:r>
            <a:r>
              <a:rPr sz="1600" spc="5" dirty="0">
                <a:solidFill>
                  <a:srgbClr val="353535"/>
                </a:solidFill>
                <a:latin typeface="Times New Roman"/>
                <a:cs typeface="Times New Roman"/>
              </a:rPr>
              <a:t> </a:t>
            </a:r>
            <a:r>
              <a:rPr sz="1600" spc="-30" dirty="0">
                <a:solidFill>
                  <a:srgbClr val="353535"/>
                </a:solidFill>
                <a:latin typeface="Times New Roman"/>
                <a:cs typeface="Times New Roman"/>
              </a:rPr>
              <a:t>котором</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массовая</a:t>
            </a:r>
            <a:r>
              <a:rPr sz="1600" spc="20" dirty="0">
                <a:solidFill>
                  <a:srgbClr val="353535"/>
                </a:solidFill>
                <a:latin typeface="Times New Roman"/>
                <a:cs typeface="Times New Roman"/>
              </a:rPr>
              <a:t> </a:t>
            </a:r>
            <a:r>
              <a:rPr sz="1600" spc="-10" dirty="0">
                <a:solidFill>
                  <a:srgbClr val="353535"/>
                </a:solidFill>
                <a:latin typeface="Times New Roman"/>
                <a:cs typeface="Times New Roman"/>
              </a:rPr>
              <a:t>доля </a:t>
            </a:r>
            <a:r>
              <a:rPr sz="1600" spc="-385" dirty="0">
                <a:solidFill>
                  <a:srgbClr val="353535"/>
                </a:solidFill>
                <a:latin typeface="Times New Roman"/>
                <a:cs typeface="Times New Roman"/>
              </a:rPr>
              <a:t> </a:t>
            </a:r>
            <a:r>
              <a:rPr sz="1600" spc="-20" dirty="0">
                <a:solidFill>
                  <a:srgbClr val="353535"/>
                </a:solidFill>
                <a:latin typeface="Times New Roman"/>
                <a:cs typeface="Times New Roman"/>
              </a:rPr>
              <a:t>атомов</a:t>
            </a:r>
            <a:r>
              <a:rPr sz="1600" dirty="0">
                <a:solidFill>
                  <a:srgbClr val="353535"/>
                </a:solidFill>
                <a:latin typeface="Times New Roman"/>
                <a:cs typeface="Times New Roman"/>
              </a:rPr>
              <a:t> </a:t>
            </a:r>
            <a:r>
              <a:rPr sz="1600" spc="-15" dirty="0">
                <a:solidFill>
                  <a:srgbClr val="353535"/>
                </a:solidFill>
                <a:latin typeface="Times New Roman"/>
                <a:cs typeface="Times New Roman"/>
              </a:rPr>
              <a:t>водорода </a:t>
            </a:r>
            <a:r>
              <a:rPr sz="1600" spc="-5" dirty="0">
                <a:solidFill>
                  <a:srgbClr val="353535"/>
                </a:solidFill>
                <a:latin typeface="Times New Roman"/>
                <a:cs typeface="Times New Roman"/>
              </a:rPr>
              <a:t>равна</a:t>
            </a:r>
            <a:r>
              <a:rPr sz="1600" spc="5" dirty="0">
                <a:solidFill>
                  <a:srgbClr val="353535"/>
                </a:solidFill>
                <a:latin typeface="Times New Roman"/>
                <a:cs typeface="Times New Roman"/>
              </a:rPr>
              <a:t> </a:t>
            </a:r>
            <a:r>
              <a:rPr sz="1600" spc="-5" dirty="0">
                <a:solidFill>
                  <a:srgbClr val="353535"/>
                </a:solidFill>
                <a:latin typeface="Times New Roman"/>
                <a:cs typeface="Times New Roman"/>
              </a:rPr>
              <a:t>7,36%.</a:t>
            </a:r>
            <a:r>
              <a:rPr sz="1600" spc="10" dirty="0">
                <a:solidFill>
                  <a:srgbClr val="353535"/>
                </a:solidFill>
                <a:latin typeface="Times New Roman"/>
                <a:cs typeface="Times New Roman"/>
              </a:rPr>
              <a:t> </a:t>
            </a:r>
            <a:r>
              <a:rPr sz="1600" spc="-10" dirty="0">
                <a:solidFill>
                  <a:srgbClr val="353535"/>
                </a:solidFill>
                <a:latin typeface="Times New Roman"/>
                <a:cs typeface="Times New Roman"/>
              </a:rPr>
              <a:t>Определите</a:t>
            </a:r>
            <a:r>
              <a:rPr sz="1600" spc="25" dirty="0">
                <a:solidFill>
                  <a:srgbClr val="353535"/>
                </a:solidFill>
                <a:latin typeface="Times New Roman"/>
                <a:cs typeface="Times New Roman"/>
              </a:rPr>
              <a:t> </a:t>
            </a:r>
            <a:r>
              <a:rPr sz="1600" spc="-15" dirty="0">
                <a:solidFill>
                  <a:srgbClr val="353535"/>
                </a:solidFill>
                <a:latin typeface="Times New Roman"/>
                <a:cs typeface="Times New Roman"/>
              </a:rPr>
              <a:t>массу</a:t>
            </a:r>
            <a:r>
              <a:rPr sz="1600" spc="20" dirty="0">
                <a:solidFill>
                  <a:srgbClr val="353535"/>
                </a:solidFill>
                <a:latin typeface="Times New Roman"/>
                <a:cs typeface="Times New Roman"/>
              </a:rPr>
              <a:t> </a:t>
            </a:r>
            <a:r>
              <a:rPr sz="1600" dirty="0">
                <a:solidFill>
                  <a:srgbClr val="353535"/>
                </a:solidFill>
                <a:latin typeface="Times New Roman"/>
                <a:cs typeface="Times New Roman"/>
              </a:rPr>
              <a:t>фосфата</a:t>
            </a:r>
            <a:r>
              <a:rPr sz="1600" spc="20" dirty="0">
                <a:solidFill>
                  <a:srgbClr val="353535"/>
                </a:solidFill>
                <a:latin typeface="Times New Roman"/>
                <a:cs typeface="Times New Roman"/>
              </a:rPr>
              <a:t> </a:t>
            </a:r>
            <a:r>
              <a:rPr sz="1600" spc="-10" dirty="0">
                <a:solidFill>
                  <a:srgbClr val="353535"/>
                </a:solidFill>
                <a:latin typeface="Times New Roman"/>
                <a:cs typeface="Times New Roman"/>
              </a:rPr>
              <a:t>натрия</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в </a:t>
            </a:r>
            <a:r>
              <a:rPr sz="1600" spc="-15" dirty="0">
                <a:solidFill>
                  <a:srgbClr val="353535"/>
                </a:solidFill>
                <a:latin typeface="Times New Roman"/>
                <a:cs typeface="Times New Roman"/>
              </a:rPr>
              <a:t>полученном</a:t>
            </a:r>
            <a:r>
              <a:rPr sz="1600" spc="45" dirty="0">
                <a:solidFill>
                  <a:srgbClr val="353535"/>
                </a:solidFill>
                <a:latin typeface="Times New Roman"/>
                <a:cs typeface="Times New Roman"/>
              </a:rPr>
              <a:t> </a:t>
            </a:r>
            <a:r>
              <a:rPr sz="1600" spc="-5" dirty="0">
                <a:solidFill>
                  <a:srgbClr val="353535"/>
                </a:solidFill>
                <a:latin typeface="Times New Roman"/>
                <a:cs typeface="Times New Roman"/>
              </a:rPr>
              <a:t>растворе.</a:t>
            </a:r>
            <a:endParaRPr sz="1600">
              <a:latin typeface="Times New Roman"/>
              <a:cs typeface="Times New Roman"/>
            </a:endParaRPr>
          </a:p>
          <a:p>
            <a:pPr marL="7503159" marR="699770">
              <a:lnSpc>
                <a:spcPct val="100000"/>
              </a:lnSpc>
              <a:spcBef>
                <a:spcPts val="660"/>
              </a:spcBef>
            </a:pPr>
            <a:r>
              <a:rPr sz="1800" dirty="0">
                <a:latin typeface="Calibri"/>
                <a:cs typeface="Calibri"/>
              </a:rPr>
              <a:t>3Na</a:t>
            </a:r>
            <a:r>
              <a:rPr sz="1800" baseline="-20833" dirty="0">
                <a:latin typeface="Calibri"/>
                <a:cs typeface="Calibri"/>
              </a:rPr>
              <a:t>2</a:t>
            </a:r>
            <a:r>
              <a:rPr sz="1800" dirty="0">
                <a:latin typeface="Calibri"/>
                <a:cs typeface="Calibri"/>
              </a:rPr>
              <a:t>O + </a:t>
            </a:r>
            <a:r>
              <a:rPr sz="1800" spc="-5" dirty="0">
                <a:latin typeface="Calibri"/>
                <a:cs typeface="Calibri"/>
              </a:rPr>
              <a:t>P</a:t>
            </a:r>
            <a:r>
              <a:rPr sz="1800" spc="-7" baseline="-20833" dirty="0">
                <a:latin typeface="Calibri"/>
                <a:cs typeface="Calibri"/>
              </a:rPr>
              <a:t>2</a:t>
            </a:r>
            <a:r>
              <a:rPr sz="1800" spc="-5" dirty="0">
                <a:latin typeface="Calibri"/>
                <a:cs typeface="Calibri"/>
              </a:rPr>
              <a:t>O</a:t>
            </a:r>
            <a:r>
              <a:rPr sz="1800" spc="-7" baseline="-20833" dirty="0">
                <a:latin typeface="Calibri"/>
                <a:cs typeface="Calibri"/>
              </a:rPr>
              <a:t>5 </a:t>
            </a:r>
            <a:r>
              <a:rPr sz="1800" dirty="0">
                <a:latin typeface="Calibri"/>
                <a:cs typeface="Calibri"/>
              </a:rPr>
              <a:t>= </a:t>
            </a:r>
            <a:r>
              <a:rPr sz="1800" spc="-5" dirty="0">
                <a:latin typeface="Calibri"/>
                <a:cs typeface="Calibri"/>
              </a:rPr>
              <a:t>2Na</a:t>
            </a:r>
            <a:r>
              <a:rPr sz="1800" spc="-7" baseline="-20833" dirty="0">
                <a:latin typeface="Calibri"/>
                <a:cs typeface="Calibri"/>
              </a:rPr>
              <a:t>3</a:t>
            </a:r>
            <a:r>
              <a:rPr sz="1800" spc="-5" dirty="0">
                <a:latin typeface="Calibri"/>
                <a:cs typeface="Calibri"/>
              </a:rPr>
              <a:t>PO</a:t>
            </a:r>
            <a:r>
              <a:rPr sz="1800" spc="-7" baseline="-20833" dirty="0">
                <a:latin typeface="Calibri"/>
                <a:cs typeface="Calibri"/>
              </a:rPr>
              <a:t>4</a:t>
            </a:r>
            <a:r>
              <a:rPr sz="1800" baseline="-20833" dirty="0">
                <a:latin typeface="Calibri"/>
                <a:cs typeface="Calibri"/>
              </a:rPr>
              <a:t> </a:t>
            </a:r>
            <a:r>
              <a:rPr sz="1800" spc="-5" dirty="0">
                <a:latin typeface="Calibri"/>
                <a:cs typeface="Calibri"/>
              </a:rPr>
              <a:t>(1) </a:t>
            </a:r>
            <a:r>
              <a:rPr sz="1800" spc="-395" dirty="0">
                <a:latin typeface="Calibri"/>
                <a:cs typeface="Calibri"/>
              </a:rPr>
              <a:t> </a:t>
            </a:r>
            <a:r>
              <a:rPr sz="1800" spc="-5" dirty="0">
                <a:latin typeface="Calibri"/>
                <a:cs typeface="Calibri"/>
              </a:rPr>
              <a:t>P</a:t>
            </a:r>
            <a:r>
              <a:rPr sz="1800" spc="-7" baseline="-20833" dirty="0">
                <a:latin typeface="Calibri"/>
                <a:cs typeface="Calibri"/>
              </a:rPr>
              <a:t>2</a:t>
            </a:r>
            <a:r>
              <a:rPr sz="1800" spc="-5" dirty="0">
                <a:latin typeface="Calibri"/>
                <a:cs typeface="Calibri"/>
              </a:rPr>
              <a:t>O</a:t>
            </a:r>
            <a:r>
              <a:rPr sz="1800" spc="-7" baseline="-20833" dirty="0">
                <a:latin typeface="Calibri"/>
                <a:cs typeface="Calibri"/>
              </a:rPr>
              <a:t>5</a:t>
            </a:r>
            <a:r>
              <a:rPr sz="1800" baseline="-20833" dirty="0">
                <a:latin typeface="Calibri"/>
                <a:cs typeface="Calibri"/>
              </a:rPr>
              <a:t> </a:t>
            </a:r>
            <a:r>
              <a:rPr sz="1800" dirty="0">
                <a:latin typeface="Calibri"/>
                <a:cs typeface="Calibri"/>
              </a:rPr>
              <a:t>+ </a:t>
            </a:r>
            <a:r>
              <a:rPr sz="1800" spc="-5" dirty="0">
                <a:latin typeface="Calibri"/>
                <a:cs typeface="Calibri"/>
              </a:rPr>
              <a:t>3H</a:t>
            </a:r>
            <a:r>
              <a:rPr sz="1800" spc="-7" baseline="-20833" dirty="0">
                <a:latin typeface="Calibri"/>
                <a:cs typeface="Calibri"/>
              </a:rPr>
              <a:t>2</a:t>
            </a:r>
            <a:r>
              <a:rPr sz="1800" spc="-5" dirty="0">
                <a:latin typeface="Calibri"/>
                <a:cs typeface="Calibri"/>
              </a:rPr>
              <a:t>O </a:t>
            </a:r>
            <a:r>
              <a:rPr sz="1800" dirty="0">
                <a:latin typeface="Calibri"/>
                <a:cs typeface="Calibri"/>
              </a:rPr>
              <a:t>= </a:t>
            </a:r>
            <a:r>
              <a:rPr sz="1800" spc="-5" dirty="0">
                <a:latin typeface="Calibri"/>
                <a:cs typeface="Calibri"/>
              </a:rPr>
              <a:t>2H</a:t>
            </a:r>
            <a:r>
              <a:rPr sz="1800" spc="-7" baseline="-20833" dirty="0">
                <a:latin typeface="Calibri"/>
                <a:cs typeface="Calibri"/>
              </a:rPr>
              <a:t>3</a:t>
            </a:r>
            <a:r>
              <a:rPr sz="1800" spc="-5" dirty="0">
                <a:latin typeface="Calibri"/>
                <a:cs typeface="Calibri"/>
              </a:rPr>
              <a:t>PO</a:t>
            </a:r>
            <a:r>
              <a:rPr sz="1800" spc="-7" baseline="-20833" dirty="0">
                <a:latin typeface="Calibri"/>
                <a:cs typeface="Calibri"/>
              </a:rPr>
              <a:t>4</a:t>
            </a:r>
            <a:r>
              <a:rPr sz="1800" baseline="-20833" dirty="0">
                <a:latin typeface="Calibri"/>
                <a:cs typeface="Calibri"/>
              </a:rPr>
              <a:t> </a:t>
            </a:r>
            <a:r>
              <a:rPr sz="1800" spc="-5" dirty="0">
                <a:latin typeface="Calibri"/>
                <a:cs typeface="Calibri"/>
              </a:rPr>
              <a:t>(2а) </a:t>
            </a:r>
            <a:r>
              <a:rPr sz="1800" dirty="0">
                <a:latin typeface="Calibri"/>
                <a:cs typeface="Calibri"/>
              </a:rPr>
              <a:t> Na</a:t>
            </a:r>
            <a:r>
              <a:rPr sz="1800" baseline="-20833" dirty="0">
                <a:latin typeface="Calibri"/>
                <a:cs typeface="Calibri"/>
              </a:rPr>
              <a:t>2</a:t>
            </a:r>
            <a:r>
              <a:rPr sz="1800" dirty="0">
                <a:latin typeface="Calibri"/>
                <a:cs typeface="Calibri"/>
              </a:rPr>
              <a:t>O</a:t>
            </a:r>
            <a:r>
              <a:rPr sz="1800" spc="-15" dirty="0">
                <a:latin typeface="Calibri"/>
                <a:cs typeface="Calibri"/>
              </a:rPr>
              <a:t> </a:t>
            </a:r>
            <a:r>
              <a:rPr sz="1800" dirty="0">
                <a:latin typeface="Calibri"/>
                <a:cs typeface="Calibri"/>
              </a:rPr>
              <a:t>+</a:t>
            </a:r>
            <a:r>
              <a:rPr sz="1800" spc="-15" dirty="0">
                <a:latin typeface="Calibri"/>
                <a:cs typeface="Calibri"/>
              </a:rPr>
              <a:t> </a:t>
            </a:r>
            <a:r>
              <a:rPr sz="1800" spc="-5" dirty="0">
                <a:latin typeface="Calibri"/>
                <a:cs typeface="Calibri"/>
              </a:rPr>
              <a:t>H</a:t>
            </a:r>
            <a:r>
              <a:rPr sz="1800" spc="-7" baseline="-20833" dirty="0">
                <a:latin typeface="Calibri"/>
                <a:cs typeface="Calibri"/>
              </a:rPr>
              <a:t>2</a:t>
            </a:r>
            <a:r>
              <a:rPr sz="1800" spc="-5" dirty="0">
                <a:latin typeface="Calibri"/>
                <a:cs typeface="Calibri"/>
              </a:rPr>
              <a:t>O</a:t>
            </a:r>
            <a:r>
              <a:rPr sz="1800" spc="5" dirty="0">
                <a:latin typeface="Calibri"/>
                <a:cs typeface="Calibri"/>
              </a:rPr>
              <a:t> </a:t>
            </a:r>
            <a:r>
              <a:rPr sz="1800" dirty="0">
                <a:latin typeface="Calibri"/>
                <a:cs typeface="Calibri"/>
              </a:rPr>
              <a:t>=</a:t>
            </a:r>
            <a:r>
              <a:rPr sz="1800" spc="-15" dirty="0">
                <a:latin typeface="Calibri"/>
                <a:cs typeface="Calibri"/>
              </a:rPr>
              <a:t> </a:t>
            </a:r>
            <a:r>
              <a:rPr sz="1800" dirty="0">
                <a:latin typeface="Calibri"/>
                <a:cs typeface="Calibri"/>
              </a:rPr>
              <a:t>2NaOH </a:t>
            </a:r>
            <a:r>
              <a:rPr sz="1800" spc="-5" dirty="0">
                <a:latin typeface="Calibri"/>
                <a:cs typeface="Calibri"/>
              </a:rPr>
              <a:t>(2б)</a:t>
            </a:r>
            <a:endParaRPr sz="1800">
              <a:latin typeface="Calibri"/>
              <a:cs typeface="Calibri"/>
            </a:endParaRPr>
          </a:p>
          <a:p>
            <a:pPr marL="7503159">
              <a:lnSpc>
                <a:spcPct val="100000"/>
              </a:lnSpc>
            </a:pPr>
            <a:r>
              <a:rPr sz="1800" spc="-5" dirty="0">
                <a:latin typeface="Calibri"/>
                <a:cs typeface="Calibri"/>
              </a:rPr>
              <a:t>2Na</a:t>
            </a:r>
            <a:r>
              <a:rPr sz="1800" spc="-7" baseline="-20833" dirty="0">
                <a:latin typeface="Calibri"/>
                <a:cs typeface="Calibri"/>
              </a:rPr>
              <a:t>3</a:t>
            </a:r>
            <a:r>
              <a:rPr sz="1800" spc="-5" dirty="0">
                <a:latin typeface="Calibri"/>
                <a:cs typeface="Calibri"/>
              </a:rPr>
              <a:t>PO</a:t>
            </a:r>
            <a:r>
              <a:rPr sz="1800" spc="-7" baseline="-20833" dirty="0">
                <a:latin typeface="Calibri"/>
                <a:cs typeface="Calibri"/>
              </a:rPr>
              <a:t>4</a:t>
            </a:r>
            <a:r>
              <a:rPr sz="1800" spc="195" baseline="-20833" dirty="0">
                <a:latin typeface="Calibri"/>
                <a:cs typeface="Calibri"/>
              </a:rPr>
              <a:t> </a:t>
            </a:r>
            <a:r>
              <a:rPr sz="1800" dirty="0">
                <a:latin typeface="Calibri"/>
                <a:cs typeface="Calibri"/>
              </a:rPr>
              <a:t>+ </a:t>
            </a:r>
            <a:r>
              <a:rPr sz="1800" spc="-5" dirty="0">
                <a:latin typeface="Calibri"/>
                <a:cs typeface="Calibri"/>
              </a:rPr>
              <a:t>H</a:t>
            </a:r>
            <a:r>
              <a:rPr sz="1800" spc="-7" baseline="-20833" dirty="0">
                <a:latin typeface="Calibri"/>
                <a:cs typeface="Calibri"/>
              </a:rPr>
              <a:t>3</a:t>
            </a:r>
            <a:r>
              <a:rPr sz="1800" spc="-5" dirty="0">
                <a:latin typeface="Calibri"/>
                <a:cs typeface="Calibri"/>
              </a:rPr>
              <a:t>PO</a:t>
            </a:r>
            <a:r>
              <a:rPr sz="1800" spc="-7" baseline="-20833" dirty="0">
                <a:latin typeface="Calibri"/>
                <a:cs typeface="Calibri"/>
              </a:rPr>
              <a:t>4</a:t>
            </a:r>
            <a:r>
              <a:rPr sz="1800" spc="217" baseline="-20833" dirty="0">
                <a:latin typeface="Calibri"/>
                <a:cs typeface="Calibri"/>
              </a:rPr>
              <a:t> </a:t>
            </a:r>
            <a:r>
              <a:rPr sz="1800" dirty="0">
                <a:latin typeface="Calibri"/>
                <a:cs typeface="Calibri"/>
              </a:rPr>
              <a:t>=</a:t>
            </a:r>
            <a:r>
              <a:rPr sz="1800" spc="-10" dirty="0">
                <a:latin typeface="Calibri"/>
                <a:cs typeface="Calibri"/>
              </a:rPr>
              <a:t> </a:t>
            </a:r>
            <a:r>
              <a:rPr sz="1800" spc="-5" dirty="0">
                <a:latin typeface="Calibri"/>
                <a:cs typeface="Calibri"/>
              </a:rPr>
              <a:t>3Na</a:t>
            </a:r>
            <a:r>
              <a:rPr sz="1800" spc="-7" baseline="-20833" dirty="0">
                <a:latin typeface="Calibri"/>
                <a:cs typeface="Calibri"/>
              </a:rPr>
              <a:t>2</a:t>
            </a:r>
            <a:r>
              <a:rPr sz="1800" spc="-5" dirty="0">
                <a:latin typeface="Calibri"/>
                <a:cs typeface="Calibri"/>
              </a:rPr>
              <a:t>HPO</a:t>
            </a:r>
            <a:r>
              <a:rPr sz="1800" spc="-7" baseline="-20833" dirty="0">
                <a:latin typeface="Calibri"/>
                <a:cs typeface="Calibri"/>
              </a:rPr>
              <a:t>4</a:t>
            </a:r>
            <a:r>
              <a:rPr sz="1800" spc="217" baseline="-20833" dirty="0">
                <a:latin typeface="Calibri"/>
                <a:cs typeface="Calibri"/>
              </a:rPr>
              <a:t> </a:t>
            </a:r>
            <a:r>
              <a:rPr sz="1800" spc="-5" dirty="0">
                <a:latin typeface="Calibri"/>
                <a:cs typeface="Calibri"/>
              </a:rPr>
              <a:t>(3)</a:t>
            </a:r>
            <a:endParaRPr sz="1800">
              <a:latin typeface="Calibri"/>
              <a:cs typeface="Calibri"/>
            </a:endParaRPr>
          </a:p>
          <a:p>
            <a:pPr marL="259715">
              <a:lnSpc>
                <a:spcPct val="100000"/>
              </a:lnSpc>
              <a:spcBef>
                <a:spcPts val="1835"/>
              </a:spcBef>
              <a:tabLst>
                <a:tab pos="4693285" algn="l"/>
              </a:tabLst>
            </a:pPr>
            <a:r>
              <a:rPr sz="2400" dirty="0">
                <a:latin typeface="Times New Roman"/>
                <a:cs typeface="Times New Roman"/>
              </a:rPr>
              <a:t>2)</a:t>
            </a:r>
            <a:r>
              <a:rPr sz="2400" spc="5" dirty="0">
                <a:latin typeface="Times New Roman"/>
                <a:cs typeface="Times New Roman"/>
              </a:rPr>
              <a:t> </a:t>
            </a:r>
            <a:r>
              <a:rPr sz="2400" spc="-30" dirty="0">
                <a:latin typeface="Times New Roman"/>
                <a:cs typeface="Times New Roman"/>
              </a:rPr>
              <a:t>Находим</a:t>
            </a:r>
            <a:r>
              <a:rPr sz="2400" spc="25" dirty="0">
                <a:latin typeface="Times New Roman"/>
                <a:cs typeface="Times New Roman"/>
              </a:rPr>
              <a:t> </a:t>
            </a:r>
            <a:r>
              <a:rPr sz="2400" spc="-10" dirty="0">
                <a:latin typeface="Times New Roman"/>
                <a:cs typeface="Times New Roman"/>
              </a:rPr>
              <a:t>массовую</a:t>
            </a:r>
            <a:r>
              <a:rPr sz="2400" spc="-40" dirty="0">
                <a:latin typeface="Times New Roman"/>
                <a:cs typeface="Times New Roman"/>
              </a:rPr>
              <a:t> </a:t>
            </a:r>
            <a:r>
              <a:rPr sz="2400" spc="-10" dirty="0">
                <a:latin typeface="Times New Roman"/>
                <a:cs typeface="Times New Roman"/>
              </a:rPr>
              <a:t>долю</a:t>
            </a:r>
            <a:r>
              <a:rPr sz="2400" spc="25" dirty="0">
                <a:latin typeface="Times New Roman"/>
                <a:cs typeface="Times New Roman"/>
              </a:rPr>
              <a:t> </a:t>
            </a:r>
            <a:r>
              <a:rPr sz="2400" spc="-5" dirty="0">
                <a:latin typeface="Times New Roman"/>
                <a:cs typeface="Times New Roman"/>
              </a:rPr>
              <a:t>ω(H)	</a:t>
            </a:r>
            <a:r>
              <a:rPr sz="2400" dirty="0">
                <a:latin typeface="Times New Roman"/>
                <a:cs typeface="Times New Roman"/>
              </a:rPr>
              <a:t>в</a:t>
            </a:r>
            <a:r>
              <a:rPr sz="2400" spc="-15" dirty="0">
                <a:latin typeface="Times New Roman"/>
                <a:cs typeface="Times New Roman"/>
              </a:rPr>
              <a:t> </a:t>
            </a:r>
            <a:r>
              <a:rPr sz="2400" spc="-5" dirty="0">
                <a:latin typeface="Times New Roman"/>
                <a:cs typeface="Times New Roman"/>
              </a:rPr>
              <a:t>растворе.</a:t>
            </a:r>
            <a:endParaRPr sz="2400">
              <a:latin typeface="Times New Roman"/>
              <a:cs typeface="Times New Roman"/>
            </a:endParaRPr>
          </a:p>
          <a:p>
            <a:pPr marL="488315" marR="2178685">
              <a:lnSpc>
                <a:spcPct val="100000"/>
              </a:lnSpc>
            </a:pPr>
            <a:r>
              <a:rPr sz="2400" spc="-5" dirty="0">
                <a:latin typeface="Times New Roman"/>
                <a:cs typeface="Times New Roman"/>
              </a:rPr>
              <a:t>m(H</a:t>
            </a:r>
            <a:r>
              <a:rPr sz="2400" spc="-7" baseline="-20833" dirty="0">
                <a:latin typeface="Times New Roman"/>
                <a:cs typeface="Times New Roman"/>
              </a:rPr>
              <a:t>2</a:t>
            </a:r>
            <a:r>
              <a:rPr sz="2400" spc="-5" dirty="0">
                <a:latin typeface="Times New Roman"/>
                <a:cs typeface="Times New Roman"/>
              </a:rPr>
              <a:t>O)</a:t>
            </a:r>
            <a:r>
              <a:rPr sz="2400" spc="20" dirty="0">
                <a:latin typeface="Times New Roman"/>
                <a:cs typeface="Times New Roman"/>
              </a:rPr>
              <a:t> </a:t>
            </a:r>
            <a:r>
              <a:rPr sz="2400" dirty="0">
                <a:latin typeface="Times New Roman"/>
                <a:cs typeface="Times New Roman"/>
              </a:rPr>
              <a:t>=</a:t>
            </a:r>
            <a:r>
              <a:rPr sz="2400" spc="-15" dirty="0">
                <a:latin typeface="Times New Roman"/>
                <a:cs typeface="Times New Roman"/>
              </a:rPr>
              <a:t> </a:t>
            </a:r>
            <a:r>
              <a:rPr sz="2400" spc="-5" dirty="0">
                <a:latin typeface="Times New Roman"/>
                <a:cs typeface="Times New Roman"/>
              </a:rPr>
              <a:t>m(р-ра)</a:t>
            </a:r>
            <a:r>
              <a:rPr sz="2400" dirty="0">
                <a:latin typeface="Times New Roman"/>
                <a:cs typeface="Times New Roman"/>
              </a:rPr>
              <a:t> –</a:t>
            </a:r>
            <a:r>
              <a:rPr sz="2400" spc="-5" dirty="0">
                <a:latin typeface="Times New Roman"/>
                <a:cs typeface="Times New Roman"/>
              </a:rPr>
              <a:t> m(Na</a:t>
            </a:r>
            <a:r>
              <a:rPr sz="2400" spc="-7" baseline="-20833" dirty="0">
                <a:latin typeface="Times New Roman"/>
                <a:cs typeface="Times New Roman"/>
              </a:rPr>
              <a:t>2</a:t>
            </a:r>
            <a:r>
              <a:rPr sz="2400" spc="-5" dirty="0">
                <a:latin typeface="Times New Roman"/>
                <a:cs typeface="Times New Roman"/>
              </a:rPr>
              <a:t>O)</a:t>
            </a:r>
            <a:r>
              <a:rPr sz="2400" spc="10" dirty="0">
                <a:latin typeface="Times New Roman"/>
                <a:cs typeface="Times New Roman"/>
              </a:rPr>
              <a:t> </a:t>
            </a:r>
            <a:r>
              <a:rPr sz="2400" dirty="0">
                <a:latin typeface="Times New Roman"/>
                <a:cs typeface="Times New Roman"/>
              </a:rPr>
              <a:t>–</a:t>
            </a:r>
            <a:r>
              <a:rPr sz="2400" spc="-5" dirty="0">
                <a:latin typeface="Times New Roman"/>
                <a:cs typeface="Times New Roman"/>
              </a:rPr>
              <a:t> m(P</a:t>
            </a:r>
            <a:r>
              <a:rPr sz="2400" spc="-7" baseline="-20833" dirty="0">
                <a:latin typeface="Times New Roman"/>
                <a:cs typeface="Times New Roman"/>
              </a:rPr>
              <a:t>2</a:t>
            </a:r>
            <a:r>
              <a:rPr sz="2400" spc="-5" dirty="0">
                <a:latin typeface="Times New Roman"/>
                <a:cs typeface="Times New Roman"/>
              </a:rPr>
              <a:t>O</a:t>
            </a:r>
            <a:r>
              <a:rPr sz="2400" spc="-7" baseline="-20833" dirty="0">
                <a:latin typeface="Times New Roman"/>
                <a:cs typeface="Times New Roman"/>
              </a:rPr>
              <a:t>5</a:t>
            </a:r>
            <a:r>
              <a:rPr sz="2400" spc="-5" dirty="0">
                <a:latin typeface="Times New Roman"/>
                <a:cs typeface="Times New Roman"/>
              </a:rPr>
              <a:t>)</a:t>
            </a:r>
            <a:r>
              <a:rPr sz="2400" spc="25" dirty="0">
                <a:latin typeface="Times New Roman"/>
                <a:cs typeface="Times New Roman"/>
              </a:rPr>
              <a:t> </a:t>
            </a:r>
            <a:r>
              <a:rPr sz="2400" dirty="0">
                <a:latin typeface="Times New Roman"/>
                <a:cs typeface="Times New Roman"/>
              </a:rPr>
              <a:t>=</a:t>
            </a:r>
            <a:r>
              <a:rPr sz="2400" spc="-15" dirty="0">
                <a:latin typeface="Times New Roman"/>
                <a:cs typeface="Times New Roman"/>
              </a:rPr>
              <a:t> </a:t>
            </a:r>
            <a:r>
              <a:rPr sz="2400" dirty="0">
                <a:latin typeface="Times New Roman"/>
                <a:cs typeface="Times New Roman"/>
              </a:rPr>
              <a:t>(312,5 –</a:t>
            </a:r>
            <a:r>
              <a:rPr sz="2400" spc="-5" dirty="0">
                <a:latin typeface="Times New Roman"/>
                <a:cs typeface="Times New Roman"/>
              </a:rPr>
              <a:t> </a:t>
            </a:r>
            <a:r>
              <a:rPr sz="2400" dirty="0">
                <a:latin typeface="Times New Roman"/>
                <a:cs typeface="Times New Roman"/>
              </a:rPr>
              <a:t>62</a:t>
            </a:r>
            <a:r>
              <a:rPr sz="2400" i="1" dirty="0">
                <a:latin typeface="Times New Roman"/>
                <a:cs typeface="Times New Roman"/>
              </a:rPr>
              <a:t>x</a:t>
            </a:r>
            <a:r>
              <a:rPr sz="2400" i="1" spc="-15" dirty="0">
                <a:latin typeface="Times New Roman"/>
                <a:cs typeface="Times New Roman"/>
              </a:rPr>
              <a:t> </a:t>
            </a:r>
            <a:r>
              <a:rPr sz="2400" dirty="0">
                <a:latin typeface="Times New Roman"/>
                <a:cs typeface="Times New Roman"/>
              </a:rPr>
              <a:t>– 142</a:t>
            </a:r>
            <a:r>
              <a:rPr sz="2400" i="1" dirty="0">
                <a:latin typeface="Times New Roman"/>
                <a:cs typeface="Times New Roman"/>
              </a:rPr>
              <a:t>y</a:t>
            </a:r>
            <a:r>
              <a:rPr sz="2400" dirty="0">
                <a:latin typeface="Times New Roman"/>
                <a:cs typeface="Times New Roman"/>
              </a:rPr>
              <a:t>)</a:t>
            </a:r>
            <a:r>
              <a:rPr sz="2400" spc="-15" dirty="0">
                <a:latin typeface="Times New Roman"/>
                <a:cs typeface="Times New Roman"/>
              </a:rPr>
              <a:t> </a:t>
            </a:r>
            <a:r>
              <a:rPr sz="2400" dirty="0">
                <a:latin typeface="Times New Roman"/>
                <a:cs typeface="Times New Roman"/>
              </a:rPr>
              <a:t>г </a:t>
            </a:r>
            <a:r>
              <a:rPr sz="2400" spc="-585" dirty="0">
                <a:latin typeface="Times New Roman"/>
                <a:cs typeface="Times New Roman"/>
              </a:rPr>
              <a:t> </a:t>
            </a:r>
            <a:r>
              <a:rPr sz="2400" spc="-5" dirty="0">
                <a:latin typeface="Times New Roman"/>
                <a:cs typeface="Times New Roman"/>
              </a:rPr>
              <a:t>n(H</a:t>
            </a:r>
            <a:r>
              <a:rPr sz="2400" spc="-7" baseline="-20833" dirty="0">
                <a:latin typeface="Times New Roman"/>
                <a:cs typeface="Times New Roman"/>
              </a:rPr>
              <a:t>2</a:t>
            </a:r>
            <a:r>
              <a:rPr sz="2400" spc="-5" dirty="0">
                <a:latin typeface="Times New Roman"/>
                <a:cs typeface="Times New Roman"/>
              </a:rPr>
              <a:t>O)</a:t>
            </a:r>
            <a:r>
              <a:rPr sz="2400" dirty="0">
                <a:latin typeface="Times New Roman"/>
                <a:cs typeface="Times New Roman"/>
              </a:rPr>
              <a:t> =</a:t>
            </a:r>
            <a:r>
              <a:rPr sz="2400" spc="-15" dirty="0">
                <a:latin typeface="Times New Roman"/>
                <a:cs typeface="Times New Roman"/>
              </a:rPr>
              <a:t> </a:t>
            </a:r>
            <a:r>
              <a:rPr sz="2400" dirty="0">
                <a:latin typeface="Times New Roman"/>
                <a:cs typeface="Times New Roman"/>
              </a:rPr>
              <a:t>(312,5 – </a:t>
            </a:r>
            <a:r>
              <a:rPr sz="2400" spc="-5" dirty="0">
                <a:latin typeface="Times New Roman"/>
                <a:cs typeface="Times New Roman"/>
              </a:rPr>
              <a:t>62</a:t>
            </a:r>
            <a:r>
              <a:rPr sz="2400" i="1" spc="-5" dirty="0">
                <a:latin typeface="Times New Roman"/>
                <a:cs typeface="Times New Roman"/>
              </a:rPr>
              <a:t>x</a:t>
            </a:r>
            <a:r>
              <a:rPr sz="2400" i="1" spc="-15" dirty="0">
                <a:latin typeface="Times New Roman"/>
                <a:cs typeface="Times New Roman"/>
              </a:rPr>
              <a:t> </a:t>
            </a:r>
            <a:r>
              <a:rPr sz="2400" dirty="0">
                <a:latin typeface="Times New Roman"/>
                <a:cs typeface="Times New Roman"/>
              </a:rPr>
              <a:t>– </a:t>
            </a:r>
            <a:r>
              <a:rPr sz="2400" spc="-5" dirty="0">
                <a:latin typeface="Times New Roman"/>
                <a:cs typeface="Times New Roman"/>
              </a:rPr>
              <a:t>142</a:t>
            </a:r>
            <a:r>
              <a:rPr sz="2400" i="1" spc="-5" dirty="0">
                <a:latin typeface="Times New Roman"/>
                <a:cs typeface="Times New Roman"/>
              </a:rPr>
              <a:t>y</a:t>
            </a:r>
            <a:r>
              <a:rPr sz="2400" spc="-5" dirty="0">
                <a:latin typeface="Times New Roman"/>
                <a:cs typeface="Times New Roman"/>
              </a:rPr>
              <a:t>)/18</a:t>
            </a:r>
            <a:r>
              <a:rPr sz="2400" spc="-15" dirty="0">
                <a:latin typeface="Times New Roman"/>
                <a:cs typeface="Times New Roman"/>
              </a:rPr>
              <a:t> </a:t>
            </a:r>
            <a:r>
              <a:rPr sz="2400" spc="-10" dirty="0">
                <a:latin typeface="Times New Roman"/>
                <a:cs typeface="Times New Roman"/>
              </a:rPr>
              <a:t>моль</a:t>
            </a:r>
            <a:endParaRPr sz="2400">
              <a:latin typeface="Times New Roman"/>
              <a:cs typeface="Times New Roman"/>
            </a:endParaRPr>
          </a:p>
          <a:p>
            <a:pPr marL="488315" marR="1366520">
              <a:lnSpc>
                <a:spcPct val="100000"/>
              </a:lnSpc>
              <a:spcBef>
                <a:spcPts val="5"/>
              </a:spcBef>
              <a:tabLst>
                <a:tab pos="2381250" algn="l"/>
              </a:tabLst>
            </a:pPr>
            <a:r>
              <a:rPr sz="2400" spc="-5" dirty="0">
                <a:latin typeface="Times New Roman"/>
                <a:cs typeface="Times New Roman"/>
              </a:rPr>
              <a:t>n(H)</a:t>
            </a:r>
            <a:r>
              <a:rPr sz="2400" spc="5" dirty="0">
                <a:latin typeface="Times New Roman"/>
                <a:cs typeface="Times New Roman"/>
              </a:rPr>
              <a:t> </a:t>
            </a:r>
            <a:r>
              <a:rPr sz="2400" dirty="0">
                <a:latin typeface="Times New Roman"/>
                <a:cs typeface="Times New Roman"/>
              </a:rPr>
              <a:t>=</a:t>
            </a:r>
            <a:r>
              <a:rPr sz="2400" spc="5" dirty="0">
                <a:latin typeface="Times New Roman"/>
                <a:cs typeface="Times New Roman"/>
              </a:rPr>
              <a:t> </a:t>
            </a:r>
            <a:r>
              <a:rPr sz="2400" spc="-10" dirty="0">
                <a:latin typeface="Times New Roman"/>
                <a:cs typeface="Times New Roman"/>
              </a:rPr>
              <a:t>m/M</a:t>
            </a:r>
            <a:r>
              <a:rPr sz="2400" spc="10" dirty="0">
                <a:latin typeface="Times New Roman"/>
                <a:cs typeface="Times New Roman"/>
              </a:rPr>
              <a:t> </a:t>
            </a:r>
            <a:r>
              <a:rPr sz="2400" dirty="0">
                <a:latin typeface="Times New Roman"/>
                <a:cs typeface="Times New Roman"/>
              </a:rPr>
              <a:t>=	2∙(312,5</a:t>
            </a:r>
            <a:r>
              <a:rPr sz="2400" spc="-20" dirty="0">
                <a:latin typeface="Times New Roman"/>
                <a:cs typeface="Times New Roman"/>
              </a:rPr>
              <a:t> </a:t>
            </a:r>
            <a:r>
              <a:rPr sz="2400" dirty="0">
                <a:latin typeface="Times New Roman"/>
                <a:cs typeface="Times New Roman"/>
              </a:rPr>
              <a:t>–</a:t>
            </a:r>
            <a:r>
              <a:rPr sz="2400" spc="-10" dirty="0">
                <a:latin typeface="Times New Roman"/>
                <a:cs typeface="Times New Roman"/>
              </a:rPr>
              <a:t> </a:t>
            </a:r>
            <a:r>
              <a:rPr sz="2400" dirty="0">
                <a:latin typeface="Times New Roman"/>
                <a:cs typeface="Times New Roman"/>
              </a:rPr>
              <a:t>62</a:t>
            </a:r>
            <a:r>
              <a:rPr sz="2400" i="1" dirty="0">
                <a:latin typeface="Times New Roman"/>
                <a:cs typeface="Times New Roman"/>
              </a:rPr>
              <a:t>x</a:t>
            </a:r>
            <a:r>
              <a:rPr sz="2400" i="1" spc="-5" dirty="0">
                <a:latin typeface="Times New Roman"/>
                <a:cs typeface="Times New Roman"/>
              </a:rPr>
              <a:t> </a:t>
            </a:r>
            <a:r>
              <a:rPr sz="2400" dirty="0">
                <a:latin typeface="Times New Roman"/>
                <a:cs typeface="Times New Roman"/>
              </a:rPr>
              <a:t>–</a:t>
            </a:r>
            <a:r>
              <a:rPr sz="2400" spc="-10" dirty="0">
                <a:latin typeface="Times New Roman"/>
                <a:cs typeface="Times New Roman"/>
              </a:rPr>
              <a:t> </a:t>
            </a:r>
            <a:r>
              <a:rPr sz="2400" dirty="0">
                <a:latin typeface="Times New Roman"/>
                <a:cs typeface="Times New Roman"/>
              </a:rPr>
              <a:t>142</a:t>
            </a:r>
            <a:r>
              <a:rPr sz="2400" i="1" dirty="0">
                <a:latin typeface="Times New Roman"/>
                <a:cs typeface="Times New Roman"/>
              </a:rPr>
              <a:t>y</a:t>
            </a:r>
            <a:r>
              <a:rPr sz="2400" dirty="0">
                <a:latin typeface="Times New Roman"/>
                <a:cs typeface="Times New Roman"/>
              </a:rPr>
              <a:t>)/18</a:t>
            </a:r>
            <a:r>
              <a:rPr sz="2400" spc="-30" dirty="0">
                <a:latin typeface="Times New Roman"/>
                <a:cs typeface="Times New Roman"/>
              </a:rPr>
              <a:t> </a:t>
            </a:r>
            <a:r>
              <a:rPr sz="2400" dirty="0">
                <a:latin typeface="Times New Roman"/>
                <a:cs typeface="Times New Roman"/>
              </a:rPr>
              <a:t>=</a:t>
            </a:r>
            <a:r>
              <a:rPr sz="2400" spc="-10" dirty="0">
                <a:latin typeface="Times New Roman"/>
                <a:cs typeface="Times New Roman"/>
              </a:rPr>
              <a:t> </a:t>
            </a:r>
            <a:r>
              <a:rPr sz="2400" dirty="0">
                <a:latin typeface="Times New Roman"/>
                <a:cs typeface="Times New Roman"/>
              </a:rPr>
              <a:t>(312,5</a:t>
            </a:r>
            <a:r>
              <a:rPr sz="2400" spc="-15" dirty="0">
                <a:latin typeface="Times New Roman"/>
                <a:cs typeface="Times New Roman"/>
              </a:rPr>
              <a:t> </a:t>
            </a:r>
            <a:r>
              <a:rPr sz="2400" dirty="0">
                <a:latin typeface="Times New Roman"/>
                <a:cs typeface="Times New Roman"/>
              </a:rPr>
              <a:t>–</a:t>
            </a:r>
            <a:r>
              <a:rPr sz="2400" spc="-10" dirty="0">
                <a:latin typeface="Times New Roman"/>
                <a:cs typeface="Times New Roman"/>
              </a:rPr>
              <a:t> </a:t>
            </a:r>
            <a:r>
              <a:rPr sz="2400" dirty="0">
                <a:latin typeface="Times New Roman"/>
                <a:cs typeface="Times New Roman"/>
              </a:rPr>
              <a:t>62</a:t>
            </a:r>
            <a:r>
              <a:rPr sz="2400" i="1" dirty="0">
                <a:latin typeface="Times New Roman"/>
                <a:cs typeface="Times New Roman"/>
              </a:rPr>
              <a:t>x</a:t>
            </a:r>
            <a:r>
              <a:rPr sz="2400" i="1" spc="-5" dirty="0">
                <a:latin typeface="Times New Roman"/>
                <a:cs typeface="Times New Roman"/>
              </a:rPr>
              <a:t> </a:t>
            </a:r>
            <a:r>
              <a:rPr sz="2400" dirty="0">
                <a:latin typeface="Times New Roman"/>
                <a:cs typeface="Times New Roman"/>
              </a:rPr>
              <a:t>–</a:t>
            </a:r>
            <a:r>
              <a:rPr sz="2400" spc="-5" dirty="0">
                <a:latin typeface="Times New Roman"/>
                <a:cs typeface="Times New Roman"/>
              </a:rPr>
              <a:t> </a:t>
            </a:r>
            <a:r>
              <a:rPr sz="2400" dirty="0">
                <a:latin typeface="Times New Roman"/>
                <a:cs typeface="Times New Roman"/>
              </a:rPr>
              <a:t>142</a:t>
            </a:r>
            <a:r>
              <a:rPr sz="2400" i="1" dirty="0">
                <a:latin typeface="Times New Roman"/>
                <a:cs typeface="Times New Roman"/>
              </a:rPr>
              <a:t>y</a:t>
            </a:r>
            <a:r>
              <a:rPr sz="2400" dirty="0">
                <a:latin typeface="Times New Roman"/>
                <a:cs typeface="Times New Roman"/>
              </a:rPr>
              <a:t>)/9</a:t>
            </a:r>
            <a:r>
              <a:rPr sz="2400" spc="-35" dirty="0">
                <a:latin typeface="Times New Roman"/>
                <a:cs typeface="Times New Roman"/>
              </a:rPr>
              <a:t> </a:t>
            </a:r>
            <a:r>
              <a:rPr sz="2400" spc="-10" dirty="0">
                <a:latin typeface="Times New Roman"/>
                <a:cs typeface="Times New Roman"/>
              </a:rPr>
              <a:t>моль, </a:t>
            </a:r>
            <a:r>
              <a:rPr sz="2400" spc="-585" dirty="0">
                <a:latin typeface="Times New Roman"/>
                <a:cs typeface="Times New Roman"/>
              </a:rPr>
              <a:t> </a:t>
            </a:r>
            <a:r>
              <a:rPr sz="2400" spc="-10" dirty="0">
                <a:latin typeface="Times New Roman"/>
                <a:cs typeface="Times New Roman"/>
              </a:rPr>
              <a:t>m(H)</a:t>
            </a:r>
            <a:r>
              <a:rPr sz="2400" spc="5" dirty="0">
                <a:latin typeface="Times New Roman"/>
                <a:cs typeface="Times New Roman"/>
              </a:rPr>
              <a:t> </a:t>
            </a:r>
            <a:r>
              <a:rPr sz="2400" dirty="0">
                <a:latin typeface="Times New Roman"/>
                <a:cs typeface="Times New Roman"/>
              </a:rPr>
              <a:t>= (312,5 – 62</a:t>
            </a:r>
            <a:r>
              <a:rPr sz="2400" i="1" dirty="0">
                <a:latin typeface="Times New Roman"/>
                <a:cs typeface="Times New Roman"/>
              </a:rPr>
              <a:t>x</a:t>
            </a:r>
            <a:r>
              <a:rPr sz="2400" i="1" spc="-15" dirty="0">
                <a:latin typeface="Times New Roman"/>
                <a:cs typeface="Times New Roman"/>
              </a:rPr>
              <a:t> </a:t>
            </a:r>
            <a:r>
              <a:rPr sz="2400" dirty="0">
                <a:latin typeface="Times New Roman"/>
                <a:cs typeface="Times New Roman"/>
              </a:rPr>
              <a:t>– 142</a:t>
            </a:r>
            <a:r>
              <a:rPr sz="2400" i="1" dirty="0">
                <a:latin typeface="Times New Roman"/>
                <a:cs typeface="Times New Roman"/>
              </a:rPr>
              <a:t>y</a:t>
            </a:r>
            <a:r>
              <a:rPr sz="2400" dirty="0">
                <a:latin typeface="Times New Roman"/>
                <a:cs typeface="Times New Roman"/>
              </a:rPr>
              <a:t>)/9</a:t>
            </a:r>
            <a:r>
              <a:rPr sz="2400" spc="-25" dirty="0">
                <a:latin typeface="Times New Roman"/>
                <a:cs typeface="Times New Roman"/>
              </a:rPr>
              <a:t> </a:t>
            </a:r>
            <a:r>
              <a:rPr sz="2400" dirty="0">
                <a:latin typeface="Times New Roman"/>
                <a:cs typeface="Times New Roman"/>
              </a:rPr>
              <a:t>г</a:t>
            </a:r>
            <a:endParaRPr sz="2400">
              <a:latin typeface="Times New Roman"/>
              <a:cs typeface="Times New Roman"/>
            </a:endParaRPr>
          </a:p>
          <a:p>
            <a:pPr marL="488315">
              <a:lnSpc>
                <a:spcPct val="100000"/>
              </a:lnSpc>
            </a:pPr>
            <a:r>
              <a:rPr sz="2400" spc="-5" dirty="0">
                <a:latin typeface="Times New Roman"/>
                <a:cs typeface="Times New Roman"/>
              </a:rPr>
              <a:t>ω(H)</a:t>
            </a:r>
            <a:r>
              <a:rPr sz="2400" spc="-15" dirty="0">
                <a:latin typeface="Times New Roman"/>
                <a:cs typeface="Times New Roman"/>
              </a:rPr>
              <a:t> </a:t>
            </a:r>
            <a:r>
              <a:rPr sz="2400" dirty="0">
                <a:latin typeface="Times New Roman"/>
                <a:cs typeface="Times New Roman"/>
              </a:rPr>
              <a:t>=</a:t>
            </a:r>
            <a:r>
              <a:rPr sz="2400" spc="-5" dirty="0">
                <a:latin typeface="Times New Roman"/>
                <a:cs typeface="Times New Roman"/>
              </a:rPr>
              <a:t> m(H)/m(р-ра) </a:t>
            </a:r>
            <a:r>
              <a:rPr sz="2400" dirty="0">
                <a:latin typeface="Times New Roman"/>
                <a:cs typeface="Times New Roman"/>
              </a:rPr>
              <a:t>= (312,5</a:t>
            </a:r>
            <a:r>
              <a:rPr sz="2400" spc="-15" dirty="0">
                <a:latin typeface="Times New Roman"/>
                <a:cs typeface="Times New Roman"/>
              </a:rPr>
              <a:t> </a:t>
            </a:r>
            <a:r>
              <a:rPr sz="2400" dirty="0">
                <a:latin typeface="Times New Roman"/>
                <a:cs typeface="Times New Roman"/>
              </a:rPr>
              <a:t>–</a:t>
            </a:r>
            <a:r>
              <a:rPr sz="2400" spc="-5" dirty="0">
                <a:latin typeface="Times New Roman"/>
                <a:cs typeface="Times New Roman"/>
              </a:rPr>
              <a:t> </a:t>
            </a:r>
            <a:r>
              <a:rPr sz="2400" dirty="0">
                <a:latin typeface="Times New Roman"/>
                <a:cs typeface="Times New Roman"/>
              </a:rPr>
              <a:t>62</a:t>
            </a:r>
            <a:r>
              <a:rPr sz="2400" i="1" dirty="0">
                <a:latin typeface="Times New Roman"/>
                <a:cs typeface="Times New Roman"/>
              </a:rPr>
              <a:t>x</a:t>
            </a:r>
            <a:r>
              <a:rPr sz="2400" i="1" spc="-5" dirty="0">
                <a:latin typeface="Times New Roman"/>
                <a:cs typeface="Times New Roman"/>
              </a:rPr>
              <a:t> </a:t>
            </a:r>
            <a:r>
              <a:rPr sz="2400" dirty="0">
                <a:latin typeface="Times New Roman"/>
                <a:cs typeface="Times New Roman"/>
              </a:rPr>
              <a:t>– 142</a:t>
            </a:r>
            <a:r>
              <a:rPr sz="2400" i="1" dirty="0">
                <a:latin typeface="Times New Roman"/>
                <a:cs typeface="Times New Roman"/>
              </a:rPr>
              <a:t>y</a:t>
            </a:r>
            <a:r>
              <a:rPr sz="2400" dirty="0">
                <a:latin typeface="Times New Roman"/>
                <a:cs typeface="Times New Roman"/>
              </a:rPr>
              <a:t>):9</a:t>
            </a:r>
            <a:r>
              <a:rPr sz="2400" b="1" dirty="0">
                <a:latin typeface="Times New Roman"/>
                <a:cs typeface="Times New Roman"/>
              </a:rPr>
              <a:t>/</a:t>
            </a:r>
            <a:r>
              <a:rPr sz="2400" dirty="0">
                <a:latin typeface="Times New Roman"/>
                <a:cs typeface="Times New Roman"/>
              </a:rPr>
              <a:t>312,5=</a:t>
            </a:r>
            <a:r>
              <a:rPr sz="2400" spc="-40" dirty="0">
                <a:latin typeface="Times New Roman"/>
                <a:cs typeface="Times New Roman"/>
              </a:rPr>
              <a:t> </a:t>
            </a:r>
            <a:r>
              <a:rPr sz="2400" dirty="0">
                <a:latin typeface="Times New Roman"/>
                <a:cs typeface="Times New Roman"/>
              </a:rPr>
              <a:t>0,0736</a:t>
            </a:r>
            <a:endParaRPr sz="2400">
              <a:latin typeface="Times New Roman"/>
              <a:cs typeface="Times New Roman"/>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510540" y="386918"/>
            <a:ext cx="10779125" cy="1389380"/>
          </a:xfrm>
          <a:prstGeom prst="rect">
            <a:avLst/>
          </a:prstGeom>
        </p:spPr>
        <p:txBody>
          <a:bodyPr vert="horz" wrap="square" lIns="0" tIns="12065" rIns="0" bIns="0" rtlCol="0">
            <a:spAutoFit/>
          </a:bodyPr>
          <a:lstStyle/>
          <a:p>
            <a:pPr marL="38100" marR="30480">
              <a:lnSpc>
                <a:spcPct val="100000"/>
              </a:lnSpc>
              <a:spcBef>
                <a:spcPts val="95"/>
              </a:spcBef>
            </a:pPr>
            <a:r>
              <a:rPr sz="1600" b="1" spc="-15" dirty="0">
                <a:latin typeface="Times New Roman"/>
                <a:cs typeface="Times New Roman"/>
              </a:rPr>
              <a:t>Задача</a:t>
            </a:r>
            <a:r>
              <a:rPr sz="1600" b="1" spc="25" dirty="0">
                <a:latin typeface="Times New Roman"/>
                <a:cs typeface="Times New Roman"/>
              </a:rPr>
              <a:t> </a:t>
            </a:r>
            <a:r>
              <a:rPr sz="1600" b="1" spc="-5" dirty="0">
                <a:latin typeface="Times New Roman"/>
                <a:cs typeface="Times New Roman"/>
              </a:rPr>
              <a:t>1.</a:t>
            </a:r>
            <a:r>
              <a:rPr sz="1600" b="1" spc="20" dirty="0">
                <a:latin typeface="Times New Roman"/>
                <a:cs typeface="Times New Roman"/>
              </a:rPr>
              <a:t> </a:t>
            </a:r>
            <a:r>
              <a:rPr sz="1600" spc="5" dirty="0">
                <a:solidFill>
                  <a:srgbClr val="353535"/>
                </a:solidFill>
                <a:latin typeface="Times New Roman"/>
                <a:cs typeface="Times New Roman"/>
              </a:rPr>
              <a:t>Смесь</a:t>
            </a:r>
            <a:r>
              <a:rPr sz="1600" spc="30" dirty="0">
                <a:solidFill>
                  <a:srgbClr val="353535"/>
                </a:solidFill>
                <a:latin typeface="Times New Roman"/>
                <a:cs typeface="Times New Roman"/>
              </a:rPr>
              <a:t> </a:t>
            </a:r>
            <a:r>
              <a:rPr sz="1600" spc="-10" dirty="0">
                <a:solidFill>
                  <a:srgbClr val="353535"/>
                </a:solidFill>
                <a:latin typeface="Times New Roman"/>
                <a:cs typeface="Times New Roman"/>
              </a:rPr>
              <a:t>оксида</a:t>
            </a:r>
            <a:r>
              <a:rPr sz="1600" spc="20" dirty="0">
                <a:solidFill>
                  <a:srgbClr val="353535"/>
                </a:solidFill>
                <a:latin typeface="Times New Roman"/>
                <a:cs typeface="Times New Roman"/>
              </a:rPr>
              <a:t> </a:t>
            </a:r>
            <a:r>
              <a:rPr sz="1600" spc="-10" dirty="0">
                <a:solidFill>
                  <a:srgbClr val="353535"/>
                </a:solidFill>
                <a:latin typeface="Times New Roman"/>
                <a:cs typeface="Times New Roman"/>
              </a:rPr>
              <a:t>натрия</a:t>
            </a:r>
            <a:r>
              <a:rPr sz="1600" spc="35" dirty="0">
                <a:solidFill>
                  <a:srgbClr val="353535"/>
                </a:solidFill>
                <a:latin typeface="Times New Roman"/>
                <a:cs typeface="Times New Roman"/>
              </a:rPr>
              <a:t> </a:t>
            </a:r>
            <a:r>
              <a:rPr sz="1600" spc="-5" dirty="0">
                <a:solidFill>
                  <a:srgbClr val="353535"/>
                </a:solidFill>
                <a:latin typeface="Times New Roman"/>
                <a:cs typeface="Times New Roman"/>
              </a:rPr>
              <a:t>и</a:t>
            </a:r>
            <a:r>
              <a:rPr sz="1600" spc="40" dirty="0">
                <a:solidFill>
                  <a:srgbClr val="353535"/>
                </a:solidFill>
                <a:latin typeface="Times New Roman"/>
                <a:cs typeface="Times New Roman"/>
              </a:rPr>
              <a:t> </a:t>
            </a:r>
            <a:r>
              <a:rPr sz="1600" spc="-10" dirty="0">
                <a:solidFill>
                  <a:srgbClr val="353535"/>
                </a:solidFill>
                <a:latin typeface="Times New Roman"/>
                <a:cs typeface="Times New Roman"/>
              </a:rPr>
              <a:t>оксида</a:t>
            </a:r>
            <a:r>
              <a:rPr sz="1600" spc="25" dirty="0">
                <a:solidFill>
                  <a:srgbClr val="353535"/>
                </a:solidFill>
                <a:latin typeface="Times New Roman"/>
                <a:cs typeface="Times New Roman"/>
              </a:rPr>
              <a:t> </a:t>
            </a:r>
            <a:r>
              <a:rPr sz="1600" spc="5" dirty="0">
                <a:solidFill>
                  <a:srgbClr val="353535"/>
                </a:solidFill>
                <a:latin typeface="Times New Roman"/>
                <a:cs typeface="Times New Roman"/>
              </a:rPr>
              <a:t>фосфора</a:t>
            </a:r>
            <a:r>
              <a:rPr sz="1600" spc="25" dirty="0">
                <a:solidFill>
                  <a:srgbClr val="353535"/>
                </a:solidFill>
                <a:latin typeface="Times New Roman"/>
                <a:cs typeface="Times New Roman"/>
              </a:rPr>
              <a:t> </a:t>
            </a:r>
            <a:r>
              <a:rPr sz="1600" spc="-5" dirty="0">
                <a:solidFill>
                  <a:srgbClr val="353535"/>
                </a:solidFill>
                <a:latin typeface="Times New Roman"/>
                <a:cs typeface="Times New Roman"/>
              </a:rPr>
              <a:t>(V),</a:t>
            </a:r>
            <a:r>
              <a:rPr sz="1600" spc="30" dirty="0">
                <a:solidFill>
                  <a:srgbClr val="353535"/>
                </a:solidFill>
                <a:latin typeface="Times New Roman"/>
                <a:cs typeface="Times New Roman"/>
              </a:rPr>
              <a:t> </a:t>
            </a:r>
            <a:r>
              <a:rPr sz="1600" spc="-5" dirty="0">
                <a:solidFill>
                  <a:srgbClr val="353535"/>
                </a:solidFill>
                <a:latin typeface="Times New Roman"/>
                <a:cs typeface="Times New Roman"/>
              </a:rPr>
              <a:t>в</a:t>
            </a:r>
            <a:r>
              <a:rPr sz="1600" spc="20" dirty="0">
                <a:solidFill>
                  <a:srgbClr val="353535"/>
                </a:solidFill>
                <a:latin typeface="Times New Roman"/>
                <a:cs typeface="Times New Roman"/>
              </a:rPr>
              <a:t> </a:t>
            </a:r>
            <a:r>
              <a:rPr sz="1600" spc="-25" dirty="0">
                <a:solidFill>
                  <a:srgbClr val="353535"/>
                </a:solidFill>
                <a:latin typeface="Times New Roman"/>
                <a:cs typeface="Times New Roman"/>
              </a:rPr>
              <a:t>которой</a:t>
            </a:r>
            <a:r>
              <a:rPr sz="1600" spc="15" dirty="0">
                <a:solidFill>
                  <a:srgbClr val="353535"/>
                </a:solidFill>
                <a:latin typeface="Times New Roman"/>
                <a:cs typeface="Times New Roman"/>
              </a:rPr>
              <a:t> </a:t>
            </a:r>
            <a:r>
              <a:rPr sz="1600" spc="-10" dirty="0">
                <a:solidFill>
                  <a:srgbClr val="353535"/>
                </a:solidFill>
                <a:latin typeface="Times New Roman"/>
                <a:cs typeface="Times New Roman"/>
              </a:rPr>
              <a:t>соотношение</a:t>
            </a:r>
            <a:r>
              <a:rPr sz="1600" spc="70" dirty="0">
                <a:solidFill>
                  <a:srgbClr val="353535"/>
                </a:solidFill>
                <a:latin typeface="Times New Roman"/>
                <a:cs typeface="Times New Roman"/>
              </a:rPr>
              <a:t> </a:t>
            </a:r>
            <a:r>
              <a:rPr sz="1600" spc="-5" dirty="0">
                <a:solidFill>
                  <a:srgbClr val="353535"/>
                </a:solidFill>
                <a:latin typeface="Times New Roman"/>
                <a:cs typeface="Times New Roman"/>
              </a:rPr>
              <a:t>числа</a:t>
            </a:r>
            <a:r>
              <a:rPr sz="1600" spc="45" dirty="0">
                <a:solidFill>
                  <a:srgbClr val="353535"/>
                </a:solidFill>
                <a:latin typeface="Times New Roman"/>
                <a:cs typeface="Times New Roman"/>
              </a:rPr>
              <a:t> </a:t>
            </a:r>
            <a:r>
              <a:rPr sz="1600" spc="-20" dirty="0">
                <a:solidFill>
                  <a:srgbClr val="353535"/>
                </a:solidFill>
                <a:latin typeface="Times New Roman"/>
                <a:cs typeface="Times New Roman"/>
              </a:rPr>
              <a:t>атомов</a:t>
            </a:r>
            <a:r>
              <a:rPr sz="1600" spc="25" dirty="0">
                <a:solidFill>
                  <a:srgbClr val="353535"/>
                </a:solidFill>
                <a:latin typeface="Times New Roman"/>
                <a:cs typeface="Times New Roman"/>
              </a:rPr>
              <a:t> </a:t>
            </a:r>
            <a:r>
              <a:rPr sz="1600" spc="5" dirty="0">
                <a:solidFill>
                  <a:srgbClr val="353535"/>
                </a:solidFill>
                <a:latin typeface="Times New Roman"/>
                <a:cs typeface="Times New Roman"/>
              </a:rPr>
              <a:t>фосфора</a:t>
            </a:r>
            <a:r>
              <a:rPr sz="1600" spc="25" dirty="0">
                <a:solidFill>
                  <a:srgbClr val="353535"/>
                </a:solidFill>
                <a:latin typeface="Times New Roman"/>
                <a:cs typeface="Times New Roman"/>
              </a:rPr>
              <a:t> </a:t>
            </a:r>
            <a:r>
              <a:rPr sz="1600" spc="-5" dirty="0">
                <a:solidFill>
                  <a:srgbClr val="353535"/>
                </a:solidFill>
                <a:latin typeface="Times New Roman"/>
                <a:cs typeface="Times New Roman"/>
              </a:rPr>
              <a:t>к</a:t>
            </a:r>
            <a:r>
              <a:rPr sz="1600" spc="25" dirty="0">
                <a:solidFill>
                  <a:srgbClr val="353535"/>
                </a:solidFill>
                <a:latin typeface="Times New Roman"/>
                <a:cs typeface="Times New Roman"/>
              </a:rPr>
              <a:t> </a:t>
            </a:r>
            <a:r>
              <a:rPr sz="1600" spc="-5" dirty="0">
                <a:solidFill>
                  <a:srgbClr val="353535"/>
                </a:solidFill>
                <a:latin typeface="Times New Roman"/>
                <a:cs typeface="Times New Roman"/>
              </a:rPr>
              <a:t>числу</a:t>
            </a:r>
            <a:r>
              <a:rPr sz="1600" spc="40" dirty="0">
                <a:solidFill>
                  <a:srgbClr val="353535"/>
                </a:solidFill>
                <a:latin typeface="Times New Roman"/>
                <a:cs typeface="Times New Roman"/>
              </a:rPr>
              <a:t> </a:t>
            </a:r>
            <a:r>
              <a:rPr sz="1600" spc="-20" dirty="0">
                <a:solidFill>
                  <a:srgbClr val="353535"/>
                </a:solidFill>
                <a:latin typeface="Times New Roman"/>
                <a:cs typeface="Times New Roman"/>
              </a:rPr>
              <a:t>атомов </a:t>
            </a:r>
            <a:r>
              <a:rPr sz="1600" spc="-15" dirty="0">
                <a:solidFill>
                  <a:srgbClr val="353535"/>
                </a:solidFill>
                <a:latin typeface="Times New Roman"/>
                <a:cs typeface="Times New Roman"/>
              </a:rPr>
              <a:t> </a:t>
            </a:r>
            <a:r>
              <a:rPr sz="1600" spc="-10" dirty="0">
                <a:solidFill>
                  <a:srgbClr val="353535"/>
                </a:solidFill>
                <a:latin typeface="Times New Roman"/>
                <a:cs typeface="Times New Roman"/>
              </a:rPr>
              <a:t>натрия</a:t>
            </a:r>
            <a:r>
              <a:rPr sz="1600" spc="15" dirty="0">
                <a:solidFill>
                  <a:srgbClr val="353535"/>
                </a:solidFill>
                <a:latin typeface="Times New Roman"/>
                <a:cs typeface="Times New Roman"/>
              </a:rPr>
              <a:t> </a:t>
            </a:r>
            <a:r>
              <a:rPr sz="1600" spc="-5" dirty="0">
                <a:solidFill>
                  <a:srgbClr val="353535"/>
                </a:solidFill>
                <a:latin typeface="Times New Roman"/>
                <a:cs typeface="Times New Roman"/>
              </a:rPr>
              <a:t>равно</a:t>
            </a:r>
            <a:r>
              <a:rPr sz="1600" spc="5" dirty="0">
                <a:solidFill>
                  <a:srgbClr val="353535"/>
                </a:solidFill>
                <a:latin typeface="Times New Roman"/>
                <a:cs typeface="Times New Roman"/>
              </a:rPr>
              <a:t> </a:t>
            </a:r>
            <a:r>
              <a:rPr sz="1600" spc="-5" dirty="0">
                <a:solidFill>
                  <a:srgbClr val="353535"/>
                </a:solidFill>
                <a:latin typeface="Times New Roman"/>
                <a:cs typeface="Times New Roman"/>
              </a:rPr>
              <a:t>7</a:t>
            </a:r>
            <a:r>
              <a:rPr sz="1600" spc="5" dirty="0">
                <a:solidFill>
                  <a:srgbClr val="353535"/>
                </a:solidFill>
                <a:latin typeface="Times New Roman"/>
                <a:cs typeface="Times New Roman"/>
              </a:rPr>
              <a:t> </a:t>
            </a:r>
            <a:r>
              <a:rPr sz="1600" spc="-5" dirty="0">
                <a:solidFill>
                  <a:srgbClr val="353535"/>
                </a:solidFill>
                <a:latin typeface="Times New Roman"/>
                <a:cs typeface="Times New Roman"/>
              </a:rPr>
              <a:t>:</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18, нагрели</a:t>
            </a:r>
            <a:r>
              <a:rPr sz="1600" spc="50" dirty="0">
                <a:solidFill>
                  <a:srgbClr val="353535"/>
                </a:solidFill>
                <a:latin typeface="Times New Roman"/>
                <a:cs typeface="Times New Roman"/>
              </a:rPr>
              <a:t> </a:t>
            </a:r>
            <a:r>
              <a:rPr sz="1600" spc="-5" dirty="0">
                <a:solidFill>
                  <a:srgbClr val="353535"/>
                </a:solidFill>
                <a:latin typeface="Times New Roman"/>
                <a:cs typeface="Times New Roman"/>
              </a:rPr>
              <a:t>и</a:t>
            </a:r>
            <a:r>
              <a:rPr sz="1600" spc="5" dirty="0">
                <a:solidFill>
                  <a:srgbClr val="353535"/>
                </a:solidFill>
                <a:latin typeface="Times New Roman"/>
                <a:cs typeface="Times New Roman"/>
              </a:rPr>
              <a:t> </a:t>
            </a:r>
            <a:r>
              <a:rPr sz="1600" spc="-5" dirty="0">
                <a:solidFill>
                  <a:srgbClr val="353535"/>
                </a:solidFill>
                <a:latin typeface="Times New Roman"/>
                <a:cs typeface="Times New Roman"/>
              </a:rPr>
              <a:t>растворили</a:t>
            </a:r>
            <a:r>
              <a:rPr sz="1600" spc="25" dirty="0">
                <a:solidFill>
                  <a:srgbClr val="353535"/>
                </a:solidFill>
                <a:latin typeface="Times New Roman"/>
                <a:cs typeface="Times New Roman"/>
              </a:rPr>
              <a:t> </a:t>
            </a:r>
            <a:r>
              <a:rPr sz="1600" spc="-5" dirty="0">
                <a:solidFill>
                  <a:srgbClr val="353535"/>
                </a:solidFill>
                <a:latin typeface="Times New Roman"/>
                <a:cs typeface="Times New Roman"/>
              </a:rPr>
              <a:t>в</a:t>
            </a:r>
            <a:r>
              <a:rPr sz="1600" dirty="0">
                <a:solidFill>
                  <a:srgbClr val="353535"/>
                </a:solidFill>
                <a:latin typeface="Times New Roman"/>
                <a:cs typeface="Times New Roman"/>
              </a:rPr>
              <a:t> </a:t>
            </a:r>
            <a:r>
              <a:rPr sz="1600" spc="-10" dirty="0">
                <a:solidFill>
                  <a:srgbClr val="353535"/>
                </a:solidFill>
                <a:latin typeface="Times New Roman"/>
                <a:cs typeface="Times New Roman"/>
              </a:rPr>
              <a:t>горячей</a:t>
            </a:r>
            <a:r>
              <a:rPr sz="1600" spc="5" dirty="0">
                <a:solidFill>
                  <a:srgbClr val="353535"/>
                </a:solidFill>
                <a:latin typeface="Times New Roman"/>
                <a:cs typeface="Times New Roman"/>
              </a:rPr>
              <a:t> </a:t>
            </a:r>
            <a:r>
              <a:rPr sz="1600" spc="-15" dirty="0">
                <a:solidFill>
                  <a:srgbClr val="353535"/>
                </a:solidFill>
                <a:latin typeface="Times New Roman"/>
                <a:cs typeface="Times New Roman"/>
              </a:rPr>
              <a:t>воде.</a:t>
            </a:r>
            <a:r>
              <a:rPr sz="1600" spc="5" dirty="0">
                <a:solidFill>
                  <a:srgbClr val="353535"/>
                </a:solidFill>
                <a:latin typeface="Times New Roman"/>
                <a:cs typeface="Times New Roman"/>
              </a:rPr>
              <a:t> </a:t>
            </a:r>
            <a:r>
              <a:rPr sz="1600" spc="-5" dirty="0">
                <a:solidFill>
                  <a:srgbClr val="353535"/>
                </a:solidFill>
                <a:latin typeface="Times New Roman"/>
                <a:cs typeface="Times New Roman"/>
              </a:rPr>
              <a:t>В</a:t>
            </a:r>
            <a:r>
              <a:rPr sz="1600" dirty="0">
                <a:solidFill>
                  <a:srgbClr val="353535"/>
                </a:solidFill>
                <a:latin typeface="Times New Roman"/>
                <a:cs typeface="Times New Roman"/>
              </a:rPr>
              <a:t> </a:t>
            </a:r>
            <a:r>
              <a:rPr sz="1600" spc="-20" dirty="0">
                <a:solidFill>
                  <a:srgbClr val="353535"/>
                </a:solidFill>
                <a:latin typeface="Times New Roman"/>
                <a:cs typeface="Times New Roman"/>
              </a:rPr>
              <a:t>результате</a:t>
            </a:r>
            <a:r>
              <a:rPr sz="1600" spc="25" dirty="0">
                <a:solidFill>
                  <a:srgbClr val="353535"/>
                </a:solidFill>
                <a:latin typeface="Times New Roman"/>
                <a:cs typeface="Times New Roman"/>
              </a:rPr>
              <a:t> </a:t>
            </a:r>
            <a:r>
              <a:rPr sz="1600" spc="-10" dirty="0">
                <a:solidFill>
                  <a:srgbClr val="353535"/>
                </a:solidFill>
                <a:latin typeface="Times New Roman"/>
                <a:cs typeface="Times New Roman"/>
              </a:rPr>
              <a:t>получили</a:t>
            </a:r>
            <a:r>
              <a:rPr sz="1600" spc="45" dirty="0">
                <a:solidFill>
                  <a:srgbClr val="353535"/>
                </a:solidFill>
                <a:latin typeface="Times New Roman"/>
                <a:cs typeface="Times New Roman"/>
              </a:rPr>
              <a:t> </a:t>
            </a:r>
            <a:r>
              <a:rPr sz="1600" spc="-5" dirty="0">
                <a:solidFill>
                  <a:srgbClr val="353535"/>
                </a:solidFill>
                <a:latin typeface="Times New Roman"/>
                <a:cs typeface="Times New Roman"/>
              </a:rPr>
              <a:t>312,5</a:t>
            </a:r>
            <a:r>
              <a:rPr sz="1600" dirty="0">
                <a:solidFill>
                  <a:srgbClr val="353535"/>
                </a:solidFill>
                <a:latin typeface="Times New Roman"/>
                <a:cs typeface="Times New Roman"/>
              </a:rPr>
              <a:t> </a:t>
            </a:r>
            <a:r>
              <a:rPr sz="1600" spc="-5" dirty="0">
                <a:solidFill>
                  <a:srgbClr val="353535"/>
                </a:solidFill>
                <a:latin typeface="Times New Roman"/>
                <a:cs typeface="Times New Roman"/>
              </a:rPr>
              <a:t>г</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раствора,</a:t>
            </a:r>
            <a:r>
              <a:rPr sz="1600" spc="5" dirty="0">
                <a:solidFill>
                  <a:srgbClr val="353535"/>
                </a:solidFill>
                <a:latin typeface="Times New Roman"/>
                <a:cs typeface="Times New Roman"/>
              </a:rPr>
              <a:t> </a:t>
            </a:r>
            <a:r>
              <a:rPr sz="1600" spc="-5" dirty="0">
                <a:solidFill>
                  <a:srgbClr val="353535"/>
                </a:solidFill>
                <a:latin typeface="Times New Roman"/>
                <a:cs typeface="Times New Roman"/>
              </a:rPr>
              <a:t>в</a:t>
            </a:r>
            <a:r>
              <a:rPr sz="1600" spc="5" dirty="0">
                <a:solidFill>
                  <a:srgbClr val="353535"/>
                </a:solidFill>
                <a:latin typeface="Times New Roman"/>
                <a:cs typeface="Times New Roman"/>
              </a:rPr>
              <a:t> </a:t>
            </a:r>
            <a:r>
              <a:rPr sz="1600" spc="-30" dirty="0">
                <a:solidFill>
                  <a:srgbClr val="353535"/>
                </a:solidFill>
                <a:latin typeface="Times New Roman"/>
                <a:cs typeface="Times New Roman"/>
              </a:rPr>
              <a:t>котором</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массовая</a:t>
            </a:r>
            <a:r>
              <a:rPr sz="1600" spc="20" dirty="0">
                <a:solidFill>
                  <a:srgbClr val="353535"/>
                </a:solidFill>
                <a:latin typeface="Times New Roman"/>
                <a:cs typeface="Times New Roman"/>
              </a:rPr>
              <a:t> </a:t>
            </a:r>
            <a:r>
              <a:rPr sz="1600" spc="-10" dirty="0">
                <a:solidFill>
                  <a:srgbClr val="353535"/>
                </a:solidFill>
                <a:latin typeface="Times New Roman"/>
                <a:cs typeface="Times New Roman"/>
              </a:rPr>
              <a:t>доля </a:t>
            </a:r>
            <a:r>
              <a:rPr sz="1600" spc="-385" dirty="0">
                <a:solidFill>
                  <a:srgbClr val="353535"/>
                </a:solidFill>
                <a:latin typeface="Times New Roman"/>
                <a:cs typeface="Times New Roman"/>
              </a:rPr>
              <a:t> </a:t>
            </a:r>
            <a:r>
              <a:rPr sz="1600" spc="-20" dirty="0">
                <a:solidFill>
                  <a:srgbClr val="353535"/>
                </a:solidFill>
                <a:latin typeface="Times New Roman"/>
                <a:cs typeface="Times New Roman"/>
              </a:rPr>
              <a:t>атомов</a:t>
            </a:r>
            <a:r>
              <a:rPr sz="1600" dirty="0">
                <a:solidFill>
                  <a:srgbClr val="353535"/>
                </a:solidFill>
                <a:latin typeface="Times New Roman"/>
                <a:cs typeface="Times New Roman"/>
              </a:rPr>
              <a:t> </a:t>
            </a:r>
            <a:r>
              <a:rPr sz="1600" spc="-15" dirty="0">
                <a:solidFill>
                  <a:srgbClr val="353535"/>
                </a:solidFill>
                <a:latin typeface="Times New Roman"/>
                <a:cs typeface="Times New Roman"/>
              </a:rPr>
              <a:t>водорода </a:t>
            </a:r>
            <a:r>
              <a:rPr sz="1600" spc="-5" dirty="0">
                <a:solidFill>
                  <a:srgbClr val="353535"/>
                </a:solidFill>
                <a:latin typeface="Times New Roman"/>
                <a:cs typeface="Times New Roman"/>
              </a:rPr>
              <a:t>равна</a:t>
            </a:r>
            <a:r>
              <a:rPr sz="1600" spc="5" dirty="0">
                <a:solidFill>
                  <a:srgbClr val="353535"/>
                </a:solidFill>
                <a:latin typeface="Times New Roman"/>
                <a:cs typeface="Times New Roman"/>
              </a:rPr>
              <a:t> </a:t>
            </a:r>
            <a:r>
              <a:rPr sz="1600" spc="-5" dirty="0">
                <a:solidFill>
                  <a:srgbClr val="353535"/>
                </a:solidFill>
                <a:latin typeface="Times New Roman"/>
                <a:cs typeface="Times New Roman"/>
              </a:rPr>
              <a:t>7,36%.</a:t>
            </a:r>
            <a:r>
              <a:rPr sz="1600" spc="10" dirty="0">
                <a:solidFill>
                  <a:srgbClr val="353535"/>
                </a:solidFill>
                <a:latin typeface="Times New Roman"/>
                <a:cs typeface="Times New Roman"/>
              </a:rPr>
              <a:t> </a:t>
            </a:r>
            <a:r>
              <a:rPr sz="1600" spc="-10" dirty="0">
                <a:solidFill>
                  <a:srgbClr val="353535"/>
                </a:solidFill>
                <a:latin typeface="Times New Roman"/>
                <a:cs typeface="Times New Roman"/>
              </a:rPr>
              <a:t>Определите</a:t>
            </a:r>
            <a:r>
              <a:rPr sz="1600" spc="25" dirty="0">
                <a:solidFill>
                  <a:srgbClr val="353535"/>
                </a:solidFill>
                <a:latin typeface="Times New Roman"/>
                <a:cs typeface="Times New Roman"/>
              </a:rPr>
              <a:t> </a:t>
            </a:r>
            <a:r>
              <a:rPr sz="1600" spc="-15" dirty="0">
                <a:solidFill>
                  <a:srgbClr val="353535"/>
                </a:solidFill>
                <a:latin typeface="Times New Roman"/>
                <a:cs typeface="Times New Roman"/>
              </a:rPr>
              <a:t>массу</a:t>
            </a:r>
            <a:r>
              <a:rPr sz="1600" spc="20" dirty="0">
                <a:solidFill>
                  <a:srgbClr val="353535"/>
                </a:solidFill>
                <a:latin typeface="Times New Roman"/>
                <a:cs typeface="Times New Roman"/>
              </a:rPr>
              <a:t> </a:t>
            </a:r>
            <a:r>
              <a:rPr sz="1600" dirty="0">
                <a:solidFill>
                  <a:srgbClr val="353535"/>
                </a:solidFill>
                <a:latin typeface="Times New Roman"/>
                <a:cs typeface="Times New Roman"/>
              </a:rPr>
              <a:t>фосфата</a:t>
            </a:r>
            <a:r>
              <a:rPr sz="1600" spc="20" dirty="0">
                <a:solidFill>
                  <a:srgbClr val="353535"/>
                </a:solidFill>
                <a:latin typeface="Times New Roman"/>
                <a:cs typeface="Times New Roman"/>
              </a:rPr>
              <a:t> </a:t>
            </a:r>
            <a:r>
              <a:rPr sz="1600" spc="-10" dirty="0">
                <a:solidFill>
                  <a:srgbClr val="353535"/>
                </a:solidFill>
                <a:latin typeface="Times New Roman"/>
                <a:cs typeface="Times New Roman"/>
              </a:rPr>
              <a:t>натрия</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в </a:t>
            </a:r>
            <a:r>
              <a:rPr sz="1600" spc="-15" dirty="0">
                <a:solidFill>
                  <a:srgbClr val="353535"/>
                </a:solidFill>
                <a:latin typeface="Times New Roman"/>
                <a:cs typeface="Times New Roman"/>
              </a:rPr>
              <a:t>полученном</a:t>
            </a:r>
            <a:r>
              <a:rPr sz="1600" spc="45" dirty="0">
                <a:solidFill>
                  <a:srgbClr val="353535"/>
                </a:solidFill>
                <a:latin typeface="Times New Roman"/>
                <a:cs typeface="Times New Roman"/>
              </a:rPr>
              <a:t> </a:t>
            </a:r>
            <a:r>
              <a:rPr sz="1600" spc="-5" dirty="0">
                <a:solidFill>
                  <a:srgbClr val="353535"/>
                </a:solidFill>
                <a:latin typeface="Times New Roman"/>
                <a:cs typeface="Times New Roman"/>
              </a:rPr>
              <a:t>растворе.</a:t>
            </a:r>
            <a:endParaRPr sz="1600">
              <a:latin typeface="Times New Roman"/>
              <a:cs typeface="Times New Roman"/>
            </a:endParaRPr>
          </a:p>
          <a:p>
            <a:pPr marL="7503159">
              <a:lnSpc>
                <a:spcPct val="100000"/>
              </a:lnSpc>
              <a:spcBef>
                <a:spcPts val="660"/>
              </a:spcBef>
            </a:pPr>
            <a:r>
              <a:rPr sz="1800" dirty="0">
                <a:latin typeface="Calibri"/>
                <a:cs typeface="Calibri"/>
              </a:rPr>
              <a:t>3Na</a:t>
            </a:r>
            <a:r>
              <a:rPr sz="1800" baseline="-20833" dirty="0">
                <a:latin typeface="Calibri"/>
                <a:cs typeface="Calibri"/>
              </a:rPr>
              <a:t>2</a:t>
            </a:r>
            <a:r>
              <a:rPr sz="1800" dirty="0">
                <a:latin typeface="Calibri"/>
                <a:cs typeface="Calibri"/>
              </a:rPr>
              <a:t>O</a:t>
            </a:r>
            <a:r>
              <a:rPr sz="1800" spc="-10" dirty="0">
                <a:latin typeface="Calibri"/>
                <a:cs typeface="Calibri"/>
              </a:rPr>
              <a:t> </a:t>
            </a:r>
            <a:r>
              <a:rPr sz="1800" dirty="0">
                <a:latin typeface="Calibri"/>
                <a:cs typeface="Calibri"/>
              </a:rPr>
              <a:t>+ </a:t>
            </a:r>
            <a:r>
              <a:rPr sz="1800" spc="-5" dirty="0">
                <a:latin typeface="Calibri"/>
                <a:cs typeface="Calibri"/>
              </a:rPr>
              <a:t>P</a:t>
            </a:r>
            <a:r>
              <a:rPr sz="1800" spc="-7" baseline="-20833" dirty="0">
                <a:latin typeface="Calibri"/>
                <a:cs typeface="Calibri"/>
              </a:rPr>
              <a:t>2</a:t>
            </a:r>
            <a:r>
              <a:rPr sz="1800" spc="-5" dirty="0">
                <a:latin typeface="Calibri"/>
                <a:cs typeface="Calibri"/>
              </a:rPr>
              <a:t>O</a:t>
            </a:r>
            <a:r>
              <a:rPr sz="1800" spc="-7" baseline="-20833" dirty="0">
                <a:latin typeface="Calibri"/>
                <a:cs typeface="Calibri"/>
              </a:rPr>
              <a:t>5</a:t>
            </a:r>
            <a:r>
              <a:rPr sz="1800" spc="195" baseline="-20833" dirty="0">
                <a:latin typeface="Calibri"/>
                <a:cs typeface="Calibri"/>
              </a:rPr>
              <a:t> </a:t>
            </a:r>
            <a:r>
              <a:rPr sz="1800" dirty="0">
                <a:latin typeface="Calibri"/>
                <a:cs typeface="Calibri"/>
              </a:rPr>
              <a:t>=</a:t>
            </a:r>
            <a:r>
              <a:rPr sz="1800" spc="-5" dirty="0">
                <a:latin typeface="Calibri"/>
                <a:cs typeface="Calibri"/>
              </a:rPr>
              <a:t> 2Na</a:t>
            </a:r>
            <a:r>
              <a:rPr sz="1800" spc="-7" baseline="-20833" dirty="0">
                <a:latin typeface="Calibri"/>
                <a:cs typeface="Calibri"/>
              </a:rPr>
              <a:t>3</a:t>
            </a:r>
            <a:r>
              <a:rPr sz="1800" spc="-5" dirty="0">
                <a:latin typeface="Calibri"/>
                <a:cs typeface="Calibri"/>
              </a:rPr>
              <a:t>PO</a:t>
            </a:r>
            <a:r>
              <a:rPr sz="1800" spc="-7" baseline="-20833" dirty="0">
                <a:latin typeface="Calibri"/>
                <a:cs typeface="Calibri"/>
              </a:rPr>
              <a:t>4</a:t>
            </a:r>
            <a:r>
              <a:rPr sz="1800" spc="217" baseline="-20833" dirty="0">
                <a:latin typeface="Calibri"/>
                <a:cs typeface="Calibri"/>
              </a:rPr>
              <a:t> </a:t>
            </a:r>
            <a:r>
              <a:rPr sz="1800" spc="-5" dirty="0">
                <a:latin typeface="Calibri"/>
                <a:cs typeface="Calibri"/>
              </a:rPr>
              <a:t>(1)</a:t>
            </a:r>
            <a:endParaRPr sz="1800">
              <a:latin typeface="Calibri"/>
              <a:cs typeface="Calibri"/>
            </a:endParaRPr>
          </a:p>
          <a:p>
            <a:pPr marL="7503159">
              <a:lnSpc>
                <a:spcPct val="100000"/>
              </a:lnSpc>
            </a:pPr>
            <a:r>
              <a:rPr sz="1800" spc="-5" dirty="0">
                <a:latin typeface="Calibri"/>
                <a:cs typeface="Calibri"/>
              </a:rPr>
              <a:t>P</a:t>
            </a:r>
            <a:r>
              <a:rPr sz="1800" spc="-7" baseline="-20833" dirty="0">
                <a:latin typeface="Calibri"/>
                <a:cs typeface="Calibri"/>
              </a:rPr>
              <a:t>2</a:t>
            </a:r>
            <a:r>
              <a:rPr sz="1800" spc="-5" dirty="0">
                <a:latin typeface="Calibri"/>
                <a:cs typeface="Calibri"/>
              </a:rPr>
              <a:t>O</a:t>
            </a:r>
            <a:r>
              <a:rPr sz="1800" spc="-7" baseline="-20833" dirty="0">
                <a:latin typeface="Calibri"/>
                <a:cs typeface="Calibri"/>
              </a:rPr>
              <a:t>5</a:t>
            </a:r>
            <a:r>
              <a:rPr sz="1800" spc="195" baseline="-20833" dirty="0">
                <a:latin typeface="Calibri"/>
                <a:cs typeface="Calibri"/>
              </a:rPr>
              <a:t> </a:t>
            </a:r>
            <a:r>
              <a:rPr sz="1800" dirty="0">
                <a:latin typeface="Calibri"/>
                <a:cs typeface="Calibri"/>
              </a:rPr>
              <a:t>+ </a:t>
            </a:r>
            <a:r>
              <a:rPr sz="1800" spc="-5" dirty="0">
                <a:latin typeface="Calibri"/>
                <a:cs typeface="Calibri"/>
              </a:rPr>
              <a:t>3H</a:t>
            </a:r>
            <a:r>
              <a:rPr sz="1800" spc="-7" baseline="-20833" dirty="0">
                <a:latin typeface="Calibri"/>
                <a:cs typeface="Calibri"/>
              </a:rPr>
              <a:t>2</a:t>
            </a:r>
            <a:r>
              <a:rPr sz="1800" spc="-5" dirty="0">
                <a:latin typeface="Calibri"/>
                <a:cs typeface="Calibri"/>
              </a:rPr>
              <a:t>O</a:t>
            </a:r>
            <a:r>
              <a:rPr sz="1800" dirty="0">
                <a:latin typeface="Calibri"/>
                <a:cs typeface="Calibri"/>
              </a:rPr>
              <a:t> =</a:t>
            </a:r>
            <a:r>
              <a:rPr sz="1800" spc="-10" dirty="0">
                <a:latin typeface="Calibri"/>
                <a:cs typeface="Calibri"/>
              </a:rPr>
              <a:t> </a:t>
            </a:r>
            <a:r>
              <a:rPr sz="1800" spc="-5" dirty="0">
                <a:latin typeface="Calibri"/>
                <a:cs typeface="Calibri"/>
              </a:rPr>
              <a:t>2H</a:t>
            </a:r>
            <a:r>
              <a:rPr sz="1800" spc="-7" baseline="-20833" dirty="0">
                <a:latin typeface="Calibri"/>
                <a:cs typeface="Calibri"/>
              </a:rPr>
              <a:t>3</a:t>
            </a:r>
            <a:r>
              <a:rPr sz="1800" spc="-5" dirty="0">
                <a:latin typeface="Calibri"/>
                <a:cs typeface="Calibri"/>
              </a:rPr>
              <a:t>PO</a:t>
            </a:r>
            <a:r>
              <a:rPr sz="1800" spc="-7" baseline="-20833" dirty="0">
                <a:latin typeface="Calibri"/>
                <a:cs typeface="Calibri"/>
              </a:rPr>
              <a:t>4</a:t>
            </a:r>
            <a:r>
              <a:rPr sz="1800" spc="232" baseline="-20833" dirty="0">
                <a:latin typeface="Calibri"/>
                <a:cs typeface="Calibri"/>
              </a:rPr>
              <a:t> </a:t>
            </a:r>
            <a:r>
              <a:rPr sz="1800" spc="-5" dirty="0">
                <a:latin typeface="Calibri"/>
                <a:cs typeface="Calibri"/>
              </a:rPr>
              <a:t>(2а)</a:t>
            </a:r>
            <a:endParaRPr sz="1800">
              <a:latin typeface="Calibri"/>
              <a:cs typeface="Calibri"/>
            </a:endParaRPr>
          </a:p>
        </p:txBody>
      </p:sp>
      <p:sp>
        <p:nvSpPr>
          <p:cNvPr id="3" name="object 3"/>
          <p:cNvSpPr txBox="1"/>
          <p:nvPr/>
        </p:nvSpPr>
        <p:spPr>
          <a:xfrm>
            <a:off x="7975727" y="1750314"/>
            <a:ext cx="3124200" cy="574040"/>
          </a:xfrm>
          <a:prstGeom prst="rect">
            <a:avLst/>
          </a:prstGeom>
        </p:spPr>
        <p:txBody>
          <a:bodyPr vert="horz" wrap="square" lIns="0" tIns="12700" rIns="0" bIns="0" rtlCol="0">
            <a:spAutoFit/>
          </a:bodyPr>
          <a:lstStyle/>
          <a:p>
            <a:pPr marL="38100" marR="30480">
              <a:lnSpc>
                <a:spcPct val="100000"/>
              </a:lnSpc>
              <a:spcBef>
                <a:spcPts val="100"/>
              </a:spcBef>
            </a:pPr>
            <a:r>
              <a:rPr sz="1800" dirty="0">
                <a:latin typeface="Calibri"/>
                <a:cs typeface="Calibri"/>
              </a:rPr>
              <a:t>Na</a:t>
            </a:r>
            <a:r>
              <a:rPr sz="1800" baseline="-20833" dirty="0">
                <a:latin typeface="Calibri"/>
                <a:cs typeface="Calibri"/>
              </a:rPr>
              <a:t>2</a:t>
            </a:r>
            <a:r>
              <a:rPr sz="1800" dirty="0">
                <a:latin typeface="Calibri"/>
                <a:cs typeface="Calibri"/>
              </a:rPr>
              <a:t>O + </a:t>
            </a:r>
            <a:r>
              <a:rPr sz="1800" spc="-5" dirty="0">
                <a:latin typeface="Calibri"/>
                <a:cs typeface="Calibri"/>
              </a:rPr>
              <a:t>H</a:t>
            </a:r>
            <a:r>
              <a:rPr sz="1800" spc="-7" baseline="-20833" dirty="0">
                <a:latin typeface="Calibri"/>
                <a:cs typeface="Calibri"/>
              </a:rPr>
              <a:t>2</a:t>
            </a:r>
            <a:r>
              <a:rPr sz="1800" spc="-5" dirty="0">
                <a:latin typeface="Calibri"/>
                <a:cs typeface="Calibri"/>
              </a:rPr>
              <a:t>O </a:t>
            </a:r>
            <a:r>
              <a:rPr sz="1800" dirty="0">
                <a:latin typeface="Calibri"/>
                <a:cs typeface="Calibri"/>
              </a:rPr>
              <a:t>= 2NaOH </a:t>
            </a:r>
            <a:r>
              <a:rPr sz="1800" spc="-5" dirty="0">
                <a:latin typeface="Calibri"/>
                <a:cs typeface="Calibri"/>
              </a:rPr>
              <a:t>(2б) </a:t>
            </a:r>
            <a:r>
              <a:rPr sz="1800" dirty="0">
                <a:latin typeface="Calibri"/>
                <a:cs typeface="Calibri"/>
              </a:rPr>
              <a:t> </a:t>
            </a:r>
            <a:r>
              <a:rPr sz="1800" spc="-5" dirty="0">
                <a:latin typeface="Calibri"/>
                <a:cs typeface="Calibri"/>
              </a:rPr>
              <a:t>2Na</a:t>
            </a:r>
            <a:r>
              <a:rPr sz="1800" spc="-7" baseline="-20833" dirty="0">
                <a:latin typeface="Calibri"/>
                <a:cs typeface="Calibri"/>
              </a:rPr>
              <a:t>3</a:t>
            </a:r>
            <a:r>
              <a:rPr sz="1800" spc="-5" dirty="0">
                <a:latin typeface="Calibri"/>
                <a:cs typeface="Calibri"/>
              </a:rPr>
              <a:t>PO</a:t>
            </a:r>
            <a:r>
              <a:rPr sz="1800" spc="-7" baseline="-20833" dirty="0">
                <a:latin typeface="Calibri"/>
                <a:cs typeface="Calibri"/>
              </a:rPr>
              <a:t>4</a:t>
            </a:r>
            <a:r>
              <a:rPr sz="1800" spc="187" baseline="-20833" dirty="0">
                <a:latin typeface="Calibri"/>
                <a:cs typeface="Calibri"/>
              </a:rPr>
              <a:t> </a:t>
            </a:r>
            <a:r>
              <a:rPr sz="1800" dirty="0">
                <a:latin typeface="Calibri"/>
                <a:cs typeface="Calibri"/>
              </a:rPr>
              <a:t>+ </a:t>
            </a:r>
            <a:r>
              <a:rPr sz="1800" spc="-5" dirty="0">
                <a:latin typeface="Calibri"/>
                <a:cs typeface="Calibri"/>
              </a:rPr>
              <a:t>H</a:t>
            </a:r>
            <a:r>
              <a:rPr sz="1800" spc="-7" baseline="-20833" dirty="0">
                <a:latin typeface="Calibri"/>
                <a:cs typeface="Calibri"/>
              </a:rPr>
              <a:t>3</a:t>
            </a:r>
            <a:r>
              <a:rPr sz="1800" spc="-5" dirty="0">
                <a:latin typeface="Calibri"/>
                <a:cs typeface="Calibri"/>
              </a:rPr>
              <a:t>PO</a:t>
            </a:r>
            <a:r>
              <a:rPr sz="1800" spc="-7" baseline="-20833" dirty="0">
                <a:latin typeface="Calibri"/>
                <a:cs typeface="Calibri"/>
              </a:rPr>
              <a:t>4</a:t>
            </a:r>
            <a:r>
              <a:rPr sz="1800" spc="209" baseline="-20833" dirty="0">
                <a:latin typeface="Calibri"/>
                <a:cs typeface="Calibri"/>
              </a:rPr>
              <a:t> </a:t>
            </a:r>
            <a:r>
              <a:rPr sz="1800" dirty="0">
                <a:latin typeface="Calibri"/>
                <a:cs typeface="Calibri"/>
              </a:rPr>
              <a:t>=</a:t>
            </a:r>
            <a:r>
              <a:rPr sz="1800" spc="-15" dirty="0">
                <a:latin typeface="Calibri"/>
                <a:cs typeface="Calibri"/>
              </a:rPr>
              <a:t> </a:t>
            </a:r>
            <a:r>
              <a:rPr sz="1800" spc="-5" dirty="0">
                <a:latin typeface="Calibri"/>
                <a:cs typeface="Calibri"/>
              </a:rPr>
              <a:t>3Na</a:t>
            </a:r>
            <a:r>
              <a:rPr sz="1800" spc="-7" baseline="-20833" dirty="0">
                <a:latin typeface="Calibri"/>
                <a:cs typeface="Calibri"/>
              </a:rPr>
              <a:t>2</a:t>
            </a:r>
            <a:r>
              <a:rPr sz="1800" spc="-5" dirty="0">
                <a:latin typeface="Calibri"/>
                <a:cs typeface="Calibri"/>
              </a:rPr>
              <a:t>HPO</a:t>
            </a:r>
            <a:r>
              <a:rPr sz="1800" spc="-7" baseline="-20833" dirty="0">
                <a:latin typeface="Calibri"/>
                <a:cs typeface="Calibri"/>
              </a:rPr>
              <a:t>4</a:t>
            </a:r>
            <a:r>
              <a:rPr sz="1800" spc="209" baseline="-20833" dirty="0">
                <a:latin typeface="Calibri"/>
                <a:cs typeface="Calibri"/>
              </a:rPr>
              <a:t> </a:t>
            </a:r>
            <a:r>
              <a:rPr sz="1800" spc="-5" dirty="0">
                <a:latin typeface="Calibri"/>
                <a:cs typeface="Calibri"/>
              </a:rPr>
              <a:t>(3)</a:t>
            </a:r>
            <a:endParaRPr sz="1800">
              <a:latin typeface="Calibri"/>
              <a:cs typeface="Calibri"/>
            </a:endParaRPr>
          </a:p>
        </p:txBody>
      </p:sp>
      <p:sp>
        <p:nvSpPr>
          <p:cNvPr id="4" name="object 4"/>
          <p:cNvSpPr txBox="1"/>
          <p:nvPr/>
        </p:nvSpPr>
        <p:spPr>
          <a:xfrm>
            <a:off x="792276" y="1652396"/>
            <a:ext cx="5777865" cy="1123315"/>
          </a:xfrm>
          <a:prstGeom prst="rect">
            <a:avLst/>
          </a:prstGeom>
        </p:spPr>
        <p:txBody>
          <a:bodyPr vert="horz" wrap="square" lIns="0" tIns="12700" rIns="0" bIns="0" rtlCol="0">
            <a:spAutoFit/>
          </a:bodyPr>
          <a:lstStyle/>
          <a:p>
            <a:pPr marL="241300" marR="5080" indent="-228600">
              <a:lnSpc>
                <a:spcPct val="100000"/>
              </a:lnSpc>
              <a:spcBef>
                <a:spcPts val="100"/>
              </a:spcBef>
            </a:pPr>
            <a:r>
              <a:rPr sz="2400" dirty="0">
                <a:latin typeface="Times New Roman"/>
                <a:cs typeface="Times New Roman"/>
              </a:rPr>
              <a:t>3)</a:t>
            </a:r>
            <a:r>
              <a:rPr sz="2400" spc="-15" dirty="0">
                <a:latin typeface="Times New Roman"/>
                <a:cs typeface="Times New Roman"/>
              </a:rPr>
              <a:t> </a:t>
            </a:r>
            <a:r>
              <a:rPr sz="2400" dirty="0">
                <a:latin typeface="Times New Roman"/>
                <a:cs typeface="Times New Roman"/>
              </a:rPr>
              <a:t>составляем</a:t>
            </a:r>
            <a:r>
              <a:rPr sz="2400" spc="-5" dirty="0">
                <a:latin typeface="Times New Roman"/>
                <a:cs typeface="Times New Roman"/>
              </a:rPr>
              <a:t> </a:t>
            </a:r>
            <a:r>
              <a:rPr sz="2400" dirty="0">
                <a:latin typeface="Times New Roman"/>
                <a:cs typeface="Times New Roman"/>
              </a:rPr>
              <a:t>и</a:t>
            </a:r>
            <a:r>
              <a:rPr sz="2400" spc="-20" dirty="0">
                <a:latin typeface="Times New Roman"/>
                <a:cs typeface="Times New Roman"/>
              </a:rPr>
              <a:t> </a:t>
            </a:r>
            <a:r>
              <a:rPr sz="2400" dirty="0">
                <a:latin typeface="Times New Roman"/>
                <a:cs typeface="Times New Roman"/>
              </a:rPr>
              <a:t>решаем</a:t>
            </a:r>
            <a:r>
              <a:rPr sz="2400" spc="-15" dirty="0">
                <a:latin typeface="Times New Roman"/>
                <a:cs typeface="Times New Roman"/>
              </a:rPr>
              <a:t> </a:t>
            </a:r>
            <a:r>
              <a:rPr sz="2400" dirty="0">
                <a:latin typeface="Times New Roman"/>
                <a:cs typeface="Times New Roman"/>
              </a:rPr>
              <a:t>систему</a:t>
            </a:r>
            <a:r>
              <a:rPr sz="2400" spc="-20" dirty="0">
                <a:latin typeface="Times New Roman"/>
                <a:cs typeface="Times New Roman"/>
              </a:rPr>
              <a:t> </a:t>
            </a:r>
            <a:r>
              <a:rPr sz="2400" dirty="0">
                <a:latin typeface="Times New Roman"/>
                <a:cs typeface="Times New Roman"/>
              </a:rPr>
              <a:t>уравнений: </a:t>
            </a:r>
            <a:r>
              <a:rPr sz="2400" spc="-585" dirty="0">
                <a:latin typeface="Times New Roman"/>
                <a:cs typeface="Times New Roman"/>
              </a:rPr>
              <a:t> </a:t>
            </a:r>
            <a:r>
              <a:rPr sz="2400" dirty="0">
                <a:latin typeface="Times New Roman"/>
                <a:cs typeface="Times New Roman"/>
              </a:rPr>
              <a:t>18</a:t>
            </a:r>
            <a:r>
              <a:rPr sz="2400" i="1" dirty="0">
                <a:latin typeface="Times New Roman"/>
                <a:cs typeface="Times New Roman"/>
              </a:rPr>
              <a:t>y </a:t>
            </a:r>
            <a:r>
              <a:rPr sz="2400" dirty="0">
                <a:latin typeface="Times New Roman"/>
                <a:cs typeface="Times New Roman"/>
              </a:rPr>
              <a:t>=</a:t>
            </a:r>
            <a:r>
              <a:rPr sz="2400" spc="-10" dirty="0">
                <a:latin typeface="Times New Roman"/>
                <a:cs typeface="Times New Roman"/>
              </a:rPr>
              <a:t> </a:t>
            </a:r>
            <a:r>
              <a:rPr sz="2400" dirty="0">
                <a:latin typeface="Times New Roman"/>
                <a:cs typeface="Times New Roman"/>
              </a:rPr>
              <a:t>7</a:t>
            </a:r>
            <a:r>
              <a:rPr sz="2400" i="1" dirty="0">
                <a:latin typeface="Times New Roman"/>
                <a:cs typeface="Times New Roman"/>
              </a:rPr>
              <a:t>x</a:t>
            </a:r>
            <a:r>
              <a:rPr sz="2400" dirty="0">
                <a:latin typeface="Times New Roman"/>
                <a:cs typeface="Times New Roman"/>
              </a:rPr>
              <a:t>;</a:t>
            </a:r>
            <a:r>
              <a:rPr sz="2400" spc="-15" dirty="0">
                <a:latin typeface="Times New Roman"/>
                <a:cs typeface="Times New Roman"/>
              </a:rPr>
              <a:t> </a:t>
            </a:r>
            <a:r>
              <a:rPr sz="2400" i="1" dirty="0">
                <a:latin typeface="Times New Roman"/>
                <a:cs typeface="Times New Roman"/>
              </a:rPr>
              <a:t>x</a:t>
            </a:r>
            <a:r>
              <a:rPr sz="2400" i="1" spc="-10" dirty="0">
                <a:latin typeface="Times New Roman"/>
                <a:cs typeface="Times New Roman"/>
              </a:rPr>
              <a:t> </a:t>
            </a:r>
            <a:r>
              <a:rPr sz="2400" dirty="0">
                <a:latin typeface="Times New Roman"/>
                <a:cs typeface="Times New Roman"/>
              </a:rPr>
              <a:t>=</a:t>
            </a:r>
            <a:r>
              <a:rPr sz="2400" spc="-5" dirty="0">
                <a:latin typeface="Times New Roman"/>
                <a:cs typeface="Times New Roman"/>
              </a:rPr>
              <a:t> </a:t>
            </a:r>
            <a:r>
              <a:rPr sz="2400" dirty="0">
                <a:latin typeface="Times New Roman"/>
                <a:cs typeface="Times New Roman"/>
              </a:rPr>
              <a:t>18/7</a:t>
            </a:r>
            <a:r>
              <a:rPr sz="2400" i="1" dirty="0">
                <a:latin typeface="Times New Roman"/>
                <a:cs typeface="Times New Roman"/>
              </a:rPr>
              <a:t>y</a:t>
            </a:r>
            <a:endParaRPr sz="2400">
              <a:latin typeface="Times New Roman"/>
              <a:cs typeface="Times New Roman"/>
            </a:endParaRPr>
          </a:p>
          <a:p>
            <a:pPr marL="241300">
              <a:lnSpc>
                <a:spcPct val="100000"/>
              </a:lnSpc>
            </a:pPr>
            <a:r>
              <a:rPr sz="2400" dirty="0">
                <a:latin typeface="Times New Roman"/>
                <a:cs typeface="Times New Roman"/>
              </a:rPr>
              <a:t>(312,5</a:t>
            </a:r>
            <a:r>
              <a:rPr sz="2400" spc="-10" dirty="0">
                <a:latin typeface="Times New Roman"/>
                <a:cs typeface="Times New Roman"/>
              </a:rPr>
              <a:t> </a:t>
            </a:r>
            <a:r>
              <a:rPr sz="2400" dirty="0">
                <a:latin typeface="Times New Roman"/>
                <a:cs typeface="Times New Roman"/>
              </a:rPr>
              <a:t>–</a:t>
            </a:r>
            <a:r>
              <a:rPr sz="2400" spc="-10" dirty="0">
                <a:latin typeface="Times New Roman"/>
                <a:cs typeface="Times New Roman"/>
              </a:rPr>
              <a:t> </a:t>
            </a:r>
            <a:r>
              <a:rPr sz="2400" dirty="0">
                <a:latin typeface="Times New Roman"/>
                <a:cs typeface="Times New Roman"/>
              </a:rPr>
              <a:t>62</a:t>
            </a:r>
            <a:r>
              <a:rPr sz="2400" i="1" dirty="0">
                <a:latin typeface="Times New Roman"/>
                <a:cs typeface="Times New Roman"/>
              </a:rPr>
              <a:t>x</a:t>
            </a:r>
            <a:r>
              <a:rPr sz="2400" i="1" spc="-20" dirty="0">
                <a:latin typeface="Times New Roman"/>
                <a:cs typeface="Times New Roman"/>
              </a:rPr>
              <a:t> </a:t>
            </a:r>
            <a:r>
              <a:rPr sz="2400" dirty="0">
                <a:latin typeface="Times New Roman"/>
                <a:cs typeface="Times New Roman"/>
              </a:rPr>
              <a:t>–</a:t>
            </a:r>
            <a:r>
              <a:rPr sz="2400" spc="-10" dirty="0">
                <a:latin typeface="Times New Roman"/>
                <a:cs typeface="Times New Roman"/>
              </a:rPr>
              <a:t> </a:t>
            </a:r>
            <a:r>
              <a:rPr sz="2400" dirty="0">
                <a:latin typeface="Times New Roman"/>
                <a:cs typeface="Times New Roman"/>
              </a:rPr>
              <a:t>142</a:t>
            </a:r>
            <a:r>
              <a:rPr sz="2400" i="1" dirty="0">
                <a:latin typeface="Times New Roman"/>
                <a:cs typeface="Times New Roman"/>
              </a:rPr>
              <a:t>y</a:t>
            </a:r>
            <a:r>
              <a:rPr sz="2400" dirty="0">
                <a:latin typeface="Times New Roman"/>
                <a:cs typeface="Times New Roman"/>
              </a:rPr>
              <a:t>):9</a:t>
            </a:r>
            <a:r>
              <a:rPr sz="2400" b="1" dirty="0">
                <a:latin typeface="Times New Roman"/>
                <a:cs typeface="Times New Roman"/>
              </a:rPr>
              <a:t>/</a:t>
            </a:r>
            <a:r>
              <a:rPr sz="2400" dirty="0">
                <a:latin typeface="Times New Roman"/>
                <a:cs typeface="Times New Roman"/>
              </a:rPr>
              <a:t>312,5</a:t>
            </a:r>
            <a:r>
              <a:rPr sz="2400" spc="-35" dirty="0">
                <a:latin typeface="Times New Roman"/>
                <a:cs typeface="Times New Roman"/>
              </a:rPr>
              <a:t> </a:t>
            </a:r>
            <a:r>
              <a:rPr sz="2400" dirty="0">
                <a:latin typeface="Times New Roman"/>
                <a:cs typeface="Times New Roman"/>
              </a:rPr>
              <a:t>=</a:t>
            </a:r>
            <a:r>
              <a:rPr sz="2400" spc="-20" dirty="0">
                <a:latin typeface="Times New Roman"/>
                <a:cs typeface="Times New Roman"/>
              </a:rPr>
              <a:t> </a:t>
            </a:r>
            <a:r>
              <a:rPr sz="2400" dirty="0">
                <a:latin typeface="Times New Roman"/>
                <a:cs typeface="Times New Roman"/>
              </a:rPr>
              <a:t>0,0736</a:t>
            </a:r>
            <a:endParaRPr sz="2400">
              <a:latin typeface="Times New Roman"/>
              <a:cs typeface="Times New Roman"/>
            </a:endParaRPr>
          </a:p>
        </p:txBody>
      </p:sp>
      <p:sp>
        <p:nvSpPr>
          <p:cNvPr id="5" name="object 5"/>
          <p:cNvSpPr txBox="1"/>
          <p:nvPr/>
        </p:nvSpPr>
        <p:spPr>
          <a:xfrm>
            <a:off x="995476" y="3115817"/>
            <a:ext cx="3855720" cy="757555"/>
          </a:xfrm>
          <a:prstGeom prst="rect">
            <a:avLst/>
          </a:prstGeom>
        </p:spPr>
        <p:txBody>
          <a:bodyPr vert="horz" wrap="square" lIns="0" tIns="12700" rIns="0" bIns="0" rtlCol="0">
            <a:spAutoFit/>
          </a:bodyPr>
          <a:lstStyle/>
          <a:p>
            <a:pPr marL="38100">
              <a:lnSpc>
                <a:spcPct val="100000"/>
              </a:lnSpc>
              <a:spcBef>
                <a:spcPts val="100"/>
              </a:spcBef>
            </a:pPr>
            <a:r>
              <a:rPr sz="2400" i="1" dirty="0">
                <a:latin typeface="Times New Roman"/>
                <a:cs typeface="Times New Roman"/>
              </a:rPr>
              <a:t>y</a:t>
            </a:r>
            <a:r>
              <a:rPr sz="2400" i="1" spc="-15" dirty="0">
                <a:latin typeface="Times New Roman"/>
                <a:cs typeface="Times New Roman"/>
              </a:rPr>
              <a:t> </a:t>
            </a:r>
            <a:r>
              <a:rPr sz="2400" dirty="0">
                <a:latin typeface="Times New Roman"/>
                <a:cs typeface="Times New Roman"/>
              </a:rPr>
              <a:t>=</a:t>
            </a:r>
            <a:r>
              <a:rPr sz="2400" spc="-20" dirty="0">
                <a:latin typeface="Times New Roman"/>
                <a:cs typeface="Times New Roman"/>
              </a:rPr>
              <a:t> </a:t>
            </a:r>
            <a:r>
              <a:rPr sz="2400" dirty="0">
                <a:latin typeface="Times New Roman"/>
                <a:cs typeface="Times New Roman"/>
              </a:rPr>
              <a:t>0,35</a:t>
            </a:r>
            <a:r>
              <a:rPr sz="2400" spc="-10" dirty="0">
                <a:latin typeface="Times New Roman"/>
                <a:cs typeface="Times New Roman"/>
              </a:rPr>
              <a:t> моль</a:t>
            </a:r>
            <a:r>
              <a:rPr sz="2400" dirty="0">
                <a:latin typeface="Times New Roman"/>
                <a:cs typeface="Times New Roman"/>
              </a:rPr>
              <a:t> </a:t>
            </a:r>
            <a:r>
              <a:rPr sz="2400" spc="-5" dirty="0">
                <a:latin typeface="Times New Roman"/>
                <a:cs typeface="Times New Roman"/>
              </a:rPr>
              <a:t>P</a:t>
            </a:r>
            <a:r>
              <a:rPr sz="2400" spc="-7" baseline="-20833" dirty="0">
                <a:latin typeface="Times New Roman"/>
                <a:cs typeface="Times New Roman"/>
              </a:rPr>
              <a:t>2</a:t>
            </a:r>
            <a:r>
              <a:rPr sz="2400" spc="-5" dirty="0">
                <a:latin typeface="Times New Roman"/>
                <a:cs typeface="Times New Roman"/>
              </a:rPr>
              <a:t>O</a:t>
            </a:r>
            <a:r>
              <a:rPr sz="2400" spc="-7" baseline="-20833" dirty="0">
                <a:latin typeface="Times New Roman"/>
                <a:cs typeface="Times New Roman"/>
              </a:rPr>
              <a:t>5</a:t>
            </a:r>
            <a:endParaRPr sz="2400" baseline="-20833">
              <a:latin typeface="Times New Roman"/>
              <a:cs typeface="Times New Roman"/>
            </a:endParaRPr>
          </a:p>
          <a:p>
            <a:pPr marL="38100">
              <a:lnSpc>
                <a:spcPct val="100000"/>
              </a:lnSpc>
            </a:pPr>
            <a:r>
              <a:rPr sz="2400" i="1" dirty="0">
                <a:latin typeface="Times New Roman"/>
                <a:cs typeface="Times New Roman"/>
              </a:rPr>
              <a:t>x</a:t>
            </a:r>
            <a:r>
              <a:rPr sz="2400" i="1" spc="-15" dirty="0">
                <a:latin typeface="Times New Roman"/>
                <a:cs typeface="Times New Roman"/>
              </a:rPr>
              <a:t> </a:t>
            </a:r>
            <a:r>
              <a:rPr sz="2400" dirty="0">
                <a:latin typeface="Times New Roman"/>
                <a:cs typeface="Times New Roman"/>
              </a:rPr>
              <a:t>=</a:t>
            </a:r>
            <a:r>
              <a:rPr sz="2400" spc="-25" dirty="0">
                <a:latin typeface="Times New Roman"/>
                <a:cs typeface="Times New Roman"/>
              </a:rPr>
              <a:t> </a:t>
            </a:r>
            <a:r>
              <a:rPr sz="2400" dirty="0">
                <a:latin typeface="Times New Roman"/>
                <a:cs typeface="Times New Roman"/>
              </a:rPr>
              <a:t>0,35∙18/7</a:t>
            </a:r>
            <a:r>
              <a:rPr sz="2400" spc="-35" dirty="0">
                <a:latin typeface="Times New Roman"/>
                <a:cs typeface="Times New Roman"/>
              </a:rPr>
              <a:t> </a:t>
            </a:r>
            <a:r>
              <a:rPr sz="2400" dirty="0">
                <a:latin typeface="Times New Roman"/>
                <a:cs typeface="Times New Roman"/>
              </a:rPr>
              <a:t>=</a:t>
            </a:r>
            <a:r>
              <a:rPr sz="2400" spc="-10" dirty="0">
                <a:latin typeface="Times New Roman"/>
                <a:cs typeface="Times New Roman"/>
              </a:rPr>
              <a:t> </a:t>
            </a:r>
            <a:r>
              <a:rPr sz="2400" dirty="0">
                <a:latin typeface="Times New Roman"/>
                <a:cs typeface="Times New Roman"/>
              </a:rPr>
              <a:t>0,9</a:t>
            </a:r>
            <a:r>
              <a:rPr sz="2400" spc="-15" dirty="0">
                <a:latin typeface="Times New Roman"/>
                <a:cs typeface="Times New Roman"/>
              </a:rPr>
              <a:t> </a:t>
            </a:r>
            <a:r>
              <a:rPr sz="2400" spc="-10" dirty="0">
                <a:latin typeface="Times New Roman"/>
                <a:cs typeface="Times New Roman"/>
              </a:rPr>
              <a:t>моль</a:t>
            </a:r>
            <a:r>
              <a:rPr sz="2400" spc="5" dirty="0">
                <a:latin typeface="Times New Roman"/>
                <a:cs typeface="Times New Roman"/>
              </a:rPr>
              <a:t> </a:t>
            </a:r>
            <a:r>
              <a:rPr sz="2400" spc="-5" dirty="0">
                <a:latin typeface="Times New Roman"/>
                <a:cs typeface="Times New Roman"/>
              </a:rPr>
              <a:t>Na</a:t>
            </a:r>
            <a:r>
              <a:rPr sz="2400" spc="-7" baseline="-20833" dirty="0">
                <a:latin typeface="Times New Roman"/>
                <a:cs typeface="Times New Roman"/>
              </a:rPr>
              <a:t>2</a:t>
            </a:r>
            <a:r>
              <a:rPr sz="2400" spc="-5" dirty="0">
                <a:latin typeface="Times New Roman"/>
                <a:cs typeface="Times New Roman"/>
              </a:rPr>
              <a:t>O</a:t>
            </a:r>
            <a:endParaRPr sz="2400">
              <a:latin typeface="Times New Roman"/>
              <a:cs typeface="Times New Roman"/>
            </a:endParaRPr>
          </a:p>
        </p:txBody>
      </p:sp>
      <p:sp>
        <p:nvSpPr>
          <p:cNvPr id="6" name="object 6"/>
          <p:cNvSpPr/>
          <p:nvPr/>
        </p:nvSpPr>
        <p:spPr>
          <a:xfrm>
            <a:off x="713511" y="2105914"/>
            <a:ext cx="256540" cy="678815"/>
          </a:xfrm>
          <a:custGeom>
            <a:avLst/>
            <a:gdLst/>
            <a:ahLst/>
            <a:cxnLst/>
            <a:rect l="l" t="t" r="r" b="b"/>
            <a:pathLst>
              <a:path w="256540" h="678814">
                <a:moveTo>
                  <a:pt x="256311" y="678814"/>
                </a:moveTo>
                <a:lnTo>
                  <a:pt x="206427" y="677142"/>
                </a:lnTo>
                <a:lnTo>
                  <a:pt x="165692" y="672576"/>
                </a:lnTo>
                <a:lnTo>
                  <a:pt x="138226" y="665795"/>
                </a:lnTo>
                <a:lnTo>
                  <a:pt x="128155" y="657478"/>
                </a:lnTo>
                <a:lnTo>
                  <a:pt x="128155" y="360806"/>
                </a:lnTo>
                <a:lnTo>
                  <a:pt x="118084" y="352490"/>
                </a:lnTo>
                <a:lnTo>
                  <a:pt x="90619" y="345709"/>
                </a:lnTo>
                <a:lnTo>
                  <a:pt x="49883" y="341143"/>
                </a:lnTo>
                <a:lnTo>
                  <a:pt x="0" y="339470"/>
                </a:lnTo>
                <a:lnTo>
                  <a:pt x="49883" y="337778"/>
                </a:lnTo>
                <a:lnTo>
                  <a:pt x="90619" y="333168"/>
                </a:lnTo>
                <a:lnTo>
                  <a:pt x="118084" y="326344"/>
                </a:lnTo>
                <a:lnTo>
                  <a:pt x="128155" y="318007"/>
                </a:lnTo>
                <a:lnTo>
                  <a:pt x="128155" y="21335"/>
                </a:lnTo>
                <a:lnTo>
                  <a:pt x="138226" y="13019"/>
                </a:lnTo>
                <a:lnTo>
                  <a:pt x="165692" y="6238"/>
                </a:lnTo>
                <a:lnTo>
                  <a:pt x="206427" y="1672"/>
                </a:lnTo>
                <a:lnTo>
                  <a:pt x="256311" y="0"/>
                </a:lnTo>
              </a:path>
            </a:pathLst>
          </a:custGeom>
          <a:ln w="6350">
            <a:solidFill>
              <a:srgbClr val="5B9BD4"/>
            </a:solidFill>
          </a:ln>
        </p:spPr>
        <p:txBody>
          <a:bodyPr wrap="square" lIns="0" tIns="0" rIns="0" bIns="0" rtlCol="0"/>
          <a:lstStyle/>
          <a:p>
            <a:endParaRPr/>
          </a:p>
        </p:txBody>
      </p:sp>
      <p:sp>
        <p:nvSpPr>
          <p:cNvPr id="7" name="object 7"/>
          <p:cNvSpPr/>
          <p:nvPr/>
        </p:nvSpPr>
        <p:spPr>
          <a:xfrm>
            <a:off x="713498" y="3200400"/>
            <a:ext cx="256540" cy="679450"/>
          </a:xfrm>
          <a:custGeom>
            <a:avLst/>
            <a:gdLst/>
            <a:ahLst/>
            <a:cxnLst/>
            <a:rect l="l" t="t" r="r" b="b"/>
            <a:pathLst>
              <a:path w="256540" h="679450">
                <a:moveTo>
                  <a:pt x="256311" y="678942"/>
                </a:moveTo>
                <a:lnTo>
                  <a:pt x="206427" y="677249"/>
                </a:lnTo>
                <a:lnTo>
                  <a:pt x="165692" y="672639"/>
                </a:lnTo>
                <a:lnTo>
                  <a:pt x="138226" y="665815"/>
                </a:lnTo>
                <a:lnTo>
                  <a:pt x="128155" y="657479"/>
                </a:lnTo>
                <a:lnTo>
                  <a:pt x="128155" y="360807"/>
                </a:lnTo>
                <a:lnTo>
                  <a:pt x="118084" y="352490"/>
                </a:lnTo>
                <a:lnTo>
                  <a:pt x="90619" y="345709"/>
                </a:lnTo>
                <a:lnTo>
                  <a:pt x="49883" y="341143"/>
                </a:lnTo>
                <a:lnTo>
                  <a:pt x="0" y="339471"/>
                </a:lnTo>
                <a:lnTo>
                  <a:pt x="49883" y="337798"/>
                </a:lnTo>
                <a:lnTo>
                  <a:pt x="90619" y="333232"/>
                </a:lnTo>
                <a:lnTo>
                  <a:pt x="118084" y="326451"/>
                </a:lnTo>
                <a:lnTo>
                  <a:pt x="128155" y="318135"/>
                </a:lnTo>
                <a:lnTo>
                  <a:pt x="128155" y="21336"/>
                </a:lnTo>
                <a:lnTo>
                  <a:pt x="138226" y="13019"/>
                </a:lnTo>
                <a:lnTo>
                  <a:pt x="165692" y="6238"/>
                </a:lnTo>
                <a:lnTo>
                  <a:pt x="206427" y="1672"/>
                </a:lnTo>
                <a:lnTo>
                  <a:pt x="256311" y="0"/>
                </a:lnTo>
              </a:path>
            </a:pathLst>
          </a:custGeom>
          <a:ln w="6350">
            <a:solidFill>
              <a:srgbClr val="5B9BD4"/>
            </a:solidFill>
          </a:ln>
        </p:spPr>
        <p:txBody>
          <a:bodyPr wrap="square" lIns="0" tIns="0" rIns="0" bIns="0" rtlCol="0"/>
          <a:lstStyle/>
          <a:p>
            <a:endParaRPr/>
          </a:p>
        </p:txBody>
      </p:sp>
      <p:sp>
        <p:nvSpPr>
          <p:cNvPr id="8" name="object 8"/>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12</a:t>
            </a:fld>
            <a:endParaRP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535940" y="386918"/>
            <a:ext cx="10728325" cy="756920"/>
          </a:xfrm>
          <a:prstGeom prst="rect">
            <a:avLst/>
          </a:prstGeom>
        </p:spPr>
        <p:txBody>
          <a:bodyPr vert="horz" wrap="square" lIns="0" tIns="12065" rIns="0" bIns="0" rtlCol="0">
            <a:spAutoFit/>
          </a:bodyPr>
          <a:lstStyle/>
          <a:p>
            <a:pPr marL="12700" marR="5080">
              <a:lnSpc>
                <a:spcPct val="100000"/>
              </a:lnSpc>
              <a:spcBef>
                <a:spcPts val="95"/>
              </a:spcBef>
            </a:pPr>
            <a:r>
              <a:rPr sz="1600" b="1" spc="-15" dirty="0">
                <a:latin typeface="Times New Roman"/>
                <a:cs typeface="Times New Roman"/>
              </a:rPr>
              <a:t>Задача</a:t>
            </a:r>
            <a:r>
              <a:rPr sz="1600" b="1" spc="25" dirty="0">
                <a:latin typeface="Times New Roman"/>
                <a:cs typeface="Times New Roman"/>
              </a:rPr>
              <a:t> </a:t>
            </a:r>
            <a:r>
              <a:rPr sz="1600" b="1" spc="-5" dirty="0">
                <a:latin typeface="Times New Roman"/>
                <a:cs typeface="Times New Roman"/>
              </a:rPr>
              <a:t>1.</a:t>
            </a:r>
            <a:r>
              <a:rPr sz="1600" b="1" spc="20" dirty="0">
                <a:latin typeface="Times New Roman"/>
                <a:cs typeface="Times New Roman"/>
              </a:rPr>
              <a:t> </a:t>
            </a:r>
            <a:r>
              <a:rPr sz="1600" spc="5" dirty="0">
                <a:solidFill>
                  <a:srgbClr val="353535"/>
                </a:solidFill>
                <a:latin typeface="Times New Roman"/>
                <a:cs typeface="Times New Roman"/>
              </a:rPr>
              <a:t>Смесь</a:t>
            </a:r>
            <a:r>
              <a:rPr sz="1600" spc="30" dirty="0">
                <a:solidFill>
                  <a:srgbClr val="353535"/>
                </a:solidFill>
                <a:latin typeface="Times New Roman"/>
                <a:cs typeface="Times New Roman"/>
              </a:rPr>
              <a:t> </a:t>
            </a:r>
            <a:r>
              <a:rPr sz="1600" spc="-10" dirty="0">
                <a:solidFill>
                  <a:srgbClr val="353535"/>
                </a:solidFill>
                <a:latin typeface="Times New Roman"/>
                <a:cs typeface="Times New Roman"/>
              </a:rPr>
              <a:t>оксида</a:t>
            </a:r>
            <a:r>
              <a:rPr sz="1600" spc="20" dirty="0">
                <a:solidFill>
                  <a:srgbClr val="353535"/>
                </a:solidFill>
                <a:latin typeface="Times New Roman"/>
                <a:cs typeface="Times New Roman"/>
              </a:rPr>
              <a:t> </a:t>
            </a:r>
            <a:r>
              <a:rPr sz="1600" spc="-10" dirty="0">
                <a:solidFill>
                  <a:srgbClr val="353535"/>
                </a:solidFill>
                <a:latin typeface="Times New Roman"/>
                <a:cs typeface="Times New Roman"/>
              </a:rPr>
              <a:t>натрия</a:t>
            </a:r>
            <a:r>
              <a:rPr sz="1600" spc="35" dirty="0">
                <a:solidFill>
                  <a:srgbClr val="353535"/>
                </a:solidFill>
                <a:latin typeface="Times New Roman"/>
                <a:cs typeface="Times New Roman"/>
              </a:rPr>
              <a:t> </a:t>
            </a:r>
            <a:r>
              <a:rPr sz="1600" spc="-5" dirty="0">
                <a:solidFill>
                  <a:srgbClr val="353535"/>
                </a:solidFill>
                <a:latin typeface="Times New Roman"/>
                <a:cs typeface="Times New Roman"/>
              </a:rPr>
              <a:t>и</a:t>
            </a:r>
            <a:r>
              <a:rPr sz="1600" spc="40" dirty="0">
                <a:solidFill>
                  <a:srgbClr val="353535"/>
                </a:solidFill>
                <a:latin typeface="Times New Roman"/>
                <a:cs typeface="Times New Roman"/>
              </a:rPr>
              <a:t> </a:t>
            </a:r>
            <a:r>
              <a:rPr sz="1600" spc="-10" dirty="0">
                <a:solidFill>
                  <a:srgbClr val="353535"/>
                </a:solidFill>
                <a:latin typeface="Times New Roman"/>
                <a:cs typeface="Times New Roman"/>
              </a:rPr>
              <a:t>оксида</a:t>
            </a:r>
            <a:r>
              <a:rPr sz="1600" spc="25" dirty="0">
                <a:solidFill>
                  <a:srgbClr val="353535"/>
                </a:solidFill>
                <a:latin typeface="Times New Roman"/>
                <a:cs typeface="Times New Roman"/>
              </a:rPr>
              <a:t> </a:t>
            </a:r>
            <a:r>
              <a:rPr sz="1600" spc="5" dirty="0">
                <a:solidFill>
                  <a:srgbClr val="353535"/>
                </a:solidFill>
                <a:latin typeface="Times New Roman"/>
                <a:cs typeface="Times New Roman"/>
              </a:rPr>
              <a:t>фосфора</a:t>
            </a:r>
            <a:r>
              <a:rPr sz="1600" spc="25" dirty="0">
                <a:solidFill>
                  <a:srgbClr val="353535"/>
                </a:solidFill>
                <a:latin typeface="Times New Roman"/>
                <a:cs typeface="Times New Roman"/>
              </a:rPr>
              <a:t> </a:t>
            </a:r>
            <a:r>
              <a:rPr sz="1600" spc="-5" dirty="0">
                <a:solidFill>
                  <a:srgbClr val="353535"/>
                </a:solidFill>
                <a:latin typeface="Times New Roman"/>
                <a:cs typeface="Times New Roman"/>
              </a:rPr>
              <a:t>(V),</a:t>
            </a:r>
            <a:r>
              <a:rPr sz="1600" spc="30" dirty="0">
                <a:solidFill>
                  <a:srgbClr val="353535"/>
                </a:solidFill>
                <a:latin typeface="Times New Roman"/>
                <a:cs typeface="Times New Roman"/>
              </a:rPr>
              <a:t> </a:t>
            </a:r>
            <a:r>
              <a:rPr sz="1600" spc="-5" dirty="0">
                <a:solidFill>
                  <a:srgbClr val="353535"/>
                </a:solidFill>
                <a:latin typeface="Times New Roman"/>
                <a:cs typeface="Times New Roman"/>
              </a:rPr>
              <a:t>в</a:t>
            </a:r>
            <a:r>
              <a:rPr sz="1600" spc="20" dirty="0">
                <a:solidFill>
                  <a:srgbClr val="353535"/>
                </a:solidFill>
                <a:latin typeface="Times New Roman"/>
                <a:cs typeface="Times New Roman"/>
              </a:rPr>
              <a:t> </a:t>
            </a:r>
            <a:r>
              <a:rPr sz="1600" spc="-25" dirty="0">
                <a:solidFill>
                  <a:srgbClr val="353535"/>
                </a:solidFill>
                <a:latin typeface="Times New Roman"/>
                <a:cs typeface="Times New Roman"/>
              </a:rPr>
              <a:t>которой</a:t>
            </a:r>
            <a:r>
              <a:rPr sz="1600" spc="15" dirty="0">
                <a:solidFill>
                  <a:srgbClr val="353535"/>
                </a:solidFill>
                <a:latin typeface="Times New Roman"/>
                <a:cs typeface="Times New Roman"/>
              </a:rPr>
              <a:t> </a:t>
            </a:r>
            <a:r>
              <a:rPr sz="1600" spc="-10" dirty="0">
                <a:solidFill>
                  <a:srgbClr val="353535"/>
                </a:solidFill>
                <a:latin typeface="Times New Roman"/>
                <a:cs typeface="Times New Roman"/>
              </a:rPr>
              <a:t>соотношение</a:t>
            </a:r>
            <a:r>
              <a:rPr sz="1600" spc="70" dirty="0">
                <a:solidFill>
                  <a:srgbClr val="353535"/>
                </a:solidFill>
                <a:latin typeface="Times New Roman"/>
                <a:cs typeface="Times New Roman"/>
              </a:rPr>
              <a:t> </a:t>
            </a:r>
            <a:r>
              <a:rPr sz="1600" spc="-5" dirty="0">
                <a:solidFill>
                  <a:srgbClr val="353535"/>
                </a:solidFill>
                <a:latin typeface="Times New Roman"/>
                <a:cs typeface="Times New Roman"/>
              </a:rPr>
              <a:t>числа</a:t>
            </a:r>
            <a:r>
              <a:rPr sz="1600" spc="45" dirty="0">
                <a:solidFill>
                  <a:srgbClr val="353535"/>
                </a:solidFill>
                <a:latin typeface="Times New Roman"/>
                <a:cs typeface="Times New Roman"/>
              </a:rPr>
              <a:t> </a:t>
            </a:r>
            <a:r>
              <a:rPr sz="1600" spc="-20" dirty="0">
                <a:solidFill>
                  <a:srgbClr val="353535"/>
                </a:solidFill>
                <a:latin typeface="Times New Roman"/>
                <a:cs typeface="Times New Roman"/>
              </a:rPr>
              <a:t>атомов</a:t>
            </a:r>
            <a:r>
              <a:rPr sz="1600" spc="25" dirty="0">
                <a:solidFill>
                  <a:srgbClr val="353535"/>
                </a:solidFill>
                <a:latin typeface="Times New Roman"/>
                <a:cs typeface="Times New Roman"/>
              </a:rPr>
              <a:t> </a:t>
            </a:r>
            <a:r>
              <a:rPr sz="1600" spc="5" dirty="0">
                <a:solidFill>
                  <a:srgbClr val="353535"/>
                </a:solidFill>
                <a:latin typeface="Times New Roman"/>
                <a:cs typeface="Times New Roman"/>
              </a:rPr>
              <a:t>фосфора</a:t>
            </a:r>
            <a:r>
              <a:rPr sz="1600" spc="25" dirty="0">
                <a:solidFill>
                  <a:srgbClr val="353535"/>
                </a:solidFill>
                <a:latin typeface="Times New Roman"/>
                <a:cs typeface="Times New Roman"/>
              </a:rPr>
              <a:t> </a:t>
            </a:r>
            <a:r>
              <a:rPr sz="1600" spc="-5" dirty="0">
                <a:solidFill>
                  <a:srgbClr val="353535"/>
                </a:solidFill>
                <a:latin typeface="Times New Roman"/>
                <a:cs typeface="Times New Roman"/>
              </a:rPr>
              <a:t>к</a:t>
            </a:r>
            <a:r>
              <a:rPr sz="1600" spc="25" dirty="0">
                <a:solidFill>
                  <a:srgbClr val="353535"/>
                </a:solidFill>
                <a:latin typeface="Times New Roman"/>
                <a:cs typeface="Times New Roman"/>
              </a:rPr>
              <a:t> </a:t>
            </a:r>
            <a:r>
              <a:rPr sz="1600" spc="-5" dirty="0">
                <a:solidFill>
                  <a:srgbClr val="353535"/>
                </a:solidFill>
                <a:latin typeface="Times New Roman"/>
                <a:cs typeface="Times New Roman"/>
              </a:rPr>
              <a:t>числу</a:t>
            </a:r>
            <a:r>
              <a:rPr sz="1600" spc="40" dirty="0">
                <a:solidFill>
                  <a:srgbClr val="353535"/>
                </a:solidFill>
                <a:latin typeface="Times New Roman"/>
                <a:cs typeface="Times New Roman"/>
              </a:rPr>
              <a:t> </a:t>
            </a:r>
            <a:r>
              <a:rPr sz="1600" spc="-20" dirty="0">
                <a:solidFill>
                  <a:srgbClr val="353535"/>
                </a:solidFill>
                <a:latin typeface="Times New Roman"/>
                <a:cs typeface="Times New Roman"/>
              </a:rPr>
              <a:t>атомов </a:t>
            </a:r>
            <a:r>
              <a:rPr sz="1600" spc="-15" dirty="0">
                <a:solidFill>
                  <a:srgbClr val="353535"/>
                </a:solidFill>
                <a:latin typeface="Times New Roman"/>
                <a:cs typeface="Times New Roman"/>
              </a:rPr>
              <a:t> </a:t>
            </a:r>
            <a:r>
              <a:rPr sz="1600" spc="-10" dirty="0">
                <a:solidFill>
                  <a:srgbClr val="353535"/>
                </a:solidFill>
                <a:latin typeface="Times New Roman"/>
                <a:cs typeface="Times New Roman"/>
              </a:rPr>
              <a:t>натрия</a:t>
            </a:r>
            <a:r>
              <a:rPr sz="1600" spc="15" dirty="0">
                <a:solidFill>
                  <a:srgbClr val="353535"/>
                </a:solidFill>
                <a:latin typeface="Times New Roman"/>
                <a:cs typeface="Times New Roman"/>
              </a:rPr>
              <a:t> </a:t>
            </a:r>
            <a:r>
              <a:rPr sz="1600" spc="-5" dirty="0">
                <a:solidFill>
                  <a:srgbClr val="353535"/>
                </a:solidFill>
                <a:latin typeface="Times New Roman"/>
                <a:cs typeface="Times New Roman"/>
              </a:rPr>
              <a:t>равно</a:t>
            </a:r>
            <a:r>
              <a:rPr sz="1600" spc="5" dirty="0">
                <a:solidFill>
                  <a:srgbClr val="353535"/>
                </a:solidFill>
                <a:latin typeface="Times New Roman"/>
                <a:cs typeface="Times New Roman"/>
              </a:rPr>
              <a:t> </a:t>
            </a:r>
            <a:r>
              <a:rPr sz="1600" spc="-5" dirty="0">
                <a:solidFill>
                  <a:srgbClr val="353535"/>
                </a:solidFill>
                <a:latin typeface="Times New Roman"/>
                <a:cs typeface="Times New Roman"/>
              </a:rPr>
              <a:t>7</a:t>
            </a:r>
            <a:r>
              <a:rPr sz="1600" spc="5" dirty="0">
                <a:solidFill>
                  <a:srgbClr val="353535"/>
                </a:solidFill>
                <a:latin typeface="Times New Roman"/>
                <a:cs typeface="Times New Roman"/>
              </a:rPr>
              <a:t> </a:t>
            </a:r>
            <a:r>
              <a:rPr sz="1600" spc="-5" dirty="0">
                <a:solidFill>
                  <a:srgbClr val="353535"/>
                </a:solidFill>
                <a:latin typeface="Times New Roman"/>
                <a:cs typeface="Times New Roman"/>
              </a:rPr>
              <a:t>:</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18, нагрели</a:t>
            </a:r>
            <a:r>
              <a:rPr sz="1600" spc="50" dirty="0">
                <a:solidFill>
                  <a:srgbClr val="353535"/>
                </a:solidFill>
                <a:latin typeface="Times New Roman"/>
                <a:cs typeface="Times New Roman"/>
              </a:rPr>
              <a:t> </a:t>
            </a:r>
            <a:r>
              <a:rPr sz="1600" spc="-5" dirty="0">
                <a:solidFill>
                  <a:srgbClr val="353535"/>
                </a:solidFill>
                <a:latin typeface="Times New Roman"/>
                <a:cs typeface="Times New Roman"/>
              </a:rPr>
              <a:t>и</a:t>
            </a:r>
            <a:r>
              <a:rPr sz="1600" spc="5" dirty="0">
                <a:solidFill>
                  <a:srgbClr val="353535"/>
                </a:solidFill>
                <a:latin typeface="Times New Roman"/>
                <a:cs typeface="Times New Roman"/>
              </a:rPr>
              <a:t> </a:t>
            </a:r>
            <a:r>
              <a:rPr sz="1600" spc="-5" dirty="0">
                <a:solidFill>
                  <a:srgbClr val="353535"/>
                </a:solidFill>
                <a:latin typeface="Times New Roman"/>
                <a:cs typeface="Times New Roman"/>
              </a:rPr>
              <a:t>растворили</a:t>
            </a:r>
            <a:r>
              <a:rPr sz="1600" spc="25" dirty="0">
                <a:solidFill>
                  <a:srgbClr val="353535"/>
                </a:solidFill>
                <a:latin typeface="Times New Roman"/>
                <a:cs typeface="Times New Roman"/>
              </a:rPr>
              <a:t> </a:t>
            </a:r>
            <a:r>
              <a:rPr sz="1600" spc="-5" dirty="0">
                <a:solidFill>
                  <a:srgbClr val="353535"/>
                </a:solidFill>
                <a:latin typeface="Times New Roman"/>
                <a:cs typeface="Times New Roman"/>
              </a:rPr>
              <a:t>в</a:t>
            </a:r>
            <a:r>
              <a:rPr sz="1600" dirty="0">
                <a:solidFill>
                  <a:srgbClr val="353535"/>
                </a:solidFill>
                <a:latin typeface="Times New Roman"/>
                <a:cs typeface="Times New Roman"/>
              </a:rPr>
              <a:t> </a:t>
            </a:r>
            <a:r>
              <a:rPr sz="1600" spc="-10" dirty="0">
                <a:solidFill>
                  <a:srgbClr val="353535"/>
                </a:solidFill>
                <a:latin typeface="Times New Roman"/>
                <a:cs typeface="Times New Roman"/>
              </a:rPr>
              <a:t>горячей</a:t>
            </a:r>
            <a:r>
              <a:rPr sz="1600" spc="5" dirty="0">
                <a:solidFill>
                  <a:srgbClr val="353535"/>
                </a:solidFill>
                <a:latin typeface="Times New Roman"/>
                <a:cs typeface="Times New Roman"/>
              </a:rPr>
              <a:t> </a:t>
            </a:r>
            <a:r>
              <a:rPr sz="1600" spc="-15" dirty="0">
                <a:solidFill>
                  <a:srgbClr val="353535"/>
                </a:solidFill>
                <a:latin typeface="Times New Roman"/>
                <a:cs typeface="Times New Roman"/>
              </a:rPr>
              <a:t>воде.</a:t>
            </a:r>
            <a:r>
              <a:rPr sz="1600" spc="5" dirty="0">
                <a:solidFill>
                  <a:srgbClr val="353535"/>
                </a:solidFill>
                <a:latin typeface="Times New Roman"/>
                <a:cs typeface="Times New Roman"/>
              </a:rPr>
              <a:t> </a:t>
            </a:r>
            <a:r>
              <a:rPr sz="1600" spc="-5" dirty="0">
                <a:solidFill>
                  <a:srgbClr val="353535"/>
                </a:solidFill>
                <a:latin typeface="Times New Roman"/>
                <a:cs typeface="Times New Roman"/>
              </a:rPr>
              <a:t>В</a:t>
            </a:r>
            <a:r>
              <a:rPr sz="1600" dirty="0">
                <a:solidFill>
                  <a:srgbClr val="353535"/>
                </a:solidFill>
                <a:latin typeface="Times New Roman"/>
                <a:cs typeface="Times New Roman"/>
              </a:rPr>
              <a:t> </a:t>
            </a:r>
            <a:r>
              <a:rPr sz="1600" spc="-20" dirty="0">
                <a:solidFill>
                  <a:srgbClr val="353535"/>
                </a:solidFill>
                <a:latin typeface="Times New Roman"/>
                <a:cs typeface="Times New Roman"/>
              </a:rPr>
              <a:t>результате</a:t>
            </a:r>
            <a:r>
              <a:rPr sz="1600" spc="25" dirty="0">
                <a:solidFill>
                  <a:srgbClr val="353535"/>
                </a:solidFill>
                <a:latin typeface="Times New Roman"/>
                <a:cs typeface="Times New Roman"/>
              </a:rPr>
              <a:t> </a:t>
            </a:r>
            <a:r>
              <a:rPr sz="1600" spc="-10" dirty="0">
                <a:solidFill>
                  <a:srgbClr val="353535"/>
                </a:solidFill>
                <a:latin typeface="Times New Roman"/>
                <a:cs typeface="Times New Roman"/>
              </a:rPr>
              <a:t>получили</a:t>
            </a:r>
            <a:r>
              <a:rPr sz="1600" spc="45" dirty="0">
                <a:solidFill>
                  <a:srgbClr val="353535"/>
                </a:solidFill>
                <a:latin typeface="Times New Roman"/>
                <a:cs typeface="Times New Roman"/>
              </a:rPr>
              <a:t> </a:t>
            </a:r>
            <a:r>
              <a:rPr sz="1600" spc="-5" dirty="0">
                <a:solidFill>
                  <a:srgbClr val="353535"/>
                </a:solidFill>
                <a:latin typeface="Times New Roman"/>
                <a:cs typeface="Times New Roman"/>
              </a:rPr>
              <a:t>312,5</a:t>
            </a:r>
            <a:r>
              <a:rPr sz="1600" dirty="0">
                <a:solidFill>
                  <a:srgbClr val="353535"/>
                </a:solidFill>
                <a:latin typeface="Times New Roman"/>
                <a:cs typeface="Times New Roman"/>
              </a:rPr>
              <a:t> </a:t>
            </a:r>
            <a:r>
              <a:rPr sz="1600" spc="-5" dirty="0">
                <a:solidFill>
                  <a:srgbClr val="353535"/>
                </a:solidFill>
                <a:latin typeface="Times New Roman"/>
                <a:cs typeface="Times New Roman"/>
              </a:rPr>
              <a:t>г</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раствора,</a:t>
            </a:r>
            <a:r>
              <a:rPr sz="1600" spc="5" dirty="0">
                <a:solidFill>
                  <a:srgbClr val="353535"/>
                </a:solidFill>
                <a:latin typeface="Times New Roman"/>
                <a:cs typeface="Times New Roman"/>
              </a:rPr>
              <a:t> </a:t>
            </a:r>
            <a:r>
              <a:rPr sz="1600" spc="-5" dirty="0">
                <a:solidFill>
                  <a:srgbClr val="353535"/>
                </a:solidFill>
                <a:latin typeface="Times New Roman"/>
                <a:cs typeface="Times New Roman"/>
              </a:rPr>
              <a:t>в</a:t>
            </a:r>
            <a:r>
              <a:rPr sz="1600" spc="5" dirty="0">
                <a:solidFill>
                  <a:srgbClr val="353535"/>
                </a:solidFill>
                <a:latin typeface="Times New Roman"/>
                <a:cs typeface="Times New Roman"/>
              </a:rPr>
              <a:t> </a:t>
            </a:r>
            <a:r>
              <a:rPr sz="1600" spc="-30" dirty="0">
                <a:solidFill>
                  <a:srgbClr val="353535"/>
                </a:solidFill>
                <a:latin typeface="Times New Roman"/>
                <a:cs typeface="Times New Roman"/>
              </a:rPr>
              <a:t>котором</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массовая</a:t>
            </a:r>
            <a:r>
              <a:rPr sz="1600" spc="20" dirty="0">
                <a:solidFill>
                  <a:srgbClr val="353535"/>
                </a:solidFill>
                <a:latin typeface="Times New Roman"/>
                <a:cs typeface="Times New Roman"/>
              </a:rPr>
              <a:t> </a:t>
            </a:r>
            <a:r>
              <a:rPr sz="1600" spc="-10" dirty="0">
                <a:solidFill>
                  <a:srgbClr val="353535"/>
                </a:solidFill>
                <a:latin typeface="Times New Roman"/>
                <a:cs typeface="Times New Roman"/>
              </a:rPr>
              <a:t>доля </a:t>
            </a:r>
            <a:r>
              <a:rPr sz="1600" spc="-385" dirty="0">
                <a:solidFill>
                  <a:srgbClr val="353535"/>
                </a:solidFill>
                <a:latin typeface="Times New Roman"/>
                <a:cs typeface="Times New Roman"/>
              </a:rPr>
              <a:t> </a:t>
            </a:r>
            <a:r>
              <a:rPr sz="1600" spc="-20" dirty="0">
                <a:solidFill>
                  <a:srgbClr val="353535"/>
                </a:solidFill>
                <a:latin typeface="Times New Roman"/>
                <a:cs typeface="Times New Roman"/>
              </a:rPr>
              <a:t>атомов</a:t>
            </a:r>
            <a:r>
              <a:rPr sz="1600" dirty="0">
                <a:solidFill>
                  <a:srgbClr val="353535"/>
                </a:solidFill>
                <a:latin typeface="Times New Roman"/>
                <a:cs typeface="Times New Roman"/>
              </a:rPr>
              <a:t> </a:t>
            </a:r>
            <a:r>
              <a:rPr sz="1600" spc="-15" dirty="0">
                <a:solidFill>
                  <a:srgbClr val="353535"/>
                </a:solidFill>
                <a:latin typeface="Times New Roman"/>
                <a:cs typeface="Times New Roman"/>
              </a:rPr>
              <a:t>водорода </a:t>
            </a:r>
            <a:r>
              <a:rPr sz="1600" spc="-5" dirty="0">
                <a:solidFill>
                  <a:srgbClr val="353535"/>
                </a:solidFill>
                <a:latin typeface="Times New Roman"/>
                <a:cs typeface="Times New Roman"/>
              </a:rPr>
              <a:t>равна</a:t>
            </a:r>
            <a:r>
              <a:rPr sz="1600" spc="5" dirty="0">
                <a:solidFill>
                  <a:srgbClr val="353535"/>
                </a:solidFill>
                <a:latin typeface="Times New Roman"/>
                <a:cs typeface="Times New Roman"/>
              </a:rPr>
              <a:t> </a:t>
            </a:r>
            <a:r>
              <a:rPr sz="1600" spc="-5" dirty="0">
                <a:solidFill>
                  <a:srgbClr val="353535"/>
                </a:solidFill>
                <a:latin typeface="Times New Roman"/>
                <a:cs typeface="Times New Roman"/>
              </a:rPr>
              <a:t>7,36%.</a:t>
            </a:r>
            <a:r>
              <a:rPr sz="1600" spc="10" dirty="0">
                <a:solidFill>
                  <a:srgbClr val="353535"/>
                </a:solidFill>
                <a:latin typeface="Times New Roman"/>
                <a:cs typeface="Times New Roman"/>
              </a:rPr>
              <a:t> </a:t>
            </a:r>
            <a:r>
              <a:rPr sz="1600" spc="-10" dirty="0">
                <a:solidFill>
                  <a:srgbClr val="353535"/>
                </a:solidFill>
                <a:latin typeface="Times New Roman"/>
                <a:cs typeface="Times New Roman"/>
              </a:rPr>
              <a:t>Определите</a:t>
            </a:r>
            <a:r>
              <a:rPr sz="1600" spc="25" dirty="0">
                <a:solidFill>
                  <a:srgbClr val="353535"/>
                </a:solidFill>
                <a:latin typeface="Times New Roman"/>
                <a:cs typeface="Times New Roman"/>
              </a:rPr>
              <a:t> </a:t>
            </a:r>
            <a:r>
              <a:rPr sz="1600" spc="-15" dirty="0">
                <a:solidFill>
                  <a:srgbClr val="353535"/>
                </a:solidFill>
                <a:latin typeface="Times New Roman"/>
                <a:cs typeface="Times New Roman"/>
              </a:rPr>
              <a:t>массу</a:t>
            </a:r>
            <a:r>
              <a:rPr sz="1600" spc="20" dirty="0">
                <a:solidFill>
                  <a:srgbClr val="353535"/>
                </a:solidFill>
                <a:latin typeface="Times New Roman"/>
                <a:cs typeface="Times New Roman"/>
              </a:rPr>
              <a:t> </a:t>
            </a:r>
            <a:r>
              <a:rPr sz="1600" dirty="0">
                <a:solidFill>
                  <a:srgbClr val="353535"/>
                </a:solidFill>
                <a:latin typeface="Times New Roman"/>
                <a:cs typeface="Times New Roman"/>
              </a:rPr>
              <a:t>фосфата</a:t>
            </a:r>
            <a:r>
              <a:rPr sz="1600" spc="20" dirty="0">
                <a:solidFill>
                  <a:srgbClr val="353535"/>
                </a:solidFill>
                <a:latin typeface="Times New Roman"/>
                <a:cs typeface="Times New Roman"/>
              </a:rPr>
              <a:t> </a:t>
            </a:r>
            <a:r>
              <a:rPr sz="1600" spc="-10" dirty="0">
                <a:solidFill>
                  <a:srgbClr val="353535"/>
                </a:solidFill>
                <a:latin typeface="Times New Roman"/>
                <a:cs typeface="Times New Roman"/>
              </a:rPr>
              <a:t>натрия</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в </a:t>
            </a:r>
            <a:r>
              <a:rPr sz="1600" spc="-15" dirty="0">
                <a:solidFill>
                  <a:srgbClr val="353535"/>
                </a:solidFill>
                <a:latin typeface="Times New Roman"/>
                <a:cs typeface="Times New Roman"/>
              </a:rPr>
              <a:t>полученном</a:t>
            </a:r>
            <a:r>
              <a:rPr sz="1600" spc="45" dirty="0">
                <a:solidFill>
                  <a:srgbClr val="353535"/>
                </a:solidFill>
                <a:latin typeface="Times New Roman"/>
                <a:cs typeface="Times New Roman"/>
              </a:rPr>
              <a:t> </a:t>
            </a:r>
            <a:r>
              <a:rPr sz="1600" spc="-5" dirty="0">
                <a:solidFill>
                  <a:srgbClr val="353535"/>
                </a:solidFill>
                <a:latin typeface="Times New Roman"/>
                <a:cs typeface="Times New Roman"/>
              </a:rPr>
              <a:t>растворе.</a:t>
            </a:r>
            <a:endParaRPr sz="1600">
              <a:latin typeface="Times New Roman"/>
              <a:cs typeface="Times New Roman"/>
            </a:endParaRPr>
          </a:p>
        </p:txBody>
      </p:sp>
      <p:sp>
        <p:nvSpPr>
          <p:cNvPr id="3" name="object 3"/>
          <p:cNvSpPr txBox="1"/>
          <p:nvPr/>
        </p:nvSpPr>
        <p:spPr>
          <a:xfrm>
            <a:off x="7975727" y="1201369"/>
            <a:ext cx="3124200" cy="1123315"/>
          </a:xfrm>
          <a:prstGeom prst="rect">
            <a:avLst/>
          </a:prstGeom>
        </p:spPr>
        <p:txBody>
          <a:bodyPr vert="horz" wrap="square" lIns="0" tIns="12700" rIns="0" bIns="0" rtlCol="0">
            <a:spAutoFit/>
          </a:bodyPr>
          <a:lstStyle/>
          <a:p>
            <a:pPr marL="38100" marR="509905">
              <a:lnSpc>
                <a:spcPct val="100000"/>
              </a:lnSpc>
              <a:spcBef>
                <a:spcPts val="100"/>
              </a:spcBef>
            </a:pPr>
            <a:r>
              <a:rPr sz="1800" dirty="0">
                <a:latin typeface="Calibri"/>
                <a:cs typeface="Calibri"/>
              </a:rPr>
              <a:t>3Na</a:t>
            </a:r>
            <a:r>
              <a:rPr sz="1800" baseline="-20833" dirty="0">
                <a:latin typeface="Calibri"/>
                <a:cs typeface="Calibri"/>
              </a:rPr>
              <a:t>2</a:t>
            </a:r>
            <a:r>
              <a:rPr sz="1800" dirty="0">
                <a:latin typeface="Calibri"/>
                <a:cs typeface="Calibri"/>
              </a:rPr>
              <a:t>O + </a:t>
            </a:r>
            <a:r>
              <a:rPr sz="1800" spc="-5" dirty="0">
                <a:latin typeface="Calibri"/>
                <a:cs typeface="Calibri"/>
              </a:rPr>
              <a:t>P</a:t>
            </a:r>
            <a:r>
              <a:rPr sz="1800" spc="-7" baseline="-20833" dirty="0">
                <a:latin typeface="Calibri"/>
                <a:cs typeface="Calibri"/>
              </a:rPr>
              <a:t>2</a:t>
            </a:r>
            <a:r>
              <a:rPr sz="1800" spc="-5" dirty="0">
                <a:latin typeface="Calibri"/>
                <a:cs typeface="Calibri"/>
              </a:rPr>
              <a:t>O</a:t>
            </a:r>
            <a:r>
              <a:rPr sz="1800" spc="-7" baseline="-20833" dirty="0">
                <a:latin typeface="Calibri"/>
                <a:cs typeface="Calibri"/>
              </a:rPr>
              <a:t>5 </a:t>
            </a:r>
            <a:r>
              <a:rPr sz="1800" dirty="0">
                <a:latin typeface="Calibri"/>
                <a:cs typeface="Calibri"/>
              </a:rPr>
              <a:t>= </a:t>
            </a:r>
            <a:r>
              <a:rPr sz="1800" spc="-5" dirty="0">
                <a:latin typeface="Calibri"/>
                <a:cs typeface="Calibri"/>
              </a:rPr>
              <a:t>2Na</a:t>
            </a:r>
            <a:r>
              <a:rPr sz="1800" spc="-7" baseline="-20833" dirty="0">
                <a:latin typeface="Calibri"/>
                <a:cs typeface="Calibri"/>
              </a:rPr>
              <a:t>3</a:t>
            </a:r>
            <a:r>
              <a:rPr sz="1800" spc="-5" dirty="0">
                <a:latin typeface="Calibri"/>
                <a:cs typeface="Calibri"/>
              </a:rPr>
              <a:t>PO</a:t>
            </a:r>
            <a:r>
              <a:rPr sz="1800" spc="-7" baseline="-20833" dirty="0">
                <a:latin typeface="Calibri"/>
                <a:cs typeface="Calibri"/>
              </a:rPr>
              <a:t>4</a:t>
            </a:r>
            <a:r>
              <a:rPr sz="1800" baseline="-20833" dirty="0">
                <a:latin typeface="Calibri"/>
                <a:cs typeface="Calibri"/>
              </a:rPr>
              <a:t> </a:t>
            </a:r>
            <a:r>
              <a:rPr sz="1800" spc="-5" dirty="0">
                <a:latin typeface="Calibri"/>
                <a:cs typeface="Calibri"/>
              </a:rPr>
              <a:t>(1) </a:t>
            </a:r>
            <a:r>
              <a:rPr sz="1800" spc="-395" dirty="0">
                <a:latin typeface="Calibri"/>
                <a:cs typeface="Calibri"/>
              </a:rPr>
              <a:t> </a:t>
            </a:r>
            <a:r>
              <a:rPr sz="1800" spc="-5" dirty="0">
                <a:latin typeface="Calibri"/>
                <a:cs typeface="Calibri"/>
              </a:rPr>
              <a:t>P</a:t>
            </a:r>
            <a:r>
              <a:rPr sz="1800" spc="-7" baseline="-20833" dirty="0">
                <a:latin typeface="Calibri"/>
                <a:cs typeface="Calibri"/>
              </a:rPr>
              <a:t>2</a:t>
            </a:r>
            <a:r>
              <a:rPr sz="1800" spc="-5" dirty="0">
                <a:latin typeface="Calibri"/>
                <a:cs typeface="Calibri"/>
              </a:rPr>
              <a:t>O</a:t>
            </a:r>
            <a:r>
              <a:rPr sz="1800" spc="-7" baseline="-20833" dirty="0">
                <a:latin typeface="Calibri"/>
                <a:cs typeface="Calibri"/>
              </a:rPr>
              <a:t>5</a:t>
            </a:r>
            <a:r>
              <a:rPr sz="1800" baseline="-20833" dirty="0">
                <a:latin typeface="Calibri"/>
                <a:cs typeface="Calibri"/>
              </a:rPr>
              <a:t> </a:t>
            </a:r>
            <a:r>
              <a:rPr sz="1800" dirty="0">
                <a:latin typeface="Calibri"/>
                <a:cs typeface="Calibri"/>
              </a:rPr>
              <a:t>+ </a:t>
            </a:r>
            <a:r>
              <a:rPr sz="1800" spc="-5" dirty="0">
                <a:latin typeface="Calibri"/>
                <a:cs typeface="Calibri"/>
              </a:rPr>
              <a:t>3H</a:t>
            </a:r>
            <a:r>
              <a:rPr sz="1800" spc="-7" baseline="-20833" dirty="0">
                <a:latin typeface="Calibri"/>
                <a:cs typeface="Calibri"/>
              </a:rPr>
              <a:t>2</a:t>
            </a:r>
            <a:r>
              <a:rPr sz="1800" spc="-5" dirty="0">
                <a:latin typeface="Calibri"/>
                <a:cs typeface="Calibri"/>
              </a:rPr>
              <a:t>O </a:t>
            </a:r>
            <a:r>
              <a:rPr sz="1800" dirty="0">
                <a:latin typeface="Calibri"/>
                <a:cs typeface="Calibri"/>
              </a:rPr>
              <a:t>= </a:t>
            </a:r>
            <a:r>
              <a:rPr sz="1800" spc="-5" dirty="0">
                <a:latin typeface="Calibri"/>
                <a:cs typeface="Calibri"/>
              </a:rPr>
              <a:t>2H</a:t>
            </a:r>
            <a:r>
              <a:rPr sz="1800" spc="-7" baseline="-20833" dirty="0">
                <a:latin typeface="Calibri"/>
                <a:cs typeface="Calibri"/>
              </a:rPr>
              <a:t>3</a:t>
            </a:r>
            <a:r>
              <a:rPr sz="1800" spc="-5" dirty="0">
                <a:latin typeface="Calibri"/>
                <a:cs typeface="Calibri"/>
              </a:rPr>
              <a:t>PO</a:t>
            </a:r>
            <a:r>
              <a:rPr sz="1800" spc="-7" baseline="-20833" dirty="0">
                <a:latin typeface="Calibri"/>
                <a:cs typeface="Calibri"/>
              </a:rPr>
              <a:t>4</a:t>
            </a:r>
            <a:r>
              <a:rPr sz="1800" baseline="-20833" dirty="0">
                <a:latin typeface="Calibri"/>
                <a:cs typeface="Calibri"/>
              </a:rPr>
              <a:t> </a:t>
            </a:r>
            <a:r>
              <a:rPr sz="1800" spc="-5" dirty="0">
                <a:latin typeface="Calibri"/>
                <a:cs typeface="Calibri"/>
              </a:rPr>
              <a:t>(2а) </a:t>
            </a:r>
            <a:r>
              <a:rPr sz="1800" dirty="0">
                <a:latin typeface="Calibri"/>
                <a:cs typeface="Calibri"/>
              </a:rPr>
              <a:t> Na</a:t>
            </a:r>
            <a:r>
              <a:rPr sz="1800" baseline="-20833" dirty="0">
                <a:latin typeface="Calibri"/>
                <a:cs typeface="Calibri"/>
              </a:rPr>
              <a:t>2</a:t>
            </a:r>
            <a:r>
              <a:rPr sz="1800" dirty="0">
                <a:latin typeface="Calibri"/>
                <a:cs typeface="Calibri"/>
              </a:rPr>
              <a:t>O</a:t>
            </a:r>
            <a:r>
              <a:rPr sz="1800" spc="-15" dirty="0">
                <a:latin typeface="Calibri"/>
                <a:cs typeface="Calibri"/>
              </a:rPr>
              <a:t> </a:t>
            </a:r>
            <a:r>
              <a:rPr sz="1800" dirty="0">
                <a:latin typeface="Calibri"/>
                <a:cs typeface="Calibri"/>
              </a:rPr>
              <a:t>+</a:t>
            </a:r>
            <a:r>
              <a:rPr sz="1800" spc="-15" dirty="0">
                <a:latin typeface="Calibri"/>
                <a:cs typeface="Calibri"/>
              </a:rPr>
              <a:t> </a:t>
            </a:r>
            <a:r>
              <a:rPr sz="1800" spc="-5" dirty="0">
                <a:latin typeface="Calibri"/>
                <a:cs typeface="Calibri"/>
              </a:rPr>
              <a:t>H</a:t>
            </a:r>
            <a:r>
              <a:rPr sz="1800" spc="-7" baseline="-20833" dirty="0">
                <a:latin typeface="Calibri"/>
                <a:cs typeface="Calibri"/>
              </a:rPr>
              <a:t>2</a:t>
            </a:r>
            <a:r>
              <a:rPr sz="1800" spc="-5" dirty="0">
                <a:latin typeface="Calibri"/>
                <a:cs typeface="Calibri"/>
              </a:rPr>
              <a:t>O</a:t>
            </a:r>
            <a:r>
              <a:rPr sz="1800" spc="5" dirty="0">
                <a:latin typeface="Calibri"/>
                <a:cs typeface="Calibri"/>
              </a:rPr>
              <a:t> </a:t>
            </a:r>
            <a:r>
              <a:rPr sz="1800" dirty="0">
                <a:latin typeface="Calibri"/>
                <a:cs typeface="Calibri"/>
              </a:rPr>
              <a:t>=</a:t>
            </a:r>
            <a:r>
              <a:rPr sz="1800" spc="-15" dirty="0">
                <a:latin typeface="Calibri"/>
                <a:cs typeface="Calibri"/>
              </a:rPr>
              <a:t> </a:t>
            </a:r>
            <a:r>
              <a:rPr sz="1800" dirty="0">
                <a:latin typeface="Calibri"/>
                <a:cs typeface="Calibri"/>
              </a:rPr>
              <a:t>2NaOH </a:t>
            </a:r>
            <a:r>
              <a:rPr sz="1800" spc="-5" dirty="0">
                <a:latin typeface="Calibri"/>
                <a:cs typeface="Calibri"/>
              </a:rPr>
              <a:t>(2б)</a:t>
            </a:r>
            <a:endParaRPr sz="1800">
              <a:latin typeface="Calibri"/>
              <a:cs typeface="Calibri"/>
            </a:endParaRPr>
          </a:p>
          <a:p>
            <a:pPr marL="38100">
              <a:lnSpc>
                <a:spcPct val="100000"/>
              </a:lnSpc>
            </a:pPr>
            <a:r>
              <a:rPr sz="1800" spc="-5" dirty="0">
                <a:latin typeface="Calibri"/>
                <a:cs typeface="Calibri"/>
              </a:rPr>
              <a:t>2Na</a:t>
            </a:r>
            <a:r>
              <a:rPr sz="1800" spc="-7" baseline="-20833" dirty="0">
                <a:latin typeface="Calibri"/>
                <a:cs typeface="Calibri"/>
              </a:rPr>
              <a:t>3</a:t>
            </a:r>
            <a:r>
              <a:rPr sz="1800" spc="-5" dirty="0">
                <a:latin typeface="Calibri"/>
                <a:cs typeface="Calibri"/>
              </a:rPr>
              <a:t>PO</a:t>
            </a:r>
            <a:r>
              <a:rPr sz="1800" spc="-7" baseline="-20833" dirty="0">
                <a:latin typeface="Calibri"/>
                <a:cs typeface="Calibri"/>
              </a:rPr>
              <a:t>4</a:t>
            </a:r>
            <a:r>
              <a:rPr sz="1800" spc="187" baseline="-20833" dirty="0">
                <a:latin typeface="Calibri"/>
                <a:cs typeface="Calibri"/>
              </a:rPr>
              <a:t> </a:t>
            </a:r>
            <a:r>
              <a:rPr sz="1800" dirty="0">
                <a:latin typeface="Calibri"/>
                <a:cs typeface="Calibri"/>
              </a:rPr>
              <a:t>+ </a:t>
            </a:r>
            <a:r>
              <a:rPr sz="1800" spc="-5" dirty="0">
                <a:latin typeface="Calibri"/>
                <a:cs typeface="Calibri"/>
              </a:rPr>
              <a:t>H</a:t>
            </a:r>
            <a:r>
              <a:rPr sz="1800" spc="-7" baseline="-20833" dirty="0">
                <a:latin typeface="Calibri"/>
                <a:cs typeface="Calibri"/>
              </a:rPr>
              <a:t>3</a:t>
            </a:r>
            <a:r>
              <a:rPr sz="1800" spc="-5" dirty="0">
                <a:latin typeface="Calibri"/>
                <a:cs typeface="Calibri"/>
              </a:rPr>
              <a:t>PO</a:t>
            </a:r>
            <a:r>
              <a:rPr sz="1800" spc="-7" baseline="-20833" dirty="0">
                <a:latin typeface="Calibri"/>
                <a:cs typeface="Calibri"/>
              </a:rPr>
              <a:t>4</a:t>
            </a:r>
            <a:r>
              <a:rPr sz="1800" spc="209" baseline="-20833" dirty="0">
                <a:latin typeface="Calibri"/>
                <a:cs typeface="Calibri"/>
              </a:rPr>
              <a:t> </a:t>
            </a:r>
            <a:r>
              <a:rPr sz="1800" dirty="0">
                <a:latin typeface="Calibri"/>
                <a:cs typeface="Calibri"/>
              </a:rPr>
              <a:t>=</a:t>
            </a:r>
            <a:r>
              <a:rPr sz="1800" spc="-10" dirty="0">
                <a:latin typeface="Calibri"/>
                <a:cs typeface="Calibri"/>
              </a:rPr>
              <a:t> </a:t>
            </a:r>
            <a:r>
              <a:rPr sz="1800" spc="-5" dirty="0">
                <a:latin typeface="Calibri"/>
                <a:cs typeface="Calibri"/>
              </a:rPr>
              <a:t>3Na</a:t>
            </a:r>
            <a:r>
              <a:rPr sz="1800" spc="-7" baseline="-20833" dirty="0">
                <a:latin typeface="Calibri"/>
                <a:cs typeface="Calibri"/>
              </a:rPr>
              <a:t>2</a:t>
            </a:r>
            <a:r>
              <a:rPr sz="1800" spc="-5" dirty="0">
                <a:latin typeface="Calibri"/>
                <a:cs typeface="Calibri"/>
              </a:rPr>
              <a:t>HPO</a:t>
            </a:r>
            <a:r>
              <a:rPr sz="1800" spc="-7" baseline="-20833" dirty="0">
                <a:latin typeface="Calibri"/>
                <a:cs typeface="Calibri"/>
              </a:rPr>
              <a:t>4</a:t>
            </a:r>
            <a:r>
              <a:rPr sz="1800" spc="209" baseline="-20833" dirty="0">
                <a:latin typeface="Calibri"/>
                <a:cs typeface="Calibri"/>
              </a:rPr>
              <a:t> </a:t>
            </a:r>
            <a:r>
              <a:rPr sz="1800" spc="-5" dirty="0">
                <a:latin typeface="Calibri"/>
                <a:cs typeface="Calibri"/>
              </a:rPr>
              <a:t>(3)</a:t>
            </a:r>
            <a:endParaRPr sz="1800">
              <a:latin typeface="Calibri"/>
              <a:cs typeface="Calibri"/>
            </a:endParaRPr>
          </a:p>
        </p:txBody>
      </p:sp>
      <p:sp>
        <p:nvSpPr>
          <p:cNvPr id="4" name="object 4"/>
          <p:cNvSpPr txBox="1"/>
          <p:nvPr/>
        </p:nvSpPr>
        <p:spPr>
          <a:xfrm>
            <a:off x="1020876" y="1292097"/>
            <a:ext cx="2296160" cy="391160"/>
          </a:xfrm>
          <a:prstGeom prst="rect">
            <a:avLst/>
          </a:prstGeom>
        </p:spPr>
        <p:txBody>
          <a:bodyPr vert="horz" wrap="square" lIns="0" tIns="12700" rIns="0" bIns="0" rtlCol="0">
            <a:spAutoFit/>
          </a:bodyPr>
          <a:lstStyle/>
          <a:p>
            <a:pPr marL="12700">
              <a:lnSpc>
                <a:spcPct val="100000"/>
              </a:lnSpc>
              <a:spcBef>
                <a:spcPts val="100"/>
              </a:spcBef>
            </a:pPr>
            <a:r>
              <a:rPr sz="2400" i="1" dirty="0">
                <a:latin typeface="Times New Roman"/>
                <a:cs typeface="Times New Roman"/>
              </a:rPr>
              <a:t>y</a:t>
            </a:r>
            <a:r>
              <a:rPr sz="2400" i="1" spc="-20" dirty="0">
                <a:latin typeface="Times New Roman"/>
                <a:cs typeface="Times New Roman"/>
              </a:rPr>
              <a:t> </a:t>
            </a:r>
            <a:r>
              <a:rPr sz="2400" dirty="0">
                <a:latin typeface="Times New Roman"/>
                <a:cs typeface="Times New Roman"/>
              </a:rPr>
              <a:t>=</a:t>
            </a:r>
            <a:r>
              <a:rPr sz="2400" spc="-25" dirty="0">
                <a:latin typeface="Times New Roman"/>
                <a:cs typeface="Times New Roman"/>
              </a:rPr>
              <a:t> </a:t>
            </a:r>
            <a:r>
              <a:rPr sz="2400" dirty="0">
                <a:latin typeface="Times New Roman"/>
                <a:cs typeface="Times New Roman"/>
              </a:rPr>
              <a:t>0,35</a:t>
            </a:r>
            <a:r>
              <a:rPr sz="2400" spc="-15" dirty="0">
                <a:latin typeface="Times New Roman"/>
                <a:cs typeface="Times New Roman"/>
              </a:rPr>
              <a:t> </a:t>
            </a:r>
            <a:r>
              <a:rPr sz="2400" spc="-10" dirty="0">
                <a:latin typeface="Times New Roman"/>
                <a:cs typeface="Times New Roman"/>
              </a:rPr>
              <a:t>моль </a:t>
            </a:r>
            <a:r>
              <a:rPr sz="2400" spc="-5" dirty="0">
                <a:latin typeface="Times New Roman"/>
                <a:cs typeface="Times New Roman"/>
              </a:rPr>
              <a:t>P</a:t>
            </a:r>
            <a:r>
              <a:rPr sz="2400" spc="180" dirty="0">
                <a:latin typeface="Times New Roman"/>
                <a:cs typeface="Times New Roman"/>
              </a:rPr>
              <a:t> </a:t>
            </a:r>
            <a:r>
              <a:rPr sz="2400" spc="-5" dirty="0">
                <a:latin typeface="Times New Roman"/>
                <a:cs typeface="Times New Roman"/>
              </a:rPr>
              <a:t>O</a:t>
            </a:r>
            <a:endParaRPr sz="2400">
              <a:latin typeface="Times New Roman"/>
              <a:cs typeface="Times New Roman"/>
            </a:endParaRPr>
          </a:p>
        </p:txBody>
      </p:sp>
      <p:sp>
        <p:nvSpPr>
          <p:cNvPr id="5" name="object 5"/>
          <p:cNvSpPr txBox="1"/>
          <p:nvPr/>
        </p:nvSpPr>
        <p:spPr>
          <a:xfrm>
            <a:off x="2968879" y="1468881"/>
            <a:ext cx="448309" cy="269240"/>
          </a:xfrm>
          <a:prstGeom prst="rect">
            <a:avLst/>
          </a:prstGeom>
        </p:spPr>
        <p:txBody>
          <a:bodyPr vert="horz" wrap="square" lIns="0" tIns="12065" rIns="0" bIns="0" rtlCol="0">
            <a:spAutoFit/>
          </a:bodyPr>
          <a:lstStyle/>
          <a:p>
            <a:pPr marL="12700">
              <a:lnSpc>
                <a:spcPct val="100000"/>
              </a:lnSpc>
              <a:spcBef>
                <a:spcPts val="95"/>
              </a:spcBef>
              <a:tabLst>
                <a:tab pos="334010" algn="l"/>
              </a:tabLst>
            </a:pPr>
            <a:r>
              <a:rPr sz="1600" spc="-5" dirty="0">
                <a:latin typeface="Times New Roman"/>
                <a:cs typeface="Times New Roman"/>
              </a:rPr>
              <a:t>2	5</a:t>
            </a:r>
            <a:endParaRPr sz="1600">
              <a:latin typeface="Times New Roman"/>
              <a:cs typeface="Times New Roman"/>
            </a:endParaRPr>
          </a:p>
        </p:txBody>
      </p:sp>
      <p:sp>
        <p:nvSpPr>
          <p:cNvPr id="6" name="object 6"/>
          <p:cNvSpPr txBox="1"/>
          <p:nvPr/>
        </p:nvSpPr>
        <p:spPr>
          <a:xfrm>
            <a:off x="995476" y="1657858"/>
            <a:ext cx="3855720" cy="391160"/>
          </a:xfrm>
          <a:prstGeom prst="rect">
            <a:avLst/>
          </a:prstGeom>
        </p:spPr>
        <p:txBody>
          <a:bodyPr vert="horz" wrap="square" lIns="0" tIns="12700" rIns="0" bIns="0" rtlCol="0">
            <a:spAutoFit/>
          </a:bodyPr>
          <a:lstStyle/>
          <a:p>
            <a:pPr marL="38100">
              <a:lnSpc>
                <a:spcPct val="100000"/>
              </a:lnSpc>
              <a:spcBef>
                <a:spcPts val="100"/>
              </a:spcBef>
            </a:pPr>
            <a:r>
              <a:rPr sz="2400" i="1" dirty="0">
                <a:latin typeface="Times New Roman"/>
                <a:cs typeface="Times New Roman"/>
              </a:rPr>
              <a:t>x</a:t>
            </a:r>
            <a:r>
              <a:rPr sz="2400" i="1" spc="-15" dirty="0">
                <a:latin typeface="Times New Roman"/>
                <a:cs typeface="Times New Roman"/>
              </a:rPr>
              <a:t> </a:t>
            </a:r>
            <a:r>
              <a:rPr sz="2400" dirty="0">
                <a:latin typeface="Times New Roman"/>
                <a:cs typeface="Times New Roman"/>
              </a:rPr>
              <a:t>=</a:t>
            </a:r>
            <a:r>
              <a:rPr sz="2400" spc="-20" dirty="0">
                <a:latin typeface="Times New Roman"/>
                <a:cs typeface="Times New Roman"/>
              </a:rPr>
              <a:t> </a:t>
            </a:r>
            <a:r>
              <a:rPr sz="2400" dirty="0">
                <a:latin typeface="Times New Roman"/>
                <a:cs typeface="Times New Roman"/>
              </a:rPr>
              <a:t>0,35∙18/7</a:t>
            </a:r>
            <a:r>
              <a:rPr sz="2400" spc="-35" dirty="0">
                <a:latin typeface="Times New Roman"/>
                <a:cs typeface="Times New Roman"/>
              </a:rPr>
              <a:t> </a:t>
            </a:r>
            <a:r>
              <a:rPr sz="2400" dirty="0">
                <a:latin typeface="Times New Roman"/>
                <a:cs typeface="Times New Roman"/>
              </a:rPr>
              <a:t>=</a:t>
            </a:r>
            <a:r>
              <a:rPr sz="2400" spc="-10" dirty="0">
                <a:latin typeface="Times New Roman"/>
                <a:cs typeface="Times New Roman"/>
              </a:rPr>
              <a:t> </a:t>
            </a:r>
            <a:r>
              <a:rPr sz="2400" dirty="0">
                <a:latin typeface="Times New Roman"/>
                <a:cs typeface="Times New Roman"/>
              </a:rPr>
              <a:t>0,9</a:t>
            </a:r>
            <a:r>
              <a:rPr sz="2400" spc="-10" dirty="0">
                <a:latin typeface="Times New Roman"/>
                <a:cs typeface="Times New Roman"/>
              </a:rPr>
              <a:t> моль</a:t>
            </a:r>
            <a:r>
              <a:rPr sz="2400" spc="5" dirty="0">
                <a:latin typeface="Times New Roman"/>
                <a:cs typeface="Times New Roman"/>
              </a:rPr>
              <a:t> </a:t>
            </a:r>
            <a:r>
              <a:rPr sz="2400" spc="-5" dirty="0">
                <a:latin typeface="Times New Roman"/>
                <a:cs typeface="Times New Roman"/>
              </a:rPr>
              <a:t>Na</a:t>
            </a:r>
            <a:r>
              <a:rPr sz="2400" spc="-7" baseline="-20833" dirty="0">
                <a:latin typeface="Times New Roman"/>
                <a:cs typeface="Times New Roman"/>
              </a:rPr>
              <a:t>2</a:t>
            </a:r>
            <a:r>
              <a:rPr sz="2400" spc="-5" dirty="0">
                <a:latin typeface="Times New Roman"/>
                <a:cs typeface="Times New Roman"/>
              </a:rPr>
              <a:t>O</a:t>
            </a:r>
            <a:endParaRPr sz="2400">
              <a:latin typeface="Times New Roman"/>
              <a:cs typeface="Times New Roman"/>
            </a:endParaRPr>
          </a:p>
        </p:txBody>
      </p:sp>
      <p:sp>
        <p:nvSpPr>
          <p:cNvPr id="7" name="object 7"/>
          <p:cNvSpPr/>
          <p:nvPr/>
        </p:nvSpPr>
        <p:spPr>
          <a:xfrm>
            <a:off x="713511" y="1345438"/>
            <a:ext cx="256540" cy="679450"/>
          </a:xfrm>
          <a:custGeom>
            <a:avLst/>
            <a:gdLst/>
            <a:ahLst/>
            <a:cxnLst/>
            <a:rect l="l" t="t" r="r" b="b"/>
            <a:pathLst>
              <a:path w="256540" h="679450">
                <a:moveTo>
                  <a:pt x="256311" y="678941"/>
                </a:moveTo>
                <a:lnTo>
                  <a:pt x="206427" y="677269"/>
                </a:lnTo>
                <a:lnTo>
                  <a:pt x="165692" y="672703"/>
                </a:lnTo>
                <a:lnTo>
                  <a:pt x="138226" y="665922"/>
                </a:lnTo>
                <a:lnTo>
                  <a:pt x="128155" y="657605"/>
                </a:lnTo>
                <a:lnTo>
                  <a:pt x="128155" y="360806"/>
                </a:lnTo>
                <a:lnTo>
                  <a:pt x="118084" y="352544"/>
                </a:lnTo>
                <a:lnTo>
                  <a:pt x="90619" y="345757"/>
                </a:lnTo>
                <a:lnTo>
                  <a:pt x="49883" y="341161"/>
                </a:lnTo>
                <a:lnTo>
                  <a:pt x="0" y="339470"/>
                </a:lnTo>
                <a:lnTo>
                  <a:pt x="49883" y="337798"/>
                </a:lnTo>
                <a:lnTo>
                  <a:pt x="90619" y="333232"/>
                </a:lnTo>
                <a:lnTo>
                  <a:pt x="118084" y="326451"/>
                </a:lnTo>
                <a:lnTo>
                  <a:pt x="128155" y="318134"/>
                </a:lnTo>
                <a:lnTo>
                  <a:pt x="128155" y="21462"/>
                </a:lnTo>
                <a:lnTo>
                  <a:pt x="138226" y="13126"/>
                </a:lnTo>
                <a:lnTo>
                  <a:pt x="165692" y="6302"/>
                </a:lnTo>
                <a:lnTo>
                  <a:pt x="206427" y="1692"/>
                </a:lnTo>
                <a:lnTo>
                  <a:pt x="256311" y="0"/>
                </a:lnTo>
              </a:path>
            </a:pathLst>
          </a:custGeom>
          <a:ln w="6350">
            <a:solidFill>
              <a:srgbClr val="5B9BD4"/>
            </a:solidFill>
          </a:ln>
        </p:spPr>
        <p:txBody>
          <a:bodyPr wrap="square" lIns="0" tIns="0" rIns="0" bIns="0" rtlCol="0"/>
          <a:lstStyle/>
          <a:p>
            <a:endParaRPr/>
          </a:p>
        </p:txBody>
      </p:sp>
      <p:sp>
        <p:nvSpPr>
          <p:cNvPr id="8" name="object 8"/>
          <p:cNvSpPr txBox="1"/>
          <p:nvPr/>
        </p:nvSpPr>
        <p:spPr>
          <a:xfrm>
            <a:off x="1630807" y="2292857"/>
            <a:ext cx="2689225" cy="269240"/>
          </a:xfrm>
          <a:prstGeom prst="rect">
            <a:avLst/>
          </a:prstGeom>
        </p:spPr>
        <p:txBody>
          <a:bodyPr vert="horz" wrap="square" lIns="0" tIns="12065" rIns="0" bIns="0" rtlCol="0">
            <a:spAutoFit/>
          </a:bodyPr>
          <a:lstStyle/>
          <a:p>
            <a:pPr marL="12700">
              <a:lnSpc>
                <a:spcPct val="100000"/>
              </a:lnSpc>
              <a:spcBef>
                <a:spcPts val="95"/>
              </a:spcBef>
              <a:tabLst>
                <a:tab pos="827405" algn="l"/>
                <a:tab pos="1149350" algn="l"/>
                <a:tab pos="2083435" algn="l"/>
                <a:tab pos="2574290" algn="l"/>
              </a:tabLst>
            </a:pPr>
            <a:r>
              <a:rPr sz="1600" spc="-5" dirty="0">
                <a:latin typeface="Times New Roman"/>
                <a:cs typeface="Times New Roman"/>
              </a:rPr>
              <a:t>2	2	5	3	4</a:t>
            </a:r>
            <a:endParaRPr sz="1600">
              <a:latin typeface="Times New Roman"/>
              <a:cs typeface="Times New Roman"/>
            </a:endParaRPr>
          </a:p>
        </p:txBody>
      </p:sp>
      <p:sp>
        <p:nvSpPr>
          <p:cNvPr id="11" name="object 11"/>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13</a:t>
            </a:fld>
            <a:endParaRPr dirty="0"/>
          </a:p>
        </p:txBody>
      </p:sp>
      <p:sp>
        <p:nvSpPr>
          <p:cNvPr id="9" name="object 9"/>
          <p:cNvSpPr txBox="1"/>
          <p:nvPr/>
        </p:nvSpPr>
        <p:spPr>
          <a:xfrm>
            <a:off x="792276" y="2116073"/>
            <a:ext cx="3961765" cy="391160"/>
          </a:xfrm>
          <a:prstGeom prst="rect">
            <a:avLst/>
          </a:prstGeom>
        </p:spPr>
        <p:txBody>
          <a:bodyPr vert="horz" wrap="square" lIns="0" tIns="12700" rIns="0" bIns="0" rtlCol="0">
            <a:spAutoFit/>
          </a:bodyPr>
          <a:lstStyle/>
          <a:p>
            <a:pPr marL="12700">
              <a:lnSpc>
                <a:spcPct val="100000"/>
              </a:lnSpc>
              <a:spcBef>
                <a:spcPts val="100"/>
              </a:spcBef>
              <a:tabLst>
                <a:tab pos="2167890" algn="l"/>
                <a:tab pos="3592829" algn="l"/>
              </a:tabLst>
            </a:pPr>
            <a:r>
              <a:rPr sz="2400" dirty="0">
                <a:latin typeface="Times New Roman"/>
                <a:cs typeface="Times New Roman"/>
              </a:rPr>
              <a:t>4) 3</a:t>
            </a:r>
            <a:r>
              <a:rPr sz="2400" spc="-10" dirty="0">
                <a:latin typeface="Times New Roman"/>
                <a:cs typeface="Times New Roman"/>
              </a:rPr>
              <a:t>N</a:t>
            </a:r>
            <a:r>
              <a:rPr sz="2400" spc="-5" dirty="0">
                <a:latin typeface="Times New Roman"/>
                <a:cs typeface="Times New Roman"/>
              </a:rPr>
              <a:t>a</a:t>
            </a:r>
            <a:r>
              <a:rPr sz="2400" spc="204" dirty="0">
                <a:latin typeface="Times New Roman"/>
                <a:cs typeface="Times New Roman"/>
              </a:rPr>
              <a:t> </a:t>
            </a:r>
            <a:r>
              <a:rPr sz="2400" spc="-5" dirty="0">
                <a:latin typeface="Times New Roman"/>
                <a:cs typeface="Times New Roman"/>
              </a:rPr>
              <a:t>O </a:t>
            </a:r>
            <a:r>
              <a:rPr sz="2400" dirty="0">
                <a:latin typeface="Times New Roman"/>
                <a:cs typeface="Times New Roman"/>
              </a:rPr>
              <a:t>+ </a:t>
            </a:r>
            <a:r>
              <a:rPr sz="2400" spc="-5" dirty="0">
                <a:latin typeface="Times New Roman"/>
                <a:cs typeface="Times New Roman"/>
              </a:rPr>
              <a:t>P</a:t>
            </a:r>
            <a:r>
              <a:rPr sz="2400" spc="200" dirty="0">
                <a:latin typeface="Times New Roman"/>
                <a:cs typeface="Times New Roman"/>
              </a:rPr>
              <a:t> </a:t>
            </a:r>
            <a:r>
              <a:rPr sz="2400" spc="-5" dirty="0">
                <a:latin typeface="Times New Roman"/>
                <a:cs typeface="Times New Roman"/>
              </a:rPr>
              <a:t>O</a:t>
            </a:r>
            <a:r>
              <a:rPr sz="2400" dirty="0">
                <a:latin typeface="Times New Roman"/>
                <a:cs typeface="Times New Roman"/>
              </a:rPr>
              <a:t>	=</a:t>
            </a:r>
            <a:r>
              <a:rPr sz="2400" spc="-10" dirty="0">
                <a:latin typeface="Times New Roman"/>
                <a:cs typeface="Times New Roman"/>
              </a:rPr>
              <a:t> </a:t>
            </a:r>
            <a:r>
              <a:rPr sz="2400" dirty="0">
                <a:latin typeface="Times New Roman"/>
                <a:cs typeface="Times New Roman"/>
              </a:rPr>
              <a:t>2</a:t>
            </a:r>
            <a:r>
              <a:rPr sz="2400" spc="-10" dirty="0">
                <a:latin typeface="Times New Roman"/>
                <a:cs typeface="Times New Roman"/>
              </a:rPr>
              <a:t>N</a:t>
            </a:r>
            <a:r>
              <a:rPr sz="2400" spc="-5" dirty="0">
                <a:latin typeface="Times New Roman"/>
                <a:cs typeface="Times New Roman"/>
              </a:rPr>
              <a:t>a</a:t>
            </a:r>
            <a:r>
              <a:rPr sz="2400" spc="204" dirty="0">
                <a:latin typeface="Times New Roman"/>
                <a:cs typeface="Times New Roman"/>
              </a:rPr>
              <a:t> </a:t>
            </a:r>
            <a:r>
              <a:rPr sz="2400" spc="-10" dirty="0">
                <a:latin typeface="Times New Roman"/>
                <a:cs typeface="Times New Roman"/>
              </a:rPr>
              <a:t>P</a:t>
            </a:r>
            <a:r>
              <a:rPr sz="2400" spc="-5" dirty="0">
                <a:latin typeface="Times New Roman"/>
                <a:cs typeface="Times New Roman"/>
              </a:rPr>
              <a:t>O</a:t>
            </a:r>
            <a:r>
              <a:rPr sz="2400" dirty="0">
                <a:latin typeface="Times New Roman"/>
                <a:cs typeface="Times New Roman"/>
              </a:rPr>
              <a:t>	(1)</a:t>
            </a:r>
            <a:endParaRPr sz="2400">
              <a:latin typeface="Times New Roman"/>
              <a:cs typeface="Times New Roman"/>
            </a:endParaRPr>
          </a:p>
        </p:txBody>
      </p:sp>
      <p:sp>
        <p:nvSpPr>
          <p:cNvPr id="10" name="object 10"/>
          <p:cNvSpPr txBox="1"/>
          <p:nvPr/>
        </p:nvSpPr>
        <p:spPr>
          <a:xfrm>
            <a:off x="754176" y="2481783"/>
            <a:ext cx="6551930" cy="4050029"/>
          </a:xfrm>
          <a:prstGeom prst="rect">
            <a:avLst/>
          </a:prstGeom>
        </p:spPr>
        <p:txBody>
          <a:bodyPr vert="horz" wrap="square" lIns="0" tIns="12700" rIns="0" bIns="0" rtlCol="0">
            <a:spAutoFit/>
          </a:bodyPr>
          <a:lstStyle/>
          <a:p>
            <a:pPr marL="279400" algn="just">
              <a:lnSpc>
                <a:spcPct val="100000"/>
              </a:lnSpc>
              <a:spcBef>
                <a:spcPts val="100"/>
              </a:spcBef>
            </a:pPr>
            <a:r>
              <a:rPr sz="2400" dirty="0">
                <a:latin typeface="Times New Roman"/>
                <a:cs typeface="Times New Roman"/>
              </a:rPr>
              <a:t>имеется</a:t>
            </a:r>
            <a:r>
              <a:rPr sz="2400" spc="-15" dirty="0">
                <a:latin typeface="Times New Roman"/>
                <a:cs typeface="Times New Roman"/>
              </a:rPr>
              <a:t> </a:t>
            </a:r>
            <a:r>
              <a:rPr sz="2400" dirty="0">
                <a:latin typeface="Times New Roman"/>
                <a:cs typeface="Times New Roman"/>
              </a:rPr>
              <a:t>0,35</a:t>
            </a:r>
            <a:r>
              <a:rPr sz="2400" spc="-10" dirty="0">
                <a:latin typeface="Times New Roman"/>
                <a:cs typeface="Times New Roman"/>
              </a:rPr>
              <a:t> моль</a:t>
            </a:r>
            <a:r>
              <a:rPr sz="2400" dirty="0">
                <a:latin typeface="Times New Roman"/>
                <a:cs typeface="Times New Roman"/>
              </a:rPr>
              <a:t> </a:t>
            </a:r>
            <a:r>
              <a:rPr sz="2400" spc="-5" dirty="0">
                <a:latin typeface="Times New Roman"/>
                <a:cs typeface="Times New Roman"/>
              </a:rPr>
              <a:t>P</a:t>
            </a:r>
            <a:r>
              <a:rPr sz="2400" spc="-7" baseline="-20833" dirty="0">
                <a:latin typeface="Times New Roman"/>
                <a:cs typeface="Times New Roman"/>
              </a:rPr>
              <a:t>2</a:t>
            </a:r>
            <a:r>
              <a:rPr sz="2400" spc="-5" dirty="0">
                <a:latin typeface="Times New Roman"/>
                <a:cs typeface="Times New Roman"/>
              </a:rPr>
              <a:t>O</a:t>
            </a:r>
            <a:r>
              <a:rPr sz="2400" spc="-7" baseline="-20833" dirty="0">
                <a:latin typeface="Times New Roman"/>
                <a:cs typeface="Times New Roman"/>
              </a:rPr>
              <a:t>5</a:t>
            </a:r>
            <a:endParaRPr sz="2400" baseline="-20833">
              <a:latin typeface="Times New Roman"/>
              <a:cs typeface="Times New Roman"/>
            </a:endParaRPr>
          </a:p>
          <a:p>
            <a:pPr marL="279400" marR="1251585" algn="just">
              <a:lnSpc>
                <a:spcPct val="100000"/>
              </a:lnSpc>
            </a:pPr>
            <a:r>
              <a:rPr sz="2400" spc="-5" dirty="0">
                <a:latin typeface="Times New Roman"/>
                <a:cs typeface="Times New Roman"/>
              </a:rPr>
              <a:t>прореагирует </a:t>
            </a:r>
            <a:r>
              <a:rPr sz="2400" dirty="0">
                <a:latin typeface="Times New Roman"/>
                <a:cs typeface="Times New Roman"/>
              </a:rPr>
              <a:t>(0,9∙1/3) = 0,3 </a:t>
            </a:r>
            <a:r>
              <a:rPr sz="2400" spc="-10" dirty="0">
                <a:latin typeface="Times New Roman"/>
                <a:cs typeface="Times New Roman"/>
              </a:rPr>
              <a:t>моль </a:t>
            </a:r>
            <a:r>
              <a:rPr sz="2400" spc="-5" dirty="0">
                <a:latin typeface="Times New Roman"/>
                <a:cs typeface="Times New Roman"/>
              </a:rPr>
              <a:t>P</a:t>
            </a:r>
            <a:r>
              <a:rPr sz="2400" spc="-7" baseline="-20833" dirty="0">
                <a:latin typeface="Times New Roman"/>
                <a:cs typeface="Times New Roman"/>
              </a:rPr>
              <a:t>2</a:t>
            </a:r>
            <a:r>
              <a:rPr sz="2400" spc="-5" dirty="0">
                <a:latin typeface="Times New Roman"/>
                <a:cs typeface="Times New Roman"/>
              </a:rPr>
              <a:t>O</a:t>
            </a:r>
            <a:r>
              <a:rPr sz="2400" spc="-7" baseline="-20833" dirty="0">
                <a:latin typeface="Times New Roman"/>
                <a:cs typeface="Times New Roman"/>
              </a:rPr>
              <a:t>5 </a:t>
            </a:r>
            <a:r>
              <a:rPr sz="2400" baseline="-20833" dirty="0">
                <a:latin typeface="Times New Roman"/>
                <a:cs typeface="Times New Roman"/>
              </a:rPr>
              <a:t> </a:t>
            </a:r>
            <a:r>
              <a:rPr sz="2400" spc="10" dirty="0">
                <a:latin typeface="Times New Roman"/>
                <a:cs typeface="Times New Roman"/>
              </a:rPr>
              <a:t>останется </a:t>
            </a:r>
            <a:r>
              <a:rPr sz="2400" dirty="0">
                <a:latin typeface="Times New Roman"/>
                <a:cs typeface="Times New Roman"/>
              </a:rPr>
              <a:t>(0,35 – 0,3) = 0,05 </a:t>
            </a:r>
            <a:r>
              <a:rPr sz="2400" spc="-15" dirty="0">
                <a:latin typeface="Times New Roman"/>
                <a:cs typeface="Times New Roman"/>
              </a:rPr>
              <a:t>моль </a:t>
            </a:r>
            <a:r>
              <a:rPr sz="2400" spc="-5" dirty="0">
                <a:latin typeface="Times New Roman"/>
                <a:cs typeface="Times New Roman"/>
              </a:rPr>
              <a:t>P</a:t>
            </a:r>
            <a:r>
              <a:rPr sz="2400" spc="-7" baseline="-20833" dirty="0">
                <a:latin typeface="Times New Roman"/>
                <a:cs typeface="Times New Roman"/>
              </a:rPr>
              <a:t>2</a:t>
            </a:r>
            <a:r>
              <a:rPr sz="2400" spc="-5" dirty="0">
                <a:latin typeface="Times New Roman"/>
                <a:cs typeface="Times New Roman"/>
              </a:rPr>
              <a:t>O</a:t>
            </a:r>
            <a:r>
              <a:rPr sz="2400" spc="-7" baseline="-20833" dirty="0">
                <a:latin typeface="Times New Roman"/>
                <a:cs typeface="Times New Roman"/>
              </a:rPr>
              <a:t>5 </a:t>
            </a:r>
            <a:r>
              <a:rPr sz="2400" spc="-585" baseline="-20833" dirty="0">
                <a:latin typeface="Times New Roman"/>
                <a:cs typeface="Times New Roman"/>
              </a:rPr>
              <a:t> </a:t>
            </a:r>
            <a:r>
              <a:rPr sz="2400" spc="-5" dirty="0">
                <a:latin typeface="Times New Roman"/>
                <a:cs typeface="Times New Roman"/>
              </a:rPr>
              <a:t>n(Na</a:t>
            </a:r>
            <a:r>
              <a:rPr sz="2400" spc="-7" baseline="-20833" dirty="0">
                <a:latin typeface="Times New Roman"/>
                <a:cs typeface="Times New Roman"/>
              </a:rPr>
              <a:t>3</a:t>
            </a:r>
            <a:r>
              <a:rPr sz="2400" spc="-5" dirty="0">
                <a:latin typeface="Times New Roman"/>
                <a:cs typeface="Times New Roman"/>
              </a:rPr>
              <a:t>PO</a:t>
            </a:r>
            <a:r>
              <a:rPr sz="2400" spc="-7" baseline="-20833" dirty="0">
                <a:latin typeface="Times New Roman"/>
                <a:cs typeface="Times New Roman"/>
              </a:rPr>
              <a:t>4</a:t>
            </a:r>
            <a:r>
              <a:rPr sz="2400" spc="-5" dirty="0">
                <a:latin typeface="Times New Roman"/>
                <a:cs typeface="Times New Roman"/>
              </a:rPr>
              <a:t>) </a:t>
            </a:r>
            <a:r>
              <a:rPr sz="2400" dirty="0">
                <a:latin typeface="Times New Roman"/>
                <a:cs typeface="Times New Roman"/>
              </a:rPr>
              <a:t>= 0,9∙2/3</a:t>
            </a:r>
            <a:r>
              <a:rPr sz="2400" spc="-25" dirty="0">
                <a:latin typeface="Times New Roman"/>
                <a:cs typeface="Times New Roman"/>
              </a:rPr>
              <a:t> </a:t>
            </a:r>
            <a:r>
              <a:rPr sz="2400" dirty="0">
                <a:latin typeface="Times New Roman"/>
                <a:cs typeface="Times New Roman"/>
              </a:rPr>
              <a:t>=</a:t>
            </a:r>
            <a:r>
              <a:rPr sz="2400" spc="-10" dirty="0">
                <a:latin typeface="Times New Roman"/>
                <a:cs typeface="Times New Roman"/>
              </a:rPr>
              <a:t> </a:t>
            </a:r>
            <a:r>
              <a:rPr sz="2400" dirty="0">
                <a:latin typeface="Times New Roman"/>
                <a:cs typeface="Times New Roman"/>
              </a:rPr>
              <a:t>0,6 </a:t>
            </a:r>
            <a:r>
              <a:rPr sz="2400" spc="-15" dirty="0">
                <a:latin typeface="Times New Roman"/>
                <a:cs typeface="Times New Roman"/>
              </a:rPr>
              <a:t>моль</a:t>
            </a:r>
            <a:endParaRPr sz="2400">
              <a:latin typeface="Times New Roman"/>
              <a:cs typeface="Times New Roman"/>
            </a:endParaRPr>
          </a:p>
          <a:p>
            <a:pPr marL="50800">
              <a:lnSpc>
                <a:spcPct val="100000"/>
              </a:lnSpc>
              <a:spcBef>
                <a:spcPts val="5"/>
              </a:spcBef>
            </a:pPr>
            <a:r>
              <a:rPr sz="2400" dirty="0">
                <a:latin typeface="Times New Roman"/>
                <a:cs typeface="Times New Roman"/>
              </a:rPr>
              <a:t>5)</a:t>
            </a:r>
            <a:r>
              <a:rPr sz="2400" spc="-10" dirty="0">
                <a:latin typeface="Times New Roman"/>
                <a:cs typeface="Times New Roman"/>
              </a:rPr>
              <a:t> </a:t>
            </a:r>
            <a:r>
              <a:rPr sz="2400" spc="-5" dirty="0">
                <a:latin typeface="Times New Roman"/>
                <a:cs typeface="Times New Roman"/>
              </a:rPr>
              <a:t>P</a:t>
            </a:r>
            <a:r>
              <a:rPr sz="2400" spc="-7" baseline="-20833" dirty="0">
                <a:latin typeface="Times New Roman"/>
                <a:cs typeface="Times New Roman"/>
              </a:rPr>
              <a:t>2</a:t>
            </a:r>
            <a:r>
              <a:rPr sz="2400" spc="-5" dirty="0">
                <a:latin typeface="Times New Roman"/>
                <a:cs typeface="Times New Roman"/>
              </a:rPr>
              <a:t>O</a:t>
            </a:r>
            <a:r>
              <a:rPr sz="2400" spc="-7" baseline="-20833" dirty="0">
                <a:latin typeface="Times New Roman"/>
                <a:cs typeface="Times New Roman"/>
              </a:rPr>
              <a:t>5</a:t>
            </a:r>
            <a:r>
              <a:rPr sz="2400" spc="300" baseline="-20833" dirty="0">
                <a:latin typeface="Times New Roman"/>
                <a:cs typeface="Times New Roman"/>
              </a:rPr>
              <a:t> </a:t>
            </a:r>
            <a:r>
              <a:rPr sz="2400" dirty="0">
                <a:latin typeface="Times New Roman"/>
                <a:cs typeface="Times New Roman"/>
              </a:rPr>
              <a:t>+</a:t>
            </a:r>
            <a:r>
              <a:rPr sz="2400" spc="-5" dirty="0">
                <a:latin typeface="Times New Roman"/>
                <a:cs typeface="Times New Roman"/>
              </a:rPr>
              <a:t> 3H</a:t>
            </a:r>
            <a:r>
              <a:rPr sz="2400" spc="-7" baseline="-20833" dirty="0">
                <a:latin typeface="Times New Roman"/>
                <a:cs typeface="Times New Roman"/>
              </a:rPr>
              <a:t>2</a:t>
            </a:r>
            <a:r>
              <a:rPr sz="2400" spc="-5" dirty="0">
                <a:latin typeface="Times New Roman"/>
                <a:cs typeface="Times New Roman"/>
              </a:rPr>
              <a:t>O</a:t>
            </a:r>
            <a:r>
              <a:rPr sz="2400" dirty="0">
                <a:latin typeface="Times New Roman"/>
                <a:cs typeface="Times New Roman"/>
              </a:rPr>
              <a:t> =</a:t>
            </a:r>
            <a:r>
              <a:rPr sz="2400" spc="-5" dirty="0">
                <a:latin typeface="Times New Roman"/>
                <a:cs typeface="Times New Roman"/>
              </a:rPr>
              <a:t> 2H</a:t>
            </a:r>
            <a:r>
              <a:rPr sz="2400" spc="-7" baseline="-20833" dirty="0">
                <a:latin typeface="Times New Roman"/>
                <a:cs typeface="Times New Roman"/>
              </a:rPr>
              <a:t>3</a:t>
            </a:r>
            <a:r>
              <a:rPr sz="2400" spc="-5" dirty="0">
                <a:latin typeface="Times New Roman"/>
                <a:cs typeface="Times New Roman"/>
              </a:rPr>
              <a:t>PO</a:t>
            </a:r>
            <a:r>
              <a:rPr sz="2400" spc="-7" baseline="-20833" dirty="0">
                <a:latin typeface="Times New Roman"/>
                <a:cs typeface="Times New Roman"/>
              </a:rPr>
              <a:t>4</a:t>
            </a:r>
            <a:r>
              <a:rPr sz="2400" spc="315" baseline="-20833" dirty="0">
                <a:latin typeface="Times New Roman"/>
                <a:cs typeface="Times New Roman"/>
              </a:rPr>
              <a:t> </a:t>
            </a:r>
            <a:r>
              <a:rPr sz="2400" dirty="0">
                <a:latin typeface="Times New Roman"/>
                <a:cs typeface="Times New Roman"/>
              </a:rPr>
              <a:t>(2)</a:t>
            </a:r>
            <a:endParaRPr sz="2400">
              <a:latin typeface="Times New Roman"/>
              <a:cs typeface="Times New Roman"/>
            </a:endParaRPr>
          </a:p>
          <a:p>
            <a:pPr marL="50800" marR="43180" indent="228600">
              <a:lnSpc>
                <a:spcPct val="100000"/>
              </a:lnSpc>
            </a:pPr>
            <a:r>
              <a:rPr sz="2400" spc="-5" dirty="0">
                <a:latin typeface="Times New Roman"/>
                <a:cs typeface="Times New Roman"/>
              </a:rPr>
              <a:t>n(H</a:t>
            </a:r>
            <a:r>
              <a:rPr sz="2400" spc="-7" baseline="-20833" dirty="0">
                <a:latin typeface="Times New Roman"/>
                <a:cs typeface="Times New Roman"/>
              </a:rPr>
              <a:t>3</a:t>
            </a:r>
            <a:r>
              <a:rPr sz="2400" spc="-5" dirty="0">
                <a:latin typeface="Times New Roman"/>
                <a:cs typeface="Times New Roman"/>
              </a:rPr>
              <a:t>PO</a:t>
            </a:r>
            <a:r>
              <a:rPr sz="2400" spc="-7" baseline="-20833" dirty="0">
                <a:latin typeface="Times New Roman"/>
                <a:cs typeface="Times New Roman"/>
              </a:rPr>
              <a:t>4</a:t>
            </a:r>
            <a:r>
              <a:rPr sz="2400" spc="-5" dirty="0">
                <a:latin typeface="Times New Roman"/>
                <a:cs typeface="Times New Roman"/>
              </a:rPr>
              <a:t>) </a:t>
            </a:r>
            <a:r>
              <a:rPr sz="2400" dirty="0">
                <a:latin typeface="Times New Roman"/>
                <a:cs typeface="Times New Roman"/>
              </a:rPr>
              <a:t>= </a:t>
            </a:r>
            <a:r>
              <a:rPr sz="2400" spc="-5" dirty="0">
                <a:latin typeface="Times New Roman"/>
                <a:cs typeface="Times New Roman"/>
              </a:rPr>
              <a:t>2n(P</a:t>
            </a:r>
            <a:r>
              <a:rPr sz="2400" spc="-7" baseline="-20833" dirty="0">
                <a:latin typeface="Times New Roman"/>
                <a:cs typeface="Times New Roman"/>
              </a:rPr>
              <a:t>2</a:t>
            </a:r>
            <a:r>
              <a:rPr sz="2400" spc="-5" dirty="0">
                <a:latin typeface="Times New Roman"/>
                <a:cs typeface="Times New Roman"/>
              </a:rPr>
              <a:t>O</a:t>
            </a:r>
            <a:r>
              <a:rPr sz="2400" spc="-7" baseline="-20833" dirty="0">
                <a:latin typeface="Times New Roman"/>
                <a:cs typeface="Times New Roman"/>
              </a:rPr>
              <a:t>5</a:t>
            </a:r>
            <a:r>
              <a:rPr sz="2400" spc="-5" dirty="0">
                <a:latin typeface="Times New Roman"/>
                <a:cs typeface="Times New Roman"/>
              </a:rPr>
              <a:t>) </a:t>
            </a:r>
            <a:r>
              <a:rPr sz="2400" dirty="0">
                <a:latin typeface="Times New Roman"/>
                <a:cs typeface="Times New Roman"/>
              </a:rPr>
              <a:t>= 0,05∙2/1 = 0,1 </a:t>
            </a:r>
            <a:r>
              <a:rPr sz="2400" spc="-10" dirty="0">
                <a:latin typeface="Times New Roman"/>
                <a:cs typeface="Times New Roman"/>
              </a:rPr>
              <a:t>моль </a:t>
            </a:r>
            <a:r>
              <a:rPr sz="2400" spc="-5" dirty="0">
                <a:latin typeface="Times New Roman"/>
                <a:cs typeface="Times New Roman"/>
              </a:rPr>
              <a:t>H</a:t>
            </a:r>
            <a:r>
              <a:rPr sz="2400" spc="-7" baseline="-20833" dirty="0">
                <a:latin typeface="Times New Roman"/>
                <a:cs typeface="Times New Roman"/>
              </a:rPr>
              <a:t>3</a:t>
            </a:r>
            <a:r>
              <a:rPr sz="2400" spc="-5" dirty="0">
                <a:latin typeface="Times New Roman"/>
                <a:cs typeface="Times New Roman"/>
              </a:rPr>
              <a:t>PO</a:t>
            </a:r>
            <a:r>
              <a:rPr sz="2400" spc="-7" baseline="-20833" dirty="0">
                <a:latin typeface="Times New Roman"/>
                <a:cs typeface="Times New Roman"/>
              </a:rPr>
              <a:t>4 </a:t>
            </a:r>
            <a:r>
              <a:rPr sz="2400" spc="-577" baseline="-20833" dirty="0">
                <a:latin typeface="Times New Roman"/>
                <a:cs typeface="Times New Roman"/>
              </a:rPr>
              <a:t> </a:t>
            </a:r>
            <a:r>
              <a:rPr sz="2400" dirty="0">
                <a:latin typeface="Times New Roman"/>
                <a:cs typeface="Times New Roman"/>
              </a:rPr>
              <a:t>6)</a:t>
            </a:r>
            <a:r>
              <a:rPr sz="2400" spc="-5" dirty="0">
                <a:latin typeface="Times New Roman"/>
                <a:cs typeface="Times New Roman"/>
              </a:rPr>
              <a:t> 2Na</a:t>
            </a:r>
            <a:r>
              <a:rPr sz="2400" spc="-7" baseline="-20833" dirty="0">
                <a:latin typeface="Times New Roman"/>
                <a:cs typeface="Times New Roman"/>
              </a:rPr>
              <a:t>3</a:t>
            </a:r>
            <a:r>
              <a:rPr sz="2400" spc="-5" dirty="0">
                <a:latin typeface="Times New Roman"/>
                <a:cs typeface="Times New Roman"/>
              </a:rPr>
              <a:t>PO</a:t>
            </a:r>
            <a:r>
              <a:rPr sz="2400" spc="-7" baseline="-20833" dirty="0">
                <a:latin typeface="Times New Roman"/>
                <a:cs typeface="Times New Roman"/>
              </a:rPr>
              <a:t>4</a:t>
            </a:r>
            <a:r>
              <a:rPr sz="2400" spc="322" baseline="-20833" dirty="0">
                <a:latin typeface="Times New Roman"/>
                <a:cs typeface="Times New Roman"/>
              </a:rPr>
              <a:t> </a:t>
            </a:r>
            <a:r>
              <a:rPr sz="2400" dirty="0">
                <a:latin typeface="Times New Roman"/>
                <a:cs typeface="Times New Roman"/>
              </a:rPr>
              <a:t>+</a:t>
            </a:r>
            <a:r>
              <a:rPr sz="2400" spc="-10" dirty="0">
                <a:latin typeface="Times New Roman"/>
                <a:cs typeface="Times New Roman"/>
              </a:rPr>
              <a:t> </a:t>
            </a:r>
            <a:r>
              <a:rPr sz="2400" spc="-5" dirty="0">
                <a:latin typeface="Times New Roman"/>
                <a:cs typeface="Times New Roman"/>
              </a:rPr>
              <a:t>H</a:t>
            </a:r>
            <a:r>
              <a:rPr sz="2400" spc="-7" baseline="-20833" dirty="0">
                <a:latin typeface="Times New Roman"/>
                <a:cs typeface="Times New Roman"/>
              </a:rPr>
              <a:t>3</a:t>
            </a:r>
            <a:r>
              <a:rPr sz="2400" spc="-5" dirty="0">
                <a:latin typeface="Times New Roman"/>
                <a:cs typeface="Times New Roman"/>
              </a:rPr>
              <a:t>PO</a:t>
            </a:r>
            <a:r>
              <a:rPr sz="2400" spc="-7" baseline="-20833" dirty="0">
                <a:latin typeface="Times New Roman"/>
                <a:cs typeface="Times New Roman"/>
              </a:rPr>
              <a:t>4</a:t>
            </a:r>
            <a:r>
              <a:rPr sz="2400" spc="315" baseline="-20833" dirty="0">
                <a:latin typeface="Times New Roman"/>
                <a:cs typeface="Times New Roman"/>
              </a:rPr>
              <a:t> </a:t>
            </a:r>
            <a:r>
              <a:rPr sz="2400" dirty="0">
                <a:latin typeface="Times New Roman"/>
                <a:cs typeface="Times New Roman"/>
              </a:rPr>
              <a:t>= </a:t>
            </a:r>
            <a:r>
              <a:rPr sz="2400" spc="-5" dirty="0">
                <a:latin typeface="Times New Roman"/>
                <a:cs typeface="Times New Roman"/>
              </a:rPr>
              <a:t>3Na</a:t>
            </a:r>
            <a:r>
              <a:rPr sz="2400" spc="-7" baseline="-20833" dirty="0">
                <a:latin typeface="Times New Roman"/>
                <a:cs typeface="Times New Roman"/>
              </a:rPr>
              <a:t>2</a:t>
            </a:r>
            <a:r>
              <a:rPr sz="2400" spc="-5" dirty="0">
                <a:latin typeface="Times New Roman"/>
                <a:cs typeface="Times New Roman"/>
              </a:rPr>
              <a:t>HPO</a:t>
            </a:r>
            <a:r>
              <a:rPr sz="2400" spc="-7" baseline="-20833" dirty="0">
                <a:latin typeface="Times New Roman"/>
                <a:cs typeface="Times New Roman"/>
              </a:rPr>
              <a:t>4</a:t>
            </a:r>
            <a:r>
              <a:rPr sz="2400" spc="345" baseline="-20833" dirty="0">
                <a:latin typeface="Times New Roman"/>
                <a:cs typeface="Times New Roman"/>
              </a:rPr>
              <a:t> </a:t>
            </a:r>
            <a:r>
              <a:rPr sz="2400" dirty="0">
                <a:latin typeface="Times New Roman"/>
                <a:cs typeface="Times New Roman"/>
              </a:rPr>
              <a:t>(3)</a:t>
            </a:r>
            <a:endParaRPr sz="2400">
              <a:latin typeface="Times New Roman"/>
              <a:cs typeface="Times New Roman"/>
            </a:endParaRPr>
          </a:p>
          <a:p>
            <a:pPr marL="279400">
              <a:lnSpc>
                <a:spcPct val="100000"/>
              </a:lnSpc>
            </a:pPr>
            <a:r>
              <a:rPr sz="2400" dirty="0">
                <a:latin typeface="Times New Roman"/>
                <a:cs typeface="Times New Roman"/>
              </a:rPr>
              <a:t>имеется</a:t>
            </a:r>
            <a:r>
              <a:rPr sz="2400" spc="-15" dirty="0">
                <a:latin typeface="Times New Roman"/>
                <a:cs typeface="Times New Roman"/>
              </a:rPr>
              <a:t> </a:t>
            </a:r>
            <a:r>
              <a:rPr sz="2400" dirty="0">
                <a:latin typeface="Times New Roman"/>
                <a:cs typeface="Times New Roman"/>
              </a:rPr>
              <a:t>0,6</a:t>
            </a:r>
            <a:r>
              <a:rPr sz="2400" spc="-10" dirty="0">
                <a:latin typeface="Times New Roman"/>
                <a:cs typeface="Times New Roman"/>
              </a:rPr>
              <a:t> моль</a:t>
            </a:r>
            <a:r>
              <a:rPr sz="2400" spc="5" dirty="0">
                <a:latin typeface="Times New Roman"/>
                <a:cs typeface="Times New Roman"/>
              </a:rPr>
              <a:t> </a:t>
            </a:r>
            <a:r>
              <a:rPr sz="2400" spc="-5" dirty="0">
                <a:latin typeface="Times New Roman"/>
                <a:cs typeface="Times New Roman"/>
              </a:rPr>
              <a:t>Na</a:t>
            </a:r>
            <a:r>
              <a:rPr sz="2400" spc="-7" baseline="-20833" dirty="0">
                <a:latin typeface="Times New Roman"/>
                <a:cs typeface="Times New Roman"/>
              </a:rPr>
              <a:t>3</a:t>
            </a:r>
            <a:r>
              <a:rPr sz="2400" spc="-5" dirty="0">
                <a:latin typeface="Times New Roman"/>
                <a:cs typeface="Times New Roman"/>
              </a:rPr>
              <a:t>PO</a:t>
            </a:r>
            <a:r>
              <a:rPr sz="2400" spc="-7" baseline="-20833" dirty="0">
                <a:latin typeface="Times New Roman"/>
                <a:cs typeface="Times New Roman"/>
              </a:rPr>
              <a:t>4</a:t>
            </a:r>
            <a:endParaRPr sz="2400" baseline="-20833">
              <a:latin typeface="Times New Roman"/>
              <a:cs typeface="Times New Roman"/>
            </a:endParaRPr>
          </a:p>
          <a:p>
            <a:pPr marL="279400" marR="951230">
              <a:lnSpc>
                <a:spcPct val="100000"/>
              </a:lnSpc>
            </a:pPr>
            <a:r>
              <a:rPr sz="2400" spc="-5" dirty="0">
                <a:latin typeface="Times New Roman"/>
                <a:cs typeface="Times New Roman"/>
              </a:rPr>
              <a:t>прореагирует</a:t>
            </a:r>
            <a:r>
              <a:rPr sz="2400" spc="-30" dirty="0">
                <a:latin typeface="Times New Roman"/>
                <a:cs typeface="Times New Roman"/>
              </a:rPr>
              <a:t> </a:t>
            </a:r>
            <a:r>
              <a:rPr sz="2400" dirty="0">
                <a:latin typeface="Times New Roman"/>
                <a:cs typeface="Times New Roman"/>
              </a:rPr>
              <a:t>(2∙0,1/1)</a:t>
            </a:r>
            <a:r>
              <a:rPr sz="2400" spc="-30" dirty="0">
                <a:latin typeface="Times New Roman"/>
                <a:cs typeface="Times New Roman"/>
              </a:rPr>
              <a:t> </a:t>
            </a:r>
            <a:r>
              <a:rPr sz="2400" dirty="0">
                <a:latin typeface="Times New Roman"/>
                <a:cs typeface="Times New Roman"/>
              </a:rPr>
              <a:t>=</a:t>
            </a:r>
            <a:r>
              <a:rPr sz="2400" spc="-25" dirty="0">
                <a:latin typeface="Times New Roman"/>
                <a:cs typeface="Times New Roman"/>
              </a:rPr>
              <a:t> </a:t>
            </a:r>
            <a:r>
              <a:rPr sz="2400" dirty="0">
                <a:latin typeface="Times New Roman"/>
                <a:cs typeface="Times New Roman"/>
              </a:rPr>
              <a:t>0,2</a:t>
            </a:r>
            <a:r>
              <a:rPr sz="2400" spc="-15" dirty="0">
                <a:latin typeface="Times New Roman"/>
                <a:cs typeface="Times New Roman"/>
              </a:rPr>
              <a:t> </a:t>
            </a:r>
            <a:r>
              <a:rPr sz="2400" spc="-10" dirty="0">
                <a:latin typeface="Times New Roman"/>
                <a:cs typeface="Times New Roman"/>
              </a:rPr>
              <a:t>моль</a:t>
            </a:r>
            <a:r>
              <a:rPr sz="2400" spc="10" dirty="0">
                <a:latin typeface="Times New Roman"/>
                <a:cs typeface="Times New Roman"/>
              </a:rPr>
              <a:t> </a:t>
            </a:r>
            <a:r>
              <a:rPr sz="2400" spc="-5" dirty="0">
                <a:latin typeface="Times New Roman"/>
                <a:cs typeface="Times New Roman"/>
              </a:rPr>
              <a:t>Na</a:t>
            </a:r>
            <a:r>
              <a:rPr sz="2400" spc="-7" baseline="-20833" dirty="0">
                <a:latin typeface="Times New Roman"/>
                <a:cs typeface="Times New Roman"/>
              </a:rPr>
              <a:t>3</a:t>
            </a:r>
            <a:r>
              <a:rPr sz="2400" spc="-5" dirty="0">
                <a:latin typeface="Times New Roman"/>
                <a:cs typeface="Times New Roman"/>
              </a:rPr>
              <a:t>PO</a:t>
            </a:r>
            <a:r>
              <a:rPr sz="2400" spc="-7" baseline="-20833" dirty="0">
                <a:latin typeface="Times New Roman"/>
                <a:cs typeface="Times New Roman"/>
              </a:rPr>
              <a:t>4 </a:t>
            </a:r>
            <a:r>
              <a:rPr sz="2400" spc="-577" baseline="-20833" dirty="0">
                <a:latin typeface="Times New Roman"/>
                <a:cs typeface="Times New Roman"/>
              </a:rPr>
              <a:t> </a:t>
            </a:r>
            <a:r>
              <a:rPr sz="2400" spc="10" dirty="0">
                <a:latin typeface="Times New Roman"/>
                <a:cs typeface="Times New Roman"/>
              </a:rPr>
              <a:t>останется </a:t>
            </a:r>
            <a:r>
              <a:rPr sz="2400" dirty="0">
                <a:latin typeface="Times New Roman"/>
                <a:cs typeface="Times New Roman"/>
              </a:rPr>
              <a:t>(0,6 – 0,2) = 0,4 </a:t>
            </a:r>
            <a:r>
              <a:rPr sz="2400" spc="-15" dirty="0">
                <a:latin typeface="Times New Roman"/>
                <a:cs typeface="Times New Roman"/>
              </a:rPr>
              <a:t>моль </a:t>
            </a:r>
            <a:r>
              <a:rPr sz="2400" spc="-5" dirty="0">
                <a:latin typeface="Times New Roman"/>
                <a:cs typeface="Times New Roman"/>
              </a:rPr>
              <a:t>Na</a:t>
            </a:r>
            <a:r>
              <a:rPr sz="2400" spc="-7" baseline="-20833" dirty="0">
                <a:latin typeface="Times New Roman"/>
                <a:cs typeface="Times New Roman"/>
              </a:rPr>
              <a:t>3</a:t>
            </a:r>
            <a:r>
              <a:rPr sz="2400" spc="-5" dirty="0">
                <a:latin typeface="Times New Roman"/>
                <a:cs typeface="Times New Roman"/>
              </a:rPr>
              <a:t>PO</a:t>
            </a:r>
            <a:r>
              <a:rPr sz="2400" spc="-7" baseline="-20833" dirty="0">
                <a:latin typeface="Times New Roman"/>
                <a:cs typeface="Times New Roman"/>
              </a:rPr>
              <a:t>4 </a:t>
            </a:r>
            <a:r>
              <a:rPr sz="2400" baseline="-20833" dirty="0">
                <a:latin typeface="Times New Roman"/>
                <a:cs typeface="Times New Roman"/>
              </a:rPr>
              <a:t> </a:t>
            </a:r>
            <a:r>
              <a:rPr sz="2400" spc="-5" dirty="0">
                <a:latin typeface="Times New Roman"/>
                <a:cs typeface="Times New Roman"/>
              </a:rPr>
              <a:t>m(Na</a:t>
            </a:r>
            <a:r>
              <a:rPr sz="2400" spc="-7" baseline="-20833" dirty="0">
                <a:latin typeface="Times New Roman"/>
                <a:cs typeface="Times New Roman"/>
              </a:rPr>
              <a:t>3</a:t>
            </a:r>
            <a:r>
              <a:rPr sz="2400" spc="-5" dirty="0">
                <a:latin typeface="Times New Roman"/>
                <a:cs typeface="Times New Roman"/>
              </a:rPr>
              <a:t>PO</a:t>
            </a:r>
            <a:r>
              <a:rPr sz="2400" spc="-7" baseline="-20833" dirty="0">
                <a:latin typeface="Times New Roman"/>
                <a:cs typeface="Times New Roman"/>
              </a:rPr>
              <a:t>4</a:t>
            </a:r>
            <a:r>
              <a:rPr sz="2400" spc="-5" dirty="0">
                <a:latin typeface="Times New Roman"/>
                <a:cs typeface="Times New Roman"/>
              </a:rPr>
              <a:t>)</a:t>
            </a:r>
            <a:r>
              <a:rPr sz="2400" spc="5" dirty="0">
                <a:latin typeface="Times New Roman"/>
                <a:cs typeface="Times New Roman"/>
              </a:rPr>
              <a:t> </a:t>
            </a:r>
            <a:r>
              <a:rPr sz="2400" dirty="0">
                <a:latin typeface="Times New Roman"/>
                <a:cs typeface="Times New Roman"/>
              </a:rPr>
              <a:t>=</a:t>
            </a:r>
            <a:r>
              <a:rPr sz="2400" spc="-5" dirty="0">
                <a:latin typeface="Times New Roman"/>
                <a:cs typeface="Times New Roman"/>
              </a:rPr>
              <a:t> </a:t>
            </a:r>
            <a:r>
              <a:rPr sz="2400" dirty="0">
                <a:latin typeface="Times New Roman"/>
                <a:cs typeface="Times New Roman"/>
              </a:rPr>
              <a:t>0,2∙164</a:t>
            </a:r>
            <a:r>
              <a:rPr sz="2400" spc="-15" dirty="0">
                <a:latin typeface="Times New Roman"/>
                <a:cs typeface="Times New Roman"/>
              </a:rPr>
              <a:t> </a:t>
            </a:r>
            <a:r>
              <a:rPr sz="2400" dirty="0">
                <a:latin typeface="Times New Roman"/>
                <a:cs typeface="Times New Roman"/>
              </a:rPr>
              <a:t>=</a:t>
            </a:r>
            <a:r>
              <a:rPr sz="2400" spc="-15" dirty="0">
                <a:latin typeface="Times New Roman"/>
                <a:cs typeface="Times New Roman"/>
              </a:rPr>
              <a:t> </a:t>
            </a:r>
            <a:r>
              <a:rPr sz="2400" dirty="0">
                <a:latin typeface="Times New Roman"/>
                <a:cs typeface="Times New Roman"/>
              </a:rPr>
              <a:t>65,6 г</a:t>
            </a:r>
            <a:endParaRPr sz="2400">
              <a:latin typeface="Times New Roman"/>
              <a:cs typeface="Times New Roman"/>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14</a:t>
            </a:fld>
            <a:endParaRPr dirty="0"/>
          </a:p>
        </p:txBody>
      </p:sp>
      <p:sp>
        <p:nvSpPr>
          <p:cNvPr id="2" name="object 2"/>
          <p:cNvSpPr txBox="1">
            <a:spLocks noGrp="1"/>
          </p:cNvSpPr>
          <p:nvPr>
            <p:ph type="title"/>
          </p:nvPr>
        </p:nvSpPr>
        <p:spPr>
          <a:xfrm>
            <a:off x="591413" y="361950"/>
            <a:ext cx="11217910" cy="1854835"/>
          </a:xfrm>
          <a:prstGeom prst="rect">
            <a:avLst/>
          </a:prstGeom>
        </p:spPr>
        <p:txBody>
          <a:bodyPr vert="horz" wrap="square" lIns="0" tIns="12700" rIns="0" bIns="0" rtlCol="0">
            <a:spAutoFit/>
          </a:bodyPr>
          <a:lstStyle/>
          <a:p>
            <a:pPr marL="12700" marR="5080">
              <a:lnSpc>
                <a:spcPct val="100000"/>
              </a:lnSpc>
              <a:spcBef>
                <a:spcPts val="100"/>
              </a:spcBef>
            </a:pPr>
            <a:r>
              <a:rPr sz="2400" b="1" dirty="0">
                <a:solidFill>
                  <a:srgbClr val="353535"/>
                </a:solidFill>
                <a:latin typeface="Times New Roman"/>
                <a:cs typeface="Times New Roman"/>
              </a:rPr>
              <a:t>Пример</a:t>
            </a:r>
            <a:r>
              <a:rPr sz="2400" b="1" spc="5" dirty="0">
                <a:solidFill>
                  <a:srgbClr val="353535"/>
                </a:solidFill>
                <a:latin typeface="Times New Roman"/>
                <a:cs typeface="Times New Roman"/>
              </a:rPr>
              <a:t> </a:t>
            </a:r>
            <a:r>
              <a:rPr sz="2400" b="1" dirty="0">
                <a:solidFill>
                  <a:srgbClr val="353535"/>
                </a:solidFill>
                <a:latin typeface="Times New Roman"/>
                <a:cs typeface="Times New Roman"/>
              </a:rPr>
              <a:t>2.</a:t>
            </a:r>
            <a:r>
              <a:rPr sz="2400" b="1" spc="-5" dirty="0">
                <a:solidFill>
                  <a:srgbClr val="353535"/>
                </a:solidFill>
                <a:latin typeface="Times New Roman"/>
                <a:cs typeface="Times New Roman"/>
              </a:rPr>
              <a:t> </a:t>
            </a:r>
            <a:r>
              <a:rPr sz="2400" spc="5" dirty="0">
                <a:solidFill>
                  <a:srgbClr val="353535"/>
                </a:solidFill>
                <a:latin typeface="Times New Roman"/>
                <a:cs typeface="Times New Roman"/>
              </a:rPr>
              <a:t>Через</a:t>
            </a:r>
            <a:r>
              <a:rPr sz="2400" spc="-5" dirty="0">
                <a:solidFill>
                  <a:srgbClr val="353535"/>
                </a:solidFill>
                <a:latin typeface="Times New Roman"/>
                <a:cs typeface="Times New Roman"/>
              </a:rPr>
              <a:t> </a:t>
            </a:r>
            <a:r>
              <a:rPr sz="2400" dirty="0">
                <a:solidFill>
                  <a:srgbClr val="353535"/>
                </a:solidFill>
                <a:latin typeface="Times New Roman"/>
                <a:cs typeface="Times New Roman"/>
              </a:rPr>
              <a:t>520 г</a:t>
            </a:r>
            <a:r>
              <a:rPr sz="2400" spc="-5" dirty="0">
                <a:solidFill>
                  <a:srgbClr val="353535"/>
                </a:solidFill>
                <a:latin typeface="Times New Roman"/>
                <a:cs typeface="Times New Roman"/>
              </a:rPr>
              <a:t> </a:t>
            </a:r>
            <a:r>
              <a:rPr sz="2400" spc="-10" dirty="0">
                <a:solidFill>
                  <a:srgbClr val="353535"/>
                </a:solidFill>
                <a:latin typeface="Times New Roman"/>
                <a:cs typeface="Times New Roman"/>
              </a:rPr>
              <a:t>16,1%-ного</a:t>
            </a:r>
            <a:r>
              <a:rPr sz="2400" dirty="0">
                <a:solidFill>
                  <a:srgbClr val="353535"/>
                </a:solidFill>
                <a:latin typeface="Times New Roman"/>
                <a:cs typeface="Times New Roman"/>
              </a:rPr>
              <a:t> </a:t>
            </a:r>
            <a:r>
              <a:rPr sz="2400" spc="-5" dirty="0">
                <a:solidFill>
                  <a:srgbClr val="353535"/>
                </a:solidFill>
                <a:latin typeface="Times New Roman"/>
                <a:cs typeface="Times New Roman"/>
              </a:rPr>
              <a:t>раствора</a:t>
            </a:r>
            <a:r>
              <a:rPr sz="2400" spc="-10" dirty="0">
                <a:solidFill>
                  <a:srgbClr val="353535"/>
                </a:solidFill>
                <a:latin typeface="Times New Roman"/>
                <a:cs typeface="Times New Roman"/>
              </a:rPr>
              <a:t> </a:t>
            </a:r>
            <a:r>
              <a:rPr sz="2400" spc="-25" dirty="0">
                <a:solidFill>
                  <a:srgbClr val="353535"/>
                </a:solidFill>
                <a:latin typeface="Times New Roman"/>
                <a:cs typeface="Times New Roman"/>
              </a:rPr>
              <a:t>сульфата </a:t>
            </a:r>
            <a:r>
              <a:rPr sz="2400" spc="-15" dirty="0">
                <a:solidFill>
                  <a:srgbClr val="353535"/>
                </a:solidFill>
                <a:latin typeface="Times New Roman"/>
                <a:cs typeface="Times New Roman"/>
              </a:rPr>
              <a:t>цинка</a:t>
            </a:r>
            <a:r>
              <a:rPr sz="2400" spc="15" dirty="0">
                <a:solidFill>
                  <a:srgbClr val="353535"/>
                </a:solidFill>
                <a:latin typeface="Times New Roman"/>
                <a:cs typeface="Times New Roman"/>
              </a:rPr>
              <a:t> </a:t>
            </a:r>
            <a:r>
              <a:rPr sz="2400" spc="-5" dirty="0">
                <a:solidFill>
                  <a:srgbClr val="353535"/>
                </a:solidFill>
                <a:latin typeface="Times New Roman"/>
                <a:cs typeface="Times New Roman"/>
              </a:rPr>
              <a:t>пропускали </a:t>
            </a:r>
            <a:r>
              <a:rPr sz="2400" dirty="0">
                <a:solidFill>
                  <a:srgbClr val="353535"/>
                </a:solidFill>
                <a:latin typeface="Times New Roman"/>
                <a:cs typeface="Times New Roman"/>
              </a:rPr>
              <a:t> </a:t>
            </a:r>
            <a:r>
              <a:rPr sz="2400" spc="-5" dirty="0">
                <a:solidFill>
                  <a:srgbClr val="353535"/>
                </a:solidFill>
                <a:latin typeface="Times New Roman"/>
                <a:cs typeface="Times New Roman"/>
              </a:rPr>
              <a:t>электрический</a:t>
            </a:r>
            <a:r>
              <a:rPr sz="2400" dirty="0">
                <a:solidFill>
                  <a:srgbClr val="353535"/>
                </a:solidFill>
                <a:latin typeface="Times New Roman"/>
                <a:cs typeface="Times New Roman"/>
              </a:rPr>
              <a:t> </a:t>
            </a:r>
            <a:r>
              <a:rPr sz="2400" spc="-15" dirty="0">
                <a:solidFill>
                  <a:srgbClr val="353535"/>
                </a:solidFill>
                <a:latin typeface="Times New Roman"/>
                <a:cs typeface="Times New Roman"/>
              </a:rPr>
              <a:t>ток</a:t>
            </a:r>
            <a:r>
              <a:rPr sz="2400" spc="5" dirty="0">
                <a:solidFill>
                  <a:srgbClr val="353535"/>
                </a:solidFill>
                <a:latin typeface="Times New Roman"/>
                <a:cs typeface="Times New Roman"/>
              </a:rPr>
              <a:t> </a:t>
            </a:r>
            <a:r>
              <a:rPr sz="2400" dirty="0">
                <a:solidFill>
                  <a:srgbClr val="353535"/>
                </a:solidFill>
                <a:latin typeface="Times New Roman"/>
                <a:cs typeface="Times New Roman"/>
              </a:rPr>
              <a:t>до </a:t>
            </a:r>
            <a:r>
              <a:rPr sz="2400" spc="-15" dirty="0">
                <a:solidFill>
                  <a:srgbClr val="353535"/>
                </a:solidFill>
                <a:latin typeface="Times New Roman"/>
                <a:cs typeface="Times New Roman"/>
              </a:rPr>
              <a:t>тех</a:t>
            </a:r>
            <a:r>
              <a:rPr sz="2400" spc="5" dirty="0">
                <a:solidFill>
                  <a:srgbClr val="353535"/>
                </a:solidFill>
                <a:latin typeface="Times New Roman"/>
                <a:cs typeface="Times New Roman"/>
              </a:rPr>
              <a:t> </a:t>
            </a:r>
            <a:r>
              <a:rPr sz="2400" spc="-5" dirty="0">
                <a:solidFill>
                  <a:srgbClr val="353535"/>
                </a:solidFill>
                <a:latin typeface="Times New Roman"/>
                <a:cs typeface="Times New Roman"/>
              </a:rPr>
              <a:t>пор, </a:t>
            </a:r>
            <a:r>
              <a:rPr sz="2400" spc="-15" dirty="0">
                <a:solidFill>
                  <a:srgbClr val="353535"/>
                </a:solidFill>
                <a:latin typeface="Times New Roman"/>
                <a:cs typeface="Times New Roman"/>
              </a:rPr>
              <a:t>пока</a:t>
            </a:r>
            <a:r>
              <a:rPr sz="2400" spc="20" dirty="0">
                <a:solidFill>
                  <a:srgbClr val="353535"/>
                </a:solidFill>
                <a:latin typeface="Times New Roman"/>
                <a:cs typeface="Times New Roman"/>
              </a:rPr>
              <a:t> </a:t>
            </a:r>
            <a:r>
              <a:rPr sz="2400" spc="-15" dirty="0">
                <a:solidFill>
                  <a:srgbClr val="353535"/>
                </a:solidFill>
                <a:latin typeface="Times New Roman"/>
                <a:cs typeface="Times New Roman"/>
              </a:rPr>
              <a:t>объём</a:t>
            </a:r>
            <a:r>
              <a:rPr sz="2400" spc="-10" dirty="0">
                <a:solidFill>
                  <a:srgbClr val="353535"/>
                </a:solidFill>
                <a:latin typeface="Times New Roman"/>
                <a:cs typeface="Times New Roman"/>
              </a:rPr>
              <a:t> </a:t>
            </a:r>
            <a:r>
              <a:rPr sz="2400" spc="-5" dirty="0">
                <a:solidFill>
                  <a:srgbClr val="353535"/>
                </a:solidFill>
                <a:latin typeface="Times New Roman"/>
                <a:cs typeface="Times New Roman"/>
              </a:rPr>
              <a:t>газа, выделившегося</a:t>
            </a:r>
            <a:r>
              <a:rPr sz="2400" spc="10" dirty="0">
                <a:solidFill>
                  <a:srgbClr val="353535"/>
                </a:solidFill>
                <a:latin typeface="Times New Roman"/>
                <a:cs typeface="Times New Roman"/>
              </a:rPr>
              <a:t> </a:t>
            </a:r>
            <a:r>
              <a:rPr sz="2400" spc="-5" dirty="0">
                <a:solidFill>
                  <a:srgbClr val="353535"/>
                </a:solidFill>
                <a:latin typeface="Times New Roman"/>
                <a:cs typeface="Times New Roman"/>
              </a:rPr>
              <a:t>на </a:t>
            </a:r>
            <a:r>
              <a:rPr sz="2400" spc="-35" dirty="0">
                <a:solidFill>
                  <a:srgbClr val="353535"/>
                </a:solidFill>
                <a:latin typeface="Times New Roman"/>
                <a:cs typeface="Times New Roman"/>
              </a:rPr>
              <a:t>катоде,</a:t>
            </a:r>
            <a:r>
              <a:rPr sz="2400" spc="5" dirty="0">
                <a:solidFill>
                  <a:srgbClr val="353535"/>
                </a:solidFill>
                <a:latin typeface="Times New Roman"/>
                <a:cs typeface="Times New Roman"/>
              </a:rPr>
              <a:t> </a:t>
            </a:r>
            <a:r>
              <a:rPr sz="2400" spc="-5" dirty="0">
                <a:solidFill>
                  <a:srgbClr val="353535"/>
                </a:solidFill>
                <a:latin typeface="Times New Roman"/>
                <a:cs typeface="Times New Roman"/>
              </a:rPr>
              <a:t>не </a:t>
            </a:r>
            <a:r>
              <a:rPr sz="2400" spc="10" dirty="0">
                <a:solidFill>
                  <a:srgbClr val="353535"/>
                </a:solidFill>
                <a:latin typeface="Times New Roman"/>
                <a:cs typeface="Times New Roman"/>
              </a:rPr>
              <a:t>стал </a:t>
            </a:r>
            <a:r>
              <a:rPr sz="2400" spc="15" dirty="0">
                <a:solidFill>
                  <a:srgbClr val="353535"/>
                </a:solidFill>
                <a:latin typeface="Times New Roman"/>
                <a:cs typeface="Times New Roman"/>
              </a:rPr>
              <a:t> </a:t>
            </a:r>
            <a:r>
              <a:rPr sz="2400" spc="-5" dirty="0">
                <a:solidFill>
                  <a:srgbClr val="353535"/>
                </a:solidFill>
                <a:latin typeface="Times New Roman"/>
                <a:cs typeface="Times New Roman"/>
              </a:rPr>
              <a:t>равен</a:t>
            </a:r>
            <a:r>
              <a:rPr sz="2400" dirty="0">
                <a:solidFill>
                  <a:srgbClr val="353535"/>
                </a:solidFill>
                <a:latin typeface="Times New Roman"/>
                <a:cs typeface="Times New Roman"/>
              </a:rPr>
              <a:t> </a:t>
            </a:r>
            <a:r>
              <a:rPr sz="2400" spc="-15" dirty="0">
                <a:solidFill>
                  <a:srgbClr val="353535"/>
                </a:solidFill>
                <a:latin typeface="Times New Roman"/>
                <a:cs typeface="Times New Roman"/>
              </a:rPr>
              <a:t>объёму</a:t>
            </a:r>
            <a:r>
              <a:rPr sz="2400" dirty="0">
                <a:solidFill>
                  <a:srgbClr val="353535"/>
                </a:solidFill>
                <a:latin typeface="Times New Roman"/>
                <a:cs typeface="Times New Roman"/>
              </a:rPr>
              <a:t> </a:t>
            </a:r>
            <a:r>
              <a:rPr sz="2400" spc="-5" dirty="0">
                <a:solidFill>
                  <a:srgbClr val="353535"/>
                </a:solidFill>
                <a:latin typeface="Times New Roman"/>
                <a:cs typeface="Times New Roman"/>
              </a:rPr>
              <a:t>газа, </a:t>
            </a:r>
            <a:r>
              <a:rPr sz="2400" dirty="0">
                <a:solidFill>
                  <a:srgbClr val="353535"/>
                </a:solidFill>
                <a:latin typeface="Times New Roman"/>
                <a:cs typeface="Times New Roman"/>
              </a:rPr>
              <a:t>выделившемуся</a:t>
            </a:r>
            <a:r>
              <a:rPr sz="2400" spc="-5" dirty="0">
                <a:solidFill>
                  <a:srgbClr val="353535"/>
                </a:solidFill>
                <a:latin typeface="Times New Roman"/>
                <a:cs typeface="Times New Roman"/>
              </a:rPr>
              <a:t> на </a:t>
            </a:r>
            <a:r>
              <a:rPr sz="2400" spc="-15" dirty="0">
                <a:solidFill>
                  <a:srgbClr val="353535"/>
                </a:solidFill>
                <a:latin typeface="Times New Roman"/>
                <a:cs typeface="Times New Roman"/>
              </a:rPr>
              <a:t>аноде.</a:t>
            </a:r>
            <a:r>
              <a:rPr sz="2400" dirty="0">
                <a:solidFill>
                  <a:srgbClr val="353535"/>
                </a:solidFill>
                <a:latin typeface="Times New Roman"/>
                <a:cs typeface="Times New Roman"/>
              </a:rPr>
              <a:t> </a:t>
            </a:r>
            <a:r>
              <a:rPr sz="2400" spc="-5" dirty="0">
                <a:solidFill>
                  <a:srgbClr val="353535"/>
                </a:solidFill>
                <a:latin typeface="Times New Roman"/>
                <a:cs typeface="Times New Roman"/>
              </a:rPr>
              <a:t>При</a:t>
            </a:r>
            <a:r>
              <a:rPr sz="2400" spc="10" dirty="0">
                <a:solidFill>
                  <a:srgbClr val="353535"/>
                </a:solidFill>
                <a:latin typeface="Times New Roman"/>
                <a:cs typeface="Times New Roman"/>
              </a:rPr>
              <a:t> </a:t>
            </a:r>
            <a:r>
              <a:rPr sz="2400" spc="-25" dirty="0">
                <a:solidFill>
                  <a:srgbClr val="353535"/>
                </a:solidFill>
                <a:latin typeface="Times New Roman"/>
                <a:cs typeface="Times New Roman"/>
              </a:rPr>
              <a:t>этом</a:t>
            </a:r>
            <a:r>
              <a:rPr sz="2400" dirty="0">
                <a:solidFill>
                  <a:srgbClr val="353535"/>
                </a:solidFill>
                <a:latin typeface="Times New Roman"/>
                <a:cs typeface="Times New Roman"/>
              </a:rPr>
              <a:t> </a:t>
            </a:r>
            <a:r>
              <a:rPr sz="2400" spc="-5" dirty="0">
                <a:solidFill>
                  <a:srgbClr val="353535"/>
                </a:solidFill>
                <a:latin typeface="Times New Roman"/>
                <a:cs typeface="Times New Roman"/>
              </a:rPr>
              <a:t>массовая</a:t>
            </a:r>
            <a:r>
              <a:rPr sz="2400" spc="-10" dirty="0">
                <a:solidFill>
                  <a:srgbClr val="353535"/>
                </a:solidFill>
                <a:latin typeface="Times New Roman"/>
                <a:cs typeface="Times New Roman"/>
              </a:rPr>
              <a:t> доля</a:t>
            </a:r>
            <a:r>
              <a:rPr sz="2400" dirty="0">
                <a:solidFill>
                  <a:srgbClr val="353535"/>
                </a:solidFill>
                <a:latin typeface="Times New Roman"/>
                <a:cs typeface="Times New Roman"/>
              </a:rPr>
              <a:t> </a:t>
            </a:r>
            <a:r>
              <a:rPr sz="2400" spc="-25" dirty="0">
                <a:solidFill>
                  <a:srgbClr val="353535"/>
                </a:solidFill>
                <a:latin typeface="Times New Roman"/>
                <a:cs typeface="Times New Roman"/>
              </a:rPr>
              <a:t>сульфата </a:t>
            </a:r>
            <a:r>
              <a:rPr sz="2400" spc="-15" dirty="0">
                <a:solidFill>
                  <a:srgbClr val="353535"/>
                </a:solidFill>
                <a:latin typeface="Times New Roman"/>
                <a:cs typeface="Times New Roman"/>
              </a:rPr>
              <a:t>цинка </a:t>
            </a:r>
            <a:r>
              <a:rPr sz="2400" spc="-10" dirty="0">
                <a:solidFill>
                  <a:srgbClr val="353535"/>
                </a:solidFill>
                <a:latin typeface="Times New Roman"/>
                <a:cs typeface="Times New Roman"/>
              </a:rPr>
              <a:t> </a:t>
            </a:r>
            <a:r>
              <a:rPr sz="2400" spc="-5" dirty="0">
                <a:solidFill>
                  <a:srgbClr val="353535"/>
                </a:solidFill>
                <a:latin typeface="Times New Roman"/>
                <a:cs typeface="Times New Roman"/>
              </a:rPr>
              <a:t>понизилась</a:t>
            </a:r>
            <a:r>
              <a:rPr sz="2400" spc="5" dirty="0">
                <a:solidFill>
                  <a:srgbClr val="353535"/>
                </a:solidFill>
                <a:latin typeface="Times New Roman"/>
                <a:cs typeface="Times New Roman"/>
              </a:rPr>
              <a:t> </a:t>
            </a:r>
            <a:r>
              <a:rPr sz="2400" dirty="0">
                <a:solidFill>
                  <a:srgbClr val="353535"/>
                </a:solidFill>
                <a:latin typeface="Times New Roman"/>
                <a:cs typeface="Times New Roman"/>
              </a:rPr>
              <a:t>до 10,3%. К </a:t>
            </a:r>
            <a:r>
              <a:rPr sz="2400" spc="-10" dirty="0">
                <a:solidFill>
                  <a:srgbClr val="353535"/>
                </a:solidFill>
                <a:latin typeface="Times New Roman"/>
                <a:cs typeface="Times New Roman"/>
              </a:rPr>
              <a:t>полученному раствору</a:t>
            </a:r>
            <a:r>
              <a:rPr sz="2400" dirty="0">
                <a:solidFill>
                  <a:srgbClr val="353535"/>
                </a:solidFill>
                <a:latin typeface="Times New Roman"/>
                <a:cs typeface="Times New Roman"/>
              </a:rPr>
              <a:t> добавили</a:t>
            </a:r>
            <a:r>
              <a:rPr sz="2400" spc="15" dirty="0">
                <a:solidFill>
                  <a:srgbClr val="353535"/>
                </a:solidFill>
                <a:latin typeface="Times New Roman"/>
                <a:cs typeface="Times New Roman"/>
              </a:rPr>
              <a:t> </a:t>
            </a:r>
            <a:r>
              <a:rPr sz="2400" dirty="0">
                <a:solidFill>
                  <a:srgbClr val="353535"/>
                </a:solidFill>
                <a:latin typeface="Times New Roman"/>
                <a:cs typeface="Times New Roman"/>
              </a:rPr>
              <a:t>212 г</a:t>
            </a:r>
            <a:r>
              <a:rPr sz="2400" spc="-5" dirty="0">
                <a:solidFill>
                  <a:srgbClr val="353535"/>
                </a:solidFill>
                <a:latin typeface="Times New Roman"/>
                <a:cs typeface="Times New Roman"/>
              </a:rPr>
              <a:t> </a:t>
            </a:r>
            <a:r>
              <a:rPr sz="2400" dirty="0">
                <a:solidFill>
                  <a:srgbClr val="353535"/>
                </a:solidFill>
                <a:latin typeface="Times New Roman"/>
                <a:cs typeface="Times New Roman"/>
              </a:rPr>
              <a:t>10% </a:t>
            </a:r>
            <a:r>
              <a:rPr sz="2400" spc="-5" dirty="0">
                <a:solidFill>
                  <a:srgbClr val="353535"/>
                </a:solidFill>
                <a:latin typeface="Times New Roman"/>
                <a:cs typeface="Times New Roman"/>
              </a:rPr>
              <a:t>раствора </a:t>
            </a:r>
            <a:r>
              <a:rPr sz="2400" dirty="0">
                <a:solidFill>
                  <a:srgbClr val="353535"/>
                </a:solidFill>
                <a:latin typeface="Times New Roman"/>
                <a:cs typeface="Times New Roman"/>
              </a:rPr>
              <a:t> </a:t>
            </a:r>
            <a:r>
              <a:rPr sz="2400" spc="-10" dirty="0">
                <a:solidFill>
                  <a:srgbClr val="353535"/>
                </a:solidFill>
                <a:latin typeface="Times New Roman"/>
                <a:cs typeface="Times New Roman"/>
              </a:rPr>
              <a:t>карбоната</a:t>
            </a:r>
            <a:r>
              <a:rPr sz="2400" spc="5" dirty="0">
                <a:solidFill>
                  <a:srgbClr val="353535"/>
                </a:solidFill>
                <a:latin typeface="Times New Roman"/>
                <a:cs typeface="Times New Roman"/>
              </a:rPr>
              <a:t> </a:t>
            </a:r>
            <a:r>
              <a:rPr sz="2400" spc="-10" dirty="0">
                <a:solidFill>
                  <a:srgbClr val="353535"/>
                </a:solidFill>
                <a:latin typeface="Times New Roman"/>
                <a:cs typeface="Times New Roman"/>
              </a:rPr>
              <a:t>натрия.</a:t>
            </a:r>
            <a:r>
              <a:rPr sz="2400" spc="5" dirty="0">
                <a:solidFill>
                  <a:srgbClr val="353535"/>
                </a:solidFill>
                <a:latin typeface="Times New Roman"/>
                <a:cs typeface="Times New Roman"/>
              </a:rPr>
              <a:t> </a:t>
            </a:r>
            <a:r>
              <a:rPr sz="2400" spc="-5" dirty="0">
                <a:solidFill>
                  <a:srgbClr val="353535"/>
                </a:solidFill>
                <a:latin typeface="Times New Roman"/>
                <a:cs typeface="Times New Roman"/>
              </a:rPr>
              <a:t>Вычислите</a:t>
            </a:r>
            <a:r>
              <a:rPr sz="2400" spc="10" dirty="0">
                <a:solidFill>
                  <a:srgbClr val="353535"/>
                </a:solidFill>
                <a:latin typeface="Times New Roman"/>
                <a:cs typeface="Times New Roman"/>
              </a:rPr>
              <a:t> </a:t>
            </a:r>
            <a:r>
              <a:rPr sz="2400" spc="-10" dirty="0">
                <a:solidFill>
                  <a:srgbClr val="353535"/>
                </a:solidFill>
                <a:latin typeface="Times New Roman"/>
                <a:cs typeface="Times New Roman"/>
              </a:rPr>
              <a:t>массовую</a:t>
            </a:r>
            <a:r>
              <a:rPr sz="2400" spc="-35" dirty="0">
                <a:solidFill>
                  <a:srgbClr val="353535"/>
                </a:solidFill>
                <a:latin typeface="Times New Roman"/>
                <a:cs typeface="Times New Roman"/>
              </a:rPr>
              <a:t> </a:t>
            </a:r>
            <a:r>
              <a:rPr sz="2400" spc="-10" dirty="0">
                <a:solidFill>
                  <a:srgbClr val="353535"/>
                </a:solidFill>
                <a:latin typeface="Times New Roman"/>
                <a:cs typeface="Times New Roman"/>
              </a:rPr>
              <a:t>долю</a:t>
            </a:r>
            <a:r>
              <a:rPr sz="2400" spc="10" dirty="0">
                <a:solidFill>
                  <a:srgbClr val="353535"/>
                </a:solidFill>
                <a:latin typeface="Times New Roman"/>
                <a:cs typeface="Times New Roman"/>
              </a:rPr>
              <a:t> </a:t>
            </a:r>
            <a:r>
              <a:rPr sz="2400" spc="-25" dirty="0">
                <a:solidFill>
                  <a:srgbClr val="353535"/>
                </a:solidFill>
                <a:latin typeface="Times New Roman"/>
                <a:cs typeface="Times New Roman"/>
              </a:rPr>
              <a:t>сульфата</a:t>
            </a:r>
            <a:r>
              <a:rPr sz="2400" spc="-20" dirty="0">
                <a:solidFill>
                  <a:srgbClr val="353535"/>
                </a:solidFill>
                <a:latin typeface="Times New Roman"/>
                <a:cs typeface="Times New Roman"/>
              </a:rPr>
              <a:t> </a:t>
            </a:r>
            <a:r>
              <a:rPr sz="2400" spc="-15" dirty="0">
                <a:solidFill>
                  <a:srgbClr val="353535"/>
                </a:solidFill>
                <a:latin typeface="Times New Roman"/>
                <a:cs typeface="Times New Roman"/>
              </a:rPr>
              <a:t>цинка</a:t>
            </a:r>
            <a:r>
              <a:rPr sz="2400" spc="10" dirty="0">
                <a:solidFill>
                  <a:srgbClr val="353535"/>
                </a:solidFill>
                <a:latin typeface="Times New Roman"/>
                <a:cs typeface="Times New Roman"/>
              </a:rPr>
              <a:t> </a:t>
            </a:r>
            <a:r>
              <a:rPr sz="2400" dirty="0">
                <a:solidFill>
                  <a:srgbClr val="353535"/>
                </a:solidFill>
                <a:latin typeface="Times New Roman"/>
                <a:cs typeface="Times New Roman"/>
              </a:rPr>
              <a:t>в</a:t>
            </a:r>
            <a:r>
              <a:rPr sz="2400" spc="10" dirty="0">
                <a:solidFill>
                  <a:srgbClr val="353535"/>
                </a:solidFill>
                <a:latin typeface="Times New Roman"/>
                <a:cs typeface="Times New Roman"/>
              </a:rPr>
              <a:t> </a:t>
            </a:r>
            <a:r>
              <a:rPr sz="2400" spc="-10" dirty="0">
                <a:solidFill>
                  <a:srgbClr val="353535"/>
                </a:solidFill>
                <a:latin typeface="Times New Roman"/>
                <a:cs typeface="Times New Roman"/>
              </a:rPr>
              <a:t>полученном</a:t>
            </a:r>
            <a:r>
              <a:rPr sz="2400" spc="-5" dirty="0">
                <a:solidFill>
                  <a:srgbClr val="353535"/>
                </a:solidFill>
                <a:latin typeface="Times New Roman"/>
                <a:cs typeface="Times New Roman"/>
              </a:rPr>
              <a:t> растворе.</a:t>
            </a:r>
            <a:endParaRPr sz="2400">
              <a:latin typeface="Times New Roman"/>
              <a:cs typeface="Times New Roman"/>
            </a:endParaRPr>
          </a:p>
        </p:txBody>
      </p:sp>
      <p:graphicFrame>
        <p:nvGraphicFramePr>
          <p:cNvPr id="3" name="object 3"/>
          <p:cNvGraphicFramePr>
            <a:graphicFrameLocks noGrp="1"/>
          </p:cNvGraphicFramePr>
          <p:nvPr/>
        </p:nvGraphicFramePr>
        <p:xfrm>
          <a:off x="1863979" y="2508250"/>
          <a:ext cx="7565390" cy="2926080"/>
        </p:xfrm>
        <a:graphic>
          <a:graphicData uri="http://schemas.openxmlformats.org/drawingml/2006/table">
            <a:tbl>
              <a:tblPr firstRow="1" bandRow="1">
                <a:tableStyleId>{2D5ABB26-0587-4C30-8999-92F81FD0307C}</a:tableStyleId>
              </a:tblPr>
              <a:tblGrid>
                <a:gridCol w="4366260"/>
                <a:gridCol w="3199130"/>
              </a:tblGrid>
              <a:tr h="365760">
                <a:tc>
                  <a:txBody>
                    <a:bodyPr/>
                    <a:lstStyle/>
                    <a:p>
                      <a:pPr marL="68580">
                        <a:lnSpc>
                          <a:spcPts val="2740"/>
                        </a:lnSpc>
                      </a:pPr>
                      <a:r>
                        <a:rPr sz="2400" b="1" u="heavy" spc="-5" dirty="0">
                          <a:uFill>
                            <a:solidFill>
                              <a:srgbClr val="000000"/>
                            </a:solidFill>
                          </a:uFill>
                          <a:latin typeface="Calibri"/>
                          <a:cs typeface="Calibri"/>
                        </a:rPr>
                        <a:t>Дано:</a:t>
                      </a:r>
                      <a:endParaRPr sz="2400">
                        <a:latin typeface="Calibri"/>
                        <a:cs typeface="Calibri"/>
                      </a:endParaRPr>
                    </a:p>
                  </a:txBody>
                  <a:tcPr marL="0" marR="0" marT="0" marB="0">
                    <a:lnL w="12700">
                      <a:solidFill>
                        <a:srgbClr val="FFFFFF"/>
                      </a:solidFill>
                      <a:prstDash val="solid"/>
                    </a:lnL>
                    <a:lnT w="12700">
                      <a:solidFill>
                        <a:srgbClr val="FFFFFF"/>
                      </a:solidFill>
                      <a:prstDash val="solid"/>
                    </a:lnT>
                    <a:lnB w="38100">
                      <a:solidFill>
                        <a:srgbClr val="FFFFFF"/>
                      </a:solidFill>
                      <a:prstDash val="solid"/>
                    </a:lnB>
                  </a:tcPr>
                </a:tc>
                <a:tc>
                  <a:txBody>
                    <a:bodyPr/>
                    <a:lstStyle/>
                    <a:p>
                      <a:pPr marL="69215">
                        <a:lnSpc>
                          <a:spcPts val="2740"/>
                        </a:lnSpc>
                      </a:pPr>
                      <a:r>
                        <a:rPr sz="2400" b="1" u="heavy" dirty="0">
                          <a:uFill>
                            <a:solidFill>
                              <a:srgbClr val="000000"/>
                            </a:solidFill>
                          </a:uFill>
                          <a:latin typeface="Calibri"/>
                          <a:cs typeface="Calibri"/>
                        </a:rPr>
                        <a:t>Анализ</a:t>
                      </a:r>
                      <a:r>
                        <a:rPr sz="2400" b="1" u="heavy" spc="-25" dirty="0">
                          <a:uFill>
                            <a:solidFill>
                              <a:srgbClr val="000000"/>
                            </a:solidFill>
                          </a:uFill>
                          <a:latin typeface="Calibri"/>
                          <a:cs typeface="Calibri"/>
                        </a:rPr>
                        <a:t> </a:t>
                      </a:r>
                      <a:r>
                        <a:rPr sz="2400" b="1" u="heavy" dirty="0">
                          <a:uFill>
                            <a:solidFill>
                              <a:srgbClr val="000000"/>
                            </a:solidFill>
                          </a:uFill>
                          <a:latin typeface="Calibri"/>
                          <a:cs typeface="Calibri"/>
                        </a:rPr>
                        <a:t>и</a:t>
                      </a:r>
                      <a:r>
                        <a:rPr sz="2400" b="1" u="heavy" spc="-15" dirty="0">
                          <a:uFill>
                            <a:solidFill>
                              <a:srgbClr val="000000"/>
                            </a:solidFill>
                          </a:uFill>
                          <a:latin typeface="Calibri"/>
                          <a:cs typeface="Calibri"/>
                        </a:rPr>
                        <a:t> </a:t>
                      </a:r>
                      <a:r>
                        <a:rPr sz="2400" b="1" u="heavy" spc="-5" dirty="0">
                          <a:uFill>
                            <a:solidFill>
                              <a:srgbClr val="000000"/>
                            </a:solidFill>
                          </a:uFill>
                          <a:latin typeface="Calibri"/>
                          <a:cs typeface="Calibri"/>
                        </a:rPr>
                        <a:t>решение:</a:t>
                      </a:r>
                      <a:endParaRPr sz="2400">
                        <a:latin typeface="Calibri"/>
                        <a:cs typeface="Calibri"/>
                      </a:endParaRPr>
                    </a:p>
                  </a:txBody>
                  <a:tcPr marL="0" marR="0" marT="0" marB="0">
                    <a:lnR w="12700">
                      <a:solidFill>
                        <a:srgbClr val="FFFFFF"/>
                      </a:solidFill>
                      <a:prstDash val="solid"/>
                    </a:lnR>
                    <a:lnT w="12700">
                      <a:solidFill>
                        <a:srgbClr val="FFFFFF"/>
                      </a:solidFill>
                      <a:prstDash val="solid"/>
                    </a:lnT>
                    <a:lnB w="38100">
                      <a:solidFill>
                        <a:srgbClr val="FFFFFF"/>
                      </a:solidFill>
                      <a:prstDash val="solid"/>
                    </a:lnB>
                  </a:tcPr>
                </a:tc>
              </a:tr>
              <a:tr h="2560320">
                <a:tc>
                  <a:txBody>
                    <a:bodyPr/>
                    <a:lstStyle/>
                    <a:p>
                      <a:pPr marL="68580">
                        <a:lnSpc>
                          <a:spcPts val="2730"/>
                        </a:lnSpc>
                      </a:pPr>
                      <a:r>
                        <a:rPr sz="2400" spc="-5" dirty="0">
                          <a:latin typeface="Calibri"/>
                          <a:cs typeface="Calibri"/>
                        </a:rPr>
                        <a:t>m</a:t>
                      </a:r>
                      <a:r>
                        <a:rPr sz="2400" spc="-7" baseline="-20833" dirty="0">
                          <a:latin typeface="Calibri"/>
                          <a:cs typeface="Calibri"/>
                        </a:rPr>
                        <a:t>р-р</a:t>
                      </a:r>
                      <a:r>
                        <a:rPr sz="2400" spc="-5" dirty="0">
                          <a:latin typeface="Calibri"/>
                          <a:cs typeface="Calibri"/>
                        </a:rPr>
                        <a:t>(ZnSO</a:t>
                      </a:r>
                      <a:r>
                        <a:rPr sz="2400" spc="-7" baseline="-20833" dirty="0">
                          <a:latin typeface="Calibri"/>
                          <a:cs typeface="Calibri"/>
                        </a:rPr>
                        <a:t>4</a:t>
                      </a:r>
                      <a:r>
                        <a:rPr sz="2400" spc="-5" dirty="0">
                          <a:latin typeface="Calibri"/>
                          <a:cs typeface="Calibri"/>
                        </a:rPr>
                        <a:t>)</a:t>
                      </a:r>
                      <a:r>
                        <a:rPr sz="2400" spc="-35" dirty="0">
                          <a:latin typeface="Calibri"/>
                          <a:cs typeface="Calibri"/>
                        </a:rPr>
                        <a:t> </a:t>
                      </a:r>
                      <a:r>
                        <a:rPr sz="2400" dirty="0">
                          <a:latin typeface="Calibri"/>
                          <a:cs typeface="Calibri"/>
                        </a:rPr>
                        <a:t>=</a:t>
                      </a:r>
                      <a:r>
                        <a:rPr sz="2400" spc="-10" dirty="0">
                          <a:latin typeface="Calibri"/>
                          <a:cs typeface="Calibri"/>
                        </a:rPr>
                        <a:t> </a:t>
                      </a:r>
                      <a:r>
                        <a:rPr sz="2400" spc="-5" dirty="0">
                          <a:latin typeface="Calibri"/>
                          <a:cs typeface="Calibri"/>
                        </a:rPr>
                        <a:t>520</a:t>
                      </a:r>
                      <a:r>
                        <a:rPr sz="2400" spc="-15" dirty="0">
                          <a:latin typeface="Calibri"/>
                          <a:cs typeface="Calibri"/>
                        </a:rPr>
                        <a:t> </a:t>
                      </a:r>
                      <a:r>
                        <a:rPr sz="2400" dirty="0">
                          <a:latin typeface="Calibri"/>
                          <a:cs typeface="Calibri"/>
                        </a:rPr>
                        <a:t>г</a:t>
                      </a:r>
                      <a:endParaRPr sz="2400">
                        <a:latin typeface="Calibri"/>
                        <a:cs typeface="Calibri"/>
                      </a:endParaRPr>
                    </a:p>
                    <a:p>
                      <a:pPr marL="68580">
                        <a:lnSpc>
                          <a:spcPts val="2870"/>
                        </a:lnSpc>
                        <a:spcBef>
                          <a:spcPts val="25"/>
                        </a:spcBef>
                      </a:pPr>
                      <a:r>
                        <a:rPr sz="2400" spc="-10" dirty="0">
                          <a:latin typeface="Symbol"/>
                          <a:cs typeface="Symbol"/>
                        </a:rPr>
                        <a:t></a:t>
                      </a:r>
                      <a:r>
                        <a:rPr sz="2400" spc="-15" baseline="-20833" dirty="0">
                          <a:latin typeface="Calibri"/>
                          <a:cs typeface="Calibri"/>
                        </a:rPr>
                        <a:t>1</a:t>
                      </a:r>
                      <a:r>
                        <a:rPr sz="2400" spc="-10" dirty="0">
                          <a:latin typeface="Calibri"/>
                          <a:cs typeface="Calibri"/>
                        </a:rPr>
                        <a:t>(ZnSO</a:t>
                      </a:r>
                      <a:r>
                        <a:rPr sz="2400" spc="-15" baseline="-20833" dirty="0">
                          <a:latin typeface="Calibri"/>
                          <a:cs typeface="Calibri"/>
                        </a:rPr>
                        <a:t>4</a:t>
                      </a:r>
                      <a:r>
                        <a:rPr sz="2400" spc="-10" dirty="0">
                          <a:latin typeface="Calibri"/>
                          <a:cs typeface="Calibri"/>
                        </a:rPr>
                        <a:t>)</a:t>
                      </a:r>
                      <a:r>
                        <a:rPr sz="2400" spc="20" dirty="0">
                          <a:latin typeface="Calibri"/>
                          <a:cs typeface="Calibri"/>
                        </a:rPr>
                        <a:t> </a:t>
                      </a:r>
                      <a:r>
                        <a:rPr sz="2400" dirty="0">
                          <a:latin typeface="Calibri"/>
                          <a:cs typeface="Calibri"/>
                        </a:rPr>
                        <a:t>=</a:t>
                      </a:r>
                      <a:r>
                        <a:rPr sz="2400" spc="-10" dirty="0">
                          <a:latin typeface="Calibri"/>
                          <a:cs typeface="Calibri"/>
                        </a:rPr>
                        <a:t> </a:t>
                      </a:r>
                      <a:r>
                        <a:rPr sz="2400" spc="-5" dirty="0">
                          <a:latin typeface="Calibri"/>
                          <a:cs typeface="Calibri"/>
                        </a:rPr>
                        <a:t>16,1% </a:t>
                      </a:r>
                      <a:r>
                        <a:rPr sz="2400" dirty="0">
                          <a:latin typeface="Calibri"/>
                          <a:cs typeface="Calibri"/>
                        </a:rPr>
                        <a:t>=</a:t>
                      </a:r>
                      <a:r>
                        <a:rPr sz="2400" spc="-15" dirty="0">
                          <a:latin typeface="Calibri"/>
                          <a:cs typeface="Calibri"/>
                        </a:rPr>
                        <a:t> </a:t>
                      </a:r>
                      <a:r>
                        <a:rPr sz="2400" spc="-5" dirty="0">
                          <a:latin typeface="Calibri"/>
                          <a:cs typeface="Calibri"/>
                        </a:rPr>
                        <a:t>0,161</a:t>
                      </a:r>
                      <a:endParaRPr sz="2400">
                        <a:latin typeface="Calibri"/>
                        <a:cs typeface="Calibri"/>
                      </a:endParaRPr>
                    </a:p>
                    <a:p>
                      <a:pPr marL="68580">
                        <a:lnSpc>
                          <a:spcPts val="2870"/>
                        </a:lnSpc>
                      </a:pPr>
                      <a:r>
                        <a:rPr sz="2400" spc="-20" dirty="0">
                          <a:latin typeface="Calibri"/>
                          <a:cs typeface="Calibri"/>
                        </a:rPr>
                        <a:t>V</a:t>
                      </a:r>
                      <a:r>
                        <a:rPr sz="2400" spc="-30" baseline="-20833" dirty="0">
                          <a:latin typeface="Calibri"/>
                          <a:cs typeface="Calibri"/>
                        </a:rPr>
                        <a:t>г</a:t>
                      </a:r>
                      <a:r>
                        <a:rPr sz="2400" spc="-20" dirty="0">
                          <a:latin typeface="Calibri"/>
                          <a:cs typeface="Calibri"/>
                        </a:rPr>
                        <a:t>(катод)</a:t>
                      </a:r>
                      <a:r>
                        <a:rPr sz="2400" spc="-25" dirty="0">
                          <a:latin typeface="Calibri"/>
                          <a:cs typeface="Calibri"/>
                        </a:rPr>
                        <a:t> </a:t>
                      </a:r>
                      <a:r>
                        <a:rPr sz="2400" dirty="0">
                          <a:latin typeface="Calibri"/>
                          <a:cs typeface="Calibri"/>
                        </a:rPr>
                        <a:t>=</a:t>
                      </a:r>
                      <a:r>
                        <a:rPr sz="2400" spc="-5" dirty="0">
                          <a:latin typeface="Calibri"/>
                          <a:cs typeface="Calibri"/>
                        </a:rPr>
                        <a:t> </a:t>
                      </a:r>
                      <a:r>
                        <a:rPr sz="2400" spc="-15" dirty="0">
                          <a:latin typeface="Calibri"/>
                          <a:cs typeface="Calibri"/>
                        </a:rPr>
                        <a:t>V</a:t>
                      </a:r>
                      <a:r>
                        <a:rPr sz="2400" spc="-22" baseline="-20833" dirty="0">
                          <a:latin typeface="Calibri"/>
                          <a:cs typeface="Calibri"/>
                        </a:rPr>
                        <a:t>г</a:t>
                      </a:r>
                      <a:r>
                        <a:rPr sz="2400" spc="-15" dirty="0">
                          <a:latin typeface="Calibri"/>
                          <a:cs typeface="Calibri"/>
                        </a:rPr>
                        <a:t>(анод)</a:t>
                      </a:r>
                      <a:endParaRPr sz="2400">
                        <a:latin typeface="Calibri"/>
                        <a:cs typeface="Calibri"/>
                      </a:endParaRPr>
                    </a:p>
                    <a:p>
                      <a:pPr marL="68580">
                        <a:lnSpc>
                          <a:spcPts val="2870"/>
                        </a:lnSpc>
                        <a:spcBef>
                          <a:spcPts val="25"/>
                        </a:spcBef>
                      </a:pPr>
                      <a:r>
                        <a:rPr sz="2400" spc="-10" dirty="0">
                          <a:latin typeface="Symbol"/>
                          <a:cs typeface="Symbol"/>
                        </a:rPr>
                        <a:t></a:t>
                      </a:r>
                      <a:r>
                        <a:rPr sz="2400" spc="-15" baseline="-20833" dirty="0">
                          <a:latin typeface="Calibri"/>
                          <a:cs typeface="Calibri"/>
                        </a:rPr>
                        <a:t>2</a:t>
                      </a:r>
                      <a:r>
                        <a:rPr sz="2400" spc="-10" dirty="0">
                          <a:latin typeface="Calibri"/>
                          <a:cs typeface="Calibri"/>
                        </a:rPr>
                        <a:t>(ZnSO</a:t>
                      </a:r>
                      <a:r>
                        <a:rPr sz="2400" spc="-15" baseline="-20833" dirty="0">
                          <a:latin typeface="Calibri"/>
                          <a:cs typeface="Calibri"/>
                        </a:rPr>
                        <a:t>4</a:t>
                      </a:r>
                      <a:r>
                        <a:rPr sz="2400" spc="-10" dirty="0">
                          <a:latin typeface="Calibri"/>
                          <a:cs typeface="Calibri"/>
                        </a:rPr>
                        <a:t>)</a:t>
                      </a:r>
                      <a:r>
                        <a:rPr sz="2400" spc="20" dirty="0">
                          <a:latin typeface="Calibri"/>
                          <a:cs typeface="Calibri"/>
                        </a:rPr>
                        <a:t> </a:t>
                      </a:r>
                      <a:r>
                        <a:rPr sz="2400" dirty="0">
                          <a:latin typeface="Calibri"/>
                          <a:cs typeface="Calibri"/>
                        </a:rPr>
                        <a:t>=</a:t>
                      </a:r>
                      <a:r>
                        <a:rPr sz="2400" spc="-10" dirty="0">
                          <a:latin typeface="Calibri"/>
                          <a:cs typeface="Calibri"/>
                        </a:rPr>
                        <a:t> </a:t>
                      </a:r>
                      <a:r>
                        <a:rPr sz="2400" spc="-5" dirty="0">
                          <a:latin typeface="Calibri"/>
                          <a:cs typeface="Calibri"/>
                        </a:rPr>
                        <a:t>10,3% </a:t>
                      </a:r>
                      <a:r>
                        <a:rPr sz="2400" dirty="0">
                          <a:latin typeface="Calibri"/>
                          <a:cs typeface="Calibri"/>
                        </a:rPr>
                        <a:t>=</a:t>
                      </a:r>
                      <a:r>
                        <a:rPr sz="2400" spc="-15" dirty="0">
                          <a:latin typeface="Calibri"/>
                          <a:cs typeface="Calibri"/>
                        </a:rPr>
                        <a:t> </a:t>
                      </a:r>
                      <a:r>
                        <a:rPr sz="2400" spc="-5" dirty="0">
                          <a:latin typeface="Calibri"/>
                          <a:cs typeface="Calibri"/>
                        </a:rPr>
                        <a:t>0,103</a:t>
                      </a:r>
                      <a:endParaRPr sz="2400">
                        <a:latin typeface="Calibri"/>
                        <a:cs typeface="Calibri"/>
                      </a:endParaRPr>
                    </a:p>
                    <a:p>
                      <a:pPr marL="68580">
                        <a:lnSpc>
                          <a:spcPts val="2870"/>
                        </a:lnSpc>
                      </a:pPr>
                      <a:r>
                        <a:rPr sz="2400" spc="-5" dirty="0">
                          <a:latin typeface="Calibri"/>
                          <a:cs typeface="Calibri"/>
                        </a:rPr>
                        <a:t>m</a:t>
                      </a:r>
                      <a:r>
                        <a:rPr sz="2400" spc="-7" baseline="-20833" dirty="0">
                          <a:latin typeface="Calibri"/>
                          <a:cs typeface="Calibri"/>
                        </a:rPr>
                        <a:t>р-ра</a:t>
                      </a:r>
                      <a:r>
                        <a:rPr sz="2400" spc="225" baseline="-20833" dirty="0">
                          <a:latin typeface="Calibri"/>
                          <a:cs typeface="Calibri"/>
                        </a:rPr>
                        <a:t> </a:t>
                      </a:r>
                      <a:r>
                        <a:rPr sz="2400" spc="-10" dirty="0">
                          <a:latin typeface="Calibri"/>
                          <a:cs typeface="Calibri"/>
                        </a:rPr>
                        <a:t>(Na</a:t>
                      </a:r>
                      <a:r>
                        <a:rPr sz="2400" spc="-15" baseline="-20833" dirty="0">
                          <a:latin typeface="Calibri"/>
                          <a:cs typeface="Calibri"/>
                        </a:rPr>
                        <a:t>2</a:t>
                      </a:r>
                      <a:r>
                        <a:rPr sz="2400" spc="-10" dirty="0">
                          <a:latin typeface="Calibri"/>
                          <a:cs typeface="Calibri"/>
                        </a:rPr>
                        <a:t>CO</a:t>
                      </a:r>
                      <a:r>
                        <a:rPr sz="2400" spc="-15" baseline="-20833" dirty="0">
                          <a:latin typeface="Calibri"/>
                          <a:cs typeface="Calibri"/>
                        </a:rPr>
                        <a:t>3</a:t>
                      </a:r>
                      <a:r>
                        <a:rPr sz="2400" spc="-10" dirty="0">
                          <a:latin typeface="Calibri"/>
                          <a:cs typeface="Calibri"/>
                        </a:rPr>
                        <a:t>)</a:t>
                      </a:r>
                      <a:r>
                        <a:rPr sz="2400" spc="-5" dirty="0">
                          <a:latin typeface="Calibri"/>
                          <a:cs typeface="Calibri"/>
                        </a:rPr>
                        <a:t> </a:t>
                      </a:r>
                      <a:r>
                        <a:rPr sz="2400" dirty="0">
                          <a:latin typeface="Calibri"/>
                          <a:cs typeface="Calibri"/>
                        </a:rPr>
                        <a:t>=</a:t>
                      </a:r>
                      <a:r>
                        <a:rPr sz="2400" spc="-5" dirty="0">
                          <a:latin typeface="Calibri"/>
                          <a:cs typeface="Calibri"/>
                        </a:rPr>
                        <a:t> 212</a:t>
                      </a:r>
                      <a:r>
                        <a:rPr sz="2400" spc="-25" dirty="0">
                          <a:latin typeface="Calibri"/>
                          <a:cs typeface="Calibri"/>
                        </a:rPr>
                        <a:t> </a:t>
                      </a:r>
                      <a:r>
                        <a:rPr sz="2400" dirty="0">
                          <a:latin typeface="Calibri"/>
                          <a:cs typeface="Calibri"/>
                        </a:rPr>
                        <a:t>г</a:t>
                      </a:r>
                      <a:endParaRPr sz="2400">
                        <a:latin typeface="Calibri"/>
                        <a:cs typeface="Calibri"/>
                      </a:endParaRPr>
                    </a:p>
                    <a:p>
                      <a:pPr marL="68580">
                        <a:lnSpc>
                          <a:spcPct val="100000"/>
                        </a:lnSpc>
                        <a:spcBef>
                          <a:spcPts val="20"/>
                        </a:spcBef>
                      </a:pPr>
                      <a:r>
                        <a:rPr sz="2400" spc="-10" dirty="0">
                          <a:latin typeface="Symbol"/>
                          <a:cs typeface="Symbol"/>
                        </a:rPr>
                        <a:t></a:t>
                      </a:r>
                      <a:r>
                        <a:rPr sz="2400" spc="-15" baseline="-20833" dirty="0">
                          <a:latin typeface="Calibri"/>
                          <a:cs typeface="Calibri"/>
                        </a:rPr>
                        <a:t>1</a:t>
                      </a:r>
                      <a:r>
                        <a:rPr sz="2400" spc="-10" dirty="0">
                          <a:latin typeface="Calibri"/>
                          <a:cs typeface="Calibri"/>
                        </a:rPr>
                        <a:t>(Na</a:t>
                      </a:r>
                      <a:r>
                        <a:rPr sz="2400" spc="-15" baseline="-20833" dirty="0">
                          <a:latin typeface="Calibri"/>
                          <a:cs typeface="Calibri"/>
                        </a:rPr>
                        <a:t>2</a:t>
                      </a:r>
                      <a:r>
                        <a:rPr sz="2400" spc="-10" dirty="0">
                          <a:latin typeface="Calibri"/>
                          <a:cs typeface="Calibri"/>
                        </a:rPr>
                        <a:t>CO</a:t>
                      </a:r>
                      <a:r>
                        <a:rPr sz="2400" spc="-15" baseline="-20833" dirty="0">
                          <a:latin typeface="Calibri"/>
                          <a:cs typeface="Calibri"/>
                        </a:rPr>
                        <a:t>3</a:t>
                      </a:r>
                      <a:r>
                        <a:rPr sz="2400" spc="-10" dirty="0">
                          <a:latin typeface="Calibri"/>
                          <a:cs typeface="Calibri"/>
                        </a:rPr>
                        <a:t>)</a:t>
                      </a:r>
                      <a:r>
                        <a:rPr sz="2400" spc="30" dirty="0">
                          <a:latin typeface="Calibri"/>
                          <a:cs typeface="Calibri"/>
                        </a:rPr>
                        <a:t> </a:t>
                      </a:r>
                      <a:r>
                        <a:rPr sz="2400" dirty="0">
                          <a:latin typeface="Calibri"/>
                          <a:cs typeface="Calibri"/>
                        </a:rPr>
                        <a:t>= </a:t>
                      </a:r>
                      <a:r>
                        <a:rPr sz="2400" spc="-5" dirty="0">
                          <a:latin typeface="Calibri"/>
                          <a:cs typeface="Calibri"/>
                        </a:rPr>
                        <a:t>10%</a:t>
                      </a:r>
                      <a:r>
                        <a:rPr sz="2400" spc="-25" dirty="0">
                          <a:latin typeface="Calibri"/>
                          <a:cs typeface="Calibri"/>
                        </a:rPr>
                        <a:t> </a:t>
                      </a:r>
                      <a:r>
                        <a:rPr sz="2400" dirty="0">
                          <a:latin typeface="Calibri"/>
                          <a:cs typeface="Calibri"/>
                        </a:rPr>
                        <a:t>=</a:t>
                      </a:r>
                      <a:r>
                        <a:rPr sz="2400" spc="-15" dirty="0">
                          <a:latin typeface="Calibri"/>
                          <a:cs typeface="Calibri"/>
                        </a:rPr>
                        <a:t> </a:t>
                      </a:r>
                      <a:r>
                        <a:rPr sz="2400" spc="-5" dirty="0">
                          <a:latin typeface="Calibri"/>
                          <a:cs typeface="Calibri"/>
                        </a:rPr>
                        <a:t>0,1</a:t>
                      </a:r>
                      <a:endParaRPr sz="2400">
                        <a:latin typeface="Calibri"/>
                        <a:cs typeface="Calibri"/>
                      </a:endParaRPr>
                    </a:p>
                    <a:p>
                      <a:pPr marL="68580">
                        <a:lnSpc>
                          <a:spcPct val="100000"/>
                        </a:lnSpc>
                      </a:pPr>
                      <a:r>
                        <a:rPr sz="2400" spc="-10" dirty="0">
                          <a:latin typeface="Symbol"/>
                          <a:cs typeface="Symbol"/>
                        </a:rPr>
                        <a:t></a:t>
                      </a:r>
                      <a:r>
                        <a:rPr sz="2400" spc="-15" baseline="-20833" dirty="0">
                          <a:latin typeface="Calibri"/>
                          <a:cs typeface="Calibri"/>
                        </a:rPr>
                        <a:t>3</a:t>
                      </a:r>
                      <a:r>
                        <a:rPr sz="2400" spc="-10" dirty="0">
                          <a:latin typeface="Calibri"/>
                          <a:cs typeface="Calibri"/>
                        </a:rPr>
                        <a:t>(ZnSO</a:t>
                      </a:r>
                      <a:r>
                        <a:rPr sz="2400" spc="-15" baseline="-20833" dirty="0">
                          <a:latin typeface="Calibri"/>
                          <a:cs typeface="Calibri"/>
                        </a:rPr>
                        <a:t>4</a:t>
                      </a:r>
                      <a:r>
                        <a:rPr sz="2400" spc="-10" dirty="0">
                          <a:latin typeface="Calibri"/>
                          <a:cs typeface="Calibri"/>
                        </a:rPr>
                        <a:t>)</a:t>
                      </a:r>
                      <a:r>
                        <a:rPr sz="2400" spc="20" dirty="0">
                          <a:latin typeface="Calibri"/>
                          <a:cs typeface="Calibri"/>
                        </a:rPr>
                        <a:t> </a:t>
                      </a:r>
                      <a:r>
                        <a:rPr sz="2400" dirty="0">
                          <a:latin typeface="Calibri"/>
                          <a:cs typeface="Calibri"/>
                        </a:rPr>
                        <a:t>–</a:t>
                      </a:r>
                      <a:r>
                        <a:rPr sz="2400" spc="-15" dirty="0">
                          <a:latin typeface="Calibri"/>
                          <a:cs typeface="Calibri"/>
                        </a:rPr>
                        <a:t> </a:t>
                      </a:r>
                      <a:r>
                        <a:rPr sz="2400" dirty="0">
                          <a:latin typeface="Calibri"/>
                          <a:cs typeface="Calibri"/>
                        </a:rPr>
                        <a:t>?</a:t>
                      </a:r>
                      <a:endParaRPr sz="2400">
                        <a:latin typeface="Calibri"/>
                        <a:cs typeface="Calibri"/>
                      </a:endParaRPr>
                    </a:p>
                  </a:txBody>
                  <a:tcPr marL="0" marR="0" marT="0" marB="0">
                    <a:lnL w="12700">
                      <a:solidFill>
                        <a:srgbClr val="FFFFFF"/>
                      </a:solidFill>
                      <a:prstDash val="solid"/>
                    </a:lnL>
                    <a:lnR w="12700">
                      <a:solidFill>
                        <a:srgbClr val="000000"/>
                      </a:solidFill>
                      <a:prstDash val="solid"/>
                    </a:lnR>
                    <a:lnT w="38100">
                      <a:solidFill>
                        <a:srgbClr val="FFFFFF"/>
                      </a:solidFill>
                      <a:prstDash val="solid"/>
                    </a:lnT>
                    <a:lnB w="12700">
                      <a:solidFill>
                        <a:srgbClr val="FFFFFF"/>
                      </a:solidFill>
                      <a:prstDash val="solid"/>
                    </a:lnB>
                  </a:tcPr>
                </a:tc>
                <a:tc>
                  <a:txBody>
                    <a:bodyPr/>
                    <a:lstStyle/>
                    <a:p>
                      <a:pPr marL="69215">
                        <a:lnSpc>
                          <a:spcPts val="2730"/>
                        </a:lnSpc>
                      </a:pPr>
                      <a:r>
                        <a:rPr sz="2400" spc="-5" dirty="0">
                          <a:latin typeface="Calibri"/>
                          <a:cs typeface="Calibri"/>
                        </a:rPr>
                        <a:t>Основные</a:t>
                      </a:r>
                      <a:r>
                        <a:rPr sz="2400" spc="-10" dirty="0">
                          <a:latin typeface="Calibri"/>
                          <a:cs typeface="Calibri"/>
                        </a:rPr>
                        <a:t> </a:t>
                      </a:r>
                      <a:r>
                        <a:rPr sz="2400" spc="-20" dirty="0">
                          <a:latin typeface="Calibri"/>
                          <a:cs typeface="Calibri"/>
                        </a:rPr>
                        <a:t>формулы</a:t>
                      </a:r>
                      <a:endParaRPr sz="2400">
                        <a:latin typeface="Calibri"/>
                        <a:cs typeface="Calibri"/>
                      </a:endParaRPr>
                    </a:p>
                    <a:p>
                      <a:pPr marL="69215">
                        <a:lnSpc>
                          <a:spcPct val="100000"/>
                        </a:lnSpc>
                      </a:pPr>
                      <a:r>
                        <a:rPr sz="2400" spc="-5" dirty="0">
                          <a:latin typeface="Calibri"/>
                          <a:cs typeface="Calibri"/>
                        </a:rPr>
                        <a:t>для</a:t>
                      </a:r>
                      <a:r>
                        <a:rPr sz="2400" spc="-25" dirty="0">
                          <a:latin typeface="Calibri"/>
                          <a:cs typeface="Calibri"/>
                        </a:rPr>
                        <a:t> </a:t>
                      </a:r>
                      <a:r>
                        <a:rPr sz="2400" spc="-5" dirty="0">
                          <a:latin typeface="Calibri"/>
                          <a:cs typeface="Calibri"/>
                        </a:rPr>
                        <a:t>расчёта:</a:t>
                      </a:r>
                      <a:endParaRPr sz="2400">
                        <a:latin typeface="Calibri"/>
                        <a:cs typeface="Calibri"/>
                      </a:endParaRPr>
                    </a:p>
                    <a:p>
                      <a:pPr marL="69215" marR="1342390">
                        <a:lnSpc>
                          <a:spcPct val="79600"/>
                        </a:lnSpc>
                        <a:spcBef>
                          <a:spcPts val="1175"/>
                        </a:spcBef>
                      </a:pPr>
                      <a:r>
                        <a:rPr sz="3600" baseline="13888" dirty="0">
                          <a:latin typeface="Calibri"/>
                          <a:cs typeface="Calibri"/>
                        </a:rPr>
                        <a:t>n</a:t>
                      </a:r>
                      <a:r>
                        <a:rPr sz="3600" spc="-67" baseline="13888" dirty="0">
                          <a:latin typeface="Calibri"/>
                          <a:cs typeface="Calibri"/>
                        </a:rPr>
                        <a:t> </a:t>
                      </a:r>
                      <a:r>
                        <a:rPr sz="3600" baseline="13888" dirty="0">
                          <a:latin typeface="Calibri"/>
                          <a:cs typeface="Calibri"/>
                        </a:rPr>
                        <a:t>=</a:t>
                      </a:r>
                      <a:r>
                        <a:rPr sz="3600" spc="-60" baseline="13888" dirty="0">
                          <a:latin typeface="Calibri"/>
                          <a:cs typeface="Calibri"/>
                        </a:rPr>
                        <a:t> </a:t>
                      </a:r>
                      <a:r>
                        <a:rPr sz="3600" spc="-7" baseline="13888" dirty="0">
                          <a:latin typeface="Calibri"/>
                          <a:cs typeface="Calibri"/>
                        </a:rPr>
                        <a:t>m</a:t>
                      </a:r>
                      <a:r>
                        <a:rPr sz="1600" spc="-5" dirty="0">
                          <a:latin typeface="Calibri"/>
                          <a:cs typeface="Calibri"/>
                        </a:rPr>
                        <a:t>в-ва</a:t>
                      </a:r>
                      <a:r>
                        <a:rPr sz="3600" spc="-7" baseline="13888" dirty="0">
                          <a:latin typeface="Calibri"/>
                          <a:cs typeface="Calibri"/>
                        </a:rPr>
                        <a:t>/М</a:t>
                      </a:r>
                      <a:r>
                        <a:rPr sz="1600" spc="-5" dirty="0">
                          <a:latin typeface="Calibri"/>
                          <a:cs typeface="Calibri"/>
                        </a:rPr>
                        <a:t>в-ва </a:t>
                      </a:r>
                      <a:r>
                        <a:rPr sz="1600" spc="-345" dirty="0">
                          <a:latin typeface="Calibri"/>
                          <a:cs typeface="Calibri"/>
                        </a:rPr>
                        <a:t> </a:t>
                      </a:r>
                      <a:r>
                        <a:rPr sz="2400" dirty="0">
                          <a:latin typeface="Calibri"/>
                          <a:cs typeface="Calibri"/>
                        </a:rPr>
                        <a:t>n</a:t>
                      </a:r>
                      <a:r>
                        <a:rPr sz="2400" spc="-15" dirty="0">
                          <a:latin typeface="Calibri"/>
                          <a:cs typeface="Calibri"/>
                        </a:rPr>
                        <a:t> </a:t>
                      </a:r>
                      <a:r>
                        <a:rPr sz="2400" dirty="0">
                          <a:latin typeface="Calibri"/>
                          <a:cs typeface="Calibri"/>
                        </a:rPr>
                        <a:t>=</a:t>
                      </a:r>
                      <a:r>
                        <a:rPr sz="2400" spc="-10" dirty="0">
                          <a:latin typeface="Calibri"/>
                          <a:cs typeface="Calibri"/>
                        </a:rPr>
                        <a:t> </a:t>
                      </a:r>
                      <a:r>
                        <a:rPr sz="2400" spc="-20" dirty="0">
                          <a:latin typeface="Calibri"/>
                          <a:cs typeface="Calibri"/>
                        </a:rPr>
                        <a:t>V</a:t>
                      </a:r>
                      <a:r>
                        <a:rPr sz="2400" spc="-30" baseline="-20833" dirty="0">
                          <a:latin typeface="Calibri"/>
                          <a:cs typeface="Calibri"/>
                        </a:rPr>
                        <a:t>г</a:t>
                      </a:r>
                      <a:r>
                        <a:rPr sz="2400" spc="-20" dirty="0">
                          <a:latin typeface="Calibri"/>
                          <a:cs typeface="Calibri"/>
                        </a:rPr>
                        <a:t>/V</a:t>
                      </a:r>
                      <a:r>
                        <a:rPr sz="2400" spc="-30" baseline="-20833" dirty="0">
                          <a:latin typeface="Calibri"/>
                          <a:cs typeface="Calibri"/>
                        </a:rPr>
                        <a:t>m</a:t>
                      </a:r>
                      <a:endParaRPr sz="2400" baseline="-20833">
                        <a:latin typeface="Calibri"/>
                        <a:cs typeface="Calibri"/>
                      </a:endParaRPr>
                    </a:p>
                    <a:p>
                      <a:pPr marL="69215">
                        <a:lnSpc>
                          <a:spcPct val="100000"/>
                        </a:lnSpc>
                        <a:spcBef>
                          <a:spcPts val="615"/>
                        </a:spcBef>
                      </a:pPr>
                      <a:r>
                        <a:rPr sz="3600" baseline="13888" dirty="0">
                          <a:latin typeface="Symbol"/>
                          <a:cs typeface="Symbol"/>
                        </a:rPr>
                        <a:t></a:t>
                      </a:r>
                      <a:r>
                        <a:rPr sz="3600" spc="-120" baseline="13888" dirty="0">
                          <a:latin typeface="Times New Roman"/>
                          <a:cs typeface="Times New Roman"/>
                        </a:rPr>
                        <a:t> </a:t>
                      </a:r>
                      <a:r>
                        <a:rPr sz="3600" baseline="13888" dirty="0">
                          <a:latin typeface="Calibri"/>
                          <a:cs typeface="Calibri"/>
                        </a:rPr>
                        <a:t>=</a:t>
                      </a:r>
                      <a:r>
                        <a:rPr sz="3600" spc="-22" baseline="13888" dirty="0">
                          <a:latin typeface="Calibri"/>
                          <a:cs typeface="Calibri"/>
                        </a:rPr>
                        <a:t> </a:t>
                      </a:r>
                      <a:r>
                        <a:rPr sz="3600" spc="-7" baseline="13888" dirty="0">
                          <a:latin typeface="Calibri"/>
                          <a:cs typeface="Calibri"/>
                        </a:rPr>
                        <a:t>m</a:t>
                      </a:r>
                      <a:r>
                        <a:rPr sz="1600" spc="-5" dirty="0">
                          <a:latin typeface="Calibri"/>
                          <a:cs typeface="Calibri"/>
                        </a:rPr>
                        <a:t>в-ва</a:t>
                      </a:r>
                      <a:r>
                        <a:rPr sz="3600" spc="-7" baseline="13888" dirty="0">
                          <a:latin typeface="Calibri"/>
                          <a:cs typeface="Calibri"/>
                        </a:rPr>
                        <a:t>/m</a:t>
                      </a:r>
                      <a:r>
                        <a:rPr sz="1600" spc="-5" dirty="0">
                          <a:latin typeface="Calibri"/>
                          <a:cs typeface="Calibri"/>
                        </a:rPr>
                        <a:t>р-ра</a:t>
                      </a:r>
                      <a:endParaRPr sz="1600">
                        <a:latin typeface="Calibri"/>
                        <a:cs typeface="Calibri"/>
                      </a:endParaRPr>
                    </a:p>
                  </a:txBody>
                  <a:tcPr marL="0" marR="0" marT="0" marB="0">
                    <a:lnL w="12700">
                      <a:solidFill>
                        <a:srgbClr val="000000"/>
                      </a:solidFill>
                      <a:prstDash val="solid"/>
                    </a:lnL>
                    <a:lnR w="12700">
                      <a:solidFill>
                        <a:srgbClr val="FFFFFF"/>
                      </a:solidFill>
                      <a:prstDash val="solid"/>
                    </a:lnR>
                    <a:lnT w="38100">
                      <a:solidFill>
                        <a:srgbClr val="FFFFFF"/>
                      </a:solidFill>
                      <a:prstDash val="solid"/>
                    </a:lnT>
                    <a:lnB w="12700">
                      <a:solidFill>
                        <a:srgbClr val="FFFFFF"/>
                      </a:solidFill>
                      <a:prstDash val="solid"/>
                    </a:lnB>
                  </a:tcPr>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383540" y="219202"/>
            <a:ext cx="10720070" cy="1000760"/>
          </a:xfrm>
          <a:prstGeom prst="rect">
            <a:avLst/>
          </a:prstGeom>
        </p:spPr>
        <p:txBody>
          <a:bodyPr vert="horz" wrap="square" lIns="0" tIns="12065" rIns="0" bIns="0" rtlCol="0">
            <a:spAutoFit/>
          </a:bodyPr>
          <a:lstStyle/>
          <a:p>
            <a:pPr marL="12700" marR="5080">
              <a:lnSpc>
                <a:spcPct val="100000"/>
              </a:lnSpc>
              <a:spcBef>
                <a:spcPts val="95"/>
              </a:spcBef>
            </a:pPr>
            <a:r>
              <a:rPr sz="1600" b="1" spc="-5" dirty="0">
                <a:solidFill>
                  <a:srgbClr val="353535"/>
                </a:solidFill>
                <a:latin typeface="Times New Roman"/>
                <a:cs typeface="Times New Roman"/>
              </a:rPr>
              <a:t>Пример</a:t>
            </a:r>
            <a:r>
              <a:rPr sz="1600" b="1" spc="5" dirty="0">
                <a:solidFill>
                  <a:srgbClr val="353535"/>
                </a:solidFill>
                <a:latin typeface="Times New Roman"/>
                <a:cs typeface="Times New Roman"/>
              </a:rPr>
              <a:t> </a:t>
            </a:r>
            <a:r>
              <a:rPr sz="1600" b="1" spc="-5" dirty="0">
                <a:solidFill>
                  <a:srgbClr val="353535"/>
                </a:solidFill>
                <a:latin typeface="Times New Roman"/>
                <a:cs typeface="Times New Roman"/>
              </a:rPr>
              <a:t>2.</a:t>
            </a:r>
            <a:r>
              <a:rPr sz="1600" b="1" spc="15" dirty="0">
                <a:solidFill>
                  <a:srgbClr val="353535"/>
                </a:solidFill>
                <a:latin typeface="Times New Roman"/>
                <a:cs typeface="Times New Roman"/>
              </a:rPr>
              <a:t> </a:t>
            </a:r>
            <a:r>
              <a:rPr sz="1600" dirty="0">
                <a:solidFill>
                  <a:srgbClr val="353535"/>
                </a:solidFill>
                <a:latin typeface="Times New Roman"/>
                <a:cs typeface="Times New Roman"/>
              </a:rPr>
              <a:t>Через</a:t>
            </a:r>
            <a:r>
              <a:rPr sz="1600" spc="15" dirty="0">
                <a:solidFill>
                  <a:srgbClr val="353535"/>
                </a:solidFill>
                <a:latin typeface="Times New Roman"/>
                <a:cs typeface="Times New Roman"/>
              </a:rPr>
              <a:t> </a:t>
            </a:r>
            <a:r>
              <a:rPr sz="1600" spc="-5" dirty="0">
                <a:solidFill>
                  <a:srgbClr val="353535"/>
                </a:solidFill>
                <a:latin typeface="Times New Roman"/>
                <a:cs typeface="Times New Roman"/>
              </a:rPr>
              <a:t>520</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г</a:t>
            </a:r>
            <a:r>
              <a:rPr sz="1600" spc="15" dirty="0">
                <a:solidFill>
                  <a:srgbClr val="353535"/>
                </a:solidFill>
                <a:latin typeface="Times New Roman"/>
                <a:cs typeface="Times New Roman"/>
              </a:rPr>
              <a:t> </a:t>
            </a:r>
            <a:r>
              <a:rPr sz="1600" spc="-5" dirty="0">
                <a:solidFill>
                  <a:srgbClr val="353535"/>
                </a:solidFill>
                <a:latin typeface="Times New Roman"/>
                <a:cs typeface="Times New Roman"/>
              </a:rPr>
              <a:t>16,1%-ного</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раствора</a:t>
            </a:r>
            <a:r>
              <a:rPr sz="1600" dirty="0">
                <a:solidFill>
                  <a:srgbClr val="353535"/>
                </a:solidFill>
                <a:latin typeface="Times New Roman"/>
                <a:cs typeface="Times New Roman"/>
              </a:rPr>
              <a:t> </a:t>
            </a:r>
            <a:r>
              <a:rPr sz="1600" spc="-20" dirty="0">
                <a:solidFill>
                  <a:srgbClr val="353535"/>
                </a:solidFill>
                <a:latin typeface="Times New Roman"/>
                <a:cs typeface="Times New Roman"/>
              </a:rPr>
              <a:t>сульфата</a:t>
            </a:r>
            <a:r>
              <a:rPr sz="1600" spc="30" dirty="0">
                <a:solidFill>
                  <a:srgbClr val="353535"/>
                </a:solidFill>
                <a:latin typeface="Times New Roman"/>
                <a:cs typeface="Times New Roman"/>
              </a:rPr>
              <a:t> </a:t>
            </a:r>
            <a:r>
              <a:rPr sz="1600" spc="-10" dirty="0">
                <a:solidFill>
                  <a:srgbClr val="353535"/>
                </a:solidFill>
                <a:latin typeface="Times New Roman"/>
                <a:cs typeface="Times New Roman"/>
              </a:rPr>
              <a:t>цинка</a:t>
            </a:r>
            <a:r>
              <a:rPr sz="1600" spc="30" dirty="0">
                <a:solidFill>
                  <a:srgbClr val="353535"/>
                </a:solidFill>
                <a:latin typeface="Times New Roman"/>
                <a:cs typeface="Times New Roman"/>
              </a:rPr>
              <a:t> </a:t>
            </a:r>
            <a:r>
              <a:rPr sz="1600" spc="-10" dirty="0">
                <a:solidFill>
                  <a:srgbClr val="353535"/>
                </a:solidFill>
                <a:latin typeface="Times New Roman"/>
                <a:cs typeface="Times New Roman"/>
              </a:rPr>
              <a:t>пропускали</a:t>
            </a:r>
            <a:r>
              <a:rPr sz="1600" spc="40" dirty="0">
                <a:solidFill>
                  <a:srgbClr val="353535"/>
                </a:solidFill>
                <a:latin typeface="Times New Roman"/>
                <a:cs typeface="Times New Roman"/>
              </a:rPr>
              <a:t> </a:t>
            </a:r>
            <a:r>
              <a:rPr sz="1600" spc="-5" dirty="0">
                <a:solidFill>
                  <a:srgbClr val="353535"/>
                </a:solidFill>
                <a:latin typeface="Times New Roman"/>
                <a:cs typeface="Times New Roman"/>
              </a:rPr>
              <a:t>электрический</a:t>
            </a:r>
            <a:r>
              <a:rPr sz="1600" spc="35" dirty="0">
                <a:solidFill>
                  <a:srgbClr val="353535"/>
                </a:solidFill>
                <a:latin typeface="Times New Roman"/>
                <a:cs typeface="Times New Roman"/>
              </a:rPr>
              <a:t> </a:t>
            </a:r>
            <a:r>
              <a:rPr sz="1600" spc="-15" dirty="0">
                <a:solidFill>
                  <a:srgbClr val="353535"/>
                </a:solidFill>
                <a:latin typeface="Times New Roman"/>
                <a:cs typeface="Times New Roman"/>
              </a:rPr>
              <a:t>ток</a:t>
            </a:r>
            <a:r>
              <a:rPr sz="1600" dirty="0">
                <a:solidFill>
                  <a:srgbClr val="353535"/>
                </a:solidFill>
                <a:latin typeface="Times New Roman"/>
                <a:cs typeface="Times New Roman"/>
              </a:rPr>
              <a:t> </a:t>
            </a:r>
            <a:r>
              <a:rPr sz="1600" spc="-5" dirty="0">
                <a:solidFill>
                  <a:srgbClr val="353535"/>
                </a:solidFill>
                <a:latin typeface="Times New Roman"/>
                <a:cs typeface="Times New Roman"/>
              </a:rPr>
              <a:t>до</a:t>
            </a:r>
            <a:r>
              <a:rPr sz="1600" dirty="0">
                <a:solidFill>
                  <a:srgbClr val="353535"/>
                </a:solidFill>
                <a:latin typeface="Times New Roman"/>
                <a:cs typeface="Times New Roman"/>
              </a:rPr>
              <a:t> </a:t>
            </a:r>
            <a:r>
              <a:rPr sz="1600" spc="-15" dirty="0">
                <a:solidFill>
                  <a:srgbClr val="353535"/>
                </a:solidFill>
                <a:latin typeface="Times New Roman"/>
                <a:cs typeface="Times New Roman"/>
              </a:rPr>
              <a:t>тех</a:t>
            </a:r>
            <a:r>
              <a:rPr sz="1600" spc="15" dirty="0">
                <a:solidFill>
                  <a:srgbClr val="353535"/>
                </a:solidFill>
                <a:latin typeface="Times New Roman"/>
                <a:cs typeface="Times New Roman"/>
              </a:rPr>
              <a:t> </a:t>
            </a:r>
            <a:r>
              <a:rPr sz="1600" spc="-5" dirty="0">
                <a:solidFill>
                  <a:srgbClr val="353535"/>
                </a:solidFill>
                <a:latin typeface="Times New Roman"/>
                <a:cs typeface="Times New Roman"/>
              </a:rPr>
              <a:t>пор,</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пока</a:t>
            </a:r>
            <a:r>
              <a:rPr sz="1600" spc="50" dirty="0">
                <a:solidFill>
                  <a:srgbClr val="353535"/>
                </a:solidFill>
                <a:latin typeface="Times New Roman"/>
                <a:cs typeface="Times New Roman"/>
              </a:rPr>
              <a:t> </a:t>
            </a:r>
            <a:r>
              <a:rPr sz="1600" spc="-15" dirty="0">
                <a:solidFill>
                  <a:srgbClr val="353535"/>
                </a:solidFill>
                <a:latin typeface="Times New Roman"/>
                <a:cs typeface="Times New Roman"/>
              </a:rPr>
              <a:t>объём</a:t>
            </a:r>
            <a:r>
              <a:rPr sz="1600" dirty="0">
                <a:solidFill>
                  <a:srgbClr val="353535"/>
                </a:solidFill>
                <a:latin typeface="Times New Roman"/>
                <a:cs typeface="Times New Roman"/>
              </a:rPr>
              <a:t> </a:t>
            </a:r>
            <a:r>
              <a:rPr sz="1600" spc="-5" dirty="0">
                <a:solidFill>
                  <a:srgbClr val="353535"/>
                </a:solidFill>
                <a:latin typeface="Times New Roman"/>
                <a:cs typeface="Times New Roman"/>
              </a:rPr>
              <a:t>газа, </a:t>
            </a:r>
            <a:r>
              <a:rPr sz="1600" dirty="0">
                <a:solidFill>
                  <a:srgbClr val="353535"/>
                </a:solidFill>
                <a:latin typeface="Times New Roman"/>
                <a:cs typeface="Times New Roman"/>
              </a:rPr>
              <a:t> </a:t>
            </a:r>
            <a:r>
              <a:rPr sz="1600" spc="-10" dirty="0">
                <a:solidFill>
                  <a:srgbClr val="353535"/>
                </a:solidFill>
                <a:latin typeface="Times New Roman"/>
                <a:cs typeface="Times New Roman"/>
              </a:rPr>
              <a:t>выделившегося</a:t>
            </a:r>
            <a:r>
              <a:rPr sz="1600" spc="40" dirty="0">
                <a:solidFill>
                  <a:srgbClr val="353535"/>
                </a:solidFill>
                <a:latin typeface="Times New Roman"/>
                <a:cs typeface="Times New Roman"/>
              </a:rPr>
              <a:t> </a:t>
            </a:r>
            <a:r>
              <a:rPr sz="1600" spc="-5" dirty="0">
                <a:solidFill>
                  <a:srgbClr val="353535"/>
                </a:solidFill>
                <a:latin typeface="Times New Roman"/>
                <a:cs typeface="Times New Roman"/>
              </a:rPr>
              <a:t>на</a:t>
            </a:r>
            <a:r>
              <a:rPr sz="1600" spc="10" dirty="0">
                <a:solidFill>
                  <a:srgbClr val="353535"/>
                </a:solidFill>
                <a:latin typeface="Times New Roman"/>
                <a:cs typeface="Times New Roman"/>
              </a:rPr>
              <a:t> </a:t>
            </a:r>
            <a:r>
              <a:rPr sz="1600" spc="-25" dirty="0">
                <a:solidFill>
                  <a:srgbClr val="353535"/>
                </a:solidFill>
                <a:latin typeface="Times New Roman"/>
                <a:cs typeface="Times New Roman"/>
              </a:rPr>
              <a:t>катоде,</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не</a:t>
            </a:r>
            <a:r>
              <a:rPr sz="1600" spc="25" dirty="0">
                <a:solidFill>
                  <a:srgbClr val="353535"/>
                </a:solidFill>
                <a:latin typeface="Times New Roman"/>
                <a:cs typeface="Times New Roman"/>
              </a:rPr>
              <a:t> </a:t>
            </a:r>
            <a:r>
              <a:rPr sz="1600" dirty="0">
                <a:solidFill>
                  <a:srgbClr val="353535"/>
                </a:solidFill>
                <a:latin typeface="Times New Roman"/>
                <a:cs typeface="Times New Roman"/>
              </a:rPr>
              <a:t>стал </a:t>
            </a:r>
            <a:r>
              <a:rPr sz="1600" spc="-5" dirty="0">
                <a:solidFill>
                  <a:srgbClr val="353535"/>
                </a:solidFill>
                <a:latin typeface="Times New Roman"/>
                <a:cs typeface="Times New Roman"/>
              </a:rPr>
              <a:t>равен</a:t>
            </a:r>
            <a:r>
              <a:rPr sz="1600" spc="40" dirty="0">
                <a:solidFill>
                  <a:srgbClr val="353535"/>
                </a:solidFill>
                <a:latin typeface="Times New Roman"/>
                <a:cs typeface="Times New Roman"/>
              </a:rPr>
              <a:t> </a:t>
            </a:r>
            <a:r>
              <a:rPr sz="1600" spc="-15" dirty="0">
                <a:solidFill>
                  <a:srgbClr val="353535"/>
                </a:solidFill>
                <a:latin typeface="Times New Roman"/>
                <a:cs typeface="Times New Roman"/>
              </a:rPr>
              <a:t>объёму</a:t>
            </a:r>
            <a:r>
              <a:rPr sz="1600" spc="-5" dirty="0">
                <a:solidFill>
                  <a:srgbClr val="353535"/>
                </a:solidFill>
                <a:latin typeface="Times New Roman"/>
                <a:cs typeface="Times New Roman"/>
              </a:rPr>
              <a:t> газа,</a:t>
            </a:r>
            <a:r>
              <a:rPr sz="1600" spc="25" dirty="0">
                <a:solidFill>
                  <a:srgbClr val="353535"/>
                </a:solidFill>
                <a:latin typeface="Times New Roman"/>
                <a:cs typeface="Times New Roman"/>
              </a:rPr>
              <a:t> </a:t>
            </a:r>
            <a:r>
              <a:rPr sz="1600" spc="-10" dirty="0">
                <a:solidFill>
                  <a:srgbClr val="353535"/>
                </a:solidFill>
                <a:latin typeface="Times New Roman"/>
                <a:cs typeface="Times New Roman"/>
              </a:rPr>
              <a:t>выделившемуся</a:t>
            </a:r>
            <a:r>
              <a:rPr sz="1600" spc="55" dirty="0">
                <a:solidFill>
                  <a:srgbClr val="353535"/>
                </a:solidFill>
                <a:latin typeface="Times New Roman"/>
                <a:cs typeface="Times New Roman"/>
              </a:rPr>
              <a:t> </a:t>
            </a:r>
            <a:r>
              <a:rPr sz="1600" spc="-5" dirty="0">
                <a:solidFill>
                  <a:srgbClr val="353535"/>
                </a:solidFill>
                <a:latin typeface="Times New Roman"/>
                <a:cs typeface="Times New Roman"/>
              </a:rPr>
              <a:t>на</a:t>
            </a:r>
            <a:r>
              <a:rPr sz="1600" spc="25" dirty="0">
                <a:solidFill>
                  <a:srgbClr val="353535"/>
                </a:solidFill>
                <a:latin typeface="Times New Roman"/>
                <a:cs typeface="Times New Roman"/>
              </a:rPr>
              <a:t> </a:t>
            </a:r>
            <a:r>
              <a:rPr sz="1600" spc="-10" dirty="0">
                <a:solidFill>
                  <a:srgbClr val="353535"/>
                </a:solidFill>
                <a:latin typeface="Times New Roman"/>
                <a:cs typeface="Times New Roman"/>
              </a:rPr>
              <a:t>аноде.</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При</a:t>
            </a:r>
            <a:r>
              <a:rPr sz="1600" spc="10" dirty="0">
                <a:solidFill>
                  <a:srgbClr val="353535"/>
                </a:solidFill>
                <a:latin typeface="Times New Roman"/>
                <a:cs typeface="Times New Roman"/>
              </a:rPr>
              <a:t> </a:t>
            </a:r>
            <a:r>
              <a:rPr sz="1600" spc="-20" dirty="0">
                <a:solidFill>
                  <a:srgbClr val="353535"/>
                </a:solidFill>
                <a:latin typeface="Times New Roman"/>
                <a:cs typeface="Times New Roman"/>
              </a:rPr>
              <a:t>этом</a:t>
            </a:r>
            <a:r>
              <a:rPr sz="1600" spc="20" dirty="0">
                <a:solidFill>
                  <a:srgbClr val="353535"/>
                </a:solidFill>
                <a:latin typeface="Times New Roman"/>
                <a:cs typeface="Times New Roman"/>
              </a:rPr>
              <a:t> </a:t>
            </a:r>
            <a:r>
              <a:rPr sz="1600" spc="-10" dirty="0">
                <a:solidFill>
                  <a:srgbClr val="353535"/>
                </a:solidFill>
                <a:latin typeface="Times New Roman"/>
                <a:cs typeface="Times New Roman"/>
              </a:rPr>
              <a:t>массовая</a:t>
            </a:r>
            <a:r>
              <a:rPr sz="1600" spc="25" dirty="0">
                <a:solidFill>
                  <a:srgbClr val="353535"/>
                </a:solidFill>
                <a:latin typeface="Times New Roman"/>
                <a:cs typeface="Times New Roman"/>
              </a:rPr>
              <a:t> </a:t>
            </a:r>
            <a:r>
              <a:rPr sz="1600" spc="-10" dirty="0">
                <a:solidFill>
                  <a:srgbClr val="353535"/>
                </a:solidFill>
                <a:latin typeface="Times New Roman"/>
                <a:cs typeface="Times New Roman"/>
              </a:rPr>
              <a:t>доля</a:t>
            </a:r>
            <a:r>
              <a:rPr sz="1600" spc="5" dirty="0">
                <a:solidFill>
                  <a:srgbClr val="353535"/>
                </a:solidFill>
                <a:latin typeface="Times New Roman"/>
                <a:cs typeface="Times New Roman"/>
              </a:rPr>
              <a:t> </a:t>
            </a:r>
            <a:r>
              <a:rPr sz="1600" spc="-20" dirty="0">
                <a:solidFill>
                  <a:srgbClr val="353535"/>
                </a:solidFill>
                <a:latin typeface="Times New Roman"/>
                <a:cs typeface="Times New Roman"/>
              </a:rPr>
              <a:t>сульфата</a:t>
            </a:r>
            <a:r>
              <a:rPr sz="1600" spc="35" dirty="0">
                <a:solidFill>
                  <a:srgbClr val="353535"/>
                </a:solidFill>
                <a:latin typeface="Times New Roman"/>
                <a:cs typeface="Times New Roman"/>
              </a:rPr>
              <a:t> </a:t>
            </a:r>
            <a:r>
              <a:rPr sz="1600" spc="-10" dirty="0">
                <a:solidFill>
                  <a:srgbClr val="353535"/>
                </a:solidFill>
                <a:latin typeface="Times New Roman"/>
                <a:cs typeface="Times New Roman"/>
              </a:rPr>
              <a:t>цинка </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понизилась</a:t>
            </a:r>
            <a:r>
              <a:rPr sz="1600" spc="55" dirty="0">
                <a:solidFill>
                  <a:srgbClr val="353535"/>
                </a:solidFill>
                <a:latin typeface="Times New Roman"/>
                <a:cs typeface="Times New Roman"/>
              </a:rPr>
              <a:t> </a:t>
            </a:r>
            <a:r>
              <a:rPr sz="1600" spc="-5" dirty="0">
                <a:solidFill>
                  <a:srgbClr val="353535"/>
                </a:solidFill>
                <a:latin typeface="Times New Roman"/>
                <a:cs typeface="Times New Roman"/>
              </a:rPr>
              <a:t>до</a:t>
            </a:r>
            <a:r>
              <a:rPr sz="1600" spc="15" dirty="0">
                <a:solidFill>
                  <a:srgbClr val="353535"/>
                </a:solidFill>
                <a:latin typeface="Times New Roman"/>
                <a:cs typeface="Times New Roman"/>
              </a:rPr>
              <a:t> </a:t>
            </a:r>
            <a:r>
              <a:rPr sz="1600" spc="-5" dirty="0">
                <a:solidFill>
                  <a:srgbClr val="353535"/>
                </a:solidFill>
                <a:latin typeface="Times New Roman"/>
                <a:cs typeface="Times New Roman"/>
              </a:rPr>
              <a:t>10,3%.</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К</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полученному</a:t>
            </a:r>
            <a:r>
              <a:rPr sz="1600" spc="60" dirty="0">
                <a:solidFill>
                  <a:srgbClr val="353535"/>
                </a:solidFill>
                <a:latin typeface="Times New Roman"/>
                <a:cs typeface="Times New Roman"/>
              </a:rPr>
              <a:t> </a:t>
            </a:r>
            <a:r>
              <a:rPr sz="1600" spc="-10" dirty="0">
                <a:solidFill>
                  <a:srgbClr val="353535"/>
                </a:solidFill>
                <a:latin typeface="Times New Roman"/>
                <a:cs typeface="Times New Roman"/>
              </a:rPr>
              <a:t>раствору</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добавили</a:t>
            </a:r>
            <a:r>
              <a:rPr sz="1600" spc="25" dirty="0">
                <a:solidFill>
                  <a:srgbClr val="353535"/>
                </a:solidFill>
                <a:latin typeface="Times New Roman"/>
                <a:cs typeface="Times New Roman"/>
              </a:rPr>
              <a:t> </a:t>
            </a:r>
            <a:r>
              <a:rPr sz="1600" spc="-5" dirty="0">
                <a:solidFill>
                  <a:srgbClr val="353535"/>
                </a:solidFill>
                <a:latin typeface="Times New Roman"/>
                <a:cs typeface="Times New Roman"/>
              </a:rPr>
              <a:t>212 г</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10%</a:t>
            </a:r>
            <a:r>
              <a:rPr sz="1600" spc="15" dirty="0">
                <a:solidFill>
                  <a:srgbClr val="353535"/>
                </a:solidFill>
                <a:latin typeface="Times New Roman"/>
                <a:cs typeface="Times New Roman"/>
              </a:rPr>
              <a:t> </a:t>
            </a:r>
            <a:r>
              <a:rPr sz="1600" spc="-5" dirty="0">
                <a:solidFill>
                  <a:srgbClr val="353535"/>
                </a:solidFill>
                <a:latin typeface="Times New Roman"/>
                <a:cs typeface="Times New Roman"/>
              </a:rPr>
              <a:t>раствора</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карбоната</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натрия.</a:t>
            </a:r>
            <a:r>
              <a:rPr sz="1600" spc="35" dirty="0">
                <a:solidFill>
                  <a:srgbClr val="353535"/>
                </a:solidFill>
                <a:latin typeface="Times New Roman"/>
                <a:cs typeface="Times New Roman"/>
              </a:rPr>
              <a:t> </a:t>
            </a:r>
            <a:r>
              <a:rPr sz="1600" spc="-5" dirty="0">
                <a:solidFill>
                  <a:srgbClr val="353535"/>
                </a:solidFill>
                <a:latin typeface="Times New Roman"/>
                <a:cs typeface="Times New Roman"/>
              </a:rPr>
              <a:t>Вычислите</a:t>
            </a:r>
            <a:r>
              <a:rPr sz="1600" spc="35" dirty="0">
                <a:solidFill>
                  <a:srgbClr val="353535"/>
                </a:solidFill>
                <a:latin typeface="Times New Roman"/>
                <a:cs typeface="Times New Roman"/>
              </a:rPr>
              <a:t> </a:t>
            </a:r>
            <a:r>
              <a:rPr sz="1600" spc="-15" dirty="0">
                <a:solidFill>
                  <a:srgbClr val="353535"/>
                </a:solidFill>
                <a:latin typeface="Times New Roman"/>
                <a:cs typeface="Times New Roman"/>
              </a:rPr>
              <a:t>массовую</a:t>
            </a:r>
            <a:r>
              <a:rPr sz="1600" spc="45" dirty="0">
                <a:solidFill>
                  <a:srgbClr val="353535"/>
                </a:solidFill>
                <a:latin typeface="Times New Roman"/>
                <a:cs typeface="Times New Roman"/>
              </a:rPr>
              <a:t> </a:t>
            </a:r>
            <a:r>
              <a:rPr sz="1600" spc="-10" dirty="0">
                <a:solidFill>
                  <a:srgbClr val="353535"/>
                </a:solidFill>
                <a:latin typeface="Times New Roman"/>
                <a:cs typeface="Times New Roman"/>
              </a:rPr>
              <a:t>долю </a:t>
            </a:r>
            <a:r>
              <a:rPr sz="1600" spc="-385" dirty="0">
                <a:solidFill>
                  <a:srgbClr val="353535"/>
                </a:solidFill>
                <a:latin typeface="Times New Roman"/>
                <a:cs typeface="Times New Roman"/>
              </a:rPr>
              <a:t> </a:t>
            </a:r>
            <a:r>
              <a:rPr sz="1600" spc="-20" dirty="0">
                <a:solidFill>
                  <a:srgbClr val="353535"/>
                </a:solidFill>
                <a:latin typeface="Times New Roman"/>
                <a:cs typeface="Times New Roman"/>
              </a:rPr>
              <a:t>сульфата</a:t>
            </a:r>
            <a:r>
              <a:rPr sz="1600" spc="20" dirty="0">
                <a:solidFill>
                  <a:srgbClr val="353535"/>
                </a:solidFill>
                <a:latin typeface="Times New Roman"/>
                <a:cs typeface="Times New Roman"/>
              </a:rPr>
              <a:t> </a:t>
            </a:r>
            <a:r>
              <a:rPr sz="1600" spc="-10" dirty="0">
                <a:solidFill>
                  <a:srgbClr val="353535"/>
                </a:solidFill>
                <a:latin typeface="Times New Roman"/>
                <a:cs typeface="Times New Roman"/>
              </a:rPr>
              <a:t>цинка</a:t>
            </a:r>
            <a:r>
              <a:rPr sz="1600" spc="15" dirty="0">
                <a:solidFill>
                  <a:srgbClr val="353535"/>
                </a:solidFill>
                <a:latin typeface="Times New Roman"/>
                <a:cs typeface="Times New Roman"/>
              </a:rPr>
              <a:t> </a:t>
            </a:r>
            <a:r>
              <a:rPr sz="1600" spc="-5" dirty="0">
                <a:solidFill>
                  <a:srgbClr val="353535"/>
                </a:solidFill>
                <a:latin typeface="Times New Roman"/>
                <a:cs typeface="Times New Roman"/>
              </a:rPr>
              <a:t>в </a:t>
            </a:r>
            <a:r>
              <a:rPr sz="1600" spc="-15" dirty="0">
                <a:solidFill>
                  <a:srgbClr val="353535"/>
                </a:solidFill>
                <a:latin typeface="Times New Roman"/>
                <a:cs typeface="Times New Roman"/>
              </a:rPr>
              <a:t>полученном</a:t>
            </a:r>
            <a:r>
              <a:rPr sz="1600" spc="50" dirty="0">
                <a:solidFill>
                  <a:srgbClr val="353535"/>
                </a:solidFill>
                <a:latin typeface="Times New Roman"/>
                <a:cs typeface="Times New Roman"/>
              </a:rPr>
              <a:t> </a:t>
            </a:r>
            <a:r>
              <a:rPr sz="1600" spc="-5" dirty="0">
                <a:solidFill>
                  <a:srgbClr val="353535"/>
                </a:solidFill>
                <a:latin typeface="Times New Roman"/>
                <a:cs typeface="Times New Roman"/>
              </a:rPr>
              <a:t>растворе.</a:t>
            </a:r>
            <a:endParaRPr sz="1600">
              <a:latin typeface="Times New Roman"/>
              <a:cs typeface="Times New Roman"/>
            </a:endParaRPr>
          </a:p>
        </p:txBody>
      </p:sp>
      <p:sp>
        <p:nvSpPr>
          <p:cNvPr id="3" name="object 3"/>
          <p:cNvSpPr txBox="1"/>
          <p:nvPr/>
        </p:nvSpPr>
        <p:spPr>
          <a:xfrm>
            <a:off x="510540" y="1384553"/>
            <a:ext cx="10132060" cy="3014980"/>
          </a:xfrm>
          <a:prstGeom prst="rect">
            <a:avLst/>
          </a:prstGeom>
        </p:spPr>
        <p:txBody>
          <a:bodyPr vert="horz" wrap="square" lIns="0" tIns="13335" rIns="0" bIns="0" rtlCol="0">
            <a:spAutoFit/>
          </a:bodyPr>
          <a:lstStyle/>
          <a:p>
            <a:pPr marL="38100" marR="1342390">
              <a:lnSpc>
                <a:spcPct val="100000"/>
              </a:lnSpc>
              <a:spcBef>
                <a:spcPts val="105"/>
              </a:spcBef>
            </a:pPr>
            <a:r>
              <a:rPr sz="2000" b="1" dirty="0">
                <a:latin typeface="Calibri"/>
                <a:cs typeface="Calibri"/>
              </a:rPr>
              <a:t>А) </a:t>
            </a:r>
            <a:r>
              <a:rPr sz="2000" b="1" spc="-10" dirty="0">
                <a:latin typeface="Calibri"/>
                <a:cs typeface="Calibri"/>
              </a:rPr>
              <a:t>Уравнения </a:t>
            </a:r>
            <a:r>
              <a:rPr sz="2000" b="1" dirty="0">
                <a:latin typeface="Calibri"/>
                <a:cs typeface="Calibri"/>
              </a:rPr>
              <a:t>реакций.</a:t>
            </a:r>
            <a:r>
              <a:rPr sz="2000" dirty="0">
                <a:latin typeface="Calibri"/>
                <a:cs typeface="Calibri"/>
              </a:rPr>
              <a:t>Разбиваем условие на смысловые </a:t>
            </a:r>
            <a:r>
              <a:rPr sz="2000" spc="-5" dirty="0">
                <a:latin typeface="Calibri"/>
                <a:cs typeface="Calibri"/>
              </a:rPr>
              <a:t>фрагменты, </a:t>
            </a:r>
            <a:r>
              <a:rPr sz="2000" spc="-15" dirty="0">
                <a:latin typeface="Calibri"/>
                <a:cs typeface="Calibri"/>
              </a:rPr>
              <a:t>выделяем </a:t>
            </a:r>
            <a:r>
              <a:rPr sz="2000" spc="-440" dirty="0">
                <a:latin typeface="Calibri"/>
                <a:cs typeface="Calibri"/>
              </a:rPr>
              <a:t> </a:t>
            </a:r>
            <a:r>
              <a:rPr sz="2000" dirty="0">
                <a:latin typeface="Calibri"/>
                <a:cs typeface="Calibri"/>
              </a:rPr>
              <a:t>ключевые</a:t>
            </a:r>
            <a:r>
              <a:rPr sz="2000" spc="-5" dirty="0">
                <a:latin typeface="Calibri"/>
                <a:cs typeface="Calibri"/>
              </a:rPr>
              <a:t> </a:t>
            </a:r>
            <a:r>
              <a:rPr sz="2000" dirty="0">
                <a:latin typeface="Calibri"/>
                <a:cs typeface="Calibri"/>
              </a:rPr>
              <a:t>слова</a:t>
            </a:r>
            <a:endParaRPr sz="2000">
              <a:latin typeface="Calibri"/>
              <a:cs typeface="Calibri"/>
            </a:endParaRPr>
          </a:p>
          <a:p>
            <a:pPr marL="93980">
              <a:lnSpc>
                <a:spcPct val="100000"/>
              </a:lnSpc>
            </a:pPr>
            <a:r>
              <a:rPr sz="2000" dirty="0">
                <a:latin typeface="Calibri"/>
                <a:cs typeface="Calibri"/>
              </a:rPr>
              <a:t>и </a:t>
            </a:r>
            <a:r>
              <a:rPr sz="2000" spc="-5" dirty="0">
                <a:latin typeface="Calibri"/>
                <a:cs typeface="Calibri"/>
              </a:rPr>
              <a:t>понятия,</a:t>
            </a:r>
            <a:r>
              <a:rPr sz="2000" spc="-20" dirty="0">
                <a:latin typeface="Calibri"/>
                <a:cs typeface="Calibri"/>
              </a:rPr>
              <a:t> </a:t>
            </a:r>
            <a:r>
              <a:rPr sz="2000" dirty="0">
                <a:latin typeface="Calibri"/>
                <a:cs typeface="Calibri"/>
              </a:rPr>
              <a:t>и</a:t>
            </a:r>
            <a:r>
              <a:rPr sz="2000" spc="-15" dirty="0">
                <a:latin typeface="Calibri"/>
                <a:cs typeface="Calibri"/>
              </a:rPr>
              <a:t> </a:t>
            </a:r>
            <a:r>
              <a:rPr sz="2000" spc="-5" dirty="0">
                <a:latin typeface="Calibri"/>
                <a:cs typeface="Calibri"/>
              </a:rPr>
              <a:t>составляем </a:t>
            </a:r>
            <a:r>
              <a:rPr sz="2000" dirty="0">
                <a:latin typeface="Calibri"/>
                <a:cs typeface="Calibri"/>
              </a:rPr>
              <a:t>уравнения</a:t>
            </a:r>
            <a:r>
              <a:rPr sz="2000" spc="-15" dirty="0">
                <a:latin typeface="Calibri"/>
                <a:cs typeface="Calibri"/>
              </a:rPr>
              <a:t> </a:t>
            </a:r>
            <a:r>
              <a:rPr sz="2000" spc="-5" dirty="0">
                <a:latin typeface="Calibri"/>
                <a:cs typeface="Calibri"/>
              </a:rPr>
              <a:t>реакций (химическая</a:t>
            </a:r>
            <a:r>
              <a:rPr sz="2000" spc="-25" dirty="0">
                <a:latin typeface="Calibri"/>
                <a:cs typeface="Calibri"/>
              </a:rPr>
              <a:t> </a:t>
            </a:r>
            <a:r>
              <a:rPr sz="2000" dirty="0">
                <a:latin typeface="Calibri"/>
                <a:cs typeface="Calibri"/>
              </a:rPr>
              <a:t>часть</a:t>
            </a:r>
            <a:r>
              <a:rPr sz="2000" spc="-5" dirty="0">
                <a:latin typeface="Calibri"/>
                <a:cs typeface="Calibri"/>
              </a:rPr>
              <a:t> </a:t>
            </a:r>
            <a:r>
              <a:rPr sz="2000" dirty="0">
                <a:latin typeface="Calibri"/>
                <a:cs typeface="Calibri"/>
              </a:rPr>
              <a:t>задачи).</a:t>
            </a:r>
            <a:endParaRPr sz="2000">
              <a:latin typeface="Calibri"/>
              <a:cs typeface="Calibri"/>
            </a:endParaRPr>
          </a:p>
          <a:p>
            <a:pPr marL="161925" marR="30480">
              <a:lnSpc>
                <a:spcPct val="101000"/>
              </a:lnSpc>
              <a:spcBef>
                <a:spcPts val="750"/>
              </a:spcBef>
            </a:pPr>
            <a:r>
              <a:rPr sz="2400" i="1" spc="-5" dirty="0">
                <a:latin typeface="Calibri"/>
                <a:cs typeface="Calibri"/>
              </a:rPr>
              <a:t>1-й </a:t>
            </a:r>
            <a:r>
              <a:rPr sz="2400" i="1" dirty="0">
                <a:latin typeface="Calibri"/>
                <a:cs typeface="Calibri"/>
              </a:rPr>
              <a:t>фрагмент: </a:t>
            </a:r>
            <a:r>
              <a:rPr sz="2400" dirty="0">
                <a:latin typeface="Calibri"/>
                <a:cs typeface="Calibri"/>
              </a:rPr>
              <a:t>«</a:t>
            </a:r>
            <a:r>
              <a:rPr sz="2000" dirty="0">
                <a:solidFill>
                  <a:srgbClr val="353535"/>
                </a:solidFill>
                <a:latin typeface="Times New Roman"/>
                <a:cs typeface="Times New Roman"/>
              </a:rPr>
              <a:t>Через </a:t>
            </a:r>
            <a:r>
              <a:rPr sz="2000" spc="5" dirty="0">
                <a:solidFill>
                  <a:srgbClr val="353535"/>
                </a:solidFill>
                <a:latin typeface="Times New Roman"/>
                <a:cs typeface="Times New Roman"/>
              </a:rPr>
              <a:t>520 </a:t>
            </a:r>
            <a:r>
              <a:rPr sz="2000" dirty="0">
                <a:solidFill>
                  <a:srgbClr val="353535"/>
                </a:solidFill>
                <a:latin typeface="Times New Roman"/>
                <a:cs typeface="Times New Roman"/>
              </a:rPr>
              <a:t>г </a:t>
            </a:r>
            <a:r>
              <a:rPr sz="2000" spc="-5" dirty="0">
                <a:solidFill>
                  <a:srgbClr val="353535"/>
                </a:solidFill>
                <a:latin typeface="Times New Roman"/>
                <a:cs typeface="Times New Roman"/>
              </a:rPr>
              <a:t>16,1%-ного </a:t>
            </a:r>
            <a:r>
              <a:rPr sz="2400" b="1" spc="-5" dirty="0">
                <a:solidFill>
                  <a:srgbClr val="FF0000"/>
                </a:solidFill>
                <a:latin typeface="Times New Roman"/>
                <a:cs typeface="Times New Roman"/>
              </a:rPr>
              <a:t>раствора </a:t>
            </a:r>
            <a:r>
              <a:rPr sz="2400" b="1" spc="-25" dirty="0">
                <a:solidFill>
                  <a:srgbClr val="FF0000"/>
                </a:solidFill>
                <a:latin typeface="Times New Roman"/>
                <a:cs typeface="Times New Roman"/>
              </a:rPr>
              <a:t>сульфата </a:t>
            </a:r>
            <a:r>
              <a:rPr sz="2400" b="1" spc="-15" dirty="0">
                <a:solidFill>
                  <a:srgbClr val="FF0000"/>
                </a:solidFill>
                <a:latin typeface="Times New Roman"/>
                <a:cs typeface="Times New Roman"/>
              </a:rPr>
              <a:t>цинка </a:t>
            </a:r>
            <a:r>
              <a:rPr sz="2000" spc="-5" dirty="0">
                <a:solidFill>
                  <a:srgbClr val="353535"/>
                </a:solidFill>
                <a:latin typeface="Times New Roman"/>
                <a:cs typeface="Times New Roman"/>
              </a:rPr>
              <a:t>пропускали </a:t>
            </a:r>
            <a:r>
              <a:rPr sz="2000" dirty="0">
                <a:solidFill>
                  <a:srgbClr val="353535"/>
                </a:solidFill>
                <a:latin typeface="Times New Roman"/>
                <a:cs typeface="Times New Roman"/>
              </a:rPr>
              <a:t> электрический</a:t>
            </a:r>
            <a:r>
              <a:rPr sz="2000" spc="10" dirty="0">
                <a:solidFill>
                  <a:srgbClr val="353535"/>
                </a:solidFill>
                <a:latin typeface="Times New Roman"/>
                <a:cs typeface="Times New Roman"/>
              </a:rPr>
              <a:t> </a:t>
            </a:r>
            <a:r>
              <a:rPr sz="2000" spc="-10" dirty="0">
                <a:solidFill>
                  <a:srgbClr val="353535"/>
                </a:solidFill>
                <a:latin typeface="Times New Roman"/>
                <a:cs typeface="Times New Roman"/>
              </a:rPr>
              <a:t>ток</a:t>
            </a:r>
            <a:r>
              <a:rPr sz="2000" spc="10" dirty="0">
                <a:solidFill>
                  <a:srgbClr val="353535"/>
                </a:solidFill>
                <a:latin typeface="Times New Roman"/>
                <a:cs typeface="Times New Roman"/>
              </a:rPr>
              <a:t> </a:t>
            </a:r>
            <a:r>
              <a:rPr sz="2000" dirty="0">
                <a:solidFill>
                  <a:srgbClr val="353535"/>
                </a:solidFill>
                <a:latin typeface="Times New Roman"/>
                <a:cs typeface="Times New Roman"/>
              </a:rPr>
              <a:t>до</a:t>
            </a:r>
            <a:r>
              <a:rPr sz="2000" spc="-15" dirty="0">
                <a:solidFill>
                  <a:srgbClr val="353535"/>
                </a:solidFill>
                <a:latin typeface="Times New Roman"/>
                <a:cs typeface="Times New Roman"/>
              </a:rPr>
              <a:t> </a:t>
            </a:r>
            <a:r>
              <a:rPr sz="2000" spc="-10" dirty="0">
                <a:solidFill>
                  <a:srgbClr val="353535"/>
                </a:solidFill>
                <a:latin typeface="Times New Roman"/>
                <a:cs typeface="Times New Roman"/>
              </a:rPr>
              <a:t>тех</a:t>
            </a:r>
            <a:r>
              <a:rPr sz="2000" spc="10" dirty="0">
                <a:solidFill>
                  <a:srgbClr val="353535"/>
                </a:solidFill>
                <a:latin typeface="Times New Roman"/>
                <a:cs typeface="Times New Roman"/>
              </a:rPr>
              <a:t> </a:t>
            </a:r>
            <a:r>
              <a:rPr sz="2000" dirty="0">
                <a:solidFill>
                  <a:srgbClr val="353535"/>
                </a:solidFill>
                <a:latin typeface="Times New Roman"/>
                <a:cs typeface="Times New Roman"/>
              </a:rPr>
              <a:t>пор,</a:t>
            </a:r>
            <a:r>
              <a:rPr sz="2000" spc="-15" dirty="0">
                <a:solidFill>
                  <a:srgbClr val="353535"/>
                </a:solidFill>
                <a:latin typeface="Times New Roman"/>
                <a:cs typeface="Times New Roman"/>
              </a:rPr>
              <a:t> пока</a:t>
            </a:r>
            <a:r>
              <a:rPr sz="2000" spc="10" dirty="0">
                <a:solidFill>
                  <a:srgbClr val="353535"/>
                </a:solidFill>
                <a:latin typeface="Times New Roman"/>
                <a:cs typeface="Times New Roman"/>
              </a:rPr>
              <a:t> </a:t>
            </a:r>
            <a:r>
              <a:rPr sz="2000" spc="-10" dirty="0">
                <a:solidFill>
                  <a:srgbClr val="353535"/>
                </a:solidFill>
                <a:latin typeface="Times New Roman"/>
                <a:cs typeface="Times New Roman"/>
              </a:rPr>
              <a:t>объём</a:t>
            </a:r>
            <a:r>
              <a:rPr sz="2000" dirty="0">
                <a:solidFill>
                  <a:srgbClr val="353535"/>
                </a:solidFill>
                <a:latin typeface="Times New Roman"/>
                <a:cs typeface="Times New Roman"/>
              </a:rPr>
              <a:t> </a:t>
            </a:r>
            <a:r>
              <a:rPr sz="2400" b="1" spc="-5" dirty="0">
                <a:solidFill>
                  <a:srgbClr val="FF0000"/>
                </a:solidFill>
                <a:latin typeface="Times New Roman"/>
                <a:cs typeface="Times New Roman"/>
              </a:rPr>
              <a:t>газа</a:t>
            </a:r>
            <a:r>
              <a:rPr sz="2000" spc="-5" dirty="0">
                <a:solidFill>
                  <a:srgbClr val="353535"/>
                </a:solidFill>
                <a:latin typeface="Times New Roman"/>
                <a:cs typeface="Times New Roman"/>
              </a:rPr>
              <a:t>,</a:t>
            </a:r>
            <a:r>
              <a:rPr sz="2000" spc="10" dirty="0">
                <a:solidFill>
                  <a:srgbClr val="353535"/>
                </a:solidFill>
                <a:latin typeface="Times New Roman"/>
                <a:cs typeface="Times New Roman"/>
              </a:rPr>
              <a:t> </a:t>
            </a:r>
            <a:r>
              <a:rPr sz="2000" spc="-5" dirty="0">
                <a:solidFill>
                  <a:srgbClr val="353535"/>
                </a:solidFill>
                <a:latin typeface="Times New Roman"/>
                <a:cs typeface="Times New Roman"/>
              </a:rPr>
              <a:t>выделившегося</a:t>
            </a:r>
            <a:r>
              <a:rPr sz="2000" spc="10" dirty="0">
                <a:solidFill>
                  <a:srgbClr val="353535"/>
                </a:solidFill>
                <a:latin typeface="Times New Roman"/>
                <a:cs typeface="Times New Roman"/>
              </a:rPr>
              <a:t> </a:t>
            </a:r>
            <a:r>
              <a:rPr sz="2400" b="1" spc="-5" dirty="0">
                <a:solidFill>
                  <a:srgbClr val="FF0000"/>
                </a:solidFill>
                <a:latin typeface="Times New Roman"/>
                <a:cs typeface="Times New Roman"/>
              </a:rPr>
              <a:t>на</a:t>
            </a:r>
            <a:r>
              <a:rPr sz="2400" b="1" spc="15" dirty="0">
                <a:solidFill>
                  <a:srgbClr val="FF0000"/>
                </a:solidFill>
                <a:latin typeface="Times New Roman"/>
                <a:cs typeface="Times New Roman"/>
              </a:rPr>
              <a:t> </a:t>
            </a:r>
            <a:r>
              <a:rPr sz="2400" b="1" spc="-35" dirty="0">
                <a:solidFill>
                  <a:srgbClr val="FF0000"/>
                </a:solidFill>
                <a:latin typeface="Times New Roman"/>
                <a:cs typeface="Times New Roman"/>
              </a:rPr>
              <a:t>катоде</a:t>
            </a:r>
            <a:r>
              <a:rPr sz="2000" spc="-35" dirty="0">
                <a:solidFill>
                  <a:srgbClr val="353535"/>
                </a:solidFill>
                <a:latin typeface="Times New Roman"/>
                <a:cs typeface="Times New Roman"/>
              </a:rPr>
              <a:t>,</a:t>
            </a:r>
            <a:r>
              <a:rPr sz="2000" spc="10" dirty="0">
                <a:solidFill>
                  <a:srgbClr val="353535"/>
                </a:solidFill>
                <a:latin typeface="Times New Roman"/>
                <a:cs typeface="Times New Roman"/>
              </a:rPr>
              <a:t> </a:t>
            </a:r>
            <a:r>
              <a:rPr sz="2000" spc="-5" dirty="0">
                <a:solidFill>
                  <a:srgbClr val="353535"/>
                </a:solidFill>
                <a:latin typeface="Times New Roman"/>
                <a:cs typeface="Times New Roman"/>
              </a:rPr>
              <a:t>не</a:t>
            </a:r>
            <a:r>
              <a:rPr sz="2000" spc="5" dirty="0">
                <a:solidFill>
                  <a:srgbClr val="353535"/>
                </a:solidFill>
                <a:latin typeface="Times New Roman"/>
                <a:cs typeface="Times New Roman"/>
              </a:rPr>
              <a:t> стал</a:t>
            </a:r>
            <a:r>
              <a:rPr sz="2000" spc="10" dirty="0">
                <a:solidFill>
                  <a:srgbClr val="353535"/>
                </a:solidFill>
                <a:latin typeface="Times New Roman"/>
                <a:cs typeface="Times New Roman"/>
              </a:rPr>
              <a:t> </a:t>
            </a:r>
            <a:r>
              <a:rPr sz="2000" spc="-5" dirty="0">
                <a:solidFill>
                  <a:srgbClr val="353535"/>
                </a:solidFill>
                <a:latin typeface="Times New Roman"/>
                <a:cs typeface="Times New Roman"/>
              </a:rPr>
              <a:t>равен </a:t>
            </a:r>
            <a:r>
              <a:rPr sz="2000" spc="-484" dirty="0">
                <a:solidFill>
                  <a:srgbClr val="353535"/>
                </a:solidFill>
                <a:latin typeface="Times New Roman"/>
                <a:cs typeface="Times New Roman"/>
              </a:rPr>
              <a:t> </a:t>
            </a:r>
            <a:r>
              <a:rPr sz="2000" spc="-10" dirty="0">
                <a:solidFill>
                  <a:srgbClr val="353535"/>
                </a:solidFill>
                <a:latin typeface="Times New Roman"/>
                <a:cs typeface="Times New Roman"/>
              </a:rPr>
              <a:t>объёму</a:t>
            </a:r>
            <a:r>
              <a:rPr sz="2000" spc="-30" dirty="0">
                <a:solidFill>
                  <a:srgbClr val="353535"/>
                </a:solidFill>
                <a:latin typeface="Times New Roman"/>
                <a:cs typeface="Times New Roman"/>
              </a:rPr>
              <a:t> </a:t>
            </a:r>
            <a:r>
              <a:rPr sz="2400" b="1" spc="-5" dirty="0">
                <a:solidFill>
                  <a:srgbClr val="FF0000"/>
                </a:solidFill>
                <a:latin typeface="Times New Roman"/>
                <a:cs typeface="Times New Roman"/>
              </a:rPr>
              <a:t>газа</a:t>
            </a:r>
            <a:r>
              <a:rPr sz="2000" spc="-5" dirty="0">
                <a:solidFill>
                  <a:srgbClr val="353535"/>
                </a:solidFill>
                <a:latin typeface="Times New Roman"/>
                <a:cs typeface="Times New Roman"/>
              </a:rPr>
              <a:t>,</a:t>
            </a:r>
            <a:r>
              <a:rPr sz="2000" dirty="0">
                <a:solidFill>
                  <a:srgbClr val="353535"/>
                </a:solidFill>
                <a:latin typeface="Times New Roman"/>
                <a:cs typeface="Times New Roman"/>
              </a:rPr>
              <a:t> </a:t>
            </a:r>
            <a:r>
              <a:rPr sz="2000" spc="-5" dirty="0">
                <a:solidFill>
                  <a:srgbClr val="353535"/>
                </a:solidFill>
                <a:latin typeface="Times New Roman"/>
                <a:cs typeface="Times New Roman"/>
              </a:rPr>
              <a:t>выделившемуся</a:t>
            </a:r>
            <a:r>
              <a:rPr sz="2000" spc="5" dirty="0">
                <a:solidFill>
                  <a:srgbClr val="353535"/>
                </a:solidFill>
                <a:latin typeface="Times New Roman"/>
                <a:cs typeface="Times New Roman"/>
              </a:rPr>
              <a:t> </a:t>
            </a:r>
            <a:r>
              <a:rPr sz="2400" b="1" spc="-5" dirty="0">
                <a:solidFill>
                  <a:srgbClr val="FF0000"/>
                </a:solidFill>
                <a:latin typeface="Times New Roman"/>
                <a:cs typeface="Times New Roman"/>
              </a:rPr>
              <a:t>на </a:t>
            </a:r>
            <a:r>
              <a:rPr sz="2400" b="1" spc="-15" dirty="0">
                <a:solidFill>
                  <a:srgbClr val="FF0000"/>
                </a:solidFill>
                <a:latin typeface="Times New Roman"/>
                <a:cs typeface="Times New Roman"/>
              </a:rPr>
              <a:t>аноде</a:t>
            </a:r>
            <a:r>
              <a:rPr sz="2000" spc="-15" dirty="0">
                <a:solidFill>
                  <a:srgbClr val="353535"/>
                </a:solidFill>
                <a:latin typeface="Times New Roman"/>
                <a:cs typeface="Times New Roman"/>
              </a:rPr>
              <a:t>.»</a:t>
            </a:r>
            <a:endParaRPr sz="2000">
              <a:latin typeface="Times New Roman"/>
              <a:cs typeface="Times New Roman"/>
            </a:endParaRPr>
          </a:p>
          <a:p>
            <a:pPr marL="355600">
              <a:lnSpc>
                <a:spcPts val="2850"/>
              </a:lnSpc>
              <a:spcBef>
                <a:spcPts val="1150"/>
              </a:spcBef>
            </a:pPr>
            <a:r>
              <a:rPr sz="2400" spc="-5" dirty="0">
                <a:latin typeface="Times New Roman"/>
                <a:cs typeface="Times New Roman"/>
              </a:rPr>
              <a:t>2ZnSO</a:t>
            </a:r>
            <a:r>
              <a:rPr sz="2400" spc="-7" baseline="-20833" dirty="0">
                <a:latin typeface="Times New Roman"/>
                <a:cs typeface="Times New Roman"/>
              </a:rPr>
              <a:t>4</a:t>
            </a:r>
            <a:r>
              <a:rPr sz="2400" spc="315" baseline="-20833" dirty="0">
                <a:latin typeface="Times New Roman"/>
                <a:cs typeface="Times New Roman"/>
              </a:rPr>
              <a:t> </a:t>
            </a:r>
            <a:r>
              <a:rPr sz="2400" dirty="0">
                <a:latin typeface="Times New Roman"/>
                <a:cs typeface="Times New Roman"/>
              </a:rPr>
              <a:t>+</a:t>
            </a:r>
            <a:r>
              <a:rPr sz="2400" spc="-15" dirty="0">
                <a:latin typeface="Times New Roman"/>
                <a:cs typeface="Times New Roman"/>
              </a:rPr>
              <a:t> </a:t>
            </a:r>
            <a:r>
              <a:rPr sz="2400" spc="-5" dirty="0">
                <a:latin typeface="Times New Roman"/>
                <a:cs typeface="Times New Roman"/>
              </a:rPr>
              <a:t>2H</a:t>
            </a:r>
            <a:r>
              <a:rPr sz="2400" spc="-7" baseline="-20833" dirty="0">
                <a:latin typeface="Times New Roman"/>
                <a:cs typeface="Times New Roman"/>
              </a:rPr>
              <a:t>2</a:t>
            </a:r>
            <a:r>
              <a:rPr sz="2400" spc="-5" dirty="0">
                <a:latin typeface="Times New Roman"/>
                <a:cs typeface="Times New Roman"/>
              </a:rPr>
              <a:t>O</a:t>
            </a:r>
            <a:r>
              <a:rPr sz="2400" spc="5" dirty="0">
                <a:latin typeface="Times New Roman"/>
                <a:cs typeface="Times New Roman"/>
              </a:rPr>
              <a:t> </a:t>
            </a:r>
            <a:r>
              <a:rPr sz="2400" dirty="0">
                <a:latin typeface="Times New Roman"/>
                <a:cs typeface="Times New Roman"/>
              </a:rPr>
              <a:t>=</a:t>
            </a:r>
            <a:r>
              <a:rPr sz="2400" spc="-15" dirty="0">
                <a:latin typeface="Times New Roman"/>
                <a:cs typeface="Times New Roman"/>
              </a:rPr>
              <a:t> </a:t>
            </a:r>
            <a:r>
              <a:rPr sz="2400" dirty="0">
                <a:latin typeface="Times New Roman"/>
                <a:cs typeface="Times New Roman"/>
              </a:rPr>
              <a:t>2Zn↓</a:t>
            </a:r>
            <a:r>
              <a:rPr sz="2400" spc="-15" dirty="0">
                <a:latin typeface="Times New Roman"/>
                <a:cs typeface="Times New Roman"/>
              </a:rPr>
              <a:t> </a:t>
            </a:r>
            <a:r>
              <a:rPr sz="2400" dirty="0">
                <a:latin typeface="Times New Roman"/>
                <a:cs typeface="Times New Roman"/>
              </a:rPr>
              <a:t>+</a:t>
            </a:r>
            <a:r>
              <a:rPr sz="2400" spc="-15" dirty="0">
                <a:latin typeface="Times New Roman"/>
                <a:cs typeface="Times New Roman"/>
              </a:rPr>
              <a:t> </a:t>
            </a:r>
            <a:r>
              <a:rPr sz="2400" spc="-5" dirty="0">
                <a:latin typeface="Times New Roman"/>
                <a:cs typeface="Times New Roman"/>
              </a:rPr>
              <a:t>O</a:t>
            </a:r>
            <a:r>
              <a:rPr sz="2400" spc="-7" baseline="-20833" dirty="0">
                <a:latin typeface="Times New Roman"/>
                <a:cs typeface="Times New Roman"/>
              </a:rPr>
              <a:t>2</a:t>
            </a:r>
            <a:r>
              <a:rPr sz="2400" spc="-5" dirty="0">
                <a:latin typeface="Times New Roman"/>
                <a:cs typeface="Times New Roman"/>
              </a:rPr>
              <a:t>↑</a:t>
            </a:r>
            <a:r>
              <a:rPr sz="2400" dirty="0">
                <a:latin typeface="Times New Roman"/>
                <a:cs typeface="Times New Roman"/>
              </a:rPr>
              <a:t> +</a:t>
            </a:r>
            <a:r>
              <a:rPr sz="2400" spc="-15" dirty="0">
                <a:latin typeface="Times New Roman"/>
                <a:cs typeface="Times New Roman"/>
              </a:rPr>
              <a:t> </a:t>
            </a:r>
            <a:r>
              <a:rPr sz="2400" spc="-5" dirty="0">
                <a:latin typeface="Times New Roman"/>
                <a:cs typeface="Times New Roman"/>
              </a:rPr>
              <a:t>2H</a:t>
            </a:r>
            <a:r>
              <a:rPr sz="2400" spc="-7" baseline="-20833" dirty="0">
                <a:latin typeface="Times New Roman"/>
                <a:cs typeface="Times New Roman"/>
              </a:rPr>
              <a:t>2</a:t>
            </a:r>
            <a:r>
              <a:rPr sz="2400" spc="-5" dirty="0">
                <a:latin typeface="Times New Roman"/>
                <a:cs typeface="Times New Roman"/>
              </a:rPr>
              <a:t>SO</a:t>
            </a:r>
            <a:r>
              <a:rPr sz="2400" spc="-7" baseline="-20833" dirty="0">
                <a:latin typeface="Times New Roman"/>
                <a:cs typeface="Times New Roman"/>
              </a:rPr>
              <a:t>4</a:t>
            </a:r>
            <a:r>
              <a:rPr sz="2400" spc="330" baseline="-20833" dirty="0">
                <a:latin typeface="Times New Roman"/>
                <a:cs typeface="Times New Roman"/>
              </a:rPr>
              <a:t> </a:t>
            </a:r>
            <a:r>
              <a:rPr sz="2400" dirty="0">
                <a:latin typeface="Times New Roman"/>
                <a:cs typeface="Times New Roman"/>
              </a:rPr>
              <a:t>(1)</a:t>
            </a:r>
            <a:endParaRPr sz="2400">
              <a:latin typeface="Times New Roman"/>
              <a:cs typeface="Times New Roman"/>
            </a:endParaRPr>
          </a:p>
          <a:p>
            <a:pPr marL="355600">
              <a:lnSpc>
                <a:spcPts val="2850"/>
              </a:lnSpc>
            </a:pPr>
            <a:r>
              <a:rPr sz="2400" spc="-5" dirty="0">
                <a:latin typeface="Times New Roman"/>
                <a:cs typeface="Times New Roman"/>
              </a:rPr>
              <a:t>2H</a:t>
            </a:r>
            <a:r>
              <a:rPr sz="2400" spc="-7" baseline="-20833" dirty="0">
                <a:latin typeface="Times New Roman"/>
                <a:cs typeface="Times New Roman"/>
              </a:rPr>
              <a:t>2</a:t>
            </a:r>
            <a:r>
              <a:rPr sz="2400" spc="-5" dirty="0">
                <a:latin typeface="Times New Roman"/>
                <a:cs typeface="Times New Roman"/>
              </a:rPr>
              <a:t>O </a:t>
            </a:r>
            <a:r>
              <a:rPr sz="2400" dirty="0">
                <a:latin typeface="Times New Roman"/>
                <a:cs typeface="Times New Roman"/>
              </a:rPr>
              <a:t>=</a:t>
            </a:r>
            <a:r>
              <a:rPr sz="2400" spc="-5" dirty="0">
                <a:latin typeface="Times New Roman"/>
                <a:cs typeface="Times New Roman"/>
              </a:rPr>
              <a:t> 2H</a:t>
            </a:r>
            <a:r>
              <a:rPr sz="2400" spc="-7" baseline="-20833" dirty="0">
                <a:latin typeface="Times New Roman"/>
                <a:cs typeface="Times New Roman"/>
              </a:rPr>
              <a:t>2</a:t>
            </a:r>
            <a:r>
              <a:rPr sz="2400" spc="292" baseline="-20833" dirty="0">
                <a:latin typeface="Times New Roman"/>
                <a:cs typeface="Times New Roman"/>
              </a:rPr>
              <a:t> </a:t>
            </a:r>
            <a:r>
              <a:rPr sz="2400" dirty="0">
                <a:latin typeface="Times New Roman"/>
                <a:cs typeface="Times New Roman"/>
              </a:rPr>
              <a:t>+</a:t>
            </a:r>
            <a:r>
              <a:rPr sz="2400" spc="-10" dirty="0">
                <a:latin typeface="Times New Roman"/>
                <a:cs typeface="Times New Roman"/>
              </a:rPr>
              <a:t> </a:t>
            </a:r>
            <a:r>
              <a:rPr sz="2400" spc="-5" dirty="0">
                <a:latin typeface="Times New Roman"/>
                <a:cs typeface="Times New Roman"/>
              </a:rPr>
              <a:t>O</a:t>
            </a:r>
            <a:r>
              <a:rPr sz="2400" spc="-7" baseline="-20833" dirty="0">
                <a:latin typeface="Times New Roman"/>
                <a:cs typeface="Times New Roman"/>
              </a:rPr>
              <a:t>2</a:t>
            </a:r>
            <a:r>
              <a:rPr sz="2400" spc="300" baseline="-20833" dirty="0">
                <a:latin typeface="Times New Roman"/>
                <a:cs typeface="Times New Roman"/>
              </a:rPr>
              <a:t> </a:t>
            </a:r>
            <a:r>
              <a:rPr sz="2400" dirty="0">
                <a:latin typeface="Times New Roman"/>
                <a:cs typeface="Times New Roman"/>
              </a:rPr>
              <a:t>(2)</a:t>
            </a:r>
            <a:endParaRPr sz="2400">
              <a:latin typeface="Times New Roman"/>
              <a:cs typeface="Times New Roman"/>
            </a:endParaRPr>
          </a:p>
        </p:txBody>
      </p:sp>
      <p:grpSp>
        <p:nvGrpSpPr>
          <p:cNvPr id="4" name="object 4"/>
          <p:cNvGrpSpPr/>
          <p:nvPr/>
        </p:nvGrpSpPr>
        <p:grpSpPr>
          <a:xfrm>
            <a:off x="302856" y="3620008"/>
            <a:ext cx="521334" cy="763270"/>
            <a:chOff x="302856" y="3620008"/>
            <a:chExt cx="521334" cy="763270"/>
          </a:xfrm>
        </p:grpSpPr>
        <p:sp>
          <p:nvSpPr>
            <p:cNvPr id="5" name="object 5"/>
            <p:cNvSpPr/>
            <p:nvPr/>
          </p:nvSpPr>
          <p:spPr>
            <a:xfrm>
              <a:off x="651167" y="3626358"/>
              <a:ext cx="170180" cy="753745"/>
            </a:xfrm>
            <a:custGeom>
              <a:avLst/>
              <a:gdLst/>
              <a:ahLst/>
              <a:cxnLst/>
              <a:rect l="l" t="t" r="r" b="b"/>
              <a:pathLst>
                <a:path w="170180" h="753745">
                  <a:moveTo>
                    <a:pt x="169583" y="753618"/>
                  </a:moveTo>
                  <a:lnTo>
                    <a:pt x="136581" y="752504"/>
                  </a:lnTo>
                  <a:lnTo>
                    <a:pt x="109631" y="749474"/>
                  </a:lnTo>
                  <a:lnTo>
                    <a:pt x="91460" y="744991"/>
                  </a:lnTo>
                  <a:lnTo>
                    <a:pt x="84797" y="739521"/>
                  </a:lnTo>
                  <a:lnTo>
                    <a:pt x="84797" y="390906"/>
                  </a:lnTo>
                  <a:lnTo>
                    <a:pt x="78134" y="385435"/>
                  </a:lnTo>
                  <a:lnTo>
                    <a:pt x="59963" y="380952"/>
                  </a:lnTo>
                  <a:lnTo>
                    <a:pt x="33009" y="377922"/>
                  </a:lnTo>
                  <a:lnTo>
                    <a:pt x="0" y="376809"/>
                  </a:lnTo>
                  <a:lnTo>
                    <a:pt x="33009" y="375695"/>
                  </a:lnTo>
                  <a:lnTo>
                    <a:pt x="59963" y="372665"/>
                  </a:lnTo>
                  <a:lnTo>
                    <a:pt x="78134" y="368182"/>
                  </a:lnTo>
                  <a:lnTo>
                    <a:pt x="84797" y="362712"/>
                  </a:lnTo>
                  <a:lnTo>
                    <a:pt x="84797" y="14224"/>
                  </a:lnTo>
                  <a:lnTo>
                    <a:pt x="91461" y="8679"/>
                  </a:lnTo>
                  <a:lnTo>
                    <a:pt x="109632" y="4159"/>
                  </a:lnTo>
                  <a:lnTo>
                    <a:pt x="136586" y="1115"/>
                  </a:lnTo>
                  <a:lnTo>
                    <a:pt x="169595" y="0"/>
                  </a:lnTo>
                </a:path>
              </a:pathLst>
            </a:custGeom>
            <a:ln w="6350">
              <a:solidFill>
                <a:srgbClr val="5B9BD4"/>
              </a:solidFill>
            </a:ln>
          </p:spPr>
          <p:txBody>
            <a:bodyPr wrap="square" lIns="0" tIns="0" rIns="0" bIns="0" rtlCol="0"/>
            <a:lstStyle/>
            <a:p>
              <a:endParaRPr/>
            </a:p>
          </p:txBody>
        </p:sp>
        <p:sp>
          <p:nvSpPr>
            <p:cNvPr id="6" name="object 6"/>
            <p:cNvSpPr/>
            <p:nvPr/>
          </p:nvSpPr>
          <p:spPr>
            <a:xfrm>
              <a:off x="309206" y="3626358"/>
              <a:ext cx="342265" cy="321945"/>
            </a:xfrm>
            <a:custGeom>
              <a:avLst/>
              <a:gdLst/>
              <a:ahLst/>
              <a:cxnLst/>
              <a:rect l="l" t="t" r="r" b="b"/>
              <a:pathLst>
                <a:path w="342265" h="321945">
                  <a:moveTo>
                    <a:pt x="170980" y="0"/>
                  </a:moveTo>
                  <a:lnTo>
                    <a:pt x="125528" y="5744"/>
                  </a:lnTo>
                  <a:lnTo>
                    <a:pt x="84685" y="21956"/>
                  </a:lnTo>
                  <a:lnTo>
                    <a:pt x="50080" y="47101"/>
                  </a:lnTo>
                  <a:lnTo>
                    <a:pt x="23344" y="79643"/>
                  </a:lnTo>
                  <a:lnTo>
                    <a:pt x="6107" y="118048"/>
                  </a:lnTo>
                  <a:lnTo>
                    <a:pt x="0" y="160782"/>
                  </a:lnTo>
                  <a:lnTo>
                    <a:pt x="6107" y="203515"/>
                  </a:lnTo>
                  <a:lnTo>
                    <a:pt x="23344" y="241920"/>
                  </a:lnTo>
                  <a:lnTo>
                    <a:pt x="50080" y="274462"/>
                  </a:lnTo>
                  <a:lnTo>
                    <a:pt x="84685" y="299607"/>
                  </a:lnTo>
                  <a:lnTo>
                    <a:pt x="125528" y="315819"/>
                  </a:lnTo>
                  <a:lnTo>
                    <a:pt x="170980" y="321564"/>
                  </a:lnTo>
                  <a:lnTo>
                    <a:pt x="216435" y="315819"/>
                  </a:lnTo>
                  <a:lnTo>
                    <a:pt x="257280" y="299607"/>
                  </a:lnTo>
                  <a:lnTo>
                    <a:pt x="291884" y="274462"/>
                  </a:lnTo>
                  <a:lnTo>
                    <a:pt x="318618" y="241920"/>
                  </a:lnTo>
                  <a:lnTo>
                    <a:pt x="335853" y="203515"/>
                  </a:lnTo>
                  <a:lnTo>
                    <a:pt x="341960" y="160782"/>
                  </a:lnTo>
                  <a:lnTo>
                    <a:pt x="335853" y="118048"/>
                  </a:lnTo>
                  <a:lnTo>
                    <a:pt x="318618" y="79643"/>
                  </a:lnTo>
                  <a:lnTo>
                    <a:pt x="291884" y="47101"/>
                  </a:lnTo>
                  <a:lnTo>
                    <a:pt x="257280" y="21956"/>
                  </a:lnTo>
                  <a:lnTo>
                    <a:pt x="216435" y="5744"/>
                  </a:lnTo>
                  <a:lnTo>
                    <a:pt x="170980" y="0"/>
                  </a:lnTo>
                  <a:close/>
                </a:path>
              </a:pathLst>
            </a:custGeom>
            <a:solidFill>
              <a:srgbClr val="5B9BD4"/>
            </a:solidFill>
          </p:spPr>
          <p:txBody>
            <a:bodyPr wrap="square" lIns="0" tIns="0" rIns="0" bIns="0" rtlCol="0"/>
            <a:lstStyle/>
            <a:p>
              <a:endParaRPr/>
            </a:p>
          </p:txBody>
        </p:sp>
        <p:sp>
          <p:nvSpPr>
            <p:cNvPr id="7" name="object 7"/>
            <p:cNvSpPr/>
            <p:nvPr/>
          </p:nvSpPr>
          <p:spPr>
            <a:xfrm>
              <a:off x="309206" y="3626358"/>
              <a:ext cx="342265" cy="321945"/>
            </a:xfrm>
            <a:custGeom>
              <a:avLst/>
              <a:gdLst/>
              <a:ahLst/>
              <a:cxnLst/>
              <a:rect l="l" t="t" r="r" b="b"/>
              <a:pathLst>
                <a:path w="342265" h="321945">
                  <a:moveTo>
                    <a:pt x="0" y="160782"/>
                  </a:moveTo>
                  <a:lnTo>
                    <a:pt x="6107" y="118048"/>
                  </a:lnTo>
                  <a:lnTo>
                    <a:pt x="23344" y="79643"/>
                  </a:lnTo>
                  <a:lnTo>
                    <a:pt x="50080" y="47101"/>
                  </a:lnTo>
                  <a:lnTo>
                    <a:pt x="84685" y="21956"/>
                  </a:lnTo>
                  <a:lnTo>
                    <a:pt x="125528" y="5744"/>
                  </a:lnTo>
                  <a:lnTo>
                    <a:pt x="170980" y="0"/>
                  </a:lnTo>
                  <a:lnTo>
                    <a:pt x="216435" y="5744"/>
                  </a:lnTo>
                  <a:lnTo>
                    <a:pt x="257280" y="21956"/>
                  </a:lnTo>
                  <a:lnTo>
                    <a:pt x="291884" y="47101"/>
                  </a:lnTo>
                  <a:lnTo>
                    <a:pt x="318618" y="79643"/>
                  </a:lnTo>
                  <a:lnTo>
                    <a:pt x="335853" y="118048"/>
                  </a:lnTo>
                  <a:lnTo>
                    <a:pt x="341960" y="160782"/>
                  </a:lnTo>
                  <a:lnTo>
                    <a:pt x="335853" y="203515"/>
                  </a:lnTo>
                  <a:lnTo>
                    <a:pt x="318618" y="241920"/>
                  </a:lnTo>
                  <a:lnTo>
                    <a:pt x="291884" y="274462"/>
                  </a:lnTo>
                  <a:lnTo>
                    <a:pt x="257280" y="299607"/>
                  </a:lnTo>
                  <a:lnTo>
                    <a:pt x="216435" y="315819"/>
                  </a:lnTo>
                  <a:lnTo>
                    <a:pt x="170980" y="321564"/>
                  </a:lnTo>
                  <a:lnTo>
                    <a:pt x="125528" y="315819"/>
                  </a:lnTo>
                  <a:lnTo>
                    <a:pt x="84685" y="299607"/>
                  </a:lnTo>
                  <a:lnTo>
                    <a:pt x="50080" y="274462"/>
                  </a:lnTo>
                  <a:lnTo>
                    <a:pt x="23344" y="241920"/>
                  </a:lnTo>
                  <a:lnTo>
                    <a:pt x="6107" y="203515"/>
                  </a:lnTo>
                  <a:lnTo>
                    <a:pt x="0" y="160782"/>
                  </a:lnTo>
                  <a:close/>
                </a:path>
              </a:pathLst>
            </a:custGeom>
            <a:ln w="12700">
              <a:solidFill>
                <a:srgbClr val="41709C"/>
              </a:solidFill>
            </a:ln>
          </p:spPr>
          <p:txBody>
            <a:bodyPr wrap="square" lIns="0" tIns="0" rIns="0" bIns="0" rtlCol="0"/>
            <a:lstStyle/>
            <a:p>
              <a:endParaRPr/>
            </a:p>
          </p:txBody>
        </p:sp>
      </p:grpSp>
      <p:sp>
        <p:nvSpPr>
          <p:cNvPr id="8" name="object 8"/>
          <p:cNvSpPr txBox="1"/>
          <p:nvPr/>
        </p:nvSpPr>
        <p:spPr>
          <a:xfrm>
            <a:off x="441147" y="3641216"/>
            <a:ext cx="76835" cy="269240"/>
          </a:xfrm>
          <a:prstGeom prst="rect">
            <a:avLst/>
          </a:prstGeom>
        </p:spPr>
        <p:txBody>
          <a:bodyPr vert="horz" wrap="square" lIns="0" tIns="12065" rIns="0" bIns="0" rtlCol="0">
            <a:spAutoFit/>
          </a:bodyPr>
          <a:lstStyle/>
          <a:p>
            <a:pPr marL="12700">
              <a:lnSpc>
                <a:spcPct val="100000"/>
              </a:lnSpc>
              <a:spcBef>
                <a:spcPts val="95"/>
              </a:spcBef>
            </a:pPr>
            <a:r>
              <a:rPr sz="1600" spc="-5" dirty="0">
                <a:solidFill>
                  <a:srgbClr val="FFFFFF"/>
                </a:solidFill>
                <a:latin typeface="Calibri"/>
                <a:cs typeface="Calibri"/>
              </a:rPr>
              <a:t>I</a:t>
            </a:r>
            <a:endParaRPr sz="1600">
              <a:latin typeface="Calibri"/>
              <a:cs typeface="Calibri"/>
            </a:endParaRPr>
          </a:p>
        </p:txBody>
      </p:sp>
      <p:sp>
        <p:nvSpPr>
          <p:cNvPr id="9" name="object 9"/>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15</a:t>
            </a:fld>
            <a:endParaRP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383540" y="219202"/>
            <a:ext cx="10720070" cy="756920"/>
          </a:xfrm>
          <a:prstGeom prst="rect">
            <a:avLst/>
          </a:prstGeom>
        </p:spPr>
        <p:txBody>
          <a:bodyPr vert="horz" wrap="square" lIns="0" tIns="12065" rIns="0" bIns="0" rtlCol="0">
            <a:spAutoFit/>
          </a:bodyPr>
          <a:lstStyle/>
          <a:p>
            <a:pPr marL="12700" marR="5080">
              <a:lnSpc>
                <a:spcPct val="100000"/>
              </a:lnSpc>
              <a:spcBef>
                <a:spcPts val="95"/>
              </a:spcBef>
            </a:pPr>
            <a:r>
              <a:rPr sz="1600" b="1" spc="-5" dirty="0">
                <a:solidFill>
                  <a:srgbClr val="353535"/>
                </a:solidFill>
                <a:latin typeface="Times New Roman"/>
                <a:cs typeface="Times New Roman"/>
              </a:rPr>
              <a:t>Пример</a:t>
            </a:r>
            <a:r>
              <a:rPr sz="1600" b="1" spc="5" dirty="0">
                <a:solidFill>
                  <a:srgbClr val="353535"/>
                </a:solidFill>
                <a:latin typeface="Times New Roman"/>
                <a:cs typeface="Times New Roman"/>
              </a:rPr>
              <a:t> </a:t>
            </a:r>
            <a:r>
              <a:rPr sz="1600" b="1" spc="-5" dirty="0">
                <a:solidFill>
                  <a:srgbClr val="353535"/>
                </a:solidFill>
                <a:latin typeface="Times New Roman"/>
                <a:cs typeface="Times New Roman"/>
              </a:rPr>
              <a:t>2.</a:t>
            </a:r>
            <a:r>
              <a:rPr sz="1600" b="1" spc="15" dirty="0">
                <a:solidFill>
                  <a:srgbClr val="353535"/>
                </a:solidFill>
                <a:latin typeface="Times New Roman"/>
                <a:cs typeface="Times New Roman"/>
              </a:rPr>
              <a:t> </a:t>
            </a:r>
            <a:r>
              <a:rPr sz="1600" dirty="0">
                <a:solidFill>
                  <a:srgbClr val="353535"/>
                </a:solidFill>
                <a:latin typeface="Times New Roman"/>
                <a:cs typeface="Times New Roman"/>
              </a:rPr>
              <a:t>Через</a:t>
            </a:r>
            <a:r>
              <a:rPr sz="1600" spc="15" dirty="0">
                <a:solidFill>
                  <a:srgbClr val="353535"/>
                </a:solidFill>
                <a:latin typeface="Times New Roman"/>
                <a:cs typeface="Times New Roman"/>
              </a:rPr>
              <a:t> </a:t>
            </a:r>
            <a:r>
              <a:rPr sz="1600" spc="-5" dirty="0">
                <a:solidFill>
                  <a:srgbClr val="353535"/>
                </a:solidFill>
                <a:latin typeface="Times New Roman"/>
                <a:cs typeface="Times New Roman"/>
              </a:rPr>
              <a:t>520</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г</a:t>
            </a:r>
            <a:r>
              <a:rPr sz="1600" spc="15" dirty="0">
                <a:solidFill>
                  <a:srgbClr val="353535"/>
                </a:solidFill>
                <a:latin typeface="Times New Roman"/>
                <a:cs typeface="Times New Roman"/>
              </a:rPr>
              <a:t> </a:t>
            </a:r>
            <a:r>
              <a:rPr sz="1600" spc="-5" dirty="0">
                <a:solidFill>
                  <a:srgbClr val="353535"/>
                </a:solidFill>
                <a:latin typeface="Times New Roman"/>
                <a:cs typeface="Times New Roman"/>
              </a:rPr>
              <a:t>16,1%-ного</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раствора</a:t>
            </a:r>
            <a:r>
              <a:rPr sz="1600" dirty="0">
                <a:solidFill>
                  <a:srgbClr val="353535"/>
                </a:solidFill>
                <a:latin typeface="Times New Roman"/>
                <a:cs typeface="Times New Roman"/>
              </a:rPr>
              <a:t> </a:t>
            </a:r>
            <a:r>
              <a:rPr sz="1600" spc="-20" dirty="0">
                <a:solidFill>
                  <a:srgbClr val="353535"/>
                </a:solidFill>
                <a:latin typeface="Times New Roman"/>
                <a:cs typeface="Times New Roman"/>
              </a:rPr>
              <a:t>сульфата</a:t>
            </a:r>
            <a:r>
              <a:rPr sz="1600" spc="30" dirty="0">
                <a:solidFill>
                  <a:srgbClr val="353535"/>
                </a:solidFill>
                <a:latin typeface="Times New Roman"/>
                <a:cs typeface="Times New Roman"/>
              </a:rPr>
              <a:t> </a:t>
            </a:r>
            <a:r>
              <a:rPr sz="1600" spc="-10" dirty="0">
                <a:solidFill>
                  <a:srgbClr val="353535"/>
                </a:solidFill>
                <a:latin typeface="Times New Roman"/>
                <a:cs typeface="Times New Roman"/>
              </a:rPr>
              <a:t>цинка</a:t>
            </a:r>
            <a:r>
              <a:rPr sz="1600" spc="30" dirty="0">
                <a:solidFill>
                  <a:srgbClr val="353535"/>
                </a:solidFill>
                <a:latin typeface="Times New Roman"/>
                <a:cs typeface="Times New Roman"/>
              </a:rPr>
              <a:t> </a:t>
            </a:r>
            <a:r>
              <a:rPr sz="1600" spc="-10" dirty="0">
                <a:solidFill>
                  <a:srgbClr val="353535"/>
                </a:solidFill>
                <a:latin typeface="Times New Roman"/>
                <a:cs typeface="Times New Roman"/>
              </a:rPr>
              <a:t>пропускали</a:t>
            </a:r>
            <a:r>
              <a:rPr sz="1600" spc="40" dirty="0">
                <a:solidFill>
                  <a:srgbClr val="353535"/>
                </a:solidFill>
                <a:latin typeface="Times New Roman"/>
                <a:cs typeface="Times New Roman"/>
              </a:rPr>
              <a:t> </a:t>
            </a:r>
            <a:r>
              <a:rPr sz="1600" spc="-5" dirty="0">
                <a:solidFill>
                  <a:srgbClr val="353535"/>
                </a:solidFill>
                <a:latin typeface="Times New Roman"/>
                <a:cs typeface="Times New Roman"/>
              </a:rPr>
              <a:t>электрический</a:t>
            </a:r>
            <a:r>
              <a:rPr sz="1600" spc="35" dirty="0">
                <a:solidFill>
                  <a:srgbClr val="353535"/>
                </a:solidFill>
                <a:latin typeface="Times New Roman"/>
                <a:cs typeface="Times New Roman"/>
              </a:rPr>
              <a:t> </a:t>
            </a:r>
            <a:r>
              <a:rPr sz="1600" spc="-15" dirty="0">
                <a:solidFill>
                  <a:srgbClr val="353535"/>
                </a:solidFill>
                <a:latin typeface="Times New Roman"/>
                <a:cs typeface="Times New Roman"/>
              </a:rPr>
              <a:t>ток</a:t>
            </a:r>
            <a:r>
              <a:rPr sz="1600" dirty="0">
                <a:solidFill>
                  <a:srgbClr val="353535"/>
                </a:solidFill>
                <a:latin typeface="Times New Roman"/>
                <a:cs typeface="Times New Roman"/>
              </a:rPr>
              <a:t> </a:t>
            </a:r>
            <a:r>
              <a:rPr sz="1600" spc="-5" dirty="0">
                <a:solidFill>
                  <a:srgbClr val="353535"/>
                </a:solidFill>
                <a:latin typeface="Times New Roman"/>
                <a:cs typeface="Times New Roman"/>
              </a:rPr>
              <a:t>до</a:t>
            </a:r>
            <a:r>
              <a:rPr sz="1600" dirty="0">
                <a:solidFill>
                  <a:srgbClr val="353535"/>
                </a:solidFill>
                <a:latin typeface="Times New Roman"/>
                <a:cs typeface="Times New Roman"/>
              </a:rPr>
              <a:t> </a:t>
            </a:r>
            <a:r>
              <a:rPr sz="1600" spc="-15" dirty="0">
                <a:solidFill>
                  <a:srgbClr val="353535"/>
                </a:solidFill>
                <a:latin typeface="Times New Roman"/>
                <a:cs typeface="Times New Roman"/>
              </a:rPr>
              <a:t>тех</a:t>
            </a:r>
            <a:r>
              <a:rPr sz="1600" spc="15" dirty="0">
                <a:solidFill>
                  <a:srgbClr val="353535"/>
                </a:solidFill>
                <a:latin typeface="Times New Roman"/>
                <a:cs typeface="Times New Roman"/>
              </a:rPr>
              <a:t> </a:t>
            </a:r>
            <a:r>
              <a:rPr sz="1600" spc="-5" dirty="0">
                <a:solidFill>
                  <a:srgbClr val="353535"/>
                </a:solidFill>
                <a:latin typeface="Times New Roman"/>
                <a:cs typeface="Times New Roman"/>
              </a:rPr>
              <a:t>пор,</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пока</a:t>
            </a:r>
            <a:r>
              <a:rPr sz="1600" spc="50" dirty="0">
                <a:solidFill>
                  <a:srgbClr val="353535"/>
                </a:solidFill>
                <a:latin typeface="Times New Roman"/>
                <a:cs typeface="Times New Roman"/>
              </a:rPr>
              <a:t> </a:t>
            </a:r>
            <a:r>
              <a:rPr sz="1600" spc="-15" dirty="0">
                <a:solidFill>
                  <a:srgbClr val="353535"/>
                </a:solidFill>
                <a:latin typeface="Times New Roman"/>
                <a:cs typeface="Times New Roman"/>
              </a:rPr>
              <a:t>объём</a:t>
            </a:r>
            <a:r>
              <a:rPr sz="1600" dirty="0">
                <a:solidFill>
                  <a:srgbClr val="353535"/>
                </a:solidFill>
                <a:latin typeface="Times New Roman"/>
                <a:cs typeface="Times New Roman"/>
              </a:rPr>
              <a:t> </a:t>
            </a:r>
            <a:r>
              <a:rPr sz="1600" spc="-5" dirty="0">
                <a:solidFill>
                  <a:srgbClr val="353535"/>
                </a:solidFill>
                <a:latin typeface="Times New Roman"/>
                <a:cs typeface="Times New Roman"/>
              </a:rPr>
              <a:t>газа, </a:t>
            </a:r>
            <a:r>
              <a:rPr sz="1600" dirty="0">
                <a:solidFill>
                  <a:srgbClr val="353535"/>
                </a:solidFill>
                <a:latin typeface="Times New Roman"/>
                <a:cs typeface="Times New Roman"/>
              </a:rPr>
              <a:t> </a:t>
            </a:r>
            <a:r>
              <a:rPr sz="1600" spc="-10" dirty="0">
                <a:solidFill>
                  <a:srgbClr val="353535"/>
                </a:solidFill>
                <a:latin typeface="Times New Roman"/>
                <a:cs typeface="Times New Roman"/>
              </a:rPr>
              <a:t>выделившегося</a:t>
            </a:r>
            <a:r>
              <a:rPr sz="1600" spc="40" dirty="0">
                <a:solidFill>
                  <a:srgbClr val="353535"/>
                </a:solidFill>
                <a:latin typeface="Times New Roman"/>
                <a:cs typeface="Times New Roman"/>
              </a:rPr>
              <a:t> </a:t>
            </a:r>
            <a:r>
              <a:rPr sz="1600" spc="-5" dirty="0">
                <a:solidFill>
                  <a:srgbClr val="353535"/>
                </a:solidFill>
                <a:latin typeface="Times New Roman"/>
                <a:cs typeface="Times New Roman"/>
              </a:rPr>
              <a:t>на</a:t>
            </a:r>
            <a:r>
              <a:rPr sz="1600" spc="10" dirty="0">
                <a:solidFill>
                  <a:srgbClr val="353535"/>
                </a:solidFill>
                <a:latin typeface="Times New Roman"/>
                <a:cs typeface="Times New Roman"/>
              </a:rPr>
              <a:t> </a:t>
            </a:r>
            <a:r>
              <a:rPr sz="1600" spc="-25" dirty="0">
                <a:solidFill>
                  <a:srgbClr val="353535"/>
                </a:solidFill>
                <a:latin typeface="Times New Roman"/>
                <a:cs typeface="Times New Roman"/>
              </a:rPr>
              <a:t>катоде,</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не</a:t>
            </a:r>
            <a:r>
              <a:rPr sz="1600" spc="25" dirty="0">
                <a:solidFill>
                  <a:srgbClr val="353535"/>
                </a:solidFill>
                <a:latin typeface="Times New Roman"/>
                <a:cs typeface="Times New Roman"/>
              </a:rPr>
              <a:t> </a:t>
            </a:r>
            <a:r>
              <a:rPr sz="1600" dirty="0">
                <a:solidFill>
                  <a:srgbClr val="353535"/>
                </a:solidFill>
                <a:latin typeface="Times New Roman"/>
                <a:cs typeface="Times New Roman"/>
              </a:rPr>
              <a:t>стал </a:t>
            </a:r>
            <a:r>
              <a:rPr sz="1600" spc="-5" dirty="0">
                <a:solidFill>
                  <a:srgbClr val="353535"/>
                </a:solidFill>
                <a:latin typeface="Times New Roman"/>
                <a:cs typeface="Times New Roman"/>
              </a:rPr>
              <a:t>равен</a:t>
            </a:r>
            <a:r>
              <a:rPr sz="1600" spc="40" dirty="0">
                <a:solidFill>
                  <a:srgbClr val="353535"/>
                </a:solidFill>
                <a:latin typeface="Times New Roman"/>
                <a:cs typeface="Times New Roman"/>
              </a:rPr>
              <a:t> </a:t>
            </a:r>
            <a:r>
              <a:rPr sz="1600" spc="-15" dirty="0">
                <a:solidFill>
                  <a:srgbClr val="353535"/>
                </a:solidFill>
                <a:latin typeface="Times New Roman"/>
                <a:cs typeface="Times New Roman"/>
              </a:rPr>
              <a:t>объёму</a:t>
            </a:r>
            <a:r>
              <a:rPr sz="1600" spc="-5" dirty="0">
                <a:solidFill>
                  <a:srgbClr val="353535"/>
                </a:solidFill>
                <a:latin typeface="Times New Roman"/>
                <a:cs typeface="Times New Roman"/>
              </a:rPr>
              <a:t> газа,</a:t>
            </a:r>
            <a:r>
              <a:rPr sz="1600" spc="25" dirty="0">
                <a:solidFill>
                  <a:srgbClr val="353535"/>
                </a:solidFill>
                <a:latin typeface="Times New Roman"/>
                <a:cs typeface="Times New Roman"/>
              </a:rPr>
              <a:t> </a:t>
            </a:r>
            <a:r>
              <a:rPr sz="1600" spc="-10" dirty="0">
                <a:solidFill>
                  <a:srgbClr val="353535"/>
                </a:solidFill>
                <a:latin typeface="Times New Roman"/>
                <a:cs typeface="Times New Roman"/>
              </a:rPr>
              <a:t>выделившемуся</a:t>
            </a:r>
            <a:r>
              <a:rPr sz="1600" spc="55" dirty="0">
                <a:solidFill>
                  <a:srgbClr val="353535"/>
                </a:solidFill>
                <a:latin typeface="Times New Roman"/>
                <a:cs typeface="Times New Roman"/>
              </a:rPr>
              <a:t> </a:t>
            </a:r>
            <a:r>
              <a:rPr sz="1600" spc="-5" dirty="0">
                <a:solidFill>
                  <a:srgbClr val="353535"/>
                </a:solidFill>
                <a:latin typeface="Times New Roman"/>
                <a:cs typeface="Times New Roman"/>
              </a:rPr>
              <a:t>на</a:t>
            </a:r>
            <a:r>
              <a:rPr sz="1600" spc="25" dirty="0">
                <a:solidFill>
                  <a:srgbClr val="353535"/>
                </a:solidFill>
                <a:latin typeface="Times New Roman"/>
                <a:cs typeface="Times New Roman"/>
              </a:rPr>
              <a:t> </a:t>
            </a:r>
            <a:r>
              <a:rPr sz="1600" spc="-10" dirty="0">
                <a:solidFill>
                  <a:srgbClr val="353535"/>
                </a:solidFill>
                <a:latin typeface="Times New Roman"/>
                <a:cs typeface="Times New Roman"/>
              </a:rPr>
              <a:t>аноде.</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При</a:t>
            </a:r>
            <a:r>
              <a:rPr sz="1600" spc="10" dirty="0">
                <a:solidFill>
                  <a:srgbClr val="353535"/>
                </a:solidFill>
                <a:latin typeface="Times New Roman"/>
                <a:cs typeface="Times New Roman"/>
              </a:rPr>
              <a:t> </a:t>
            </a:r>
            <a:r>
              <a:rPr sz="1600" spc="-20" dirty="0">
                <a:solidFill>
                  <a:srgbClr val="353535"/>
                </a:solidFill>
                <a:latin typeface="Times New Roman"/>
                <a:cs typeface="Times New Roman"/>
              </a:rPr>
              <a:t>этом</a:t>
            </a:r>
            <a:r>
              <a:rPr sz="1600" spc="20" dirty="0">
                <a:solidFill>
                  <a:srgbClr val="353535"/>
                </a:solidFill>
                <a:latin typeface="Times New Roman"/>
                <a:cs typeface="Times New Roman"/>
              </a:rPr>
              <a:t> </a:t>
            </a:r>
            <a:r>
              <a:rPr sz="1600" spc="-10" dirty="0">
                <a:solidFill>
                  <a:srgbClr val="353535"/>
                </a:solidFill>
                <a:latin typeface="Times New Roman"/>
                <a:cs typeface="Times New Roman"/>
              </a:rPr>
              <a:t>массовая</a:t>
            </a:r>
            <a:r>
              <a:rPr sz="1600" spc="25" dirty="0">
                <a:solidFill>
                  <a:srgbClr val="353535"/>
                </a:solidFill>
                <a:latin typeface="Times New Roman"/>
                <a:cs typeface="Times New Roman"/>
              </a:rPr>
              <a:t> </a:t>
            </a:r>
            <a:r>
              <a:rPr sz="1600" spc="-10" dirty="0">
                <a:solidFill>
                  <a:srgbClr val="353535"/>
                </a:solidFill>
                <a:latin typeface="Times New Roman"/>
                <a:cs typeface="Times New Roman"/>
              </a:rPr>
              <a:t>доля</a:t>
            </a:r>
            <a:r>
              <a:rPr sz="1600" spc="5" dirty="0">
                <a:solidFill>
                  <a:srgbClr val="353535"/>
                </a:solidFill>
                <a:latin typeface="Times New Roman"/>
                <a:cs typeface="Times New Roman"/>
              </a:rPr>
              <a:t> </a:t>
            </a:r>
            <a:r>
              <a:rPr sz="1600" spc="-20" dirty="0">
                <a:solidFill>
                  <a:srgbClr val="353535"/>
                </a:solidFill>
                <a:latin typeface="Times New Roman"/>
                <a:cs typeface="Times New Roman"/>
              </a:rPr>
              <a:t>сульфата</a:t>
            </a:r>
            <a:r>
              <a:rPr sz="1600" spc="35" dirty="0">
                <a:solidFill>
                  <a:srgbClr val="353535"/>
                </a:solidFill>
                <a:latin typeface="Times New Roman"/>
                <a:cs typeface="Times New Roman"/>
              </a:rPr>
              <a:t> </a:t>
            </a:r>
            <a:r>
              <a:rPr sz="1600" spc="-10" dirty="0">
                <a:solidFill>
                  <a:srgbClr val="353535"/>
                </a:solidFill>
                <a:latin typeface="Times New Roman"/>
                <a:cs typeface="Times New Roman"/>
              </a:rPr>
              <a:t>цинка </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понизилась</a:t>
            </a:r>
            <a:r>
              <a:rPr sz="1600" spc="55" dirty="0">
                <a:solidFill>
                  <a:srgbClr val="353535"/>
                </a:solidFill>
                <a:latin typeface="Times New Roman"/>
                <a:cs typeface="Times New Roman"/>
              </a:rPr>
              <a:t> </a:t>
            </a:r>
            <a:r>
              <a:rPr sz="1600" spc="-5" dirty="0">
                <a:solidFill>
                  <a:srgbClr val="353535"/>
                </a:solidFill>
                <a:latin typeface="Times New Roman"/>
                <a:cs typeface="Times New Roman"/>
              </a:rPr>
              <a:t>до</a:t>
            </a:r>
            <a:r>
              <a:rPr sz="1600" spc="15" dirty="0">
                <a:solidFill>
                  <a:srgbClr val="353535"/>
                </a:solidFill>
                <a:latin typeface="Times New Roman"/>
                <a:cs typeface="Times New Roman"/>
              </a:rPr>
              <a:t> </a:t>
            </a:r>
            <a:r>
              <a:rPr sz="1600" spc="-5" dirty="0">
                <a:solidFill>
                  <a:srgbClr val="353535"/>
                </a:solidFill>
                <a:latin typeface="Times New Roman"/>
                <a:cs typeface="Times New Roman"/>
              </a:rPr>
              <a:t>10,3%.</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К</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полученному</a:t>
            </a:r>
            <a:r>
              <a:rPr sz="1600" spc="60" dirty="0">
                <a:solidFill>
                  <a:srgbClr val="353535"/>
                </a:solidFill>
                <a:latin typeface="Times New Roman"/>
                <a:cs typeface="Times New Roman"/>
              </a:rPr>
              <a:t> </a:t>
            </a:r>
            <a:r>
              <a:rPr sz="1600" spc="-10" dirty="0">
                <a:solidFill>
                  <a:srgbClr val="353535"/>
                </a:solidFill>
                <a:latin typeface="Times New Roman"/>
                <a:cs typeface="Times New Roman"/>
              </a:rPr>
              <a:t>раствору</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добавили</a:t>
            </a:r>
            <a:r>
              <a:rPr sz="1600" spc="25" dirty="0">
                <a:solidFill>
                  <a:srgbClr val="353535"/>
                </a:solidFill>
                <a:latin typeface="Times New Roman"/>
                <a:cs typeface="Times New Roman"/>
              </a:rPr>
              <a:t> </a:t>
            </a:r>
            <a:r>
              <a:rPr sz="1600" spc="-5" dirty="0">
                <a:solidFill>
                  <a:srgbClr val="353535"/>
                </a:solidFill>
                <a:latin typeface="Times New Roman"/>
                <a:cs typeface="Times New Roman"/>
              </a:rPr>
              <a:t>212 г</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10%</a:t>
            </a:r>
            <a:r>
              <a:rPr sz="1600" spc="15" dirty="0">
                <a:solidFill>
                  <a:srgbClr val="353535"/>
                </a:solidFill>
                <a:latin typeface="Times New Roman"/>
                <a:cs typeface="Times New Roman"/>
              </a:rPr>
              <a:t> </a:t>
            </a:r>
            <a:r>
              <a:rPr sz="1600" spc="-5" dirty="0">
                <a:solidFill>
                  <a:srgbClr val="353535"/>
                </a:solidFill>
                <a:latin typeface="Times New Roman"/>
                <a:cs typeface="Times New Roman"/>
              </a:rPr>
              <a:t>раствора</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карбоната</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натрия.</a:t>
            </a:r>
            <a:r>
              <a:rPr sz="1600" spc="35" dirty="0">
                <a:solidFill>
                  <a:srgbClr val="353535"/>
                </a:solidFill>
                <a:latin typeface="Times New Roman"/>
                <a:cs typeface="Times New Roman"/>
              </a:rPr>
              <a:t> </a:t>
            </a:r>
            <a:r>
              <a:rPr sz="1600" spc="-5" dirty="0">
                <a:solidFill>
                  <a:srgbClr val="353535"/>
                </a:solidFill>
                <a:latin typeface="Times New Roman"/>
                <a:cs typeface="Times New Roman"/>
              </a:rPr>
              <a:t>Вычислите</a:t>
            </a:r>
            <a:r>
              <a:rPr sz="1600" spc="35" dirty="0">
                <a:solidFill>
                  <a:srgbClr val="353535"/>
                </a:solidFill>
                <a:latin typeface="Times New Roman"/>
                <a:cs typeface="Times New Roman"/>
              </a:rPr>
              <a:t> </a:t>
            </a:r>
            <a:r>
              <a:rPr sz="1600" spc="-15" dirty="0">
                <a:solidFill>
                  <a:srgbClr val="353535"/>
                </a:solidFill>
                <a:latin typeface="Times New Roman"/>
                <a:cs typeface="Times New Roman"/>
              </a:rPr>
              <a:t>массовую</a:t>
            </a:r>
            <a:r>
              <a:rPr sz="1600" spc="45" dirty="0">
                <a:solidFill>
                  <a:srgbClr val="353535"/>
                </a:solidFill>
                <a:latin typeface="Times New Roman"/>
                <a:cs typeface="Times New Roman"/>
              </a:rPr>
              <a:t> </a:t>
            </a:r>
            <a:r>
              <a:rPr sz="1600" spc="-10" dirty="0">
                <a:solidFill>
                  <a:srgbClr val="353535"/>
                </a:solidFill>
                <a:latin typeface="Times New Roman"/>
                <a:cs typeface="Times New Roman"/>
              </a:rPr>
              <a:t>долю</a:t>
            </a:r>
            <a:endParaRPr sz="1600">
              <a:latin typeface="Times New Roman"/>
              <a:cs typeface="Times New Roman"/>
            </a:endParaRPr>
          </a:p>
        </p:txBody>
      </p:sp>
      <p:sp>
        <p:nvSpPr>
          <p:cNvPr id="3" name="object 3"/>
          <p:cNvSpPr txBox="1"/>
          <p:nvPr/>
        </p:nvSpPr>
        <p:spPr>
          <a:xfrm>
            <a:off x="383540" y="950722"/>
            <a:ext cx="3469004" cy="269240"/>
          </a:xfrm>
          <a:prstGeom prst="rect">
            <a:avLst/>
          </a:prstGeom>
        </p:spPr>
        <p:txBody>
          <a:bodyPr vert="horz" wrap="square" lIns="0" tIns="12065" rIns="0" bIns="0" rtlCol="0">
            <a:spAutoFit/>
          </a:bodyPr>
          <a:lstStyle/>
          <a:p>
            <a:pPr marL="12700">
              <a:lnSpc>
                <a:spcPct val="100000"/>
              </a:lnSpc>
              <a:spcBef>
                <a:spcPts val="95"/>
              </a:spcBef>
            </a:pPr>
            <a:r>
              <a:rPr sz="1600" spc="-20" dirty="0">
                <a:solidFill>
                  <a:srgbClr val="353535"/>
                </a:solidFill>
                <a:latin typeface="Times New Roman"/>
                <a:cs typeface="Times New Roman"/>
              </a:rPr>
              <a:t>сульфата</a:t>
            </a:r>
            <a:r>
              <a:rPr sz="1600" spc="20" dirty="0">
                <a:solidFill>
                  <a:srgbClr val="353535"/>
                </a:solidFill>
                <a:latin typeface="Times New Roman"/>
                <a:cs typeface="Times New Roman"/>
              </a:rPr>
              <a:t> </a:t>
            </a:r>
            <a:r>
              <a:rPr sz="1600" spc="-10" dirty="0">
                <a:solidFill>
                  <a:srgbClr val="353535"/>
                </a:solidFill>
                <a:latin typeface="Times New Roman"/>
                <a:cs typeface="Times New Roman"/>
              </a:rPr>
              <a:t>цинка</a:t>
            </a:r>
            <a:r>
              <a:rPr sz="1600" spc="15" dirty="0">
                <a:solidFill>
                  <a:srgbClr val="353535"/>
                </a:solidFill>
                <a:latin typeface="Times New Roman"/>
                <a:cs typeface="Times New Roman"/>
              </a:rPr>
              <a:t> </a:t>
            </a:r>
            <a:r>
              <a:rPr sz="1600" spc="-5" dirty="0">
                <a:solidFill>
                  <a:srgbClr val="353535"/>
                </a:solidFill>
                <a:latin typeface="Times New Roman"/>
                <a:cs typeface="Times New Roman"/>
              </a:rPr>
              <a:t>в</a:t>
            </a:r>
            <a:r>
              <a:rPr sz="1600" spc="-10" dirty="0">
                <a:solidFill>
                  <a:srgbClr val="353535"/>
                </a:solidFill>
                <a:latin typeface="Times New Roman"/>
                <a:cs typeface="Times New Roman"/>
              </a:rPr>
              <a:t> </a:t>
            </a:r>
            <a:r>
              <a:rPr sz="1600" spc="-15" dirty="0">
                <a:solidFill>
                  <a:srgbClr val="353535"/>
                </a:solidFill>
                <a:latin typeface="Times New Roman"/>
                <a:cs typeface="Times New Roman"/>
              </a:rPr>
              <a:t>полученном</a:t>
            </a:r>
            <a:r>
              <a:rPr sz="1600" spc="50" dirty="0">
                <a:solidFill>
                  <a:srgbClr val="353535"/>
                </a:solidFill>
                <a:latin typeface="Times New Roman"/>
                <a:cs typeface="Times New Roman"/>
              </a:rPr>
              <a:t> </a:t>
            </a:r>
            <a:r>
              <a:rPr sz="1600" spc="-5" dirty="0">
                <a:solidFill>
                  <a:srgbClr val="353535"/>
                </a:solidFill>
                <a:latin typeface="Times New Roman"/>
                <a:cs typeface="Times New Roman"/>
              </a:rPr>
              <a:t>растворе.</a:t>
            </a:r>
            <a:endParaRPr sz="1600">
              <a:latin typeface="Times New Roman"/>
              <a:cs typeface="Times New Roman"/>
            </a:endParaRPr>
          </a:p>
        </p:txBody>
      </p:sp>
      <p:sp>
        <p:nvSpPr>
          <p:cNvPr id="4" name="object 4"/>
          <p:cNvSpPr txBox="1"/>
          <p:nvPr/>
        </p:nvSpPr>
        <p:spPr>
          <a:xfrm>
            <a:off x="535940" y="1384553"/>
            <a:ext cx="2577465" cy="330835"/>
          </a:xfrm>
          <a:prstGeom prst="rect">
            <a:avLst/>
          </a:prstGeom>
        </p:spPr>
        <p:txBody>
          <a:bodyPr vert="horz" wrap="square" lIns="0" tIns="13335" rIns="0" bIns="0" rtlCol="0">
            <a:spAutoFit/>
          </a:bodyPr>
          <a:lstStyle/>
          <a:p>
            <a:pPr marL="12700">
              <a:lnSpc>
                <a:spcPct val="100000"/>
              </a:lnSpc>
              <a:spcBef>
                <a:spcPts val="105"/>
              </a:spcBef>
            </a:pPr>
            <a:r>
              <a:rPr sz="2000" b="1" dirty="0">
                <a:latin typeface="Calibri"/>
                <a:cs typeface="Calibri"/>
              </a:rPr>
              <a:t>А)</a:t>
            </a:r>
            <a:r>
              <a:rPr sz="2000" b="1" spc="-25" dirty="0">
                <a:latin typeface="Calibri"/>
                <a:cs typeface="Calibri"/>
              </a:rPr>
              <a:t> </a:t>
            </a:r>
            <a:r>
              <a:rPr sz="2000" b="1" spc="-10" dirty="0">
                <a:latin typeface="Calibri"/>
                <a:cs typeface="Calibri"/>
              </a:rPr>
              <a:t>Уравнения</a:t>
            </a:r>
            <a:r>
              <a:rPr sz="2000" b="1" spc="-35" dirty="0">
                <a:latin typeface="Calibri"/>
                <a:cs typeface="Calibri"/>
              </a:rPr>
              <a:t> </a:t>
            </a:r>
            <a:r>
              <a:rPr sz="2000" b="1" dirty="0">
                <a:latin typeface="Calibri"/>
                <a:cs typeface="Calibri"/>
              </a:rPr>
              <a:t>реакций.</a:t>
            </a:r>
            <a:endParaRPr sz="2000">
              <a:latin typeface="Calibri"/>
              <a:cs typeface="Calibri"/>
            </a:endParaRPr>
          </a:p>
        </p:txBody>
      </p:sp>
      <p:sp>
        <p:nvSpPr>
          <p:cNvPr id="5" name="object 5"/>
          <p:cNvSpPr txBox="1"/>
          <p:nvPr/>
        </p:nvSpPr>
        <p:spPr>
          <a:xfrm>
            <a:off x="659993" y="2302891"/>
            <a:ext cx="10455910" cy="2224405"/>
          </a:xfrm>
          <a:prstGeom prst="rect">
            <a:avLst/>
          </a:prstGeom>
        </p:spPr>
        <p:txBody>
          <a:bodyPr vert="horz" wrap="square" lIns="0" tIns="12700" rIns="0" bIns="0" rtlCol="0">
            <a:spAutoFit/>
          </a:bodyPr>
          <a:lstStyle/>
          <a:p>
            <a:pPr marL="220345" marR="5080" indent="-208279">
              <a:lnSpc>
                <a:spcPct val="126200"/>
              </a:lnSpc>
              <a:spcBef>
                <a:spcPts val="100"/>
              </a:spcBef>
              <a:buSzPct val="95833"/>
              <a:buAutoNum type="arabicPlain" startAt="2"/>
              <a:tabLst>
                <a:tab pos="260985" algn="l"/>
              </a:tabLst>
            </a:pPr>
            <a:r>
              <a:rPr sz="2400" i="1" dirty="0">
                <a:latin typeface="Calibri"/>
                <a:cs typeface="Calibri"/>
              </a:rPr>
              <a:t>й</a:t>
            </a:r>
            <a:r>
              <a:rPr sz="2400" i="1" spc="-10" dirty="0">
                <a:latin typeface="Calibri"/>
                <a:cs typeface="Calibri"/>
              </a:rPr>
              <a:t> </a:t>
            </a:r>
            <a:r>
              <a:rPr sz="2400" i="1" dirty="0">
                <a:latin typeface="Calibri"/>
                <a:cs typeface="Calibri"/>
              </a:rPr>
              <a:t>фрагмент:</a:t>
            </a:r>
            <a:r>
              <a:rPr sz="2400" i="1" spc="-5" dirty="0">
                <a:latin typeface="Calibri"/>
                <a:cs typeface="Calibri"/>
              </a:rPr>
              <a:t> </a:t>
            </a:r>
            <a:r>
              <a:rPr sz="2400" spc="-5" dirty="0">
                <a:latin typeface="Calibri"/>
                <a:cs typeface="Calibri"/>
              </a:rPr>
              <a:t>«</a:t>
            </a:r>
            <a:r>
              <a:rPr sz="2400" spc="-5" dirty="0">
                <a:solidFill>
                  <a:srgbClr val="353535"/>
                </a:solidFill>
                <a:latin typeface="Times New Roman"/>
                <a:cs typeface="Times New Roman"/>
              </a:rPr>
              <a:t>При</a:t>
            </a:r>
            <a:r>
              <a:rPr sz="2400" dirty="0">
                <a:solidFill>
                  <a:srgbClr val="353535"/>
                </a:solidFill>
                <a:latin typeface="Times New Roman"/>
                <a:cs typeface="Times New Roman"/>
              </a:rPr>
              <a:t> </a:t>
            </a:r>
            <a:r>
              <a:rPr sz="2400" spc="-25" dirty="0">
                <a:solidFill>
                  <a:srgbClr val="353535"/>
                </a:solidFill>
                <a:latin typeface="Times New Roman"/>
                <a:cs typeface="Times New Roman"/>
              </a:rPr>
              <a:t>этом</a:t>
            </a:r>
            <a:r>
              <a:rPr sz="2400" spc="15" dirty="0">
                <a:solidFill>
                  <a:srgbClr val="353535"/>
                </a:solidFill>
                <a:latin typeface="Times New Roman"/>
                <a:cs typeface="Times New Roman"/>
              </a:rPr>
              <a:t> </a:t>
            </a:r>
            <a:r>
              <a:rPr sz="2400" spc="-10" dirty="0">
                <a:solidFill>
                  <a:srgbClr val="353535"/>
                </a:solidFill>
                <a:latin typeface="Times New Roman"/>
                <a:cs typeface="Times New Roman"/>
              </a:rPr>
              <a:t>массовая доля</a:t>
            </a:r>
            <a:r>
              <a:rPr sz="2400" spc="-5" dirty="0">
                <a:solidFill>
                  <a:srgbClr val="353535"/>
                </a:solidFill>
                <a:latin typeface="Times New Roman"/>
                <a:cs typeface="Times New Roman"/>
              </a:rPr>
              <a:t> </a:t>
            </a:r>
            <a:r>
              <a:rPr sz="2400" spc="-25" dirty="0">
                <a:solidFill>
                  <a:srgbClr val="353535"/>
                </a:solidFill>
                <a:latin typeface="Times New Roman"/>
                <a:cs typeface="Times New Roman"/>
              </a:rPr>
              <a:t>сульфата </a:t>
            </a:r>
            <a:r>
              <a:rPr sz="2400" spc="-15" dirty="0">
                <a:solidFill>
                  <a:srgbClr val="353535"/>
                </a:solidFill>
                <a:latin typeface="Times New Roman"/>
                <a:cs typeface="Times New Roman"/>
              </a:rPr>
              <a:t>цинка</a:t>
            </a:r>
            <a:r>
              <a:rPr sz="2400" dirty="0">
                <a:solidFill>
                  <a:srgbClr val="353535"/>
                </a:solidFill>
                <a:latin typeface="Times New Roman"/>
                <a:cs typeface="Times New Roman"/>
              </a:rPr>
              <a:t> </a:t>
            </a:r>
            <a:r>
              <a:rPr sz="2400" spc="-5" dirty="0">
                <a:solidFill>
                  <a:srgbClr val="353535"/>
                </a:solidFill>
                <a:latin typeface="Times New Roman"/>
                <a:cs typeface="Times New Roman"/>
              </a:rPr>
              <a:t>понизилась</a:t>
            </a:r>
            <a:r>
              <a:rPr sz="2400" spc="10" dirty="0">
                <a:solidFill>
                  <a:srgbClr val="353535"/>
                </a:solidFill>
                <a:latin typeface="Times New Roman"/>
                <a:cs typeface="Times New Roman"/>
              </a:rPr>
              <a:t> </a:t>
            </a:r>
            <a:r>
              <a:rPr sz="2400" dirty="0">
                <a:solidFill>
                  <a:srgbClr val="353535"/>
                </a:solidFill>
                <a:latin typeface="Times New Roman"/>
                <a:cs typeface="Times New Roman"/>
              </a:rPr>
              <a:t>до 10,3%.» </a:t>
            </a:r>
            <a:r>
              <a:rPr sz="2400" spc="-585" dirty="0">
                <a:solidFill>
                  <a:srgbClr val="353535"/>
                </a:solidFill>
                <a:latin typeface="Times New Roman"/>
                <a:cs typeface="Times New Roman"/>
              </a:rPr>
              <a:t> </a:t>
            </a:r>
            <a:r>
              <a:rPr sz="2400" dirty="0">
                <a:latin typeface="Times New Roman"/>
                <a:cs typeface="Times New Roman"/>
              </a:rPr>
              <a:t>Химических</a:t>
            </a:r>
            <a:r>
              <a:rPr sz="2400" spc="5" dirty="0">
                <a:latin typeface="Times New Roman"/>
                <a:cs typeface="Times New Roman"/>
              </a:rPr>
              <a:t> </a:t>
            </a:r>
            <a:r>
              <a:rPr sz="2400" dirty="0">
                <a:latin typeface="Times New Roman"/>
                <a:cs typeface="Times New Roman"/>
              </a:rPr>
              <a:t>реакций </a:t>
            </a:r>
            <a:r>
              <a:rPr sz="2400" spc="-50" dirty="0">
                <a:latin typeface="Times New Roman"/>
                <a:cs typeface="Times New Roman"/>
              </a:rPr>
              <a:t>нет.</a:t>
            </a:r>
            <a:endParaRPr sz="2400">
              <a:latin typeface="Times New Roman"/>
              <a:cs typeface="Times New Roman"/>
            </a:endParaRPr>
          </a:p>
          <a:p>
            <a:pPr>
              <a:lnSpc>
                <a:spcPct val="100000"/>
              </a:lnSpc>
              <a:spcBef>
                <a:spcPts val="20"/>
              </a:spcBef>
              <a:buFont typeface="Calibri"/>
              <a:buAutoNum type="arabicPlain" startAt="2"/>
            </a:pPr>
            <a:endParaRPr sz="3600">
              <a:latin typeface="Times New Roman"/>
              <a:cs typeface="Times New Roman"/>
            </a:endParaRPr>
          </a:p>
          <a:p>
            <a:pPr marL="12700" marR="50800">
              <a:lnSpc>
                <a:spcPct val="102099"/>
              </a:lnSpc>
              <a:buSzPct val="95833"/>
              <a:buAutoNum type="arabicPlain" startAt="2"/>
              <a:tabLst>
                <a:tab pos="260985" algn="l"/>
              </a:tabLst>
            </a:pPr>
            <a:r>
              <a:rPr sz="2400" i="1" dirty="0">
                <a:latin typeface="Calibri"/>
                <a:cs typeface="Calibri"/>
              </a:rPr>
              <a:t>й</a:t>
            </a:r>
            <a:r>
              <a:rPr sz="2400" i="1" spc="-10" dirty="0">
                <a:latin typeface="Calibri"/>
                <a:cs typeface="Calibri"/>
              </a:rPr>
              <a:t> </a:t>
            </a:r>
            <a:r>
              <a:rPr sz="2400" i="1" dirty="0">
                <a:latin typeface="Calibri"/>
                <a:cs typeface="Calibri"/>
              </a:rPr>
              <a:t>фрагмент:</a:t>
            </a:r>
            <a:r>
              <a:rPr sz="2400" i="1" spc="-5" dirty="0">
                <a:latin typeface="Calibri"/>
                <a:cs typeface="Calibri"/>
              </a:rPr>
              <a:t> </a:t>
            </a:r>
            <a:r>
              <a:rPr sz="2400" spc="-5" dirty="0">
                <a:latin typeface="Calibri"/>
                <a:cs typeface="Calibri"/>
              </a:rPr>
              <a:t>«</a:t>
            </a:r>
            <a:r>
              <a:rPr sz="2400" spc="-5" dirty="0">
                <a:solidFill>
                  <a:srgbClr val="353535"/>
                </a:solidFill>
                <a:latin typeface="Times New Roman"/>
                <a:cs typeface="Times New Roman"/>
              </a:rPr>
              <a:t>%. </a:t>
            </a:r>
            <a:r>
              <a:rPr sz="2400" b="1" dirty="0">
                <a:solidFill>
                  <a:srgbClr val="FF0000"/>
                </a:solidFill>
                <a:latin typeface="Times New Roman"/>
                <a:cs typeface="Times New Roman"/>
              </a:rPr>
              <a:t>К</a:t>
            </a:r>
            <a:r>
              <a:rPr sz="2400" b="1" spc="-5" dirty="0">
                <a:solidFill>
                  <a:srgbClr val="FF0000"/>
                </a:solidFill>
                <a:latin typeface="Times New Roman"/>
                <a:cs typeface="Times New Roman"/>
              </a:rPr>
              <a:t> </a:t>
            </a:r>
            <a:r>
              <a:rPr sz="2000" spc="-10" dirty="0">
                <a:solidFill>
                  <a:srgbClr val="353535"/>
                </a:solidFill>
                <a:latin typeface="Times New Roman"/>
                <a:cs typeface="Times New Roman"/>
              </a:rPr>
              <a:t>полученному</a:t>
            </a:r>
            <a:r>
              <a:rPr sz="2000" spc="85" dirty="0">
                <a:solidFill>
                  <a:srgbClr val="353535"/>
                </a:solidFill>
                <a:latin typeface="Times New Roman"/>
                <a:cs typeface="Times New Roman"/>
              </a:rPr>
              <a:t> </a:t>
            </a:r>
            <a:r>
              <a:rPr sz="2400" b="1" spc="-10" dirty="0">
                <a:solidFill>
                  <a:srgbClr val="FF0000"/>
                </a:solidFill>
                <a:latin typeface="Times New Roman"/>
                <a:cs typeface="Times New Roman"/>
              </a:rPr>
              <a:t>раствору</a:t>
            </a:r>
            <a:r>
              <a:rPr sz="2400" b="1" spc="5" dirty="0">
                <a:solidFill>
                  <a:srgbClr val="FF0000"/>
                </a:solidFill>
                <a:latin typeface="Times New Roman"/>
                <a:cs typeface="Times New Roman"/>
              </a:rPr>
              <a:t> </a:t>
            </a:r>
            <a:r>
              <a:rPr sz="2000" dirty="0">
                <a:solidFill>
                  <a:srgbClr val="353535"/>
                </a:solidFill>
                <a:latin typeface="Times New Roman"/>
                <a:cs typeface="Times New Roman"/>
              </a:rPr>
              <a:t>добавили</a:t>
            </a:r>
            <a:r>
              <a:rPr sz="2000" spc="-15" dirty="0">
                <a:solidFill>
                  <a:srgbClr val="353535"/>
                </a:solidFill>
                <a:latin typeface="Times New Roman"/>
                <a:cs typeface="Times New Roman"/>
              </a:rPr>
              <a:t> </a:t>
            </a:r>
            <a:r>
              <a:rPr sz="2000" spc="5" dirty="0">
                <a:solidFill>
                  <a:srgbClr val="353535"/>
                </a:solidFill>
                <a:latin typeface="Times New Roman"/>
                <a:cs typeface="Times New Roman"/>
              </a:rPr>
              <a:t>212</a:t>
            </a:r>
            <a:r>
              <a:rPr sz="2000" spc="-20" dirty="0">
                <a:solidFill>
                  <a:srgbClr val="353535"/>
                </a:solidFill>
                <a:latin typeface="Times New Roman"/>
                <a:cs typeface="Times New Roman"/>
              </a:rPr>
              <a:t> </a:t>
            </a:r>
            <a:r>
              <a:rPr sz="2000" dirty="0">
                <a:solidFill>
                  <a:srgbClr val="353535"/>
                </a:solidFill>
                <a:latin typeface="Times New Roman"/>
                <a:cs typeface="Times New Roman"/>
              </a:rPr>
              <a:t>г</a:t>
            </a:r>
            <a:r>
              <a:rPr sz="2000" spc="5" dirty="0">
                <a:solidFill>
                  <a:srgbClr val="353535"/>
                </a:solidFill>
                <a:latin typeface="Times New Roman"/>
                <a:cs typeface="Times New Roman"/>
              </a:rPr>
              <a:t> 10%</a:t>
            </a:r>
            <a:r>
              <a:rPr sz="2000" spc="-35" dirty="0">
                <a:solidFill>
                  <a:srgbClr val="353535"/>
                </a:solidFill>
                <a:latin typeface="Times New Roman"/>
                <a:cs typeface="Times New Roman"/>
              </a:rPr>
              <a:t> </a:t>
            </a:r>
            <a:r>
              <a:rPr sz="2000" dirty="0">
                <a:solidFill>
                  <a:srgbClr val="353535"/>
                </a:solidFill>
                <a:latin typeface="Times New Roman"/>
                <a:cs typeface="Times New Roman"/>
              </a:rPr>
              <a:t>раствора</a:t>
            </a:r>
            <a:r>
              <a:rPr sz="2000" spc="80" dirty="0">
                <a:solidFill>
                  <a:srgbClr val="353535"/>
                </a:solidFill>
                <a:latin typeface="Times New Roman"/>
                <a:cs typeface="Times New Roman"/>
              </a:rPr>
              <a:t> </a:t>
            </a:r>
            <a:r>
              <a:rPr sz="2400" b="1" spc="-15" dirty="0">
                <a:solidFill>
                  <a:srgbClr val="FF0000"/>
                </a:solidFill>
                <a:latin typeface="Times New Roman"/>
                <a:cs typeface="Times New Roman"/>
              </a:rPr>
              <a:t>карбоната </a:t>
            </a:r>
            <a:r>
              <a:rPr sz="2400" b="1" spc="-585" dirty="0">
                <a:solidFill>
                  <a:srgbClr val="FF0000"/>
                </a:solidFill>
                <a:latin typeface="Times New Roman"/>
                <a:cs typeface="Times New Roman"/>
              </a:rPr>
              <a:t> </a:t>
            </a:r>
            <a:r>
              <a:rPr sz="2400" b="1" spc="-10" dirty="0">
                <a:solidFill>
                  <a:srgbClr val="FF0000"/>
                </a:solidFill>
                <a:latin typeface="Times New Roman"/>
                <a:cs typeface="Times New Roman"/>
              </a:rPr>
              <a:t>натрия</a:t>
            </a:r>
            <a:r>
              <a:rPr sz="2400" spc="-10" dirty="0">
                <a:solidFill>
                  <a:srgbClr val="353535"/>
                </a:solidFill>
                <a:latin typeface="Times New Roman"/>
                <a:cs typeface="Times New Roman"/>
              </a:rPr>
              <a:t>.</a:t>
            </a:r>
            <a:r>
              <a:rPr sz="2400" spc="20" dirty="0">
                <a:solidFill>
                  <a:srgbClr val="353535"/>
                </a:solidFill>
                <a:latin typeface="Times New Roman"/>
                <a:cs typeface="Times New Roman"/>
              </a:rPr>
              <a:t> </a:t>
            </a:r>
            <a:r>
              <a:rPr sz="2000" spc="-5" dirty="0">
                <a:solidFill>
                  <a:srgbClr val="353535"/>
                </a:solidFill>
                <a:latin typeface="Times New Roman"/>
                <a:cs typeface="Times New Roman"/>
              </a:rPr>
              <a:t>Вычислите</a:t>
            </a:r>
            <a:r>
              <a:rPr sz="2000" spc="20" dirty="0">
                <a:solidFill>
                  <a:srgbClr val="353535"/>
                </a:solidFill>
                <a:latin typeface="Times New Roman"/>
                <a:cs typeface="Times New Roman"/>
              </a:rPr>
              <a:t> </a:t>
            </a:r>
            <a:r>
              <a:rPr sz="2000" spc="-10" dirty="0">
                <a:solidFill>
                  <a:srgbClr val="353535"/>
                </a:solidFill>
                <a:latin typeface="Times New Roman"/>
                <a:cs typeface="Times New Roman"/>
              </a:rPr>
              <a:t>массовую</a:t>
            </a:r>
            <a:r>
              <a:rPr sz="2000" spc="-25" dirty="0">
                <a:solidFill>
                  <a:srgbClr val="353535"/>
                </a:solidFill>
                <a:latin typeface="Times New Roman"/>
                <a:cs typeface="Times New Roman"/>
              </a:rPr>
              <a:t> </a:t>
            </a:r>
            <a:r>
              <a:rPr sz="2000" spc="-5" dirty="0">
                <a:solidFill>
                  <a:srgbClr val="353535"/>
                </a:solidFill>
                <a:latin typeface="Times New Roman"/>
                <a:cs typeface="Times New Roman"/>
              </a:rPr>
              <a:t>долю</a:t>
            </a:r>
            <a:r>
              <a:rPr sz="2000" spc="-10" dirty="0">
                <a:solidFill>
                  <a:srgbClr val="353535"/>
                </a:solidFill>
                <a:latin typeface="Times New Roman"/>
                <a:cs typeface="Times New Roman"/>
              </a:rPr>
              <a:t> </a:t>
            </a:r>
            <a:r>
              <a:rPr sz="2000" spc="-20" dirty="0">
                <a:solidFill>
                  <a:srgbClr val="353535"/>
                </a:solidFill>
                <a:latin typeface="Times New Roman"/>
                <a:cs typeface="Times New Roman"/>
              </a:rPr>
              <a:t>сульфата</a:t>
            </a:r>
            <a:r>
              <a:rPr sz="2000" spc="-10" dirty="0">
                <a:solidFill>
                  <a:srgbClr val="353535"/>
                </a:solidFill>
                <a:latin typeface="Times New Roman"/>
                <a:cs typeface="Times New Roman"/>
              </a:rPr>
              <a:t> </a:t>
            </a:r>
            <a:r>
              <a:rPr sz="2000" spc="-15" dirty="0">
                <a:solidFill>
                  <a:srgbClr val="353535"/>
                </a:solidFill>
                <a:latin typeface="Times New Roman"/>
                <a:cs typeface="Times New Roman"/>
              </a:rPr>
              <a:t>цинка</a:t>
            </a:r>
            <a:r>
              <a:rPr sz="2000" spc="35" dirty="0">
                <a:solidFill>
                  <a:srgbClr val="353535"/>
                </a:solidFill>
                <a:latin typeface="Times New Roman"/>
                <a:cs typeface="Times New Roman"/>
              </a:rPr>
              <a:t> </a:t>
            </a:r>
            <a:r>
              <a:rPr sz="2000" dirty="0">
                <a:solidFill>
                  <a:srgbClr val="353535"/>
                </a:solidFill>
                <a:latin typeface="Times New Roman"/>
                <a:cs typeface="Times New Roman"/>
              </a:rPr>
              <a:t>в</a:t>
            </a:r>
            <a:r>
              <a:rPr sz="2000" spc="-5" dirty="0">
                <a:solidFill>
                  <a:srgbClr val="353535"/>
                </a:solidFill>
                <a:latin typeface="Times New Roman"/>
                <a:cs typeface="Times New Roman"/>
              </a:rPr>
              <a:t> </a:t>
            </a:r>
            <a:r>
              <a:rPr sz="2000" spc="-10" dirty="0">
                <a:solidFill>
                  <a:srgbClr val="353535"/>
                </a:solidFill>
                <a:latin typeface="Times New Roman"/>
                <a:cs typeface="Times New Roman"/>
              </a:rPr>
              <a:t>полученном</a:t>
            </a:r>
            <a:r>
              <a:rPr sz="2000" dirty="0">
                <a:solidFill>
                  <a:srgbClr val="353535"/>
                </a:solidFill>
                <a:latin typeface="Times New Roman"/>
                <a:cs typeface="Times New Roman"/>
              </a:rPr>
              <a:t> растворе.</a:t>
            </a:r>
            <a:endParaRPr sz="2000">
              <a:latin typeface="Times New Roman"/>
              <a:cs typeface="Times New Roman"/>
            </a:endParaRPr>
          </a:p>
        </p:txBody>
      </p:sp>
      <p:sp>
        <p:nvSpPr>
          <p:cNvPr id="6" name="object 6"/>
          <p:cNvSpPr txBox="1"/>
          <p:nvPr/>
        </p:nvSpPr>
        <p:spPr>
          <a:xfrm>
            <a:off x="634593" y="4742932"/>
            <a:ext cx="7383780" cy="891540"/>
          </a:xfrm>
          <a:prstGeom prst="rect">
            <a:avLst/>
          </a:prstGeom>
        </p:spPr>
        <p:txBody>
          <a:bodyPr vert="horz" wrap="square" lIns="0" tIns="79375" rIns="0" bIns="0" rtlCol="0">
            <a:spAutoFit/>
          </a:bodyPr>
          <a:lstStyle/>
          <a:p>
            <a:pPr marL="38100">
              <a:lnSpc>
                <a:spcPct val="100000"/>
              </a:lnSpc>
              <a:spcBef>
                <a:spcPts val="625"/>
              </a:spcBef>
            </a:pPr>
            <a:r>
              <a:rPr sz="2400" spc="-5" dirty="0">
                <a:latin typeface="Times New Roman"/>
                <a:cs typeface="Times New Roman"/>
              </a:rPr>
              <a:t>H</a:t>
            </a:r>
            <a:r>
              <a:rPr sz="2400" spc="-7" baseline="-20833" dirty="0">
                <a:latin typeface="Times New Roman"/>
                <a:cs typeface="Times New Roman"/>
              </a:rPr>
              <a:t>2</a:t>
            </a:r>
            <a:r>
              <a:rPr sz="2400" spc="-5" dirty="0">
                <a:latin typeface="Times New Roman"/>
                <a:cs typeface="Times New Roman"/>
              </a:rPr>
              <a:t>SO</a:t>
            </a:r>
            <a:r>
              <a:rPr sz="2400" spc="-7" baseline="-20833" dirty="0">
                <a:latin typeface="Times New Roman"/>
                <a:cs typeface="Times New Roman"/>
              </a:rPr>
              <a:t>4(1)</a:t>
            </a:r>
            <a:r>
              <a:rPr sz="2400" spc="352" baseline="-20833" dirty="0">
                <a:latin typeface="Times New Roman"/>
                <a:cs typeface="Times New Roman"/>
              </a:rPr>
              <a:t> </a:t>
            </a:r>
            <a:r>
              <a:rPr sz="2400" dirty="0">
                <a:latin typeface="Times New Roman"/>
                <a:cs typeface="Times New Roman"/>
              </a:rPr>
              <a:t>+</a:t>
            </a:r>
            <a:r>
              <a:rPr sz="2400" spc="-10" dirty="0">
                <a:latin typeface="Times New Roman"/>
                <a:cs typeface="Times New Roman"/>
              </a:rPr>
              <a:t> </a:t>
            </a:r>
            <a:r>
              <a:rPr sz="2400" spc="-5" dirty="0">
                <a:latin typeface="Times New Roman"/>
                <a:cs typeface="Times New Roman"/>
              </a:rPr>
              <a:t>Na</a:t>
            </a:r>
            <a:r>
              <a:rPr sz="2400" spc="-7" baseline="-20833" dirty="0">
                <a:latin typeface="Times New Roman"/>
                <a:cs typeface="Times New Roman"/>
              </a:rPr>
              <a:t>2</a:t>
            </a:r>
            <a:r>
              <a:rPr sz="2400" spc="-5" dirty="0">
                <a:latin typeface="Times New Roman"/>
                <a:cs typeface="Times New Roman"/>
              </a:rPr>
              <a:t>CO</a:t>
            </a:r>
            <a:r>
              <a:rPr sz="2400" spc="-7" baseline="-20833" dirty="0">
                <a:latin typeface="Times New Roman"/>
                <a:cs typeface="Times New Roman"/>
              </a:rPr>
              <a:t>3(доб.)</a:t>
            </a:r>
            <a:r>
              <a:rPr sz="2400" spc="330" baseline="-20833" dirty="0">
                <a:latin typeface="Times New Roman"/>
                <a:cs typeface="Times New Roman"/>
              </a:rPr>
              <a:t> </a:t>
            </a:r>
            <a:r>
              <a:rPr sz="2400" dirty="0">
                <a:latin typeface="Times New Roman"/>
                <a:cs typeface="Times New Roman"/>
              </a:rPr>
              <a:t>=</a:t>
            </a:r>
            <a:r>
              <a:rPr sz="2400" spc="-10" dirty="0">
                <a:latin typeface="Times New Roman"/>
                <a:cs typeface="Times New Roman"/>
              </a:rPr>
              <a:t> </a:t>
            </a:r>
            <a:r>
              <a:rPr sz="2400" spc="-5" dirty="0">
                <a:latin typeface="Times New Roman"/>
                <a:cs typeface="Times New Roman"/>
              </a:rPr>
              <a:t>Na</a:t>
            </a:r>
            <a:r>
              <a:rPr sz="2400" spc="-7" baseline="-20833" dirty="0">
                <a:latin typeface="Times New Roman"/>
                <a:cs typeface="Times New Roman"/>
              </a:rPr>
              <a:t>2</a:t>
            </a:r>
            <a:r>
              <a:rPr sz="2400" spc="-5" dirty="0">
                <a:latin typeface="Times New Roman"/>
                <a:cs typeface="Times New Roman"/>
              </a:rPr>
              <a:t>SO</a:t>
            </a:r>
            <a:r>
              <a:rPr sz="2400" spc="-7" baseline="-20833" dirty="0">
                <a:latin typeface="Times New Roman"/>
                <a:cs typeface="Times New Roman"/>
              </a:rPr>
              <a:t>4</a:t>
            </a:r>
            <a:r>
              <a:rPr sz="2400" spc="322" baseline="-20833" dirty="0">
                <a:latin typeface="Times New Roman"/>
                <a:cs typeface="Times New Roman"/>
              </a:rPr>
              <a:t> </a:t>
            </a:r>
            <a:r>
              <a:rPr sz="2400" dirty="0">
                <a:latin typeface="Times New Roman"/>
                <a:cs typeface="Times New Roman"/>
              </a:rPr>
              <a:t>+ H</a:t>
            </a:r>
            <a:r>
              <a:rPr sz="2400" baseline="-20833" dirty="0">
                <a:latin typeface="Times New Roman"/>
                <a:cs typeface="Times New Roman"/>
              </a:rPr>
              <a:t>2</a:t>
            </a:r>
            <a:r>
              <a:rPr sz="2400" dirty="0">
                <a:latin typeface="Times New Roman"/>
                <a:cs typeface="Times New Roman"/>
              </a:rPr>
              <a:t>O + </a:t>
            </a:r>
            <a:r>
              <a:rPr sz="2400" spc="-5" dirty="0">
                <a:latin typeface="Times New Roman"/>
                <a:cs typeface="Times New Roman"/>
              </a:rPr>
              <a:t>CO</a:t>
            </a:r>
            <a:r>
              <a:rPr sz="2400" spc="-7" baseline="-20833" dirty="0">
                <a:latin typeface="Times New Roman"/>
                <a:cs typeface="Times New Roman"/>
              </a:rPr>
              <a:t>2</a:t>
            </a:r>
            <a:r>
              <a:rPr sz="2400" spc="-5" dirty="0">
                <a:latin typeface="Times New Roman"/>
                <a:cs typeface="Times New Roman"/>
              </a:rPr>
              <a:t>↑</a:t>
            </a:r>
            <a:r>
              <a:rPr sz="2400" dirty="0">
                <a:latin typeface="Times New Roman"/>
                <a:cs typeface="Times New Roman"/>
              </a:rPr>
              <a:t> (3)</a:t>
            </a:r>
            <a:endParaRPr sz="2400">
              <a:latin typeface="Times New Roman"/>
              <a:cs typeface="Times New Roman"/>
            </a:endParaRPr>
          </a:p>
          <a:p>
            <a:pPr marL="38100">
              <a:lnSpc>
                <a:spcPct val="100000"/>
              </a:lnSpc>
              <a:spcBef>
                <a:spcPts val="530"/>
              </a:spcBef>
            </a:pPr>
            <a:r>
              <a:rPr sz="3600" spc="-22" baseline="13888" dirty="0">
                <a:latin typeface="Times New Roman"/>
                <a:cs typeface="Times New Roman"/>
              </a:rPr>
              <a:t>ZnSO</a:t>
            </a:r>
            <a:r>
              <a:rPr sz="1600" spc="-15" dirty="0">
                <a:latin typeface="Times New Roman"/>
                <a:cs typeface="Times New Roman"/>
              </a:rPr>
              <a:t>4(ост.</a:t>
            </a:r>
            <a:r>
              <a:rPr sz="1600" spc="25" dirty="0">
                <a:latin typeface="Times New Roman"/>
                <a:cs typeface="Times New Roman"/>
              </a:rPr>
              <a:t> </a:t>
            </a:r>
            <a:r>
              <a:rPr sz="1600" spc="-5" dirty="0">
                <a:latin typeface="Times New Roman"/>
                <a:cs typeface="Times New Roman"/>
              </a:rPr>
              <a:t>по</a:t>
            </a:r>
            <a:r>
              <a:rPr sz="1600" spc="10" dirty="0">
                <a:latin typeface="Times New Roman"/>
                <a:cs typeface="Times New Roman"/>
              </a:rPr>
              <a:t> </a:t>
            </a:r>
            <a:r>
              <a:rPr sz="1600" spc="-5" dirty="0">
                <a:latin typeface="Times New Roman"/>
                <a:cs typeface="Times New Roman"/>
              </a:rPr>
              <a:t>(1))</a:t>
            </a:r>
            <a:r>
              <a:rPr sz="1600" spc="220" dirty="0">
                <a:latin typeface="Times New Roman"/>
                <a:cs typeface="Times New Roman"/>
              </a:rPr>
              <a:t> </a:t>
            </a:r>
            <a:r>
              <a:rPr sz="3600" baseline="13888" dirty="0">
                <a:latin typeface="Times New Roman"/>
                <a:cs typeface="Times New Roman"/>
              </a:rPr>
              <a:t>+</a:t>
            </a:r>
            <a:r>
              <a:rPr sz="3600" spc="-15" baseline="13888" dirty="0">
                <a:latin typeface="Times New Roman"/>
                <a:cs typeface="Times New Roman"/>
              </a:rPr>
              <a:t> </a:t>
            </a:r>
            <a:r>
              <a:rPr sz="3600" spc="-7" baseline="13888" dirty="0">
                <a:latin typeface="Times New Roman"/>
                <a:cs typeface="Times New Roman"/>
              </a:rPr>
              <a:t>Na</a:t>
            </a:r>
            <a:r>
              <a:rPr sz="1600" spc="-5" dirty="0">
                <a:latin typeface="Times New Roman"/>
                <a:cs typeface="Times New Roman"/>
              </a:rPr>
              <a:t>2</a:t>
            </a:r>
            <a:r>
              <a:rPr sz="3600" spc="-7" baseline="13888" dirty="0">
                <a:latin typeface="Times New Roman"/>
                <a:cs typeface="Times New Roman"/>
              </a:rPr>
              <a:t>CO</a:t>
            </a:r>
            <a:r>
              <a:rPr sz="1600" spc="-5" dirty="0">
                <a:latin typeface="Times New Roman"/>
                <a:cs typeface="Times New Roman"/>
              </a:rPr>
              <a:t>3(изб.</a:t>
            </a:r>
            <a:r>
              <a:rPr sz="1600" spc="25" dirty="0">
                <a:latin typeface="Times New Roman"/>
                <a:cs typeface="Times New Roman"/>
              </a:rPr>
              <a:t> </a:t>
            </a:r>
            <a:r>
              <a:rPr sz="1600" spc="-5" dirty="0">
                <a:latin typeface="Times New Roman"/>
                <a:cs typeface="Times New Roman"/>
              </a:rPr>
              <a:t>по</a:t>
            </a:r>
            <a:r>
              <a:rPr sz="1600" spc="10" dirty="0">
                <a:latin typeface="Times New Roman"/>
                <a:cs typeface="Times New Roman"/>
              </a:rPr>
              <a:t> </a:t>
            </a:r>
            <a:r>
              <a:rPr sz="1600" spc="-5" dirty="0">
                <a:latin typeface="Times New Roman"/>
                <a:cs typeface="Times New Roman"/>
              </a:rPr>
              <a:t>(3)</a:t>
            </a:r>
            <a:r>
              <a:rPr sz="1600" spc="210" dirty="0">
                <a:latin typeface="Times New Roman"/>
                <a:cs typeface="Times New Roman"/>
              </a:rPr>
              <a:t> </a:t>
            </a:r>
            <a:r>
              <a:rPr sz="3600" baseline="13888" dirty="0">
                <a:latin typeface="Times New Roman"/>
                <a:cs typeface="Times New Roman"/>
              </a:rPr>
              <a:t>=</a:t>
            </a:r>
            <a:r>
              <a:rPr sz="3600" spc="7" baseline="13888" dirty="0">
                <a:latin typeface="Times New Roman"/>
                <a:cs typeface="Times New Roman"/>
              </a:rPr>
              <a:t> </a:t>
            </a:r>
            <a:r>
              <a:rPr sz="3600" spc="-7" baseline="13888" dirty="0">
                <a:latin typeface="Times New Roman"/>
                <a:cs typeface="Times New Roman"/>
              </a:rPr>
              <a:t>ZnCO</a:t>
            </a:r>
            <a:r>
              <a:rPr sz="1600" spc="-5" dirty="0">
                <a:latin typeface="Times New Roman"/>
                <a:cs typeface="Times New Roman"/>
              </a:rPr>
              <a:t>3</a:t>
            </a:r>
            <a:r>
              <a:rPr sz="3600" spc="-7" baseline="13888" dirty="0">
                <a:latin typeface="Times New Roman"/>
                <a:cs typeface="Times New Roman"/>
              </a:rPr>
              <a:t>↓</a:t>
            </a:r>
            <a:r>
              <a:rPr sz="3600" spc="7" baseline="13888" dirty="0">
                <a:latin typeface="Times New Roman"/>
                <a:cs typeface="Times New Roman"/>
              </a:rPr>
              <a:t> </a:t>
            </a:r>
            <a:r>
              <a:rPr sz="3600" baseline="13888" dirty="0">
                <a:latin typeface="Times New Roman"/>
                <a:cs typeface="Times New Roman"/>
              </a:rPr>
              <a:t>+</a:t>
            </a:r>
            <a:r>
              <a:rPr sz="3600" spc="-15" baseline="13888" dirty="0">
                <a:latin typeface="Times New Roman"/>
                <a:cs typeface="Times New Roman"/>
              </a:rPr>
              <a:t> </a:t>
            </a:r>
            <a:r>
              <a:rPr sz="3600" spc="-7" baseline="13888" dirty="0">
                <a:latin typeface="Times New Roman"/>
                <a:cs typeface="Times New Roman"/>
              </a:rPr>
              <a:t>Na</a:t>
            </a:r>
            <a:r>
              <a:rPr sz="1600" spc="-5" dirty="0">
                <a:latin typeface="Times New Roman"/>
                <a:cs typeface="Times New Roman"/>
              </a:rPr>
              <a:t>2</a:t>
            </a:r>
            <a:r>
              <a:rPr sz="3600" spc="-7" baseline="13888" dirty="0">
                <a:latin typeface="Times New Roman"/>
                <a:cs typeface="Times New Roman"/>
              </a:rPr>
              <a:t>SO</a:t>
            </a:r>
            <a:r>
              <a:rPr sz="1600" spc="-5" dirty="0">
                <a:latin typeface="Times New Roman"/>
                <a:cs typeface="Times New Roman"/>
              </a:rPr>
              <a:t>4</a:t>
            </a:r>
            <a:r>
              <a:rPr sz="3600" spc="-7" baseline="13888" dirty="0">
                <a:latin typeface="Times New Roman"/>
                <a:cs typeface="Times New Roman"/>
              </a:rPr>
              <a:t>↓</a:t>
            </a:r>
            <a:r>
              <a:rPr sz="3600" spc="7" baseline="13888" dirty="0">
                <a:latin typeface="Times New Roman"/>
                <a:cs typeface="Times New Roman"/>
              </a:rPr>
              <a:t> </a:t>
            </a:r>
            <a:r>
              <a:rPr sz="3600" baseline="13888" dirty="0">
                <a:latin typeface="Times New Roman"/>
                <a:cs typeface="Times New Roman"/>
              </a:rPr>
              <a:t>(4)</a:t>
            </a:r>
            <a:endParaRPr sz="3600" baseline="13888">
              <a:latin typeface="Times New Roman"/>
              <a:cs typeface="Times New Roman"/>
            </a:endParaRPr>
          </a:p>
        </p:txBody>
      </p:sp>
      <p:grpSp>
        <p:nvGrpSpPr>
          <p:cNvPr id="7" name="object 7"/>
          <p:cNvGrpSpPr/>
          <p:nvPr/>
        </p:nvGrpSpPr>
        <p:grpSpPr>
          <a:xfrm>
            <a:off x="46954" y="4703953"/>
            <a:ext cx="583565" cy="840740"/>
            <a:chOff x="46954" y="4703953"/>
            <a:chExt cx="583565" cy="840740"/>
          </a:xfrm>
        </p:grpSpPr>
        <p:sp>
          <p:nvSpPr>
            <p:cNvPr id="8" name="object 8"/>
            <p:cNvSpPr/>
            <p:nvPr/>
          </p:nvSpPr>
          <p:spPr>
            <a:xfrm>
              <a:off x="457199" y="4786376"/>
              <a:ext cx="170180" cy="755015"/>
            </a:xfrm>
            <a:custGeom>
              <a:avLst/>
              <a:gdLst/>
              <a:ahLst/>
              <a:cxnLst/>
              <a:rect l="l" t="t" r="r" b="b"/>
              <a:pathLst>
                <a:path w="170179" h="755014">
                  <a:moveTo>
                    <a:pt x="169583" y="754888"/>
                  </a:moveTo>
                  <a:lnTo>
                    <a:pt x="136581" y="753774"/>
                  </a:lnTo>
                  <a:lnTo>
                    <a:pt x="109631" y="750744"/>
                  </a:lnTo>
                  <a:lnTo>
                    <a:pt x="91460" y="746261"/>
                  </a:lnTo>
                  <a:lnTo>
                    <a:pt x="84797" y="740791"/>
                  </a:lnTo>
                  <a:lnTo>
                    <a:pt x="84797" y="391541"/>
                  </a:lnTo>
                  <a:lnTo>
                    <a:pt x="78132" y="386070"/>
                  </a:lnTo>
                  <a:lnTo>
                    <a:pt x="59958" y="381587"/>
                  </a:lnTo>
                  <a:lnTo>
                    <a:pt x="33003" y="378557"/>
                  </a:lnTo>
                  <a:lnTo>
                    <a:pt x="0" y="377444"/>
                  </a:lnTo>
                  <a:lnTo>
                    <a:pt x="33003" y="376330"/>
                  </a:lnTo>
                  <a:lnTo>
                    <a:pt x="59958" y="373300"/>
                  </a:lnTo>
                  <a:lnTo>
                    <a:pt x="78132" y="368817"/>
                  </a:lnTo>
                  <a:lnTo>
                    <a:pt x="84797" y="363347"/>
                  </a:lnTo>
                  <a:lnTo>
                    <a:pt x="84797" y="14096"/>
                  </a:lnTo>
                  <a:lnTo>
                    <a:pt x="91460" y="8626"/>
                  </a:lnTo>
                  <a:lnTo>
                    <a:pt x="109631" y="4143"/>
                  </a:lnTo>
                  <a:lnTo>
                    <a:pt x="136581" y="1113"/>
                  </a:lnTo>
                  <a:lnTo>
                    <a:pt x="169583" y="0"/>
                  </a:lnTo>
                </a:path>
              </a:pathLst>
            </a:custGeom>
            <a:ln w="6350">
              <a:solidFill>
                <a:srgbClr val="5B9BD4"/>
              </a:solidFill>
            </a:ln>
          </p:spPr>
          <p:txBody>
            <a:bodyPr wrap="square" lIns="0" tIns="0" rIns="0" bIns="0" rtlCol="0"/>
            <a:lstStyle/>
            <a:p>
              <a:endParaRPr/>
            </a:p>
          </p:txBody>
        </p:sp>
        <p:sp>
          <p:nvSpPr>
            <p:cNvPr id="9" name="object 9"/>
            <p:cNvSpPr/>
            <p:nvPr/>
          </p:nvSpPr>
          <p:spPr>
            <a:xfrm>
              <a:off x="53304" y="4710303"/>
              <a:ext cx="404495" cy="403860"/>
            </a:xfrm>
            <a:custGeom>
              <a:avLst/>
              <a:gdLst/>
              <a:ahLst/>
              <a:cxnLst/>
              <a:rect l="l" t="t" r="r" b="b"/>
              <a:pathLst>
                <a:path w="404495" h="403860">
                  <a:moveTo>
                    <a:pt x="201955" y="0"/>
                  </a:moveTo>
                  <a:lnTo>
                    <a:pt x="155646" y="5334"/>
                  </a:lnTo>
                  <a:lnTo>
                    <a:pt x="113137" y="20527"/>
                  </a:lnTo>
                  <a:lnTo>
                    <a:pt x="75639" y="44367"/>
                  </a:lnTo>
                  <a:lnTo>
                    <a:pt x="44365" y="75640"/>
                  </a:lnTo>
                  <a:lnTo>
                    <a:pt x="20525" y="113133"/>
                  </a:lnTo>
                  <a:lnTo>
                    <a:pt x="5333" y="155634"/>
                  </a:lnTo>
                  <a:lnTo>
                    <a:pt x="0" y="201930"/>
                  </a:lnTo>
                  <a:lnTo>
                    <a:pt x="5333" y="248225"/>
                  </a:lnTo>
                  <a:lnTo>
                    <a:pt x="20525" y="290726"/>
                  </a:lnTo>
                  <a:lnTo>
                    <a:pt x="44365" y="328219"/>
                  </a:lnTo>
                  <a:lnTo>
                    <a:pt x="75639" y="359492"/>
                  </a:lnTo>
                  <a:lnTo>
                    <a:pt x="113137" y="383332"/>
                  </a:lnTo>
                  <a:lnTo>
                    <a:pt x="155646" y="398526"/>
                  </a:lnTo>
                  <a:lnTo>
                    <a:pt x="201955" y="403860"/>
                  </a:lnTo>
                  <a:lnTo>
                    <a:pt x="248259" y="398526"/>
                  </a:lnTo>
                  <a:lnTo>
                    <a:pt x="290765" y="383332"/>
                  </a:lnTo>
                  <a:lnTo>
                    <a:pt x="328260" y="359492"/>
                  </a:lnTo>
                  <a:lnTo>
                    <a:pt x="359534" y="328219"/>
                  </a:lnTo>
                  <a:lnTo>
                    <a:pt x="383372" y="290726"/>
                  </a:lnTo>
                  <a:lnTo>
                    <a:pt x="398564" y="248225"/>
                  </a:lnTo>
                  <a:lnTo>
                    <a:pt x="403898" y="201930"/>
                  </a:lnTo>
                  <a:lnTo>
                    <a:pt x="398564" y="155634"/>
                  </a:lnTo>
                  <a:lnTo>
                    <a:pt x="383372" y="113133"/>
                  </a:lnTo>
                  <a:lnTo>
                    <a:pt x="359534" y="75640"/>
                  </a:lnTo>
                  <a:lnTo>
                    <a:pt x="328260" y="44367"/>
                  </a:lnTo>
                  <a:lnTo>
                    <a:pt x="290765" y="20527"/>
                  </a:lnTo>
                  <a:lnTo>
                    <a:pt x="248259" y="5334"/>
                  </a:lnTo>
                  <a:lnTo>
                    <a:pt x="201955" y="0"/>
                  </a:lnTo>
                  <a:close/>
                </a:path>
              </a:pathLst>
            </a:custGeom>
            <a:solidFill>
              <a:srgbClr val="5B9BD4"/>
            </a:solidFill>
          </p:spPr>
          <p:txBody>
            <a:bodyPr wrap="square" lIns="0" tIns="0" rIns="0" bIns="0" rtlCol="0"/>
            <a:lstStyle/>
            <a:p>
              <a:endParaRPr/>
            </a:p>
          </p:txBody>
        </p:sp>
        <p:sp>
          <p:nvSpPr>
            <p:cNvPr id="10" name="object 10"/>
            <p:cNvSpPr/>
            <p:nvPr/>
          </p:nvSpPr>
          <p:spPr>
            <a:xfrm>
              <a:off x="53304" y="4710303"/>
              <a:ext cx="404495" cy="403860"/>
            </a:xfrm>
            <a:custGeom>
              <a:avLst/>
              <a:gdLst/>
              <a:ahLst/>
              <a:cxnLst/>
              <a:rect l="l" t="t" r="r" b="b"/>
              <a:pathLst>
                <a:path w="404495" h="403860">
                  <a:moveTo>
                    <a:pt x="0" y="201930"/>
                  </a:moveTo>
                  <a:lnTo>
                    <a:pt x="5333" y="155634"/>
                  </a:lnTo>
                  <a:lnTo>
                    <a:pt x="20525" y="113133"/>
                  </a:lnTo>
                  <a:lnTo>
                    <a:pt x="44365" y="75640"/>
                  </a:lnTo>
                  <a:lnTo>
                    <a:pt x="75639" y="44367"/>
                  </a:lnTo>
                  <a:lnTo>
                    <a:pt x="113137" y="20527"/>
                  </a:lnTo>
                  <a:lnTo>
                    <a:pt x="155646" y="5334"/>
                  </a:lnTo>
                  <a:lnTo>
                    <a:pt x="201955" y="0"/>
                  </a:lnTo>
                  <a:lnTo>
                    <a:pt x="248259" y="5334"/>
                  </a:lnTo>
                  <a:lnTo>
                    <a:pt x="290765" y="20527"/>
                  </a:lnTo>
                  <a:lnTo>
                    <a:pt x="328260" y="44367"/>
                  </a:lnTo>
                  <a:lnTo>
                    <a:pt x="359534" y="75640"/>
                  </a:lnTo>
                  <a:lnTo>
                    <a:pt x="383372" y="113133"/>
                  </a:lnTo>
                  <a:lnTo>
                    <a:pt x="398564" y="155634"/>
                  </a:lnTo>
                  <a:lnTo>
                    <a:pt x="403898" y="201930"/>
                  </a:lnTo>
                  <a:lnTo>
                    <a:pt x="398564" y="248225"/>
                  </a:lnTo>
                  <a:lnTo>
                    <a:pt x="383372" y="290726"/>
                  </a:lnTo>
                  <a:lnTo>
                    <a:pt x="359534" y="328219"/>
                  </a:lnTo>
                  <a:lnTo>
                    <a:pt x="328260" y="359492"/>
                  </a:lnTo>
                  <a:lnTo>
                    <a:pt x="290765" y="383332"/>
                  </a:lnTo>
                  <a:lnTo>
                    <a:pt x="248259" y="398526"/>
                  </a:lnTo>
                  <a:lnTo>
                    <a:pt x="201955" y="403860"/>
                  </a:lnTo>
                  <a:lnTo>
                    <a:pt x="155646" y="398526"/>
                  </a:lnTo>
                  <a:lnTo>
                    <a:pt x="113137" y="383332"/>
                  </a:lnTo>
                  <a:lnTo>
                    <a:pt x="75639" y="359492"/>
                  </a:lnTo>
                  <a:lnTo>
                    <a:pt x="44365" y="328219"/>
                  </a:lnTo>
                  <a:lnTo>
                    <a:pt x="20525" y="290726"/>
                  </a:lnTo>
                  <a:lnTo>
                    <a:pt x="5333" y="248225"/>
                  </a:lnTo>
                  <a:lnTo>
                    <a:pt x="0" y="201930"/>
                  </a:lnTo>
                  <a:close/>
                </a:path>
              </a:pathLst>
            </a:custGeom>
            <a:ln w="12700">
              <a:solidFill>
                <a:srgbClr val="41709C"/>
              </a:solidFill>
            </a:ln>
          </p:spPr>
          <p:txBody>
            <a:bodyPr wrap="square" lIns="0" tIns="0" rIns="0" bIns="0" rtlCol="0"/>
            <a:lstStyle/>
            <a:p>
              <a:endParaRPr/>
            </a:p>
          </p:txBody>
        </p:sp>
      </p:grpSp>
      <p:sp>
        <p:nvSpPr>
          <p:cNvPr id="11" name="object 11"/>
          <p:cNvSpPr txBox="1"/>
          <p:nvPr/>
        </p:nvSpPr>
        <p:spPr>
          <a:xfrm>
            <a:off x="6630289" y="1019048"/>
            <a:ext cx="3731895" cy="508634"/>
          </a:xfrm>
          <a:prstGeom prst="rect">
            <a:avLst/>
          </a:prstGeom>
        </p:spPr>
        <p:txBody>
          <a:bodyPr vert="horz" wrap="square" lIns="0" tIns="12065" rIns="0" bIns="0" rtlCol="0">
            <a:spAutoFit/>
          </a:bodyPr>
          <a:lstStyle/>
          <a:p>
            <a:pPr marL="38100">
              <a:lnSpc>
                <a:spcPts val="1905"/>
              </a:lnSpc>
              <a:spcBef>
                <a:spcPts val="95"/>
              </a:spcBef>
            </a:pPr>
            <a:r>
              <a:rPr sz="1600" spc="-5" dirty="0">
                <a:latin typeface="Times New Roman"/>
                <a:cs typeface="Times New Roman"/>
              </a:rPr>
              <a:t>2ZnSO</a:t>
            </a:r>
            <a:r>
              <a:rPr sz="1575" spc="-7" baseline="-21164" dirty="0">
                <a:latin typeface="Times New Roman"/>
                <a:cs typeface="Times New Roman"/>
              </a:rPr>
              <a:t>4</a:t>
            </a:r>
            <a:r>
              <a:rPr sz="1575" spc="187" baseline="-21164" dirty="0">
                <a:latin typeface="Times New Roman"/>
                <a:cs typeface="Times New Roman"/>
              </a:rPr>
              <a:t> </a:t>
            </a:r>
            <a:r>
              <a:rPr sz="1600" spc="-5" dirty="0">
                <a:latin typeface="Times New Roman"/>
                <a:cs typeface="Times New Roman"/>
              </a:rPr>
              <a:t>+</a:t>
            </a:r>
            <a:r>
              <a:rPr sz="1600" spc="5" dirty="0">
                <a:latin typeface="Times New Roman"/>
                <a:cs typeface="Times New Roman"/>
              </a:rPr>
              <a:t> </a:t>
            </a:r>
            <a:r>
              <a:rPr sz="1600" dirty="0">
                <a:latin typeface="Times New Roman"/>
                <a:cs typeface="Times New Roman"/>
              </a:rPr>
              <a:t>2H</a:t>
            </a:r>
            <a:r>
              <a:rPr sz="1575" baseline="-21164" dirty="0">
                <a:latin typeface="Times New Roman"/>
                <a:cs typeface="Times New Roman"/>
              </a:rPr>
              <a:t>2</a:t>
            </a:r>
            <a:r>
              <a:rPr sz="1600" dirty="0">
                <a:latin typeface="Times New Roman"/>
                <a:cs typeface="Times New Roman"/>
              </a:rPr>
              <a:t>O</a:t>
            </a:r>
            <a:r>
              <a:rPr sz="1600" spc="-25" dirty="0">
                <a:latin typeface="Times New Roman"/>
                <a:cs typeface="Times New Roman"/>
              </a:rPr>
              <a:t> </a:t>
            </a:r>
            <a:r>
              <a:rPr sz="1600" spc="-5" dirty="0">
                <a:latin typeface="Times New Roman"/>
                <a:cs typeface="Times New Roman"/>
              </a:rPr>
              <a:t>=</a:t>
            </a:r>
            <a:r>
              <a:rPr sz="1600" spc="5" dirty="0">
                <a:latin typeface="Times New Roman"/>
                <a:cs typeface="Times New Roman"/>
              </a:rPr>
              <a:t> </a:t>
            </a:r>
            <a:r>
              <a:rPr sz="1600" spc="-5" dirty="0">
                <a:latin typeface="Times New Roman"/>
                <a:cs typeface="Times New Roman"/>
              </a:rPr>
              <a:t>2Zn↓</a:t>
            </a:r>
            <a:r>
              <a:rPr sz="1600" spc="-10" dirty="0">
                <a:latin typeface="Times New Roman"/>
                <a:cs typeface="Times New Roman"/>
              </a:rPr>
              <a:t> </a:t>
            </a:r>
            <a:r>
              <a:rPr sz="1600" spc="-5" dirty="0">
                <a:latin typeface="Times New Roman"/>
                <a:cs typeface="Times New Roman"/>
              </a:rPr>
              <a:t>+</a:t>
            </a:r>
            <a:r>
              <a:rPr sz="1600" dirty="0">
                <a:latin typeface="Times New Roman"/>
                <a:cs typeface="Times New Roman"/>
              </a:rPr>
              <a:t> O</a:t>
            </a:r>
            <a:r>
              <a:rPr sz="1575" baseline="-21164" dirty="0">
                <a:latin typeface="Times New Roman"/>
                <a:cs typeface="Times New Roman"/>
              </a:rPr>
              <a:t>2</a:t>
            </a:r>
            <a:r>
              <a:rPr sz="1600" dirty="0">
                <a:latin typeface="Times New Roman"/>
                <a:cs typeface="Times New Roman"/>
              </a:rPr>
              <a:t>↑</a:t>
            </a:r>
            <a:r>
              <a:rPr sz="1600" spc="-15" dirty="0">
                <a:latin typeface="Times New Roman"/>
                <a:cs typeface="Times New Roman"/>
              </a:rPr>
              <a:t> </a:t>
            </a:r>
            <a:r>
              <a:rPr sz="1600" spc="-5" dirty="0">
                <a:latin typeface="Times New Roman"/>
                <a:cs typeface="Times New Roman"/>
              </a:rPr>
              <a:t>+</a:t>
            </a:r>
            <a:r>
              <a:rPr sz="1600" spc="5" dirty="0">
                <a:latin typeface="Times New Roman"/>
                <a:cs typeface="Times New Roman"/>
              </a:rPr>
              <a:t> </a:t>
            </a:r>
            <a:r>
              <a:rPr sz="1600" dirty="0">
                <a:latin typeface="Times New Roman"/>
                <a:cs typeface="Times New Roman"/>
              </a:rPr>
              <a:t>2H</a:t>
            </a:r>
            <a:r>
              <a:rPr sz="1575" baseline="-21164" dirty="0">
                <a:latin typeface="Times New Roman"/>
                <a:cs typeface="Times New Roman"/>
              </a:rPr>
              <a:t>2</a:t>
            </a:r>
            <a:r>
              <a:rPr sz="1600" dirty="0">
                <a:latin typeface="Times New Roman"/>
                <a:cs typeface="Times New Roman"/>
              </a:rPr>
              <a:t>SO</a:t>
            </a:r>
            <a:r>
              <a:rPr sz="1575" baseline="-21164" dirty="0">
                <a:latin typeface="Times New Roman"/>
                <a:cs typeface="Times New Roman"/>
              </a:rPr>
              <a:t>4</a:t>
            </a:r>
            <a:r>
              <a:rPr sz="1575" spc="179" baseline="-21164" dirty="0">
                <a:latin typeface="Times New Roman"/>
                <a:cs typeface="Times New Roman"/>
              </a:rPr>
              <a:t> </a:t>
            </a:r>
            <a:r>
              <a:rPr sz="1600" spc="-5" dirty="0">
                <a:latin typeface="Times New Roman"/>
                <a:cs typeface="Times New Roman"/>
              </a:rPr>
              <a:t>(1)</a:t>
            </a:r>
            <a:endParaRPr sz="1600">
              <a:latin typeface="Times New Roman"/>
              <a:cs typeface="Times New Roman"/>
            </a:endParaRPr>
          </a:p>
          <a:p>
            <a:pPr marL="38100">
              <a:lnSpc>
                <a:spcPts val="1905"/>
              </a:lnSpc>
            </a:pPr>
            <a:r>
              <a:rPr sz="1600" dirty="0">
                <a:latin typeface="Times New Roman"/>
                <a:cs typeface="Times New Roman"/>
              </a:rPr>
              <a:t>2H</a:t>
            </a:r>
            <a:r>
              <a:rPr sz="1575" baseline="-21164" dirty="0">
                <a:latin typeface="Times New Roman"/>
                <a:cs typeface="Times New Roman"/>
              </a:rPr>
              <a:t>2</a:t>
            </a:r>
            <a:r>
              <a:rPr sz="1600" dirty="0">
                <a:latin typeface="Times New Roman"/>
                <a:cs typeface="Times New Roman"/>
              </a:rPr>
              <a:t>O</a:t>
            </a:r>
            <a:r>
              <a:rPr sz="1600" spc="-30" dirty="0">
                <a:latin typeface="Times New Roman"/>
                <a:cs typeface="Times New Roman"/>
              </a:rPr>
              <a:t> </a:t>
            </a:r>
            <a:r>
              <a:rPr sz="1600" spc="-5" dirty="0">
                <a:latin typeface="Times New Roman"/>
                <a:cs typeface="Times New Roman"/>
              </a:rPr>
              <a:t>= </a:t>
            </a:r>
            <a:r>
              <a:rPr sz="1600" dirty="0">
                <a:latin typeface="Times New Roman"/>
                <a:cs typeface="Times New Roman"/>
              </a:rPr>
              <a:t>2H</a:t>
            </a:r>
            <a:r>
              <a:rPr sz="1575" baseline="-21164" dirty="0">
                <a:latin typeface="Times New Roman"/>
                <a:cs typeface="Times New Roman"/>
              </a:rPr>
              <a:t>2</a:t>
            </a:r>
            <a:r>
              <a:rPr sz="1575" spc="179" baseline="-21164" dirty="0">
                <a:latin typeface="Times New Roman"/>
                <a:cs typeface="Times New Roman"/>
              </a:rPr>
              <a:t> </a:t>
            </a:r>
            <a:r>
              <a:rPr sz="1600" spc="-5" dirty="0">
                <a:latin typeface="Times New Roman"/>
                <a:cs typeface="Times New Roman"/>
              </a:rPr>
              <a:t>+ </a:t>
            </a:r>
            <a:r>
              <a:rPr sz="1600" dirty="0">
                <a:latin typeface="Times New Roman"/>
                <a:cs typeface="Times New Roman"/>
              </a:rPr>
              <a:t>O</a:t>
            </a:r>
            <a:r>
              <a:rPr sz="1575" baseline="-21164" dirty="0">
                <a:latin typeface="Times New Roman"/>
                <a:cs typeface="Times New Roman"/>
              </a:rPr>
              <a:t>2</a:t>
            </a:r>
            <a:r>
              <a:rPr sz="1575" spc="195" baseline="-21164" dirty="0">
                <a:latin typeface="Times New Roman"/>
                <a:cs typeface="Times New Roman"/>
              </a:rPr>
              <a:t> </a:t>
            </a:r>
            <a:r>
              <a:rPr sz="1600" spc="-5" dirty="0">
                <a:latin typeface="Times New Roman"/>
                <a:cs typeface="Times New Roman"/>
              </a:rPr>
              <a:t>(2)</a:t>
            </a:r>
            <a:endParaRPr sz="1600">
              <a:latin typeface="Times New Roman"/>
              <a:cs typeface="Times New Roman"/>
            </a:endParaRPr>
          </a:p>
        </p:txBody>
      </p:sp>
      <p:sp>
        <p:nvSpPr>
          <p:cNvPr id="12" name="object 12"/>
          <p:cNvSpPr/>
          <p:nvPr/>
        </p:nvSpPr>
        <p:spPr>
          <a:xfrm>
            <a:off x="6473952" y="1051560"/>
            <a:ext cx="192405" cy="457200"/>
          </a:xfrm>
          <a:custGeom>
            <a:avLst/>
            <a:gdLst/>
            <a:ahLst/>
            <a:cxnLst/>
            <a:rect l="l" t="t" r="r" b="b"/>
            <a:pathLst>
              <a:path w="192404" h="457200">
                <a:moveTo>
                  <a:pt x="192024" y="457200"/>
                </a:moveTo>
                <a:lnTo>
                  <a:pt x="154626" y="455949"/>
                </a:lnTo>
                <a:lnTo>
                  <a:pt x="124110" y="452532"/>
                </a:lnTo>
                <a:lnTo>
                  <a:pt x="103548" y="447448"/>
                </a:lnTo>
                <a:lnTo>
                  <a:pt x="96012" y="441198"/>
                </a:lnTo>
                <a:lnTo>
                  <a:pt x="96012" y="244602"/>
                </a:lnTo>
                <a:lnTo>
                  <a:pt x="88475" y="238351"/>
                </a:lnTo>
                <a:lnTo>
                  <a:pt x="67913" y="233267"/>
                </a:lnTo>
                <a:lnTo>
                  <a:pt x="37397" y="229850"/>
                </a:lnTo>
                <a:lnTo>
                  <a:pt x="0" y="228600"/>
                </a:lnTo>
                <a:lnTo>
                  <a:pt x="37397" y="227349"/>
                </a:lnTo>
                <a:lnTo>
                  <a:pt x="67913" y="223932"/>
                </a:lnTo>
                <a:lnTo>
                  <a:pt x="88475" y="218848"/>
                </a:lnTo>
                <a:lnTo>
                  <a:pt x="96012" y="212597"/>
                </a:lnTo>
                <a:lnTo>
                  <a:pt x="96012" y="16001"/>
                </a:lnTo>
                <a:lnTo>
                  <a:pt x="103548" y="9751"/>
                </a:lnTo>
                <a:lnTo>
                  <a:pt x="124110" y="4667"/>
                </a:lnTo>
                <a:lnTo>
                  <a:pt x="154626" y="1250"/>
                </a:lnTo>
                <a:lnTo>
                  <a:pt x="192024" y="0"/>
                </a:lnTo>
              </a:path>
            </a:pathLst>
          </a:custGeom>
          <a:ln w="6350">
            <a:solidFill>
              <a:srgbClr val="5B9BD4"/>
            </a:solidFill>
          </a:ln>
        </p:spPr>
        <p:txBody>
          <a:bodyPr wrap="square" lIns="0" tIns="0" rIns="0" bIns="0" rtlCol="0"/>
          <a:lstStyle/>
          <a:p>
            <a:endParaRPr/>
          </a:p>
        </p:txBody>
      </p:sp>
      <p:grpSp>
        <p:nvGrpSpPr>
          <p:cNvPr id="13" name="object 13"/>
          <p:cNvGrpSpPr/>
          <p:nvPr/>
        </p:nvGrpSpPr>
        <p:grpSpPr>
          <a:xfrm>
            <a:off x="5961126" y="1005839"/>
            <a:ext cx="416559" cy="462915"/>
            <a:chOff x="5961126" y="1005839"/>
            <a:chExt cx="416559" cy="462915"/>
          </a:xfrm>
        </p:grpSpPr>
        <p:sp>
          <p:nvSpPr>
            <p:cNvPr id="14" name="object 14"/>
            <p:cNvSpPr/>
            <p:nvPr/>
          </p:nvSpPr>
          <p:spPr>
            <a:xfrm>
              <a:off x="5967476" y="1012189"/>
              <a:ext cx="403860" cy="450215"/>
            </a:xfrm>
            <a:custGeom>
              <a:avLst/>
              <a:gdLst/>
              <a:ahLst/>
              <a:cxnLst/>
              <a:rect l="l" t="t" r="r" b="b"/>
              <a:pathLst>
                <a:path w="403860" h="450215">
                  <a:moveTo>
                    <a:pt x="201930" y="0"/>
                  </a:moveTo>
                  <a:lnTo>
                    <a:pt x="155634" y="5941"/>
                  </a:lnTo>
                  <a:lnTo>
                    <a:pt x="113133" y="22865"/>
                  </a:lnTo>
                  <a:lnTo>
                    <a:pt x="75640" y="49425"/>
                  </a:lnTo>
                  <a:lnTo>
                    <a:pt x="44367" y="84271"/>
                  </a:lnTo>
                  <a:lnTo>
                    <a:pt x="20527" y="126055"/>
                  </a:lnTo>
                  <a:lnTo>
                    <a:pt x="5334" y="173429"/>
                  </a:lnTo>
                  <a:lnTo>
                    <a:pt x="0" y="225043"/>
                  </a:lnTo>
                  <a:lnTo>
                    <a:pt x="5333" y="276618"/>
                  </a:lnTo>
                  <a:lnTo>
                    <a:pt x="20527" y="323976"/>
                  </a:lnTo>
                  <a:lnTo>
                    <a:pt x="44367" y="365762"/>
                  </a:lnTo>
                  <a:lnTo>
                    <a:pt x="75640" y="400622"/>
                  </a:lnTo>
                  <a:lnTo>
                    <a:pt x="113133" y="427199"/>
                  </a:lnTo>
                  <a:lnTo>
                    <a:pt x="155634" y="444140"/>
                  </a:lnTo>
                  <a:lnTo>
                    <a:pt x="201930" y="450087"/>
                  </a:lnTo>
                  <a:lnTo>
                    <a:pt x="248225" y="444140"/>
                  </a:lnTo>
                  <a:lnTo>
                    <a:pt x="290726" y="427199"/>
                  </a:lnTo>
                  <a:lnTo>
                    <a:pt x="328219" y="400622"/>
                  </a:lnTo>
                  <a:lnTo>
                    <a:pt x="359492" y="365762"/>
                  </a:lnTo>
                  <a:lnTo>
                    <a:pt x="383332" y="323976"/>
                  </a:lnTo>
                  <a:lnTo>
                    <a:pt x="398526" y="276618"/>
                  </a:lnTo>
                  <a:lnTo>
                    <a:pt x="403860" y="225043"/>
                  </a:lnTo>
                  <a:lnTo>
                    <a:pt x="398526" y="173429"/>
                  </a:lnTo>
                  <a:lnTo>
                    <a:pt x="383332" y="126055"/>
                  </a:lnTo>
                  <a:lnTo>
                    <a:pt x="359492" y="84271"/>
                  </a:lnTo>
                  <a:lnTo>
                    <a:pt x="328219" y="49425"/>
                  </a:lnTo>
                  <a:lnTo>
                    <a:pt x="290726" y="22865"/>
                  </a:lnTo>
                  <a:lnTo>
                    <a:pt x="248225" y="5941"/>
                  </a:lnTo>
                  <a:lnTo>
                    <a:pt x="201930" y="0"/>
                  </a:lnTo>
                  <a:close/>
                </a:path>
              </a:pathLst>
            </a:custGeom>
            <a:solidFill>
              <a:srgbClr val="5B9BD4"/>
            </a:solidFill>
          </p:spPr>
          <p:txBody>
            <a:bodyPr wrap="square" lIns="0" tIns="0" rIns="0" bIns="0" rtlCol="0"/>
            <a:lstStyle/>
            <a:p>
              <a:endParaRPr/>
            </a:p>
          </p:txBody>
        </p:sp>
        <p:sp>
          <p:nvSpPr>
            <p:cNvPr id="15" name="object 15"/>
            <p:cNvSpPr/>
            <p:nvPr/>
          </p:nvSpPr>
          <p:spPr>
            <a:xfrm>
              <a:off x="5967476" y="1012189"/>
              <a:ext cx="403860" cy="450215"/>
            </a:xfrm>
            <a:custGeom>
              <a:avLst/>
              <a:gdLst/>
              <a:ahLst/>
              <a:cxnLst/>
              <a:rect l="l" t="t" r="r" b="b"/>
              <a:pathLst>
                <a:path w="403860" h="450215">
                  <a:moveTo>
                    <a:pt x="0" y="225043"/>
                  </a:moveTo>
                  <a:lnTo>
                    <a:pt x="5334" y="173429"/>
                  </a:lnTo>
                  <a:lnTo>
                    <a:pt x="20527" y="126055"/>
                  </a:lnTo>
                  <a:lnTo>
                    <a:pt x="44367" y="84271"/>
                  </a:lnTo>
                  <a:lnTo>
                    <a:pt x="75640" y="49425"/>
                  </a:lnTo>
                  <a:lnTo>
                    <a:pt x="113133" y="22865"/>
                  </a:lnTo>
                  <a:lnTo>
                    <a:pt x="155634" y="5941"/>
                  </a:lnTo>
                  <a:lnTo>
                    <a:pt x="201930" y="0"/>
                  </a:lnTo>
                  <a:lnTo>
                    <a:pt x="248225" y="5941"/>
                  </a:lnTo>
                  <a:lnTo>
                    <a:pt x="290726" y="22865"/>
                  </a:lnTo>
                  <a:lnTo>
                    <a:pt x="328219" y="49425"/>
                  </a:lnTo>
                  <a:lnTo>
                    <a:pt x="359492" y="84271"/>
                  </a:lnTo>
                  <a:lnTo>
                    <a:pt x="383332" y="126055"/>
                  </a:lnTo>
                  <a:lnTo>
                    <a:pt x="398526" y="173429"/>
                  </a:lnTo>
                  <a:lnTo>
                    <a:pt x="403860" y="225043"/>
                  </a:lnTo>
                  <a:lnTo>
                    <a:pt x="398526" y="276618"/>
                  </a:lnTo>
                  <a:lnTo>
                    <a:pt x="383332" y="323976"/>
                  </a:lnTo>
                  <a:lnTo>
                    <a:pt x="359492" y="365762"/>
                  </a:lnTo>
                  <a:lnTo>
                    <a:pt x="328219" y="400622"/>
                  </a:lnTo>
                  <a:lnTo>
                    <a:pt x="290726" y="427199"/>
                  </a:lnTo>
                  <a:lnTo>
                    <a:pt x="248225" y="444140"/>
                  </a:lnTo>
                  <a:lnTo>
                    <a:pt x="201930" y="450087"/>
                  </a:lnTo>
                  <a:lnTo>
                    <a:pt x="155634" y="444140"/>
                  </a:lnTo>
                  <a:lnTo>
                    <a:pt x="113133" y="427199"/>
                  </a:lnTo>
                  <a:lnTo>
                    <a:pt x="75640" y="400622"/>
                  </a:lnTo>
                  <a:lnTo>
                    <a:pt x="44367" y="365762"/>
                  </a:lnTo>
                  <a:lnTo>
                    <a:pt x="20527" y="323976"/>
                  </a:lnTo>
                  <a:lnTo>
                    <a:pt x="5333" y="276618"/>
                  </a:lnTo>
                  <a:lnTo>
                    <a:pt x="0" y="225043"/>
                  </a:lnTo>
                  <a:close/>
                </a:path>
              </a:pathLst>
            </a:custGeom>
            <a:ln w="12700">
              <a:solidFill>
                <a:srgbClr val="41709C"/>
              </a:solidFill>
            </a:ln>
          </p:spPr>
          <p:txBody>
            <a:bodyPr wrap="square" lIns="0" tIns="0" rIns="0" bIns="0" rtlCol="0"/>
            <a:lstStyle/>
            <a:p>
              <a:endParaRPr/>
            </a:p>
          </p:txBody>
        </p:sp>
      </p:grpSp>
      <p:sp>
        <p:nvSpPr>
          <p:cNvPr id="16" name="object 16"/>
          <p:cNvSpPr txBox="1"/>
          <p:nvPr/>
        </p:nvSpPr>
        <p:spPr>
          <a:xfrm>
            <a:off x="6131178" y="1090675"/>
            <a:ext cx="76835" cy="269240"/>
          </a:xfrm>
          <a:prstGeom prst="rect">
            <a:avLst/>
          </a:prstGeom>
        </p:spPr>
        <p:txBody>
          <a:bodyPr vert="horz" wrap="square" lIns="0" tIns="12065" rIns="0" bIns="0" rtlCol="0">
            <a:spAutoFit/>
          </a:bodyPr>
          <a:lstStyle/>
          <a:p>
            <a:pPr marL="12700">
              <a:lnSpc>
                <a:spcPct val="100000"/>
              </a:lnSpc>
              <a:spcBef>
                <a:spcPts val="95"/>
              </a:spcBef>
            </a:pPr>
            <a:r>
              <a:rPr sz="1600" spc="-5" dirty="0">
                <a:solidFill>
                  <a:srgbClr val="FFFFFF"/>
                </a:solidFill>
                <a:latin typeface="Calibri"/>
                <a:cs typeface="Calibri"/>
              </a:rPr>
              <a:t>I</a:t>
            </a:r>
            <a:endParaRPr sz="1600">
              <a:latin typeface="Calibri"/>
              <a:cs typeface="Calibri"/>
            </a:endParaRPr>
          </a:p>
        </p:txBody>
      </p:sp>
      <p:sp>
        <p:nvSpPr>
          <p:cNvPr id="18" name="object 18"/>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16</a:t>
            </a:fld>
            <a:endParaRPr dirty="0"/>
          </a:p>
        </p:txBody>
      </p:sp>
      <p:sp>
        <p:nvSpPr>
          <p:cNvPr id="17" name="object 17"/>
          <p:cNvSpPr txBox="1"/>
          <p:nvPr/>
        </p:nvSpPr>
        <p:spPr>
          <a:xfrm>
            <a:off x="191820" y="4766564"/>
            <a:ext cx="129539" cy="269240"/>
          </a:xfrm>
          <a:prstGeom prst="rect">
            <a:avLst/>
          </a:prstGeom>
        </p:spPr>
        <p:txBody>
          <a:bodyPr vert="horz" wrap="square" lIns="0" tIns="12065" rIns="0" bIns="0" rtlCol="0">
            <a:spAutoFit/>
          </a:bodyPr>
          <a:lstStyle/>
          <a:p>
            <a:pPr marL="12700">
              <a:lnSpc>
                <a:spcPct val="100000"/>
              </a:lnSpc>
              <a:spcBef>
                <a:spcPts val="95"/>
              </a:spcBef>
            </a:pPr>
            <a:r>
              <a:rPr sz="1600" dirty="0">
                <a:solidFill>
                  <a:srgbClr val="FFFFFF"/>
                </a:solidFill>
                <a:latin typeface="Calibri"/>
                <a:cs typeface="Calibri"/>
              </a:rPr>
              <a:t>II</a:t>
            </a:r>
            <a:endParaRPr sz="1600">
              <a:latin typeface="Calibri"/>
              <a:cs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383540" y="219202"/>
            <a:ext cx="10720070" cy="756920"/>
          </a:xfrm>
          <a:prstGeom prst="rect">
            <a:avLst/>
          </a:prstGeom>
        </p:spPr>
        <p:txBody>
          <a:bodyPr vert="horz" wrap="square" lIns="0" tIns="12065" rIns="0" bIns="0" rtlCol="0">
            <a:spAutoFit/>
          </a:bodyPr>
          <a:lstStyle/>
          <a:p>
            <a:pPr marL="12700" marR="5080">
              <a:lnSpc>
                <a:spcPct val="100000"/>
              </a:lnSpc>
              <a:spcBef>
                <a:spcPts val="95"/>
              </a:spcBef>
            </a:pPr>
            <a:r>
              <a:rPr sz="1600" b="1" spc="-5" dirty="0">
                <a:solidFill>
                  <a:srgbClr val="353535"/>
                </a:solidFill>
                <a:latin typeface="Times New Roman"/>
                <a:cs typeface="Times New Roman"/>
              </a:rPr>
              <a:t>Пример</a:t>
            </a:r>
            <a:r>
              <a:rPr sz="1600" b="1" spc="5" dirty="0">
                <a:solidFill>
                  <a:srgbClr val="353535"/>
                </a:solidFill>
                <a:latin typeface="Times New Roman"/>
                <a:cs typeface="Times New Roman"/>
              </a:rPr>
              <a:t> </a:t>
            </a:r>
            <a:r>
              <a:rPr sz="1600" b="1" spc="-5" dirty="0">
                <a:solidFill>
                  <a:srgbClr val="353535"/>
                </a:solidFill>
                <a:latin typeface="Times New Roman"/>
                <a:cs typeface="Times New Roman"/>
              </a:rPr>
              <a:t>2.</a:t>
            </a:r>
            <a:r>
              <a:rPr sz="1600" b="1" spc="15" dirty="0">
                <a:solidFill>
                  <a:srgbClr val="353535"/>
                </a:solidFill>
                <a:latin typeface="Times New Roman"/>
                <a:cs typeface="Times New Roman"/>
              </a:rPr>
              <a:t> </a:t>
            </a:r>
            <a:r>
              <a:rPr sz="1600" dirty="0">
                <a:solidFill>
                  <a:srgbClr val="353535"/>
                </a:solidFill>
                <a:latin typeface="Times New Roman"/>
                <a:cs typeface="Times New Roman"/>
              </a:rPr>
              <a:t>Через</a:t>
            </a:r>
            <a:r>
              <a:rPr sz="1600" spc="15" dirty="0">
                <a:solidFill>
                  <a:srgbClr val="353535"/>
                </a:solidFill>
                <a:latin typeface="Times New Roman"/>
                <a:cs typeface="Times New Roman"/>
              </a:rPr>
              <a:t> </a:t>
            </a:r>
            <a:r>
              <a:rPr sz="1600" spc="-5" dirty="0">
                <a:solidFill>
                  <a:srgbClr val="353535"/>
                </a:solidFill>
                <a:latin typeface="Times New Roman"/>
                <a:cs typeface="Times New Roman"/>
              </a:rPr>
              <a:t>520</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г</a:t>
            </a:r>
            <a:r>
              <a:rPr sz="1600" spc="15" dirty="0">
                <a:solidFill>
                  <a:srgbClr val="353535"/>
                </a:solidFill>
                <a:latin typeface="Times New Roman"/>
                <a:cs typeface="Times New Roman"/>
              </a:rPr>
              <a:t> </a:t>
            </a:r>
            <a:r>
              <a:rPr sz="1600" spc="-5" dirty="0">
                <a:solidFill>
                  <a:srgbClr val="353535"/>
                </a:solidFill>
                <a:latin typeface="Times New Roman"/>
                <a:cs typeface="Times New Roman"/>
              </a:rPr>
              <a:t>16,1%-ного</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раствора</a:t>
            </a:r>
            <a:r>
              <a:rPr sz="1600" dirty="0">
                <a:solidFill>
                  <a:srgbClr val="353535"/>
                </a:solidFill>
                <a:latin typeface="Times New Roman"/>
                <a:cs typeface="Times New Roman"/>
              </a:rPr>
              <a:t> </a:t>
            </a:r>
            <a:r>
              <a:rPr sz="1600" spc="-20" dirty="0">
                <a:solidFill>
                  <a:srgbClr val="353535"/>
                </a:solidFill>
                <a:latin typeface="Times New Roman"/>
                <a:cs typeface="Times New Roman"/>
              </a:rPr>
              <a:t>сульфата</a:t>
            </a:r>
            <a:r>
              <a:rPr sz="1600" spc="30" dirty="0">
                <a:solidFill>
                  <a:srgbClr val="353535"/>
                </a:solidFill>
                <a:latin typeface="Times New Roman"/>
                <a:cs typeface="Times New Roman"/>
              </a:rPr>
              <a:t> </a:t>
            </a:r>
            <a:r>
              <a:rPr sz="1600" spc="-10" dirty="0">
                <a:solidFill>
                  <a:srgbClr val="353535"/>
                </a:solidFill>
                <a:latin typeface="Times New Roman"/>
                <a:cs typeface="Times New Roman"/>
              </a:rPr>
              <a:t>цинка</a:t>
            </a:r>
            <a:r>
              <a:rPr sz="1600" spc="30" dirty="0">
                <a:solidFill>
                  <a:srgbClr val="353535"/>
                </a:solidFill>
                <a:latin typeface="Times New Roman"/>
                <a:cs typeface="Times New Roman"/>
              </a:rPr>
              <a:t> </a:t>
            </a:r>
            <a:r>
              <a:rPr sz="1600" spc="-10" dirty="0">
                <a:solidFill>
                  <a:srgbClr val="353535"/>
                </a:solidFill>
                <a:latin typeface="Times New Roman"/>
                <a:cs typeface="Times New Roman"/>
              </a:rPr>
              <a:t>пропускали</a:t>
            </a:r>
            <a:r>
              <a:rPr sz="1600" spc="40" dirty="0">
                <a:solidFill>
                  <a:srgbClr val="353535"/>
                </a:solidFill>
                <a:latin typeface="Times New Roman"/>
                <a:cs typeface="Times New Roman"/>
              </a:rPr>
              <a:t> </a:t>
            </a:r>
            <a:r>
              <a:rPr sz="1600" spc="-5" dirty="0">
                <a:solidFill>
                  <a:srgbClr val="353535"/>
                </a:solidFill>
                <a:latin typeface="Times New Roman"/>
                <a:cs typeface="Times New Roman"/>
              </a:rPr>
              <a:t>электрический</a:t>
            </a:r>
            <a:r>
              <a:rPr sz="1600" spc="35" dirty="0">
                <a:solidFill>
                  <a:srgbClr val="353535"/>
                </a:solidFill>
                <a:latin typeface="Times New Roman"/>
                <a:cs typeface="Times New Roman"/>
              </a:rPr>
              <a:t> </a:t>
            </a:r>
            <a:r>
              <a:rPr sz="1600" spc="-15" dirty="0">
                <a:solidFill>
                  <a:srgbClr val="353535"/>
                </a:solidFill>
                <a:latin typeface="Times New Roman"/>
                <a:cs typeface="Times New Roman"/>
              </a:rPr>
              <a:t>ток</a:t>
            </a:r>
            <a:r>
              <a:rPr sz="1600" dirty="0">
                <a:solidFill>
                  <a:srgbClr val="353535"/>
                </a:solidFill>
                <a:latin typeface="Times New Roman"/>
                <a:cs typeface="Times New Roman"/>
              </a:rPr>
              <a:t> </a:t>
            </a:r>
            <a:r>
              <a:rPr sz="1600" spc="-5" dirty="0">
                <a:solidFill>
                  <a:srgbClr val="353535"/>
                </a:solidFill>
                <a:latin typeface="Times New Roman"/>
                <a:cs typeface="Times New Roman"/>
              </a:rPr>
              <a:t>до</a:t>
            </a:r>
            <a:r>
              <a:rPr sz="1600" dirty="0">
                <a:solidFill>
                  <a:srgbClr val="353535"/>
                </a:solidFill>
                <a:latin typeface="Times New Roman"/>
                <a:cs typeface="Times New Roman"/>
              </a:rPr>
              <a:t> </a:t>
            </a:r>
            <a:r>
              <a:rPr sz="1600" spc="-15" dirty="0">
                <a:solidFill>
                  <a:srgbClr val="353535"/>
                </a:solidFill>
                <a:latin typeface="Times New Roman"/>
                <a:cs typeface="Times New Roman"/>
              </a:rPr>
              <a:t>тех</a:t>
            </a:r>
            <a:r>
              <a:rPr sz="1600" spc="15" dirty="0">
                <a:solidFill>
                  <a:srgbClr val="353535"/>
                </a:solidFill>
                <a:latin typeface="Times New Roman"/>
                <a:cs typeface="Times New Roman"/>
              </a:rPr>
              <a:t> </a:t>
            </a:r>
            <a:r>
              <a:rPr sz="1600" spc="-5" dirty="0">
                <a:solidFill>
                  <a:srgbClr val="353535"/>
                </a:solidFill>
                <a:latin typeface="Times New Roman"/>
                <a:cs typeface="Times New Roman"/>
              </a:rPr>
              <a:t>пор,</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пока</a:t>
            </a:r>
            <a:r>
              <a:rPr sz="1600" spc="50" dirty="0">
                <a:solidFill>
                  <a:srgbClr val="353535"/>
                </a:solidFill>
                <a:latin typeface="Times New Roman"/>
                <a:cs typeface="Times New Roman"/>
              </a:rPr>
              <a:t> </a:t>
            </a:r>
            <a:r>
              <a:rPr sz="1600" spc="-15" dirty="0">
                <a:solidFill>
                  <a:srgbClr val="353535"/>
                </a:solidFill>
                <a:latin typeface="Times New Roman"/>
                <a:cs typeface="Times New Roman"/>
              </a:rPr>
              <a:t>объём</a:t>
            </a:r>
            <a:r>
              <a:rPr sz="1600" dirty="0">
                <a:solidFill>
                  <a:srgbClr val="353535"/>
                </a:solidFill>
                <a:latin typeface="Times New Roman"/>
                <a:cs typeface="Times New Roman"/>
              </a:rPr>
              <a:t> </a:t>
            </a:r>
            <a:r>
              <a:rPr sz="1600" spc="-5" dirty="0">
                <a:solidFill>
                  <a:srgbClr val="353535"/>
                </a:solidFill>
                <a:latin typeface="Times New Roman"/>
                <a:cs typeface="Times New Roman"/>
              </a:rPr>
              <a:t>газа, </a:t>
            </a:r>
            <a:r>
              <a:rPr sz="1600" dirty="0">
                <a:solidFill>
                  <a:srgbClr val="353535"/>
                </a:solidFill>
                <a:latin typeface="Times New Roman"/>
                <a:cs typeface="Times New Roman"/>
              </a:rPr>
              <a:t> </a:t>
            </a:r>
            <a:r>
              <a:rPr sz="1600" spc="-10" dirty="0">
                <a:solidFill>
                  <a:srgbClr val="353535"/>
                </a:solidFill>
                <a:latin typeface="Times New Roman"/>
                <a:cs typeface="Times New Roman"/>
              </a:rPr>
              <a:t>выделившегося</a:t>
            </a:r>
            <a:r>
              <a:rPr sz="1600" spc="40" dirty="0">
                <a:solidFill>
                  <a:srgbClr val="353535"/>
                </a:solidFill>
                <a:latin typeface="Times New Roman"/>
                <a:cs typeface="Times New Roman"/>
              </a:rPr>
              <a:t> </a:t>
            </a:r>
            <a:r>
              <a:rPr sz="1600" spc="-5" dirty="0">
                <a:solidFill>
                  <a:srgbClr val="353535"/>
                </a:solidFill>
                <a:latin typeface="Times New Roman"/>
                <a:cs typeface="Times New Roman"/>
              </a:rPr>
              <a:t>на</a:t>
            </a:r>
            <a:r>
              <a:rPr sz="1600" spc="10" dirty="0">
                <a:solidFill>
                  <a:srgbClr val="353535"/>
                </a:solidFill>
                <a:latin typeface="Times New Roman"/>
                <a:cs typeface="Times New Roman"/>
              </a:rPr>
              <a:t> </a:t>
            </a:r>
            <a:r>
              <a:rPr sz="1600" spc="-25" dirty="0">
                <a:solidFill>
                  <a:srgbClr val="353535"/>
                </a:solidFill>
                <a:latin typeface="Times New Roman"/>
                <a:cs typeface="Times New Roman"/>
              </a:rPr>
              <a:t>катоде,</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не</a:t>
            </a:r>
            <a:r>
              <a:rPr sz="1600" spc="25" dirty="0">
                <a:solidFill>
                  <a:srgbClr val="353535"/>
                </a:solidFill>
                <a:latin typeface="Times New Roman"/>
                <a:cs typeface="Times New Roman"/>
              </a:rPr>
              <a:t> </a:t>
            </a:r>
            <a:r>
              <a:rPr sz="1600" dirty="0">
                <a:solidFill>
                  <a:srgbClr val="353535"/>
                </a:solidFill>
                <a:latin typeface="Times New Roman"/>
                <a:cs typeface="Times New Roman"/>
              </a:rPr>
              <a:t>стал </a:t>
            </a:r>
            <a:r>
              <a:rPr sz="1600" spc="-5" dirty="0">
                <a:solidFill>
                  <a:srgbClr val="353535"/>
                </a:solidFill>
                <a:latin typeface="Times New Roman"/>
                <a:cs typeface="Times New Roman"/>
              </a:rPr>
              <a:t>равен</a:t>
            </a:r>
            <a:r>
              <a:rPr sz="1600" spc="40" dirty="0">
                <a:solidFill>
                  <a:srgbClr val="353535"/>
                </a:solidFill>
                <a:latin typeface="Times New Roman"/>
                <a:cs typeface="Times New Roman"/>
              </a:rPr>
              <a:t> </a:t>
            </a:r>
            <a:r>
              <a:rPr sz="1600" spc="-15" dirty="0">
                <a:solidFill>
                  <a:srgbClr val="353535"/>
                </a:solidFill>
                <a:latin typeface="Times New Roman"/>
                <a:cs typeface="Times New Roman"/>
              </a:rPr>
              <a:t>объёму</a:t>
            </a:r>
            <a:r>
              <a:rPr sz="1600" spc="-5" dirty="0">
                <a:solidFill>
                  <a:srgbClr val="353535"/>
                </a:solidFill>
                <a:latin typeface="Times New Roman"/>
                <a:cs typeface="Times New Roman"/>
              </a:rPr>
              <a:t> газа,</a:t>
            </a:r>
            <a:r>
              <a:rPr sz="1600" spc="25" dirty="0">
                <a:solidFill>
                  <a:srgbClr val="353535"/>
                </a:solidFill>
                <a:latin typeface="Times New Roman"/>
                <a:cs typeface="Times New Roman"/>
              </a:rPr>
              <a:t> </a:t>
            </a:r>
            <a:r>
              <a:rPr sz="1600" spc="-10" dirty="0">
                <a:solidFill>
                  <a:srgbClr val="353535"/>
                </a:solidFill>
                <a:latin typeface="Times New Roman"/>
                <a:cs typeface="Times New Roman"/>
              </a:rPr>
              <a:t>выделившемуся</a:t>
            </a:r>
            <a:r>
              <a:rPr sz="1600" spc="55" dirty="0">
                <a:solidFill>
                  <a:srgbClr val="353535"/>
                </a:solidFill>
                <a:latin typeface="Times New Roman"/>
                <a:cs typeface="Times New Roman"/>
              </a:rPr>
              <a:t> </a:t>
            </a:r>
            <a:r>
              <a:rPr sz="1600" spc="-5" dirty="0">
                <a:solidFill>
                  <a:srgbClr val="353535"/>
                </a:solidFill>
                <a:latin typeface="Times New Roman"/>
                <a:cs typeface="Times New Roman"/>
              </a:rPr>
              <a:t>на</a:t>
            </a:r>
            <a:r>
              <a:rPr sz="1600" spc="25" dirty="0">
                <a:solidFill>
                  <a:srgbClr val="353535"/>
                </a:solidFill>
                <a:latin typeface="Times New Roman"/>
                <a:cs typeface="Times New Roman"/>
              </a:rPr>
              <a:t> </a:t>
            </a:r>
            <a:r>
              <a:rPr sz="1600" spc="-10" dirty="0">
                <a:solidFill>
                  <a:srgbClr val="353535"/>
                </a:solidFill>
                <a:latin typeface="Times New Roman"/>
                <a:cs typeface="Times New Roman"/>
              </a:rPr>
              <a:t>аноде.</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При</a:t>
            </a:r>
            <a:r>
              <a:rPr sz="1600" spc="10" dirty="0">
                <a:solidFill>
                  <a:srgbClr val="353535"/>
                </a:solidFill>
                <a:latin typeface="Times New Roman"/>
                <a:cs typeface="Times New Roman"/>
              </a:rPr>
              <a:t> </a:t>
            </a:r>
            <a:r>
              <a:rPr sz="1600" spc="-20" dirty="0">
                <a:solidFill>
                  <a:srgbClr val="353535"/>
                </a:solidFill>
                <a:latin typeface="Times New Roman"/>
                <a:cs typeface="Times New Roman"/>
              </a:rPr>
              <a:t>этом</a:t>
            </a:r>
            <a:r>
              <a:rPr sz="1600" spc="20" dirty="0">
                <a:solidFill>
                  <a:srgbClr val="353535"/>
                </a:solidFill>
                <a:latin typeface="Times New Roman"/>
                <a:cs typeface="Times New Roman"/>
              </a:rPr>
              <a:t> </a:t>
            </a:r>
            <a:r>
              <a:rPr sz="1600" spc="-10" dirty="0">
                <a:solidFill>
                  <a:srgbClr val="353535"/>
                </a:solidFill>
                <a:latin typeface="Times New Roman"/>
                <a:cs typeface="Times New Roman"/>
              </a:rPr>
              <a:t>массовая</a:t>
            </a:r>
            <a:r>
              <a:rPr sz="1600" spc="25" dirty="0">
                <a:solidFill>
                  <a:srgbClr val="353535"/>
                </a:solidFill>
                <a:latin typeface="Times New Roman"/>
                <a:cs typeface="Times New Roman"/>
              </a:rPr>
              <a:t> </a:t>
            </a:r>
            <a:r>
              <a:rPr sz="1600" spc="-10" dirty="0">
                <a:solidFill>
                  <a:srgbClr val="353535"/>
                </a:solidFill>
                <a:latin typeface="Times New Roman"/>
                <a:cs typeface="Times New Roman"/>
              </a:rPr>
              <a:t>доля</a:t>
            </a:r>
            <a:r>
              <a:rPr sz="1600" spc="5" dirty="0">
                <a:solidFill>
                  <a:srgbClr val="353535"/>
                </a:solidFill>
                <a:latin typeface="Times New Roman"/>
                <a:cs typeface="Times New Roman"/>
              </a:rPr>
              <a:t> </a:t>
            </a:r>
            <a:r>
              <a:rPr sz="1600" spc="-20" dirty="0">
                <a:solidFill>
                  <a:srgbClr val="353535"/>
                </a:solidFill>
                <a:latin typeface="Times New Roman"/>
                <a:cs typeface="Times New Roman"/>
              </a:rPr>
              <a:t>сульфата</a:t>
            </a:r>
            <a:r>
              <a:rPr sz="1600" spc="35" dirty="0">
                <a:solidFill>
                  <a:srgbClr val="353535"/>
                </a:solidFill>
                <a:latin typeface="Times New Roman"/>
                <a:cs typeface="Times New Roman"/>
              </a:rPr>
              <a:t> </a:t>
            </a:r>
            <a:r>
              <a:rPr sz="1600" spc="-10" dirty="0">
                <a:solidFill>
                  <a:srgbClr val="353535"/>
                </a:solidFill>
                <a:latin typeface="Times New Roman"/>
                <a:cs typeface="Times New Roman"/>
              </a:rPr>
              <a:t>цинка </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понизилась</a:t>
            </a:r>
            <a:r>
              <a:rPr sz="1600" spc="55" dirty="0">
                <a:solidFill>
                  <a:srgbClr val="353535"/>
                </a:solidFill>
                <a:latin typeface="Times New Roman"/>
                <a:cs typeface="Times New Roman"/>
              </a:rPr>
              <a:t> </a:t>
            </a:r>
            <a:r>
              <a:rPr sz="1600" spc="-5" dirty="0">
                <a:solidFill>
                  <a:srgbClr val="353535"/>
                </a:solidFill>
                <a:latin typeface="Times New Roman"/>
                <a:cs typeface="Times New Roman"/>
              </a:rPr>
              <a:t>до</a:t>
            </a:r>
            <a:r>
              <a:rPr sz="1600" spc="15" dirty="0">
                <a:solidFill>
                  <a:srgbClr val="353535"/>
                </a:solidFill>
                <a:latin typeface="Times New Roman"/>
                <a:cs typeface="Times New Roman"/>
              </a:rPr>
              <a:t> </a:t>
            </a:r>
            <a:r>
              <a:rPr sz="1600" spc="-5" dirty="0">
                <a:solidFill>
                  <a:srgbClr val="353535"/>
                </a:solidFill>
                <a:latin typeface="Times New Roman"/>
                <a:cs typeface="Times New Roman"/>
              </a:rPr>
              <a:t>10,3%.</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К</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полученному</a:t>
            </a:r>
            <a:r>
              <a:rPr sz="1600" spc="60" dirty="0">
                <a:solidFill>
                  <a:srgbClr val="353535"/>
                </a:solidFill>
                <a:latin typeface="Times New Roman"/>
                <a:cs typeface="Times New Roman"/>
              </a:rPr>
              <a:t> </a:t>
            </a:r>
            <a:r>
              <a:rPr sz="1600" spc="-10" dirty="0">
                <a:solidFill>
                  <a:srgbClr val="353535"/>
                </a:solidFill>
                <a:latin typeface="Times New Roman"/>
                <a:cs typeface="Times New Roman"/>
              </a:rPr>
              <a:t>раствору</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добавили</a:t>
            </a:r>
            <a:r>
              <a:rPr sz="1600" spc="25" dirty="0">
                <a:solidFill>
                  <a:srgbClr val="353535"/>
                </a:solidFill>
                <a:latin typeface="Times New Roman"/>
                <a:cs typeface="Times New Roman"/>
              </a:rPr>
              <a:t> </a:t>
            </a:r>
            <a:r>
              <a:rPr sz="1600" spc="-5" dirty="0">
                <a:solidFill>
                  <a:srgbClr val="353535"/>
                </a:solidFill>
                <a:latin typeface="Times New Roman"/>
                <a:cs typeface="Times New Roman"/>
              </a:rPr>
              <a:t>212 г</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10%</a:t>
            </a:r>
            <a:r>
              <a:rPr sz="1600" spc="15" dirty="0">
                <a:solidFill>
                  <a:srgbClr val="353535"/>
                </a:solidFill>
                <a:latin typeface="Times New Roman"/>
                <a:cs typeface="Times New Roman"/>
              </a:rPr>
              <a:t> </a:t>
            </a:r>
            <a:r>
              <a:rPr sz="1600" spc="-5" dirty="0">
                <a:solidFill>
                  <a:srgbClr val="353535"/>
                </a:solidFill>
                <a:latin typeface="Times New Roman"/>
                <a:cs typeface="Times New Roman"/>
              </a:rPr>
              <a:t>раствора</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карбоната</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натрия.</a:t>
            </a:r>
            <a:r>
              <a:rPr sz="1600" spc="35" dirty="0">
                <a:solidFill>
                  <a:srgbClr val="353535"/>
                </a:solidFill>
                <a:latin typeface="Times New Roman"/>
                <a:cs typeface="Times New Roman"/>
              </a:rPr>
              <a:t> </a:t>
            </a:r>
            <a:r>
              <a:rPr sz="1600" spc="-5" dirty="0">
                <a:solidFill>
                  <a:srgbClr val="353535"/>
                </a:solidFill>
                <a:latin typeface="Times New Roman"/>
                <a:cs typeface="Times New Roman"/>
              </a:rPr>
              <a:t>Вычислите</a:t>
            </a:r>
            <a:r>
              <a:rPr sz="1600" spc="35" dirty="0">
                <a:solidFill>
                  <a:srgbClr val="353535"/>
                </a:solidFill>
                <a:latin typeface="Times New Roman"/>
                <a:cs typeface="Times New Roman"/>
              </a:rPr>
              <a:t> </a:t>
            </a:r>
            <a:r>
              <a:rPr sz="1600" spc="-15" dirty="0">
                <a:solidFill>
                  <a:srgbClr val="353535"/>
                </a:solidFill>
                <a:latin typeface="Times New Roman"/>
                <a:cs typeface="Times New Roman"/>
              </a:rPr>
              <a:t>массовую</a:t>
            </a:r>
            <a:r>
              <a:rPr sz="1600" spc="45" dirty="0">
                <a:solidFill>
                  <a:srgbClr val="353535"/>
                </a:solidFill>
                <a:latin typeface="Times New Roman"/>
                <a:cs typeface="Times New Roman"/>
              </a:rPr>
              <a:t> </a:t>
            </a:r>
            <a:r>
              <a:rPr sz="1600" spc="-10" dirty="0">
                <a:solidFill>
                  <a:srgbClr val="353535"/>
                </a:solidFill>
                <a:latin typeface="Times New Roman"/>
                <a:cs typeface="Times New Roman"/>
              </a:rPr>
              <a:t>долю</a:t>
            </a:r>
            <a:endParaRPr sz="1600">
              <a:latin typeface="Times New Roman"/>
              <a:cs typeface="Times New Roman"/>
            </a:endParaRPr>
          </a:p>
        </p:txBody>
      </p:sp>
      <p:sp>
        <p:nvSpPr>
          <p:cNvPr id="3" name="object 3"/>
          <p:cNvSpPr txBox="1"/>
          <p:nvPr/>
        </p:nvSpPr>
        <p:spPr>
          <a:xfrm>
            <a:off x="383540" y="950722"/>
            <a:ext cx="3469004" cy="269240"/>
          </a:xfrm>
          <a:prstGeom prst="rect">
            <a:avLst/>
          </a:prstGeom>
        </p:spPr>
        <p:txBody>
          <a:bodyPr vert="horz" wrap="square" lIns="0" tIns="12065" rIns="0" bIns="0" rtlCol="0">
            <a:spAutoFit/>
          </a:bodyPr>
          <a:lstStyle/>
          <a:p>
            <a:pPr marL="12700">
              <a:lnSpc>
                <a:spcPct val="100000"/>
              </a:lnSpc>
              <a:spcBef>
                <a:spcPts val="95"/>
              </a:spcBef>
            </a:pPr>
            <a:r>
              <a:rPr sz="1600" spc="-20" dirty="0">
                <a:solidFill>
                  <a:srgbClr val="353535"/>
                </a:solidFill>
                <a:latin typeface="Times New Roman"/>
                <a:cs typeface="Times New Roman"/>
              </a:rPr>
              <a:t>сульфата</a:t>
            </a:r>
            <a:r>
              <a:rPr sz="1600" spc="20" dirty="0">
                <a:solidFill>
                  <a:srgbClr val="353535"/>
                </a:solidFill>
                <a:latin typeface="Times New Roman"/>
                <a:cs typeface="Times New Roman"/>
              </a:rPr>
              <a:t> </a:t>
            </a:r>
            <a:r>
              <a:rPr sz="1600" spc="-10" dirty="0">
                <a:solidFill>
                  <a:srgbClr val="353535"/>
                </a:solidFill>
                <a:latin typeface="Times New Roman"/>
                <a:cs typeface="Times New Roman"/>
              </a:rPr>
              <a:t>цинка</a:t>
            </a:r>
            <a:r>
              <a:rPr sz="1600" spc="15" dirty="0">
                <a:solidFill>
                  <a:srgbClr val="353535"/>
                </a:solidFill>
                <a:latin typeface="Times New Roman"/>
                <a:cs typeface="Times New Roman"/>
              </a:rPr>
              <a:t> </a:t>
            </a:r>
            <a:r>
              <a:rPr sz="1600" spc="-5" dirty="0">
                <a:solidFill>
                  <a:srgbClr val="353535"/>
                </a:solidFill>
                <a:latin typeface="Times New Roman"/>
                <a:cs typeface="Times New Roman"/>
              </a:rPr>
              <a:t>в</a:t>
            </a:r>
            <a:r>
              <a:rPr sz="1600" spc="-10" dirty="0">
                <a:solidFill>
                  <a:srgbClr val="353535"/>
                </a:solidFill>
                <a:latin typeface="Times New Roman"/>
                <a:cs typeface="Times New Roman"/>
              </a:rPr>
              <a:t> </a:t>
            </a:r>
            <a:r>
              <a:rPr sz="1600" spc="-15" dirty="0">
                <a:solidFill>
                  <a:srgbClr val="353535"/>
                </a:solidFill>
                <a:latin typeface="Times New Roman"/>
                <a:cs typeface="Times New Roman"/>
              </a:rPr>
              <a:t>полученном</a:t>
            </a:r>
            <a:r>
              <a:rPr sz="1600" spc="50" dirty="0">
                <a:solidFill>
                  <a:srgbClr val="353535"/>
                </a:solidFill>
                <a:latin typeface="Times New Roman"/>
                <a:cs typeface="Times New Roman"/>
              </a:rPr>
              <a:t> </a:t>
            </a:r>
            <a:r>
              <a:rPr sz="1600" spc="-5" dirty="0">
                <a:solidFill>
                  <a:srgbClr val="353535"/>
                </a:solidFill>
                <a:latin typeface="Times New Roman"/>
                <a:cs typeface="Times New Roman"/>
              </a:rPr>
              <a:t>растворе.</a:t>
            </a:r>
            <a:endParaRPr sz="1600">
              <a:latin typeface="Times New Roman"/>
              <a:cs typeface="Times New Roman"/>
            </a:endParaRPr>
          </a:p>
        </p:txBody>
      </p:sp>
      <p:sp>
        <p:nvSpPr>
          <p:cNvPr id="4" name="object 4"/>
          <p:cNvSpPr txBox="1"/>
          <p:nvPr/>
        </p:nvSpPr>
        <p:spPr>
          <a:xfrm>
            <a:off x="358140" y="1968500"/>
            <a:ext cx="7990840" cy="2410460"/>
          </a:xfrm>
          <a:prstGeom prst="rect">
            <a:avLst/>
          </a:prstGeom>
        </p:spPr>
        <p:txBody>
          <a:bodyPr vert="horz" wrap="square" lIns="0" tIns="208279" rIns="0" bIns="0" rtlCol="0">
            <a:spAutoFit/>
          </a:bodyPr>
          <a:lstStyle/>
          <a:p>
            <a:pPr marL="38100">
              <a:lnSpc>
                <a:spcPct val="100000"/>
              </a:lnSpc>
              <a:spcBef>
                <a:spcPts val="1639"/>
              </a:spcBef>
            </a:pPr>
            <a:r>
              <a:rPr sz="2400" b="1" dirty="0">
                <a:solidFill>
                  <a:srgbClr val="FF0000"/>
                </a:solidFill>
                <a:latin typeface="Calibri"/>
                <a:cs typeface="Calibri"/>
              </a:rPr>
              <a:t>Б)</a:t>
            </a:r>
            <a:r>
              <a:rPr sz="2400" b="1" spc="-5" dirty="0">
                <a:solidFill>
                  <a:srgbClr val="FF0000"/>
                </a:solidFill>
                <a:latin typeface="Calibri"/>
                <a:cs typeface="Calibri"/>
              </a:rPr>
              <a:t> </a:t>
            </a:r>
            <a:r>
              <a:rPr sz="2400" b="1" spc="-35" dirty="0">
                <a:solidFill>
                  <a:srgbClr val="FF0000"/>
                </a:solidFill>
                <a:latin typeface="Calibri"/>
                <a:cs typeface="Calibri"/>
              </a:rPr>
              <a:t>Главный</a:t>
            </a:r>
            <a:r>
              <a:rPr sz="2400" b="1" spc="-5" dirty="0">
                <a:solidFill>
                  <a:srgbClr val="FF0000"/>
                </a:solidFill>
                <a:latin typeface="Calibri"/>
                <a:cs typeface="Calibri"/>
              </a:rPr>
              <a:t> </a:t>
            </a:r>
            <a:r>
              <a:rPr sz="2400" b="1" dirty="0">
                <a:solidFill>
                  <a:srgbClr val="FF0000"/>
                </a:solidFill>
                <a:latin typeface="Calibri"/>
                <a:cs typeface="Calibri"/>
              </a:rPr>
              <a:t>вопрос</a:t>
            </a:r>
            <a:r>
              <a:rPr sz="2400" b="1" spc="-10" dirty="0">
                <a:solidFill>
                  <a:srgbClr val="FF0000"/>
                </a:solidFill>
                <a:latin typeface="Calibri"/>
                <a:cs typeface="Calibri"/>
              </a:rPr>
              <a:t> </a:t>
            </a:r>
            <a:r>
              <a:rPr sz="2400" dirty="0">
                <a:latin typeface="Calibri"/>
                <a:cs typeface="Calibri"/>
              </a:rPr>
              <a:t>–</a:t>
            </a:r>
            <a:r>
              <a:rPr sz="2400" spc="-10" dirty="0">
                <a:latin typeface="Calibri"/>
                <a:cs typeface="Calibri"/>
              </a:rPr>
              <a:t> </a:t>
            </a:r>
            <a:r>
              <a:rPr sz="2400" b="1" spc="-10" dirty="0">
                <a:solidFill>
                  <a:srgbClr val="FF0000"/>
                </a:solidFill>
                <a:latin typeface="Calibri"/>
                <a:cs typeface="Calibri"/>
              </a:rPr>
              <a:t>количество</a:t>
            </a:r>
            <a:r>
              <a:rPr sz="2400" b="1" spc="-25" dirty="0">
                <a:solidFill>
                  <a:srgbClr val="FF0000"/>
                </a:solidFill>
                <a:latin typeface="Calibri"/>
                <a:cs typeface="Calibri"/>
              </a:rPr>
              <a:t> </a:t>
            </a:r>
            <a:r>
              <a:rPr sz="2400" b="1" spc="-5" dirty="0">
                <a:solidFill>
                  <a:srgbClr val="FF0000"/>
                </a:solidFill>
                <a:latin typeface="Calibri"/>
                <a:cs typeface="Calibri"/>
              </a:rPr>
              <a:t>ZnSO</a:t>
            </a:r>
            <a:r>
              <a:rPr sz="2400" b="1" spc="-7" baseline="-20833" dirty="0">
                <a:solidFill>
                  <a:srgbClr val="FF0000"/>
                </a:solidFill>
                <a:latin typeface="Calibri"/>
                <a:cs typeface="Calibri"/>
              </a:rPr>
              <a:t>4</a:t>
            </a:r>
            <a:r>
              <a:rPr sz="2400" b="1" spc="270" baseline="-20833" dirty="0">
                <a:solidFill>
                  <a:srgbClr val="FF0000"/>
                </a:solidFill>
                <a:latin typeface="Calibri"/>
                <a:cs typeface="Calibri"/>
              </a:rPr>
              <a:t> </a:t>
            </a:r>
            <a:r>
              <a:rPr sz="1800" spc="-5" dirty="0">
                <a:latin typeface="Calibri"/>
                <a:cs typeface="Calibri"/>
              </a:rPr>
              <a:t>(после</a:t>
            </a:r>
            <a:r>
              <a:rPr sz="1800" spc="10" dirty="0">
                <a:latin typeface="Calibri"/>
                <a:cs typeface="Calibri"/>
              </a:rPr>
              <a:t> </a:t>
            </a:r>
            <a:r>
              <a:rPr sz="1800" spc="-5" dirty="0">
                <a:latin typeface="Calibri"/>
                <a:cs typeface="Calibri"/>
              </a:rPr>
              <a:t>реакции).</a:t>
            </a:r>
            <a:endParaRPr sz="1800">
              <a:latin typeface="Calibri"/>
              <a:cs typeface="Calibri"/>
            </a:endParaRPr>
          </a:p>
          <a:p>
            <a:pPr marL="38100">
              <a:lnSpc>
                <a:spcPct val="100000"/>
              </a:lnSpc>
              <a:spcBef>
                <a:spcPts val="1540"/>
              </a:spcBef>
            </a:pPr>
            <a:r>
              <a:rPr sz="2400" b="1" dirty="0">
                <a:latin typeface="Calibri"/>
                <a:cs typeface="Calibri"/>
              </a:rPr>
              <a:t>В)</a:t>
            </a:r>
            <a:r>
              <a:rPr sz="2400" b="1" spc="-15" dirty="0">
                <a:latin typeface="Calibri"/>
                <a:cs typeface="Calibri"/>
              </a:rPr>
              <a:t> </a:t>
            </a:r>
            <a:r>
              <a:rPr sz="2400" b="1" dirty="0">
                <a:latin typeface="Calibri"/>
                <a:cs typeface="Calibri"/>
              </a:rPr>
              <a:t>Логические</a:t>
            </a:r>
            <a:r>
              <a:rPr sz="2400" b="1" spc="-30" dirty="0">
                <a:latin typeface="Calibri"/>
                <a:cs typeface="Calibri"/>
              </a:rPr>
              <a:t> </a:t>
            </a:r>
            <a:r>
              <a:rPr sz="2400" b="1" spc="-10" dirty="0">
                <a:latin typeface="Calibri"/>
                <a:cs typeface="Calibri"/>
              </a:rPr>
              <a:t>связи</a:t>
            </a:r>
            <a:endParaRPr sz="2400">
              <a:latin typeface="Calibri"/>
              <a:cs typeface="Calibri"/>
            </a:endParaRPr>
          </a:p>
          <a:p>
            <a:pPr marL="351790" indent="-314325">
              <a:lnSpc>
                <a:spcPct val="100000"/>
              </a:lnSpc>
              <a:spcBef>
                <a:spcPts val="1300"/>
              </a:spcBef>
              <a:buAutoNum type="arabicParenR"/>
              <a:tabLst>
                <a:tab pos="352425" algn="l"/>
              </a:tabLst>
            </a:pPr>
            <a:r>
              <a:rPr sz="2400" spc="-5" dirty="0">
                <a:latin typeface="Calibri"/>
                <a:cs typeface="Calibri"/>
              </a:rPr>
              <a:t>ZnSO</a:t>
            </a:r>
            <a:r>
              <a:rPr sz="2400" spc="-7" baseline="-20833" dirty="0">
                <a:latin typeface="Calibri"/>
                <a:cs typeface="Calibri"/>
              </a:rPr>
              <a:t>4</a:t>
            </a:r>
            <a:r>
              <a:rPr sz="2400" spc="270" baseline="-20833" dirty="0">
                <a:latin typeface="Calibri"/>
                <a:cs typeface="Calibri"/>
              </a:rPr>
              <a:t> </a:t>
            </a:r>
            <a:r>
              <a:rPr sz="2400" spc="-5" dirty="0">
                <a:latin typeface="Calibri"/>
                <a:cs typeface="Calibri"/>
              </a:rPr>
              <a:t>(остался,</a:t>
            </a:r>
            <a:r>
              <a:rPr sz="2400" spc="-20" dirty="0">
                <a:latin typeface="Calibri"/>
                <a:cs typeface="Calibri"/>
              </a:rPr>
              <a:t> </a:t>
            </a:r>
            <a:r>
              <a:rPr sz="2400" spc="-5" dirty="0">
                <a:latin typeface="Calibri"/>
                <a:cs typeface="Calibri"/>
              </a:rPr>
              <a:t>ур-е </a:t>
            </a:r>
            <a:r>
              <a:rPr sz="2400" dirty="0">
                <a:latin typeface="Calibri"/>
                <a:cs typeface="Calibri"/>
              </a:rPr>
              <a:t>1)</a:t>
            </a:r>
            <a:r>
              <a:rPr sz="2400" spc="-20" dirty="0">
                <a:latin typeface="Calibri"/>
                <a:cs typeface="Calibri"/>
              </a:rPr>
              <a:t> </a:t>
            </a:r>
            <a:r>
              <a:rPr sz="2400" spc="-5" dirty="0">
                <a:latin typeface="Calibri"/>
                <a:cs typeface="Calibri"/>
              </a:rPr>
              <a:t>связан</a:t>
            </a:r>
            <a:r>
              <a:rPr sz="2400" spc="-10" dirty="0">
                <a:latin typeface="Calibri"/>
                <a:cs typeface="Calibri"/>
              </a:rPr>
              <a:t> </a:t>
            </a:r>
            <a:r>
              <a:rPr sz="2400" dirty="0">
                <a:latin typeface="Calibri"/>
                <a:cs typeface="Calibri"/>
              </a:rPr>
              <a:t>с</a:t>
            </a:r>
            <a:r>
              <a:rPr sz="2400" spc="-10" dirty="0">
                <a:latin typeface="Calibri"/>
                <a:cs typeface="Calibri"/>
              </a:rPr>
              <a:t> </a:t>
            </a:r>
            <a:r>
              <a:rPr sz="2400" spc="-5" dirty="0">
                <a:latin typeface="Calibri"/>
                <a:cs typeface="Calibri"/>
              </a:rPr>
              <a:t>O</a:t>
            </a:r>
            <a:r>
              <a:rPr sz="2400" spc="-7" baseline="-20833" dirty="0">
                <a:latin typeface="Calibri"/>
                <a:cs typeface="Calibri"/>
              </a:rPr>
              <a:t>2</a:t>
            </a:r>
            <a:r>
              <a:rPr sz="2400" spc="270" baseline="-20833" dirty="0">
                <a:latin typeface="Calibri"/>
                <a:cs typeface="Calibri"/>
              </a:rPr>
              <a:t> </a:t>
            </a:r>
            <a:r>
              <a:rPr sz="2400" dirty="0">
                <a:latin typeface="Calibri"/>
                <a:cs typeface="Calibri"/>
              </a:rPr>
              <a:t>и</a:t>
            </a:r>
            <a:r>
              <a:rPr sz="2400" spc="-5" dirty="0">
                <a:latin typeface="Calibri"/>
                <a:cs typeface="Calibri"/>
              </a:rPr>
              <a:t> H</a:t>
            </a:r>
            <a:r>
              <a:rPr sz="2400" spc="-7" baseline="-20833" dirty="0">
                <a:latin typeface="Calibri"/>
                <a:cs typeface="Calibri"/>
              </a:rPr>
              <a:t>2</a:t>
            </a:r>
            <a:r>
              <a:rPr sz="2400" spc="-5" dirty="0">
                <a:latin typeface="Calibri"/>
                <a:cs typeface="Calibri"/>
              </a:rPr>
              <a:t>O</a:t>
            </a:r>
            <a:r>
              <a:rPr sz="2400" dirty="0">
                <a:latin typeface="Calibri"/>
                <a:cs typeface="Calibri"/>
              </a:rPr>
              <a:t> </a:t>
            </a:r>
            <a:r>
              <a:rPr sz="2400" spc="-5" dirty="0">
                <a:latin typeface="Calibri"/>
                <a:cs typeface="Calibri"/>
              </a:rPr>
              <a:t>(ур-е</a:t>
            </a:r>
            <a:r>
              <a:rPr sz="2400" spc="-10" dirty="0">
                <a:latin typeface="Calibri"/>
                <a:cs typeface="Calibri"/>
              </a:rPr>
              <a:t> </a:t>
            </a:r>
            <a:r>
              <a:rPr sz="2400" dirty="0">
                <a:latin typeface="Calibri"/>
                <a:cs typeface="Calibri"/>
              </a:rPr>
              <a:t>1</a:t>
            </a:r>
            <a:r>
              <a:rPr sz="2400" spc="-10" dirty="0">
                <a:latin typeface="Calibri"/>
                <a:cs typeface="Calibri"/>
              </a:rPr>
              <a:t> </a:t>
            </a:r>
            <a:r>
              <a:rPr sz="2400" dirty="0">
                <a:latin typeface="Calibri"/>
                <a:cs typeface="Calibri"/>
              </a:rPr>
              <a:t>и</a:t>
            </a:r>
            <a:r>
              <a:rPr sz="2400" spc="-5" dirty="0">
                <a:latin typeface="Calibri"/>
                <a:cs typeface="Calibri"/>
              </a:rPr>
              <a:t> ур-е </a:t>
            </a:r>
            <a:r>
              <a:rPr sz="2400" dirty="0">
                <a:latin typeface="Calibri"/>
                <a:cs typeface="Calibri"/>
              </a:rPr>
              <a:t>2).</a:t>
            </a:r>
            <a:endParaRPr sz="2400">
              <a:latin typeface="Calibri"/>
              <a:cs typeface="Calibri"/>
            </a:endParaRPr>
          </a:p>
          <a:p>
            <a:pPr marL="351790" indent="-314325">
              <a:lnSpc>
                <a:spcPct val="100000"/>
              </a:lnSpc>
              <a:buAutoNum type="arabicParenR"/>
              <a:tabLst>
                <a:tab pos="352425" algn="l"/>
              </a:tabLst>
            </a:pPr>
            <a:r>
              <a:rPr sz="2400" spc="-5" dirty="0">
                <a:latin typeface="Calibri"/>
                <a:cs typeface="Calibri"/>
              </a:rPr>
              <a:t>ZnSO</a:t>
            </a:r>
            <a:r>
              <a:rPr sz="2400" spc="-7" baseline="-20833" dirty="0">
                <a:latin typeface="Calibri"/>
                <a:cs typeface="Calibri"/>
              </a:rPr>
              <a:t>4</a:t>
            </a:r>
            <a:r>
              <a:rPr sz="2400" spc="270" baseline="-20833" dirty="0">
                <a:latin typeface="Calibri"/>
                <a:cs typeface="Calibri"/>
              </a:rPr>
              <a:t> </a:t>
            </a:r>
            <a:r>
              <a:rPr sz="2400" spc="-5" dirty="0">
                <a:latin typeface="Calibri"/>
                <a:cs typeface="Calibri"/>
              </a:rPr>
              <a:t>(остался,</a:t>
            </a:r>
            <a:r>
              <a:rPr sz="2400" spc="-15" dirty="0">
                <a:latin typeface="Calibri"/>
                <a:cs typeface="Calibri"/>
              </a:rPr>
              <a:t> </a:t>
            </a:r>
            <a:r>
              <a:rPr sz="2400" spc="-5" dirty="0">
                <a:latin typeface="Calibri"/>
                <a:cs typeface="Calibri"/>
              </a:rPr>
              <a:t>ур-е </a:t>
            </a:r>
            <a:r>
              <a:rPr sz="2400" dirty="0">
                <a:latin typeface="Calibri"/>
                <a:cs typeface="Calibri"/>
              </a:rPr>
              <a:t>4)</a:t>
            </a:r>
            <a:r>
              <a:rPr sz="2400" spc="-15" dirty="0">
                <a:latin typeface="Calibri"/>
                <a:cs typeface="Calibri"/>
              </a:rPr>
              <a:t> </a:t>
            </a:r>
            <a:r>
              <a:rPr sz="2400" spc="-5" dirty="0">
                <a:latin typeface="Calibri"/>
                <a:cs typeface="Calibri"/>
              </a:rPr>
              <a:t>связан</a:t>
            </a:r>
            <a:r>
              <a:rPr sz="2400" spc="-15" dirty="0">
                <a:latin typeface="Calibri"/>
                <a:cs typeface="Calibri"/>
              </a:rPr>
              <a:t> </a:t>
            </a:r>
            <a:r>
              <a:rPr sz="2400" dirty="0">
                <a:latin typeface="Calibri"/>
                <a:cs typeface="Calibri"/>
              </a:rPr>
              <a:t>с</a:t>
            </a:r>
            <a:r>
              <a:rPr sz="2400" spc="-10" dirty="0">
                <a:latin typeface="Calibri"/>
                <a:cs typeface="Calibri"/>
              </a:rPr>
              <a:t> </a:t>
            </a:r>
            <a:r>
              <a:rPr sz="2400" spc="-5" dirty="0">
                <a:latin typeface="Calibri"/>
                <a:cs typeface="Calibri"/>
              </a:rPr>
              <a:t>ZnSO</a:t>
            </a:r>
            <a:r>
              <a:rPr sz="2400" spc="-7" baseline="-20833" dirty="0">
                <a:latin typeface="Calibri"/>
                <a:cs typeface="Calibri"/>
              </a:rPr>
              <a:t>4</a:t>
            </a:r>
            <a:r>
              <a:rPr sz="2400" spc="-5" dirty="0">
                <a:latin typeface="Calibri"/>
                <a:cs typeface="Calibri"/>
              </a:rPr>
              <a:t>(1)</a:t>
            </a:r>
            <a:r>
              <a:rPr sz="2400" spc="-10" dirty="0">
                <a:latin typeface="Calibri"/>
                <a:cs typeface="Calibri"/>
              </a:rPr>
              <a:t> </a:t>
            </a:r>
            <a:r>
              <a:rPr sz="2400" dirty="0">
                <a:latin typeface="Calibri"/>
                <a:cs typeface="Calibri"/>
              </a:rPr>
              <a:t>и</a:t>
            </a:r>
            <a:r>
              <a:rPr sz="2400" spc="-5" dirty="0">
                <a:latin typeface="Calibri"/>
                <a:cs typeface="Calibri"/>
              </a:rPr>
              <a:t> </a:t>
            </a:r>
            <a:r>
              <a:rPr sz="2400" spc="-10" dirty="0">
                <a:latin typeface="Calibri"/>
                <a:cs typeface="Calibri"/>
              </a:rPr>
              <a:t>Na</a:t>
            </a:r>
            <a:r>
              <a:rPr sz="2400" spc="-15" baseline="-20833" dirty="0">
                <a:latin typeface="Calibri"/>
                <a:cs typeface="Calibri"/>
              </a:rPr>
              <a:t>2</a:t>
            </a:r>
            <a:r>
              <a:rPr sz="2400" spc="-10" dirty="0">
                <a:latin typeface="Calibri"/>
                <a:cs typeface="Calibri"/>
              </a:rPr>
              <a:t>CO</a:t>
            </a:r>
            <a:r>
              <a:rPr sz="2400" spc="-15" baseline="-20833" dirty="0">
                <a:latin typeface="Calibri"/>
                <a:cs typeface="Calibri"/>
              </a:rPr>
              <a:t>3</a:t>
            </a:r>
            <a:r>
              <a:rPr sz="2400" spc="270" baseline="-20833" dirty="0">
                <a:latin typeface="Calibri"/>
                <a:cs typeface="Calibri"/>
              </a:rPr>
              <a:t> </a:t>
            </a:r>
            <a:r>
              <a:rPr sz="2400" spc="-5" dirty="0">
                <a:latin typeface="Calibri"/>
                <a:cs typeface="Calibri"/>
              </a:rPr>
              <a:t>(ур-е</a:t>
            </a:r>
            <a:r>
              <a:rPr sz="2400" dirty="0">
                <a:latin typeface="Calibri"/>
                <a:cs typeface="Calibri"/>
              </a:rPr>
              <a:t> </a:t>
            </a:r>
            <a:r>
              <a:rPr sz="2400" spc="-5" dirty="0">
                <a:latin typeface="Calibri"/>
                <a:cs typeface="Calibri"/>
              </a:rPr>
              <a:t>4).</a:t>
            </a:r>
            <a:endParaRPr sz="2400">
              <a:latin typeface="Calibri"/>
              <a:cs typeface="Calibri"/>
            </a:endParaRPr>
          </a:p>
          <a:p>
            <a:pPr marL="351790" indent="-314325">
              <a:lnSpc>
                <a:spcPct val="100000"/>
              </a:lnSpc>
              <a:buAutoNum type="arabicParenR"/>
              <a:tabLst>
                <a:tab pos="352425" algn="l"/>
              </a:tabLst>
            </a:pPr>
            <a:r>
              <a:rPr sz="2400" spc="-10" dirty="0">
                <a:latin typeface="Calibri"/>
                <a:cs typeface="Calibri"/>
              </a:rPr>
              <a:t>Na</a:t>
            </a:r>
            <a:r>
              <a:rPr sz="2400" spc="-15" baseline="-20833" dirty="0">
                <a:latin typeface="Calibri"/>
                <a:cs typeface="Calibri"/>
              </a:rPr>
              <a:t>2</a:t>
            </a:r>
            <a:r>
              <a:rPr sz="2400" spc="-10" dirty="0">
                <a:latin typeface="Calibri"/>
                <a:cs typeface="Calibri"/>
              </a:rPr>
              <a:t>CO</a:t>
            </a:r>
            <a:r>
              <a:rPr sz="2400" spc="-15" baseline="-20833" dirty="0">
                <a:latin typeface="Calibri"/>
                <a:cs typeface="Calibri"/>
              </a:rPr>
              <a:t>2(изб.)</a:t>
            </a:r>
            <a:r>
              <a:rPr sz="2400" spc="300" baseline="-20833" dirty="0">
                <a:latin typeface="Calibri"/>
                <a:cs typeface="Calibri"/>
              </a:rPr>
              <a:t> </a:t>
            </a:r>
            <a:r>
              <a:rPr sz="2400" spc="-5" dirty="0">
                <a:latin typeface="Calibri"/>
                <a:cs typeface="Calibri"/>
              </a:rPr>
              <a:t>связан</a:t>
            </a:r>
            <a:r>
              <a:rPr sz="2400" spc="-15" dirty="0">
                <a:latin typeface="Calibri"/>
                <a:cs typeface="Calibri"/>
              </a:rPr>
              <a:t> </a:t>
            </a:r>
            <a:r>
              <a:rPr sz="2400" dirty="0">
                <a:latin typeface="Calibri"/>
                <a:cs typeface="Calibri"/>
              </a:rPr>
              <a:t>c</a:t>
            </a:r>
            <a:r>
              <a:rPr sz="2400" spc="-5" dirty="0">
                <a:latin typeface="Calibri"/>
                <a:cs typeface="Calibri"/>
              </a:rPr>
              <a:t> H</a:t>
            </a:r>
            <a:r>
              <a:rPr sz="2400" spc="-7" baseline="-20833" dirty="0">
                <a:latin typeface="Calibri"/>
                <a:cs typeface="Calibri"/>
              </a:rPr>
              <a:t>2</a:t>
            </a:r>
            <a:r>
              <a:rPr sz="2400" spc="-5" dirty="0">
                <a:latin typeface="Calibri"/>
                <a:cs typeface="Calibri"/>
              </a:rPr>
              <a:t>SO</a:t>
            </a:r>
            <a:r>
              <a:rPr sz="2400" spc="-7" baseline="-20833" dirty="0">
                <a:latin typeface="Calibri"/>
                <a:cs typeface="Calibri"/>
              </a:rPr>
              <a:t>4</a:t>
            </a:r>
            <a:r>
              <a:rPr sz="2400" spc="277" baseline="-20833" dirty="0">
                <a:latin typeface="Calibri"/>
                <a:cs typeface="Calibri"/>
              </a:rPr>
              <a:t> </a:t>
            </a:r>
            <a:r>
              <a:rPr sz="2400" dirty="0">
                <a:latin typeface="Calibri"/>
                <a:cs typeface="Calibri"/>
              </a:rPr>
              <a:t>(по</a:t>
            </a:r>
            <a:r>
              <a:rPr sz="2400" spc="-20" dirty="0">
                <a:latin typeface="Calibri"/>
                <a:cs typeface="Calibri"/>
              </a:rPr>
              <a:t> </a:t>
            </a:r>
            <a:r>
              <a:rPr sz="2400" spc="-5" dirty="0">
                <a:latin typeface="Calibri"/>
                <a:cs typeface="Calibri"/>
              </a:rPr>
              <a:t>ур-ю</a:t>
            </a:r>
            <a:r>
              <a:rPr sz="2400" spc="5" dirty="0">
                <a:latin typeface="Calibri"/>
                <a:cs typeface="Calibri"/>
              </a:rPr>
              <a:t> </a:t>
            </a:r>
            <a:r>
              <a:rPr sz="2400" spc="-5" dirty="0">
                <a:latin typeface="Calibri"/>
                <a:cs typeface="Calibri"/>
              </a:rPr>
              <a:t>1)</a:t>
            </a:r>
            <a:r>
              <a:rPr sz="2400" spc="5" dirty="0">
                <a:latin typeface="Calibri"/>
                <a:cs typeface="Calibri"/>
              </a:rPr>
              <a:t> </a:t>
            </a:r>
            <a:r>
              <a:rPr sz="2400" dirty="0">
                <a:latin typeface="Calibri"/>
                <a:cs typeface="Calibri"/>
              </a:rPr>
              <a:t>и </a:t>
            </a:r>
            <a:r>
              <a:rPr sz="2400" spc="-10" dirty="0">
                <a:latin typeface="Calibri"/>
                <a:cs typeface="Calibri"/>
              </a:rPr>
              <a:t>Na</a:t>
            </a:r>
            <a:r>
              <a:rPr sz="2400" spc="-15" baseline="-20833" dirty="0">
                <a:latin typeface="Calibri"/>
                <a:cs typeface="Calibri"/>
              </a:rPr>
              <a:t>2</a:t>
            </a:r>
            <a:r>
              <a:rPr sz="2400" spc="-10" dirty="0">
                <a:latin typeface="Calibri"/>
                <a:cs typeface="Calibri"/>
              </a:rPr>
              <a:t>CO</a:t>
            </a:r>
            <a:r>
              <a:rPr sz="2400" spc="-15" baseline="-20833" dirty="0">
                <a:latin typeface="Calibri"/>
                <a:cs typeface="Calibri"/>
              </a:rPr>
              <a:t>3(доб.)</a:t>
            </a:r>
            <a:r>
              <a:rPr sz="2400" spc="300" baseline="-20833" dirty="0">
                <a:latin typeface="Calibri"/>
                <a:cs typeface="Calibri"/>
              </a:rPr>
              <a:t> </a:t>
            </a:r>
            <a:r>
              <a:rPr sz="2400" spc="-5" dirty="0">
                <a:latin typeface="Calibri"/>
                <a:cs typeface="Calibri"/>
              </a:rPr>
              <a:t>(ур-е</a:t>
            </a:r>
            <a:r>
              <a:rPr sz="2400" spc="-10" dirty="0">
                <a:latin typeface="Calibri"/>
                <a:cs typeface="Calibri"/>
              </a:rPr>
              <a:t> </a:t>
            </a:r>
            <a:r>
              <a:rPr sz="2400" dirty="0">
                <a:latin typeface="Calibri"/>
                <a:cs typeface="Calibri"/>
              </a:rPr>
              <a:t>3).</a:t>
            </a:r>
            <a:endParaRPr sz="2400">
              <a:latin typeface="Calibri"/>
              <a:cs typeface="Calibri"/>
            </a:endParaRPr>
          </a:p>
        </p:txBody>
      </p:sp>
      <p:sp>
        <p:nvSpPr>
          <p:cNvPr id="5" name="object 5"/>
          <p:cNvSpPr txBox="1"/>
          <p:nvPr/>
        </p:nvSpPr>
        <p:spPr>
          <a:xfrm>
            <a:off x="6630289" y="1019048"/>
            <a:ext cx="5024120" cy="1120140"/>
          </a:xfrm>
          <a:prstGeom prst="rect">
            <a:avLst/>
          </a:prstGeom>
        </p:spPr>
        <p:txBody>
          <a:bodyPr vert="horz" wrap="square" lIns="0" tIns="12065" rIns="0" bIns="0" rtlCol="0">
            <a:spAutoFit/>
          </a:bodyPr>
          <a:lstStyle/>
          <a:p>
            <a:pPr marL="38100">
              <a:lnSpc>
                <a:spcPts val="1905"/>
              </a:lnSpc>
              <a:spcBef>
                <a:spcPts val="95"/>
              </a:spcBef>
            </a:pPr>
            <a:r>
              <a:rPr sz="1600" spc="-5" dirty="0">
                <a:latin typeface="Times New Roman"/>
                <a:cs typeface="Times New Roman"/>
              </a:rPr>
              <a:t>2ZnSO</a:t>
            </a:r>
            <a:r>
              <a:rPr sz="1575" spc="-7" baseline="-21164" dirty="0">
                <a:latin typeface="Times New Roman"/>
                <a:cs typeface="Times New Roman"/>
              </a:rPr>
              <a:t>4</a:t>
            </a:r>
            <a:r>
              <a:rPr sz="1575" spc="187" baseline="-21164" dirty="0">
                <a:latin typeface="Times New Roman"/>
                <a:cs typeface="Times New Roman"/>
              </a:rPr>
              <a:t> </a:t>
            </a:r>
            <a:r>
              <a:rPr sz="1600" spc="-5" dirty="0">
                <a:latin typeface="Times New Roman"/>
                <a:cs typeface="Times New Roman"/>
              </a:rPr>
              <a:t>+</a:t>
            </a:r>
            <a:r>
              <a:rPr sz="1600" spc="5" dirty="0">
                <a:latin typeface="Times New Roman"/>
                <a:cs typeface="Times New Roman"/>
              </a:rPr>
              <a:t> </a:t>
            </a:r>
            <a:r>
              <a:rPr sz="1600" dirty="0">
                <a:latin typeface="Times New Roman"/>
                <a:cs typeface="Times New Roman"/>
              </a:rPr>
              <a:t>2H</a:t>
            </a:r>
            <a:r>
              <a:rPr sz="1575" baseline="-21164" dirty="0">
                <a:latin typeface="Times New Roman"/>
                <a:cs typeface="Times New Roman"/>
              </a:rPr>
              <a:t>2</a:t>
            </a:r>
            <a:r>
              <a:rPr sz="1600" dirty="0">
                <a:latin typeface="Times New Roman"/>
                <a:cs typeface="Times New Roman"/>
              </a:rPr>
              <a:t>O</a:t>
            </a:r>
            <a:r>
              <a:rPr sz="1600" spc="-20" dirty="0">
                <a:latin typeface="Times New Roman"/>
                <a:cs typeface="Times New Roman"/>
              </a:rPr>
              <a:t> </a:t>
            </a:r>
            <a:r>
              <a:rPr sz="1600" spc="-5" dirty="0">
                <a:latin typeface="Times New Roman"/>
                <a:cs typeface="Times New Roman"/>
              </a:rPr>
              <a:t>=</a:t>
            </a:r>
            <a:r>
              <a:rPr sz="1600" dirty="0">
                <a:latin typeface="Times New Roman"/>
                <a:cs typeface="Times New Roman"/>
              </a:rPr>
              <a:t> </a:t>
            </a:r>
            <a:r>
              <a:rPr sz="1600" spc="-5" dirty="0">
                <a:latin typeface="Times New Roman"/>
                <a:cs typeface="Times New Roman"/>
              </a:rPr>
              <a:t>2Zn↓</a:t>
            </a:r>
            <a:r>
              <a:rPr sz="1600" spc="-10" dirty="0">
                <a:latin typeface="Times New Roman"/>
                <a:cs typeface="Times New Roman"/>
              </a:rPr>
              <a:t> </a:t>
            </a:r>
            <a:r>
              <a:rPr sz="1600" spc="-5" dirty="0">
                <a:latin typeface="Times New Roman"/>
                <a:cs typeface="Times New Roman"/>
              </a:rPr>
              <a:t>+</a:t>
            </a:r>
            <a:r>
              <a:rPr sz="1600" spc="5" dirty="0">
                <a:latin typeface="Times New Roman"/>
                <a:cs typeface="Times New Roman"/>
              </a:rPr>
              <a:t> </a:t>
            </a:r>
            <a:r>
              <a:rPr sz="1600" dirty="0">
                <a:latin typeface="Times New Roman"/>
                <a:cs typeface="Times New Roman"/>
              </a:rPr>
              <a:t>O</a:t>
            </a:r>
            <a:r>
              <a:rPr sz="1575" baseline="-21164" dirty="0">
                <a:latin typeface="Times New Roman"/>
                <a:cs typeface="Times New Roman"/>
              </a:rPr>
              <a:t>2</a:t>
            </a:r>
            <a:r>
              <a:rPr sz="1600" dirty="0">
                <a:latin typeface="Times New Roman"/>
                <a:cs typeface="Times New Roman"/>
              </a:rPr>
              <a:t>↑</a:t>
            </a:r>
            <a:r>
              <a:rPr sz="1600" spc="-15" dirty="0">
                <a:latin typeface="Times New Roman"/>
                <a:cs typeface="Times New Roman"/>
              </a:rPr>
              <a:t> </a:t>
            </a:r>
            <a:r>
              <a:rPr sz="1600" spc="-5" dirty="0">
                <a:latin typeface="Times New Roman"/>
                <a:cs typeface="Times New Roman"/>
              </a:rPr>
              <a:t>+</a:t>
            </a:r>
            <a:r>
              <a:rPr sz="1600" dirty="0">
                <a:latin typeface="Times New Roman"/>
                <a:cs typeface="Times New Roman"/>
              </a:rPr>
              <a:t> 2H</a:t>
            </a:r>
            <a:r>
              <a:rPr sz="1575" baseline="-21164" dirty="0">
                <a:latin typeface="Times New Roman"/>
                <a:cs typeface="Times New Roman"/>
              </a:rPr>
              <a:t>2</a:t>
            </a:r>
            <a:r>
              <a:rPr sz="1600" dirty="0">
                <a:latin typeface="Times New Roman"/>
                <a:cs typeface="Times New Roman"/>
              </a:rPr>
              <a:t>SO</a:t>
            </a:r>
            <a:r>
              <a:rPr sz="1575" baseline="-21164" dirty="0">
                <a:latin typeface="Times New Roman"/>
                <a:cs typeface="Times New Roman"/>
              </a:rPr>
              <a:t>4</a:t>
            </a:r>
            <a:r>
              <a:rPr sz="1575" spc="187" baseline="-21164" dirty="0">
                <a:latin typeface="Times New Roman"/>
                <a:cs typeface="Times New Roman"/>
              </a:rPr>
              <a:t> </a:t>
            </a:r>
            <a:r>
              <a:rPr sz="1600" spc="-5" dirty="0">
                <a:latin typeface="Times New Roman"/>
                <a:cs typeface="Times New Roman"/>
              </a:rPr>
              <a:t>(1)</a:t>
            </a:r>
            <a:endParaRPr sz="1600">
              <a:latin typeface="Times New Roman"/>
              <a:cs typeface="Times New Roman"/>
            </a:endParaRPr>
          </a:p>
          <a:p>
            <a:pPr marL="38100">
              <a:lnSpc>
                <a:spcPts val="1905"/>
              </a:lnSpc>
            </a:pPr>
            <a:r>
              <a:rPr sz="1600" dirty="0">
                <a:latin typeface="Times New Roman"/>
                <a:cs typeface="Times New Roman"/>
              </a:rPr>
              <a:t>2H</a:t>
            </a:r>
            <a:r>
              <a:rPr sz="1575" baseline="-21164" dirty="0">
                <a:latin typeface="Times New Roman"/>
                <a:cs typeface="Times New Roman"/>
              </a:rPr>
              <a:t>2</a:t>
            </a:r>
            <a:r>
              <a:rPr sz="1600" dirty="0">
                <a:latin typeface="Times New Roman"/>
                <a:cs typeface="Times New Roman"/>
              </a:rPr>
              <a:t>O</a:t>
            </a:r>
            <a:r>
              <a:rPr sz="1600" spc="-30" dirty="0">
                <a:latin typeface="Times New Roman"/>
                <a:cs typeface="Times New Roman"/>
              </a:rPr>
              <a:t> </a:t>
            </a:r>
            <a:r>
              <a:rPr sz="1600" spc="-5" dirty="0">
                <a:latin typeface="Times New Roman"/>
                <a:cs typeface="Times New Roman"/>
              </a:rPr>
              <a:t>= </a:t>
            </a:r>
            <a:r>
              <a:rPr sz="1600" dirty="0">
                <a:latin typeface="Times New Roman"/>
                <a:cs typeface="Times New Roman"/>
              </a:rPr>
              <a:t>2H</a:t>
            </a:r>
            <a:r>
              <a:rPr sz="1575" baseline="-21164" dirty="0">
                <a:latin typeface="Times New Roman"/>
                <a:cs typeface="Times New Roman"/>
              </a:rPr>
              <a:t>2</a:t>
            </a:r>
            <a:r>
              <a:rPr sz="1575" spc="179" baseline="-21164" dirty="0">
                <a:latin typeface="Times New Roman"/>
                <a:cs typeface="Times New Roman"/>
              </a:rPr>
              <a:t> </a:t>
            </a:r>
            <a:r>
              <a:rPr sz="1600" spc="-5" dirty="0">
                <a:latin typeface="Times New Roman"/>
                <a:cs typeface="Times New Roman"/>
              </a:rPr>
              <a:t>+ </a:t>
            </a:r>
            <a:r>
              <a:rPr sz="1600" dirty="0">
                <a:latin typeface="Times New Roman"/>
                <a:cs typeface="Times New Roman"/>
              </a:rPr>
              <a:t>O</a:t>
            </a:r>
            <a:r>
              <a:rPr sz="1575" baseline="-21164" dirty="0">
                <a:latin typeface="Times New Roman"/>
                <a:cs typeface="Times New Roman"/>
              </a:rPr>
              <a:t>2</a:t>
            </a:r>
            <a:r>
              <a:rPr sz="1575" spc="195" baseline="-21164" dirty="0">
                <a:latin typeface="Times New Roman"/>
                <a:cs typeface="Times New Roman"/>
              </a:rPr>
              <a:t> </a:t>
            </a:r>
            <a:r>
              <a:rPr sz="1600" spc="-5" dirty="0">
                <a:latin typeface="Times New Roman"/>
                <a:cs typeface="Times New Roman"/>
              </a:rPr>
              <a:t>(2)</a:t>
            </a:r>
            <a:endParaRPr sz="1600">
              <a:latin typeface="Times New Roman"/>
              <a:cs typeface="Times New Roman"/>
            </a:endParaRPr>
          </a:p>
          <a:p>
            <a:pPr marL="127635">
              <a:lnSpc>
                <a:spcPct val="100000"/>
              </a:lnSpc>
              <a:spcBef>
                <a:spcPts val="625"/>
              </a:spcBef>
            </a:pPr>
            <a:r>
              <a:rPr sz="1600" dirty="0">
                <a:latin typeface="Times New Roman"/>
                <a:cs typeface="Times New Roman"/>
              </a:rPr>
              <a:t>H</a:t>
            </a:r>
            <a:r>
              <a:rPr sz="1575" baseline="-21164" dirty="0">
                <a:latin typeface="Times New Roman"/>
                <a:cs typeface="Times New Roman"/>
              </a:rPr>
              <a:t>2</a:t>
            </a:r>
            <a:r>
              <a:rPr sz="1600" dirty="0">
                <a:latin typeface="Times New Roman"/>
                <a:cs typeface="Times New Roman"/>
              </a:rPr>
              <a:t>SO</a:t>
            </a:r>
            <a:r>
              <a:rPr sz="1575" baseline="-21164" dirty="0">
                <a:latin typeface="Times New Roman"/>
                <a:cs typeface="Times New Roman"/>
              </a:rPr>
              <a:t>4(1)</a:t>
            </a:r>
            <a:r>
              <a:rPr sz="1575" spc="165" baseline="-21164" dirty="0">
                <a:latin typeface="Times New Roman"/>
                <a:cs typeface="Times New Roman"/>
              </a:rPr>
              <a:t> </a:t>
            </a:r>
            <a:r>
              <a:rPr sz="1600" spc="-5" dirty="0">
                <a:latin typeface="Times New Roman"/>
                <a:cs typeface="Times New Roman"/>
              </a:rPr>
              <a:t>+ </a:t>
            </a:r>
            <a:r>
              <a:rPr sz="1600" dirty="0">
                <a:latin typeface="Times New Roman"/>
                <a:cs typeface="Times New Roman"/>
              </a:rPr>
              <a:t>Na</a:t>
            </a:r>
            <a:r>
              <a:rPr sz="1575" baseline="-21164" dirty="0">
                <a:latin typeface="Times New Roman"/>
                <a:cs typeface="Times New Roman"/>
              </a:rPr>
              <a:t>2</a:t>
            </a:r>
            <a:r>
              <a:rPr sz="1600" dirty="0">
                <a:latin typeface="Times New Roman"/>
                <a:cs typeface="Times New Roman"/>
              </a:rPr>
              <a:t>CO</a:t>
            </a:r>
            <a:r>
              <a:rPr sz="1575" baseline="-21164" dirty="0">
                <a:latin typeface="Times New Roman"/>
                <a:cs typeface="Times New Roman"/>
              </a:rPr>
              <a:t>3(доб.)</a:t>
            </a:r>
            <a:r>
              <a:rPr sz="1575" spc="165" baseline="-21164" dirty="0">
                <a:latin typeface="Times New Roman"/>
                <a:cs typeface="Times New Roman"/>
              </a:rPr>
              <a:t> </a:t>
            </a:r>
            <a:r>
              <a:rPr sz="1600" spc="-5" dirty="0">
                <a:latin typeface="Times New Roman"/>
                <a:cs typeface="Times New Roman"/>
              </a:rPr>
              <a:t>= </a:t>
            </a:r>
            <a:r>
              <a:rPr sz="1600" dirty="0">
                <a:latin typeface="Times New Roman"/>
                <a:cs typeface="Times New Roman"/>
              </a:rPr>
              <a:t>Na</a:t>
            </a:r>
            <a:r>
              <a:rPr sz="1575" baseline="-21164" dirty="0">
                <a:latin typeface="Times New Roman"/>
                <a:cs typeface="Times New Roman"/>
              </a:rPr>
              <a:t>2</a:t>
            </a:r>
            <a:r>
              <a:rPr sz="1600" dirty="0">
                <a:latin typeface="Times New Roman"/>
                <a:cs typeface="Times New Roman"/>
              </a:rPr>
              <a:t>SO</a:t>
            </a:r>
            <a:r>
              <a:rPr sz="1575" baseline="-21164" dirty="0">
                <a:latin typeface="Times New Roman"/>
                <a:cs typeface="Times New Roman"/>
              </a:rPr>
              <a:t>4</a:t>
            </a:r>
            <a:r>
              <a:rPr sz="1575" spc="209" baseline="-21164" dirty="0">
                <a:latin typeface="Times New Roman"/>
                <a:cs typeface="Times New Roman"/>
              </a:rPr>
              <a:t> </a:t>
            </a:r>
            <a:r>
              <a:rPr sz="1600" spc="-5" dirty="0">
                <a:latin typeface="Times New Roman"/>
                <a:cs typeface="Times New Roman"/>
              </a:rPr>
              <a:t>+</a:t>
            </a:r>
            <a:r>
              <a:rPr sz="1600" spc="5" dirty="0">
                <a:latin typeface="Times New Roman"/>
                <a:cs typeface="Times New Roman"/>
              </a:rPr>
              <a:t> </a:t>
            </a:r>
            <a:r>
              <a:rPr sz="1600" dirty="0">
                <a:latin typeface="Times New Roman"/>
                <a:cs typeface="Times New Roman"/>
              </a:rPr>
              <a:t>H</a:t>
            </a:r>
            <a:r>
              <a:rPr sz="1575" baseline="-21164" dirty="0">
                <a:latin typeface="Times New Roman"/>
                <a:cs typeface="Times New Roman"/>
              </a:rPr>
              <a:t>2</a:t>
            </a:r>
            <a:r>
              <a:rPr sz="1600" dirty="0">
                <a:latin typeface="Times New Roman"/>
                <a:cs typeface="Times New Roman"/>
              </a:rPr>
              <a:t>O</a:t>
            </a:r>
            <a:r>
              <a:rPr sz="1600" spc="-20" dirty="0">
                <a:latin typeface="Times New Roman"/>
                <a:cs typeface="Times New Roman"/>
              </a:rPr>
              <a:t> </a:t>
            </a:r>
            <a:r>
              <a:rPr sz="1600" spc="-5" dirty="0">
                <a:latin typeface="Times New Roman"/>
                <a:cs typeface="Times New Roman"/>
              </a:rPr>
              <a:t>+</a:t>
            </a:r>
            <a:r>
              <a:rPr sz="1600" spc="5" dirty="0">
                <a:latin typeface="Times New Roman"/>
                <a:cs typeface="Times New Roman"/>
              </a:rPr>
              <a:t> </a:t>
            </a:r>
            <a:r>
              <a:rPr sz="1600" dirty="0">
                <a:latin typeface="Times New Roman"/>
                <a:cs typeface="Times New Roman"/>
              </a:rPr>
              <a:t>CO</a:t>
            </a:r>
            <a:r>
              <a:rPr sz="1575" baseline="-21164" dirty="0">
                <a:latin typeface="Times New Roman"/>
                <a:cs typeface="Times New Roman"/>
              </a:rPr>
              <a:t>2</a:t>
            </a:r>
            <a:r>
              <a:rPr sz="1600" dirty="0">
                <a:latin typeface="Times New Roman"/>
                <a:cs typeface="Times New Roman"/>
              </a:rPr>
              <a:t>↑</a:t>
            </a:r>
            <a:r>
              <a:rPr sz="1600" spc="-15" dirty="0">
                <a:latin typeface="Times New Roman"/>
                <a:cs typeface="Times New Roman"/>
              </a:rPr>
              <a:t> </a:t>
            </a:r>
            <a:r>
              <a:rPr sz="1600" spc="-5" dirty="0">
                <a:latin typeface="Times New Roman"/>
                <a:cs typeface="Times New Roman"/>
              </a:rPr>
              <a:t>(3)</a:t>
            </a:r>
            <a:endParaRPr sz="1600">
              <a:latin typeface="Times New Roman"/>
              <a:cs typeface="Times New Roman"/>
            </a:endParaRPr>
          </a:p>
          <a:p>
            <a:pPr marL="127635">
              <a:lnSpc>
                <a:spcPct val="100000"/>
              </a:lnSpc>
              <a:spcBef>
                <a:spcPts val="350"/>
              </a:spcBef>
            </a:pPr>
            <a:r>
              <a:rPr sz="2400" spc="-7" baseline="13888" dirty="0">
                <a:latin typeface="Times New Roman"/>
                <a:cs typeface="Times New Roman"/>
              </a:rPr>
              <a:t>ZnSO</a:t>
            </a:r>
            <a:r>
              <a:rPr sz="1050" spc="-5" dirty="0">
                <a:latin typeface="Times New Roman"/>
                <a:cs typeface="Times New Roman"/>
              </a:rPr>
              <a:t>4(ост.</a:t>
            </a:r>
            <a:r>
              <a:rPr sz="1050" spc="-20" dirty="0">
                <a:latin typeface="Times New Roman"/>
                <a:cs typeface="Times New Roman"/>
              </a:rPr>
              <a:t> </a:t>
            </a:r>
            <a:r>
              <a:rPr sz="1050" spc="10" dirty="0">
                <a:latin typeface="Times New Roman"/>
                <a:cs typeface="Times New Roman"/>
              </a:rPr>
              <a:t>по</a:t>
            </a:r>
            <a:r>
              <a:rPr sz="1050" spc="-10" dirty="0">
                <a:latin typeface="Times New Roman"/>
                <a:cs typeface="Times New Roman"/>
              </a:rPr>
              <a:t> </a:t>
            </a:r>
            <a:r>
              <a:rPr sz="1050" spc="5" dirty="0">
                <a:latin typeface="Times New Roman"/>
                <a:cs typeface="Times New Roman"/>
              </a:rPr>
              <a:t>(1))</a:t>
            </a:r>
            <a:r>
              <a:rPr sz="1050" spc="114" dirty="0">
                <a:latin typeface="Times New Roman"/>
                <a:cs typeface="Times New Roman"/>
              </a:rPr>
              <a:t> </a:t>
            </a:r>
            <a:r>
              <a:rPr sz="2400" spc="-7" baseline="13888" dirty="0">
                <a:latin typeface="Times New Roman"/>
                <a:cs typeface="Times New Roman"/>
              </a:rPr>
              <a:t>+</a:t>
            </a:r>
            <a:r>
              <a:rPr sz="2400" spc="-15" baseline="13888" dirty="0">
                <a:latin typeface="Times New Roman"/>
                <a:cs typeface="Times New Roman"/>
              </a:rPr>
              <a:t> </a:t>
            </a:r>
            <a:r>
              <a:rPr sz="2400" baseline="13888" dirty="0">
                <a:latin typeface="Times New Roman"/>
                <a:cs typeface="Times New Roman"/>
              </a:rPr>
              <a:t>Na</a:t>
            </a:r>
            <a:r>
              <a:rPr sz="1050" dirty="0">
                <a:latin typeface="Times New Roman"/>
                <a:cs typeface="Times New Roman"/>
              </a:rPr>
              <a:t>2</a:t>
            </a:r>
            <a:r>
              <a:rPr sz="2400" baseline="13888" dirty="0">
                <a:latin typeface="Times New Roman"/>
                <a:cs typeface="Times New Roman"/>
              </a:rPr>
              <a:t>CO</a:t>
            </a:r>
            <a:r>
              <a:rPr sz="1050" dirty="0">
                <a:latin typeface="Times New Roman"/>
                <a:cs typeface="Times New Roman"/>
              </a:rPr>
              <a:t>3(изб.</a:t>
            </a:r>
            <a:r>
              <a:rPr sz="1050" spc="-15" dirty="0">
                <a:latin typeface="Times New Roman"/>
                <a:cs typeface="Times New Roman"/>
              </a:rPr>
              <a:t> </a:t>
            </a:r>
            <a:r>
              <a:rPr sz="1050" spc="10" dirty="0">
                <a:latin typeface="Times New Roman"/>
                <a:cs typeface="Times New Roman"/>
              </a:rPr>
              <a:t>по</a:t>
            </a:r>
            <a:r>
              <a:rPr sz="1050" spc="-10" dirty="0">
                <a:latin typeface="Times New Roman"/>
                <a:cs typeface="Times New Roman"/>
              </a:rPr>
              <a:t> </a:t>
            </a:r>
            <a:r>
              <a:rPr sz="1050" spc="5" dirty="0">
                <a:latin typeface="Times New Roman"/>
                <a:cs typeface="Times New Roman"/>
              </a:rPr>
              <a:t>(3)</a:t>
            </a:r>
            <a:r>
              <a:rPr sz="1050" spc="125" dirty="0">
                <a:latin typeface="Times New Roman"/>
                <a:cs typeface="Times New Roman"/>
              </a:rPr>
              <a:t> </a:t>
            </a:r>
            <a:r>
              <a:rPr sz="2400" spc="-7" baseline="13888" dirty="0">
                <a:latin typeface="Times New Roman"/>
                <a:cs typeface="Times New Roman"/>
              </a:rPr>
              <a:t>=</a:t>
            </a:r>
            <a:r>
              <a:rPr sz="2400" spc="-15" baseline="13888" dirty="0">
                <a:latin typeface="Times New Roman"/>
                <a:cs typeface="Times New Roman"/>
              </a:rPr>
              <a:t> </a:t>
            </a:r>
            <a:r>
              <a:rPr sz="2400" baseline="13888" dirty="0">
                <a:latin typeface="Times New Roman"/>
                <a:cs typeface="Times New Roman"/>
              </a:rPr>
              <a:t>ZnCO</a:t>
            </a:r>
            <a:r>
              <a:rPr sz="1050" dirty="0">
                <a:latin typeface="Times New Roman"/>
                <a:cs typeface="Times New Roman"/>
              </a:rPr>
              <a:t>3</a:t>
            </a:r>
            <a:r>
              <a:rPr sz="2400" baseline="13888" dirty="0">
                <a:latin typeface="Times New Roman"/>
                <a:cs typeface="Times New Roman"/>
              </a:rPr>
              <a:t>↓</a:t>
            </a:r>
            <a:r>
              <a:rPr sz="2400" spc="-22" baseline="13888" dirty="0">
                <a:latin typeface="Times New Roman"/>
                <a:cs typeface="Times New Roman"/>
              </a:rPr>
              <a:t> </a:t>
            </a:r>
            <a:r>
              <a:rPr sz="2400" spc="-7" baseline="13888" dirty="0">
                <a:latin typeface="Times New Roman"/>
                <a:cs typeface="Times New Roman"/>
              </a:rPr>
              <a:t>+</a:t>
            </a:r>
            <a:r>
              <a:rPr sz="2400" spc="-15" baseline="13888" dirty="0">
                <a:latin typeface="Times New Roman"/>
                <a:cs typeface="Times New Roman"/>
              </a:rPr>
              <a:t> </a:t>
            </a:r>
            <a:r>
              <a:rPr sz="2400" baseline="13888" dirty="0">
                <a:latin typeface="Times New Roman"/>
                <a:cs typeface="Times New Roman"/>
              </a:rPr>
              <a:t>Na</a:t>
            </a:r>
            <a:r>
              <a:rPr sz="1050" dirty="0">
                <a:latin typeface="Times New Roman"/>
                <a:cs typeface="Times New Roman"/>
              </a:rPr>
              <a:t>2</a:t>
            </a:r>
            <a:r>
              <a:rPr sz="2400" baseline="13888" dirty="0">
                <a:latin typeface="Times New Roman"/>
                <a:cs typeface="Times New Roman"/>
              </a:rPr>
              <a:t>SO</a:t>
            </a:r>
            <a:r>
              <a:rPr sz="1050" dirty="0">
                <a:latin typeface="Times New Roman"/>
                <a:cs typeface="Times New Roman"/>
              </a:rPr>
              <a:t>4</a:t>
            </a:r>
            <a:r>
              <a:rPr sz="2400" baseline="13888" dirty="0">
                <a:latin typeface="Times New Roman"/>
                <a:cs typeface="Times New Roman"/>
              </a:rPr>
              <a:t>↓ </a:t>
            </a:r>
            <a:r>
              <a:rPr sz="2400" spc="-7" baseline="13888" dirty="0">
                <a:latin typeface="Times New Roman"/>
                <a:cs typeface="Times New Roman"/>
              </a:rPr>
              <a:t>(4)</a:t>
            </a:r>
            <a:endParaRPr sz="2400" baseline="13888">
              <a:latin typeface="Times New Roman"/>
              <a:cs typeface="Times New Roman"/>
            </a:endParaRPr>
          </a:p>
        </p:txBody>
      </p:sp>
      <p:grpSp>
        <p:nvGrpSpPr>
          <p:cNvPr id="6" name="object 6"/>
          <p:cNvGrpSpPr/>
          <p:nvPr/>
        </p:nvGrpSpPr>
        <p:grpSpPr>
          <a:xfrm>
            <a:off x="6063741" y="1001649"/>
            <a:ext cx="605790" cy="510540"/>
            <a:chOff x="6063741" y="1001649"/>
            <a:chExt cx="605790" cy="510540"/>
          </a:xfrm>
        </p:grpSpPr>
        <p:sp>
          <p:nvSpPr>
            <p:cNvPr id="7" name="object 7"/>
            <p:cNvSpPr/>
            <p:nvPr/>
          </p:nvSpPr>
          <p:spPr>
            <a:xfrm>
              <a:off x="6473951" y="1051560"/>
              <a:ext cx="192405" cy="457200"/>
            </a:xfrm>
            <a:custGeom>
              <a:avLst/>
              <a:gdLst/>
              <a:ahLst/>
              <a:cxnLst/>
              <a:rect l="l" t="t" r="r" b="b"/>
              <a:pathLst>
                <a:path w="192404" h="457200">
                  <a:moveTo>
                    <a:pt x="192024" y="457200"/>
                  </a:moveTo>
                  <a:lnTo>
                    <a:pt x="154626" y="455949"/>
                  </a:lnTo>
                  <a:lnTo>
                    <a:pt x="124110" y="452532"/>
                  </a:lnTo>
                  <a:lnTo>
                    <a:pt x="103548" y="447448"/>
                  </a:lnTo>
                  <a:lnTo>
                    <a:pt x="96012" y="441198"/>
                  </a:lnTo>
                  <a:lnTo>
                    <a:pt x="96012" y="244602"/>
                  </a:lnTo>
                  <a:lnTo>
                    <a:pt x="88475" y="238351"/>
                  </a:lnTo>
                  <a:lnTo>
                    <a:pt x="67913" y="233267"/>
                  </a:lnTo>
                  <a:lnTo>
                    <a:pt x="37397" y="229850"/>
                  </a:lnTo>
                  <a:lnTo>
                    <a:pt x="0" y="228600"/>
                  </a:lnTo>
                  <a:lnTo>
                    <a:pt x="37397" y="227349"/>
                  </a:lnTo>
                  <a:lnTo>
                    <a:pt x="67913" y="223932"/>
                  </a:lnTo>
                  <a:lnTo>
                    <a:pt x="88475" y="218848"/>
                  </a:lnTo>
                  <a:lnTo>
                    <a:pt x="96012" y="212597"/>
                  </a:lnTo>
                  <a:lnTo>
                    <a:pt x="96012" y="16001"/>
                  </a:lnTo>
                  <a:lnTo>
                    <a:pt x="103548" y="9751"/>
                  </a:lnTo>
                  <a:lnTo>
                    <a:pt x="124110" y="4667"/>
                  </a:lnTo>
                  <a:lnTo>
                    <a:pt x="154626" y="1250"/>
                  </a:lnTo>
                  <a:lnTo>
                    <a:pt x="192024" y="0"/>
                  </a:lnTo>
                </a:path>
              </a:pathLst>
            </a:custGeom>
            <a:ln w="6350">
              <a:solidFill>
                <a:srgbClr val="5B9BD4"/>
              </a:solidFill>
            </a:ln>
          </p:spPr>
          <p:txBody>
            <a:bodyPr wrap="square" lIns="0" tIns="0" rIns="0" bIns="0" rtlCol="0"/>
            <a:lstStyle/>
            <a:p>
              <a:endParaRPr/>
            </a:p>
          </p:txBody>
        </p:sp>
        <p:sp>
          <p:nvSpPr>
            <p:cNvPr id="8" name="object 8"/>
            <p:cNvSpPr/>
            <p:nvPr/>
          </p:nvSpPr>
          <p:spPr>
            <a:xfrm>
              <a:off x="6070091" y="1007999"/>
              <a:ext cx="403860" cy="403860"/>
            </a:xfrm>
            <a:custGeom>
              <a:avLst/>
              <a:gdLst/>
              <a:ahLst/>
              <a:cxnLst/>
              <a:rect l="l" t="t" r="r" b="b"/>
              <a:pathLst>
                <a:path w="403860" h="403859">
                  <a:moveTo>
                    <a:pt x="201930" y="0"/>
                  </a:moveTo>
                  <a:lnTo>
                    <a:pt x="155634" y="5333"/>
                  </a:lnTo>
                  <a:lnTo>
                    <a:pt x="113133" y="20527"/>
                  </a:lnTo>
                  <a:lnTo>
                    <a:pt x="75640" y="44367"/>
                  </a:lnTo>
                  <a:lnTo>
                    <a:pt x="44367" y="75640"/>
                  </a:lnTo>
                  <a:lnTo>
                    <a:pt x="20527" y="113133"/>
                  </a:lnTo>
                  <a:lnTo>
                    <a:pt x="5334" y="155634"/>
                  </a:lnTo>
                  <a:lnTo>
                    <a:pt x="0" y="201929"/>
                  </a:lnTo>
                  <a:lnTo>
                    <a:pt x="5333" y="248225"/>
                  </a:lnTo>
                  <a:lnTo>
                    <a:pt x="20527" y="290726"/>
                  </a:lnTo>
                  <a:lnTo>
                    <a:pt x="44367" y="328219"/>
                  </a:lnTo>
                  <a:lnTo>
                    <a:pt x="75640" y="359492"/>
                  </a:lnTo>
                  <a:lnTo>
                    <a:pt x="113133" y="383332"/>
                  </a:lnTo>
                  <a:lnTo>
                    <a:pt x="155634" y="398525"/>
                  </a:lnTo>
                  <a:lnTo>
                    <a:pt x="201930" y="403859"/>
                  </a:lnTo>
                  <a:lnTo>
                    <a:pt x="248225" y="398525"/>
                  </a:lnTo>
                  <a:lnTo>
                    <a:pt x="290726" y="383332"/>
                  </a:lnTo>
                  <a:lnTo>
                    <a:pt x="328219" y="359492"/>
                  </a:lnTo>
                  <a:lnTo>
                    <a:pt x="359492" y="328219"/>
                  </a:lnTo>
                  <a:lnTo>
                    <a:pt x="383332" y="290726"/>
                  </a:lnTo>
                  <a:lnTo>
                    <a:pt x="398526" y="248225"/>
                  </a:lnTo>
                  <a:lnTo>
                    <a:pt x="403860" y="201929"/>
                  </a:lnTo>
                  <a:lnTo>
                    <a:pt x="398526" y="155634"/>
                  </a:lnTo>
                  <a:lnTo>
                    <a:pt x="383332" y="113133"/>
                  </a:lnTo>
                  <a:lnTo>
                    <a:pt x="359492" y="75640"/>
                  </a:lnTo>
                  <a:lnTo>
                    <a:pt x="328219" y="44367"/>
                  </a:lnTo>
                  <a:lnTo>
                    <a:pt x="290726" y="20527"/>
                  </a:lnTo>
                  <a:lnTo>
                    <a:pt x="248225" y="5333"/>
                  </a:lnTo>
                  <a:lnTo>
                    <a:pt x="201930" y="0"/>
                  </a:lnTo>
                  <a:close/>
                </a:path>
              </a:pathLst>
            </a:custGeom>
            <a:solidFill>
              <a:srgbClr val="5B9BD4"/>
            </a:solidFill>
          </p:spPr>
          <p:txBody>
            <a:bodyPr wrap="square" lIns="0" tIns="0" rIns="0" bIns="0" rtlCol="0"/>
            <a:lstStyle/>
            <a:p>
              <a:endParaRPr/>
            </a:p>
          </p:txBody>
        </p:sp>
        <p:sp>
          <p:nvSpPr>
            <p:cNvPr id="9" name="object 9"/>
            <p:cNvSpPr/>
            <p:nvPr/>
          </p:nvSpPr>
          <p:spPr>
            <a:xfrm>
              <a:off x="6070091" y="1007999"/>
              <a:ext cx="403860" cy="403860"/>
            </a:xfrm>
            <a:custGeom>
              <a:avLst/>
              <a:gdLst/>
              <a:ahLst/>
              <a:cxnLst/>
              <a:rect l="l" t="t" r="r" b="b"/>
              <a:pathLst>
                <a:path w="403860" h="403859">
                  <a:moveTo>
                    <a:pt x="0" y="201929"/>
                  </a:moveTo>
                  <a:lnTo>
                    <a:pt x="5334" y="155634"/>
                  </a:lnTo>
                  <a:lnTo>
                    <a:pt x="20527" y="113133"/>
                  </a:lnTo>
                  <a:lnTo>
                    <a:pt x="44367" y="75640"/>
                  </a:lnTo>
                  <a:lnTo>
                    <a:pt x="75640" y="44367"/>
                  </a:lnTo>
                  <a:lnTo>
                    <a:pt x="113133" y="20527"/>
                  </a:lnTo>
                  <a:lnTo>
                    <a:pt x="155634" y="5333"/>
                  </a:lnTo>
                  <a:lnTo>
                    <a:pt x="201930" y="0"/>
                  </a:lnTo>
                  <a:lnTo>
                    <a:pt x="248225" y="5333"/>
                  </a:lnTo>
                  <a:lnTo>
                    <a:pt x="290726" y="20527"/>
                  </a:lnTo>
                  <a:lnTo>
                    <a:pt x="328219" y="44367"/>
                  </a:lnTo>
                  <a:lnTo>
                    <a:pt x="359492" y="75640"/>
                  </a:lnTo>
                  <a:lnTo>
                    <a:pt x="383332" y="113133"/>
                  </a:lnTo>
                  <a:lnTo>
                    <a:pt x="398526" y="155634"/>
                  </a:lnTo>
                  <a:lnTo>
                    <a:pt x="403860" y="201929"/>
                  </a:lnTo>
                  <a:lnTo>
                    <a:pt x="398526" y="248225"/>
                  </a:lnTo>
                  <a:lnTo>
                    <a:pt x="383332" y="290726"/>
                  </a:lnTo>
                  <a:lnTo>
                    <a:pt x="359492" y="328219"/>
                  </a:lnTo>
                  <a:lnTo>
                    <a:pt x="328219" y="359492"/>
                  </a:lnTo>
                  <a:lnTo>
                    <a:pt x="290726" y="383332"/>
                  </a:lnTo>
                  <a:lnTo>
                    <a:pt x="248225" y="398525"/>
                  </a:lnTo>
                  <a:lnTo>
                    <a:pt x="201930" y="403859"/>
                  </a:lnTo>
                  <a:lnTo>
                    <a:pt x="155634" y="398525"/>
                  </a:lnTo>
                  <a:lnTo>
                    <a:pt x="113133" y="383332"/>
                  </a:lnTo>
                  <a:lnTo>
                    <a:pt x="75640" y="359492"/>
                  </a:lnTo>
                  <a:lnTo>
                    <a:pt x="44367" y="328219"/>
                  </a:lnTo>
                  <a:lnTo>
                    <a:pt x="20527" y="290726"/>
                  </a:lnTo>
                  <a:lnTo>
                    <a:pt x="5333" y="248225"/>
                  </a:lnTo>
                  <a:lnTo>
                    <a:pt x="0" y="201929"/>
                  </a:lnTo>
                  <a:close/>
                </a:path>
              </a:pathLst>
            </a:custGeom>
            <a:ln w="12700">
              <a:solidFill>
                <a:srgbClr val="41709C"/>
              </a:solidFill>
            </a:ln>
          </p:spPr>
          <p:txBody>
            <a:bodyPr wrap="square" lIns="0" tIns="0" rIns="0" bIns="0" rtlCol="0"/>
            <a:lstStyle/>
            <a:p>
              <a:endParaRPr/>
            </a:p>
          </p:txBody>
        </p:sp>
      </p:grpSp>
      <p:grpSp>
        <p:nvGrpSpPr>
          <p:cNvPr id="10" name="object 10"/>
          <p:cNvGrpSpPr/>
          <p:nvPr/>
        </p:nvGrpSpPr>
        <p:grpSpPr>
          <a:xfrm>
            <a:off x="6088888" y="1576832"/>
            <a:ext cx="650875" cy="517525"/>
            <a:chOff x="6088888" y="1576832"/>
            <a:chExt cx="650875" cy="517525"/>
          </a:xfrm>
        </p:grpSpPr>
        <p:sp>
          <p:nvSpPr>
            <p:cNvPr id="11" name="object 11"/>
            <p:cNvSpPr/>
            <p:nvPr/>
          </p:nvSpPr>
          <p:spPr>
            <a:xfrm>
              <a:off x="6544056" y="1633728"/>
              <a:ext cx="192405" cy="457200"/>
            </a:xfrm>
            <a:custGeom>
              <a:avLst/>
              <a:gdLst/>
              <a:ahLst/>
              <a:cxnLst/>
              <a:rect l="l" t="t" r="r" b="b"/>
              <a:pathLst>
                <a:path w="192404" h="457200">
                  <a:moveTo>
                    <a:pt x="192024" y="457200"/>
                  </a:moveTo>
                  <a:lnTo>
                    <a:pt x="154626" y="455949"/>
                  </a:lnTo>
                  <a:lnTo>
                    <a:pt x="124110" y="452532"/>
                  </a:lnTo>
                  <a:lnTo>
                    <a:pt x="103548" y="447448"/>
                  </a:lnTo>
                  <a:lnTo>
                    <a:pt x="96012" y="441198"/>
                  </a:lnTo>
                  <a:lnTo>
                    <a:pt x="96012" y="244602"/>
                  </a:lnTo>
                  <a:lnTo>
                    <a:pt x="88475" y="238351"/>
                  </a:lnTo>
                  <a:lnTo>
                    <a:pt x="67913" y="233267"/>
                  </a:lnTo>
                  <a:lnTo>
                    <a:pt x="37397" y="229850"/>
                  </a:lnTo>
                  <a:lnTo>
                    <a:pt x="0" y="228600"/>
                  </a:lnTo>
                  <a:lnTo>
                    <a:pt x="37397" y="227349"/>
                  </a:lnTo>
                  <a:lnTo>
                    <a:pt x="67913" y="223932"/>
                  </a:lnTo>
                  <a:lnTo>
                    <a:pt x="88475" y="218848"/>
                  </a:lnTo>
                  <a:lnTo>
                    <a:pt x="96012" y="212597"/>
                  </a:lnTo>
                  <a:lnTo>
                    <a:pt x="96012" y="16001"/>
                  </a:lnTo>
                  <a:lnTo>
                    <a:pt x="103548" y="9751"/>
                  </a:lnTo>
                  <a:lnTo>
                    <a:pt x="124110" y="4667"/>
                  </a:lnTo>
                  <a:lnTo>
                    <a:pt x="154626" y="1250"/>
                  </a:lnTo>
                  <a:lnTo>
                    <a:pt x="192024" y="0"/>
                  </a:lnTo>
                </a:path>
              </a:pathLst>
            </a:custGeom>
            <a:ln w="6350">
              <a:solidFill>
                <a:srgbClr val="5B9BD4"/>
              </a:solidFill>
            </a:ln>
          </p:spPr>
          <p:txBody>
            <a:bodyPr wrap="square" lIns="0" tIns="0" rIns="0" bIns="0" rtlCol="0"/>
            <a:lstStyle/>
            <a:p>
              <a:endParaRPr/>
            </a:p>
          </p:txBody>
        </p:sp>
        <p:sp>
          <p:nvSpPr>
            <p:cNvPr id="12" name="object 12"/>
            <p:cNvSpPr/>
            <p:nvPr/>
          </p:nvSpPr>
          <p:spPr>
            <a:xfrm>
              <a:off x="6095238" y="1583182"/>
              <a:ext cx="404495" cy="403860"/>
            </a:xfrm>
            <a:custGeom>
              <a:avLst/>
              <a:gdLst/>
              <a:ahLst/>
              <a:cxnLst/>
              <a:rect l="l" t="t" r="r" b="b"/>
              <a:pathLst>
                <a:path w="404495" h="403860">
                  <a:moveTo>
                    <a:pt x="201930" y="0"/>
                  </a:moveTo>
                  <a:lnTo>
                    <a:pt x="155634" y="5333"/>
                  </a:lnTo>
                  <a:lnTo>
                    <a:pt x="113133" y="20527"/>
                  </a:lnTo>
                  <a:lnTo>
                    <a:pt x="75640" y="44367"/>
                  </a:lnTo>
                  <a:lnTo>
                    <a:pt x="44367" y="75640"/>
                  </a:lnTo>
                  <a:lnTo>
                    <a:pt x="20527" y="113133"/>
                  </a:lnTo>
                  <a:lnTo>
                    <a:pt x="5334" y="155634"/>
                  </a:lnTo>
                  <a:lnTo>
                    <a:pt x="0" y="201929"/>
                  </a:lnTo>
                  <a:lnTo>
                    <a:pt x="5333" y="248225"/>
                  </a:lnTo>
                  <a:lnTo>
                    <a:pt x="20527" y="290726"/>
                  </a:lnTo>
                  <a:lnTo>
                    <a:pt x="44367" y="328219"/>
                  </a:lnTo>
                  <a:lnTo>
                    <a:pt x="75640" y="359492"/>
                  </a:lnTo>
                  <a:lnTo>
                    <a:pt x="113133" y="383332"/>
                  </a:lnTo>
                  <a:lnTo>
                    <a:pt x="155634" y="398525"/>
                  </a:lnTo>
                  <a:lnTo>
                    <a:pt x="201930" y="403859"/>
                  </a:lnTo>
                  <a:lnTo>
                    <a:pt x="248272" y="398525"/>
                  </a:lnTo>
                  <a:lnTo>
                    <a:pt x="290807" y="383332"/>
                  </a:lnTo>
                  <a:lnTo>
                    <a:pt x="328323" y="359492"/>
                  </a:lnTo>
                  <a:lnTo>
                    <a:pt x="359609" y="328219"/>
                  </a:lnTo>
                  <a:lnTo>
                    <a:pt x="383456" y="290726"/>
                  </a:lnTo>
                  <a:lnTo>
                    <a:pt x="398652" y="248225"/>
                  </a:lnTo>
                  <a:lnTo>
                    <a:pt x="403987" y="201929"/>
                  </a:lnTo>
                  <a:lnTo>
                    <a:pt x="398652" y="155634"/>
                  </a:lnTo>
                  <a:lnTo>
                    <a:pt x="383456" y="113133"/>
                  </a:lnTo>
                  <a:lnTo>
                    <a:pt x="359609" y="75640"/>
                  </a:lnTo>
                  <a:lnTo>
                    <a:pt x="328323" y="44367"/>
                  </a:lnTo>
                  <a:lnTo>
                    <a:pt x="290807" y="20527"/>
                  </a:lnTo>
                  <a:lnTo>
                    <a:pt x="248272" y="5333"/>
                  </a:lnTo>
                  <a:lnTo>
                    <a:pt x="201930" y="0"/>
                  </a:lnTo>
                  <a:close/>
                </a:path>
              </a:pathLst>
            </a:custGeom>
            <a:solidFill>
              <a:srgbClr val="5B9BD4"/>
            </a:solidFill>
          </p:spPr>
          <p:txBody>
            <a:bodyPr wrap="square" lIns="0" tIns="0" rIns="0" bIns="0" rtlCol="0"/>
            <a:lstStyle/>
            <a:p>
              <a:endParaRPr/>
            </a:p>
          </p:txBody>
        </p:sp>
        <p:sp>
          <p:nvSpPr>
            <p:cNvPr id="13" name="object 13"/>
            <p:cNvSpPr/>
            <p:nvPr/>
          </p:nvSpPr>
          <p:spPr>
            <a:xfrm>
              <a:off x="6095238" y="1583182"/>
              <a:ext cx="404495" cy="403860"/>
            </a:xfrm>
            <a:custGeom>
              <a:avLst/>
              <a:gdLst/>
              <a:ahLst/>
              <a:cxnLst/>
              <a:rect l="l" t="t" r="r" b="b"/>
              <a:pathLst>
                <a:path w="404495" h="403860">
                  <a:moveTo>
                    <a:pt x="0" y="201929"/>
                  </a:moveTo>
                  <a:lnTo>
                    <a:pt x="5334" y="155634"/>
                  </a:lnTo>
                  <a:lnTo>
                    <a:pt x="20527" y="113133"/>
                  </a:lnTo>
                  <a:lnTo>
                    <a:pt x="44367" y="75640"/>
                  </a:lnTo>
                  <a:lnTo>
                    <a:pt x="75640" y="44367"/>
                  </a:lnTo>
                  <a:lnTo>
                    <a:pt x="113133" y="20527"/>
                  </a:lnTo>
                  <a:lnTo>
                    <a:pt x="155634" y="5333"/>
                  </a:lnTo>
                  <a:lnTo>
                    <a:pt x="201930" y="0"/>
                  </a:lnTo>
                  <a:lnTo>
                    <a:pt x="248272" y="5333"/>
                  </a:lnTo>
                  <a:lnTo>
                    <a:pt x="290807" y="20527"/>
                  </a:lnTo>
                  <a:lnTo>
                    <a:pt x="328323" y="44367"/>
                  </a:lnTo>
                  <a:lnTo>
                    <a:pt x="359609" y="75640"/>
                  </a:lnTo>
                  <a:lnTo>
                    <a:pt x="383456" y="113133"/>
                  </a:lnTo>
                  <a:lnTo>
                    <a:pt x="398652" y="155634"/>
                  </a:lnTo>
                  <a:lnTo>
                    <a:pt x="403987" y="201929"/>
                  </a:lnTo>
                  <a:lnTo>
                    <a:pt x="398652" y="248225"/>
                  </a:lnTo>
                  <a:lnTo>
                    <a:pt x="383456" y="290726"/>
                  </a:lnTo>
                  <a:lnTo>
                    <a:pt x="359609" y="328219"/>
                  </a:lnTo>
                  <a:lnTo>
                    <a:pt x="328323" y="359492"/>
                  </a:lnTo>
                  <a:lnTo>
                    <a:pt x="290807" y="383332"/>
                  </a:lnTo>
                  <a:lnTo>
                    <a:pt x="248272" y="398525"/>
                  </a:lnTo>
                  <a:lnTo>
                    <a:pt x="201930" y="403859"/>
                  </a:lnTo>
                  <a:lnTo>
                    <a:pt x="155634" y="398525"/>
                  </a:lnTo>
                  <a:lnTo>
                    <a:pt x="113133" y="383332"/>
                  </a:lnTo>
                  <a:lnTo>
                    <a:pt x="75640" y="359492"/>
                  </a:lnTo>
                  <a:lnTo>
                    <a:pt x="44367" y="328219"/>
                  </a:lnTo>
                  <a:lnTo>
                    <a:pt x="20527" y="290726"/>
                  </a:lnTo>
                  <a:lnTo>
                    <a:pt x="5333" y="248225"/>
                  </a:lnTo>
                  <a:lnTo>
                    <a:pt x="0" y="201929"/>
                  </a:lnTo>
                  <a:close/>
                </a:path>
              </a:pathLst>
            </a:custGeom>
            <a:ln w="12700">
              <a:solidFill>
                <a:srgbClr val="41709C"/>
              </a:solidFill>
            </a:ln>
          </p:spPr>
          <p:txBody>
            <a:bodyPr wrap="square" lIns="0" tIns="0" rIns="0" bIns="0" rtlCol="0"/>
            <a:lstStyle/>
            <a:p>
              <a:endParaRPr/>
            </a:p>
          </p:txBody>
        </p:sp>
      </p:grpSp>
      <p:sp>
        <p:nvSpPr>
          <p:cNvPr id="14" name="object 14"/>
          <p:cNvSpPr txBox="1"/>
          <p:nvPr/>
        </p:nvSpPr>
        <p:spPr>
          <a:xfrm>
            <a:off x="6233540" y="1063498"/>
            <a:ext cx="76835" cy="269240"/>
          </a:xfrm>
          <a:prstGeom prst="rect">
            <a:avLst/>
          </a:prstGeom>
        </p:spPr>
        <p:txBody>
          <a:bodyPr vert="horz" wrap="square" lIns="0" tIns="12065" rIns="0" bIns="0" rtlCol="0">
            <a:spAutoFit/>
          </a:bodyPr>
          <a:lstStyle/>
          <a:p>
            <a:pPr marL="12700">
              <a:lnSpc>
                <a:spcPct val="100000"/>
              </a:lnSpc>
              <a:spcBef>
                <a:spcPts val="95"/>
              </a:spcBef>
            </a:pPr>
            <a:r>
              <a:rPr sz="1600" spc="-5" dirty="0">
                <a:solidFill>
                  <a:srgbClr val="FFFFFF"/>
                </a:solidFill>
                <a:latin typeface="Calibri"/>
                <a:cs typeface="Calibri"/>
              </a:rPr>
              <a:t>I</a:t>
            </a:r>
            <a:endParaRPr sz="1600">
              <a:latin typeface="Calibri"/>
              <a:cs typeface="Calibri"/>
            </a:endParaRPr>
          </a:p>
        </p:txBody>
      </p:sp>
      <p:sp>
        <p:nvSpPr>
          <p:cNvPr id="16" name="object 16"/>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17</a:t>
            </a:fld>
            <a:endParaRPr dirty="0"/>
          </a:p>
        </p:txBody>
      </p:sp>
      <p:sp>
        <p:nvSpPr>
          <p:cNvPr id="15" name="object 15"/>
          <p:cNvSpPr txBox="1"/>
          <p:nvPr/>
        </p:nvSpPr>
        <p:spPr>
          <a:xfrm>
            <a:off x="6234429" y="1638680"/>
            <a:ext cx="129539" cy="269240"/>
          </a:xfrm>
          <a:prstGeom prst="rect">
            <a:avLst/>
          </a:prstGeom>
        </p:spPr>
        <p:txBody>
          <a:bodyPr vert="horz" wrap="square" lIns="0" tIns="12065" rIns="0" bIns="0" rtlCol="0">
            <a:spAutoFit/>
          </a:bodyPr>
          <a:lstStyle/>
          <a:p>
            <a:pPr marL="12700">
              <a:lnSpc>
                <a:spcPct val="100000"/>
              </a:lnSpc>
              <a:spcBef>
                <a:spcPts val="95"/>
              </a:spcBef>
            </a:pPr>
            <a:r>
              <a:rPr sz="1600" dirty="0">
                <a:solidFill>
                  <a:srgbClr val="FFFFFF"/>
                </a:solidFill>
                <a:latin typeface="Calibri"/>
                <a:cs typeface="Calibri"/>
              </a:rPr>
              <a:t>II</a:t>
            </a:r>
            <a:endParaRPr sz="1600">
              <a:latin typeface="Calibri"/>
              <a:cs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383540" y="219202"/>
            <a:ext cx="10720070" cy="756920"/>
          </a:xfrm>
          <a:prstGeom prst="rect">
            <a:avLst/>
          </a:prstGeom>
        </p:spPr>
        <p:txBody>
          <a:bodyPr vert="horz" wrap="square" lIns="0" tIns="12065" rIns="0" bIns="0" rtlCol="0">
            <a:spAutoFit/>
          </a:bodyPr>
          <a:lstStyle/>
          <a:p>
            <a:pPr marL="12700" marR="5080">
              <a:lnSpc>
                <a:spcPct val="100000"/>
              </a:lnSpc>
              <a:spcBef>
                <a:spcPts val="95"/>
              </a:spcBef>
            </a:pPr>
            <a:r>
              <a:rPr sz="1600" b="1" spc="-5" dirty="0">
                <a:solidFill>
                  <a:srgbClr val="353535"/>
                </a:solidFill>
                <a:latin typeface="Times New Roman"/>
                <a:cs typeface="Times New Roman"/>
              </a:rPr>
              <a:t>Пример</a:t>
            </a:r>
            <a:r>
              <a:rPr sz="1600" b="1" spc="5" dirty="0">
                <a:solidFill>
                  <a:srgbClr val="353535"/>
                </a:solidFill>
                <a:latin typeface="Times New Roman"/>
                <a:cs typeface="Times New Roman"/>
              </a:rPr>
              <a:t> </a:t>
            </a:r>
            <a:r>
              <a:rPr sz="1600" b="1" spc="-5" dirty="0">
                <a:solidFill>
                  <a:srgbClr val="353535"/>
                </a:solidFill>
                <a:latin typeface="Times New Roman"/>
                <a:cs typeface="Times New Roman"/>
              </a:rPr>
              <a:t>2.</a:t>
            </a:r>
            <a:r>
              <a:rPr sz="1600" b="1" spc="15" dirty="0">
                <a:solidFill>
                  <a:srgbClr val="353535"/>
                </a:solidFill>
                <a:latin typeface="Times New Roman"/>
                <a:cs typeface="Times New Roman"/>
              </a:rPr>
              <a:t> </a:t>
            </a:r>
            <a:r>
              <a:rPr sz="1600" dirty="0">
                <a:solidFill>
                  <a:srgbClr val="353535"/>
                </a:solidFill>
                <a:latin typeface="Times New Roman"/>
                <a:cs typeface="Times New Roman"/>
              </a:rPr>
              <a:t>Через</a:t>
            </a:r>
            <a:r>
              <a:rPr sz="1600" spc="15" dirty="0">
                <a:solidFill>
                  <a:srgbClr val="353535"/>
                </a:solidFill>
                <a:latin typeface="Times New Roman"/>
                <a:cs typeface="Times New Roman"/>
              </a:rPr>
              <a:t> </a:t>
            </a:r>
            <a:r>
              <a:rPr sz="1600" spc="-5" dirty="0">
                <a:solidFill>
                  <a:srgbClr val="353535"/>
                </a:solidFill>
                <a:latin typeface="Times New Roman"/>
                <a:cs typeface="Times New Roman"/>
              </a:rPr>
              <a:t>520</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г</a:t>
            </a:r>
            <a:r>
              <a:rPr sz="1600" spc="15" dirty="0">
                <a:solidFill>
                  <a:srgbClr val="353535"/>
                </a:solidFill>
                <a:latin typeface="Times New Roman"/>
                <a:cs typeface="Times New Roman"/>
              </a:rPr>
              <a:t> </a:t>
            </a:r>
            <a:r>
              <a:rPr sz="1600" spc="-5" dirty="0">
                <a:solidFill>
                  <a:srgbClr val="353535"/>
                </a:solidFill>
                <a:latin typeface="Times New Roman"/>
                <a:cs typeface="Times New Roman"/>
              </a:rPr>
              <a:t>16,1%-ного</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раствора</a:t>
            </a:r>
            <a:r>
              <a:rPr sz="1600" dirty="0">
                <a:solidFill>
                  <a:srgbClr val="353535"/>
                </a:solidFill>
                <a:latin typeface="Times New Roman"/>
                <a:cs typeface="Times New Roman"/>
              </a:rPr>
              <a:t> </a:t>
            </a:r>
            <a:r>
              <a:rPr sz="1600" spc="-20" dirty="0">
                <a:solidFill>
                  <a:srgbClr val="353535"/>
                </a:solidFill>
                <a:latin typeface="Times New Roman"/>
                <a:cs typeface="Times New Roman"/>
              </a:rPr>
              <a:t>сульфата</a:t>
            </a:r>
            <a:r>
              <a:rPr sz="1600" spc="30" dirty="0">
                <a:solidFill>
                  <a:srgbClr val="353535"/>
                </a:solidFill>
                <a:latin typeface="Times New Roman"/>
                <a:cs typeface="Times New Roman"/>
              </a:rPr>
              <a:t> </a:t>
            </a:r>
            <a:r>
              <a:rPr sz="1600" spc="-10" dirty="0">
                <a:solidFill>
                  <a:srgbClr val="353535"/>
                </a:solidFill>
                <a:latin typeface="Times New Roman"/>
                <a:cs typeface="Times New Roman"/>
              </a:rPr>
              <a:t>цинка</a:t>
            </a:r>
            <a:r>
              <a:rPr sz="1600" spc="30" dirty="0">
                <a:solidFill>
                  <a:srgbClr val="353535"/>
                </a:solidFill>
                <a:latin typeface="Times New Roman"/>
                <a:cs typeface="Times New Roman"/>
              </a:rPr>
              <a:t> </a:t>
            </a:r>
            <a:r>
              <a:rPr sz="1600" spc="-10" dirty="0">
                <a:solidFill>
                  <a:srgbClr val="353535"/>
                </a:solidFill>
                <a:latin typeface="Times New Roman"/>
                <a:cs typeface="Times New Roman"/>
              </a:rPr>
              <a:t>пропускали</a:t>
            </a:r>
            <a:r>
              <a:rPr sz="1600" spc="40" dirty="0">
                <a:solidFill>
                  <a:srgbClr val="353535"/>
                </a:solidFill>
                <a:latin typeface="Times New Roman"/>
                <a:cs typeface="Times New Roman"/>
              </a:rPr>
              <a:t> </a:t>
            </a:r>
            <a:r>
              <a:rPr sz="1600" spc="-5" dirty="0">
                <a:solidFill>
                  <a:srgbClr val="353535"/>
                </a:solidFill>
                <a:latin typeface="Times New Roman"/>
                <a:cs typeface="Times New Roman"/>
              </a:rPr>
              <a:t>электрический</a:t>
            </a:r>
            <a:r>
              <a:rPr sz="1600" spc="35" dirty="0">
                <a:solidFill>
                  <a:srgbClr val="353535"/>
                </a:solidFill>
                <a:latin typeface="Times New Roman"/>
                <a:cs typeface="Times New Roman"/>
              </a:rPr>
              <a:t> </a:t>
            </a:r>
            <a:r>
              <a:rPr sz="1600" spc="-15" dirty="0">
                <a:solidFill>
                  <a:srgbClr val="353535"/>
                </a:solidFill>
                <a:latin typeface="Times New Roman"/>
                <a:cs typeface="Times New Roman"/>
              </a:rPr>
              <a:t>ток</a:t>
            </a:r>
            <a:r>
              <a:rPr sz="1600" dirty="0">
                <a:solidFill>
                  <a:srgbClr val="353535"/>
                </a:solidFill>
                <a:latin typeface="Times New Roman"/>
                <a:cs typeface="Times New Roman"/>
              </a:rPr>
              <a:t> </a:t>
            </a:r>
            <a:r>
              <a:rPr sz="1600" spc="-5" dirty="0">
                <a:solidFill>
                  <a:srgbClr val="353535"/>
                </a:solidFill>
                <a:latin typeface="Times New Roman"/>
                <a:cs typeface="Times New Roman"/>
              </a:rPr>
              <a:t>до</a:t>
            </a:r>
            <a:r>
              <a:rPr sz="1600" dirty="0">
                <a:solidFill>
                  <a:srgbClr val="353535"/>
                </a:solidFill>
                <a:latin typeface="Times New Roman"/>
                <a:cs typeface="Times New Roman"/>
              </a:rPr>
              <a:t> </a:t>
            </a:r>
            <a:r>
              <a:rPr sz="1600" spc="-15" dirty="0">
                <a:solidFill>
                  <a:srgbClr val="353535"/>
                </a:solidFill>
                <a:latin typeface="Times New Roman"/>
                <a:cs typeface="Times New Roman"/>
              </a:rPr>
              <a:t>тех</a:t>
            </a:r>
            <a:r>
              <a:rPr sz="1600" spc="15" dirty="0">
                <a:solidFill>
                  <a:srgbClr val="353535"/>
                </a:solidFill>
                <a:latin typeface="Times New Roman"/>
                <a:cs typeface="Times New Roman"/>
              </a:rPr>
              <a:t> </a:t>
            </a:r>
            <a:r>
              <a:rPr sz="1600" spc="-5" dirty="0">
                <a:solidFill>
                  <a:srgbClr val="353535"/>
                </a:solidFill>
                <a:latin typeface="Times New Roman"/>
                <a:cs typeface="Times New Roman"/>
              </a:rPr>
              <a:t>пор,</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пока</a:t>
            </a:r>
            <a:r>
              <a:rPr sz="1600" spc="50" dirty="0">
                <a:solidFill>
                  <a:srgbClr val="353535"/>
                </a:solidFill>
                <a:latin typeface="Times New Roman"/>
                <a:cs typeface="Times New Roman"/>
              </a:rPr>
              <a:t> </a:t>
            </a:r>
            <a:r>
              <a:rPr sz="1600" spc="-15" dirty="0">
                <a:solidFill>
                  <a:srgbClr val="353535"/>
                </a:solidFill>
                <a:latin typeface="Times New Roman"/>
                <a:cs typeface="Times New Roman"/>
              </a:rPr>
              <a:t>объём</a:t>
            </a:r>
            <a:r>
              <a:rPr sz="1600" dirty="0">
                <a:solidFill>
                  <a:srgbClr val="353535"/>
                </a:solidFill>
                <a:latin typeface="Times New Roman"/>
                <a:cs typeface="Times New Roman"/>
              </a:rPr>
              <a:t> </a:t>
            </a:r>
            <a:r>
              <a:rPr sz="1600" spc="-5" dirty="0">
                <a:solidFill>
                  <a:srgbClr val="353535"/>
                </a:solidFill>
                <a:latin typeface="Times New Roman"/>
                <a:cs typeface="Times New Roman"/>
              </a:rPr>
              <a:t>газа, </a:t>
            </a:r>
            <a:r>
              <a:rPr sz="1600" dirty="0">
                <a:solidFill>
                  <a:srgbClr val="353535"/>
                </a:solidFill>
                <a:latin typeface="Times New Roman"/>
                <a:cs typeface="Times New Roman"/>
              </a:rPr>
              <a:t> </a:t>
            </a:r>
            <a:r>
              <a:rPr sz="1600" spc="-10" dirty="0">
                <a:solidFill>
                  <a:srgbClr val="353535"/>
                </a:solidFill>
                <a:latin typeface="Times New Roman"/>
                <a:cs typeface="Times New Roman"/>
              </a:rPr>
              <a:t>выделившегося</a:t>
            </a:r>
            <a:r>
              <a:rPr sz="1600" spc="40" dirty="0">
                <a:solidFill>
                  <a:srgbClr val="353535"/>
                </a:solidFill>
                <a:latin typeface="Times New Roman"/>
                <a:cs typeface="Times New Roman"/>
              </a:rPr>
              <a:t> </a:t>
            </a:r>
            <a:r>
              <a:rPr sz="1600" spc="-5" dirty="0">
                <a:solidFill>
                  <a:srgbClr val="353535"/>
                </a:solidFill>
                <a:latin typeface="Times New Roman"/>
                <a:cs typeface="Times New Roman"/>
              </a:rPr>
              <a:t>на</a:t>
            </a:r>
            <a:r>
              <a:rPr sz="1600" spc="10" dirty="0">
                <a:solidFill>
                  <a:srgbClr val="353535"/>
                </a:solidFill>
                <a:latin typeface="Times New Roman"/>
                <a:cs typeface="Times New Roman"/>
              </a:rPr>
              <a:t> </a:t>
            </a:r>
            <a:r>
              <a:rPr sz="1600" spc="-25" dirty="0">
                <a:solidFill>
                  <a:srgbClr val="353535"/>
                </a:solidFill>
                <a:latin typeface="Times New Roman"/>
                <a:cs typeface="Times New Roman"/>
              </a:rPr>
              <a:t>катоде,</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не</a:t>
            </a:r>
            <a:r>
              <a:rPr sz="1600" spc="25" dirty="0">
                <a:solidFill>
                  <a:srgbClr val="353535"/>
                </a:solidFill>
                <a:latin typeface="Times New Roman"/>
                <a:cs typeface="Times New Roman"/>
              </a:rPr>
              <a:t> </a:t>
            </a:r>
            <a:r>
              <a:rPr sz="1600" dirty="0">
                <a:solidFill>
                  <a:srgbClr val="353535"/>
                </a:solidFill>
                <a:latin typeface="Times New Roman"/>
                <a:cs typeface="Times New Roman"/>
              </a:rPr>
              <a:t>стал </a:t>
            </a:r>
            <a:r>
              <a:rPr sz="1600" spc="-5" dirty="0">
                <a:solidFill>
                  <a:srgbClr val="353535"/>
                </a:solidFill>
                <a:latin typeface="Times New Roman"/>
                <a:cs typeface="Times New Roman"/>
              </a:rPr>
              <a:t>равен</a:t>
            </a:r>
            <a:r>
              <a:rPr sz="1600" spc="40" dirty="0">
                <a:solidFill>
                  <a:srgbClr val="353535"/>
                </a:solidFill>
                <a:latin typeface="Times New Roman"/>
                <a:cs typeface="Times New Roman"/>
              </a:rPr>
              <a:t> </a:t>
            </a:r>
            <a:r>
              <a:rPr sz="1600" spc="-15" dirty="0">
                <a:solidFill>
                  <a:srgbClr val="353535"/>
                </a:solidFill>
                <a:latin typeface="Times New Roman"/>
                <a:cs typeface="Times New Roman"/>
              </a:rPr>
              <a:t>объёму</a:t>
            </a:r>
            <a:r>
              <a:rPr sz="1600" spc="-5" dirty="0">
                <a:solidFill>
                  <a:srgbClr val="353535"/>
                </a:solidFill>
                <a:latin typeface="Times New Roman"/>
                <a:cs typeface="Times New Roman"/>
              </a:rPr>
              <a:t> газа,</a:t>
            </a:r>
            <a:r>
              <a:rPr sz="1600" spc="25" dirty="0">
                <a:solidFill>
                  <a:srgbClr val="353535"/>
                </a:solidFill>
                <a:latin typeface="Times New Roman"/>
                <a:cs typeface="Times New Roman"/>
              </a:rPr>
              <a:t> </a:t>
            </a:r>
            <a:r>
              <a:rPr sz="1600" spc="-10" dirty="0">
                <a:solidFill>
                  <a:srgbClr val="353535"/>
                </a:solidFill>
                <a:latin typeface="Times New Roman"/>
                <a:cs typeface="Times New Roman"/>
              </a:rPr>
              <a:t>выделившемуся</a:t>
            </a:r>
            <a:r>
              <a:rPr sz="1600" spc="55" dirty="0">
                <a:solidFill>
                  <a:srgbClr val="353535"/>
                </a:solidFill>
                <a:latin typeface="Times New Roman"/>
                <a:cs typeface="Times New Roman"/>
              </a:rPr>
              <a:t> </a:t>
            </a:r>
            <a:r>
              <a:rPr sz="1600" spc="-5" dirty="0">
                <a:solidFill>
                  <a:srgbClr val="353535"/>
                </a:solidFill>
                <a:latin typeface="Times New Roman"/>
                <a:cs typeface="Times New Roman"/>
              </a:rPr>
              <a:t>на</a:t>
            </a:r>
            <a:r>
              <a:rPr sz="1600" spc="25" dirty="0">
                <a:solidFill>
                  <a:srgbClr val="353535"/>
                </a:solidFill>
                <a:latin typeface="Times New Roman"/>
                <a:cs typeface="Times New Roman"/>
              </a:rPr>
              <a:t> </a:t>
            </a:r>
            <a:r>
              <a:rPr sz="1600" spc="-10" dirty="0">
                <a:solidFill>
                  <a:srgbClr val="353535"/>
                </a:solidFill>
                <a:latin typeface="Times New Roman"/>
                <a:cs typeface="Times New Roman"/>
              </a:rPr>
              <a:t>аноде.</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При</a:t>
            </a:r>
            <a:r>
              <a:rPr sz="1600" spc="10" dirty="0">
                <a:solidFill>
                  <a:srgbClr val="353535"/>
                </a:solidFill>
                <a:latin typeface="Times New Roman"/>
                <a:cs typeface="Times New Roman"/>
              </a:rPr>
              <a:t> </a:t>
            </a:r>
            <a:r>
              <a:rPr sz="1600" spc="-20" dirty="0">
                <a:solidFill>
                  <a:srgbClr val="353535"/>
                </a:solidFill>
                <a:latin typeface="Times New Roman"/>
                <a:cs typeface="Times New Roman"/>
              </a:rPr>
              <a:t>этом</a:t>
            </a:r>
            <a:r>
              <a:rPr sz="1600" spc="20" dirty="0">
                <a:solidFill>
                  <a:srgbClr val="353535"/>
                </a:solidFill>
                <a:latin typeface="Times New Roman"/>
                <a:cs typeface="Times New Roman"/>
              </a:rPr>
              <a:t> </a:t>
            </a:r>
            <a:r>
              <a:rPr sz="1600" spc="-10" dirty="0">
                <a:solidFill>
                  <a:srgbClr val="353535"/>
                </a:solidFill>
                <a:latin typeface="Times New Roman"/>
                <a:cs typeface="Times New Roman"/>
              </a:rPr>
              <a:t>массовая</a:t>
            </a:r>
            <a:r>
              <a:rPr sz="1600" spc="25" dirty="0">
                <a:solidFill>
                  <a:srgbClr val="353535"/>
                </a:solidFill>
                <a:latin typeface="Times New Roman"/>
                <a:cs typeface="Times New Roman"/>
              </a:rPr>
              <a:t> </a:t>
            </a:r>
            <a:r>
              <a:rPr sz="1600" spc="-10" dirty="0">
                <a:solidFill>
                  <a:srgbClr val="353535"/>
                </a:solidFill>
                <a:latin typeface="Times New Roman"/>
                <a:cs typeface="Times New Roman"/>
              </a:rPr>
              <a:t>доля</a:t>
            </a:r>
            <a:r>
              <a:rPr sz="1600" spc="5" dirty="0">
                <a:solidFill>
                  <a:srgbClr val="353535"/>
                </a:solidFill>
                <a:latin typeface="Times New Roman"/>
                <a:cs typeface="Times New Roman"/>
              </a:rPr>
              <a:t> </a:t>
            </a:r>
            <a:r>
              <a:rPr sz="1600" spc="-20" dirty="0">
                <a:solidFill>
                  <a:srgbClr val="353535"/>
                </a:solidFill>
                <a:latin typeface="Times New Roman"/>
                <a:cs typeface="Times New Roman"/>
              </a:rPr>
              <a:t>сульфата</a:t>
            </a:r>
            <a:r>
              <a:rPr sz="1600" spc="35" dirty="0">
                <a:solidFill>
                  <a:srgbClr val="353535"/>
                </a:solidFill>
                <a:latin typeface="Times New Roman"/>
                <a:cs typeface="Times New Roman"/>
              </a:rPr>
              <a:t> </a:t>
            </a:r>
            <a:r>
              <a:rPr sz="1600" spc="-10" dirty="0">
                <a:solidFill>
                  <a:srgbClr val="353535"/>
                </a:solidFill>
                <a:latin typeface="Times New Roman"/>
                <a:cs typeface="Times New Roman"/>
              </a:rPr>
              <a:t>цинка </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понизилась</a:t>
            </a:r>
            <a:r>
              <a:rPr sz="1600" spc="55" dirty="0">
                <a:solidFill>
                  <a:srgbClr val="353535"/>
                </a:solidFill>
                <a:latin typeface="Times New Roman"/>
                <a:cs typeface="Times New Roman"/>
              </a:rPr>
              <a:t> </a:t>
            </a:r>
            <a:r>
              <a:rPr sz="1600" spc="-5" dirty="0">
                <a:solidFill>
                  <a:srgbClr val="353535"/>
                </a:solidFill>
                <a:latin typeface="Times New Roman"/>
                <a:cs typeface="Times New Roman"/>
              </a:rPr>
              <a:t>до</a:t>
            </a:r>
            <a:r>
              <a:rPr sz="1600" spc="15" dirty="0">
                <a:solidFill>
                  <a:srgbClr val="353535"/>
                </a:solidFill>
                <a:latin typeface="Times New Roman"/>
                <a:cs typeface="Times New Roman"/>
              </a:rPr>
              <a:t> </a:t>
            </a:r>
            <a:r>
              <a:rPr sz="1600" spc="-5" dirty="0">
                <a:solidFill>
                  <a:srgbClr val="353535"/>
                </a:solidFill>
                <a:latin typeface="Times New Roman"/>
                <a:cs typeface="Times New Roman"/>
              </a:rPr>
              <a:t>10,3%.</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К</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полученному</a:t>
            </a:r>
            <a:r>
              <a:rPr sz="1600" spc="60" dirty="0">
                <a:solidFill>
                  <a:srgbClr val="353535"/>
                </a:solidFill>
                <a:latin typeface="Times New Roman"/>
                <a:cs typeface="Times New Roman"/>
              </a:rPr>
              <a:t> </a:t>
            </a:r>
            <a:r>
              <a:rPr sz="1600" spc="-10" dirty="0">
                <a:solidFill>
                  <a:srgbClr val="353535"/>
                </a:solidFill>
                <a:latin typeface="Times New Roman"/>
                <a:cs typeface="Times New Roman"/>
              </a:rPr>
              <a:t>раствору</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добавили</a:t>
            </a:r>
            <a:r>
              <a:rPr sz="1600" spc="25" dirty="0">
                <a:solidFill>
                  <a:srgbClr val="353535"/>
                </a:solidFill>
                <a:latin typeface="Times New Roman"/>
                <a:cs typeface="Times New Roman"/>
              </a:rPr>
              <a:t> </a:t>
            </a:r>
            <a:r>
              <a:rPr sz="1600" spc="-5" dirty="0">
                <a:solidFill>
                  <a:srgbClr val="353535"/>
                </a:solidFill>
                <a:latin typeface="Times New Roman"/>
                <a:cs typeface="Times New Roman"/>
              </a:rPr>
              <a:t>212 г</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10%</a:t>
            </a:r>
            <a:r>
              <a:rPr sz="1600" spc="15" dirty="0">
                <a:solidFill>
                  <a:srgbClr val="353535"/>
                </a:solidFill>
                <a:latin typeface="Times New Roman"/>
                <a:cs typeface="Times New Roman"/>
              </a:rPr>
              <a:t> </a:t>
            </a:r>
            <a:r>
              <a:rPr sz="1600" spc="-5" dirty="0">
                <a:solidFill>
                  <a:srgbClr val="353535"/>
                </a:solidFill>
                <a:latin typeface="Times New Roman"/>
                <a:cs typeface="Times New Roman"/>
              </a:rPr>
              <a:t>раствора</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карбоната</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натрия.</a:t>
            </a:r>
            <a:r>
              <a:rPr sz="1600" spc="35" dirty="0">
                <a:solidFill>
                  <a:srgbClr val="353535"/>
                </a:solidFill>
                <a:latin typeface="Times New Roman"/>
                <a:cs typeface="Times New Roman"/>
              </a:rPr>
              <a:t> </a:t>
            </a:r>
            <a:r>
              <a:rPr sz="1600" spc="-5" dirty="0">
                <a:solidFill>
                  <a:srgbClr val="353535"/>
                </a:solidFill>
                <a:latin typeface="Times New Roman"/>
                <a:cs typeface="Times New Roman"/>
              </a:rPr>
              <a:t>Вычислите</a:t>
            </a:r>
            <a:r>
              <a:rPr sz="1600" spc="35" dirty="0">
                <a:solidFill>
                  <a:srgbClr val="353535"/>
                </a:solidFill>
                <a:latin typeface="Times New Roman"/>
                <a:cs typeface="Times New Roman"/>
              </a:rPr>
              <a:t> </a:t>
            </a:r>
            <a:r>
              <a:rPr sz="1600" spc="-15" dirty="0">
                <a:solidFill>
                  <a:srgbClr val="353535"/>
                </a:solidFill>
                <a:latin typeface="Times New Roman"/>
                <a:cs typeface="Times New Roman"/>
              </a:rPr>
              <a:t>массовую</a:t>
            </a:r>
            <a:r>
              <a:rPr sz="1600" spc="45" dirty="0">
                <a:solidFill>
                  <a:srgbClr val="353535"/>
                </a:solidFill>
                <a:latin typeface="Times New Roman"/>
                <a:cs typeface="Times New Roman"/>
              </a:rPr>
              <a:t> </a:t>
            </a:r>
            <a:r>
              <a:rPr sz="1600" spc="-10" dirty="0">
                <a:solidFill>
                  <a:srgbClr val="353535"/>
                </a:solidFill>
                <a:latin typeface="Times New Roman"/>
                <a:cs typeface="Times New Roman"/>
              </a:rPr>
              <a:t>долю</a:t>
            </a:r>
            <a:endParaRPr sz="1600">
              <a:latin typeface="Times New Roman"/>
              <a:cs typeface="Times New Roman"/>
            </a:endParaRPr>
          </a:p>
        </p:txBody>
      </p:sp>
      <p:sp>
        <p:nvSpPr>
          <p:cNvPr id="3" name="object 3"/>
          <p:cNvSpPr txBox="1"/>
          <p:nvPr/>
        </p:nvSpPr>
        <p:spPr>
          <a:xfrm>
            <a:off x="383540" y="950722"/>
            <a:ext cx="3469004" cy="269240"/>
          </a:xfrm>
          <a:prstGeom prst="rect">
            <a:avLst/>
          </a:prstGeom>
        </p:spPr>
        <p:txBody>
          <a:bodyPr vert="horz" wrap="square" lIns="0" tIns="12065" rIns="0" bIns="0" rtlCol="0">
            <a:spAutoFit/>
          </a:bodyPr>
          <a:lstStyle/>
          <a:p>
            <a:pPr marL="12700">
              <a:lnSpc>
                <a:spcPct val="100000"/>
              </a:lnSpc>
              <a:spcBef>
                <a:spcPts val="95"/>
              </a:spcBef>
            </a:pPr>
            <a:r>
              <a:rPr sz="1600" spc="-20" dirty="0">
                <a:solidFill>
                  <a:srgbClr val="353535"/>
                </a:solidFill>
                <a:latin typeface="Times New Roman"/>
                <a:cs typeface="Times New Roman"/>
              </a:rPr>
              <a:t>сульфата</a:t>
            </a:r>
            <a:r>
              <a:rPr sz="1600" spc="20" dirty="0">
                <a:solidFill>
                  <a:srgbClr val="353535"/>
                </a:solidFill>
                <a:latin typeface="Times New Roman"/>
                <a:cs typeface="Times New Roman"/>
              </a:rPr>
              <a:t> </a:t>
            </a:r>
            <a:r>
              <a:rPr sz="1600" spc="-10" dirty="0">
                <a:solidFill>
                  <a:srgbClr val="353535"/>
                </a:solidFill>
                <a:latin typeface="Times New Roman"/>
                <a:cs typeface="Times New Roman"/>
              </a:rPr>
              <a:t>цинка</a:t>
            </a:r>
            <a:r>
              <a:rPr sz="1600" spc="15" dirty="0">
                <a:solidFill>
                  <a:srgbClr val="353535"/>
                </a:solidFill>
                <a:latin typeface="Times New Roman"/>
                <a:cs typeface="Times New Roman"/>
              </a:rPr>
              <a:t> </a:t>
            </a:r>
            <a:r>
              <a:rPr sz="1600" spc="-5" dirty="0">
                <a:solidFill>
                  <a:srgbClr val="353535"/>
                </a:solidFill>
                <a:latin typeface="Times New Roman"/>
                <a:cs typeface="Times New Roman"/>
              </a:rPr>
              <a:t>в</a:t>
            </a:r>
            <a:r>
              <a:rPr sz="1600" spc="-10" dirty="0">
                <a:solidFill>
                  <a:srgbClr val="353535"/>
                </a:solidFill>
                <a:latin typeface="Times New Roman"/>
                <a:cs typeface="Times New Roman"/>
              </a:rPr>
              <a:t> </a:t>
            </a:r>
            <a:r>
              <a:rPr sz="1600" spc="-15" dirty="0">
                <a:solidFill>
                  <a:srgbClr val="353535"/>
                </a:solidFill>
                <a:latin typeface="Times New Roman"/>
                <a:cs typeface="Times New Roman"/>
              </a:rPr>
              <a:t>полученном</a:t>
            </a:r>
            <a:r>
              <a:rPr sz="1600" spc="50" dirty="0">
                <a:solidFill>
                  <a:srgbClr val="353535"/>
                </a:solidFill>
                <a:latin typeface="Times New Roman"/>
                <a:cs typeface="Times New Roman"/>
              </a:rPr>
              <a:t> </a:t>
            </a:r>
            <a:r>
              <a:rPr sz="1600" spc="-5" dirty="0">
                <a:solidFill>
                  <a:srgbClr val="353535"/>
                </a:solidFill>
                <a:latin typeface="Times New Roman"/>
                <a:cs typeface="Times New Roman"/>
              </a:rPr>
              <a:t>растворе.</a:t>
            </a:r>
            <a:endParaRPr sz="1600">
              <a:latin typeface="Times New Roman"/>
              <a:cs typeface="Times New Roman"/>
            </a:endParaRPr>
          </a:p>
        </p:txBody>
      </p:sp>
      <p:sp>
        <p:nvSpPr>
          <p:cNvPr id="4" name="object 4"/>
          <p:cNvSpPr txBox="1"/>
          <p:nvPr/>
        </p:nvSpPr>
        <p:spPr>
          <a:xfrm>
            <a:off x="508203" y="1464309"/>
            <a:ext cx="2249170" cy="391160"/>
          </a:xfrm>
          <a:prstGeom prst="rect">
            <a:avLst/>
          </a:prstGeom>
        </p:spPr>
        <p:txBody>
          <a:bodyPr vert="horz" wrap="square" lIns="0" tIns="12700" rIns="0" bIns="0" rtlCol="0">
            <a:spAutoFit/>
          </a:bodyPr>
          <a:lstStyle/>
          <a:p>
            <a:pPr marL="12700">
              <a:lnSpc>
                <a:spcPct val="100000"/>
              </a:lnSpc>
              <a:spcBef>
                <a:spcPts val="100"/>
              </a:spcBef>
            </a:pPr>
            <a:r>
              <a:rPr sz="2400" b="1" spc="-5" dirty="0">
                <a:latin typeface="Calibri"/>
                <a:cs typeface="Calibri"/>
              </a:rPr>
              <a:t>Г)</a:t>
            </a:r>
            <a:r>
              <a:rPr sz="2400" b="1" spc="-45" dirty="0">
                <a:latin typeface="Calibri"/>
                <a:cs typeface="Calibri"/>
              </a:rPr>
              <a:t> </a:t>
            </a:r>
            <a:r>
              <a:rPr sz="2400" b="1" dirty="0">
                <a:latin typeface="Calibri"/>
                <a:cs typeface="Calibri"/>
              </a:rPr>
              <a:t>План</a:t>
            </a:r>
            <a:r>
              <a:rPr sz="2400" b="1" spc="-40" dirty="0">
                <a:latin typeface="Calibri"/>
                <a:cs typeface="Calibri"/>
              </a:rPr>
              <a:t> </a:t>
            </a:r>
            <a:r>
              <a:rPr sz="2400" b="1" spc="-5" dirty="0">
                <a:latin typeface="Calibri"/>
                <a:cs typeface="Calibri"/>
              </a:rPr>
              <a:t>решения</a:t>
            </a:r>
            <a:endParaRPr sz="2400">
              <a:latin typeface="Calibri"/>
              <a:cs typeface="Calibri"/>
            </a:endParaRPr>
          </a:p>
        </p:txBody>
      </p:sp>
      <p:sp>
        <p:nvSpPr>
          <p:cNvPr id="5" name="object 5"/>
          <p:cNvSpPr txBox="1"/>
          <p:nvPr/>
        </p:nvSpPr>
        <p:spPr>
          <a:xfrm>
            <a:off x="358140" y="2282444"/>
            <a:ext cx="7664450" cy="1856105"/>
          </a:xfrm>
          <a:prstGeom prst="rect">
            <a:avLst/>
          </a:prstGeom>
        </p:spPr>
        <p:txBody>
          <a:bodyPr vert="horz" wrap="square" lIns="0" tIns="12700" rIns="0" bIns="0" rtlCol="0">
            <a:spAutoFit/>
          </a:bodyPr>
          <a:lstStyle/>
          <a:p>
            <a:pPr marL="38100" marR="30480">
              <a:lnSpc>
                <a:spcPct val="100000"/>
              </a:lnSpc>
              <a:spcBef>
                <a:spcPts val="100"/>
              </a:spcBef>
              <a:buAutoNum type="arabicParenR"/>
              <a:tabLst>
                <a:tab pos="352425" algn="l"/>
              </a:tabLst>
            </a:pPr>
            <a:r>
              <a:rPr sz="2400" spc="-5" dirty="0">
                <a:latin typeface="Calibri"/>
                <a:cs typeface="Calibri"/>
              </a:rPr>
              <a:t>Найти</a:t>
            </a:r>
            <a:r>
              <a:rPr sz="2400" dirty="0">
                <a:latin typeface="Calibri"/>
                <a:cs typeface="Calibri"/>
              </a:rPr>
              <a:t> </a:t>
            </a:r>
            <a:r>
              <a:rPr sz="2400" spc="-5" dirty="0">
                <a:latin typeface="Calibri"/>
                <a:cs typeface="Calibri"/>
              </a:rPr>
              <a:t>ZnSO</a:t>
            </a:r>
            <a:r>
              <a:rPr sz="2400" spc="-7" baseline="-20833" dirty="0">
                <a:latin typeface="Calibri"/>
                <a:cs typeface="Calibri"/>
              </a:rPr>
              <a:t>4</a:t>
            </a:r>
            <a:r>
              <a:rPr sz="2400" spc="262" baseline="-20833" dirty="0">
                <a:latin typeface="Calibri"/>
                <a:cs typeface="Calibri"/>
              </a:rPr>
              <a:t> </a:t>
            </a:r>
            <a:r>
              <a:rPr sz="2400" spc="-5" dirty="0">
                <a:latin typeface="Calibri"/>
                <a:cs typeface="Calibri"/>
              </a:rPr>
              <a:t>(остался,</a:t>
            </a:r>
            <a:r>
              <a:rPr sz="2400" spc="-20" dirty="0">
                <a:latin typeface="Calibri"/>
                <a:cs typeface="Calibri"/>
              </a:rPr>
              <a:t> </a:t>
            </a:r>
            <a:r>
              <a:rPr sz="2400" spc="-5" dirty="0">
                <a:latin typeface="Calibri"/>
                <a:cs typeface="Calibri"/>
              </a:rPr>
              <a:t>ур-е</a:t>
            </a:r>
            <a:r>
              <a:rPr sz="2400" spc="5" dirty="0">
                <a:latin typeface="Calibri"/>
                <a:cs typeface="Calibri"/>
              </a:rPr>
              <a:t> </a:t>
            </a:r>
            <a:r>
              <a:rPr sz="2400" dirty="0">
                <a:latin typeface="Calibri"/>
                <a:cs typeface="Calibri"/>
              </a:rPr>
              <a:t>1)</a:t>
            </a:r>
            <a:r>
              <a:rPr sz="2400" spc="-10" dirty="0">
                <a:latin typeface="Calibri"/>
                <a:cs typeface="Calibri"/>
              </a:rPr>
              <a:t> </a:t>
            </a:r>
            <a:r>
              <a:rPr sz="2400" dirty="0">
                <a:latin typeface="Calibri"/>
                <a:cs typeface="Calibri"/>
              </a:rPr>
              <a:t>(задача</a:t>
            </a:r>
            <a:r>
              <a:rPr sz="2400" spc="-25" dirty="0">
                <a:latin typeface="Calibri"/>
                <a:cs typeface="Calibri"/>
              </a:rPr>
              <a:t> </a:t>
            </a:r>
            <a:r>
              <a:rPr sz="2400" dirty="0">
                <a:latin typeface="Calibri"/>
                <a:cs typeface="Calibri"/>
              </a:rPr>
              <a:t>на</a:t>
            </a:r>
            <a:r>
              <a:rPr sz="2400" spc="5" dirty="0">
                <a:latin typeface="Calibri"/>
                <a:cs typeface="Calibri"/>
              </a:rPr>
              <a:t> </a:t>
            </a:r>
            <a:r>
              <a:rPr sz="2400" spc="-10" dirty="0">
                <a:latin typeface="Calibri"/>
                <a:cs typeface="Calibri"/>
              </a:rPr>
              <a:t>«параллельные </a:t>
            </a:r>
            <a:r>
              <a:rPr sz="2400" spc="-530" dirty="0">
                <a:latin typeface="Calibri"/>
                <a:cs typeface="Calibri"/>
              </a:rPr>
              <a:t> </a:t>
            </a:r>
            <a:r>
              <a:rPr sz="2400" spc="-5" dirty="0">
                <a:latin typeface="Calibri"/>
                <a:cs typeface="Calibri"/>
              </a:rPr>
              <a:t>реакции»)</a:t>
            </a:r>
            <a:r>
              <a:rPr sz="2400" spc="-10" dirty="0">
                <a:latin typeface="Calibri"/>
                <a:cs typeface="Calibri"/>
              </a:rPr>
              <a:t> </a:t>
            </a:r>
            <a:r>
              <a:rPr sz="2400" spc="-5" dirty="0">
                <a:latin typeface="Calibri"/>
                <a:cs typeface="Calibri"/>
              </a:rPr>
              <a:t>по</a:t>
            </a:r>
            <a:r>
              <a:rPr sz="2400" spc="5" dirty="0">
                <a:latin typeface="Calibri"/>
                <a:cs typeface="Calibri"/>
              </a:rPr>
              <a:t> </a:t>
            </a:r>
            <a:r>
              <a:rPr sz="2400" spc="-5" dirty="0">
                <a:latin typeface="Calibri"/>
                <a:cs typeface="Calibri"/>
              </a:rPr>
              <a:t>ур-ям </a:t>
            </a:r>
            <a:r>
              <a:rPr sz="2400" dirty="0">
                <a:latin typeface="Calibri"/>
                <a:cs typeface="Calibri"/>
              </a:rPr>
              <a:t>(1)</a:t>
            </a:r>
            <a:r>
              <a:rPr sz="2400" spc="-30" dirty="0">
                <a:latin typeface="Calibri"/>
                <a:cs typeface="Calibri"/>
              </a:rPr>
              <a:t> </a:t>
            </a:r>
            <a:r>
              <a:rPr sz="2400" dirty="0">
                <a:latin typeface="Calibri"/>
                <a:cs typeface="Calibri"/>
              </a:rPr>
              <a:t>+</a:t>
            </a:r>
            <a:r>
              <a:rPr sz="2400" spc="-5" dirty="0">
                <a:latin typeface="Calibri"/>
                <a:cs typeface="Calibri"/>
              </a:rPr>
              <a:t> (2).</a:t>
            </a:r>
            <a:endParaRPr sz="2400">
              <a:latin typeface="Calibri"/>
              <a:cs typeface="Calibri"/>
            </a:endParaRPr>
          </a:p>
          <a:p>
            <a:pPr marL="351790" indent="-314325">
              <a:lnSpc>
                <a:spcPct val="100000"/>
              </a:lnSpc>
              <a:buAutoNum type="arabicParenR"/>
              <a:tabLst>
                <a:tab pos="352425" algn="l"/>
              </a:tabLst>
            </a:pPr>
            <a:r>
              <a:rPr sz="2400" spc="-5" dirty="0">
                <a:latin typeface="Calibri"/>
                <a:cs typeface="Calibri"/>
              </a:rPr>
              <a:t>Найти</a:t>
            </a:r>
            <a:r>
              <a:rPr sz="2400" spc="-15" dirty="0">
                <a:latin typeface="Calibri"/>
                <a:cs typeface="Calibri"/>
              </a:rPr>
              <a:t> </a:t>
            </a:r>
            <a:r>
              <a:rPr sz="2400" spc="-5" dirty="0">
                <a:latin typeface="Calibri"/>
                <a:cs typeface="Calibri"/>
              </a:rPr>
              <a:t>избыток</a:t>
            </a:r>
            <a:r>
              <a:rPr sz="2400" spc="-30" dirty="0">
                <a:latin typeface="Calibri"/>
                <a:cs typeface="Calibri"/>
              </a:rPr>
              <a:t> </a:t>
            </a:r>
            <a:r>
              <a:rPr sz="2400" spc="-10" dirty="0">
                <a:latin typeface="Calibri"/>
                <a:cs typeface="Calibri"/>
              </a:rPr>
              <a:t>Na</a:t>
            </a:r>
            <a:r>
              <a:rPr sz="2400" spc="-15" baseline="-20833" dirty="0">
                <a:latin typeface="Calibri"/>
                <a:cs typeface="Calibri"/>
              </a:rPr>
              <a:t>2</a:t>
            </a:r>
            <a:r>
              <a:rPr sz="2400" spc="-10" dirty="0">
                <a:latin typeface="Calibri"/>
                <a:cs typeface="Calibri"/>
              </a:rPr>
              <a:t>CO</a:t>
            </a:r>
            <a:r>
              <a:rPr sz="2400" spc="-15" baseline="-20833" dirty="0">
                <a:latin typeface="Calibri"/>
                <a:cs typeface="Calibri"/>
              </a:rPr>
              <a:t>3</a:t>
            </a:r>
            <a:r>
              <a:rPr sz="2400" spc="270" baseline="-20833" dirty="0">
                <a:latin typeface="Calibri"/>
                <a:cs typeface="Calibri"/>
              </a:rPr>
              <a:t> </a:t>
            </a:r>
            <a:r>
              <a:rPr sz="2400" dirty="0">
                <a:latin typeface="Calibri"/>
                <a:cs typeface="Calibri"/>
              </a:rPr>
              <a:t>(по</a:t>
            </a:r>
            <a:r>
              <a:rPr sz="2400" spc="-15" dirty="0">
                <a:latin typeface="Calibri"/>
                <a:cs typeface="Calibri"/>
              </a:rPr>
              <a:t> </a:t>
            </a:r>
            <a:r>
              <a:rPr sz="2400" dirty="0">
                <a:latin typeface="Calibri"/>
                <a:cs typeface="Calibri"/>
              </a:rPr>
              <a:t>уравнению</a:t>
            </a:r>
            <a:r>
              <a:rPr sz="2400" spc="-5" dirty="0">
                <a:latin typeface="Calibri"/>
                <a:cs typeface="Calibri"/>
              </a:rPr>
              <a:t> </a:t>
            </a:r>
            <a:r>
              <a:rPr sz="2400" dirty="0">
                <a:latin typeface="Calibri"/>
                <a:cs typeface="Calibri"/>
              </a:rPr>
              <a:t>(3).</a:t>
            </a:r>
            <a:endParaRPr sz="2400">
              <a:latin typeface="Calibri"/>
              <a:cs typeface="Calibri"/>
            </a:endParaRPr>
          </a:p>
          <a:p>
            <a:pPr marL="351790" indent="-314325">
              <a:lnSpc>
                <a:spcPct val="100000"/>
              </a:lnSpc>
              <a:buAutoNum type="arabicParenR"/>
              <a:tabLst>
                <a:tab pos="352425" algn="l"/>
              </a:tabLst>
            </a:pPr>
            <a:r>
              <a:rPr sz="2400" spc="-5" dirty="0">
                <a:latin typeface="Calibri"/>
                <a:cs typeface="Calibri"/>
              </a:rPr>
              <a:t>Найти</a:t>
            </a:r>
            <a:r>
              <a:rPr sz="2400" spc="-15" dirty="0">
                <a:latin typeface="Calibri"/>
                <a:cs typeface="Calibri"/>
              </a:rPr>
              <a:t> </a:t>
            </a:r>
            <a:r>
              <a:rPr sz="2400" spc="-5" dirty="0">
                <a:latin typeface="Calibri"/>
                <a:cs typeface="Calibri"/>
              </a:rPr>
              <a:t>избыток</a:t>
            </a:r>
            <a:r>
              <a:rPr sz="2400" spc="-30" dirty="0">
                <a:latin typeface="Calibri"/>
                <a:cs typeface="Calibri"/>
              </a:rPr>
              <a:t> </a:t>
            </a:r>
            <a:r>
              <a:rPr sz="2400" spc="-5" dirty="0">
                <a:latin typeface="Calibri"/>
                <a:cs typeface="Calibri"/>
              </a:rPr>
              <a:t>ZnSO</a:t>
            </a:r>
            <a:r>
              <a:rPr sz="2400" spc="-7" baseline="-20833" dirty="0">
                <a:latin typeface="Calibri"/>
                <a:cs typeface="Calibri"/>
              </a:rPr>
              <a:t>4</a:t>
            </a:r>
            <a:r>
              <a:rPr sz="2400" spc="262" baseline="-20833" dirty="0">
                <a:latin typeface="Calibri"/>
                <a:cs typeface="Calibri"/>
              </a:rPr>
              <a:t> </a:t>
            </a:r>
            <a:r>
              <a:rPr sz="2400" spc="-5" dirty="0">
                <a:latin typeface="Calibri"/>
                <a:cs typeface="Calibri"/>
              </a:rPr>
              <a:t>(по</a:t>
            </a:r>
            <a:r>
              <a:rPr sz="2400" spc="-25" dirty="0">
                <a:latin typeface="Calibri"/>
                <a:cs typeface="Calibri"/>
              </a:rPr>
              <a:t> </a:t>
            </a:r>
            <a:r>
              <a:rPr sz="2400" dirty="0">
                <a:latin typeface="Calibri"/>
                <a:cs typeface="Calibri"/>
              </a:rPr>
              <a:t>уравнению</a:t>
            </a:r>
            <a:r>
              <a:rPr sz="2400" spc="-5" dirty="0">
                <a:latin typeface="Calibri"/>
                <a:cs typeface="Calibri"/>
              </a:rPr>
              <a:t> (4)</a:t>
            </a:r>
            <a:endParaRPr sz="2400">
              <a:latin typeface="Calibri"/>
              <a:cs typeface="Calibri"/>
            </a:endParaRPr>
          </a:p>
          <a:p>
            <a:pPr marL="38100">
              <a:lnSpc>
                <a:spcPct val="100000"/>
              </a:lnSpc>
              <a:spcBef>
                <a:spcPts val="10"/>
              </a:spcBef>
            </a:pPr>
            <a:r>
              <a:rPr sz="2400" dirty="0">
                <a:latin typeface="Calibri"/>
                <a:cs typeface="Calibri"/>
              </a:rPr>
              <a:t>5)</a:t>
            </a:r>
            <a:r>
              <a:rPr sz="2400" spc="-30" dirty="0">
                <a:latin typeface="Calibri"/>
                <a:cs typeface="Calibri"/>
              </a:rPr>
              <a:t> </a:t>
            </a:r>
            <a:r>
              <a:rPr sz="2400" spc="-5" dirty="0">
                <a:latin typeface="Calibri"/>
                <a:cs typeface="Calibri"/>
              </a:rPr>
              <a:t>Найти</a:t>
            </a:r>
            <a:r>
              <a:rPr sz="2400" spc="-10" dirty="0">
                <a:latin typeface="Calibri"/>
                <a:cs typeface="Calibri"/>
              </a:rPr>
              <a:t> </a:t>
            </a:r>
            <a:r>
              <a:rPr sz="2400" dirty="0">
                <a:latin typeface="Times New Roman"/>
                <a:cs typeface="Times New Roman"/>
              </a:rPr>
              <a:t>ω</a:t>
            </a:r>
            <a:r>
              <a:rPr sz="2400" baseline="-20833" dirty="0">
                <a:latin typeface="Times New Roman"/>
                <a:cs typeface="Times New Roman"/>
              </a:rPr>
              <a:t>3</a:t>
            </a:r>
            <a:r>
              <a:rPr sz="2400" dirty="0">
                <a:latin typeface="Times New Roman"/>
                <a:cs typeface="Times New Roman"/>
              </a:rPr>
              <a:t>(ZnSO</a:t>
            </a:r>
            <a:r>
              <a:rPr sz="2400" baseline="-20833" dirty="0">
                <a:latin typeface="Times New Roman"/>
                <a:cs typeface="Times New Roman"/>
              </a:rPr>
              <a:t>4</a:t>
            </a:r>
            <a:r>
              <a:rPr sz="2400" dirty="0">
                <a:latin typeface="Times New Roman"/>
                <a:cs typeface="Times New Roman"/>
              </a:rPr>
              <a:t>).</a:t>
            </a:r>
            <a:endParaRPr sz="2400">
              <a:latin typeface="Times New Roman"/>
              <a:cs typeface="Times New Roman"/>
            </a:endParaRPr>
          </a:p>
        </p:txBody>
      </p:sp>
      <p:sp>
        <p:nvSpPr>
          <p:cNvPr id="6" name="object 6"/>
          <p:cNvSpPr txBox="1"/>
          <p:nvPr/>
        </p:nvSpPr>
        <p:spPr>
          <a:xfrm>
            <a:off x="6630289" y="1019048"/>
            <a:ext cx="4951095" cy="1120140"/>
          </a:xfrm>
          <a:prstGeom prst="rect">
            <a:avLst/>
          </a:prstGeom>
        </p:spPr>
        <p:txBody>
          <a:bodyPr vert="horz" wrap="square" lIns="0" tIns="12065" rIns="0" bIns="0" rtlCol="0">
            <a:spAutoFit/>
          </a:bodyPr>
          <a:lstStyle/>
          <a:p>
            <a:pPr marL="38100">
              <a:lnSpc>
                <a:spcPts val="1905"/>
              </a:lnSpc>
              <a:spcBef>
                <a:spcPts val="95"/>
              </a:spcBef>
            </a:pPr>
            <a:r>
              <a:rPr sz="1600" spc="-5" dirty="0">
                <a:latin typeface="Times New Roman"/>
                <a:cs typeface="Times New Roman"/>
              </a:rPr>
              <a:t>2ZnSO</a:t>
            </a:r>
            <a:r>
              <a:rPr sz="1575" spc="-7" baseline="-21164" dirty="0">
                <a:latin typeface="Times New Roman"/>
                <a:cs typeface="Times New Roman"/>
              </a:rPr>
              <a:t>4</a:t>
            </a:r>
            <a:r>
              <a:rPr sz="1575" spc="187" baseline="-21164" dirty="0">
                <a:latin typeface="Times New Roman"/>
                <a:cs typeface="Times New Roman"/>
              </a:rPr>
              <a:t> </a:t>
            </a:r>
            <a:r>
              <a:rPr sz="1600" spc="-5" dirty="0">
                <a:latin typeface="Times New Roman"/>
                <a:cs typeface="Times New Roman"/>
              </a:rPr>
              <a:t>+</a:t>
            </a:r>
            <a:r>
              <a:rPr sz="1600" spc="5" dirty="0">
                <a:latin typeface="Times New Roman"/>
                <a:cs typeface="Times New Roman"/>
              </a:rPr>
              <a:t> </a:t>
            </a:r>
            <a:r>
              <a:rPr sz="1600" dirty="0">
                <a:latin typeface="Times New Roman"/>
                <a:cs typeface="Times New Roman"/>
              </a:rPr>
              <a:t>2H</a:t>
            </a:r>
            <a:r>
              <a:rPr sz="1575" baseline="-21164" dirty="0">
                <a:latin typeface="Times New Roman"/>
                <a:cs typeface="Times New Roman"/>
              </a:rPr>
              <a:t>2</a:t>
            </a:r>
            <a:r>
              <a:rPr sz="1600" dirty="0">
                <a:latin typeface="Times New Roman"/>
                <a:cs typeface="Times New Roman"/>
              </a:rPr>
              <a:t>O</a:t>
            </a:r>
            <a:r>
              <a:rPr sz="1600" spc="-20" dirty="0">
                <a:latin typeface="Times New Roman"/>
                <a:cs typeface="Times New Roman"/>
              </a:rPr>
              <a:t> </a:t>
            </a:r>
            <a:r>
              <a:rPr sz="1600" spc="-5" dirty="0">
                <a:latin typeface="Times New Roman"/>
                <a:cs typeface="Times New Roman"/>
              </a:rPr>
              <a:t>=</a:t>
            </a:r>
            <a:r>
              <a:rPr sz="1600" dirty="0">
                <a:latin typeface="Times New Roman"/>
                <a:cs typeface="Times New Roman"/>
              </a:rPr>
              <a:t> </a:t>
            </a:r>
            <a:r>
              <a:rPr sz="1600" spc="-5" dirty="0">
                <a:latin typeface="Times New Roman"/>
                <a:cs typeface="Times New Roman"/>
              </a:rPr>
              <a:t>2Zn↓</a:t>
            </a:r>
            <a:r>
              <a:rPr sz="1600" spc="-10" dirty="0">
                <a:latin typeface="Times New Roman"/>
                <a:cs typeface="Times New Roman"/>
              </a:rPr>
              <a:t> </a:t>
            </a:r>
            <a:r>
              <a:rPr sz="1600" spc="-5" dirty="0">
                <a:latin typeface="Times New Roman"/>
                <a:cs typeface="Times New Roman"/>
              </a:rPr>
              <a:t>+</a:t>
            </a:r>
            <a:r>
              <a:rPr sz="1600" spc="5" dirty="0">
                <a:latin typeface="Times New Roman"/>
                <a:cs typeface="Times New Roman"/>
              </a:rPr>
              <a:t> </a:t>
            </a:r>
            <a:r>
              <a:rPr sz="1600" dirty="0">
                <a:latin typeface="Times New Roman"/>
                <a:cs typeface="Times New Roman"/>
              </a:rPr>
              <a:t>O</a:t>
            </a:r>
            <a:r>
              <a:rPr sz="1575" baseline="-21164" dirty="0">
                <a:latin typeface="Times New Roman"/>
                <a:cs typeface="Times New Roman"/>
              </a:rPr>
              <a:t>2</a:t>
            </a:r>
            <a:r>
              <a:rPr sz="1600" dirty="0">
                <a:latin typeface="Times New Roman"/>
                <a:cs typeface="Times New Roman"/>
              </a:rPr>
              <a:t>↑</a:t>
            </a:r>
            <a:r>
              <a:rPr sz="1600" spc="-15" dirty="0">
                <a:latin typeface="Times New Roman"/>
                <a:cs typeface="Times New Roman"/>
              </a:rPr>
              <a:t> </a:t>
            </a:r>
            <a:r>
              <a:rPr sz="1600" spc="-5" dirty="0">
                <a:latin typeface="Times New Roman"/>
                <a:cs typeface="Times New Roman"/>
              </a:rPr>
              <a:t>+</a:t>
            </a:r>
            <a:r>
              <a:rPr sz="1600" dirty="0">
                <a:latin typeface="Times New Roman"/>
                <a:cs typeface="Times New Roman"/>
              </a:rPr>
              <a:t> 2H</a:t>
            </a:r>
            <a:r>
              <a:rPr sz="1575" baseline="-21164" dirty="0">
                <a:latin typeface="Times New Roman"/>
                <a:cs typeface="Times New Roman"/>
              </a:rPr>
              <a:t>2</a:t>
            </a:r>
            <a:r>
              <a:rPr sz="1600" dirty="0">
                <a:latin typeface="Times New Roman"/>
                <a:cs typeface="Times New Roman"/>
              </a:rPr>
              <a:t>SO</a:t>
            </a:r>
            <a:r>
              <a:rPr sz="1575" baseline="-21164" dirty="0">
                <a:latin typeface="Times New Roman"/>
                <a:cs typeface="Times New Roman"/>
              </a:rPr>
              <a:t>4</a:t>
            </a:r>
            <a:r>
              <a:rPr sz="1575" spc="187" baseline="-21164" dirty="0">
                <a:latin typeface="Times New Roman"/>
                <a:cs typeface="Times New Roman"/>
              </a:rPr>
              <a:t> </a:t>
            </a:r>
            <a:r>
              <a:rPr sz="1600" spc="-5" dirty="0">
                <a:latin typeface="Times New Roman"/>
                <a:cs typeface="Times New Roman"/>
              </a:rPr>
              <a:t>(1)</a:t>
            </a:r>
            <a:endParaRPr sz="1600">
              <a:latin typeface="Times New Roman"/>
              <a:cs typeface="Times New Roman"/>
            </a:endParaRPr>
          </a:p>
          <a:p>
            <a:pPr marL="38100">
              <a:lnSpc>
                <a:spcPts val="1905"/>
              </a:lnSpc>
            </a:pPr>
            <a:r>
              <a:rPr sz="1600" dirty="0">
                <a:latin typeface="Times New Roman"/>
                <a:cs typeface="Times New Roman"/>
              </a:rPr>
              <a:t>2H</a:t>
            </a:r>
            <a:r>
              <a:rPr sz="1575" baseline="-21164" dirty="0">
                <a:latin typeface="Times New Roman"/>
                <a:cs typeface="Times New Roman"/>
              </a:rPr>
              <a:t>2</a:t>
            </a:r>
            <a:r>
              <a:rPr sz="1600" dirty="0">
                <a:latin typeface="Times New Roman"/>
                <a:cs typeface="Times New Roman"/>
              </a:rPr>
              <a:t>O</a:t>
            </a:r>
            <a:r>
              <a:rPr sz="1600" spc="-30" dirty="0">
                <a:latin typeface="Times New Roman"/>
                <a:cs typeface="Times New Roman"/>
              </a:rPr>
              <a:t> </a:t>
            </a:r>
            <a:r>
              <a:rPr sz="1600" spc="-5" dirty="0">
                <a:latin typeface="Times New Roman"/>
                <a:cs typeface="Times New Roman"/>
              </a:rPr>
              <a:t>= </a:t>
            </a:r>
            <a:r>
              <a:rPr sz="1600" dirty="0">
                <a:latin typeface="Times New Roman"/>
                <a:cs typeface="Times New Roman"/>
              </a:rPr>
              <a:t>2H</a:t>
            </a:r>
            <a:r>
              <a:rPr sz="1575" baseline="-21164" dirty="0">
                <a:latin typeface="Times New Roman"/>
                <a:cs typeface="Times New Roman"/>
              </a:rPr>
              <a:t>2</a:t>
            </a:r>
            <a:r>
              <a:rPr sz="1575" spc="179" baseline="-21164" dirty="0">
                <a:latin typeface="Times New Roman"/>
                <a:cs typeface="Times New Roman"/>
              </a:rPr>
              <a:t> </a:t>
            </a:r>
            <a:r>
              <a:rPr sz="1600" spc="-5" dirty="0">
                <a:latin typeface="Times New Roman"/>
                <a:cs typeface="Times New Roman"/>
              </a:rPr>
              <a:t>+ </a:t>
            </a:r>
            <a:r>
              <a:rPr sz="1600" dirty="0">
                <a:latin typeface="Times New Roman"/>
                <a:cs typeface="Times New Roman"/>
              </a:rPr>
              <a:t>O</a:t>
            </a:r>
            <a:r>
              <a:rPr sz="1575" baseline="-21164" dirty="0">
                <a:latin typeface="Times New Roman"/>
                <a:cs typeface="Times New Roman"/>
              </a:rPr>
              <a:t>2</a:t>
            </a:r>
            <a:r>
              <a:rPr sz="1575" spc="195" baseline="-21164" dirty="0">
                <a:latin typeface="Times New Roman"/>
                <a:cs typeface="Times New Roman"/>
              </a:rPr>
              <a:t> </a:t>
            </a:r>
            <a:r>
              <a:rPr sz="1600" spc="-5" dirty="0">
                <a:latin typeface="Times New Roman"/>
                <a:cs typeface="Times New Roman"/>
              </a:rPr>
              <a:t>(2)</a:t>
            </a:r>
            <a:endParaRPr sz="1600">
              <a:latin typeface="Times New Roman"/>
              <a:cs typeface="Times New Roman"/>
            </a:endParaRPr>
          </a:p>
          <a:p>
            <a:pPr marL="54610">
              <a:lnSpc>
                <a:spcPct val="100000"/>
              </a:lnSpc>
              <a:spcBef>
                <a:spcPts val="625"/>
              </a:spcBef>
            </a:pPr>
            <a:r>
              <a:rPr sz="1600" dirty="0">
                <a:latin typeface="Times New Roman"/>
                <a:cs typeface="Times New Roman"/>
              </a:rPr>
              <a:t>H</a:t>
            </a:r>
            <a:r>
              <a:rPr sz="1575" baseline="-21164" dirty="0">
                <a:latin typeface="Times New Roman"/>
                <a:cs typeface="Times New Roman"/>
              </a:rPr>
              <a:t>2</a:t>
            </a:r>
            <a:r>
              <a:rPr sz="1600" dirty="0">
                <a:latin typeface="Times New Roman"/>
                <a:cs typeface="Times New Roman"/>
              </a:rPr>
              <a:t>SO</a:t>
            </a:r>
            <a:r>
              <a:rPr sz="1575" baseline="-21164" dirty="0">
                <a:latin typeface="Times New Roman"/>
                <a:cs typeface="Times New Roman"/>
              </a:rPr>
              <a:t>4(1)</a:t>
            </a:r>
            <a:r>
              <a:rPr sz="1575" spc="165" baseline="-21164" dirty="0">
                <a:latin typeface="Times New Roman"/>
                <a:cs typeface="Times New Roman"/>
              </a:rPr>
              <a:t> </a:t>
            </a:r>
            <a:r>
              <a:rPr sz="1600" spc="-5" dirty="0">
                <a:latin typeface="Times New Roman"/>
                <a:cs typeface="Times New Roman"/>
              </a:rPr>
              <a:t>+ </a:t>
            </a:r>
            <a:r>
              <a:rPr sz="1600" dirty="0">
                <a:latin typeface="Times New Roman"/>
                <a:cs typeface="Times New Roman"/>
              </a:rPr>
              <a:t>Na</a:t>
            </a:r>
            <a:r>
              <a:rPr sz="1575" baseline="-21164" dirty="0">
                <a:latin typeface="Times New Roman"/>
                <a:cs typeface="Times New Roman"/>
              </a:rPr>
              <a:t>2</a:t>
            </a:r>
            <a:r>
              <a:rPr sz="1600" dirty="0">
                <a:latin typeface="Times New Roman"/>
                <a:cs typeface="Times New Roman"/>
              </a:rPr>
              <a:t>CO</a:t>
            </a:r>
            <a:r>
              <a:rPr sz="1575" baseline="-21164" dirty="0">
                <a:latin typeface="Times New Roman"/>
                <a:cs typeface="Times New Roman"/>
              </a:rPr>
              <a:t>3(доб.)</a:t>
            </a:r>
            <a:r>
              <a:rPr sz="1575" spc="165" baseline="-21164" dirty="0">
                <a:latin typeface="Times New Roman"/>
                <a:cs typeface="Times New Roman"/>
              </a:rPr>
              <a:t> </a:t>
            </a:r>
            <a:r>
              <a:rPr sz="1600" spc="-5" dirty="0">
                <a:latin typeface="Times New Roman"/>
                <a:cs typeface="Times New Roman"/>
              </a:rPr>
              <a:t>= </a:t>
            </a:r>
            <a:r>
              <a:rPr sz="1600" dirty="0">
                <a:latin typeface="Times New Roman"/>
                <a:cs typeface="Times New Roman"/>
              </a:rPr>
              <a:t>Na</a:t>
            </a:r>
            <a:r>
              <a:rPr sz="1575" baseline="-21164" dirty="0">
                <a:latin typeface="Times New Roman"/>
                <a:cs typeface="Times New Roman"/>
              </a:rPr>
              <a:t>2</a:t>
            </a:r>
            <a:r>
              <a:rPr sz="1600" dirty="0">
                <a:latin typeface="Times New Roman"/>
                <a:cs typeface="Times New Roman"/>
              </a:rPr>
              <a:t>SO</a:t>
            </a:r>
            <a:r>
              <a:rPr sz="1575" baseline="-21164" dirty="0">
                <a:latin typeface="Times New Roman"/>
                <a:cs typeface="Times New Roman"/>
              </a:rPr>
              <a:t>4</a:t>
            </a:r>
            <a:r>
              <a:rPr sz="1575" spc="209" baseline="-21164" dirty="0">
                <a:latin typeface="Times New Roman"/>
                <a:cs typeface="Times New Roman"/>
              </a:rPr>
              <a:t> </a:t>
            </a:r>
            <a:r>
              <a:rPr sz="1600" spc="-5" dirty="0">
                <a:latin typeface="Times New Roman"/>
                <a:cs typeface="Times New Roman"/>
              </a:rPr>
              <a:t>+</a:t>
            </a:r>
            <a:r>
              <a:rPr sz="1600" spc="5" dirty="0">
                <a:latin typeface="Times New Roman"/>
                <a:cs typeface="Times New Roman"/>
              </a:rPr>
              <a:t> </a:t>
            </a:r>
            <a:r>
              <a:rPr sz="1600" dirty="0">
                <a:latin typeface="Times New Roman"/>
                <a:cs typeface="Times New Roman"/>
              </a:rPr>
              <a:t>H</a:t>
            </a:r>
            <a:r>
              <a:rPr sz="1575" baseline="-21164" dirty="0">
                <a:latin typeface="Times New Roman"/>
                <a:cs typeface="Times New Roman"/>
              </a:rPr>
              <a:t>2</a:t>
            </a:r>
            <a:r>
              <a:rPr sz="1600" dirty="0">
                <a:latin typeface="Times New Roman"/>
                <a:cs typeface="Times New Roman"/>
              </a:rPr>
              <a:t>O</a:t>
            </a:r>
            <a:r>
              <a:rPr sz="1600" spc="-20" dirty="0">
                <a:latin typeface="Times New Roman"/>
                <a:cs typeface="Times New Roman"/>
              </a:rPr>
              <a:t> </a:t>
            </a:r>
            <a:r>
              <a:rPr sz="1600" spc="-5" dirty="0">
                <a:latin typeface="Times New Roman"/>
                <a:cs typeface="Times New Roman"/>
              </a:rPr>
              <a:t>+</a:t>
            </a:r>
            <a:r>
              <a:rPr sz="1600" spc="5" dirty="0">
                <a:latin typeface="Times New Roman"/>
                <a:cs typeface="Times New Roman"/>
              </a:rPr>
              <a:t> </a:t>
            </a:r>
            <a:r>
              <a:rPr sz="1600" dirty="0">
                <a:latin typeface="Times New Roman"/>
                <a:cs typeface="Times New Roman"/>
              </a:rPr>
              <a:t>CO</a:t>
            </a:r>
            <a:r>
              <a:rPr sz="1575" baseline="-21164" dirty="0">
                <a:latin typeface="Times New Roman"/>
                <a:cs typeface="Times New Roman"/>
              </a:rPr>
              <a:t>2</a:t>
            </a:r>
            <a:r>
              <a:rPr sz="1600" dirty="0">
                <a:latin typeface="Times New Roman"/>
                <a:cs typeface="Times New Roman"/>
              </a:rPr>
              <a:t>↑</a:t>
            </a:r>
            <a:r>
              <a:rPr sz="1600" spc="-15" dirty="0">
                <a:latin typeface="Times New Roman"/>
                <a:cs typeface="Times New Roman"/>
              </a:rPr>
              <a:t> </a:t>
            </a:r>
            <a:r>
              <a:rPr sz="1600" spc="-5" dirty="0">
                <a:latin typeface="Times New Roman"/>
                <a:cs typeface="Times New Roman"/>
              </a:rPr>
              <a:t>(3)</a:t>
            </a:r>
            <a:endParaRPr sz="1600">
              <a:latin typeface="Times New Roman"/>
              <a:cs typeface="Times New Roman"/>
            </a:endParaRPr>
          </a:p>
          <a:p>
            <a:pPr marL="54610">
              <a:lnSpc>
                <a:spcPct val="100000"/>
              </a:lnSpc>
              <a:spcBef>
                <a:spcPts val="350"/>
              </a:spcBef>
            </a:pPr>
            <a:r>
              <a:rPr sz="2400" spc="-7" baseline="13888" dirty="0">
                <a:latin typeface="Times New Roman"/>
                <a:cs typeface="Times New Roman"/>
              </a:rPr>
              <a:t>ZnSO</a:t>
            </a:r>
            <a:r>
              <a:rPr sz="1050" spc="-5" dirty="0">
                <a:latin typeface="Times New Roman"/>
                <a:cs typeface="Times New Roman"/>
              </a:rPr>
              <a:t>4(ост.</a:t>
            </a:r>
            <a:r>
              <a:rPr sz="1050" spc="-20" dirty="0">
                <a:latin typeface="Times New Roman"/>
                <a:cs typeface="Times New Roman"/>
              </a:rPr>
              <a:t> </a:t>
            </a:r>
            <a:r>
              <a:rPr sz="1050" spc="10" dirty="0">
                <a:latin typeface="Times New Roman"/>
                <a:cs typeface="Times New Roman"/>
              </a:rPr>
              <a:t>по</a:t>
            </a:r>
            <a:r>
              <a:rPr sz="1050" spc="-10" dirty="0">
                <a:latin typeface="Times New Roman"/>
                <a:cs typeface="Times New Roman"/>
              </a:rPr>
              <a:t> </a:t>
            </a:r>
            <a:r>
              <a:rPr sz="1050" spc="5" dirty="0">
                <a:latin typeface="Times New Roman"/>
                <a:cs typeface="Times New Roman"/>
              </a:rPr>
              <a:t>(1))</a:t>
            </a:r>
            <a:r>
              <a:rPr sz="1050" spc="114" dirty="0">
                <a:latin typeface="Times New Roman"/>
                <a:cs typeface="Times New Roman"/>
              </a:rPr>
              <a:t> </a:t>
            </a:r>
            <a:r>
              <a:rPr sz="2400" spc="-7" baseline="13888" dirty="0">
                <a:latin typeface="Times New Roman"/>
                <a:cs typeface="Times New Roman"/>
              </a:rPr>
              <a:t>+</a:t>
            </a:r>
            <a:r>
              <a:rPr sz="2400" spc="-15" baseline="13888" dirty="0">
                <a:latin typeface="Times New Roman"/>
                <a:cs typeface="Times New Roman"/>
              </a:rPr>
              <a:t> </a:t>
            </a:r>
            <a:r>
              <a:rPr sz="2400" baseline="13888" dirty="0">
                <a:latin typeface="Times New Roman"/>
                <a:cs typeface="Times New Roman"/>
              </a:rPr>
              <a:t>Na</a:t>
            </a:r>
            <a:r>
              <a:rPr sz="1050" dirty="0">
                <a:latin typeface="Times New Roman"/>
                <a:cs typeface="Times New Roman"/>
              </a:rPr>
              <a:t>2</a:t>
            </a:r>
            <a:r>
              <a:rPr sz="2400" baseline="13888" dirty="0">
                <a:latin typeface="Times New Roman"/>
                <a:cs typeface="Times New Roman"/>
              </a:rPr>
              <a:t>CO</a:t>
            </a:r>
            <a:r>
              <a:rPr sz="1050" dirty="0">
                <a:latin typeface="Times New Roman"/>
                <a:cs typeface="Times New Roman"/>
              </a:rPr>
              <a:t>3(изб.</a:t>
            </a:r>
            <a:r>
              <a:rPr sz="1050" spc="-15" dirty="0">
                <a:latin typeface="Times New Roman"/>
                <a:cs typeface="Times New Roman"/>
              </a:rPr>
              <a:t> </a:t>
            </a:r>
            <a:r>
              <a:rPr sz="1050" spc="10" dirty="0">
                <a:latin typeface="Times New Roman"/>
                <a:cs typeface="Times New Roman"/>
              </a:rPr>
              <a:t>по</a:t>
            </a:r>
            <a:r>
              <a:rPr sz="1050" spc="-10" dirty="0">
                <a:latin typeface="Times New Roman"/>
                <a:cs typeface="Times New Roman"/>
              </a:rPr>
              <a:t> </a:t>
            </a:r>
            <a:r>
              <a:rPr sz="1050" spc="5" dirty="0">
                <a:latin typeface="Times New Roman"/>
                <a:cs typeface="Times New Roman"/>
              </a:rPr>
              <a:t>(3)</a:t>
            </a:r>
            <a:r>
              <a:rPr sz="1050" spc="125" dirty="0">
                <a:latin typeface="Times New Roman"/>
                <a:cs typeface="Times New Roman"/>
              </a:rPr>
              <a:t> </a:t>
            </a:r>
            <a:r>
              <a:rPr sz="2400" spc="-7" baseline="13888" dirty="0">
                <a:latin typeface="Times New Roman"/>
                <a:cs typeface="Times New Roman"/>
              </a:rPr>
              <a:t>=</a:t>
            </a:r>
            <a:r>
              <a:rPr sz="2400" spc="-15" baseline="13888" dirty="0">
                <a:latin typeface="Times New Roman"/>
                <a:cs typeface="Times New Roman"/>
              </a:rPr>
              <a:t> </a:t>
            </a:r>
            <a:r>
              <a:rPr sz="2400" baseline="13888" dirty="0">
                <a:latin typeface="Times New Roman"/>
                <a:cs typeface="Times New Roman"/>
              </a:rPr>
              <a:t>ZnCO</a:t>
            </a:r>
            <a:r>
              <a:rPr sz="1050" dirty="0">
                <a:latin typeface="Times New Roman"/>
                <a:cs typeface="Times New Roman"/>
              </a:rPr>
              <a:t>3</a:t>
            </a:r>
            <a:r>
              <a:rPr sz="2400" baseline="13888" dirty="0">
                <a:latin typeface="Times New Roman"/>
                <a:cs typeface="Times New Roman"/>
              </a:rPr>
              <a:t>↓</a:t>
            </a:r>
            <a:r>
              <a:rPr sz="2400" spc="-22" baseline="13888" dirty="0">
                <a:latin typeface="Times New Roman"/>
                <a:cs typeface="Times New Roman"/>
              </a:rPr>
              <a:t> </a:t>
            </a:r>
            <a:r>
              <a:rPr sz="2400" spc="-7" baseline="13888" dirty="0">
                <a:latin typeface="Times New Roman"/>
                <a:cs typeface="Times New Roman"/>
              </a:rPr>
              <a:t>+</a:t>
            </a:r>
            <a:r>
              <a:rPr sz="2400" spc="-15" baseline="13888" dirty="0">
                <a:latin typeface="Times New Roman"/>
                <a:cs typeface="Times New Roman"/>
              </a:rPr>
              <a:t> </a:t>
            </a:r>
            <a:r>
              <a:rPr sz="2400" baseline="13888" dirty="0">
                <a:latin typeface="Times New Roman"/>
                <a:cs typeface="Times New Roman"/>
              </a:rPr>
              <a:t>Na</a:t>
            </a:r>
            <a:r>
              <a:rPr sz="1050" dirty="0">
                <a:latin typeface="Times New Roman"/>
                <a:cs typeface="Times New Roman"/>
              </a:rPr>
              <a:t>2</a:t>
            </a:r>
            <a:r>
              <a:rPr sz="2400" baseline="13888" dirty="0">
                <a:latin typeface="Times New Roman"/>
                <a:cs typeface="Times New Roman"/>
              </a:rPr>
              <a:t>SO</a:t>
            </a:r>
            <a:r>
              <a:rPr sz="1050" dirty="0">
                <a:latin typeface="Times New Roman"/>
                <a:cs typeface="Times New Roman"/>
              </a:rPr>
              <a:t>4</a:t>
            </a:r>
            <a:r>
              <a:rPr sz="2400" baseline="13888" dirty="0">
                <a:latin typeface="Times New Roman"/>
                <a:cs typeface="Times New Roman"/>
              </a:rPr>
              <a:t>↓ </a:t>
            </a:r>
            <a:r>
              <a:rPr sz="2400" spc="-7" baseline="13888" dirty="0">
                <a:latin typeface="Times New Roman"/>
                <a:cs typeface="Times New Roman"/>
              </a:rPr>
              <a:t>(4)</a:t>
            </a:r>
            <a:endParaRPr sz="2400" baseline="13888">
              <a:latin typeface="Times New Roman"/>
              <a:cs typeface="Times New Roman"/>
            </a:endParaRPr>
          </a:p>
        </p:txBody>
      </p:sp>
      <p:sp>
        <p:nvSpPr>
          <p:cNvPr id="7" name="object 7"/>
          <p:cNvSpPr/>
          <p:nvPr/>
        </p:nvSpPr>
        <p:spPr>
          <a:xfrm>
            <a:off x="6470903" y="1633727"/>
            <a:ext cx="192405" cy="457200"/>
          </a:xfrm>
          <a:custGeom>
            <a:avLst/>
            <a:gdLst/>
            <a:ahLst/>
            <a:cxnLst/>
            <a:rect l="l" t="t" r="r" b="b"/>
            <a:pathLst>
              <a:path w="192404" h="457200">
                <a:moveTo>
                  <a:pt x="192024" y="457200"/>
                </a:moveTo>
                <a:lnTo>
                  <a:pt x="154626" y="455949"/>
                </a:lnTo>
                <a:lnTo>
                  <a:pt x="124110" y="452532"/>
                </a:lnTo>
                <a:lnTo>
                  <a:pt x="103548" y="447448"/>
                </a:lnTo>
                <a:lnTo>
                  <a:pt x="96012" y="441198"/>
                </a:lnTo>
                <a:lnTo>
                  <a:pt x="96012" y="244602"/>
                </a:lnTo>
                <a:lnTo>
                  <a:pt x="88475" y="238351"/>
                </a:lnTo>
                <a:lnTo>
                  <a:pt x="67913" y="233267"/>
                </a:lnTo>
                <a:lnTo>
                  <a:pt x="37397" y="229850"/>
                </a:lnTo>
                <a:lnTo>
                  <a:pt x="0" y="228600"/>
                </a:lnTo>
                <a:lnTo>
                  <a:pt x="37397" y="227349"/>
                </a:lnTo>
                <a:lnTo>
                  <a:pt x="67913" y="223932"/>
                </a:lnTo>
                <a:lnTo>
                  <a:pt x="88475" y="218848"/>
                </a:lnTo>
                <a:lnTo>
                  <a:pt x="96012" y="212597"/>
                </a:lnTo>
                <a:lnTo>
                  <a:pt x="96012" y="16001"/>
                </a:lnTo>
                <a:lnTo>
                  <a:pt x="103548" y="9751"/>
                </a:lnTo>
                <a:lnTo>
                  <a:pt x="124110" y="4667"/>
                </a:lnTo>
                <a:lnTo>
                  <a:pt x="154626" y="1250"/>
                </a:lnTo>
                <a:lnTo>
                  <a:pt x="192024" y="0"/>
                </a:lnTo>
              </a:path>
            </a:pathLst>
          </a:custGeom>
          <a:ln w="6350">
            <a:solidFill>
              <a:srgbClr val="5B9BD4"/>
            </a:solidFill>
          </a:ln>
        </p:spPr>
        <p:txBody>
          <a:bodyPr wrap="square" lIns="0" tIns="0" rIns="0" bIns="0" rtlCol="0"/>
          <a:lstStyle/>
          <a:p>
            <a:endParaRPr/>
          </a:p>
        </p:txBody>
      </p:sp>
      <p:grpSp>
        <p:nvGrpSpPr>
          <p:cNvPr id="8" name="object 8"/>
          <p:cNvGrpSpPr/>
          <p:nvPr/>
        </p:nvGrpSpPr>
        <p:grpSpPr>
          <a:xfrm>
            <a:off x="6019291" y="985647"/>
            <a:ext cx="650240" cy="526415"/>
            <a:chOff x="6019291" y="985647"/>
            <a:chExt cx="650240" cy="526415"/>
          </a:xfrm>
        </p:grpSpPr>
        <p:sp>
          <p:nvSpPr>
            <p:cNvPr id="9" name="object 9"/>
            <p:cNvSpPr/>
            <p:nvPr/>
          </p:nvSpPr>
          <p:spPr>
            <a:xfrm>
              <a:off x="6473951" y="1051560"/>
              <a:ext cx="192405" cy="457200"/>
            </a:xfrm>
            <a:custGeom>
              <a:avLst/>
              <a:gdLst/>
              <a:ahLst/>
              <a:cxnLst/>
              <a:rect l="l" t="t" r="r" b="b"/>
              <a:pathLst>
                <a:path w="192404" h="457200">
                  <a:moveTo>
                    <a:pt x="192024" y="457200"/>
                  </a:moveTo>
                  <a:lnTo>
                    <a:pt x="154626" y="455949"/>
                  </a:lnTo>
                  <a:lnTo>
                    <a:pt x="124110" y="452532"/>
                  </a:lnTo>
                  <a:lnTo>
                    <a:pt x="103548" y="447448"/>
                  </a:lnTo>
                  <a:lnTo>
                    <a:pt x="96012" y="441198"/>
                  </a:lnTo>
                  <a:lnTo>
                    <a:pt x="96012" y="244602"/>
                  </a:lnTo>
                  <a:lnTo>
                    <a:pt x="88475" y="238351"/>
                  </a:lnTo>
                  <a:lnTo>
                    <a:pt x="67913" y="233267"/>
                  </a:lnTo>
                  <a:lnTo>
                    <a:pt x="37397" y="229850"/>
                  </a:lnTo>
                  <a:lnTo>
                    <a:pt x="0" y="228600"/>
                  </a:lnTo>
                  <a:lnTo>
                    <a:pt x="37397" y="227349"/>
                  </a:lnTo>
                  <a:lnTo>
                    <a:pt x="67913" y="223932"/>
                  </a:lnTo>
                  <a:lnTo>
                    <a:pt x="88475" y="218848"/>
                  </a:lnTo>
                  <a:lnTo>
                    <a:pt x="96012" y="212597"/>
                  </a:lnTo>
                  <a:lnTo>
                    <a:pt x="96012" y="16001"/>
                  </a:lnTo>
                  <a:lnTo>
                    <a:pt x="103548" y="9751"/>
                  </a:lnTo>
                  <a:lnTo>
                    <a:pt x="124110" y="4667"/>
                  </a:lnTo>
                  <a:lnTo>
                    <a:pt x="154626" y="1250"/>
                  </a:lnTo>
                  <a:lnTo>
                    <a:pt x="192024" y="0"/>
                  </a:lnTo>
                </a:path>
              </a:pathLst>
            </a:custGeom>
            <a:ln w="6350">
              <a:solidFill>
                <a:srgbClr val="5B9BD4"/>
              </a:solidFill>
            </a:ln>
          </p:spPr>
          <p:txBody>
            <a:bodyPr wrap="square" lIns="0" tIns="0" rIns="0" bIns="0" rtlCol="0"/>
            <a:lstStyle/>
            <a:p>
              <a:endParaRPr/>
            </a:p>
          </p:txBody>
        </p:sp>
        <p:sp>
          <p:nvSpPr>
            <p:cNvPr id="10" name="object 10"/>
            <p:cNvSpPr/>
            <p:nvPr/>
          </p:nvSpPr>
          <p:spPr>
            <a:xfrm>
              <a:off x="6025641" y="991997"/>
              <a:ext cx="403860" cy="403860"/>
            </a:xfrm>
            <a:custGeom>
              <a:avLst/>
              <a:gdLst/>
              <a:ahLst/>
              <a:cxnLst/>
              <a:rect l="l" t="t" r="r" b="b"/>
              <a:pathLst>
                <a:path w="403860" h="403859">
                  <a:moveTo>
                    <a:pt x="201930" y="0"/>
                  </a:moveTo>
                  <a:lnTo>
                    <a:pt x="155634" y="5333"/>
                  </a:lnTo>
                  <a:lnTo>
                    <a:pt x="113133" y="20527"/>
                  </a:lnTo>
                  <a:lnTo>
                    <a:pt x="75640" y="44367"/>
                  </a:lnTo>
                  <a:lnTo>
                    <a:pt x="44367" y="75640"/>
                  </a:lnTo>
                  <a:lnTo>
                    <a:pt x="20527" y="113133"/>
                  </a:lnTo>
                  <a:lnTo>
                    <a:pt x="5334" y="155634"/>
                  </a:lnTo>
                  <a:lnTo>
                    <a:pt x="0" y="201929"/>
                  </a:lnTo>
                  <a:lnTo>
                    <a:pt x="5333" y="248225"/>
                  </a:lnTo>
                  <a:lnTo>
                    <a:pt x="20527" y="290726"/>
                  </a:lnTo>
                  <a:lnTo>
                    <a:pt x="44367" y="328219"/>
                  </a:lnTo>
                  <a:lnTo>
                    <a:pt x="75640" y="359492"/>
                  </a:lnTo>
                  <a:lnTo>
                    <a:pt x="113133" y="383332"/>
                  </a:lnTo>
                  <a:lnTo>
                    <a:pt x="155634" y="398525"/>
                  </a:lnTo>
                  <a:lnTo>
                    <a:pt x="201930" y="403859"/>
                  </a:lnTo>
                  <a:lnTo>
                    <a:pt x="248225" y="398525"/>
                  </a:lnTo>
                  <a:lnTo>
                    <a:pt x="290726" y="383332"/>
                  </a:lnTo>
                  <a:lnTo>
                    <a:pt x="328219" y="359492"/>
                  </a:lnTo>
                  <a:lnTo>
                    <a:pt x="359492" y="328219"/>
                  </a:lnTo>
                  <a:lnTo>
                    <a:pt x="383332" y="290726"/>
                  </a:lnTo>
                  <a:lnTo>
                    <a:pt x="398526" y="248225"/>
                  </a:lnTo>
                  <a:lnTo>
                    <a:pt x="403860" y="201929"/>
                  </a:lnTo>
                  <a:lnTo>
                    <a:pt x="398526" y="155634"/>
                  </a:lnTo>
                  <a:lnTo>
                    <a:pt x="383332" y="113133"/>
                  </a:lnTo>
                  <a:lnTo>
                    <a:pt x="359492" y="75640"/>
                  </a:lnTo>
                  <a:lnTo>
                    <a:pt x="328219" y="44367"/>
                  </a:lnTo>
                  <a:lnTo>
                    <a:pt x="290726" y="20527"/>
                  </a:lnTo>
                  <a:lnTo>
                    <a:pt x="248225" y="5333"/>
                  </a:lnTo>
                  <a:lnTo>
                    <a:pt x="201930" y="0"/>
                  </a:lnTo>
                  <a:close/>
                </a:path>
              </a:pathLst>
            </a:custGeom>
            <a:solidFill>
              <a:srgbClr val="5B9BD4"/>
            </a:solidFill>
          </p:spPr>
          <p:txBody>
            <a:bodyPr wrap="square" lIns="0" tIns="0" rIns="0" bIns="0" rtlCol="0"/>
            <a:lstStyle/>
            <a:p>
              <a:endParaRPr/>
            </a:p>
          </p:txBody>
        </p:sp>
        <p:sp>
          <p:nvSpPr>
            <p:cNvPr id="11" name="object 11"/>
            <p:cNvSpPr/>
            <p:nvPr/>
          </p:nvSpPr>
          <p:spPr>
            <a:xfrm>
              <a:off x="6025641" y="991997"/>
              <a:ext cx="403860" cy="403860"/>
            </a:xfrm>
            <a:custGeom>
              <a:avLst/>
              <a:gdLst/>
              <a:ahLst/>
              <a:cxnLst/>
              <a:rect l="l" t="t" r="r" b="b"/>
              <a:pathLst>
                <a:path w="403860" h="403859">
                  <a:moveTo>
                    <a:pt x="0" y="201929"/>
                  </a:moveTo>
                  <a:lnTo>
                    <a:pt x="5334" y="155634"/>
                  </a:lnTo>
                  <a:lnTo>
                    <a:pt x="20527" y="113133"/>
                  </a:lnTo>
                  <a:lnTo>
                    <a:pt x="44367" y="75640"/>
                  </a:lnTo>
                  <a:lnTo>
                    <a:pt x="75640" y="44367"/>
                  </a:lnTo>
                  <a:lnTo>
                    <a:pt x="113133" y="20527"/>
                  </a:lnTo>
                  <a:lnTo>
                    <a:pt x="155634" y="5333"/>
                  </a:lnTo>
                  <a:lnTo>
                    <a:pt x="201930" y="0"/>
                  </a:lnTo>
                  <a:lnTo>
                    <a:pt x="248225" y="5333"/>
                  </a:lnTo>
                  <a:lnTo>
                    <a:pt x="290726" y="20527"/>
                  </a:lnTo>
                  <a:lnTo>
                    <a:pt x="328219" y="44367"/>
                  </a:lnTo>
                  <a:lnTo>
                    <a:pt x="359492" y="75640"/>
                  </a:lnTo>
                  <a:lnTo>
                    <a:pt x="383332" y="113133"/>
                  </a:lnTo>
                  <a:lnTo>
                    <a:pt x="398526" y="155634"/>
                  </a:lnTo>
                  <a:lnTo>
                    <a:pt x="403860" y="201929"/>
                  </a:lnTo>
                  <a:lnTo>
                    <a:pt x="398526" y="248225"/>
                  </a:lnTo>
                  <a:lnTo>
                    <a:pt x="383332" y="290726"/>
                  </a:lnTo>
                  <a:lnTo>
                    <a:pt x="359492" y="328219"/>
                  </a:lnTo>
                  <a:lnTo>
                    <a:pt x="328219" y="359492"/>
                  </a:lnTo>
                  <a:lnTo>
                    <a:pt x="290726" y="383332"/>
                  </a:lnTo>
                  <a:lnTo>
                    <a:pt x="248225" y="398525"/>
                  </a:lnTo>
                  <a:lnTo>
                    <a:pt x="201930" y="403859"/>
                  </a:lnTo>
                  <a:lnTo>
                    <a:pt x="155634" y="398525"/>
                  </a:lnTo>
                  <a:lnTo>
                    <a:pt x="113133" y="383332"/>
                  </a:lnTo>
                  <a:lnTo>
                    <a:pt x="75640" y="359492"/>
                  </a:lnTo>
                  <a:lnTo>
                    <a:pt x="44367" y="328219"/>
                  </a:lnTo>
                  <a:lnTo>
                    <a:pt x="20527" y="290726"/>
                  </a:lnTo>
                  <a:lnTo>
                    <a:pt x="5333" y="248225"/>
                  </a:lnTo>
                  <a:lnTo>
                    <a:pt x="0" y="201929"/>
                  </a:lnTo>
                  <a:close/>
                </a:path>
              </a:pathLst>
            </a:custGeom>
            <a:ln w="12700">
              <a:solidFill>
                <a:srgbClr val="41709C"/>
              </a:solidFill>
            </a:ln>
          </p:spPr>
          <p:txBody>
            <a:bodyPr wrap="square" lIns="0" tIns="0" rIns="0" bIns="0" rtlCol="0"/>
            <a:lstStyle/>
            <a:p>
              <a:endParaRPr/>
            </a:p>
          </p:txBody>
        </p:sp>
      </p:grpSp>
      <p:sp>
        <p:nvSpPr>
          <p:cNvPr id="12" name="object 12"/>
          <p:cNvSpPr txBox="1"/>
          <p:nvPr/>
        </p:nvSpPr>
        <p:spPr>
          <a:xfrm>
            <a:off x="6189345" y="1047368"/>
            <a:ext cx="76835" cy="269240"/>
          </a:xfrm>
          <a:prstGeom prst="rect">
            <a:avLst/>
          </a:prstGeom>
        </p:spPr>
        <p:txBody>
          <a:bodyPr vert="horz" wrap="square" lIns="0" tIns="12065" rIns="0" bIns="0" rtlCol="0">
            <a:spAutoFit/>
          </a:bodyPr>
          <a:lstStyle/>
          <a:p>
            <a:pPr marL="12700">
              <a:lnSpc>
                <a:spcPct val="100000"/>
              </a:lnSpc>
              <a:spcBef>
                <a:spcPts val="95"/>
              </a:spcBef>
            </a:pPr>
            <a:r>
              <a:rPr sz="1600" spc="-5" dirty="0">
                <a:solidFill>
                  <a:srgbClr val="FFFFFF"/>
                </a:solidFill>
                <a:latin typeface="Calibri"/>
                <a:cs typeface="Calibri"/>
              </a:rPr>
              <a:t>I</a:t>
            </a:r>
            <a:endParaRPr sz="1600">
              <a:latin typeface="Calibri"/>
              <a:cs typeface="Calibri"/>
            </a:endParaRPr>
          </a:p>
        </p:txBody>
      </p:sp>
      <p:grpSp>
        <p:nvGrpSpPr>
          <p:cNvPr id="13" name="object 13"/>
          <p:cNvGrpSpPr/>
          <p:nvPr/>
        </p:nvGrpSpPr>
        <p:grpSpPr>
          <a:xfrm>
            <a:off x="5999734" y="1534541"/>
            <a:ext cx="416559" cy="416559"/>
            <a:chOff x="5999734" y="1534541"/>
            <a:chExt cx="416559" cy="416559"/>
          </a:xfrm>
        </p:grpSpPr>
        <p:sp>
          <p:nvSpPr>
            <p:cNvPr id="14" name="object 14"/>
            <p:cNvSpPr/>
            <p:nvPr/>
          </p:nvSpPr>
          <p:spPr>
            <a:xfrm>
              <a:off x="6006084" y="1540891"/>
              <a:ext cx="403860" cy="403860"/>
            </a:xfrm>
            <a:custGeom>
              <a:avLst/>
              <a:gdLst/>
              <a:ahLst/>
              <a:cxnLst/>
              <a:rect l="l" t="t" r="r" b="b"/>
              <a:pathLst>
                <a:path w="403860" h="403860">
                  <a:moveTo>
                    <a:pt x="201930" y="0"/>
                  </a:moveTo>
                  <a:lnTo>
                    <a:pt x="155634" y="5327"/>
                  </a:lnTo>
                  <a:lnTo>
                    <a:pt x="113133" y="20505"/>
                  </a:lnTo>
                  <a:lnTo>
                    <a:pt x="75640" y="44327"/>
                  </a:lnTo>
                  <a:lnTo>
                    <a:pt x="44367" y="75586"/>
                  </a:lnTo>
                  <a:lnTo>
                    <a:pt x="20527" y="113078"/>
                  </a:lnTo>
                  <a:lnTo>
                    <a:pt x="5334" y="155594"/>
                  </a:lnTo>
                  <a:lnTo>
                    <a:pt x="0" y="201929"/>
                  </a:lnTo>
                  <a:lnTo>
                    <a:pt x="5333" y="248225"/>
                  </a:lnTo>
                  <a:lnTo>
                    <a:pt x="20527" y="290726"/>
                  </a:lnTo>
                  <a:lnTo>
                    <a:pt x="44367" y="328219"/>
                  </a:lnTo>
                  <a:lnTo>
                    <a:pt x="75640" y="359492"/>
                  </a:lnTo>
                  <a:lnTo>
                    <a:pt x="113133" y="383332"/>
                  </a:lnTo>
                  <a:lnTo>
                    <a:pt x="155634" y="398525"/>
                  </a:lnTo>
                  <a:lnTo>
                    <a:pt x="201930" y="403859"/>
                  </a:lnTo>
                  <a:lnTo>
                    <a:pt x="248225" y="398525"/>
                  </a:lnTo>
                  <a:lnTo>
                    <a:pt x="290726" y="383332"/>
                  </a:lnTo>
                  <a:lnTo>
                    <a:pt x="328219" y="359492"/>
                  </a:lnTo>
                  <a:lnTo>
                    <a:pt x="359492" y="328219"/>
                  </a:lnTo>
                  <a:lnTo>
                    <a:pt x="383332" y="290726"/>
                  </a:lnTo>
                  <a:lnTo>
                    <a:pt x="398526" y="248225"/>
                  </a:lnTo>
                  <a:lnTo>
                    <a:pt x="403860" y="201929"/>
                  </a:lnTo>
                  <a:lnTo>
                    <a:pt x="398526" y="155594"/>
                  </a:lnTo>
                  <a:lnTo>
                    <a:pt x="383332" y="113078"/>
                  </a:lnTo>
                  <a:lnTo>
                    <a:pt x="359492" y="75586"/>
                  </a:lnTo>
                  <a:lnTo>
                    <a:pt x="328219" y="44327"/>
                  </a:lnTo>
                  <a:lnTo>
                    <a:pt x="290726" y="20505"/>
                  </a:lnTo>
                  <a:lnTo>
                    <a:pt x="248225" y="5327"/>
                  </a:lnTo>
                  <a:lnTo>
                    <a:pt x="201930" y="0"/>
                  </a:lnTo>
                  <a:close/>
                </a:path>
              </a:pathLst>
            </a:custGeom>
            <a:solidFill>
              <a:srgbClr val="5B9BD4"/>
            </a:solidFill>
          </p:spPr>
          <p:txBody>
            <a:bodyPr wrap="square" lIns="0" tIns="0" rIns="0" bIns="0" rtlCol="0"/>
            <a:lstStyle/>
            <a:p>
              <a:endParaRPr/>
            </a:p>
          </p:txBody>
        </p:sp>
        <p:sp>
          <p:nvSpPr>
            <p:cNvPr id="15" name="object 15"/>
            <p:cNvSpPr/>
            <p:nvPr/>
          </p:nvSpPr>
          <p:spPr>
            <a:xfrm>
              <a:off x="6006084" y="1540891"/>
              <a:ext cx="403860" cy="403860"/>
            </a:xfrm>
            <a:custGeom>
              <a:avLst/>
              <a:gdLst/>
              <a:ahLst/>
              <a:cxnLst/>
              <a:rect l="l" t="t" r="r" b="b"/>
              <a:pathLst>
                <a:path w="403860" h="403860">
                  <a:moveTo>
                    <a:pt x="0" y="201929"/>
                  </a:moveTo>
                  <a:lnTo>
                    <a:pt x="5334" y="155594"/>
                  </a:lnTo>
                  <a:lnTo>
                    <a:pt x="20527" y="113078"/>
                  </a:lnTo>
                  <a:lnTo>
                    <a:pt x="44367" y="75586"/>
                  </a:lnTo>
                  <a:lnTo>
                    <a:pt x="75640" y="44327"/>
                  </a:lnTo>
                  <a:lnTo>
                    <a:pt x="113133" y="20505"/>
                  </a:lnTo>
                  <a:lnTo>
                    <a:pt x="155634" y="5327"/>
                  </a:lnTo>
                  <a:lnTo>
                    <a:pt x="201930" y="0"/>
                  </a:lnTo>
                  <a:lnTo>
                    <a:pt x="248225" y="5327"/>
                  </a:lnTo>
                  <a:lnTo>
                    <a:pt x="290726" y="20505"/>
                  </a:lnTo>
                  <a:lnTo>
                    <a:pt x="328219" y="44327"/>
                  </a:lnTo>
                  <a:lnTo>
                    <a:pt x="359492" y="75586"/>
                  </a:lnTo>
                  <a:lnTo>
                    <a:pt x="383332" y="113078"/>
                  </a:lnTo>
                  <a:lnTo>
                    <a:pt x="398526" y="155594"/>
                  </a:lnTo>
                  <a:lnTo>
                    <a:pt x="403860" y="201929"/>
                  </a:lnTo>
                  <a:lnTo>
                    <a:pt x="398526" y="248225"/>
                  </a:lnTo>
                  <a:lnTo>
                    <a:pt x="383332" y="290726"/>
                  </a:lnTo>
                  <a:lnTo>
                    <a:pt x="359492" y="328219"/>
                  </a:lnTo>
                  <a:lnTo>
                    <a:pt x="328219" y="359492"/>
                  </a:lnTo>
                  <a:lnTo>
                    <a:pt x="290726" y="383332"/>
                  </a:lnTo>
                  <a:lnTo>
                    <a:pt x="248225" y="398525"/>
                  </a:lnTo>
                  <a:lnTo>
                    <a:pt x="201930" y="403859"/>
                  </a:lnTo>
                  <a:lnTo>
                    <a:pt x="155634" y="398525"/>
                  </a:lnTo>
                  <a:lnTo>
                    <a:pt x="113133" y="383332"/>
                  </a:lnTo>
                  <a:lnTo>
                    <a:pt x="75640" y="359492"/>
                  </a:lnTo>
                  <a:lnTo>
                    <a:pt x="44367" y="328219"/>
                  </a:lnTo>
                  <a:lnTo>
                    <a:pt x="20527" y="290726"/>
                  </a:lnTo>
                  <a:lnTo>
                    <a:pt x="5333" y="248225"/>
                  </a:lnTo>
                  <a:lnTo>
                    <a:pt x="0" y="201929"/>
                  </a:lnTo>
                  <a:close/>
                </a:path>
              </a:pathLst>
            </a:custGeom>
            <a:ln w="12700">
              <a:solidFill>
                <a:srgbClr val="41709C"/>
              </a:solidFill>
            </a:ln>
          </p:spPr>
          <p:txBody>
            <a:bodyPr wrap="square" lIns="0" tIns="0" rIns="0" bIns="0" rtlCol="0"/>
            <a:lstStyle/>
            <a:p>
              <a:endParaRPr/>
            </a:p>
          </p:txBody>
        </p:sp>
      </p:grpSp>
      <p:sp>
        <p:nvSpPr>
          <p:cNvPr id="16" name="object 16"/>
          <p:cNvSpPr txBox="1"/>
          <p:nvPr/>
        </p:nvSpPr>
        <p:spPr>
          <a:xfrm>
            <a:off x="6145148" y="1596390"/>
            <a:ext cx="129539" cy="269240"/>
          </a:xfrm>
          <a:prstGeom prst="rect">
            <a:avLst/>
          </a:prstGeom>
        </p:spPr>
        <p:txBody>
          <a:bodyPr vert="horz" wrap="square" lIns="0" tIns="12065" rIns="0" bIns="0" rtlCol="0">
            <a:spAutoFit/>
          </a:bodyPr>
          <a:lstStyle/>
          <a:p>
            <a:pPr marL="12700">
              <a:lnSpc>
                <a:spcPct val="100000"/>
              </a:lnSpc>
              <a:spcBef>
                <a:spcPts val="95"/>
              </a:spcBef>
            </a:pPr>
            <a:r>
              <a:rPr sz="1600" dirty="0">
                <a:solidFill>
                  <a:srgbClr val="FFFFFF"/>
                </a:solidFill>
                <a:latin typeface="Calibri"/>
                <a:cs typeface="Calibri"/>
              </a:rPr>
              <a:t>II</a:t>
            </a:r>
            <a:endParaRPr sz="1600">
              <a:latin typeface="Calibri"/>
              <a:cs typeface="Calibri"/>
            </a:endParaRPr>
          </a:p>
        </p:txBody>
      </p:sp>
      <p:sp>
        <p:nvSpPr>
          <p:cNvPr id="17" name="object 17"/>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18</a:t>
            </a:fld>
            <a:endParaRP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383540" y="219202"/>
            <a:ext cx="10720070" cy="756920"/>
          </a:xfrm>
          <a:prstGeom prst="rect">
            <a:avLst/>
          </a:prstGeom>
        </p:spPr>
        <p:txBody>
          <a:bodyPr vert="horz" wrap="square" lIns="0" tIns="12065" rIns="0" bIns="0" rtlCol="0">
            <a:spAutoFit/>
          </a:bodyPr>
          <a:lstStyle/>
          <a:p>
            <a:pPr marL="12700" marR="5080">
              <a:lnSpc>
                <a:spcPct val="100000"/>
              </a:lnSpc>
              <a:spcBef>
                <a:spcPts val="95"/>
              </a:spcBef>
            </a:pPr>
            <a:r>
              <a:rPr sz="1600" b="1" spc="-5" dirty="0">
                <a:solidFill>
                  <a:srgbClr val="353535"/>
                </a:solidFill>
                <a:latin typeface="Times New Roman"/>
                <a:cs typeface="Times New Roman"/>
              </a:rPr>
              <a:t>Пример</a:t>
            </a:r>
            <a:r>
              <a:rPr sz="1600" b="1" spc="5" dirty="0">
                <a:solidFill>
                  <a:srgbClr val="353535"/>
                </a:solidFill>
                <a:latin typeface="Times New Roman"/>
                <a:cs typeface="Times New Roman"/>
              </a:rPr>
              <a:t> </a:t>
            </a:r>
            <a:r>
              <a:rPr sz="1600" b="1" spc="-5" dirty="0">
                <a:solidFill>
                  <a:srgbClr val="353535"/>
                </a:solidFill>
                <a:latin typeface="Times New Roman"/>
                <a:cs typeface="Times New Roman"/>
              </a:rPr>
              <a:t>2.</a:t>
            </a:r>
            <a:r>
              <a:rPr sz="1600" b="1" spc="15" dirty="0">
                <a:solidFill>
                  <a:srgbClr val="353535"/>
                </a:solidFill>
                <a:latin typeface="Times New Roman"/>
                <a:cs typeface="Times New Roman"/>
              </a:rPr>
              <a:t> </a:t>
            </a:r>
            <a:r>
              <a:rPr sz="1600" dirty="0">
                <a:solidFill>
                  <a:srgbClr val="353535"/>
                </a:solidFill>
                <a:latin typeface="Times New Roman"/>
                <a:cs typeface="Times New Roman"/>
              </a:rPr>
              <a:t>Через</a:t>
            </a:r>
            <a:r>
              <a:rPr sz="1600" spc="15" dirty="0">
                <a:solidFill>
                  <a:srgbClr val="353535"/>
                </a:solidFill>
                <a:latin typeface="Times New Roman"/>
                <a:cs typeface="Times New Roman"/>
              </a:rPr>
              <a:t> </a:t>
            </a:r>
            <a:r>
              <a:rPr sz="1600" spc="-5" dirty="0">
                <a:solidFill>
                  <a:srgbClr val="353535"/>
                </a:solidFill>
                <a:latin typeface="Times New Roman"/>
                <a:cs typeface="Times New Roman"/>
              </a:rPr>
              <a:t>520</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г</a:t>
            </a:r>
            <a:r>
              <a:rPr sz="1600" spc="15" dirty="0">
                <a:solidFill>
                  <a:srgbClr val="353535"/>
                </a:solidFill>
                <a:latin typeface="Times New Roman"/>
                <a:cs typeface="Times New Roman"/>
              </a:rPr>
              <a:t> </a:t>
            </a:r>
            <a:r>
              <a:rPr sz="1600" spc="-5" dirty="0">
                <a:solidFill>
                  <a:srgbClr val="353535"/>
                </a:solidFill>
                <a:latin typeface="Times New Roman"/>
                <a:cs typeface="Times New Roman"/>
              </a:rPr>
              <a:t>16,1%-ного</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раствора</a:t>
            </a:r>
            <a:r>
              <a:rPr sz="1600" dirty="0">
                <a:solidFill>
                  <a:srgbClr val="353535"/>
                </a:solidFill>
                <a:latin typeface="Times New Roman"/>
                <a:cs typeface="Times New Roman"/>
              </a:rPr>
              <a:t> </a:t>
            </a:r>
            <a:r>
              <a:rPr sz="1600" spc="-20" dirty="0">
                <a:solidFill>
                  <a:srgbClr val="353535"/>
                </a:solidFill>
                <a:latin typeface="Times New Roman"/>
                <a:cs typeface="Times New Roman"/>
              </a:rPr>
              <a:t>сульфата</a:t>
            </a:r>
            <a:r>
              <a:rPr sz="1600" spc="30" dirty="0">
                <a:solidFill>
                  <a:srgbClr val="353535"/>
                </a:solidFill>
                <a:latin typeface="Times New Roman"/>
                <a:cs typeface="Times New Roman"/>
              </a:rPr>
              <a:t> </a:t>
            </a:r>
            <a:r>
              <a:rPr sz="1600" spc="-10" dirty="0">
                <a:solidFill>
                  <a:srgbClr val="353535"/>
                </a:solidFill>
                <a:latin typeface="Times New Roman"/>
                <a:cs typeface="Times New Roman"/>
              </a:rPr>
              <a:t>цинка</a:t>
            </a:r>
            <a:r>
              <a:rPr sz="1600" spc="30" dirty="0">
                <a:solidFill>
                  <a:srgbClr val="353535"/>
                </a:solidFill>
                <a:latin typeface="Times New Roman"/>
                <a:cs typeface="Times New Roman"/>
              </a:rPr>
              <a:t> </a:t>
            </a:r>
            <a:r>
              <a:rPr sz="1600" spc="-10" dirty="0">
                <a:solidFill>
                  <a:srgbClr val="353535"/>
                </a:solidFill>
                <a:latin typeface="Times New Roman"/>
                <a:cs typeface="Times New Roman"/>
              </a:rPr>
              <a:t>пропускали</a:t>
            </a:r>
            <a:r>
              <a:rPr sz="1600" spc="40" dirty="0">
                <a:solidFill>
                  <a:srgbClr val="353535"/>
                </a:solidFill>
                <a:latin typeface="Times New Roman"/>
                <a:cs typeface="Times New Roman"/>
              </a:rPr>
              <a:t> </a:t>
            </a:r>
            <a:r>
              <a:rPr sz="1600" spc="-5" dirty="0">
                <a:solidFill>
                  <a:srgbClr val="353535"/>
                </a:solidFill>
                <a:latin typeface="Times New Roman"/>
                <a:cs typeface="Times New Roman"/>
              </a:rPr>
              <a:t>электрический</a:t>
            </a:r>
            <a:r>
              <a:rPr sz="1600" spc="35" dirty="0">
                <a:solidFill>
                  <a:srgbClr val="353535"/>
                </a:solidFill>
                <a:latin typeface="Times New Roman"/>
                <a:cs typeface="Times New Roman"/>
              </a:rPr>
              <a:t> </a:t>
            </a:r>
            <a:r>
              <a:rPr sz="1600" spc="-15" dirty="0">
                <a:solidFill>
                  <a:srgbClr val="353535"/>
                </a:solidFill>
                <a:latin typeface="Times New Roman"/>
                <a:cs typeface="Times New Roman"/>
              </a:rPr>
              <a:t>ток</a:t>
            </a:r>
            <a:r>
              <a:rPr sz="1600" dirty="0">
                <a:solidFill>
                  <a:srgbClr val="353535"/>
                </a:solidFill>
                <a:latin typeface="Times New Roman"/>
                <a:cs typeface="Times New Roman"/>
              </a:rPr>
              <a:t> </a:t>
            </a:r>
            <a:r>
              <a:rPr sz="1600" spc="-5" dirty="0">
                <a:solidFill>
                  <a:srgbClr val="353535"/>
                </a:solidFill>
                <a:latin typeface="Times New Roman"/>
                <a:cs typeface="Times New Roman"/>
              </a:rPr>
              <a:t>до</a:t>
            </a:r>
            <a:r>
              <a:rPr sz="1600" dirty="0">
                <a:solidFill>
                  <a:srgbClr val="353535"/>
                </a:solidFill>
                <a:latin typeface="Times New Roman"/>
                <a:cs typeface="Times New Roman"/>
              </a:rPr>
              <a:t> </a:t>
            </a:r>
            <a:r>
              <a:rPr sz="1600" spc="-15" dirty="0">
                <a:solidFill>
                  <a:srgbClr val="353535"/>
                </a:solidFill>
                <a:latin typeface="Times New Roman"/>
                <a:cs typeface="Times New Roman"/>
              </a:rPr>
              <a:t>тех</a:t>
            </a:r>
            <a:r>
              <a:rPr sz="1600" spc="15" dirty="0">
                <a:solidFill>
                  <a:srgbClr val="353535"/>
                </a:solidFill>
                <a:latin typeface="Times New Roman"/>
                <a:cs typeface="Times New Roman"/>
              </a:rPr>
              <a:t> </a:t>
            </a:r>
            <a:r>
              <a:rPr sz="1600" spc="-5" dirty="0">
                <a:solidFill>
                  <a:srgbClr val="353535"/>
                </a:solidFill>
                <a:latin typeface="Times New Roman"/>
                <a:cs typeface="Times New Roman"/>
              </a:rPr>
              <a:t>пор,</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пока</a:t>
            </a:r>
            <a:r>
              <a:rPr sz="1600" spc="50" dirty="0">
                <a:solidFill>
                  <a:srgbClr val="353535"/>
                </a:solidFill>
                <a:latin typeface="Times New Roman"/>
                <a:cs typeface="Times New Roman"/>
              </a:rPr>
              <a:t> </a:t>
            </a:r>
            <a:r>
              <a:rPr sz="1600" spc="-15" dirty="0">
                <a:solidFill>
                  <a:srgbClr val="353535"/>
                </a:solidFill>
                <a:latin typeface="Times New Roman"/>
                <a:cs typeface="Times New Roman"/>
              </a:rPr>
              <a:t>объём</a:t>
            </a:r>
            <a:r>
              <a:rPr sz="1600" dirty="0">
                <a:solidFill>
                  <a:srgbClr val="353535"/>
                </a:solidFill>
                <a:latin typeface="Times New Roman"/>
                <a:cs typeface="Times New Roman"/>
              </a:rPr>
              <a:t> </a:t>
            </a:r>
            <a:r>
              <a:rPr sz="1600" spc="-5" dirty="0">
                <a:solidFill>
                  <a:srgbClr val="353535"/>
                </a:solidFill>
                <a:latin typeface="Times New Roman"/>
                <a:cs typeface="Times New Roman"/>
              </a:rPr>
              <a:t>газа, </a:t>
            </a:r>
            <a:r>
              <a:rPr sz="1600" dirty="0">
                <a:solidFill>
                  <a:srgbClr val="353535"/>
                </a:solidFill>
                <a:latin typeface="Times New Roman"/>
                <a:cs typeface="Times New Roman"/>
              </a:rPr>
              <a:t> </a:t>
            </a:r>
            <a:r>
              <a:rPr sz="1600" spc="-10" dirty="0">
                <a:solidFill>
                  <a:srgbClr val="353535"/>
                </a:solidFill>
                <a:latin typeface="Times New Roman"/>
                <a:cs typeface="Times New Roman"/>
              </a:rPr>
              <a:t>выделившегося</a:t>
            </a:r>
            <a:r>
              <a:rPr sz="1600" spc="40" dirty="0">
                <a:solidFill>
                  <a:srgbClr val="353535"/>
                </a:solidFill>
                <a:latin typeface="Times New Roman"/>
                <a:cs typeface="Times New Roman"/>
              </a:rPr>
              <a:t> </a:t>
            </a:r>
            <a:r>
              <a:rPr sz="1600" spc="-5" dirty="0">
                <a:solidFill>
                  <a:srgbClr val="353535"/>
                </a:solidFill>
                <a:latin typeface="Times New Roman"/>
                <a:cs typeface="Times New Roman"/>
              </a:rPr>
              <a:t>на</a:t>
            </a:r>
            <a:r>
              <a:rPr sz="1600" spc="10" dirty="0">
                <a:solidFill>
                  <a:srgbClr val="353535"/>
                </a:solidFill>
                <a:latin typeface="Times New Roman"/>
                <a:cs typeface="Times New Roman"/>
              </a:rPr>
              <a:t> </a:t>
            </a:r>
            <a:r>
              <a:rPr sz="1600" spc="-25" dirty="0">
                <a:solidFill>
                  <a:srgbClr val="353535"/>
                </a:solidFill>
                <a:latin typeface="Times New Roman"/>
                <a:cs typeface="Times New Roman"/>
              </a:rPr>
              <a:t>катоде,</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не</a:t>
            </a:r>
            <a:r>
              <a:rPr sz="1600" spc="25" dirty="0">
                <a:solidFill>
                  <a:srgbClr val="353535"/>
                </a:solidFill>
                <a:latin typeface="Times New Roman"/>
                <a:cs typeface="Times New Roman"/>
              </a:rPr>
              <a:t> </a:t>
            </a:r>
            <a:r>
              <a:rPr sz="1600" dirty="0">
                <a:solidFill>
                  <a:srgbClr val="353535"/>
                </a:solidFill>
                <a:latin typeface="Times New Roman"/>
                <a:cs typeface="Times New Roman"/>
              </a:rPr>
              <a:t>стал </a:t>
            </a:r>
            <a:r>
              <a:rPr sz="1600" spc="-5" dirty="0">
                <a:solidFill>
                  <a:srgbClr val="353535"/>
                </a:solidFill>
                <a:latin typeface="Times New Roman"/>
                <a:cs typeface="Times New Roman"/>
              </a:rPr>
              <a:t>равен</a:t>
            </a:r>
            <a:r>
              <a:rPr sz="1600" spc="40" dirty="0">
                <a:solidFill>
                  <a:srgbClr val="353535"/>
                </a:solidFill>
                <a:latin typeface="Times New Roman"/>
                <a:cs typeface="Times New Roman"/>
              </a:rPr>
              <a:t> </a:t>
            </a:r>
            <a:r>
              <a:rPr sz="1600" spc="-15" dirty="0">
                <a:solidFill>
                  <a:srgbClr val="353535"/>
                </a:solidFill>
                <a:latin typeface="Times New Roman"/>
                <a:cs typeface="Times New Roman"/>
              </a:rPr>
              <a:t>объёму</a:t>
            </a:r>
            <a:r>
              <a:rPr sz="1600" spc="-5" dirty="0">
                <a:solidFill>
                  <a:srgbClr val="353535"/>
                </a:solidFill>
                <a:latin typeface="Times New Roman"/>
                <a:cs typeface="Times New Roman"/>
              </a:rPr>
              <a:t> газа,</a:t>
            </a:r>
            <a:r>
              <a:rPr sz="1600" spc="25" dirty="0">
                <a:solidFill>
                  <a:srgbClr val="353535"/>
                </a:solidFill>
                <a:latin typeface="Times New Roman"/>
                <a:cs typeface="Times New Roman"/>
              </a:rPr>
              <a:t> </a:t>
            </a:r>
            <a:r>
              <a:rPr sz="1600" spc="-10" dirty="0">
                <a:solidFill>
                  <a:srgbClr val="353535"/>
                </a:solidFill>
                <a:latin typeface="Times New Roman"/>
                <a:cs typeface="Times New Roman"/>
              </a:rPr>
              <a:t>выделившемуся</a:t>
            </a:r>
            <a:r>
              <a:rPr sz="1600" spc="55" dirty="0">
                <a:solidFill>
                  <a:srgbClr val="353535"/>
                </a:solidFill>
                <a:latin typeface="Times New Roman"/>
                <a:cs typeface="Times New Roman"/>
              </a:rPr>
              <a:t> </a:t>
            </a:r>
            <a:r>
              <a:rPr sz="1600" spc="-5" dirty="0">
                <a:solidFill>
                  <a:srgbClr val="353535"/>
                </a:solidFill>
                <a:latin typeface="Times New Roman"/>
                <a:cs typeface="Times New Roman"/>
              </a:rPr>
              <a:t>на</a:t>
            </a:r>
            <a:r>
              <a:rPr sz="1600" spc="25" dirty="0">
                <a:solidFill>
                  <a:srgbClr val="353535"/>
                </a:solidFill>
                <a:latin typeface="Times New Roman"/>
                <a:cs typeface="Times New Roman"/>
              </a:rPr>
              <a:t> </a:t>
            </a:r>
            <a:r>
              <a:rPr sz="1600" spc="-10" dirty="0">
                <a:solidFill>
                  <a:srgbClr val="353535"/>
                </a:solidFill>
                <a:latin typeface="Times New Roman"/>
                <a:cs typeface="Times New Roman"/>
              </a:rPr>
              <a:t>аноде.</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При</a:t>
            </a:r>
            <a:r>
              <a:rPr sz="1600" spc="10" dirty="0">
                <a:solidFill>
                  <a:srgbClr val="353535"/>
                </a:solidFill>
                <a:latin typeface="Times New Roman"/>
                <a:cs typeface="Times New Roman"/>
              </a:rPr>
              <a:t> </a:t>
            </a:r>
            <a:r>
              <a:rPr sz="1600" spc="-20" dirty="0">
                <a:solidFill>
                  <a:srgbClr val="353535"/>
                </a:solidFill>
                <a:latin typeface="Times New Roman"/>
                <a:cs typeface="Times New Roman"/>
              </a:rPr>
              <a:t>этом</a:t>
            </a:r>
            <a:r>
              <a:rPr sz="1600" spc="20" dirty="0">
                <a:solidFill>
                  <a:srgbClr val="353535"/>
                </a:solidFill>
                <a:latin typeface="Times New Roman"/>
                <a:cs typeface="Times New Roman"/>
              </a:rPr>
              <a:t> </a:t>
            </a:r>
            <a:r>
              <a:rPr sz="1600" spc="-10" dirty="0">
                <a:solidFill>
                  <a:srgbClr val="353535"/>
                </a:solidFill>
                <a:latin typeface="Times New Roman"/>
                <a:cs typeface="Times New Roman"/>
              </a:rPr>
              <a:t>массовая</a:t>
            </a:r>
            <a:r>
              <a:rPr sz="1600" spc="25" dirty="0">
                <a:solidFill>
                  <a:srgbClr val="353535"/>
                </a:solidFill>
                <a:latin typeface="Times New Roman"/>
                <a:cs typeface="Times New Roman"/>
              </a:rPr>
              <a:t> </a:t>
            </a:r>
            <a:r>
              <a:rPr sz="1600" spc="-10" dirty="0">
                <a:solidFill>
                  <a:srgbClr val="353535"/>
                </a:solidFill>
                <a:latin typeface="Times New Roman"/>
                <a:cs typeface="Times New Roman"/>
              </a:rPr>
              <a:t>доля</a:t>
            </a:r>
            <a:r>
              <a:rPr sz="1600" spc="5" dirty="0">
                <a:solidFill>
                  <a:srgbClr val="353535"/>
                </a:solidFill>
                <a:latin typeface="Times New Roman"/>
                <a:cs typeface="Times New Roman"/>
              </a:rPr>
              <a:t> </a:t>
            </a:r>
            <a:r>
              <a:rPr sz="1600" spc="-20" dirty="0">
                <a:solidFill>
                  <a:srgbClr val="353535"/>
                </a:solidFill>
                <a:latin typeface="Times New Roman"/>
                <a:cs typeface="Times New Roman"/>
              </a:rPr>
              <a:t>сульфата</a:t>
            </a:r>
            <a:r>
              <a:rPr sz="1600" spc="35" dirty="0">
                <a:solidFill>
                  <a:srgbClr val="353535"/>
                </a:solidFill>
                <a:latin typeface="Times New Roman"/>
                <a:cs typeface="Times New Roman"/>
              </a:rPr>
              <a:t> </a:t>
            </a:r>
            <a:r>
              <a:rPr sz="1600" spc="-10" dirty="0">
                <a:solidFill>
                  <a:srgbClr val="353535"/>
                </a:solidFill>
                <a:latin typeface="Times New Roman"/>
                <a:cs typeface="Times New Roman"/>
              </a:rPr>
              <a:t>цинка </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понизилась</a:t>
            </a:r>
            <a:r>
              <a:rPr sz="1600" spc="55" dirty="0">
                <a:solidFill>
                  <a:srgbClr val="353535"/>
                </a:solidFill>
                <a:latin typeface="Times New Roman"/>
                <a:cs typeface="Times New Roman"/>
              </a:rPr>
              <a:t> </a:t>
            </a:r>
            <a:r>
              <a:rPr sz="1600" spc="-5" dirty="0">
                <a:solidFill>
                  <a:srgbClr val="353535"/>
                </a:solidFill>
                <a:latin typeface="Times New Roman"/>
                <a:cs typeface="Times New Roman"/>
              </a:rPr>
              <a:t>до</a:t>
            </a:r>
            <a:r>
              <a:rPr sz="1600" spc="15" dirty="0">
                <a:solidFill>
                  <a:srgbClr val="353535"/>
                </a:solidFill>
                <a:latin typeface="Times New Roman"/>
                <a:cs typeface="Times New Roman"/>
              </a:rPr>
              <a:t> </a:t>
            </a:r>
            <a:r>
              <a:rPr sz="1600" spc="-5" dirty="0">
                <a:solidFill>
                  <a:srgbClr val="353535"/>
                </a:solidFill>
                <a:latin typeface="Times New Roman"/>
                <a:cs typeface="Times New Roman"/>
              </a:rPr>
              <a:t>10,3%.</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К</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полученному</a:t>
            </a:r>
            <a:r>
              <a:rPr sz="1600" spc="60" dirty="0">
                <a:solidFill>
                  <a:srgbClr val="353535"/>
                </a:solidFill>
                <a:latin typeface="Times New Roman"/>
                <a:cs typeface="Times New Roman"/>
              </a:rPr>
              <a:t> </a:t>
            </a:r>
            <a:r>
              <a:rPr sz="1600" spc="-10" dirty="0">
                <a:solidFill>
                  <a:srgbClr val="353535"/>
                </a:solidFill>
                <a:latin typeface="Times New Roman"/>
                <a:cs typeface="Times New Roman"/>
              </a:rPr>
              <a:t>раствору</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добавили</a:t>
            </a:r>
            <a:r>
              <a:rPr sz="1600" spc="25" dirty="0">
                <a:solidFill>
                  <a:srgbClr val="353535"/>
                </a:solidFill>
                <a:latin typeface="Times New Roman"/>
                <a:cs typeface="Times New Roman"/>
              </a:rPr>
              <a:t> </a:t>
            </a:r>
            <a:r>
              <a:rPr sz="1600" spc="-5" dirty="0">
                <a:solidFill>
                  <a:srgbClr val="353535"/>
                </a:solidFill>
                <a:latin typeface="Times New Roman"/>
                <a:cs typeface="Times New Roman"/>
              </a:rPr>
              <a:t>212 г</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10%</a:t>
            </a:r>
            <a:r>
              <a:rPr sz="1600" spc="15" dirty="0">
                <a:solidFill>
                  <a:srgbClr val="353535"/>
                </a:solidFill>
                <a:latin typeface="Times New Roman"/>
                <a:cs typeface="Times New Roman"/>
              </a:rPr>
              <a:t> </a:t>
            </a:r>
            <a:r>
              <a:rPr sz="1600" spc="-5" dirty="0">
                <a:solidFill>
                  <a:srgbClr val="353535"/>
                </a:solidFill>
                <a:latin typeface="Times New Roman"/>
                <a:cs typeface="Times New Roman"/>
              </a:rPr>
              <a:t>раствора</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карбоната</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натрия.</a:t>
            </a:r>
            <a:r>
              <a:rPr sz="1600" spc="35" dirty="0">
                <a:solidFill>
                  <a:srgbClr val="353535"/>
                </a:solidFill>
                <a:latin typeface="Times New Roman"/>
                <a:cs typeface="Times New Roman"/>
              </a:rPr>
              <a:t> </a:t>
            </a:r>
            <a:r>
              <a:rPr sz="1600" spc="-5" dirty="0">
                <a:solidFill>
                  <a:srgbClr val="353535"/>
                </a:solidFill>
                <a:latin typeface="Times New Roman"/>
                <a:cs typeface="Times New Roman"/>
              </a:rPr>
              <a:t>Вычислите</a:t>
            </a:r>
            <a:r>
              <a:rPr sz="1600" spc="35" dirty="0">
                <a:solidFill>
                  <a:srgbClr val="353535"/>
                </a:solidFill>
                <a:latin typeface="Times New Roman"/>
                <a:cs typeface="Times New Roman"/>
              </a:rPr>
              <a:t> </a:t>
            </a:r>
            <a:r>
              <a:rPr sz="1600" spc="-15" dirty="0">
                <a:solidFill>
                  <a:srgbClr val="353535"/>
                </a:solidFill>
                <a:latin typeface="Times New Roman"/>
                <a:cs typeface="Times New Roman"/>
              </a:rPr>
              <a:t>массовую</a:t>
            </a:r>
            <a:r>
              <a:rPr sz="1600" spc="45" dirty="0">
                <a:solidFill>
                  <a:srgbClr val="353535"/>
                </a:solidFill>
                <a:latin typeface="Times New Roman"/>
                <a:cs typeface="Times New Roman"/>
              </a:rPr>
              <a:t> </a:t>
            </a:r>
            <a:r>
              <a:rPr sz="1600" spc="-10" dirty="0">
                <a:solidFill>
                  <a:srgbClr val="353535"/>
                </a:solidFill>
                <a:latin typeface="Times New Roman"/>
                <a:cs typeface="Times New Roman"/>
              </a:rPr>
              <a:t>долю</a:t>
            </a:r>
            <a:endParaRPr sz="1600">
              <a:latin typeface="Times New Roman"/>
              <a:cs typeface="Times New Roman"/>
            </a:endParaRPr>
          </a:p>
        </p:txBody>
      </p:sp>
      <p:sp>
        <p:nvSpPr>
          <p:cNvPr id="3" name="object 3"/>
          <p:cNvSpPr txBox="1"/>
          <p:nvPr/>
        </p:nvSpPr>
        <p:spPr>
          <a:xfrm>
            <a:off x="383540" y="950722"/>
            <a:ext cx="3469004" cy="269240"/>
          </a:xfrm>
          <a:prstGeom prst="rect">
            <a:avLst/>
          </a:prstGeom>
        </p:spPr>
        <p:txBody>
          <a:bodyPr vert="horz" wrap="square" lIns="0" tIns="12065" rIns="0" bIns="0" rtlCol="0">
            <a:spAutoFit/>
          </a:bodyPr>
          <a:lstStyle/>
          <a:p>
            <a:pPr marL="12700">
              <a:lnSpc>
                <a:spcPct val="100000"/>
              </a:lnSpc>
              <a:spcBef>
                <a:spcPts val="95"/>
              </a:spcBef>
            </a:pPr>
            <a:r>
              <a:rPr sz="1600" spc="-20" dirty="0">
                <a:solidFill>
                  <a:srgbClr val="353535"/>
                </a:solidFill>
                <a:latin typeface="Times New Roman"/>
                <a:cs typeface="Times New Roman"/>
              </a:rPr>
              <a:t>сульфата</a:t>
            </a:r>
            <a:r>
              <a:rPr sz="1600" spc="20" dirty="0">
                <a:solidFill>
                  <a:srgbClr val="353535"/>
                </a:solidFill>
                <a:latin typeface="Times New Roman"/>
                <a:cs typeface="Times New Roman"/>
              </a:rPr>
              <a:t> </a:t>
            </a:r>
            <a:r>
              <a:rPr sz="1600" spc="-10" dirty="0">
                <a:solidFill>
                  <a:srgbClr val="353535"/>
                </a:solidFill>
                <a:latin typeface="Times New Roman"/>
                <a:cs typeface="Times New Roman"/>
              </a:rPr>
              <a:t>цинка</a:t>
            </a:r>
            <a:r>
              <a:rPr sz="1600" spc="15" dirty="0">
                <a:solidFill>
                  <a:srgbClr val="353535"/>
                </a:solidFill>
                <a:latin typeface="Times New Roman"/>
                <a:cs typeface="Times New Roman"/>
              </a:rPr>
              <a:t> </a:t>
            </a:r>
            <a:r>
              <a:rPr sz="1600" spc="-5" dirty="0">
                <a:solidFill>
                  <a:srgbClr val="353535"/>
                </a:solidFill>
                <a:latin typeface="Times New Roman"/>
                <a:cs typeface="Times New Roman"/>
              </a:rPr>
              <a:t>в</a:t>
            </a:r>
            <a:r>
              <a:rPr sz="1600" spc="-10" dirty="0">
                <a:solidFill>
                  <a:srgbClr val="353535"/>
                </a:solidFill>
                <a:latin typeface="Times New Roman"/>
                <a:cs typeface="Times New Roman"/>
              </a:rPr>
              <a:t> </a:t>
            </a:r>
            <a:r>
              <a:rPr sz="1600" spc="-15" dirty="0">
                <a:solidFill>
                  <a:srgbClr val="353535"/>
                </a:solidFill>
                <a:latin typeface="Times New Roman"/>
                <a:cs typeface="Times New Roman"/>
              </a:rPr>
              <a:t>полученном</a:t>
            </a:r>
            <a:r>
              <a:rPr sz="1600" spc="50" dirty="0">
                <a:solidFill>
                  <a:srgbClr val="353535"/>
                </a:solidFill>
                <a:latin typeface="Times New Roman"/>
                <a:cs typeface="Times New Roman"/>
              </a:rPr>
              <a:t> </a:t>
            </a:r>
            <a:r>
              <a:rPr sz="1600" spc="-5" dirty="0">
                <a:solidFill>
                  <a:srgbClr val="353535"/>
                </a:solidFill>
                <a:latin typeface="Times New Roman"/>
                <a:cs typeface="Times New Roman"/>
              </a:rPr>
              <a:t>растворе.</a:t>
            </a:r>
            <a:endParaRPr sz="1600">
              <a:latin typeface="Times New Roman"/>
              <a:cs typeface="Times New Roman"/>
            </a:endParaRPr>
          </a:p>
        </p:txBody>
      </p:sp>
      <p:sp>
        <p:nvSpPr>
          <p:cNvPr id="4" name="object 4"/>
          <p:cNvSpPr txBox="1"/>
          <p:nvPr/>
        </p:nvSpPr>
        <p:spPr>
          <a:xfrm>
            <a:off x="508203" y="1337309"/>
            <a:ext cx="1581785" cy="391160"/>
          </a:xfrm>
          <a:prstGeom prst="rect">
            <a:avLst/>
          </a:prstGeom>
        </p:spPr>
        <p:txBody>
          <a:bodyPr vert="horz" wrap="square" lIns="0" tIns="12700" rIns="0" bIns="0" rtlCol="0">
            <a:spAutoFit/>
          </a:bodyPr>
          <a:lstStyle/>
          <a:p>
            <a:pPr marL="12700">
              <a:lnSpc>
                <a:spcPct val="100000"/>
              </a:lnSpc>
              <a:spcBef>
                <a:spcPts val="100"/>
              </a:spcBef>
            </a:pPr>
            <a:r>
              <a:rPr sz="2400" b="1" dirty="0">
                <a:latin typeface="Calibri"/>
                <a:cs typeface="Calibri"/>
              </a:rPr>
              <a:t>Д)</a:t>
            </a:r>
            <a:r>
              <a:rPr sz="2400" b="1" spc="-70" dirty="0">
                <a:latin typeface="Calibri"/>
                <a:cs typeface="Calibri"/>
              </a:rPr>
              <a:t> </a:t>
            </a:r>
            <a:r>
              <a:rPr sz="2400" b="1" spc="-10" dirty="0">
                <a:latin typeface="Calibri"/>
                <a:cs typeface="Calibri"/>
              </a:rPr>
              <a:t>Решение</a:t>
            </a:r>
            <a:endParaRPr sz="2400">
              <a:latin typeface="Calibri"/>
              <a:cs typeface="Calibri"/>
            </a:endParaRPr>
          </a:p>
        </p:txBody>
      </p:sp>
      <p:sp>
        <p:nvSpPr>
          <p:cNvPr id="5" name="object 5"/>
          <p:cNvSpPr txBox="1"/>
          <p:nvPr/>
        </p:nvSpPr>
        <p:spPr>
          <a:xfrm>
            <a:off x="6630289" y="1019048"/>
            <a:ext cx="4951095" cy="1120140"/>
          </a:xfrm>
          <a:prstGeom prst="rect">
            <a:avLst/>
          </a:prstGeom>
        </p:spPr>
        <p:txBody>
          <a:bodyPr vert="horz" wrap="square" lIns="0" tIns="12065" rIns="0" bIns="0" rtlCol="0">
            <a:spAutoFit/>
          </a:bodyPr>
          <a:lstStyle/>
          <a:p>
            <a:pPr marL="38100">
              <a:lnSpc>
                <a:spcPts val="1905"/>
              </a:lnSpc>
              <a:spcBef>
                <a:spcPts val="95"/>
              </a:spcBef>
            </a:pPr>
            <a:r>
              <a:rPr sz="1600" spc="-5" dirty="0">
                <a:latin typeface="Times New Roman"/>
                <a:cs typeface="Times New Roman"/>
              </a:rPr>
              <a:t>2ZnSO</a:t>
            </a:r>
            <a:r>
              <a:rPr sz="1575" spc="-7" baseline="-21164" dirty="0">
                <a:latin typeface="Times New Roman"/>
                <a:cs typeface="Times New Roman"/>
              </a:rPr>
              <a:t>4</a:t>
            </a:r>
            <a:r>
              <a:rPr sz="1575" spc="187" baseline="-21164" dirty="0">
                <a:latin typeface="Times New Roman"/>
                <a:cs typeface="Times New Roman"/>
              </a:rPr>
              <a:t> </a:t>
            </a:r>
            <a:r>
              <a:rPr sz="1600" spc="-5" dirty="0">
                <a:latin typeface="Times New Roman"/>
                <a:cs typeface="Times New Roman"/>
              </a:rPr>
              <a:t>+</a:t>
            </a:r>
            <a:r>
              <a:rPr sz="1600" spc="5" dirty="0">
                <a:latin typeface="Times New Roman"/>
                <a:cs typeface="Times New Roman"/>
              </a:rPr>
              <a:t> </a:t>
            </a:r>
            <a:r>
              <a:rPr sz="1600" dirty="0">
                <a:latin typeface="Times New Roman"/>
                <a:cs typeface="Times New Roman"/>
              </a:rPr>
              <a:t>2H</a:t>
            </a:r>
            <a:r>
              <a:rPr sz="1575" baseline="-21164" dirty="0">
                <a:latin typeface="Times New Roman"/>
                <a:cs typeface="Times New Roman"/>
              </a:rPr>
              <a:t>2</a:t>
            </a:r>
            <a:r>
              <a:rPr sz="1600" dirty="0">
                <a:latin typeface="Times New Roman"/>
                <a:cs typeface="Times New Roman"/>
              </a:rPr>
              <a:t>O</a:t>
            </a:r>
            <a:r>
              <a:rPr sz="1600" spc="-20" dirty="0">
                <a:latin typeface="Times New Roman"/>
                <a:cs typeface="Times New Roman"/>
              </a:rPr>
              <a:t> </a:t>
            </a:r>
            <a:r>
              <a:rPr sz="1600" spc="-5" dirty="0">
                <a:latin typeface="Times New Roman"/>
                <a:cs typeface="Times New Roman"/>
              </a:rPr>
              <a:t>=</a:t>
            </a:r>
            <a:r>
              <a:rPr sz="1600" dirty="0">
                <a:latin typeface="Times New Roman"/>
                <a:cs typeface="Times New Roman"/>
              </a:rPr>
              <a:t> </a:t>
            </a:r>
            <a:r>
              <a:rPr sz="1600" spc="-5" dirty="0">
                <a:latin typeface="Times New Roman"/>
                <a:cs typeface="Times New Roman"/>
              </a:rPr>
              <a:t>2Zn↓</a:t>
            </a:r>
            <a:r>
              <a:rPr sz="1600" spc="-10" dirty="0">
                <a:latin typeface="Times New Roman"/>
                <a:cs typeface="Times New Roman"/>
              </a:rPr>
              <a:t> </a:t>
            </a:r>
            <a:r>
              <a:rPr sz="1600" spc="-5" dirty="0">
                <a:latin typeface="Times New Roman"/>
                <a:cs typeface="Times New Roman"/>
              </a:rPr>
              <a:t>+</a:t>
            </a:r>
            <a:r>
              <a:rPr sz="1600" spc="5" dirty="0">
                <a:latin typeface="Times New Roman"/>
                <a:cs typeface="Times New Roman"/>
              </a:rPr>
              <a:t> </a:t>
            </a:r>
            <a:r>
              <a:rPr sz="1600" dirty="0">
                <a:latin typeface="Times New Roman"/>
                <a:cs typeface="Times New Roman"/>
              </a:rPr>
              <a:t>O</a:t>
            </a:r>
            <a:r>
              <a:rPr sz="1575" baseline="-21164" dirty="0">
                <a:latin typeface="Times New Roman"/>
                <a:cs typeface="Times New Roman"/>
              </a:rPr>
              <a:t>2</a:t>
            </a:r>
            <a:r>
              <a:rPr sz="1600" dirty="0">
                <a:latin typeface="Times New Roman"/>
                <a:cs typeface="Times New Roman"/>
              </a:rPr>
              <a:t>↑</a:t>
            </a:r>
            <a:r>
              <a:rPr sz="1600" spc="-15" dirty="0">
                <a:latin typeface="Times New Roman"/>
                <a:cs typeface="Times New Roman"/>
              </a:rPr>
              <a:t> </a:t>
            </a:r>
            <a:r>
              <a:rPr sz="1600" spc="-5" dirty="0">
                <a:latin typeface="Times New Roman"/>
                <a:cs typeface="Times New Roman"/>
              </a:rPr>
              <a:t>+</a:t>
            </a:r>
            <a:r>
              <a:rPr sz="1600" dirty="0">
                <a:latin typeface="Times New Roman"/>
                <a:cs typeface="Times New Roman"/>
              </a:rPr>
              <a:t> 2H</a:t>
            </a:r>
            <a:r>
              <a:rPr sz="1575" baseline="-21164" dirty="0">
                <a:latin typeface="Times New Roman"/>
                <a:cs typeface="Times New Roman"/>
              </a:rPr>
              <a:t>2</a:t>
            </a:r>
            <a:r>
              <a:rPr sz="1600" dirty="0">
                <a:latin typeface="Times New Roman"/>
                <a:cs typeface="Times New Roman"/>
              </a:rPr>
              <a:t>SO</a:t>
            </a:r>
            <a:r>
              <a:rPr sz="1575" baseline="-21164" dirty="0">
                <a:latin typeface="Times New Roman"/>
                <a:cs typeface="Times New Roman"/>
              </a:rPr>
              <a:t>4</a:t>
            </a:r>
            <a:r>
              <a:rPr sz="1575" spc="187" baseline="-21164" dirty="0">
                <a:latin typeface="Times New Roman"/>
                <a:cs typeface="Times New Roman"/>
              </a:rPr>
              <a:t> </a:t>
            </a:r>
            <a:r>
              <a:rPr sz="1600" spc="-5" dirty="0">
                <a:latin typeface="Times New Roman"/>
                <a:cs typeface="Times New Roman"/>
              </a:rPr>
              <a:t>(1)</a:t>
            </a:r>
            <a:endParaRPr sz="1600">
              <a:latin typeface="Times New Roman"/>
              <a:cs typeface="Times New Roman"/>
            </a:endParaRPr>
          </a:p>
          <a:p>
            <a:pPr marL="38100">
              <a:lnSpc>
                <a:spcPts val="1905"/>
              </a:lnSpc>
            </a:pPr>
            <a:r>
              <a:rPr sz="1600" dirty="0">
                <a:latin typeface="Times New Roman"/>
                <a:cs typeface="Times New Roman"/>
              </a:rPr>
              <a:t>2H</a:t>
            </a:r>
            <a:r>
              <a:rPr sz="1575" baseline="-21164" dirty="0">
                <a:latin typeface="Times New Roman"/>
                <a:cs typeface="Times New Roman"/>
              </a:rPr>
              <a:t>2</a:t>
            </a:r>
            <a:r>
              <a:rPr sz="1600" dirty="0">
                <a:latin typeface="Times New Roman"/>
                <a:cs typeface="Times New Roman"/>
              </a:rPr>
              <a:t>O</a:t>
            </a:r>
            <a:r>
              <a:rPr sz="1600" spc="-30" dirty="0">
                <a:latin typeface="Times New Roman"/>
                <a:cs typeface="Times New Roman"/>
              </a:rPr>
              <a:t> </a:t>
            </a:r>
            <a:r>
              <a:rPr sz="1600" spc="-5" dirty="0">
                <a:latin typeface="Times New Roman"/>
                <a:cs typeface="Times New Roman"/>
              </a:rPr>
              <a:t>= </a:t>
            </a:r>
            <a:r>
              <a:rPr sz="1600" dirty="0">
                <a:latin typeface="Times New Roman"/>
                <a:cs typeface="Times New Roman"/>
              </a:rPr>
              <a:t>2H</a:t>
            </a:r>
            <a:r>
              <a:rPr sz="1575" baseline="-21164" dirty="0">
                <a:latin typeface="Times New Roman"/>
                <a:cs typeface="Times New Roman"/>
              </a:rPr>
              <a:t>2</a:t>
            </a:r>
            <a:r>
              <a:rPr sz="1575" spc="179" baseline="-21164" dirty="0">
                <a:latin typeface="Times New Roman"/>
                <a:cs typeface="Times New Roman"/>
              </a:rPr>
              <a:t> </a:t>
            </a:r>
            <a:r>
              <a:rPr sz="1600" spc="-5" dirty="0">
                <a:latin typeface="Times New Roman"/>
                <a:cs typeface="Times New Roman"/>
              </a:rPr>
              <a:t>+ </a:t>
            </a:r>
            <a:r>
              <a:rPr sz="1600" dirty="0">
                <a:latin typeface="Times New Roman"/>
                <a:cs typeface="Times New Roman"/>
              </a:rPr>
              <a:t>O</a:t>
            </a:r>
            <a:r>
              <a:rPr sz="1575" baseline="-21164" dirty="0">
                <a:latin typeface="Times New Roman"/>
                <a:cs typeface="Times New Roman"/>
              </a:rPr>
              <a:t>2</a:t>
            </a:r>
            <a:r>
              <a:rPr sz="1575" spc="195" baseline="-21164" dirty="0">
                <a:latin typeface="Times New Roman"/>
                <a:cs typeface="Times New Roman"/>
              </a:rPr>
              <a:t> </a:t>
            </a:r>
            <a:r>
              <a:rPr sz="1600" spc="-5" dirty="0">
                <a:latin typeface="Times New Roman"/>
                <a:cs typeface="Times New Roman"/>
              </a:rPr>
              <a:t>(2)</a:t>
            </a:r>
            <a:endParaRPr sz="1600">
              <a:latin typeface="Times New Roman"/>
              <a:cs typeface="Times New Roman"/>
            </a:endParaRPr>
          </a:p>
          <a:p>
            <a:pPr marL="54610">
              <a:lnSpc>
                <a:spcPct val="100000"/>
              </a:lnSpc>
              <a:spcBef>
                <a:spcPts val="625"/>
              </a:spcBef>
            </a:pPr>
            <a:r>
              <a:rPr sz="1600" dirty="0">
                <a:latin typeface="Times New Roman"/>
                <a:cs typeface="Times New Roman"/>
              </a:rPr>
              <a:t>H</a:t>
            </a:r>
            <a:r>
              <a:rPr sz="1575" baseline="-21164" dirty="0">
                <a:latin typeface="Times New Roman"/>
                <a:cs typeface="Times New Roman"/>
              </a:rPr>
              <a:t>2</a:t>
            </a:r>
            <a:r>
              <a:rPr sz="1600" dirty="0">
                <a:latin typeface="Times New Roman"/>
                <a:cs typeface="Times New Roman"/>
              </a:rPr>
              <a:t>SO</a:t>
            </a:r>
            <a:r>
              <a:rPr sz="1575" baseline="-21164" dirty="0">
                <a:latin typeface="Times New Roman"/>
                <a:cs typeface="Times New Roman"/>
              </a:rPr>
              <a:t>4(1)</a:t>
            </a:r>
            <a:r>
              <a:rPr sz="1575" spc="165" baseline="-21164" dirty="0">
                <a:latin typeface="Times New Roman"/>
                <a:cs typeface="Times New Roman"/>
              </a:rPr>
              <a:t> </a:t>
            </a:r>
            <a:r>
              <a:rPr sz="1600" spc="-5" dirty="0">
                <a:latin typeface="Times New Roman"/>
                <a:cs typeface="Times New Roman"/>
              </a:rPr>
              <a:t>+ </a:t>
            </a:r>
            <a:r>
              <a:rPr sz="1600" dirty="0">
                <a:latin typeface="Times New Roman"/>
                <a:cs typeface="Times New Roman"/>
              </a:rPr>
              <a:t>Na</a:t>
            </a:r>
            <a:r>
              <a:rPr sz="1575" baseline="-21164" dirty="0">
                <a:latin typeface="Times New Roman"/>
                <a:cs typeface="Times New Roman"/>
              </a:rPr>
              <a:t>2</a:t>
            </a:r>
            <a:r>
              <a:rPr sz="1600" dirty="0">
                <a:latin typeface="Times New Roman"/>
                <a:cs typeface="Times New Roman"/>
              </a:rPr>
              <a:t>CO</a:t>
            </a:r>
            <a:r>
              <a:rPr sz="1575" baseline="-21164" dirty="0">
                <a:latin typeface="Times New Roman"/>
                <a:cs typeface="Times New Roman"/>
              </a:rPr>
              <a:t>3(доб.)</a:t>
            </a:r>
            <a:r>
              <a:rPr sz="1575" spc="165" baseline="-21164" dirty="0">
                <a:latin typeface="Times New Roman"/>
                <a:cs typeface="Times New Roman"/>
              </a:rPr>
              <a:t> </a:t>
            </a:r>
            <a:r>
              <a:rPr sz="1600" spc="-5" dirty="0">
                <a:latin typeface="Times New Roman"/>
                <a:cs typeface="Times New Roman"/>
              </a:rPr>
              <a:t>= </a:t>
            </a:r>
            <a:r>
              <a:rPr sz="1600" dirty="0">
                <a:latin typeface="Times New Roman"/>
                <a:cs typeface="Times New Roman"/>
              </a:rPr>
              <a:t>Na</a:t>
            </a:r>
            <a:r>
              <a:rPr sz="1575" baseline="-21164" dirty="0">
                <a:latin typeface="Times New Roman"/>
                <a:cs typeface="Times New Roman"/>
              </a:rPr>
              <a:t>2</a:t>
            </a:r>
            <a:r>
              <a:rPr sz="1600" dirty="0">
                <a:latin typeface="Times New Roman"/>
                <a:cs typeface="Times New Roman"/>
              </a:rPr>
              <a:t>SO</a:t>
            </a:r>
            <a:r>
              <a:rPr sz="1575" baseline="-21164" dirty="0">
                <a:latin typeface="Times New Roman"/>
                <a:cs typeface="Times New Roman"/>
              </a:rPr>
              <a:t>4</a:t>
            </a:r>
            <a:r>
              <a:rPr sz="1575" spc="209" baseline="-21164" dirty="0">
                <a:latin typeface="Times New Roman"/>
                <a:cs typeface="Times New Roman"/>
              </a:rPr>
              <a:t> </a:t>
            </a:r>
            <a:r>
              <a:rPr sz="1600" spc="-5" dirty="0">
                <a:latin typeface="Times New Roman"/>
                <a:cs typeface="Times New Roman"/>
              </a:rPr>
              <a:t>+</a:t>
            </a:r>
            <a:r>
              <a:rPr sz="1600" spc="5" dirty="0">
                <a:latin typeface="Times New Roman"/>
                <a:cs typeface="Times New Roman"/>
              </a:rPr>
              <a:t> </a:t>
            </a:r>
            <a:r>
              <a:rPr sz="1600" dirty="0">
                <a:latin typeface="Times New Roman"/>
                <a:cs typeface="Times New Roman"/>
              </a:rPr>
              <a:t>H</a:t>
            </a:r>
            <a:r>
              <a:rPr sz="1575" baseline="-21164" dirty="0">
                <a:latin typeface="Times New Roman"/>
                <a:cs typeface="Times New Roman"/>
              </a:rPr>
              <a:t>2</a:t>
            </a:r>
            <a:r>
              <a:rPr sz="1600" dirty="0">
                <a:latin typeface="Times New Roman"/>
                <a:cs typeface="Times New Roman"/>
              </a:rPr>
              <a:t>O</a:t>
            </a:r>
            <a:r>
              <a:rPr sz="1600" spc="-20" dirty="0">
                <a:latin typeface="Times New Roman"/>
                <a:cs typeface="Times New Roman"/>
              </a:rPr>
              <a:t> </a:t>
            </a:r>
            <a:r>
              <a:rPr sz="1600" spc="-5" dirty="0">
                <a:latin typeface="Times New Roman"/>
                <a:cs typeface="Times New Roman"/>
              </a:rPr>
              <a:t>+</a:t>
            </a:r>
            <a:r>
              <a:rPr sz="1600" spc="5" dirty="0">
                <a:latin typeface="Times New Roman"/>
                <a:cs typeface="Times New Roman"/>
              </a:rPr>
              <a:t> </a:t>
            </a:r>
            <a:r>
              <a:rPr sz="1600" dirty="0">
                <a:latin typeface="Times New Roman"/>
                <a:cs typeface="Times New Roman"/>
              </a:rPr>
              <a:t>CO</a:t>
            </a:r>
            <a:r>
              <a:rPr sz="1575" baseline="-21164" dirty="0">
                <a:latin typeface="Times New Roman"/>
                <a:cs typeface="Times New Roman"/>
              </a:rPr>
              <a:t>2</a:t>
            </a:r>
            <a:r>
              <a:rPr sz="1600" dirty="0">
                <a:latin typeface="Times New Roman"/>
                <a:cs typeface="Times New Roman"/>
              </a:rPr>
              <a:t>↑</a:t>
            </a:r>
            <a:r>
              <a:rPr sz="1600" spc="-15" dirty="0">
                <a:latin typeface="Times New Roman"/>
                <a:cs typeface="Times New Roman"/>
              </a:rPr>
              <a:t> </a:t>
            </a:r>
            <a:r>
              <a:rPr sz="1600" spc="-5" dirty="0">
                <a:latin typeface="Times New Roman"/>
                <a:cs typeface="Times New Roman"/>
              </a:rPr>
              <a:t>(3)</a:t>
            </a:r>
            <a:endParaRPr sz="1600">
              <a:latin typeface="Times New Roman"/>
              <a:cs typeface="Times New Roman"/>
            </a:endParaRPr>
          </a:p>
          <a:p>
            <a:pPr marL="54610">
              <a:lnSpc>
                <a:spcPct val="100000"/>
              </a:lnSpc>
              <a:spcBef>
                <a:spcPts val="350"/>
              </a:spcBef>
            </a:pPr>
            <a:r>
              <a:rPr sz="2400" spc="-7" baseline="13888" dirty="0">
                <a:latin typeface="Times New Roman"/>
                <a:cs typeface="Times New Roman"/>
              </a:rPr>
              <a:t>ZnSO</a:t>
            </a:r>
            <a:r>
              <a:rPr sz="1050" spc="-5" dirty="0">
                <a:latin typeface="Times New Roman"/>
                <a:cs typeface="Times New Roman"/>
              </a:rPr>
              <a:t>4(ост.</a:t>
            </a:r>
            <a:r>
              <a:rPr sz="1050" spc="-20" dirty="0">
                <a:latin typeface="Times New Roman"/>
                <a:cs typeface="Times New Roman"/>
              </a:rPr>
              <a:t> </a:t>
            </a:r>
            <a:r>
              <a:rPr sz="1050" spc="10" dirty="0">
                <a:latin typeface="Times New Roman"/>
                <a:cs typeface="Times New Roman"/>
              </a:rPr>
              <a:t>по</a:t>
            </a:r>
            <a:r>
              <a:rPr sz="1050" spc="-10" dirty="0">
                <a:latin typeface="Times New Roman"/>
                <a:cs typeface="Times New Roman"/>
              </a:rPr>
              <a:t> </a:t>
            </a:r>
            <a:r>
              <a:rPr sz="1050" spc="5" dirty="0">
                <a:latin typeface="Times New Roman"/>
                <a:cs typeface="Times New Roman"/>
              </a:rPr>
              <a:t>(1))</a:t>
            </a:r>
            <a:r>
              <a:rPr sz="1050" spc="114" dirty="0">
                <a:latin typeface="Times New Roman"/>
                <a:cs typeface="Times New Roman"/>
              </a:rPr>
              <a:t> </a:t>
            </a:r>
            <a:r>
              <a:rPr sz="2400" spc="-7" baseline="13888" dirty="0">
                <a:latin typeface="Times New Roman"/>
                <a:cs typeface="Times New Roman"/>
              </a:rPr>
              <a:t>+</a:t>
            </a:r>
            <a:r>
              <a:rPr sz="2400" spc="-15" baseline="13888" dirty="0">
                <a:latin typeface="Times New Roman"/>
                <a:cs typeface="Times New Roman"/>
              </a:rPr>
              <a:t> </a:t>
            </a:r>
            <a:r>
              <a:rPr sz="2400" baseline="13888" dirty="0">
                <a:latin typeface="Times New Roman"/>
                <a:cs typeface="Times New Roman"/>
              </a:rPr>
              <a:t>Na</a:t>
            </a:r>
            <a:r>
              <a:rPr sz="1050" dirty="0">
                <a:latin typeface="Times New Roman"/>
                <a:cs typeface="Times New Roman"/>
              </a:rPr>
              <a:t>2</a:t>
            </a:r>
            <a:r>
              <a:rPr sz="2400" baseline="13888" dirty="0">
                <a:latin typeface="Times New Roman"/>
                <a:cs typeface="Times New Roman"/>
              </a:rPr>
              <a:t>CO</a:t>
            </a:r>
            <a:r>
              <a:rPr sz="1050" dirty="0">
                <a:latin typeface="Times New Roman"/>
                <a:cs typeface="Times New Roman"/>
              </a:rPr>
              <a:t>3(изб.</a:t>
            </a:r>
            <a:r>
              <a:rPr sz="1050" spc="-15" dirty="0">
                <a:latin typeface="Times New Roman"/>
                <a:cs typeface="Times New Roman"/>
              </a:rPr>
              <a:t> </a:t>
            </a:r>
            <a:r>
              <a:rPr sz="1050" spc="10" dirty="0">
                <a:latin typeface="Times New Roman"/>
                <a:cs typeface="Times New Roman"/>
              </a:rPr>
              <a:t>по</a:t>
            </a:r>
            <a:r>
              <a:rPr sz="1050" spc="-10" dirty="0">
                <a:latin typeface="Times New Roman"/>
                <a:cs typeface="Times New Roman"/>
              </a:rPr>
              <a:t> </a:t>
            </a:r>
            <a:r>
              <a:rPr sz="1050" spc="5" dirty="0">
                <a:latin typeface="Times New Roman"/>
                <a:cs typeface="Times New Roman"/>
              </a:rPr>
              <a:t>(3)</a:t>
            </a:r>
            <a:r>
              <a:rPr sz="1050" spc="125" dirty="0">
                <a:latin typeface="Times New Roman"/>
                <a:cs typeface="Times New Roman"/>
              </a:rPr>
              <a:t> </a:t>
            </a:r>
            <a:r>
              <a:rPr sz="2400" spc="-7" baseline="13888" dirty="0">
                <a:latin typeface="Times New Roman"/>
                <a:cs typeface="Times New Roman"/>
              </a:rPr>
              <a:t>=</a:t>
            </a:r>
            <a:r>
              <a:rPr sz="2400" spc="-15" baseline="13888" dirty="0">
                <a:latin typeface="Times New Roman"/>
                <a:cs typeface="Times New Roman"/>
              </a:rPr>
              <a:t> </a:t>
            </a:r>
            <a:r>
              <a:rPr sz="2400" baseline="13888" dirty="0">
                <a:latin typeface="Times New Roman"/>
                <a:cs typeface="Times New Roman"/>
              </a:rPr>
              <a:t>ZnCO</a:t>
            </a:r>
            <a:r>
              <a:rPr sz="1050" dirty="0">
                <a:latin typeface="Times New Roman"/>
                <a:cs typeface="Times New Roman"/>
              </a:rPr>
              <a:t>3</a:t>
            </a:r>
            <a:r>
              <a:rPr sz="2400" baseline="13888" dirty="0">
                <a:latin typeface="Times New Roman"/>
                <a:cs typeface="Times New Roman"/>
              </a:rPr>
              <a:t>↓</a:t>
            </a:r>
            <a:r>
              <a:rPr sz="2400" spc="-22" baseline="13888" dirty="0">
                <a:latin typeface="Times New Roman"/>
                <a:cs typeface="Times New Roman"/>
              </a:rPr>
              <a:t> </a:t>
            </a:r>
            <a:r>
              <a:rPr sz="2400" spc="-7" baseline="13888" dirty="0">
                <a:latin typeface="Times New Roman"/>
                <a:cs typeface="Times New Roman"/>
              </a:rPr>
              <a:t>+</a:t>
            </a:r>
            <a:r>
              <a:rPr sz="2400" spc="-15" baseline="13888" dirty="0">
                <a:latin typeface="Times New Roman"/>
                <a:cs typeface="Times New Roman"/>
              </a:rPr>
              <a:t> </a:t>
            </a:r>
            <a:r>
              <a:rPr sz="2400" baseline="13888" dirty="0">
                <a:latin typeface="Times New Roman"/>
                <a:cs typeface="Times New Roman"/>
              </a:rPr>
              <a:t>Na</a:t>
            </a:r>
            <a:r>
              <a:rPr sz="1050" dirty="0">
                <a:latin typeface="Times New Roman"/>
                <a:cs typeface="Times New Roman"/>
              </a:rPr>
              <a:t>2</a:t>
            </a:r>
            <a:r>
              <a:rPr sz="2400" baseline="13888" dirty="0">
                <a:latin typeface="Times New Roman"/>
                <a:cs typeface="Times New Roman"/>
              </a:rPr>
              <a:t>SO</a:t>
            </a:r>
            <a:r>
              <a:rPr sz="1050" dirty="0">
                <a:latin typeface="Times New Roman"/>
                <a:cs typeface="Times New Roman"/>
              </a:rPr>
              <a:t>4</a:t>
            </a:r>
            <a:r>
              <a:rPr sz="2400" baseline="13888" dirty="0">
                <a:latin typeface="Times New Roman"/>
                <a:cs typeface="Times New Roman"/>
              </a:rPr>
              <a:t>↓ </a:t>
            </a:r>
            <a:r>
              <a:rPr sz="2400" spc="-7" baseline="13888" dirty="0">
                <a:latin typeface="Times New Roman"/>
                <a:cs typeface="Times New Roman"/>
              </a:rPr>
              <a:t>(4)</a:t>
            </a:r>
            <a:endParaRPr sz="2400" baseline="13888">
              <a:latin typeface="Times New Roman"/>
              <a:cs typeface="Times New Roman"/>
            </a:endParaRPr>
          </a:p>
        </p:txBody>
      </p:sp>
      <p:sp>
        <p:nvSpPr>
          <p:cNvPr id="6" name="object 6"/>
          <p:cNvSpPr/>
          <p:nvPr/>
        </p:nvSpPr>
        <p:spPr>
          <a:xfrm>
            <a:off x="6473952" y="1051560"/>
            <a:ext cx="192405" cy="457200"/>
          </a:xfrm>
          <a:custGeom>
            <a:avLst/>
            <a:gdLst/>
            <a:ahLst/>
            <a:cxnLst/>
            <a:rect l="l" t="t" r="r" b="b"/>
            <a:pathLst>
              <a:path w="192404" h="457200">
                <a:moveTo>
                  <a:pt x="192024" y="457200"/>
                </a:moveTo>
                <a:lnTo>
                  <a:pt x="154626" y="455949"/>
                </a:lnTo>
                <a:lnTo>
                  <a:pt x="124110" y="452532"/>
                </a:lnTo>
                <a:lnTo>
                  <a:pt x="103548" y="447448"/>
                </a:lnTo>
                <a:lnTo>
                  <a:pt x="96012" y="441198"/>
                </a:lnTo>
                <a:lnTo>
                  <a:pt x="96012" y="244602"/>
                </a:lnTo>
                <a:lnTo>
                  <a:pt x="88475" y="238351"/>
                </a:lnTo>
                <a:lnTo>
                  <a:pt x="67913" y="233267"/>
                </a:lnTo>
                <a:lnTo>
                  <a:pt x="37397" y="229850"/>
                </a:lnTo>
                <a:lnTo>
                  <a:pt x="0" y="228600"/>
                </a:lnTo>
                <a:lnTo>
                  <a:pt x="37397" y="227349"/>
                </a:lnTo>
                <a:lnTo>
                  <a:pt x="67913" y="223932"/>
                </a:lnTo>
                <a:lnTo>
                  <a:pt x="88475" y="218848"/>
                </a:lnTo>
                <a:lnTo>
                  <a:pt x="96012" y="212597"/>
                </a:lnTo>
                <a:lnTo>
                  <a:pt x="96012" y="16001"/>
                </a:lnTo>
                <a:lnTo>
                  <a:pt x="103548" y="9751"/>
                </a:lnTo>
                <a:lnTo>
                  <a:pt x="124110" y="4667"/>
                </a:lnTo>
                <a:lnTo>
                  <a:pt x="154626" y="1250"/>
                </a:lnTo>
                <a:lnTo>
                  <a:pt x="192024" y="0"/>
                </a:lnTo>
              </a:path>
            </a:pathLst>
          </a:custGeom>
          <a:ln w="6350">
            <a:solidFill>
              <a:srgbClr val="5B9BD4"/>
            </a:solidFill>
          </a:ln>
        </p:spPr>
        <p:txBody>
          <a:bodyPr wrap="square" lIns="0" tIns="0" rIns="0" bIns="0" rtlCol="0"/>
          <a:lstStyle/>
          <a:p>
            <a:endParaRPr/>
          </a:p>
        </p:txBody>
      </p:sp>
      <p:sp>
        <p:nvSpPr>
          <p:cNvPr id="7" name="object 7"/>
          <p:cNvSpPr/>
          <p:nvPr/>
        </p:nvSpPr>
        <p:spPr>
          <a:xfrm>
            <a:off x="6470903" y="1633727"/>
            <a:ext cx="192405" cy="457200"/>
          </a:xfrm>
          <a:custGeom>
            <a:avLst/>
            <a:gdLst/>
            <a:ahLst/>
            <a:cxnLst/>
            <a:rect l="l" t="t" r="r" b="b"/>
            <a:pathLst>
              <a:path w="192404" h="457200">
                <a:moveTo>
                  <a:pt x="192024" y="457200"/>
                </a:moveTo>
                <a:lnTo>
                  <a:pt x="154626" y="455949"/>
                </a:lnTo>
                <a:lnTo>
                  <a:pt x="124110" y="452532"/>
                </a:lnTo>
                <a:lnTo>
                  <a:pt x="103548" y="447448"/>
                </a:lnTo>
                <a:lnTo>
                  <a:pt x="96012" y="441198"/>
                </a:lnTo>
                <a:lnTo>
                  <a:pt x="96012" y="244602"/>
                </a:lnTo>
                <a:lnTo>
                  <a:pt x="88475" y="238351"/>
                </a:lnTo>
                <a:lnTo>
                  <a:pt x="67913" y="233267"/>
                </a:lnTo>
                <a:lnTo>
                  <a:pt x="37397" y="229850"/>
                </a:lnTo>
                <a:lnTo>
                  <a:pt x="0" y="228600"/>
                </a:lnTo>
                <a:lnTo>
                  <a:pt x="37397" y="227349"/>
                </a:lnTo>
                <a:lnTo>
                  <a:pt x="67913" y="223932"/>
                </a:lnTo>
                <a:lnTo>
                  <a:pt x="88475" y="218848"/>
                </a:lnTo>
                <a:lnTo>
                  <a:pt x="96012" y="212597"/>
                </a:lnTo>
                <a:lnTo>
                  <a:pt x="96012" y="16001"/>
                </a:lnTo>
                <a:lnTo>
                  <a:pt x="103548" y="9751"/>
                </a:lnTo>
                <a:lnTo>
                  <a:pt x="124110" y="4667"/>
                </a:lnTo>
                <a:lnTo>
                  <a:pt x="154626" y="1250"/>
                </a:lnTo>
                <a:lnTo>
                  <a:pt x="192024" y="0"/>
                </a:lnTo>
              </a:path>
            </a:pathLst>
          </a:custGeom>
          <a:ln w="6350">
            <a:solidFill>
              <a:srgbClr val="5B9BD4"/>
            </a:solidFill>
          </a:ln>
        </p:spPr>
        <p:txBody>
          <a:bodyPr wrap="square" lIns="0" tIns="0" rIns="0" bIns="0" rtlCol="0"/>
          <a:lstStyle/>
          <a:p>
            <a:endParaRPr/>
          </a:p>
        </p:txBody>
      </p:sp>
      <p:sp>
        <p:nvSpPr>
          <p:cNvPr id="8" name="object 8"/>
          <p:cNvSpPr txBox="1"/>
          <p:nvPr/>
        </p:nvSpPr>
        <p:spPr>
          <a:xfrm>
            <a:off x="5678551" y="2034362"/>
            <a:ext cx="128905" cy="269240"/>
          </a:xfrm>
          <a:prstGeom prst="rect">
            <a:avLst/>
          </a:prstGeom>
        </p:spPr>
        <p:txBody>
          <a:bodyPr vert="horz" wrap="square" lIns="0" tIns="12065" rIns="0" bIns="0" rtlCol="0">
            <a:spAutoFit/>
          </a:bodyPr>
          <a:lstStyle/>
          <a:p>
            <a:pPr marL="12700">
              <a:lnSpc>
                <a:spcPct val="100000"/>
              </a:lnSpc>
              <a:spcBef>
                <a:spcPts val="95"/>
              </a:spcBef>
            </a:pPr>
            <a:r>
              <a:rPr sz="1600" spc="-5" dirty="0">
                <a:latin typeface="Calibri"/>
                <a:cs typeface="Calibri"/>
              </a:rPr>
              <a:t>4</a:t>
            </a:r>
            <a:endParaRPr sz="1600">
              <a:latin typeface="Calibri"/>
              <a:cs typeface="Calibri"/>
            </a:endParaRPr>
          </a:p>
        </p:txBody>
      </p:sp>
      <p:sp>
        <p:nvSpPr>
          <p:cNvPr id="9" name="object 9"/>
          <p:cNvSpPr txBox="1"/>
          <p:nvPr/>
        </p:nvSpPr>
        <p:spPr>
          <a:xfrm>
            <a:off x="383540" y="1857578"/>
            <a:ext cx="5499735" cy="391795"/>
          </a:xfrm>
          <a:prstGeom prst="rect">
            <a:avLst/>
          </a:prstGeom>
        </p:spPr>
        <p:txBody>
          <a:bodyPr vert="horz" wrap="square" lIns="0" tIns="12700" rIns="0" bIns="0" rtlCol="0">
            <a:spAutoFit/>
          </a:bodyPr>
          <a:lstStyle/>
          <a:p>
            <a:pPr marL="12700">
              <a:lnSpc>
                <a:spcPct val="100000"/>
              </a:lnSpc>
              <a:spcBef>
                <a:spcPts val="100"/>
              </a:spcBef>
            </a:pPr>
            <a:r>
              <a:rPr sz="2400" spc="-5" dirty="0">
                <a:latin typeface="Calibri"/>
                <a:cs typeface="Calibri"/>
              </a:rPr>
              <a:t>I.</a:t>
            </a:r>
            <a:r>
              <a:rPr sz="2400" spc="-20" dirty="0">
                <a:latin typeface="Calibri"/>
                <a:cs typeface="Calibri"/>
              </a:rPr>
              <a:t> Находим</a:t>
            </a:r>
            <a:r>
              <a:rPr sz="2400" spc="-15" dirty="0">
                <a:latin typeface="Calibri"/>
                <a:cs typeface="Calibri"/>
              </a:rPr>
              <a:t> количество</a:t>
            </a:r>
            <a:r>
              <a:rPr sz="2400" spc="-20" dirty="0">
                <a:latin typeface="Calibri"/>
                <a:cs typeface="Calibri"/>
              </a:rPr>
              <a:t> </a:t>
            </a:r>
            <a:r>
              <a:rPr sz="2400" spc="-5" dirty="0">
                <a:latin typeface="Calibri"/>
                <a:cs typeface="Calibri"/>
              </a:rPr>
              <a:t>оставшегося</a:t>
            </a:r>
            <a:r>
              <a:rPr sz="2400" spc="-20" dirty="0">
                <a:latin typeface="Calibri"/>
                <a:cs typeface="Calibri"/>
              </a:rPr>
              <a:t> </a:t>
            </a:r>
            <a:r>
              <a:rPr sz="2400" spc="-5" dirty="0">
                <a:latin typeface="Calibri"/>
                <a:cs typeface="Calibri"/>
              </a:rPr>
              <a:t>ZnSO</a:t>
            </a:r>
            <a:r>
              <a:rPr sz="2400" spc="245" dirty="0">
                <a:latin typeface="Calibri"/>
                <a:cs typeface="Calibri"/>
              </a:rPr>
              <a:t> </a:t>
            </a:r>
            <a:r>
              <a:rPr sz="2400" dirty="0">
                <a:latin typeface="Calibri"/>
                <a:cs typeface="Calibri"/>
              </a:rPr>
              <a:t>.</a:t>
            </a:r>
            <a:endParaRPr sz="2400">
              <a:latin typeface="Calibri"/>
              <a:cs typeface="Calibri"/>
            </a:endParaRPr>
          </a:p>
        </p:txBody>
      </p:sp>
      <p:sp>
        <p:nvSpPr>
          <p:cNvPr id="10" name="object 10"/>
          <p:cNvSpPr txBox="1"/>
          <p:nvPr/>
        </p:nvSpPr>
        <p:spPr>
          <a:xfrm>
            <a:off x="482803" y="2464434"/>
            <a:ext cx="9030335" cy="1854835"/>
          </a:xfrm>
          <a:prstGeom prst="rect">
            <a:avLst/>
          </a:prstGeom>
        </p:spPr>
        <p:txBody>
          <a:bodyPr vert="horz" wrap="square" lIns="0" tIns="12700" rIns="0" bIns="0" rtlCol="0">
            <a:spAutoFit/>
          </a:bodyPr>
          <a:lstStyle/>
          <a:p>
            <a:pPr marL="38100">
              <a:lnSpc>
                <a:spcPct val="100000"/>
              </a:lnSpc>
              <a:spcBef>
                <a:spcPts val="100"/>
              </a:spcBef>
            </a:pPr>
            <a:r>
              <a:rPr sz="2400" dirty="0">
                <a:latin typeface="Times New Roman"/>
                <a:cs typeface="Times New Roman"/>
              </a:rPr>
              <a:t>1)</a:t>
            </a:r>
            <a:r>
              <a:rPr sz="2400" spc="-10" dirty="0">
                <a:latin typeface="Times New Roman"/>
                <a:cs typeface="Times New Roman"/>
              </a:rPr>
              <a:t> </a:t>
            </a:r>
            <a:r>
              <a:rPr sz="2400" spc="-5" dirty="0">
                <a:latin typeface="Times New Roman"/>
                <a:cs typeface="Times New Roman"/>
              </a:rPr>
              <a:t>Для</a:t>
            </a:r>
            <a:r>
              <a:rPr sz="2400" spc="-10" dirty="0">
                <a:latin typeface="Times New Roman"/>
                <a:cs typeface="Times New Roman"/>
              </a:rPr>
              <a:t> </a:t>
            </a:r>
            <a:r>
              <a:rPr sz="2400" spc="-5" dirty="0">
                <a:latin typeface="Times New Roman"/>
                <a:cs typeface="Times New Roman"/>
              </a:rPr>
              <a:t>расчёта</a:t>
            </a:r>
            <a:r>
              <a:rPr sz="2400" spc="-15" dirty="0">
                <a:latin typeface="Times New Roman"/>
                <a:cs typeface="Times New Roman"/>
              </a:rPr>
              <a:t> используем </a:t>
            </a:r>
            <a:r>
              <a:rPr sz="2400" dirty="0">
                <a:latin typeface="Times New Roman"/>
                <a:cs typeface="Times New Roman"/>
              </a:rPr>
              <a:t>2</a:t>
            </a:r>
            <a:r>
              <a:rPr sz="2400" spc="-5" dirty="0">
                <a:latin typeface="Times New Roman"/>
                <a:cs typeface="Times New Roman"/>
              </a:rPr>
              <a:t> величины:</a:t>
            </a:r>
            <a:endParaRPr sz="2400">
              <a:latin typeface="Times New Roman"/>
              <a:cs typeface="Times New Roman"/>
            </a:endParaRPr>
          </a:p>
          <a:p>
            <a:pPr marL="342900">
              <a:lnSpc>
                <a:spcPct val="100000"/>
              </a:lnSpc>
            </a:pPr>
            <a:r>
              <a:rPr sz="2400" dirty="0">
                <a:latin typeface="Times New Roman"/>
                <a:cs typeface="Times New Roman"/>
              </a:rPr>
              <a:t>–</a:t>
            </a:r>
            <a:r>
              <a:rPr sz="2400" spc="-50" dirty="0">
                <a:latin typeface="Times New Roman"/>
                <a:cs typeface="Times New Roman"/>
              </a:rPr>
              <a:t> </a:t>
            </a:r>
            <a:r>
              <a:rPr sz="2400" spc="-25" dirty="0">
                <a:latin typeface="Times New Roman"/>
                <a:cs typeface="Times New Roman"/>
              </a:rPr>
              <a:t>V</a:t>
            </a:r>
            <a:r>
              <a:rPr sz="2400" spc="-37" baseline="-20833" dirty="0">
                <a:latin typeface="Times New Roman"/>
                <a:cs typeface="Times New Roman"/>
              </a:rPr>
              <a:t>г</a:t>
            </a:r>
            <a:r>
              <a:rPr sz="2400" spc="-25" dirty="0">
                <a:latin typeface="Times New Roman"/>
                <a:cs typeface="Times New Roman"/>
              </a:rPr>
              <a:t>(катод)</a:t>
            </a:r>
            <a:r>
              <a:rPr sz="2400" spc="15" dirty="0">
                <a:latin typeface="Times New Roman"/>
                <a:cs typeface="Times New Roman"/>
              </a:rPr>
              <a:t> </a:t>
            </a:r>
            <a:r>
              <a:rPr sz="2400" dirty="0">
                <a:latin typeface="Times New Roman"/>
                <a:cs typeface="Times New Roman"/>
              </a:rPr>
              <a:t>=</a:t>
            </a:r>
            <a:r>
              <a:rPr sz="2400" spc="-40" dirty="0">
                <a:latin typeface="Times New Roman"/>
                <a:cs typeface="Times New Roman"/>
              </a:rPr>
              <a:t> </a:t>
            </a:r>
            <a:r>
              <a:rPr sz="2400" spc="-10" dirty="0">
                <a:latin typeface="Times New Roman"/>
                <a:cs typeface="Times New Roman"/>
              </a:rPr>
              <a:t>V</a:t>
            </a:r>
            <a:r>
              <a:rPr sz="2400" spc="-15" baseline="-20833" dirty="0">
                <a:latin typeface="Times New Roman"/>
                <a:cs typeface="Times New Roman"/>
              </a:rPr>
              <a:t>г</a:t>
            </a:r>
            <a:r>
              <a:rPr sz="2400" spc="-10" dirty="0">
                <a:latin typeface="Times New Roman"/>
                <a:cs typeface="Times New Roman"/>
              </a:rPr>
              <a:t>(анод),</a:t>
            </a:r>
            <a:r>
              <a:rPr sz="2400" spc="10" dirty="0">
                <a:latin typeface="Times New Roman"/>
                <a:cs typeface="Times New Roman"/>
              </a:rPr>
              <a:t> </a:t>
            </a:r>
            <a:r>
              <a:rPr sz="2400" spc="-50" dirty="0">
                <a:latin typeface="Times New Roman"/>
                <a:cs typeface="Times New Roman"/>
              </a:rPr>
              <a:t>т.е.</a:t>
            </a:r>
            <a:r>
              <a:rPr sz="2400" spc="-35" dirty="0">
                <a:latin typeface="Times New Roman"/>
                <a:cs typeface="Times New Roman"/>
              </a:rPr>
              <a:t> </a:t>
            </a:r>
            <a:r>
              <a:rPr sz="2400" spc="-5" dirty="0">
                <a:latin typeface="Times New Roman"/>
                <a:cs typeface="Times New Roman"/>
              </a:rPr>
              <a:t>V(H</a:t>
            </a:r>
            <a:r>
              <a:rPr sz="2400" spc="-7" baseline="-20833" dirty="0">
                <a:latin typeface="Times New Roman"/>
                <a:cs typeface="Times New Roman"/>
              </a:rPr>
              <a:t>2</a:t>
            </a:r>
            <a:r>
              <a:rPr sz="2400" spc="-5" dirty="0">
                <a:latin typeface="Times New Roman"/>
                <a:cs typeface="Times New Roman"/>
              </a:rPr>
              <a:t>)</a:t>
            </a:r>
            <a:r>
              <a:rPr sz="2400" spc="-7" baseline="-20833" dirty="0">
                <a:latin typeface="Times New Roman"/>
                <a:cs typeface="Times New Roman"/>
              </a:rPr>
              <a:t>(2)</a:t>
            </a:r>
            <a:r>
              <a:rPr sz="2400" spc="330" baseline="-20833" dirty="0">
                <a:latin typeface="Times New Roman"/>
                <a:cs typeface="Times New Roman"/>
              </a:rPr>
              <a:t> </a:t>
            </a:r>
            <a:r>
              <a:rPr sz="2400" dirty="0">
                <a:latin typeface="Times New Roman"/>
                <a:cs typeface="Times New Roman"/>
              </a:rPr>
              <a:t>=</a:t>
            </a:r>
            <a:r>
              <a:rPr sz="2400" spc="-45" dirty="0">
                <a:latin typeface="Times New Roman"/>
                <a:cs typeface="Times New Roman"/>
              </a:rPr>
              <a:t> </a:t>
            </a:r>
            <a:r>
              <a:rPr sz="2400" spc="-5" dirty="0">
                <a:latin typeface="Times New Roman"/>
                <a:cs typeface="Times New Roman"/>
              </a:rPr>
              <a:t>V(O</a:t>
            </a:r>
            <a:r>
              <a:rPr sz="2400" spc="-7" baseline="-20833" dirty="0">
                <a:latin typeface="Times New Roman"/>
                <a:cs typeface="Times New Roman"/>
              </a:rPr>
              <a:t>2</a:t>
            </a:r>
            <a:r>
              <a:rPr sz="2400" spc="-5" dirty="0">
                <a:latin typeface="Times New Roman"/>
                <a:cs typeface="Times New Roman"/>
              </a:rPr>
              <a:t>)</a:t>
            </a:r>
            <a:r>
              <a:rPr sz="2400" spc="-7" baseline="-20833" dirty="0">
                <a:latin typeface="Times New Roman"/>
                <a:cs typeface="Times New Roman"/>
              </a:rPr>
              <a:t>(1)</a:t>
            </a:r>
            <a:r>
              <a:rPr sz="2400" spc="315" baseline="-20833" dirty="0">
                <a:latin typeface="Times New Roman"/>
                <a:cs typeface="Times New Roman"/>
              </a:rPr>
              <a:t> </a:t>
            </a:r>
            <a:r>
              <a:rPr sz="2400" dirty="0">
                <a:latin typeface="Times New Roman"/>
                <a:cs typeface="Times New Roman"/>
              </a:rPr>
              <a:t>+</a:t>
            </a:r>
            <a:r>
              <a:rPr sz="2400" spc="-50" dirty="0">
                <a:latin typeface="Times New Roman"/>
                <a:cs typeface="Times New Roman"/>
              </a:rPr>
              <a:t> </a:t>
            </a:r>
            <a:r>
              <a:rPr sz="2400" spc="-5" dirty="0">
                <a:latin typeface="Times New Roman"/>
                <a:cs typeface="Times New Roman"/>
              </a:rPr>
              <a:t>V(O</a:t>
            </a:r>
            <a:r>
              <a:rPr sz="2400" spc="-7" baseline="-20833" dirty="0">
                <a:latin typeface="Times New Roman"/>
                <a:cs typeface="Times New Roman"/>
              </a:rPr>
              <a:t>2</a:t>
            </a:r>
            <a:r>
              <a:rPr sz="2400" spc="-5" dirty="0">
                <a:latin typeface="Times New Roman"/>
                <a:cs typeface="Times New Roman"/>
              </a:rPr>
              <a:t>)</a:t>
            </a:r>
            <a:r>
              <a:rPr sz="2400" spc="-7" baseline="-20833" dirty="0">
                <a:latin typeface="Times New Roman"/>
                <a:cs typeface="Times New Roman"/>
              </a:rPr>
              <a:t>(2)</a:t>
            </a:r>
            <a:endParaRPr sz="2400" baseline="-20833">
              <a:latin typeface="Times New Roman"/>
              <a:cs typeface="Times New Roman"/>
            </a:endParaRPr>
          </a:p>
          <a:p>
            <a:pPr marL="342900">
              <a:lnSpc>
                <a:spcPct val="100000"/>
              </a:lnSpc>
            </a:pPr>
            <a:r>
              <a:rPr sz="2400" dirty="0">
                <a:latin typeface="Times New Roman"/>
                <a:cs typeface="Times New Roman"/>
              </a:rPr>
              <a:t>– </a:t>
            </a:r>
            <a:r>
              <a:rPr sz="2400" spc="-5" dirty="0">
                <a:latin typeface="Times New Roman"/>
                <a:cs typeface="Times New Roman"/>
              </a:rPr>
              <a:t>ω</a:t>
            </a:r>
            <a:r>
              <a:rPr sz="2400" spc="-7" baseline="-20833" dirty="0">
                <a:latin typeface="Times New Roman"/>
                <a:cs typeface="Times New Roman"/>
              </a:rPr>
              <a:t>2</a:t>
            </a:r>
            <a:r>
              <a:rPr sz="2400" spc="-5" dirty="0">
                <a:latin typeface="Times New Roman"/>
                <a:cs typeface="Times New Roman"/>
              </a:rPr>
              <a:t>(ZnSO</a:t>
            </a:r>
            <a:r>
              <a:rPr sz="2400" spc="-7" baseline="-20833" dirty="0">
                <a:latin typeface="Times New Roman"/>
                <a:cs typeface="Times New Roman"/>
              </a:rPr>
              <a:t>4</a:t>
            </a:r>
            <a:r>
              <a:rPr sz="2400" spc="-5" dirty="0">
                <a:latin typeface="Times New Roman"/>
                <a:cs typeface="Times New Roman"/>
              </a:rPr>
              <a:t>)</a:t>
            </a:r>
            <a:r>
              <a:rPr sz="2400" spc="-10" dirty="0">
                <a:latin typeface="Times New Roman"/>
                <a:cs typeface="Times New Roman"/>
              </a:rPr>
              <a:t> </a:t>
            </a:r>
            <a:r>
              <a:rPr sz="2400" dirty="0">
                <a:latin typeface="Times New Roman"/>
                <a:cs typeface="Times New Roman"/>
              </a:rPr>
              <a:t>= </a:t>
            </a:r>
            <a:r>
              <a:rPr sz="2400" spc="-5" dirty="0">
                <a:latin typeface="Times New Roman"/>
                <a:cs typeface="Times New Roman"/>
              </a:rPr>
              <a:t>m</a:t>
            </a:r>
            <a:r>
              <a:rPr sz="2400" spc="-7" baseline="-20833" dirty="0">
                <a:latin typeface="Times New Roman"/>
                <a:cs typeface="Times New Roman"/>
              </a:rPr>
              <a:t>2</a:t>
            </a:r>
            <a:r>
              <a:rPr sz="2400" spc="-5" dirty="0">
                <a:latin typeface="Times New Roman"/>
                <a:cs typeface="Times New Roman"/>
              </a:rPr>
              <a:t>(ZnSO</a:t>
            </a:r>
            <a:r>
              <a:rPr sz="2400" spc="-7" baseline="-20833" dirty="0">
                <a:latin typeface="Times New Roman"/>
                <a:cs typeface="Times New Roman"/>
              </a:rPr>
              <a:t>4</a:t>
            </a:r>
            <a:r>
              <a:rPr sz="2400" spc="-5" dirty="0">
                <a:latin typeface="Times New Roman"/>
                <a:cs typeface="Times New Roman"/>
              </a:rPr>
              <a:t>)/m</a:t>
            </a:r>
            <a:r>
              <a:rPr sz="2400" spc="-7" baseline="-20833" dirty="0">
                <a:latin typeface="Times New Roman"/>
                <a:cs typeface="Times New Roman"/>
              </a:rPr>
              <a:t>р-ра</a:t>
            </a:r>
            <a:r>
              <a:rPr sz="2400" spc="22" baseline="-20833" dirty="0">
                <a:latin typeface="Times New Roman"/>
                <a:cs typeface="Times New Roman"/>
              </a:rPr>
              <a:t> </a:t>
            </a:r>
            <a:r>
              <a:rPr sz="2400" spc="-7" baseline="-20833" dirty="0">
                <a:latin typeface="Times New Roman"/>
                <a:cs typeface="Times New Roman"/>
              </a:rPr>
              <a:t>2</a:t>
            </a:r>
            <a:r>
              <a:rPr sz="2400" spc="-5" dirty="0">
                <a:latin typeface="Times New Roman"/>
                <a:cs typeface="Times New Roman"/>
              </a:rPr>
              <a:t>(ZnSO</a:t>
            </a:r>
            <a:r>
              <a:rPr sz="2400" spc="-7" baseline="-20833" dirty="0">
                <a:latin typeface="Times New Roman"/>
                <a:cs typeface="Times New Roman"/>
              </a:rPr>
              <a:t>4</a:t>
            </a:r>
            <a:r>
              <a:rPr sz="2400" spc="-5" dirty="0">
                <a:latin typeface="Times New Roman"/>
                <a:cs typeface="Times New Roman"/>
              </a:rPr>
              <a:t>)</a:t>
            </a:r>
            <a:r>
              <a:rPr sz="2400" spc="5" dirty="0">
                <a:latin typeface="Times New Roman"/>
                <a:cs typeface="Times New Roman"/>
              </a:rPr>
              <a:t> </a:t>
            </a:r>
            <a:r>
              <a:rPr sz="2400" dirty="0">
                <a:latin typeface="Times New Roman"/>
                <a:cs typeface="Times New Roman"/>
              </a:rPr>
              <a:t>=</a:t>
            </a:r>
            <a:r>
              <a:rPr sz="2400" spc="-10" dirty="0">
                <a:latin typeface="Times New Roman"/>
                <a:cs typeface="Times New Roman"/>
              </a:rPr>
              <a:t> </a:t>
            </a:r>
            <a:r>
              <a:rPr sz="2400" dirty="0">
                <a:latin typeface="Times New Roman"/>
                <a:cs typeface="Times New Roman"/>
              </a:rPr>
              <a:t>0,103,</a:t>
            </a:r>
            <a:r>
              <a:rPr sz="2400" spc="-10" dirty="0">
                <a:latin typeface="Times New Roman"/>
                <a:cs typeface="Times New Roman"/>
              </a:rPr>
              <a:t> </a:t>
            </a:r>
            <a:r>
              <a:rPr sz="2400" spc="-45" dirty="0">
                <a:latin typeface="Times New Roman"/>
                <a:cs typeface="Times New Roman"/>
              </a:rPr>
              <a:t>где</a:t>
            </a:r>
            <a:endParaRPr sz="2400">
              <a:latin typeface="Times New Roman"/>
              <a:cs typeface="Times New Roman"/>
            </a:endParaRPr>
          </a:p>
          <a:p>
            <a:pPr marL="800100">
              <a:lnSpc>
                <a:spcPct val="100000"/>
              </a:lnSpc>
            </a:pPr>
            <a:r>
              <a:rPr sz="2400" spc="-5" dirty="0">
                <a:latin typeface="Times New Roman"/>
                <a:cs typeface="Times New Roman"/>
              </a:rPr>
              <a:t>m</a:t>
            </a:r>
            <a:r>
              <a:rPr sz="2400" spc="-7" baseline="-20833" dirty="0">
                <a:latin typeface="Times New Roman"/>
                <a:cs typeface="Times New Roman"/>
              </a:rPr>
              <a:t>2</a:t>
            </a:r>
            <a:r>
              <a:rPr sz="2400" spc="-5" dirty="0">
                <a:latin typeface="Times New Roman"/>
                <a:cs typeface="Times New Roman"/>
              </a:rPr>
              <a:t>(ZnSO</a:t>
            </a:r>
            <a:r>
              <a:rPr sz="2400" spc="-7" baseline="-20833" dirty="0">
                <a:latin typeface="Times New Roman"/>
                <a:cs typeface="Times New Roman"/>
              </a:rPr>
              <a:t>4</a:t>
            </a:r>
            <a:r>
              <a:rPr sz="2400" spc="-5" dirty="0">
                <a:latin typeface="Times New Roman"/>
                <a:cs typeface="Times New Roman"/>
              </a:rPr>
              <a:t>)</a:t>
            </a:r>
            <a:r>
              <a:rPr sz="2400" spc="5" dirty="0">
                <a:latin typeface="Times New Roman"/>
                <a:cs typeface="Times New Roman"/>
              </a:rPr>
              <a:t> </a:t>
            </a:r>
            <a:r>
              <a:rPr sz="2400" dirty="0">
                <a:latin typeface="Times New Roman"/>
                <a:cs typeface="Times New Roman"/>
              </a:rPr>
              <a:t>= </a:t>
            </a:r>
            <a:r>
              <a:rPr sz="2400" spc="-5" dirty="0">
                <a:latin typeface="Times New Roman"/>
                <a:cs typeface="Times New Roman"/>
              </a:rPr>
              <a:t>m</a:t>
            </a:r>
            <a:r>
              <a:rPr sz="2400" spc="-7" baseline="-20833" dirty="0">
                <a:latin typeface="Times New Roman"/>
                <a:cs typeface="Times New Roman"/>
              </a:rPr>
              <a:t>0</a:t>
            </a:r>
            <a:r>
              <a:rPr sz="2400" spc="-5" dirty="0">
                <a:latin typeface="Times New Roman"/>
                <a:cs typeface="Times New Roman"/>
              </a:rPr>
              <a:t>(ZnSO</a:t>
            </a:r>
            <a:r>
              <a:rPr sz="2400" spc="-7" baseline="-20833" dirty="0">
                <a:latin typeface="Times New Roman"/>
                <a:cs typeface="Times New Roman"/>
              </a:rPr>
              <a:t>4</a:t>
            </a:r>
            <a:r>
              <a:rPr sz="2400" spc="-5" dirty="0">
                <a:latin typeface="Times New Roman"/>
                <a:cs typeface="Times New Roman"/>
              </a:rPr>
              <a:t>)</a:t>
            </a:r>
            <a:r>
              <a:rPr sz="2400" spc="10" dirty="0">
                <a:latin typeface="Times New Roman"/>
                <a:cs typeface="Times New Roman"/>
              </a:rPr>
              <a:t> </a:t>
            </a:r>
            <a:r>
              <a:rPr sz="2400" dirty="0">
                <a:latin typeface="Times New Roman"/>
                <a:cs typeface="Times New Roman"/>
              </a:rPr>
              <a:t>– </a:t>
            </a:r>
            <a:r>
              <a:rPr sz="2400" spc="-5" dirty="0">
                <a:latin typeface="Times New Roman"/>
                <a:cs typeface="Times New Roman"/>
              </a:rPr>
              <a:t>m(ZnSO</a:t>
            </a:r>
            <a:r>
              <a:rPr sz="2400" spc="-7" baseline="-20833" dirty="0">
                <a:latin typeface="Times New Roman"/>
                <a:cs typeface="Times New Roman"/>
              </a:rPr>
              <a:t>4</a:t>
            </a:r>
            <a:r>
              <a:rPr sz="2400" spc="-5" dirty="0">
                <a:latin typeface="Times New Roman"/>
                <a:cs typeface="Times New Roman"/>
              </a:rPr>
              <a:t>)</a:t>
            </a:r>
            <a:r>
              <a:rPr sz="2400" spc="-7" baseline="-20833" dirty="0">
                <a:latin typeface="Times New Roman"/>
                <a:cs typeface="Times New Roman"/>
              </a:rPr>
              <a:t>(1)</a:t>
            </a:r>
            <a:endParaRPr sz="2400" baseline="-20833">
              <a:latin typeface="Times New Roman"/>
              <a:cs typeface="Times New Roman"/>
            </a:endParaRPr>
          </a:p>
          <a:p>
            <a:pPr marL="800100">
              <a:lnSpc>
                <a:spcPct val="100000"/>
              </a:lnSpc>
            </a:pPr>
            <a:r>
              <a:rPr sz="2400" spc="-5" dirty="0">
                <a:latin typeface="Times New Roman"/>
                <a:cs typeface="Times New Roman"/>
              </a:rPr>
              <a:t>m</a:t>
            </a:r>
            <a:r>
              <a:rPr sz="2400" spc="-7" baseline="-20833" dirty="0">
                <a:latin typeface="Times New Roman"/>
                <a:cs typeface="Times New Roman"/>
              </a:rPr>
              <a:t>р-ра</a:t>
            </a:r>
            <a:r>
              <a:rPr sz="2400" spc="22" baseline="-20833" dirty="0">
                <a:latin typeface="Times New Roman"/>
                <a:cs typeface="Times New Roman"/>
              </a:rPr>
              <a:t> </a:t>
            </a:r>
            <a:r>
              <a:rPr sz="2400" spc="-7" baseline="-20833" dirty="0">
                <a:latin typeface="Times New Roman"/>
                <a:cs typeface="Times New Roman"/>
              </a:rPr>
              <a:t>2</a:t>
            </a:r>
            <a:r>
              <a:rPr sz="2400" spc="-5" dirty="0">
                <a:latin typeface="Times New Roman"/>
                <a:cs typeface="Times New Roman"/>
              </a:rPr>
              <a:t>(ZnSO</a:t>
            </a:r>
            <a:r>
              <a:rPr sz="2400" spc="-7" baseline="-20833" dirty="0">
                <a:latin typeface="Times New Roman"/>
                <a:cs typeface="Times New Roman"/>
              </a:rPr>
              <a:t>4</a:t>
            </a:r>
            <a:r>
              <a:rPr sz="2400" spc="-5" dirty="0">
                <a:latin typeface="Times New Roman"/>
                <a:cs typeface="Times New Roman"/>
              </a:rPr>
              <a:t>)</a:t>
            </a:r>
            <a:r>
              <a:rPr sz="2400" spc="5" dirty="0">
                <a:latin typeface="Times New Roman"/>
                <a:cs typeface="Times New Roman"/>
              </a:rPr>
              <a:t> </a:t>
            </a:r>
            <a:r>
              <a:rPr sz="2400" dirty="0">
                <a:latin typeface="Times New Roman"/>
                <a:cs typeface="Times New Roman"/>
              </a:rPr>
              <a:t>= </a:t>
            </a:r>
            <a:r>
              <a:rPr sz="2400" spc="-5" dirty="0">
                <a:latin typeface="Times New Roman"/>
                <a:cs typeface="Times New Roman"/>
              </a:rPr>
              <a:t>(m</a:t>
            </a:r>
            <a:r>
              <a:rPr sz="2400" spc="-7" baseline="-20833" dirty="0">
                <a:latin typeface="Times New Roman"/>
                <a:cs typeface="Times New Roman"/>
              </a:rPr>
              <a:t>р-ра</a:t>
            </a:r>
            <a:r>
              <a:rPr sz="2400" spc="-5" dirty="0">
                <a:latin typeface="Times New Roman"/>
                <a:cs typeface="Times New Roman"/>
              </a:rPr>
              <a:t>(ZnSO</a:t>
            </a:r>
            <a:r>
              <a:rPr sz="2400" spc="-7" baseline="-20833" dirty="0">
                <a:latin typeface="Times New Roman"/>
                <a:cs typeface="Times New Roman"/>
              </a:rPr>
              <a:t>4</a:t>
            </a:r>
            <a:r>
              <a:rPr sz="2400" spc="-5" dirty="0">
                <a:latin typeface="Times New Roman"/>
                <a:cs typeface="Times New Roman"/>
              </a:rPr>
              <a:t>)</a:t>
            </a:r>
            <a:r>
              <a:rPr sz="2400" spc="-7" baseline="-20833" dirty="0">
                <a:latin typeface="Times New Roman"/>
                <a:cs typeface="Times New Roman"/>
              </a:rPr>
              <a:t>0</a:t>
            </a:r>
            <a:r>
              <a:rPr sz="2400" spc="345" baseline="-20833" dirty="0">
                <a:latin typeface="Times New Roman"/>
                <a:cs typeface="Times New Roman"/>
              </a:rPr>
              <a:t> </a:t>
            </a:r>
            <a:r>
              <a:rPr sz="2400" dirty="0">
                <a:latin typeface="Times New Roman"/>
                <a:cs typeface="Times New Roman"/>
              </a:rPr>
              <a:t>–</a:t>
            </a:r>
            <a:r>
              <a:rPr sz="2400" spc="5" dirty="0">
                <a:latin typeface="Times New Roman"/>
                <a:cs typeface="Times New Roman"/>
              </a:rPr>
              <a:t> </a:t>
            </a:r>
            <a:r>
              <a:rPr sz="2400" spc="-5" dirty="0">
                <a:latin typeface="Times New Roman"/>
                <a:cs typeface="Times New Roman"/>
              </a:rPr>
              <a:t>m(Zn)</a:t>
            </a:r>
            <a:r>
              <a:rPr sz="2400" spc="-7" baseline="-20833" dirty="0">
                <a:latin typeface="Times New Roman"/>
                <a:cs typeface="Times New Roman"/>
              </a:rPr>
              <a:t>(1)</a:t>
            </a:r>
            <a:r>
              <a:rPr sz="2400" spc="322" baseline="-20833" dirty="0">
                <a:latin typeface="Times New Roman"/>
                <a:cs typeface="Times New Roman"/>
              </a:rPr>
              <a:t> </a:t>
            </a:r>
            <a:r>
              <a:rPr sz="2400" dirty="0">
                <a:latin typeface="Times New Roman"/>
                <a:cs typeface="Times New Roman"/>
              </a:rPr>
              <a:t>–</a:t>
            </a:r>
            <a:r>
              <a:rPr sz="2400" spc="5" dirty="0">
                <a:latin typeface="Times New Roman"/>
                <a:cs typeface="Times New Roman"/>
              </a:rPr>
              <a:t> </a:t>
            </a:r>
            <a:r>
              <a:rPr sz="2400" spc="-5" dirty="0">
                <a:latin typeface="Times New Roman"/>
                <a:cs typeface="Times New Roman"/>
              </a:rPr>
              <a:t>m(O</a:t>
            </a:r>
            <a:r>
              <a:rPr sz="2400" spc="-7" baseline="-20833" dirty="0">
                <a:latin typeface="Times New Roman"/>
                <a:cs typeface="Times New Roman"/>
              </a:rPr>
              <a:t>2</a:t>
            </a:r>
            <a:r>
              <a:rPr sz="2400" spc="-5" dirty="0">
                <a:latin typeface="Times New Roman"/>
                <a:cs typeface="Times New Roman"/>
              </a:rPr>
              <a:t>)</a:t>
            </a:r>
            <a:r>
              <a:rPr sz="2400" spc="-7" baseline="-20833" dirty="0">
                <a:latin typeface="Times New Roman"/>
                <a:cs typeface="Times New Roman"/>
              </a:rPr>
              <a:t>(1)</a:t>
            </a:r>
            <a:r>
              <a:rPr sz="2400" spc="337" baseline="-20833" dirty="0">
                <a:latin typeface="Times New Roman"/>
                <a:cs typeface="Times New Roman"/>
              </a:rPr>
              <a:t> </a:t>
            </a:r>
            <a:r>
              <a:rPr sz="2400" dirty="0">
                <a:latin typeface="Times New Roman"/>
                <a:cs typeface="Times New Roman"/>
              </a:rPr>
              <a:t>– </a:t>
            </a:r>
            <a:r>
              <a:rPr sz="2400" spc="-5" dirty="0">
                <a:latin typeface="Times New Roman"/>
                <a:cs typeface="Times New Roman"/>
              </a:rPr>
              <a:t>m(H</a:t>
            </a:r>
            <a:r>
              <a:rPr sz="2400" spc="-7" baseline="-20833" dirty="0">
                <a:latin typeface="Times New Roman"/>
                <a:cs typeface="Times New Roman"/>
              </a:rPr>
              <a:t>2</a:t>
            </a:r>
            <a:r>
              <a:rPr sz="2400" spc="-5" dirty="0">
                <a:latin typeface="Times New Roman"/>
                <a:cs typeface="Times New Roman"/>
              </a:rPr>
              <a:t>O)</a:t>
            </a:r>
            <a:r>
              <a:rPr sz="2400" spc="-7" baseline="-20833" dirty="0">
                <a:latin typeface="Times New Roman"/>
                <a:cs typeface="Times New Roman"/>
              </a:rPr>
              <a:t>(2)</a:t>
            </a:r>
            <a:r>
              <a:rPr sz="2400" spc="-5" dirty="0">
                <a:latin typeface="Times New Roman"/>
                <a:cs typeface="Times New Roman"/>
              </a:rPr>
              <a:t>)</a:t>
            </a:r>
            <a:endParaRPr sz="2400">
              <a:latin typeface="Times New Roman"/>
              <a:cs typeface="Times New Roman"/>
            </a:endParaRPr>
          </a:p>
        </p:txBody>
      </p:sp>
      <p:grpSp>
        <p:nvGrpSpPr>
          <p:cNvPr id="11" name="object 11"/>
          <p:cNvGrpSpPr/>
          <p:nvPr/>
        </p:nvGrpSpPr>
        <p:grpSpPr>
          <a:xfrm>
            <a:off x="6004559" y="985647"/>
            <a:ext cx="417195" cy="416559"/>
            <a:chOff x="6004559" y="985647"/>
            <a:chExt cx="417195" cy="416559"/>
          </a:xfrm>
        </p:grpSpPr>
        <p:sp>
          <p:nvSpPr>
            <p:cNvPr id="12" name="object 12"/>
            <p:cNvSpPr/>
            <p:nvPr/>
          </p:nvSpPr>
          <p:spPr>
            <a:xfrm>
              <a:off x="6010909" y="991997"/>
              <a:ext cx="404495" cy="403860"/>
            </a:xfrm>
            <a:custGeom>
              <a:avLst/>
              <a:gdLst/>
              <a:ahLst/>
              <a:cxnLst/>
              <a:rect l="l" t="t" r="r" b="b"/>
              <a:pathLst>
                <a:path w="404495" h="403859">
                  <a:moveTo>
                    <a:pt x="202057" y="0"/>
                  </a:moveTo>
                  <a:lnTo>
                    <a:pt x="155714" y="5333"/>
                  </a:lnTo>
                  <a:lnTo>
                    <a:pt x="113179" y="20527"/>
                  </a:lnTo>
                  <a:lnTo>
                    <a:pt x="75663" y="44367"/>
                  </a:lnTo>
                  <a:lnTo>
                    <a:pt x="44377" y="75640"/>
                  </a:lnTo>
                  <a:lnTo>
                    <a:pt x="20530" y="113133"/>
                  </a:lnTo>
                  <a:lnTo>
                    <a:pt x="5334" y="155634"/>
                  </a:lnTo>
                  <a:lnTo>
                    <a:pt x="0" y="201929"/>
                  </a:lnTo>
                  <a:lnTo>
                    <a:pt x="5334" y="248225"/>
                  </a:lnTo>
                  <a:lnTo>
                    <a:pt x="20530" y="290726"/>
                  </a:lnTo>
                  <a:lnTo>
                    <a:pt x="44377" y="328219"/>
                  </a:lnTo>
                  <a:lnTo>
                    <a:pt x="75663" y="359492"/>
                  </a:lnTo>
                  <a:lnTo>
                    <a:pt x="113179" y="383332"/>
                  </a:lnTo>
                  <a:lnTo>
                    <a:pt x="155714" y="398525"/>
                  </a:lnTo>
                  <a:lnTo>
                    <a:pt x="202057" y="403859"/>
                  </a:lnTo>
                  <a:lnTo>
                    <a:pt x="248352" y="398525"/>
                  </a:lnTo>
                  <a:lnTo>
                    <a:pt x="290853" y="383332"/>
                  </a:lnTo>
                  <a:lnTo>
                    <a:pt x="328346" y="359492"/>
                  </a:lnTo>
                  <a:lnTo>
                    <a:pt x="359619" y="328219"/>
                  </a:lnTo>
                  <a:lnTo>
                    <a:pt x="383459" y="290726"/>
                  </a:lnTo>
                  <a:lnTo>
                    <a:pt x="398653" y="248225"/>
                  </a:lnTo>
                  <a:lnTo>
                    <a:pt x="403987" y="201929"/>
                  </a:lnTo>
                  <a:lnTo>
                    <a:pt x="398653" y="155634"/>
                  </a:lnTo>
                  <a:lnTo>
                    <a:pt x="383459" y="113133"/>
                  </a:lnTo>
                  <a:lnTo>
                    <a:pt x="359619" y="75640"/>
                  </a:lnTo>
                  <a:lnTo>
                    <a:pt x="328346" y="44367"/>
                  </a:lnTo>
                  <a:lnTo>
                    <a:pt x="290853" y="20527"/>
                  </a:lnTo>
                  <a:lnTo>
                    <a:pt x="248352" y="5333"/>
                  </a:lnTo>
                  <a:lnTo>
                    <a:pt x="202057" y="0"/>
                  </a:lnTo>
                  <a:close/>
                </a:path>
              </a:pathLst>
            </a:custGeom>
            <a:solidFill>
              <a:srgbClr val="5B9BD4"/>
            </a:solidFill>
          </p:spPr>
          <p:txBody>
            <a:bodyPr wrap="square" lIns="0" tIns="0" rIns="0" bIns="0" rtlCol="0"/>
            <a:lstStyle/>
            <a:p>
              <a:endParaRPr/>
            </a:p>
          </p:txBody>
        </p:sp>
        <p:sp>
          <p:nvSpPr>
            <p:cNvPr id="13" name="object 13"/>
            <p:cNvSpPr/>
            <p:nvPr/>
          </p:nvSpPr>
          <p:spPr>
            <a:xfrm>
              <a:off x="6010909" y="991997"/>
              <a:ext cx="404495" cy="403860"/>
            </a:xfrm>
            <a:custGeom>
              <a:avLst/>
              <a:gdLst/>
              <a:ahLst/>
              <a:cxnLst/>
              <a:rect l="l" t="t" r="r" b="b"/>
              <a:pathLst>
                <a:path w="404495" h="403859">
                  <a:moveTo>
                    <a:pt x="0" y="201929"/>
                  </a:moveTo>
                  <a:lnTo>
                    <a:pt x="5334" y="155634"/>
                  </a:lnTo>
                  <a:lnTo>
                    <a:pt x="20530" y="113133"/>
                  </a:lnTo>
                  <a:lnTo>
                    <a:pt x="44377" y="75640"/>
                  </a:lnTo>
                  <a:lnTo>
                    <a:pt x="75663" y="44367"/>
                  </a:lnTo>
                  <a:lnTo>
                    <a:pt x="113179" y="20527"/>
                  </a:lnTo>
                  <a:lnTo>
                    <a:pt x="155714" y="5333"/>
                  </a:lnTo>
                  <a:lnTo>
                    <a:pt x="202057" y="0"/>
                  </a:lnTo>
                  <a:lnTo>
                    <a:pt x="248352" y="5333"/>
                  </a:lnTo>
                  <a:lnTo>
                    <a:pt x="290853" y="20527"/>
                  </a:lnTo>
                  <a:lnTo>
                    <a:pt x="328346" y="44367"/>
                  </a:lnTo>
                  <a:lnTo>
                    <a:pt x="359619" y="75640"/>
                  </a:lnTo>
                  <a:lnTo>
                    <a:pt x="383459" y="113133"/>
                  </a:lnTo>
                  <a:lnTo>
                    <a:pt x="398653" y="155634"/>
                  </a:lnTo>
                  <a:lnTo>
                    <a:pt x="403987" y="201929"/>
                  </a:lnTo>
                  <a:lnTo>
                    <a:pt x="398653" y="248225"/>
                  </a:lnTo>
                  <a:lnTo>
                    <a:pt x="383459" y="290726"/>
                  </a:lnTo>
                  <a:lnTo>
                    <a:pt x="359619" y="328219"/>
                  </a:lnTo>
                  <a:lnTo>
                    <a:pt x="328346" y="359492"/>
                  </a:lnTo>
                  <a:lnTo>
                    <a:pt x="290853" y="383332"/>
                  </a:lnTo>
                  <a:lnTo>
                    <a:pt x="248352" y="398525"/>
                  </a:lnTo>
                  <a:lnTo>
                    <a:pt x="202057" y="403859"/>
                  </a:lnTo>
                  <a:lnTo>
                    <a:pt x="155714" y="398525"/>
                  </a:lnTo>
                  <a:lnTo>
                    <a:pt x="113179" y="383332"/>
                  </a:lnTo>
                  <a:lnTo>
                    <a:pt x="75663" y="359492"/>
                  </a:lnTo>
                  <a:lnTo>
                    <a:pt x="44377" y="328219"/>
                  </a:lnTo>
                  <a:lnTo>
                    <a:pt x="20530" y="290726"/>
                  </a:lnTo>
                  <a:lnTo>
                    <a:pt x="5334" y="248225"/>
                  </a:lnTo>
                  <a:lnTo>
                    <a:pt x="0" y="201929"/>
                  </a:lnTo>
                  <a:close/>
                </a:path>
              </a:pathLst>
            </a:custGeom>
            <a:ln w="12700">
              <a:solidFill>
                <a:srgbClr val="41709C"/>
              </a:solidFill>
            </a:ln>
          </p:spPr>
          <p:txBody>
            <a:bodyPr wrap="square" lIns="0" tIns="0" rIns="0" bIns="0" rtlCol="0"/>
            <a:lstStyle/>
            <a:p>
              <a:endParaRPr/>
            </a:p>
          </p:txBody>
        </p:sp>
      </p:grpSp>
      <p:sp>
        <p:nvSpPr>
          <p:cNvPr id="14" name="object 14"/>
          <p:cNvSpPr txBox="1"/>
          <p:nvPr/>
        </p:nvSpPr>
        <p:spPr>
          <a:xfrm>
            <a:off x="6174740" y="1047368"/>
            <a:ext cx="76835" cy="269240"/>
          </a:xfrm>
          <a:prstGeom prst="rect">
            <a:avLst/>
          </a:prstGeom>
        </p:spPr>
        <p:txBody>
          <a:bodyPr vert="horz" wrap="square" lIns="0" tIns="12065" rIns="0" bIns="0" rtlCol="0">
            <a:spAutoFit/>
          </a:bodyPr>
          <a:lstStyle/>
          <a:p>
            <a:pPr marL="12700">
              <a:lnSpc>
                <a:spcPct val="100000"/>
              </a:lnSpc>
              <a:spcBef>
                <a:spcPts val="95"/>
              </a:spcBef>
            </a:pPr>
            <a:r>
              <a:rPr sz="1600" spc="-5" dirty="0">
                <a:solidFill>
                  <a:srgbClr val="FFFFFF"/>
                </a:solidFill>
                <a:latin typeface="Calibri"/>
                <a:cs typeface="Calibri"/>
              </a:rPr>
              <a:t>I</a:t>
            </a:r>
            <a:endParaRPr sz="1600">
              <a:latin typeface="Calibri"/>
              <a:cs typeface="Calibri"/>
            </a:endParaRPr>
          </a:p>
        </p:txBody>
      </p:sp>
      <p:grpSp>
        <p:nvGrpSpPr>
          <p:cNvPr id="15" name="object 15"/>
          <p:cNvGrpSpPr/>
          <p:nvPr/>
        </p:nvGrpSpPr>
        <p:grpSpPr>
          <a:xfrm>
            <a:off x="5972302" y="1522857"/>
            <a:ext cx="416559" cy="416559"/>
            <a:chOff x="5972302" y="1522857"/>
            <a:chExt cx="416559" cy="416559"/>
          </a:xfrm>
        </p:grpSpPr>
        <p:sp>
          <p:nvSpPr>
            <p:cNvPr id="16" name="object 16"/>
            <p:cNvSpPr/>
            <p:nvPr/>
          </p:nvSpPr>
          <p:spPr>
            <a:xfrm>
              <a:off x="5978652" y="1529207"/>
              <a:ext cx="403860" cy="403860"/>
            </a:xfrm>
            <a:custGeom>
              <a:avLst/>
              <a:gdLst/>
              <a:ahLst/>
              <a:cxnLst/>
              <a:rect l="l" t="t" r="r" b="b"/>
              <a:pathLst>
                <a:path w="403860" h="403860">
                  <a:moveTo>
                    <a:pt x="201930" y="0"/>
                  </a:moveTo>
                  <a:lnTo>
                    <a:pt x="155634" y="5333"/>
                  </a:lnTo>
                  <a:lnTo>
                    <a:pt x="113133" y="20527"/>
                  </a:lnTo>
                  <a:lnTo>
                    <a:pt x="75640" y="44367"/>
                  </a:lnTo>
                  <a:lnTo>
                    <a:pt x="44367" y="75640"/>
                  </a:lnTo>
                  <a:lnTo>
                    <a:pt x="20527" y="113133"/>
                  </a:lnTo>
                  <a:lnTo>
                    <a:pt x="5334" y="155634"/>
                  </a:lnTo>
                  <a:lnTo>
                    <a:pt x="0" y="201929"/>
                  </a:lnTo>
                  <a:lnTo>
                    <a:pt x="5333" y="248225"/>
                  </a:lnTo>
                  <a:lnTo>
                    <a:pt x="20527" y="290726"/>
                  </a:lnTo>
                  <a:lnTo>
                    <a:pt x="44367" y="328219"/>
                  </a:lnTo>
                  <a:lnTo>
                    <a:pt x="75640" y="359492"/>
                  </a:lnTo>
                  <a:lnTo>
                    <a:pt x="113133" y="383332"/>
                  </a:lnTo>
                  <a:lnTo>
                    <a:pt x="155634" y="398525"/>
                  </a:lnTo>
                  <a:lnTo>
                    <a:pt x="201930" y="403859"/>
                  </a:lnTo>
                  <a:lnTo>
                    <a:pt x="248265" y="398525"/>
                  </a:lnTo>
                  <a:lnTo>
                    <a:pt x="290781" y="383332"/>
                  </a:lnTo>
                  <a:lnTo>
                    <a:pt x="328273" y="359492"/>
                  </a:lnTo>
                  <a:lnTo>
                    <a:pt x="359532" y="328219"/>
                  </a:lnTo>
                  <a:lnTo>
                    <a:pt x="383354" y="290726"/>
                  </a:lnTo>
                  <a:lnTo>
                    <a:pt x="398532" y="248225"/>
                  </a:lnTo>
                  <a:lnTo>
                    <a:pt x="403860" y="201929"/>
                  </a:lnTo>
                  <a:lnTo>
                    <a:pt x="398532" y="155634"/>
                  </a:lnTo>
                  <a:lnTo>
                    <a:pt x="383354" y="113133"/>
                  </a:lnTo>
                  <a:lnTo>
                    <a:pt x="359532" y="75640"/>
                  </a:lnTo>
                  <a:lnTo>
                    <a:pt x="328273" y="44367"/>
                  </a:lnTo>
                  <a:lnTo>
                    <a:pt x="290781" y="20527"/>
                  </a:lnTo>
                  <a:lnTo>
                    <a:pt x="248265" y="5333"/>
                  </a:lnTo>
                  <a:lnTo>
                    <a:pt x="201930" y="0"/>
                  </a:lnTo>
                  <a:close/>
                </a:path>
              </a:pathLst>
            </a:custGeom>
            <a:solidFill>
              <a:srgbClr val="5B9BD4"/>
            </a:solidFill>
          </p:spPr>
          <p:txBody>
            <a:bodyPr wrap="square" lIns="0" tIns="0" rIns="0" bIns="0" rtlCol="0"/>
            <a:lstStyle/>
            <a:p>
              <a:endParaRPr/>
            </a:p>
          </p:txBody>
        </p:sp>
        <p:sp>
          <p:nvSpPr>
            <p:cNvPr id="17" name="object 17"/>
            <p:cNvSpPr/>
            <p:nvPr/>
          </p:nvSpPr>
          <p:spPr>
            <a:xfrm>
              <a:off x="5978652" y="1529207"/>
              <a:ext cx="403860" cy="403860"/>
            </a:xfrm>
            <a:custGeom>
              <a:avLst/>
              <a:gdLst/>
              <a:ahLst/>
              <a:cxnLst/>
              <a:rect l="l" t="t" r="r" b="b"/>
              <a:pathLst>
                <a:path w="403860" h="403860">
                  <a:moveTo>
                    <a:pt x="0" y="201929"/>
                  </a:moveTo>
                  <a:lnTo>
                    <a:pt x="5334" y="155634"/>
                  </a:lnTo>
                  <a:lnTo>
                    <a:pt x="20527" y="113133"/>
                  </a:lnTo>
                  <a:lnTo>
                    <a:pt x="44367" y="75640"/>
                  </a:lnTo>
                  <a:lnTo>
                    <a:pt x="75640" y="44367"/>
                  </a:lnTo>
                  <a:lnTo>
                    <a:pt x="113133" y="20527"/>
                  </a:lnTo>
                  <a:lnTo>
                    <a:pt x="155634" y="5333"/>
                  </a:lnTo>
                  <a:lnTo>
                    <a:pt x="201930" y="0"/>
                  </a:lnTo>
                  <a:lnTo>
                    <a:pt x="248265" y="5333"/>
                  </a:lnTo>
                  <a:lnTo>
                    <a:pt x="290781" y="20527"/>
                  </a:lnTo>
                  <a:lnTo>
                    <a:pt x="328273" y="44367"/>
                  </a:lnTo>
                  <a:lnTo>
                    <a:pt x="359532" y="75640"/>
                  </a:lnTo>
                  <a:lnTo>
                    <a:pt x="383354" y="113133"/>
                  </a:lnTo>
                  <a:lnTo>
                    <a:pt x="398532" y="155634"/>
                  </a:lnTo>
                  <a:lnTo>
                    <a:pt x="403860" y="201929"/>
                  </a:lnTo>
                  <a:lnTo>
                    <a:pt x="398532" y="248225"/>
                  </a:lnTo>
                  <a:lnTo>
                    <a:pt x="383354" y="290726"/>
                  </a:lnTo>
                  <a:lnTo>
                    <a:pt x="359532" y="328219"/>
                  </a:lnTo>
                  <a:lnTo>
                    <a:pt x="328273" y="359492"/>
                  </a:lnTo>
                  <a:lnTo>
                    <a:pt x="290781" y="383332"/>
                  </a:lnTo>
                  <a:lnTo>
                    <a:pt x="248265" y="398525"/>
                  </a:lnTo>
                  <a:lnTo>
                    <a:pt x="201930" y="403859"/>
                  </a:lnTo>
                  <a:lnTo>
                    <a:pt x="155634" y="398525"/>
                  </a:lnTo>
                  <a:lnTo>
                    <a:pt x="113133" y="383332"/>
                  </a:lnTo>
                  <a:lnTo>
                    <a:pt x="75640" y="359492"/>
                  </a:lnTo>
                  <a:lnTo>
                    <a:pt x="44367" y="328219"/>
                  </a:lnTo>
                  <a:lnTo>
                    <a:pt x="20527" y="290726"/>
                  </a:lnTo>
                  <a:lnTo>
                    <a:pt x="5333" y="248225"/>
                  </a:lnTo>
                  <a:lnTo>
                    <a:pt x="0" y="201929"/>
                  </a:lnTo>
                  <a:close/>
                </a:path>
              </a:pathLst>
            </a:custGeom>
            <a:ln w="12700">
              <a:solidFill>
                <a:srgbClr val="41709C"/>
              </a:solidFill>
            </a:ln>
          </p:spPr>
          <p:txBody>
            <a:bodyPr wrap="square" lIns="0" tIns="0" rIns="0" bIns="0" rtlCol="0"/>
            <a:lstStyle/>
            <a:p>
              <a:endParaRPr/>
            </a:p>
          </p:txBody>
        </p:sp>
      </p:grpSp>
      <p:sp>
        <p:nvSpPr>
          <p:cNvPr id="18" name="object 18"/>
          <p:cNvSpPr txBox="1"/>
          <p:nvPr/>
        </p:nvSpPr>
        <p:spPr>
          <a:xfrm>
            <a:off x="6118097" y="1584705"/>
            <a:ext cx="129539" cy="269240"/>
          </a:xfrm>
          <a:prstGeom prst="rect">
            <a:avLst/>
          </a:prstGeom>
        </p:spPr>
        <p:txBody>
          <a:bodyPr vert="horz" wrap="square" lIns="0" tIns="12065" rIns="0" bIns="0" rtlCol="0">
            <a:spAutoFit/>
          </a:bodyPr>
          <a:lstStyle/>
          <a:p>
            <a:pPr marL="12700">
              <a:lnSpc>
                <a:spcPct val="100000"/>
              </a:lnSpc>
              <a:spcBef>
                <a:spcPts val="95"/>
              </a:spcBef>
            </a:pPr>
            <a:r>
              <a:rPr sz="1600" dirty="0">
                <a:solidFill>
                  <a:srgbClr val="FFFFFF"/>
                </a:solidFill>
                <a:latin typeface="Calibri"/>
                <a:cs typeface="Calibri"/>
              </a:rPr>
              <a:t>II</a:t>
            </a:r>
            <a:endParaRPr sz="1600">
              <a:latin typeface="Calibri"/>
              <a:cs typeface="Calibri"/>
            </a:endParaRPr>
          </a:p>
        </p:txBody>
      </p:sp>
      <p:sp>
        <p:nvSpPr>
          <p:cNvPr id="19" name="object 19"/>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19</a:t>
            </a:fld>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401827" y="3142233"/>
            <a:ext cx="11523980" cy="3082290"/>
          </a:xfrm>
          <a:prstGeom prst="rect">
            <a:avLst/>
          </a:prstGeom>
        </p:spPr>
        <p:txBody>
          <a:bodyPr vert="horz" wrap="square" lIns="0" tIns="13335" rIns="0" bIns="0" rtlCol="0">
            <a:spAutoFit/>
          </a:bodyPr>
          <a:lstStyle/>
          <a:p>
            <a:pPr marL="82550" algn="ctr">
              <a:lnSpc>
                <a:spcPct val="100000"/>
              </a:lnSpc>
              <a:spcBef>
                <a:spcPts val="105"/>
              </a:spcBef>
            </a:pPr>
            <a:r>
              <a:rPr sz="2000" b="1" spc="-5" dirty="0">
                <a:latin typeface="Calibri"/>
                <a:cs typeface="Calibri"/>
              </a:rPr>
              <a:t>План</a:t>
            </a:r>
            <a:endParaRPr sz="2000">
              <a:latin typeface="Calibri"/>
              <a:cs typeface="Calibri"/>
            </a:endParaRPr>
          </a:p>
          <a:p>
            <a:pPr marL="266700" indent="-254635">
              <a:lnSpc>
                <a:spcPct val="100000"/>
              </a:lnSpc>
              <a:spcBef>
                <a:spcPts val="10"/>
              </a:spcBef>
              <a:buClr>
                <a:srgbClr val="000000"/>
              </a:buClr>
              <a:buFont typeface="Calibri"/>
              <a:buAutoNum type="arabicPeriod"/>
              <a:tabLst>
                <a:tab pos="267335" algn="l"/>
              </a:tabLst>
            </a:pPr>
            <a:r>
              <a:rPr sz="2000" spc="10" dirty="0">
                <a:solidFill>
                  <a:srgbClr val="353535"/>
                </a:solidFill>
                <a:latin typeface="Times New Roman"/>
                <a:cs typeface="Times New Roman"/>
              </a:rPr>
              <a:t>Смесь</a:t>
            </a:r>
            <a:r>
              <a:rPr sz="2000" spc="-20" dirty="0">
                <a:solidFill>
                  <a:srgbClr val="353535"/>
                </a:solidFill>
                <a:latin typeface="Times New Roman"/>
                <a:cs typeface="Times New Roman"/>
              </a:rPr>
              <a:t> </a:t>
            </a:r>
            <a:r>
              <a:rPr sz="2000" spc="-10" dirty="0">
                <a:solidFill>
                  <a:srgbClr val="353535"/>
                </a:solidFill>
                <a:latin typeface="Times New Roman"/>
                <a:cs typeface="Times New Roman"/>
              </a:rPr>
              <a:t>оксида</a:t>
            </a:r>
            <a:r>
              <a:rPr sz="2000" spc="-15" dirty="0">
                <a:solidFill>
                  <a:srgbClr val="353535"/>
                </a:solidFill>
                <a:latin typeface="Times New Roman"/>
                <a:cs typeface="Times New Roman"/>
              </a:rPr>
              <a:t> </a:t>
            </a:r>
            <a:r>
              <a:rPr sz="2000" spc="-5" dirty="0">
                <a:solidFill>
                  <a:srgbClr val="353535"/>
                </a:solidFill>
                <a:latin typeface="Times New Roman"/>
                <a:cs typeface="Times New Roman"/>
              </a:rPr>
              <a:t>натрия</a:t>
            </a:r>
            <a:r>
              <a:rPr sz="2000" spc="5" dirty="0">
                <a:solidFill>
                  <a:srgbClr val="353535"/>
                </a:solidFill>
                <a:latin typeface="Times New Roman"/>
                <a:cs typeface="Times New Roman"/>
              </a:rPr>
              <a:t> </a:t>
            </a:r>
            <a:r>
              <a:rPr sz="2000" dirty="0">
                <a:solidFill>
                  <a:srgbClr val="353535"/>
                </a:solidFill>
                <a:latin typeface="Times New Roman"/>
                <a:cs typeface="Times New Roman"/>
              </a:rPr>
              <a:t>и</a:t>
            </a:r>
            <a:r>
              <a:rPr sz="2000" spc="-5" dirty="0">
                <a:solidFill>
                  <a:srgbClr val="353535"/>
                </a:solidFill>
                <a:latin typeface="Times New Roman"/>
                <a:cs typeface="Times New Roman"/>
              </a:rPr>
              <a:t> </a:t>
            </a:r>
            <a:r>
              <a:rPr sz="2000" spc="-10" dirty="0">
                <a:solidFill>
                  <a:srgbClr val="353535"/>
                </a:solidFill>
                <a:latin typeface="Times New Roman"/>
                <a:cs typeface="Times New Roman"/>
              </a:rPr>
              <a:t>оксида</a:t>
            </a:r>
            <a:r>
              <a:rPr sz="2000" spc="-15" dirty="0">
                <a:solidFill>
                  <a:srgbClr val="353535"/>
                </a:solidFill>
                <a:latin typeface="Times New Roman"/>
                <a:cs typeface="Times New Roman"/>
              </a:rPr>
              <a:t> </a:t>
            </a:r>
            <a:r>
              <a:rPr sz="2000" spc="10" dirty="0">
                <a:solidFill>
                  <a:srgbClr val="353535"/>
                </a:solidFill>
                <a:latin typeface="Times New Roman"/>
                <a:cs typeface="Times New Roman"/>
              </a:rPr>
              <a:t>фосфора</a:t>
            </a:r>
            <a:r>
              <a:rPr sz="2000" spc="-10" dirty="0">
                <a:solidFill>
                  <a:srgbClr val="353535"/>
                </a:solidFill>
                <a:latin typeface="Times New Roman"/>
                <a:cs typeface="Times New Roman"/>
              </a:rPr>
              <a:t> </a:t>
            </a:r>
            <a:r>
              <a:rPr sz="2000" spc="5" dirty="0">
                <a:solidFill>
                  <a:srgbClr val="353535"/>
                </a:solidFill>
                <a:latin typeface="Times New Roman"/>
                <a:cs typeface="Times New Roman"/>
              </a:rPr>
              <a:t>(V),</a:t>
            </a:r>
            <a:endParaRPr sz="2000">
              <a:latin typeface="Times New Roman"/>
              <a:cs typeface="Times New Roman"/>
            </a:endParaRPr>
          </a:p>
          <a:p>
            <a:pPr marL="266700" indent="-254635">
              <a:lnSpc>
                <a:spcPct val="100000"/>
              </a:lnSpc>
              <a:buClr>
                <a:srgbClr val="000000"/>
              </a:buClr>
              <a:buFont typeface="Calibri"/>
              <a:buAutoNum type="arabicPeriod"/>
              <a:tabLst>
                <a:tab pos="267335" algn="l"/>
              </a:tabLst>
            </a:pPr>
            <a:r>
              <a:rPr sz="2000" spc="5" dirty="0">
                <a:solidFill>
                  <a:srgbClr val="353535"/>
                </a:solidFill>
                <a:latin typeface="Times New Roman"/>
                <a:cs typeface="Times New Roman"/>
              </a:rPr>
              <a:t>Через</a:t>
            </a:r>
            <a:r>
              <a:rPr sz="2000" spc="-20" dirty="0">
                <a:solidFill>
                  <a:srgbClr val="353535"/>
                </a:solidFill>
                <a:latin typeface="Times New Roman"/>
                <a:cs typeface="Times New Roman"/>
              </a:rPr>
              <a:t> </a:t>
            </a:r>
            <a:r>
              <a:rPr sz="2000" spc="5" dirty="0">
                <a:solidFill>
                  <a:srgbClr val="353535"/>
                </a:solidFill>
                <a:latin typeface="Times New Roman"/>
                <a:cs typeface="Times New Roman"/>
              </a:rPr>
              <a:t>520</a:t>
            </a:r>
            <a:r>
              <a:rPr sz="2000" spc="-30" dirty="0">
                <a:solidFill>
                  <a:srgbClr val="353535"/>
                </a:solidFill>
                <a:latin typeface="Times New Roman"/>
                <a:cs typeface="Times New Roman"/>
              </a:rPr>
              <a:t> </a:t>
            </a:r>
            <a:r>
              <a:rPr sz="2000" dirty="0">
                <a:solidFill>
                  <a:srgbClr val="353535"/>
                </a:solidFill>
                <a:latin typeface="Times New Roman"/>
                <a:cs typeface="Times New Roman"/>
              </a:rPr>
              <a:t>г</a:t>
            </a:r>
            <a:r>
              <a:rPr sz="2000" spc="5" dirty="0">
                <a:solidFill>
                  <a:srgbClr val="353535"/>
                </a:solidFill>
                <a:latin typeface="Times New Roman"/>
                <a:cs typeface="Times New Roman"/>
              </a:rPr>
              <a:t> </a:t>
            </a:r>
            <a:r>
              <a:rPr sz="2000" spc="-5" dirty="0">
                <a:solidFill>
                  <a:srgbClr val="353535"/>
                </a:solidFill>
                <a:latin typeface="Times New Roman"/>
                <a:cs typeface="Times New Roman"/>
              </a:rPr>
              <a:t>16,1%-ного</a:t>
            </a:r>
            <a:r>
              <a:rPr sz="2000" spc="-25" dirty="0">
                <a:solidFill>
                  <a:srgbClr val="353535"/>
                </a:solidFill>
                <a:latin typeface="Times New Roman"/>
                <a:cs typeface="Times New Roman"/>
              </a:rPr>
              <a:t> </a:t>
            </a:r>
            <a:r>
              <a:rPr sz="2000" dirty="0">
                <a:solidFill>
                  <a:srgbClr val="353535"/>
                </a:solidFill>
                <a:latin typeface="Times New Roman"/>
                <a:cs typeface="Times New Roman"/>
              </a:rPr>
              <a:t>раствора</a:t>
            </a:r>
            <a:r>
              <a:rPr sz="2000" spc="-35" dirty="0">
                <a:solidFill>
                  <a:srgbClr val="353535"/>
                </a:solidFill>
                <a:latin typeface="Times New Roman"/>
                <a:cs typeface="Times New Roman"/>
              </a:rPr>
              <a:t> </a:t>
            </a:r>
            <a:r>
              <a:rPr sz="2000" spc="-20" dirty="0">
                <a:solidFill>
                  <a:srgbClr val="353535"/>
                </a:solidFill>
                <a:latin typeface="Times New Roman"/>
                <a:cs typeface="Times New Roman"/>
              </a:rPr>
              <a:t>сульфата</a:t>
            </a:r>
            <a:r>
              <a:rPr sz="2000" dirty="0">
                <a:solidFill>
                  <a:srgbClr val="353535"/>
                </a:solidFill>
                <a:latin typeface="Times New Roman"/>
                <a:cs typeface="Times New Roman"/>
              </a:rPr>
              <a:t> </a:t>
            </a:r>
            <a:r>
              <a:rPr sz="2000" spc="-15" dirty="0">
                <a:solidFill>
                  <a:srgbClr val="353535"/>
                </a:solidFill>
                <a:latin typeface="Times New Roman"/>
                <a:cs typeface="Times New Roman"/>
              </a:rPr>
              <a:t>цинка</a:t>
            </a:r>
            <a:r>
              <a:rPr sz="2000" spc="25" dirty="0">
                <a:solidFill>
                  <a:srgbClr val="353535"/>
                </a:solidFill>
                <a:latin typeface="Times New Roman"/>
                <a:cs typeface="Times New Roman"/>
              </a:rPr>
              <a:t> </a:t>
            </a:r>
            <a:r>
              <a:rPr sz="2000" spc="-5" dirty="0">
                <a:solidFill>
                  <a:srgbClr val="353535"/>
                </a:solidFill>
                <a:latin typeface="Times New Roman"/>
                <a:cs typeface="Times New Roman"/>
              </a:rPr>
              <a:t>пропускали</a:t>
            </a:r>
            <a:r>
              <a:rPr sz="2000" spc="20" dirty="0">
                <a:solidFill>
                  <a:srgbClr val="353535"/>
                </a:solidFill>
                <a:latin typeface="Times New Roman"/>
                <a:cs typeface="Times New Roman"/>
              </a:rPr>
              <a:t> </a:t>
            </a:r>
            <a:r>
              <a:rPr sz="2000" dirty="0">
                <a:solidFill>
                  <a:srgbClr val="353535"/>
                </a:solidFill>
                <a:latin typeface="Times New Roman"/>
                <a:cs typeface="Times New Roman"/>
              </a:rPr>
              <a:t>электрический </a:t>
            </a:r>
            <a:r>
              <a:rPr sz="2000" spc="-10" dirty="0">
                <a:solidFill>
                  <a:srgbClr val="353535"/>
                </a:solidFill>
                <a:latin typeface="Times New Roman"/>
                <a:cs typeface="Times New Roman"/>
              </a:rPr>
              <a:t>ток</a:t>
            </a:r>
            <a:endParaRPr sz="2000">
              <a:latin typeface="Times New Roman"/>
              <a:cs typeface="Times New Roman"/>
            </a:endParaRPr>
          </a:p>
          <a:p>
            <a:pPr marL="266700" indent="-254635">
              <a:lnSpc>
                <a:spcPct val="100000"/>
              </a:lnSpc>
              <a:spcBef>
                <a:spcPts val="5"/>
              </a:spcBef>
              <a:buFont typeface="Calibri"/>
              <a:buAutoNum type="arabicPeriod"/>
              <a:tabLst>
                <a:tab pos="267335" algn="l"/>
              </a:tabLst>
            </a:pPr>
            <a:r>
              <a:rPr sz="2000" spc="5" dirty="0">
                <a:latin typeface="Times New Roman"/>
                <a:cs typeface="Times New Roman"/>
              </a:rPr>
              <a:t>Смесь</a:t>
            </a:r>
            <a:r>
              <a:rPr sz="2000" spc="-15" dirty="0">
                <a:latin typeface="Times New Roman"/>
                <a:cs typeface="Times New Roman"/>
              </a:rPr>
              <a:t> </a:t>
            </a:r>
            <a:r>
              <a:rPr sz="2000" dirty="0">
                <a:latin typeface="Times New Roman"/>
                <a:cs typeface="Times New Roman"/>
              </a:rPr>
              <a:t>хлоридов</a:t>
            </a:r>
            <a:r>
              <a:rPr sz="2000" spc="-10" dirty="0">
                <a:latin typeface="Times New Roman"/>
                <a:cs typeface="Times New Roman"/>
              </a:rPr>
              <a:t> </a:t>
            </a:r>
            <a:r>
              <a:rPr sz="2000" dirty="0">
                <a:latin typeface="Times New Roman"/>
                <a:cs typeface="Times New Roman"/>
              </a:rPr>
              <a:t>бария</a:t>
            </a:r>
            <a:r>
              <a:rPr sz="2000" spc="-10" dirty="0">
                <a:latin typeface="Times New Roman"/>
                <a:cs typeface="Times New Roman"/>
              </a:rPr>
              <a:t> </a:t>
            </a:r>
            <a:r>
              <a:rPr sz="2000" dirty="0">
                <a:latin typeface="Times New Roman"/>
                <a:cs typeface="Times New Roman"/>
              </a:rPr>
              <a:t>и</a:t>
            </a:r>
            <a:r>
              <a:rPr sz="2000" spc="5" dirty="0">
                <a:latin typeface="Times New Roman"/>
                <a:cs typeface="Times New Roman"/>
              </a:rPr>
              <a:t> </a:t>
            </a:r>
            <a:r>
              <a:rPr sz="2000" spc="-5" dirty="0">
                <a:latin typeface="Times New Roman"/>
                <a:cs typeface="Times New Roman"/>
              </a:rPr>
              <a:t>алюминия</a:t>
            </a:r>
            <a:r>
              <a:rPr sz="2000" spc="5" dirty="0">
                <a:latin typeface="Times New Roman"/>
                <a:cs typeface="Times New Roman"/>
              </a:rPr>
              <a:t> </a:t>
            </a:r>
            <a:r>
              <a:rPr sz="2000" dirty="0">
                <a:latin typeface="Times New Roman"/>
                <a:cs typeface="Times New Roman"/>
              </a:rPr>
              <a:t>растворили</a:t>
            </a:r>
            <a:r>
              <a:rPr sz="2000" spc="-10" dirty="0">
                <a:latin typeface="Times New Roman"/>
                <a:cs typeface="Times New Roman"/>
              </a:rPr>
              <a:t> </a:t>
            </a:r>
            <a:r>
              <a:rPr sz="2000" dirty="0">
                <a:latin typeface="Times New Roman"/>
                <a:cs typeface="Times New Roman"/>
              </a:rPr>
              <a:t>в</a:t>
            </a:r>
            <a:r>
              <a:rPr sz="2000" spc="5" dirty="0">
                <a:latin typeface="Times New Roman"/>
                <a:cs typeface="Times New Roman"/>
              </a:rPr>
              <a:t> </a:t>
            </a:r>
            <a:r>
              <a:rPr sz="2000" spc="-15" dirty="0">
                <a:latin typeface="Times New Roman"/>
                <a:cs typeface="Times New Roman"/>
              </a:rPr>
              <a:t>воде.</a:t>
            </a:r>
            <a:r>
              <a:rPr sz="2000" spc="-20" dirty="0">
                <a:latin typeface="Times New Roman"/>
                <a:cs typeface="Times New Roman"/>
              </a:rPr>
              <a:t> </a:t>
            </a:r>
            <a:r>
              <a:rPr sz="2000" spc="-5" dirty="0">
                <a:latin typeface="Times New Roman"/>
                <a:cs typeface="Times New Roman"/>
              </a:rPr>
              <a:t>Полученный</a:t>
            </a:r>
            <a:r>
              <a:rPr sz="2000" spc="5" dirty="0">
                <a:latin typeface="Times New Roman"/>
                <a:cs typeface="Times New Roman"/>
              </a:rPr>
              <a:t> </a:t>
            </a:r>
            <a:r>
              <a:rPr sz="2000" dirty="0">
                <a:latin typeface="Times New Roman"/>
                <a:cs typeface="Times New Roman"/>
              </a:rPr>
              <a:t>раствор</a:t>
            </a:r>
            <a:r>
              <a:rPr sz="2000" spc="-10" dirty="0">
                <a:latin typeface="Times New Roman"/>
                <a:cs typeface="Times New Roman"/>
              </a:rPr>
              <a:t> </a:t>
            </a:r>
            <a:r>
              <a:rPr sz="2000" spc="-5" dirty="0">
                <a:latin typeface="Times New Roman"/>
                <a:cs typeface="Times New Roman"/>
              </a:rPr>
              <a:t>разделили</a:t>
            </a:r>
            <a:r>
              <a:rPr sz="2000" spc="-10" dirty="0">
                <a:latin typeface="Times New Roman"/>
                <a:cs typeface="Times New Roman"/>
              </a:rPr>
              <a:t> </a:t>
            </a:r>
            <a:r>
              <a:rPr sz="2000" dirty="0">
                <a:latin typeface="Times New Roman"/>
                <a:cs typeface="Times New Roman"/>
              </a:rPr>
              <a:t>на</a:t>
            </a:r>
            <a:r>
              <a:rPr sz="2000" spc="10" dirty="0">
                <a:latin typeface="Times New Roman"/>
                <a:cs typeface="Times New Roman"/>
              </a:rPr>
              <a:t> </a:t>
            </a:r>
            <a:r>
              <a:rPr sz="2000" dirty="0">
                <a:latin typeface="Times New Roman"/>
                <a:cs typeface="Times New Roman"/>
              </a:rPr>
              <a:t>3 </a:t>
            </a:r>
            <a:r>
              <a:rPr sz="2000" spc="-25" dirty="0">
                <a:latin typeface="Times New Roman"/>
                <a:cs typeface="Times New Roman"/>
              </a:rPr>
              <a:t>колбы.</a:t>
            </a:r>
            <a:endParaRPr sz="2000">
              <a:latin typeface="Times New Roman"/>
              <a:cs typeface="Times New Roman"/>
            </a:endParaRPr>
          </a:p>
          <a:p>
            <a:pPr marL="266700" indent="-254635">
              <a:lnSpc>
                <a:spcPct val="100000"/>
              </a:lnSpc>
              <a:buClr>
                <a:srgbClr val="000000"/>
              </a:buClr>
              <a:buFont typeface="Calibri"/>
              <a:buAutoNum type="arabicPeriod"/>
              <a:tabLst>
                <a:tab pos="267335" algn="l"/>
              </a:tabLst>
            </a:pPr>
            <a:r>
              <a:rPr sz="2000" spc="-5" dirty="0">
                <a:solidFill>
                  <a:srgbClr val="353535"/>
                </a:solidFill>
                <a:latin typeface="Times New Roman"/>
                <a:cs typeface="Times New Roman"/>
              </a:rPr>
              <a:t>Электролиз</a:t>
            </a:r>
            <a:r>
              <a:rPr sz="2000" spc="-10" dirty="0">
                <a:solidFill>
                  <a:srgbClr val="353535"/>
                </a:solidFill>
                <a:latin typeface="Times New Roman"/>
                <a:cs typeface="Times New Roman"/>
              </a:rPr>
              <a:t> 5%-ного</a:t>
            </a:r>
            <a:r>
              <a:rPr sz="2000" spc="-30" dirty="0">
                <a:solidFill>
                  <a:srgbClr val="353535"/>
                </a:solidFill>
                <a:latin typeface="Times New Roman"/>
                <a:cs typeface="Times New Roman"/>
              </a:rPr>
              <a:t> </a:t>
            </a:r>
            <a:r>
              <a:rPr sz="2000" dirty="0">
                <a:solidFill>
                  <a:srgbClr val="353535"/>
                </a:solidFill>
                <a:latin typeface="Times New Roman"/>
                <a:cs typeface="Times New Roman"/>
              </a:rPr>
              <a:t>раствора</a:t>
            </a:r>
            <a:r>
              <a:rPr sz="2000" spc="-25" dirty="0">
                <a:solidFill>
                  <a:srgbClr val="353535"/>
                </a:solidFill>
                <a:latin typeface="Times New Roman"/>
                <a:cs typeface="Times New Roman"/>
              </a:rPr>
              <a:t> </a:t>
            </a:r>
            <a:r>
              <a:rPr sz="2000" spc="-5" dirty="0">
                <a:solidFill>
                  <a:srgbClr val="353535"/>
                </a:solidFill>
                <a:latin typeface="Times New Roman"/>
                <a:cs typeface="Times New Roman"/>
              </a:rPr>
              <a:t>нитрата</a:t>
            </a:r>
            <a:r>
              <a:rPr sz="2000" dirty="0">
                <a:solidFill>
                  <a:srgbClr val="353535"/>
                </a:solidFill>
                <a:latin typeface="Times New Roman"/>
                <a:cs typeface="Times New Roman"/>
              </a:rPr>
              <a:t> бария </a:t>
            </a:r>
            <a:r>
              <a:rPr sz="2000" spc="-5" dirty="0">
                <a:solidFill>
                  <a:srgbClr val="353535"/>
                </a:solidFill>
                <a:latin typeface="Times New Roman"/>
                <a:cs typeface="Times New Roman"/>
              </a:rPr>
              <a:t>массой</a:t>
            </a:r>
            <a:r>
              <a:rPr sz="2000" spc="-25" dirty="0">
                <a:solidFill>
                  <a:srgbClr val="353535"/>
                </a:solidFill>
                <a:latin typeface="Times New Roman"/>
                <a:cs typeface="Times New Roman"/>
              </a:rPr>
              <a:t> </a:t>
            </a:r>
            <a:r>
              <a:rPr sz="2000" spc="5" dirty="0">
                <a:solidFill>
                  <a:srgbClr val="353535"/>
                </a:solidFill>
                <a:latin typeface="Times New Roman"/>
                <a:cs typeface="Times New Roman"/>
              </a:rPr>
              <a:t>522</a:t>
            </a:r>
            <a:r>
              <a:rPr sz="2000" spc="-10" dirty="0">
                <a:solidFill>
                  <a:srgbClr val="353535"/>
                </a:solidFill>
                <a:latin typeface="Times New Roman"/>
                <a:cs typeface="Times New Roman"/>
              </a:rPr>
              <a:t> </a:t>
            </a:r>
            <a:r>
              <a:rPr sz="2000" dirty="0">
                <a:solidFill>
                  <a:srgbClr val="353535"/>
                </a:solidFill>
                <a:latin typeface="Times New Roman"/>
                <a:cs typeface="Times New Roman"/>
              </a:rPr>
              <a:t>г</a:t>
            </a:r>
            <a:endParaRPr sz="2000">
              <a:latin typeface="Times New Roman"/>
              <a:cs typeface="Times New Roman"/>
            </a:endParaRPr>
          </a:p>
          <a:p>
            <a:pPr marL="12700" marR="1477010">
              <a:lnSpc>
                <a:spcPct val="100000"/>
              </a:lnSpc>
              <a:buClr>
                <a:srgbClr val="353535"/>
              </a:buClr>
              <a:buFont typeface="Times New Roman"/>
              <a:buAutoNum type="arabicPeriod"/>
              <a:tabLst>
                <a:tab pos="267335" algn="l"/>
              </a:tabLst>
            </a:pPr>
            <a:r>
              <a:rPr sz="2000" spc="-5" dirty="0">
                <a:latin typeface="Calibri"/>
                <a:cs typeface="Calibri"/>
              </a:rPr>
              <a:t>Смесь гексагидрата хлорида кальция </a:t>
            </a:r>
            <a:r>
              <a:rPr sz="2000" dirty="0">
                <a:latin typeface="Calibri"/>
                <a:cs typeface="Calibri"/>
              </a:rPr>
              <a:t>и </a:t>
            </a:r>
            <a:r>
              <a:rPr sz="2000" spc="-5" dirty="0">
                <a:latin typeface="Calibri"/>
                <a:cs typeface="Calibri"/>
              </a:rPr>
              <a:t>декагидрата карбоната </a:t>
            </a:r>
            <a:r>
              <a:rPr sz="2000" dirty="0">
                <a:latin typeface="Calibri"/>
                <a:cs typeface="Calibri"/>
              </a:rPr>
              <a:t>натрия, </a:t>
            </a:r>
            <a:r>
              <a:rPr sz="2000" spc="-15" dirty="0">
                <a:latin typeface="Calibri"/>
                <a:cs typeface="Calibri"/>
              </a:rPr>
              <a:t>содержащую </a:t>
            </a:r>
            <a:r>
              <a:rPr sz="2000" dirty="0">
                <a:latin typeface="Calibri"/>
                <a:cs typeface="Calibri"/>
              </a:rPr>
              <a:t>43,2 г </a:t>
            </a:r>
            <a:r>
              <a:rPr sz="2000" spc="-440" dirty="0">
                <a:latin typeface="Calibri"/>
                <a:cs typeface="Calibri"/>
              </a:rPr>
              <a:t> </a:t>
            </a:r>
            <a:r>
              <a:rPr sz="2000" spc="-5" dirty="0">
                <a:latin typeface="Calibri"/>
                <a:cs typeface="Calibri"/>
              </a:rPr>
              <a:t>кристаллизационной</a:t>
            </a:r>
            <a:r>
              <a:rPr sz="2000" spc="-20" dirty="0">
                <a:latin typeface="Calibri"/>
                <a:cs typeface="Calibri"/>
              </a:rPr>
              <a:t> </a:t>
            </a:r>
            <a:r>
              <a:rPr sz="2000" spc="-15" dirty="0">
                <a:latin typeface="Calibri"/>
                <a:cs typeface="Calibri"/>
              </a:rPr>
              <a:t>воды,</a:t>
            </a:r>
            <a:endParaRPr sz="2000">
              <a:latin typeface="Calibri"/>
              <a:cs typeface="Calibri"/>
            </a:endParaRPr>
          </a:p>
          <a:p>
            <a:pPr marL="266700" indent="-254635">
              <a:lnSpc>
                <a:spcPct val="100000"/>
              </a:lnSpc>
              <a:spcBef>
                <a:spcPts val="50"/>
              </a:spcBef>
              <a:buClr>
                <a:srgbClr val="353535"/>
              </a:buClr>
              <a:buFont typeface="Times New Roman"/>
              <a:buAutoNum type="arabicPeriod"/>
              <a:tabLst>
                <a:tab pos="267335" algn="l"/>
              </a:tabLst>
            </a:pPr>
            <a:r>
              <a:rPr sz="2000" spc="5" dirty="0">
                <a:latin typeface="Times New Roman"/>
                <a:cs typeface="Times New Roman"/>
              </a:rPr>
              <a:t>Смесь</a:t>
            </a:r>
            <a:r>
              <a:rPr sz="2000" spc="-5" dirty="0">
                <a:latin typeface="Times New Roman"/>
                <a:cs typeface="Times New Roman"/>
              </a:rPr>
              <a:t> пероксида </a:t>
            </a:r>
            <a:r>
              <a:rPr sz="2000" dirty="0">
                <a:latin typeface="Times New Roman"/>
                <a:cs typeface="Times New Roman"/>
              </a:rPr>
              <a:t>и</a:t>
            </a:r>
            <a:r>
              <a:rPr sz="2000" spc="15" dirty="0">
                <a:latin typeface="Times New Roman"/>
                <a:cs typeface="Times New Roman"/>
              </a:rPr>
              <a:t> </a:t>
            </a:r>
            <a:r>
              <a:rPr sz="2000" spc="-10" dirty="0">
                <a:latin typeface="Times New Roman"/>
                <a:cs typeface="Times New Roman"/>
              </a:rPr>
              <a:t>оксида</a:t>
            </a:r>
            <a:r>
              <a:rPr sz="2000" spc="-5" dirty="0">
                <a:latin typeface="Times New Roman"/>
                <a:cs typeface="Times New Roman"/>
              </a:rPr>
              <a:t> </a:t>
            </a:r>
            <a:r>
              <a:rPr sz="2000" dirty="0">
                <a:latin typeface="Times New Roman"/>
                <a:cs typeface="Times New Roman"/>
              </a:rPr>
              <a:t>бария,</a:t>
            </a:r>
            <a:r>
              <a:rPr sz="2000" spc="5" dirty="0">
                <a:latin typeface="Times New Roman"/>
                <a:cs typeface="Times New Roman"/>
              </a:rPr>
              <a:t> </a:t>
            </a:r>
            <a:r>
              <a:rPr sz="2000" dirty="0">
                <a:latin typeface="Times New Roman"/>
                <a:cs typeface="Times New Roman"/>
              </a:rPr>
              <a:t>в</a:t>
            </a:r>
            <a:r>
              <a:rPr sz="2000" spc="10" dirty="0">
                <a:latin typeface="Times New Roman"/>
                <a:cs typeface="Times New Roman"/>
              </a:rPr>
              <a:t> </a:t>
            </a:r>
            <a:r>
              <a:rPr sz="2000" spc="-20" dirty="0">
                <a:latin typeface="Times New Roman"/>
                <a:cs typeface="Times New Roman"/>
              </a:rPr>
              <a:t>которой</a:t>
            </a:r>
            <a:r>
              <a:rPr sz="2000" spc="-15" dirty="0">
                <a:latin typeface="Times New Roman"/>
                <a:cs typeface="Times New Roman"/>
              </a:rPr>
              <a:t> </a:t>
            </a:r>
            <a:r>
              <a:rPr sz="2000" spc="-5" dirty="0">
                <a:latin typeface="Times New Roman"/>
                <a:cs typeface="Times New Roman"/>
              </a:rPr>
              <a:t>соотношение</a:t>
            </a:r>
            <a:r>
              <a:rPr sz="2000" spc="-20" dirty="0">
                <a:latin typeface="Times New Roman"/>
                <a:cs typeface="Times New Roman"/>
              </a:rPr>
              <a:t> </a:t>
            </a:r>
            <a:r>
              <a:rPr sz="2000" spc="-5" dirty="0">
                <a:latin typeface="Times New Roman"/>
                <a:cs typeface="Times New Roman"/>
              </a:rPr>
              <a:t>числа</a:t>
            </a:r>
            <a:r>
              <a:rPr sz="2000" spc="15" dirty="0">
                <a:latin typeface="Times New Roman"/>
                <a:cs typeface="Times New Roman"/>
              </a:rPr>
              <a:t> </a:t>
            </a:r>
            <a:r>
              <a:rPr sz="2000" spc="-20" dirty="0">
                <a:latin typeface="Times New Roman"/>
                <a:cs typeface="Times New Roman"/>
              </a:rPr>
              <a:t>атомов</a:t>
            </a:r>
            <a:r>
              <a:rPr sz="2000" spc="-35" dirty="0">
                <a:latin typeface="Times New Roman"/>
                <a:cs typeface="Times New Roman"/>
              </a:rPr>
              <a:t> </a:t>
            </a:r>
            <a:r>
              <a:rPr sz="2000" dirty="0">
                <a:latin typeface="Times New Roman"/>
                <a:cs typeface="Times New Roman"/>
              </a:rPr>
              <a:t>бария</a:t>
            </a:r>
            <a:r>
              <a:rPr sz="2000" spc="-5" dirty="0">
                <a:latin typeface="Times New Roman"/>
                <a:cs typeface="Times New Roman"/>
              </a:rPr>
              <a:t> </a:t>
            </a:r>
            <a:r>
              <a:rPr sz="2000" dirty="0">
                <a:latin typeface="Times New Roman"/>
                <a:cs typeface="Times New Roman"/>
              </a:rPr>
              <a:t>к</a:t>
            </a:r>
            <a:r>
              <a:rPr sz="2000" spc="15" dirty="0">
                <a:latin typeface="Times New Roman"/>
                <a:cs typeface="Times New Roman"/>
              </a:rPr>
              <a:t> </a:t>
            </a:r>
            <a:r>
              <a:rPr sz="2000" spc="-5" dirty="0">
                <a:latin typeface="Times New Roman"/>
                <a:cs typeface="Times New Roman"/>
              </a:rPr>
              <a:t>числу</a:t>
            </a:r>
            <a:r>
              <a:rPr sz="2000" spc="15" dirty="0">
                <a:latin typeface="Times New Roman"/>
                <a:cs typeface="Times New Roman"/>
              </a:rPr>
              <a:t> </a:t>
            </a:r>
            <a:r>
              <a:rPr sz="2000" spc="-20" dirty="0">
                <a:latin typeface="Times New Roman"/>
                <a:cs typeface="Times New Roman"/>
              </a:rPr>
              <a:t>атомов</a:t>
            </a:r>
            <a:r>
              <a:rPr sz="2000" spc="-30" dirty="0">
                <a:latin typeface="Times New Roman"/>
                <a:cs typeface="Times New Roman"/>
              </a:rPr>
              <a:t> </a:t>
            </a:r>
            <a:r>
              <a:rPr sz="2000" spc="-10" dirty="0">
                <a:latin typeface="Times New Roman"/>
                <a:cs typeface="Times New Roman"/>
              </a:rPr>
              <a:t>кислорода</a:t>
            </a:r>
            <a:endParaRPr sz="2000">
              <a:latin typeface="Times New Roman"/>
              <a:cs typeface="Times New Roman"/>
            </a:endParaRPr>
          </a:p>
          <a:p>
            <a:pPr marL="12700">
              <a:lnSpc>
                <a:spcPct val="100000"/>
              </a:lnSpc>
            </a:pPr>
            <a:r>
              <a:rPr sz="2000" dirty="0">
                <a:latin typeface="Times New Roman"/>
                <a:cs typeface="Times New Roman"/>
              </a:rPr>
              <a:t>равно</a:t>
            </a:r>
            <a:r>
              <a:rPr sz="2000" spc="-25" dirty="0">
                <a:latin typeface="Times New Roman"/>
                <a:cs typeface="Times New Roman"/>
              </a:rPr>
              <a:t> </a:t>
            </a:r>
            <a:r>
              <a:rPr sz="2000" dirty="0">
                <a:latin typeface="Times New Roman"/>
                <a:cs typeface="Times New Roman"/>
              </a:rPr>
              <a:t>5</a:t>
            </a:r>
            <a:r>
              <a:rPr sz="2000" spc="-10" dirty="0">
                <a:latin typeface="Times New Roman"/>
                <a:cs typeface="Times New Roman"/>
              </a:rPr>
              <a:t> </a:t>
            </a:r>
            <a:r>
              <a:rPr sz="2000" dirty="0">
                <a:latin typeface="Times New Roman"/>
                <a:cs typeface="Times New Roman"/>
              </a:rPr>
              <a:t>:</a:t>
            </a:r>
            <a:r>
              <a:rPr sz="2000" spc="-25" dirty="0">
                <a:latin typeface="Times New Roman"/>
                <a:cs typeface="Times New Roman"/>
              </a:rPr>
              <a:t> </a:t>
            </a:r>
            <a:r>
              <a:rPr sz="2000" dirty="0">
                <a:latin typeface="Times New Roman"/>
                <a:cs typeface="Times New Roman"/>
              </a:rPr>
              <a:t>9,</a:t>
            </a:r>
            <a:endParaRPr sz="2000">
              <a:latin typeface="Times New Roman"/>
              <a:cs typeface="Times New Roman"/>
            </a:endParaRPr>
          </a:p>
          <a:p>
            <a:pPr marL="266700" indent="-254635">
              <a:lnSpc>
                <a:spcPct val="100000"/>
              </a:lnSpc>
              <a:buClr>
                <a:srgbClr val="353535"/>
              </a:buClr>
              <a:buFont typeface="Times New Roman"/>
              <a:buAutoNum type="arabicPeriod" startAt="7"/>
              <a:tabLst>
                <a:tab pos="267335" algn="l"/>
              </a:tabLst>
            </a:pPr>
            <a:r>
              <a:rPr sz="2000" spc="10" dirty="0">
                <a:latin typeface="Times New Roman"/>
                <a:cs typeface="Times New Roman"/>
              </a:rPr>
              <a:t>Смесь</a:t>
            </a:r>
            <a:r>
              <a:rPr sz="2000" spc="-15" dirty="0">
                <a:latin typeface="Times New Roman"/>
                <a:cs typeface="Times New Roman"/>
              </a:rPr>
              <a:t> </a:t>
            </a:r>
            <a:r>
              <a:rPr sz="2000" spc="-10" dirty="0">
                <a:latin typeface="Times New Roman"/>
                <a:cs typeface="Times New Roman"/>
              </a:rPr>
              <a:t>оксида </a:t>
            </a:r>
            <a:r>
              <a:rPr sz="2000" dirty="0">
                <a:latin typeface="Times New Roman"/>
                <a:cs typeface="Times New Roman"/>
              </a:rPr>
              <a:t>лития</a:t>
            </a:r>
            <a:r>
              <a:rPr sz="2000" spc="10" dirty="0">
                <a:latin typeface="Times New Roman"/>
                <a:cs typeface="Times New Roman"/>
              </a:rPr>
              <a:t> </a:t>
            </a:r>
            <a:r>
              <a:rPr sz="2000" dirty="0">
                <a:latin typeface="Times New Roman"/>
                <a:cs typeface="Times New Roman"/>
              </a:rPr>
              <a:t>и</a:t>
            </a:r>
            <a:r>
              <a:rPr sz="2000" spc="10" dirty="0">
                <a:latin typeface="Times New Roman"/>
                <a:cs typeface="Times New Roman"/>
              </a:rPr>
              <a:t> </a:t>
            </a:r>
            <a:r>
              <a:rPr sz="2000" dirty="0">
                <a:latin typeface="Times New Roman"/>
                <a:cs typeface="Times New Roman"/>
              </a:rPr>
              <a:t>нитрида</a:t>
            </a:r>
            <a:r>
              <a:rPr sz="2000" spc="5" dirty="0">
                <a:latin typeface="Times New Roman"/>
                <a:cs typeface="Times New Roman"/>
              </a:rPr>
              <a:t> </a:t>
            </a:r>
            <a:r>
              <a:rPr sz="2000" dirty="0">
                <a:latin typeface="Times New Roman"/>
                <a:cs typeface="Times New Roman"/>
              </a:rPr>
              <a:t>лития</a:t>
            </a:r>
            <a:r>
              <a:rPr sz="2000" spc="15" dirty="0">
                <a:latin typeface="Times New Roman"/>
                <a:cs typeface="Times New Roman"/>
              </a:rPr>
              <a:t> </a:t>
            </a:r>
            <a:r>
              <a:rPr sz="2000" dirty="0">
                <a:latin typeface="Times New Roman"/>
                <a:cs typeface="Times New Roman"/>
              </a:rPr>
              <a:t>с</a:t>
            </a:r>
            <a:r>
              <a:rPr sz="2000" spc="-5" dirty="0">
                <a:latin typeface="Times New Roman"/>
                <a:cs typeface="Times New Roman"/>
              </a:rPr>
              <a:t> массовой</a:t>
            </a:r>
            <a:r>
              <a:rPr sz="2000" spc="-20" dirty="0">
                <a:latin typeface="Times New Roman"/>
                <a:cs typeface="Times New Roman"/>
              </a:rPr>
              <a:t> </a:t>
            </a:r>
            <a:r>
              <a:rPr sz="2000" spc="-5" dirty="0">
                <a:latin typeface="Times New Roman"/>
                <a:cs typeface="Times New Roman"/>
              </a:rPr>
              <a:t>долей</a:t>
            </a:r>
            <a:r>
              <a:rPr sz="2000" spc="-15" dirty="0">
                <a:latin typeface="Times New Roman"/>
                <a:cs typeface="Times New Roman"/>
              </a:rPr>
              <a:t> </a:t>
            </a:r>
            <a:r>
              <a:rPr sz="2000" spc="-20" dirty="0">
                <a:latin typeface="Times New Roman"/>
                <a:cs typeface="Times New Roman"/>
              </a:rPr>
              <a:t>атомов</a:t>
            </a:r>
            <a:r>
              <a:rPr sz="2000" spc="-25" dirty="0">
                <a:latin typeface="Times New Roman"/>
                <a:cs typeface="Times New Roman"/>
              </a:rPr>
              <a:t> </a:t>
            </a:r>
            <a:r>
              <a:rPr sz="2000" dirty="0">
                <a:latin typeface="Times New Roman"/>
                <a:cs typeface="Times New Roman"/>
              </a:rPr>
              <a:t>лития</a:t>
            </a:r>
            <a:r>
              <a:rPr sz="2000" spc="10" dirty="0">
                <a:latin typeface="Times New Roman"/>
                <a:cs typeface="Times New Roman"/>
              </a:rPr>
              <a:t> </a:t>
            </a:r>
            <a:r>
              <a:rPr sz="2000" dirty="0">
                <a:latin typeface="Times New Roman"/>
                <a:cs typeface="Times New Roman"/>
              </a:rPr>
              <a:t>56%,</a:t>
            </a:r>
            <a:endParaRPr sz="2000">
              <a:latin typeface="Times New Roman"/>
              <a:cs typeface="Times New Roman"/>
            </a:endParaRPr>
          </a:p>
        </p:txBody>
      </p:sp>
      <p:sp>
        <p:nvSpPr>
          <p:cNvPr id="3" name="object 3"/>
          <p:cNvSpPr txBox="1">
            <a:spLocks noGrp="1"/>
          </p:cNvSpPr>
          <p:nvPr>
            <p:ph type="title"/>
          </p:nvPr>
        </p:nvSpPr>
        <p:spPr>
          <a:xfrm>
            <a:off x="4448683" y="157099"/>
            <a:ext cx="2019300" cy="330835"/>
          </a:xfrm>
          <a:prstGeom prst="rect">
            <a:avLst/>
          </a:prstGeom>
        </p:spPr>
        <p:txBody>
          <a:bodyPr vert="horz" wrap="square" lIns="0" tIns="12700" rIns="0" bIns="0" rtlCol="0">
            <a:spAutoFit/>
          </a:bodyPr>
          <a:lstStyle/>
          <a:p>
            <a:pPr marL="12700">
              <a:lnSpc>
                <a:spcPct val="100000"/>
              </a:lnSpc>
              <a:spcBef>
                <a:spcPts val="100"/>
              </a:spcBef>
            </a:pPr>
            <a:r>
              <a:rPr sz="2000" b="1" spc="-5" dirty="0">
                <a:solidFill>
                  <a:srgbClr val="000000"/>
                </a:solidFill>
                <a:latin typeface="Calibri"/>
                <a:cs typeface="Calibri"/>
              </a:rPr>
              <a:t>Расчётные</a:t>
            </a:r>
            <a:r>
              <a:rPr sz="2000" b="1" spc="-65" dirty="0">
                <a:solidFill>
                  <a:srgbClr val="000000"/>
                </a:solidFill>
                <a:latin typeface="Calibri"/>
                <a:cs typeface="Calibri"/>
              </a:rPr>
              <a:t> </a:t>
            </a:r>
            <a:r>
              <a:rPr sz="2000" b="1" spc="-5" dirty="0">
                <a:solidFill>
                  <a:srgbClr val="000000"/>
                </a:solidFill>
                <a:latin typeface="Calibri"/>
                <a:cs typeface="Calibri"/>
              </a:rPr>
              <a:t>задачи</a:t>
            </a:r>
            <a:endParaRPr sz="2000">
              <a:latin typeface="Calibri"/>
              <a:cs typeface="Calibri"/>
            </a:endParaRPr>
          </a:p>
        </p:txBody>
      </p:sp>
      <p:sp>
        <p:nvSpPr>
          <p:cNvPr id="4" name="object 4"/>
          <p:cNvSpPr txBox="1"/>
          <p:nvPr/>
        </p:nvSpPr>
        <p:spPr>
          <a:xfrm>
            <a:off x="670356" y="744727"/>
            <a:ext cx="3704590" cy="2160270"/>
          </a:xfrm>
          <a:prstGeom prst="rect">
            <a:avLst/>
          </a:prstGeom>
        </p:spPr>
        <p:txBody>
          <a:bodyPr vert="horz" wrap="square" lIns="0" tIns="13335" rIns="0" bIns="0" rtlCol="0">
            <a:spAutoFit/>
          </a:bodyPr>
          <a:lstStyle/>
          <a:p>
            <a:pPr marL="12700">
              <a:lnSpc>
                <a:spcPct val="100000"/>
              </a:lnSpc>
              <a:spcBef>
                <a:spcPts val="105"/>
              </a:spcBef>
            </a:pPr>
            <a:r>
              <a:rPr sz="2000" b="1" spc="-5" dirty="0">
                <a:latin typeface="Calibri"/>
                <a:cs typeface="Calibri"/>
              </a:rPr>
              <a:t>Расчёт</a:t>
            </a:r>
            <a:r>
              <a:rPr sz="2000" b="1" spc="-30" dirty="0">
                <a:latin typeface="Calibri"/>
                <a:cs typeface="Calibri"/>
              </a:rPr>
              <a:t> </a:t>
            </a:r>
            <a:r>
              <a:rPr sz="2000" b="1" spc="-5" dirty="0">
                <a:latin typeface="Calibri"/>
                <a:cs typeface="Calibri"/>
              </a:rPr>
              <a:t>по</a:t>
            </a:r>
            <a:r>
              <a:rPr sz="2000" b="1" spc="-20" dirty="0">
                <a:latin typeface="Calibri"/>
                <a:cs typeface="Calibri"/>
              </a:rPr>
              <a:t> </a:t>
            </a:r>
            <a:r>
              <a:rPr sz="2000" b="1" spc="-10" dirty="0">
                <a:latin typeface="Calibri"/>
                <a:cs typeface="Calibri"/>
              </a:rPr>
              <a:t>цепочке</a:t>
            </a:r>
            <a:endParaRPr sz="2000">
              <a:latin typeface="Calibri"/>
              <a:cs typeface="Calibri"/>
            </a:endParaRPr>
          </a:p>
          <a:p>
            <a:pPr marL="12700">
              <a:lnSpc>
                <a:spcPct val="100000"/>
              </a:lnSpc>
            </a:pPr>
            <a:r>
              <a:rPr sz="2000" b="1" spc="-10" dirty="0">
                <a:latin typeface="Calibri"/>
                <a:cs typeface="Calibri"/>
              </a:rPr>
              <a:t>последовательных</a:t>
            </a:r>
            <a:r>
              <a:rPr sz="2000" b="1" spc="-65" dirty="0">
                <a:latin typeface="Calibri"/>
                <a:cs typeface="Calibri"/>
              </a:rPr>
              <a:t> </a:t>
            </a:r>
            <a:r>
              <a:rPr sz="2000" b="1" spc="-5" dirty="0">
                <a:latin typeface="Calibri"/>
                <a:cs typeface="Calibri"/>
              </a:rPr>
              <a:t>превращений</a:t>
            </a:r>
            <a:endParaRPr sz="2000">
              <a:latin typeface="Calibri"/>
              <a:cs typeface="Calibri"/>
            </a:endParaRPr>
          </a:p>
          <a:p>
            <a:pPr marL="12700">
              <a:lnSpc>
                <a:spcPct val="100000"/>
              </a:lnSpc>
            </a:pPr>
            <a:r>
              <a:rPr sz="2000" spc="-10" dirty="0">
                <a:latin typeface="Calibri"/>
                <a:cs typeface="Calibri"/>
              </a:rPr>
              <a:t>«техника</a:t>
            </a:r>
            <a:r>
              <a:rPr sz="2000" spc="-35" dirty="0">
                <a:latin typeface="Calibri"/>
                <a:cs typeface="Calibri"/>
              </a:rPr>
              <a:t> </a:t>
            </a:r>
            <a:r>
              <a:rPr sz="2000" spc="-5" dirty="0">
                <a:latin typeface="Calibri"/>
                <a:cs typeface="Calibri"/>
              </a:rPr>
              <a:t>расчёта»</a:t>
            </a:r>
            <a:endParaRPr sz="2000">
              <a:latin typeface="Calibri"/>
              <a:cs typeface="Calibri"/>
            </a:endParaRPr>
          </a:p>
          <a:p>
            <a:pPr marL="12700">
              <a:lnSpc>
                <a:spcPct val="100000"/>
              </a:lnSpc>
            </a:pPr>
            <a:r>
              <a:rPr sz="2000" spc="-5" dirty="0">
                <a:latin typeface="Calibri"/>
                <a:cs typeface="Calibri"/>
              </a:rPr>
              <a:t>«материальный</a:t>
            </a:r>
            <a:r>
              <a:rPr sz="2000" spc="-35" dirty="0">
                <a:latin typeface="Calibri"/>
                <a:cs typeface="Calibri"/>
              </a:rPr>
              <a:t> </a:t>
            </a:r>
            <a:r>
              <a:rPr sz="2000" dirty="0">
                <a:latin typeface="Calibri"/>
                <a:cs typeface="Calibri"/>
              </a:rPr>
              <a:t>баланс»</a:t>
            </a:r>
            <a:endParaRPr sz="2000">
              <a:latin typeface="Calibri"/>
              <a:cs typeface="Calibri"/>
            </a:endParaRPr>
          </a:p>
          <a:p>
            <a:pPr marL="12700">
              <a:lnSpc>
                <a:spcPct val="100000"/>
              </a:lnSpc>
            </a:pPr>
            <a:r>
              <a:rPr sz="2000" dirty="0">
                <a:latin typeface="Calibri"/>
                <a:cs typeface="Calibri"/>
              </a:rPr>
              <a:t>«тип</a:t>
            </a:r>
            <a:r>
              <a:rPr sz="2000" spc="-40" dirty="0">
                <a:latin typeface="Calibri"/>
                <a:cs typeface="Calibri"/>
              </a:rPr>
              <a:t> </a:t>
            </a:r>
            <a:r>
              <a:rPr sz="2000" spc="-10" dirty="0">
                <a:latin typeface="Calibri"/>
                <a:cs typeface="Calibri"/>
              </a:rPr>
              <a:t>соли»</a:t>
            </a:r>
            <a:endParaRPr sz="2000">
              <a:latin typeface="Calibri"/>
              <a:cs typeface="Calibri"/>
            </a:endParaRPr>
          </a:p>
          <a:p>
            <a:pPr marL="12700">
              <a:lnSpc>
                <a:spcPct val="100000"/>
              </a:lnSpc>
            </a:pPr>
            <a:r>
              <a:rPr sz="2000" dirty="0">
                <a:latin typeface="Calibri"/>
                <a:cs typeface="Calibri"/>
              </a:rPr>
              <a:t>«обратное</a:t>
            </a:r>
            <a:r>
              <a:rPr sz="2000" spc="-45" dirty="0">
                <a:latin typeface="Calibri"/>
                <a:cs typeface="Calibri"/>
              </a:rPr>
              <a:t> </a:t>
            </a:r>
            <a:r>
              <a:rPr sz="2000" spc="-5" dirty="0">
                <a:latin typeface="Calibri"/>
                <a:cs typeface="Calibri"/>
              </a:rPr>
              <a:t>титрование»</a:t>
            </a:r>
            <a:endParaRPr sz="2000">
              <a:latin typeface="Calibri"/>
              <a:cs typeface="Calibri"/>
            </a:endParaRPr>
          </a:p>
          <a:p>
            <a:pPr marL="12700">
              <a:lnSpc>
                <a:spcPct val="100000"/>
              </a:lnSpc>
            </a:pPr>
            <a:r>
              <a:rPr sz="2000" dirty="0">
                <a:latin typeface="Calibri"/>
                <a:cs typeface="Calibri"/>
              </a:rPr>
              <a:t>…</a:t>
            </a:r>
            <a:endParaRPr sz="2000">
              <a:latin typeface="Calibri"/>
              <a:cs typeface="Calibri"/>
            </a:endParaRPr>
          </a:p>
        </p:txBody>
      </p:sp>
      <p:sp>
        <p:nvSpPr>
          <p:cNvPr id="5" name="object 5"/>
          <p:cNvSpPr txBox="1"/>
          <p:nvPr/>
        </p:nvSpPr>
        <p:spPr>
          <a:xfrm>
            <a:off x="6559677" y="744727"/>
            <a:ext cx="3380740" cy="1550670"/>
          </a:xfrm>
          <a:prstGeom prst="rect">
            <a:avLst/>
          </a:prstGeom>
        </p:spPr>
        <p:txBody>
          <a:bodyPr vert="horz" wrap="square" lIns="0" tIns="13335" rIns="0" bIns="0" rtlCol="0">
            <a:spAutoFit/>
          </a:bodyPr>
          <a:lstStyle/>
          <a:p>
            <a:pPr marL="12700" marR="5080">
              <a:lnSpc>
                <a:spcPct val="100000"/>
              </a:lnSpc>
              <a:spcBef>
                <a:spcPts val="105"/>
              </a:spcBef>
            </a:pPr>
            <a:r>
              <a:rPr sz="2000" b="1" spc="-5" dirty="0">
                <a:latin typeface="Calibri"/>
                <a:cs typeface="Calibri"/>
              </a:rPr>
              <a:t>Расчёт по параллельно </a:t>
            </a:r>
            <a:r>
              <a:rPr sz="2000" b="1" dirty="0">
                <a:latin typeface="Calibri"/>
                <a:cs typeface="Calibri"/>
              </a:rPr>
              <a:t> </a:t>
            </a:r>
            <a:r>
              <a:rPr sz="2000" b="1" spc="-5" dirty="0">
                <a:latin typeface="Calibri"/>
                <a:cs typeface="Calibri"/>
              </a:rPr>
              <a:t>протекающим</a:t>
            </a:r>
            <a:r>
              <a:rPr sz="2000" b="1" spc="-100" dirty="0">
                <a:latin typeface="Calibri"/>
                <a:cs typeface="Calibri"/>
              </a:rPr>
              <a:t> </a:t>
            </a:r>
            <a:r>
              <a:rPr sz="2000" b="1" spc="-5" dirty="0">
                <a:latin typeface="Calibri"/>
                <a:cs typeface="Calibri"/>
              </a:rPr>
              <a:t>превращениям</a:t>
            </a:r>
            <a:endParaRPr sz="2000">
              <a:latin typeface="Calibri"/>
              <a:cs typeface="Calibri"/>
            </a:endParaRPr>
          </a:p>
          <a:p>
            <a:pPr marL="12700">
              <a:lnSpc>
                <a:spcPct val="100000"/>
              </a:lnSpc>
            </a:pPr>
            <a:r>
              <a:rPr sz="2000" spc="-5" dirty="0">
                <a:latin typeface="Calibri"/>
                <a:cs typeface="Calibri"/>
              </a:rPr>
              <a:t>«смеси</a:t>
            </a:r>
            <a:r>
              <a:rPr sz="2000" spc="-35" dirty="0">
                <a:latin typeface="Calibri"/>
                <a:cs typeface="Calibri"/>
              </a:rPr>
              <a:t> </a:t>
            </a:r>
            <a:r>
              <a:rPr sz="2000" spc="-5" dirty="0">
                <a:latin typeface="Calibri"/>
                <a:cs typeface="Calibri"/>
              </a:rPr>
              <a:t>веществ»</a:t>
            </a:r>
            <a:endParaRPr sz="2000">
              <a:latin typeface="Calibri"/>
              <a:cs typeface="Calibri"/>
            </a:endParaRPr>
          </a:p>
          <a:p>
            <a:pPr marL="12700">
              <a:lnSpc>
                <a:spcPct val="100000"/>
              </a:lnSpc>
            </a:pPr>
            <a:r>
              <a:rPr sz="2000" spc="-5" dirty="0">
                <a:latin typeface="Calibri"/>
                <a:cs typeface="Calibri"/>
              </a:rPr>
              <a:t>«частичное</a:t>
            </a:r>
            <a:r>
              <a:rPr sz="2000" spc="-30" dirty="0">
                <a:latin typeface="Calibri"/>
                <a:cs typeface="Calibri"/>
              </a:rPr>
              <a:t> </a:t>
            </a:r>
            <a:r>
              <a:rPr sz="2000" spc="-10" dirty="0">
                <a:latin typeface="Calibri"/>
                <a:cs typeface="Calibri"/>
              </a:rPr>
              <a:t>разложение»</a:t>
            </a:r>
            <a:endParaRPr sz="2000">
              <a:latin typeface="Calibri"/>
              <a:cs typeface="Calibri"/>
            </a:endParaRPr>
          </a:p>
          <a:p>
            <a:pPr marL="12700">
              <a:lnSpc>
                <a:spcPct val="100000"/>
              </a:lnSpc>
            </a:pPr>
            <a:r>
              <a:rPr sz="2000" dirty="0">
                <a:latin typeface="Calibri"/>
                <a:cs typeface="Calibri"/>
              </a:rPr>
              <a:t>…</a:t>
            </a:r>
            <a:endParaRPr sz="2000">
              <a:latin typeface="Calibri"/>
              <a:cs typeface="Calibri"/>
            </a:endParaRPr>
          </a:p>
        </p:txBody>
      </p:sp>
      <p:sp>
        <p:nvSpPr>
          <p:cNvPr id="6" name="object 6"/>
          <p:cNvSpPr/>
          <p:nvPr/>
        </p:nvSpPr>
        <p:spPr>
          <a:xfrm>
            <a:off x="3231642" y="534416"/>
            <a:ext cx="1584960" cy="234950"/>
          </a:xfrm>
          <a:custGeom>
            <a:avLst/>
            <a:gdLst/>
            <a:ahLst/>
            <a:cxnLst/>
            <a:rect l="l" t="t" r="r" b="b"/>
            <a:pathLst>
              <a:path w="1584960" h="234950">
                <a:moveTo>
                  <a:pt x="81915" y="131953"/>
                </a:moveTo>
                <a:lnTo>
                  <a:pt x="79121" y="134112"/>
                </a:lnTo>
                <a:lnTo>
                  <a:pt x="0" y="193802"/>
                </a:lnTo>
                <a:lnTo>
                  <a:pt x="94107" y="234696"/>
                </a:lnTo>
                <a:lnTo>
                  <a:pt x="97790" y="233172"/>
                </a:lnTo>
                <a:lnTo>
                  <a:pt x="100584" y="226822"/>
                </a:lnTo>
                <a:lnTo>
                  <a:pt x="99187" y="223011"/>
                </a:lnTo>
                <a:lnTo>
                  <a:pt x="43150" y="198628"/>
                </a:lnTo>
                <a:lnTo>
                  <a:pt x="13208" y="198628"/>
                </a:lnTo>
                <a:lnTo>
                  <a:pt x="11811" y="185928"/>
                </a:lnTo>
                <a:lnTo>
                  <a:pt x="35198" y="183161"/>
                </a:lnTo>
                <a:lnTo>
                  <a:pt x="86741" y="144272"/>
                </a:lnTo>
                <a:lnTo>
                  <a:pt x="89662" y="142113"/>
                </a:lnTo>
                <a:lnTo>
                  <a:pt x="90170" y="138176"/>
                </a:lnTo>
                <a:lnTo>
                  <a:pt x="88011" y="135382"/>
                </a:lnTo>
                <a:lnTo>
                  <a:pt x="85979" y="132588"/>
                </a:lnTo>
                <a:lnTo>
                  <a:pt x="81915" y="131953"/>
                </a:lnTo>
                <a:close/>
              </a:path>
              <a:path w="1584960" h="234950">
                <a:moveTo>
                  <a:pt x="35198" y="183161"/>
                </a:moveTo>
                <a:lnTo>
                  <a:pt x="11811" y="185928"/>
                </a:lnTo>
                <a:lnTo>
                  <a:pt x="13208" y="198628"/>
                </a:lnTo>
                <a:lnTo>
                  <a:pt x="23936" y="197358"/>
                </a:lnTo>
                <a:lnTo>
                  <a:pt x="16383" y="197358"/>
                </a:lnTo>
                <a:lnTo>
                  <a:pt x="15113" y="186436"/>
                </a:lnTo>
                <a:lnTo>
                  <a:pt x="30858" y="186436"/>
                </a:lnTo>
                <a:lnTo>
                  <a:pt x="35198" y="183161"/>
                </a:lnTo>
                <a:close/>
              </a:path>
              <a:path w="1584960" h="234950">
                <a:moveTo>
                  <a:pt x="36743" y="195842"/>
                </a:moveTo>
                <a:lnTo>
                  <a:pt x="13208" y="198628"/>
                </a:lnTo>
                <a:lnTo>
                  <a:pt x="43150" y="198628"/>
                </a:lnTo>
                <a:lnTo>
                  <a:pt x="36743" y="195842"/>
                </a:lnTo>
                <a:close/>
              </a:path>
              <a:path w="1584960" h="234950">
                <a:moveTo>
                  <a:pt x="15113" y="186436"/>
                </a:moveTo>
                <a:lnTo>
                  <a:pt x="16383" y="197358"/>
                </a:lnTo>
                <a:lnTo>
                  <a:pt x="25101" y="190779"/>
                </a:lnTo>
                <a:lnTo>
                  <a:pt x="15113" y="186436"/>
                </a:lnTo>
                <a:close/>
              </a:path>
              <a:path w="1584960" h="234950">
                <a:moveTo>
                  <a:pt x="25101" y="190779"/>
                </a:moveTo>
                <a:lnTo>
                  <a:pt x="16383" y="197358"/>
                </a:lnTo>
                <a:lnTo>
                  <a:pt x="23936" y="197358"/>
                </a:lnTo>
                <a:lnTo>
                  <a:pt x="36743" y="195842"/>
                </a:lnTo>
                <a:lnTo>
                  <a:pt x="25101" y="190779"/>
                </a:lnTo>
                <a:close/>
              </a:path>
              <a:path w="1584960" h="234950">
                <a:moveTo>
                  <a:pt x="1583436" y="0"/>
                </a:moveTo>
                <a:lnTo>
                  <a:pt x="35198" y="183161"/>
                </a:lnTo>
                <a:lnTo>
                  <a:pt x="25101" y="190779"/>
                </a:lnTo>
                <a:lnTo>
                  <a:pt x="36743" y="195842"/>
                </a:lnTo>
                <a:lnTo>
                  <a:pt x="1584960" y="12573"/>
                </a:lnTo>
                <a:lnTo>
                  <a:pt x="1583436" y="0"/>
                </a:lnTo>
                <a:close/>
              </a:path>
              <a:path w="1584960" h="234950">
                <a:moveTo>
                  <a:pt x="30858" y="186436"/>
                </a:moveTo>
                <a:lnTo>
                  <a:pt x="15113" y="186436"/>
                </a:lnTo>
                <a:lnTo>
                  <a:pt x="25101" y="190779"/>
                </a:lnTo>
                <a:lnTo>
                  <a:pt x="30858" y="186436"/>
                </a:lnTo>
                <a:close/>
              </a:path>
            </a:pathLst>
          </a:custGeom>
          <a:solidFill>
            <a:srgbClr val="5B9BD4"/>
          </a:solidFill>
        </p:spPr>
        <p:txBody>
          <a:bodyPr wrap="square" lIns="0" tIns="0" rIns="0" bIns="0" rtlCol="0"/>
          <a:lstStyle/>
          <a:p>
            <a:endParaRPr/>
          </a:p>
        </p:txBody>
      </p:sp>
      <p:sp>
        <p:nvSpPr>
          <p:cNvPr id="7" name="object 7"/>
          <p:cNvSpPr/>
          <p:nvPr/>
        </p:nvSpPr>
        <p:spPr>
          <a:xfrm>
            <a:off x="6767321" y="534416"/>
            <a:ext cx="1537335" cy="234315"/>
          </a:xfrm>
          <a:custGeom>
            <a:avLst/>
            <a:gdLst/>
            <a:ahLst/>
            <a:cxnLst/>
            <a:rect l="l" t="t" r="r" b="b"/>
            <a:pathLst>
              <a:path w="1537334" h="234315">
                <a:moveTo>
                  <a:pt x="1500456" y="195674"/>
                </a:moveTo>
                <a:lnTo>
                  <a:pt x="1437640" y="222631"/>
                </a:lnTo>
                <a:lnTo>
                  <a:pt x="1436243" y="226440"/>
                </a:lnTo>
                <a:lnTo>
                  <a:pt x="1437640" y="229615"/>
                </a:lnTo>
                <a:lnTo>
                  <a:pt x="1438910" y="232790"/>
                </a:lnTo>
                <a:lnTo>
                  <a:pt x="1442720" y="234315"/>
                </a:lnTo>
                <a:lnTo>
                  <a:pt x="1445895" y="232918"/>
                </a:lnTo>
                <a:lnTo>
                  <a:pt x="1526015" y="198501"/>
                </a:lnTo>
                <a:lnTo>
                  <a:pt x="1523619" y="198501"/>
                </a:lnTo>
                <a:lnTo>
                  <a:pt x="1500456" y="195674"/>
                </a:lnTo>
                <a:close/>
              </a:path>
              <a:path w="1537334" h="234315">
                <a:moveTo>
                  <a:pt x="1511996" y="190718"/>
                </a:moveTo>
                <a:lnTo>
                  <a:pt x="1500456" y="195674"/>
                </a:lnTo>
                <a:lnTo>
                  <a:pt x="1523619" y="198501"/>
                </a:lnTo>
                <a:lnTo>
                  <a:pt x="1523785" y="197231"/>
                </a:lnTo>
                <a:lnTo>
                  <a:pt x="1520571" y="197231"/>
                </a:lnTo>
                <a:lnTo>
                  <a:pt x="1511996" y="190718"/>
                </a:lnTo>
                <a:close/>
              </a:path>
              <a:path w="1537334" h="234315">
                <a:moveTo>
                  <a:pt x="1455293" y="131699"/>
                </a:moveTo>
                <a:lnTo>
                  <a:pt x="1451229" y="132207"/>
                </a:lnTo>
                <a:lnTo>
                  <a:pt x="1449070" y="135001"/>
                </a:lnTo>
                <a:lnTo>
                  <a:pt x="1447038" y="137795"/>
                </a:lnTo>
                <a:lnTo>
                  <a:pt x="1447546" y="141859"/>
                </a:lnTo>
                <a:lnTo>
                  <a:pt x="1450340" y="143891"/>
                </a:lnTo>
                <a:lnTo>
                  <a:pt x="1501940" y="183081"/>
                </a:lnTo>
                <a:lnTo>
                  <a:pt x="1525270" y="185928"/>
                </a:lnTo>
                <a:lnTo>
                  <a:pt x="1523619" y="198501"/>
                </a:lnTo>
                <a:lnTo>
                  <a:pt x="1526015" y="198501"/>
                </a:lnTo>
                <a:lnTo>
                  <a:pt x="1536954" y="193802"/>
                </a:lnTo>
                <a:lnTo>
                  <a:pt x="1458087" y="133858"/>
                </a:lnTo>
                <a:lnTo>
                  <a:pt x="1455293" y="131699"/>
                </a:lnTo>
                <a:close/>
              </a:path>
              <a:path w="1537334" h="234315">
                <a:moveTo>
                  <a:pt x="1521968" y="186436"/>
                </a:moveTo>
                <a:lnTo>
                  <a:pt x="1511996" y="190718"/>
                </a:lnTo>
                <a:lnTo>
                  <a:pt x="1520571" y="197231"/>
                </a:lnTo>
                <a:lnTo>
                  <a:pt x="1521968" y="186436"/>
                </a:lnTo>
                <a:close/>
              </a:path>
              <a:path w="1537334" h="234315">
                <a:moveTo>
                  <a:pt x="1525203" y="186436"/>
                </a:moveTo>
                <a:lnTo>
                  <a:pt x="1521968" y="186436"/>
                </a:lnTo>
                <a:lnTo>
                  <a:pt x="1520571" y="197231"/>
                </a:lnTo>
                <a:lnTo>
                  <a:pt x="1523785" y="197231"/>
                </a:lnTo>
                <a:lnTo>
                  <a:pt x="1525203" y="186436"/>
                </a:lnTo>
                <a:close/>
              </a:path>
              <a:path w="1537334" h="234315">
                <a:moveTo>
                  <a:pt x="1524" y="0"/>
                </a:moveTo>
                <a:lnTo>
                  <a:pt x="0" y="12573"/>
                </a:lnTo>
                <a:lnTo>
                  <a:pt x="1500456" y="195674"/>
                </a:lnTo>
                <a:lnTo>
                  <a:pt x="1511996" y="190718"/>
                </a:lnTo>
                <a:lnTo>
                  <a:pt x="1501940" y="183081"/>
                </a:lnTo>
                <a:lnTo>
                  <a:pt x="1524" y="0"/>
                </a:lnTo>
                <a:close/>
              </a:path>
              <a:path w="1537334" h="234315">
                <a:moveTo>
                  <a:pt x="1501940" y="183081"/>
                </a:moveTo>
                <a:lnTo>
                  <a:pt x="1511996" y="190718"/>
                </a:lnTo>
                <a:lnTo>
                  <a:pt x="1521968" y="186436"/>
                </a:lnTo>
                <a:lnTo>
                  <a:pt x="1525203" y="186436"/>
                </a:lnTo>
                <a:lnTo>
                  <a:pt x="1525270" y="185928"/>
                </a:lnTo>
                <a:lnTo>
                  <a:pt x="1501940" y="183081"/>
                </a:lnTo>
                <a:close/>
              </a:path>
            </a:pathLst>
          </a:custGeom>
          <a:solidFill>
            <a:srgbClr val="5B9BD4"/>
          </a:solidFill>
        </p:spPr>
        <p:txBody>
          <a:bodyPr wrap="square" lIns="0" tIns="0" rIns="0" bIns="0" rtlCol="0"/>
          <a:lstStyle/>
          <a:p>
            <a:endParaRPr/>
          </a:p>
        </p:txBody>
      </p:sp>
      <p:sp>
        <p:nvSpPr>
          <p:cNvPr id="8" name="object 8"/>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2</a:t>
            </a:fld>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383540" y="219202"/>
            <a:ext cx="10720070" cy="756920"/>
          </a:xfrm>
          <a:prstGeom prst="rect">
            <a:avLst/>
          </a:prstGeom>
        </p:spPr>
        <p:txBody>
          <a:bodyPr vert="horz" wrap="square" lIns="0" tIns="12065" rIns="0" bIns="0" rtlCol="0">
            <a:spAutoFit/>
          </a:bodyPr>
          <a:lstStyle/>
          <a:p>
            <a:pPr marL="12700" marR="5080">
              <a:lnSpc>
                <a:spcPct val="100000"/>
              </a:lnSpc>
              <a:spcBef>
                <a:spcPts val="95"/>
              </a:spcBef>
            </a:pPr>
            <a:r>
              <a:rPr sz="1600" b="1" spc="-5" dirty="0">
                <a:solidFill>
                  <a:srgbClr val="353535"/>
                </a:solidFill>
                <a:latin typeface="Times New Roman"/>
                <a:cs typeface="Times New Roman"/>
              </a:rPr>
              <a:t>Пример</a:t>
            </a:r>
            <a:r>
              <a:rPr sz="1600" b="1" spc="5" dirty="0">
                <a:solidFill>
                  <a:srgbClr val="353535"/>
                </a:solidFill>
                <a:latin typeface="Times New Roman"/>
                <a:cs typeface="Times New Roman"/>
              </a:rPr>
              <a:t> </a:t>
            </a:r>
            <a:r>
              <a:rPr sz="1600" b="1" spc="-5" dirty="0">
                <a:solidFill>
                  <a:srgbClr val="353535"/>
                </a:solidFill>
                <a:latin typeface="Times New Roman"/>
                <a:cs typeface="Times New Roman"/>
              </a:rPr>
              <a:t>2.</a:t>
            </a:r>
            <a:r>
              <a:rPr sz="1600" b="1" spc="15" dirty="0">
                <a:solidFill>
                  <a:srgbClr val="353535"/>
                </a:solidFill>
                <a:latin typeface="Times New Roman"/>
                <a:cs typeface="Times New Roman"/>
              </a:rPr>
              <a:t> </a:t>
            </a:r>
            <a:r>
              <a:rPr sz="1600" dirty="0">
                <a:solidFill>
                  <a:srgbClr val="353535"/>
                </a:solidFill>
                <a:latin typeface="Times New Roman"/>
                <a:cs typeface="Times New Roman"/>
              </a:rPr>
              <a:t>Через</a:t>
            </a:r>
            <a:r>
              <a:rPr sz="1600" spc="15" dirty="0">
                <a:solidFill>
                  <a:srgbClr val="353535"/>
                </a:solidFill>
                <a:latin typeface="Times New Roman"/>
                <a:cs typeface="Times New Roman"/>
              </a:rPr>
              <a:t> </a:t>
            </a:r>
            <a:r>
              <a:rPr sz="1600" spc="-5" dirty="0">
                <a:solidFill>
                  <a:srgbClr val="353535"/>
                </a:solidFill>
                <a:latin typeface="Times New Roman"/>
                <a:cs typeface="Times New Roman"/>
              </a:rPr>
              <a:t>520</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г</a:t>
            </a:r>
            <a:r>
              <a:rPr sz="1600" spc="15" dirty="0">
                <a:solidFill>
                  <a:srgbClr val="353535"/>
                </a:solidFill>
                <a:latin typeface="Times New Roman"/>
                <a:cs typeface="Times New Roman"/>
              </a:rPr>
              <a:t> </a:t>
            </a:r>
            <a:r>
              <a:rPr sz="1600" spc="-5" dirty="0">
                <a:solidFill>
                  <a:srgbClr val="353535"/>
                </a:solidFill>
                <a:latin typeface="Times New Roman"/>
                <a:cs typeface="Times New Roman"/>
              </a:rPr>
              <a:t>16,1%-ного</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раствора</a:t>
            </a:r>
            <a:r>
              <a:rPr sz="1600" dirty="0">
                <a:solidFill>
                  <a:srgbClr val="353535"/>
                </a:solidFill>
                <a:latin typeface="Times New Roman"/>
                <a:cs typeface="Times New Roman"/>
              </a:rPr>
              <a:t> </a:t>
            </a:r>
            <a:r>
              <a:rPr sz="1600" spc="-20" dirty="0">
                <a:solidFill>
                  <a:srgbClr val="353535"/>
                </a:solidFill>
                <a:latin typeface="Times New Roman"/>
                <a:cs typeface="Times New Roman"/>
              </a:rPr>
              <a:t>сульфата</a:t>
            </a:r>
            <a:r>
              <a:rPr sz="1600" spc="30" dirty="0">
                <a:solidFill>
                  <a:srgbClr val="353535"/>
                </a:solidFill>
                <a:latin typeface="Times New Roman"/>
                <a:cs typeface="Times New Roman"/>
              </a:rPr>
              <a:t> </a:t>
            </a:r>
            <a:r>
              <a:rPr sz="1600" spc="-10" dirty="0">
                <a:solidFill>
                  <a:srgbClr val="353535"/>
                </a:solidFill>
                <a:latin typeface="Times New Roman"/>
                <a:cs typeface="Times New Roman"/>
              </a:rPr>
              <a:t>цинка</a:t>
            </a:r>
            <a:r>
              <a:rPr sz="1600" spc="30" dirty="0">
                <a:solidFill>
                  <a:srgbClr val="353535"/>
                </a:solidFill>
                <a:latin typeface="Times New Roman"/>
                <a:cs typeface="Times New Roman"/>
              </a:rPr>
              <a:t> </a:t>
            </a:r>
            <a:r>
              <a:rPr sz="1600" spc="-10" dirty="0">
                <a:solidFill>
                  <a:srgbClr val="353535"/>
                </a:solidFill>
                <a:latin typeface="Times New Roman"/>
                <a:cs typeface="Times New Roman"/>
              </a:rPr>
              <a:t>пропускали</a:t>
            </a:r>
            <a:r>
              <a:rPr sz="1600" spc="40" dirty="0">
                <a:solidFill>
                  <a:srgbClr val="353535"/>
                </a:solidFill>
                <a:latin typeface="Times New Roman"/>
                <a:cs typeface="Times New Roman"/>
              </a:rPr>
              <a:t> </a:t>
            </a:r>
            <a:r>
              <a:rPr sz="1600" spc="-5" dirty="0">
                <a:solidFill>
                  <a:srgbClr val="353535"/>
                </a:solidFill>
                <a:latin typeface="Times New Roman"/>
                <a:cs typeface="Times New Roman"/>
              </a:rPr>
              <a:t>электрический</a:t>
            </a:r>
            <a:r>
              <a:rPr sz="1600" spc="35" dirty="0">
                <a:solidFill>
                  <a:srgbClr val="353535"/>
                </a:solidFill>
                <a:latin typeface="Times New Roman"/>
                <a:cs typeface="Times New Roman"/>
              </a:rPr>
              <a:t> </a:t>
            </a:r>
            <a:r>
              <a:rPr sz="1600" spc="-15" dirty="0">
                <a:solidFill>
                  <a:srgbClr val="353535"/>
                </a:solidFill>
                <a:latin typeface="Times New Roman"/>
                <a:cs typeface="Times New Roman"/>
              </a:rPr>
              <a:t>ток</a:t>
            </a:r>
            <a:r>
              <a:rPr sz="1600" dirty="0">
                <a:solidFill>
                  <a:srgbClr val="353535"/>
                </a:solidFill>
                <a:latin typeface="Times New Roman"/>
                <a:cs typeface="Times New Roman"/>
              </a:rPr>
              <a:t> </a:t>
            </a:r>
            <a:r>
              <a:rPr sz="1600" spc="-5" dirty="0">
                <a:solidFill>
                  <a:srgbClr val="353535"/>
                </a:solidFill>
                <a:latin typeface="Times New Roman"/>
                <a:cs typeface="Times New Roman"/>
              </a:rPr>
              <a:t>до</a:t>
            </a:r>
            <a:r>
              <a:rPr sz="1600" dirty="0">
                <a:solidFill>
                  <a:srgbClr val="353535"/>
                </a:solidFill>
                <a:latin typeface="Times New Roman"/>
                <a:cs typeface="Times New Roman"/>
              </a:rPr>
              <a:t> </a:t>
            </a:r>
            <a:r>
              <a:rPr sz="1600" spc="-15" dirty="0">
                <a:solidFill>
                  <a:srgbClr val="353535"/>
                </a:solidFill>
                <a:latin typeface="Times New Roman"/>
                <a:cs typeface="Times New Roman"/>
              </a:rPr>
              <a:t>тех</a:t>
            </a:r>
            <a:r>
              <a:rPr sz="1600" spc="15" dirty="0">
                <a:solidFill>
                  <a:srgbClr val="353535"/>
                </a:solidFill>
                <a:latin typeface="Times New Roman"/>
                <a:cs typeface="Times New Roman"/>
              </a:rPr>
              <a:t> </a:t>
            </a:r>
            <a:r>
              <a:rPr sz="1600" spc="-5" dirty="0">
                <a:solidFill>
                  <a:srgbClr val="353535"/>
                </a:solidFill>
                <a:latin typeface="Times New Roman"/>
                <a:cs typeface="Times New Roman"/>
              </a:rPr>
              <a:t>пор,</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пока</a:t>
            </a:r>
            <a:r>
              <a:rPr sz="1600" spc="50" dirty="0">
                <a:solidFill>
                  <a:srgbClr val="353535"/>
                </a:solidFill>
                <a:latin typeface="Times New Roman"/>
                <a:cs typeface="Times New Roman"/>
              </a:rPr>
              <a:t> </a:t>
            </a:r>
            <a:r>
              <a:rPr sz="1600" spc="-15" dirty="0">
                <a:solidFill>
                  <a:srgbClr val="353535"/>
                </a:solidFill>
                <a:latin typeface="Times New Roman"/>
                <a:cs typeface="Times New Roman"/>
              </a:rPr>
              <a:t>объём</a:t>
            </a:r>
            <a:r>
              <a:rPr sz="1600" dirty="0">
                <a:solidFill>
                  <a:srgbClr val="353535"/>
                </a:solidFill>
                <a:latin typeface="Times New Roman"/>
                <a:cs typeface="Times New Roman"/>
              </a:rPr>
              <a:t> </a:t>
            </a:r>
            <a:r>
              <a:rPr sz="1600" spc="-5" dirty="0">
                <a:solidFill>
                  <a:srgbClr val="353535"/>
                </a:solidFill>
                <a:latin typeface="Times New Roman"/>
                <a:cs typeface="Times New Roman"/>
              </a:rPr>
              <a:t>газа, </a:t>
            </a:r>
            <a:r>
              <a:rPr sz="1600" dirty="0">
                <a:solidFill>
                  <a:srgbClr val="353535"/>
                </a:solidFill>
                <a:latin typeface="Times New Roman"/>
                <a:cs typeface="Times New Roman"/>
              </a:rPr>
              <a:t> </a:t>
            </a:r>
            <a:r>
              <a:rPr sz="1600" spc="-10" dirty="0">
                <a:solidFill>
                  <a:srgbClr val="353535"/>
                </a:solidFill>
                <a:latin typeface="Times New Roman"/>
                <a:cs typeface="Times New Roman"/>
              </a:rPr>
              <a:t>выделившегося</a:t>
            </a:r>
            <a:r>
              <a:rPr sz="1600" spc="40" dirty="0">
                <a:solidFill>
                  <a:srgbClr val="353535"/>
                </a:solidFill>
                <a:latin typeface="Times New Roman"/>
                <a:cs typeface="Times New Roman"/>
              </a:rPr>
              <a:t> </a:t>
            </a:r>
            <a:r>
              <a:rPr sz="1600" spc="-5" dirty="0">
                <a:solidFill>
                  <a:srgbClr val="353535"/>
                </a:solidFill>
                <a:latin typeface="Times New Roman"/>
                <a:cs typeface="Times New Roman"/>
              </a:rPr>
              <a:t>на</a:t>
            </a:r>
            <a:r>
              <a:rPr sz="1600" spc="10" dirty="0">
                <a:solidFill>
                  <a:srgbClr val="353535"/>
                </a:solidFill>
                <a:latin typeface="Times New Roman"/>
                <a:cs typeface="Times New Roman"/>
              </a:rPr>
              <a:t> </a:t>
            </a:r>
            <a:r>
              <a:rPr sz="1600" spc="-25" dirty="0">
                <a:solidFill>
                  <a:srgbClr val="353535"/>
                </a:solidFill>
                <a:latin typeface="Times New Roman"/>
                <a:cs typeface="Times New Roman"/>
              </a:rPr>
              <a:t>катоде,</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не</a:t>
            </a:r>
            <a:r>
              <a:rPr sz="1600" spc="25" dirty="0">
                <a:solidFill>
                  <a:srgbClr val="353535"/>
                </a:solidFill>
                <a:latin typeface="Times New Roman"/>
                <a:cs typeface="Times New Roman"/>
              </a:rPr>
              <a:t> </a:t>
            </a:r>
            <a:r>
              <a:rPr sz="1600" dirty="0">
                <a:solidFill>
                  <a:srgbClr val="353535"/>
                </a:solidFill>
                <a:latin typeface="Times New Roman"/>
                <a:cs typeface="Times New Roman"/>
              </a:rPr>
              <a:t>стал </a:t>
            </a:r>
            <a:r>
              <a:rPr sz="1600" spc="-5" dirty="0">
                <a:solidFill>
                  <a:srgbClr val="353535"/>
                </a:solidFill>
                <a:latin typeface="Times New Roman"/>
                <a:cs typeface="Times New Roman"/>
              </a:rPr>
              <a:t>равен</a:t>
            </a:r>
            <a:r>
              <a:rPr sz="1600" spc="40" dirty="0">
                <a:solidFill>
                  <a:srgbClr val="353535"/>
                </a:solidFill>
                <a:latin typeface="Times New Roman"/>
                <a:cs typeface="Times New Roman"/>
              </a:rPr>
              <a:t> </a:t>
            </a:r>
            <a:r>
              <a:rPr sz="1600" spc="-15" dirty="0">
                <a:solidFill>
                  <a:srgbClr val="353535"/>
                </a:solidFill>
                <a:latin typeface="Times New Roman"/>
                <a:cs typeface="Times New Roman"/>
              </a:rPr>
              <a:t>объёму</a:t>
            </a:r>
            <a:r>
              <a:rPr sz="1600" spc="-5" dirty="0">
                <a:solidFill>
                  <a:srgbClr val="353535"/>
                </a:solidFill>
                <a:latin typeface="Times New Roman"/>
                <a:cs typeface="Times New Roman"/>
              </a:rPr>
              <a:t> газа,</a:t>
            </a:r>
            <a:r>
              <a:rPr sz="1600" spc="25" dirty="0">
                <a:solidFill>
                  <a:srgbClr val="353535"/>
                </a:solidFill>
                <a:latin typeface="Times New Roman"/>
                <a:cs typeface="Times New Roman"/>
              </a:rPr>
              <a:t> </a:t>
            </a:r>
            <a:r>
              <a:rPr sz="1600" spc="-10" dirty="0">
                <a:solidFill>
                  <a:srgbClr val="353535"/>
                </a:solidFill>
                <a:latin typeface="Times New Roman"/>
                <a:cs typeface="Times New Roman"/>
              </a:rPr>
              <a:t>выделившемуся</a:t>
            </a:r>
            <a:r>
              <a:rPr sz="1600" spc="55" dirty="0">
                <a:solidFill>
                  <a:srgbClr val="353535"/>
                </a:solidFill>
                <a:latin typeface="Times New Roman"/>
                <a:cs typeface="Times New Roman"/>
              </a:rPr>
              <a:t> </a:t>
            </a:r>
            <a:r>
              <a:rPr sz="1600" spc="-5" dirty="0">
                <a:solidFill>
                  <a:srgbClr val="353535"/>
                </a:solidFill>
                <a:latin typeface="Times New Roman"/>
                <a:cs typeface="Times New Roman"/>
              </a:rPr>
              <a:t>на</a:t>
            </a:r>
            <a:r>
              <a:rPr sz="1600" spc="25" dirty="0">
                <a:solidFill>
                  <a:srgbClr val="353535"/>
                </a:solidFill>
                <a:latin typeface="Times New Roman"/>
                <a:cs typeface="Times New Roman"/>
              </a:rPr>
              <a:t> </a:t>
            </a:r>
            <a:r>
              <a:rPr sz="1600" spc="-10" dirty="0">
                <a:solidFill>
                  <a:srgbClr val="353535"/>
                </a:solidFill>
                <a:latin typeface="Times New Roman"/>
                <a:cs typeface="Times New Roman"/>
              </a:rPr>
              <a:t>аноде.</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При</a:t>
            </a:r>
            <a:r>
              <a:rPr sz="1600" spc="10" dirty="0">
                <a:solidFill>
                  <a:srgbClr val="353535"/>
                </a:solidFill>
                <a:latin typeface="Times New Roman"/>
                <a:cs typeface="Times New Roman"/>
              </a:rPr>
              <a:t> </a:t>
            </a:r>
            <a:r>
              <a:rPr sz="1600" spc="-20" dirty="0">
                <a:solidFill>
                  <a:srgbClr val="353535"/>
                </a:solidFill>
                <a:latin typeface="Times New Roman"/>
                <a:cs typeface="Times New Roman"/>
              </a:rPr>
              <a:t>этом</a:t>
            </a:r>
            <a:r>
              <a:rPr sz="1600" spc="20" dirty="0">
                <a:solidFill>
                  <a:srgbClr val="353535"/>
                </a:solidFill>
                <a:latin typeface="Times New Roman"/>
                <a:cs typeface="Times New Roman"/>
              </a:rPr>
              <a:t> </a:t>
            </a:r>
            <a:r>
              <a:rPr sz="1600" spc="-10" dirty="0">
                <a:solidFill>
                  <a:srgbClr val="353535"/>
                </a:solidFill>
                <a:latin typeface="Times New Roman"/>
                <a:cs typeface="Times New Roman"/>
              </a:rPr>
              <a:t>массовая</a:t>
            </a:r>
            <a:r>
              <a:rPr sz="1600" spc="25" dirty="0">
                <a:solidFill>
                  <a:srgbClr val="353535"/>
                </a:solidFill>
                <a:latin typeface="Times New Roman"/>
                <a:cs typeface="Times New Roman"/>
              </a:rPr>
              <a:t> </a:t>
            </a:r>
            <a:r>
              <a:rPr sz="1600" spc="-10" dirty="0">
                <a:solidFill>
                  <a:srgbClr val="353535"/>
                </a:solidFill>
                <a:latin typeface="Times New Roman"/>
                <a:cs typeface="Times New Roman"/>
              </a:rPr>
              <a:t>доля</a:t>
            </a:r>
            <a:r>
              <a:rPr sz="1600" spc="5" dirty="0">
                <a:solidFill>
                  <a:srgbClr val="353535"/>
                </a:solidFill>
                <a:latin typeface="Times New Roman"/>
                <a:cs typeface="Times New Roman"/>
              </a:rPr>
              <a:t> </a:t>
            </a:r>
            <a:r>
              <a:rPr sz="1600" spc="-20" dirty="0">
                <a:solidFill>
                  <a:srgbClr val="353535"/>
                </a:solidFill>
                <a:latin typeface="Times New Roman"/>
                <a:cs typeface="Times New Roman"/>
              </a:rPr>
              <a:t>сульфата</a:t>
            </a:r>
            <a:r>
              <a:rPr sz="1600" spc="35" dirty="0">
                <a:solidFill>
                  <a:srgbClr val="353535"/>
                </a:solidFill>
                <a:latin typeface="Times New Roman"/>
                <a:cs typeface="Times New Roman"/>
              </a:rPr>
              <a:t> </a:t>
            </a:r>
            <a:r>
              <a:rPr sz="1600" spc="-10" dirty="0">
                <a:solidFill>
                  <a:srgbClr val="353535"/>
                </a:solidFill>
                <a:latin typeface="Times New Roman"/>
                <a:cs typeface="Times New Roman"/>
              </a:rPr>
              <a:t>цинка </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понизилась</a:t>
            </a:r>
            <a:r>
              <a:rPr sz="1600" spc="55" dirty="0">
                <a:solidFill>
                  <a:srgbClr val="353535"/>
                </a:solidFill>
                <a:latin typeface="Times New Roman"/>
                <a:cs typeface="Times New Roman"/>
              </a:rPr>
              <a:t> </a:t>
            </a:r>
            <a:r>
              <a:rPr sz="1600" spc="-5" dirty="0">
                <a:solidFill>
                  <a:srgbClr val="353535"/>
                </a:solidFill>
                <a:latin typeface="Times New Roman"/>
                <a:cs typeface="Times New Roman"/>
              </a:rPr>
              <a:t>до</a:t>
            </a:r>
            <a:r>
              <a:rPr sz="1600" spc="15" dirty="0">
                <a:solidFill>
                  <a:srgbClr val="353535"/>
                </a:solidFill>
                <a:latin typeface="Times New Roman"/>
                <a:cs typeface="Times New Roman"/>
              </a:rPr>
              <a:t> </a:t>
            </a:r>
            <a:r>
              <a:rPr sz="1600" spc="-5" dirty="0">
                <a:solidFill>
                  <a:srgbClr val="353535"/>
                </a:solidFill>
                <a:latin typeface="Times New Roman"/>
                <a:cs typeface="Times New Roman"/>
              </a:rPr>
              <a:t>10,3%.</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К</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полученному</a:t>
            </a:r>
            <a:r>
              <a:rPr sz="1600" spc="60" dirty="0">
                <a:solidFill>
                  <a:srgbClr val="353535"/>
                </a:solidFill>
                <a:latin typeface="Times New Roman"/>
                <a:cs typeface="Times New Roman"/>
              </a:rPr>
              <a:t> </a:t>
            </a:r>
            <a:r>
              <a:rPr sz="1600" spc="-10" dirty="0">
                <a:solidFill>
                  <a:srgbClr val="353535"/>
                </a:solidFill>
                <a:latin typeface="Times New Roman"/>
                <a:cs typeface="Times New Roman"/>
              </a:rPr>
              <a:t>раствору</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добавили</a:t>
            </a:r>
            <a:r>
              <a:rPr sz="1600" spc="25" dirty="0">
                <a:solidFill>
                  <a:srgbClr val="353535"/>
                </a:solidFill>
                <a:latin typeface="Times New Roman"/>
                <a:cs typeface="Times New Roman"/>
              </a:rPr>
              <a:t> </a:t>
            </a:r>
            <a:r>
              <a:rPr sz="1600" spc="-5" dirty="0">
                <a:solidFill>
                  <a:srgbClr val="353535"/>
                </a:solidFill>
                <a:latin typeface="Times New Roman"/>
                <a:cs typeface="Times New Roman"/>
              </a:rPr>
              <a:t>212 г</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10%</a:t>
            </a:r>
            <a:r>
              <a:rPr sz="1600" spc="15" dirty="0">
                <a:solidFill>
                  <a:srgbClr val="353535"/>
                </a:solidFill>
                <a:latin typeface="Times New Roman"/>
                <a:cs typeface="Times New Roman"/>
              </a:rPr>
              <a:t> </a:t>
            </a:r>
            <a:r>
              <a:rPr sz="1600" spc="-5" dirty="0">
                <a:solidFill>
                  <a:srgbClr val="353535"/>
                </a:solidFill>
                <a:latin typeface="Times New Roman"/>
                <a:cs typeface="Times New Roman"/>
              </a:rPr>
              <a:t>раствора</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карбоната</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натрия.</a:t>
            </a:r>
            <a:r>
              <a:rPr sz="1600" spc="35" dirty="0">
                <a:solidFill>
                  <a:srgbClr val="353535"/>
                </a:solidFill>
                <a:latin typeface="Times New Roman"/>
                <a:cs typeface="Times New Roman"/>
              </a:rPr>
              <a:t> </a:t>
            </a:r>
            <a:r>
              <a:rPr sz="1600" spc="-5" dirty="0">
                <a:solidFill>
                  <a:srgbClr val="353535"/>
                </a:solidFill>
                <a:latin typeface="Times New Roman"/>
                <a:cs typeface="Times New Roman"/>
              </a:rPr>
              <a:t>Вычислите</a:t>
            </a:r>
            <a:r>
              <a:rPr sz="1600" spc="35" dirty="0">
                <a:solidFill>
                  <a:srgbClr val="353535"/>
                </a:solidFill>
                <a:latin typeface="Times New Roman"/>
                <a:cs typeface="Times New Roman"/>
              </a:rPr>
              <a:t> </a:t>
            </a:r>
            <a:r>
              <a:rPr sz="1600" spc="-15" dirty="0">
                <a:solidFill>
                  <a:srgbClr val="353535"/>
                </a:solidFill>
                <a:latin typeface="Times New Roman"/>
                <a:cs typeface="Times New Roman"/>
              </a:rPr>
              <a:t>массовую</a:t>
            </a:r>
            <a:r>
              <a:rPr sz="1600" spc="45" dirty="0">
                <a:solidFill>
                  <a:srgbClr val="353535"/>
                </a:solidFill>
                <a:latin typeface="Times New Roman"/>
                <a:cs typeface="Times New Roman"/>
              </a:rPr>
              <a:t> </a:t>
            </a:r>
            <a:r>
              <a:rPr sz="1600" spc="-10" dirty="0">
                <a:solidFill>
                  <a:srgbClr val="353535"/>
                </a:solidFill>
                <a:latin typeface="Times New Roman"/>
                <a:cs typeface="Times New Roman"/>
              </a:rPr>
              <a:t>долю</a:t>
            </a:r>
            <a:endParaRPr sz="1600">
              <a:latin typeface="Times New Roman"/>
              <a:cs typeface="Times New Roman"/>
            </a:endParaRPr>
          </a:p>
        </p:txBody>
      </p:sp>
      <p:sp>
        <p:nvSpPr>
          <p:cNvPr id="3" name="object 3"/>
          <p:cNvSpPr txBox="1"/>
          <p:nvPr/>
        </p:nvSpPr>
        <p:spPr>
          <a:xfrm>
            <a:off x="383540" y="950722"/>
            <a:ext cx="3469004" cy="269240"/>
          </a:xfrm>
          <a:prstGeom prst="rect">
            <a:avLst/>
          </a:prstGeom>
        </p:spPr>
        <p:txBody>
          <a:bodyPr vert="horz" wrap="square" lIns="0" tIns="12065" rIns="0" bIns="0" rtlCol="0">
            <a:spAutoFit/>
          </a:bodyPr>
          <a:lstStyle/>
          <a:p>
            <a:pPr marL="12700">
              <a:lnSpc>
                <a:spcPct val="100000"/>
              </a:lnSpc>
              <a:spcBef>
                <a:spcPts val="95"/>
              </a:spcBef>
            </a:pPr>
            <a:r>
              <a:rPr sz="1600" spc="-20" dirty="0">
                <a:solidFill>
                  <a:srgbClr val="353535"/>
                </a:solidFill>
                <a:latin typeface="Times New Roman"/>
                <a:cs typeface="Times New Roman"/>
              </a:rPr>
              <a:t>сульфата</a:t>
            </a:r>
            <a:r>
              <a:rPr sz="1600" spc="20" dirty="0">
                <a:solidFill>
                  <a:srgbClr val="353535"/>
                </a:solidFill>
                <a:latin typeface="Times New Roman"/>
                <a:cs typeface="Times New Roman"/>
              </a:rPr>
              <a:t> </a:t>
            </a:r>
            <a:r>
              <a:rPr sz="1600" spc="-10" dirty="0">
                <a:solidFill>
                  <a:srgbClr val="353535"/>
                </a:solidFill>
                <a:latin typeface="Times New Roman"/>
                <a:cs typeface="Times New Roman"/>
              </a:rPr>
              <a:t>цинка</a:t>
            </a:r>
            <a:r>
              <a:rPr sz="1600" spc="15" dirty="0">
                <a:solidFill>
                  <a:srgbClr val="353535"/>
                </a:solidFill>
                <a:latin typeface="Times New Roman"/>
                <a:cs typeface="Times New Roman"/>
              </a:rPr>
              <a:t> </a:t>
            </a:r>
            <a:r>
              <a:rPr sz="1600" spc="-5" dirty="0">
                <a:solidFill>
                  <a:srgbClr val="353535"/>
                </a:solidFill>
                <a:latin typeface="Times New Roman"/>
                <a:cs typeface="Times New Roman"/>
              </a:rPr>
              <a:t>в</a:t>
            </a:r>
            <a:r>
              <a:rPr sz="1600" spc="-10" dirty="0">
                <a:solidFill>
                  <a:srgbClr val="353535"/>
                </a:solidFill>
                <a:latin typeface="Times New Roman"/>
                <a:cs typeface="Times New Roman"/>
              </a:rPr>
              <a:t> </a:t>
            </a:r>
            <a:r>
              <a:rPr sz="1600" spc="-15" dirty="0">
                <a:solidFill>
                  <a:srgbClr val="353535"/>
                </a:solidFill>
                <a:latin typeface="Times New Roman"/>
                <a:cs typeface="Times New Roman"/>
              </a:rPr>
              <a:t>полученном</a:t>
            </a:r>
            <a:r>
              <a:rPr sz="1600" spc="50" dirty="0">
                <a:solidFill>
                  <a:srgbClr val="353535"/>
                </a:solidFill>
                <a:latin typeface="Times New Roman"/>
                <a:cs typeface="Times New Roman"/>
              </a:rPr>
              <a:t> </a:t>
            </a:r>
            <a:r>
              <a:rPr sz="1600" spc="-5" dirty="0">
                <a:solidFill>
                  <a:srgbClr val="353535"/>
                </a:solidFill>
                <a:latin typeface="Times New Roman"/>
                <a:cs typeface="Times New Roman"/>
              </a:rPr>
              <a:t>растворе.</a:t>
            </a:r>
            <a:endParaRPr sz="1600">
              <a:latin typeface="Times New Roman"/>
              <a:cs typeface="Times New Roman"/>
            </a:endParaRPr>
          </a:p>
        </p:txBody>
      </p:sp>
      <p:sp>
        <p:nvSpPr>
          <p:cNvPr id="4" name="object 4"/>
          <p:cNvSpPr txBox="1"/>
          <p:nvPr/>
        </p:nvSpPr>
        <p:spPr>
          <a:xfrm>
            <a:off x="508203" y="1337309"/>
            <a:ext cx="1581785" cy="391160"/>
          </a:xfrm>
          <a:prstGeom prst="rect">
            <a:avLst/>
          </a:prstGeom>
        </p:spPr>
        <p:txBody>
          <a:bodyPr vert="horz" wrap="square" lIns="0" tIns="12700" rIns="0" bIns="0" rtlCol="0">
            <a:spAutoFit/>
          </a:bodyPr>
          <a:lstStyle/>
          <a:p>
            <a:pPr marL="12700">
              <a:lnSpc>
                <a:spcPct val="100000"/>
              </a:lnSpc>
              <a:spcBef>
                <a:spcPts val="100"/>
              </a:spcBef>
            </a:pPr>
            <a:r>
              <a:rPr sz="2400" b="1" dirty="0">
                <a:latin typeface="Calibri"/>
                <a:cs typeface="Calibri"/>
              </a:rPr>
              <a:t>Д)</a:t>
            </a:r>
            <a:r>
              <a:rPr sz="2400" b="1" spc="-70" dirty="0">
                <a:latin typeface="Calibri"/>
                <a:cs typeface="Calibri"/>
              </a:rPr>
              <a:t> </a:t>
            </a:r>
            <a:r>
              <a:rPr sz="2400" b="1" spc="-10" dirty="0">
                <a:latin typeface="Calibri"/>
                <a:cs typeface="Calibri"/>
              </a:rPr>
              <a:t>Решение</a:t>
            </a:r>
            <a:endParaRPr sz="2400">
              <a:latin typeface="Calibri"/>
              <a:cs typeface="Calibri"/>
            </a:endParaRPr>
          </a:p>
        </p:txBody>
      </p:sp>
      <p:sp>
        <p:nvSpPr>
          <p:cNvPr id="5" name="object 5"/>
          <p:cNvSpPr txBox="1"/>
          <p:nvPr/>
        </p:nvSpPr>
        <p:spPr>
          <a:xfrm>
            <a:off x="6630289" y="1019048"/>
            <a:ext cx="4951095" cy="1120140"/>
          </a:xfrm>
          <a:prstGeom prst="rect">
            <a:avLst/>
          </a:prstGeom>
        </p:spPr>
        <p:txBody>
          <a:bodyPr vert="horz" wrap="square" lIns="0" tIns="12065" rIns="0" bIns="0" rtlCol="0">
            <a:spAutoFit/>
          </a:bodyPr>
          <a:lstStyle/>
          <a:p>
            <a:pPr marL="38100">
              <a:lnSpc>
                <a:spcPts val="1905"/>
              </a:lnSpc>
              <a:spcBef>
                <a:spcPts val="95"/>
              </a:spcBef>
            </a:pPr>
            <a:r>
              <a:rPr sz="1600" spc="-5" dirty="0">
                <a:latin typeface="Times New Roman"/>
                <a:cs typeface="Times New Roman"/>
              </a:rPr>
              <a:t>2ZnSO</a:t>
            </a:r>
            <a:r>
              <a:rPr sz="1575" spc="-7" baseline="-21164" dirty="0">
                <a:latin typeface="Times New Roman"/>
                <a:cs typeface="Times New Roman"/>
              </a:rPr>
              <a:t>4</a:t>
            </a:r>
            <a:r>
              <a:rPr sz="1575" spc="187" baseline="-21164" dirty="0">
                <a:latin typeface="Times New Roman"/>
                <a:cs typeface="Times New Roman"/>
              </a:rPr>
              <a:t> </a:t>
            </a:r>
            <a:r>
              <a:rPr sz="1600" spc="-5" dirty="0">
                <a:latin typeface="Times New Roman"/>
                <a:cs typeface="Times New Roman"/>
              </a:rPr>
              <a:t>+</a:t>
            </a:r>
            <a:r>
              <a:rPr sz="1600" spc="5" dirty="0">
                <a:latin typeface="Times New Roman"/>
                <a:cs typeface="Times New Roman"/>
              </a:rPr>
              <a:t> </a:t>
            </a:r>
            <a:r>
              <a:rPr sz="1600" dirty="0">
                <a:latin typeface="Times New Roman"/>
                <a:cs typeface="Times New Roman"/>
              </a:rPr>
              <a:t>2H</a:t>
            </a:r>
            <a:r>
              <a:rPr sz="1575" baseline="-21164" dirty="0">
                <a:latin typeface="Times New Roman"/>
                <a:cs typeface="Times New Roman"/>
              </a:rPr>
              <a:t>2</a:t>
            </a:r>
            <a:r>
              <a:rPr sz="1600" dirty="0">
                <a:latin typeface="Times New Roman"/>
                <a:cs typeface="Times New Roman"/>
              </a:rPr>
              <a:t>O</a:t>
            </a:r>
            <a:r>
              <a:rPr sz="1600" spc="-20" dirty="0">
                <a:latin typeface="Times New Roman"/>
                <a:cs typeface="Times New Roman"/>
              </a:rPr>
              <a:t> </a:t>
            </a:r>
            <a:r>
              <a:rPr sz="1600" spc="-5" dirty="0">
                <a:latin typeface="Times New Roman"/>
                <a:cs typeface="Times New Roman"/>
              </a:rPr>
              <a:t>=</a:t>
            </a:r>
            <a:r>
              <a:rPr sz="1600" dirty="0">
                <a:latin typeface="Times New Roman"/>
                <a:cs typeface="Times New Roman"/>
              </a:rPr>
              <a:t> </a:t>
            </a:r>
            <a:r>
              <a:rPr sz="1600" spc="-5" dirty="0">
                <a:latin typeface="Times New Roman"/>
                <a:cs typeface="Times New Roman"/>
              </a:rPr>
              <a:t>2Zn↓</a:t>
            </a:r>
            <a:r>
              <a:rPr sz="1600" spc="-10" dirty="0">
                <a:latin typeface="Times New Roman"/>
                <a:cs typeface="Times New Roman"/>
              </a:rPr>
              <a:t> </a:t>
            </a:r>
            <a:r>
              <a:rPr sz="1600" spc="-5" dirty="0">
                <a:latin typeface="Times New Roman"/>
                <a:cs typeface="Times New Roman"/>
              </a:rPr>
              <a:t>+</a:t>
            </a:r>
            <a:r>
              <a:rPr sz="1600" spc="5" dirty="0">
                <a:latin typeface="Times New Roman"/>
                <a:cs typeface="Times New Roman"/>
              </a:rPr>
              <a:t> </a:t>
            </a:r>
            <a:r>
              <a:rPr sz="1600" dirty="0">
                <a:latin typeface="Times New Roman"/>
                <a:cs typeface="Times New Roman"/>
              </a:rPr>
              <a:t>O</a:t>
            </a:r>
            <a:r>
              <a:rPr sz="1575" baseline="-21164" dirty="0">
                <a:latin typeface="Times New Roman"/>
                <a:cs typeface="Times New Roman"/>
              </a:rPr>
              <a:t>2</a:t>
            </a:r>
            <a:r>
              <a:rPr sz="1600" dirty="0">
                <a:latin typeface="Times New Roman"/>
                <a:cs typeface="Times New Roman"/>
              </a:rPr>
              <a:t>↑</a:t>
            </a:r>
            <a:r>
              <a:rPr sz="1600" spc="-15" dirty="0">
                <a:latin typeface="Times New Roman"/>
                <a:cs typeface="Times New Roman"/>
              </a:rPr>
              <a:t> </a:t>
            </a:r>
            <a:r>
              <a:rPr sz="1600" spc="-5" dirty="0">
                <a:latin typeface="Times New Roman"/>
                <a:cs typeface="Times New Roman"/>
              </a:rPr>
              <a:t>+</a:t>
            </a:r>
            <a:r>
              <a:rPr sz="1600" dirty="0">
                <a:latin typeface="Times New Roman"/>
                <a:cs typeface="Times New Roman"/>
              </a:rPr>
              <a:t> 2H</a:t>
            </a:r>
            <a:r>
              <a:rPr sz="1575" baseline="-21164" dirty="0">
                <a:latin typeface="Times New Roman"/>
                <a:cs typeface="Times New Roman"/>
              </a:rPr>
              <a:t>2</a:t>
            </a:r>
            <a:r>
              <a:rPr sz="1600" dirty="0">
                <a:latin typeface="Times New Roman"/>
                <a:cs typeface="Times New Roman"/>
              </a:rPr>
              <a:t>SO</a:t>
            </a:r>
            <a:r>
              <a:rPr sz="1575" baseline="-21164" dirty="0">
                <a:latin typeface="Times New Roman"/>
                <a:cs typeface="Times New Roman"/>
              </a:rPr>
              <a:t>4</a:t>
            </a:r>
            <a:r>
              <a:rPr sz="1575" spc="187" baseline="-21164" dirty="0">
                <a:latin typeface="Times New Roman"/>
                <a:cs typeface="Times New Roman"/>
              </a:rPr>
              <a:t> </a:t>
            </a:r>
            <a:r>
              <a:rPr sz="1600" spc="-5" dirty="0">
                <a:latin typeface="Times New Roman"/>
                <a:cs typeface="Times New Roman"/>
              </a:rPr>
              <a:t>(1)</a:t>
            </a:r>
            <a:endParaRPr sz="1600">
              <a:latin typeface="Times New Roman"/>
              <a:cs typeface="Times New Roman"/>
            </a:endParaRPr>
          </a:p>
          <a:p>
            <a:pPr marL="38100">
              <a:lnSpc>
                <a:spcPts val="1905"/>
              </a:lnSpc>
            </a:pPr>
            <a:r>
              <a:rPr sz="1600" dirty="0">
                <a:latin typeface="Times New Roman"/>
                <a:cs typeface="Times New Roman"/>
              </a:rPr>
              <a:t>2H</a:t>
            </a:r>
            <a:r>
              <a:rPr sz="1575" baseline="-21164" dirty="0">
                <a:latin typeface="Times New Roman"/>
                <a:cs typeface="Times New Roman"/>
              </a:rPr>
              <a:t>2</a:t>
            </a:r>
            <a:r>
              <a:rPr sz="1600" dirty="0">
                <a:latin typeface="Times New Roman"/>
                <a:cs typeface="Times New Roman"/>
              </a:rPr>
              <a:t>O</a:t>
            </a:r>
            <a:r>
              <a:rPr sz="1600" spc="-30" dirty="0">
                <a:latin typeface="Times New Roman"/>
                <a:cs typeface="Times New Roman"/>
              </a:rPr>
              <a:t> </a:t>
            </a:r>
            <a:r>
              <a:rPr sz="1600" spc="-5" dirty="0">
                <a:latin typeface="Times New Roman"/>
                <a:cs typeface="Times New Roman"/>
              </a:rPr>
              <a:t>= </a:t>
            </a:r>
            <a:r>
              <a:rPr sz="1600" dirty="0">
                <a:latin typeface="Times New Roman"/>
                <a:cs typeface="Times New Roman"/>
              </a:rPr>
              <a:t>2H</a:t>
            </a:r>
            <a:r>
              <a:rPr sz="1575" baseline="-21164" dirty="0">
                <a:latin typeface="Times New Roman"/>
                <a:cs typeface="Times New Roman"/>
              </a:rPr>
              <a:t>2</a:t>
            </a:r>
            <a:r>
              <a:rPr sz="1575" spc="179" baseline="-21164" dirty="0">
                <a:latin typeface="Times New Roman"/>
                <a:cs typeface="Times New Roman"/>
              </a:rPr>
              <a:t> </a:t>
            </a:r>
            <a:r>
              <a:rPr sz="1600" spc="-5" dirty="0">
                <a:latin typeface="Times New Roman"/>
                <a:cs typeface="Times New Roman"/>
              </a:rPr>
              <a:t>+ </a:t>
            </a:r>
            <a:r>
              <a:rPr sz="1600" dirty="0">
                <a:latin typeface="Times New Roman"/>
                <a:cs typeface="Times New Roman"/>
              </a:rPr>
              <a:t>O</a:t>
            </a:r>
            <a:r>
              <a:rPr sz="1575" baseline="-21164" dirty="0">
                <a:latin typeface="Times New Roman"/>
                <a:cs typeface="Times New Roman"/>
              </a:rPr>
              <a:t>2</a:t>
            </a:r>
            <a:r>
              <a:rPr sz="1575" spc="195" baseline="-21164" dirty="0">
                <a:latin typeface="Times New Roman"/>
                <a:cs typeface="Times New Roman"/>
              </a:rPr>
              <a:t> </a:t>
            </a:r>
            <a:r>
              <a:rPr sz="1600" spc="-5" dirty="0">
                <a:latin typeface="Times New Roman"/>
                <a:cs typeface="Times New Roman"/>
              </a:rPr>
              <a:t>(2)</a:t>
            </a:r>
            <a:endParaRPr sz="1600">
              <a:latin typeface="Times New Roman"/>
              <a:cs typeface="Times New Roman"/>
            </a:endParaRPr>
          </a:p>
          <a:p>
            <a:pPr marL="54610">
              <a:lnSpc>
                <a:spcPct val="100000"/>
              </a:lnSpc>
              <a:spcBef>
                <a:spcPts val="625"/>
              </a:spcBef>
            </a:pPr>
            <a:r>
              <a:rPr sz="1600" dirty="0">
                <a:latin typeface="Times New Roman"/>
                <a:cs typeface="Times New Roman"/>
              </a:rPr>
              <a:t>H</a:t>
            </a:r>
            <a:r>
              <a:rPr sz="1575" baseline="-21164" dirty="0">
                <a:latin typeface="Times New Roman"/>
                <a:cs typeface="Times New Roman"/>
              </a:rPr>
              <a:t>2</a:t>
            </a:r>
            <a:r>
              <a:rPr sz="1600" dirty="0">
                <a:latin typeface="Times New Roman"/>
                <a:cs typeface="Times New Roman"/>
              </a:rPr>
              <a:t>SO</a:t>
            </a:r>
            <a:r>
              <a:rPr sz="1575" baseline="-21164" dirty="0">
                <a:latin typeface="Times New Roman"/>
                <a:cs typeface="Times New Roman"/>
              </a:rPr>
              <a:t>4(1)</a:t>
            </a:r>
            <a:r>
              <a:rPr sz="1575" spc="165" baseline="-21164" dirty="0">
                <a:latin typeface="Times New Roman"/>
                <a:cs typeface="Times New Roman"/>
              </a:rPr>
              <a:t> </a:t>
            </a:r>
            <a:r>
              <a:rPr sz="1600" spc="-5" dirty="0">
                <a:latin typeface="Times New Roman"/>
                <a:cs typeface="Times New Roman"/>
              </a:rPr>
              <a:t>+ </a:t>
            </a:r>
            <a:r>
              <a:rPr sz="1600" dirty="0">
                <a:latin typeface="Times New Roman"/>
                <a:cs typeface="Times New Roman"/>
              </a:rPr>
              <a:t>Na</a:t>
            </a:r>
            <a:r>
              <a:rPr sz="1575" baseline="-21164" dirty="0">
                <a:latin typeface="Times New Roman"/>
                <a:cs typeface="Times New Roman"/>
              </a:rPr>
              <a:t>2</a:t>
            </a:r>
            <a:r>
              <a:rPr sz="1600" dirty="0">
                <a:latin typeface="Times New Roman"/>
                <a:cs typeface="Times New Roman"/>
              </a:rPr>
              <a:t>CO</a:t>
            </a:r>
            <a:r>
              <a:rPr sz="1575" baseline="-21164" dirty="0">
                <a:latin typeface="Times New Roman"/>
                <a:cs typeface="Times New Roman"/>
              </a:rPr>
              <a:t>3(доб.)</a:t>
            </a:r>
            <a:r>
              <a:rPr sz="1575" spc="165" baseline="-21164" dirty="0">
                <a:latin typeface="Times New Roman"/>
                <a:cs typeface="Times New Roman"/>
              </a:rPr>
              <a:t> </a:t>
            </a:r>
            <a:r>
              <a:rPr sz="1600" spc="-5" dirty="0">
                <a:latin typeface="Times New Roman"/>
                <a:cs typeface="Times New Roman"/>
              </a:rPr>
              <a:t>= </a:t>
            </a:r>
            <a:r>
              <a:rPr sz="1600" dirty="0">
                <a:latin typeface="Times New Roman"/>
                <a:cs typeface="Times New Roman"/>
              </a:rPr>
              <a:t>Na</a:t>
            </a:r>
            <a:r>
              <a:rPr sz="1575" baseline="-21164" dirty="0">
                <a:latin typeface="Times New Roman"/>
                <a:cs typeface="Times New Roman"/>
              </a:rPr>
              <a:t>2</a:t>
            </a:r>
            <a:r>
              <a:rPr sz="1600" dirty="0">
                <a:latin typeface="Times New Roman"/>
                <a:cs typeface="Times New Roman"/>
              </a:rPr>
              <a:t>SO</a:t>
            </a:r>
            <a:r>
              <a:rPr sz="1575" baseline="-21164" dirty="0">
                <a:latin typeface="Times New Roman"/>
                <a:cs typeface="Times New Roman"/>
              </a:rPr>
              <a:t>4</a:t>
            </a:r>
            <a:r>
              <a:rPr sz="1575" spc="209" baseline="-21164" dirty="0">
                <a:latin typeface="Times New Roman"/>
                <a:cs typeface="Times New Roman"/>
              </a:rPr>
              <a:t> </a:t>
            </a:r>
            <a:r>
              <a:rPr sz="1600" spc="-5" dirty="0">
                <a:latin typeface="Times New Roman"/>
                <a:cs typeface="Times New Roman"/>
              </a:rPr>
              <a:t>+</a:t>
            </a:r>
            <a:r>
              <a:rPr sz="1600" spc="5" dirty="0">
                <a:latin typeface="Times New Roman"/>
                <a:cs typeface="Times New Roman"/>
              </a:rPr>
              <a:t> </a:t>
            </a:r>
            <a:r>
              <a:rPr sz="1600" dirty="0">
                <a:latin typeface="Times New Roman"/>
                <a:cs typeface="Times New Roman"/>
              </a:rPr>
              <a:t>H</a:t>
            </a:r>
            <a:r>
              <a:rPr sz="1575" baseline="-21164" dirty="0">
                <a:latin typeface="Times New Roman"/>
                <a:cs typeface="Times New Roman"/>
              </a:rPr>
              <a:t>2</a:t>
            </a:r>
            <a:r>
              <a:rPr sz="1600" dirty="0">
                <a:latin typeface="Times New Roman"/>
                <a:cs typeface="Times New Roman"/>
              </a:rPr>
              <a:t>O</a:t>
            </a:r>
            <a:r>
              <a:rPr sz="1600" spc="-20" dirty="0">
                <a:latin typeface="Times New Roman"/>
                <a:cs typeface="Times New Roman"/>
              </a:rPr>
              <a:t> </a:t>
            </a:r>
            <a:r>
              <a:rPr sz="1600" spc="-5" dirty="0">
                <a:latin typeface="Times New Roman"/>
                <a:cs typeface="Times New Roman"/>
              </a:rPr>
              <a:t>+</a:t>
            </a:r>
            <a:r>
              <a:rPr sz="1600" spc="5" dirty="0">
                <a:latin typeface="Times New Roman"/>
                <a:cs typeface="Times New Roman"/>
              </a:rPr>
              <a:t> </a:t>
            </a:r>
            <a:r>
              <a:rPr sz="1600" dirty="0">
                <a:latin typeface="Times New Roman"/>
                <a:cs typeface="Times New Roman"/>
              </a:rPr>
              <a:t>CO</a:t>
            </a:r>
            <a:r>
              <a:rPr sz="1575" baseline="-21164" dirty="0">
                <a:latin typeface="Times New Roman"/>
                <a:cs typeface="Times New Roman"/>
              </a:rPr>
              <a:t>2</a:t>
            </a:r>
            <a:r>
              <a:rPr sz="1600" dirty="0">
                <a:latin typeface="Times New Roman"/>
                <a:cs typeface="Times New Roman"/>
              </a:rPr>
              <a:t>↑</a:t>
            </a:r>
            <a:r>
              <a:rPr sz="1600" spc="-15" dirty="0">
                <a:latin typeface="Times New Roman"/>
                <a:cs typeface="Times New Roman"/>
              </a:rPr>
              <a:t> </a:t>
            </a:r>
            <a:r>
              <a:rPr sz="1600" spc="-5" dirty="0">
                <a:latin typeface="Times New Roman"/>
                <a:cs typeface="Times New Roman"/>
              </a:rPr>
              <a:t>(3)</a:t>
            </a:r>
            <a:endParaRPr sz="1600">
              <a:latin typeface="Times New Roman"/>
              <a:cs typeface="Times New Roman"/>
            </a:endParaRPr>
          </a:p>
          <a:p>
            <a:pPr marL="54610">
              <a:lnSpc>
                <a:spcPct val="100000"/>
              </a:lnSpc>
              <a:spcBef>
                <a:spcPts val="350"/>
              </a:spcBef>
            </a:pPr>
            <a:r>
              <a:rPr sz="2400" spc="-7" baseline="13888" dirty="0">
                <a:latin typeface="Times New Roman"/>
                <a:cs typeface="Times New Roman"/>
              </a:rPr>
              <a:t>ZnSO</a:t>
            </a:r>
            <a:r>
              <a:rPr sz="1050" spc="-5" dirty="0">
                <a:latin typeface="Times New Roman"/>
                <a:cs typeface="Times New Roman"/>
              </a:rPr>
              <a:t>4(ост.</a:t>
            </a:r>
            <a:r>
              <a:rPr sz="1050" spc="-20" dirty="0">
                <a:latin typeface="Times New Roman"/>
                <a:cs typeface="Times New Roman"/>
              </a:rPr>
              <a:t> </a:t>
            </a:r>
            <a:r>
              <a:rPr sz="1050" spc="10" dirty="0">
                <a:latin typeface="Times New Roman"/>
                <a:cs typeface="Times New Roman"/>
              </a:rPr>
              <a:t>по</a:t>
            </a:r>
            <a:r>
              <a:rPr sz="1050" spc="-10" dirty="0">
                <a:latin typeface="Times New Roman"/>
                <a:cs typeface="Times New Roman"/>
              </a:rPr>
              <a:t> </a:t>
            </a:r>
            <a:r>
              <a:rPr sz="1050" spc="5" dirty="0">
                <a:latin typeface="Times New Roman"/>
                <a:cs typeface="Times New Roman"/>
              </a:rPr>
              <a:t>(1))</a:t>
            </a:r>
            <a:r>
              <a:rPr sz="1050" spc="114" dirty="0">
                <a:latin typeface="Times New Roman"/>
                <a:cs typeface="Times New Roman"/>
              </a:rPr>
              <a:t> </a:t>
            </a:r>
            <a:r>
              <a:rPr sz="2400" spc="-7" baseline="13888" dirty="0">
                <a:latin typeface="Times New Roman"/>
                <a:cs typeface="Times New Roman"/>
              </a:rPr>
              <a:t>+</a:t>
            </a:r>
            <a:r>
              <a:rPr sz="2400" spc="-15" baseline="13888" dirty="0">
                <a:latin typeface="Times New Roman"/>
                <a:cs typeface="Times New Roman"/>
              </a:rPr>
              <a:t> </a:t>
            </a:r>
            <a:r>
              <a:rPr sz="2400" baseline="13888" dirty="0">
                <a:latin typeface="Times New Roman"/>
                <a:cs typeface="Times New Roman"/>
              </a:rPr>
              <a:t>Na</a:t>
            </a:r>
            <a:r>
              <a:rPr sz="1050" dirty="0">
                <a:latin typeface="Times New Roman"/>
                <a:cs typeface="Times New Roman"/>
              </a:rPr>
              <a:t>2</a:t>
            </a:r>
            <a:r>
              <a:rPr sz="2400" baseline="13888" dirty="0">
                <a:latin typeface="Times New Roman"/>
                <a:cs typeface="Times New Roman"/>
              </a:rPr>
              <a:t>CO</a:t>
            </a:r>
            <a:r>
              <a:rPr sz="1050" dirty="0">
                <a:latin typeface="Times New Roman"/>
                <a:cs typeface="Times New Roman"/>
              </a:rPr>
              <a:t>3(изб.</a:t>
            </a:r>
            <a:r>
              <a:rPr sz="1050" spc="-15" dirty="0">
                <a:latin typeface="Times New Roman"/>
                <a:cs typeface="Times New Roman"/>
              </a:rPr>
              <a:t> </a:t>
            </a:r>
            <a:r>
              <a:rPr sz="1050" spc="10" dirty="0">
                <a:latin typeface="Times New Roman"/>
                <a:cs typeface="Times New Roman"/>
              </a:rPr>
              <a:t>по</a:t>
            </a:r>
            <a:r>
              <a:rPr sz="1050" spc="-10" dirty="0">
                <a:latin typeface="Times New Roman"/>
                <a:cs typeface="Times New Roman"/>
              </a:rPr>
              <a:t> </a:t>
            </a:r>
            <a:r>
              <a:rPr sz="1050" spc="5" dirty="0">
                <a:latin typeface="Times New Roman"/>
                <a:cs typeface="Times New Roman"/>
              </a:rPr>
              <a:t>(3)</a:t>
            </a:r>
            <a:r>
              <a:rPr sz="1050" spc="125" dirty="0">
                <a:latin typeface="Times New Roman"/>
                <a:cs typeface="Times New Roman"/>
              </a:rPr>
              <a:t> </a:t>
            </a:r>
            <a:r>
              <a:rPr sz="2400" spc="-7" baseline="13888" dirty="0">
                <a:latin typeface="Times New Roman"/>
                <a:cs typeface="Times New Roman"/>
              </a:rPr>
              <a:t>=</a:t>
            </a:r>
            <a:r>
              <a:rPr sz="2400" spc="-15" baseline="13888" dirty="0">
                <a:latin typeface="Times New Roman"/>
                <a:cs typeface="Times New Roman"/>
              </a:rPr>
              <a:t> </a:t>
            </a:r>
            <a:r>
              <a:rPr sz="2400" baseline="13888" dirty="0">
                <a:latin typeface="Times New Roman"/>
                <a:cs typeface="Times New Roman"/>
              </a:rPr>
              <a:t>ZnCO</a:t>
            </a:r>
            <a:r>
              <a:rPr sz="1050" dirty="0">
                <a:latin typeface="Times New Roman"/>
                <a:cs typeface="Times New Roman"/>
              </a:rPr>
              <a:t>3</a:t>
            </a:r>
            <a:r>
              <a:rPr sz="2400" baseline="13888" dirty="0">
                <a:latin typeface="Times New Roman"/>
                <a:cs typeface="Times New Roman"/>
              </a:rPr>
              <a:t>↓</a:t>
            </a:r>
            <a:r>
              <a:rPr sz="2400" spc="-22" baseline="13888" dirty="0">
                <a:latin typeface="Times New Roman"/>
                <a:cs typeface="Times New Roman"/>
              </a:rPr>
              <a:t> </a:t>
            </a:r>
            <a:r>
              <a:rPr sz="2400" spc="-7" baseline="13888" dirty="0">
                <a:latin typeface="Times New Roman"/>
                <a:cs typeface="Times New Roman"/>
              </a:rPr>
              <a:t>+</a:t>
            </a:r>
            <a:r>
              <a:rPr sz="2400" spc="-15" baseline="13888" dirty="0">
                <a:latin typeface="Times New Roman"/>
                <a:cs typeface="Times New Roman"/>
              </a:rPr>
              <a:t> </a:t>
            </a:r>
            <a:r>
              <a:rPr sz="2400" baseline="13888" dirty="0">
                <a:latin typeface="Times New Roman"/>
                <a:cs typeface="Times New Roman"/>
              </a:rPr>
              <a:t>Na</a:t>
            </a:r>
            <a:r>
              <a:rPr sz="1050" dirty="0">
                <a:latin typeface="Times New Roman"/>
                <a:cs typeface="Times New Roman"/>
              </a:rPr>
              <a:t>2</a:t>
            </a:r>
            <a:r>
              <a:rPr sz="2400" baseline="13888" dirty="0">
                <a:latin typeface="Times New Roman"/>
                <a:cs typeface="Times New Roman"/>
              </a:rPr>
              <a:t>SO</a:t>
            </a:r>
            <a:r>
              <a:rPr sz="1050" dirty="0">
                <a:latin typeface="Times New Roman"/>
                <a:cs typeface="Times New Roman"/>
              </a:rPr>
              <a:t>4</a:t>
            </a:r>
            <a:r>
              <a:rPr sz="2400" baseline="13888" dirty="0">
                <a:latin typeface="Times New Roman"/>
                <a:cs typeface="Times New Roman"/>
              </a:rPr>
              <a:t>↓ </a:t>
            </a:r>
            <a:r>
              <a:rPr sz="2400" spc="-7" baseline="13888" dirty="0">
                <a:latin typeface="Times New Roman"/>
                <a:cs typeface="Times New Roman"/>
              </a:rPr>
              <a:t>(4)</a:t>
            </a:r>
            <a:endParaRPr sz="2400" baseline="13888">
              <a:latin typeface="Times New Roman"/>
              <a:cs typeface="Times New Roman"/>
            </a:endParaRPr>
          </a:p>
        </p:txBody>
      </p:sp>
      <p:sp>
        <p:nvSpPr>
          <p:cNvPr id="6" name="object 6"/>
          <p:cNvSpPr/>
          <p:nvPr/>
        </p:nvSpPr>
        <p:spPr>
          <a:xfrm>
            <a:off x="6470903" y="1633727"/>
            <a:ext cx="192405" cy="457200"/>
          </a:xfrm>
          <a:custGeom>
            <a:avLst/>
            <a:gdLst/>
            <a:ahLst/>
            <a:cxnLst/>
            <a:rect l="l" t="t" r="r" b="b"/>
            <a:pathLst>
              <a:path w="192404" h="457200">
                <a:moveTo>
                  <a:pt x="192024" y="457200"/>
                </a:moveTo>
                <a:lnTo>
                  <a:pt x="154626" y="455949"/>
                </a:lnTo>
                <a:lnTo>
                  <a:pt x="124110" y="452532"/>
                </a:lnTo>
                <a:lnTo>
                  <a:pt x="103548" y="447448"/>
                </a:lnTo>
                <a:lnTo>
                  <a:pt x="96012" y="441198"/>
                </a:lnTo>
                <a:lnTo>
                  <a:pt x="96012" y="244602"/>
                </a:lnTo>
                <a:lnTo>
                  <a:pt x="88475" y="238351"/>
                </a:lnTo>
                <a:lnTo>
                  <a:pt x="67913" y="233267"/>
                </a:lnTo>
                <a:lnTo>
                  <a:pt x="37397" y="229850"/>
                </a:lnTo>
                <a:lnTo>
                  <a:pt x="0" y="228600"/>
                </a:lnTo>
                <a:lnTo>
                  <a:pt x="37397" y="227349"/>
                </a:lnTo>
                <a:lnTo>
                  <a:pt x="67913" y="223932"/>
                </a:lnTo>
                <a:lnTo>
                  <a:pt x="88475" y="218848"/>
                </a:lnTo>
                <a:lnTo>
                  <a:pt x="96012" y="212597"/>
                </a:lnTo>
                <a:lnTo>
                  <a:pt x="96012" y="16001"/>
                </a:lnTo>
                <a:lnTo>
                  <a:pt x="103548" y="9751"/>
                </a:lnTo>
                <a:lnTo>
                  <a:pt x="124110" y="4667"/>
                </a:lnTo>
                <a:lnTo>
                  <a:pt x="154626" y="1250"/>
                </a:lnTo>
                <a:lnTo>
                  <a:pt x="192024" y="0"/>
                </a:lnTo>
              </a:path>
            </a:pathLst>
          </a:custGeom>
          <a:ln w="6350">
            <a:solidFill>
              <a:srgbClr val="5B9BD4"/>
            </a:solidFill>
          </a:ln>
        </p:spPr>
        <p:txBody>
          <a:bodyPr wrap="square" lIns="0" tIns="0" rIns="0" bIns="0" rtlCol="0"/>
          <a:lstStyle/>
          <a:p>
            <a:endParaRPr/>
          </a:p>
        </p:txBody>
      </p:sp>
      <p:grpSp>
        <p:nvGrpSpPr>
          <p:cNvPr id="7" name="object 7"/>
          <p:cNvGrpSpPr/>
          <p:nvPr/>
        </p:nvGrpSpPr>
        <p:grpSpPr>
          <a:xfrm>
            <a:off x="6012560" y="1010411"/>
            <a:ext cx="656590" cy="501650"/>
            <a:chOff x="6012560" y="1010411"/>
            <a:chExt cx="656590" cy="501650"/>
          </a:xfrm>
        </p:grpSpPr>
        <p:sp>
          <p:nvSpPr>
            <p:cNvPr id="8" name="object 8"/>
            <p:cNvSpPr/>
            <p:nvPr/>
          </p:nvSpPr>
          <p:spPr>
            <a:xfrm>
              <a:off x="6473951" y="1051559"/>
              <a:ext cx="192405" cy="457200"/>
            </a:xfrm>
            <a:custGeom>
              <a:avLst/>
              <a:gdLst/>
              <a:ahLst/>
              <a:cxnLst/>
              <a:rect l="l" t="t" r="r" b="b"/>
              <a:pathLst>
                <a:path w="192404" h="457200">
                  <a:moveTo>
                    <a:pt x="192024" y="457200"/>
                  </a:moveTo>
                  <a:lnTo>
                    <a:pt x="154626" y="455949"/>
                  </a:lnTo>
                  <a:lnTo>
                    <a:pt x="124110" y="452532"/>
                  </a:lnTo>
                  <a:lnTo>
                    <a:pt x="103548" y="447448"/>
                  </a:lnTo>
                  <a:lnTo>
                    <a:pt x="96012" y="441198"/>
                  </a:lnTo>
                  <a:lnTo>
                    <a:pt x="96012" y="244602"/>
                  </a:lnTo>
                  <a:lnTo>
                    <a:pt x="88475" y="238351"/>
                  </a:lnTo>
                  <a:lnTo>
                    <a:pt x="67913" y="233267"/>
                  </a:lnTo>
                  <a:lnTo>
                    <a:pt x="37397" y="229850"/>
                  </a:lnTo>
                  <a:lnTo>
                    <a:pt x="0" y="228600"/>
                  </a:lnTo>
                  <a:lnTo>
                    <a:pt x="37397" y="227349"/>
                  </a:lnTo>
                  <a:lnTo>
                    <a:pt x="67913" y="223932"/>
                  </a:lnTo>
                  <a:lnTo>
                    <a:pt x="88475" y="218848"/>
                  </a:lnTo>
                  <a:lnTo>
                    <a:pt x="96012" y="212597"/>
                  </a:lnTo>
                  <a:lnTo>
                    <a:pt x="96012" y="16001"/>
                  </a:lnTo>
                  <a:lnTo>
                    <a:pt x="103548" y="9751"/>
                  </a:lnTo>
                  <a:lnTo>
                    <a:pt x="124110" y="4667"/>
                  </a:lnTo>
                  <a:lnTo>
                    <a:pt x="154626" y="1250"/>
                  </a:lnTo>
                  <a:lnTo>
                    <a:pt x="192024" y="0"/>
                  </a:lnTo>
                </a:path>
              </a:pathLst>
            </a:custGeom>
            <a:ln w="6350">
              <a:solidFill>
                <a:srgbClr val="5B9BD4"/>
              </a:solidFill>
            </a:ln>
          </p:spPr>
          <p:txBody>
            <a:bodyPr wrap="square" lIns="0" tIns="0" rIns="0" bIns="0" rtlCol="0"/>
            <a:lstStyle/>
            <a:p>
              <a:endParaRPr/>
            </a:p>
          </p:txBody>
        </p:sp>
        <p:sp>
          <p:nvSpPr>
            <p:cNvPr id="9" name="object 9"/>
            <p:cNvSpPr/>
            <p:nvPr/>
          </p:nvSpPr>
          <p:spPr>
            <a:xfrm>
              <a:off x="6018910" y="1016761"/>
              <a:ext cx="403860" cy="403860"/>
            </a:xfrm>
            <a:custGeom>
              <a:avLst/>
              <a:gdLst/>
              <a:ahLst/>
              <a:cxnLst/>
              <a:rect l="l" t="t" r="r" b="b"/>
              <a:pathLst>
                <a:path w="403860" h="403859">
                  <a:moveTo>
                    <a:pt x="201930" y="0"/>
                  </a:moveTo>
                  <a:lnTo>
                    <a:pt x="155634" y="5333"/>
                  </a:lnTo>
                  <a:lnTo>
                    <a:pt x="113133" y="20527"/>
                  </a:lnTo>
                  <a:lnTo>
                    <a:pt x="75640" y="44367"/>
                  </a:lnTo>
                  <a:lnTo>
                    <a:pt x="44367" y="75640"/>
                  </a:lnTo>
                  <a:lnTo>
                    <a:pt x="20527" y="113133"/>
                  </a:lnTo>
                  <a:lnTo>
                    <a:pt x="5334" y="155634"/>
                  </a:lnTo>
                  <a:lnTo>
                    <a:pt x="0" y="201929"/>
                  </a:lnTo>
                  <a:lnTo>
                    <a:pt x="5333" y="248265"/>
                  </a:lnTo>
                  <a:lnTo>
                    <a:pt x="20527" y="290781"/>
                  </a:lnTo>
                  <a:lnTo>
                    <a:pt x="44367" y="328273"/>
                  </a:lnTo>
                  <a:lnTo>
                    <a:pt x="75640" y="359532"/>
                  </a:lnTo>
                  <a:lnTo>
                    <a:pt x="113133" y="383354"/>
                  </a:lnTo>
                  <a:lnTo>
                    <a:pt x="155634" y="398532"/>
                  </a:lnTo>
                  <a:lnTo>
                    <a:pt x="201930" y="403859"/>
                  </a:lnTo>
                  <a:lnTo>
                    <a:pt x="248265" y="398532"/>
                  </a:lnTo>
                  <a:lnTo>
                    <a:pt x="290781" y="383354"/>
                  </a:lnTo>
                  <a:lnTo>
                    <a:pt x="328273" y="359532"/>
                  </a:lnTo>
                  <a:lnTo>
                    <a:pt x="359532" y="328273"/>
                  </a:lnTo>
                  <a:lnTo>
                    <a:pt x="383354" y="290781"/>
                  </a:lnTo>
                  <a:lnTo>
                    <a:pt x="398532" y="248265"/>
                  </a:lnTo>
                  <a:lnTo>
                    <a:pt x="403860" y="201929"/>
                  </a:lnTo>
                  <a:lnTo>
                    <a:pt x="398532" y="155634"/>
                  </a:lnTo>
                  <a:lnTo>
                    <a:pt x="383354" y="113133"/>
                  </a:lnTo>
                  <a:lnTo>
                    <a:pt x="359532" y="75640"/>
                  </a:lnTo>
                  <a:lnTo>
                    <a:pt x="328273" y="44367"/>
                  </a:lnTo>
                  <a:lnTo>
                    <a:pt x="290781" y="20527"/>
                  </a:lnTo>
                  <a:lnTo>
                    <a:pt x="248265" y="5333"/>
                  </a:lnTo>
                  <a:lnTo>
                    <a:pt x="201930" y="0"/>
                  </a:lnTo>
                  <a:close/>
                </a:path>
              </a:pathLst>
            </a:custGeom>
            <a:solidFill>
              <a:srgbClr val="5B9BD4"/>
            </a:solidFill>
          </p:spPr>
          <p:txBody>
            <a:bodyPr wrap="square" lIns="0" tIns="0" rIns="0" bIns="0" rtlCol="0"/>
            <a:lstStyle/>
            <a:p>
              <a:endParaRPr/>
            </a:p>
          </p:txBody>
        </p:sp>
        <p:sp>
          <p:nvSpPr>
            <p:cNvPr id="10" name="object 10"/>
            <p:cNvSpPr/>
            <p:nvPr/>
          </p:nvSpPr>
          <p:spPr>
            <a:xfrm>
              <a:off x="6018910" y="1016761"/>
              <a:ext cx="403860" cy="403860"/>
            </a:xfrm>
            <a:custGeom>
              <a:avLst/>
              <a:gdLst/>
              <a:ahLst/>
              <a:cxnLst/>
              <a:rect l="l" t="t" r="r" b="b"/>
              <a:pathLst>
                <a:path w="403860" h="403859">
                  <a:moveTo>
                    <a:pt x="0" y="201929"/>
                  </a:moveTo>
                  <a:lnTo>
                    <a:pt x="5334" y="155634"/>
                  </a:lnTo>
                  <a:lnTo>
                    <a:pt x="20527" y="113133"/>
                  </a:lnTo>
                  <a:lnTo>
                    <a:pt x="44367" y="75640"/>
                  </a:lnTo>
                  <a:lnTo>
                    <a:pt x="75640" y="44367"/>
                  </a:lnTo>
                  <a:lnTo>
                    <a:pt x="113133" y="20527"/>
                  </a:lnTo>
                  <a:lnTo>
                    <a:pt x="155634" y="5333"/>
                  </a:lnTo>
                  <a:lnTo>
                    <a:pt x="201930" y="0"/>
                  </a:lnTo>
                  <a:lnTo>
                    <a:pt x="248265" y="5333"/>
                  </a:lnTo>
                  <a:lnTo>
                    <a:pt x="290781" y="20527"/>
                  </a:lnTo>
                  <a:lnTo>
                    <a:pt x="328273" y="44367"/>
                  </a:lnTo>
                  <a:lnTo>
                    <a:pt x="359532" y="75640"/>
                  </a:lnTo>
                  <a:lnTo>
                    <a:pt x="383354" y="113133"/>
                  </a:lnTo>
                  <a:lnTo>
                    <a:pt x="398532" y="155634"/>
                  </a:lnTo>
                  <a:lnTo>
                    <a:pt x="403860" y="201929"/>
                  </a:lnTo>
                  <a:lnTo>
                    <a:pt x="398532" y="248265"/>
                  </a:lnTo>
                  <a:lnTo>
                    <a:pt x="383354" y="290781"/>
                  </a:lnTo>
                  <a:lnTo>
                    <a:pt x="359532" y="328273"/>
                  </a:lnTo>
                  <a:lnTo>
                    <a:pt x="328273" y="359532"/>
                  </a:lnTo>
                  <a:lnTo>
                    <a:pt x="290781" y="383354"/>
                  </a:lnTo>
                  <a:lnTo>
                    <a:pt x="248265" y="398532"/>
                  </a:lnTo>
                  <a:lnTo>
                    <a:pt x="201930" y="403859"/>
                  </a:lnTo>
                  <a:lnTo>
                    <a:pt x="155634" y="398532"/>
                  </a:lnTo>
                  <a:lnTo>
                    <a:pt x="113133" y="383354"/>
                  </a:lnTo>
                  <a:lnTo>
                    <a:pt x="75640" y="359532"/>
                  </a:lnTo>
                  <a:lnTo>
                    <a:pt x="44367" y="328273"/>
                  </a:lnTo>
                  <a:lnTo>
                    <a:pt x="20527" y="290781"/>
                  </a:lnTo>
                  <a:lnTo>
                    <a:pt x="5333" y="248265"/>
                  </a:lnTo>
                  <a:lnTo>
                    <a:pt x="0" y="201929"/>
                  </a:lnTo>
                  <a:close/>
                </a:path>
              </a:pathLst>
            </a:custGeom>
            <a:ln w="12700">
              <a:solidFill>
                <a:srgbClr val="41709C"/>
              </a:solidFill>
            </a:ln>
          </p:spPr>
          <p:txBody>
            <a:bodyPr wrap="square" lIns="0" tIns="0" rIns="0" bIns="0" rtlCol="0"/>
            <a:lstStyle/>
            <a:p>
              <a:endParaRPr/>
            </a:p>
          </p:txBody>
        </p:sp>
      </p:grpSp>
      <p:sp>
        <p:nvSpPr>
          <p:cNvPr id="11" name="object 11"/>
          <p:cNvSpPr txBox="1"/>
          <p:nvPr/>
        </p:nvSpPr>
        <p:spPr>
          <a:xfrm>
            <a:off x="482803" y="2162047"/>
            <a:ext cx="9425305" cy="757555"/>
          </a:xfrm>
          <a:prstGeom prst="rect">
            <a:avLst/>
          </a:prstGeom>
        </p:spPr>
        <p:txBody>
          <a:bodyPr vert="horz" wrap="square" lIns="0" tIns="12700" rIns="0" bIns="0" rtlCol="0">
            <a:spAutoFit/>
          </a:bodyPr>
          <a:lstStyle/>
          <a:p>
            <a:pPr marL="266700" marR="30480" indent="-228600">
              <a:lnSpc>
                <a:spcPct val="100000"/>
              </a:lnSpc>
              <a:spcBef>
                <a:spcPts val="100"/>
              </a:spcBef>
            </a:pPr>
            <a:r>
              <a:rPr sz="2400" dirty="0">
                <a:latin typeface="Times New Roman"/>
                <a:cs typeface="Times New Roman"/>
              </a:rPr>
              <a:t>2) Пусть</a:t>
            </a:r>
            <a:r>
              <a:rPr sz="2400" spc="-25" dirty="0">
                <a:latin typeface="Times New Roman"/>
                <a:cs typeface="Times New Roman"/>
              </a:rPr>
              <a:t> </a:t>
            </a:r>
            <a:r>
              <a:rPr sz="2400" spc="-5" dirty="0">
                <a:latin typeface="Times New Roman"/>
                <a:cs typeface="Times New Roman"/>
              </a:rPr>
              <a:t>прореагировало</a:t>
            </a:r>
            <a:r>
              <a:rPr sz="2400" spc="20" dirty="0">
                <a:latin typeface="Times New Roman"/>
                <a:cs typeface="Times New Roman"/>
              </a:rPr>
              <a:t> </a:t>
            </a:r>
            <a:r>
              <a:rPr sz="2400" i="1" dirty="0">
                <a:latin typeface="Times New Roman"/>
                <a:cs typeface="Times New Roman"/>
              </a:rPr>
              <a:t>x </a:t>
            </a:r>
            <a:r>
              <a:rPr sz="2400" spc="-10" dirty="0">
                <a:latin typeface="Times New Roman"/>
                <a:cs typeface="Times New Roman"/>
              </a:rPr>
              <a:t>моль</a:t>
            </a:r>
            <a:r>
              <a:rPr sz="2400" spc="10" dirty="0">
                <a:latin typeface="Times New Roman"/>
                <a:cs typeface="Times New Roman"/>
              </a:rPr>
              <a:t> </a:t>
            </a:r>
            <a:r>
              <a:rPr sz="2400" spc="-5" dirty="0">
                <a:latin typeface="Times New Roman"/>
                <a:cs typeface="Times New Roman"/>
              </a:rPr>
              <a:t>ZnSO</a:t>
            </a:r>
            <a:r>
              <a:rPr sz="2400" spc="-7" baseline="-20833" dirty="0">
                <a:latin typeface="Times New Roman"/>
                <a:cs typeface="Times New Roman"/>
              </a:rPr>
              <a:t>4</a:t>
            </a:r>
            <a:r>
              <a:rPr sz="2400" spc="322" baseline="-20833" dirty="0">
                <a:latin typeface="Times New Roman"/>
                <a:cs typeface="Times New Roman"/>
              </a:rPr>
              <a:t> </a:t>
            </a:r>
            <a:r>
              <a:rPr sz="2400" dirty="0">
                <a:latin typeface="Times New Roman"/>
                <a:cs typeface="Times New Roman"/>
              </a:rPr>
              <a:t>(по</a:t>
            </a:r>
            <a:r>
              <a:rPr sz="2400" spc="-10" dirty="0">
                <a:latin typeface="Times New Roman"/>
                <a:cs typeface="Times New Roman"/>
              </a:rPr>
              <a:t> </a:t>
            </a:r>
            <a:r>
              <a:rPr sz="2400" dirty="0">
                <a:latin typeface="Times New Roman"/>
                <a:cs typeface="Times New Roman"/>
              </a:rPr>
              <a:t>1) и</a:t>
            </a:r>
            <a:r>
              <a:rPr sz="2400" spc="5" dirty="0">
                <a:latin typeface="Times New Roman"/>
                <a:cs typeface="Times New Roman"/>
              </a:rPr>
              <a:t> </a:t>
            </a:r>
            <a:r>
              <a:rPr sz="2400" i="1" dirty="0">
                <a:latin typeface="Times New Roman"/>
                <a:cs typeface="Times New Roman"/>
              </a:rPr>
              <a:t>y </a:t>
            </a:r>
            <a:r>
              <a:rPr sz="2400" spc="-10" dirty="0">
                <a:latin typeface="Times New Roman"/>
                <a:cs typeface="Times New Roman"/>
              </a:rPr>
              <a:t>моль</a:t>
            </a:r>
            <a:r>
              <a:rPr sz="2400" spc="10" dirty="0">
                <a:latin typeface="Times New Roman"/>
                <a:cs typeface="Times New Roman"/>
              </a:rPr>
              <a:t> </a:t>
            </a:r>
            <a:r>
              <a:rPr sz="2400" spc="-5" dirty="0">
                <a:latin typeface="Times New Roman"/>
                <a:cs typeface="Times New Roman"/>
              </a:rPr>
              <a:t>H</a:t>
            </a:r>
            <a:r>
              <a:rPr sz="2400" spc="-7" baseline="-20833" dirty="0">
                <a:latin typeface="Times New Roman"/>
                <a:cs typeface="Times New Roman"/>
              </a:rPr>
              <a:t>2</a:t>
            </a:r>
            <a:r>
              <a:rPr sz="2400" spc="-5" dirty="0">
                <a:latin typeface="Times New Roman"/>
                <a:cs typeface="Times New Roman"/>
              </a:rPr>
              <a:t>O</a:t>
            </a:r>
            <a:r>
              <a:rPr sz="2400" spc="5" dirty="0">
                <a:latin typeface="Times New Roman"/>
                <a:cs typeface="Times New Roman"/>
              </a:rPr>
              <a:t> </a:t>
            </a:r>
            <a:r>
              <a:rPr sz="2400" dirty="0">
                <a:latin typeface="Times New Roman"/>
                <a:cs typeface="Times New Roman"/>
              </a:rPr>
              <a:t>(по 2), </a:t>
            </a:r>
            <a:r>
              <a:rPr sz="2400" spc="-35" dirty="0">
                <a:latin typeface="Times New Roman"/>
                <a:cs typeface="Times New Roman"/>
              </a:rPr>
              <a:t>тогда </a:t>
            </a:r>
            <a:r>
              <a:rPr sz="2400" spc="-585" dirty="0">
                <a:latin typeface="Times New Roman"/>
                <a:cs typeface="Times New Roman"/>
              </a:rPr>
              <a:t> </a:t>
            </a:r>
            <a:r>
              <a:rPr sz="2400" dirty="0">
                <a:latin typeface="Times New Roman"/>
                <a:cs typeface="Times New Roman"/>
              </a:rPr>
              <a:t>а)</a:t>
            </a:r>
            <a:r>
              <a:rPr sz="2400" spc="-15" dirty="0">
                <a:latin typeface="Times New Roman"/>
                <a:cs typeface="Times New Roman"/>
              </a:rPr>
              <a:t> </a:t>
            </a:r>
            <a:r>
              <a:rPr sz="2400" spc="-5" dirty="0">
                <a:latin typeface="Times New Roman"/>
                <a:cs typeface="Times New Roman"/>
              </a:rPr>
              <a:t>По</a:t>
            </a:r>
            <a:r>
              <a:rPr sz="2400" dirty="0">
                <a:latin typeface="Times New Roman"/>
                <a:cs typeface="Times New Roman"/>
              </a:rPr>
              <a:t> уравнению</a:t>
            </a:r>
            <a:r>
              <a:rPr sz="2400" spc="-20" dirty="0">
                <a:latin typeface="Times New Roman"/>
                <a:cs typeface="Times New Roman"/>
              </a:rPr>
              <a:t> </a:t>
            </a:r>
            <a:r>
              <a:rPr sz="2400" dirty="0">
                <a:latin typeface="Times New Roman"/>
                <a:cs typeface="Times New Roman"/>
              </a:rPr>
              <a:t>(1):</a:t>
            </a:r>
            <a:endParaRPr sz="2400">
              <a:latin typeface="Times New Roman"/>
              <a:cs typeface="Times New Roman"/>
            </a:endParaRPr>
          </a:p>
        </p:txBody>
      </p:sp>
      <p:graphicFrame>
        <p:nvGraphicFramePr>
          <p:cNvPr id="12" name="object 12"/>
          <p:cNvGraphicFramePr>
            <a:graphicFrameLocks noGrp="1"/>
          </p:cNvGraphicFramePr>
          <p:nvPr/>
        </p:nvGraphicFramePr>
        <p:xfrm>
          <a:off x="1493647" y="3035199"/>
          <a:ext cx="8109583" cy="1074580"/>
        </p:xfrm>
        <a:graphic>
          <a:graphicData uri="http://schemas.openxmlformats.org/drawingml/2006/table">
            <a:tbl>
              <a:tblPr firstRow="1" bandRow="1">
                <a:tableStyleId>{2D5ABB26-0587-4C30-8999-92F81FD0307C}</a:tableStyleId>
              </a:tblPr>
              <a:tblGrid>
                <a:gridCol w="1351280"/>
                <a:gridCol w="1608455"/>
                <a:gridCol w="1687194"/>
                <a:gridCol w="1625600"/>
                <a:gridCol w="1837054"/>
              </a:tblGrid>
              <a:tr h="339170">
                <a:tc>
                  <a:txBody>
                    <a:bodyPr/>
                    <a:lstStyle/>
                    <a:p>
                      <a:pPr marL="381000">
                        <a:lnSpc>
                          <a:spcPts val="2185"/>
                        </a:lnSpc>
                      </a:pPr>
                      <a:r>
                        <a:rPr sz="2000" i="1" dirty="0">
                          <a:latin typeface="Times New Roman"/>
                          <a:cs typeface="Times New Roman"/>
                        </a:rPr>
                        <a:t>x</a:t>
                      </a:r>
                      <a:endParaRPr sz="2000">
                        <a:latin typeface="Times New Roman"/>
                        <a:cs typeface="Times New Roman"/>
                      </a:endParaRPr>
                    </a:p>
                  </a:txBody>
                  <a:tcPr marL="0" marR="0" marT="0" marB="0"/>
                </a:tc>
                <a:tc>
                  <a:txBody>
                    <a:bodyPr/>
                    <a:lstStyle/>
                    <a:p>
                      <a:pPr>
                        <a:lnSpc>
                          <a:spcPct val="100000"/>
                        </a:lnSpc>
                      </a:pPr>
                      <a:endParaRPr sz="1700">
                        <a:latin typeface="Times New Roman"/>
                        <a:cs typeface="Times New Roman"/>
                      </a:endParaRPr>
                    </a:p>
                  </a:txBody>
                  <a:tcPr marL="0" marR="0" marT="0" marB="0"/>
                </a:tc>
                <a:tc>
                  <a:txBody>
                    <a:bodyPr/>
                    <a:lstStyle/>
                    <a:p>
                      <a:pPr marR="93980" algn="ctr">
                        <a:lnSpc>
                          <a:spcPts val="2185"/>
                        </a:lnSpc>
                      </a:pPr>
                      <a:r>
                        <a:rPr sz="2000" i="1" dirty="0">
                          <a:latin typeface="Times New Roman"/>
                          <a:cs typeface="Times New Roman"/>
                        </a:rPr>
                        <a:t>x</a:t>
                      </a:r>
                      <a:endParaRPr sz="2000">
                        <a:latin typeface="Times New Roman"/>
                        <a:cs typeface="Times New Roman"/>
                      </a:endParaRPr>
                    </a:p>
                  </a:txBody>
                  <a:tcPr marL="0" marR="0" marT="0" marB="0"/>
                </a:tc>
                <a:tc>
                  <a:txBody>
                    <a:bodyPr/>
                    <a:lstStyle/>
                    <a:p>
                      <a:pPr marR="88265" algn="ctr">
                        <a:lnSpc>
                          <a:spcPts val="2185"/>
                        </a:lnSpc>
                      </a:pPr>
                      <a:r>
                        <a:rPr sz="2000" spc="5" dirty="0">
                          <a:latin typeface="Times New Roman"/>
                          <a:cs typeface="Times New Roman"/>
                        </a:rPr>
                        <a:t>0,5</a:t>
                      </a:r>
                      <a:r>
                        <a:rPr sz="2000" i="1" spc="5" dirty="0">
                          <a:latin typeface="Times New Roman"/>
                          <a:cs typeface="Times New Roman"/>
                        </a:rPr>
                        <a:t>x</a:t>
                      </a:r>
                      <a:endParaRPr sz="2000">
                        <a:latin typeface="Times New Roman"/>
                        <a:cs typeface="Times New Roman"/>
                      </a:endParaRPr>
                    </a:p>
                  </a:txBody>
                  <a:tcPr marL="0" marR="0" marT="0" marB="0"/>
                </a:tc>
                <a:tc>
                  <a:txBody>
                    <a:bodyPr/>
                    <a:lstStyle/>
                    <a:p>
                      <a:pPr marL="611505">
                        <a:lnSpc>
                          <a:spcPts val="2185"/>
                        </a:lnSpc>
                      </a:pPr>
                      <a:r>
                        <a:rPr sz="2000" dirty="0">
                          <a:latin typeface="Times New Roman"/>
                          <a:cs typeface="Times New Roman"/>
                        </a:rPr>
                        <a:t>2</a:t>
                      </a:r>
                      <a:r>
                        <a:rPr sz="2000" i="1" dirty="0">
                          <a:latin typeface="Times New Roman"/>
                          <a:cs typeface="Times New Roman"/>
                        </a:rPr>
                        <a:t>x</a:t>
                      </a:r>
                      <a:endParaRPr sz="2000">
                        <a:latin typeface="Times New Roman"/>
                        <a:cs typeface="Times New Roman"/>
                      </a:endParaRPr>
                    </a:p>
                  </a:txBody>
                  <a:tcPr marL="0" marR="0" marT="0" marB="0"/>
                </a:tc>
              </a:tr>
              <a:tr h="418378">
                <a:tc>
                  <a:txBody>
                    <a:bodyPr/>
                    <a:lstStyle/>
                    <a:p>
                      <a:pPr marL="127000">
                        <a:lnSpc>
                          <a:spcPct val="100000"/>
                        </a:lnSpc>
                        <a:spcBef>
                          <a:spcPts val="235"/>
                        </a:spcBef>
                      </a:pPr>
                      <a:r>
                        <a:rPr sz="2000" spc="5" dirty="0">
                          <a:latin typeface="Times New Roman"/>
                          <a:cs typeface="Times New Roman"/>
                        </a:rPr>
                        <a:t>2ZnSO</a:t>
                      </a:r>
                      <a:r>
                        <a:rPr sz="1950" spc="7" baseline="-21367" dirty="0">
                          <a:latin typeface="Times New Roman"/>
                          <a:cs typeface="Times New Roman"/>
                        </a:rPr>
                        <a:t>4</a:t>
                      </a:r>
                      <a:endParaRPr sz="1950" baseline="-21367">
                        <a:latin typeface="Times New Roman"/>
                        <a:cs typeface="Times New Roman"/>
                      </a:endParaRPr>
                    </a:p>
                  </a:txBody>
                  <a:tcPr marL="0" marR="0" marT="29845" marB="0"/>
                </a:tc>
                <a:tc>
                  <a:txBody>
                    <a:bodyPr/>
                    <a:lstStyle/>
                    <a:p>
                      <a:pPr marL="401320">
                        <a:lnSpc>
                          <a:spcPct val="100000"/>
                        </a:lnSpc>
                        <a:spcBef>
                          <a:spcPts val="235"/>
                        </a:spcBef>
                      </a:pPr>
                      <a:r>
                        <a:rPr sz="2000" dirty="0">
                          <a:latin typeface="Times New Roman"/>
                          <a:cs typeface="Times New Roman"/>
                        </a:rPr>
                        <a:t>+</a:t>
                      </a:r>
                      <a:r>
                        <a:rPr sz="2000" spc="-35" dirty="0">
                          <a:latin typeface="Times New Roman"/>
                          <a:cs typeface="Times New Roman"/>
                        </a:rPr>
                        <a:t> </a:t>
                      </a:r>
                      <a:r>
                        <a:rPr sz="2000" spc="5" dirty="0">
                          <a:latin typeface="Times New Roman"/>
                          <a:cs typeface="Times New Roman"/>
                        </a:rPr>
                        <a:t>2H</a:t>
                      </a:r>
                      <a:r>
                        <a:rPr sz="1950" spc="7" baseline="-21367" dirty="0">
                          <a:latin typeface="Times New Roman"/>
                          <a:cs typeface="Times New Roman"/>
                        </a:rPr>
                        <a:t>2</a:t>
                      </a:r>
                      <a:r>
                        <a:rPr sz="2000" spc="5" dirty="0">
                          <a:latin typeface="Times New Roman"/>
                          <a:cs typeface="Times New Roman"/>
                        </a:rPr>
                        <a:t>O</a:t>
                      </a:r>
                      <a:endParaRPr sz="2000">
                        <a:latin typeface="Times New Roman"/>
                        <a:cs typeface="Times New Roman"/>
                      </a:endParaRPr>
                    </a:p>
                  </a:txBody>
                  <a:tcPr marL="0" marR="0" marT="29845" marB="0"/>
                </a:tc>
                <a:tc>
                  <a:txBody>
                    <a:bodyPr/>
                    <a:lstStyle/>
                    <a:p>
                      <a:pPr marL="419100">
                        <a:lnSpc>
                          <a:spcPct val="100000"/>
                        </a:lnSpc>
                        <a:spcBef>
                          <a:spcPts val="235"/>
                        </a:spcBef>
                      </a:pPr>
                      <a:r>
                        <a:rPr sz="2000" dirty="0">
                          <a:latin typeface="Times New Roman"/>
                          <a:cs typeface="Times New Roman"/>
                        </a:rPr>
                        <a:t>=</a:t>
                      </a:r>
                      <a:r>
                        <a:rPr sz="2000" spc="-35" dirty="0">
                          <a:latin typeface="Times New Roman"/>
                          <a:cs typeface="Times New Roman"/>
                        </a:rPr>
                        <a:t> </a:t>
                      </a:r>
                      <a:r>
                        <a:rPr sz="2000" dirty="0">
                          <a:latin typeface="Times New Roman"/>
                          <a:cs typeface="Times New Roman"/>
                        </a:rPr>
                        <a:t>2Zn↓</a:t>
                      </a:r>
                      <a:endParaRPr sz="2000">
                        <a:latin typeface="Times New Roman"/>
                        <a:cs typeface="Times New Roman"/>
                      </a:endParaRPr>
                    </a:p>
                  </a:txBody>
                  <a:tcPr marL="0" marR="0" marT="29845" marB="0"/>
                </a:tc>
                <a:tc>
                  <a:txBody>
                    <a:bodyPr/>
                    <a:lstStyle/>
                    <a:p>
                      <a:pPr marL="357505">
                        <a:lnSpc>
                          <a:spcPct val="100000"/>
                        </a:lnSpc>
                        <a:spcBef>
                          <a:spcPts val="235"/>
                        </a:spcBef>
                      </a:pPr>
                      <a:r>
                        <a:rPr sz="2000" dirty="0">
                          <a:latin typeface="Times New Roman"/>
                          <a:cs typeface="Times New Roman"/>
                        </a:rPr>
                        <a:t>+</a:t>
                      </a:r>
                      <a:r>
                        <a:rPr sz="2000" spc="-35" dirty="0">
                          <a:latin typeface="Times New Roman"/>
                          <a:cs typeface="Times New Roman"/>
                        </a:rPr>
                        <a:t> </a:t>
                      </a:r>
                      <a:r>
                        <a:rPr sz="2000" spc="10" dirty="0">
                          <a:latin typeface="Times New Roman"/>
                          <a:cs typeface="Times New Roman"/>
                        </a:rPr>
                        <a:t>O</a:t>
                      </a:r>
                      <a:r>
                        <a:rPr sz="1950" spc="15" baseline="-21367" dirty="0">
                          <a:latin typeface="Times New Roman"/>
                          <a:cs typeface="Times New Roman"/>
                        </a:rPr>
                        <a:t>2</a:t>
                      </a:r>
                      <a:r>
                        <a:rPr sz="2000" spc="10" dirty="0">
                          <a:latin typeface="Times New Roman"/>
                          <a:cs typeface="Times New Roman"/>
                        </a:rPr>
                        <a:t>↑</a:t>
                      </a:r>
                      <a:endParaRPr sz="2000">
                        <a:latin typeface="Times New Roman"/>
                        <a:cs typeface="Times New Roman"/>
                      </a:endParaRPr>
                    </a:p>
                  </a:txBody>
                  <a:tcPr marL="0" marR="0" marT="29845" marB="0"/>
                </a:tc>
                <a:tc>
                  <a:txBody>
                    <a:bodyPr/>
                    <a:lstStyle/>
                    <a:p>
                      <a:pPr marL="357505">
                        <a:lnSpc>
                          <a:spcPct val="100000"/>
                        </a:lnSpc>
                        <a:spcBef>
                          <a:spcPts val="235"/>
                        </a:spcBef>
                      </a:pPr>
                      <a:r>
                        <a:rPr sz="2000" dirty="0">
                          <a:latin typeface="Times New Roman"/>
                          <a:cs typeface="Times New Roman"/>
                        </a:rPr>
                        <a:t>+</a:t>
                      </a:r>
                      <a:r>
                        <a:rPr sz="2000" spc="-40" dirty="0">
                          <a:latin typeface="Times New Roman"/>
                          <a:cs typeface="Times New Roman"/>
                        </a:rPr>
                        <a:t> </a:t>
                      </a:r>
                      <a:r>
                        <a:rPr sz="2000" spc="10" dirty="0">
                          <a:latin typeface="Times New Roman"/>
                          <a:cs typeface="Times New Roman"/>
                        </a:rPr>
                        <a:t>2H</a:t>
                      </a:r>
                      <a:r>
                        <a:rPr sz="1950" spc="15" baseline="-21367" dirty="0">
                          <a:latin typeface="Times New Roman"/>
                          <a:cs typeface="Times New Roman"/>
                        </a:rPr>
                        <a:t>2</a:t>
                      </a:r>
                      <a:r>
                        <a:rPr sz="2000" spc="10" dirty="0">
                          <a:latin typeface="Times New Roman"/>
                          <a:cs typeface="Times New Roman"/>
                        </a:rPr>
                        <a:t>SO</a:t>
                      </a:r>
                      <a:r>
                        <a:rPr sz="1950" spc="15" baseline="-21367" dirty="0">
                          <a:latin typeface="Times New Roman"/>
                          <a:cs typeface="Times New Roman"/>
                        </a:rPr>
                        <a:t>4</a:t>
                      </a:r>
                      <a:r>
                        <a:rPr sz="1950" spc="-37" baseline="-21367" dirty="0">
                          <a:latin typeface="Times New Roman"/>
                          <a:cs typeface="Times New Roman"/>
                        </a:rPr>
                        <a:t> </a:t>
                      </a:r>
                      <a:r>
                        <a:rPr sz="2000" dirty="0">
                          <a:latin typeface="Times New Roman"/>
                          <a:cs typeface="Times New Roman"/>
                        </a:rPr>
                        <a:t>(1)</a:t>
                      </a:r>
                      <a:endParaRPr sz="2000">
                        <a:latin typeface="Times New Roman"/>
                        <a:cs typeface="Times New Roman"/>
                      </a:endParaRPr>
                    </a:p>
                  </a:txBody>
                  <a:tcPr marL="0" marR="0" marT="29845" marB="0"/>
                </a:tc>
              </a:tr>
              <a:tr h="317032">
                <a:tc>
                  <a:txBody>
                    <a:bodyPr/>
                    <a:lstStyle/>
                    <a:p>
                      <a:pPr marL="127000">
                        <a:lnSpc>
                          <a:spcPts val="2335"/>
                        </a:lnSpc>
                        <a:spcBef>
                          <a:spcPts val="60"/>
                        </a:spcBef>
                      </a:pPr>
                      <a:r>
                        <a:rPr sz="2000" dirty="0">
                          <a:latin typeface="Times New Roman"/>
                          <a:cs typeface="Times New Roman"/>
                        </a:rPr>
                        <a:t>2</a:t>
                      </a:r>
                      <a:r>
                        <a:rPr sz="2000" spc="-25" dirty="0">
                          <a:latin typeface="Times New Roman"/>
                          <a:cs typeface="Times New Roman"/>
                        </a:rPr>
                        <a:t> </a:t>
                      </a:r>
                      <a:r>
                        <a:rPr sz="2000" spc="-5" dirty="0">
                          <a:latin typeface="Times New Roman"/>
                          <a:cs typeface="Times New Roman"/>
                        </a:rPr>
                        <a:t>моль</a:t>
                      </a:r>
                      <a:endParaRPr sz="2000">
                        <a:latin typeface="Times New Roman"/>
                        <a:cs typeface="Times New Roman"/>
                      </a:endParaRPr>
                    </a:p>
                  </a:txBody>
                  <a:tcPr marL="0" marR="0" marT="7620" marB="0"/>
                </a:tc>
                <a:tc>
                  <a:txBody>
                    <a:bodyPr/>
                    <a:lstStyle/>
                    <a:p>
                      <a:pPr>
                        <a:lnSpc>
                          <a:spcPct val="100000"/>
                        </a:lnSpc>
                      </a:pPr>
                      <a:endParaRPr sz="1700">
                        <a:latin typeface="Times New Roman"/>
                        <a:cs typeface="Times New Roman"/>
                      </a:endParaRPr>
                    </a:p>
                  </a:txBody>
                  <a:tcPr marL="0" marR="0" marT="0" marB="0"/>
                </a:tc>
                <a:tc>
                  <a:txBody>
                    <a:bodyPr/>
                    <a:lstStyle/>
                    <a:p>
                      <a:pPr marL="609600">
                        <a:lnSpc>
                          <a:spcPts val="2335"/>
                        </a:lnSpc>
                        <a:spcBef>
                          <a:spcPts val="60"/>
                        </a:spcBef>
                      </a:pPr>
                      <a:r>
                        <a:rPr sz="2000" dirty="0">
                          <a:latin typeface="Times New Roman"/>
                          <a:cs typeface="Times New Roman"/>
                        </a:rPr>
                        <a:t>2</a:t>
                      </a:r>
                      <a:r>
                        <a:rPr sz="2000" spc="-20" dirty="0">
                          <a:latin typeface="Times New Roman"/>
                          <a:cs typeface="Times New Roman"/>
                        </a:rPr>
                        <a:t> </a:t>
                      </a:r>
                      <a:r>
                        <a:rPr sz="2000" spc="-5" dirty="0">
                          <a:latin typeface="Times New Roman"/>
                          <a:cs typeface="Times New Roman"/>
                        </a:rPr>
                        <a:t>моль</a:t>
                      </a:r>
                      <a:endParaRPr sz="2000">
                        <a:latin typeface="Times New Roman"/>
                        <a:cs typeface="Times New Roman"/>
                      </a:endParaRPr>
                    </a:p>
                  </a:txBody>
                  <a:tcPr marL="0" marR="0" marT="7620" marB="0"/>
                </a:tc>
                <a:tc>
                  <a:txBody>
                    <a:bodyPr/>
                    <a:lstStyle/>
                    <a:p>
                      <a:pPr marL="548005">
                        <a:lnSpc>
                          <a:spcPts val="2335"/>
                        </a:lnSpc>
                        <a:spcBef>
                          <a:spcPts val="60"/>
                        </a:spcBef>
                      </a:pPr>
                      <a:r>
                        <a:rPr sz="2000" dirty="0">
                          <a:latin typeface="Times New Roman"/>
                          <a:cs typeface="Times New Roman"/>
                        </a:rPr>
                        <a:t>1</a:t>
                      </a:r>
                      <a:r>
                        <a:rPr sz="2000" spc="-20" dirty="0">
                          <a:latin typeface="Times New Roman"/>
                          <a:cs typeface="Times New Roman"/>
                        </a:rPr>
                        <a:t> </a:t>
                      </a:r>
                      <a:r>
                        <a:rPr sz="2000" spc="-5" dirty="0">
                          <a:latin typeface="Times New Roman"/>
                          <a:cs typeface="Times New Roman"/>
                        </a:rPr>
                        <a:t>моль</a:t>
                      </a:r>
                      <a:endParaRPr sz="2000">
                        <a:latin typeface="Times New Roman"/>
                        <a:cs typeface="Times New Roman"/>
                      </a:endParaRPr>
                    </a:p>
                  </a:txBody>
                  <a:tcPr marL="0" marR="0" marT="7620" marB="0"/>
                </a:tc>
                <a:tc>
                  <a:txBody>
                    <a:bodyPr/>
                    <a:lstStyle/>
                    <a:p>
                      <a:pPr marL="611505">
                        <a:lnSpc>
                          <a:spcPts val="2335"/>
                        </a:lnSpc>
                        <a:spcBef>
                          <a:spcPts val="60"/>
                        </a:spcBef>
                      </a:pPr>
                      <a:r>
                        <a:rPr sz="2000" dirty="0">
                          <a:latin typeface="Times New Roman"/>
                          <a:cs typeface="Times New Roman"/>
                        </a:rPr>
                        <a:t>2</a:t>
                      </a:r>
                      <a:r>
                        <a:rPr sz="2000" spc="-20" dirty="0">
                          <a:latin typeface="Times New Roman"/>
                          <a:cs typeface="Times New Roman"/>
                        </a:rPr>
                        <a:t> </a:t>
                      </a:r>
                      <a:r>
                        <a:rPr sz="2000" spc="-5" dirty="0">
                          <a:latin typeface="Times New Roman"/>
                          <a:cs typeface="Times New Roman"/>
                        </a:rPr>
                        <a:t>моль</a:t>
                      </a:r>
                      <a:endParaRPr sz="2000">
                        <a:latin typeface="Times New Roman"/>
                        <a:cs typeface="Times New Roman"/>
                      </a:endParaRPr>
                    </a:p>
                  </a:txBody>
                  <a:tcPr marL="0" marR="0" marT="7620" marB="0"/>
                </a:tc>
              </a:tr>
            </a:tbl>
          </a:graphicData>
        </a:graphic>
      </p:graphicFrame>
      <p:sp>
        <p:nvSpPr>
          <p:cNvPr id="13" name="object 13"/>
          <p:cNvSpPr txBox="1"/>
          <p:nvPr/>
        </p:nvSpPr>
        <p:spPr>
          <a:xfrm>
            <a:off x="1264919" y="4430725"/>
            <a:ext cx="7069455" cy="1489075"/>
          </a:xfrm>
          <a:prstGeom prst="rect">
            <a:avLst/>
          </a:prstGeom>
        </p:spPr>
        <p:txBody>
          <a:bodyPr vert="horz" wrap="square" lIns="0" tIns="12700" rIns="0" bIns="0" rtlCol="0">
            <a:spAutoFit/>
          </a:bodyPr>
          <a:lstStyle/>
          <a:p>
            <a:pPr marL="38100">
              <a:lnSpc>
                <a:spcPct val="100000"/>
              </a:lnSpc>
              <a:spcBef>
                <a:spcPts val="100"/>
              </a:spcBef>
            </a:pPr>
            <a:r>
              <a:rPr sz="2400" spc="-5" dirty="0">
                <a:latin typeface="Times New Roman"/>
                <a:cs typeface="Times New Roman"/>
              </a:rPr>
              <a:t>m(ZnSO</a:t>
            </a:r>
            <a:r>
              <a:rPr sz="2400" spc="-7" baseline="-20833" dirty="0">
                <a:latin typeface="Times New Roman"/>
                <a:cs typeface="Times New Roman"/>
              </a:rPr>
              <a:t>4</a:t>
            </a:r>
            <a:r>
              <a:rPr sz="2400" spc="-5" dirty="0">
                <a:latin typeface="Times New Roman"/>
                <a:cs typeface="Times New Roman"/>
              </a:rPr>
              <a:t>)</a:t>
            </a:r>
            <a:r>
              <a:rPr sz="2400" spc="-7" baseline="-20833" dirty="0">
                <a:latin typeface="Times New Roman"/>
                <a:cs typeface="Times New Roman"/>
              </a:rPr>
              <a:t>(1)</a:t>
            </a:r>
            <a:r>
              <a:rPr sz="2400" spc="330" baseline="-20833" dirty="0">
                <a:latin typeface="Times New Roman"/>
                <a:cs typeface="Times New Roman"/>
              </a:rPr>
              <a:t> </a:t>
            </a:r>
            <a:r>
              <a:rPr sz="2400" dirty="0">
                <a:latin typeface="Times New Roman"/>
                <a:cs typeface="Times New Roman"/>
              </a:rPr>
              <a:t>=</a:t>
            </a:r>
            <a:r>
              <a:rPr sz="2400" spc="-25" dirty="0">
                <a:latin typeface="Times New Roman"/>
                <a:cs typeface="Times New Roman"/>
              </a:rPr>
              <a:t> </a:t>
            </a:r>
            <a:r>
              <a:rPr sz="2400" spc="-5" dirty="0">
                <a:latin typeface="Times New Roman"/>
                <a:cs typeface="Times New Roman"/>
              </a:rPr>
              <a:t>161</a:t>
            </a:r>
            <a:r>
              <a:rPr sz="2400" i="1" spc="-5" dirty="0">
                <a:latin typeface="Times New Roman"/>
                <a:cs typeface="Times New Roman"/>
              </a:rPr>
              <a:t>x </a:t>
            </a:r>
            <a:r>
              <a:rPr sz="2400" dirty="0">
                <a:latin typeface="Times New Roman"/>
                <a:cs typeface="Times New Roman"/>
              </a:rPr>
              <a:t>г</a:t>
            </a:r>
            <a:endParaRPr sz="2400">
              <a:latin typeface="Times New Roman"/>
              <a:cs typeface="Times New Roman"/>
            </a:endParaRPr>
          </a:p>
          <a:p>
            <a:pPr marL="38100">
              <a:lnSpc>
                <a:spcPct val="100000"/>
              </a:lnSpc>
            </a:pPr>
            <a:r>
              <a:rPr sz="2400" spc="-5" dirty="0">
                <a:latin typeface="Times New Roman"/>
                <a:cs typeface="Times New Roman"/>
              </a:rPr>
              <a:t>m(Zn)</a:t>
            </a:r>
            <a:r>
              <a:rPr sz="2400" spc="-7" baseline="-20833" dirty="0">
                <a:latin typeface="Times New Roman"/>
                <a:cs typeface="Times New Roman"/>
              </a:rPr>
              <a:t>(1)</a:t>
            </a:r>
            <a:r>
              <a:rPr sz="2400" spc="307" baseline="-20833" dirty="0">
                <a:latin typeface="Times New Roman"/>
                <a:cs typeface="Times New Roman"/>
              </a:rPr>
              <a:t> </a:t>
            </a:r>
            <a:r>
              <a:rPr sz="2400" dirty="0">
                <a:latin typeface="Times New Roman"/>
                <a:cs typeface="Times New Roman"/>
              </a:rPr>
              <a:t>=</a:t>
            </a:r>
            <a:r>
              <a:rPr sz="2400" spc="-20" dirty="0">
                <a:latin typeface="Times New Roman"/>
                <a:cs typeface="Times New Roman"/>
              </a:rPr>
              <a:t> </a:t>
            </a:r>
            <a:r>
              <a:rPr sz="2400" dirty="0">
                <a:latin typeface="Times New Roman"/>
                <a:cs typeface="Times New Roman"/>
              </a:rPr>
              <a:t>65</a:t>
            </a:r>
            <a:r>
              <a:rPr sz="2400" i="1" dirty="0">
                <a:latin typeface="Times New Roman"/>
                <a:cs typeface="Times New Roman"/>
              </a:rPr>
              <a:t>x</a:t>
            </a:r>
            <a:r>
              <a:rPr sz="2400" i="1" spc="-10" dirty="0">
                <a:latin typeface="Times New Roman"/>
                <a:cs typeface="Times New Roman"/>
              </a:rPr>
              <a:t> </a:t>
            </a:r>
            <a:r>
              <a:rPr sz="2400" dirty="0">
                <a:latin typeface="Times New Roman"/>
                <a:cs typeface="Times New Roman"/>
              </a:rPr>
              <a:t>г</a:t>
            </a:r>
            <a:endParaRPr sz="2400">
              <a:latin typeface="Times New Roman"/>
              <a:cs typeface="Times New Roman"/>
            </a:endParaRPr>
          </a:p>
          <a:p>
            <a:pPr marL="38100" marR="30480">
              <a:lnSpc>
                <a:spcPct val="100000"/>
              </a:lnSpc>
            </a:pPr>
            <a:r>
              <a:rPr sz="2400" spc="-20" dirty="0">
                <a:latin typeface="Times New Roman"/>
                <a:cs typeface="Times New Roman"/>
              </a:rPr>
              <a:t>m</a:t>
            </a:r>
            <a:r>
              <a:rPr sz="2400" spc="-5" dirty="0">
                <a:latin typeface="Times New Roman"/>
                <a:cs typeface="Times New Roman"/>
              </a:rPr>
              <a:t>(O</a:t>
            </a:r>
            <a:r>
              <a:rPr sz="2400" baseline="-20833" dirty="0">
                <a:latin typeface="Times New Roman"/>
                <a:cs typeface="Times New Roman"/>
              </a:rPr>
              <a:t>2</a:t>
            </a:r>
            <a:r>
              <a:rPr sz="2400" spc="5" dirty="0">
                <a:latin typeface="Times New Roman"/>
                <a:cs typeface="Times New Roman"/>
              </a:rPr>
              <a:t>)</a:t>
            </a:r>
            <a:r>
              <a:rPr sz="2400" spc="-15" baseline="-20833" dirty="0">
                <a:latin typeface="Times New Roman"/>
                <a:cs typeface="Times New Roman"/>
              </a:rPr>
              <a:t>(</a:t>
            </a:r>
            <a:r>
              <a:rPr sz="2400" baseline="-20833" dirty="0">
                <a:latin typeface="Times New Roman"/>
                <a:cs typeface="Times New Roman"/>
              </a:rPr>
              <a:t>1</a:t>
            </a:r>
            <a:r>
              <a:rPr sz="2400" spc="-7" baseline="-20833" dirty="0">
                <a:latin typeface="Times New Roman"/>
                <a:cs typeface="Times New Roman"/>
              </a:rPr>
              <a:t>)</a:t>
            </a:r>
            <a:r>
              <a:rPr sz="2400" baseline="-20833" dirty="0">
                <a:latin typeface="Times New Roman"/>
                <a:cs typeface="Times New Roman"/>
              </a:rPr>
              <a:t> </a:t>
            </a:r>
            <a:r>
              <a:rPr sz="2400" spc="-270" baseline="-20833" dirty="0">
                <a:latin typeface="Times New Roman"/>
                <a:cs typeface="Times New Roman"/>
              </a:rPr>
              <a:t> </a:t>
            </a:r>
            <a:r>
              <a:rPr sz="2400" dirty="0">
                <a:latin typeface="Times New Roman"/>
                <a:cs typeface="Times New Roman"/>
              </a:rPr>
              <a:t>= 0,5</a:t>
            </a:r>
            <a:r>
              <a:rPr sz="2400" i="1" dirty="0">
                <a:latin typeface="Times New Roman"/>
                <a:cs typeface="Times New Roman"/>
              </a:rPr>
              <a:t>x</a:t>
            </a:r>
            <a:r>
              <a:rPr sz="2400" dirty="0">
                <a:latin typeface="Times New Roman"/>
                <a:cs typeface="Times New Roman"/>
              </a:rPr>
              <a:t>⸱32</a:t>
            </a:r>
            <a:r>
              <a:rPr sz="2400" spc="-15" dirty="0">
                <a:latin typeface="Times New Roman"/>
                <a:cs typeface="Times New Roman"/>
              </a:rPr>
              <a:t> </a:t>
            </a:r>
            <a:r>
              <a:rPr sz="2400" dirty="0">
                <a:latin typeface="Times New Roman"/>
                <a:cs typeface="Times New Roman"/>
              </a:rPr>
              <a:t>=</a:t>
            </a:r>
            <a:r>
              <a:rPr sz="2400" spc="-10" dirty="0">
                <a:latin typeface="Times New Roman"/>
                <a:cs typeface="Times New Roman"/>
              </a:rPr>
              <a:t> </a:t>
            </a:r>
            <a:r>
              <a:rPr sz="2400" dirty="0">
                <a:latin typeface="Times New Roman"/>
                <a:cs typeface="Times New Roman"/>
              </a:rPr>
              <a:t>16</a:t>
            </a:r>
            <a:r>
              <a:rPr sz="2400" i="1" dirty="0">
                <a:latin typeface="Times New Roman"/>
                <a:cs typeface="Times New Roman"/>
              </a:rPr>
              <a:t>x </a:t>
            </a:r>
            <a:r>
              <a:rPr sz="2400" spc="-275" dirty="0">
                <a:latin typeface="Times New Roman"/>
                <a:cs typeface="Times New Roman"/>
              </a:rPr>
              <a:t>г</a:t>
            </a:r>
            <a:r>
              <a:rPr sz="2400" dirty="0">
                <a:latin typeface="Times New Roman"/>
                <a:cs typeface="Times New Roman"/>
              </a:rPr>
              <a:t>,</a:t>
            </a:r>
            <a:r>
              <a:rPr sz="2400" spc="-40" dirty="0">
                <a:latin typeface="Times New Roman"/>
                <a:cs typeface="Times New Roman"/>
              </a:rPr>
              <a:t> </a:t>
            </a:r>
            <a:r>
              <a:rPr sz="2400" spc="-5" dirty="0">
                <a:latin typeface="Times New Roman"/>
                <a:cs typeface="Times New Roman"/>
              </a:rPr>
              <a:t>V(</a:t>
            </a:r>
            <a:r>
              <a:rPr sz="2400" spc="-10" dirty="0">
                <a:latin typeface="Times New Roman"/>
                <a:cs typeface="Times New Roman"/>
              </a:rPr>
              <a:t>O</a:t>
            </a:r>
            <a:r>
              <a:rPr sz="2400" baseline="-20833" dirty="0">
                <a:latin typeface="Times New Roman"/>
                <a:cs typeface="Times New Roman"/>
              </a:rPr>
              <a:t>2</a:t>
            </a:r>
            <a:r>
              <a:rPr sz="2400" dirty="0">
                <a:latin typeface="Times New Roman"/>
                <a:cs typeface="Times New Roman"/>
              </a:rPr>
              <a:t>)</a:t>
            </a:r>
            <a:r>
              <a:rPr sz="2400" spc="-7" baseline="-20833" dirty="0">
                <a:latin typeface="Times New Roman"/>
                <a:cs typeface="Times New Roman"/>
              </a:rPr>
              <a:t>(1)</a:t>
            </a:r>
            <a:r>
              <a:rPr sz="2400" baseline="-20833" dirty="0">
                <a:latin typeface="Times New Roman"/>
                <a:cs typeface="Times New Roman"/>
              </a:rPr>
              <a:t> </a:t>
            </a:r>
            <a:r>
              <a:rPr sz="2400" spc="-270" baseline="-20833" dirty="0">
                <a:latin typeface="Times New Roman"/>
                <a:cs typeface="Times New Roman"/>
              </a:rPr>
              <a:t> </a:t>
            </a:r>
            <a:r>
              <a:rPr sz="2400" dirty="0">
                <a:latin typeface="Times New Roman"/>
                <a:cs typeface="Times New Roman"/>
              </a:rPr>
              <a:t>=</a:t>
            </a:r>
            <a:r>
              <a:rPr sz="2400" spc="-10" dirty="0">
                <a:latin typeface="Times New Roman"/>
                <a:cs typeface="Times New Roman"/>
              </a:rPr>
              <a:t> </a:t>
            </a:r>
            <a:r>
              <a:rPr sz="2400" dirty="0">
                <a:latin typeface="Times New Roman"/>
                <a:cs typeface="Times New Roman"/>
              </a:rPr>
              <a:t>0,5</a:t>
            </a:r>
            <a:r>
              <a:rPr sz="2400" i="1" dirty="0">
                <a:latin typeface="Times New Roman"/>
                <a:cs typeface="Times New Roman"/>
              </a:rPr>
              <a:t>x</a:t>
            </a:r>
            <a:r>
              <a:rPr sz="2400" dirty="0">
                <a:latin typeface="Times New Roman"/>
                <a:cs typeface="Times New Roman"/>
              </a:rPr>
              <a:t>⸱22,4 =</a:t>
            </a:r>
            <a:r>
              <a:rPr sz="2400" spc="-10" dirty="0">
                <a:latin typeface="Times New Roman"/>
                <a:cs typeface="Times New Roman"/>
              </a:rPr>
              <a:t> </a:t>
            </a:r>
            <a:r>
              <a:rPr sz="2400" spc="-85" dirty="0">
                <a:latin typeface="Times New Roman"/>
                <a:cs typeface="Times New Roman"/>
              </a:rPr>
              <a:t>1</a:t>
            </a:r>
            <a:r>
              <a:rPr sz="2400" dirty="0">
                <a:latin typeface="Times New Roman"/>
                <a:cs typeface="Times New Roman"/>
              </a:rPr>
              <a:t>1,2</a:t>
            </a:r>
            <a:r>
              <a:rPr sz="2400" i="1" dirty="0">
                <a:latin typeface="Times New Roman"/>
                <a:cs typeface="Times New Roman"/>
              </a:rPr>
              <a:t>x</a:t>
            </a:r>
            <a:r>
              <a:rPr sz="2400" i="1" spc="-10" dirty="0">
                <a:latin typeface="Times New Roman"/>
                <a:cs typeface="Times New Roman"/>
              </a:rPr>
              <a:t> </a:t>
            </a:r>
            <a:r>
              <a:rPr sz="2400" dirty="0">
                <a:latin typeface="Times New Roman"/>
                <a:cs typeface="Times New Roman"/>
              </a:rPr>
              <a:t>л  </a:t>
            </a:r>
            <a:r>
              <a:rPr sz="2400" spc="-5" dirty="0">
                <a:latin typeface="Times New Roman"/>
                <a:cs typeface="Times New Roman"/>
              </a:rPr>
              <a:t>m(H</a:t>
            </a:r>
            <a:r>
              <a:rPr sz="2400" spc="-7" baseline="-20833" dirty="0">
                <a:latin typeface="Times New Roman"/>
                <a:cs typeface="Times New Roman"/>
              </a:rPr>
              <a:t>2</a:t>
            </a:r>
            <a:r>
              <a:rPr sz="2400" spc="-5" dirty="0">
                <a:latin typeface="Times New Roman"/>
                <a:cs typeface="Times New Roman"/>
              </a:rPr>
              <a:t>SO</a:t>
            </a:r>
            <a:r>
              <a:rPr sz="2400" spc="-7" baseline="-20833" dirty="0">
                <a:latin typeface="Times New Roman"/>
                <a:cs typeface="Times New Roman"/>
              </a:rPr>
              <a:t>4</a:t>
            </a:r>
            <a:r>
              <a:rPr sz="2400" spc="-5" dirty="0">
                <a:latin typeface="Times New Roman"/>
                <a:cs typeface="Times New Roman"/>
              </a:rPr>
              <a:t>)</a:t>
            </a:r>
            <a:r>
              <a:rPr sz="2400" spc="-7" baseline="-20833" dirty="0">
                <a:latin typeface="Times New Roman"/>
                <a:cs typeface="Times New Roman"/>
              </a:rPr>
              <a:t>(1)</a:t>
            </a:r>
            <a:r>
              <a:rPr sz="2400" spc="345" baseline="-20833" dirty="0">
                <a:latin typeface="Times New Roman"/>
                <a:cs typeface="Times New Roman"/>
              </a:rPr>
              <a:t> </a:t>
            </a:r>
            <a:r>
              <a:rPr sz="2400" dirty="0">
                <a:latin typeface="Times New Roman"/>
                <a:cs typeface="Times New Roman"/>
              </a:rPr>
              <a:t>= 2</a:t>
            </a:r>
            <a:r>
              <a:rPr sz="2400" i="1" dirty="0">
                <a:latin typeface="Times New Roman"/>
                <a:cs typeface="Times New Roman"/>
              </a:rPr>
              <a:t>x</a:t>
            </a:r>
            <a:r>
              <a:rPr sz="2400" i="1" spc="-10" dirty="0">
                <a:latin typeface="Times New Roman"/>
                <a:cs typeface="Times New Roman"/>
              </a:rPr>
              <a:t> </a:t>
            </a:r>
            <a:r>
              <a:rPr sz="2400" dirty="0">
                <a:latin typeface="Times New Roman"/>
                <a:cs typeface="Times New Roman"/>
              </a:rPr>
              <a:t>⸱98</a:t>
            </a:r>
            <a:r>
              <a:rPr sz="2400" spc="-5" dirty="0">
                <a:latin typeface="Times New Roman"/>
                <a:cs typeface="Times New Roman"/>
              </a:rPr>
              <a:t> </a:t>
            </a:r>
            <a:r>
              <a:rPr sz="2400" dirty="0">
                <a:latin typeface="Times New Roman"/>
                <a:cs typeface="Times New Roman"/>
              </a:rPr>
              <a:t>=</a:t>
            </a:r>
            <a:r>
              <a:rPr sz="2400" spc="-10" dirty="0">
                <a:latin typeface="Times New Roman"/>
                <a:cs typeface="Times New Roman"/>
              </a:rPr>
              <a:t> </a:t>
            </a:r>
            <a:r>
              <a:rPr sz="2400" dirty="0">
                <a:latin typeface="Times New Roman"/>
                <a:cs typeface="Times New Roman"/>
              </a:rPr>
              <a:t>196</a:t>
            </a:r>
            <a:r>
              <a:rPr sz="2400" i="1" dirty="0">
                <a:latin typeface="Times New Roman"/>
                <a:cs typeface="Times New Roman"/>
              </a:rPr>
              <a:t>x </a:t>
            </a:r>
            <a:r>
              <a:rPr sz="2400" dirty="0">
                <a:latin typeface="Times New Roman"/>
                <a:cs typeface="Times New Roman"/>
              </a:rPr>
              <a:t>г</a:t>
            </a:r>
            <a:endParaRPr sz="2400">
              <a:latin typeface="Times New Roman"/>
              <a:cs typeface="Times New Roman"/>
            </a:endParaRPr>
          </a:p>
        </p:txBody>
      </p:sp>
      <p:sp>
        <p:nvSpPr>
          <p:cNvPr id="14" name="object 14"/>
          <p:cNvSpPr txBox="1"/>
          <p:nvPr/>
        </p:nvSpPr>
        <p:spPr>
          <a:xfrm>
            <a:off x="6182614" y="1072134"/>
            <a:ext cx="76835" cy="269240"/>
          </a:xfrm>
          <a:prstGeom prst="rect">
            <a:avLst/>
          </a:prstGeom>
        </p:spPr>
        <p:txBody>
          <a:bodyPr vert="horz" wrap="square" lIns="0" tIns="12065" rIns="0" bIns="0" rtlCol="0">
            <a:spAutoFit/>
          </a:bodyPr>
          <a:lstStyle/>
          <a:p>
            <a:pPr marL="12700">
              <a:lnSpc>
                <a:spcPct val="100000"/>
              </a:lnSpc>
              <a:spcBef>
                <a:spcPts val="95"/>
              </a:spcBef>
            </a:pPr>
            <a:r>
              <a:rPr sz="1600" spc="-5" dirty="0">
                <a:solidFill>
                  <a:srgbClr val="FFFFFF"/>
                </a:solidFill>
                <a:latin typeface="Calibri"/>
                <a:cs typeface="Calibri"/>
              </a:rPr>
              <a:t>I</a:t>
            </a:r>
            <a:endParaRPr sz="1600">
              <a:latin typeface="Calibri"/>
              <a:cs typeface="Calibri"/>
            </a:endParaRPr>
          </a:p>
        </p:txBody>
      </p:sp>
      <p:grpSp>
        <p:nvGrpSpPr>
          <p:cNvPr id="15" name="object 15"/>
          <p:cNvGrpSpPr/>
          <p:nvPr/>
        </p:nvGrpSpPr>
        <p:grpSpPr>
          <a:xfrm>
            <a:off x="5999734" y="1566291"/>
            <a:ext cx="416559" cy="417195"/>
            <a:chOff x="5999734" y="1566291"/>
            <a:chExt cx="416559" cy="417195"/>
          </a:xfrm>
        </p:grpSpPr>
        <p:sp>
          <p:nvSpPr>
            <p:cNvPr id="16" name="object 16"/>
            <p:cNvSpPr/>
            <p:nvPr/>
          </p:nvSpPr>
          <p:spPr>
            <a:xfrm>
              <a:off x="6006084" y="1572641"/>
              <a:ext cx="403860" cy="404495"/>
            </a:xfrm>
            <a:custGeom>
              <a:avLst/>
              <a:gdLst/>
              <a:ahLst/>
              <a:cxnLst/>
              <a:rect l="l" t="t" r="r" b="b"/>
              <a:pathLst>
                <a:path w="403860" h="404494">
                  <a:moveTo>
                    <a:pt x="201930" y="0"/>
                  </a:moveTo>
                  <a:lnTo>
                    <a:pt x="155634" y="5333"/>
                  </a:lnTo>
                  <a:lnTo>
                    <a:pt x="113133" y="20527"/>
                  </a:lnTo>
                  <a:lnTo>
                    <a:pt x="75640" y="44367"/>
                  </a:lnTo>
                  <a:lnTo>
                    <a:pt x="44367" y="75640"/>
                  </a:lnTo>
                  <a:lnTo>
                    <a:pt x="20527" y="113133"/>
                  </a:lnTo>
                  <a:lnTo>
                    <a:pt x="5334" y="155634"/>
                  </a:lnTo>
                  <a:lnTo>
                    <a:pt x="0" y="201929"/>
                  </a:lnTo>
                  <a:lnTo>
                    <a:pt x="5333" y="248272"/>
                  </a:lnTo>
                  <a:lnTo>
                    <a:pt x="20527" y="290807"/>
                  </a:lnTo>
                  <a:lnTo>
                    <a:pt x="44367" y="328323"/>
                  </a:lnTo>
                  <a:lnTo>
                    <a:pt x="75640" y="359609"/>
                  </a:lnTo>
                  <a:lnTo>
                    <a:pt x="113133" y="383456"/>
                  </a:lnTo>
                  <a:lnTo>
                    <a:pt x="155634" y="398652"/>
                  </a:lnTo>
                  <a:lnTo>
                    <a:pt x="201930" y="403986"/>
                  </a:lnTo>
                  <a:lnTo>
                    <a:pt x="248225" y="398652"/>
                  </a:lnTo>
                  <a:lnTo>
                    <a:pt x="290726" y="383456"/>
                  </a:lnTo>
                  <a:lnTo>
                    <a:pt x="328219" y="359609"/>
                  </a:lnTo>
                  <a:lnTo>
                    <a:pt x="359492" y="328323"/>
                  </a:lnTo>
                  <a:lnTo>
                    <a:pt x="383332" y="290807"/>
                  </a:lnTo>
                  <a:lnTo>
                    <a:pt x="398526" y="248272"/>
                  </a:lnTo>
                  <a:lnTo>
                    <a:pt x="403860" y="201929"/>
                  </a:lnTo>
                  <a:lnTo>
                    <a:pt x="398526" y="155634"/>
                  </a:lnTo>
                  <a:lnTo>
                    <a:pt x="383332" y="113133"/>
                  </a:lnTo>
                  <a:lnTo>
                    <a:pt x="359492" y="75640"/>
                  </a:lnTo>
                  <a:lnTo>
                    <a:pt x="328219" y="44367"/>
                  </a:lnTo>
                  <a:lnTo>
                    <a:pt x="290726" y="20527"/>
                  </a:lnTo>
                  <a:lnTo>
                    <a:pt x="248225" y="5333"/>
                  </a:lnTo>
                  <a:lnTo>
                    <a:pt x="201930" y="0"/>
                  </a:lnTo>
                  <a:close/>
                </a:path>
              </a:pathLst>
            </a:custGeom>
            <a:solidFill>
              <a:srgbClr val="5B9BD4"/>
            </a:solidFill>
          </p:spPr>
          <p:txBody>
            <a:bodyPr wrap="square" lIns="0" tIns="0" rIns="0" bIns="0" rtlCol="0"/>
            <a:lstStyle/>
            <a:p>
              <a:endParaRPr/>
            </a:p>
          </p:txBody>
        </p:sp>
        <p:sp>
          <p:nvSpPr>
            <p:cNvPr id="17" name="object 17"/>
            <p:cNvSpPr/>
            <p:nvPr/>
          </p:nvSpPr>
          <p:spPr>
            <a:xfrm>
              <a:off x="6006084" y="1572641"/>
              <a:ext cx="403860" cy="404495"/>
            </a:xfrm>
            <a:custGeom>
              <a:avLst/>
              <a:gdLst/>
              <a:ahLst/>
              <a:cxnLst/>
              <a:rect l="l" t="t" r="r" b="b"/>
              <a:pathLst>
                <a:path w="403860" h="404494">
                  <a:moveTo>
                    <a:pt x="0" y="201929"/>
                  </a:moveTo>
                  <a:lnTo>
                    <a:pt x="5334" y="155634"/>
                  </a:lnTo>
                  <a:lnTo>
                    <a:pt x="20527" y="113133"/>
                  </a:lnTo>
                  <a:lnTo>
                    <a:pt x="44367" y="75640"/>
                  </a:lnTo>
                  <a:lnTo>
                    <a:pt x="75640" y="44367"/>
                  </a:lnTo>
                  <a:lnTo>
                    <a:pt x="113133" y="20527"/>
                  </a:lnTo>
                  <a:lnTo>
                    <a:pt x="155634" y="5333"/>
                  </a:lnTo>
                  <a:lnTo>
                    <a:pt x="201930" y="0"/>
                  </a:lnTo>
                  <a:lnTo>
                    <a:pt x="248225" y="5333"/>
                  </a:lnTo>
                  <a:lnTo>
                    <a:pt x="290726" y="20527"/>
                  </a:lnTo>
                  <a:lnTo>
                    <a:pt x="328219" y="44367"/>
                  </a:lnTo>
                  <a:lnTo>
                    <a:pt x="359492" y="75640"/>
                  </a:lnTo>
                  <a:lnTo>
                    <a:pt x="383332" y="113133"/>
                  </a:lnTo>
                  <a:lnTo>
                    <a:pt x="398526" y="155634"/>
                  </a:lnTo>
                  <a:lnTo>
                    <a:pt x="403860" y="201929"/>
                  </a:lnTo>
                  <a:lnTo>
                    <a:pt x="398526" y="248272"/>
                  </a:lnTo>
                  <a:lnTo>
                    <a:pt x="383332" y="290807"/>
                  </a:lnTo>
                  <a:lnTo>
                    <a:pt x="359492" y="328323"/>
                  </a:lnTo>
                  <a:lnTo>
                    <a:pt x="328219" y="359609"/>
                  </a:lnTo>
                  <a:lnTo>
                    <a:pt x="290726" y="383456"/>
                  </a:lnTo>
                  <a:lnTo>
                    <a:pt x="248225" y="398652"/>
                  </a:lnTo>
                  <a:lnTo>
                    <a:pt x="201930" y="403986"/>
                  </a:lnTo>
                  <a:lnTo>
                    <a:pt x="155634" y="398652"/>
                  </a:lnTo>
                  <a:lnTo>
                    <a:pt x="113133" y="383456"/>
                  </a:lnTo>
                  <a:lnTo>
                    <a:pt x="75640" y="359609"/>
                  </a:lnTo>
                  <a:lnTo>
                    <a:pt x="44367" y="328323"/>
                  </a:lnTo>
                  <a:lnTo>
                    <a:pt x="20527" y="290807"/>
                  </a:lnTo>
                  <a:lnTo>
                    <a:pt x="5333" y="248272"/>
                  </a:lnTo>
                  <a:lnTo>
                    <a:pt x="0" y="201929"/>
                  </a:lnTo>
                  <a:close/>
                </a:path>
              </a:pathLst>
            </a:custGeom>
            <a:ln w="12700">
              <a:solidFill>
                <a:srgbClr val="41709C"/>
              </a:solidFill>
            </a:ln>
          </p:spPr>
          <p:txBody>
            <a:bodyPr wrap="square" lIns="0" tIns="0" rIns="0" bIns="0" rtlCol="0"/>
            <a:lstStyle/>
            <a:p>
              <a:endParaRPr/>
            </a:p>
          </p:txBody>
        </p:sp>
      </p:grpSp>
      <p:sp>
        <p:nvSpPr>
          <p:cNvPr id="18" name="object 18"/>
          <p:cNvSpPr txBox="1"/>
          <p:nvPr/>
        </p:nvSpPr>
        <p:spPr>
          <a:xfrm>
            <a:off x="6145148" y="1628393"/>
            <a:ext cx="129539" cy="269240"/>
          </a:xfrm>
          <a:prstGeom prst="rect">
            <a:avLst/>
          </a:prstGeom>
        </p:spPr>
        <p:txBody>
          <a:bodyPr vert="horz" wrap="square" lIns="0" tIns="12065" rIns="0" bIns="0" rtlCol="0">
            <a:spAutoFit/>
          </a:bodyPr>
          <a:lstStyle/>
          <a:p>
            <a:pPr marL="12700">
              <a:lnSpc>
                <a:spcPct val="100000"/>
              </a:lnSpc>
              <a:spcBef>
                <a:spcPts val="95"/>
              </a:spcBef>
            </a:pPr>
            <a:r>
              <a:rPr sz="1600" dirty="0">
                <a:solidFill>
                  <a:srgbClr val="FFFFFF"/>
                </a:solidFill>
                <a:latin typeface="Calibri"/>
                <a:cs typeface="Calibri"/>
              </a:rPr>
              <a:t>II</a:t>
            </a:r>
            <a:endParaRPr sz="1600">
              <a:latin typeface="Calibri"/>
              <a:cs typeface="Calibri"/>
            </a:endParaRPr>
          </a:p>
        </p:txBody>
      </p:sp>
      <p:sp>
        <p:nvSpPr>
          <p:cNvPr id="19" name="object 19"/>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20</a:t>
            </a:fld>
            <a:endParaRP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383540" y="219202"/>
            <a:ext cx="10720070" cy="756920"/>
          </a:xfrm>
          <a:prstGeom prst="rect">
            <a:avLst/>
          </a:prstGeom>
        </p:spPr>
        <p:txBody>
          <a:bodyPr vert="horz" wrap="square" lIns="0" tIns="12065" rIns="0" bIns="0" rtlCol="0">
            <a:spAutoFit/>
          </a:bodyPr>
          <a:lstStyle/>
          <a:p>
            <a:pPr marL="12700" marR="5080">
              <a:lnSpc>
                <a:spcPct val="100000"/>
              </a:lnSpc>
              <a:spcBef>
                <a:spcPts val="95"/>
              </a:spcBef>
            </a:pPr>
            <a:r>
              <a:rPr sz="1600" b="1" spc="-5" dirty="0">
                <a:solidFill>
                  <a:srgbClr val="353535"/>
                </a:solidFill>
                <a:latin typeface="Times New Roman"/>
                <a:cs typeface="Times New Roman"/>
              </a:rPr>
              <a:t>Пример</a:t>
            </a:r>
            <a:r>
              <a:rPr sz="1600" b="1" spc="5" dirty="0">
                <a:solidFill>
                  <a:srgbClr val="353535"/>
                </a:solidFill>
                <a:latin typeface="Times New Roman"/>
                <a:cs typeface="Times New Roman"/>
              </a:rPr>
              <a:t> </a:t>
            </a:r>
            <a:r>
              <a:rPr sz="1600" b="1" spc="-5" dirty="0">
                <a:solidFill>
                  <a:srgbClr val="353535"/>
                </a:solidFill>
                <a:latin typeface="Times New Roman"/>
                <a:cs typeface="Times New Roman"/>
              </a:rPr>
              <a:t>2.</a:t>
            </a:r>
            <a:r>
              <a:rPr sz="1600" b="1" spc="15" dirty="0">
                <a:solidFill>
                  <a:srgbClr val="353535"/>
                </a:solidFill>
                <a:latin typeface="Times New Roman"/>
                <a:cs typeface="Times New Roman"/>
              </a:rPr>
              <a:t> </a:t>
            </a:r>
            <a:r>
              <a:rPr sz="1600" dirty="0">
                <a:solidFill>
                  <a:srgbClr val="353535"/>
                </a:solidFill>
                <a:latin typeface="Times New Roman"/>
                <a:cs typeface="Times New Roman"/>
              </a:rPr>
              <a:t>Через</a:t>
            </a:r>
            <a:r>
              <a:rPr sz="1600" spc="15" dirty="0">
                <a:solidFill>
                  <a:srgbClr val="353535"/>
                </a:solidFill>
                <a:latin typeface="Times New Roman"/>
                <a:cs typeface="Times New Roman"/>
              </a:rPr>
              <a:t> </a:t>
            </a:r>
            <a:r>
              <a:rPr sz="1600" spc="-5" dirty="0">
                <a:solidFill>
                  <a:srgbClr val="353535"/>
                </a:solidFill>
                <a:latin typeface="Times New Roman"/>
                <a:cs typeface="Times New Roman"/>
              </a:rPr>
              <a:t>520</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г</a:t>
            </a:r>
            <a:r>
              <a:rPr sz="1600" spc="15" dirty="0">
                <a:solidFill>
                  <a:srgbClr val="353535"/>
                </a:solidFill>
                <a:latin typeface="Times New Roman"/>
                <a:cs typeface="Times New Roman"/>
              </a:rPr>
              <a:t> </a:t>
            </a:r>
            <a:r>
              <a:rPr sz="1600" spc="-5" dirty="0">
                <a:solidFill>
                  <a:srgbClr val="353535"/>
                </a:solidFill>
                <a:latin typeface="Times New Roman"/>
                <a:cs typeface="Times New Roman"/>
              </a:rPr>
              <a:t>16,1%-ного</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раствора</a:t>
            </a:r>
            <a:r>
              <a:rPr sz="1600" dirty="0">
                <a:solidFill>
                  <a:srgbClr val="353535"/>
                </a:solidFill>
                <a:latin typeface="Times New Roman"/>
                <a:cs typeface="Times New Roman"/>
              </a:rPr>
              <a:t> </a:t>
            </a:r>
            <a:r>
              <a:rPr sz="1600" spc="-20" dirty="0">
                <a:solidFill>
                  <a:srgbClr val="353535"/>
                </a:solidFill>
                <a:latin typeface="Times New Roman"/>
                <a:cs typeface="Times New Roman"/>
              </a:rPr>
              <a:t>сульфата</a:t>
            </a:r>
            <a:r>
              <a:rPr sz="1600" spc="30" dirty="0">
                <a:solidFill>
                  <a:srgbClr val="353535"/>
                </a:solidFill>
                <a:latin typeface="Times New Roman"/>
                <a:cs typeface="Times New Roman"/>
              </a:rPr>
              <a:t> </a:t>
            </a:r>
            <a:r>
              <a:rPr sz="1600" spc="-10" dirty="0">
                <a:solidFill>
                  <a:srgbClr val="353535"/>
                </a:solidFill>
                <a:latin typeface="Times New Roman"/>
                <a:cs typeface="Times New Roman"/>
              </a:rPr>
              <a:t>цинка</a:t>
            </a:r>
            <a:r>
              <a:rPr sz="1600" spc="30" dirty="0">
                <a:solidFill>
                  <a:srgbClr val="353535"/>
                </a:solidFill>
                <a:latin typeface="Times New Roman"/>
                <a:cs typeface="Times New Roman"/>
              </a:rPr>
              <a:t> </a:t>
            </a:r>
            <a:r>
              <a:rPr sz="1600" spc="-10" dirty="0">
                <a:solidFill>
                  <a:srgbClr val="353535"/>
                </a:solidFill>
                <a:latin typeface="Times New Roman"/>
                <a:cs typeface="Times New Roman"/>
              </a:rPr>
              <a:t>пропускали</a:t>
            </a:r>
            <a:r>
              <a:rPr sz="1600" spc="40" dirty="0">
                <a:solidFill>
                  <a:srgbClr val="353535"/>
                </a:solidFill>
                <a:latin typeface="Times New Roman"/>
                <a:cs typeface="Times New Roman"/>
              </a:rPr>
              <a:t> </a:t>
            </a:r>
            <a:r>
              <a:rPr sz="1600" spc="-5" dirty="0">
                <a:solidFill>
                  <a:srgbClr val="353535"/>
                </a:solidFill>
                <a:latin typeface="Times New Roman"/>
                <a:cs typeface="Times New Roman"/>
              </a:rPr>
              <a:t>электрический</a:t>
            </a:r>
            <a:r>
              <a:rPr sz="1600" spc="35" dirty="0">
                <a:solidFill>
                  <a:srgbClr val="353535"/>
                </a:solidFill>
                <a:latin typeface="Times New Roman"/>
                <a:cs typeface="Times New Roman"/>
              </a:rPr>
              <a:t> </a:t>
            </a:r>
            <a:r>
              <a:rPr sz="1600" spc="-15" dirty="0">
                <a:solidFill>
                  <a:srgbClr val="353535"/>
                </a:solidFill>
                <a:latin typeface="Times New Roman"/>
                <a:cs typeface="Times New Roman"/>
              </a:rPr>
              <a:t>ток</a:t>
            </a:r>
            <a:r>
              <a:rPr sz="1600" dirty="0">
                <a:solidFill>
                  <a:srgbClr val="353535"/>
                </a:solidFill>
                <a:latin typeface="Times New Roman"/>
                <a:cs typeface="Times New Roman"/>
              </a:rPr>
              <a:t> </a:t>
            </a:r>
            <a:r>
              <a:rPr sz="1600" spc="-5" dirty="0">
                <a:solidFill>
                  <a:srgbClr val="353535"/>
                </a:solidFill>
                <a:latin typeface="Times New Roman"/>
                <a:cs typeface="Times New Roman"/>
              </a:rPr>
              <a:t>до</a:t>
            </a:r>
            <a:r>
              <a:rPr sz="1600" dirty="0">
                <a:solidFill>
                  <a:srgbClr val="353535"/>
                </a:solidFill>
                <a:latin typeface="Times New Roman"/>
                <a:cs typeface="Times New Roman"/>
              </a:rPr>
              <a:t> </a:t>
            </a:r>
            <a:r>
              <a:rPr sz="1600" spc="-15" dirty="0">
                <a:solidFill>
                  <a:srgbClr val="353535"/>
                </a:solidFill>
                <a:latin typeface="Times New Roman"/>
                <a:cs typeface="Times New Roman"/>
              </a:rPr>
              <a:t>тех</a:t>
            </a:r>
            <a:r>
              <a:rPr sz="1600" spc="15" dirty="0">
                <a:solidFill>
                  <a:srgbClr val="353535"/>
                </a:solidFill>
                <a:latin typeface="Times New Roman"/>
                <a:cs typeface="Times New Roman"/>
              </a:rPr>
              <a:t> </a:t>
            </a:r>
            <a:r>
              <a:rPr sz="1600" spc="-5" dirty="0">
                <a:solidFill>
                  <a:srgbClr val="353535"/>
                </a:solidFill>
                <a:latin typeface="Times New Roman"/>
                <a:cs typeface="Times New Roman"/>
              </a:rPr>
              <a:t>пор,</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пока</a:t>
            </a:r>
            <a:r>
              <a:rPr sz="1600" spc="50" dirty="0">
                <a:solidFill>
                  <a:srgbClr val="353535"/>
                </a:solidFill>
                <a:latin typeface="Times New Roman"/>
                <a:cs typeface="Times New Roman"/>
              </a:rPr>
              <a:t> </a:t>
            </a:r>
            <a:r>
              <a:rPr sz="1600" spc="-15" dirty="0">
                <a:solidFill>
                  <a:srgbClr val="353535"/>
                </a:solidFill>
                <a:latin typeface="Times New Roman"/>
                <a:cs typeface="Times New Roman"/>
              </a:rPr>
              <a:t>объём</a:t>
            </a:r>
            <a:r>
              <a:rPr sz="1600" dirty="0">
                <a:solidFill>
                  <a:srgbClr val="353535"/>
                </a:solidFill>
                <a:latin typeface="Times New Roman"/>
                <a:cs typeface="Times New Roman"/>
              </a:rPr>
              <a:t> </a:t>
            </a:r>
            <a:r>
              <a:rPr sz="1600" spc="-5" dirty="0">
                <a:solidFill>
                  <a:srgbClr val="353535"/>
                </a:solidFill>
                <a:latin typeface="Times New Roman"/>
                <a:cs typeface="Times New Roman"/>
              </a:rPr>
              <a:t>газа, </a:t>
            </a:r>
            <a:r>
              <a:rPr sz="1600" dirty="0">
                <a:solidFill>
                  <a:srgbClr val="353535"/>
                </a:solidFill>
                <a:latin typeface="Times New Roman"/>
                <a:cs typeface="Times New Roman"/>
              </a:rPr>
              <a:t> </a:t>
            </a:r>
            <a:r>
              <a:rPr sz="1600" spc="-10" dirty="0">
                <a:solidFill>
                  <a:srgbClr val="353535"/>
                </a:solidFill>
                <a:latin typeface="Times New Roman"/>
                <a:cs typeface="Times New Roman"/>
              </a:rPr>
              <a:t>выделившегося</a:t>
            </a:r>
            <a:r>
              <a:rPr sz="1600" spc="40" dirty="0">
                <a:solidFill>
                  <a:srgbClr val="353535"/>
                </a:solidFill>
                <a:latin typeface="Times New Roman"/>
                <a:cs typeface="Times New Roman"/>
              </a:rPr>
              <a:t> </a:t>
            </a:r>
            <a:r>
              <a:rPr sz="1600" spc="-5" dirty="0">
                <a:solidFill>
                  <a:srgbClr val="353535"/>
                </a:solidFill>
                <a:latin typeface="Times New Roman"/>
                <a:cs typeface="Times New Roman"/>
              </a:rPr>
              <a:t>на</a:t>
            </a:r>
            <a:r>
              <a:rPr sz="1600" spc="10" dirty="0">
                <a:solidFill>
                  <a:srgbClr val="353535"/>
                </a:solidFill>
                <a:latin typeface="Times New Roman"/>
                <a:cs typeface="Times New Roman"/>
              </a:rPr>
              <a:t> </a:t>
            </a:r>
            <a:r>
              <a:rPr sz="1600" spc="-25" dirty="0">
                <a:solidFill>
                  <a:srgbClr val="353535"/>
                </a:solidFill>
                <a:latin typeface="Times New Roman"/>
                <a:cs typeface="Times New Roman"/>
              </a:rPr>
              <a:t>катоде,</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не</a:t>
            </a:r>
            <a:r>
              <a:rPr sz="1600" spc="25" dirty="0">
                <a:solidFill>
                  <a:srgbClr val="353535"/>
                </a:solidFill>
                <a:latin typeface="Times New Roman"/>
                <a:cs typeface="Times New Roman"/>
              </a:rPr>
              <a:t> </a:t>
            </a:r>
            <a:r>
              <a:rPr sz="1600" dirty="0">
                <a:solidFill>
                  <a:srgbClr val="353535"/>
                </a:solidFill>
                <a:latin typeface="Times New Roman"/>
                <a:cs typeface="Times New Roman"/>
              </a:rPr>
              <a:t>стал </a:t>
            </a:r>
            <a:r>
              <a:rPr sz="1600" spc="-5" dirty="0">
                <a:solidFill>
                  <a:srgbClr val="353535"/>
                </a:solidFill>
                <a:latin typeface="Times New Roman"/>
                <a:cs typeface="Times New Roman"/>
              </a:rPr>
              <a:t>равен</a:t>
            </a:r>
            <a:r>
              <a:rPr sz="1600" spc="40" dirty="0">
                <a:solidFill>
                  <a:srgbClr val="353535"/>
                </a:solidFill>
                <a:latin typeface="Times New Roman"/>
                <a:cs typeface="Times New Roman"/>
              </a:rPr>
              <a:t> </a:t>
            </a:r>
            <a:r>
              <a:rPr sz="1600" spc="-15" dirty="0">
                <a:solidFill>
                  <a:srgbClr val="353535"/>
                </a:solidFill>
                <a:latin typeface="Times New Roman"/>
                <a:cs typeface="Times New Roman"/>
              </a:rPr>
              <a:t>объёму</a:t>
            </a:r>
            <a:r>
              <a:rPr sz="1600" spc="-5" dirty="0">
                <a:solidFill>
                  <a:srgbClr val="353535"/>
                </a:solidFill>
                <a:latin typeface="Times New Roman"/>
                <a:cs typeface="Times New Roman"/>
              </a:rPr>
              <a:t> газа,</a:t>
            </a:r>
            <a:r>
              <a:rPr sz="1600" spc="25" dirty="0">
                <a:solidFill>
                  <a:srgbClr val="353535"/>
                </a:solidFill>
                <a:latin typeface="Times New Roman"/>
                <a:cs typeface="Times New Roman"/>
              </a:rPr>
              <a:t> </a:t>
            </a:r>
            <a:r>
              <a:rPr sz="1600" spc="-10" dirty="0">
                <a:solidFill>
                  <a:srgbClr val="353535"/>
                </a:solidFill>
                <a:latin typeface="Times New Roman"/>
                <a:cs typeface="Times New Roman"/>
              </a:rPr>
              <a:t>выделившемуся</a:t>
            </a:r>
            <a:r>
              <a:rPr sz="1600" spc="55" dirty="0">
                <a:solidFill>
                  <a:srgbClr val="353535"/>
                </a:solidFill>
                <a:latin typeface="Times New Roman"/>
                <a:cs typeface="Times New Roman"/>
              </a:rPr>
              <a:t> </a:t>
            </a:r>
            <a:r>
              <a:rPr sz="1600" spc="-5" dirty="0">
                <a:solidFill>
                  <a:srgbClr val="353535"/>
                </a:solidFill>
                <a:latin typeface="Times New Roman"/>
                <a:cs typeface="Times New Roman"/>
              </a:rPr>
              <a:t>на</a:t>
            </a:r>
            <a:r>
              <a:rPr sz="1600" spc="25" dirty="0">
                <a:solidFill>
                  <a:srgbClr val="353535"/>
                </a:solidFill>
                <a:latin typeface="Times New Roman"/>
                <a:cs typeface="Times New Roman"/>
              </a:rPr>
              <a:t> </a:t>
            </a:r>
            <a:r>
              <a:rPr sz="1600" spc="-10" dirty="0">
                <a:solidFill>
                  <a:srgbClr val="353535"/>
                </a:solidFill>
                <a:latin typeface="Times New Roman"/>
                <a:cs typeface="Times New Roman"/>
              </a:rPr>
              <a:t>аноде.</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При</a:t>
            </a:r>
            <a:r>
              <a:rPr sz="1600" spc="10" dirty="0">
                <a:solidFill>
                  <a:srgbClr val="353535"/>
                </a:solidFill>
                <a:latin typeface="Times New Roman"/>
                <a:cs typeface="Times New Roman"/>
              </a:rPr>
              <a:t> </a:t>
            </a:r>
            <a:r>
              <a:rPr sz="1600" spc="-20" dirty="0">
                <a:solidFill>
                  <a:srgbClr val="353535"/>
                </a:solidFill>
                <a:latin typeface="Times New Roman"/>
                <a:cs typeface="Times New Roman"/>
              </a:rPr>
              <a:t>этом</a:t>
            </a:r>
            <a:r>
              <a:rPr sz="1600" spc="20" dirty="0">
                <a:solidFill>
                  <a:srgbClr val="353535"/>
                </a:solidFill>
                <a:latin typeface="Times New Roman"/>
                <a:cs typeface="Times New Roman"/>
              </a:rPr>
              <a:t> </a:t>
            </a:r>
            <a:r>
              <a:rPr sz="1600" spc="-10" dirty="0">
                <a:solidFill>
                  <a:srgbClr val="353535"/>
                </a:solidFill>
                <a:latin typeface="Times New Roman"/>
                <a:cs typeface="Times New Roman"/>
              </a:rPr>
              <a:t>массовая</a:t>
            </a:r>
            <a:r>
              <a:rPr sz="1600" spc="25" dirty="0">
                <a:solidFill>
                  <a:srgbClr val="353535"/>
                </a:solidFill>
                <a:latin typeface="Times New Roman"/>
                <a:cs typeface="Times New Roman"/>
              </a:rPr>
              <a:t> </a:t>
            </a:r>
            <a:r>
              <a:rPr sz="1600" spc="-10" dirty="0">
                <a:solidFill>
                  <a:srgbClr val="353535"/>
                </a:solidFill>
                <a:latin typeface="Times New Roman"/>
                <a:cs typeface="Times New Roman"/>
              </a:rPr>
              <a:t>доля</a:t>
            </a:r>
            <a:r>
              <a:rPr sz="1600" spc="5" dirty="0">
                <a:solidFill>
                  <a:srgbClr val="353535"/>
                </a:solidFill>
                <a:latin typeface="Times New Roman"/>
                <a:cs typeface="Times New Roman"/>
              </a:rPr>
              <a:t> </a:t>
            </a:r>
            <a:r>
              <a:rPr sz="1600" spc="-20" dirty="0">
                <a:solidFill>
                  <a:srgbClr val="353535"/>
                </a:solidFill>
                <a:latin typeface="Times New Roman"/>
                <a:cs typeface="Times New Roman"/>
              </a:rPr>
              <a:t>сульфата</a:t>
            </a:r>
            <a:r>
              <a:rPr sz="1600" spc="35" dirty="0">
                <a:solidFill>
                  <a:srgbClr val="353535"/>
                </a:solidFill>
                <a:latin typeface="Times New Roman"/>
                <a:cs typeface="Times New Roman"/>
              </a:rPr>
              <a:t> </a:t>
            </a:r>
            <a:r>
              <a:rPr sz="1600" spc="-10" dirty="0">
                <a:solidFill>
                  <a:srgbClr val="353535"/>
                </a:solidFill>
                <a:latin typeface="Times New Roman"/>
                <a:cs typeface="Times New Roman"/>
              </a:rPr>
              <a:t>цинка </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понизилась</a:t>
            </a:r>
            <a:r>
              <a:rPr sz="1600" spc="55" dirty="0">
                <a:solidFill>
                  <a:srgbClr val="353535"/>
                </a:solidFill>
                <a:latin typeface="Times New Roman"/>
                <a:cs typeface="Times New Roman"/>
              </a:rPr>
              <a:t> </a:t>
            </a:r>
            <a:r>
              <a:rPr sz="1600" spc="-5" dirty="0">
                <a:solidFill>
                  <a:srgbClr val="353535"/>
                </a:solidFill>
                <a:latin typeface="Times New Roman"/>
                <a:cs typeface="Times New Roman"/>
              </a:rPr>
              <a:t>до</a:t>
            </a:r>
            <a:r>
              <a:rPr sz="1600" spc="15" dirty="0">
                <a:solidFill>
                  <a:srgbClr val="353535"/>
                </a:solidFill>
                <a:latin typeface="Times New Roman"/>
                <a:cs typeface="Times New Roman"/>
              </a:rPr>
              <a:t> </a:t>
            </a:r>
            <a:r>
              <a:rPr sz="1600" spc="-5" dirty="0">
                <a:solidFill>
                  <a:srgbClr val="353535"/>
                </a:solidFill>
                <a:latin typeface="Times New Roman"/>
                <a:cs typeface="Times New Roman"/>
              </a:rPr>
              <a:t>10,3%.</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К</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полученному</a:t>
            </a:r>
            <a:r>
              <a:rPr sz="1600" spc="60" dirty="0">
                <a:solidFill>
                  <a:srgbClr val="353535"/>
                </a:solidFill>
                <a:latin typeface="Times New Roman"/>
                <a:cs typeface="Times New Roman"/>
              </a:rPr>
              <a:t> </a:t>
            </a:r>
            <a:r>
              <a:rPr sz="1600" spc="-10" dirty="0">
                <a:solidFill>
                  <a:srgbClr val="353535"/>
                </a:solidFill>
                <a:latin typeface="Times New Roman"/>
                <a:cs typeface="Times New Roman"/>
              </a:rPr>
              <a:t>раствору</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добавили</a:t>
            </a:r>
            <a:r>
              <a:rPr sz="1600" spc="25" dirty="0">
                <a:solidFill>
                  <a:srgbClr val="353535"/>
                </a:solidFill>
                <a:latin typeface="Times New Roman"/>
                <a:cs typeface="Times New Roman"/>
              </a:rPr>
              <a:t> </a:t>
            </a:r>
            <a:r>
              <a:rPr sz="1600" spc="-5" dirty="0">
                <a:solidFill>
                  <a:srgbClr val="353535"/>
                </a:solidFill>
                <a:latin typeface="Times New Roman"/>
                <a:cs typeface="Times New Roman"/>
              </a:rPr>
              <a:t>212 г</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10%</a:t>
            </a:r>
            <a:r>
              <a:rPr sz="1600" spc="15" dirty="0">
                <a:solidFill>
                  <a:srgbClr val="353535"/>
                </a:solidFill>
                <a:latin typeface="Times New Roman"/>
                <a:cs typeface="Times New Roman"/>
              </a:rPr>
              <a:t> </a:t>
            </a:r>
            <a:r>
              <a:rPr sz="1600" spc="-5" dirty="0">
                <a:solidFill>
                  <a:srgbClr val="353535"/>
                </a:solidFill>
                <a:latin typeface="Times New Roman"/>
                <a:cs typeface="Times New Roman"/>
              </a:rPr>
              <a:t>раствора</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карбоната</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натрия.</a:t>
            </a:r>
            <a:r>
              <a:rPr sz="1600" spc="35" dirty="0">
                <a:solidFill>
                  <a:srgbClr val="353535"/>
                </a:solidFill>
                <a:latin typeface="Times New Roman"/>
                <a:cs typeface="Times New Roman"/>
              </a:rPr>
              <a:t> </a:t>
            </a:r>
            <a:r>
              <a:rPr sz="1600" spc="-5" dirty="0">
                <a:solidFill>
                  <a:srgbClr val="353535"/>
                </a:solidFill>
                <a:latin typeface="Times New Roman"/>
                <a:cs typeface="Times New Roman"/>
              </a:rPr>
              <a:t>Вычислите</a:t>
            </a:r>
            <a:r>
              <a:rPr sz="1600" spc="35" dirty="0">
                <a:solidFill>
                  <a:srgbClr val="353535"/>
                </a:solidFill>
                <a:latin typeface="Times New Roman"/>
                <a:cs typeface="Times New Roman"/>
              </a:rPr>
              <a:t> </a:t>
            </a:r>
            <a:r>
              <a:rPr sz="1600" spc="-15" dirty="0">
                <a:solidFill>
                  <a:srgbClr val="353535"/>
                </a:solidFill>
                <a:latin typeface="Times New Roman"/>
                <a:cs typeface="Times New Roman"/>
              </a:rPr>
              <a:t>массовую</a:t>
            </a:r>
            <a:r>
              <a:rPr sz="1600" spc="45" dirty="0">
                <a:solidFill>
                  <a:srgbClr val="353535"/>
                </a:solidFill>
                <a:latin typeface="Times New Roman"/>
                <a:cs typeface="Times New Roman"/>
              </a:rPr>
              <a:t> </a:t>
            </a:r>
            <a:r>
              <a:rPr sz="1600" spc="-10" dirty="0">
                <a:solidFill>
                  <a:srgbClr val="353535"/>
                </a:solidFill>
                <a:latin typeface="Times New Roman"/>
                <a:cs typeface="Times New Roman"/>
              </a:rPr>
              <a:t>долю</a:t>
            </a:r>
            <a:endParaRPr sz="1600">
              <a:latin typeface="Times New Roman"/>
              <a:cs typeface="Times New Roman"/>
            </a:endParaRPr>
          </a:p>
        </p:txBody>
      </p:sp>
      <p:sp>
        <p:nvSpPr>
          <p:cNvPr id="3" name="object 3"/>
          <p:cNvSpPr txBox="1"/>
          <p:nvPr/>
        </p:nvSpPr>
        <p:spPr>
          <a:xfrm>
            <a:off x="383540" y="950722"/>
            <a:ext cx="3469004" cy="269240"/>
          </a:xfrm>
          <a:prstGeom prst="rect">
            <a:avLst/>
          </a:prstGeom>
        </p:spPr>
        <p:txBody>
          <a:bodyPr vert="horz" wrap="square" lIns="0" tIns="12065" rIns="0" bIns="0" rtlCol="0">
            <a:spAutoFit/>
          </a:bodyPr>
          <a:lstStyle/>
          <a:p>
            <a:pPr marL="12700">
              <a:lnSpc>
                <a:spcPct val="100000"/>
              </a:lnSpc>
              <a:spcBef>
                <a:spcPts val="95"/>
              </a:spcBef>
            </a:pPr>
            <a:r>
              <a:rPr sz="1600" spc="-20" dirty="0">
                <a:solidFill>
                  <a:srgbClr val="353535"/>
                </a:solidFill>
                <a:latin typeface="Times New Roman"/>
                <a:cs typeface="Times New Roman"/>
              </a:rPr>
              <a:t>сульфата</a:t>
            </a:r>
            <a:r>
              <a:rPr sz="1600" spc="20" dirty="0">
                <a:solidFill>
                  <a:srgbClr val="353535"/>
                </a:solidFill>
                <a:latin typeface="Times New Roman"/>
                <a:cs typeface="Times New Roman"/>
              </a:rPr>
              <a:t> </a:t>
            </a:r>
            <a:r>
              <a:rPr sz="1600" spc="-10" dirty="0">
                <a:solidFill>
                  <a:srgbClr val="353535"/>
                </a:solidFill>
                <a:latin typeface="Times New Roman"/>
                <a:cs typeface="Times New Roman"/>
              </a:rPr>
              <a:t>цинка</a:t>
            </a:r>
            <a:r>
              <a:rPr sz="1600" spc="15" dirty="0">
                <a:solidFill>
                  <a:srgbClr val="353535"/>
                </a:solidFill>
                <a:latin typeface="Times New Roman"/>
                <a:cs typeface="Times New Roman"/>
              </a:rPr>
              <a:t> </a:t>
            </a:r>
            <a:r>
              <a:rPr sz="1600" spc="-5" dirty="0">
                <a:solidFill>
                  <a:srgbClr val="353535"/>
                </a:solidFill>
                <a:latin typeface="Times New Roman"/>
                <a:cs typeface="Times New Roman"/>
              </a:rPr>
              <a:t>в</a:t>
            </a:r>
            <a:r>
              <a:rPr sz="1600" spc="-10" dirty="0">
                <a:solidFill>
                  <a:srgbClr val="353535"/>
                </a:solidFill>
                <a:latin typeface="Times New Roman"/>
                <a:cs typeface="Times New Roman"/>
              </a:rPr>
              <a:t> </a:t>
            </a:r>
            <a:r>
              <a:rPr sz="1600" spc="-15" dirty="0">
                <a:solidFill>
                  <a:srgbClr val="353535"/>
                </a:solidFill>
                <a:latin typeface="Times New Roman"/>
                <a:cs typeface="Times New Roman"/>
              </a:rPr>
              <a:t>полученном</a:t>
            </a:r>
            <a:r>
              <a:rPr sz="1600" spc="50" dirty="0">
                <a:solidFill>
                  <a:srgbClr val="353535"/>
                </a:solidFill>
                <a:latin typeface="Times New Roman"/>
                <a:cs typeface="Times New Roman"/>
              </a:rPr>
              <a:t> </a:t>
            </a:r>
            <a:r>
              <a:rPr sz="1600" spc="-5" dirty="0">
                <a:solidFill>
                  <a:srgbClr val="353535"/>
                </a:solidFill>
                <a:latin typeface="Times New Roman"/>
                <a:cs typeface="Times New Roman"/>
              </a:rPr>
              <a:t>растворе.</a:t>
            </a:r>
            <a:endParaRPr sz="1600">
              <a:latin typeface="Times New Roman"/>
              <a:cs typeface="Times New Roman"/>
            </a:endParaRPr>
          </a:p>
        </p:txBody>
      </p:sp>
      <p:sp>
        <p:nvSpPr>
          <p:cNvPr id="4" name="object 4"/>
          <p:cNvSpPr txBox="1"/>
          <p:nvPr/>
        </p:nvSpPr>
        <p:spPr>
          <a:xfrm>
            <a:off x="508203" y="1337309"/>
            <a:ext cx="1581785" cy="391160"/>
          </a:xfrm>
          <a:prstGeom prst="rect">
            <a:avLst/>
          </a:prstGeom>
        </p:spPr>
        <p:txBody>
          <a:bodyPr vert="horz" wrap="square" lIns="0" tIns="12700" rIns="0" bIns="0" rtlCol="0">
            <a:spAutoFit/>
          </a:bodyPr>
          <a:lstStyle/>
          <a:p>
            <a:pPr marL="12700">
              <a:lnSpc>
                <a:spcPct val="100000"/>
              </a:lnSpc>
              <a:spcBef>
                <a:spcPts val="100"/>
              </a:spcBef>
            </a:pPr>
            <a:r>
              <a:rPr sz="2400" b="1" dirty="0">
                <a:latin typeface="Calibri"/>
                <a:cs typeface="Calibri"/>
              </a:rPr>
              <a:t>Д)</a:t>
            </a:r>
            <a:r>
              <a:rPr sz="2400" b="1" spc="-70" dirty="0">
                <a:latin typeface="Calibri"/>
                <a:cs typeface="Calibri"/>
              </a:rPr>
              <a:t> </a:t>
            </a:r>
            <a:r>
              <a:rPr sz="2400" b="1" spc="-10" dirty="0">
                <a:latin typeface="Calibri"/>
                <a:cs typeface="Calibri"/>
              </a:rPr>
              <a:t>Решение</a:t>
            </a:r>
            <a:endParaRPr sz="2400">
              <a:latin typeface="Calibri"/>
              <a:cs typeface="Calibri"/>
            </a:endParaRPr>
          </a:p>
        </p:txBody>
      </p:sp>
      <p:sp>
        <p:nvSpPr>
          <p:cNvPr id="5" name="object 5"/>
          <p:cNvSpPr txBox="1"/>
          <p:nvPr/>
        </p:nvSpPr>
        <p:spPr>
          <a:xfrm>
            <a:off x="6630289" y="1019048"/>
            <a:ext cx="4951095" cy="1120140"/>
          </a:xfrm>
          <a:prstGeom prst="rect">
            <a:avLst/>
          </a:prstGeom>
        </p:spPr>
        <p:txBody>
          <a:bodyPr vert="horz" wrap="square" lIns="0" tIns="12065" rIns="0" bIns="0" rtlCol="0">
            <a:spAutoFit/>
          </a:bodyPr>
          <a:lstStyle/>
          <a:p>
            <a:pPr marL="38100">
              <a:lnSpc>
                <a:spcPts val="1905"/>
              </a:lnSpc>
              <a:spcBef>
                <a:spcPts val="95"/>
              </a:spcBef>
            </a:pPr>
            <a:r>
              <a:rPr sz="1600" spc="-5" dirty="0">
                <a:latin typeface="Times New Roman"/>
                <a:cs typeface="Times New Roman"/>
              </a:rPr>
              <a:t>2ZnSO</a:t>
            </a:r>
            <a:r>
              <a:rPr sz="1575" spc="-7" baseline="-21164" dirty="0">
                <a:latin typeface="Times New Roman"/>
                <a:cs typeface="Times New Roman"/>
              </a:rPr>
              <a:t>4</a:t>
            </a:r>
            <a:r>
              <a:rPr sz="1575" spc="187" baseline="-21164" dirty="0">
                <a:latin typeface="Times New Roman"/>
                <a:cs typeface="Times New Roman"/>
              </a:rPr>
              <a:t> </a:t>
            </a:r>
            <a:r>
              <a:rPr sz="1600" spc="-5" dirty="0">
                <a:latin typeface="Times New Roman"/>
                <a:cs typeface="Times New Roman"/>
              </a:rPr>
              <a:t>+</a:t>
            </a:r>
            <a:r>
              <a:rPr sz="1600" spc="5" dirty="0">
                <a:latin typeface="Times New Roman"/>
                <a:cs typeface="Times New Roman"/>
              </a:rPr>
              <a:t> </a:t>
            </a:r>
            <a:r>
              <a:rPr sz="1600" dirty="0">
                <a:latin typeface="Times New Roman"/>
                <a:cs typeface="Times New Roman"/>
              </a:rPr>
              <a:t>2H</a:t>
            </a:r>
            <a:r>
              <a:rPr sz="1575" baseline="-21164" dirty="0">
                <a:latin typeface="Times New Roman"/>
                <a:cs typeface="Times New Roman"/>
              </a:rPr>
              <a:t>2</a:t>
            </a:r>
            <a:r>
              <a:rPr sz="1600" dirty="0">
                <a:latin typeface="Times New Roman"/>
                <a:cs typeface="Times New Roman"/>
              </a:rPr>
              <a:t>O</a:t>
            </a:r>
            <a:r>
              <a:rPr sz="1600" spc="-20" dirty="0">
                <a:latin typeface="Times New Roman"/>
                <a:cs typeface="Times New Roman"/>
              </a:rPr>
              <a:t> </a:t>
            </a:r>
            <a:r>
              <a:rPr sz="1600" spc="-5" dirty="0">
                <a:latin typeface="Times New Roman"/>
                <a:cs typeface="Times New Roman"/>
              </a:rPr>
              <a:t>=</a:t>
            </a:r>
            <a:r>
              <a:rPr sz="1600" dirty="0">
                <a:latin typeface="Times New Roman"/>
                <a:cs typeface="Times New Roman"/>
              </a:rPr>
              <a:t> </a:t>
            </a:r>
            <a:r>
              <a:rPr sz="1600" spc="-5" dirty="0">
                <a:latin typeface="Times New Roman"/>
                <a:cs typeface="Times New Roman"/>
              </a:rPr>
              <a:t>2Zn↓</a:t>
            </a:r>
            <a:r>
              <a:rPr sz="1600" spc="-10" dirty="0">
                <a:latin typeface="Times New Roman"/>
                <a:cs typeface="Times New Roman"/>
              </a:rPr>
              <a:t> </a:t>
            </a:r>
            <a:r>
              <a:rPr sz="1600" spc="-5" dirty="0">
                <a:latin typeface="Times New Roman"/>
                <a:cs typeface="Times New Roman"/>
              </a:rPr>
              <a:t>+</a:t>
            </a:r>
            <a:r>
              <a:rPr sz="1600" spc="5" dirty="0">
                <a:latin typeface="Times New Roman"/>
                <a:cs typeface="Times New Roman"/>
              </a:rPr>
              <a:t> </a:t>
            </a:r>
            <a:r>
              <a:rPr sz="1600" dirty="0">
                <a:latin typeface="Times New Roman"/>
                <a:cs typeface="Times New Roman"/>
              </a:rPr>
              <a:t>O</a:t>
            </a:r>
            <a:r>
              <a:rPr sz="1575" baseline="-21164" dirty="0">
                <a:latin typeface="Times New Roman"/>
                <a:cs typeface="Times New Roman"/>
              </a:rPr>
              <a:t>2</a:t>
            </a:r>
            <a:r>
              <a:rPr sz="1600" dirty="0">
                <a:latin typeface="Times New Roman"/>
                <a:cs typeface="Times New Roman"/>
              </a:rPr>
              <a:t>↑</a:t>
            </a:r>
            <a:r>
              <a:rPr sz="1600" spc="-15" dirty="0">
                <a:latin typeface="Times New Roman"/>
                <a:cs typeface="Times New Roman"/>
              </a:rPr>
              <a:t> </a:t>
            </a:r>
            <a:r>
              <a:rPr sz="1600" spc="-5" dirty="0">
                <a:latin typeface="Times New Roman"/>
                <a:cs typeface="Times New Roman"/>
              </a:rPr>
              <a:t>+</a:t>
            </a:r>
            <a:r>
              <a:rPr sz="1600" dirty="0">
                <a:latin typeface="Times New Roman"/>
                <a:cs typeface="Times New Roman"/>
              </a:rPr>
              <a:t> 2H</a:t>
            </a:r>
            <a:r>
              <a:rPr sz="1575" baseline="-21164" dirty="0">
                <a:latin typeface="Times New Roman"/>
                <a:cs typeface="Times New Roman"/>
              </a:rPr>
              <a:t>2</a:t>
            </a:r>
            <a:r>
              <a:rPr sz="1600" dirty="0">
                <a:latin typeface="Times New Roman"/>
                <a:cs typeface="Times New Roman"/>
              </a:rPr>
              <a:t>SO</a:t>
            </a:r>
            <a:r>
              <a:rPr sz="1575" baseline="-21164" dirty="0">
                <a:latin typeface="Times New Roman"/>
                <a:cs typeface="Times New Roman"/>
              </a:rPr>
              <a:t>4</a:t>
            </a:r>
            <a:r>
              <a:rPr sz="1575" spc="187" baseline="-21164" dirty="0">
                <a:latin typeface="Times New Roman"/>
                <a:cs typeface="Times New Roman"/>
              </a:rPr>
              <a:t> </a:t>
            </a:r>
            <a:r>
              <a:rPr sz="1600" spc="-5" dirty="0">
                <a:latin typeface="Times New Roman"/>
                <a:cs typeface="Times New Roman"/>
              </a:rPr>
              <a:t>(1)</a:t>
            </a:r>
            <a:endParaRPr sz="1600">
              <a:latin typeface="Times New Roman"/>
              <a:cs typeface="Times New Roman"/>
            </a:endParaRPr>
          </a:p>
          <a:p>
            <a:pPr marL="38100">
              <a:lnSpc>
                <a:spcPts val="1905"/>
              </a:lnSpc>
            </a:pPr>
            <a:r>
              <a:rPr sz="1600" dirty="0">
                <a:latin typeface="Times New Roman"/>
                <a:cs typeface="Times New Roman"/>
              </a:rPr>
              <a:t>2H</a:t>
            </a:r>
            <a:r>
              <a:rPr sz="1575" baseline="-21164" dirty="0">
                <a:latin typeface="Times New Roman"/>
                <a:cs typeface="Times New Roman"/>
              </a:rPr>
              <a:t>2</a:t>
            </a:r>
            <a:r>
              <a:rPr sz="1600" dirty="0">
                <a:latin typeface="Times New Roman"/>
                <a:cs typeface="Times New Roman"/>
              </a:rPr>
              <a:t>O</a:t>
            </a:r>
            <a:r>
              <a:rPr sz="1600" spc="-30" dirty="0">
                <a:latin typeface="Times New Roman"/>
                <a:cs typeface="Times New Roman"/>
              </a:rPr>
              <a:t> </a:t>
            </a:r>
            <a:r>
              <a:rPr sz="1600" spc="-5" dirty="0">
                <a:latin typeface="Times New Roman"/>
                <a:cs typeface="Times New Roman"/>
              </a:rPr>
              <a:t>= </a:t>
            </a:r>
            <a:r>
              <a:rPr sz="1600" dirty="0">
                <a:latin typeface="Times New Roman"/>
                <a:cs typeface="Times New Roman"/>
              </a:rPr>
              <a:t>2H</a:t>
            </a:r>
            <a:r>
              <a:rPr sz="1575" baseline="-21164" dirty="0">
                <a:latin typeface="Times New Roman"/>
                <a:cs typeface="Times New Roman"/>
              </a:rPr>
              <a:t>2</a:t>
            </a:r>
            <a:r>
              <a:rPr sz="1575" spc="179" baseline="-21164" dirty="0">
                <a:latin typeface="Times New Roman"/>
                <a:cs typeface="Times New Roman"/>
              </a:rPr>
              <a:t> </a:t>
            </a:r>
            <a:r>
              <a:rPr sz="1600" spc="-5" dirty="0">
                <a:latin typeface="Times New Roman"/>
                <a:cs typeface="Times New Roman"/>
              </a:rPr>
              <a:t>+ </a:t>
            </a:r>
            <a:r>
              <a:rPr sz="1600" dirty="0">
                <a:latin typeface="Times New Roman"/>
                <a:cs typeface="Times New Roman"/>
              </a:rPr>
              <a:t>O</a:t>
            </a:r>
            <a:r>
              <a:rPr sz="1575" baseline="-21164" dirty="0">
                <a:latin typeface="Times New Roman"/>
                <a:cs typeface="Times New Roman"/>
              </a:rPr>
              <a:t>2</a:t>
            </a:r>
            <a:r>
              <a:rPr sz="1575" spc="195" baseline="-21164" dirty="0">
                <a:latin typeface="Times New Roman"/>
                <a:cs typeface="Times New Roman"/>
              </a:rPr>
              <a:t> </a:t>
            </a:r>
            <a:r>
              <a:rPr sz="1600" spc="-5" dirty="0">
                <a:latin typeface="Times New Roman"/>
                <a:cs typeface="Times New Roman"/>
              </a:rPr>
              <a:t>(2)</a:t>
            </a:r>
            <a:endParaRPr sz="1600">
              <a:latin typeface="Times New Roman"/>
              <a:cs typeface="Times New Roman"/>
            </a:endParaRPr>
          </a:p>
          <a:p>
            <a:pPr marL="54610">
              <a:lnSpc>
                <a:spcPct val="100000"/>
              </a:lnSpc>
              <a:spcBef>
                <a:spcPts val="625"/>
              </a:spcBef>
            </a:pPr>
            <a:r>
              <a:rPr sz="1600" dirty="0">
                <a:latin typeface="Times New Roman"/>
                <a:cs typeface="Times New Roman"/>
              </a:rPr>
              <a:t>H</a:t>
            </a:r>
            <a:r>
              <a:rPr sz="1575" baseline="-21164" dirty="0">
                <a:latin typeface="Times New Roman"/>
                <a:cs typeface="Times New Roman"/>
              </a:rPr>
              <a:t>2</a:t>
            </a:r>
            <a:r>
              <a:rPr sz="1600" dirty="0">
                <a:latin typeface="Times New Roman"/>
                <a:cs typeface="Times New Roman"/>
              </a:rPr>
              <a:t>SO</a:t>
            </a:r>
            <a:r>
              <a:rPr sz="1575" baseline="-21164" dirty="0">
                <a:latin typeface="Times New Roman"/>
                <a:cs typeface="Times New Roman"/>
              </a:rPr>
              <a:t>4(1)</a:t>
            </a:r>
            <a:r>
              <a:rPr sz="1575" spc="165" baseline="-21164" dirty="0">
                <a:latin typeface="Times New Roman"/>
                <a:cs typeface="Times New Roman"/>
              </a:rPr>
              <a:t> </a:t>
            </a:r>
            <a:r>
              <a:rPr sz="1600" spc="-5" dirty="0">
                <a:latin typeface="Times New Roman"/>
                <a:cs typeface="Times New Roman"/>
              </a:rPr>
              <a:t>+ </a:t>
            </a:r>
            <a:r>
              <a:rPr sz="1600" dirty="0">
                <a:latin typeface="Times New Roman"/>
                <a:cs typeface="Times New Roman"/>
              </a:rPr>
              <a:t>Na</a:t>
            </a:r>
            <a:r>
              <a:rPr sz="1575" baseline="-21164" dirty="0">
                <a:latin typeface="Times New Roman"/>
                <a:cs typeface="Times New Roman"/>
              </a:rPr>
              <a:t>2</a:t>
            </a:r>
            <a:r>
              <a:rPr sz="1600" dirty="0">
                <a:latin typeface="Times New Roman"/>
                <a:cs typeface="Times New Roman"/>
              </a:rPr>
              <a:t>CO</a:t>
            </a:r>
            <a:r>
              <a:rPr sz="1575" baseline="-21164" dirty="0">
                <a:latin typeface="Times New Roman"/>
                <a:cs typeface="Times New Roman"/>
              </a:rPr>
              <a:t>3(доб.)</a:t>
            </a:r>
            <a:r>
              <a:rPr sz="1575" spc="165" baseline="-21164" dirty="0">
                <a:latin typeface="Times New Roman"/>
                <a:cs typeface="Times New Roman"/>
              </a:rPr>
              <a:t> </a:t>
            </a:r>
            <a:r>
              <a:rPr sz="1600" spc="-5" dirty="0">
                <a:latin typeface="Times New Roman"/>
                <a:cs typeface="Times New Roman"/>
              </a:rPr>
              <a:t>= </a:t>
            </a:r>
            <a:r>
              <a:rPr sz="1600" dirty="0">
                <a:latin typeface="Times New Roman"/>
                <a:cs typeface="Times New Roman"/>
              </a:rPr>
              <a:t>Na</a:t>
            </a:r>
            <a:r>
              <a:rPr sz="1575" baseline="-21164" dirty="0">
                <a:latin typeface="Times New Roman"/>
                <a:cs typeface="Times New Roman"/>
              </a:rPr>
              <a:t>2</a:t>
            </a:r>
            <a:r>
              <a:rPr sz="1600" dirty="0">
                <a:latin typeface="Times New Roman"/>
                <a:cs typeface="Times New Roman"/>
              </a:rPr>
              <a:t>SO</a:t>
            </a:r>
            <a:r>
              <a:rPr sz="1575" baseline="-21164" dirty="0">
                <a:latin typeface="Times New Roman"/>
                <a:cs typeface="Times New Roman"/>
              </a:rPr>
              <a:t>4</a:t>
            </a:r>
            <a:r>
              <a:rPr sz="1575" spc="209" baseline="-21164" dirty="0">
                <a:latin typeface="Times New Roman"/>
                <a:cs typeface="Times New Roman"/>
              </a:rPr>
              <a:t> </a:t>
            </a:r>
            <a:r>
              <a:rPr sz="1600" spc="-5" dirty="0">
                <a:latin typeface="Times New Roman"/>
                <a:cs typeface="Times New Roman"/>
              </a:rPr>
              <a:t>+</a:t>
            </a:r>
            <a:r>
              <a:rPr sz="1600" spc="5" dirty="0">
                <a:latin typeface="Times New Roman"/>
                <a:cs typeface="Times New Roman"/>
              </a:rPr>
              <a:t> </a:t>
            </a:r>
            <a:r>
              <a:rPr sz="1600" dirty="0">
                <a:latin typeface="Times New Roman"/>
                <a:cs typeface="Times New Roman"/>
              </a:rPr>
              <a:t>H</a:t>
            </a:r>
            <a:r>
              <a:rPr sz="1575" baseline="-21164" dirty="0">
                <a:latin typeface="Times New Roman"/>
                <a:cs typeface="Times New Roman"/>
              </a:rPr>
              <a:t>2</a:t>
            </a:r>
            <a:r>
              <a:rPr sz="1600" dirty="0">
                <a:latin typeface="Times New Roman"/>
                <a:cs typeface="Times New Roman"/>
              </a:rPr>
              <a:t>O</a:t>
            </a:r>
            <a:r>
              <a:rPr sz="1600" spc="-20" dirty="0">
                <a:latin typeface="Times New Roman"/>
                <a:cs typeface="Times New Roman"/>
              </a:rPr>
              <a:t> </a:t>
            </a:r>
            <a:r>
              <a:rPr sz="1600" spc="-5" dirty="0">
                <a:latin typeface="Times New Roman"/>
                <a:cs typeface="Times New Roman"/>
              </a:rPr>
              <a:t>+</a:t>
            </a:r>
            <a:r>
              <a:rPr sz="1600" spc="5" dirty="0">
                <a:latin typeface="Times New Roman"/>
                <a:cs typeface="Times New Roman"/>
              </a:rPr>
              <a:t> </a:t>
            </a:r>
            <a:r>
              <a:rPr sz="1600" dirty="0">
                <a:latin typeface="Times New Roman"/>
                <a:cs typeface="Times New Roman"/>
              </a:rPr>
              <a:t>CO</a:t>
            </a:r>
            <a:r>
              <a:rPr sz="1575" baseline="-21164" dirty="0">
                <a:latin typeface="Times New Roman"/>
                <a:cs typeface="Times New Roman"/>
              </a:rPr>
              <a:t>2</a:t>
            </a:r>
            <a:r>
              <a:rPr sz="1600" dirty="0">
                <a:latin typeface="Times New Roman"/>
                <a:cs typeface="Times New Roman"/>
              </a:rPr>
              <a:t>↑</a:t>
            </a:r>
            <a:r>
              <a:rPr sz="1600" spc="-15" dirty="0">
                <a:latin typeface="Times New Roman"/>
                <a:cs typeface="Times New Roman"/>
              </a:rPr>
              <a:t> </a:t>
            </a:r>
            <a:r>
              <a:rPr sz="1600" spc="-5" dirty="0">
                <a:latin typeface="Times New Roman"/>
                <a:cs typeface="Times New Roman"/>
              </a:rPr>
              <a:t>(3)</a:t>
            </a:r>
            <a:endParaRPr sz="1600">
              <a:latin typeface="Times New Roman"/>
              <a:cs typeface="Times New Roman"/>
            </a:endParaRPr>
          </a:p>
          <a:p>
            <a:pPr marL="54610">
              <a:lnSpc>
                <a:spcPct val="100000"/>
              </a:lnSpc>
              <a:spcBef>
                <a:spcPts val="350"/>
              </a:spcBef>
            </a:pPr>
            <a:r>
              <a:rPr sz="2400" spc="-7" baseline="13888" dirty="0">
                <a:latin typeface="Times New Roman"/>
                <a:cs typeface="Times New Roman"/>
              </a:rPr>
              <a:t>ZnSO</a:t>
            </a:r>
            <a:r>
              <a:rPr sz="1050" spc="-5" dirty="0">
                <a:latin typeface="Times New Roman"/>
                <a:cs typeface="Times New Roman"/>
              </a:rPr>
              <a:t>4(ост.</a:t>
            </a:r>
            <a:r>
              <a:rPr sz="1050" spc="-20" dirty="0">
                <a:latin typeface="Times New Roman"/>
                <a:cs typeface="Times New Roman"/>
              </a:rPr>
              <a:t> </a:t>
            </a:r>
            <a:r>
              <a:rPr sz="1050" spc="10" dirty="0">
                <a:latin typeface="Times New Roman"/>
                <a:cs typeface="Times New Roman"/>
              </a:rPr>
              <a:t>по</a:t>
            </a:r>
            <a:r>
              <a:rPr sz="1050" spc="-10" dirty="0">
                <a:latin typeface="Times New Roman"/>
                <a:cs typeface="Times New Roman"/>
              </a:rPr>
              <a:t> </a:t>
            </a:r>
            <a:r>
              <a:rPr sz="1050" spc="5" dirty="0">
                <a:latin typeface="Times New Roman"/>
                <a:cs typeface="Times New Roman"/>
              </a:rPr>
              <a:t>(1))</a:t>
            </a:r>
            <a:r>
              <a:rPr sz="1050" spc="114" dirty="0">
                <a:latin typeface="Times New Roman"/>
                <a:cs typeface="Times New Roman"/>
              </a:rPr>
              <a:t> </a:t>
            </a:r>
            <a:r>
              <a:rPr sz="2400" spc="-7" baseline="13888" dirty="0">
                <a:latin typeface="Times New Roman"/>
                <a:cs typeface="Times New Roman"/>
              </a:rPr>
              <a:t>+</a:t>
            </a:r>
            <a:r>
              <a:rPr sz="2400" spc="-15" baseline="13888" dirty="0">
                <a:latin typeface="Times New Roman"/>
                <a:cs typeface="Times New Roman"/>
              </a:rPr>
              <a:t> </a:t>
            </a:r>
            <a:r>
              <a:rPr sz="2400" baseline="13888" dirty="0">
                <a:latin typeface="Times New Roman"/>
                <a:cs typeface="Times New Roman"/>
              </a:rPr>
              <a:t>Na</a:t>
            </a:r>
            <a:r>
              <a:rPr sz="1050" dirty="0">
                <a:latin typeface="Times New Roman"/>
                <a:cs typeface="Times New Roman"/>
              </a:rPr>
              <a:t>2</a:t>
            </a:r>
            <a:r>
              <a:rPr sz="2400" baseline="13888" dirty="0">
                <a:latin typeface="Times New Roman"/>
                <a:cs typeface="Times New Roman"/>
              </a:rPr>
              <a:t>CO</a:t>
            </a:r>
            <a:r>
              <a:rPr sz="1050" dirty="0">
                <a:latin typeface="Times New Roman"/>
                <a:cs typeface="Times New Roman"/>
              </a:rPr>
              <a:t>3(изб.</a:t>
            </a:r>
            <a:r>
              <a:rPr sz="1050" spc="-15" dirty="0">
                <a:latin typeface="Times New Roman"/>
                <a:cs typeface="Times New Roman"/>
              </a:rPr>
              <a:t> </a:t>
            </a:r>
            <a:r>
              <a:rPr sz="1050" spc="10" dirty="0">
                <a:latin typeface="Times New Roman"/>
                <a:cs typeface="Times New Roman"/>
              </a:rPr>
              <a:t>по</a:t>
            </a:r>
            <a:r>
              <a:rPr sz="1050" spc="-10" dirty="0">
                <a:latin typeface="Times New Roman"/>
                <a:cs typeface="Times New Roman"/>
              </a:rPr>
              <a:t> </a:t>
            </a:r>
            <a:r>
              <a:rPr sz="1050" spc="5" dirty="0">
                <a:latin typeface="Times New Roman"/>
                <a:cs typeface="Times New Roman"/>
              </a:rPr>
              <a:t>(3)</a:t>
            </a:r>
            <a:r>
              <a:rPr sz="1050" spc="125" dirty="0">
                <a:latin typeface="Times New Roman"/>
                <a:cs typeface="Times New Roman"/>
              </a:rPr>
              <a:t> </a:t>
            </a:r>
            <a:r>
              <a:rPr sz="2400" spc="-7" baseline="13888" dirty="0">
                <a:latin typeface="Times New Roman"/>
                <a:cs typeface="Times New Roman"/>
              </a:rPr>
              <a:t>=</a:t>
            </a:r>
            <a:r>
              <a:rPr sz="2400" spc="-15" baseline="13888" dirty="0">
                <a:latin typeface="Times New Roman"/>
                <a:cs typeface="Times New Roman"/>
              </a:rPr>
              <a:t> </a:t>
            </a:r>
            <a:r>
              <a:rPr sz="2400" baseline="13888" dirty="0">
                <a:latin typeface="Times New Roman"/>
                <a:cs typeface="Times New Roman"/>
              </a:rPr>
              <a:t>ZnCO</a:t>
            </a:r>
            <a:r>
              <a:rPr sz="1050" dirty="0">
                <a:latin typeface="Times New Roman"/>
                <a:cs typeface="Times New Roman"/>
              </a:rPr>
              <a:t>3</a:t>
            </a:r>
            <a:r>
              <a:rPr sz="2400" baseline="13888" dirty="0">
                <a:latin typeface="Times New Roman"/>
                <a:cs typeface="Times New Roman"/>
              </a:rPr>
              <a:t>↓</a:t>
            </a:r>
            <a:r>
              <a:rPr sz="2400" spc="-22" baseline="13888" dirty="0">
                <a:latin typeface="Times New Roman"/>
                <a:cs typeface="Times New Roman"/>
              </a:rPr>
              <a:t> </a:t>
            </a:r>
            <a:r>
              <a:rPr sz="2400" spc="-7" baseline="13888" dirty="0">
                <a:latin typeface="Times New Roman"/>
                <a:cs typeface="Times New Roman"/>
              </a:rPr>
              <a:t>+</a:t>
            </a:r>
            <a:r>
              <a:rPr sz="2400" spc="-15" baseline="13888" dirty="0">
                <a:latin typeface="Times New Roman"/>
                <a:cs typeface="Times New Roman"/>
              </a:rPr>
              <a:t> </a:t>
            </a:r>
            <a:r>
              <a:rPr sz="2400" baseline="13888" dirty="0">
                <a:latin typeface="Times New Roman"/>
                <a:cs typeface="Times New Roman"/>
              </a:rPr>
              <a:t>Na</a:t>
            </a:r>
            <a:r>
              <a:rPr sz="1050" dirty="0">
                <a:latin typeface="Times New Roman"/>
                <a:cs typeface="Times New Roman"/>
              </a:rPr>
              <a:t>2</a:t>
            </a:r>
            <a:r>
              <a:rPr sz="2400" baseline="13888" dirty="0">
                <a:latin typeface="Times New Roman"/>
                <a:cs typeface="Times New Roman"/>
              </a:rPr>
              <a:t>SO</a:t>
            </a:r>
            <a:r>
              <a:rPr sz="1050" dirty="0">
                <a:latin typeface="Times New Roman"/>
                <a:cs typeface="Times New Roman"/>
              </a:rPr>
              <a:t>4</a:t>
            </a:r>
            <a:r>
              <a:rPr sz="2400" baseline="13888" dirty="0">
                <a:latin typeface="Times New Roman"/>
                <a:cs typeface="Times New Roman"/>
              </a:rPr>
              <a:t>↓ </a:t>
            </a:r>
            <a:r>
              <a:rPr sz="2400" spc="-7" baseline="13888" dirty="0">
                <a:latin typeface="Times New Roman"/>
                <a:cs typeface="Times New Roman"/>
              </a:rPr>
              <a:t>(4)</a:t>
            </a:r>
            <a:endParaRPr sz="2400" baseline="13888">
              <a:latin typeface="Times New Roman"/>
              <a:cs typeface="Times New Roman"/>
            </a:endParaRPr>
          </a:p>
        </p:txBody>
      </p:sp>
      <p:grpSp>
        <p:nvGrpSpPr>
          <p:cNvPr id="6" name="object 6"/>
          <p:cNvGrpSpPr/>
          <p:nvPr/>
        </p:nvGrpSpPr>
        <p:grpSpPr>
          <a:xfrm>
            <a:off x="6060059" y="996822"/>
            <a:ext cx="609600" cy="1097280"/>
            <a:chOff x="6060059" y="996822"/>
            <a:chExt cx="609600" cy="1097280"/>
          </a:xfrm>
        </p:grpSpPr>
        <p:sp>
          <p:nvSpPr>
            <p:cNvPr id="7" name="object 7"/>
            <p:cNvSpPr/>
            <p:nvPr/>
          </p:nvSpPr>
          <p:spPr>
            <a:xfrm>
              <a:off x="6473952" y="1051559"/>
              <a:ext cx="192405" cy="457200"/>
            </a:xfrm>
            <a:custGeom>
              <a:avLst/>
              <a:gdLst/>
              <a:ahLst/>
              <a:cxnLst/>
              <a:rect l="l" t="t" r="r" b="b"/>
              <a:pathLst>
                <a:path w="192404" h="457200">
                  <a:moveTo>
                    <a:pt x="192024" y="457200"/>
                  </a:moveTo>
                  <a:lnTo>
                    <a:pt x="154626" y="455949"/>
                  </a:lnTo>
                  <a:lnTo>
                    <a:pt x="124110" y="452532"/>
                  </a:lnTo>
                  <a:lnTo>
                    <a:pt x="103548" y="447448"/>
                  </a:lnTo>
                  <a:lnTo>
                    <a:pt x="96012" y="441198"/>
                  </a:lnTo>
                  <a:lnTo>
                    <a:pt x="96012" y="244602"/>
                  </a:lnTo>
                  <a:lnTo>
                    <a:pt x="88475" y="238351"/>
                  </a:lnTo>
                  <a:lnTo>
                    <a:pt x="67913" y="233267"/>
                  </a:lnTo>
                  <a:lnTo>
                    <a:pt x="37397" y="229850"/>
                  </a:lnTo>
                  <a:lnTo>
                    <a:pt x="0" y="228600"/>
                  </a:lnTo>
                  <a:lnTo>
                    <a:pt x="37397" y="227349"/>
                  </a:lnTo>
                  <a:lnTo>
                    <a:pt x="67913" y="223932"/>
                  </a:lnTo>
                  <a:lnTo>
                    <a:pt x="88475" y="218848"/>
                  </a:lnTo>
                  <a:lnTo>
                    <a:pt x="96012" y="212597"/>
                  </a:lnTo>
                  <a:lnTo>
                    <a:pt x="96012" y="16001"/>
                  </a:lnTo>
                  <a:lnTo>
                    <a:pt x="103548" y="9751"/>
                  </a:lnTo>
                  <a:lnTo>
                    <a:pt x="124110" y="4667"/>
                  </a:lnTo>
                  <a:lnTo>
                    <a:pt x="154626" y="1250"/>
                  </a:lnTo>
                  <a:lnTo>
                    <a:pt x="192024" y="0"/>
                  </a:lnTo>
                </a:path>
              </a:pathLst>
            </a:custGeom>
            <a:ln w="6350">
              <a:solidFill>
                <a:srgbClr val="5B9BD4"/>
              </a:solidFill>
            </a:ln>
          </p:spPr>
          <p:txBody>
            <a:bodyPr wrap="square" lIns="0" tIns="0" rIns="0" bIns="0" rtlCol="0"/>
            <a:lstStyle/>
            <a:p>
              <a:endParaRPr/>
            </a:p>
          </p:txBody>
        </p:sp>
        <p:sp>
          <p:nvSpPr>
            <p:cNvPr id="8" name="object 8"/>
            <p:cNvSpPr/>
            <p:nvPr/>
          </p:nvSpPr>
          <p:spPr>
            <a:xfrm>
              <a:off x="6066409" y="1003172"/>
              <a:ext cx="403860" cy="404495"/>
            </a:xfrm>
            <a:custGeom>
              <a:avLst/>
              <a:gdLst/>
              <a:ahLst/>
              <a:cxnLst/>
              <a:rect l="l" t="t" r="r" b="b"/>
              <a:pathLst>
                <a:path w="403860" h="404494">
                  <a:moveTo>
                    <a:pt x="201930" y="0"/>
                  </a:moveTo>
                  <a:lnTo>
                    <a:pt x="155594" y="5334"/>
                  </a:lnTo>
                  <a:lnTo>
                    <a:pt x="113078" y="20530"/>
                  </a:lnTo>
                  <a:lnTo>
                    <a:pt x="75586" y="44377"/>
                  </a:lnTo>
                  <a:lnTo>
                    <a:pt x="44327" y="75663"/>
                  </a:lnTo>
                  <a:lnTo>
                    <a:pt x="20505" y="113179"/>
                  </a:lnTo>
                  <a:lnTo>
                    <a:pt x="5327" y="155714"/>
                  </a:lnTo>
                  <a:lnTo>
                    <a:pt x="0" y="202057"/>
                  </a:lnTo>
                  <a:lnTo>
                    <a:pt x="5327" y="248352"/>
                  </a:lnTo>
                  <a:lnTo>
                    <a:pt x="20505" y="290853"/>
                  </a:lnTo>
                  <a:lnTo>
                    <a:pt x="44327" y="328346"/>
                  </a:lnTo>
                  <a:lnTo>
                    <a:pt x="75586" y="359619"/>
                  </a:lnTo>
                  <a:lnTo>
                    <a:pt x="113078" y="383459"/>
                  </a:lnTo>
                  <a:lnTo>
                    <a:pt x="155594" y="398653"/>
                  </a:lnTo>
                  <a:lnTo>
                    <a:pt x="201930" y="403987"/>
                  </a:lnTo>
                  <a:lnTo>
                    <a:pt x="248225" y="398653"/>
                  </a:lnTo>
                  <a:lnTo>
                    <a:pt x="290726" y="383459"/>
                  </a:lnTo>
                  <a:lnTo>
                    <a:pt x="328219" y="359619"/>
                  </a:lnTo>
                  <a:lnTo>
                    <a:pt x="359492" y="328346"/>
                  </a:lnTo>
                  <a:lnTo>
                    <a:pt x="383332" y="290853"/>
                  </a:lnTo>
                  <a:lnTo>
                    <a:pt x="398526" y="248352"/>
                  </a:lnTo>
                  <a:lnTo>
                    <a:pt x="403860" y="202057"/>
                  </a:lnTo>
                  <a:lnTo>
                    <a:pt x="398526" y="155714"/>
                  </a:lnTo>
                  <a:lnTo>
                    <a:pt x="383332" y="113179"/>
                  </a:lnTo>
                  <a:lnTo>
                    <a:pt x="359492" y="75663"/>
                  </a:lnTo>
                  <a:lnTo>
                    <a:pt x="328219" y="44377"/>
                  </a:lnTo>
                  <a:lnTo>
                    <a:pt x="290726" y="20530"/>
                  </a:lnTo>
                  <a:lnTo>
                    <a:pt x="248225" y="5334"/>
                  </a:lnTo>
                  <a:lnTo>
                    <a:pt x="201930" y="0"/>
                  </a:lnTo>
                  <a:close/>
                </a:path>
              </a:pathLst>
            </a:custGeom>
            <a:solidFill>
              <a:srgbClr val="5B9BD4"/>
            </a:solidFill>
          </p:spPr>
          <p:txBody>
            <a:bodyPr wrap="square" lIns="0" tIns="0" rIns="0" bIns="0" rtlCol="0"/>
            <a:lstStyle/>
            <a:p>
              <a:endParaRPr/>
            </a:p>
          </p:txBody>
        </p:sp>
        <p:sp>
          <p:nvSpPr>
            <p:cNvPr id="9" name="object 9"/>
            <p:cNvSpPr/>
            <p:nvPr/>
          </p:nvSpPr>
          <p:spPr>
            <a:xfrm>
              <a:off x="6066409" y="1003172"/>
              <a:ext cx="403860" cy="404495"/>
            </a:xfrm>
            <a:custGeom>
              <a:avLst/>
              <a:gdLst/>
              <a:ahLst/>
              <a:cxnLst/>
              <a:rect l="l" t="t" r="r" b="b"/>
              <a:pathLst>
                <a:path w="403860" h="404494">
                  <a:moveTo>
                    <a:pt x="0" y="202057"/>
                  </a:moveTo>
                  <a:lnTo>
                    <a:pt x="5327" y="155714"/>
                  </a:lnTo>
                  <a:lnTo>
                    <a:pt x="20505" y="113179"/>
                  </a:lnTo>
                  <a:lnTo>
                    <a:pt x="44327" y="75663"/>
                  </a:lnTo>
                  <a:lnTo>
                    <a:pt x="75586" y="44377"/>
                  </a:lnTo>
                  <a:lnTo>
                    <a:pt x="113078" y="20530"/>
                  </a:lnTo>
                  <a:lnTo>
                    <a:pt x="155594" y="5334"/>
                  </a:lnTo>
                  <a:lnTo>
                    <a:pt x="201930" y="0"/>
                  </a:lnTo>
                  <a:lnTo>
                    <a:pt x="248225" y="5334"/>
                  </a:lnTo>
                  <a:lnTo>
                    <a:pt x="290726" y="20530"/>
                  </a:lnTo>
                  <a:lnTo>
                    <a:pt x="328219" y="44377"/>
                  </a:lnTo>
                  <a:lnTo>
                    <a:pt x="359492" y="75663"/>
                  </a:lnTo>
                  <a:lnTo>
                    <a:pt x="383332" y="113179"/>
                  </a:lnTo>
                  <a:lnTo>
                    <a:pt x="398526" y="155714"/>
                  </a:lnTo>
                  <a:lnTo>
                    <a:pt x="403860" y="202057"/>
                  </a:lnTo>
                  <a:lnTo>
                    <a:pt x="398526" y="248352"/>
                  </a:lnTo>
                  <a:lnTo>
                    <a:pt x="383332" y="290853"/>
                  </a:lnTo>
                  <a:lnTo>
                    <a:pt x="359492" y="328346"/>
                  </a:lnTo>
                  <a:lnTo>
                    <a:pt x="328219" y="359619"/>
                  </a:lnTo>
                  <a:lnTo>
                    <a:pt x="290726" y="383459"/>
                  </a:lnTo>
                  <a:lnTo>
                    <a:pt x="248225" y="398653"/>
                  </a:lnTo>
                  <a:lnTo>
                    <a:pt x="201930" y="403987"/>
                  </a:lnTo>
                  <a:lnTo>
                    <a:pt x="155594" y="398653"/>
                  </a:lnTo>
                  <a:lnTo>
                    <a:pt x="113078" y="383459"/>
                  </a:lnTo>
                  <a:lnTo>
                    <a:pt x="75586" y="359619"/>
                  </a:lnTo>
                  <a:lnTo>
                    <a:pt x="44327" y="328346"/>
                  </a:lnTo>
                  <a:lnTo>
                    <a:pt x="20505" y="290853"/>
                  </a:lnTo>
                  <a:lnTo>
                    <a:pt x="5327" y="248352"/>
                  </a:lnTo>
                  <a:lnTo>
                    <a:pt x="0" y="202057"/>
                  </a:lnTo>
                  <a:close/>
                </a:path>
              </a:pathLst>
            </a:custGeom>
            <a:ln w="12700">
              <a:solidFill>
                <a:srgbClr val="41709C"/>
              </a:solidFill>
            </a:ln>
          </p:spPr>
          <p:txBody>
            <a:bodyPr wrap="square" lIns="0" tIns="0" rIns="0" bIns="0" rtlCol="0"/>
            <a:lstStyle/>
            <a:p>
              <a:endParaRPr/>
            </a:p>
          </p:txBody>
        </p:sp>
        <p:sp>
          <p:nvSpPr>
            <p:cNvPr id="10" name="object 10"/>
            <p:cNvSpPr/>
            <p:nvPr/>
          </p:nvSpPr>
          <p:spPr>
            <a:xfrm>
              <a:off x="6470904" y="1633727"/>
              <a:ext cx="192405" cy="457200"/>
            </a:xfrm>
            <a:custGeom>
              <a:avLst/>
              <a:gdLst/>
              <a:ahLst/>
              <a:cxnLst/>
              <a:rect l="l" t="t" r="r" b="b"/>
              <a:pathLst>
                <a:path w="192404" h="457200">
                  <a:moveTo>
                    <a:pt x="192024" y="457200"/>
                  </a:moveTo>
                  <a:lnTo>
                    <a:pt x="154626" y="455949"/>
                  </a:lnTo>
                  <a:lnTo>
                    <a:pt x="124110" y="452532"/>
                  </a:lnTo>
                  <a:lnTo>
                    <a:pt x="103548" y="447448"/>
                  </a:lnTo>
                  <a:lnTo>
                    <a:pt x="96012" y="441198"/>
                  </a:lnTo>
                  <a:lnTo>
                    <a:pt x="96012" y="244602"/>
                  </a:lnTo>
                  <a:lnTo>
                    <a:pt x="88475" y="238351"/>
                  </a:lnTo>
                  <a:lnTo>
                    <a:pt x="67913" y="233267"/>
                  </a:lnTo>
                  <a:lnTo>
                    <a:pt x="37397" y="229850"/>
                  </a:lnTo>
                  <a:lnTo>
                    <a:pt x="0" y="228600"/>
                  </a:lnTo>
                  <a:lnTo>
                    <a:pt x="37397" y="227349"/>
                  </a:lnTo>
                  <a:lnTo>
                    <a:pt x="67913" y="223932"/>
                  </a:lnTo>
                  <a:lnTo>
                    <a:pt x="88475" y="218848"/>
                  </a:lnTo>
                  <a:lnTo>
                    <a:pt x="96012" y="212597"/>
                  </a:lnTo>
                  <a:lnTo>
                    <a:pt x="96012" y="16001"/>
                  </a:lnTo>
                  <a:lnTo>
                    <a:pt x="103548" y="9751"/>
                  </a:lnTo>
                  <a:lnTo>
                    <a:pt x="124110" y="4667"/>
                  </a:lnTo>
                  <a:lnTo>
                    <a:pt x="154626" y="1250"/>
                  </a:lnTo>
                  <a:lnTo>
                    <a:pt x="192024" y="0"/>
                  </a:lnTo>
                </a:path>
              </a:pathLst>
            </a:custGeom>
            <a:ln w="6350">
              <a:solidFill>
                <a:srgbClr val="5B9BD4"/>
              </a:solidFill>
            </a:ln>
          </p:spPr>
          <p:txBody>
            <a:bodyPr wrap="square" lIns="0" tIns="0" rIns="0" bIns="0" rtlCol="0"/>
            <a:lstStyle/>
            <a:p>
              <a:endParaRPr/>
            </a:p>
          </p:txBody>
        </p:sp>
      </p:grpSp>
      <p:sp>
        <p:nvSpPr>
          <p:cNvPr id="11" name="object 11"/>
          <p:cNvSpPr txBox="1"/>
          <p:nvPr/>
        </p:nvSpPr>
        <p:spPr>
          <a:xfrm>
            <a:off x="482803" y="2162047"/>
            <a:ext cx="9425305" cy="757555"/>
          </a:xfrm>
          <a:prstGeom prst="rect">
            <a:avLst/>
          </a:prstGeom>
        </p:spPr>
        <p:txBody>
          <a:bodyPr vert="horz" wrap="square" lIns="0" tIns="12700" rIns="0" bIns="0" rtlCol="0">
            <a:spAutoFit/>
          </a:bodyPr>
          <a:lstStyle/>
          <a:p>
            <a:pPr marL="266700" marR="30480" indent="-228600">
              <a:lnSpc>
                <a:spcPct val="100000"/>
              </a:lnSpc>
              <a:spcBef>
                <a:spcPts val="100"/>
              </a:spcBef>
            </a:pPr>
            <a:r>
              <a:rPr sz="2400" dirty="0">
                <a:latin typeface="Times New Roman"/>
                <a:cs typeface="Times New Roman"/>
              </a:rPr>
              <a:t>2) Пусть</a:t>
            </a:r>
            <a:r>
              <a:rPr sz="2400" spc="-25" dirty="0">
                <a:latin typeface="Times New Roman"/>
                <a:cs typeface="Times New Roman"/>
              </a:rPr>
              <a:t> </a:t>
            </a:r>
            <a:r>
              <a:rPr sz="2400" spc="-5" dirty="0">
                <a:latin typeface="Times New Roman"/>
                <a:cs typeface="Times New Roman"/>
              </a:rPr>
              <a:t>прореагировало</a:t>
            </a:r>
            <a:r>
              <a:rPr sz="2400" spc="20" dirty="0">
                <a:latin typeface="Times New Roman"/>
                <a:cs typeface="Times New Roman"/>
              </a:rPr>
              <a:t> </a:t>
            </a:r>
            <a:r>
              <a:rPr sz="2400" i="1" dirty="0">
                <a:latin typeface="Times New Roman"/>
                <a:cs typeface="Times New Roman"/>
              </a:rPr>
              <a:t>x </a:t>
            </a:r>
            <a:r>
              <a:rPr sz="2400" spc="-10" dirty="0">
                <a:latin typeface="Times New Roman"/>
                <a:cs typeface="Times New Roman"/>
              </a:rPr>
              <a:t>моль</a:t>
            </a:r>
            <a:r>
              <a:rPr sz="2400" spc="10" dirty="0">
                <a:latin typeface="Times New Roman"/>
                <a:cs typeface="Times New Roman"/>
              </a:rPr>
              <a:t> </a:t>
            </a:r>
            <a:r>
              <a:rPr sz="2400" spc="-5" dirty="0">
                <a:latin typeface="Times New Roman"/>
                <a:cs typeface="Times New Roman"/>
              </a:rPr>
              <a:t>ZnSO</a:t>
            </a:r>
            <a:r>
              <a:rPr sz="2400" spc="-7" baseline="-20833" dirty="0">
                <a:latin typeface="Times New Roman"/>
                <a:cs typeface="Times New Roman"/>
              </a:rPr>
              <a:t>4</a:t>
            </a:r>
            <a:r>
              <a:rPr sz="2400" spc="322" baseline="-20833" dirty="0">
                <a:latin typeface="Times New Roman"/>
                <a:cs typeface="Times New Roman"/>
              </a:rPr>
              <a:t> </a:t>
            </a:r>
            <a:r>
              <a:rPr sz="2400" dirty="0">
                <a:latin typeface="Times New Roman"/>
                <a:cs typeface="Times New Roman"/>
              </a:rPr>
              <a:t>(по</a:t>
            </a:r>
            <a:r>
              <a:rPr sz="2400" spc="-15" dirty="0">
                <a:latin typeface="Times New Roman"/>
                <a:cs typeface="Times New Roman"/>
              </a:rPr>
              <a:t> </a:t>
            </a:r>
            <a:r>
              <a:rPr sz="2400" dirty="0">
                <a:latin typeface="Times New Roman"/>
                <a:cs typeface="Times New Roman"/>
              </a:rPr>
              <a:t>1)</a:t>
            </a:r>
            <a:r>
              <a:rPr sz="2400" spc="5" dirty="0">
                <a:latin typeface="Times New Roman"/>
                <a:cs typeface="Times New Roman"/>
              </a:rPr>
              <a:t> </a:t>
            </a:r>
            <a:r>
              <a:rPr sz="2400" dirty="0">
                <a:latin typeface="Times New Roman"/>
                <a:cs typeface="Times New Roman"/>
              </a:rPr>
              <a:t>и</a:t>
            </a:r>
            <a:r>
              <a:rPr sz="2400" spc="-5" dirty="0">
                <a:latin typeface="Times New Roman"/>
                <a:cs typeface="Times New Roman"/>
              </a:rPr>
              <a:t> </a:t>
            </a:r>
            <a:r>
              <a:rPr sz="2400" i="1" dirty="0">
                <a:latin typeface="Times New Roman"/>
                <a:cs typeface="Times New Roman"/>
              </a:rPr>
              <a:t>y </a:t>
            </a:r>
            <a:r>
              <a:rPr sz="2400" spc="-10" dirty="0">
                <a:latin typeface="Times New Roman"/>
                <a:cs typeface="Times New Roman"/>
              </a:rPr>
              <a:t>моль</a:t>
            </a:r>
            <a:r>
              <a:rPr sz="2400" spc="10" dirty="0">
                <a:latin typeface="Times New Roman"/>
                <a:cs typeface="Times New Roman"/>
              </a:rPr>
              <a:t> </a:t>
            </a:r>
            <a:r>
              <a:rPr sz="2400" spc="-5" dirty="0">
                <a:latin typeface="Times New Roman"/>
                <a:cs typeface="Times New Roman"/>
              </a:rPr>
              <a:t>H</a:t>
            </a:r>
            <a:r>
              <a:rPr sz="2400" spc="-7" baseline="-20833" dirty="0">
                <a:latin typeface="Times New Roman"/>
                <a:cs typeface="Times New Roman"/>
              </a:rPr>
              <a:t>2</a:t>
            </a:r>
            <a:r>
              <a:rPr sz="2400" spc="-5" dirty="0">
                <a:latin typeface="Times New Roman"/>
                <a:cs typeface="Times New Roman"/>
              </a:rPr>
              <a:t>O</a:t>
            </a:r>
            <a:r>
              <a:rPr sz="2400" spc="5" dirty="0">
                <a:latin typeface="Times New Roman"/>
                <a:cs typeface="Times New Roman"/>
              </a:rPr>
              <a:t> </a:t>
            </a:r>
            <a:r>
              <a:rPr sz="2400" dirty="0">
                <a:latin typeface="Times New Roman"/>
                <a:cs typeface="Times New Roman"/>
              </a:rPr>
              <a:t>(по 2), </a:t>
            </a:r>
            <a:r>
              <a:rPr sz="2400" spc="-35" dirty="0">
                <a:latin typeface="Times New Roman"/>
                <a:cs typeface="Times New Roman"/>
              </a:rPr>
              <a:t>тогда </a:t>
            </a:r>
            <a:r>
              <a:rPr sz="2400" spc="-585" dirty="0">
                <a:latin typeface="Times New Roman"/>
                <a:cs typeface="Times New Roman"/>
              </a:rPr>
              <a:t> </a:t>
            </a:r>
            <a:r>
              <a:rPr sz="2400" dirty="0">
                <a:latin typeface="Times New Roman"/>
                <a:cs typeface="Times New Roman"/>
              </a:rPr>
              <a:t>б) </a:t>
            </a:r>
            <a:r>
              <a:rPr sz="2400" spc="-5" dirty="0">
                <a:latin typeface="Times New Roman"/>
                <a:cs typeface="Times New Roman"/>
              </a:rPr>
              <a:t>По</a:t>
            </a:r>
            <a:r>
              <a:rPr sz="2400" dirty="0">
                <a:latin typeface="Times New Roman"/>
                <a:cs typeface="Times New Roman"/>
              </a:rPr>
              <a:t> уравнению</a:t>
            </a:r>
            <a:r>
              <a:rPr sz="2400" spc="-30" dirty="0">
                <a:latin typeface="Times New Roman"/>
                <a:cs typeface="Times New Roman"/>
              </a:rPr>
              <a:t> </a:t>
            </a:r>
            <a:r>
              <a:rPr sz="2400" dirty="0">
                <a:latin typeface="Times New Roman"/>
                <a:cs typeface="Times New Roman"/>
              </a:rPr>
              <a:t>(2):</a:t>
            </a:r>
            <a:endParaRPr sz="2400">
              <a:latin typeface="Times New Roman"/>
              <a:cs typeface="Times New Roman"/>
            </a:endParaRPr>
          </a:p>
        </p:txBody>
      </p:sp>
      <p:graphicFrame>
        <p:nvGraphicFramePr>
          <p:cNvPr id="12" name="object 12"/>
          <p:cNvGraphicFramePr>
            <a:graphicFrameLocks noGrp="1"/>
          </p:cNvGraphicFramePr>
          <p:nvPr/>
        </p:nvGraphicFramePr>
        <p:xfrm>
          <a:off x="1493647" y="3035199"/>
          <a:ext cx="5471795" cy="1074580"/>
        </p:xfrm>
        <a:graphic>
          <a:graphicData uri="http://schemas.openxmlformats.org/drawingml/2006/table">
            <a:tbl>
              <a:tblPr firstRow="1" bandRow="1">
                <a:tableStyleId>{2D5ABB26-0587-4C30-8999-92F81FD0307C}</a:tableStyleId>
              </a:tblPr>
              <a:tblGrid>
                <a:gridCol w="1299845"/>
                <a:gridCol w="1720850"/>
                <a:gridCol w="1493520"/>
                <a:gridCol w="957580"/>
              </a:tblGrid>
              <a:tr h="339170">
                <a:tc>
                  <a:txBody>
                    <a:bodyPr/>
                    <a:lstStyle/>
                    <a:p>
                      <a:pPr marL="381000">
                        <a:lnSpc>
                          <a:spcPts val="2185"/>
                        </a:lnSpc>
                      </a:pPr>
                      <a:r>
                        <a:rPr sz="2000" i="1" dirty="0">
                          <a:latin typeface="Times New Roman"/>
                          <a:cs typeface="Times New Roman"/>
                        </a:rPr>
                        <a:t>y</a:t>
                      </a:r>
                      <a:endParaRPr sz="2000">
                        <a:latin typeface="Times New Roman"/>
                        <a:cs typeface="Times New Roman"/>
                      </a:endParaRPr>
                    </a:p>
                  </a:txBody>
                  <a:tcPr marL="0" marR="0" marT="0" marB="0"/>
                </a:tc>
                <a:tc>
                  <a:txBody>
                    <a:bodyPr/>
                    <a:lstStyle/>
                    <a:p>
                      <a:pPr marR="59690" algn="ctr">
                        <a:lnSpc>
                          <a:spcPts val="2185"/>
                        </a:lnSpc>
                      </a:pPr>
                      <a:r>
                        <a:rPr sz="2000" i="1" dirty="0">
                          <a:latin typeface="Times New Roman"/>
                          <a:cs typeface="Times New Roman"/>
                        </a:rPr>
                        <a:t>y</a:t>
                      </a:r>
                      <a:endParaRPr sz="2000">
                        <a:latin typeface="Times New Roman"/>
                        <a:cs typeface="Times New Roman"/>
                      </a:endParaRPr>
                    </a:p>
                  </a:txBody>
                  <a:tcPr marL="0" marR="0" marT="0" marB="0"/>
                </a:tc>
                <a:tc>
                  <a:txBody>
                    <a:bodyPr/>
                    <a:lstStyle/>
                    <a:p>
                      <a:pPr marL="35560" algn="ctr">
                        <a:lnSpc>
                          <a:spcPts val="2185"/>
                        </a:lnSpc>
                      </a:pPr>
                      <a:r>
                        <a:rPr sz="2000" spc="5" dirty="0">
                          <a:latin typeface="Times New Roman"/>
                          <a:cs typeface="Times New Roman"/>
                        </a:rPr>
                        <a:t>0,5</a:t>
                      </a:r>
                      <a:r>
                        <a:rPr sz="2000" i="1" spc="5" dirty="0">
                          <a:latin typeface="Times New Roman"/>
                          <a:cs typeface="Times New Roman"/>
                        </a:rPr>
                        <a:t>y</a:t>
                      </a:r>
                      <a:endParaRPr sz="2000">
                        <a:latin typeface="Times New Roman"/>
                        <a:cs typeface="Times New Roman"/>
                      </a:endParaRPr>
                    </a:p>
                  </a:txBody>
                  <a:tcPr marL="0" marR="0" marT="0" marB="0"/>
                </a:tc>
                <a:tc>
                  <a:txBody>
                    <a:bodyPr/>
                    <a:lstStyle/>
                    <a:p>
                      <a:pPr>
                        <a:lnSpc>
                          <a:spcPct val="100000"/>
                        </a:lnSpc>
                      </a:pPr>
                      <a:endParaRPr sz="1700">
                        <a:latin typeface="Times New Roman"/>
                        <a:cs typeface="Times New Roman"/>
                      </a:endParaRPr>
                    </a:p>
                  </a:txBody>
                  <a:tcPr marL="0" marR="0" marT="0" marB="0"/>
                </a:tc>
              </a:tr>
              <a:tr h="418378">
                <a:tc>
                  <a:txBody>
                    <a:bodyPr/>
                    <a:lstStyle/>
                    <a:p>
                      <a:pPr marL="127000">
                        <a:lnSpc>
                          <a:spcPct val="100000"/>
                        </a:lnSpc>
                        <a:spcBef>
                          <a:spcPts val="235"/>
                        </a:spcBef>
                      </a:pPr>
                      <a:r>
                        <a:rPr sz="2000" spc="5" dirty="0">
                          <a:latin typeface="Times New Roman"/>
                          <a:cs typeface="Times New Roman"/>
                        </a:rPr>
                        <a:t>2H</a:t>
                      </a:r>
                      <a:r>
                        <a:rPr sz="1950" spc="7" baseline="-21367" dirty="0">
                          <a:latin typeface="Times New Roman"/>
                          <a:cs typeface="Times New Roman"/>
                        </a:rPr>
                        <a:t>2</a:t>
                      </a:r>
                      <a:r>
                        <a:rPr sz="2000" spc="5" dirty="0">
                          <a:latin typeface="Times New Roman"/>
                          <a:cs typeface="Times New Roman"/>
                        </a:rPr>
                        <a:t>O</a:t>
                      </a:r>
                      <a:endParaRPr sz="2000">
                        <a:latin typeface="Times New Roman"/>
                        <a:cs typeface="Times New Roman"/>
                      </a:endParaRPr>
                    </a:p>
                  </a:txBody>
                  <a:tcPr marL="0" marR="0" marT="29845" marB="0"/>
                </a:tc>
                <a:tc>
                  <a:txBody>
                    <a:bodyPr/>
                    <a:lstStyle/>
                    <a:p>
                      <a:pPr marL="452755">
                        <a:lnSpc>
                          <a:spcPct val="100000"/>
                        </a:lnSpc>
                        <a:spcBef>
                          <a:spcPts val="235"/>
                        </a:spcBef>
                      </a:pPr>
                      <a:r>
                        <a:rPr sz="2000" dirty="0">
                          <a:latin typeface="Times New Roman"/>
                          <a:cs typeface="Times New Roman"/>
                        </a:rPr>
                        <a:t>=</a:t>
                      </a:r>
                      <a:r>
                        <a:rPr sz="2000" spc="-35" dirty="0">
                          <a:latin typeface="Times New Roman"/>
                          <a:cs typeface="Times New Roman"/>
                        </a:rPr>
                        <a:t> </a:t>
                      </a:r>
                      <a:r>
                        <a:rPr sz="2000" spc="5" dirty="0">
                          <a:latin typeface="Times New Roman"/>
                          <a:cs typeface="Times New Roman"/>
                        </a:rPr>
                        <a:t>2H</a:t>
                      </a:r>
                      <a:r>
                        <a:rPr sz="1950" spc="7" baseline="-21367" dirty="0">
                          <a:latin typeface="Times New Roman"/>
                          <a:cs typeface="Times New Roman"/>
                        </a:rPr>
                        <a:t>2</a:t>
                      </a:r>
                      <a:r>
                        <a:rPr sz="2000" spc="5" dirty="0">
                          <a:latin typeface="Times New Roman"/>
                          <a:cs typeface="Times New Roman"/>
                        </a:rPr>
                        <a:t>↑</a:t>
                      </a:r>
                      <a:endParaRPr sz="2000">
                        <a:latin typeface="Times New Roman"/>
                        <a:cs typeface="Times New Roman"/>
                      </a:endParaRPr>
                    </a:p>
                  </a:txBody>
                  <a:tcPr marL="0" marR="0" marT="29845" marB="0"/>
                </a:tc>
                <a:tc>
                  <a:txBody>
                    <a:bodyPr/>
                    <a:lstStyle/>
                    <a:p>
                      <a:pPr marL="357505">
                        <a:lnSpc>
                          <a:spcPct val="100000"/>
                        </a:lnSpc>
                        <a:spcBef>
                          <a:spcPts val="235"/>
                        </a:spcBef>
                      </a:pPr>
                      <a:r>
                        <a:rPr sz="2000" dirty="0">
                          <a:latin typeface="Times New Roman"/>
                          <a:cs typeface="Times New Roman"/>
                        </a:rPr>
                        <a:t>+</a:t>
                      </a:r>
                      <a:r>
                        <a:rPr sz="2000" spc="-35" dirty="0">
                          <a:latin typeface="Times New Roman"/>
                          <a:cs typeface="Times New Roman"/>
                        </a:rPr>
                        <a:t> </a:t>
                      </a:r>
                      <a:r>
                        <a:rPr sz="2000" spc="10" dirty="0">
                          <a:latin typeface="Times New Roman"/>
                          <a:cs typeface="Times New Roman"/>
                        </a:rPr>
                        <a:t>O</a:t>
                      </a:r>
                      <a:r>
                        <a:rPr sz="1950" spc="15" baseline="-21367" dirty="0">
                          <a:latin typeface="Times New Roman"/>
                          <a:cs typeface="Times New Roman"/>
                        </a:rPr>
                        <a:t>2</a:t>
                      </a:r>
                      <a:r>
                        <a:rPr sz="2000" spc="10" dirty="0">
                          <a:latin typeface="Times New Roman"/>
                          <a:cs typeface="Times New Roman"/>
                        </a:rPr>
                        <a:t>↑</a:t>
                      </a:r>
                      <a:endParaRPr sz="2000">
                        <a:latin typeface="Times New Roman"/>
                        <a:cs typeface="Times New Roman"/>
                      </a:endParaRPr>
                    </a:p>
                  </a:txBody>
                  <a:tcPr marL="0" marR="0" marT="29845" marB="0"/>
                </a:tc>
                <a:tc>
                  <a:txBody>
                    <a:bodyPr/>
                    <a:lstStyle/>
                    <a:p>
                      <a:pPr marL="532130">
                        <a:lnSpc>
                          <a:spcPct val="100000"/>
                        </a:lnSpc>
                        <a:spcBef>
                          <a:spcPts val="235"/>
                        </a:spcBef>
                      </a:pPr>
                      <a:r>
                        <a:rPr sz="2000" dirty="0">
                          <a:latin typeface="Times New Roman"/>
                          <a:cs typeface="Times New Roman"/>
                        </a:rPr>
                        <a:t>(2)</a:t>
                      </a:r>
                      <a:endParaRPr sz="2000">
                        <a:latin typeface="Times New Roman"/>
                        <a:cs typeface="Times New Roman"/>
                      </a:endParaRPr>
                    </a:p>
                  </a:txBody>
                  <a:tcPr marL="0" marR="0" marT="29845" marB="0"/>
                </a:tc>
              </a:tr>
              <a:tr h="317032">
                <a:tc>
                  <a:txBody>
                    <a:bodyPr/>
                    <a:lstStyle/>
                    <a:p>
                      <a:pPr marL="127000">
                        <a:lnSpc>
                          <a:spcPts val="2335"/>
                        </a:lnSpc>
                        <a:spcBef>
                          <a:spcPts val="60"/>
                        </a:spcBef>
                      </a:pPr>
                      <a:r>
                        <a:rPr sz="2000" dirty="0">
                          <a:latin typeface="Times New Roman"/>
                          <a:cs typeface="Times New Roman"/>
                        </a:rPr>
                        <a:t>2</a:t>
                      </a:r>
                      <a:r>
                        <a:rPr sz="2000" spc="-25" dirty="0">
                          <a:latin typeface="Times New Roman"/>
                          <a:cs typeface="Times New Roman"/>
                        </a:rPr>
                        <a:t> </a:t>
                      </a:r>
                      <a:r>
                        <a:rPr sz="2000" spc="-5" dirty="0">
                          <a:latin typeface="Times New Roman"/>
                          <a:cs typeface="Times New Roman"/>
                        </a:rPr>
                        <a:t>моль</a:t>
                      </a:r>
                      <a:endParaRPr sz="2000">
                        <a:latin typeface="Times New Roman"/>
                        <a:cs typeface="Times New Roman"/>
                      </a:endParaRPr>
                    </a:p>
                  </a:txBody>
                  <a:tcPr marL="0" marR="0" marT="7620" marB="0"/>
                </a:tc>
                <a:tc>
                  <a:txBody>
                    <a:bodyPr/>
                    <a:lstStyle/>
                    <a:p>
                      <a:pPr marL="643255">
                        <a:lnSpc>
                          <a:spcPts val="2335"/>
                        </a:lnSpc>
                        <a:spcBef>
                          <a:spcPts val="60"/>
                        </a:spcBef>
                      </a:pPr>
                      <a:r>
                        <a:rPr sz="2000" dirty="0">
                          <a:latin typeface="Times New Roman"/>
                          <a:cs typeface="Times New Roman"/>
                        </a:rPr>
                        <a:t>2</a:t>
                      </a:r>
                      <a:r>
                        <a:rPr sz="2000" spc="-20" dirty="0">
                          <a:latin typeface="Times New Roman"/>
                          <a:cs typeface="Times New Roman"/>
                        </a:rPr>
                        <a:t> </a:t>
                      </a:r>
                      <a:r>
                        <a:rPr sz="2000" spc="-5" dirty="0">
                          <a:latin typeface="Times New Roman"/>
                          <a:cs typeface="Times New Roman"/>
                        </a:rPr>
                        <a:t>моль</a:t>
                      </a:r>
                      <a:endParaRPr sz="2000">
                        <a:latin typeface="Times New Roman"/>
                        <a:cs typeface="Times New Roman"/>
                      </a:endParaRPr>
                    </a:p>
                  </a:txBody>
                  <a:tcPr marL="0" marR="0" marT="7620" marB="0"/>
                </a:tc>
                <a:tc>
                  <a:txBody>
                    <a:bodyPr/>
                    <a:lstStyle/>
                    <a:p>
                      <a:pPr marL="548005">
                        <a:lnSpc>
                          <a:spcPts val="2335"/>
                        </a:lnSpc>
                        <a:spcBef>
                          <a:spcPts val="60"/>
                        </a:spcBef>
                      </a:pPr>
                      <a:r>
                        <a:rPr sz="2000" dirty="0">
                          <a:latin typeface="Times New Roman"/>
                          <a:cs typeface="Times New Roman"/>
                        </a:rPr>
                        <a:t>1</a:t>
                      </a:r>
                      <a:r>
                        <a:rPr sz="2000" spc="-20" dirty="0">
                          <a:latin typeface="Times New Roman"/>
                          <a:cs typeface="Times New Roman"/>
                        </a:rPr>
                        <a:t> </a:t>
                      </a:r>
                      <a:r>
                        <a:rPr sz="2000" spc="-5" dirty="0">
                          <a:latin typeface="Times New Roman"/>
                          <a:cs typeface="Times New Roman"/>
                        </a:rPr>
                        <a:t>моль</a:t>
                      </a:r>
                      <a:endParaRPr sz="2000">
                        <a:latin typeface="Times New Roman"/>
                        <a:cs typeface="Times New Roman"/>
                      </a:endParaRPr>
                    </a:p>
                  </a:txBody>
                  <a:tcPr marL="0" marR="0" marT="7620" marB="0"/>
                </a:tc>
                <a:tc>
                  <a:txBody>
                    <a:bodyPr/>
                    <a:lstStyle/>
                    <a:p>
                      <a:pPr>
                        <a:lnSpc>
                          <a:spcPct val="100000"/>
                        </a:lnSpc>
                      </a:pPr>
                      <a:endParaRPr sz="1700">
                        <a:latin typeface="Times New Roman"/>
                        <a:cs typeface="Times New Roman"/>
                      </a:endParaRPr>
                    </a:p>
                  </a:txBody>
                  <a:tcPr marL="0" marR="0" marT="0" marB="0"/>
                </a:tc>
              </a:tr>
            </a:tbl>
          </a:graphicData>
        </a:graphic>
      </p:graphicFrame>
      <p:sp>
        <p:nvSpPr>
          <p:cNvPr id="13" name="object 13"/>
          <p:cNvSpPr txBox="1"/>
          <p:nvPr/>
        </p:nvSpPr>
        <p:spPr>
          <a:xfrm>
            <a:off x="1178356" y="4348429"/>
            <a:ext cx="4785360" cy="2040255"/>
          </a:xfrm>
          <a:prstGeom prst="rect">
            <a:avLst/>
          </a:prstGeom>
        </p:spPr>
        <p:txBody>
          <a:bodyPr vert="horz" wrap="square" lIns="0" tIns="12700" rIns="0" bIns="0" rtlCol="0">
            <a:spAutoFit/>
          </a:bodyPr>
          <a:lstStyle/>
          <a:p>
            <a:pPr marL="62230">
              <a:lnSpc>
                <a:spcPct val="100000"/>
              </a:lnSpc>
              <a:spcBef>
                <a:spcPts val="100"/>
              </a:spcBef>
            </a:pPr>
            <a:r>
              <a:rPr sz="2400" spc="-5" dirty="0">
                <a:latin typeface="Times New Roman"/>
                <a:cs typeface="Times New Roman"/>
              </a:rPr>
              <a:t>m(H</a:t>
            </a:r>
            <a:r>
              <a:rPr sz="2400" spc="-7" baseline="-20833" dirty="0">
                <a:latin typeface="Times New Roman"/>
                <a:cs typeface="Times New Roman"/>
              </a:rPr>
              <a:t>2</a:t>
            </a:r>
            <a:r>
              <a:rPr sz="2400" spc="-5" dirty="0">
                <a:latin typeface="Times New Roman"/>
                <a:cs typeface="Times New Roman"/>
              </a:rPr>
              <a:t>O)</a:t>
            </a:r>
            <a:r>
              <a:rPr sz="2400" spc="-7" baseline="-20833" dirty="0">
                <a:latin typeface="Times New Roman"/>
                <a:cs typeface="Times New Roman"/>
              </a:rPr>
              <a:t>(2)</a:t>
            </a:r>
            <a:r>
              <a:rPr sz="2400" spc="307" baseline="-20833" dirty="0">
                <a:latin typeface="Times New Roman"/>
                <a:cs typeface="Times New Roman"/>
              </a:rPr>
              <a:t> </a:t>
            </a:r>
            <a:r>
              <a:rPr sz="2400" dirty="0">
                <a:latin typeface="Times New Roman"/>
                <a:cs typeface="Times New Roman"/>
              </a:rPr>
              <a:t>=</a:t>
            </a:r>
            <a:r>
              <a:rPr sz="2400" spc="-25" dirty="0">
                <a:latin typeface="Times New Roman"/>
                <a:cs typeface="Times New Roman"/>
              </a:rPr>
              <a:t> </a:t>
            </a:r>
            <a:r>
              <a:rPr sz="2400" spc="-5" dirty="0">
                <a:latin typeface="Times New Roman"/>
                <a:cs typeface="Times New Roman"/>
              </a:rPr>
              <a:t>18</a:t>
            </a:r>
            <a:r>
              <a:rPr sz="2400" i="1" spc="-5" dirty="0">
                <a:latin typeface="Times New Roman"/>
                <a:cs typeface="Times New Roman"/>
              </a:rPr>
              <a:t>y</a:t>
            </a:r>
            <a:r>
              <a:rPr sz="2400" i="1" spc="-40" dirty="0">
                <a:latin typeface="Times New Roman"/>
                <a:cs typeface="Times New Roman"/>
              </a:rPr>
              <a:t> </a:t>
            </a:r>
            <a:r>
              <a:rPr sz="2400" dirty="0">
                <a:latin typeface="Times New Roman"/>
                <a:cs typeface="Times New Roman"/>
              </a:rPr>
              <a:t>г</a:t>
            </a:r>
            <a:endParaRPr sz="2400">
              <a:latin typeface="Times New Roman"/>
              <a:cs typeface="Times New Roman"/>
            </a:endParaRPr>
          </a:p>
          <a:p>
            <a:pPr marL="62230">
              <a:lnSpc>
                <a:spcPct val="100000"/>
              </a:lnSpc>
            </a:pPr>
            <a:r>
              <a:rPr sz="2400" spc="-5" dirty="0">
                <a:latin typeface="Times New Roman"/>
                <a:cs typeface="Times New Roman"/>
              </a:rPr>
              <a:t>V(H</a:t>
            </a:r>
            <a:r>
              <a:rPr sz="2400" spc="-7" baseline="-20833" dirty="0">
                <a:latin typeface="Times New Roman"/>
                <a:cs typeface="Times New Roman"/>
              </a:rPr>
              <a:t>2</a:t>
            </a:r>
            <a:r>
              <a:rPr sz="2400" spc="-5" dirty="0">
                <a:latin typeface="Times New Roman"/>
                <a:cs typeface="Times New Roman"/>
              </a:rPr>
              <a:t>)</a:t>
            </a:r>
            <a:r>
              <a:rPr sz="2400" spc="-7" baseline="-20833" dirty="0">
                <a:latin typeface="Times New Roman"/>
                <a:cs typeface="Times New Roman"/>
              </a:rPr>
              <a:t>(2)</a:t>
            </a:r>
            <a:r>
              <a:rPr sz="2400" spc="300" baseline="-20833" dirty="0">
                <a:latin typeface="Times New Roman"/>
                <a:cs typeface="Times New Roman"/>
              </a:rPr>
              <a:t> </a:t>
            </a:r>
            <a:r>
              <a:rPr sz="2400" dirty="0">
                <a:latin typeface="Times New Roman"/>
                <a:cs typeface="Times New Roman"/>
              </a:rPr>
              <a:t>=</a:t>
            </a:r>
            <a:r>
              <a:rPr sz="2400" spc="-35" dirty="0">
                <a:latin typeface="Times New Roman"/>
                <a:cs typeface="Times New Roman"/>
              </a:rPr>
              <a:t> </a:t>
            </a:r>
            <a:r>
              <a:rPr sz="2400" dirty="0">
                <a:latin typeface="Times New Roman"/>
                <a:cs typeface="Times New Roman"/>
              </a:rPr>
              <a:t>22,4</a:t>
            </a:r>
            <a:r>
              <a:rPr sz="2400" i="1" dirty="0">
                <a:latin typeface="Times New Roman"/>
                <a:cs typeface="Times New Roman"/>
              </a:rPr>
              <a:t>y</a:t>
            </a:r>
            <a:r>
              <a:rPr sz="2400" i="1" spc="-25" dirty="0">
                <a:latin typeface="Times New Roman"/>
                <a:cs typeface="Times New Roman"/>
              </a:rPr>
              <a:t> </a:t>
            </a:r>
            <a:r>
              <a:rPr sz="2400" dirty="0">
                <a:latin typeface="Times New Roman"/>
                <a:cs typeface="Times New Roman"/>
              </a:rPr>
              <a:t>л</a:t>
            </a:r>
            <a:endParaRPr sz="2400">
              <a:latin typeface="Times New Roman"/>
              <a:cs typeface="Times New Roman"/>
            </a:endParaRPr>
          </a:p>
          <a:p>
            <a:pPr marL="62230">
              <a:lnSpc>
                <a:spcPct val="100000"/>
              </a:lnSpc>
            </a:pPr>
            <a:r>
              <a:rPr sz="2400" spc="-5" dirty="0">
                <a:latin typeface="Times New Roman"/>
                <a:cs typeface="Times New Roman"/>
              </a:rPr>
              <a:t>V(O</a:t>
            </a:r>
            <a:r>
              <a:rPr sz="2400" spc="-7" baseline="-20833" dirty="0">
                <a:latin typeface="Times New Roman"/>
                <a:cs typeface="Times New Roman"/>
              </a:rPr>
              <a:t>2</a:t>
            </a:r>
            <a:r>
              <a:rPr sz="2400" spc="-5" dirty="0">
                <a:latin typeface="Times New Roman"/>
                <a:cs typeface="Times New Roman"/>
              </a:rPr>
              <a:t>)</a:t>
            </a:r>
            <a:r>
              <a:rPr sz="2400" spc="-7" baseline="-20833" dirty="0">
                <a:latin typeface="Times New Roman"/>
                <a:cs typeface="Times New Roman"/>
              </a:rPr>
              <a:t>(2)</a:t>
            </a:r>
            <a:r>
              <a:rPr sz="2400" spc="322" baseline="-20833" dirty="0">
                <a:latin typeface="Times New Roman"/>
                <a:cs typeface="Times New Roman"/>
              </a:rPr>
              <a:t> </a:t>
            </a:r>
            <a:r>
              <a:rPr sz="2400" dirty="0">
                <a:latin typeface="Times New Roman"/>
                <a:cs typeface="Times New Roman"/>
              </a:rPr>
              <a:t>=</a:t>
            </a:r>
            <a:r>
              <a:rPr sz="2400" spc="-15" dirty="0">
                <a:latin typeface="Times New Roman"/>
                <a:cs typeface="Times New Roman"/>
              </a:rPr>
              <a:t> </a:t>
            </a:r>
            <a:r>
              <a:rPr sz="2400" dirty="0">
                <a:latin typeface="Times New Roman"/>
                <a:cs typeface="Times New Roman"/>
              </a:rPr>
              <a:t>0,5</a:t>
            </a:r>
            <a:r>
              <a:rPr sz="2400" i="1" dirty="0">
                <a:latin typeface="Times New Roman"/>
                <a:cs typeface="Times New Roman"/>
              </a:rPr>
              <a:t>y</a:t>
            </a:r>
            <a:r>
              <a:rPr sz="2400" dirty="0">
                <a:latin typeface="Times New Roman"/>
                <a:cs typeface="Times New Roman"/>
              </a:rPr>
              <a:t>⸱22,4</a:t>
            </a:r>
            <a:r>
              <a:rPr sz="2400" spc="-5" dirty="0">
                <a:latin typeface="Times New Roman"/>
                <a:cs typeface="Times New Roman"/>
              </a:rPr>
              <a:t> </a:t>
            </a:r>
            <a:r>
              <a:rPr sz="2400" dirty="0">
                <a:latin typeface="Times New Roman"/>
                <a:cs typeface="Times New Roman"/>
              </a:rPr>
              <a:t>=</a:t>
            </a:r>
            <a:r>
              <a:rPr sz="2400" spc="-20" dirty="0">
                <a:latin typeface="Times New Roman"/>
                <a:cs typeface="Times New Roman"/>
              </a:rPr>
              <a:t> 11,2</a:t>
            </a:r>
            <a:r>
              <a:rPr sz="2400" i="1" spc="-20" dirty="0">
                <a:latin typeface="Times New Roman"/>
                <a:cs typeface="Times New Roman"/>
              </a:rPr>
              <a:t>y</a:t>
            </a:r>
            <a:r>
              <a:rPr sz="2400" i="1" spc="-15" dirty="0">
                <a:latin typeface="Times New Roman"/>
                <a:cs typeface="Times New Roman"/>
              </a:rPr>
              <a:t> </a:t>
            </a:r>
            <a:r>
              <a:rPr sz="2400" dirty="0">
                <a:latin typeface="Times New Roman"/>
                <a:cs typeface="Times New Roman"/>
              </a:rPr>
              <a:t>л</a:t>
            </a:r>
            <a:endParaRPr sz="2400">
              <a:latin typeface="Times New Roman"/>
              <a:cs typeface="Times New Roman"/>
            </a:endParaRPr>
          </a:p>
          <a:p>
            <a:pPr marL="38100">
              <a:lnSpc>
                <a:spcPct val="100000"/>
              </a:lnSpc>
              <a:spcBef>
                <a:spcPts val="1460"/>
              </a:spcBef>
            </a:pPr>
            <a:r>
              <a:rPr sz="2400" spc="-5" dirty="0">
                <a:latin typeface="Times New Roman"/>
                <a:cs typeface="Times New Roman"/>
              </a:rPr>
              <a:t>в)</a:t>
            </a:r>
            <a:r>
              <a:rPr sz="2400" spc="-15" dirty="0">
                <a:latin typeface="Times New Roman"/>
                <a:cs typeface="Times New Roman"/>
              </a:rPr>
              <a:t> </a:t>
            </a:r>
            <a:r>
              <a:rPr sz="2400" spc="-5" dirty="0">
                <a:latin typeface="Times New Roman"/>
                <a:cs typeface="Times New Roman"/>
              </a:rPr>
              <a:t>m(ZnSO</a:t>
            </a:r>
            <a:r>
              <a:rPr sz="2400" spc="-7" baseline="-20833" dirty="0">
                <a:latin typeface="Times New Roman"/>
                <a:cs typeface="Times New Roman"/>
              </a:rPr>
              <a:t>4</a:t>
            </a:r>
            <a:r>
              <a:rPr sz="2400" spc="-5" dirty="0">
                <a:latin typeface="Times New Roman"/>
                <a:cs typeface="Times New Roman"/>
              </a:rPr>
              <a:t>)</a:t>
            </a:r>
            <a:r>
              <a:rPr sz="2400" spc="-7" baseline="-20833" dirty="0">
                <a:latin typeface="Times New Roman"/>
                <a:cs typeface="Times New Roman"/>
              </a:rPr>
              <a:t>0</a:t>
            </a:r>
            <a:r>
              <a:rPr sz="2400" spc="315" baseline="-20833" dirty="0">
                <a:latin typeface="Times New Roman"/>
                <a:cs typeface="Times New Roman"/>
              </a:rPr>
              <a:t> </a:t>
            </a:r>
            <a:r>
              <a:rPr sz="2400" dirty="0">
                <a:latin typeface="Times New Roman"/>
                <a:cs typeface="Times New Roman"/>
              </a:rPr>
              <a:t>=</a:t>
            </a:r>
            <a:r>
              <a:rPr sz="2400" spc="-5" dirty="0">
                <a:latin typeface="Times New Roman"/>
                <a:cs typeface="Times New Roman"/>
              </a:rPr>
              <a:t> </a:t>
            </a:r>
            <a:r>
              <a:rPr sz="2400" dirty="0">
                <a:latin typeface="Times New Roman"/>
                <a:cs typeface="Times New Roman"/>
              </a:rPr>
              <a:t>0,161∙520</a:t>
            </a:r>
            <a:r>
              <a:rPr sz="2400" spc="-20" dirty="0">
                <a:latin typeface="Times New Roman"/>
                <a:cs typeface="Times New Roman"/>
              </a:rPr>
              <a:t> </a:t>
            </a:r>
            <a:r>
              <a:rPr sz="2400" dirty="0">
                <a:latin typeface="Times New Roman"/>
                <a:cs typeface="Times New Roman"/>
              </a:rPr>
              <a:t>=</a:t>
            </a:r>
            <a:r>
              <a:rPr sz="2400" spc="-20" dirty="0">
                <a:latin typeface="Times New Roman"/>
                <a:cs typeface="Times New Roman"/>
              </a:rPr>
              <a:t> </a:t>
            </a:r>
            <a:r>
              <a:rPr sz="2400" dirty="0">
                <a:latin typeface="Times New Roman"/>
                <a:cs typeface="Times New Roman"/>
              </a:rPr>
              <a:t>83,72</a:t>
            </a:r>
            <a:r>
              <a:rPr sz="2400" spc="-5" dirty="0">
                <a:latin typeface="Times New Roman"/>
                <a:cs typeface="Times New Roman"/>
              </a:rPr>
              <a:t> </a:t>
            </a:r>
            <a:r>
              <a:rPr sz="2400" spc="-145" dirty="0">
                <a:latin typeface="Times New Roman"/>
                <a:cs typeface="Times New Roman"/>
              </a:rPr>
              <a:t>г,</a:t>
            </a:r>
            <a:endParaRPr sz="2400">
              <a:latin typeface="Times New Roman"/>
              <a:cs typeface="Times New Roman"/>
            </a:endParaRPr>
          </a:p>
          <a:p>
            <a:pPr marL="342265">
              <a:lnSpc>
                <a:spcPct val="100000"/>
              </a:lnSpc>
            </a:pPr>
            <a:r>
              <a:rPr sz="2400" spc="-5" dirty="0">
                <a:latin typeface="Times New Roman"/>
                <a:cs typeface="Times New Roman"/>
              </a:rPr>
              <a:t>n(ZnSO</a:t>
            </a:r>
            <a:r>
              <a:rPr sz="2400" spc="-7" baseline="-20833" dirty="0">
                <a:latin typeface="Times New Roman"/>
                <a:cs typeface="Times New Roman"/>
              </a:rPr>
              <a:t>4</a:t>
            </a:r>
            <a:r>
              <a:rPr sz="2400" spc="-5" dirty="0">
                <a:latin typeface="Times New Roman"/>
                <a:cs typeface="Times New Roman"/>
              </a:rPr>
              <a:t>)</a:t>
            </a:r>
            <a:r>
              <a:rPr sz="2400" spc="-7" baseline="-20833" dirty="0">
                <a:latin typeface="Times New Roman"/>
                <a:cs typeface="Times New Roman"/>
              </a:rPr>
              <a:t>0</a:t>
            </a:r>
            <a:r>
              <a:rPr sz="2400" spc="292" baseline="-20833" dirty="0">
                <a:latin typeface="Times New Roman"/>
                <a:cs typeface="Times New Roman"/>
              </a:rPr>
              <a:t> </a:t>
            </a:r>
            <a:r>
              <a:rPr sz="2400" dirty="0">
                <a:latin typeface="Times New Roman"/>
                <a:cs typeface="Times New Roman"/>
              </a:rPr>
              <a:t>=</a:t>
            </a:r>
            <a:r>
              <a:rPr sz="2400" spc="-20" dirty="0">
                <a:latin typeface="Times New Roman"/>
                <a:cs typeface="Times New Roman"/>
              </a:rPr>
              <a:t> </a:t>
            </a:r>
            <a:r>
              <a:rPr sz="2400" dirty="0">
                <a:latin typeface="Times New Roman"/>
                <a:cs typeface="Times New Roman"/>
              </a:rPr>
              <a:t>83,72/161</a:t>
            </a:r>
            <a:r>
              <a:rPr sz="2400" spc="-10" dirty="0">
                <a:latin typeface="Times New Roman"/>
                <a:cs typeface="Times New Roman"/>
              </a:rPr>
              <a:t> </a:t>
            </a:r>
            <a:r>
              <a:rPr sz="2400" dirty="0">
                <a:latin typeface="Times New Roman"/>
                <a:cs typeface="Times New Roman"/>
              </a:rPr>
              <a:t>=</a:t>
            </a:r>
            <a:r>
              <a:rPr sz="2400" spc="-10" dirty="0">
                <a:latin typeface="Times New Roman"/>
                <a:cs typeface="Times New Roman"/>
              </a:rPr>
              <a:t> </a:t>
            </a:r>
            <a:r>
              <a:rPr sz="2400" dirty="0">
                <a:latin typeface="Times New Roman"/>
                <a:cs typeface="Times New Roman"/>
              </a:rPr>
              <a:t>0,52</a:t>
            </a:r>
            <a:r>
              <a:rPr sz="2400" spc="-10" dirty="0">
                <a:latin typeface="Times New Roman"/>
                <a:cs typeface="Times New Roman"/>
              </a:rPr>
              <a:t> </a:t>
            </a:r>
            <a:r>
              <a:rPr sz="2400" spc="-15" dirty="0">
                <a:latin typeface="Times New Roman"/>
                <a:cs typeface="Times New Roman"/>
              </a:rPr>
              <a:t>моль</a:t>
            </a:r>
            <a:endParaRPr sz="2400">
              <a:latin typeface="Times New Roman"/>
              <a:cs typeface="Times New Roman"/>
            </a:endParaRPr>
          </a:p>
        </p:txBody>
      </p:sp>
      <p:sp>
        <p:nvSpPr>
          <p:cNvPr id="14" name="object 14"/>
          <p:cNvSpPr txBox="1"/>
          <p:nvPr/>
        </p:nvSpPr>
        <p:spPr>
          <a:xfrm>
            <a:off x="6229858" y="1058672"/>
            <a:ext cx="76835" cy="269240"/>
          </a:xfrm>
          <a:prstGeom prst="rect">
            <a:avLst/>
          </a:prstGeom>
        </p:spPr>
        <p:txBody>
          <a:bodyPr vert="horz" wrap="square" lIns="0" tIns="12065" rIns="0" bIns="0" rtlCol="0">
            <a:spAutoFit/>
          </a:bodyPr>
          <a:lstStyle/>
          <a:p>
            <a:pPr marL="12700">
              <a:lnSpc>
                <a:spcPct val="100000"/>
              </a:lnSpc>
              <a:spcBef>
                <a:spcPts val="95"/>
              </a:spcBef>
            </a:pPr>
            <a:r>
              <a:rPr sz="1600" spc="-5" dirty="0">
                <a:solidFill>
                  <a:srgbClr val="FFFFFF"/>
                </a:solidFill>
                <a:latin typeface="Calibri"/>
                <a:cs typeface="Calibri"/>
              </a:rPr>
              <a:t>I</a:t>
            </a:r>
            <a:endParaRPr sz="1600">
              <a:latin typeface="Calibri"/>
              <a:cs typeface="Calibri"/>
            </a:endParaRPr>
          </a:p>
        </p:txBody>
      </p:sp>
      <p:grpSp>
        <p:nvGrpSpPr>
          <p:cNvPr id="15" name="object 15"/>
          <p:cNvGrpSpPr/>
          <p:nvPr/>
        </p:nvGrpSpPr>
        <p:grpSpPr>
          <a:xfrm>
            <a:off x="6052311" y="1531492"/>
            <a:ext cx="417195" cy="417195"/>
            <a:chOff x="6052311" y="1531492"/>
            <a:chExt cx="417195" cy="417195"/>
          </a:xfrm>
        </p:grpSpPr>
        <p:sp>
          <p:nvSpPr>
            <p:cNvPr id="16" name="object 16"/>
            <p:cNvSpPr/>
            <p:nvPr/>
          </p:nvSpPr>
          <p:spPr>
            <a:xfrm>
              <a:off x="6058661" y="1537842"/>
              <a:ext cx="404495" cy="404495"/>
            </a:xfrm>
            <a:custGeom>
              <a:avLst/>
              <a:gdLst/>
              <a:ahLst/>
              <a:cxnLst/>
              <a:rect l="l" t="t" r="r" b="b"/>
              <a:pathLst>
                <a:path w="404495" h="404494">
                  <a:moveTo>
                    <a:pt x="201930" y="0"/>
                  </a:moveTo>
                  <a:lnTo>
                    <a:pt x="155634" y="5333"/>
                  </a:lnTo>
                  <a:lnTo>
                    <a:pt x="113133" y="20527"/>
                  </a:lnTo>
                  <a:lnTo>
                    <a:pt x="75640" y="44367"/>
                  </a:lnTo>
                  <a:lnTo>
                    <a:pt x="44367" y="75640"/>
                  </a:lnTo>
                  <a:lnTo>
                    <a:pt x="20527" y="113133"/>
                  </a:lnTo>
                  <a:lnTo>
                    <a:pt x="5334" y="155634"/>
                  </a:lnTo>
                  <a:lnTo>
                    <a:pt x="0" y="201929"/>
                  </a:lnTo>
                  <a:lnTo>
                    <a:pt x="5333" y="248272"/>
                  </a:lnTo>
                  <a:lnTo>
                    <a:pt x="20527" y="290807"/>
                  </a:lnTo>
                  <a:lnTo>
                    <a:pt x="44367" y="328323"/>
                  </a:lnTo>
                  <a:lnTo>
                    <a:pt x="75640" y="359609"/>
                  </a:lnTo>
                  <a:lnTo>
                    <a:pt x="113133" y="383456"/>
                  </a:lnTo>
                  <a:lnTo>
                    <a:pt x="155634" y="398652"/>
                  </a:lnTo>
                  <a:lnTo>
                    <a:pt x="201930" y="403986"/>
                  </a:lnTo>
                  <a:lnTo>
                    <a:pt x="248272" y="398652"/>
                  </a:lnTo>
                  <a:lnTo>
                    <a:pt x="290807" y="383456"/>
                  </a:lnTo>
                  <a:lnTo>
                    <a:pt x="328323" y="359609"/>
                  </a:lnTo>
                  <a:lnTo>
                    <a:pt x="359609" y="328323"/>
                  </a:lnTo>
                  <a:lnTo>
                    <a:pt x="383456" y="290807"/>
                  </a:lnTo>
                  <a:lnTo>
                    <a:pt x="398652" y="248272"/>
                  </a:lnTo>
                  <a:lnTo>
                    <a:pt x="403987" y="201929"/>
                  </a:lnTo>
                  <a:lnTo>
                    <a:pt x="398652" y="155634"/>
                  </a:lnTo>
                  <a:lnTo>
                    <a:pt x="383456" y="113133"/>
                  </a:lnTo>
                  <a:lnTo>
                    <a:pt x="359609" y="75640"/>
                  </a:lnTo>
                  <a:lnTo>
                    <a:pt x="328323" y="44367"/>
                  </a:lnTo>
                  <a:lnTo>
                    <a:pt x="290807" y="20527"/>
                  </a:lnTo>
                  <a:lnTo>
                    <a:pt x="248272" y="5333"/>
                  </a:lnTo>
                  <a:lnTo>
                    <a:pt x="201930" y="0"/>
                  </a:lnTo>
                  <a:close/>
                </a:path>
              </a:pathLst>
            </a:custGeom>
            <a:solidFill>
              <a:srgbClr val="5B9BD4"/>
            </a:solidFill>
          </p:spPr>
          <p:txBody>
            <a:bodyPr wrap="square" lIns="0" tIns="0" rIns="0" bIns="0" rtlCol="0"/>
            <a:lstStyle/>
            <a:p>
              <a:endParaRPr/>
            </a:p>
          </p:txBody>
        </p:sp>
        <p:sp>
          <p:nvSpPr>
            <p:cNvPr id="17" name="object 17"/>
            <p:cNvSpPr/>
            <p:nvPr/>
          </p:nvSpPr>
          <p:spPr>
            <a:xfrm>
              <a:off x="6058661" y="1537842"/>
              <a:ext cx="404495" cy="404495"/>
            </a:xfrm>
            <a:custGeom>
              <a:avLst/>
              <a:gdLst/>
              <a:ahLst/>
              <a:cxnLst/>
              <a:rect l="l" t="t" r="r" b="b"/>
              <a:pathLst>
                <a:path w="404495" h="404494">
                  <a:moveTo>
                    <a:pt x="0" y="201929"/>
                  </a:moveTo>
                  <a:lnTo>
                    <a:pt x="5334" y="155634"/>
                  </a:lnTo>
                  <a:lnTo>
                    <a:pt x="20527" y="113133"/>
                  </a:lnTo>
                  <a:lnTo>
                    <a:pt x="44367" y="75640"/>
                  </a:lnTo>
                  <a:lnTo>
                    <a:pt x="75640" y="44367"/>
                  </a:lnTo>
                  <a:lnTo>
                    <a:pt x="113133" y="20527"/>
                  </a:lnTo>
                  <a:lnTo>
                    <a:pt x="155634" y="5333"/>
                  </a:lnTo>
                  <a:lnTo>
                    <a:pt x="201930" y="0"/>
                  </a:lnTo>
                  <a:lnTo>
                    <a:pt x="248272" y="5333"/>
                  </a:lnTo>
                  <a:lnTo>
                    <a:pt x="290807" y="20527"/>
                  </a:lnTo>
                  <a:lnTo>
                    <a:pt x="328323" y="44367"/>
                  </a:lnTo>
                  <a:lnTo>
                    <a:pt x="359609" y="75640"/>
                  </a:lnTo>
                  <a:lnTo>
                    <a:pt x="383456" y="113133"/>
                  </a:lnTo>
                  <a:lnTo>
                    <a:pt x="398652" y="155634"/>
                  </a:lnTo>
                  <a:lnTo>
                    <a:pt x="403987" y="201929"/>
                  </a:lnTo>
                  <a:lnTo>
                    <a:pt x="398652" y="248272"/>
                  </a:lnTo>
                  <a:lnTo>
                    <a:pt x="383456" y="290807"/>
                  </a:lnTo>
                  <a:lnTo>
                    <a:pt x="359609" y="328323"/>
                  </a:lnTo>
                  <a:lnTo>
                    <a:pt x="328323" y="359609"/>
                  </a:lnTo>
                  <a:lnTo>
                    <a:pt x="290807" y="383456"/>
                  </a:lnTo>
                  <a:lnTo>
                    <a:pt x="248272" y="398652"/>
                  </a:lnTo>
                  <a:lnTo>
                    <a:pt x="201930" y="403986"/>
                  </a:lnTo>
                  <a:lnTo>
                    <a:pt x="155634" y="398652"/>
                  </a:lnTo>
                  <a:lnTo>
                    <a:pt x="113133" y="383456"/>
                  </a:lnTo>
                  <a:lnTo>
                    <a:pt x="75640" y="359609"/>
                  </a:lnTo>
                  <a:lnTo>
                    <a:pt x="44367" y="328323"/>
                  </a:lnTo>
                  <a:lnTo>
                    <a:pt x="20527" y="290807"/>
                  </a:lnTo>
                  <a:lnTo>
                    <a:pt x="5333" y="248272"/>
                  </a:lnTo>
                  <a:lnTo>
                    <a:pt x="0" y="201929"/>
                  </a:lnTo>
                  <a:close/>
                </a:path>
              </a:pathLst>
            </a:custGeom>
            <a:ln w="12700">
              <a:solidFill>
                <a:srgbClr val="41709C"/>
              </a:solidFill>
            </a:ln>
          </p:spPr>
          <p:txBody>
            <a:bodyPr wrap="square" lIns="0" tIns="0" rIns="0" bIns="0" rtlCol="0"/>
            <a:lstStyle/>
            <a:p>
              <a:endParaRPr/>
            </a:p>
          </p:txBody>
        </p:sp>
      </p:grpSp>
      <p:sp>
        <p:nvSpPr>
          <p:cNvPr id="18" name="object 18"/>
          <p:cNvSpPr txBox="1"/>
          <p:nvPr/>
        </p:nvSpPr>
        <p:spPr>
          <a:xfrm>
            <a:off x="6197853" y="1593342"/>
            <a:ext cx="129539" cy="269240"/>
          </a:xfrm>
          <a:prstGeom prst="rect">
            <a:avLst/>
          </a:prstGeom>
        </p:spPr>
        <p:txBody>
          <a:bodyPr vert="horz" wrap="square" lIns="0" tIns="12065" rIns="0" bIns="0" rtlCol="0">
            <a:spAutoFit/>
          </a:bodyPr>
          <a:lstStyle/>
          <a:p>
            <a:pPr marL="12700">
              <a:lnSpc>
                <a:spcPct val="100000"/>
              </a:lnSpc>
              <a:spcBef>
                <a:spcPts val="95"/>
              </a:spcBef>
            </a:pPr>
            <a:r>
              <a:rPr sz="1600" dirty="0">
                <a:solidFill>
                  <a:srgbClr val="FFFFFF"/>
                </a:solidFill>
                <a:latin typeface="Calibri"/>
                <a:cs typeface="Calibri"/>
              </a:rPr>
              <a:t>II</a:t>
            </a:r>
            <a:endParaRPr sz="1600">
              <a:latin typeface="Calibri"/>
              <a:cs typeface="Calibri"/>
            </a:endParaRPr>
          </a:p>
        </p:txBody>
      </p:sp>
      <p:sp>
        <p:nvSpPr>
          <p:cNvPr id="19" name="object 19"/>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21</a:t>
            </a:fld>
            <a:endParaRP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383540" y="219202"/>
            <a:ext cx="10720070" cy="756920"/>
          </a:xfrm>
          <a:prstGeom prst="rect">
            <a:avLst/>
          </a:prstGeom>
        </p:spPr>
        <p:txBody>
          <a:bodyPr vert="horz" wrap="square" lIns="0" tIns="12065" rIns="0" bIns="0" rtlCol="0">
            <a:spAutoFit/>
          </a:bodyPr>
          <a:lstStyle/>
          <a:p>
            <a:pPr marL="12700" marR="5080">
              <a:lnSpc>
                <a:spcPct val="100000"/>
              </a:lnSpc>
              <a:spcBef>
                <a:spcPts val="95"/>
              </a:spcBef>
            </a:pPr>
            <a:r>
              <a:rPr sz="1600" b="1" spc="-5" dirty="0">
                <a:solidFill>
                  <a:srgbClr val="353535"/>
                </a:solidFill>
                <a:latin typeface="Times New Roman"/>
                <a:cs typeface="Times New Roman"/>
              </a:rPr>
              <a:t>Пример</a:t>
            </a:r>
            <a:r>
              <a:rPr sz="1600" b="1" spc="5" dirty="0">
                <a:solidFill>
                  <a:srgbClr val="353535"/>
                </a:solidFill>
                <a:latin typeface="Times New Roman"/>
                <a:cs typeface="Times New Roman"/>
              </a:rPr>
              <a:t> </a:t>
            </a:r>
            <a:r>
              <a:rPr sz="1600" b="1" spc="-5" dirty="0">
                <a:solidFill>
                  <a:srgbClr val="353535"/>
                </a:solidFill>
                <a:latin typeface="Times New Roman"/>
                <a:cs typeface="Times New Roman"/>
              </a:rPr>
              <a:t>2.</a:t>
            </a:r>
            <a:r>
              <a:rPr sz="1600" b="1" spc="15" dirty="0">
                <a:solidFill>
                  <a:srgbClr val="353535"/>
                </a:solidFill>
                <a:latin typeface="Times New Roman"/>
                <a:cs typeface="Times New Roman"/>
              </a:rPr>
              <a:t> </a:t>
            </a:r>
            <a:r>
              <a:rPr sz="1600" dirty="0">
                <a:solidFill>
                  <a:srgbClr val="353535"/>
                </a:solidFill>
                <a:latin typeface="Times New Roman"/>
                <a:cs typeface="Times New Roman"/>
              </a:rPr>
              <a:t>Через</a:t>
            </a:r>
            <a:r>
              <a:rPr sz="1600" spc="15" dirty="0">
                <a:solidFill>
                  <a:srgbClr val="353535"/>
                </a:solidFill>
                <a:latin typeface="Times New Roman"/>
                <a:cs typeface="Times New Roman"/>
              </a:rPr>
              <a:t> </a:t>
            </a:r>
            <a:r>
              <a:rPr sz="1600" spc="-5" dirty="0">
                <a:solidFill>
                  <a:srgbClr val="353535"/>
                </a:solidFill>
                <a:latin typeface="Times New Roman"/>
                <a:cs typeface="Times New Roman"/>
              </a:rPr>
              <a:t>520</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г</a:t>
            </a:r>
            <a:r>
              <a:rPr sz="1600" spc="15" dirty="0">
                <a:solidFill>
                  <a:srgbClr val="353535"/>
                </a:solidFill>
                <a:latin typeface="Times New Roman"/>
                <a:cs typeface="Times New Roman"/>
              </a:rPr>
              <a:t> </a:t>
            </a:r>
            <a:r>
              <a:rPr sz="1600" spc="-5" dirty="0">
                <a:solidFill>
                  <a:srgbClr val="353535"/>
                </a:solidFill>
                <a:latin typeface="Times New Roman"/>
                <a:cs typeface="Times New Roman"/>
              </a:rPr>
              <a:t>16,1%-ного</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раствора</a:t>
            </a:r>
            <a:r>
              <a:rPr sz="1600" dirty="0">
                <a:solidFill>
                  <a:srgbClr val="353535"/>
                </a:solidFill>
                <a:latin typeface="Times New Roman"/>
                <a:cs typeface="Times New Roman"/>
              </a:rPr>
              <a:t> </a:t>
            </a:r>
            <a:r>
              <a:rPr sz="1600" spc="-20" dirty="0">
                <a:solidFill>
                  <a:srgbClr val="353535"/>
                </a:solidFill>
                <a:latin typeface="Times New Roman"/>
                <a:cs typeface="Times New Roman"/>
              </a:rPr>
              <a:t>сульфата</a:t>
            </a:r>
            <a:r>
              <a:rPr sz="1600" spc="30" dirty="0">
                <a:solidFill>
                  <a:srgbClr val="353535"/>
                </a:solidFill>
                <a:latin typeface="Times New Roman"/>
                <a:cs typeface="Times New Roman"/>
              </a:rPr>
              <a:t> </a:t>
            </a:r>
            <a:r>
              <a:rPr sz="1600" spc="-10" dirty="0">
                <a:solidFill>
                  <a:srgbClr val="353535"/>
                </a:solidFill>
                <a:latin typeface="Times New Roman"/>
                <a:cs typeface="Times New Roman"/>
              </a:rPr>
              <a:t>цинка</a:t>
            </a:r>
            <a:r>
              <a:rPr sz="1600" spc="30" dirty="0">
                <a:solidFill>
                  <a:srgbClr val="353535"/>
                </a:solidFill>
                <a:latin typeface="Times New Roman"/>
                <a:cs typeface="Times New Roman"/>
              </a:rPr>
              <a:t> </a:t>
            </a:r>
            <a:r>
              <a:rPr sz="1600" spc="-10" dirty="0">
                <a:solidFill>
                  <a:srgbClr val="353535"/>
                </a:solidFill>
                <a:latin typeface="Times New Roman"/>
                <a:cs typeface="Times New Roman"/>
              </a:rPr>
              <a:t>пропускали</a:t>
            </a:r>
            <a:r>
              <a:rPr sz="1600" spc="40" dirty="0">
                <a:solidFill>
                  <a:srgbClr val="353535"/>
                </a:solidFill>
                <a:latin typeface="Times New Roman"/>
                <a:cs typeface="Times New Roman"/>
              </a:rPr>
              <a:t> </a:t>
            </a:r>
            <a:r>
              <a:rPr sz="1600" spc="-5" dirty="0">
                <a:solidFill>
                  <a:srgbClr val="353535"/>
                </a:solidFill>
                <a:latin typeface="Times New Roman"/>
                <a:cs typeface="Times New Roman"/>
              </a:rPr>
              <a:t>электрический</a:t>
            </a:r>
            <a:r>
              <a:rPr sz="1600" spc="35" dirty="0">
                <a:solidFill>
                  <a:srgbClr val="353535"/>
                </a:solidFill>
                <a:latin typeface="Times New Roman"/>
                <a:cs typeface="Times New Roman"/>
              </a:rPr>
              <a:t> </a:t>
            </a:r>
            <a:r>
              <a:rPr sz="1600" spc="-15" dirty="0">
                <a:solidFill>
                  <a:srgbClr val="353535"/>
                </a:solidFill>
                <a:latin typeface="Times New Roman"/>
                <a:cs typeface="Times New Roman"/>
              </a:rPr>
              <a:t>ток</a:t>
            </a:r>
            <a:r>
              <a:rPr sz="1600" dirty="0">
                <a:solidFill>
                  <a:srgbClr val="353535"/>
                </a:solidFill>
                <a:latin typeface="Times New Roman"/>
                <a:cs typeface="Times New Roman"/>
              </a:rPr>
              <a:t> </a:t>
            </a:r>
            <a:r>
              <a:rPr sz="1600" spc="-5" dirty="0">
                <a:solidFill>
                  <a:srgbClr val="353535"/>
                </a:solidFill>
                <a:latin typeface="Times New Roman"/>
                <a:cs typeface="Times New Roman"/>
              </a:rPr>
              <a:t>до</a:t>
            </a:r>
            <a:r>
              <a:rPr sz="1600" dirty="0">
                <a:solidFill>
                  <a:srgbClr val="353535"/>
                </a:solidFill>
                <a:latin typeface="Times New Roman"/>
                <a:cs typeface="Times New Roman"/>
              </a:rPr>
              <a:t> </a:t>
            </a:r>
            <a:r>
              <a:rPr sz="1600" spc="-15" dirty="0">
                <a:solidFill>
                  <a:srgbClr val="353535"/>
                </a:solidFill>
                <a:latin typeface="Times New Roman"/>
                <a:cs typeface="Times New Roman"/>
              </a:rPr>
              <a:t>тех</a:t>
            </a:r>
            <a:r>
              <a:rPr sz="1600" spc="15" dirty="0">
                <a:solidFill>
                  <a:srgbClr val="353535"/>
                </a:solidFill>
                <a:latin typeface="Times New Roman"/>
                <a:cs typeface="Times New Roman"/>
              </a:rPr>
              <a:t> </a:t>
            </a:r>
            <a:r>
              <a:rPr sz="1600" spc="-5" dirty="0">
                <a:solidFill>
                  <a:srgbClr val="353535"/>
                </a:solidFill>
                <a:latin typeface="Times New Roman"/>
                <a:cs typeface="Times New Roman"/>
              </a:rPr>
              <a:t>пор,</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пока</a:t>
            </a:r>
            <a:r>
              <a:rPr sz="1600" spc="50" dirty="0">
                <a:solidFill>
                  <a:srgbClr val="353535"/>
                </a:solidFill>
                <a:latin typeface="Times New Roman"/>
                <a:cs typeface="Times New Roman"/>
              </a:rPr>
              <a:t> </a:t>
            </a:r>
            <a:r>
              <a:rPr sz="1600" spc="-15" dirty="0">
                <a:solidFill>
                  <a:srgbClr val="353535"/>
                </a:solidFill>
                <a:latin typeface="Times New Roman"/>
                <a:cs typeface="Times New Roman"/>
              </a:rPr>
              <a:t>объём</a:t>
            </a:r>
            <a:r>
              <a:rPr sz="1600" dirty="0">
                <a:solidFill>
                  <a:srgbClr val="353535"/>
                </a:solidFill>
                <a:latin typeface="Times New Roman"/>
                <a:cs typeface="Times New Roman"/>
              </a:rPr>
              <a:t> </a:t>
            </a:r>
            <a:r>
              <a:rPr sz="1600" spc="-5" dirty="0">
                <a:solidFill>
                  <a:srgbClr val="353535"/>
                </a:solidFill>
                <a:latin typeface="Times New Roman"/>
                <a:cs typeface="Times New Roman"/>
              </a:rPr>
              <a:t>газа, </a:t>
            </a:r>
            <a:r>
              <a:rPr sz="1600" dirty="0">
                <a:solidFill>
                  <a:srgbClr val="353535"/>
                </a:solidFill>
                <a:latin typeface="Times New Roman"/>
                <a:cs typeface="Times New Roman"/>
              </a:rPr>
              <a:t> </a:t>
            </a:r>
            <a:r>
              <a:rPr sz="1600" spc="-10" dirty="0">
                <a:solidFill>
                  <a:srgbClr val="353535"/>
                </a:solidFill>
                <a:latin typeface="Times New Roman"/>
                <a:cs typeface="Times New Roman"/>
              </a:rPr>
              <a:t>выделившегося</a:t>
            </a:r>
            <a:r>
              <a:rPr sz="1600" spc="40" dirty="0">
                <a:solidFill>
                  <a:srgbClr val="353535"/>
                </a:solidFill>
                <a:latin typeface="Times New Roman"/>
                <a:cs typeface="Times New Roman"/>
              </a:rPr>
              <a:t> </a:t>
            </a:r>
            <a:r>
              <a:rPr sz="1600" spc="-5" dirty="0">
                <a:solidFill>
                  <a:srgbClr val="353535"/>
                </a:solidFill>
                <a:latin typeface="Times New Roman"/>
                <a:cs typeface="Times New Roman"/>
              </a:rPr>
              <a:t>на</a:t>
            </a:r>
            <a:r>
              <a:rPr sz="1600" spc="10" dirty="0">
                <a:solidFill>
                  <a:srgbClr val="353535"/>
                </a:solidFill>
                <a:latin typeface="Times New Roman"/>
                <a:cs typeface="Times New Roman"/>
              </a:rPr>
              <a:t> </a:t>
            </a:r>
            <a:r>
              <a:rPr sz="1600" spc="-25" dirty="0">
                <a:solidFill>
                  <a:srgbClr val="353535"/>
                </a:solidFill>
                <a:latin typeface="Times New Roman"/>
                <a:cs typeface="Times New Roman"/>
              </a:rPr>
              <a:t>катоде,</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не</a:t>
            </a:r>
            <a:r>
              <a:rPr sz="1600" spc="25" dirty="0">
                <a:solidFill>
                  <a:srgbClr val="353535"/>
                </a:solidFill>
                <a:latin typeface="Times New Roman"/>
                <a:cs typeface="Times New Roman"/>
              </a:rPr>
              <a:t> </a:t>
            </a:r>
            <a:r>
              <a:rPr sz="1600" dirty="0">
                <a:solidFill>
                  <a:srgbClr val="353535"/>
                </a:solidFill>
                <a:latin typeface="Times New Roman"/>
                <a:cs typeface="Times New Roman"/>
              </a:rPr>
              <a:t>стал </a:t>
            </a:r>
            <a:r>
              <a:rPr sz="1600" spc="-5" dirty="0">
                <a:solidFill>
                  <a:srgbClr val="353535"/>
                </a:solidFill>
                <a:latin typeface="Times New Roman"/>
                <a:cs typeface="Times New Roman"/>
              </a:rPr>
              <a:t>равен</a:t>
            </a:r>
            <a:r>
              <a:rPr sz="1600" spc="40" dirty="0">
                <a:solidFill>
                  <a:srgbClr val="353535"/>
                </a:solidFill>
                <a:latin typeface="Times New Roman"/>
                <a:cs typeface="Times New Roman"/>
              </a:rPr>
              <a:t> </a:t>
            </a:r>
            <a:r>
              <a:rPr sz="1600" spc="-15" dirty="0">
                <a:solidFill>
                  <a:srgbClr val="353535"/>
                </a:solidFill>
                <a:latin typeface="Times New Roman"/>
                <a:cs typeface="Times New Roman"/>
              </a:rPr>
              <a:t>объёму</a:t>
            </a:r>
            <a:r>
              <a:rPr sz="1600" spc="-5" dirty="0">
                <a:solidFill>
                  <a:srgbClr val="353535"/>
                </a:solidFill>
                <a:latin typeface="Times New Roman"/>
                <a:cs typeface="Times New Roman"/>
              </a:rPr>
              <a:t> газа,</a:t>
            </a:r>
            <a:r>
              <a:rPr sz="1600" spc="25" dirty="0">
                <a:solidFill>
                  <a:srgbClr val="353535"/>
                </a:solidFill>
                <a:latin typeface="Times New Roman"/>
                <a:cs typeface="Times New Roman"/>
              </a:rPr>
              <a:t> </a:t>
            </a:r>
            <a:r>
              <a:rPr sz="1600" spc="-10" dirty="0">
                <a:solidFill>
                  <a:srgbClr val="353535"/>
                </a:solidFill>
                <a:latin typeface="Times New Roman"/>
                <a:cs typeface="Times New Roman"/>
              </a:rPr>
              <a:t>выделившемуся</a:t>
            </a:r>
            <a:r>
              <a:rPr sz="1600" spc="55" dirty="0">
                <a:solidFill>
                  <a:srgbClr val="353535"/>
                </a:solidFill>
                <a:latin typeface="Times New Roman"/>
                <a:cs typeface="Times New Roman"/>
              </a:rPr>
              <a:t> </a:t>
            </a:r>
            <a:r>
              <a:rPr sz="1600" spc="-5" dirty="0">
                <a:solidFill>
                  <a:srgbClr val="353535"/>
                </a:solidFill>
                <a:latin typeface="Times New Roman"/>
                <a:cs typeface="Times New Roman"/>
              </a:rPr>
              <a:t>на</a:t>
            </a:r>
            <a:r>
              <a:rPr sz="1600" spc="25" dirty="0">
                <a:solidFill>
                  <a:srgbClr val="353535"/>
                </a:solidFill>
                <a:latin typeface="Times New Roman"/>
                <a:cs typeface="Times New Roman"/>
              </a:rPr>
              <a:t> </a:t>
            </a:r>
            <a:r>
              <a:rPr sz="1600" spc="-10" dirty="0">
                <a:solidFill>
                  <a:srgbClr val="353535"/>
                </a:solidFill>
                <a:latin typeface="Times New Roman"/>
                <a:cs typeface="Times New Roman"/>
              </a:rPr>
              <a:t>аноде.</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При</a:t>
            </a:r>
            <a:r>
              <a:rPr sz="1600" spc="10" dirty="0">
                <a:solidFill>
                  <a:srgbClr val="353535"/>
                </a:solidFill>
                <a:latin typeface="Times New Roman"/>
                <a:cs typeface="Times New Roman"/>
              </a:rPr>
              <a:t> </a:t>
            </a:r>
            <a:r>
              <a:rPr sz="1600" spc="-20" dirty="0">
                <a:solidFill>
                  <a:srgbClr val="353535"/>
                </a:solidFill>
                <a:latin typeface="Times New Roman"/>
                <a:cs typeface="Times New Roman"/>
              </a:rPr>
              <a:t>этом</a:t>
            </a:r>
            <a:r>
              <a:rPr sz="1600" spc="20" dirty="0">
                <a:solidFill>
                  <a:srgbClr val="353535"/>
                </a:solidFill>
                <a:latin typeface="Times New Roman"/>
                <a:cs typeface="Times New Roman"/>
              </a:rPr>
              <a:t> </a:t>
            </a:r>
            <a:r>
              <a:rPr sz="1600" spc="-10" dirty="0">
                <a:solidFill>
                  <a:srgbClr val="353535"/>
                </a:solidFill>
                <a:latin typeface="Times New Roman"/>
                <a:cs typeface="Times New Roman"/>
              </a:rPr>
              <a:t>массовая</a:t>
            </a:r>
            <a:r>
              <a:rPr sz="1600" spc="25" dirty="0">
                <a:solidFill>
                  <a:srgbClr val="353535"/>
                </a:solidFill>
                <a:latin typeface="Times New Roman"/>
                <a:cs typeface="Times New Roman"/>
              </a:rPr>
              <a:t> </a:t>
            </a:r>
            <a:r>
              <a:rPr sz="1600" spc="-10" dirty="0">
                <a:solidFill>
                  <a:srgbClr val="353535"/>
                </a:solidFill>
                <a:latin typeface="Times New Roman"/>
                <a:cs typeface="Times New Roman"/>
              </a:rPr>
              <a:t>доля</a:t>
            </a:r>
            <a:r>
              <a:rPr sz="1600" spc="5" dirty="0">
                <a:solidFill>
                  <a:srgbClr val="353535"/>
                </a:solidFill>
                <a:latin typeface="Times New Roman"/>
                <a:cs typeface="Times New Roman"/>
              </a:rPr>
              <a:t> </a:t>
            </a:r>
            <a:r>
              <a:rPr sz="1600" spc="-20" dirty="0">
                <a:solidFill>
                  <a:srgbClr val="353535"/>
                </a:solidFill>
                <a:latin typeface="Times New Roman"/>
                <a:cs typeface="Times New Roman"/>
              </a:rPr>
              <a:t>сульфата</a:t>
            </a:r>
            <a:r>
              <a:rPr sz="1600" spc="35" dirty="0">
                <a:solidFill>
                  <a:srgbClr val="353535"/>
                </a:solidFill>
                <a:latin typeface="Times New Roman"/>
                <a:cs typeface="Times New Roman"/>
              </a:rPr>
              <a:t> </a:t>
            </a:r>
            <a:r>
              <a:rPr sz="1600" spc="-10" dirty="0">
                <a:solidFill>
                  <a:srgbClr val="353535"/>
                </a:solidFill>
                <a:latin typeface="Times New Roman"/>
                <a:cs typeface="Times New Roman"/>
              </a:rPr>
              <a:t>цинка </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понизилась</a:t>
            </a:r>
            <a:r>
              <a:rPr sz="1600" spc="55" dirty="0">
                <a:solidFill>
                  <a:srgbClr val="353535"/>
                </a:solidFill>
                <a:latin typeface="Times New Roman"/>
                <a:cs typeface="Times New Roman"/>
              </a:rPr>
              <a:t> </a:t>
            </a:r>
            <a:r>
              <a:rPr sz="1600" spc="-5" dirty="0">
                <a:solidFill>
                  <a:srgbClr val="353535"/>
                </a:solidFill>
                <a:latin typeface="Times New Roman"/>
                <a:cs typeface="Times New Roman"/>
              </a:rPr>
              <a:t>до</a:t>
            </a:r>
            <a:r>
              <a:rPr sz="1600" spc="15" dirty="0">
                <a:solidFill>
                  <a:srgbClr val="353535"/>
                </a:solidFill>
                <a:latin typeface="Times New Roman"/>
                <a:cs typeface="Times New Roman"/>
              </a:rPr>
              <a:t> </a:t>
            </a:r>
            <a:r>
              <a:rPr sz="1600" spc="-5" dirty="0">
                <a:solidFill>
                  <a:srgbClr val="353535"/>
                </a:solidFill>
                <a:latin typeface="Times New Roman"/>
                <a:cs typeface="Times New Roman"/>
              </a:rPr>
              <a:t>10,3%.</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К</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полученному</a:t>
            </a:r>
            <a:r>
              <a:rPr sz="1600" spc="60" dirty="0">
                <a:solidFill>
                  <a:srgbClr val="353535"/>
                </a:solidFill>
                <a:latin typeface="Times New Roman"/>
                <a:cs typeface="Times New Roman"/>
              </a:rPr>
              <a:t> </a:t>
            </a:r>
            <a:r>
              <a:rPr sz="1600" spc="-10" dirty="0">
                <a:solidFill>
                  <a:srgbClr val="353535"/>
                </a:solidFill>
                <a:latin typeface="Times New Roman"/>
                <a:cs typeface="Times New Roman"/>
              </a:rPr>
              <a:t>раствору</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добавили</a:t>
            </a:r>
            <a:r>
              <a:rPr sz="1600" spc="25" dirty="0">
                <a:solidFill>
                  <a:srgbClr val="353535"/>
                </a:solidFill>
                <a:latin typeface="Times New Roman"/>
                <a:cs typeface="Times New Roman"/>
              </a:rPr>
              <a:t> </a:t>
            </a:r>
            <a:r>
              <a:rPr sz="1600" spc="-5" dirty="0">
                <a:solidFill>
                  <a:srgbClr val="353535"/>
                </a:solidFill>
                <a:latin typeface="Times New Roman"/>
                <a:cs typeface="Times New Roman"/>
              </a:rPr>
              <a:t>212 г</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10%</a:t>
            </a:r>
            <a:r>
              <a:rPr sz="1600" spc="15" dirty="0">
                <a:solidFill>
                  <a:srgbClr val="353535"/>
                </a:solidFill>
                <a:latin typeface="Times New Roman"/>
                <a:cs typeface="Times New Roman"/>
              </a:rPr>
              <a:t> </a:t>
            </a:r>
            <a:r>
              <a:rPr sz="1600" spc="-5" dirty="0">
                <a:solidFill>
                  <a:srgbClr val="353535"/>
                </a:solidFill>
                <a:latin typeface="Times New Roman"/>
                <a:cs typeface="Times New Roman"/>
              </a:rPr>
              <a:t>раствора</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карбоната</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натрия.</a:t>
            </a:r>
            <a:r>
              <a:rPr sz="1600" spc="35" dirty="0">
                <a:solidFill>
                  <a:srgbClr val="353535"/>
                </a:solidFill>
                <a:latin typeface="Times New Roman"/>
                <a:cs typeface="Times New Roman"/>
              </a:rPr>
              <a:t> </a:t>
            </a:r>
            <a:r>
              <a:rPr sz="1600" spc="-5" dirty="0">
                <a:solidFill>
                  <a:srgbClr val="353535"/>
                </a:solidFill>
                <a:latin typeface="Times New Roman"/>
                <a:cs typeface="Times New Roman"/>
              </a:rPr>
              <a:t>Вычислите</a:t>
            </a:r>
            <a:r>
              <a:rPr sz="1600" spc="35" dirty="0">
                <a:solidFill>
                  <a:srgbClr val="353535"/>
                </a:solidFill>
                <a:latin typeface="Times New Roman"/>
                <a:cs typeface="Times New Roman"/>
              </a:rPr>
              <a:t> </a:t>
            </a:r>
            <a:r>
              <a:rPr sz="1600" spc="-15" dirty="0">
                <a:solidFill>
                  <a:srgbClr val="353535"/>
                </a:solidFill>
                <a:latin typeface="Times New Roman"/>
                <a:cs typeface="Times New Roman"/>
              </a:rPr>
              <a:t>массовую</a:t>
            </a:r>
            <a:r>
              <a:rPr sz="1600" spc="45" dirty="0">
                <a:solidFill>
                  <a:srgbClr val="353535"/>
                </a:solidFill>
                <a:latin typeface="Times New Roman"/>
                <a:cs typeface="Times New Roman"/>
              </a:rPr>
              <a:t> </a:t>
            </a:r>
            <a:r>
              <a:rPr sz="1600" spc="-10" dirty="0">
                <a:solidFill>
                  <a:srgbClr val="353535"/>
                </a:solidFill>
                <a:latin typeface="Times New Roman"/>
                <a:cs typeface="Times New Roman"/>
              </a:rPr>
              <a:t>долю</a:t>
            </a:r>
            <a:endParaRPr sz="1600">
              <a:latin typeface="Times New Roman"/>
              <a:cs typeface="Times New Roman"/>
            </a:endParaRPr>
          </a:p>
        </p:txBody>
      </p:sp>
      <p:sp>
        <p:nvSpPr>
          <p:cNvPr id="3" name="object 3"/>
          <p:cNvSpPr txBox="1"/>
          <p:nvPr/>
        </p:nvSpPr>
        <p:spPr>
          <a:xfrm>
            <a:off x="383540" y="950722"/>
            <a:ext cx="3469004" cy="269240"/>
          </a:xfrm>
          <a:prstGeom prst="rect">
            <a:avLst/>
          </a:prstGeom>
        </p:spPr>
        <p:txBody>
          <a:bodyPr vert="horz" wrap="square" lIns="0" tIns="12065" rIns="0" bIns="0" rtlCol="0">
            <a:spAutoFit/>
          </a:bodyPr>
          <a:lstStyle/>
          <a:p>
            <a:pPr marL="12700">
              <a:lnSpc>
                <a:spcPct val="100000"/>
              </a:lnSpc>
              <a:spcBef>
                <a:spcPts val="95"/>
              </a:spcBef>
            </a:pPr>
            <a:r>
              <a:rPr sz="1600" spc="-20" dirty="0">
                <a:solidFill>
                  <a:srgbClr val="353535"/>
                </a:solidFill>
                <a:latin typeface="Times New Roman"/>
                <a:cs typeface="Times New Roman"/>
              </a:rPr>
              <a:t>сульфата</a:t>
            </a:r>
            <a:r>
              <a:rPr sz="1600" spc="20" dirty="0">
                <a:solidFill>
                  <a:srgbClr val="353535"/>
                </a:solidFill>
                <a:latin typeface="Times New Roman"/>
                <a:cs typeface="Times New Roman"/>
              </a:rPr>
              <a:t> </a:t>
            </a:r>
            <a:r>
              <a:rPr sz="1600" spc="-10" dirty="0">
                <a:solidFill>
                  <a:srgbClr val="353535"/>
                </a:solidFill>
                <a:latin typeface="Times New Roman"/>
                <a:cs typeface="Times New Roman"/>
              </a:rPr>
              <a:t>цинка</a:t>
            </a:r>
            <a:r>
              <a:rPr sz="1600" spc="15" dirty="0">
                <a:solidFill>
                  <a:srgbClr val="353535"/>
                </a:solidFill>
                <a:latin typeface="Times New Roman"/>
                <a:cs typeface="Times New Roman"/>
              </a:rPr>
              <a:t> </a:t>
            </a:r>
            <a:r>
              <a:rPr sz="1600" spc="-5" dirty="0">
                <a:solidFill>
                  <a:srgbClr val="353535"/>
                </a:solidFill>
                <a:latin typeface="Times New Roman"/>
                <a:cs typeface="Times New Roman"/>
              </a:rPr>
              <a:t>в</a:t>
            </a:r>
            <a:r>
              <a:rPr sz="1600" spc="-10" dirty="0">
                <a:solidFill>
                  <a:srgbClr val="353535"/>
                </a:solidFill>
                <a:latin typeface="Times New Roman"/>
                <a:cs typeface="Times New Roman"/>
              </a:rPr>
              <a:t> </a:t>
            </a:r>
            <a:r>
              <a:rPr sz="1600" spc="-15" dirty="0">
                <a:solidFill>
                  <a:srgbClr val="353535"/>
                </a:solidFill>
                <a:latin typeface="Times New Roman"/>
                <a:cs typeface="Times New Roman"/>
              </a:rPr>
              <a:t>полученном</a:t>
            </a:r>
            <a:r>
              <a:rPr sz="1600" spc="50" dirty="0">
                <a:solidFill>
                  <a:srgbClr val="353535"/>
                </a:solidFill>
                <a:latin typeface="Times New Roman"/>
                <a:cs typeface="Times New Roman"/>
              </a:rPr>
              <a:t> </a:t>
            </a:r>
            <a:r>
              <a:rPr sz="1600" spc="-5" dirty="0">
                <a:solidFill>
                  <a:srgbClr val="353535"/>
                </a:solidFill>
                <a:latin typeface="Times New Roman"/>
                <a:cs typeface="Times New Roman"/>
              </a:rPr>
              <a:t>растворе.</a:t>
            </a:r>
            <a:endParaRPr sz="1600">
              <a:latin typeface="Times New Roman"/>
              <a:cs typeface="Times New Roman"/>
            </a:endParaRPr>
          </a:p>
        </p:txBody>
      </p:sp>
      <p:sp>
        <p:nvSpPr>
          <p:cNvPr id="4" name="object 4"/>
          <p:cNvSpPr txBox="1"/>
          <p:nvPr/>
        </p:nvSpPr>
        <p:spPr>
          <a:xfrm>
            <a:off x="508203" y="1337309"/>
            <a:ext cx="1581785" cy="391160"/>
          </a:xfrm>
          <a:prstGeom prst="rect">
            <a:avLst/>
          </a:prstGeom>
        </p:spPr>
        <p:txBody>
          <a:bodyPr vert="horz" wrap="square" lIns="0" tIns="12700" rIns="0" bIns="0" rtlCol="0">
            <a:spAutoFit/>
          </a:bodyPr>
          <a:lstStyle/>
          <a:p>
            <a:pPr marL="12700">
              <a:lnSpc>
                <a:spcPct val="100000"/>
              </a:lnSpc>
              <a:spcBef>
                <a:spcPts val="100"/>
              </a:spcBef>
            </a:pPr>
            <a:r>
              <a:rPr sz="2400" b="1" dirty="0">
                <a:latin typeface="Calibri"/>
                <a:cs typeface="Calibri"/>
              </a:rPr>
              <a:t>Д)</a:t>
            </a:r>
            <a:r>
              <a:rPr sz="2400" b="1" spc="-70" dirty="0">
                <a:latin typeface="Calibri"/>
                <a:cs typeface="Calibri"/>
              </a:rPr>
              <a:t> </a:t>
            </a:r>
            <a:r>
              <a:rPr sz="2400" b="1" spc="-10" dirty="0">
                <a:latin typeface="Calibri"/>
                <a:cs typeface="Calibri"/>
              </a:rPr>
              <a:t>Решение</a:t>
            </a:r>
            <a:endParaRPr sz="2400">
              <a:latin typeface="Calibri"/>
              <a:cs typeface="Calibri"/>
            </a:endParaRPr>
          </a:p>
        </p:txBody>
      </p:sp>
      <p:sp>
        <p:nvSpPr>
          <p:cNvPr id="5" name="object 5"/>
          <p:cNvSpPr txBox="1"/>
          <p:nvPr/>
        </p:nvSpPr>
        <p:spPr>
          <a:xfrm>
            <a:off x="6630289" y="1019048"/>
            <a:ext cx="4951095" cy="1120140"/>
          </a:xfrm>
          <a:prstGeom prst="rect">
            <a:avLst/>
          </a:prstGeom>
        </p:spPr>
        <p:txBody>
          <a:bodyPr vert="horz" wrap="square" lIns="0" tIns="12065" rIns="0" bIns="0" rtlCol="0">
            <a:spAutoFit/>
          </a:bodyPr>
          <a:lstStyle/>
          <a:p>
            <a:pPr marL="38100">
              <a:lnSpc>
                <a:spcPts val="1905"/>
              </a:lnSpc>
              <a:spcBef>
                <a:spcPts val="95"/>
              </a:spcBef>
            </a:pPr>
            <a:r>
              <a:rPr sz="1600" spc="-5" dirty="0">
                <a:latin typeface="Times New Roman"/>
                <a:cs typeface="Times New Roman"/>
              </a:rPr>
              <a:t>2ZnSO</a:t>
            </a:r>
            <a:r>
              <a:rPr sz="1575" spc="-7" baseline="-21164" dirty="0">
                <a:latin typeface="Times New Roman"/>
                <a:cs typeface="Times New Roman"/>
              </a:rPr>
              <a:t>4</a:t>
            </a:r>
            <a:r>
              <a:rPr sz="1575" spc="187" baseline="-21164" dirty="0">
                <a:latin typeface="Times New Roman"/>
                <a:cs typeface="Times New Roman"/>
              </a:rPr>
              <a:t> </a:t>
            </a:r>
            <a:r>
              <a:rPr sz="1600" spc="-5" dirty="0">
                <a:latin typeface="Times New Roman"/>
                <a:cs typeface="Times New Roman"/>
              </a:rPr>
              <a:t>+</a:t>
            </a:r>
            <a:r>
              <a:rPr sz="1600" spc="5" dirty="0">
                <a:latin typeface="Times New Roman"/>
                <a:cs typeface="Times New Roman"/>
              </a:rPr>
              <a:t> </a:t>
            </a:r>
            <a:r>
              <a:rPr sz="1600" dirty="0">
                <a:latin typeface="Times New Roman"/>
                <a:cs typeface="Times New Roman"/>
              </a:rPr>
              <a:t>2H</a:t>
            </a:r>
            <a:r>
              <a:rPr sz="1575" baseline="-21164" dirty="0">
                <a:latin typeface="Times New Roman"/>
                <a:cs typeface="Times New Roman"/>
              </a:rPr>
              <a:t>2</a:t>
            </a:r>
            <a:r>
              <a:rPr sz="1600" dirty="0">
                <a:latin typeface="Times New Roman"/>
                <a:cs typeface="Times New Roman"/>
              </a:rPr>
              <a:t>O</a:t>
            </a:r>
            <a:r>
              <a:rPr sz="1600" spc="-20" dirty="0">
                <a:latin typeface="Times New Roman"/>
                <a:cs typeface="Times New Roman"/>
              </a:rPr>
              <a:t> </a:t>
            </a:r>
            <a:r>
              <a:rPr sz="1600" spc="-5" dirty="0">
                <a:latin typeface="Times New Roman"/>
                <a:cs typeface="Times New Roman"/>
              </a:rPr>
              <a:t>=</a:t>
            </a:r>
            <a:r>
              <a:rPr sz="1600" dirty="0">
                <a:latin typeface="Times New Roman"/>
                <a:cs typeface="Times New Roman"/>
              </a:rPr>
              <a:t> </a:t>
            </a:r>
            <a:r>
              <a:rPr sz="1600" spc="-5" dirty="0">
                <a:latin typeface="Times New Roman"/>
                <a:cs typeface="Times New Roman"/>
              </a:rPr>
              <a:t>2Zn↓</a:t>
            </a:r>
            <a:r>
              <a:rPr sz="1600" spc="-10" dirty="0">
                <a:latin typeface="Times New Roman"/>
                <a:cs typeface="Times New Roman"/>
              </a:rPr>
              <a:t> </a:t>
            </a:r>
            <a:r>
              <a:rPr sz="1600" spc="-5" dirty="0">
                <a:latin typeface="Times New Roman"/>
                <a:cs typeface="Times New Roman"/>
              </a:rPr>
              <a:t>+</a:t>
            </a:r>
            <a:r>
              <a:rPr sz="1600" spc="5" dirty="0">
                <a:latin typeface="Times New Roman"/>
                <a:cs typeface="Times New Roman"/>
              </a:rPr>
              <a:t> </a:t>
            </a:r>
            <a:r>
              <a:rPr sz="1600" dirty="0">
                <a:latin typeface="Times New Roman"/>
                <a:cs typeface="Times New Roman"/>
              </a:rPr>
              <a:t>O</a:t>
            </a:r>
            <a:r>
              <a:rPr sz="1575" baseline="-21164" dirty="0">
                <a:latin typeface="Times New Roman"/>
                <a:cs typeface="Times New Roman"/>
              </a:rPr>
              <a:t>2</a:t>
            </a:r>
            <a:r>
              <a:rPr sz="1600" dirty="0">
                <a:latin typeface="Times New Roman"/>
                <a:cs typeface="Times New Roman"/>
              </a:rPr>
              <a:t>↑</a:t>
            </a:r>
            <a:r>
              <a:rPr sz="1600" spc="-15" dirty="0">
                <a:latin typeface="Times New Roman"/>
                <a:cs typeface="Times New Roman"/>
              </a:rPr>
              <a:t> </a:t>
            </a:r>
            <a:r>
              <a:rPr sz="1600" spc="-5" dirty="0">
                <a:latin typeface="Times New Roman"/>
                <a:cs typeface="Times New Roman"/>
              </a:rPr>
              <a:t>+</a:t>
            </a:r>
            <a:r>
              <a:rPr sz="1600" dirty="0">
                <a:latin typeface="Times New Roman"/>
                <a:cs typeface="Times New Roman"/>
              </a:rPr>
              <a:t> 2H</a:t>
            </a:r>
            <a:r>
              <a:rPr sz="1575" baseline="-21164" dirty="0">
                <a:latin typeface="Times New Roman"/>
                <a:cs typeface="Times New Roman"/>
              </a:rPr>
              <a:t>2</a:t>
            </a:r>
            <a:r>
              <a:rPr sz="1600" dirty="0">
                <a:latin typeface="Times New Roman"/>
                <a:cs typeface="Times New Roman"/>
              </a:rPr>
              <a:t>SO</a:t>
            </a:r>
            <a:r>
              <a:rPr sz="1575" baseline="-21164" dirty="0">
                <a:latin typeface="Times New Roman"/>
                <a:cs typeface="Times New Roman"/>
              </a:rPr>
              <a:t>4</a:t>
            </a:r>
            <a:r>
              <a:rPr sz="1575" spc="187" baseline="-21164" dirty="0">
                <a:latin typeface="Times New Roman"/>
                <a:cs typeface="Times New Roman"/>
              </a:rPr>
              <a:t> </a:t>
            </a:r>
            <a:r>
              <a:rPr sz="1600" spc="-5" dirty="0">
                <a:latin typeface="Times New Roman"/>
                <a:cs typeface="Times New Roman"/>
              </a:rPr>
              <a:t>(1)</a:t>
            </a:r>
            <a:endParaRPr sz="1600">
              <a:latin typeface="Times New Roman"/>
              <a:cs typeface="Times New Roman"/>
            </a:endParaRPr>
          </a:p>
          <a:p>
            <a:pPr marL="38100">
              <a:lnSpc>
                <a:spcPts val="1905"/>
              </a:lnSpc>
            </a:pPr>
            <a:r>
              <a:rPr sz="1600" dirty="0">
                <a:latin typeface="Times New Roman"/>
                <a:cs typeface="Times New Roman"/>
              </a:rPr>
              <a:t>2H</a:t>
            </a:r>
            <a:r>
              <a:rPr sz="1575" baseline="-21164" dirty="0">
                <a:latin typeface="Times New Roman"/>
                <a:cs typeface="Times New Roman"/>
              </a:rPr>
              <a:t>2</a:t>
            </a:r>
            <a:r>
              <a:rPr sz="1600" dirty="0">
                <a:latin typeface="Times New Roman"/>
                <a:cs typeface="Times New Roman"/>
              </a:rPr>
              <a:t>O</a:t>
            </a:r>
            <a:r>
              <a:rPr sz="1600" spc="-30" dirty="0">
                <a:latin typeface="Times New Roman"/>
                <a:cs typeface="Times New Roman"/>
              </a:rPr>
              <a:t> </a:t>
            </a:r>
            <a:r>
              <a:rPr sz="1600" spc="-5" dirty="0">
                <a:latin typeface="Times New Roman"/>
                <a:cs typeface="Times New Roman"/>
              </a:rPr>
              <a:t>= </a:t>
            </a:r>
            <a:r>
              <a:rPr sz="1600" dirty="0">
                <a:latin typeface="Times New Roman"/>
                <a:cs typeface="Times New Roman"/>
              </a:rPr>
              <a:t>2H</a:t>
            </a:r>
            <a:r>
              <a:rPr sz="1575" baseline="-21164" dirty="0">
                <a:latin typeface="Times New Roman"/>
                <a:cs typeface="Times New Roman"/>
              </a:rPr>
              <a:t>2</a:t>
            </a:r>
            <a:r>
              <a:rPr sz="1575" spc="179" baseline="-21164" dirty="0">
                <a:latin typeface="Times New Roman"/>
                <a:cs typeface="Times New Roman"/>
              </a:rPr>
              <a:t> </a:t>
            </a:r>
            <a:r>
              <a:rPr sz="1600" spc="-5" dirty="0">
                <a:latin typeface="Times New Roman"/>
                <a:cs typeface="Times New Roman"/>
              </a:rPr>
              <a:t>+ </a:t>
            </a:r>
            <a:r>
              <a:rPr sz="1600" dirty="0">
                <a:latin typeface="Times New Roman"/>
                <a:cs typeface="Times New Roman"/>
              </a:rPr>
              <a:t>O</a:t>
            </a:r>
            <a:r>
              <a:rPr sz="1575" baseline="-21164" dirty="0">
                <a:latin typeface="Times New Roman"/>
                <a:cs typeface="Times New Roman"/>
              </a:rPr>
              <a:t>2</a:t>
            </a:r>
            <a:r>
              <a:rPr sz="1575" spc="195" baseline="-21164" dirty="0">
                <a:latin typeface="Times New Roman"/>
                <a:cs typeface="Times New Roman"/>
              </a:rPr>
              <a:t> </a:t>
            </a:r>
            <a:r>
              <a:rPr sz="1600" spc="-5" dirty="0">
                <a:latin typeface="Times New Roman"/>
                <a:cs typeface="Times New Roman"/>
              </a:rPr>
              <a:t>(2)</a:t>
            </a:r>
            <a:endParaRPr sz="1600">
              <a:latin typeface="Times New Roman"/>
              <a:cs typeface="Times New Roman"/>
            </a:endParaRPr>
          </a:p>
          <a:p>
            <a:pPr marL="54610">
              <a:lnSpc>
                <a:spcPct val="100000"/>
              </a:lnSpc>
              <a:spcBef>
                <a:spcPts val="625"/>
              </a:spcBef>
            </a:pPr>
            <a:r>
              <a:rPr sz="1600" dirty="0">
                <a:latin typeface="Times New Roman"/>
                <a:cs typeface="Times New Roman"/>
              </a:rPr>
              <a:t>H</a:t>
            </a:r>
            <a:r>
              <a:rPr sz="1575" baseline="-21164" dirty="0">
                <a:latin typeface="Times New Roman"/>
                <a:cs typeface="Times New Roman"/>
              </a:rPr>
              <a:t>2</a:t>
            </a:r>
            <a:r>
              <a:rPr sz="1600" dirty="0">
                <a:latin typeface="Times New Roman"/>
                <a:cs typeface="Times New Roman"/>
              </a:rPr>
              <a:t>SO</a:t>
            </a:r>
            <a:r>
              <a:rPr sz="1575" baseline="-21164" dirty="0">
                <a:latin typeface="Times New Roman"/>
                <a:cs typeface="Times New Roman"/>
              </a:rPr>
              <a:t>4(1)</a:t>
            </a:r>
            <a:r>
              <a:rPr sz="1575" spc="165" baseline="-21164" dirty="0">
                <a:latin typeface="Times New Roman"/>
                <a:cs typeface="Times New Roman"/>
              </a:rPr>
              <a:t> </a:t>
            </a:r>
            <a:r>
              <a:rPr sz="1600" spc="-5" dirty="0">
                <a:latin typeface="Times New Roman"/>
                <a:cs typeface="Times New Roman"/>
              </a:rPr>
              <a:t>+ </a:t>
            </a:r>
            <a:r>
              <a:rPr sz="1600" dirty="0">
                <a:latin typeface="Times New Roman"/>
                <a:cs typeface="Times New Roman"/>
              </a:rPr>
              <a:t>Na</a:t>
            </a:r>
            <a:r>
              <a:rPr sz="1575" baseline="-21164" dirty="0">
                <a:latin typeface="Times New Roman"/>
                <a:cs typeface="Times New Roman"/>
              </a:rPr>
              <a:t>2</a:t>
            </a:r>
            <a:r>
              <a:rPr sz="1600" dirty="0">
                <a:latin typeface="Times New Roman"/>
                <a:cs typeface="Times New Roman"/>
              </a:rPr>
              <a:t>CO</a:t>
            </a:r>
            <a:r>
              <a:rPr sz="1575" baseline="-21164" dirty="0">
                <a:latin typeface="Times New Roman"/>
                <a:cs typeface="Times New Roman"/>
              </a:rPr>
              <a:t>3(доб.)</a:t>
            </a:r>
            <a:r>
              <a:rPr sz="1575" spc="165" baseline="-21164" dirty="0">
                <a:latin typeface="Times New Roman"/>
                <a:cs typeface="Times New Roman"/>
              </a:rPr>
              <a:t> </a:t>
            </a:r>
            <a:r>
              <a:rPr sz="1600" spc="-5" dirty="0">
                <a:latin typeface="Times New Roman"/>
                <a:cs typeface="Times New Roman"/>
              </a:rPr>
              <a:t>= </a:t>
            </a:r>
            <a:r>
              <a:rPr sz="1600" dirty="0">
                <a:latin typeface="Times New Roman"/>
                <a:cs typeface="Times New Roman"/>
              </a:rPr>
              <a:t>Na</a:t>
            </a:r>
            <a:r>
              <a:rPr sz="1575" baseline="-21164" dirty="0">
                <a:latin typeface="Times New Roman"/>
                <a:cs typeface="Times New Roman"/>
              </a:rPr>
              <a:t>2</a:t>
            </a:r>
            <a:r>
              <a:rPr sz="1600" dirty="0">
                <a:latin typeface="Times New Roman"/>
                <a:cs typeface="Times New Roman"/>
              </a:rPr>
              <a:t>SO</a:t>
            </a:r>
            <a:r>
              <a:rPr sz="1575" baseline="-21164" dirty="0">
                <a:latin typeface="Times New Roman"/>
                <a:cs typeface="Times New Roman"/>
              </a:rPr>
              <a:t>4</a:t>
            </a:r>
            <a:r>
              <a:rPr sz="1575" spc="209" baseline="-21164" dirty="0">
                <a:latin typeface="Times New Roman"/>
                <a:cs typeface="Times New Roman"/>
              </a:rPr>
              <a:t> </a:t>
            </a:r>
            <a:r>
              <a:rPr sz="1600" spc="-5" dirty="0">
                <a:latin typeface="Times New Roman"/>
                <a:cs typeface="Times New Roman"/>
              </a:rPr>
              <a:t>+</a:t>
            </a:r>
            <a:r>
              <a:rPr sz="1600" spc="5" dirty="0">
                <a:latin typeface="Times New Roman"/>
                <a:cs typeface="Times New Roman"/>
              </a:rPr>
              <a:t> </a:t>
            </a:r>
            <a:r>
              <a:rPr sz="1600" dirty="0">
                <a:latin typeface="Times New Roman"/>
                <a:cs typeface="Times New Roman"/>
              </a:rPr>
              <a:t>H</a:t>
            </a:r>
            <a:r>
              <a:rPr sz="1575" baseline="-21164" dirty="0">
                <a:latin typeface="Times New Roman"/>
                <a:cs typeface="Times New Roman"/>
              </a:rPr>
              <a:t>2</a:t>
            </a:r>
            <a:r>
              <a:rPr sz="1600" dirty="0">
                <a:latin typeface="Times New Roman"/>
                <a:cs typeface="Times New Roman"/>
              </a:rPr>
              <a:t>O</a:t>
            </a:r>
            <a:r>
              <a:rPr sz="1600" spc="-20" dirty="0">
                <a:latin typeface="Times New Roman"/>
                <a:cs typeface="Times New Roman"/>
              </a:rPr>
              <a:t> </a:t>
            </a:r>
            <a:r>
              <a:rPr sz="1600" spc="-5" dirty="0">
                <a:latin typeface="Times New Roman"/>
                <a:cs typeface="Times New Roman"/>
              </a:rPr>
              <a:t>+</a:t>
            </a:r>
            <a:r>
              <a:rPr sz="1600" spc="5" dirty="0">
                <a:latin typeface="Times New Roman"/>
                <a:cs typeface="Times New Roman"/>
              </a:rPr>
              <a:t> </a:t>
            </a:r>
            <a:r>
              <a:rPr sz="1600" dirty="0">
                <a:latin typeface="Times New Roman"/>
                <a:cs typeface="Times New Roman"/>
              </a:rPr>
              <a:t>CO</a:t>
            </a:r>
            <a:r>
              <a:rPr sz="1575" baseline="-21164" dirty="0">
                <a:latin typeface="Times New Roman"/>
                <a:cs typeface="Times New Roman"/>
              </a:rPr>
              <a:t>2</a:t>
            </a:r>
            <a:r>
              <a:rPr sz="1600" dirty="0">
                <a:latin typeface="Times New Roman"/>
                <a:cs typeface="Times New Roman"/>
              </a:rPr>
              <a:t>↑</a:t>
            </a:r>
            <a:r>
              <a:rPr sz="1600" spc="-15" dirty="0">
                <a:latin typeface="Times New Roman"/>
                <a:cs typeface="Times New Roman"/>
              </a:rPr>
              <a:t> </a:t>
            </a:r>
            <a:r>
              <a:rPr sz="1600" spc="-5" dirty="0">
                <a:latin typeface="Times New Roman"/>
                <a:cs typeface="Times New Roman"/>
              </a:rPr>
              <a:t>(3)</a:t>
            </a:r>
            <a:endParaRPr sz="1600">
              <a:latin typeface="Times New Roman"/>
              <a:cs typeface="Times New Roman"/>
            </a:endParaRPr>
          </a:p>
          <a:p>
            <a:pPr marL="54610">
              <a:lnSpc>
                <a:spcPct val="100000"/>
              </a:lnSpc>
              <a:spcBef>
                <a:spcPts val="350"/>
              </a:spcBef>
            </a:pPr>
            <a:r>
              <a:rPr sz="2400" spc="-7" baseline="13888" dirty="0">
                <a:latin typeface="Times New Roman"/>
                <a:cs typeface="Times New Roman"/>
              </a:rPr>
              <a:t>ZnSO</a:t>
            </a:r>
            <a:r>
              <a:rPr sz="1050" spc="-5" dirty="0">
                <a:latin typeface="Times New Roman"/>
                <a:cs typeface="Times New Roman"/>
              </a:rPr>
              <a:t>4(ост.</a:t>
            </a:r>
            <a:r>
              <a:rPr sz="1050" spc="-20" dirty="0">
                <a:latin typeface="Times New Roman"/>
                <a:cs typeface="Times New Roman"/>
              </a:rPr>
              <a:t> </a:t>
            </a:r>
            <a:r>
              <a:rPr sz="1050" spc="10" dirty="0">
                <a:latin typeface="Times New Roman"/>
                <a:cs typeface="Times New Roman"/>
              </a:rPr>
              <a:t>по</a:t>
            </a:r>
            <a:r>
              <a:rPr sz="1050" spc="-10" dirty="0">
                <a:latin typeface="Times New Roman"/>
                <a:cs typeface="Times New Roman"/>
              </a:rPr>
              <a:t> </a:t>
            </a:r>
            <a:r>
              <a:rPr sz="1050" spc="5" dirty="0">
                <a:latin typeface="Times New Roman"/>
                <a:cs typeface="Times New Roman"/>
              </a:rPr>
              <a:t>(1))</a:t>
            </a:r>
            <a:r>
              <a:rPr sz="1050" spc="114" dirty="0">
                <a:latin typeface="Times New Roman"/>
                <a:cs typeface="Times New Roman"/>
              </a:rPr>
              <a:t> </a:t>
            </a:r>
            <a:r>
              <a:rPr sz="2400" spc="-7" baseline="13888" dirty="0">
                <a:latin typeface="Times New Roman"/>
                <a:cs typeface="Times New Roman"/>
              </a:rPr>
              <a:t>+</a:t>
            </a:r>
            <a:r>
              <a:rPr sz="2400" spc="-15" baseline="13888" dirty="0">
                <a:latin typeface="Times New Roman"/>
                <a:cs typeface="Times New Roman"/>
              </a:rPr>
              <a:t> </a:t>
            </a:r>
            <a:r>
              <a:rPr sz="2400" baseline="13888" dirty="0">
                <a:latin typeface="Times New Roman"/>
                <a:cs typeface="Times New Roman"/>
              </a:rPr>
              <a:t>Na</a:t>
            </a:r>
            <a:r>
              <a:rPr sz="1050" dirty="0">
                <a:latin typeface="Times New Roman"/>
                <a:cs typeface="Times New Roman"/>
              </a:rPr>
              <a:t>2</a:t>
            </a:r>
            <a:r>
              <a:rPr sz="2400" baseline="13888" dirty="0">
                <a:latin typeface="Times New Roman"/>
                <a:cs typeface="Times New Roman"/>
              </a:rPr>
              <a:t>CO</a:t>
            </a:r>
            <a:r>
              <a:rPr sz="1050" dirty="0">
                <a:latin typeface="Times New Roman"/>
                <a:cs typeface="Times New Roman"/>
              </a:rPr>
              <a:t>3(изб.</a:t>
            </a:r>
            <a:r>
              <a:rPr sz="1050" spc="-15" dirty="0">
                <a:latin typeface="Times New Roman"/>
                <a:cs typeface="Times New Roman"/>
              </a:rPr>
              <a:t> </a:t>
            </a:r>
            <a:r>
              <a:rPr sz="1050" spc="10" dirty="0">
                <a:latin typeface="Times New Roman"/>
                <a:cs typeface="Times New Roman"/>
              </a:rPr>
              <a:t>по</a:t>
            </a:r>
            <a:r>
              <a:rPr sz="1050" spc="-10" dirty="0">
                <a:latin typeface="Times New Roman"/>
                <a:cs typeface="Times New Roman"/>
              </a:rPr>
              <a:t> </a:t>
            </a:r>
            <a:r>
              <a:rPr sz="1050" spc="5" dirty="0">
                <a:latin typeface="Times New Roman"/>
                <a:cs typeface="Times New Roman"/>
              </a:rPr>
              <a:t>(3)</a:t>
            </a:r>
            <a:r>
              <a:rPr sz="1050" spc="125" dirty="0">
                <a:latin typeface="Times New Roman"/>
                <a:cs typeface="Times New Roman"/>
              </a:rPr>
              <a:t> </a:t>
            </a:r>
            <a:r>
              <a:rPr sz="2400" spc="-7" baseline="13888" dirty="0">
                <a:latin typeface="Times New Roman"/>
                <a:cs typeface="Times New Roman"/>
              </a:rPr>
              <a:t>=</a:t>
            </a:r>
            <a:r>
              <a:rPr sz="2400" spc="-15" baseline="13888" dirty="0">
                <a:latin typeface="Times New Roman"/>
                <a:cs typeface="Times New Roman"/>
              </a:rPr>
              <a:t> </a:t>
            </a:r>
            <a:r>
              <a:rPr sz="2400" baseline="13888" dirty="0">
                <a:latin typeface="Times New Roman"/>
                <a:cs typeface="Times New Roman"/>
              </a:rPr>
              <a:t>ZnCO</a:t>
            </a:r>
            <a:r>
              <a:rPr sz="1050" dirty="0">
                <a:latin typeface="Times New Roman"/>
                <a:cs typeface="Times New Roman"/>
              </a:rPr>
              <a:t>3</a:t>
            </a:r>
            <a:r>
              <a:rPr sz="2400" baseline="13888" dirty="0">
                <a:latin typeface="Times New Roman"/>
                <a:cs typeface="Times New Roman"/>
              </a:rPr>
              <a:t>↓</a:t>
            </a:r>
            <a:r>
              <a:rPr sz="2400" spc="-22" baseline="13888" dirty="0">
                <a:latin typeface="Times New Roman"/>
                <a:cs typeface="Times New Roman"/>
              </a:rPr>
              <a:t> </a:t>
            </a:r>
            <a:r>
              <a:rPr sz="2400" spc="-7" baseline="13888" dirty="0">
                <a:latin typeface="Times New Roman"/>
                <a:cs typeface="Times New Roman"/>
              </a:rPr>
              <a:t>+</a:t>
            </a:r>
            <a:r>
              <a:rPr sz="2400" spc="-15" baseline="13888" dirty="0">
                <a:latin typeface="Times New Roman"/>
                <a:cs typeface="Times New Roman"/>
              </a:rPr>
              <a:t> </a:t>
            </a:r>
            <a:r>
              <a:rPr sz="2400" baseline="13888" dirty="0">
                <a:latin typeface="Times New Roman"/>
                <a:cs typeface="Times New Roman"/>
              </a:rPr>
              <a:t>Na</a:t>
            </a:r>
            <a:r>
              <a:rPr sz="1050" dirty="0">
                <a:latin typeface="Times New Roman"/>
                <a:cs typeface="Times New Roman"/>
              </a:rPr>
              <a:t>2</a:t>
            </a:r>
            <a:r>
              <a:rPr sz="2400" baseline="13888" dirty="0">
                <a:latin typeface="Times New Roman"/>
                <a:cs typeface="Times New Roman"/>
              </a:rPr>
              <a:t>SO</a:t>
            </a:r>
            <a:r>
              <a:rPr sz="1050" dirty="0">
                <a:latin typeface="Times New Roman"/>
                <a:cs typeface="Times New Roman"/>
              </a:rPr>
              <a:t>4</a:t>
            </a:r>
            <a:r>
              <a:rPr sz="2400" baseline="13888" dirty="0">
                <a:latin typeface="Times New Roman"/>
                <a:cs typeface="Times New Roman"/>
              </a:rPr>
              <a:t>↓ </a:t>
            </a:r>
            <a:r>
              <a:rPr sz="2400" spc="-7" baseline="13888" dirty="0">
                <a:latin typeface="Times New Roman"/>
                <a:cs typeface="Times New Roman"/>
              </a:rPr>
              <a:t>(4)</a:t>
            </a:r>
            <a:endParaRPr sz="2400" baseline="13888">
              <a:latin typeface="Times New Roman"/>
              <a:cs typeface="Times New Roman"/>
            </a:endParaRPr>
          </a:p>
        </p:txBody>
      </p:sp>
      <p:sp>
        <p:nvSpPr>
          <p:cNvPr id="6" name="object 6"/>
          <p:cNvSpPr/>
          <p:nvPr/>
        </p:nvSpPr>
        <p:spPr>
          <a:xfrm>
            <a:off x="6473952" y="1051560"/>
            <a:ext cx="192405" cy="457200"/>
          </a:xfrm>
          <a:custGeom>
            <a:avLst/>
            <a:gdLst/>
            <a:ahLst/>
            <a:cxnLst/>
            <a:rect l="l" t="t" r="r" b="b"/>
            <a:pathLst>
              <a:path w="192404" h="457200">
                <a:moveTo>
                  <a:pt x="192024" y="457200"/>
                </a:moveTo>
                <a:lnTo>
                  <a:pt x="154626" y="455949"/>
                </a:lnTo>
                <a:lnTo>
                  <a:pt x="124110" y="452532"/>
                </a:lnTo>
                <a:lnTo>
                  <a:pt x="103548" y="447448"/>
                </a:lnTo>
                <a:lnTo>
                  <a:pt x="96012" y="441198"/>
                </a:lnTo>
                <a:lnTo>
                  <a:pt x="96012" y="244602"/>
                </a:lnTo>
                <a:lnTo>
                  <a:pt x="88475" y="238351"/>
                </a:lnTo>
                <a:lnTo>
                  <a:pt x="67913" y="233267"/>
                </a:lnTo>
                <a:lnTo>
                  <a:pt x="37397" y="229850"/>
                </a:lnTo>
                <a:lnTo>
                  <a:pt x="0" y="228600"/>
                </a:lnTo>
                <a:lnTo>
                  <a:pt x="37397" y="227349"/>
                </a:lnTo>
                <a:lnTo>
                  <a:pt x="67913" y="223932"/>
                </a:lnTo>
                <a:lnTo>
                  <a:pt x="88475" y="218848"/>
                </a:lnTo>
                <a:lnTo>
                  <a:pt x="96012" y="212597"/>
                </a:lnTo>
                <a:lnTo>
                  <a:pt x="96012" y="16001"/>
                </a:lnTo>
                <a:lnTo>
                  <a:pt x="103548" y="9751"/>
                </a:lnTo>
                <a:lnTo>
                  <a:pt x="124110" y="4667"/>
                </a:lnTo>
                <a:lnTo>
                  <a:pt x="154626" y="1250"/>
                </a:lnTo>
                <a:lnTo>
                  <a:pt x="192024" y="0"/>
                </a:lnTo>
              </a:path>
            </a:pathLst>
          </a:custGeom>
          <a:ln w="6350">
            <a:solidFill>
              <a:srgbClr val="5B9BD4"/>
            </a:solidFill>
          </a:ln>
        </p:spPr>
        <p:txBody>
          <a:bodyPr wrap="square" lIns="0" tIns="0" rIns="0" bIns="0" rtlCol="0"/>
          <a:lstStyle/>
          <a:p>
            <a:endParaRPr/>
          </a:p>
        </p:txBody>
      </p:sp>
      <p:sp>
        <p:nvSpPr>
          <p:cNvPr id="7" name="object 7"/>
          <p:cNvSpPr/>
          <p:nvPr/>
        </p:nvSpPr>
        <p:spPr>
          <a:xfrm>
            <a:off x="6470903" y="1633727"/>
            <a:ext cx="192405" cy="457200"/>
          </a:xfrm>
          <a:custGeom>
            <a:avLst/>
            <a:gdLst/>
            <a:ahLst/>
            <a:cxnLst/>
            <a:rect l="l" t="t" r="r" b="b"/>
            <a:pathLst>
              <a:path w="192404" h="457200">
                <a:moveTo>
                  <a:pt x="192024" y="457200"/>
                </a:moveTo>
                <a:lnTo>
                  <a:pt x="154626" y="455949"/>
                </a:lnTo>
                <a:lnTo>
                  <a:pt x="124110" y="452532"/>
                </a:lnTo>
                <a:lnTo>
                  <a:pt x="103548" y="447448"/>
                </a:lnTo>
                <a:lnTo>
                  <a:pt x="96012" y="441198"/>
                </a:lnTo>
                <a:lnTo>
                  <a:pt x="96012" y="244602"/>
                </a:lnTo>
                <a:lnTo>
                  <a:pt x="88475" y="238351"/>
                </a:lnTo>
                <a:lnTo>
                  <a:pt x="67913" y="233267"/>
                </a:lnTo>
                <a:lnTo>
                  <a:pt x="37397" y="229850"/>
                </a:lnTo>
                <a:lnTo>
                  <a:pt x="0" y="228600"/>
                </a:lnTo>
                <a:lnTo>
                  <a:pt x="37397" y="227349"/>
                </a:lnTo>
                <a:lnTo>
                  <a:pt x="67913" y="223932"/>
                </a:lnTo>
                <a:lnTo>
                  <a:pt x="88475" y="218848"/>
                </a:lnTo>
                <a:lnTo>
                  <a:pt x="96012" y="212597"/>
                </a:lnTo>
                <a:lnTo>
                  <a:pt x="96012" y="16001"/>
                </a:lnTo>
                <a:lnTo>
                  <a:pt x="103548" y="9751"/>
                </a:lnTo>
                <a:lnTo>
                  <a:pt x="124110" y="4667"/>
                </a:lnTo>
                <a:lnTo>
                  <a:pt x="154626" y="1250"/>
                </a:lnTo>
                <a:lnTo>
                  <a:pt x="192024" y="0"/>
                </a:lnTo>
              </a:path>
            </a:pathLst>
          </a:custGeom>
          <a:ln w="6350">
            <a:solidFill>
              <a:srgbClr val="5B9BD4"/>
            </a:solidFill>
          </a:ln>
        </p:spPr>
        <p:txBody>
          <a:bodyPr wrap="square" lIns="0" tIns="0" rIns="0" bIns="0" rtlCol="0"/>
          <a:lstStyle/>
          <a:p>
            <a:endParaRPr/>
          </a:p>
        </p:txBody>
      </p:sp>
      <p:sp>
        <p:nvSpPr>
          <p:cNvPr id="8" name="object 8"/>
          <p:cNvSpPr txBox="1"/>
          <p:nvPr/>
        </p:nvSpPr>
        <p:spPr>
          <a:xfrm>
            <a:off x="508203" y="2162047"/>
            <a:ext cx="5846445" cy="391160"/>
          </a:xfrm>
          <a:prstGeom prst="rect">
            <a:avLst/>
          </a:prstGeom>
        </p:spPr>
        <p:txBody>
          <a:bodyPr vert="horz" wrap="square" lIns="0" tIns="12700" rIns="0" bIns="0" rtlCol="0">
            <a:spAutoFit/>
          </a:bodyPr>
          <a:lstStyle/>
          <a:p>
            <a:pPr marL="12700">
              <a:lnSpc>
                <a:spcPct val="100000"/>
              </a:lnSpc>
              <a:spcBef>
                <a:spcPts val="100"/>
              </a:spcBef>
            </a:pPr>
            <a:r>
              <a:rPr sz="2400" dirty="0">
                <a:latin typeface="Times New Roman"/>
                <a:cs typeface="Times New Roman"/>
              </a:rPr>
              <a:t>3)</a:t>
            </a:r>
            <a:r>
              <a:rPr sz="2400" spc="-15" dirty="0">
                <a:latin typeface="Times New Roman"/>
                <a:cs typeface="Times New Roman"/>
              </a:rPr>
              <a:t> </a:t>
            </a:r>
            <a:r>
              <a:rPr sz="2400" dirty="0">
                <a:latin typeface="Times New Roman"/>
                <a:cs typeface="Times New Roman"/>
              </a:rPr>
              <a:t>Составляем и</a:t>
            </a:r>
            <a:r>
              <a:rPr sz="2400" spc="-15" dirty="0">
                <a:latin typeface="Times New Roman"/>
                <a:cs typeface="Times New Roman"/>
              </a:rPr>
              <a:t> </a:t>
            </a:r>
            <a:r>
              <a:rPr sz="2400" dirty="0">
                <a:latin typeface="Times New Roman"/>
                <a:cs typeface="Times New Roman"/>
              </a:rPr>
              <a:t>решаем</a:t>
            </a:r>
            <a:r>
              <a:rPr sz="2400" spc="-15" dirty="0">
                <a:latin typeface="Times New Roman"/>
                <a:cs typeface="Times New Roman"/>
              </a:rPr>
              <a:t> </a:t>
            </a:r>
            <a:r>
              <a:rPr sz="2400" dirty="0">
                <a:latin typeface="Times New Roman"/>
                <a:cs typeface="Times New Roman"/>
              </a:rPr>
              <a:t>систему</a:t>
            </a:r>
            <a:r>
              <a:rPr sz="2400" spc="-25" dirty="0">
                <a:latin typeface="Times New Roman"/>
                <a:cs typeface="Times New Roman"/>
              </a:rPr>
              <a:t> </a:t>
            </a:r>
            <a:r>
              <a:rPr sz="2400" dirty="0">
                <a:latin typeface="Times New Roman"/>
                <a:cs typeface="Times New Roman"/>
              </a:rPr>
              <a:t>уравнений:</a:t>
            </a:r>
            <a:endParaRPr sz="2400">
              <a:latin typeface="Times New Roman"/>
              <a:cs typeface="Times New Roman"/>
            </a:endParaRPr>
          </a:p>
        </p:txBody>
      </p:sp>
      <p:graphicFrame>
        <p:nvGraphicFramePr>
          <p:cNvPr id="9" name="object 9"/>
          <p:cNvGraphicFramePr>
            <a:graphicFrameLocks noGrp="1"/>
          </p:cNvGraphicFramePr>
          <p:nvPr/>
        </p:nvGraphicFramePr>
        <p:xfrm>
          <a:off x="659079" y="2874559"/>
          <a:ext cx="11091544" cy="847650"/>
        </p:xfrm>
        <a:graphic>
          <a:graphicData uri="http://schemas.openxmlformats.org/drawingml/2006/table">
            <a:tbl>
              <a:tblPr firstRow="1" bandRow="1">
                <a:tableStyleId>{2D5ABB26-0587-4C30-8999-92F81FD0307C}</a:tableStyleId>
              </a:tblPr>
              <a:tblGrid>
                <a:gridCol w="6200140"/>
                <a:gridCol w="4891404"/>
              </a:tblGrid>
              <a:tr h="423656">
                <a:tc>
                  <a:txBody>
                    <a:bodyPr/>
                    <a:lstStyle/>
                    <a:p>
                      <a:pPr marL="127000">
                        <a:lnSpc>
                          <a:spcPts val="2620"/>
                        </a:lnSpc>
                      </a:pPr>
                      <a:r>
                        <a:rPr sz="2400" dirty="0">
                          <a:latin typeface="Times New Roman"/>
                          <a:cs typeface="Times New Roman"/>
                        </a:rPr>
                        <a:t>22,4y</a:t>
                      </a:r>
                      <a:r>
                        <a:rPr sz="2400" spc="-10" dirty="0">
                          <a:latin typeface="Times New Roman"/>
                          <a:cs typeface="Times New Roman"/>
                        </a:rPr>
                        <a:t> </a:t>
                      </a:r>
                      <a:r>
                        <a:rPr sz="2400" dirty="0">
                          <a:latin typeface="Times New Roman"/>
                          <a:cs typeface="Times New Roman"/>
                        </a:rPr>
                        <a:t>=</a:t>
                      </a:r>
                      <a:r>
                        <a:rPr sz="2400" spc="-20" dirty="0">
                          <a:latin typeface="Times New Roman"/>
                          <a:cs typeface="Times New Roman"/>
                        </a:rPr>
                        <a:t> 11,2x</a:t>
                      </a:r>
                      <a:r>
                        <a:rPr sz="2400" spc="-10" dirty="0">
                          <a:latin typeface="Times New Roman"/>
                          <a:cs typeface="Times New Roman"/>
                        </a:rPr>
                        <a:t> </a:t>
                      </a:r>
                      <a:r>
                        <a:rPr sz="2400" dirty="0">
                          <a:latin typeface="Times New Roman"/>
                          <a:cs typeface="Times New Roman"/>
                        </a:rPr>
                        <a:t>+</a:t>
                      </a:r>
                      <a:r>
                        <a:rPr sz="2400" spc="-5" dirty="0">
                          <a:latin typeface="Times New Roman"/>
                          <a:cs typeface="Times New Roman"/>
                        </a:rPr>
                        <a:t> </a:t>
                      </a:r>
                      <a:r>
                        <a:rPr sz="2400" spc="-20" dirty="0">
                          <a:latin typeface="Times New Roman"/>
                          <a:cs typeface="Times New Roman"/>
                        </a:rPr>
                        <a:t>11,2y</a:t>
                      </a:r>
                      <a:endParaRPr sz="2400">
                        <a:latin typeface="Times New Roman"/>
                        <a:cs typeface="Times New Roman"/>
                      </a:endParaRPr>
                    </a:p>
                  </a:txBody>
                  <a:tcPr marL="0" marR="0" marT="0" marB="0"/>
                </a:tc>
                <a:tc>
                  <a:txBody>
                    <a:bodyPr/>
                    <a:lstStyle/>
                    <a:p>
                      <a:pPr marL="227965">
                        <a:lnSpc>
                          <a:spcPts val="2620"/>
                        </a:lnSpc>
                      </a:pPr>
                      <a:r>
                        <a:rPr sz="2400" dirty="0">
                          <a:latin typeface="Times New Roman"/>
                          <a:cs typeface="Times New Roman"/>
                        </a:rPr>
                        <a:t>x</a:t>
                      </a:r>
                      <a:r>
                        <a:rPr sz="2400" spc="-10" dirty="0">
                          <a:latin typeface="Times New Roman"/>
                          <a:cs typeface="Times New Roman"/>
                        </a:rPr>
                        <a:t> </a:t>
                      </a:r>
                      <a:r>
                        <a:rPr sz="2400" dirty="0">
                          <a:latin typeface="Times New Roman"/>
                          <a:cs typeface="Times New Roman"/>
                        </a:rPr>
                        <a:t>=</a:t>
                      </a:r>
                      <a:r>
                        <a:rPr sz="2400" spc="-20" dirty="0">
                          <a:latin typeface="Times New Roman"/>
                          <a:cs typeface="Times New Roman"/>
                        </a:rPr>
                        <a:t> </a:t>
                      </a:r>
                      <a:r>
                        <a:rPr sz="2400" dirty="0">
                          <a:latin typeface="Times New Roman"/>
                          <a:cs typeface="Times New Roman"/>
                        </a:rPr>
                        <a:t>0,2</a:t>
                      </a:r>
                      <a:r>
                        <a:rPr sz="2400" spc="-5" dirty="0">
                          <a:latin typeface="Times New Roman"/>
                          <a:cs typeface="Times New Roman"/>
                        </a:rPr>
                        <a:t> </a:t>
                      </a:r>
                      <a:r>
                        <a:rPr sz="2400" spc="-10" dirty="0">
                          <a:latin typeface="Times New Roman"/>
                          <a:cs typeface="Times New Roman"/>
                        </a:rPr>
                        <a:t>моль</a:t>
                      </a:r>
                      <a:r>
                        <a:rPr sz="2400" spc="15" dirty="0">
                          <a:latin typeface="Times New Roman"/>
                          <a:cs typeface="Times New Roman"/>
                        </a:rPr>
                        <a:t> </a:t>
                      </a:r>
                      <a:r>
                        <a:rPr sz="2400" spc="-5" dirty="0">
                          <a:latin typeface="Times New Roman"/>
                          <a:cs typeface="Times New Roman"/>
                        </a:rPr>
                        <a:t>Zn(SO</a:t>
                      </a:r>
                      <a:r>
                        <a:rPr sz="2400" spc="-7" baseline="-20833" dirty="0">
                          <a:latin typeface="Times New Roman"/>
                          <a:cs typeface="Times New Roman"/>
                        </a:rPr>
                        <a:t>4</a:t>
                      </a:r>
                      <a:r>
                        <a:rPr sz="2400" spc="-5" dirty="0">
                          <a:latin typeface="Times New Roman"/>
                          <a:cs typeface="Times New Roman"/>
                        </a:rPr>
                        <a:t>)</a:t>
                      </a:r>
                      <a:r>
                        <a:rPr sz="2400" spc="-10" dirty="0">
                          <a:latin typeface="Times New Roman"/>
                          <a:cs typeface="Times New Roman"/>
                        </a:rPr>
                        <a:t> </a:t>
                      </a:r>
                      <a:r>
                        <a:rPr sz="2000" dirty="0">
                          <a:latin typeface="Times New Roman"/>
                          <a:cs typeface="Times New Roman"/>
                        </a:rPr>
                        <a:t>прореагировало</a:t>
                      </a:r>
                      <a:endParaRPr sz="2000">
                        <a:latin typeface="Times New Roman"/>
                        <a:cs typeface="Times New Roman"/>
                      </a:endParaRPr>
                    </a:p>
                  </a:txBody>
                  <a:tcPr marL="0" marR="0" marT="0" marB="0"/>
                </a:tc>
              </a:tr>
              <a:tr h="423994">
                <a:tc>
                  <a:txBody>
                    <a:bodyPr/>
                    <a:lstStyle/>
                    <a:p>
                      <a:pPr marL="127000">
                        <a:lnSpc>
                          <a:spcPct val="100000"/>
                        </a:lnSpc>
                        <a:spcBef>
                          <a:spcPts val="5"/>
                        </a:spcBef>
                      </a:pPr>
                      <a:r>
                        <a:rPr sz="2400" dirty="0">
                          <a:latin typeface="Times New Roman"/>
                          <a:cs typeface="Times New Roman"/>
                        </a:rPr>
                        <a:t>0,103</a:t>
                      </a:r>
                      <a:r>
                        <a:rPr sz="2400" spc="-5" dirty="0">
                          <a:latin typeface="Times New Roman"/>
                          <a:cs typeface="Times New Roman"/>
                        </a:rPr>
                        <a:t> </a:t>
                      </a:r>
                      <a:r>
                        <a:rPr sz="2400" dirty="0">
                          <a:latin typeface="Times New Roman"/>
                          <a:cs typeface="Times New Roman"/>
                        </a:rPr>
                        <a:t>=</a:t>
                      </a:r>
                      <a:r>
                        <a:rPr sz="2400" spc="-25" dirty="0">
                          <a:latin typeface="Times New Roman"/>
                          <a:cs typeface="Times New Roman"/>
                        </a:rPr>
                        <a:t> </a:t>
                      </a:r>
                      <a:r>
                        <a:rPr sz="2400" dirty="0">
                          <a:latin typeface="Times New Roman"/>
                          <a:cs typeface="Times New Roman"/>
                        </a:rPr>
                        <a:t>(83,72</a:t>
                      </a:r>
                      <a:r>
                        <a:rPr sz="2400" spc="-5" dirty="0">
                          <a:latin typeface="Times New Roman"/>
                          <a:cs typeface="Times New Roman"/>
                        </a:rPr>
                        <a:t> </a:t>
                      </a:r>
                      <a:r>
                        <a:rPr sz="2400" dirty="0">
                          <a:latin typeface="Times New Roman"/>
                          <a:cs typeface="Times New Roman"/>
                        </a:rPr>
                        <a:t>–</a:t>
                      </a:r>
                      <a:r>
                        <a:rPr sz="2400" spc="-5" dirty="0">
                          <a:latin typeface="Times New Roman"/>
                          <a:cs typeface="Times New Roman"/>
                        </a:rPr>
                        <a:t> </a:t>
                      </a:r>
                      <a:r>
                        <a:rPr sz="2400" dirty="0">
                          <a:latin typeface="Times New Roman"/>
                          <a:cs typeface="Times New Roman"/>
                        </a:rPr>
                        <a:t>161x)/(520</a:t>
                      </a:r>
                      <a:r>
                        <a:rPr sz="2400" spc="-15" dirty="0">
                          <a:latin typeface="Times New Roman"/>
                          <a:cs typeface="Times New Roman"/>
                        </a:rPr>
                        <a:t> </a:t>
                      </a:r>
                      <a:r>
                        <a:rPr sz="2400" dirty="0">
                          <a:latin typeface="Times New Roman"/>
                          <a:cs typeface="Times New Roman"/>
                        </a:rPr>
                        <a:t>–</a:t>
                      </a:r>
                      <a:r>
                        <a:rPr sz="2400" spc="-5" dirty="0">
                          <a:latin typeface="Times New Roman"/>
                          <a:cs typeface="Times New Roman"/>
                        </a:rPr>
                        <a:t> 65x</a:t>
                      </a:r>
                      <a:r>
                        <a:rPr sz="2400" spc="-10" dirty="0">
                          <a:latin typeface="Times New Roman"/>
                          <a:cs typeface="Times New Roman"/>
                        </a:rPr>
                        <a:t> </a:t>
                      </a:r>
                      <a:r>
                        <a:rPr sz="2400" dirty="0">
                          <a:latin typeface="Times New Roman"/>
                          <a:cs typeface="Times New Roman"/>
                        </a:rPr>
                        <a:t>–</a:t>
                      </a:r>
                      <a:r>
                        <a:rPr sz="2400" spc="-5" dirty="0">
                          <a:latin typeface="Times New Roman"/>
                          <a:cs typeface="Times New Roman"/>
                        </a:rPr>
                        <a:t> 16x </a:t>
                      </a:r>
                      <a:r>
                        <a:rPr sz="2400" dirty="0">
                          <a:latin typeface="Times New Roman"/>
                          <a:cs typeface="Times New Roman"/>
                        </a:rPr>
                        <a:t>–</a:t>
                      </a:r>
                      <a:r>
                        <a:rPr sz="2400" spc="-5" dirty="0">
                          <a:latin typeface="Times New Roman"/>
                          <a:cs typeface="Times New Roman"/>
                        </a:rPr>
                        <a:t> </a:t>
                      </a:r>
                      <a:r>
                        <a:rPr sz="2400" dirty="0">
                          <a:latin typeface="Times New Roman"/>
                          <a:cs typeface="Times New Roman"/>
                        </a:rPr>
                        <a:t>18y)</a:t>
                      </a:r>
                      <a:endParaRPr sz="2400">
                        <a:latin typeface="Times New Roman"/>
                        <a:cs typeface="Times New Roman"/>
                      </a:endParaRPr>
                    </a:p>
                  </a:txBody>
                  <a:tcPr marL="0" marR="0" marT="635" marB="0"/>
                </a:tc>
                <a:tc>
                  <a:txBody>
                    <a:bodyPr/>
                    <a:lstStyle/>
                    <a:p>
                      <a:pPr marL="227965">
                        <a:lnSpc>
                          <a:spcPct val="100000"/>
                        </a:lnSpc>
                        <a:spcBef>
                          <a:spcPts val="5"/>
                        </a:spcBef>
                      </a:pPr>
                      <a:r>
                        <a:rPr sz="2400" dirty="0">
                          <a:latin typeface="Times New Roman"/>
                          <a:cs typeface="Times New Roman"/>
                        </a:rPr>
                        <a:t>y</a:t>
                      </a:r>
                      <a:r>
                        <a:rPr sz="2400" spc="-5" dirty="0">
                          <a:latin typeface="Times New Roman"/>
                          <a:cs typeface="Times New Roman"/>
                        </a:rPr>
                        <a:t> </a:t>
                      </a:r>
                      <a:r>
                        <a:rPr sz="2400" dirty="0">
                          <a:latin typeface="Times New Roman"/>
                          <a:cs typeface="Times New Roman"/>
                        </a:rPr>
                        <a:t>=</a:t>
                      </a:r>
                      <a:r>
                        <a:rPr sz="2400" spc="-20" dirty="0">
                          <a:latin typeface="Times New Roman"/>
                          <a:cs typeface="Times New Roman"/>
                        </a:rPr>
                        <a:t> </a:t>
                      </a:r>
                      <a:r>
                        <a:rPr sz="2400" dirty="0">
                          <a:latin typeface="Times New Roman"/>
                          <a:cs typeface="Times New Roman"/>
                        </a:rPr>
                        <a:t>0,2</a:t>
                      </a:r>
                      <a:r>
                        <a:rPr sz="2400" spc="-10" dirty="0">
                          <a:latin typeface="Times New Roman"/>
                          <a:cs typeface="Times New Roman"/>
                        </a:rPr>
                        <a:t> моль</a:t>
                      </a:r>
                      <a:r>
                        <a:rPr sz="2400" spc="15" dirty="0">
                          <a:latin typeface="Times New Roman"/>
                          <a:cs typeface="Times New Roman"/>
                        </a:rPr>
                        <a:t> </a:t>
                      </a:r>
                      <a:r>
                        <a:rPr sz="2400" spc="-5" dirty="0">
                          <a:latin typeface="Times New Roman"/>
                          <a:cs typeface="Times New Roman"/>
                        </a:rPr>
                        <a:t>H</a:t>
                      </a:r>
                      <a:r>
                        <a:rPr sz="2400" spc="-7" baseline="-20833" dirty="0">
                          <a:latin typeface="Times New Roman"/>
                          <a:cs typeface="Times New Roman"/>
                        </a:rPr>
                        <a:t>2</a:t>
                      </a:r>
                      <a:r>
                        <a:rPr sz="2400" spc="-5" dirty="0">
                          <a:latin typeface="Times New Roman"/>
                          <a:cs typeface="Times New Roman"/>
                        </a:rPr>
                        <a:t>O (прореагировало)</a:t>
                      </a:r>
                      <a:endParaRPr sz="2400">
                        <a:latin typeface="Times New Roman"/>
                        <a:cs typeface="Times New Roman"/>
                      </a:endParaRPr>
                    </a:p>
                  </a:txBody>
                  <a:tcPr marL="0" marR="0" marT="635" marB="0"/>
                </a:tc>
              </a:tr>
            </a:tbl>
          </a:graphicData>
        </a:graphic>
      </p:graphicFrame>
      <p:sp>
        <p:nvSpPr>
          <p:cNvPr id="10" name="object 10"/>
          <p:cNvSpPr/>
          <p:nvPr/>
        </p:nvSpPr>
        <p:spPr>
          <a:xfrm>
            <a:off x="423672" y="2761488"/>
            <a:ext cx="234950" cy="960119"/>
          </a:xfrm>
          <a:custGeom>
            <a:avLst/>
            <a:gdLst/>
            <a:ahLst/>
            <a:cxnLst/>
            <a:rect l="l" t="t" r="r" b="b"/>
            <a:pathLst>
              <a:path w="234950" h="960120">
                <a:moveTo>
                  <a:pt x="234696" y="960119"/>
                </a:moveTo>
                <a:lnTo>
                  <a:pt x="189019" y="958582"/>
                </a:lnTo>
                <a:lnTo>
                  <a:pt x="151718" y="954389"/>
                </a:lnTo>
                <a:lnTo>
                  <a:pt x="126569" y="948172"/>
                </a:lnTo>
                <a:lnTo>
                  <a:pt x="117348" y="940561"/>
                </a:lnTo>
                <a:lnTo>
                  <a:pt x="117348" y="499617"/>
                </a:lnTo>
                <a:lnTo>
                  <a:pt x="108126" y="492007"/>
                </a:lnTo>
                <a:lnTo>
                  <a:pt x="82977" y="485790"/>
                </a:lnTo>
                <a:lnTo>
                  <a:pt x="45676" y="481597"/>
                </a:lnTo>
                <a:lnTo>
                  <a:pt x="0" y="480059"/>
                </a:lnTo>
                <a:lnTo>
                  <a:pt x="45676" y="478522"/>
                </a:lnTo>
                <a:lnTo>
                  <a:pt x="82977" y="474329"/>
                </a:lnTo>
                <a:lnTo>
                  <a:pt x="108126" y="468112"/>
                </a:lnTo>
                <a:lnTo>
                  <a:pt x="117348" y="460501"/>
                </a:lnTo>
                <a:lnTo>
                  <a:pt x="117348" y="19557"/>
                </a:lnTo>
                <a:lnTo>
                  <a:pt x="126569" y="11947"/>
                </a:lnTo>
                <a:lnTo>
                  <a:pt x="151718" y="5730"/>
                </a:lnTo>
                <a:lnTo>
                  <a:pt x="189019" y="1537"/>
                </a:lnTo>
                <a:lnTo>
                  <a:pt x="234696" y="0"/>
                </a:lnTo>
              </a:path>
            </a:pathLst>
          </a:custGeom>
          <a:ln w="6350">
            <a:solidFill>
              <a:srgbClr val="5B9BD4"/>
            </a:solidFill>
          </a:ln>
        </p:spPr>
        <p:txBody>
          <a:bodyPr wrap="square" lIns="0" tIns="0" rIns="0" bIns="0" rtlCol="0"/>
          <a:lstStyle/>
          <a:p>
            <a:endParaRPr/>
          </a:p>
        </p:txBody>
      </p:sp>
      <p:grpSp>
        <p:nvGrpSpPr>
          <p:cNvPr id="11" name="object 11"/>
          <p:cNvGrpSpPr/>
          <p:nvPr/>
        </p:nvGrpSpPr>
        <p:grpSpPr>
          <a:xfrm>
            <a:off x="6004559" y="945133"/>
            <a:ext cx="417195" cy="416559"/>
            <a:chOff x="6004559" y="945133"/>
            <a:chExt cx="417195" cy="416559"/>
          </a:xfrm>
        </p:grpSpPr>
        <p:sp>
          <p:nvSpPr>
            <p:cNvPr id="12" name="object 12"/>
            <p:cNvSpPr/>
            <p:nvPr/>
          </p:nvSpPr>
          <p:spPr>
            <a:xfrm>
              <a:off x="6010909" y="951483"/>
              <a:ext cx="404495" cy="403860"/>
            </a:xfrm>
            <a:custGeom>
              <a:avLst/>
              <a:gdLst/>
              <a:ahLst/>
              <a:cxnLst/>
              <a:rect l="l" t="t" r="r" b="b"/>
              <a:pathLst>
                <a:path w="404495" h="403859">
                  <a:moveTo>
                    <a:pt x="202057" y="0"/>
                  </a:moveTo>
                  <a:lnTo>
                    <a:pt x="155714" y="5333"/>
                  </a:lnTo>
                  <a:lnTo>
                    <a:pt x="113179" y="20527"/>
                  </a:lnTo>
                  <a:lnTo>
                    <a:pt x="75663" y="44367"/>
                  </a:lnTo>
                  <a:lnTo>
                    <a:pt x="44377" y="75640"/>
                  </a:lnTo>
                  <a:lnTo>
                    <a:pt x="20530" y="113133"/>
                  </a:lnTo>
                  <a:lnTo>
                    <a:pt x="5334" y="155634"/>
                  </a:lnTo>
                  <a:lnTo>
                    <a:pt x="0" y="201929"/>
                  </a:lnTo>
                  <a:lnTo>
                    <a:pt x="5334" y="248225"/>
                  </a:lnTo>
                  <a:lnTo>
                    <a:pt x="20530" y="290726"/>
                  </a:lnTo>
                  <a:lnTo>
                    <a:pt x="44377" y="328219"/>
                  </a:lnTo>
                  <a:lnTo>
                    <a:pt x="75663" y="359492"/>
                  </a:lnTo>
                  <a:lnTo>
                    <a:pt x="113179" y="383332"/>
                  </a:lnTo>
                  <a:lnTo>
                    <a:pt x="155714" y="398525"/>
                  </a:lnTo>
                  <a:lnTo>
                    <a:pt x="202057" y="403859"/>
                  </a:lnTo>
                  <a:lnTo>
                    <a:pt x="248352" y="398525"/>
                  </a:lnTo>
                  <a:lnTo>
                    <a:pt x="290853" y="383332"/>
                  </a:lnTo>
                  <a:lnTo>
                    <a:pt x="328346" y="359492"/>
                  </a:lnTo>
                  <a:lnTo>
                    <a:pt x="359619" y="328219"/>
                  </a:lnTo>
                  <a:lnTo>
                    <a:pt x="383459" y="290726"/>
                  </a:lnTo>
                  <a:lnTo>
                    <a:pt x="398653" y="248225"/>
                  </a:lnTo>
                  <a:lnTo>
                    <a:pt x="403987" y="201929"/>
                  </a:lnTo>
                  <a:lnTo>
                    <a:pt x="398653" y="155634"/>
                  </a:lnTo>
                  <a:lnTo>
                    <a:pt x="383459" y="113133"/>
                  </a:lnTo>
                  <a:lnTo>
                    <a:pt x="359619" y="75640"/>
                  </a:lnTo>
                  <a:lnTo>
                    <a:pt x="328346" y="44367"/>
                  </a:lnTo>
                  <a:lnTo>
                    <a:pt x="290853" y="20527"/>
                  </a:lnTo>
                  <a:lnTo>
                    <a:pt x="248352" y="5333"/>
                  </a:lnTo>
                  <a:lnTo>
                    <a:pt x="202057" y="0"/>
                  </a:lnTo>
                  <a:close/>
                </a:path>
              </a:pathLst>
            </a:custGeom>
            <a:solidFill>
              <a:srgbClr val="5B9BD4"/>
            </a:solidFill>
          </p:spPr>
          <p:txBody>
            <a:bodyPr wrap="square" lIns="0" tIns="0" rIns="0" bIns="0" rtlCol="0"/>
            <a:lstStyle/>
            <a:p>
              <a:endParaRPr/>
            </a:p>
          </p:txBody>
        </p:sp>
        <p:sp>
          <p:nvSpPr>
            <p:cNvPr id="13" name="object 13"/>
            <p:cNvSpPr/>
            <p:nvPr/>
          </p:nvSpPr>
          <p:spPr>
            <a:xfrm>
              <a:off x="6010909" y="951483"/>
              <a:ext cx="404495" cy="403860"/>
            </a:xfrm>
            <a:custGeom>
              <a:avLst/>
              <a:gdLst/>
              <a:ahLst/>
              <a:cxnLst/>
              <a:rect l="l" t="t" r="r" b="b"/>
              <a:pathLst>
                <a:path w="404495" h="403859">
                  <a:moveTo>
                    <a:pt x="0" y="201929"/>
                  </a:moveTo>
                  <a:lnTo>
                    <a:pt x="5334" y="155634"/>
                  </a:lnTo>
                  <a:lnTo>
                    <a:pt x="20530" y="113133"/>
                  </a:lnTo>
                  <a:lnTo>
                    <a:pt x="44377" y="75640"/>
                  </a:lnTo>
                  <a:lnTo>
                    <a:pt x="75663" y="44367"/>
                  </a:lnTo>
                  <a:lnTo>
                    <a:pt x="113179" y="20527"/>
                  </a:lnTo>
                  <a:lnTo>
                    <a:pt x="155714" y="5333"/>
                  </a:lnTo>
                  <a:lnTo>
                    <a:pt x="202057" y="0"/>
                  </a:lnTo>
                  <a:lnTo>
                    <a:pt x="248352" y="5333"/>
                  </a:lnTo>
                  <a:lnTo>
                    <a:pt x="290853" y="20527"/>
                  </a:lnTo>
                  <a:lnTo>
                    <a:pt x="328346" y="44367"/>
                  </a:lnTo>
                  <a:lnTo>
                    <a:pt x="359619" y="75640"/>
                  </a:lnTo>
                  <a:lnTo>
                    <a:pt x="383459" y="113133"/>
                  </a:lnTo>
                  <a:lnTo>
                    <a:pt x="398653" y="155634"/>
                  </a:lnTo>
                  <a:lnTo>
                    <a:pt x="403987" y="201929"/>
                  </a:lnTo>
                  <a:lnTo>
                    <a:pt x="398653" y="248225"/>
                  </a:lnTo>
                  <a:lnTo>
                    <a:pt x="383459" y="290726"/>
                  </a:lnTo>
                  <a:lnTo>
                    <a:pt x="359619" y="328219"/>
                  </a:lnTo>
                  <a:lnTo>
                    <a:pt x="328346" y="359492"/>
                  </a:lnTo>
                  <a:lnTo>
                    <a:pt x="290853" y="383332"/>
                  </a:lnTo>
                  <a:lnTo>
                    <a:pt x="248352" y="398525"/>
                  </a:lnTo>
                  <a:lnTo>
                    <a:pt x="202057" y="403859"/>
                  </a:lnTo>
                  <a:lnTo>
                    <a:pt x="155714" y="398525"/>
                  </a:lnTo>
                  <a:lnTo>
                    <a:pt x="113179" y="383332"/>
                  </a:lnTo>
                  <a:lnTo>
                    <a:pt x="75663" y="359492"/>
                  </a:lnTo>
                  <a:lnTo>
                    <a:pt x="44377" y="328219"/>
                  </a:lnTo>
                  <a:lnTo>
                    <a:pt x="20530" y="290726"/>
                  </a:lnTo>
                  <a:lnTo>
                    <a:pt x="5334" y="248225"/>
                  </a:lnTo>
                  <a:lnTo>
                    <a:pt x="0" y="201929"/>
                  </a:lnTo>
                  <a:close/>
                </a:path>
              </a:pathLst>
            </a:custGeom>
            <a:ln w="12700">
              <a:solidFill>
                <a:srgbClr val="41709C"/>
              </a:solidFill>
            </a:ln>
          </p:spPr>
          <p:txBody>
            <a:bodyPr wrap="square" lIns="0" tIns="0" rIns="0" bIns="0" rtlCol="0"/>
            <a:lstStyle/>
            <a:p>
              <a:endParaRPr/>
            </a:p>
          </p:txBody>
        </p:sp>
      </p:grpSp>
      <p:sp>
        <p:nvSpPr>
          <p:cNvPr id="14" name="object 14"/>
          <p:cNvSpPr txBox="1"/>
          <p:nvPr/>
        </p:nvSpPr>
        <p:spPr>
          <a:xfrm>
            <a:off x="6174740" y="1006855"/>
            <a:ext cx="76835" cy="269240"/>
          </a:xfrm>
          <a:prstGeom prst="rect">
            <a:avLst/>
          </a:prstGeom>
        </p:spPr>
        <p:txBody>
          <a:bodyPr vert="horz" wrap="square" lIns="0" tIns="12065" rIns="0" bIns="0" rtlCol="0">
            <a:spAutoFit/>
          </a:bodyPr>
          <a:lstStyle/>
          <a:p>
            <a:pPr marL="12700">
              <a:lnSpc>
                <a:spcPct val="100000"/>
              </a:lnSpc>
              <a:spcBef>
                <a:spcPts val="95"/>
              </a:spcBef>
            </a:pPr>
            <a:r>
              <a:rPr sz="1600" spc="-5" dirty="0">
                <a:solidFill>
                  <a:srgbClr val="FFFFFF"/>
                </a:solidFill>
                <a:latin typeface="Calibri"/>
                <a:cs typeface="Calibri"/>
              </a:rPr>
              <a:t>I</a:t>
            </a:r>
            <a:endParaRPr sz="1600">
              <a:latin typeface="Calibri"/>
              <a:cs typeface="Calibri"/>
            </a:endParaRPr>
          </a:p>
        </p:txBody>
      </p:sp>
      <p:grpSp>
        <p:nvGrpSpPr>
          <p:cNvPr id="15" name="object 15"/>
          <p:cNvGrpSpPr/>
          <p:nvPr/>
        </p:nvGrpSpPr>
        <p:grpSpPr>
          <a:xfrm>
            <a:off x="6004559" y="1491996"/>
            <a:ext cx="417195" cy="416559"/>
            <a:chOff x="6004559" y="1491996"/>
            <a:chExt cx="417195" cy="416559"/>
          </a:xfrm>
        </p:grpSpPr>
        <p:sp>
          <p:nvSpPr>
            <p:cNvPr id="16" name="object 16"/>
            <p:cNvSpPr/>
            <p:nvPr/>
          </p:nvSpPr>
          <p:spPr>
            <a:xfrm>
              <a:off x="6010909" y="1498346"/>
              <a:ext cx="404495" cy="403860"/>
            </a:xfrm>
            <a:custGeom>
              <a:avLst/>
              <a:gdLst/>
              <a:ahLst/>
              <a:cxnLst/>
              <a:rect l="l" t="t" r="r" b="b"/>
              <a:pathLst>
                <a:path w="404495" h="403860">
                  <a:moveTo>
                    <a:pt x="202057" y="0"/>
                  </a:moveTo>
                  <a:lnTo>
                    <a:pt x="155714" y="5333"/>
                  </a:lnTo>
                  <a:lnTo>
                    <a:pt x="113179" y="20527"/>
                  </a:lnTo>
                  <a:lnTo>
                    <a:pt x="75663" y="44367"/>
                  </a:lnTo>
                  <a:lnTo>
                    <a:pt x="44377" y="75640"/>
                  </a:lnTo>
                  <a:lnTo>
                    <a:pt x="20530" y="113133"/>
                  </a:lnTo>
                  <a:lnTo>
                    <a:pt x="5334" y="155634"/>
                  </a:lnTo>
                  <a:lnTo>
                    <a:pt x="0" y="201929"/>
                  </a:lnTo>
                  <a:lnTo>
                    <a:pt x="5334" y="248225"/>
                  </a:lnTo>
                  <a:lnTo>
                    <a:pt x="20530" y="290726"/>
                  </a:lnTo>
                  <a:lnTo>
                    <a:pt x="44377" y="328219"/>
                  </a:lnTo>
                  <a:lnTo>
                    <a:pt x="75663" y="359492"/>
                  </a:lnTo>
                  <a:lnTo>
                    <a:pt x="113179" y="383332"/>
                  </a:lnTo>
                  <a:lnTo>
                    <a:pt x="155714" y="398525"/>
                  </a:lnTo>
                  <a:lnTo>
                    <a:pt x="202057" y="403859"/>
                  </a:lnTo>
                  <a:lnTo>
                    <a:pt x="248352" y="398525"/>
                  </a:lnTo>
                  <a:lnTo>
                    <a:pt x="290853" y="383332"/>
                  </a:lnTo>
                  <a:lnTo>
                    <a:pt x="328346" y="359492"/>
                  </a:lnTo>
                  <a:lnTo>
                    <a:pt x="359619" y="328219"/>
                  </a:lnTo>
                  <a:lnTo>
                    <a:pt x="383459" y="290726"/>
                  </a:lnTo>
                  <a:lnTo>
                    <a:pt x="398653" y="248225"/>
                  </a:lnTo>
                  <a:lnTo>
                    <a:pt x="403987" y="201929"/>
                  </a:lnTo>
                  <a:lnTo>
                    <a:pt x="398653" y="155634"/>
                  </a:lnTo>
                  <a:lnTo>
                    <a:pt x="383459" y="113133"/>
                  </a:lnTo>
                  <a:lnTo>
                    <a:pt x="359619" y="75640"/>
                  </a:lnTo>
                  <a:lnTo>
                    <a:pt x="328346" y="44367"/>
                  </a:lnTo>
                  <a:lnTo>
                    <a:pt x="290853" y="20527"/>
                  </a:lnTo>
                  <a:lnTo>
                    <a:pt x="248352" y="5333"/>
                  </a:lnTo>
                  <a:lnTo>
                    <a:pt x="202057" y="0"/>
                  </a:lnTo>
                  <a:close/>
                </a:path>
              </a:pathLst>
            </a:custGeom>
            <a:solidFill>
              <a:srgbClr val="5B9BD4"/>
            </a:solidFill>
          </p:spPr>
          <p:txBody>
            <a:bodyPr wrap="square" lIns="0" tIns="0" rIns="0" bIns="0" rtlCol="0"/>
            <a:lstStyle/>
            <a:p>
              <a:endParaRPr/>
            </a:p>
          </p:txBody>
        </p:sp>
        <p:sp>
          <p:nvSpPr>
            <p:cNvPr id="17" name="object 17"/>
            <p:cNvSpPr/>
            <p:nvPr/>
          </p:nvSpPr>
          <p:spPr>
            <a:xfrm>
              <a:off x="6010909" y="1498346"/>
              <a:ext cx="404495" cy="403860"/>
            </a:xfrm>
            <a:custGeom>
              <a:avLst/>
              <a:gdLst/>
              <a:ahLst/>
              <a:cxnLst/>
              <a:rect l="l" t="t" r="r" b="b"/>
              <a:pathLst>
                <a:path w="404495" h="403860">
                  <a:moveTo>
                    <a:pt x="0" y="201929"/>
                  </a:moveTo>
                  <a:lnTo>
                    <a:pt x="5334" y="155634"/>
                  </a:lnTo>
                  <a:lnTo>
                    <a:pt x="20530" y="113133"/>
                  </a:lnTo>
                  <a:lnTo>
                    <a:pt x="44377" y="75640"/>
                  </a:lnTo>
                  <a:lnTo>
                    <a:pt x="75663" y="44367"/>
                  </a:lnTo>
                  <a:lnTo>
                    <a:pt x="113179" y="20527"/>
                  </a:lnTo>
                  <a:lnTo>
                    <a:pt x="155714" y="5333"/>
                  </a:lnTo>
                  <a:lnTo>
                    <a:pt x="202057" y="0"/>
                  </a:lnTo>
                  <a:lnTo>
                    <a:pt x="248352" y="5333"/>
                  </a:lnTo>
                  <a:lnTo>
                    <a:pt x="290853" y="20527"/>
                  </a:lnTo>
                  <a:lnTo>
                    <a:pt x="328346" y="44367"/>
                  </a:lnTo>
                  <a:lnTo>
                    <a:pt x="359619" y="75640"/>
                  </a:lnTo>
                  <a:lnTo>
                    <a:pt x="383459" y="113133"/>
                  </a:lnTo>
                  <a:lnTo>
                    <a:pt x="398653" y="155634"/>
                  </a:lnTo>
                  <a:lnTo>
                    <a:pt x="403987" y="201929"/>
                  </a:lnTo>
                  <a:lnTo>
                    <a:pt x="398653" y="248225"/>
                  </a:lnTo>
                  <a:lnTo>
                    <a:pt x="383459" y="290726"/>
                  </a:lnTo>
                  <a:lnTo>
                    <a:pt x="359619" y="328219"/>
                  </a:lnTo>
                  <a:lnTo>
                    <a:pt x="328346" y="359492"/>
                  </a:lnTo>
                  <a:lnTo>
                    <a:pt x="290853" y="383332"/>
                  </a:lnTo>
                  <a:lnTo>
                    <a:pt x="248352" y="398525"/>
                  </a:lnTo>
                  <a:lnTo>
                    <a:pt x="202057" y="403859"/>
                  </a:lnTo>
                  <a:lnTo>
                    <a:pt x="155714" y="398525"/>
                  </a:lnTo>
                  <a:lnTo>
                    <a:pt x="113179" y="383332"/>
                  </a:lnTo>
                  <a:lnTo>
                    <a:pt x="75663" y="359492"/>
                  </a:lnTo>
                  <a:lnTo>
                    <a:pt x="44377" y="328219"/>
                  </a:lnTo>
                  <a:lnTo>
                    <a:pt x="20530" y="290726"/>
                  </a:lnTo>
                  <a:lnTo>
                    <a:pt x="5334" y="248225"/>
                  </a:lnTo>
                  <a:lnTo>
                    <a:pt x="0" y="201929"/>
                  </a:lnTo>
                  <a:close/>
                </a:path>
              </a:pathLst>
            </a:custGeom>
            <a:ln w="12700">
              <a:solidFill>
                <a:srgbClr val="41709C"/>
              </a:solidFill>
            </a:ln>
          </p:spPr>
          <p:txBody>
            <a:bodyPr wrap="square" lIns="0" tIns="0" rIns="0" bIns="0" rtlCol="0"/>
            <a:lstStyle/>
            <a:p>
              <a:endParaRPr/>
            </a:p>
          </p:txBody>
        </p:sp>
      </p:grpSp>
      <p:sp>
        <p:nvSpPr>
          <p:cNvPr id="18" name="object 18"/>
          <p:cNvSpPr txBox="1"/>
          <p:nvPr/>
        </p:nvSpPr>
        <p:spPr>
          <a:xfrm>
            <a:off x="6150355" y="1553972"/>
            <a:ext cx="129539" cy="269240"/>
          </a:xfrm>
          <a:prstGeom prst="rect">
            <a:avLst/>
          </a:prstGeom>
        </p:spPr>
        <p:txBody>
          <a:bodyPr vert="horz" wrap="square" lIns="0" tIns="12065" rIns="0" bIns="0" rtlCol="0">
            <a:spAutoFit/>
          </a:bodyPr>
          <a:lstStyle/>
          <a:p>
            <a:pPr marL="12700">
              <a:lnSpc>
                <a:spcPct val="100000"/>
              </a:lnSpc>
              <a:spcBef>
                <a:spcPts val="95"/>
              </a:spcBef>
            </a:pPr>
            <a:r>
              <a:rPr sz="1600" dirty="0">
                <a:solidFill>
                  <a:srgbClr val="FFFFFF"/>
                </a:solidFill>
                <a:latin typeface="Calibri"/>
                <a:cs typeface="Calibri"/>
              </a:rPr>
              <a:t>II</a:t>
            </a:r>
            <a:endParaRPr sz="1600">
              <a:latin typeface="Calibri"/>
              <a:cs typeface="Calibri"/>
            </a:endParaRPr>
          </a:p>
        </p:txBody>
      </p:sp>
      <p:sp>
        <p:nvSpPr>
          <p:cNvPr id="19" name="object 19"/>
          <p:cNvSpPr/>
          <p:nvPr/>
        </p:nvSpPr>
        <p:spPr>
          <a:xfrm>
            <a:off x="6879843" y="2782823"/>
            <a:ext cx="234950" cy="960119"/>
          </a:xfrm>
          <a:custGeom>
            <a:avLst/>
            <a:gdLst/>
            <a:ahLst/>
            <a:cxnLst/>
            <a:rect l="l" t="t" r="r" b="b"/>
            <a:pathLst>
              <a:path w="234950" h="960120">
                <a:moveTo>
                  <a:pt x="234696" y="960119"/>
                </a:moveTo>
                <a:lnTo>
                  <a:pt x="189035" y="958582"/>
                </a:lnTo>
                <a:lnTo>
                  <a:pt x="151733" y="954389"/>
                </a:lnTo>
                <a:lnTo>
                  <a:pt x="126575" y="948172"/>
                </a:lnTo>
                <a:lnTo>
                  <a:pt x="117348" y="940561"/>
                </a:lnTo>
                <a:lnTo>
                  <a:pt x="117348" y="499617"/>
                </a:lnTo>
                <a:lnTo>
                  <a:pt x="108138" y="492007"/>
                </a:lnTo>
                <a:lnTo>
                  <a:pt x="83010" y="485790"/>
                </a:lnTo>
                <a:lnTo>
                  <a:pt x="45714" y="481597"/>
                </a:lnTo>
                <a:lnTo>
                  <a:pt x="0" y="480059"/>
                </a:lnTo>
                <a:lnTo>
                  <a:pt x="45714" y="478522"/>
                </a:lnTo>
                <a:lnTo>
                  <a:pt x="83010" y="474329"/>
                </a:lnTo>
                <a:lnTo>
                  <a:pt x="108138" y="468112"/>
                </a:lnTo>
                <a:lnTo>
                  <a:pt x="117348" y="460501"/>
                </a:lnTo>
                <a:lnTo>
                  <a:pt x="117348" y="19557"/>
                </a:lnTo>
                <a:lnTo>
                  <a:pt x="126575" y="11947"/>
                </a:lnTo>
                <a:lnTo>
                  <a:pt x="151733" y="5730"/>
                </a:lnTo>
                <a:lnTo>
                  <a:pt x="189035" y="1537"/>
                </a:lnTo>
                <a:lnTo>
                  <a:pt x="234696" y="0"/>
                </a:lnTo>
              </a:path>
            </a:pathLst>
          </a:custGeom>
          <a:ln w="6350">
            <a:solidFill>
              <a:srgbClr val="5B9BD4"/>
            </a:solidFill>
          </a:ln>
        </p:spPr>
        <p:txBody>
          <a:bodyPr wrap="square" lIns="0" tIns="0" rIns="0" bIns="0" rtlCol="0"/>
          <a:lstStyle/>
          <a:p>
            <a:endParaRPr/>
          </a:p>
        </p:txBody>
      </p:sp>
      <p:sp>
        <p:nvSpPr>
          <p:cNvPr id="20" name="object 20"/>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22</a:t>
            </a:fld>
            <a:endParaRP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383540" y="219202"/>
            <a:ext cx="10720070" cy="756920"/>
          </a:xfrm>
          <a:prstGeom prst="rect">
            <a:avLst/>
          </a:prstGeom>
        </p:spPr>
        <p:txBody>
          <a:bodyPr vert="horz" wrap="square" lIns="0" tIns="12065" rIns="0" bIns="0" rtlCol="0">
            <a:spAutoFit/>
          </a:bodyPr>
          <a:lstStyle/>
          <a:p>
            <a:pPr marL="12700" marR="5080">
              <a:lnSpc>
                <a:spcPct val="100000"/>
              </a:lnSpc>
              <a:spcBef>
                <a:spcPts val="95"/>
              </a:spcBef>
            </a:pPr>
            <a:r>
              <a:rPr sz="1600" b="1" spc="-5" dirty="0">
                <a:solidFill>
                  <a:srgbClr val="353535"/>
                </a:solidFill>
                <a:latin typeface="Times New Roman"/>
                <a:cs typeface="Times New Roman"/>
              </a:rPr>
              <a:t>Пример</a:t>
            </a:r>
            <a:r>
              <a:rPr sz="1600" b="1" spc="5" dirty="0">
                <a:solidFill>
                  <a:srgbClr val="353535"/>
                </a:solidFill>
                <a:latin typeface="Times New Roman"/>
                <a:cs typeface="Times New Roman"/>
              </a:rPr>
              <a:t> </a:t>
            </a:r>
            <a:r>
              <a:rPr sz="1600" b="1" spc="-5" dirty="0">
                <a:solidFill>
                  <a:srgbClr val="353535"/>
                </a:solidFill>
                <a:latin typeface="Times New Roman"/>
                <a:cs typeface="Times New Roman"/>
              </a:rPr>
              <a:t>2.</a:t>
            </a:r>
            <a:r>
              <a:rPr sz="1600" b="1" spc="15" dirty="0">
                <a:solidFill>
                  <a:srgbClr val="353535"/>
                </a:solidFill>
                <a:latin typeface="Times New Roman"/>
                <a:cs typeface="Times New Roman"/>
              </a:rPr>
              <a:t> </a:t>
            </a:r>
            <a:r>
              <a:rPr sz="1600" dirty="0">
                <a:solidFill>
                  <a:srgbClr val="353535"/>
                </a:solidFill>
                <a:latin typeface="Times New Roman"/>
                <a:cs typeface="Times New Roman"/>
              </a:rPr>
              <a:t>Через</a:t>
            </a:r>
            <a:r>
              <a:rPr sz="1600" spc="15" dirty="0">
                <a:solidFill>
                  <a:srgbClr val="353535"/>
                </a:solidFill>
                <a:latin typeface="Times New Roman"/>
                <a:cs typeface="Times New Roman"/>
              </a:rPr>
              <a:t> </a:t>
            </a:r>
            <a:r>
              <a:rPr sz="1600" spc="-5" dirty="0">
                <a:solidFill>
                  <a:srgbClr val="353535"/>
                </a:solidFill>
                <a:latin typeface="Times New Roman"/>
                <a:cs typeface="Times New Roman"/>
              </a:rPr>
              <a:t>520</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г</a:t>
            </a:r>
            <a:r>
              <a:rPr sz="1600" spc="15" dirty="0">
                <a:solidFill>
                  <a:srgbClr val="353535"/>
                </a:solidFill>
                <a:latin typeface="Times New Roman"/>
                <a:cs typeface="Times New Roman"/>
              </a:rPr>
              <a:t> </a:t>
            </a:r>
            <a:r>
              <a:rPr sz="1600" spc="-5" dirty="0">
                <a:solidFill>
                  <a:srgbClr val="353535"/>
                </a:solidFill>
                <a:latin typeface="Times New Roman"/>
                <a:cs typeface="Times New Roman"/>
              </a:rPr>
              <a:t>16,1%-ного</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раствора</a:t>
            </a:r>
            <a:r>
              <a:rPr sz="1600" dirty="0">
                <a:solidFill>
                  <a:srgbClr val="353535"/>
                </a:solidFill>
                <a:latin typeface="Times New Roman"/>
                <a:cs typeface="Times New Roman"/>
              </a:rPr>
              <a:t> </a:t>
            </a:r>
            <a:r>
              <a:rPr sz="1600" spc="-20" dirty="0">
                <a:solidFill>
                  <a:srgbClr val="353535"/>
                </a:solidFill>
                <a:latin typeface="Times New Roman"/>
                <a:cs typeface="Times New Roman"/>
              </a:rPr>
              <a:t>сульфата</a:t>
            </a:r>
            <a:r>
              <a:rPr sz="1600" spc="30" dirty="0">
                <a:solidFill>
                  <a:srgbClr val="353535"/>
                </a:solidFill>
                <a:latin typeface="Times New Roman"/>
                <a:cs typeface="Times New Roman"/>
              </a:rPr>
              <a:t> </a:t>
            </a:r>
            <a:r>
              <a:rPr sz="1600" spc="-10" dirty="0">
                <a:solidFill>
                  <a:srgbClr val="353535"/>
                </a:solidFill>
                <a:latin typeface="Times New Roman"/>
                <a:cs typeface="Times New Roman"/>
              </a:rPr>
              <a:t>цинка</a:t>
            </a:r>
            <a:r>
              <a:rPr sz="1600" spc="30" dirty="0">
                <a:solidFill>
                  <a:srgbClr val="353535"/>
                </a:solidFill>
                <a:latin typeface="Times New Roman"/>
                <a:cs typeface="Times New Roman"/>
              </a:rPr>
              <a:t> </a:t>
            </a:r>
            <a:r>
              <a:rPr sz="1600" spc="-10" dirty="0">
                <a:solidFill>
                  <a:srgbClr val="353535"/>
                </a:solidFill>
                <a:latin typeface="Times New Roman"/>
                <a:cs typeface="Times New Roman"/>
              </a:rPr>
              <a:t>пропускали</a:t>
            </a:r>
            <a:r>
              <a:rPr sz="1600" spc="40" dirty="0">
                <a:solidFill>
                  <a:srgbClr val="353535"/>
                </a:solidFill>
                <a:latin typeface="Times New Roman"/>
                <a:cs typeface="Times New Roman"/>
              </a:rPr>
              <a:t> </a:t>
            </a:r>
            <a:r>
              <a:rPr sz="1600" spc="-5" dirty="0">
                <a:solidFill>
                  <a:srgbClr val="353535"/>
                </a:solidFill>
                <a:latin typeface="Times New Roman"/>
                <a:cs typeface="Times New Roman"/>
              </a:rPr>
              <a:t>электрический</a:t>
            </a:r>
            <a:r>
              <a:rPr sz="1600" spc="35" dirty="0">
                <a:solidFill>
                  <a:srgbClr val="353535"/>
                </a:solidFill>
                <a:latin typeface="Times New Roman"/>
                <a:cs typeface="Times New Roman"/>
              </a:rPr>
              <a:t> </a:t>
            </a:r>
            <a:r>
              <a:rPr sz="1600" spc="-15" dirty="0">
                <a:solidFill>
                  <a:srgbClr val="353535"/>
                </a:solidFill>
                <a:latin typeface="Times New Roman"/>
                <a:cs typeface="Times New Roman"/>
              </a:rPr>
              <a:t>ток</a:t>
            </a:r>
            <a:r>
              <a:rPr sz="1600" dirty="0">
                <a:solidFill>
                  <a:srgbClr val="353535"/>
                </a:solidFill>
                <a:latin typeface="Times New Roman"/>
                <a:cs typeface="Times New Roman"/>
              </a:rPr>
              <a:t> </a:t>
            </a:r>
            <a:r>
              <a:rPr sz="1600" spc="-5" dirty="0">
                <a:solidFill>
                  <a:srgbClr val="353535"/>
                </a:solidFill>
                <a:latin typeface="Times New Roman"/>
                <a:cs typeface="Times New Roman"/>
              </a:rPr>
              <a:t>до</a:t>
            </a:r>
            <a:r>
              <a:rPr sz="1600" dirty="0">
                <a:solidFill>
                  <a:srgbClr val="353535"/>
                </a:solidFill>
                <a:latin typeface="Times New Roman"/>
                <a:cs typeface="Times New Roman"/>
              </a:rPr>
              <a:t> </a:t>
            </a:r>
            <a:r>
              <a:rPr sz="1600" spc="-15" dirty="0">
                <a:solidFill>
                  <a:srgbClr val="353535"/>
                </a:solidFill>
                <a:latin typeface="Times New Roman"/>
                <a:cs typeface="Times New Roman"/>
              </a:rPr>
              <a:t>тех</a:t>
            </a:r>
            <a:r>
              <a:rPr sz="1600" spc="15" dirty="0">
                <a:solidFill>
                  <a:srgbClr val="353535"/>
                </a:solidFill>
                <a:latin typeface="Times New Roman"/>
                <a:cs typeface="Times New Roman"/>
              </a:rPr>
              <a:t> </a:t>
            </a:r>
            <a:r>
              <a:rPr sz="1600" spc="-5" dirty="0">
                <a:solidFill>
                  <a:srgbClr val="353535"/>
                </a:solidFill>
                <a:latin typeface="Times New Roman"/>
                <a:cs typeface="Times New Roman"/>
              </a:rPr>
              <a:t>пор,</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пока</a:t>
            </a:r>
            <a:r>
              <a:rPr sz="1600" spc="50" dirty="0">
                <a:solidFill>
                  <a:srgbClr val="353535"/>
                </a:solidFill>
                <a:latin typeface="Times New Roman"/>
                <a:cs typeface="Times New Roman"/>
              </a:rPr>
              <a:t> </a:t>
            </a:r>
            <a:r>
              <a:rPr sz="1600" spc="-15" dirty="0">
                <a:solidFill>
                  <a:srgbClr val="353535"/>
                </a:solidFill>
                <a:latin typeface="Times New Roman"/>
                <a:cs typeface="Times New Roman"/>
              </a:rPr>
              <a:t>объём</a:t>
            </a:r>
            <a:r>
              <a:rPr sz="1600" dirty="0">
                <a:solidFill>
                  <a:srgbClr val="353535"/>
                </a:solidFill>
                <a:latin typeface="Times New Roman"/>
                <a:cs typeface="Times New Roman"/>
              </a:rPr>
              <a:t> </a:t>
            </a:r>
            <a:r>
              <a:rPr sz="1600" spc="-5" dirty="0">
                <a:solidFill>
                  <a:srgbClr val="353535"/>
                </a:solidFill>
                <a:latin typeface="Times New Roman"/>
                <a:cs typeface="Times New Roman"/>
              </a:rPr>
              <a:t>газа, </a:t>
            </a:r>
            <a:r>
              <a:rPr sz="1600" dirty="0">
                <a:solidFill>
                  <a:srgbClr val="353535"/>
                </a:solidFill>
                <a:latin typeface="Times New Roman"/>
                <a:cs typeface="Times New Roman"/>
              </a:rPr>
              <a:t> </a:t>
            </a:r>
            <a:r>
              <a:rPr sz="1600" spc="-10" dirty="0">
                <a:solidFill>
                  <a:srgbClr val="353535"/>
                </a:solidFill>
                <a:latin typeface="Times New Roman"/>
                <a:cs typeface="Times New Roman"/>
              </a:rPr>
              <a:t>выделившегося</a:t>
            </a:r>
            <a:r>
              <a:rPr sz="1600" spc="40" dirty="0">
                <a:solidFill>
                  <a:srgbClr val="353535"/>
                </a:solidFill>
                <a:latin typeface="Times New Roman"/>
                <a:cs typeface="Times New Roman"/>
              </a:rPr>
              <a:t> </a:t>
            </a:r>
            <a:r>
              <a:rPr sz="1600" spc="-5" dirty="0">
                <a:solidFill>
                  <a:srgbClr val="353535"/>
                </a:solidFill>
                <a:latin typeface="Times New Roman"/>
                <a:cs typeface="Times New Roman"/>
              </a:rPr>
              <a:t>на</a:t>
            </a:r>
            <a:r>
              <a:rPr sz="1600" spc="10" dirty="0">
                <a:solidFill>
                  <a:srgbClr val="353535"/>
                </a:solidFill>
                <a:latin typeface="Times New Roman"/>
                <a:cs typeface="Times New Roman"/>
              </a:rPr>
              <a:t> </a:t>
            </a:r>
            <a:r>
              <a:rPr sz="1600" spc="-25" dirty="0">
                <a:solidFill>
                  <a:srgbClr val="353535"/>
                </a:solidFill>
                <a:latin typeface="Times New Roman"/>
                <a:cs typeface="Times New Roman"/>
              </a:rPr>
              <a:t>катоде,</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не</a:t>
            </a:r>
            <a:r>
              <a:rPr sz="1600" spc="25" dirty="0">
                <a:solidFill>
                  <a:srgbClr val="353535"/>
                </a:solidFill>
                <a:latin typeface="Times New Roman"/>
                <a:cs typeface="Times New Roman"/>
              </a:rPr>
              <a:t> </a:t>
            </a:r>
            <a:r>
              <a:rPr sz="1600" dirty="0">
                <a:solidFill>
                  <a:srgbClr val="353535"/>
                </a:solidFill>
                <a:latin typeface="Times New Roman"/>
                <a:cs typeface="Times New Roman"/>
              </a:rPr>
              <a:t>стал </a:t>
            </a:r>
            <a:r>
              <a:rPr sz="1600" spc="-5" dirty="0">
                <a:solidFill>
                  <a:srgbClr val="353535"/>
                </a:solidFill>
                <a:latin typeface="Times New Roman"/>
                <a:cs typeface="Times New Roman"/>
              </a:rPr>
              <a:t>равен</a:t>
            </a:r>
            <a:r>
              <a:rPr sz="1600" spc="40" dirty="0">
                <a:solidFill>
                  <a:srgbClr val="353535"/>
                </a:solidFill>
                <a:latin typeface="Times New Roman"/>
                <a:cs typeface="Times New Roman"/>
              </a:rPr>
              <a:t> </a:t>
            </a:r>
            <a:r>
              <a:rPr sz="1600" spc="-15" dirty="0">
                <a:solidFill>
                  <a:srgbClr val="353535"/>
                </a:solidFill>
                <a:latin typeface="Times New Roman"/>
                <a:cs typeface="Times New Roman"/>
              </a:rPr>
              <a:t>объёму</a:t>
            </a:r>
            <a:r>
              <a:rPr sz="1600" spc="-5" dirty="0">
                <a:solidFill>
                  <a:srgbClr val="353535"/>
                </a:solidFill>
                <a:latin typeface="Times New Roman"/>
                <a:cs typeface="Times New Roman"/>
              </a:rPr>
              <a:t> газа,</a:t>
            </a:r>
            <a:r>
              <a:rPr sz="1600" spc="25" dirty="0">
                <a:solidFill>
                  <a:srgbClr val="353535"/>
                </a:solidFill>
                <a:latin typeface="Times New Roman"/>
                <a:cs typeface="Times New Roman"/>
              </a:rPr>
              <a:t> </a:t>
            </a:r>
            <a:r>
              <a:rPr sz="1600" spc="-10" dirty="0">
                <a:solidFill>
                  <a:srgbClr val="353535"/>
                </a:solidFill>
                <a:latin typeface="Times New Roman"/>
                <a:cs typeface="Times New Roman"/>
              </a:rPr>
              <a:t>выделившемуся</a:t>
            </a:r>
            <a:r>
              <a:rPr sz="1600" spc="55" dirty="0">
                <a:solidFill>
                  <a:srgbClr val="353535"/>
                </a:solidFill>
                <a:latin typeface="Times New Roman"/>
                <a:cs typeface="Times New Roman"/>
              </a:rPr>
              <a:t> </a:t>
            </a:r>
            <a:r>
              <a:rPr sz="1600" spc="-5" dirty="0">
                <a:solidFill>
                  <a:srgbClr val="353535"/>
                </a:solidFill>
                <a:latin typeface="Times New Roman"/>
                <a:cs typeface="Times New Roman"/>
              </a:rPr>
              <a:t>на</a:t>
            </a:r>
            <a:r>
              <a:rPr sz="1600" spc="25" dirty="0">
                <a:solidFill>
                  <a:srgbClr val="353535"/>
                </a:solidFill>
                <a:latin typeface="Times New Roman"/>
                <a:cs typeface="Times New Roman"/>
              </a:rPr>
              <a:t> </a:t>
            </a:r>
            <a:r>
              <a:rPr sz="1600" spc="-10" dirty="0">
                <a:solidFill>
                  <a:srgbClr val="353535"/>
                </a:solidFill>
                <a:latin typeface="Times New Roman"/>
                <a:cs typeface="Times New Roman"/>
              </a:rPr>
              <a:t>аноде.</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При</a:t>
            </a:r>
            <a:r>
              <a:rPr sz="1600" spc="10" dirty="0">
                <a:solidFill>
                  <a:srgbClr val="353535"/>
                </a:solidFill>
                <a:latin typeface="Times New Roman"/>
                <a:cs typeface="Times New Roman"/>
              </a:rPr>
              <a:t> </a:t>
            </a:r>
            <a:r>
              <a:rPr sz="1600" spc="-20" dirty="0">
                <a:solidFill>
                  <a:srgbClr val="353535"/>
                </a:solidFill>
                <a:latin typeface="Times New Roman"/>
                <a:cs typeface="Times New Roman"/>
              </a:rPr>
              <a:t>этом</a:t>
            </a:r>
            <a:r>
              <a:rPr sz="1600" spc="20" dirty="0">
                <a:solidFill>
                  <a:srgbClr val="353535"/>
                </a:solidFill>
                <a:latin typeface="Times New Roman"/>
                <a:cs typeface="Times New Roman"/>
              </a:rPr>
              <a:t> </a:t>
            </a:r>
            <a:r>
              <a:rPr sz="1600" spc="-10" dirty="0">
                <a:solidFill>
                  <a:srgbClr val="353535"/>
                </a:solidFill>
                <a:latin typeface="Times New Roman"/>
                <a:cs typeface="Times New Roman"/>
              </a:rPr>
              <a:t>массовая</a:t>
            </a:r>
            <a:r>
              <a:rPr sz="1600" spc="25" dirty="0">
                <a:solidFill>
                  <a:srgbClr val="353535"/>
                </a:solidFill>
                <a:latin typeface="Times New Roman"/>
                <a:cs typeface="Times New Roman"/>
              </a:rPr>
              <a:t> </a:t>
            </a:r>
            <a:r>
              <a:rPr sz="1600" spc="-10" dirty="0">
                <a:solidFill>
                  <a:srgbClr val="353535"/>
                </a:solidFill>
                <a:latin typeface="Times New Roman"/>
                <a:cs typeface="Times New Roman"/>
              </a:rPr>
              <a:t>доля</a:t>
            </a:r>
            <a:r>
              <a:rPr sz="1600" spc="5" dirty="0">
                <a:solidFill>
                  <a:srgbClr val="353535"/>
                </a:solidFill>
                <a:latin typeface="Times New Roman"/>
                <a:cs typeface="Times New Roman"/>
              </a:rPr>
              <a:t> </a:t>
            </a:r>
            <a:r>
              <a:rPr sz="1600" spc="-20" dirty="0">
                <a:solidFill>
                  <a:srgbClr val="353535"/>
                </a:solidFill>
                <a:latin typeface="Times New Roman"/>
                <a:cs typeface="Times New Roman"/>
              </a:rPr>
              <a:t>сульфата</a:t>
            </a:r>
            <a:r>
              <a:rPr sz="1600" spc="35" dirty="0">
                <a:solidFill>
                  <a:srgbClr val="353535"/>
                </a:solidFill>
                <a:latin typeface="Times New Roman"/>
                <a:cs typeface="Times New Roman"/>
              </a:rPr>
              <a:t> </a:t>
            </a:r>
            <a:r>
              <a:rPr sz="1600" spc="-10" dirty="0">
                <a:solidFill>
                  <a:srgbClr val="353535"/>
                </a:solidFill>
                <a:latin typeface="Times New Roman"/>
                <a:cs typeface="Times New Roman"/>
              </a:rPr>
              <a:t>цинка </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понизилась</a:t>
            </a:r>
            <a:r>
              <a:rPr sz="1600" spc="55" dirty="0">
                <a:solidFill>
                  <a:srgbClr val="353535"/>
                </a:solidFill>
                <a:latin typeface="Times New Roman"/>
                <a:cs typeface="Times New Roman"/>
              </a:rPr>
              <a:t> </a:t>
            </a:r>
            <a:r>
              <a:rPr sz="1600" spc="-5" dirty="0">
                <a:solidFill>
                  <a:srgbClr val="353535"/>
                </a:solidFill>
                <a:latin typeface="Times New Roman"/>
                <a:cs typeface="Times New Roman"/>
              </a:rPr>
              <a:t>до</a:t>
            </a:r>
            <a:r>
              <a:rPr sz="1600" spc="15" dirty="0">
                <a:solidFill>
                  <a:srgbClr val="353535"/>
                </a:solidFill>
                <a:latin typeface="Times New Roman"/>
                <a:cs typeface="Times New Roman"/>
              </a:rPr>
              <a:t> </a:t>
            </a:r>
            <a:r>
              <a:rPr sz="1600" spc="-5" dirty="0">
                <a:solidFill>
                  <a:srgbClr val="353535"/>
                </a:solidFill>
                <a:latin typeface="Times New Roman"/>
                <a:cs typeface="Times New Roman"/>
              </a:rPr>
              <a:t>10,3%.</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К</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полученному</a:t>
            </a:r>
            <a:r>
              <a:rPr sz="1600" spc="60" dirty="0">
                <a:solidFill>
                  <a:srgbClr val="353535"/>
                </a:solidFill>
                <a:latin typeface="Times New Roman"/>
                <a:cs typeface="Times New Roman"/>
              </a:rPr>
              <a:t> </a:t>
            </a:r>
            <a:r>
              <a:rPr sz="1600" spc="-10" dirty="0">
                <a:solidFill>
                  <a:srgbClr val="353535"/>
                </a:solidFill>
                <a:latin typeface="Times New Roman"/>
                <a:cs typeface="Times New Roman"/>
              </a:rPr>
              <a:t>раствору</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добавили</a:t>
            </a:r>
            <a:r>
              <a:rPr sz="1600" spc="25" dirty="0">
                <a:solidFill>
                  <a:srgbClr val="353535"/>
                </a:solidFill>
                <a:latin typeface="Times New Roman"/>
                <a:cs typeface="Times New Roman"/>
              </a:rPr>
              <a:t> </a:t>
            </a:r>
            <a:r>
              <a:rPr sz="1600" spc="-5" dirty="0">
                <a:solidFill>
                  <a:srgbClr val="353535"/>
                </a:solidFill>
                <a:latin typeface="Times New Roman"/>
                <a:cs typeface="Times New Roman"/>
              </a:rPr>
              <a:t>212 г</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10%</a:t>
            </a:r>
            <a:r>
              <a:rPr sz="1600" spc="15" dirty="0">
                <a:solidFill>
                  <a:srgbClr val="353535"/>
                </a:solidFill>
                <a:latin typeface="Times New Roman"/>
                <a:cs typeface="Times New Roman"/>
              </a:rPr>
              <a:t> </a:t>
            </a:r>
            <a:r>
              <a:rPr sz="1600" spc="-5" dirty="0">
                <a:solidFill>
                  <a:srgbClr val="353535"/>
                </a:solidFill>
                <a:latin typeface="Times New Roman"/>
                <a:cs typeface="Times New Roman"/>
              </a:rPr>
              <a:t>раствора</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карбоната</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натрия.</a:t>
            </a:r>
            <a:r>
              <a:rPr sz="1600" spc="35" dirty="0">
                <a:solidFill>
                  <a:srgbClr val="353535"/>
                </a:solidFill>
                <a:latin typeface="Times New Roman"/>
                <a:cs typeface="Times New Roman"/>
              </a:rPr>
              <a:t> </a:t>
            </a:r>
            <a:r>
              <a:rPr sz="1600" spc="-5" dirty="0">
                <a:solidFill>
                  <a:srgbClr val="353535"/>
                </a:solidFill>
                <a:latin typeface="Times New Roman"/>
                <a:cs typeface="Times New Roman"/>
              </a:rPr>
              <a:t>Вычислите</a:t>
            </a:r>
            <a:r>
              <a:rPr sz="1600" spc="35" dirty="0">
                <a:solidFill>
                  <a:srgbClr val="353535"/>
                </a:solidFill>
                <a:latin typeface="Times New Roman"/>
                <a:cs typeface="Times New Roman"/>
              </a:rPr>
              <a:t> </a:t>
            </a:r>
            <a:r>
              <a:rPr sz="1600" spc="-15" dirty="0">
                <a:solidFill>
                  <a:srgbClr val="353535"/>
                </a:solidFill>
                <a:latin typeface="Times New Roman"/>
                <a:cs typeface="Times New Roman"/>
              </a:rPr>
              <a:t>массовую</a:t>
            </a:r>
            <a:r>
              <a:rPr sz="1600" spc="45" dirty="0">
                <a:solidFill>
                  <a:srgbClr val="353535"/>
                </a:solidFill>
                <a:latin typeface="Times New Roman"/>
                <a:cs typeface="Times New Roman"/>
              </a:rPr>
              <a:t> </a:t>
            </a:r>
            <a:r>
              <a:rPr sz="1600" spc="-10" dirty="0">
                <a:solidFill>
                  <a:srgbClr val="353535"/>
                </a:solidFill>
                <a:latin typeface="Times New Roman"/>
                <a:cs typeface="Times New Roman"/>
              </a:rPr>
              <a:t>долю</a:t>
            </a:r>
            <a:endParaRPr sz="1600">
              <a:latin typeface="Times New Roman"/>
              <a:cs typeface="Times New Roman"/>
            </a:endParaRPr>
          </a:p>
        </p:txBody>
      </p:sp>
      <p:sp>
        <p:nvSpPr>
          <p:cNvPr id="3" name="object 3"/>
          <p:cNvSpPr txBox="1"/>
          <p:nvPr/>
        </p:nvSpPr>
        <p:spPr>
          <a:xfrm>
            <a:off x="383540" y="950722"/>
            <a:ext cx="3469004" cy="269240"/>
          </a:xfrm>
          <a:prstGeom prst="rect">
            <a:avLst/>
          </a:prstGeom>
        </p:spPr>
        <p:txBody>
          <a:bodyPr vert="horz" wrap="square" lIns="0" tIns="12065" rIns="0" bIns="0" rtlCol="0">
            <a:spAutoFit/>
          </a:bodyPr>
          <a:lstStyle/>
          <a:p>
            <a:pPr marL="12700">
              <a:lnSpc>
                <a:spcPct val="100000"/>
              </a:lnSpc>
              <a:spcBef>
                <a:spcPts val="95"/>
              </a:spcBef>
            </a:pPr>
            <a:r>
              <a:rPr sz="1600" spc="-20" dirty="0">
                <a:solidFill>
                  <a:srgbClr val="353535"/>
                </a:solidFill>
                <a:latin typeface="Times New Roman"/>
                <a:cs typeface="Times New Roman"/>
              </a:rPr>
              <a:t>сульфата</a:t>
            </a:r>
            <a:r>
              <a:rPr sz="1600" spc="20" dirty="0">
                <a:solidFill>
                  <a:srgbClr val="353535"/>
                </a:solidFill>
                <a:latin typeface="Times New Roman"/>
                <a:cs typeface="Times New Roman"/>
              </a:rPr>
              <a:t> </a:t>
            </a:r>
            <a:r>
              <a:rPr sz="1600" spc="-10" dirty="0">
                <a:solidFill>
                  <a:srgbClr val="353535"/>
                </a:solidFill>
                <a:latin typeface="Times New Roman"/>
                <a:cs typeface="Times New Roman"/>
              </a:rPr>
              <a:t>цинка</a:t>
            </a:r>
            <a:r>
              <a:rPr sz="1600" spc="15" dirty="0">
                <a:solidFill>
                  <a:srgbClr val="353535"/>
                </a:solidFill>
                <a:latin typeface="Times New Roman"/>
                <a:cs typeface="Times New Roman"/>
              </a:rPr>
              <a:t> </a:t>
            </a:r>
            <a:r>
              <a:rPr sz="1600" spc="-5" dirty="0">
                <a:solidFill>
                  <a:srgbClr val="353535"/>
                </a:solidFill>
                <a:latin typeface="Times New Roman"/>
                <a:cs typeface="Times New Roman"/>
              </a:rPr>
              <a:t>в</a:t>
            </a:r>
            <a:r>
              <a:rPr sz="1600" spc="-10" dirty="0">
                <a:solidFill>
                  <a:srgbClr val="353535"/>
                </a:solidFill>
                <a:latin typeface="Times New Roman"/>
                <a:cs typeface="Times New Roman"/>
              </a:rPr>
              <a:t> </a:t>
            </a:r>
            <a:r>
              <a:rPr sz="1600" spc="-15" dirty="0">
                <a:solidFill>
                  <a:srgbClr val="353535"/>
                </a:solidFill>
                <a:latin typeface="Times New Roman"/>
                <a:cs typeface="Times New Roman"/>
              </a:rPr>
              <a:t>полученном</a:t>
            </a:r>
            <a:r>
              <a:rPr sz="1600" spc="50" dirty="0">
                <a:solidFill>
                  <a:srgbClr val="353535"/>
                </a:solidFill>
                <a:latin typeface="Times New Roman"/>
                <a:cs typeface="Times New Roman"/>
              </a:rPr>
              <a:t> </a:t>
            </a:r>
            <a:r>
              <a:rPr sz="1600" spc="-5" dirty="0">
                <a:solidFill>
                  <a:srgbClr val="353535"/>
                </a:solidFill>
                <a:latin typeface="Times New Roman"/>
                <a:cs typeface="Times New Roman"/>
              </a:rPr>
              <a:t>растворе.</a:t>
            </a:r>
            <a:endParaRPr sz="1600">
              <a:latin typeface="Times New Roman"/>
              <a:cs typeface="Times New Roman"/>
            </a:endParaRPr>
          </a:p>
        </p:txBody>
      </p:sp>
      <p:sp>
        <p:nvSpPr>
          <p:cNvPr id="4" name="object 4"/>
          <p:cNvSpPr txBox="1"/>
          <p:nvPr/>
        </p:nvSpPr>
        <p:spPr>
          <a:xfrm>
            <a:off x="508203" y="1337309"/>
            <a:ext cx="1581785" cy="391160"/>
          </a:xfrm>
          <a:prstGeom prst="rect">
            <a:avLst/>
          </a:prstGeom>
        </p:spPr>
        <p:txBody>
          <a:bodyPr vert="horz" wrap="square" lIns="0" tIns="12700" rIns="0" bIns="0" rtlCol="0">
            <a:spAutoFit/>
          </a:bodyPr>
          <a:lstStyle/>
          <a:p>
            <a:pPr marL="12700">
              <a:lnSpc>
                <a:spcPct val="100000"/>
              </a:lnSpc>
              <a:spcBef>
                <a:spcPts val="100"/>
              </a:spcBef>
            </a:pPr>
            <a:r>
              <a:rPr sz="2400" b="1" dirty="0">
                <a:latin typeface="Calibri"/>
                <a:cs typeface="Calibri"/>
              </a:rPr>
              <a:t>Д)</a:t>
            </a:r>
            <a:r>
              <a:rPr sz="2400" b="1" spc="-70" dirty="0">
                <a:latin typeface="Calibri"/>
                <a:cs typeface="Calibri"/>
              </a:rPr>
              <a:t> </a:t>
            </a:r>
            <a:r>
              <a:rPr sz="2400" b="1" spc="-10" dirty="0">
                <a:latin typeface="Calibri"/>
                <a:cs typeface="Calibri"/>
              </a:rPr>
              <a:t>Решение</a:t>
            </a:r>
            <a:endParaRPr sz="2400">
              <a:latin typeface="Calibri"/>
              <a:cs typeface="Calibri"/>
            </a:endParaRPr>
          </a:p>
        </p:txBody>
      </p:sp>
      <p:sp>
        <p:nvSpPr>
          <p:cNvPr id="5" name="object 5"/>
          <p:cNvSpPr txBox="1"/>
          <p:nvPr/>
        </p:nvSpPr>
        <p:spPr>
          <a:xfrm>
            <a:off x="6630289" y="1019048"/>
            <a:ext cx="4951095" cy="1120140"/>
          </a:xfrm>
          <a:prstGeom prst="rect">
            <a:avLst/>
          </a:prstGeom>
        </p:spPr>
        <p:txBody>
          <a:bodyPr vert="horz" wrap="square" lIns="0" tIns="12065" rIns="0" bIns="0" rtlCol="0">
            <a:spAutoFit/>
          </a:bodyPr>
          <a:lstStyle/>
          <a:p>
            <a:pPr marL="38100">
              <a:lnSpc>
                <a:spcPts val="1905"/>
              </a:lnSpc>
              <a:spcBef>
                <a:spcPts val="95"/>
              </a:spcBef>
            </a:pPr>
            <a:r>
              <a:rPr sz="1600" spc="-5" dirty="0">
                <a:latin typeface="Times New Roman"/>
                <a:cs typeface="Times New Roman"/>
              </a:rPr>
              <a:t>2ZnSO</a:t>
            </a:r>
            <a:r>
              <a:rPr sz="1575" spc="-7" baseline="-21164" dirty="0">
                <a:latin typeface="Times New Roman"/>
                <a:cs typeface="Times New Roman"/>
              </a:rPr>
              <a:t>4</a:t>
            </a:r>
            <a:r>
              <a:rPr sz="1575" spc="187" baseline="-21164" dirty="0">
                <a:latin typeface="Times New Roman"/>
                <a:cs typeface="Times New Roman"/>
              </a:rPr>
              <a:t> </a:t>
            </a:r>
            <a:r>
              <a:rPr sz="1600" spc="-5" dirty="0">
                <a:latin typeface="Times New Roman"/>
                <a:cs typeface="Times New Roman"/>
              </a:rPr>
              <a:t>+</a:t>
            </a:r>
            <a:r>
              <a:rPr sz="1600" spc="5" dirty="0">
                <a:latin typeface="Times New Roman"/>
                <a:cs typeface="Times New Roman"/>
              </a:rPr>
              <a:t> </a:t>
            </a:r>
            <a:r>
              <a:rPr sz="1600" dirty="0">
                <a:latin typeface="Times New Roman"/>
                <a:cs typeface="Times New Roman"/>
              </a:rPr>
              <a:t>2H</a:t>
            </a:r>
            <a:r>
              <a:rPr sz="1575" baseline="-21164" dirty="0">
                <a:latin typeface="Times New Roman"/>
                <a:cs typeface="Times New Roman"/>
              </a:rPr>
              <a:t>2</a:t>
            </a:r>
            <a:r>
              <a:rPr sz="1600" dirty="0">
                <a:latin typeface="Times New Roman"/>
                <a:cs typeface="Times New Roman"/>
              </a:rPr>
              <a:t>O</a:t>
            </a:r>
            <a:r>
              <a:rPr sz="1600" spc="-20" dirty="0">
                <a:latin typeface="Times New Roman"/>
                <a:cs typeface="Times New Roman"/>
              </a:rPr>
              <a:t> </a:t>
            </a:r>
            <a:r>
              <a:rPr sz="1600" spc="-5" dirty="0">
                <a:latin typeface="Times New Roman"/>
                <a:cs typeface="Times New Roman"/>
              </a:rPr>
              <a:t>=</a:t>
            </a:r>
            <a:r>
              <a:rPr sz="1600" dirty="0">
                <a:latin typeface="Times New Roman"/>
                <a:cs typeface="Times New Roman"/>
              </a:rPr>
              <a:t> </a:t>
            </a:r>
            <a:r>
              <a:rPr sz="1600" spc="-5" dirty="0">
                <a:latin typeface="Times New Roman"/>
                <a:cs typeface="Times New Roman"/>
              </a:rPr>
              <a:t>2Zn↓</a:t>
            </a:r>
            <a:r>
              <a:rPr sz="1600" spc="-10" dirty="0">
                <a:latin typeface="Times New Roman"/>
                <a:cs typeface="Times New Roman"/>
              </a:rPr>
              <a:t> </a:t>
            </a:r>
            <a:r>
              <a:rPr sz="1600" spc="-5" dirty="0">
                <a:latin typeface="Times New Roman"/>
                <a:cs typeface="Times New Roman"/>
              </a:rPr>
              <a:t>+</a:t>
            </a:r>
            <a:r>
              <a:rPr sz="1600" spc="5" dirty="0">
                <a:latin typeface="Times New Roman"/>
                <a:cs typeface="Times New Roman"/>
              </a:rPr>
              <a:t> </a:t>
            </a:r>
            <a:r>
              <a:rPr sz="1600" dirty="0">
                <a:latin typeface="Times New Roman"/>
                <a:cs typeface="Times New Roman"/>
              </a:rPr>
              <a:t>O</a:t>
            </a:r>
            <a:r>
              <a:rPr sz="1575" baseline="-21164" dirty="0">
                <a:latin typeface="Times New Roman"/>
                <a:cs typeface="Times New Roman"/>
              </a:rPr>
              <a:t>2</a:t>
            </a:r>
            <a:r>
              <a:rPr sz="1600" dirty="0">
                <a:latin typeface="Times New Roman"/>
                <a:cs typeface="Times New Roman"/>
              </a:rPr>
              <a:t>↑</a:t>
            </a:r>
            <a:r>
              <a:rPr sz="1600" spc="-15" dirty="0">
                <a:latin typeface="Times New Roman"/>
                <a:cs typeface="Times New Roman"/>
              </a:rPr>
              <a:t> </a:t>
            </a:r>
            <a:r>
              <a:rPr sz="1600" spc="-5" dirty="0">
                <a:latin typeface="Times New Roman"/>
                <a:cs typeface="Times New Roman"/>
              </a:rPr>
              <a:t>+</a:t>
            </a:r>
            <a:r>
              <a:rPr sz="1600" dirty="0">
                <a:latin typeface="Times New Roman"/>
                <a:cs typeface="Times New Roman"/>
              </a:rPr>
              <a:t> 2H</a:t>
            </a:r>
            <a:r>
              <a:rPr sz="1575" baseline="-21164" dirty="0">
                <a:latin typeface="Times New Roman"/>
                <a:cs typeface="Times New Roman"/>
              </a:rPr>
              <a:t>2</a:t>
            </a:r>
            <a:r>
              <a:rPr sz="1600" dirty="0">
                <a:latin typeface="Times New Roman"/>
                <a:cs typeface="Times New Roman"/>
              </a:rPr>
              <a:t>SO</a:t>
            </a:r>
            <a:r>
              <a:rPr sz="1575" baseline="-21164" dirty="0">
                <a:latin typeface="Times New Roman"/>
                <a:cs typeface="Times New Roman"/>
              </a:rPr>
              <a:t>4</a:t>
            </a:r>
            <a:r>
              <a:rPr sz="1575" spc="187" baseline="-21164" dirty="0">
                <a:latin typeface="Times New Roman"/>
                <a:cs typeface="Times New Roman"/>
              </a:rPr>
              <a:t> </a:t>
            </a:r>
            <a:r>
              <a:rPr sz="1600" spc="-5" dirty="0">
                <a:latin typeface="Times New Roman"/>
                <a:cs typeface="Times New Roman"/>
              </a:rPr>
              <a:t>(1)</a:t>
            </a:r>
            <a:endParaRPr sz="1600">
              <a:latin typeface="Times New Roman"/>
              <a:cs typeface="Times New Roman"/>
            </a:endParaRPr>
          </a:p>
          <a:p>
            <a:pPr marL="38100">
              <a:lnSpc>
                <a:spcPts val="1905"/>
              </a:lnSpc>
            </a:pPr>
            <a:r>
              <a:rPr sz="1600" dirty="0">
                <a:latin typeface="Times New Roman"/>
                <a:cs typeface="Times New Roman"/>
              </a:rPr>
              <a:t>2H</a:t>
            </a:r>
            <a:r>
              <a:rPr sz="1575" baseline="-21164" dirty="0">
                <a:latin typeface="Times New Roman"/>
                <a:cs typeface="Times New Roman"/>
              </a:rPr>
              <a:t>2</a:t>
            </a:r>
            <a:r>
              <a:rPr sz="1600" dirty="0">
                <a:latin typeface="Times New Roman"/>
                <a:cs typeface="Times New Roman"/>
              </a:rPr>
              <a:t>O</a:t>
            </a:r>
            <a:r>
              <a:rPr sz="1600" spc="-30" dirty="0">
                <a:latin typeface="Times New Roman"/>
                <a:cs typeface="Times New Roman"/>
              </a:rPr>
              <a:t> </a:t>
            </a:r>
            <a:r>
              <a:rPr sz="1600" spc="-5" dirty="0">
                <a:latin typeface="Times New Roman"/>
                <a:cs typeface="Times New Roman"/>
              </a:rPr>
              <a:t>= </a:t>
            </a:r>
            <a:r>
              <a:rPr sz="1600" dirty="0">
                <a:latin typeface="Times New Roman"/>
                <a:cs typeface="Times New Roman"/>
              </a:rPr>
              <a:t>2H</a:t>
            </a:r>
            <a:r>
              <a:rPr sz="1575" baseline="-21164" dirty="0">
                <a:latin typeface="Times New Roman"/>
                <a:cs typeface="Times New Roman"/>
              </a:rPr>
              <a:t>2</a:t>
            </a:r>
            <a:r>
              <a:rPr sz="1575" spc="179" baseline="-21164" dirty="0">
                <a:latin typeface="Times New Roman"/>
                <a:cs typeface="Times New Roman"/>
              </a:rPr>
              <a:t> </a:t>
            </a:r>
            <a:r>
              <a:rPr sz="1600" spc="-5" dirty="0">
                <a:latin typeface="Times New Roman"/>
                <a:cs typeface="Times New Roman"/>
              </a:rPr>
              <a:t>+ </a:t>
            </a:r>
            <a:r>
              <a:rPr sz="1600" dirty="0">
                <a:latin typeface="Times New Roman"/>
                <a:cs typeface="Times New Roman"/>
              </a:rPr>
              <a:t>O</a:t>
            </a:r>
            <a:r>
              <a:rPr sz="1575" baseline="-21164" dirty="0">
                <a:latin typeface="Times New Roman"/>
                <a:cs typeface="Times New Roman"/>
              </a:rPr>
              <a:t>2</a:t>
            </a:r>
            <a:r>
              <a:rPr sz="1575" spc="195" baseline="-21164" dirty="0">
                <a:latin typeface="Times New Roman"/>
                <a:cs typeface="Times New Roman"/>
              </a:rPr>
              <a:t> </a:t>
            </a:r>
            <a:r>
              <a:rPr sz="1600" spc="-5" dirty="0">
                <a:latin typeface="Times New Roman"/>
                <a:cs typeface="Times New Roman"/>
              </a:rPr>
              <a:t>(2)</a:t>
            </a:r>
            <a:endParaRPr sz="1600">
              <a:latin typeface="Times New Roman"/>
              <a:cs typeface="Times New Roman"/>
            </a:endParaRPr>
          </a:p>
          <a:p>
            <a:pPr marL="54610">
              <a:lnSpc>
                <a:spcPct val="100000"/>
              </a:lnSpc>
              <a:spcBef>
                <a:spcPts val="625"/>
              </a:spcBef>
            </a:pPr>
            <a:r>
              <a:rPr sz="1600" dirty="0">
                <a:latin typeface="Times New Roman"/>
                <a:cs typeface="Times New Roman"/>
              </a:rPr>
              <a:t>H</a:t>
            </a:r>
            <a:r>
              <a:rPr sz="1575" baseline="-21164" dirty="0">
                <a:latin typeface="Times New Roman"/>
                <a:cs typeface="Times New Roman"/>
              </a:rPr>
              <a:t>2</a:t>
            </a:r>
            <a:r>
              <a:rPr sz="1600" dirty="0">
                <a:latin typeface="Times New Roman"/>
                <a:cs typeface="Times New Roman"/>
              </a:rPr>
              <a:t>SO</a:t>
            </a:r>
            <a:r>
              <a:rPr sz="1575" baseline="-21164" dirty="0">
                <a:latin typeface="Times New Roman"/>
                <a:cs typeface="Times New Roman"/>
              </a:rPr>
              <a:t>4(1)</a:t>
            </a:r>
            <a:r>
              <a:rPr sz="1575" spc="165" baseline="-21164" dirty="0">
                <a:latin typeface="Times New Roman"/>
                <a:cs typeface="Times New Roman"/>
              </a:rPr>
              <a:t> </a:t>
            </a:r>
            <a:r>
              <a:rPr sz="1600" spc="-5" dirty="0">
                <a:latin typeface="Times New Roman"/>
                <a:cs typeface="Times New Roman"/>
              </a:rPr>
              <a:t>+ </a:t>
            </a:r>
            <a:r>
              <a:rPr sz="1600" dirty="0">
                <a:latin typeface="Times New Roman"/>
                <a:cs typeface="Times New Roman"/>
              </a:rPr>
              <a:t>Na</a:t>
            </a:r>
            <a:r>
              <a:rPr sz="1575" baseline="-21164" dirty="0">
                <a:latin typeface="Times New Roman"/>
                <a:cs typeface="Times New Roman"/>
              </a:rPr>
              <a:t>2</a:t>
            </a:r>
            <a:r>
              <a:rPr sz="1600" dirty="0">
                <a:latin typeface="Times New Roman"/>
                <a:cs typeface="Times New Roman"/>
              </a:rPr>
              <a:t>CO</a:t>
            </a:r>
            <a:r>
              <a:rPr sz="1575" baseline="-21164" dirty="0">
                <a:latin typeface="Times New Roman"/>
                <a:cs typeface="Times New Roman"/>
              </a:rPr>
              <a:t>3(доб.)</a:t>
            </a:r>
            <a:r>
              <a:rPr sz="1575" spc="165" baseline="-21164" dirty="0">
                <a:latin typeface="Times New Roman"/>
                <a:cs typeface="Times New Roman"/>
              </a:rPr>
              <a:t> </a:t>
            </a:r>
            <a:r>
              <a:rPr sz="1600" spc="-5" dirty="0">
                <a:latin typeface="Times New Roman"/>
                <a:cs typeface="Times New Roman"/>
              </a:rPr>
              <a:t>= </a:t>
            </a:r>
            <a:r>
              <a:rPr sz="1600" dirty="0">
                <a:latin typeface="Times New Roman"/>
                <a:cs typeface="Times New Roman"/>
              </a:rPr>
              <a:t>Na</a:t>
            </a:r>
            <a:r>
              <a:rPr sz="1575" baseline="-21164" dirty="0">
                <a:latin typeface="Times New Roman"/>
                <a:cs typeface="Times New Roman"/>
              </a:rPr>
              <a:t>2</a:t>
            </a:r>
            <a:r>
              <a:rPr sz="1600" dirty="0">
                <a:latin typeface="Times New Roman"/>
                <a:cs typeface="Times New Roman"/>
              </a:rPr>
              <a:t>SO</a:t>
            </a:r>
            <a:r>
              <a:rPr sz="1575" baseline="-21164" dirty="0">
                <a:latin typeface="Times New Roman"/>
                <a:cs typeface="Times New Roman"/>
              </a:rPr>
              <a:t>4</a:t>
            </a:r>
            <a:r>
              <a:rPr sz="1575" spc="209" baseline="-21164" dirty="0">
                <a:latin typeface="Times New Roman"/>
                <a:cs typeface="Times New Roman"/>
              </a:rPr>
              <a:t> </a:t>
            </a:r>
            <a:r>
              <a:rPr sz="1600" spc="-5" dirty="0">
                <a:latin typeface="Times New Roman"/>
                <a:cs typeface="Times New Roman"/>
              </a:rPr>
              <a:t>+</a:t>
            </a:r>
            <a:r>
              <a:rPr sz="1600" spc="5" dirty="0">
                <a:latin typeface="Times New Roman"/>
                <a:cs typeface="Times New Roman"/>
              </a:rPr>
              <a:t> </a:t>
            </a:r>
            <a:r>
              <a:rPr sz="1600" dirty="0">
                <a:latin typeface="Times New Roman"/>
                <a:cs typeface="Times New Roman"/>
              </a:rPr>
              <a:t>H</a:t>
            </a:r>
            <a:r>
              <a:rPr sz="1575" baseline="-21164" dirty="0">
                <a:latin typeface="Times New Roman"/>
                <a:cs typeface="Times New Roman"/>
              </a:rPr>
              <a:t>2</a:t>
            </a:r>
            <a:r>
              <a:rPr sz="1600" dirty="0">
                <a:latin typeface="Times New Roman"/>
                <a:cs typeface="Times New Roman"/>
              </a:rPr>
              <a:t>O</a:t>
            </a:r>
            <a:r>
              <a:rPr sz="1600" spc="-20" dirty="0">
                <a:latin typeface="Times New Roman"/>
                <a:cs typeface="Times New Roman"/>
              </a:rPr>
              <a:t> </a:t>
            </a:r>
            <a:r>
              <a:rPr sz="1600" spc="-5" dirty="0">
                <a:latin typeface="Times New Roman"/>
                <a:cs typeface="Times New Roman"/>
              </a:rPr>
              <a:t>+</a:t>
            </a:r>
            <a:r>
              <a:rPr sz="1600" spc="5" dirty="0">
                <a:latin typeface="Times New Roman"/>
                <a:cs typeface="Times New Roman"/>
              </a:rPr>
              <a:t> </a:t>
            </a:r>
            <a:r>
              <a:rPr sz="1600" dirty="0">
                <a:latin typeface="Times New Roman"/>
                <a:cs typeface="Times New Roman"/>
              </a:rPr>
              <a:t>CO</a:t>
            </a:r>
            <a:r>
              <a:rPr sz="1575" baseline="-21164" dirty="0">
                <a:latin typeface="Times New Roman"/>
                <a:cs typeface="Times New Roman"/>
              </a:rPr>
              <a:t>2</a:t>
            </a:r>
            <a:r>
              <a:rPr sz="1600" dirty="0">
                <a:latin typeface="Times New Roman"/>
                <a:cs typeface="Times New Roman"/>
              </a:rPr>
              <a:t>↑</a:t>
            </a:r>
            <a:r>
              <a:rPr sz="1600" spc="-15" dirty="0">
                <a:latin typeface="Times New Roman"/>
                <a:cs typeface="Times New Roman"/>
              </a:rPr>
              <a:t> </a:t>
            </a:r>
            <a:r>
              <a:rPr sz="1600" spc="-5" dirty="0">
                <a:latin typeface="Times New Roman"/>
                <a:cs typeface="Times New Roman"/>
              </a:rPr>
              <a:t>(3)</a:t>
            </a:r>
            <a:endParaRPr sz="1600">
              <a:latin typeface="Times New Roman"/>
              <a:cs typeface="Times New Roman"/>
            </a:endParaRPr>
          </a:p>
          <a:p>
            <a:pPr marL="54610">
              <a:lnSpc>
                <a:spcPct val="100000"/>
              </a:lnSpc>
              <a:spcBef>
                <a:spcPts val="350"/>
              </a:spcBef>
            </a:pPr>
            <a:r>
              <a:rPr sz="2400" spc="-7" baseline="13888" dirty="0">
                <a:latin typeface="Times New Roman"/>
                <a:cs typeface="Times New Roman"/>
              </a:rPr>
              <a:t>ZnSO</a:t>
            </a:r>
            <a:r>
              <a:rPr sz="1050" spc="-5" dirty="0">
                <a:latin typeface="Times New Roman"/>
                <a:cs typeface="Times New Roman"/>
              </a:rPr>
              <a:t>4(ост.</a:t>
            </a:r>
            <a:r>
              <a:rPr sz="1050" spc="-20" dirty="0">
                <a:latin typeface="Times New Roman"/>
                <a:cs typeface="Times New Roman"/>
              </a:rPr>
              <a:t> </a:t>
            </a:r>
            <a:r>
              <a:rPr sz="1050" spc="10" dirty="0">
                <a:latin typeface="Times New Roman"/>
                <a:cs typeface="Times New Roman"/>
              </a:rPr>
              <a:t>по</a:t>
            </a:r>
            <a:r>
              <a:rPr sz="1050" spc="-10" dirty="0">
                <a:latin typeface="Times New Roman"/>
                <a:cs typeface="Times New Roman"/>
              </a:rPr>
              <a:t> </a:t>
            </a:r>
            <a:r>
              <a:rPr sz="1050" spc="5" dirty="0">
                <a:latin typeface="Times New Roman"/>
                <a:cs typeface="Times New Roman"/>
              </a:rPr>
              <a:t>(1))</a:t>
            </a:r>
            <a:r>
              <a:rPr sz="1050" spc="114" dirty="0">
                <a:latin typeface="Times New Roman"/>
                <a:cs typeface="Times New Roman"/>
              </a:rPr>
              <a:t> </a:t>
            </a:r>
            <a:r>
              <a:rPr sz="2400" spc="-7" baseline="13888" dirty="0">
                <a:latin typeface="Times New Roman"/>
                <a:cs typeface="Times New Roman"/>
              </a:rPr>
              <a:t>+</a:t>
            </a:r>
            <a:r>
              <a:rPr sz="2400" spc="-15" baseline="13888" dirty="0">
                <a:latin typeface="Times New Roman"/>
                <a:cs typeface="Times New Roman"/>
              </a:rPr>
              <a:t> </a:t>
            </a:r>
            <a:r>
              <a:rPr sz="2400" baseline="13888" dirty="0">
                <a:latin typeface="Times New Roman"/>
                <a:cs typeface="Times New Roman"/>
              </a:rPr>
              <a:t>Na</a:t>
            </a:r>
            <a:r>
              <a:rPr sz="1050" dirty="0">
                <a:latin typeface="Times New Roman"/>
                <a:cs typeface="Times New Roman"/>
              </a:rPr>
              <a:t>2</a:t>
            </a:r>
            <a:r>
              <a:rPr sz="2400" baseline="13888" dirty="0">
                <a:latin typeface="Times New Roman"/>
                <a:cs typeface="Times New Roman"/>
              </a:rPr>
              <a:t>CO</a:t>
            </a:r>
            <a:r>
              <a:rPr sz="1050" dirty="0">
                <a:latin typeface="Times New Roman"/>
                <a:cs typeface="Times New Roman"/>
              </a:rPr>
              <a:t>3(изб.</a:t>
            </a:r>
            <a:r>
              <a:rPr sz="1050" spc="-15" dirty="0">
                <a:latin typeface="Times New Roman"/>
                <a:cs typeface="Times New Roman"/>
              </a:rPr>
              <a:t> </a:t>
            </a:r>
            <a:r>
              <a:rPr sz="1050" spc="10" dirty="0">
                <a:latin typeface="Times New Roman"/>
                <a:cs typeface="Times New Roman"/>
              </a:rPr>
              <a:t>по</a:t>
            </a:r>
            <a:r>
              <a:rPr sz="1050" spc="-10" dirty="0">
                <a:latin typeface="Times New Roman"/>
                <a:cs typeface="Times New Roman"/>
              </a:rPr>
              <a:t> </a:t>
            </a:r>
            <a:r>
              <a:rPr sz="1050" spc="5" dirty="0">
                <a:latin typeface="Times New Roman"/>
                <a:cs typeface="Times New Roman"/>
              </a:rPr>
              <a:t>(3)</a:t>
            </a:r>
            <a:r>
              <a:rPr sz="1050" spc="125" dirty="0">
                <a:latin typeface="Times New Roman"/>
                <a:cs typeface="Times New Roman"/>
              </a:rPr>
              <a:t> </a:t>
            </a:r>
            <a:r>
              <a:rPr sz="2400" spc="-7" baseline="13888" dirty="0">
                <a:latin typeface="Times New Roman"/>
                <a:cs typeface="Times New Roman"/>
              </a:rPr>
              <a:t>=</a:t>
            </a:r>
            <a:r>
              <a:rPr sz="2400" spc="-15" baseline="13888" dirty="0">
                <a:latin typeface="Times New Roman"/>
                <a:cs typeface="Times New Roman"/>
              </a:rPr>
              <a:t> </a:t>
            </a:r>
            <a:r>
              <a:rPr sz="2400" baseline="13888" dirty="0">
                <a:latin typeface="Times New Roman"/>
                <a:cs typeface="Times New Roman"/>
              </a:rPr>
              <a:t>ZnCO</a:t>
            </a:r>
            <a:r>
              <a:rPr sz="1050" dirty="0">
                <a:latin typeface="Times New Roman"/>
                <a:cs typeface="Times New Roman"/>
              </a:rPr>
              <a:t>3</a:t>
            </a:r>
            <a:r>
              <a:rPr sz="2400" baseline="13888" dirty="0">
                <a:latin typeface="Times New Roman"/>
                <a:cs typeface="Times New Roman"/>
              </a:rPr>
              <a:t>↓</a:t>
            </a:r>
            <a:r>
              <a:rPr sz="2400" spc="-22" baseline="13888" dirty="0">
                <a:latin typeface="Times New Roman"/>
                <a:cs typeface="Times New Roman"/>
              </a:rPr>
              <a:t> </a:t>
            </a:r>
            <a:r>
              <a:rPr sz="2400" spc="-7" baseline="13888" dirty="0">
                <a:latin typeface="Times New Roman"/>
                <a:cs typeface="Times New Roman"/>
              </a:rPr>
              <a:t>+</a:t>
            </a:r>
            <a:r>
              <a:rPr sz="2400" spc="-15" baseline="13888" dirty="0">
                <a:latin typeface="Times New Roman"/>
                <a:cs typeface="Times New Roman"/>
              </a:rPr>
              <a:t> </a:t>
            </a:r>
            <a:r>
              <a:rPr sz="2400" baseline="13888" dirty="0">
                <a:latin typeface="Times New Roman"/>
                <a:cs typeface="Times New Roman"/>
              </a:rPr>
              <a:t>Na</a:t>
            </a:r>
            <a:r>
              <a:rPr sz="1050" dirty="0">
                <a:latin typeface="Times New Roman"/>
                <a:cs typeface="Times New Roman"/>
              </a:rPr>
              <a:t>2</a:t>
            </a:r>
            <a:r>
              <a:rPr sz="2400" baseline="13888" dirty="0">
                <a:latin typeface="Times New Roman"/>
                <a:cs typeface="Times New Roman"/>
              </a:rPr>
              <a:t>SO</a:t>
            </a:r>
            <a:r>
              <a:rPr sz="1050" dirty="0">
                <a:latin typeface="Times New Roman"/>
                <a:cs typeface="Times New Roman"/>
              </a:rPr>
              <a:t>4</a:t>
            </a:r>
            <a:r>
              <a:rPr sz="2400" baseline="13888" dirty="0">
                <a:latin typeface="Times New Roman"/>
                <a:cs typeface="Times New Roman"/>
              </a:rPr>
              <a:t>↓ </a:t>
            </a:r>
            <a:r>
              <a:rPr sz="2400" spc="-7" baseline="13888" dirty="0">
                <a:latin typeface="Times New Roman"/>
                <a:cs typeface="Times New Roman"/>
              </a:rPr>
              <a:t>(4)</a:t>
            </a:r>
            <a:endParaRPr sz="2400" baseline="13888">
              <a:latin typeface="Times New Roman"/>
              <a:cs typeface="Times New Roman"/>
            </a:endParaRPr>
          </a:p>
        </p:txBody>
      </p:sp>
      <p:sp>
        <p:nvSpPr>
          <p:cNvPr id="6" name="object 6"/>
          <p:cNvSpPr/>
          <p:nvPr/>
        </p:nvSpPr>
        <p:spPr>
          <a:xfrm>
            <a:off x="6473952" y="1051560"/>
            <a:ext cx="192405" cy="457200"/>
          </a:xfrm>
          <a:custGeom>
            <a:avLst/>
            <a:gdLst/>
            <a:ahLst/>
            <a:cxnLst/>
            <a:rect l="l" t="t" r="r" b="b"/>
            <a:pathLst>
              <a:path w="192404" h="457200">
                <a:moveTo>
                  <a:pt x="192024" y="457200"/>
                </a:moveTo>
                <a:lnTo>
                  <a:pt x="154626" y="455949"/>
                </a:lnTo>
                <a:lnTo>
                  <a:pt x="124110" y="452532"/>
                </a:lnTo>
                <a:lnTo>
                  <a:pt x="103548" y="447448"/>
                </a:lnTo>
                <a:lnTo>
                  <a:pt x="96012" y="441198"/>
                </a:lnTo>
                <a:lnTo>
                  <a:pt x="96012" y="244602"/>
                </a:lnTo>
                <a:lnTo>
                  <a:pt x="88475" y="238351"/>
                </a:lnTo>
                <a:lnTo>
                  <a:pt x="67913" y="233267"/>
                </a:lnTo>
                <a:lnTo>
                  <a:pt x="37397" y="229850"/>
                </a:lnTo>
                <a:lnTo>
                  <a:pt x="0" y="228600"/>
                </a:lnTo>
                <a:lnTo>
                  <a:pt x="37397" y="227349"/>
                </a:lnTo>
                <a:lnTo>
                  <a:pt x="67913" y="223932"/>
                </a:lnTo>
                <a:lnTo>
                  <a:pt x="88475" y="218848"/>
                </a:lnTo>
                <a:lnTo>
                  <a:pt x="96012" y="212597"/>
                </a:lnTo>
                <a:lnTo>
                  <a:pt x="96012" y="16001"/>
                </a:lnTo>
                <a:lnTo>
                  <a:pt x="103548" y="9751"/>
                </a:lnTo>
                <a:lnTo>
                  <a:pt x="124110" y="4667"/>
                </a:lnTo>
                <a:lnTo>
                  <a:pt x="154626" y="1250"/>
                </a:lnTo>
                <a:lnTo>
                  <a:pt x="192024" y="0"/>
                </a:lnTo>
              </a:path>
            </a:pathLst>
          </a:custGeom>
          <a:ln w="6350">
            <a:solidFill>
              <a:srgbClr val="5B9BD4"/>
            </a:solidFill>
          </a:ln>
        </p:spPr>
        <p:txBody>
          <a:bodyPr wrap="square" lIns="0" tIns="0" rIns="0" bIns="0" rtlCol="0"/>
          <a:lstStyle/>
          <a:p>
            <a:endParaRPr/>
          </a:p>
        </p:txBody>
      </p:sp>
      <p:sp>
        <p:nvSpPr>
          <p:cNvPr id="7" name="object 7"/>
          <p:cNvSpPr/>
          <p:nvPr/>
        </p:nvSpPr>
        <p:spPr>
          <a:xfrm>
            <a:off x="6470903" y="1633727"/>
            <a:ext cx="192405" cy="457200"/>
          </a:xfrm>
          <a:custGeom>
            <a:avLst/>
            <a:gdLst/>
            <a:ahLst/>
            <a:cxnLst/>
            <a:rect l="l" t="t" r="r" b="b"/>
            <a:pathLst>
              <a:path w="192404" h="457200">
                <a:moveTo>
                  <a:pt x="192024" y="457200"/>
                </a:moveTo>
                <a:lnTo>
                  <a:pt x="154626" y="455949"/>
                </a:lnTo>
                <a:lnTo>
                  <a:pt x="124110" y="452532"/>
                </a:lnTo>
                <a:lnTo>
                  <a:pt x="103548" y="447448"/>
                </a:lnTo>
                <a:lnTo>
                  <a:pt x="96012" y="441198"/>
                </a:lnTo>
                <a:lnTo>
                  <a:pt x="96012" y="244602"/>
                </a:lnTo>
                <a:lnTo>
                  <a:pt x="88475" y="238351"/>
                </a:lnTo>
                <a:lnTo>
                  <a:pt x="67913" y="233267"/>
                </a:lnTo>
                <a:lnTo>
                  <a:pt x="37397" y="229850"/>
                </a:lnTo>
                <a:lnTo>
                  <a:pt x="0" y="228600"/>
                </a:lnTo>
                <a:lnTo>
                  <a:pt x="37397" y="227349"/>
                </a:lnTo>
                <a:lnTo>
                  <a:pt x="67913" y="223932"/>
                </a:lnTo>
                <a:lnTo>
                  <a:pt x="88475" y="218848"/>
                </a:lnTo>
                <a:lnTo>
                  <a:pt x="96012" y="212597"/>
                </a:lnTo>
                <a:lnTo>
                  <a:pt x="96012" y="16001"/>
                </a:lnTo>
                <a:lnTo>
                  <a:pt x="103548" y="9751"/>
                </a:lnTo>
                <a:lnTo>
                  <a:pt x="124110" y="4667"/>
                </a:lnTo>
                <a:lnTo>
                  <a:pt x="154626" y="1250"/>
                </a:lnTo>
                <a:lnTo>
                  <a:pt x="192024" y="0"/>
                </a:lnTo>
              </a:path>
            </a:pathLst>
          </a:custGeom>
          <a:ln w="6350">
            <a:solidFill>
              <a:srgbClr val="5B9BD4"/>
            </a:solidFill>
          </a:ln>
        </p:spPr>
        <p:txBody>
          <a:bodyPr wrap="square" lIns="0" tIns="0" rIns="0" bIns="0" rtlCol="0"/>
          <a:lstStyle/>
          <a:p>
            <a:endParaRPr/>
          </a:p>
        </p:txBody>
      </p:sp>
      <p:sp>
        <p:nvSpPr>
          <p:cNvPr id="8" name="object 8"/>
          <p:cNvSpPr txBox="1"/>
          <p:nvPr/>
        </p:nvSpPr>
        <p:spPr>
          <a:xfrm>
            <a:off x="121107" y="2110485"/>
            <a:ext cx="6906895" cy="391160"/>
          </a:xfrm>
          <a:prstGeom prst="rect">
            <a:avLst/>
          </a:prstGeom>
        </p:spPr>
        <p:txBody>
          <a:bodyPr vert="horz" wrap="square" lIns="0" tIns="12700" rIns="0" bIns="0" rtlCol="0">
            <a:spAutoFit/>
          </a:bodyPr>
          <a:lstStyle/>
          <a:p>
            <a:pPr marL="12700">
              <a:lnSpc>
                <a:spcPct val="100000"/>
              </a:lnSpc>
              <a:spcBef>
                <a:spcPts val="100"/>
              </a:spcBef>
            </a:pPr>
            <a:r>
              <a:rPr sz="2400" dirty="0">
                <a:latin typeface="Times New Roman"/>
                <a:cs typeface="Times New Roman"/>
              </a:rPr>
              <a:t>4)</a:t>
            </a:r>
            <a:r>
              <a:rPr sz="2400" spc="-10" dirty="0">
                <a:latin typeface="Times New Roman"/>
                <a:cs typeface="Times New Roman"/>
              </a:rPr>
              <a:t> </a:t>
            </a:r>
            <a:r>
              <a:rPr sz="2400" dirty="0">
                <a:latin typeface="Times New Roman"/>
                <a:cs typeface="Times New Roman"/>
              </a:rPr>
              <a:t>Возвращаемся</a:t>
            </a:r>
            <a:r>
              <a:rPr sz="2400" spc="-15" dirty="0">
                <a:latin typeface="Times New Roman"/>
                <a:cs typeface="Times New Roman"/>
              </a:rPr>
              <a:t> </a:t>
            </a:r>
            <a:r>
              <a:rPr sz="2400" dirty="0">
                <a:latin typeface="Times New Roman"/>
                <a:cs typeface="Times New Roman"/>
              </a:rPr>
              <a:t>к</a:t>
            </a:r>
            <a:r>
              <a:rPr sz="2400" spc="-10" dirty="0">
                <a:latin typeface="Times New Roman"/>
                <a:cs typeface="Times New Roman"/>
              </a:rPr>
              <a:t> </a:t>
            </a:r>
            <a:r>
              <a:rPr sz="2400" spc="-5" dirty="0">
                <a:latin typeface="Times New Roman"/>
                <a:cs typeface="Times New Roman"/>
              </a:rPr>
              <a:t>расчётам</a:t>
            </a:r>
            <a:r>
              <a:rPr sz="2400" spc="-15" dirty="0">
                <a:latin typeface="Times New Roman"/>
                <a:cs typeface="Times New Roman"/>
              </a:rPr>
              <a:t> </a:t>
            </a:r>
            <a:r>
              <a:rPr sz="2400" spc="-5" dirty="0">
                <a:latin typeface="Times New Roman"/>
                <a:cs typeface="Times New Roman"/>
              </a:rPr>
              <a:t>по</a:t>
            </a:r>
            <a:r>
              <a:rPr sz="2400" spc="-15" dirty="0">
                <a:latin typeface="Times New Roman"/>
                <a:cs typeface="Times New Roman"/>
              </a:rPr>
              <a:t> </a:t>
            </a:r>
            <a:r>
              <a:rPr sz="2400" dirty="0">
                <a:latin typeface="Times New Roman"/>
                <a:cs typeface="Times New Roman"/>
              </a:rPr>
              <a:t>уравнениям</a:t>
            </a:r>
            <a:r>
              <a:rPr sz="2400" spc="-5" dirty="0">
                <a:latin typeface="Times New Roman"/>
                <a:cs typeface="Times New Roman"/>
              </a:rPr>
              <a:t> </a:t>
            </a:r>
            <a:r>
              <a:rPr sz="2400" dirty="0">
                <a:latin typeface="Times New Roman"/>
                <a:cs typeface="Times New Roman"/>
              </a:rPr>
              <a:t>(1)</a:t>
            </a:r>
            <a:r>
              <a:rPr sz="2400" spc="-20" dirty="0">
                <a:latin typeface="Times New Roman"/>
                <a:cs typeface="Times New Roman"/>
              </a:rPr>
              <a:t> </a:t>
            </a:r>
            <a:r>
              <a:rPr sz="2400" dirty="0">
                <a:latin typeface="Times New Roman"/>
                <a:cs typeface="Times New Roman"/>
              </a:rPr>
              <a:t>и (2):</a:t>
            </a:r>
            <a:endParaRPr sz="2400">
              <a:latin typeface="Times New Roman"/>
              <a:cs typeface="Times New Roman"/>
            </a:endParaRPr>
          </a:p>
        </p:txBody>
      </p:sp>
      <p:graphicFrame>
        <p:nvGraphicFramePr>
          <p:cNvPr id="9" name="object 9"/>
          <p:cNvGraphicFramePr>
            <a:graphicFrameLocks noGrp="1"/>
          </p:cNvGraphicFramePr>
          <p:nvPr/>
        </p:nvGraphicFramePr>
        <p:xfrm>
          <a:off x="1332357" y="2614194"/>
          <a:ext cx="8108949" cy="1074773"/>
        </p:xfrm>
        <a:graphic>
          <a:graphicData uri="http://schemas.openxmlformats.org/drawingml/2006/table">
            <a:tbl>
              <a:tblPr firstRow="1" bandRow="1">
                <a:tableStyleId>{2D5ABB26-0587-4C30-8999-92F81FD0307C}</a:tableStyleId>
              </a:tblPr>
              <a:tblGrid>
                <a:gridCol w="1399540"/>
                <a:gridCol w="1559560"/>
                <a:gridCol w="1723389"/>
                <a:gridCol w="1720850"/>
                <a:gridCol w="1705610"/>
              </a:tblGrid>
              <a:tr h="339043">
                <a:tc>
                  <a:txBody>
                    <a:bodyPr/>
                    <a:lstStyle/>
                    <a:p>
                      <a:pPr marL="381000">
                        <a:lnSpc>
                          <a:spcPts val="2185"/>
                        </a:lnSpc>
                      </a:pPr>
                      <a:r>
                        <a:rPr sz="2000" i="1" dirty="0">
                          <a:latin typeface="Times New Roman"/>
                          <a:cs typeface="Times New Roman"/>
                        </a:rPr>
                        <a:t>x</a:t>
                      </a:r>
                      <a:r>
                        <a:rPr sz="2000" i="1" spc="-30" dirty="0">
                          <a:latin typeface="Times New Roman"/>
                          <a:cs typeface="Times New Roman"/>
                        </a:rPr>
                        <a:t> </a:t>
                      </a:r>
                      <a:r>
                        <a:rPr sz="2000" dirty="0">
                          <a:latin typeface="Times New Roman"/>
                          <a:cs typeface="Times New Roman"/>
                        </a:rPr>
                        <a:t>(0,2)</a:t>
                      </a:r>
                      <a:endParaRPr sz="2000">
                        <a:latin typeface="Times New Roman"/>
                        <a:cs typeface="Times New Roman"/>
                      </a:endParaRPr>
                    </a:p>
                  </a:txBody>
                  <a:tcPr marL="0" marR="0" marT="0" marB="0"/>
                </a:tc>
                <a:tc>
                  <a:txBody>
                    <a:bodyPr/>
                    <a:lstStyle/>
                    <a:p>
                      <a:pPr>
                        <a:lnSpc>
                          <a:spcPct val="100000"/>
                        </a:lnSpc>
                      </a:pPr>
                      <a:endParaRPr sz="1700">
                        <a:latin typeface="Times New Roman"/>
                        <a:cs typeface="Times New Roman"/>
                      </a:endParaRPr>
                    </a:p>
                  </a:txBody>
                  <a:tcPr marL="0" marR="0" marT="0" marB="0"/>
                </a:tc>
                <a:tc>
                  <a:txBody>
                    <a:bodyPr/>
                    <a:lstStyle/>
                    <a:p>
                      <a:pPr marR="313690" algn="r">
                        <a:lnSpc>
                          <a:spcPts val="2185"/>
                        </a:lnSpc>
                      </a:pPr>
                      <a:r>
                        <a:rPr sz="2000" i="1" dirty="0">
                          <a:latin typeface="Times New Roman"/>
                          <a:cs typeface="Times New Roman"/>
                        </a:rPr>
                        <a:t>x</a:t>
                      </a:r>
                      <a:r>
                        <a:rPr sz="2000" i="1" spc="-20" dirty="0">
                          <a:latin typeface="Times New Roman"/>
                          <a:cs typeface="Times New Roman"/>
                        </a:rPr>
                        <a:t> </a:t>
                      </a:r>
                      <a:r>
                        <a:rPr sz="2000" dirty="0">
                          <a:latin typeface="Times New Roman"/>
                          <a:cs typeface="Times New Roman"/>
                        </a:rPr>
                        <a:t>(0,2)</a:t>
                      </a:r>
                      <a:endParaRPr sz="2000">
                        <a:latin typeface="Times New Roman"/>
                        <a:cs typeface="Times New Roman"/>
                      </a:endParaRPr>
                    </a:p>
                  </a:txBody>
                  <a:tcPr marL="0" marR="0" marT="0" marB="0"/>
                </a:tc>
                <a:tc>
                  <a:txBody>
                    <a:bodyPr/>
                    <a:lstStyle/>
                    <a:p>
                      <a:pPr marL="511809">
                        <a:lnSpc>
                          <a:spcPts val="2185"/>
                        </a:lnSpc>
                      </a:pPr>
                      <a:r>
                        <a:rPr sz="2000" dirty="0">
                          <a:latin typeface="Times New Roman"/>
                          <a:cs typeface="Times New Roman"/>
                        </a:rPr>
                        <a:t>0,5</a:t>
                      </a:r>
                      <a:r>
                        <a:rPr sz="2000" i="1" dirty="0">
                          <a:latin typeface="Times New Roman"/>
                          <a:cs typeface="Times New Roman"/>
                        </a:rPr>
                        <a:t>x</a:t>
                      </a:r>
                      <a:r>
                        <a:rPr sz="2000" i="1" spc="-40" dirty="0">
                          <a:latin typeface="Times New Roman"/>
                          <a:cs typeface="Times New Roman"/>
                        </a:rPr>
                        <a:t> </a:t>
                      </a:r>
                      <a:r>
                        <a:rPr sz="2000" dirty="0">
                          <a:latin typeface="Times New Roman"/>
                          <a:cs typeface="Times New Roman"/>
                        </a:rPr>
                        <a:t>(0,1)</a:t>
                      </a:r>
                      <a:endParaRPr sz="2000">
                        <a:latin typeface="Times New Roman"/>
                        <a:cs typeface="Times New Roman"/>
                      </a:endParaRPr>
                    </a:p>
                  </a:txBody>
                  <a:tcPr marL="0" marR="0" marT="0" marB="0"/>
                </a:tc>
                <a:tc>
                  <a:txBody>
                    <a:bodyPr/>
                    <a:lstStyle/>
                    <a:p>
                      <a:pPr marL="480059">
                        <a:lnSpc>
                          <a:spcPts val="2185"/>
                        </a:lnSpc>
                      </a:pPr>
                      <a:r>
                        <a:rPr sz="2000" dirty="0">
                          <a:latin typeface="Times New Roman"/>
                          <a:cs typeface="Times New Roman"/>
                        </a:rPr>
                        <a:t>2</a:t>
                      </a:r>
                      <a:r>
                        <a:rPr sz="2000" i="1" dirty="0">
                          <a:latin typeface="Times New Roman"/>
                          <a:cs typeface="Times New Roman"/>
                        </a:rPr>
                        <a:t>x</a:t>
                      </a:r>
                      <a:r>
                        <a:rPr sz="2000" i="1" spc="-25" dirty="0">
                          <a:latin typeface="Times New Roman"/>
                          <a:cs typeface="Times New Roman"/>
                        </a:rPr>
                        <a:t> </a:t>
                      </a:r>
                      <a:r>
                        <a:rPr sz="2000" dirty="0">
                          <a:latin typeface="Times New Roman"/>
                          <a:cs typeface="Times New Roman"/>
                        </a:rPr>
                        <a:t>(0,2)</a:t>
                      </a:r>
                      <a:endParaRPr sz="2000">
                        <a:latin typeface="Times New Roman"/>
                        <a:cs typeface="Times New Roman"/>
                      </a:endParaRPr>
                    </a:p>
                  </a:txBody>
                  <a:tcPr marL="0" marR="0" marT="0" marB="0"/>
                </a:tc>
              </a:tr>
              <a:tr h="418306">
                <a:tc>
                  <a:txBody>
                    <a:bodyPr/>
                    <a:lstStyle/>
                    <a:p>
                      <a:pPr marL="127000">
                        <a:lnSpc>
                          <a:spcPct val="100000"/>
                        </a:lnSpc>
                        <a:spcBef>
                          <a:spcPts val="235"/>
                        </a:spcBef>
                      </a:pPr>
                      <a:r>
                        <a:rPr sz="2000" spc="5" dirty="0">
                          <a:latin typeface="Times New Roman"/>
                          <a:cs typeface="Times New Roman"/>
                        </a:rPr>
                        <a:t>2ZnSO</a:t>
                      </a:r>
                      <a:r>
                        <a:rPr sz="1950" spc="7" baseline="-21367" dirty="0">
                          <a:latin typeface="Times New Roman"/>
                          <a:cs typeface="Times New Roman"/>
                        </a:rPr>
                        <a:t>4</a:t>
                      </a:r>
                      <a:endParaRPr sz="1950" baseline="-21367">
                        <a:latin typeface="Times New Roman"/>
                        <a:cs typeface="Times New Roman"/>
                      </a:endParaRPr>
                    </a:p>
                  </a:txBody>
                  <a:tcPr marL="0" marR="0" marT="29845" marB="0"/>
                </a:tc>
                <a:tc>
                  <a:txBody>
                    <a:bodyPr/>
                    <a:lstStyle/>
                    <a:p>
                      <a:pPr marL="353060">
                        <a:lnSpc>
                          <a:spcPct val="100000"/>
                        </a:lnSpc>
                        <a:spcBef>
                          <a:spcPts val="235"/>
                        </a:spcBef>
                      </a:pPr>
                      <a:r>
                        <a:rPr sz="2000" dirty="0">
                          <a:latin typeface="Times New Roman"/>
                          <a:cs typeface="Times New Roman"/>
                        </a:rPr>
                        <a:t>+</a:t>
                      </a:r>
                      <a:r>
                        <a:rPr sz="2000" spc="-35" dirty="0">
                          <a:latin typeface="Times New Roman"/>
                          <a:cs typeface="Times New Roman"/>
                        </a:rPr>
                        <a:t> </a:t>
                      </a:r>
                      <a:r>
                        <a:rPr sz="2000" spc="5" dirty="0">
                          <a:latin typeface="Times New Roman"/>
                          <a:cs typeface="Times New Roman"/>
                        </a:rPr>
                        <a:t>2H</a:t>
                      </a:r>
                      <a:r>
                        <a:rPr sz="1950" spc="7" baseline="-21367" dirty="0">
                          <a:latin typeface="Times New Roman"/>
                          <a:cs typeface="Times New Roman"/>
                        </a:rPr>
                        <a:t>2</a:t>
                      </a:r>
                      <a:r>
                        <a:rPr sz="2000" spc="5" dirty="0">
                          <a:latin typeface="Times New Roman"/>
                          <a:cs typeface="Times New Roman"/>
                        </a:rPr>
                        <a:t>O</a:t>
                      </a:r>
                      <a:endParaRPr sz="2000">
                        <a:latin typeface="Times New Roman"/>
                        <a:cs typeface="Times New Roman"/>
                      </a:endParaRPr>
                    </a:p>
                  </a:txBody>
                  <a:tcPr marL="0" marR="0" marT="29845" marB="0"/>
                </a:tc>
                <a:tc>
                  <a:txBody>
                    <a:bodyPr/>
                    <a:lstStyle/>
                    <a:p>
                      <a:pPr marL="419100">
                        <a:lnSpc>
                          <a:spcPct val="100000"/>
                        </a:lnSpc>
                        <a:spcBef>
                          <a:spcPts val="235"/>
                        </a:spcBef>
                      </a:pPr>
                      <a:r>
                        <a:rPr sz="2000" dirty="0">
                          <a:latin typeface="Times New Roman"/>
                          <a:cs typeface="Times New Roman"/>
                        </a:rPr>
                        <a:t>=</a:t>
                      </a:r>
                      <a:r>
                        <a:rPr sz="2000" spc="-35" dirty="0">
                          <a:latin typeface="Times New Roman"/>
                          <a:cs typeface="Times New Roman"/>
                        </a:rPr>
                        <a:t> </a:t>
                      </a:r>
                      <a:r>
                        <a:rPr sz="2000" dirty="0">
                          <a:latin typeface="Times New Roman"/>
                          <a:cs typeface="Times New Roman"/>
                        </a:rPr>
                        <a:t>2Zn↓</a:t>
                      </a:r>
                      <a:endParaRPr sz="2000">
                        <a:latin typeface="Times New Roman"/>
                        <a:cs typeface="Times New Roman"/>
                      </a:endParaRPr>
                    </a:p>
                  </a:txBody>
                  <a:tcPr marL="0" marR="0" marT="29845" marB="0"/>
                </a:tc>
                <a:tc>
                  <a:txBody>
                    <a:bodyPr/>
                    <a:lstStyle/>
                    <a:p>
                      <a:pPr marL="321310">
                        <a:lnSpc>
                          <a:spcPct val="100000"/>
                        </a:lnSpc>
                        <a:spcBef>
                          <a:spcPts val="235"/>
                        </a:spcBef>
                      </a:pPr>
                      <a:r>
                        <a:rPr sz="2000" dirty="0">
                          <a:latin typeface="Times New Roman"/>
                          <a:cs typeface="Times New Roman"/>
                        </a:rPr>
                        <a:t>+</a:t>
                      </a:r>
                      <a:r>
                        <a:rPr sz="2000" spc="-35" dirty="0">
                          <a:latin typeface="Times New Roman"/>
                          <a:cs typeface="Times New Roman"/>
                        </a:rPr>
                        <a:t> </a:t>
                      </a:r>
                      <a:r>
                        <a:rPr sz="2000" spc="10" dirty="0">
                          <a:latin typeface="Times New Roman"/>
                          <a:cs typeface="Times New Roman"/>
                        </a:rPr>
                        <a:t>O</a:t>
                      </a:r>
                      <a:r>
                        <a:rPr sz="1950" spc="15" baseline="-21367" dirty="0">
                          <a:latin typeface="Times New Roman"/>
                          <a:cs typeface="Times New Roman"/>
                        </a:rPr>
                        <a:t>2</a:t>
                      </a:r>
                      <a:r>
                        <a:rPr sz="2000" spc="10" dirty="0">
                          <a:latin typeface="Times New Roman"/>
                          <a:cs typeface="Times New Roman"/>
                        </a:rPr>
                        <a:t>↑</a:t>
                      </a:r>
                      <a:endParaRPr sz="2000">
                        <a:latin typeface="Times New Roman"/>
                        <a:cs typeface="Times New Roman"/>
                      </a:endParaRPr>
                    </a:p>
                  </a:txBody>
                  <a:tcPr marL="0" marR="0" marT="29845" marB="0"/>
                </a:tc>
                <a:tc>
                  <a:txBody>
                    <a:bodyPr/>
                    <a:lstStyle/>
                    <a:p>
                      <a:pPr marL="226060">
                        <a:lnSpc>
                          <a:spcPct val="100000"/>
                        </a:lnSpc>
                        <a:spcBef>
                          <a:spcPts val="235"/>
                        </a:spcBef>
                      </a:pPr>
                      <a:r>
                        <a:rPr sz="2000" dirty="0">
                          <a:latin typeface="Times New Roman"/>
                          <a:cs typeface="Times New Roman"/>
                        </a:rPr>
                        <a:t>+</a:t>
                      </a:r>
                      <a:r>
                        <a:rPr sz="2000" spc="-40" dirty="0">
                          <a:latin typeface="Times New Roman"/>
                          <a:cs typeface="Times New Roman"/>
                        </a:rPr>
                        <a:t> </a:t>
                      </a:r>
                      <a:r>
                        <a:rPr sz="2000" spc="10" dirty="0">
                          <a:latin typeface="Times New Roman"/>
                          <a:cs typeface="Times New Roman"/>
                        </a:rPr>
                        <a:t>2H</a:t>
                      </a:r>
                      <a:r>
                        <a:rPr sz="1950" spc="15" baseline="-21367" dirty="0">
                          <a:latin typeface="Times New Roman"/>
                          <a:cs typeface="Times New Roman"/>
                        </a:rPr>
                        <a:t>2</a:t>
                      </a:r>
                      <a:r>
                        <a:rPr sz="2000" spc="10" dirty="0">
                          <a:latin typeface="Times New Roman"/>
                          <a:cs typeface="Times New Roman"/>
                        </a:rPr>
                        <a:t>SO</a:t>
                      </a:r>
                      <a:r>
                        <a:rPr sz="1950" spc="15" baseline="-21367" dirty="0">
                          <a:latin typeface="Times New Roman"/>
                          <a:cs typeface="Times New Roman"/>
                        </a:rPr>
                        <a:t>4</a:t>
                      </a:r>
                      <a:r>
                        <a:rPr sz="1950" spc="-30" baseline="-21367" dirty="0">
                          <a:latin typeface="Times New Roman"/>
                          <a:cs typeface="Times New Roman"/>
                        </a:rPr>
                        <a:t> </a:t>
                      </a:r>
                      <a:r>
                        <a:rPr sz="2000" dirty="0">
                          <a:latin typeface="Times New Roman"/>
                          <a:cs typeface="Times New Roman"/>
                        </a:rPr>
                        <a:t>(3)</a:t>
                      </a:r>
                      <a:endParaRPr sz="2000">
                        <a:latin typeface="Times New Roman"/>
                        <a:cs typeface="Times New Roman"/>
                      </a:endParaRPr>
                    </a:p>
                  </a:txBody>
                  <a:tcPr marL="0" marR="0" marT="29845" marB="0"/>
                </a:tc>
              </a:tr>
              <a:tr h="317424">
                <a:tc>
                  <a:txBody>
                    <a:bodyPr/>
                    <a:lstStyle/>
                    <a:p>
                      <a:pPr marL="127000">
                        <a:lnSpc>
                          <a:spcPts val="2335"/>
                        </a:lnSpc>
                        <a:spcBef>
                          <a:spcPts val="65"/>
                        </a:spcBef>
                      </a:pPr>
                      <a:r>
                        <a:rPr sz="2000" dirty="0">
                          <a:latin typeface="Times New Roman"/>
                          <a:cs typeface="Times New Roman"/>
                        </a:rPr>
                        <a:t>2</a:t>
                      </a:r>
                      <a:r>
                        <a:rPr sz="2000" spc="-25" dirty="0">
                          <a:latin typeface="Times New Roman"/>
                          <a:cs typeface="Times New Roman"/>
                        </a:rPr>
                        <a:t> </a:t>
                      </a:r>
                      <a:r>
                        <a:rPr sz="2000" spc="-5" dirty="0">
                          <a:latin typeface="Times New Roman"/>
                          <a:cs typeface="Times New Roman"/>
                        </a:rPr>
                        <a:t>моль</a:t>
                      </a:r>
                      <a:endParaRPr sz="2000">
                        <a:latin typeface="Times New Roman"/>
                        <a:cs typeface="Times New Roman"/>
                      </a:endParaRPr>
                    </a:p>
                  </a:txBody>
                  <a:tcPr marL="0" marR="0" marT="8255" marB="0"/>
                </a:tc>
                <a:tc>
                  <a:txBody>
                    <a:bodyPr/>
                    <a:lstStyle/>
                    <a:p>
                      <a:pPr>
                        <a:lnSpc>
                          <a:spcPct val="100000"/>
                        </a:lnSpc>
                      </a:pPr>
                      <a:endParaRPr sz="1700">
                        <a:latin typeface="Times New Roman"/>
                        <a:cs typeface="Times New Roman"/>
                      </a:endParaRPr>
                    </a:p>
                  </a:txBody>
                  <a:tcPr marL="0" marR="0" marT="0" marB="0"/>
                </a:tc>
                <a:tc>
                  <a:txBody>
                    <a:bodyPr/>
                    <a:lstStyle/>
                    <a:p>
                      <a:pPr marR="385445" algn="r">
                        <a:lnSpc>
                          <a:spcPts val="2335"/>
                        </a:lnSpc>
                        <a:spcBef>
                          <a:spcPts val="65"/>
                        </a:spcBef>
                      </a:pPr>
                      <a:r>
                        <a:rPr sz="2000" dirty="0">
                          <a:latin typeface="Times New Roman"/>
                          <a:cs typeface="Times New Roman"/>
                        </a:rPr>
                        <a:t>2</a:t>
                      </a:r>
                      <a:r>
                        <a:rPr sz="2000" spc="-20" dirty="0">
                          <a:latin typeface="Times New Roman"/>
                          <a:cs typeface="Times New Roman"/>
                        </a:rPr>
                        <a:t> </a:t>
                      </a:r>
                      <a:r>
                        <a:rPr sz="2000" spc="-5" dirty="0">
                          <a:latin typeface="Times New Roman"/>
                          <a:cs typeface="Times New Roman"/>
                        </a:rPr>
                        <a:t>моль</a:t>
                      </a:r>
                      <a:endParaRPr sz="2000">
                        <a:latin typeface="Times New Roman"/>
                        <a:cs typeface="Times New Roman"/>
                      </a:endParaRPr>
                    </a:p>
                  </a:txBody>
                  <a:tcPr marL="0" marR="0" marT="8255" marB="0"/>
                </a:tc>
                <a:tc>
                  <a:txBody>
                    <a:bodyPr/>
                    <a:lstStyle/>
                    <a:p>
                      <a:pPr marL="511809">
                        <a:lnSpc>
                          <a:spcPts val="2335"/>
                        </a:lnSpc>
                        <a:spcBef>
                          <a:spcPts val="65"/>
                        </a:spcBef>
                      </a:pPr>
                      <a:r>
                        <a:rPr sz="2000" dirty="0">
                          <a:latin typeface="Times New Roman"/>
                          <a:cs typeface="Times New Roman"/>
                        </a:rPr>
                        <a:t>1</a:t>
                      </a:r>
                      <a:r>
                        <a:rPr sz="2000" spc="-20" dirty="0">
                          <a:latin typeface="Times New Roman"/>
                          <a:cs typeface="Times New Roman"/>
                        </a:rPr>
                        <a:t> </a:t>
                      </a:r>
                      <a:r>
                        <a:rPr sz="2000" spc="-5" dirty="0">
                          <a:latin typeface="Times New Roman"/>
                          <a:cs typeface="Times New Roman"/>
                        </a:rPr>
                        <a:t>моль</a:t>
                      </a:r>
                      <a:endParaRPr sz="2000">
                        <a:latin typeface="Times New Roman"/>
                        <a:cs typeface="Times New Roman"/>
                      </a:endParaRPr>
                    </a:p>
                  </a:txBody>
                  <a:tcPr marL="0" marR="0" marT="8255" marB="0"/>
                </a:tc>
                <a:tc>
                  <a:txBody>
                    <a:bodyPr/>
                    <a:lstStyle/>
                    <a:p>
                      <a:pPr marL="480059">
                        <a:lnSpc>
                          <a:spcPts val="2335"/>
                        </a:lnSpc>
                        <a:spcBef>
                          <a:spcPts val="65"/>
                        </a:spcBef>
                      </a:pPr>
                      <a:r>
                        <a:rPr sz="2000" dirty="0">
                          <a:latin typeface="Times New Roman"/>
                          <a:cs typeface="Times New Roman"/>
                        </a:rPr>
                        <a:t>2</a:t>
                      </a:r>
                      <a:r>
                        <a:rPr sz="2000" spc="-20" dirty="0">
                          <a:latin typeface="Times New Roman"/>
                          <a:cs typeface="Times New Roman"/>
                        </a:rPr>
                        <a:t> </a:t>
                      </a:r>
                      <a:r>
                        <a:rPr sz="2000" spc="-5" dirty="0">
                          <a:latin typeface="Times New Roman"/>
                          <a:cs typeface="Times New Roman"/>
                        </a:rPr>
                        <a:t>моль</a:t>
                      </a:r>
                      <a:endParaRPr sz="2000">
                        <a:latin typeface="Times New Roman"/>
                        <a:cs typeface="Times New Roman"/>
                      </a:endParaRPr>
                    </a:p>
                  </a:txBody>
                  <a:tcPr marL="0" marR="0" marT="8255" marB="0"/>
                </a:tc>
              </a:tr>
            </a:tbl>
          </a:graphicData>
        </a:graphic>
      </p:graphicFrame>
      <p:sp>
        <p:nvSpPr>
          <p:cNvPr id="10" name="object 10"/>
          <p:cNvSpPr txBox="1"/>
          <p:nvPr/>
        </p:nvSpPr>
        <p:spPr>
          <a:xfrm>
            <a:off x="1103680" y="4009770"/>
            <a:ext cx="6692900" cy="1489075"/>
          </a:xfrm>
          <a:prstGeom prst="rect">
            <a:avLst/>
          </a:prstGeom>
        </p:spPr>
        <p:txBody>
          <a:bodyPr vert="horz" wrap="square" lIns="0" tIns="12700" rIns="0" bIns="0" rtlCol="0">
            <a:spAutoFit/>
          </a:bodyPr>
          <a:lstStyle/>
          <a:p>
            <a:pPr marL="38100" marR="30480">
              <a:lnSpc>
                <a:spcPct val="100000"/>
              </a:lnSpc>
              <a:spcBef>
                <a:spcPts val="100"/>
              </a:spcBef>
            </a:pPr>
            <a:r>
              <a:rPr sz="2400" spc="-5" dirty="0">
                <a:latin typeface="Times New Roman"/>
                <a:cs typeface="Times New Roman"/>
              </a:rPr>
              <a:t>m(ZnSO</a:t>
            </a:r>
            <a:r>
              <a:rPr sz="2400" spc="-7" baseline="-20833" dirty="0">
                <a:latin typeface="Times New Roman"/>
                <a:cs typeface="Times New Roman"/>
              </a:rPr>
              <a:t>4</a:t>
            </a:r>
            <a:r>
              <a:rPr sz="2400" spc="-5" dirty="0">
                <a:latin typeface="Times New Roman"/>
                <a:cs typeface="Times New Roman"/>
              </a:rPr>
              <a:t>)</a:t>
            </a:r>
            <a:r>
              <a:rPr sz="2400" spc="-7" baseline="-20833" dirty="0">
                <a:latin typeface="Times New Roman"/>
                <a:cs typeface="Times New Roman"/>
              </a:rPr>
              <a:t>(1)</a:t>
            </a:r>
            <a:r>
              <a:rPr sz="2400" spc="345" baseline="-20833" dirty="0">
                <a:latin typeface="Times New Roman"/>
                <a:cs typeface="Times New Roman"/>
              </a:rPr>
              <a:t> </a:t>
            </a:r>
            <a:r>
              <a:rPr sz="2400" dirty="0">
                <a:latin typeface="Times New Roman"/>
                <a:cs typeface="Times New Roman"/>
              </a:rPr>
              <a:t>=</a:t>
            </a:r>
            <a:r>
              <a:rPr sz="2400" spc="-15" dirty="0">
                <a:latin typeface="Times New Roman"/>
                <a:cs typeface="Times New Roman"/>
              </a:rPr>
              <a:t> </a:t>
            </a:r>
            <a:r>
              <a:rPr sz="2400" dirty="0">
                <a:latin typeface="Times New Roman"/>
                <a:cs typeface="Times New Roman"/>
              </a:rPr>
              <a:t>161</a:t>
            </a:r>
            <a:r>
              <a:rPr sz="2400" i="1" dirty="0">
                <a:latin typeface="Times New Roman"/>
                <a:cs typeface="Times New Roman"/>
              </a:rPr>
              <a:t>x</a:t>
            </a:r>
            <a:r>
              <a:rPr sz="2400" i="1" spc="-5" dirty="0">
                <a:latin typeface="Times New Roman"/>
                <a:cs typeface="Times New Roman"/>
              </a:rPr>
              <a:t> </a:t>
            </a:r>
            <a:r>
              <a:rPr sz="2400" spc="-5" dirty="0">
                <a:latin typeface="Times New Roman"/>
                <a:cs typeface="Times New Roman"/>
              </a:rPr>
              <a:t>г;</a:t>
            </a:r>
            <a:r>
              <a:rPr sz="2400" spc="-15" dirty="0">
                <a:latin typeface="Times New Roman"/>
                <a:cs typeface="Times New Roman"/>
              </a:rPr>
              <a:t> </a:t>
            </a:r>
            <a:r>
              <a:rPr sz="2400" spc="-5" dirty="0">
                <a:latin typeface="Times New Roman"/>
                <a:cs typeface="Times New Roman"/>
              </a:rPr>
              <a:t>m(ZnSO</a:t>
            </a:r>
            <a:r>
              <a:rPr sz="2400" spc="-7" baseline="-20833" dirty="0">
                <a:latin typeface="Times New Roman"/>
                <a:cs typeface="Times New Roman"/>
              </a:rPr>
              <a:t>4</a:t>
            </a:r>
            <a:r>
              <a:rPr sz="2400" spc="-5" dirty="0">
                <a:latin typeface="Times New Roman"/>
                <a:cs typeface="Times New Roman"/>
              </a:rPr>
              <a:t>)</a:t>
            </a:r>
            <a:r>
              <a:rPr sz="2400" spc="-7" baseline="-20833" dirty="0">
                <a:latin typeface="Times New Roman"/>
                <a:cs typeface="Times New Roman"/>
              </a:rPr>
              <a:t>(1)</a:t>
            </a:r>
            <a:r>
              <a:rPr sz="2400" spc="345" baseline="-20833" dirty="0">
                <a:latin typeface="Times New Roman"/>
                <a:cs typeface="Times New Roman"/>
              </a:rPr>
              <a:t> </a:t>
            </a:r>
            <a:r>
              <a:rPr sz="2400" dirty="0">
                <a:latin typeface="Times New Roman"/>
                <a:cs typeface="Times New Roman"/>
              </a:rPr>
              <a:t>=</a:t>
            </a:r>
            <a:r>
              <a:rPr sz="2400" spc="-15" dirty="0">
                <a:latin typeface="Times New Roman"/>
                <a:cs typeface="Times New Roman"/>
              </a:rPr>
              <a:t> </a:t>
            </a:r>
            <a:r>
              <a:rPr sz="2400" dirty="0">
                <a:latin typeface="Times New Roman"/>
                <a:cs typeface="Times New Roman"/>
              </a:rPr>
              <a:t>161⸱0,2</a:t>
            </a:r>
            <a:r>
              <a:rPr sz="2400" spc="-5" dirty="0">
                <a:latin typeface="Times New Roman"/>
                <a:cs typeface="Times New Roman"/>
              </a:rPr>
              <a:t> </a:t>
            </a:r>
            <a:r>
              <a:rPr sz="2400" dirty="0">
                <a:latin typeface="Times New Roman"/>
                <a:cs typeface="Times New Roman"/>
              </a:rPr>
              <a:t>=</a:t>
            </a:r>
            <a:r>
              <a:rPr sz="2400" spc="-15" dirty="0">
                <a:latin typeface="Times New Roman"/>
                <a:cs typeface="Times New Roman"/>
              </a:rPr>
              <a:t> </a:t>
            </a:r>
            <a:r>
              <a:rPr sz="2400" dirty="0">
                <a:latin typeface="Times New Roman"/>
                <a:cs typeface="Times New Roman"/>
              </a:rPr>
              <a:t>32,2 г </a:t>
            </a:r>
            <a:r>
              <a:rPr sz="2400" spc="-585" dirty="0">
                <a:latin typeface="Times New Roman"/>
                <a:cs typeface="Times New Roman"/>
              </a:rPr>
              <a:t> </a:t>
            </a:r>
            <a:r>
              <a:rPr sz="2400" spc="-5" dirty="0">
                <a:latin typeface="Times New Roman"/>
                <a:cs typeface="Times New Roman"/>
              </a:rPr>
              <a:t>m(Zn)</a:t>
            </a:r>
            <a:r>
              <a:rPr sz="2400" spc="-7" baseline="-20833" dirty="0">
                <a:latin typeface="Times New Roman"/>
                <a:cs typeface="Times New Roman"/>
              </a:rPr>
              <a:t>(1)</a:t>
            </a:r>
            <a:r>
              <a:rPr sz="2400" spc="322" baseline="-20833" dirty="0">
                <a:latin typeface="Times New Roman"/>
                <a:cs typeface="Times New Roman"/>
              </a:rPr>
              <a:t> </a:t>
            </a:r>
            <a:r>
              <a:rPr sz="2400" dirty="0">
                <a:latin typeface="Times New Roman"/>
                <a:cs typeface="Times New Roman"/>
              </a:rPr>
              <a:t>=</a:t>
            </a:r>
            <a:r>
              <a:rPr sz="2400" spc="-10" dirty="0">
                <a:latin typeface="Times New Roman"/>
                <a:cs typeface="Times New Roman"/>
              </a:rPr>
              <a:t> </a:t>
            </a:r>
            <a:r>
              <a:rPr sz="2400" dirty="0">
                <a:latin typeface="Times New Roman"/>
                <a:cs typeface="Times New Roman"/>
              </a:rPr>
              <a:t>65</a:t>
            </a:r>
            <a:r>
              <a:rPr sz="2400" i="1" dirty="0">
                <a:latin typeface="Times New Roman"/>
                <a:cs typeface="Times New Roman"/>
              </a:rPr>
              <a:t>x</a:t>
            </a:r>
            <a:r>
              <a:rPr sz="2400" i="1" spc="-5" dirty="0">
                <a:latin typeface="Times New Roman"/>
                <a:cs typeface="Times New Roman"/>
              </a:rPr>
              <a:t> </a:t>
            </a:r>
            <a:r>
              <a:rPr sz="2400" spc="-5" dirty="0">
                <a:latin typeface="Times New Roman"/>
                <a:cs typeface="Times New Roman"/>
              </a:rPr>
              <a:t>г;</a:t>
            </a:r>
            <a:r>
              <a:rPr sz="2400" spc="-10" dirty="0">
                <a:latin typeface="Times New Roman"/>
                <a:cs typeface="Times New Roman"/>
              </a:rPr>
              <a:t> </a:t>
            </a:r>
            <a:r>
              <a:rPr sz="2400" spc="-5" dirty="0">
                <a:latin typeface="Times New Roman"/>
                <a:cs typeface="Times New Roman"/>
              </a:rPr>
              <a:t>m(Zn)</a:t>
            </a:r>
            <a:r>
              <a:rPr sz="2400" spc="-7" baseline="-20833" dirty="0">
                <a:latin typeface="Times New Roman"/>
                <a:cs typeface="Times New Roman"/>
              </a:rPr>
              <a:t>(1)</a:t>
            </a:r>
            <a:r>
              <a:rPr sz="2400" spc="330" baseline="-20833" dirty="0">
                <a:latin typeface="Times New Roman"/>
                <a:cs typeface="Times New Roman"/>
              </a:rPr>
              <a:t> </a:t>
            </a:r>
            <a:r>
              <a:rPr sz="2400" dirty="0">
                <a:latin typeface="Times New Roman"/>
                <a:cs typeface="Times New Roman"/>
              </a:rPr>
              <a:t>=</a:t>
            </a:r>
            <a:r>
              <a:rPr sz="2400" spc="-15" dirty="0">
                <a:latin typeface="Times New Roman"/>
                <a:cs typeface="Times New Roman"/>
              </a:rPr>
              <a:t> </a:t>
            </a:r>
            <a:r>
              <a:rPr sz="2400" dirty="0">
                <a:latin typeface="Times New Roman"/>
                <a:cs typeface="Times New Roman"/>
              </a:rPr>
              <a:t>65⸱0,2 = 13</a:t>
            </a:r>
            <a:r>
              <a:rPr sz="2400" spc="-5" dirty="0">
                <a:latin typeface="Times New Roman"/>
                <a:cs typeface="Times New Roman"/>
              </a:rPr>
              <a:t> </a:t>
            </a:r>
            <a:r>
              <a:rPr sz="2400" dirty="0">
                <a:latin typeface="Times New Roman"/>
                <a:cs typeface="Times New Roman"/>
              </a:rPr>
              <a:t>г</a:t>
            </a:r>
            <a:endParaRPr sz="2400">
              <a:latin typeface="Times New Roman"/>
              <a:cs typeface="Times New Roman"/>
            </a:endParaRPr>
          </a:p>
          <a:p>
            <a:pPr marL="38100">
              <a:lnSpc>
                <a:spcPct val="100000"/>
              </a:lnSpc>
            </a:pPr>
            <a:r>
              <a:rPr sz="2400" spc="-5" dirty="0">
                <a:latin typeface="Times New Roman"/>
                <a:cs typeface="Times New Roman"/>
              </a:rPr>
              <a:t>m(O</a:t>
            </a:r>
            <a:r>
              <a:rPr sz="2400" spc="-7" baseline="-20833" dirty="0">
                <a:latin typeface="Times New Roman"/>
                <a:cs typeface="Times New Roman"/>
              </a:rPr>
              <a:t>2</a:t>
            </a:r>
            <a:r>
              <a:rPr sz="2400" spc="-5" dirty="0">
                <a:latin typeface="Times New Roman"/>
                <a:cs typeface="Times New Roman"/>
              </a:rPr>
              <a:t>)</a:t>
            </a:r>
            <a:r>
              <a:rPr sz="2400" spc="-7" baseline="-20833" dirty="0">
                <a:latin typeface="Times New Roman"/>
                <a:cs typeface="Times New Roman"/>
              </a:rPr>
              <a:t>(1)</a:t>
            </a:r>
            <a:r>
              <a:rPr sz="2400" spc="322" baseline="-20833" dirty="0">
                <a:latin typeface="Times New Roman"/>
                <a:cs typeface="Times New Roman"/>
              </a:rPr>
              <a:t> </a:t>
            </a:r>
            <a:r>
              <a:rPr sz="2400" dirty="0">
                <a:latin typeface="Times New Roman"/>
                <a:cs typeface="Times New Roman"/>
              </a:rPr>
              <a:t>= </a:t>
            </a:r>
            <a:r>
              <a:rPr sz="2400" spc="-5" dirty="0">
                <a:latin typeface="Times New Roman"/>
                <a:cs typeface="Times New Roman"/>
              </a:rPr>
              <a:t>0,5</a:t>
            </a:r>
            <a:r>
              <a:rPr sz="2400" i="1" spc="-5" dirty="0">
                <a:latin typeface="Times New Roman"/>
                <a:cs typeface="Times New Roman"/>
              </a:rPr>
              <a:t>x</a:t>
            </a:r>
            <a:r>
              <a:rPr sz="2400" spc="-5" dirty="0">
                <a:latin typeface="Times New Roman"/>
                <a:cs typeface="Times New Roman"/>
              </a:rPr>
              <a:t>⸱32</a:t>
            </a:r>
            <a:r>
              <a:rPr sz="2400" spc="-15" dirty="0">
                <a:latin typeface="Times New Roman"/>
                <a:cs typeface="Times New Roman"/>
              </a:rPr>
              <a:t> </a:t>
            </a:r>
            <a:r>
              <a:rPr sz="2400" dirty="0">
                <a:latin typeface="Times New Roman"/>
                <a:cs typeface="Times New Roman"/>
              </a:rPr>
              <a:t>=</a:t>
            </a:r>
            <a:r>
              <a:rPr sz="2400" spc="-15" dirty="0">
                <a:latin typeface="Times New Roman"/>
                <a:cs typeface="Times New Roman"/>
              </a:rPr>
              <a:t> </a:t>
            </a:r>
            <a:r>
              <a:rPr sz="2400" spc="-5" dirty="0">
                <a:latin typeface="Times New Roman"/>
                <a:cs typeface="Times New Roman"/>
              </a:rPr>
              <a:t>16</a:t>
            </a:r>
            <a:r>
              <a:rPr sz="2400" i="1" spc="-5" dirty="0">
                <a:latin typeface="Times New Roman"/>
                <a:cs typeface="Times New Roman"/>
              </a:rPr>
              <a:t>x</a:t>
            </a:r>
            <a:r>
              <a:rPr sz="2400" i="1" dirty="0">
                <a:latin typeface="Times New Roman"/>
                <a:cs typeface="Times New Roman"/>
              </a:rPr>
              <a:t> </a:t>
            </a:r>
            <a:r>
              <a:rPr sz="2400" spc="-5" dirty="0">
                <a:latin typeface="Times New Roman"/>
                <a:cs typeface="Times New Roman"/>
              </a:rPr>
              <a:t>г;</a:t>
            </a:r>
            <a:r>
              <a:rPr sz="2400" dirty="0">
                <a:latin typeface="Times New Roman"/>
                <a:cs typeface="Times New Roman"/>
              </a:rPr>
              <a:t> </a:t>
            </a:r>
            <a:r>
              <a:rPr sz="2400" spc="-5" dirty="0">
                <a:latin typeface="Times New Roman"/>
                <a:cs typeface="Times New Roman"/>
              </a:rPr>
              <a:t>m(O</a:t>
            </a:r>
            <a:r>
              <a:rPr sz="2400" spc="-7" baseline="-20833" dirty="0">
                <a:latin typeface="Times New Roman"/>
                <a:cs typeface="Times New Roman"/>
              </a:rPr>
              <a:t>2</a:t>
            </a:r>
            <a:r>
              <a:rPr sz="2400" spc="-5" dirty="0">
                <a:latin typeface="Times New Roman"/>
                <a:cs typeface="Times New Roman"/>
              </a:rPr>
              <a:t>)</a:t>
            </a:r>
            <a:r>
              <a:rPr sz="2400" spc="-7" baseline="-20833" dirty="0">
                <a:latin typeface="Times New Roman"/>
                <a:cs typeface="Times New Roman"/>
              </a:rPr>
              <a:t>(1)</a:t>
            </a:r>
            <a:r>
              <a:rPr sz="2400" spc="330" baseline="-20833" dirty="0">
                <a:latin typeface="Times New Roman"/>
                <a:cs typeface="Times New Roman"/>
              </a:rPr>
              <a:t> </a:t>
            </a:r>
            <a:r>
              <a:rPr sz="2400" dirty="0">
                <a:latin typeface="Times New Roman"/>
                <a:cs typeface="Times New Roman"/>
              </a:rPr>
              <a:t>=</a:t>
            </a:r>
            <a:r>
              <a:rPr sz="2400" spc="-15" dirty="0">
                <a:latin typeface="Times New Roman"/>
                <a:cs typeface="Times New Roman"/>
              </a:rPr>
              <a:t> </a:t>
            </a:r>
            <a:r>
              <a:rPr sz="2400" spc="-5" dirty="0">
                <a:latin typeface="Times New Roman"/>
                <a:cs typeface="Times New Roman"/>
              </a:rPr>
              <a:t>16⸱0,2</a:t>
            </a:r>
            <a:r>
              <a:rPr sz="2400" dirty="0">
                <a:latin typeface="Times New Roman"/>
                <a:cs typeface="Times New Roman"/>
              </a:rPr>
              <a:t> =</a:t>
            </a:r>
            <a:r>
              <a:rPr sz="2400" spc="-15" dirty="0">
                <a:latin typeface="Times New Roman"/>
                <a:cs typeface="Times New Roman"/>
              </a:rPr>
              <a:t> </a:t>
            </a:r>
            <a:r>
              <a:rPr sz="2400" spc="-5" dirty="0">
                <a:latin typeface="Times New Roman"/>
                <a:cs typeface="Times New Roman"/>
              </a:rPr>
              <a:t>3,2 </a:t>
            </a:r>
            <a:r>
              <a:rPr sz="2400" dirty="0">
                <a:latin typeface="Times New Roman"/>
                <a:cs typeface="Times New Roman"/>
              </a:rPr>
              <a:t>г</a:t>
            </a:r>
            <a:endParaRPr sz="2400">
              <a:latin typeface="Times New Roman"/>
              <a:cs typeface="Times New Roman"/>
            </a:endParaRPr>
          </a:p>
          <a:p>
            <a:pPr marL="38100">
              <a:lnSpc>
                <a:spcPct val="100000"/>
              </a:lnSpc>
            </a:pPr>
            <a:r>
              <a:rPr sz="2400" spc="-5" dirty="0">
                <a:latin typeface="Times New Roman"/>
                <a:cs typeface="Times New Roman"/>
              </a:rPr>
              <a:t>m(H</a:t>
            </a:r>
            <a:r>
              <a:rPr sz="2400" spc="-7" baseline="-20833" dirty="0">
                <a:latin typeface="Times New Roman"/>
                <a:cs typeface="Times New Roman"/>
              </a:rPr>
              <a:t>2</a:t>
            </a:r>
            <a:r>
              <a:rPr sz="2400" spc="-5" dirty="0">
                <a:latin typeface="Times New Roman"/>
                <a:cs typeface="Times New Roman"/>
              </a:rPr>
              <a:t>O)</a:t>
            </a:r>
            <a:r>
              <a:rPr sz="2400" spc="-7" baseline="-20833" dirty="0">
                <a:latin typeface="Times New Roman"/>
                <a:cs typeface="Times New Roman"/>
              </a:rPr>
              <a:t>(2)</a:t>
            </a:r>
            <a:r>
              <a:rPr sz="2400" spc="322" baseline="-20833" dirty="0">
                <a:latin typeface="Times New Roman"/>
                <a:cs typeface="Times New Roman"/>
              </a:rPr>
              <a:t> </a:t>
            </a:r>
            <a:r>
              <a:rPr sz="2400" dirty="0">
                <a:latin typeface="Times New Roman"/>
                <a:cs typeface="Times New Roman"/>
              </a:rPr>
              <a:t>=</a:t>
            </a:r>
            <a:r>
              <a:rPr sz="2400" spc="-5" dirty="0">
                <a:latin typeface="Times New Roman"/>
                <a:cs typeface="Times New Roman"/>
              </a:rPr>
              <a:t> </a:t>
            </a:r>
            <a:r>
              <a:rPr sz="2400" dirty="0">
                <a:latin typeface="Times New Roman"/>
                <a:cs typeface="Times New Roman"/>
              </a:rPr>
              <a:t>0,2⸱18</a:t>
            </a:r>
            <a:r>
              <a:rPr sz="2400" spc="-25" dirty="0">
                <a:latin typeface="Times New Roman"/>
                <a:cs typeface="Times New Roman"/>
              </a:rPr>
              <a:t> </a:t>
            </a:r>
            <a:r>
              <a:rPr sz="2400" dirty="0">
                <a:latin typeface="Times New Roman"/>
                <a:cs typeface="Times New Roman"/>
              </a:rPr>
              <a:t>=</a:t>
            </a:r>
            <a:r>
              <a:rPr sz="2400" spc="-10" dirty="0">
                <a:latin typeface="Times New Roman"/>
                <a:cs typeface="Times New Roman"/>
              </a:rPr>
              <a:t> </a:t>
            </a:r>
            <a:r>
              <a:rPr sz="2400" dirty="0">
                <a:latin typeface="Times New Roman"/>
                <a:cs typeface="Times New Roman"/>
              </a:rPr>
              <a:t>3,6</a:t>
            </a:r>
            <a:r>
              <a:rPr sz="2400" spc="-10" dirty="0">
                <a:latin typeface="Times New Roman"/>
                <a:cs typeface="Times New Roman"/>
              </a:rPr>
              <a:t> </a:t>
            </a:r>
            <a:r>
              <a:rPr sz="2400" dirty="0">
                <a:latin typeface="Times New Roman"/>
                <a:cs typeface="Times New Roman"/>
              </a:rPr>
              <a:t>г</a:t>
            </a:r>
            <a:endParaRPr sz="2400">
              <a:latin typeface="Times New Roman"/>
              <a:cs typeface="Times New Roman"/>
            </a:endParaRPr>
          </a:p>
        </p:txBody>
      </p:sp>
      <p:grpSp>
        <p:nvGrpSpPr>
          <p:cNvPr id="11" name="object 11"/>
          <p:cNvGrpSpPr/>
          <p:nvPr/>
        </p:nvGrpSpPr>
        <p:grpSpPr>
          <a:xfrm>
            <a:off x="5989701" y="997966"/>
            <a:ext cx="416559" cy="416559"/>
            <a:chOff x="5989701" y="997966"/>
            <a:chExt cx="416559" cy="416559"/>
          </a:xfrm>
        </p:grpSpPr>
        <p:sp>
          <p:nvSpPr>
            <p:cNvPr id="12" name="object 12"/>
            <p:cNvSpPr/>
            <p:nvPr/>
          </p:nvSpPr>
          <p:spPr>
            <a:xfrm>
              <a:off x="5996051" y="1004316"/>
              <a:ext cx="403860" cy="403860"/>
            </a:xfrm>
            <a:custGeom>
              <a:avLst/>
              <a:gdLst/>
              <a:ahLst/>
              <a:cxnLst/>
              <a:rect l="l" t="t" r="r" b="b"/>
              <a:pathLst>
                <a:path w="403860" h="403859">
                  <a:moveTo>
                    <a:pt x="201930" y="0"/>
                  </a:moveTo>
                  <a:lnTo>
                    <a:pt x="155634" y="5333"/>
                  </a:lnTo>
                  <a:lnTo>
                    <a:pt x="113133" y="20527"/>
                  </a:lnTo>
                  <a:lnTo>
                    <a:pt x="75640" y="44367"/>
                  </a:lnTo>
                  <a:lnTo>
                    <a:pt x="44367" y="75640"/>
                  </a:lnTo>
                  <a:lnTo>
                    <a:pt x="20527" y="113133"/>
                  </a:lnTo>
                  <a:lnTo>
                    <a:pt x="5334" y="155634"/>
                  </a:lnTo>
                  <a:lnTo>
                    <a:pt x="0" y="201929"/>
                  </a:lnTo>
                  <a:lnTo>
                    <a:pt x="5333" y="248225"/>
                  </a:lnTo>
                  <a:lnTo>
                    <a:pt x="20527" y="290726"/>
                  </a:lnTo>
                  <a:lnTo>
                    <a:pt x="44367" y="328219"/>
                  </a:lnTo>
                  <a:lnTo>
                    <a:pt x="75640" y="359492"/>
                  </a:lnTo>
                  <a:lnTo>
                    <a:pt x="113133" y="383332"/>
                  </a:lnTo>
                  <a:lnTo>
                    <a:pt x="155634" y="398525"/>
                  </a:lnTo>
                  <a:lnTo>
                    <a:pt x="201930" y="403859"/>
                  </a:lnTo>
                  <a:lnTo>
                    <a:pt x="248225" y="398525"/>
                  </a:lnTo>
                  <a:lnTo>
                    <a:pt x="290726" y="383332"/>
                  </a:lnTo>
                  <a:lnTo>
                    <a:pt x="328219" y="359492"/>
                  </a:lnTo>
                  <a:lnTo>
                    <a:pt x="359492" y="328219"/>
                  </a:lnTo>
                  <a:lnTo>
                    <a:pt x="383332" y="290726"/>
                  </a:lnTo>
                  <a:lnTo>
                    <a:pt x="398526" y="248225"/>
                  </a:lnTo>
                  <a:lnTo>
                    <a:pt x="403860" y="201929"/>
                  </a:lnTo>
                  <a:lnTo>
                    <a:pt x="398526" y="155634"/>
                  </a:lnTo>
                  <a:lnTo>
                    <a:pt x="383332" y="113133"/>
                  </a:lnTo>
                  <a:lnTo>
                    <a:pt x="359492" y="75640"/>
                  </a:lnTo>
                  <a:lnTo>
                    <a:pt x="328219" y="44367"/>
                  </a:lnTo>
                  <a:lnTo>
                    <a:pt x="290726" y="20527"/>
                  </a:lnTo>
                  <a:lnTo>
                    <a:pt x="248225" y="5333"/>
                  </a:lnTo>
                  <a:lnTo>
                    <a:pt x="201930" y="0"/>
                  </a:lnTo>
                  <a:close/>
                </a:path>
              </a:pathLst>
            </a:custGeom>
            <a:solidFill>
              <a:srgbClr val="5B9BD4"/>
            </a:solidFill>
          </p:spPr>
          <p:txBody>
            <a:bodyPr wrap="square" lIns="0" tIns="0" rIns="0" bIns="0" rtlCol="0"/>
            <a:lstStyle/>
            <a:p>
              <a:endParaRPr/>
            </a:p>
          </p:txBody>
        </p:sp>
        <p:sp>
          <p:nvSpPr>
            <p:cNvPr id="13" name="object 13"/>
            <p:cNvSpPr/>
            <p:nvPr/>
          </p:nvSpPr>
          <p:spPr>
            <a:xfrm>
              <a:off x="5996051" y="1004316"/>
              <a:ext cx="403860" cy="403860"/>
            </a:xfrm>
            <a:custGeom>
              <a:avLst/>
              <a:gdLst/>
              <a:ahLst/>
              <a:cxnLst/>
              <a:rect l="l" t="t" r="r" b="b"/>
              <a:pathLst>
                <a:path w="403860" h="403859">
                  <a:moveTo>
                    <a:pt x="0" y="201929"/>
                  </a:moveTo>
                  <a:lnTo>
                    <a:pt x="5334" y="155634"/>
                  </a:lnTo>
                  <a:lnTo>
                    <a:pt x="20527" y="113133"/>
                  </a:lnTo>
                  <a:lnTo>
                    <a:pt x="44367" y="75640"/>
                  </a:lnTo>
                  <a:lnTo>
                    <a:pt x="75640" y="44367"/>
                  </a:lnTo>
                  <a:lnTo>
                    <a:pt x="113133" y="20527"/>
                  </a:lnTo>
                  <a:lnTo>
                    <a:pt x="155634" y="5333"/>
                  </a:lnTo>
                  <a:lnTo>
                    <a:pt x="201930" y="0"/>
                  </a:lnTo>
                  <a:lnTo>
                    <a:pt x="248225" y="5333"/>
                  </a:lnTo>
                  <a:lnTo>
                    <a:pt x="290726" y="20527"/>
                  </a:lnTo>
                  <a:lnTo>
                    <a:pt x="328219" y="44367"/>
                  </a:lnTo>
                  <a:lnTo>
                    <a:pt x="359492" y="75640"/>
                  </a:lnTo>
                  <a:lnTo>
                    <a:pt x="383332" y="113133"/>
                  </a:lnTo>
                  <a:lnTo>
                    <a:pt x="398526" y="155634"/>
                  </a:lnTo>
                  <a:lnTo>
                    <a:pt x="403860" y="201929"/>
                  </a:lnTo>
                  <a:lnTo>
                    <a:pt x="398526" y="248225"/>
                  </a:lnTo>
                  <a:lnTo>
                    <a:pt x="383332" y="290726"/>
                  </a:lnTo>
                  <a:lnTo>
                    <a:pt x="359492" y="328219"/>
                  </a:lnTo>
                  <a:lnTo>
                    <a:pt x="328219" y="359492"/>
                  </a:lnTo>
                  <a:lnTo>
                    <a:pt x="290726" y="383332"/>
                  </a:lnTo>
                  <a:lnTo>
                    <a:pt x="248225" y="398525"/>
                  </a:lnTo>
                  <a:lnTo>
                    <a:pt x="201930" y="403859"/>
                  </a:lnTo>
                  <a:lnTo>
                    <a:pt x="155634" y="398525"/>
                  </a:lnTo>
                  <a:lnTo>
                    <a:pt x="113133" y="383332"/>
                  </a:lnTo>
                  <a:lnTo>
                    <a:pt x="75640" y="359492"/>
                  </a:lnTo>
                  <a:lnTo>
                    <a:pt x="44367" y="328219"/>
                  </a:lnTo>
                  <a:lnTo>
                    <a:pt x="20527" y="290726"/>
                  </a:lnTo>
                  <a:lnTo>
                    <a:pt x="5333" y="248225"/>
                  </a:lnTo>
                  <a:lnTo>
                    <a:pt x="0" y="201929"/>
                  </a:lnTo>
                  <a:close/>
                </a:path>
              </a:pathLst>
            </a:custGeom>
            <a:ln w="12700">
              <a:solidFill>
                <a:srgbClr val="41709C"/>
              </a:solidFill>
            </a:ln>
          </p:spPr>
          <p:txBody>
            <a:bodyPr wrap="square" lIns="0" tIns="0" rIns="0" bIns="0" rtlCol="0"/>
            <a:lstStyle/>
            <a:p>
              <a:endParaRPr/>
            </a:p>
          </p:txBody>
        </p:sp>
      </p:grpSp>
      <p:sp>
        <p:nvSpPr>
          <p:cNvPr id="14" name="object 14"/>
          <p:cNvSpPr txBox="1"/>
          <p:nvPr/>
        </p:nvSpPr>
        <p:spPr>
          <a:xfrm>
            <a:off x="6159500" y="1059637"/>
            <a:ext cx="76835" cy="269240"/>
          </a:xfrm>
          <a:prstGeom prst="rect">
            <a:avLst/>
          </a:prstGeom>
        </p:spPr>
        <p:txBody>
          <a:bodyPr vert="horz" wrap="square" lIns="0" tIns="12065" rIns="0" bIns="0" rtlCol="0">
            <a:spAutoFit/>
          </a:bodyPr>
          <a:lstStyle/>
          <a:p>
            <a:pPr marL="12700">
              <a:lnSpc>
                <a:spcPct val="100000"/>
              </a:lnSpc>
              <a:spcBef>
                <a:spcPts val="95"/>
              </a:spcBef>
            </a:pPr>
            <a:r>
              <a:rPr sz="1600" spc="-5" dirty="0">
                <a:solidFill>
                  <a:srgbClr val="FFFFFF"/>
                </a:solidFill>
                <a:latin typeface="Calibri"/>
                <a:cs typeface="Calibri"/>
              </a:rPr>
              <a:t>I</a:t>
            </a:r>
            <a:endParaRPr sz="1600">
              <a:latin typeface="Calibri"/>
              <a:cs typeface="Calibri"/>
            </a:endParaRPr>
          </a:p>
        </p:txBody>
      </p:sp>
      <p:grpSp>
        <p:nvGrpSpPr>
          <p:cNvPr id="15" name="object 15"/>
          <p:cNvGrpSpPr/>
          <p:nvPr/>
        </p:nvGrpSpPr>
        <p:grpSpPr>
          <a:xfrm>
            <a:off x="5989701" y="1497583"/>
            <a:ext cx="416559" cy="416559"/>
            <a:chOff x="5989701" y="1497583"/>
            <a:chExt cx="416559" cy="416559"/>
          </a:xfrm>
        </p:grpSpPr>
        <p:sp>
          <p:nvSpPr>
            <p:cNvPr id="16" name="object 16"/>
            <p:cNvSpPr/>
            <p:nvPr/>
          </p:nvSpPr>
          <p:spPr>
            <a:xfrm>
              <a:off x="5996051" y="1503933"/>
              <a:ext cx="403860" cy="403860"/>
            </a:xfrm>
            <a:custGeom>
              <a:avLst/>
              <a:gdLst/>
              <a:ahLst/>
              <a:cxnLst/>
              <a:rect l="l" t="t" r="r" b="b"/>
              <a:pathLst>
                <a:path w="403860" h="403860">
                  <a:moveTo>
                    <a:pt x="201930" y="0"/>
                  </a:moveTo>
                  <a:lnTo>
                    <a:pt x="155634" y="5333"/>
                  </a:lnTo>
                  <a:lnTo>
                    <a:pt x="113133" y="20527"/>
                  </a:lnTo>
                  <a:lnTo>
                    <a:pt x="75640" y="44367"/>
                  </a:lnTo>
                  <a:lnTo>
                    <a:pt x="44367" y="75640"/>
                  </a:lnTo>
                  <a:lnTo>
                    <a:pt x="20527" y="113133"/>
                  </a:lnTo>
                  <a:lnTo>
                    <a:pt x="5334" y="155634"/>
                  </a:lnTo>
                  <a:lnTo>
                    <a:pt x="0" y="201929"/>
                  </a:lnTo>
                  <a:lnTo>
                    <a:pt x="5333" y="248225"/>
                  </a:lnTo>
                  <a:lnTo>
                    <a:pt x="20527" y="290726"/>
                  </a:lnTo>
                  <a:lnTo>
                    <a:pt x="44367" y="328219"/>
                  </a:lnTo>
                  <a:lnTo>
                    <a:pt x="75640" y="359492"/>
                  </a:lnTo>
                  <a:lnTo>
                    <a:pt x="113133" y="383332"/>
                  </a:lnTo>
                  <a:lnTo>
                    <a:pt x="155634" y="398525"/>
                  </a:lnTo>
                  <a:lnTo>
                    <a:pt x="201930" y="403859"/>
                  </a:lnTo>
                  <a:lnTo>
                    <a:pt x="248225" y="398525"/>
                  </a:lnTo>
                  <a:lnTo>
                    <a:pt x="290726" y="383332"/>
                  </a:lnTo>
                  <a:lnTo>
                    <a:pt x="328219" y="359492"/>
                  </a:lnTo>
                  <a:lnTo>
                    <a:pt x="359492" y="328219"/>
                  </a:lnTo>
                  <a:lnTo>
                    <a:pt x="383332" y="290726"/>
                  </a:lnTo>
                  <a:lnTo>
                    <a:pt x="398526" y="248225"/>
                  </a:lnTo>
                  <a:lnTo>
                    <a:pt x="403860" y="201929"/>
                  </a:lnTo>
                  <a:lnTo>
                    <a:pt x="398526" y="155634"/>
                  </a:lnTo>
                  <a:lnTo>
                    <a:pt x="383332" y="113133"/>
                  </a:lnTo>
                  <a:lnTo>
                    <a:pt x="359492" y="75640"/>
                  </a:lnTo>
                  <a:lnTo>
                    <a:pt x="328219" y="44367"/>
                  </a:lnTo>
                  <a:lnTo>
                    <a:pt x="290726" y="20527"/>
                  </a:lnTo>
                  <a:lnTo>
                    <a:pt x="248225" y="5333"/>
                  </a:lnTo>
                  <a:lnTo>
                    <a:pt x="201930" y="0"/>
                  </a:lnTo>
                  <a:close/>
                </a:path>
              </a:pathLst>
            </a:custGeom>
            <a:solidFill>
              <a:srgbClr val="5B9BD4"/>
            </a:solidFill>
          </p:spPr>
          <p:txBody>
            <a:bodyPr wrap="square" lIns="0" tIns="0" rIns="0" bIns="0" rtlCol="0"/>
            <a:lstStyle/>
            <a:p>
              <a:endParaRPr/>
            </a:p>
          </p:txBody>
        </p:sp>
        <p:sp>
          <p:nvSpPr>
            <p:cNvPr id="17" name="object 17"/>
            <p:cNvSpPr/>
            <p:nvPr/>
          </p:nvSpPr>
          <p:spPr>
            <a:xfrm>
              <a:off x="5996051" y="1503933"/>
              <a:ext cx="403860" cy="403860"/>
            </a:xfrm>
            <a:custGeom>
              <a:avLst/>
              <a:gdLst/>
              <a:ahLst/>
              <a:cxnLst/>
              <a:rect l="l" t="t" r="r" b="b"/>
              <a:pathLst>
                <a:path w="403860" h="403860">
                  <a:moveTo>
                    <a:pt x="0" y="201929"/>
                  </a:moveTo>
                  <a:lnTo>
                    <a:pt x="5334" y="155634"/>
                  </a:lnTo>
                  <a:lnTo>
                    <a:pt x="20527" y="113133"/>
                  </a:lnTo>
                  <a:lnTo>
                    <a:pt x="44367" y="75640"/>
                  </a:lnTo>
                  <a:lnTo>
                    <a:pt x="75640" y="44367"/>
                  </a:lnTo>
                  <a:lnTo>
                    <a:pt x="113133" y="20527"/>
                  </a:lnTo>
                  <a:lnTo>
                    <a:pt x="155634" y="5333"/>
                  </a:lnTo>
                  <a:lnTo>
                    <a:pt x="201930" y="0"/>
                  </a:lnTo>
                  <a:lnTo>
                    <a:pt x="248225" y="5333"/>
                  </a:lnTo>
                  <a:lnTo>
                    <a:pt x="290726" y="20527"/>
                  </a:lnTo>
                  <a:lnTo>
                    <a:pt x="328219" y="44367"/>
                  </a:lnTo>
                  <a:lnTo>
                    <a:pt x="359492" y="75640"/>
                  </a:lnTo>
                  <a:lnTo>
                    <a:pt x="383332" y="113133"/>
                  </a:lnTo>
                  <a:lnTo>
                    <a:pt x="398526" y="155634"/>
                  </a:lnTo>
                  <a:lnTo>
                    <a:pt x="403860" y="201929"/>
                  </a:lnTo>
                  <a:lnTo>
                    <a:pt x="398526" y="248225"/>
                  </a:lnTo>
                  <a:lnTo>
                    <a:pt x="383332" y="290726"/>
                  </a:lnTo>
                  <a:lnTo>
                    <a:pt x="359492" y="328219"/>
                  </a:lnTo>
                  <a:lnTo>
                    <a:pt x="328219" y="359492"/>
                  </a:lnTo>
                  <a:lnTo>
                    <a:pt x="290726" y="383332"/>
                  </a:lnTo>
                  <a:lnTo>
                    <a:pt x="248225" y="398525"/>
                  </a:lnTo>
                  <a:lnTo>
                    <a:pt x="201930" y="403859"/>
                  </a:lnTo>
                  <a:lnTo>
                    <a:pt x="155634" y="398525"/>
                  </a:lnTo>
                  <a:lnTo>
                    <a:pt x="113133" y="383332"/>
                  </a:lnTo>
                  <a:lnTo>
                    <a:pt x="75640" y="359492"/>
                  </a:lnTo>
                  <a:lnTo>
                    <a:pt x="44367" y="328219"/>
                  </a:lnTo>
                  <a:lnTo>
                    <a:pt x="20527" y="290726"/>
                  </a:lnTo>
                  <a:lnTo>
                    <a:pt x="5333" y="248225"/>
                  </a:lnTo>
                  <a:lnTo>
                    <a:pt x="0" y="201929"/>
                  </a:lnTo>
                  <a:close/>
                </a:path>
              </a:pathLst>
            </a:custGeom>
            <a:ln w="12700">
              <a:solidFill>
                <a:srgbClr val="41709C"/>
              </a:solidFill>
            </a:ln>
          </p:spPr>
          <p:txBody>
            <a:bodyPr wrap="square" lIns="0" tIns="0" rIns="0" bIns="0" rtlCol="0"/>
            <a:lstStyle/>
            <a:p>
              <a:endParaRPr/>
            </a:p>
          </p:txBody>
        </p:sp>
      </p:grpSp>
      <p:sp>
        <p:nvSpPr>
          <p:cNvPr id="18" name="object 18"/>
          <p:cNvSpPr txBox="1"/>
          <p:nvPr/>
        </p:nvSpPr>
        <p:spPr>
          <a:xfrm>
            <a:off x="6135115" y="1559433"/>
            <a:ext cx="129539" cy="269240"/>
          </a:xfrm>
          <a:prstGeom prst="rect">
            <a:avLst/>
          </a:prstGeom>
        </p:spPr>
        <p:txBody>
          <a:bodyPr vert="horz" wrap="square" lIns="0" tIns="12065" rIns="0" bIns="0" rtlCol="0">
            <a:spAutoFit/>
          </a:bodyPr>
          <a:lstStyle/>
          <a:p>
            <a:pPr marL="12700">
              <a:lnSpc>
                <a:spcPct val="100000"/>
              </a:lnSpc>
              <a:spcBef>
                <a:spcPts val="95"/>
              </a:spcBef>
            </a:pPr>
            <a:r>
              <a:rPr sz="1600" dirty="0">
                <a:solidFill>
                  <a:srgbClr val="FFFFFF"/>
                </a:solidFill>
                <a:latin typeface="Calibri"/>
                <a:cs typeface="Calibri"/>
              </a:rPr>
              <a:t>II</a:t>
            </a:r>
            <a:endParaRPr sz="1600">
              <a:latin typeface="Calibri"/>
              <a:cs typeface="Calibri"/>
            </a:endParaRPr>
          </a:p>
        </p:txBody>
      </p:sp>
      <p:sp>
        <p:nvSpPr>
          <p:cNvPr id="19" name="object 19"/>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23</a:t>
            </a:fld>
            <a:endParaRP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383540" y="219202"/>
            <a:ext cx="10720070" cy="1000760"/>
          </a:xfrm>
          <a:prstGeom prst="rect">
            <a:avLst/>
          </a:prstGeom>
        </p:spPr>
        <p:txBody>
          <a:bodyPr vert="horz" wrap="square" lIns="0" tIns="12065" rIns="0" bIns="0" rtlCol="0">
            <a:spAutoFit/>
          </a:bodyPr>
          <a:lstStyle/>
          <a:p>
            <a:pPr marL="12700" marR="5080">
              <a:lnSpc>
                <a:spcPct val="100000"/>
              </a:lnSpc>
              <a:spcBef>
                <a:spcPts val="95"/>
              </a:spcBef>
            </a:pPr>
            <a:r>
              <a:rPr sz="1600" b="1" spc="-5" dirty="0">
                <a:solidFill>
                  <a:srgbClr val="353535"/>
                </a:solidFill>
                <a:latin typeface="Times New Roman"/>
                <a:cs typeface="Times New Roman"/>
              </a:rPr>
              <a:t>Пример</a:t>
            </a:r>
            <a:r>
              <a:rPr sz="1600" b="1" spc="5" dirty="0">
                <a:solidFill>
                  <a:srgbClr val="353535"/>
                </a:solidFill>
                <a:latin typeface="Times New Roman"/>
                <a:cs typeface="Times New Roman"/>
              </a:rPr>
              <a:t> </a:t>
            </a:r>
            <a:r>
              <a:rPr sz="1600" b="1" spc="-5" dirty="0">
                <a:solidFill>
                  <a:srgbClr val="353535"/>
                </a:solidFill>
                <a:latin typeface="Times New Roman"/>
                <a:cs typeface="Times New Roman"/>
              </a:rPr>
              <a:t>2.</a:t>
            </a:r>
            <a:r>
              <a:rPr sz="1600" b="1" spc="15" dirty="0">
                <a:solidFill>
                  <a:srgbClr val="353535"/>
                </a:solidFill>
                <a:latin typeface="Times New Roman"/>
                <a:cs typeface="Times New Roman"/>
              </a:rPr>
              <a:t> </a:t>
            </a:r>
            <a:r>
              <a:rPr sz="1600" dirty="0">
                <a:solidFill>
                  <a:srgbClr val="353535"/>
                </a:solidFill>
                <a:latin typeface="Times New Roman"/>
                <a:cs typeface="Times New Roman"/>
              </a:rPr>
              <a:t>Через</a:t>
            </a:r>
            <a:r>
              <a:rPr sz="1600" spc="15" dirty="0">
                <a:solidFill>
                  <a:srgbClr val="353535"/>
                </a:solidFill>
                <a:latin typeface="Times New Roman"/>
                <a:cs typeface="Times New Roman"/>
              </a:rPr>
              <a:t> </a:t>
            </a:r>
            <a:r>
              <a:rPr sz="1600" spc="-5" dirty="0">
                <a:solidFill>
                  <a:srgbClr val="353535"/>
                </a:solidFill>
                <a:latin typeface="Times New Roman"/>
                <a:cs typeface="Times New Roman"/>
              </a:rPr>
              <a:t>520</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г</a:t>
            </a:r>
            <a:r>
              <a:rPr sz="1600" spc="15" dirty="0">
                <a:solidFill>
                  <a:srgbClr val="353535"/>
                </a:solidFill>
                <a:latin typeface="Times New Roman"/>
                <a:cs typeface="Times New Roman"/>
              </a:rPr>
              <a:t> </a:t>
            </a:r>
            <a:r>
              <a:rPr sz="1600" spc="-5" dirty="0">
                <a:solidFill>
                  <a:srgbClr val="353535"/>
                </a:solidFill>
                <a:latin typeface="Times New Roman"/>
                <a:cs typeface="Times New Roman"/>
              </a:rPr>
              <a:t>16,1%-ного</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раствора</a:t>
            </a:r>
            <a:r>
              <a:rPr sz="1600" dirty="0">
                <a:solidFill>
                  <a:srgbClr val="353535"/>
                </a:solidFill>
                <a:latin typeface="Times New Roman"/>
                <a:cs typeface="Times New Roman"/>
              </a:rPr>
              <a:t> </a:t>
            </a:r>
            <a:r>
              <a:rPr sz="1600" spc="-20" dirty="0">
                <a:solidFill>
                  <a:srgbClr val="353535"/>
                </a:solidFill>
                <a:latin typeface="Times New Roman"/>
                <a:cs typeface="Times New Roman"/>
              </a:rPr>
              <a:t>сульфата</a:t>
            </a:r>
            <a:r>
              <a:rPr sz="1600" spc="30" dirty="0">
                <a:solidFill>
                  <a:srgbClr val="353535"/>
                </a:solidFill>
                <a:latin typeface="Times New Roman"/>
                <a:cs typeface="Times New Roman"/>
              </a:rPr>
              <a:t> </a:t>
            </a:r>
            <a:r>
              <a:rPr sz="1600" spc="-10" dirty="0">
                <a:solidFill>
                  <a:srgbClr val="353535"/>
                </a:solidFill>
                <a:latin typeface="Times New Roman"/>
                <a:cs typeface="Times New Roman"/>
              </a:rPr>
              <a:t>цинка</a:t>
            </a:r>
            <a:r>
              <a:rPr sz="1600" spc="30" dirty="0">
                <a:solidFill>
                  <a:srgbClr val="353535"/>
                </a:solidFill>
                <a:latin typeface="Times New Roman"/>
                <a:cs typeface="Times New Roman"/>
              </a:rPr>
              <a:t> </a:t>
            </a:r>
            <a:r>
              <a:rPr sz="1600" spc="-10" dirty="0">
                <a:solidFill>
                  <a:srgbClr val="353535"/>
                </a:solidFill>
                <a:latin typeface="Times New Roman"/>
                <a:cs typeface="Times New Roman"/>
              </a:rPr>
              <a:t>пропускали</a:t>
            </a:r>
            <a:r>
              <a:rPr sz="1600" spc="40" dirty="0">
                <a:solidFill>
                  <a:srgbClr val="353535"/>
                </a:solidFill>
                <a:latin typeface="Times New Roman"/>
                <a:cs typeface="Times New Roman"/>
              </a:rPr>
              <a:t> </a:t>
            </a:r>
            <a:r>
              <a:rPr sz="1600" spc="-5" dirty="0">
                <a:solidFill>
                  <a:srgbClr val="353535"/>
                </a:solidFill>
                <a:latin typeface="Times New Roman"/>
                <a:cs typeface="Times New Roman"/>
              </a:rPr>
              <a:t>электрический</a:t>
            </a:r>
            <a:r>
              <a:rPr sz="1600" spc="35" dirty="0">
                <a:solidFill>
                  <a:srgbClr val="353535"/>
                </a:solidFill>
                <a:latin typeface="Times New Roman"/>
                <a:cs typeface="Times New Roman"/>
              </a:rPr>
              <a:t> </a:t>
            </a:r>
            <a:r>
              <a:rPr sz="1600" spc="-15" dirty="0">
                <a:solidFill>
                  <a:srgbClr val="353535"/>
                </a:solidFill>
                <a:latin typeface="Times New Roman"/>
                <a:cs typeface="Times New Roman"/>
              </a:rPr>
              <a:t>ток</a:t>
            </a:r>
            <a:r>
              <a:rPr sz="1600" dirty="0">
                <a:solidFill>
                  <a:srgbClr val="353535"/>
                </a:solidFill>
                <a:latin typeface="Times New Roman"/>
                <a:cs typeface="Times New Roman"/>
              </a:rPr>
              <a:t> </a:t>
            </a:r>
            <a:r>
              <a:rPr sz="1600" spc="-5" dirty="0">
                <a:solidFill>
                  <a:srgbClr val="353535"/>
                </a:solidFill>
                <a:latin typeface="Times New Roman"/>
                <a:cs typeface="Times New Roman"/>
              </a:rPr>
              <a:t>до</a:t>
            </a:r>
            <a:r>
              <a:rPr sz="1600" dirty="0">
                <a:solidFill>
                  <a:srgbClr val="353535"/>
                </a:solidFill>
                <a:latin typeface="Times New Roman"/>
                <a:cs typeface="Times New Roman"/>
              </a:rPr>
              <a:t> </a:t>
            </a:r>
            <a:r>
              <a:rPr sz="1600" spc="-15" dirty="0">
                <a:solidFill>
                  <a:srgbClr val="353535"/>
                </a:solidFill>
                <a:latin typeface="Times New Roman"/>
                <a:cs typeface="Times New Roman"/>
              </a:rPr>
              <a:t>тех</a:t>
            </a:r>
            <a:r>
              <a:rPr sz="1600" spc="15" dirty="0">
                <a:solidFill>
                  <a:srgbClr val="353535"/>
                </a:solidFill>
                <a:latin typeface="Times New Roman"/>
                <a:cs typeface="Times New Roman"/>
              </a:rPr>
              <a:t> </a:t>
            </a:r>
            <a:r>
              <a:rPr sz="1600" spc="-5" dirty="0">
                <a:solidFill>
                  <a:srgbClr val="353535"/>
                </a:solidFill>
                <a:latin typeface="Times New Roman"/>
                <a:cs typeface="Times New Roman"/>
              </a:rPr>
              <a:t>пор,</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пока</a:t>
            </a:r>
            <a:r>
              <a:rPr sz="1600" spc="50" dirty="0">
                <a:solidFill>
                  <a:srgbClr val="353535"/>
                </a:solidFill>
                <a:latin typeface="Times New Roman"/>
                <a:cs typeface="Times New Roman"/>
              </a:rPr>
              <a:t> </a:t>
            </a:r>
            <a:r>
              <a:rPr sz="1600" spc="-15" dirty="0">
                <a:solidFill>
                  <a:srgbClr val="353535"/>
                </a:solidFill>
                <a:latin typeface="Times New Roman"/>
                <a:cs typeface="Times New Roman"/>
              </a:rPr>
              <a:t>объём</a:t>
            </a:r>
            <a:r>
              <a:rPr sz="1600" dirty="0">
                <a:solidFill>
                  <a:srgbClr val="353535"/>
                </a:solidFill>
                <a:latin typeface="Times New Roman"/>
                <a:cs typeface="Times New Roman"/>
              </a:rPr>
              <a:t> </a:t>
            </a:r>
            <a:r>
              <a:rPr sz="1600" spc="-5" dirty="0">
                <a:solidFill>
                  <a:srgbClr val="353535"/>
                </a:solidFill>
                <a:latin typeface="Times New Roman"/>
                <a:cs typeface="Times New Roman"/>
              </a:rPr>
              <a:t>газа, </a:t>
            </a:r>
            <a:r>
              <a:rPr sz="1600" dirty="0">
                <a:solidFill>
                  <a:srgbClr val="353535"/>
                </a:solidFill>
                <a:latin typeface="Times New Roman"/>
                <a:cs typeface="Times New Roman"/>
              </a:rPr>
              <a:t> </a:t>
            </a:r>
            <a:r>
              <a:rPr sz="1600" spc="-10" dirty="0">
                <a:solidFill>
                  <a:srgbClr val="353535"/>
                </a:solidFill>
                <a:latin typeface="Times New Roman"/>
                <a:cs typeface="Times New Roman"/>
              </a:rPr>
              <a:t>выделившегося</a:t>
            </a:r>
            <a:r>
              <a:rPr sz="1600" spc="40" dirty="0">
                <a:solidFill>
                  <a:srgbClr val="353535"/>
                </a:solidFill>
                <a:latin typeface="Times New Roman"/>
                <a:cs typeface="Times New Roman"/>
              </a:rPr>
              <a:t> </a:t>
            </a:r>
            <a:r>
              <a:rPr sz="1600" spc="-5" dirty="0">
                <a:solidFill>
                  <a:srgbClr val="353535"/>
                </a:solidFill>
                <a:latin typeface="Times New Roman"/>
                <a:cs typeface="Times New Roman"/>
              </a:rPr>
              <a:t>на</a:t>
            </a:r>
            <a:r>
              <a:rPr sz="1600" spc="10" dirty="0">
                <a:solidFill>
                  <a:srgbClr val="353535"/>
                </a:solidFill>
                <a:latin typeface="Times New Roman"/>
                <a:cs typeface="Times New Roman"/>
              </a:rPr>
              <a:t> </a:t>
            </a:r>
            <a:r>
              <a:rPr sz="1600" spc="-25" dirty="0">
                <a:solidFill>
                  <a:srgbClr val="353535"/>
                </a:solidFill>
                <a:latin typeface="Times New Roman"/>
                <a:cs typeface="Times New Roman"/>
              </a:rPr>
              <a:t>катоде,</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не</a:t>
            </a:r>
            <a:r>
              <a:rPr sz="1600" spc="25" dirty="0">
                <a:solidFill>
                  <a:srgbClr val="353535"/>
                </a:solidFill>
                <a:latin typeface="Times New Roman"/>
                <a:cs typeface="Times New Roman"/>
              </a:rPr>
              <a:t> </a:t>
            </a:r>
            <a:r>
              <a:rPr sz="1600" dirty="0">
                <a:solidFill>
                  <a:srgbClr val="353535"/>
                </a:solidFill>
                <a:latin typeface="Times New Roman"/>
                <a:cs typeface="Times New Roman"/>
              </a:rPr>
              <a:t>стал </a:t>
            </a:r>
            <a:r>
              <a:rPr sz="1600" spc="-5" dirty="0">
                <a:solidFill>
                  <a:srgbClr val="353535"/>
                </a:solidFill>
                <a:latin typeface="Times New Roman"/>
                <a:cs typeface="Times New Roman"/>
              </a:rPr>
              <a:t>равен</a:t>
            </a:r>
            <a:r>
              <a:rPr sz="1600" spc="40" dirty="0">
                <a:solidFill>
                  <a:srgbClr val="353535"/>
                </a:solidFill>
                <a:latin typeface="Times New Roman"/>
                <a:cs typeface="Times New Roman"/>
              </a:rPr>
              <a:t> </a:t>
            </a:r>
            <a:r>
              <a:rPr sz="1600" spc="-15" dirty="0">
                <a:solidFill>
                  <a:srgbClr val="353535"/>
                </a:solidFill>
                <a:latin typeface="Times New Roman"/>
                <a:cs typeface="Times New Roman"/>
              </a:rPr>
              <a:t>объёму</a:t>
            </a:r>
            <a:r>
              <a:rPr sz="1600" spc="-5" dirty="0">
                <a:solidFill>
                  <a:srgbClr val="353535"/>
                </a:solidFill>
                <a:latin typeface="Times New Roman"/>
                <a:cs typeface="Times New Roman"/>
              </a:rPr>
              <a:t> газа,</a:t>
            </a:r>
            <a:r>
              <a:rPr sz="1600" spc="25" dirty="0">
                <a:solidFill>
                  <a:srgbClr val="353535"/>
                </a:solidFill>
                <a:latin typeface="Times New Roman"/>
                <a:cs typeface="Times New Roman"/>
              </a:rPr>
              <a:t> </a:t>
            </a:r>
            <a:r>
              <a:rPr sz="1600" spc="-10" dirty="0">
                <a:solidFill>
                  <a:srgbClr val="353535"/>
                </a:solidFill>
                <a:latin typeface="Times New Roman"/>
                <a:cs typeface="Times New Roman"/>
              </a:rPr>
              <a:t>выделившемуся</a:t>
            </a:r>
            <a:r>
              <a:rPr sz="1600" spc="55" dirty="0">
                <a:solidFill>
                  <a:srgbClr val="353535"/>
                </a:solidFill>
                <a:latin typeface="Times New Roman"/>
                <a:cs typeface="Times New Roman"/>
              </a:rPr>
              <a:t> </a:t>
            </a:r>
            <a:r>
              <a:rPr sz="1600" spc="-5" dirty="0">
                <a:solidFill>
                  <a:srgbClr val="353535"/>
                </a:solidFill>
                <a:latin typeface="Times New Roman"/>
                <a:cs typeface="Times New Roman"/>
              </a:rPr>
              <a:t>на</a:t>
            </a:r>
            <a:r>
              <a:rPr sz="1600" spc="25" dirty="0">
                <a:solidFill>
                  <a:srgbClr val="353535"/>
                </a:solidFill>
                <a:latin typeface="Times New Roman"/>
                <a:cs typeface="Times New Roman"/>
              </a:rPr>
              <a:t> </a:t>
            </a:r>
            <a:r>
              <a:rPr sz="1600" spc="-10" dirty="0">
                <a:solidFill>
                  <a:srgbClr val="353535"/>
                </a:solidFill>
                <a:latin typeface="Times New Roman"/>
                <a:cs typeface="Times New Roman"/>
              </a:rPr>
              <a:t>аноде.</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При</a:t>
            </a:r>
            <a:r>
              <a:rPr sz="1600" spc="10" dirty="0">
                <a:solidFill>
                  <a:srgbClr val="353535"/>
                </a:solidFill>
                <a:latin typeface="Times New Roman"/>
                <a:cs typeface="Times New Roman"/>
              </a:rPr>
              <a:t> </a:t>
            </a:r>
            <a:r>
              <a:rPr sz="1600" spc="-20" dirty="0">
                <a:solidFill>
                  <a:srgbClr val="353535"/>
                </a:solidFill>
                <a:latin typeface="Times New Roman"/>
                <a:cs typeface="Times New Roman"/>
              </a:rPr>
              <a:t>этом</a:t>
            </a:r>
            <a:r>
              <a:rPr sz="1600" spc="20" dirty="0">
                <a:solidFill>
                  <a:srgbClr val="353535"/>
                </a:solidFill>
                <a:latin typeface="Times New Roman"/>
                <a:cs typeface="Times New Roman"/>
              </a:rPr>
              <a:t> </a:t>
            </a:r>
            <a:r>
              <a:rPr sz="1600" spc="-10" dirty="0">
                <a:solidFill>
                  <a:srgbClr val="353535"/>
                </a:solidFill>
                <a:latin typeface="Times New Roman"/>
                <a:cs typeface="Times New Roman"/>
              </a:rPr>
              <a:t>массовая</a:t>
            </a:r>
            <a:r>
              <a:rPr sz="1600" spc="25" dirty="0">
                <a:solidFill>
                  <a:srgbClr val="353535"/>
                </a:solidFill>
                <a:latin typeface="Times New Roman"/>
                <a:cs typeface="Times New Roman"/>
              </a:rPr>
              <a:t> </a:t>
            </a:r>
            <a:r>
              <a:rPr sz="1600" spc="-10" dirty="0">
                <a:solidFill>
                  <a:srgbClr val="353535"/>
                </a:solidFill>
                <a:latin typeface="Times New Roman"/>
                <a:cs typeface="Times New Roman"/>
              </a:rPr>
              <a:t>доля</a:t>
            </a:r>
            <a:r>
              <a:rPr sz="1600" spc="5" dirty="0">
                <a:solidFill>
                  <a:srgbClr val="353535"/>
                </a:solidFill>
                <a:latin typeface="Times New Roman"/>
                <a:cs typeface="Times New Roman"/>
              </a:rPr>
              <a:t> </a:t>
            </a:r>
            <a:r>
              <a:rPr sz="1600" spc="-20" dirty="0">
                <a:solidFill>
                  <a:srgbClr val="353535"/>
                </a:solidFill>
                <a:latin typeface="Times New Roman"/>
                <a:cs typeface="Times New Roman"/>
              </a:rPr>
              <a:t>сульфата</a:t>
            </a:r>
            <a:r>
              <a:rPr sz="1600" spc="35" dirty="0">
                <a:solidFill>
                  <a:srgbClr val="353535"/>
                </a:solidFill>
                <a:latin typeface="Times New Roman"/>
                <a:cs typeface="Times New Roman"/>
              </a:rPr>
              <a:t> </a:t>
            </a:r>
            <a:r>
              <a:rPr sz="1600" spc="-10" dirty="0">
                <a:solidFill>
                  <a:srgbClr val="353535"/>
                </a:solidFill>
                <a:latin typeface="Times New Roman"/>
                <a:cs typeface="Times New Roman"/>
              </a:rPr>
              <a:t>цинка </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понизилась</a:t>
            </a:r>
            <a:r>
              <a:rPr sz="1600" spc="55" dirty="0">
                <a:solidFill>
                  <a:srgbClr val="353535"/>
                </a:solidFill>
                <a:latin typeface="Times New Roman"/>
                <a:cs typeface="Times New Roman"/>
              </a:rPr>
              <a:t> </a:t>
            </a:r>
            <a:r>
              <a:rPr sz="1600" spc="-5" dirty="0">
                <a:solidFill>
                  <a:srgbClr val="353535"/>
                </a:solidFill>
                <a:latin typeface="Times New Roman"/>
                <a:cs typeface="Times New Roman"/>
              </a:rPr>
              <a:t>до</a:t>
            </a:r>
            <a:r>
              <a:rPr sz="1600" spc="15" dirty="0">
                <a:solidFill>
                  <a:srgbClr val="353535"/>
                </a:solidFill>
                <a:latin typeface="Times New Roman"/>
                <a:cs typeface="Times New Roman"/>
              </a:rPr>
              <a:t> </a:t>
            </a:r>
            <a:r>
              <a:rPr sz="1600" spc="-5" dirty="0">
                <a:solidFill>
                  <a:srgbClr val="353535"/>
                </a:solidFill>
                <a:latin typeface="Times New Roman"/>
                <a:cs typeface="Times New Roman"/>
              </a:rPr>
              <a:t>10,3%.</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К</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полученному</a:t>
            </a:r>
            <a:r>
              <a:rPr sz="1600" spc="60" dirty="0">
                <a:solidFill>
                  <a:srgbClr val="353535"/>
                </a:solidFill>
                <a:latin typeface="Times New Roman"/>
                <a:cs typeface="Times New Roman"/>
              </a:rPr>
              <a:t> </a:t>
            </a:r>
            <a:r>
              <a:rPr sz="1600" spc="-10" dirty="0">
                <a:solidFill>
                  <a:srgbClr val="353535"/>
                </a:solidFill>
                <a:latin typeface="Times New Roman"/>
                <a:cs typeface="Times New Roman"/>
              </a:rPr>
              <a:t>раствору</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добавили</a:t>
            </a:r>
            <a:r>
              <a:rPr sz="1600" spc="25" dirty="0">
                <a:solidFill>
                  <a:srgbClr val="353535"/>
                </a:solidFill>
                <a:latin typeface="Times New Roman"/>
                <a:cs typeface="Times New Roman"/>
              </a:rPr>
              <a:t> </a:t>
            </a:r>
            <a:r>
              <a:rPr sz="1600" spc="-5" dirty="0">
                <a:solidFill>
                  <a:srgbClr val="353535"/>
                </a:solidFill>
                <a:latin typeface="Times New Roman"/>
                <a:cs typeface="Times New Roman"/>
              </a:rPr>
              <a:t>212 г</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10%</a:t>
            </a:r>
            <a:r>
              <a:rPr sz="1600" spc="15" dirty="0">
                <a:solidFill>
                  <a:srgbClr val="353535"/>
                </a:solidFill>
                <a:latin typeface="Times New Roman"/>
                <a:cs typeface="Times New Roman"/>
              </a:rPr>
              <a:t> </a:t>
            </a:r>
            <a:r>
              <a:rPr sz="1600" spc="-5" dirty="0">
                <a:solidFill>
                  <a:srgbClr val="353535"/>
                </a:solidFill>
                <a:latin typeface="Times New Roman"/>
                <a:cs typeface="Times New Roman"/>
              </a:rPr>
              <a:t>раствора</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карбоната</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натрия.</a:t>
            </a:r>
            <a:r>
              <a:rPr sz="1600" spc="35" dirty="0">
                <a:solidFill>
                  <a:srgbClr val="353535"/>
                </a:solidFill>
                <a:latin typeface="Times New Roman"/>
                <a:cs typeface="Times New Roman"/>
              </a:rPr>
              <a:t> </a:t>
            </a:r>
            <a:r>
              <a:rPr sz="1600" spc="-5" dirty="0">
                <a:solidFill>
                  <a:srgbClr val="353535"/>
                </a:solidFill>
                <a:latin typeface="Times New Roman"/>
                <a:cs typeface="Times New Roman"/>
              </a:rPr>
              <a:t>Вычислите</a:t>
            </a:r>
            <a:r>
              <a:rPr sz="1600" spc="35" dirty="0">
                <a:solidFill>
                  <a:srgbClr val="353535"/>
                </a:solidFill>
                <a:latin typeface="Times New Roman"/>
                <a:cs typeface="Times New Roman"/>
              </a:rPr>
              <a:t> </a:t>
            </a:r>
            <a:r>
              <a:rPr sz="1600" spc="-15" dirty="0">
                <a:solidFill>
                  <a:srgbClr val="353535"/>
                </a:solidFill>
                <a:latin typeface="Times New Roman"/>
                <a:cs typeface="Times New Roman"/>
              </a:rPr>
              <a:t>массовую</a:t>
            </a:r>
            <a:r>
              <a:rPr sz="1600" spc="45" dirty="0">
                <a:solidFill>
                  <a:srgbClr val="353535"/>
                </a:solidFill>
                <a:latin typeface="Times New Roman"/>
                <a:cs typeface="Times New Roman"/>
              </a:rPr>
              <a:t> </a:t>
            </a:r>
            <a:r>
              <a:rPr sz="1600" spc="-10" dirty="0">
                <a:solidFill>
                  <a:srgbClr val="353535"/>
                </a:solidFill>
                <a:latin typeface="Times New Roman"/>
                <a:cs typeface="Times New Roman"/>
              </a:rPr>
              <a:t>долю </a:t>
            </a:r>
            <a:r>
              <a:rPr sz="1600" spc="-385" dirty="0">
                <a:solidFill>
                  <a:srgbClr val="353535"/>
                </a:solidFill>
                <a:latin typeface="Times New Roman"/>
                <a:cs typeface="Times New Roman"/>
              </a:rPr>
              <a:t> </a:t>
            </a:r>
            <a:r>
              <a:rPr sz="1600" spc="-20" dirty="0">
                <a:solidFill>
                  <a:srgbClr val="353535"/>
                </a:solidFill>
                <a:latin typeface="Times New Roman"/>
                <a:cs typeface="Times New Roman"/>
              </a:rPr>
              <a:t>сульфата</a:t>
            </a:r>
            <a:r>
              <a:rPr sz="1600" spc="20" dirty="0">
                <a:solidFill>
                  <a:srgbClr val="353535"/>
                </a:solidFill>
                <a:latin typeface="Times New Roman"/>
                <a:cs typeface="Times New Roman"/>
              </a:rPr>
              <a:t> </a:t>
            </a:r>
            <a:r>
              <a:rPr sz="1600" spc="-10" dirty="0">
                <a:solidFill>
                  <a:srgbClr val="353535"/>
                </a:solidFill>
                <a:latin typeface="Times New Roman"/>
                <a:cs typeface="Times New Roman"/>
              </a:rPr>
              <a:t>цинка</a:t>
            </a:r>
            <a:r>
              <a:rPr sz="1600" spc="15" dirty="0">
                <a:solidFill>
                  <a:srgbClr val="353535"/>
                </a:solidFill>
                <a:latin typeface="Times New Roman"/>
                <a:cs typeface="Times New Roman"/>
              </a:rPr>
              <a:t> </a:t>
            </a:r>
            <a:r>
              <a:rPr sz="1600" spc="-5" dirty="0">
                <a:solidFill>
                  <a:srgbClr val="353535"/>
                </a:solidFill>
                <a:latin typeface="Times New Roman"/>
                <a:cs typeface="Times New Roman"/>
              </a:rPr>
              <a:t>в </a:t>
            </a:r>
            <a:r>
              <a:rPr sz="1600" spc="-15" dirty="0">
                <a:solidFill>
                  <a:srgbClr val="353535"/>
                </a:solidFill>
                <a:latin typeface="Times New Roman"/>
                <a:cs typeface="Times New Roman"/>
              </a:rPr>
              <a:t>полученном</a:t>
            </a:r>
            <a:r>
              <a:rPr sz="1600" spc="50" dirty="0">
                <a:solidFill>
                  <a:srgbClr val="353535"/>
                </a:solidFill>
                <a:latin typeface="Times New Roman"/>
                <a:cs typeface="Times New Roman"/>
              </a:rPr>
              <a:t> </a:t>
            </a:r>
            <a:r>
              <a:rPr sz="1600" spc="-5" dirty="0">
                <a:solidFill>
                  <a:srgbClr val="353535"/>
                </a:solidFill>
                <a:latin typeface="Times New Roman"/>
                <a:cs typeface="Times New Roman"/>
              </a:rPr>
              <a:t>растворе.</a:t>
            </a:r>
            <a:endParaRPr sz="1600">
              <a:latin typeface="Times New Roman"/>
              <a:cs typeface="Times New Roman"/>
            </a:endParaRPr>
          </a:p>
        </p:txBody>
      </p:sp>
      <p:sp>
        <p:nvSpPr>
          <p:cNvPr id="3" name="object 3"/>
          <p:cNvSpPr txBox="1"/>
          <p:nvPr/>
        </p:nvSpPr>
        <p:spPr>
          <a:xfrm>
            <a:off x="6630289" y="1019048"/>
            <a:ext cx="4951095" cy="1120140"/>
          </a:xfrm>
          <a:prstGeom prst="rect">
            <a:avLst/>
          </a:prstGeom>
        </p:spPr>
        <p:txBody>
          <a:bodyPr vert="horz" wrap="square" lIns="0" tIns="12065" rIns="0" bIns="0" rtlCol="0">
            <a:spAutoFit/>
          </a:bodyPr>
          <a:lstStyle/>
          <a:p>
            <a:pPr marL="38100">
              <a:lnSpc>
                <a:spcPts val="1905"/>
              </a:lnSpc>
              <a:spcBef>
                <a:spcPts val="95"/>
              </a:spcBef>
            </a:pPr>
            <a:r>
              <a:rPr sz="1600" spc="-5" dirty="0">
                <a:latin typeface="Times New Roman"/>
                <a:cs typeface="Times New Roman"/>
              </a:rPr>
              <a:t>2ZnSO</a:t>
            </a:r>
            <a:r>
              <a:rPr sz="1575" spc="-7" baseline="-21164" dirty="0">
                <a:latin typeface="Times New Roman"/>
                <a:cs typeface="Times New Roman"/>
              </a:rPr>
              <a:t>4</a:t>
            </a:r>
            <a:r>
              <a:rPr sz="1575" spc="187" baseline="-21164" dirty="0">
                <a:latin typeface="Times New Roman"/>
                <a:cs typeface="Times New Roman"/>
              </a:rPr>
              <a:t> </a:t>
            </a:r>
            <a:r>
              <a:rPr sz="1600" spc="-5" dirty="0">
                <a:latin typeface="Times New Roman"/>
                <a:cs typeface="Times New Roman"/>
              </a:rPr>
              <a:t>+</a:t>
            </a:r>
            <a:r>
              <a:rPr sz="1600" spc="5" dirty="0">
                <a:latin typeface="Times New Roman"/>
                <a:cs typeface="Times New Roman"/>
              </a:rPr>
              <a:t> </a:t>
            </a:r>
            <a:r>
              <a:rPr sz="1600" dirty="0">
                <a:latin typeface="Times New Roman"/>
                <a:cs typeface="Times New Roman"/>
              </a:rPr>
              <a:t>2H</a:t>
            </a:r>
            <a:r>
              <a:rPr sz="1575" baseline="-21164" dirty="0">
                <a:latin typeface="Times New Roman"/>
                <a:cs typeface="Times New Roman"/>
              </a:rPr>
              <a:t>2</a:t>
            </a:r>
            <a:r>
              <a:rPr sz="1600" dirty="0">
                <a:latin typeface="Times New Roman"/>
                <a:cs typeface="Times New Roman"/>
              </a:rPr>
              <a:t>O</a:t>
            </a:r>
            <a:r>
              <a:rPr sz="1600" spc="-20" dirty="0">
                <a:latin typeface="Times New Roman"/>
                <a:cs typeface="Times New Roman"/>
              </a:rPr>
              <a:t> </a:t>
            </a:r>
            <a:r>
              <a:rPr sz="1600" spc="-5" dirty="0">
                <a:latin typeface="Times New Roman"/>
                <a:cs typeface="Times New Roman"/>
              </a:rPr>
              <a:t>=</a:t>
            </a:r>
            <a:r>
              <a:rPr sz="1600" dirty="0">
                <a:latin typeface="Times New Roman"/>
                <a:cs typeface="Times New Roman"/>
              </a:rPr>
              <a:t> </a:t>
            </a:r>
            <a:r>
              <a:rPr sz="1600" spc="-5" dirty="0">
                <a:latin typeface="Times New Roman"/>
                <a:cs typeface="Times New Roman"/>
              </a:rPr>
              <a:t>2Zn↓</a:t>
            </a:r>
            <a:r>
              <a:rPr sz="1600" spc="-10" dirty="0">
                <a:latin typeface="Times New Roman"/>
                <a:cs typeface="Times New Roman"/>
              </a:rPr>
              <a:t> </a:t>
            </a:r>
            <a:r>
              <a:rPr sz="1600" spc="-5" dirty="0">
                <a:latin typeface="Times New Roman"/>
                <a:cs typeface="Times New Roman"/>
              </a:rPr>
              <a:t>+</a:t>
            </a:r>
            <a:r>
              <a:rPr sz="1600" spc="5" dirty="0">
                <a:latin typeface="Times New Roman"/>
                <a:cs typeface="Times New Roman"/>
              </a:rPr>
              <a:t> </a:t>
            </a:r>
            <a:r>
              <a:rPr sz="1600" dirty="0">
                <a:latin typeface="Times New Roman"/>
                <a:cs typeface="Times New Roman"/>
              </a:rPr>
              <a:t>O</a:t>
            </a:r>
            <a:r>
              <a:rPr sz="1575" baseline="-21164" dirty="0">
                <a:latin typeface="Times New Roman"/>
                <a:cs typeface="Times New Roman"/>
              </a:rPr>
              <a:t>2</a:t>
            </a:r>
            <a:r>
              <a:rPr sz="1600" dirty="0">
                <a:latin typeface="Times New Roman"/>
                <a:cs typeface="Times New Roman"/>
              </a:rPr>
              <a:t>↑</a:t>
            </a:r>
            <a:r>
              <a:rPr sz="1600" spc="-15" dirty="0">
                <a:latin typeface="Times New Roman"/>
                <a:cs typeface="Times New Roman"/>
              </a:rPr>
              <a:t> </a:t>
            </a:r>
            <a:r>
              <a:rPr sz="1600" spc="-5" dirty="0">
                <a:latin typeface="Times New Roman"/>
                <a:cs typeface="Times New Roman"/>
              </a:rPr>
              <a:t>+</a:t>
            </a:r>
            <a:r>
              <a:rPr sz="1600" dirty="0">
                <a:latin typeface="Times New Roman"/>
                <a:cs typeface="Times New Roman"/>
              </a:rPr>
              <a:t> 2H</a:t>
            </a:r>
            <a:r>
              <a:rPr sz="1575" baseline="-21164" dirty="0">
                <a:latin typeface="Times New Roman"/>
                <a:cs typeface="Times New Roman"/>
              </a:rPr>
              <a:t>2</a:t>
            </a:r>
            <a:r>
              <a:rPr sz="1600" dirty="0">
                <a:latin typeface="Times New Roman"/>
                <a:cs typeface="Times New Roman"/>
              </a:rPr>
              <a:t>SO</a:t>
            </a:r>
            <a:r>
              <a:rPr sz="1575" baseline="-21164" dirty="0">
                <a:latin typeface="Times New Roman"/>
                <a:cs typeface="Times New Roman"/>
              </a:rPr>
              <a:t>4</a:t>
            </a:r>
            <a:r>
              <a:rPr sz="1575" spc="187" baseline="-21164" dirty="0">
                <a:latin typeface="Times New Roman"/>
                <a:cs typeface="Times New Roman"/>
              </a:rPr>
              <a:t> </a:t>
            </a:r>
            <a:r>
              <a:rPr sz="1600" spc="-5" dirty="0">
                <a:latin typeface="Times New Roman"/>
                <a:cs typeface="Times New Roman"/>
              </a:rPr>
              <a:t>(1)</a:t>
            </a:r>
            <a:endParaRPr sz="1600">
              <a:latin typeface="Times New Roman"/>
              <a:cs typeface="Times New Roman"/>
            </a:endParaRPr>
          </a:p>
          <a:p>
            <a:pPr marL="38100">
              <a:lnSpc>
                <a:spcPts val="1905"/>
              </a:lnSpc>
            </a:pPr>
            <a:r>
              <a:rPr sz="1600" dirty="0">
                <a:latin typeface="Times New Roman"/>
                <a:cs typeface="Times New Roman"/>
              </a:rPr>
              <a:t>2H</a:t>
            </a:r>
            <a:r>
              <a:rPr sz="1575" baseline="-21164" dirty="0">
                <a:latin typeface="Times New Roman"/>
                <a:cs typeface="Times New Roman"/>
              </a:rPr>
              <a:t>2</a:t>
            </a:r>
            <a:r>
              <a:rPr sz="1600" dirty="0">
                <a:latin typeface="Times New Roman"/>
                <a:cs typeface="Times New Roman"/>
              </a:rPr>
              <a:t>O</a:t>
            </a:r>
            <a:r>
              <a:rPr sz="1600" spc="-30" dirty="0">
                <a:latin typeface="Times New Roman"/>
                <a:cs typeface="Times New Roman"/>
              </a:rPr>
              <a:t> </a:t>
            </a:r>
            <a:r>
              <a:rPr sz="1600" spc="-5" dirty="0">
                <a:latin typeface="Times New Roman"/>
                <a:cs typeface="Times New Roman"/>
              </a:rPr>
              <a:t>= </a:t>
            </a:r>
            <a:r>
              <a:rPr sz="1600" dirty="0">
                <a:latin typeface="Times New Roman"/>
                <a:cs typeface="Times New Roman"/>
              </a:rPr>
              <a:t>2H</a:t>
            </a:r>
            <a:r>
              <a:rPr sz="1575" baseline="-21164" dirty="0">
                <a:latin typeface="Times New Roman"/>
                <a:cs typeface="Times New Roman"/>
              </a:rPr>
              <a:t>2</a:t>
            </a:r>
            <a:r>
              <a:rPr sz="1575" spc="179" baseline="-21164" dirty="0">
                <a:latin typeface="Times New Roman"/>
                <a:cs typeface="Times New Roman"/>
              </a:rPr>
              <a:t> </a:t>
            </a:r>
            <a:r>
              <a:rPr sz="1600" spc="-5" dirty="0">
                <a:latin typeface="Times New Roman"/>
                <a:cs typeface="Times New Roman"/>
              </a:rPr>
              <a:t>+ </a:t>
            </a:r>
            <a:r>
              <a:rPr sz="1600" dirty="0">
                <a:latin typeface="Times New Roman"/>
                <a:cs typeface="Times New Roman"/>
              </a:rPr>
              <a:t>O</a:t>
            </a:r>
            <a:r>
              <a:rPr sz="1575" baseline="-21164" dirty="0">
                <a:latin typeface="Times New Roman"/>
                <a:cs typeface="Times New Roman"/>
              </a:rPr>
              <a:t>2</a:t>
            </a:r>
            <a:r>
              <a:rPr sz="1575" spc="195" baseline="-21164" dirty="0">
                <a:latin typeface="Times New Roman"/>
                <a:cs typeface="Times New Roman"/>
              </a:rPr>
              <a:t> </a:t>
            </a:r>
            <a:r>
              <a:rPr sz="1600" spc="-5" dirty="0">
                <a:latin typeface="Times New Roman"/>
                <a:cs typeface="Times New Roman"/>
              </a:rPr>
              <a:t>(2)</a:t>
            </a:r>
            <a:endParaRPr sz="1600">
              <a:latin typeface="Times New Roman"/>
              <a:cs typeface="Times New Roman"/>
            </a:endParaRPr>
          </a:p>
          <a:p>
            <a:pPr marL="54610">
              <a:lnSpc>
                <a:spcPct val="100000"/>
              </a:lnSpc>
              <a:spcBef>
                <a:spcPts val="625"/>
              </a:spcBef>
            </a:pPr>
            <a:r>
              <a:rPr sz="1600" dirty="0">
                <a:latin typeface="Times New Roman"/>
                <a:cs typeface="Times New Roman"/>
              </a:rPr>
              <a:t>H</a:t>
            </a:r>
            <a:r>
              <a:rPr sz="1575" baseline="-21164" dirty="0">
                <a:latin typeface="Times New Roman"/>
                <a:cs typeface="Times New Roman"/>
              </a:rPr>
              <a:t>2</a:t>
            </a:r>
            <a:r>
              <a:rPr sz="1600" dirty="0">
                <a:latin typeface="Times New Roman"/>
                <a:cs typeface="Times New Roman"/>
              </a:rPr>
              <a:t>SO</a:t>
            </a:r>
            <a:r>
              <a:rPr sz="1575" baseline="-21164" dirty="0">
                <a:latin typeface="Times New Roman"/>
                <a:cs typeface="Times New Roman"/>
              </a:rPr>
              <a:t>4(1)</a:t>
            </a:r>
            <a:r>
              <a:rPr sz="1575" spc="165" baseline="-21164" dirty="0">
                <a:latin typeface="Times New Roman"/>
                <a:cs typeface="Times New Roman"/>
              </a:rPr>
              <a:t> </a:t>
            </a:r>
            <a:r>
              <a:rPr sz="1600" spc="-5" dirty="0">
                <a:latin typeface="Times New Roman"/>
                <a:cs typeface="Times New Roman"/>
              </a:rPr>
              <a:t>+ </a:t>
            </a:r>
            <a:r>
              <a:rPr sz="1600" dirty="0">
                <a:latin typeface="Times New Roman"/>
                <a:cs typeface="Times New Roman"/>
              </a:rPr>
              <a:t>Na</a:t>
            </a:r>
            <a:r>
              <a:rPr sz="1575" baseline="-21164" dirty="0">
                <a:latin typeface="Times New Roman"/>
                <a:cs typeface="Times New Roman"/>
              </a:rPr>
              <a:t>2</a:t>
            </a:r>
            <a:r>
              <a:rPr sz="1600" dirty="0">
                <a:latin typeface="Times New Roman"/>
                <a:cs typeface="Times New Roman"/>
              </a:rPr>
              <a:t>CO</a:t>
            </a:r>
            <a:r>
              <a:rPr sz="1575" baseline="-21164" dirty="0">
                <a:latin typeface="Times New Roman"/>
                <a:cs typeface="Times New Roman"/>
              </a:rPr>
              <a:t>3(доб.)</a:t>
            </a:r>
            <a:r>
              <a:rPr sz="1575" spc="165" baseline="-21164" dirty="0">
                <a:latin typeface="Times New Roman"/>
                <a:cs typeface="Times New Roman"/>
              </a:rPr>
              <a:t> </a:t>
            </a:r>
            <a:r>
              <a:rPr sz="1600" spc="-5" dirty="0">
                <a:latin typeface="Times New Roman"/>
                <a:cs typeface="Times New Roman"/>
              </a:rPr>
              <a:t>= </a:t>
            </a:r>
            <a:r>
              <a:rPr sz="1600" dirty="0">
                <a:latin typeface="Times New Roman"/>
                <a:cs typeface="Times New Roman"/>
              </a:rPr>
              <a:t>Na</a:t>
            </a:r>
            <a:r>
              <a:rPr sz="1575" baseline="-21164" dirty="0">
                <a:latin typeface="Times New Roman"/>
                <a:cs typeface="Times New Roman"/>
              </a:rPr>
              <a:t>2</a:t>
            </a:r>
            <a:r>
              <a:rPr sz="1600" dirty="0">
                <a:latin typeface="Times New Roman"/>
                <a:cs typeface="Times New Roman"/>
              </a:rPr>
              <a:t>SO</a:t>
            </a:r>
            <a:r>
              <a:rPr sz="1575" baseline="-21164" dirty="0">
                <a:latin typeface="Times New Roman"/>
                <a:cs typeface="Times New Roman"/>
              </a:rPr>
              <a:t>4</a:t>
            </a:r>
            <a:r>
              <a:rPr sz="1575" spc="209" baseline="-21164" dirty="0">
                <a:latin typeface="Times New Roman"/>
                <a:cs typeface="Times New Roman"/>
              </a:rPr>
              <a:t> </a:t>
            </a:r>
            <a:r>
              <a:rPr sz="1600" spc="-5" dirty="0">
                <a:latin typeface="Times New Roman"/>
                <a:cs typeface="Times New Roman"/>
              </a:rPr>
              <a:t>+</a:t>
            </a:r>
            <a:r>
              <a:rPr sz="1600" spc="5" dirty="0">
                <a:latin typeface="Times New Roman"/>
                <a:cs typeface="Times New Roman"/>
              </a:rPr>
              <a:t> </a:t>
            </a:r>
            <a:r>
              <a:rPr sz="1600" dirty="0">
                <a:latin typeface="Times New Roman"/>
                <a:cs typeface="Times New Roman"/>
              </a:rPr>
              <a:t>H</a:t>
            </a:r>
            <a:r>
              <a:rPr sz="1575" baseline="-21164" dirty="0">
                <a:latin typeface="Times New Roman"/>
                <a:cs typeface="Times New Roman"/>
              </a:rPr>
              <a:t>2</a:t>
            </a:r>
            <a:r>
              <a:rPr sz="1600" dirty="0">
                <a:latin typeface="Times New Roman"/>
                <a:cs typeface="Times New Roman"/>
              </a:rPr>
              <a:t>O</a:t>
            </a:r>
            <a:r>
              <a:rPr sz="1600" spc="-20" dirty="0">
                <a:latin typeface="Times New Roman"/>
                <a:cs typeface="Times New Roman"/>
              </a:rPr>
              <a:t> </a:t>
            </a:r>
            <a:r>
              <a:rPr sz="1600" spc="-5" dirty="0">
                <a:latin typeface="Times New Roman"/>
                <a:cs typeface="Times New Roman"/>
              </a:rPr>
              <a:t>+</a:t>
            </a:r>
            <a:r>
              <a:rPr sz="1600" spc="5" dirty="0">
                <a:latin typeface="Times New Roman"/>
                <a:cs typeface="Times New Roman"/>
              </a:rPr>
              <a:t> </a:t>
            </a:r>
            <a:r>
              <a:rPr sz="1600" dirty="0">
                <a:latin typeface="Times New Roman"/>
                <a:cs typeface="Times New Roman"/>
              </a:rPr>
              <a:t>CO</a:t>
            </a:r>
            <a:r>
              <a:rPr sz="1575" baseline="-21164" dirty="0">
                <a:latin typeface="Times New Roman"/>
                <a:cs typeface="Times New Roman"/>
              </a:rPr>
              <a:t>2</a:t>
            </a:r>
            <a:r>
              <a:rPr sz="1600" dirty="0">
                <a:latin typeface="Times New Roman"/>
                <a:cs typeface="Times New Roman"/>
              </a:rPr>
              <a:t>↑</a:t>
            </a:r>
            <a:r>
              <a:rPr sz="1600" spc="-15" dirty="0">
                <a:latin typeface="Times New Roman"/>
                <a:cs typeface="Times New Roman"/>
              </a:rPr>
              <a:t> </a:t>
            </a:r>
            <a:r>
              <a:rPr sz="1600" spc="-5" dirty="0">
                <a:latin typeface="Times New Roman"/>
                <a:cs typeface="Times New Roman"/>
              </a:rPr>
              <a:t>(3)</a:t>
            </a:r>
            <a:endParaRPr sz="1600">
              <a:latin typeface="Times New Roman"/>
              <a:cs typeface="Times New Roman"/>
            </a:endParaRPr>
          </a:p>
          <a:p>
            <a:pPr marL="54610">
              <a:lnSpc>
                <a:spcPct val="100000"/>
              </a:lnSpc>
              <a:spcBef>
                <a:spcPts val="350"/>
              </a:spcBef>
            </a:pPr>
            <a:r>
              <a:rPr sz="2400" spc="-7" baseline="13888" dirty="0">
                <a:latin typeface="Times New Roman"/>
                <a:cs typeface="Times New Roman"/>
              </a:rPr>
              <a:t>ZnSO</a:t>
            </a:r>
            <a:r>
              <a:rPr sz="1050" spc="-5" dirty="0">
                <a:latin typeface="Times New Roman"/>
                <a:cs typeface="Times New Roman"/>
              </a:rPr>
              <a:t>4(ост.</a:t>
            </a:r>
            <a:r>
              <a:rPr sz="1050" spc="-20" dirty="0">
                <a:latin typeface="Times New Roman"/>
                <a:cs typeface="Times New Roman"/>
              </a:rPr>
              <a:t> </a:t>
            </a:r>
            <a:r>
              <a:rPr sz="1050" spc="10" dirty="0">
                <a:latin typeface="Times New Roman"/>
                <a:cs typeface="Times New Roman"/>
              </a:rPr>
              <a:t>по</a:t>
            </a:r>
            <a:r>
              <a:rPr sz="1050" spc="-10" dirty="0">
                <a:latin typeface="Times New Roman"/>
                <a:cs typeface="Times New Roman"/>
              </a:rPr>
              <a:t> </a:t>
            </a:r>
            <a:r>
              <a:rPr sz="1050" spc="5" dirty="0">
                <a:latin typeface="Times New Roman"/>
                <a:cs typeface="Times New Roman"/>
              </a:rPr>
              <a:t>(1))</a:t>
            </a:r>
            <a:r>
              <a:rPr sz="1050" spc="114" dirty="0">
                <a:latin typeface="Times New Roman"/>
                <a:cs typeface="Times New Roman"/>
              </a:rPr>
              <a:t> </a:t>
            </a:r>
            <a:r>
              <a:rPr sz="2400" spc="-7" baseline="13888" dirty="0">
                <a:latin typeface="Times New Roman"/>
                <a:cs typeface="Times New Roman"/>
              </a:rPr>
              <a:t>+</a:t>
            </a:r>
            <a:r>
              <a:rPr sz="2400" spc="-15" baseline="13888" dirty="0">
                <a:latin typeface="Times New Roman"/>
                <a:cs typeface="Times New Roman"/>
              </a:rPr>
              <a:t> </a:t>
            </a:r>
            <a:r>
              <a:rPr sz="2400" baseline="13888" dirty="0">
                <a:latin typeface="Times New Roman"/>
                <a:cs typeface="Times New Roman"/>
              </a:rPr>
              <a:t>Na</a:t>
            </a:r>
            <a:r>
              <a:rPr sz="1050" dirty="0">
                <a:latin typeface="Times New Roman"/>
                <a:cs typeface="Times New Roman"/>
              </a:rPr>
              <a:t>2</a:t>
            </a:r>
            <a:r>
              <a:rPr sz="2400" baseline="13888" dirty="0">
                <a:latin typeface="Times New Roman"/>
                <a:cs typeface="Times New Roman"/>
              </a:rPr>
              <a:t>CO</a:t>
            </a:r>
            <a:r>
              <a:rPr sz="1050" dirty="0">
                <a:latin typeface="Times New Roman"/>
                <a:cs typeface="Times New Roman"/>
              </a:rPr>
              <a:t>3(изб.</a:t>
            </a:r>
            <a:r>
              <a:rPr sz="1050" spc="-15" dirty="0">
                <a:latin typeface="Times New Roman"/>
                <a:cs typeface="Times New Roman"/>
              </a:rPr>
              <a:t> </a:t>
            </a:r>
            <a:r>
              <a:rPr sz="1050" spc="10" dirty="0">
                <a:latin typeface="Times New Roman"/>
                <a:cs typeface="Times New Roman"/>
              </a:rPr>
              <a:t>по</a:t>
            </a:r>
            <a:r>
              <a:rPr sz="1050" spc="-10" dirty="0">
                <a:latin typeface="Times New Roman"/>
                <a:cs typeface="Times New Roman"/>
              </a:rPr>
              <a:t> </a:t>
            </a:r>
            <a:r>
              <a:rPr sz="1050" spc="5" dirty="0">
                <a:latin typeface="Times New Roman"/>
                <a:cs typeface="Times New Roman"/>
              </a:rPr>
              <a:t>(3)</a:t>
            </a:r>
            <a:r>
              <a:rPr sz="1050" spc="125" dirty="0">
                <a:latin typeface="Times New Roman"/>
                <a:cs typeface="Times New Roman"/>
              </a:rPr>
              <a:t> </a:t>
            </a:r>
            <a:r>
              <a:rPr sz="2400" spc="-7" baseline="13888" dirty="0">
                <a:latin typeface="Times New Roman"/>
                <a:cs typeface="Times New Roman"/>
              </a:rPr>
              <a:t>=</a:t>
            </a:r>
            <a:r>
              <a:rPr sz="2400" spc="-15" baseline="13888" dirty="0">
                <a:latin typeface="Times New Roman"/>
                <a:cs typeface="Times New Roman"/>
              </a:rPr>
              <a:t> </a:t>
            </a:r>
            <a:r>
              <a:rPr sz="2400" baseline="13888" dirty="0">
                <a:latin typeface="Times New Roman"/>
                <a:cs typeface="Times New Roman"/>
              </a:rPr>
              <a:t>ZnCO</a:t>
            </a:r>
            <a:r>
              <a:rPr sz="1050" dirty="0">
                <a:latin typeface="Times New Roman"/>
                <a:cs typeface="Times New Roman"/>
              </a:rPr>
              <a:t>3</a:t>
            </a:r>
            <a:r>
              <a:rPr sz="2400" baseline="13888" dirty="0">
                <a:latin typeface="Times New Roman"/>
                <a:cs typeface="Times New Roman"/>
              </a:rPr>
              <a:t>↓</a:t>
            </a:r>
            <a:r>
              <a:rPr sz="2400" spc="-22" baseline="13888" dirty="0">
                <a:latin typeface="Times New Roman"/>
                <a:cs typeface="Times New Roman"/>
              </a:rPr>
              <a:t> </a:t>
            </a:r>
            <a:r>
              <a:rPr sz="2400" spc="-7" baseline="13888" dirty="0">
                <a:latin typeface="Times New Roman"/>
                <a:cs typeface="Times New Roman"/>
              </a:rPr>
              <a:t>+</a:t>
            </a:r>
            <a:r>
              <a:rPr sz="2400" spc="-15" baseline="13888" dirty="0">
                <a:latin typeface="Times New Roman"/>
                <a:cs typeface="Times New Roman"/>
              </a:rPr>
              <a:t> </a:t>
            </a:r>
            <a:r>
              <a:rPr sz="2400" baseline="13888" dirty="0">
                <a:latin typeface="Times New Roman"/>
                <a:cs typeface="Times New Roman"/>
              </a:rPr>
              <a:t>Na</a:t>
            </a:r>
            <a:r>
              <a:rPr sz="1050" dirty="0">
                <a:latin typeface="Times New Roman"/>
                <a:cs typeface="Times New Roman"/>
              </a:rPr>
              <a:t>2</a:t>
            </a:r>
            <a:r>
              <a:rPr sz="2400" baseline="13888" dirty="0">
                <a:latin typeface="Times New Roman"/>
                <a:cs typeface="Times New Roman"/>
              </a:rPr>
              <a:t>SO</a:t>
            </a:r>
            <a:r>
              <a:rPr sz="1050" dirty="0">
                <a:latin typeface="Times New Roman"/>
                <a:cs typeface="Times New Roman"/>
              </a:rPr>
              <a:t>4</a:t>
            </a:r>
            <a:r>
              <a:rPr sz="2400" baseline="13888" dirty="0">
                <a:latin typeface="Times New Roman"/>
                <a:cs typeface="Times New Roman"/>
              </a:rPr>
              <a:t>↓ </a:t>
            </a:r>
            <a:r>
              <a:rPr sz="2400" spc="-7" baseline="13888" dirty="0">
                <a:latin typeface="Times New Roman"/>
                <a:cs typeface="Times New Roman"/>
              </a:rPr>
              <a:t>(4)</a:t>
            </a:r>
            <a:endParaRPr sz="2400" baseline="13888">
              <a:latin typeface="Times New Roman"/>
              <a:cs typeface="Times New Roman"/>
            </a:endParaRPr>
          </a:p>
        </p:txBody>
      </p:sp>
      <p:sp>
        <p:nvSpPr>
          <p:cNvPr id="4" name="object 4"/>
          <p:cNvSpPr/>
          <p:nvPr/>
        </p:nvSpPr>
        <p:spPr>
          <a:xfrm>
            <a:off x="6470903" y="1633727"/>
            <a:ext cx="192405" cy="457200"/>
          </a:xfrm>
          <a:custGeom>
            <a:avLst/>
            <a:gdLst/>
            <a:ahLst/>
            <a:cxnLst/>
            <a:rect l="l" t="t" r="r" b="b"/>
            <a:pathLst>
              <a:path w="192404" h="457200">
                <a:moveTo>
                  <a:pt x="192024" y="457200"/>
                </a:moveTo>
                <a:lnTo>
                  <a:pt x="154626" y="455949"/>
                </a:lnTo>
                <a:lnTo>
                  <a:pt x="124110" y="452532"/>
                </a:lnTo>
                <a:lnTo>
                  <a:pt x="103548" y="447448"/>
                </a:lnTo>
                <a:lnTo>
                  <a:pt x="96012" y="441198"/>
                </a:lnTo>
                <a:lnTo>
                  <a:pt x="96012" y="244602"/>
                </a:lnTo>
                <a:lnTo>
                  <a:pt x="88475" y="238351"/>
                </a:lnTo>
                <a:lnTo>
                  <a:pt x="67913" y="233267"/>
                </a:lnTo>
                <a:lnTo>
                  <a:pt x="37397" y="229850"/>
                </a:lnTo>
                <a:lnTo>
                  <a:pt x="0" y="228600"/>
                </a:lnTo>
                <a:lnTo>
                  <a:pt x="37397" y="227349"/>
                </a:lnTo>
                <a:lnTo>
                  <a:pt x="67913" y="223932"/>
                </a:lnTo>
                <a:lnTo>
                  <a:pt x="88475" y="218848"/>
                </a:lnTo>
                <a:lnTo>
                  <a:pt x="96012" y="212597"/>
                </a:lnTo>
                <a:lnTo>
                  <a:pt x="96012" y="16001"/>
                </a:lnTo>
                <a:lnTo>
                  <a:pt x="103548" y="9751"/>
                </a:lnTo>
                <a:lnTo>
                  <a:pt x="124110" y="4667"/>
                </a:lnTo>
                <a:lnTo>
                  <a:pt x="154626" y="1250"/>
                </a:lnTo>
                <a:lnTo>
                  <a:pt x="192024" y="0"/>
                </a:lnTo>
              </a:path>
            </a:pathLst>
          </a:custGeom>
          <a:ln w="6350">
            <a:solidFill>
              <a:srgbClr val="5B9BD4"/>
            </a:solidFill>
          </a:ln>
        </p:spPr>
        <p:txBody>
          <a:bodyPr wrap="square" lIns="0" tIns="0" rIns="0" bIns="0" rtlCol="0"/>
          <a:lstStyle/>
          <a:p>
            <a:endParaRPr/>
          </a:p>
        </p:txBody>
      </p:sp>
      <p:grpSp>
        <p:nvGrpSpPr>
          <p:cNvPr id="5" name="object 5"/>
          <p:cNvGrpSpPr/>
          <p:nvPr/>
        </p:nvGrpSpPr>
        <p:grpSpPr>
          <a:xfrm>
            <a:off x="6060694" y="997966"/>
            <a:ext cx="608965" cy="514350"/>
            <a:chOff x="6060694" y="997966"/>
            <a:chExt cx="608965" cy="514350"/>
          </a:xfrm>
        </p:grpSpPr>
        <p:sp>
          <p:nvSpPr>
            <p:cNvPr id="6" name="object 6"/>
            <p:cNvSpPr/>
            <p:nvPr/>
          </p:nvSpPr>
          <p:spPr>
            <a:xfrm>
              <a:off x="6473952" y="1051560"/>
              <a:ext cx="192405" cy="457200"/>
            </a:xfrm>
            <a:custGeom>
              <a:avLst/>
              <a:gdLst/>
              <a:ahLst/>
              <a:cxnLst/>
              <a:rect l="l" t="t" r="r" b="b"/>
              <a:pathLst>
                <a:path w="192404" h="457200">
                  <a:moveTo>
                    <a:pt x="192024" y="457200"/>
                  </a:moveTo>
                  <a:lnTo>
                    <a:pt x="154626" y="455949"/>
                  </a:lnTo>
                  <a:lnTo>
                    <a:pt x="124110" y="452532"/>
                  </a:lnTo>
                  <a:lnTo>
                    <a:pt x="103548" y="447448"/>
                  </a:lnTo>
                  <a:lnTo>
                    <a:pt x="96012" y="441198"/>
                  </a:lnTo>
                  <a:lnTo>
                    <a:pt x="96012" y="244602"/>
                  </a:lnTo>
                  <a:lnTo>
                    <a:pt x="88475" y="238351"/>
                  </a:lnTo>
                  <a:lnTo>
                    <a:pt x="67913" y="233267"/>
                  </a:lnTo>
                  <a:lnTo>
                    <a:pt x="37397" y="229850"/>
                  </a:lnTo>
                  <a:lnTo>
                    <a:pt x="0" y="228600"/>
                  </a:lnTo>
                  <a:lnTo>
                    <a:pt x="37397" y="227349"/>
                  </a:lnTo>
                  <a:lnTo>
                    <a:pt x="67913" y="223932"/>
                  </a:lnTo>
                  <a:lnTo>
                    <a:pt x="88475" y="218848"/>
                  </a:lnTo>
                  <a:lnTo>
                    <a:pt x="96012" y="212597"/>
                  </a:lnTo>
                  <a:lnTo>
                    <a:pt x="96012" y="16001"/>
                  </a:lnTo>
                  <a:lnTo>
                    <a:pt x="103548" y="9751"/>
                  </a:lnTo>
                  <a:lnTo>
                    <a:pt x="124110" y="4667"/>
                  </a:lnTo>
                  <a:lnTo>
                    <a:pt x="154626" y="1250"/>
                  </a:lnTo>
                  <a:lnTo>
                    <a:pt x="192024" y="0"/>
                  </a:lnTo>
                </a:path>
              </a:pathLst>
            </a:custGeom>
            <a:ln w="6350">
              <a:solidFill>
                <a:srgbClr val="5B9BD4"/>
              </a:solidFill>
            </a:ln>
          </p:spPr>
          <p:txBody>
            <a:bodyPr wrap="square" lIns="0" tIns="0" rIns="0" bIns="0" rtlCol="0"/>
            <a:lstStyle/>
            <a:p>
              <a:endParaRPr/>
            </a:p>
          </p:txBody>
        </p:sp>
        <p:sp>
          <p:nvSpPr>
            <p:cNvPr id="7" name="object 7"/>
            <p:cNvSpPr/>
            <p:nvPr/>
          </p:nvSpPr>
          <p:spPr>
            <a:xfrm>
              <a:off x="6067044" y="1004316"/>
              <a:ext cx="403860" cy="404495"/>
            </a:xfrm>
            <a:custGeom>
              <a:avLst/>
              <a:gdLst/>
              <a:ahLst/>
              <a:cxnLst/>
              <a:rect l="l" t="t" r="r" b="b"/>
              <a:pathLst>
                <a:path w="403860" h="404494">
                  <a:moveTo>
                    <a:pt x="201930" y="0"/>
                  </a:moveTo>
                  <a:lnTo>
                    <a:pt x="155634" y="5333"/>
                  </a:lnTo>
                  <a:lnTo>
                    <a:pt x="113133" y="20527"/>
                  </a:lnTo>
                  <a:lnTo>
                    <a:pt x="75640" y="44367"/>
                  </a:lnTo>
                  <a:lnTo>
                    <a:pt x="44367" y="75640"/>
                  </a:lnTo>
                  <a:lnTo>
                    <a:pt x="20527" y="113133"/>
                  </a:lnTo>
                  <a:lnTo>
                    <a:pt x="5334" y="155634"/>
                  </a:lnTo>
                  <a:lnTo>
                    <a:pt x="0" y="201929"/>
                  </a:lnTo>
                  <a:lnTo>
                    <a:pt x="5333" y="248272"/>
                  </a:lnTo>
                  <a:lnTo>
                    <a:pt x="20527" y="290807"/>
                  </a:lnTo>
                  <a:lnTo>
                    <a:pt x="44367" y="328323"/>
                  </a:lnTo>
                  <a:lnTo>
                    <a:pt x="75640" y="359609"/>
                  </a:lnTo>
                  <a:lnTo>
                    <a:pt x="113133" y="383456"/>
                  </a:lnTo>
                  <a:lnTo>
                    <a:pt x="155634" y="398652"/>
                  </a:lnTo>
                  <a:lnTo>
                    <a:pt x="201930" y="403986"/>
                  </a:lnTo>
                  <a:lnTo>
                    <a:pt x="248225" y="398652"/>
                  </a:lnTo>
                  <a:lnTo>
                    <a:pt x="290726" y="383456"/>
                  </a:lnTo>
                  <a:lnTo>
                    <a:pt x="328219" y="359609"/>
                  </a:lnTo>
                  <a:lnTo>
                    <a:pt x="359492" y="328323"/>
                  </a:lnTo>
                  <a:lnTo>
                    <a:pt x="383332" y="290807"/>
                  </a:lnTo>
                  <a:lnTo>
                    <a:pt x="398526" y="248272"/>
                  </a:lnTo>
                  <a:lnTo>
                    <a:pt x="403860" y="201929"/>
                  </a:lnTo>
                  <a:lnTo>
                    <a:pt x="398526" y="155634"/>
                  </a:lnTo>
                  <a:lnTo>
                    <a:pt x="383332" y="113133"/>
                  </a:lnTo>
                  <a:lnTo>
                    <a:pt x="359492" y="75640"/>
                  </a:lnTo>
                  <a:lnTo>
                    <a:pt x="328219" y="44367"/>
                  </a:lnTo>
                  <a:lnTo>
                    <a:pt x="290726" y="20527"/>
                  </a:lnTo>
                  <a:lnTo>
                    <a:pt x="248225" y="5333"/>
                  </a:lnTo>
                  <a:lnTo>
                    <a:pt x="201930" y="0"/>
                  </a:lnTo>
                  <a:close/>
                </a:path>
              </a:pathLst>
            </a:custGeom>
            <a:solidFill>
              <a:srgbClr val="5B9BD4"/>
            </a:solidFill>
          </p:spPr>
          <p:txBody>
            <a:bodyPr wrap="square" lIns="0" tIns="0" rIns="0" bIns="0" rtlCol="0"/>
            <a:lstStyle/>
            <a:p>
              <a:endParaRPr/>
            </a:p>
          </p:txBody>
        </p:sp>
        <p:sp>
          <p:nvSpPr>
            <p:cNvPr id="8" name="object 8"/>
            <p:cNvSpPr/>
            <p:nvPr/>
          </p:nvSpPr>
          <p:spPr>
            <a:xfrm>
              <a:off x="6067044" y="1004316"/>
              <a:ext cx="403860" cy="404495"/>
            </a:xfrm>
            <a:custGeom>
              <a:avLst/>
              <a:gdLst/>
              <a:ahLst/>
              <a:cxnLst/>
              <a:rect l="l" t="t" r="r" b="b"/>
              <a:pathLst>
                <a:path w="403860" h="404494">
                  <a:moveTo>
                    <a:pt x="0" y="201929"/>
                  </a:moveTo>
                  <a:lnTo>
                    <a:pt x="5334" y="155634"/>
                  </a:lnTo>
                  <a:lnTo>
                    <a:pt x="20527" y="113133"/>
                  </a:lnTo>
                  <a:lnTo>
                    <a:pt x="44367" y="75640"/>
                  </a:lnTo>
                  <a:lnTo>
                    <a:pt x="75640" y="44367"/>
                  </a:lnTo>
                  <a:lnTo>
                    <a:pt x="113133" y="20527"/>
                  </a:lnTo>
                  <a:lnTo>
                    <a:pt x="155634" y="5333"/>
                  </a:lnTo>
                  <a:lnTo>
                    <a:pt x="201930" y="0"/>
                  </a:lnTo>
                  <a:lnTo>
                    <a:pt x="248225" y="5333"/>
                  </a:lnTo>
                  <a:lnTo>
                    <a:pt x="290726" y="20527"/>
                  </a:lnTo>
                  <a:lnTo>
                    <a:pt x="328219" y="44367"/>
                  </a:lnTo>
                  <a:lnTo>
                    <a:pt x="359492" y="75640"/>
                  </a:lnTo>
                  <a:lnTo>
                    <a:pt x="383332" y="113133"/>
                  </a:lnTo>
                  <a:lnTo>
                    <a:pt x="398526" y="155634"/>
                  </a:lnTo>
                  <a:lnTo>
                    <a:pt x="403860" y="201929"/>
                  </a:lnTo>
                  <a:lnTo>
                    <a:pt x="398526" y="248272"/>
                  </a:lnTo>
                  <a:lnTo>
                    <a:pt x="383332" y="290807"/>
                  </a:lnTo>
                  <a:lnTo>
                    <a:pt x="359492" y="328323"/>
                  </a:lnTo>
                  <a:lnTo>
                    <a:pt x="328219" y="359609"/>
                  </a:lnTo>
                  <a:lnTo>
                    <a:pt x="290726" y="383456"/>
                  </a:lnTo>
                  <a:lnTo>
                    <a:pt x="248225" y="398652"/>
                  </a:lnTo>
                  <a:lnTo>
                    <a:pt x="201930" y="403986"/>
                  </a:lnTo>
                  <a:lnTo>
                    <a:pt x="155634" y="398652"/>
                  </a:lnTo>
                  <a:lnTo>
                    <a:pt x="113133" y="383456"/>
                  </a:lnTo>
                  <a:lnTo>
                    <a:pt x="75640" y="359609"/>
                  </a:lnTo>
                  <a:lnTo>
                    <a:pt x="44367" y="328323"/>
                  </a:lnTo>
                  <a:lnTo>
                    <a:pt x="20527" y="290807"/>
                  </a:lnTo>
                  <a:lnTo>
                    <a:pt x="5333" y="248272"/>
                  </a:lnTo>
                  <a:lnTo>
                    <a:pt x="0" y="201929"/>
                  </a:lnTo>
                  <a:close/>
                </a:path>
              </a:pathLst>
            </a:custGeom>
            <a:ln w="12700">
              <a:solidFill>
                <a:srgbClr val="41709C"/>
              </a:solidFill>
            </a:ln>
          </p:spPr>
          <p:txBody>
            <a:bodyPr wrap="square" lIns="0" tIns="0" rIns="0" bIns="0" rtlCol="0"/>
            <a:lstStyle/>
            <a:p>
              <a:endParaRPr/>
            </a:p>
          </p:txBody>
        </p:sp>
      </p:grpSp>
      <p:sp>
        <p:nvSpPr>
          <p:cNvPr id="9" name="object 9"/>
          <p:cNvSpPr txBox="1"/>
          <p:nvPr/>
        </p:nvSpPr>
        <p:spPr>
          <a:xfrm>
            <a:off x="495503" y="2007565"/>
            <a:ext cx="8607425" cy="757555"/>
          </a:xfrm>
          <a:prstGeom prst="rect">
            <a:avLst/>
          </a:prstGeom>
        </p:spPr>
        <p:txBody>
          <a:bodyPr vert="horz" wrap="square" lIns="0" tIns="12700" rIns="0" bIns="0" rtlCol="0">
            <a:spAutoFit/>
          </a:bodyPr>
          <a:lstStyle/>
          <a:p>
            <a:pPr marL="25400">
              <a:lnSpc>
                <a:spcPct val="100000"/>
              </a:lnSpc>
              <a:spcBef>
                <a:spcPts val="100"/>
              </a:spcBef>
              <a:tabLst>
                <a:tab pos="482600" algn="l"/>
              </a:tabLst>
            </a:pPr>
            <a:r>
              <a:rPr sz="2400" spc="-5" dirty="0">
                <a:latin typeface="Times New Roman"/>
                <a:cs typeface="Times New Roman"/>
              </a:rPr>
              <a:t>1)	По</a:t>
            </a:r>
            <a:r>
              <a:rPr sz="2400" spc="-10" dirty="0">
                <a:latin typeface="Times New Roman"/>
                <a:cs typeface="Times New Roman"/>
              </a:rPr>
              <a:t> </a:t>
            </a:r>
            <a:r>
              <a:rPr sz="2400" dirty="0">
                <a:latin typeface="Times New Roman"/>
                <a:cs typeface="Times New Roman"/>
              </a:rPr>
              <a:t>уравнениям</a:t>
            </a:r>
            <a:r>
              <a:rPr sz="2400" spc="-35" dirty="0">
                <a:latin typeface="Times New Roman"/>
                <a:cs typeface="Times New Roman"/>
              </a:rPr>
              <a:t> </a:t>
            </a:r>
            <a:r>
              <a:rPr sz="2400" dirty="0">
                <a:latin typeface="Times New Roman"/>
                <a:cs typeface="Times New Roman"/>
              </a:rPr>
              <a:t>(3)</a:t>
            </a:r>
            <a:r>
              <a:rPr sz="2400" spc="-10" dirty="0">
                <a:latin typeface="Times New Roman"/>
                <a:cs typeface="Times New Roman"/>
              </a:rPr>
              <a:t> </a:t>
            </a:r>
            <a:r>
              <a:rPr sz="2400" dirty="0">
                <a:latin typeface="Times New Roman"/>
                <a:cs typeface="Times New Roman"/>
              </a:rPr>
              <a:t>и</a:t>
            </a:r>
            <a:r>
              <a:rPr sz="2400" spc="-10" dirty="0">
                <a:latin typeface="Times New Roman"/>
                <a:cs typeface="Times New Roman"/>
              </a:rPr>
              <a:t> </a:t>
            </a:r>
            <a:r>
              <a:rPr sz="2400" dirty="0">
                <a:latin typeface="Times New Roman"/>
                <a:cs typeface="Times New Roman"/>
              </a:rPr>
              <a:t>(4):</a:t>
            </a:r>
            <a:endParaRPr sz="2400">
              <a:latin typeface="Times New Roman"/>
              <a:cs typeface="Times New Roman"/>
            </a:endParaRPr>
          </a:p>
          <a:p>
            <a:pPr marL="254000">
              <a:lnSpc>
                <a:spcPct val="100000"/>
              </a:lnSpc>
            </a:pPr>
            <a:r>
              <a:rPr sz="2400" dirty="0">
                <a:latin typeface="Times New Roman"/>
                <a:cs typeface="Times New Roman"/>
              </a:rPr>
              <a:t>а)</a:t>
            </a:r>
            <a:r>
              <a:rPr sz="2400" spc="-10" dirty="0">
                <a:latin typeface="Times New Roman"/>
                <a:cs typeface="Times New Roman"/>
              </a:rPr>
              <a:t> </a:t>
            </a:r>
            <a:r>
              <a:rPr sz="2400" spc="-5" dirty="0">
                <a:latin typeface="Times New Roman"/>
                <a:cs typeface="Times New Roman"/>
              </a:rPr>
              <a:t>m(Na</a:t>
            </a:r>
            <a:r>
              <a:rPr sz="2400" spc="-7" baseline="-20833" dirty="0">
                <a:latin typeface="Times New Roman"/>
                <a:cs typeface="Times New Roman"/>
              </a:rPr>
              <a:t>2</a:t>
            </a:r>
            <a:r>
              <a:rPr sz="2400" spc="-5" dirty="0">
                <a:latin typeface="Times New Roman"/>
                <a:cs typeface="Times New Roman"/>
              </a:rPr>
              <a:t>CO</a:t>
            </a:r>
            <a:r>
              <a:rPr sz="2400" spc="-7" baseline="-20833" dirty="0">
                <a:latin typeface="Times New Roman"/>
                <a:cs typeface="Times New Roman"/>
              </a:rPr>
              <a:t>3</a:t>
            </a:r>
            <a:r>
              <a:rPr sz="2400" spc="-5" dirty="0">
                <a:latin typeface="Times New Roman"/>
                <a:cs typeface="Times New Roman"/>
              </a:rPr>
              <a:t>)</a:t>
            </a:r>
            <a:r>
              <a:rPr sz="2400" spc="25" dirty="0">
                <a:latin typeface="Times New Roman"/>
                <a:cs typeface="Times New Roman"/>
              </a:rPr>
              <a:t> </a:t>
            </a:r>
            <a:r>
              <a:rPr sz="2400" dirty="0">
                <a:latin typeface="Times New Roman"/>
                <a:cs typeface="Times New Roman"/>
              </a:rPr>
              <a:t>=</a:t>
            </a:r>
            <a:r>
              <a:rPr sz="2400" spc="-10" dirty="0">
                <a:latin typeface="Times New Roman"/>
                <a:cs typeface="Times New Roman"/>
              </a:rPr>
              <a:t> </a:t>
            </a:r>
            <a:r>
              <a:rPr sz="2400" dirty="0">
                <a:latin typeface="Times New Roman"/>
                <a:cs typeface="Times New Roman"/>
              </a:rPr>
              <a:t>0,1∙212</a:t>
            </a:r>
            <a:r>
              <a:rPr sz="2400" spc="-20" dirty="0">
                <a:latin typeface="Times New Roman"/>
                <a:cs typeface="Times New Roman"/>
              </a:rPr>
              <a:t> </a:t>
            </a:r>
            <a:r>
              <a:rPr sz="2400" dirty="0">
                <a:latin typeface="Times New Roman"/>
                <a:cs typeface="Times New Roman"/>
              </a:rPr>
              <a:t>= 21,2</a:t>
            </a:r>
            <a:r>
              <a:rPr sz="2400" spc="5" dirty="0">
                <a:latin typeface="Times New Roman"/>
                <a:cs typeface="Times New Roman"/>
              </a:rPr>
              <a:t> </a:t>
            </a:r>
            <a:r>
              <a:rPr sz="2400" spc="-140" dirty="0">
                <a:latin typeface="Times New Roman"/>
                <a:cs typeface="Times New Roman"/>
              </a:rPr>
              <a:t>г,</a:t>
            </a:r>
            <a:r>
              <a:rPr sz="2400" spc="-5" dirty="0">
                <a:latin typeface="Times New Roman"/>
                <a:cs typeface="Times New Roman"/>
              </a:rPr>
              <a:t> n(Na</a:t>
            </a:r>
            <a:r>
              <a:rPr sz="2400" spc="-7" baseline="-20833" dirty="0">
                <a:latin typeface="Times New Roman"/>
                <a:cs typeface="Times New Roman"/>
              </a:rPr>
              <a:t>2</a:t>
            </a:r>
            <a:r>
              <a:rPr sz="2400" spc="-5" dirty="0">
                <a:latin typeface="Times New Roman"/>
                <a:cs typeface="Times New Roman"/>
              </a:rPr>
              <a:t>CO</a:t>
            </a:r>
            <a:r>
              <a:rPr sz="2400" spc="-7" baseline="-20833" dirty="0">
                <a:latin typeface="Times New Roman"/>
                <a:cs typeface="Times New Roman"/>
              </a:rPr>
              <a:t>3</a:t>
            </a:r>
            <a:r>
              <a:rPr sz="2400" spc="-5" dirty="0">
                <a:latin typeface="Times New Roman"/>
                <a:cs typeface="Times New Roman"/>
              </a:rPr>
              <a:t>)</a:t>
            </a:r>
            <a:r>
              <a:rPr sz="2400" dirty="0">
                <a:latin typeface="Times New Roman"/>
                <a:cs typeface="Times New Roman"/>
              </a:rPr>
              <a:t> = 21,2/106</a:t>
            </a:r>
            <a:r>
              <a:rPr sz="2400" spc="-5" dirty="0">
                <a:latin typeface="Times New Roman"/>
                <a:cs typeface="Times New Roman"/>
              </a:rPr>
              <a:t> </a:t>
            </a:r>
            <a:r>
              <a:rPr sz="2400" dirty="0">
                <a:latin typeface="Times New Roman"/>
                <a:cs typeface="Times New Roman"/>
              </a:rPr>
              <a:t>= 0,2 </a:t>
            </a:r>
            <a:r>
              <a:rPr sz="2400" spc="-15" dirty="0">
                <a:latin typeface="Times New Roman"/>
                <a:cs typeface="Times New Roman"/>
              </a:rPr>
              <a:t>моль</a:t>
            </a:r>
            <a:endParaRPr sz="2400">
              <a:latin typeface="Times New Roman"/>
              <a:cs typeface="Times New Roman"/>
            </a:endParaRPr>
          </a:p>
        </p:txBody>
      </p:sp>
      <p:sp>
        <p:nvSpPr>
          <p:cNvPr id="10" name="object 10"/>
          <p:cNvSpPr txBox="1"/>
          <p:nvPr/>
        </p:nvSpPr>
        <p:spPr>
          <a:xfrm>
            <a:off x="456590" y="1139393"/>
            <a:ext cx="3402329" cy="762635"/>
          </a:xfrm>
          <a:prstGeom prst="rect">
            <a:avLst/>
          </a:prstGeom>
        </p:spPr>
        <p:txBody>
          <a:bodyPr vert="horz" wrap="square" lIns="0" tIns="12700" rIns="0" bIns="0" rtlCol="0">
            <a:spAutoFit/>
          </a:bodyPr>
          <a:lstStyle/>
          <a:p>
            <a:pPr marL="64135">
              <a:lnSpc>
                <a:spcPct val="100000"/>
              </a:lnSpc>
              <a:spcBef>
                <a:spcPts val="100"/>
              </a:spcBef>
            </a:pPr>
            <a:r>
              <a:rPr sz="2400" b="1" dirty="0">
                <a:latin typeface="Calibri"/>
                <a:cs typeface="Calibri"/>
              </a:rPr>
              <a:t>Д)</a:t>
            </a:r>
            <a:r>
              <a:rPr sz="2400" b="1" spc="-15" dirty="0">
                <a:latin typeface="Calibri"/>
                <a:cs typeface="Calibri"/>
              </a:rPr>
              <a:t> </a:t>
            </a:r>
            <a:r>
              <a:rPr sz="2400" b="1" spc="-10" dirty="0">
                <a:latin typeface="Calibri"/>
                <a:cs typeface="Calibri"/>
              </a:rPr>
              <a:t>Решение</a:t>
            </a:r>
            <a:endParaRPr sz="2400">
              <a:latin typeface="Calibri"/>
              <a:cs typeface="Calibri"/>
            </a:endParaRPr>
          </a:p>
          <a:p>
            <a:pPr marL="38100">
              <a:lnSpc>
                <a:spcPct val="100000"/>
              </a:lnSpc>
              <a:spcBef>
                <a:spcPts val="40"/>
              </a:spcBef>
            </a:pPr>
            <a:r>
              <a:rPr sz="2400" dirty="0">
                <a:latin typeface="Times New Roman"/>
                <a:cs typeface="Times New Roman"/>
              </a:rPr>
              <a:t>II.</a:t>
            </a:r>
            <a:r>
              <a:rPr sz="2400" spc="-20" dirty="0">
                <a:latin typeface="Times New Roman"/>
                <a:cs typeface="Times New Roman"/>
              </a:rPr>
              <a:t> </a:t>
            </a:r>
            <a:r>
              <a:rPr sz="2400" spc="-5" dirty="0">
                <a:latin typeface="Times New Roman"/>
                <a:cs typeface="Times New Roman"/>
              </a:rPr>
              <a:t>Вычисляем</a:t>
            </a:r>
            <a:r>
              <a:rPr sz="2400" dirty="0">
                <a:latin typeface="Times New Roman"/>
                <a:cs typeface="Times New Roman"/>
              </a:rPr>
              <a:t> </a:t>
            </a:r>
            <a:r>
              <a:rPr sz="2400" spc="-5" dirty="0">
                <a:latin typeface="Times New Roman"/>
                <a:cs typeface="Times New Roman"/>
              </a:rPr>
              <a:t>ω</a:t>
            </a:r>
            <a:r>
              <a:rPr sz="2400" spc="-7" baseline="-20833" dirty="0">
                <a:latin typeface="Times New Roman"/>
                <a:cs typeface="Times New Roman"/>
              </a:rPr>
              <a:t>3</a:t>
            </a:r>
            <a:r>
              <a:rPr sz="2400" spc="-5" dirty="0">
                <a:latin typeface="Times New Roman"/>
                <a:cs typeface="Times New Roman"/>
              </a:rPr>
              <a:t>(ZnSO</a:t>
            </a:r>
            <a:r>
              <a:rPr sz="2400" spc="-7" baseline="-20833" dirty="0">
                <a:latin typeface="Times New Roman"/>
                <a:cs typeface="Times New Roman"/>
              </a:rPr>
              <a:t>4</a:t>
            </a:r>
            <a:r>
              <a:rPr sz="2400" spc="-5" dirty="0">
                <a:latin typeface="Times New Roman"/>
                <a:cs typeface="Times New Roman"/>
              </a:rPr>
              <a:t>).</a:t>
            </a:r>
            <a:endParaRPr sz="2400">
              <a:latin typeface="Times New Roman"/>
              <a:cs typeface="Times New Roman"/>
            </a:endParaRPr>
          </a:p>
        </p:txBody>
      </p:sp>
      <p:graphicFrame>
        <p:nvGraphicFramePr>
          <p:cNvPr id="11" name="object 11"/>
          <p:cNvGraphicFramePr>
            <a:graphicFrameLocks noGrp="1"/>
          </p:cNvGraphicFramePr>
          <p:nvPr/>
        </p:nvGraphicFramePr>
        <p:xfrm>
          <a:off x="778560" y="3035199"/>
          <a:ext cx="7754620" cy="1074580"/>
        </p:xfrm>
        <a:graphic>
          <a:graphicData uri="http://schemas.openxmlformats.org/drawingml/2006/table">
            <a:tbl>
              <a:tblPr firstRow="1" bandRow="1">
                <a:tableStyleId>{2D5ABB26-0587-4C30-8999-92F81FD0307C}</a:tableStyleId>
              </a:tblPr>
              <a:tblGrid>
                <a:gridCol w="1417955"/>
                <a:gridCol w="1660525"/>
                <a:gridCol w="1611630"/>
                <a:gridCol w="1511935"/>
                <a:gridCol w="1552575"/>
              </a:tblGrid>
              <a:tr h="339170">
                <a:tc>
                  <a:txBody>
                    <a:bodyPr/>
                    <a:lstStyle/>
                    <a:p>
                      <a:pPr marL="381635">
                        <a:lnSpc>
                          <a:spcPts val="2185"/>
                        </a:lnSpc>
                      </a:pPr>
                      <a:r>
                        <a:rPr sz="2000" dirty="0">
                          <a:latin typeface="Times New Roman"/>
                          <a:cs typeface="Times New Roman"/>
                        </a:rPr>
                        <a:t>0,2</a:t>
                      </a:r>
                      <a:endParaRPr sz="2000">
                        <a:latin typeface="Times New Roman"/>
                        <a:cs typeface="Times New Roman"/>
                      </a:endParaRPr>
                    </a:p>
                  </a:txBody>
                  <a:tcPr marL="0" marR="0" marT="0" marB="0"/>
                </a:tc>
                <a:tc>
                  <a:txBody>
                    <a:bodyPr/>
                    <a:lstStyle/>
                    <a:p>
                      <a:pPr marR="30480" algn="ctr">
                        <a:lnSpc>
                          <a:spcPts val="2185"/>
                        </a:lnSpc>
                      </a:pPr>
                      <a:r>
                        <a:rPr sz="2000" dirty="0">
                          <a:latin typeface="Times New Roman"/>
                          <a:cs typeface="Times New Roman"/>
                        </a:rPr>
                        <a:t>0,2</a:t>
                      </a:r>
                      <a:endParaRPr sz="2000">
                        <a:latin typeface="Times New Roman"/>
                        <a:cs typeface="Times New Roman"/>
                      </a:endParaRPr>
                    </a:p>
                  </a:txBody>
                  <a:tcPr marL="0" marR="0" marT="0" marB="0"/>
                </a:tc>
                <a:tc>
                  <a:txBody>
                    <a:bodyPr/>
                    <a:lstStyle/>
                    <a:p>
                      <a:pPr>
                        <a:lnSpc>
                          <a:spcPct val="100000"/>
                        </a:lnSpc>
                      </a:pPr>
                      <a:endParaRPr sz="1800">
                        <a:latin typeface="Times New Roman"/>
                        <a:cs typeface="Times New Roman"/>
                      </a:endParaRPr>
                    </a:p>
                  </a:txBody>
                  <a:tcPr marL="0" marR="0" marT="0" marB="0"/>
                </a:tc>
                <a:tc>
                  <a:txBody>
                    <a:bodyPr/>
                    <a:lstStyle/>
                    <a:p>
                      <a:pPr marR="49530" algn="ctr">
                        <a:lnSpc>
                          <a:spcPts val="2185"/>
                        </a:lnSpc>
                      </a:pPr>
                      <a:r>
                        <a:rPr sz="2000" dirty="0">
                          <a:latin typeface="Times New Roman"/>
                          <a:cs typeface="Times New Roman"/>
                        </a:rPr>
                        <a:t>0,2</a:t>
                      </a:r>
                      <a:endParaRPr sz="2000">
                        <a:latin typeface="Times New Roman"/>
                        <a:cs typeface="Times New Roman"/>
                      </a:endParaRPr>
                    </a:p>
                  </a:txBody>
                  <a:tcPr marL="0" marR="0" marT="0" marB="0"/>
                </a:tc>
                <a:tc>
                  <a:txBody>
                    <a:bodyPr/>
                    <a:lstStyle/>
                    <a:p>
                      <a:pPr>
                        <a:lnSpc>
                          <a:spcPct val="100000"/>
                        </a:lnSpc>
                      </a:pPr>
                      <a:endParaRPr sz="1800">
                        <a:latin typeface="Times New Roman"/>
                        <a:cs typeface="Times New Roman"/>
                      </a:endParaRPr>
                    </a:p>
                  </a:txBody>
                  <a:tcPr marL="0" marR="0" marT="0" marB="0"/>
                </a:tc>
              </a:tr>
              <a:tr h="418378">
                <a:tc>
                  <a:txBody>
                    <a:bodyPr/>
                    <a:lstStyle/>
                    <a:p>
                      <a:pPr marL="127000">
                        <a:lnSpc>
                          <a:spcPct val="100000"/>
                        </a:lnSpc>
                        <a:spcBef>
                          <a:spcPts val="235"/>
                        </a:spcBef>
                      </a:pPr>
                      <a:r>
                        <a:rPr sz="2000" dirty="0">
                          <a:latin typeface="Times New Roman"/>
                          <a:cs typeface="Times New Roman"/>
                        </a:rPr>
                        <a:t>б)</a:t>
                      </a:r>
                      <a:r>
                        <a:rPr sz="2000" spc="-35" dirty="0">
                          <a:latin typeface="Times New Roman"/>
                          <a:cs typeface="Times New Roman"/>
                        </a:rPr>
                        <a:t> </a:t>
                      </a:r>
                      <a:r>
                        <a:rPr sz="2000" spc="10" dirty="0">
                          <a:latin typeface="Times New Roman"/>
                          <a:cs typeface="Times New Roman"/>
                        </a:rPr>
                        <a:t>H</a:t>
                      </a:r>
                      <a:r>
                        <a:rPr sz="1950" spc="15" baseline="-21367" dirty="0">
                          <a:latin typeface="Times New Roman"/>
                          <a:cs typeface="Times New Roman"/>
                        </a:rPr>
                        <a:t>2</a:t>
                      </a:r>
                      <a:r>
                        <a:rPr sz="2000" spc="10" dirty="0">
                          <a:latin typeface="Times New Roman"/>
                          <a:cs typeface="Times New Roman"/>
                        </a:rPr>
                        <a:t>SO</a:t>
                      </a:r>
                      <a:r>
                        <a:rPr sz="1950" spc="15" baseline="-21367" dirty="0">
                          <a:latin typeface="Times New Roman"/>
                          <a:cs typeface="Times New Roman"/>
                        </a:rPr>
                        <a:t>4</a:t>
                      </a:r>
                      <a:endParaRPr sz="1950" baseline="-21367">
                        <a:latin typeface="Times New Roman"/>
                        <a:cs typeface="Times New Roman"/>
                      </a:endParaRPr>
                    </a:p>
                  </a:txBody>
                  <a:tcPr marL="0" marR="0" marT="29845" marB="0"/>
                </a:tc>
                <a:tc>
                  <a:txBody>
                    <a:bodyPr/>
                    <a:lstStyle/>
                    <a:p>
                      <a:pPr marL="334010">
                        <a:lnSpc>
                          <a:spcPct val="100000"/>
                        </a:lnSpc>
                        <a:spcBef>
                          <a:spcPts val="235"/>
                        </a:spcBef>
                      </a:pPr>
                      <a:r>
                        <a:rPr sz="2000" dirty="0">
                          <a:latin typeface="Times New Roman"/>
                          <a:cs typeface="Times New Roman"/>
                        </a:rPr>
                        <a:t>+</a:t>
                      </a:r>
                      <a:r>
                        <a:rPr sz="2000" spc="-35" dirty="0">
                          <a:latin typeface="Times New Roman"/>
                          <a:cs typeface="Times New Roman"/>
                        </a:rPr>
                        <a:t> </a:t>
                      </a:r>
                      <a:r>
                        <a:rPr sz="2000" spc="5" dirty="0">
                          <a:latin typeface="Times New Roman"/>
                          <a:cs typeface="Times New Roman"/>
                        </a:rPr>
                        <a:t>Na</a:t>
                      </a:r>
                      <a:r>
                        <a:rPr sz="1950" spc="7" baseline="-21367" dirty="0">
                          <a:latin typeface="Times New Roman"/>
                          <a:cs typeface="Times New Roman"/>
                        </a:rPr>
                        <a:t>2</a:t>
                      </a:r>
                      <a:r>
                        <a:rPr sz="2000" spc="5" dirty="0">
                          <a:latin typeface="Times New Roman"/>
                          <a:cs typeface="Times New Roman"/>
                        </a:rPr>
                        <a:t>CO</a:t>
                      </a:r>
                      <a:r>
                        <a:rPr sz="1950" spc="7" baseline="-21367" dirty="0">
                          <a:latin typeface="Times New Roman"/>
                          <a:cs typeface="Times New Roman"/>
                        </a:rPr>
                        <a:t>3</a:t>
                      </a:r>
                      <a:endParaRPr sz="1950" baseline="-21367">
                        <a:latin typeface="Times New Roman"/>
                        <a:cs typeface="Times New Roman"/>
                      </a:endParaRPr>
                    </a:p>
                  </a:txBody>
                  <a:tcPr marL="0" marR="0" marT="29845" marB="0"/>
                </a:tc>
                <a:tc>
                  <a:txBody>
                    <a:bodyPr/>
                    <a:lstStyle/>
                    <a:p>
                      <a:pPr marL="299085">
                        <a:lnSpc>
                          <a:spcPct val="100000"/>
                        </a:lnSpc>
                        <a:spcBef>
                          <a:spcPts val="235"/>
                        </a:spcBef>
                      </a:pPr>
                      <a:r>
                        <a:rPr sz="2000" dirty="0">
                          <a:latin typeface="Times New Roman"/>
                          <a:cs typeface="Times New Roman"/>
                        </a:rPr>
                        <a:t>=</a:t>
                      </a:r>
                      <a:r>
                        <a:rPr sz="2000" spc="-30" dirty="0">
                          <a:latin typeface="Times New Roman"/>
                          <a:cs typeface="Times New Roman"/>
                        </a:rPr>
                        <a:t> </a:t>
                      </a:r>
                      <a:r>
                        <a:rPr sz="2000" spc="5" dirty="0">
                          <a:latin typeface="Times New Roman"/>
                          <a:cs typeface="Times New Roman"/>
                        </a:rPr>
                        <a:t>Na</a:t>
                      </a:r>
                      <a:r>
                        <a:rPr sz="1950" spc="7" baseline="-21367" dirty="0">
                          <a:latin typeface="Times New Roman"/>
                          <a:cs typeface="Times New Roman"/>
                        </a:rPr>
                        <a:t>2</a:t>
                      </a:r>
                      <a:r>
                        <a:rPr sz="2000" spc="5" dirty="0">
                          <a:latin typeface="Times New Roman"/>
                          <a:cs typeface="Times New Roman"/>
                        </a:rPr>
                        <a:t>SO</a:t>
                      </a:r>
                      <a:r>
                        <a:rPr sz="1950" spc="7" baseline="-21367" dirty="0">
                          <a:latin typeface="Times New Roman"/>
                          <a:cs typeface="Times New Roman"/>
                        </a:rPr>
                        <a:t>4</a:t>
                      </a:r>
                      <a:endParaRPr sz="1950" baseline="-21367">
                        <a:latin typeface="Times New Roman"/>
                        <a:cs typeface="Times New Roman"/>
                      </a:endParaRPr>
                    </a:p>
                  </a:txBody>
                  <a:tcPr marL="0" marR="0" marT="29845" marB="0"/>
                </a:tc>
                <a:tc>
                  <a:txBody>
                    <a:bodyPr/>
                    <a:lstStyle/>
                    <a:p>
                      <a:pPr marL="313055">
                        <a:lnSpc>
                          <a:spcPct val="100000"/>
                        </a:lnSpc>
                        <a:spcBef>
                          <a:spcPts val="235"/>
                        </a:spcBef>
                      </a:pPr>
                      <a:r>
                        <a:rPr sz="2000" dirty="0">
                          <a:latin typeface="Times New Roman"/>
                          <a:cs typeface="Times New Roman"/>
                        </a:rPr>
                        <a:t>+</a:t>
                      </a:r>
                      <a:r>
                        <a:rPr sz="2000" spc="-35" dirty="0">
                          <a:latin typeface="Times New Roman"/>
                          <a:cs typeface="Times New Roman"/>
                        </a:rPr>
                        <a:t> </a:t>
                      </a:r>
                      <a:r>
                        <a:rPr sz="2000" spc="5" dirty="0">
                          <a:latin typeface="Times New Roman"/>
                          <a:cs typeface="Times New Roman"/>
                        </a:rPr>
                        <a:t>CO</a:t>
                      </a:r>
                      <a:r>
                        <a:rPr sz="1950" spc="7" baseline="-21367" dirty="0">
                          <a:latin typeface="Times New Roman"/>
                          <a:cs typeface="Times New Roman"/>
                        </a:rPr>
                        <a:t>2</a:t>
                      </a:r>
                      <a:r>
                        <a:rPr sz="2000" spc="5" dirty="0">
                          <a:latin typeface="Times New Roman"/>
                          <a:cs typeface="Times New Roman"/>
                        </a:rPr>
                        <a:t>↑</a:t>
                      </a:r>
                      <a:endParaRPr sz="2000">
                        <a:latin typeface="Times New Roman"/>
                        <a:cs typeface="Times New Roman"/>
                      </a:endParaRPr>
                    </a:p>
                  </a:txBody>
                  <a:tcPr marL="0" marR="0" marT="29845" marB="0"/>
                </a:tc>
                <a:tc>
                  <a:txBody>
                    <a:bodyPr/>
                    <a:lstStyle/>
                    <a:p>
                      <a:pPr marL="426720">
                        <a:lnSpc>
                          <a:spcPct val="100000"/>
                        </a:lnSpc>
                        <a:spcBef>
                          <a:spcPts val="235"/>
                        </a:spcBef>
                      </a:pPr>
                      <a:r>
                        <a:rPr sz="2000" dirty="0">
                          <a:latin typeface="Times New Roman"/>
                          <a:cs typeface="Times New Roman"/>
                        </a:rPr>
                        <a:t>+</a:t>
                      </a:r>
                      <a:r>
                        <a:rPr sz="2000" spc="-15" dirty="0">
                          <a:latin typeface="Times New Roman"/>
                          <a:cs typeface="Times New Roman"/>
                        </a:rPr>
                        <a:t> </a:t>
                      </a:r>
                      <a:r>
                        <a:rPr sz="2000" spc="5" dirty="0">
                          <a:latin typeface="Times New Roman"/>
                          <a:cs typeface="Times New Roman"/>
                        </a:rPr>
                        <a:t>H</a:t>
                      </a:r>
                      <a:r>
                        <a:rPr sz="1950" spc="7" baseline="-21367" dirty="0">
                          <a:latin typeface="Times New Roman"/>
                          <a:cs typeface="Times New Roman"/>
                        </a:rPr>
                        <a:t>2</a:t>
                      </a:r>
                      <a:r>
                        <a:rPr sz="2000" dirty="0">
                          <a:latin typeface="Times New Roman"/>
                          <a:cs typeface="Times New Roman"/>
                        </a:rPr>
                        <a:t>O</a:t>
                      </a:r>
                      <a:r>
                        <a:rPr sz="2000" spc="-175" dirty="0">
                          <a:latin typeface="Times New Roman"/>
                          <a:cs typeface="Times New Roman"/>
                        </a:rPr>
                        <a:t> </a:t>
                      </a:r>
                      <a:r>
                        <a:rPr sz="2000" dirty="0">
                          <a:latin typeface="Times New Roman"/>
                          <a:cs typeface="Times New Roman"/>
                        </a:rPr>
                        <a:t>(</a:t>
                      </a:r>
                      <a:r>
                        <a:rPr sz="2000" spc="5" dirty="0">
                          <a:latin typeface="Times New Roman"/>
                          <a:cs typeface="Times New Roman"/>
                        </a:rPr>
                        <a:t>3</a:t>
                      </a:r>
                      <a:r>
                        <a:rPr sz="2000" dirty="0">
                          <a:latin typeface="Times New Roman"/>
                          <a:cs typeface="Times New Roman"/>
                        </a:rPr>
                        <a:t>)</a:t>
                      </a:r>
                      <a:endParaRPr sz="2000">
                        <a:latin typeface="Times New Roman"/>
                        <a:cs typeface="Times New Roman"/>
                      </a:endParaRPr>
                    </a:p>
                  </a:txBody>
                  <a:tcPr marL="0" marR="0" marT="29845" marB="0"/>
                </a:tc>
              </a:tr>
              <a:tr h="317032">
                <a:tc>
                  <a:txBody>
                    <a:bodyPr/>
                    <a:lstStyle/>
                    <a:p>
                      <a:pPr marL="317500">
                        <a:lnSpc>
                          <a:spcPts val="2335"/>
                        </a:lnSpc>
                        <a:spcBef>
                          <a:spcPts val="60"/>
                        </a:spcBef>
                      </a:pPr>
                      <a:r>
                        <a:rPr sz="2000" dirty="0">
                          <a:latin typeface="Times New Roman"/>
                          <a:cs typeface="Times New Roman"/>
                        </a:rPr>
                        <a:t>1</a:t>
                      </a:r>
                      <a:r>
                        <a:rPr sz="2000" spc="-25" dirty="0">
                          <a:latin typeface="Times New Roman"/>
                          <a:cs typeface="Times New Roman"/>
                        </a:rPr>
                        <a:t> </a:t>
                      </a:r>
                      <a:r>
                        <a:rPr sz="2000" spc="-5" dirty="0">
                          <a:latin typeface="Times New Roman"/>
                          <a:cs typeface="Times New Roman"/>
                        </a:rPr>
                        <a:t>моль</a:t>
                      </a:r>
                      <a:endParaRPr sz="2000">
                        <a:latin typeface="Times New Roman"/>
                        <a:cs typeface="Times New Roman"/>
                      </a:endParaRPr>
                    </a:p>
                  </a:txBody>
                  <a:tcPr marL="0" marR="0" marT="7620" marB="0"/>
                </a:tc>
                <a:tc>
                  <a:txBody>
                    <a:bodyPr/>
                    <a:lstStyle/>
                    <a:p>
                      <a:pPr marL="525145">
                        <a:lnSpc>
                          <a:spcPts val="2335"/>
                        </a:lnSpc>
                        <a:spcBef>
                          <a:spcPts val="60"/>
                        </a:spcBef>
                      </a:pPr>
                      <a:r>
                        <a:rPr sz="2000" dirty="0">
                          <a:latin typeface="Times New Roman"/>
                          <a:cs typeface="Times New Roman"/>
                        </a:rPr>
                        <a:t>1</a:t>
                      </a:r>
                      <a:r>
                        <a:rPr sz="2000" spc="-25" dirty="0">
                          <a:latin typeface="Times New Roman"/>
                          <a:cs typeface="Times New Roman"/>
                        </a:rPr>
                        <a:t> </a:t>
                      </a:r>
                      <a:r>
                        <a:rPr sz="2000" spc="-5" dirty="0">
                          <a:latin typeface="Times New Roman"/>
                          <a:cs typeface="Times New Roman"/>
                        </a:rPr>
                        <a:t>моль</a:t>
                      </a:r>
                      <a:endParaRPr sz="2000">
                        <a:latin typeface="Times New Roman"/>
                        <a:cs typeface="Times New Roman"/>
                      </a:endParaRPr>
                    </a:p>
                  </a:txBody>
                  <a:tcPr marL="0" marR="0" marT="7620" marB="0"/>
                </a:tc>
                <a:tc>
                  <a:txBody>
                    <a:bodyPr/>
                    <a:lstStyle/>
                    <a:p>
                      <a:pPr>
                        <a:lnSpc>
                          <a:spcPct val="100000"/>
                        </a:lnSpc>
                      </a:pPr>
                      <a:endParaRPr sz="1800">
                        <a:latin typeface="Times New Roman"/>
                        <a:cs typeface="Times New Roman"/>
                      </a:endParaRPr>
                    </a:p>
                  </a:txBody>
                  <a:tcPr marL="0" marR="0" marT="0" marB="0"/>
                </a:tc>
                <a:tc>
                  <a:txBody>
                    <a:bodyPr/>
                    <a:lstStyle/>
                    <a:p>
                      <a:pPr marL="503555">
                        <a:lnSpc>
                          <a:spcPts val="2335"/>
                        </a:lnSpc>
                        <a:spcBef>
                          <a:spcPts val="60"/>
                        </a:spcBef>
                      </a:pPr>
                      <a:r>
                        <a:rPr sz="2000" dirty="0">
                          <a:latin typeface="Times New Roman"/>
                          <a:cs typeface="Times New Roman"/>
                        </a:rPr>
                        <a:t>1</a:t>
                      </a:r>
                      <a:r>
                        <a:rPr sz="2000" spc="-20" dirty="0">
                          <a:latin typeface="Times New Roman"/>
                          <a:cs typeface="Times New Roman"/>
                        </a:rPr>
                        <a:t> </a:t>
                      </a:r>
                      <a:r>
                        <a:rPr sz="2000" spc="-5" dirty="0">
                          <a:latin typeface="Times New Roman"/>
                          <a:cs typeface="Times New Roman"/>
                        </a:rPr>
                        <a:t>моль</a:t>
                      </a:r>
                      <a:endParaRPr sz="2000">
                        <a:latin typeface="Times New Roman"/>
                        <a:cs typeface="Times New Roman"/>
                      </a:endParaRPr>
                    </a:p>
                  </a:txBody>
                  <a:tcPr marL="0" marR="0" marT="7620" marB="0"/>
                </a:tc>
                <a:tc>
                  <a:txBody>
                    <a:bodyPr/>
                    <a:lstStyle/>
                    <a:p>
                      <a:pPr>
                        <a:lnSpc>
                          <a:spcPct val="100000"/>
                        </a:lnSpc>
                      </a:pPr>
                      <a:endParaRPr sz="1800">
                        <a:latin typeface="Times New Roman"/>
                        <a:cs typeface="Times New Roman"/>
                      </a:endParaRPr>
                    </a:p>
                  </a:txBody>
                  <a:tcPr marL="0" marR="0" marT="0" marB="0"/>
                </a:tc>
              </a:tr>
            </a:tbl>
          </a:graphicData>
        </a:graphic>
      </p:graphicFrame>
      <p:sp>
        <p:nvSpPr>
          <p:cNvPr id="12" name="object 12"/>
          <p:cNvSpPr txBox="1"/>
          <p:nvPr/>
        </p:nvSpPr>
        <p:spPr>
          <a:xfrm>
            <a:off x="834034" y="4202048"/>
            <a:ext cx="9666605" cy="1809750"/>
          </a:xfrm>
          <a:prstGeom prst="rect">
            <a:avLst/>
          </a:prstGeom>
        </p:spPr>
        <p:txBody>
          <a:bodyPr vert="horz" wrap="square" lIns="0" tIns="58419" rIns="0" bIns="0" rtlCol="0">
            <a:spAutoFit/>
          </a:bodyPr>
          <a:lstStyle/>
          <a:p>
            <a:pPr marL="342900">
              <a:lnSpc>
                <a:spcPct val="100000"/>
              </a:lnSpc>
              <a:spcBef>
                <a:spcPts val="459"/>
              </a:spcBef>
              <a:tabLst>
                <a:tab pos="1570990" algn="l"/>
                <a:tab pos="2047239" algn="l"/>
              </a:tabLst>
            </a:pPr>
            <a:r>
              <a:rPr sz="2400" dirty="0">
                <a:latin typeface="Times New Roman"/>
                <a:cs typeface="Times New Roman"/>
              </a:rPr>
              <a:t>0,2/1	=	0,2/1</a:t>
            </a:r>
            <a:endParaRPr sz="2400">
              <a:latin typeface="Times New Roman"/>
              <a:cs typeface="Times New Roman"/>
            </a:endParaRPr>
          </a:p>
          <a:p>
            <a:pPr marL="50800" marR="43180">
              <a:lnSpc>
                <a:spcPct val="100000"/>
              </a:lnSpc>
              <a:spcBef>
                <a:spcPts val="359"/>
              </a:spcBef>
            </a:pPr>
            <a:r>
              <a:rPr sz="2400" spc="-5" dirty="0">
                <a:latin typeface="Times New Roman"/>
                <a:cs typeface="Times New Roman"/>
              </a:rPr>
              <a:t>H</a:t>
            </a:r>
            <a:r>
              <a:rPr sz="2400" spc="-7" baseline="-20833" dirty="0">
                <a:latin typeface="Times New Roman"/>
                <a:cs typeface="Times New Roman"/>
              </a:rPr>
              <a:t>2</a:t>
            </a:r>
            <a:r>
              <a:rPr sz="2400" spc="-5" dirty="0">
                <a:latin typeface="Times New Roman"/>
                <a:cs typeface="Times New Roman"/>
              </a:rPr>
              <a:t>SO</a:t>
            </a:r>
            <a:r>
              <a:rPr sz="2400" spc="-7" baseline="-20833" dirty="0">
                <a:latin typeface="Times New Roman"/>
                <a:cs typeface="Times New Roman"/>
              </a:rPr>
              <a:t>4</a:t>
            </a:r>
            <a:r>
              <a:rPr sz="2400" spc="315" baseline="-20833" dirty="0">
                <a:latin typeface="Times New Roman"/>
                <a:cs typeface="Times New Roman"/>
              </a:rPr>
              <a:t> </a:t>
            </a:r>
            <a:r>
              <a:rPr sz="2400" dirty="0">
                <a:latin typeface="Times New Roman"/>
                <a:cs typeface="Times New Roman"/>
              </a:rPr>
              <a:t>и</a:t>
            </a:r>
            <a:r>
              <a:rPr sz="2400" spc="10" dirty="0">
                <a:latin typeface="Times New Roman"/>
                <a:cs typeface="Times New Roman"/>
              </a:rPr>
              <a:t> </a:t>
            </a:r>
            <a:r>
              <a:rPr sz="2400" spc="-5" dirty="0">
                <a:latin typeface="Times New Roman"/>
                <a:cs typeface="Times New Roman"/>
              </a:rPr>
              <a:t>Na</a:t>
            </a:r>
            <a:r>
              <a:rPr sz="2400" spc="-7" baseline="-20833" dirty="0">
                <a:latin typeface="Times New Roman"/>
                <a:cs typeface="Times New Roman"/>
              </a:rPr>
              <a:t>2</a:t>
            </a:r>
            <a:r>
              <a:rPr sz="2400" spc="-5" dirty="0">
                <a:latin typeface="Times New Roman"/>
                <a:cs typeface="Times New Roman"/>
              </a:rPr>
              <a:t>CO</a:t>
            </a:r>
            <a:r>
              <a:rPr sz="2400" spc="-7" baseline="-20833" dirty="0">
                <a:latin typeface="Times New Roman"/>
                <a:cs typeface="Times New Roman"/>
              </a:rPr>
              <a:t>3</a:t>
            </a:r>
            <a:r>
              <a:rPr sz="2400" spc="307" baseline="-20833" dirty="0">
                <a:latin typeface="Times New Roman"/>
                <a:cs typeface="Times New Roman"/>
              </a:rPr>
              <a:t> </a:t>
            </a:r>
            <a:r>
              <a:rPr sz="2400" spc="-20" dirty="0">
                <a:latin typeface="Times New Roman"/>
                <a:cs typeface="Times New Roman"/>
              </a:rPr>
              <a:t>находятся</a:t>
            </a:r>
            <a:r>
              <a:rPr sz="2400" spc="10" dirty="0">
                <a:latin typeface="Times New Roman"/>
                <a:cs typeface="Times New Roman"/>
              </a:rPr>
              <a:t> </a:t>
            </a:r>
            <a:r>
              <a:rPr sz="2400" dirty="0">
                <a:latin typeface="Times New Roman"/>
                <a:cs typeface="Times New Roman"/>
              </a:rPr>
              <a:t>в </a:t>
            </a:r>
            <a:r>
              <a:rPr sz="2400" spc="-10" dirty="0">
                <a:latin typeface="Times New Roman"/>
                <a:cs typeface="Times New Roman"/>
              </a:rPr>
              <a:t>эквивалентных</a:t>
            </a:r>
            <a:r>
              <a:rPr sz="2400" dirty="0">
                <a:latin typeface="Times New Roman"/>
                <a:cs typeface="Times New Roman"/>
              </a:rPr>
              <a:t> </a:t>
            </a:r>
            <a:r>
              <a:rPr sz="2400" spc="-15" dirty="0">
                <a:latin typeface="Times New Roman"/>
                <a:cs typeface="Times New Roman"/>
              </a:rPr>
              <a:t>количествах</a:t>
            </a:r>
            <a:r>
              <a:rPr sz="2400" spc="10" dirty="0">
                <a:latin typeface="Times New Roman"/>
                <a:cs typeface="Times New Roman"/>
              </a:rPr>
              <a:t> </a:t>
            </a:r>
            <a:r>
              <a:rPr sz="2400" dirty="0">
                <a:latin typeface="Times New Roman"/>
                <a:cs typeface="Times New Roman"/>
              </a:rPr>
              <a:t>и</a:t>
            </a:r>
            <a:r>
              <a:rPr sz="2400" spc="-5" dirty="0">
                <a:latin typeface="Times New Roman"/>
                <a:cs typeface="Times New Roman"/>
              </a:rPr>
              <a:t> прореагируют </a:t>
            </a:r>
            <a:r>
              <a:rPr sz="2400" spc="-585" dirty="0">
                <a:latin typeface="Times New Roman"/>
                <a:cs typeface="Times New Roman"/>
              </a:rPr>
              <a:t> </a:t>
            </a:r>
            <a:r>
              <a:rPr sz="2400" spc="-5" dirty="0">
                <a:latin typeface="Times New Roman"/>
                <a:cs typeface="Times New Roman"/>
              </a:rPr>
              <a:t>полностью,</a:t>
            </a:r>
            <a:r>
              <a:rPr sz="2400" spc="10" dirty="0">
                <a:latin typeface="Times New Roman"/>
                <a:cs typeface="Times New Roman"/>
              </a:rPr>
              <a:t> </a:t>
            </a:r>
            <a:r>
              <a:rPr sz="2400" spc="-5" dirty="0">
                <a:latin typeface="Times New Roman"/>
                <a:cs typeface="Times New Roman"/>
              </a:rPr>
              <a:t>без</a:t>
            </a:r>
            <a:r>
              <a:rPr sz="2400" dirty="0">
                <a:latin typeface="Times New Roman"/>
                <a:cs typeface="Times New Roman"/>
              </a:rPr>
              <a:t> </a:t>
            </a:r>
            <a:r>
              <a:rPr sz="2400" spc="-5" dirty="0">
                <a:latin typeface="Times New Roman"/>
                <a:cs typeface="Times New Roman"/>
              </a:rPr>
              <a:t>остатка.</a:t>
            </a:r>
            <a:r>
              <a:rPr sz="2400" spc="10" dirty="0">
                <a:latin typeface="Times New Roman"/>
                <a:cs typeface="Times New Roman"/>
              </a:rPr>
              <a:t> </a:t>
            </a:r>
            <a:r>
              <a:rPr sz="2400" spc="-5" dirty="0">
                <a:latin typeface="Times New Roman"/>
                <a:cs typeface="Times New Roman"/>
              </a:rPr>
              <a:t>По</a:t>
            </a:r>
            <a:r>
              <a:rPr sz="2400" spc="10" dirty="0">
                <a:latin typeface="Times New Roman"/>
                <a:cs typeface="Times New Roman"/>
              </a:rPr>
              <a:t> </a:t>
            </a:r>
            <a:r>
              <a:rPr sz="2400" dirty="0">
                <a:latin typeface="Times New Roman"/>
                <a:cs typeface="Times New Roman"/>
              </a:rPr>
              <a:t>уравнению</a:t>
            </a:r>
            <a:r>
              <a:rPr sz="2400" spc="-20" dirty="0">
                <a:latin typeface="Times New Roman"/>
                <a:cs typeface="Times New Roman"/>
              </a:rPr>
              <a:t> </a:t>
            </a:r>
            <a:r>
              <a:rPr sz="2400" dirty="0">
                <a:latin typeface="Times New Roman"/>
                <a:cs typeface="Times New Roman"/>
              </a:rPr>
              <a:t>(4) реакция </a:t>
            </a:r>
            <a:r>
              <a:rPr sz="2400" spc="-5" dirty="0">
                <a:latin typeface="Times New Roman"/>
                <a:cs typeface="Times New Roman"/>
              </a:rPr>
              <a:t>не</a:t>
            </a:r>
            <a:r>
              <a:rPr sz="2400" spc="-10" dirty="0">
                <a:latin typeface="Times New Roman"/>
                <a:cs typeface="Times New Roman"/>
              </a:rPr>
              <a:t> </a:t>
            </a:r>
            <a:r>
              <a:rPr sz="2400" spc="-30" dirty="0">
                <a:latin typeface="Times New Roman"/>
                <a:cs typeface="Times New Roman"/>
              </a:rPr>
              <a:t>протекает.</a:t>
            </a:r>
            <a:endParaRPr sz="2400">
              <a:latin typeface="Times New Roman"/>
              <a:cs typeface="Times New Roman"/>
            </a:endParaRPr>
          </a:p>
          <a:p>
            <a:pPr marL="125730">
              <a:lnSpc>
                <a:spcPct val="100000"/>
              </a:lnSpc>
              <a:spcBef>
                <a:spcPts val="1805"/>
              </a:spcBef>
            </a:pPr>
            <a:r>
              <a:rPr sz="2400" spc="-5" dirty="0">
                <a:latin typeface="Times New Roman"/>
                <a:cs typeface="Times New Roman"/>
              </a:rPr>
              <a:t>n(CO</a:t>
            </a:r>
            <a:r>
              <a:rPr sz="2400" spc="-7" baseline="-20833" dirty="0">
                <a:latin typeface="Times New Roman"/>
                <a:cs typeface="Times New Roman"/>
              </a:rPr>
              <a:t>2</a:t>
            </a:r>
            <a:r>
              <a:rPr sz="2400" spc="-5" dirty="0">
                <a:latin typeface="Times New Roman"/>
                <a:cs typeface="Times New Roman"/>
              </a:rPr>
              <a:t>) </a:t>
            </a:r>
            <a:r>
              <a:rPr sz="2400" dirty="0">
                <a:latin typeface="Times New Roman"/>
                <a:cs typeface="Times New Roman"/>
              </a:rPr>
              <a:t>= 0,2</a:t>
            </a:r>
            <a:r>
              <a:rPr sz="2400" spc="-5" dirty="0">
                <a:latin typeface="Times New Roman"/>
                <a:cs typeface="Times New Roman"/>
              </a:rPr>
              <a:t> </a:t>
            </a:r>
            <a:r>
              <a:rPr sz="2400" spc="-10" dirty="0">
                <a:latin typeface="Times New Roman"/>
                <a:cs typeface="Times New Roman"/>
              </a:rPr>
              <a:t>моль,</a:t>
            </a:r>
            <a:r>
              <a:rPr sz="2400" spc="5" dirty="0">
                <a:latin typeface="Times New Roman"/>
                <a:cs typeface="Times New Roman"/>
              </a:rPr>
              <a:t> </a:t>
            </a:r>
            <a:r>
              <a:rPr sz="2400" spc="-5" dirty="0">
                <a:latin typeface="Times New Roman"/>
                <a:cs typeface="Times New Roman"/>
              </a:rPr>
              <a:t>m(CO</a:t>
            </a:r>
            <a:r>
              <a:rPr sz="2400" spc="-7" baseline="-20833" dirty="0">
                <a:latin typeface="Times New Roman"/>
                <a:cs typeface="Times New Roman"/>
              </a:rPr>
              <a:t>2</a:t>
            </a:r>
            <a:r>
              <a:rPr sz="2400" spc="-5" dirty="0">
                <a:latin typeface="Times New Roman"/>
                <a:cs typeface="Times New Roman"/>
              </a:rPr>
              <a:t>)</a:t>
            </a:r>
            <a:r>
              <a:rPr sz="2400" spc="5" dirty="0">
                <a:latin typeface="Times New Roman"/>
                <a:cs typeface="Times New Roman"/>
              </a:rPr>
              <a:t> </a:t>
            </a:r>
            <a:r>
              <a:rPr sz="2400" dirty="0">
                <a:latin typeface="Times New Roman"/>
                <a:cs typeface="Times New Roman"/>
              </a:rPr>
              <a:t>= </a:t>
            </a:r>
            <a:r>
              <a:rPr sz="2400" spc="-5" dirty="0">
                <a:latin typeface="Times New Roman"/>
                <a:cs typeface="Times New Roman"/>
              </a:rPr>
              <a:t>0,2⸱44</a:t>
            </a:r>
            <a:r>
              <a:rPr sz="2400" spc="-20" dirty="0">
                <a:latin typeface="Times New Roman"/>
                <a:cs typeface="Times New Roman"/>
              </a:rPr>
              <a:t> </a:t>
            </a:r>
            <a:r>
              <a:rPr sz="2400" dirty="0">
                <a:latin typeface="Times New Roman"/>
                <a:cs typeface="Times New Roman"/>
              </a:rPr>
              <a:t>= 8,8</a:t>
            </a:r>
            <a:r>
              <a:rPr sz="2400" spc="-5" dirty="0">
                <a:latin typeface="Times New Roman"/>
                <a:cs typeface="Times New Roman"/>
              </a:rPr>
              <a:t> </a:t>
            </a:r>
            <a:r>
              <a:rPr sz="2400" dirty="0">
                <a:latin typeface="Times New Roman"/>
                <a:cs typeface="Times New Roman"/>
              </a:rPr>
              <a:t>г</a:t>
            </a:r>
            <a:endParaRPr sz="2400">
              <a:latin typeface="Times New Roman"/>
              <a:cs typeface="Times New Roman"/>
            </a:endParaRPr>
          </a:p>
        </p:txBody>
      </p:sp>
      <p:sp>
        <p:nvSpPr>
          <p:cNvPr id="13" name="object 13"/>
          <p:cNvSpPr txBox="1"/>
          <p:nvPr/>
        </p:nvSpPr>
        <p:spPr>
          <a:xfrm>
            <a:off x="6230492" y="1059942"/>
            <a:ext cx="76835" cy="269240"/>
          </a:xfrm>
          <a:prstGeom prst="rect">
            <a:avLst/>
          </a:prstGeom>
        </p:spPr>
        <p:txBody>
          <a:bodyPr vert="horz" wrap="square" lIns="0" tIns="12065" rIns="0" bIns="0" rtlCol="0">
            <a:spAutoFit/>
          </a:bodyPr>
          <a:lstStyle/>
          <a:p>
            <a:pPr marL="12700">
              <a:lnSpc>
                <a:spcPct val="100000"/>
              </a:lnSpc>
              <a:spcBef>
                <a:spcPts val="95"/>
              </a:spcBef>
            </a:pPr>
            <a:r>
              <a:rPr sz="1600" spc="-5" dirty="0">
                <a:solidFill>
                  <a:srgbClr val="FFFFFF"/>
                </a:solidFill>
                <a:latin typeface="Calibri"/>
                <a:cs typeface="Calibri"/>
              </a:rPr>
              <a:t>I</a:t>
            </a:r>
            <a:endParaRPr sz="1600">
              <a:latin typeface="Calibri"/>
              <a:cs typeface="Calibri"/>
            </a:endParaRPr>
          </a:p>
        </p:txBody>
      </p:sp>
      <p:grpSp>
        <p:nvGrpSpPr>
          <p:cNvPr id="14" name="object 14"/>
          <p:cNvGrpSpPr/>
          <p:nvPr/>
        </p:nvGrpSpPr>
        <p:grpSpPr>
          <a:xfrm>
            <a:off x="6030976" y="1574546"/>
            <a:ext cx="417195" cy="416559"/>
            <a:chOff x="6030976" y="1574546"/>
            <a:chExt cx="417195" cy="416559"/>
          </a:xfrm>
        </p:grpSpPr>
        <p:sp>
          <p:nvSpPr>
            <p:cNvPr id="15" name="object 15"/>
            <p:cNvSpPr/>
            <p:nvPr/>
          </p:nvSpPr>
          <p:spPr>
            <a:xfrm>
              <a:off x="6037326" y="1580896"/>
              <a:ext cx="404495" cy="403860"/>
            </a:xfrm>
            <a:custGeom>
              <a:avLst/>
              <a:gdLst/>
              <a:ahLst/>
              <a:cxnLst/>
              <a:rect l="l" t="t" r="r" b="b"/>
              <a:pathLst>
                <a:path w="404495" h="403860">
                  <a:moveTo>
                    <a:pt x="201930" y="0"/>
                  </a:moveTo>
                  <a:lnTo>
                    <a:pt x="155634" y="5333"/>
                  </a:lnTo>
                  <a:lnTo>
                    <a:pt x="113133" y="20527"/>
                  </a:lnTo>
                  <a:lnTo>
                    <a:pt x="75640" y="44367"/>
                  </a:lnTo>
                  <a:lnTo>
                    <a:pt x="44367" y="75640"/>
                  </a:lnTo>
                  <a:lnTo>
                    <a:pt x="20527" y="113133"/>
                  </a:lnTo>
                  <a:lnTo>
                    <a:pt x="5334" y="155634"/>
                  </a:lnTo>
                  <a:lnTo>
                    <a:pt x="0" y="201929"/>
                  </a:lnTo>
                  <a:lnTo>
                    <a:pt x="5333" y="248225"/>
                  </a:lnTo>
                  <a:lnTo>
                    <a:pt x="20527" y="290726"/>
                  </a:lnTo>
                  <a:lnTo>
                    <a:pt x="44367" y="328219"/>
                  </a:lnTo>
                  <a:lnTo>
                    <a:pt x="75640" y="359492"/>
                  </a:lnTo>
                  <a:lnTo>
                    <a:pt x="113133" y="383332"/>
                  </a:lnTo>
                  <a:lnTo>
                    <a:pt x="155634" y="398525"/>
                  </a:lnTo>
                  <a:lnTo>
                    <a:pt x="201930" y="403859"/>
                  </a:lnTo>
                  <a:lnTo>
                    <a:pt x="248272" y="398525"/>
                  </a:lnTo>
                  <a:lnTo>
                    <a:pt x="290807" y="383332"/>
                  </a:lnTo>
                  <a:lnTo>
                    <a:pt x="328323" y="359492"/>
                  </a:lnTo>
                  <a:lnTo>
                    <a:pt x="359609" y="328219"/>
                  </a:lnTo>
                  <a:lnTo>
                    <a:pt x="383456" y="290726"/>
                  </a:lnTo>
                  <a:lnTo>
                    <a:pt x="398652" y="248225"/>
                  </a:lnTo>
                  <a:lnTo>
                    <a:pt x="403987" y="201929"/>
                  </a:lnTo>
                  <a:lnTo>
                    <a:pt x="398652" y="155634"/>
                  </a:lnTo>
                  <a:lnTo>
                    <a:pt x="383456" y="113133"/>
                  </a:lnTo>
                  <a:lnTo>
                    <a:pt x="359609" y="75640"/>
                  </a:lnTo>
                  <a:lnTo>
                    <a:pt x="328323" y="44367"/>
                  </a:lnTo>
                  <a:lnTo>
                    <a:pt x="290807" y="20527"/>
                  </a:lnTo>
                  <a:lnTo>
                    <a:pt x="248272" y="5333"/>
                  </a:lnTo>
                  <a:lnTo>
                    <a:pt x="201930" y="0"/>
                  </a:lnTo>
                  <a:close/>
                </a:path>
              </a:pathLst>
            </a:custGeom>
            <a:solidFill>
              <a:srgbClr val="5B9BD4"/>
            </a:solidFill>
          </p:spPr>
          <p:txBody>
            <a:bodyPr wrap="square" lIns="0" tIns="0" rIns="0" bIns="0" rtlCol="0"/>
            <a:lstStyle/>
            <a:p>
              <a:endParaRPr/>
            </a:p>
          </p:txBody>
        </p:sp>
        <p:sp>
          <p:nvSpPr>
            <p:cNvPr id="16" name="object 16"/>
            <p:cNvSpPr/>
            <p:nvPr/>
          </p:nvSpPr>
          <p:spPr>
            <a:xfrm>
              <a:off x="6037326" y="1580896"/>
              <a:ext cx="404495" cy="403860"/>
            </a:xfrm>
            <a:custGeom>
              <a:avLst/>
              <a:gdLst/>
              <a:ahLst/>
              <a:cxnLst/>
              <a:rect l="l" t="t" r="r" b="b"/>
              <a:pathLst>
                <a:path w="404495" h="403860">
                  <a:moveTo>
                    <a:pt x="0" y="201929"/>
                  </a:moveTo>
                  <a:lnTo>
                    <a:pt x="5334" y="155634"/>
                  </a:lnTo>
                  <a:lnTo>
                    <a:pt x="20527" y="113133"/>
                  </a:lnTo>
                  <a:lnTo>
                    <a:pt x="44367" y="75640"/>
                  </a:lnTo>
                  <a:lnTo>
                    <a:pt x="75640" y="44367"/>
                  </a:lnTo>
                  <a:lnTo>
                    <a:pt x="113133" y="20527"/>
                  </a:lnTo>
                  <a:lnTo>
                    <a:pt x="155634" y="5333"/>
                  </a:lnTo>
                  <a:lnTo>
                    <a:pt x="201930" y="0"/>
                  </a:lnTo>
                  <a:lnTo>
                    <a:pt x="248272" y="5333"/>
                  </a:lnTo>
                  <a:lnTo>
                    <a:pt x="290807" y="20527"/>
                  </a:lnTo>
                  <a:lnTo>
                    <a:pt x="328323" y="44367"/>
                  </a:lnTo>
                  <a:lnTo>
                    <a:pt x="359609" y="75640"/>
                  </a:lnTo>
                  <a:lnTo>
                    <a:pt x="383456" y="113133"/>
                  </a:lnTo>
                  <a:lnTo>
                    <a:pt x="398652" y="155634"/>
                  </a:lnTo>
                  <a:lnTo>
                    <a:pt x="403987" y="201929"/>
                  </a:lnTo>
                  <a:lnTo>
                    <a:pt x="398652" y="248225"/>
                  </a:lnTo>
                  <a:lnTo>
                    <a:pt x="383456" y="290726"/>
                  </a:lnTo>
                  <a:lnTo>
                    <a:pt x="359609" y="328219"/>
                  </a:lnTo>
                  <a:lnTo>
                    <a:pt x="328323" y="359492"/>
                  </a:lnTo>
                  <a:lnTo>
                    <a:pt x="290807" y="383332"/>
                  </a:lnTo>
                  <a:lnTo>
                    <a:pt x="248272" y="398525"/>
                  </a:lnTo>
                  <a:lnTo>
                    <a:pt x="201930" y="403859"/>
                  </a:lnTo>
                  <a:lnTo>
                    <a:pt x="155634" y="398525"/>
                  </a:lnTo>
                  <a:lnTo>
                    <a:pt x="113133" y="383332"/>
                  </a:lnTo>
                  <a:lnTo>
                    <a:pt x="75640" y="359492"/>
                  </a:lnTo>
                  <a:lnTo>
                    <a:pt x="44367" y="328219"/>
                  </a:lnTo>
                  <a:lnTo>
                    <a:pt x="20527" y="290726"/>
                  </a:lnTo>
                  <a:lnTo>
                    <a:pt x="5333" y="248225"/>
                  </a:lnTo>
                  <a:lnTo>
                    <a:pt x="0" y="201929"/>
                  </a:lnTo>
                  <a:close/>
                </a:path>
              </a:pathLst>
            </a:custGeom>
            <a:ln w="12700">
              <a:solidFill>
                <a:srgbClr val="41709C"/>
              </a:solidFill>
            </a:ln>
          </p:spPr>
          <p:txBody>
            <a:bodyPr wrap="square" lIns="0" tIns="0" rIns="0" bIns="0" rtlCol="0"/>
            <a:lstStyle/>
            <a:p>
              <a:endParaRPr/>
            </a:p>
          </p:txBody>
        </p:sp>
      </p:grpSp>
      <p:sp>
        <p:nvSpPr>
          <p:cNvPr id="17" name="object 17"/>
          <p:cNvSpPr txBox="1"/>
          <p:nvPr/>
        </p:nvSpPr>
        <p:spPr>
          <a:xfrm>
            <a:off x="6176517" y="1636217"/>
            <a:ext cx="129539" cy="269240"/>
          </a:xfrm>
          <a:prstGeom prst="rect">
            <a:avLst/>
          </a:prstGeom>
        </p:spPr>
        <p:txBody>
          <a:bodyPr vert="horz" wrap="square" lIns="0" tIns="12065" rIns="0" bIns="0" rtlCol="0">
            <a:spAutoFit/>
          </a:bodyPr>
          <a:lstStyle/>
          <a:p>
            <a:pPr marL="12700">
              <a:lnSpc>
                <a:spcPct val="100000"/>
              </a:lnSpc>
              <a:spcBef>
                <a:spcPts val="95"/>
              </a:spcBef>
            </a:pPr>
            <a:r>
              <a:rPr sz="1600" dirty="0">
                <a:solidFill>
                  <a:srgbClr val="FFFFFF"/>
                </a:solidFill>
                <a:latin typeface="Calibri"/>
                <a:cs typeface="Calibri"/>
              </a:rPr>
              <a:t>II</a:t>
            </a:r>
            <a:endParaRPr sz="1600">
              <a:latin typeface="Calibri"/>
              <a:cs typeface="Calibri"/>
            </a:endParaRPr>
          </a:p>
        </p:txBody>
      </p:sp>
      <p:sp>
        <p:nvSpPr>
          <p:cNvPr id="18" name="object 18"/>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24</a:t>
            </a:fld>
            <a:endParaRP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383540" y="219202"/>
            <a:ext cx="10720070" cy="756920"/>
          </a:xfrm>
          <a:prstGeom prst="rect">
            <a:avLst/>
          </a:prstGeom>
        </p:spPr>
        <p:txBody>
          <a:bodyPr vert="horz" wrap="square" lIns="0" tIns="12065" rIns="0" bIns="0" rtlCol="0">
            <a:spAutoFit/>
          </a:bodyPr>
          <a:lstStyle/>
          <a:p>
            <a:pPr marL="12700" marR="5080">
              <a:lnSpc>
                <a:spcPct val="100000"/>
              </a:lnSpc>
              <a:spcBef>
                <a:spcPts val="95"/>
              </a:spcBef>
            </a:pPr>
            <a:r>
              <a:rPr sz="1600" b="1" spc="-5" dirty="0">
                <a:solidFill>
                  <a:srgbClr val="353535"/>
                </a:solidFill>
                <a:latin typeface="Times New Roman"/>
                <a:cs typeface="Times New Roman"/>
              </a:rPr>
              <a:t>Пример</a:t>
            </a:r>
            <a:r>
              <a:rPr sz="1600" b="1" spc="5" dirty="0">
                <a:solidFill>
                  <a:srgbClr val="353535"/>
                </a:solidFill>
                <a:latin typeface="Times New Roman"/>
                <a:cs typeface="Times New Roman"/>
              </a:rPr>
              <a:t> </a:t>
            </a:r>
            <a:r>
              <a:rPr sz="1600" b="1" spc="-5" dirty="0">
                <a:solidFill>
                  <a:srgbClr val="353535"/>
                </a:solidFill>
                <a:latin typeface="Times New Roman"/>
                <a:cs typeface="Times New Roman"/>
              </a:rPr>
              <a:t>2.</a:t>
            </a:r>
            <a:r>
              <a:rPr sz="1600" b="1" spc="15" dirty="0">
                <a:solidFill>
                  <a:srgbClr val="353535"/>
                </a:solidFill>
                <a:latin typeface="Times New Roman"/>
                <a:cs typeface="Times New Roman"/>
              </a:rPr>
              <a:t> </a:t>
            </a:r>
            <a:r>
              <a:rPr sz="1600" dirty="0">
                <a:solidFill>
                  <a:srgbClr val="353535"/>
                </a:solidFill>
                <a:latin typeface="Times New Roman"/>
                <a:cs typeface="Times New Roman"/>
              </a:rPr>
              <a:t>Через</a:t>
            </a:r>
            <a:r>
              <a:rPr sz="1600" spc="15" dirty="0">
                <a:solidFill>
                  <a:srgbClr val="353535"/>
                </a:solidFill>
                <a:latin typeface="Times New Roman"/>
                <a:cs typeface="Times New Roman"/>
              </a:rPr>
              <a:t> </a:t>
            </a:r>
            <a:r>
              <a:rPr sz="1600" spc="-5" dirty="0">
                <a:solidFill>
                  <a:srgbClr val="353535"/>
                </a:solidFill>
                <a:latin typeface="Times New Roman"/>
                <a:cs typeface="Times New Roman"/>
              </a:rPr>
              <a:t>520</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г</a:t>
            </a:r>
            <a:r>
              <a:rPr sz="1600" spc="15" dirty="0">
                <a:solidFill>
                  <a:srgbClr val="353535"/>
                </a:solidFill>
                <a:latin typeface="Times New Roman"/>
                <a:cs typeface="Times New Roman"/>
              </a:rPr>
              <a:t> </a:t>
            </a:r>
            <a:r>
              <a:rPr sz="1600" spc="-5" dirty="0">
                <a:solidFill>
                  <a:srgbClr val="353535"/>
                </a:solidFill>
                <a:latin typeface="Times New Roman"/>
                <a:cs typeface="Times New Roman"/>
              </a:rPr>
              <a:t>16,1%-ного</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раствора</a:t>
            </a:r>
            <a:r>
              <a:rPr sz="1600" dirty="0">
                <a:solidFill>
                  <a:srgbClr val="353535"/>
                </a:solidFill>
                <a:latin typeface="Times New Roman"/>
                <a:cs typeface="Times New Roman"/>
              </a:rPr>
              <a:t> </a:t>
            </a:r>
            <a:r>
              <a:rPr sz="1600" spc="-20" dirty="0">
                <a:solidFill>
                  <a:srgbClr val="353535"/>
                </a:solidFill>
                <a:latin typeface="Times New Roman"/>
                <a:cs typeface="Times New Roman"/>
              </a:rPr>
              <a:t>сульфата</a:t>
            </a:r>
            <a:r>
              <a:rPr sz="1600" spc="30" dirty="0">
                <a:solidFill>
                  <a:srgbClr val="353535"/>
                </a:solidFill>
                <a:latin typeface="Times New Roman"/>
                <a:cs typeface="Times New Roman"/>
              </a:rPr>
              <a:t> </a:t>
            </a:r>
            <a:r>
              <a:rPr sz="1600" spc="-10" dirty="0">
                <a:solidFill>
                  <a:srgbClr val="353535"/>
                </a:solidFill>
                <a:latin typeface="Times New Roman"/>
                <a:cs typeface="Times New Roman"/>
              </a:rPr>
              <a:t>цинка</a:t>
            </a:r>
            <a:r>
              <a:rPr sz="1600" spc="30" dirty="0">
                <a:solidFill>
                  <a:srgbClr val="353535"/>
                </a:solidFill>
                <a:latin typeface="Times New Roman"/>
                <a:cs typeface="Times New Roman"/>
              </a:rPr>
              <a:t> </a:t>
            </a:r>
            <a:r>
              <a:rPr sz="1600" spc="-10" dirty="0">
                <a:solidFill>
                  <a:srgbClr val="353535"/>
                </a:solidFill>
                <a:latin typeface="Times New Roman"/>
                <a:cs typeface="Times New Roman"/>
              </a:rPr>
              <a:t>пропускали</a:t>
            </a:r>
            <a:r>
              <a:rPr sz="1600" spc="40" dirty="0">
                <a:solidFill>
                  <a:srgbClr val="353535"/>
                </a:solidFill>
                <a:latin typeface="Times New Roman"/>
                <a:cs typeface="Times New Roman"/>
              </a:rPr>
              <a:t> </a:t>
            </a:r>
            <a:r>
              <a:rPr sz="1600" spc="-5" dirty="0">
                <a:solidFill>
                  <a:srgbClr val="353535"/>
                </a:solidFill>
                <a:latin typeface="Times New Roman"/>
                <a:cs typeface="Times New Roman"/>
              </a:rPr>
              <a:t>электрический</a:t>
            </a:r>
            <a:r>
              <a:rPr sz="1600" spc="35" dirty="0">
                <a:solidFill>
                  <a:srgbClr val="353535"/>
                </a:solidFill>
                <a:latin typeface="Times New Roman"/>
                <a:cs typeface="Times New Roman"/>
              </a:rPr>
              <a:t> </a:t>
            </a:r>
            <a:r>
              <a:rPr sz="1600" spc="-15" dirty="0">
                <a:solidFill>
                  <a:srgbClr val="353535"/>
                </a:solidFill>
                <a:latin typeface="Times New Roman"/>
                <a:cs typeface="Times New Roman"/>
              </a:rPr>
              <a:t>ток</a:t>
            </a:r>
            <a:r>
              <a:rPr sz="1600" dirty="0">
                <a:solidFill>
                  <a:srgbClr val="353535"/>
                </a:solidFill>
                <a:latin typeface="Times New Roman"/>
                <a:cs typeface="Times New Roman"/>
              </a:rPr>
              <a:t> </a:t>
            </a:r>
            <a:r>
              <a:rPr sz="1600" spc="-5" dirty="0">
                <a:solidFill>
                  <a:srgbClr val="353535"/>
                </a:solidFill>
                <a:latin typeface="Times New Roman"/>
                <a:cs typeface="Times New Roman"/>
              </a:rPr>
              <a:t>до</a:t>
            </a:r>
            <a:r>
              <a:rPr sz="1600" dirty="0">
                <a:solidFill>
                  <a:srgbClr val="353535"/>
                </a:solidFill>
                <a:latin typeface="Times New Roman"/>
                <a:cs typeface="Times New Roman"/>
              </a:rPr>
              <a:t> </a:t>
            </a:r>
            <a:r>
              <a:rPr sz="1600" spc="-15" dirty="0">
                <a:solidFill>
                  <a:srgbClr val="353535"/>
                </a:solidFill>
                <a:latin typeface="Times New Roman"/>
                <a:cs typeface="Times New Roman"/>
              </a:rPr>
              <a:t>тех</a:t>
            </a:r>
            <a:r>
              <a:rPr sz="1600" spc="15" dirty="0">
                <a:solidFill>
                  <a:srgbClr val="353535"/>
                </a:solidFill>
                <a:latin typeface="Times New Roman"/>
                <a:cs typeface="Times New Roman"/>
              </a:rPr>
              <a:t> </a:t>
            </a:r>
            <a:r>
              <a:rPr sz="1600" spc="-5" dirty="0">
                <a:solidFill>
                  <a:srgbClr val="353535"/>
                </a:solidFill>
                <a:latin typeface="Times New Roman"/>
                <a:cs typeface="Times New Roman"/>
              </a:rPr>
              <a:t>пор,</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пока</a:t>
            </a:r>
            <a:r>
              <a:rPr sz="1600" spc="50" dirty="0">
                <a:solidFill>
                  <a:srgbClr val="353535"/>
                </a:solidFill>
                <a:latin typeface="Times New Roman"/>
                <a:cs typeface="Times New Roman"/>
              </a:rPr>
              <a:t> </a:t>
            </a:r>
            <a:r>
              <a:rPr sz="1600" spc="-15" dirty="0">
                <a:solidFill>
                  <a:srgbClr val="353535"/>
                </a:solidFill>
                <a:latin typeface="Times New Roman"/>
                <a:cs typeface="Times New Roman"/>
              </a:rPr>
              <a:t>объём</a:t>
            </a:r>
            <a:r>
              <a:rPr sz="1600" dirty="0">
                <a:solidFill>
                  <a:srgbClr val="353535"/>
                </a:solidFill>
                <a:latin typeface="Times New Roman"/>
                <a:cs typeface="Times New Roman"/>
              </a:rPr>
              <a:t> </a:t>
            </a:r>
            <a:r>
              <a:rPr sz="1600" spc="-5" dirty="0">
                <a:solidFill>
                  <a:srgbClr val="353535"/>
                </a:solidFill>
                <a:latin typeface="Times New Roman"/>
                <a:cs typeface="Times New Roman"/>
              </a:rPr>
              <a:t>газа, </a:t>
            </a:r>
            <a:r>
              <a:rPr sz="1600" dirty="0">
                <a:solidFill>
                  <a:srgbClr val="353535"/>
                </a:solidFill>
                <a:latin typeface="Times New Roman"/>
                <a:cs typeface="Times New Roman"/>
              </a:rPr>
              <a:t> </a:t>
            </a:r>
            <a:r>
              <a:rPr sz="1600" spc="-10" dirty="0">
                <a:solidFill>
                  <a:srgbClr val="353535"/>
                </a:solidFill>
                <a:latin typeface="Times New Roman"/>
                <a:cs typeface="Times New Roman"/>
              </a:rPr>
              <a:t>выделившегося</a:t>
            </a:r>
            <a:r>
              <a:rPr sz="1600" spc="40" dirty="0">
                <a:solidFill>
                  <a:srgbClr val="353535"/>
                </a:solidFill>
                <a:latin typeface="Times New Roman"/>
                <a:cs typeface="Times New Roman"/>
              </a:rPr>
              <a:t> </a:t>
            </a:r>
            <a:r>
              <a:rPr sz="1600" spc="-5" dirty="0">
                <a:solidFill>
                  <a:srgbClr val="353535"/>
                </a:solidFill>
                <a:latin typeface="Times New Roman"/>
                <a:cs typeface="Times New Roman"/>
              </a:rPr>
              <a:t>на</a:t>
            </a:r>
            <a:r>
              <a:rPr sz="1600" spc="10" dirty="0">
                <a:solidFill>
                  <a:srgbClr val="353535"/>
                </a:solidFill>
                <a:latin typeface="Times New Roman"/>
                <a:cs typeface="Times New Roman"/>
              </a:rPr>
              <a:t> </a:t>
            </a:r>
            <a:r>
              <a:rPr sz="1600" spc="-25" dirty="0">
                <a:solidFill>
                  <a:srgbClr val="353535"/>
                </a:solidFill>
                <a:latin typeface="Times New Roman"/>
                <a:cs typeface="Times New Roman"/>
              </a:rPr>
              <a:t>катоде,</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не</a:t>
            </a:r>
            <a:r>
              <a:rPr sz="1600" spc="25" dirty="0">
                <a:solidFill>
                  <a:srgbClr val="353535"/>
                </a:solidFill>
                <a:latin typeface="Times New Roman"/>
                <a:cs typeface="Times New Roman"/>
              </a:rPr>
              <a:t> </a:t>
            </a:r>
            <a:r>
              <a:rPr sz="1600" dirty="0">
                <a:solidFill>
                  <a:srgbClr val="353535"/>
                </a:solidFill>
                <a:latin typeface="Times New Roman"/>
                <a:cs typeface="Times New Roman"/>
              </a:rPr>
              <a:t>стал </a:t>
            </a:r>
            <a:r>
              <a:rPr sz="1600" spc="-5" dirty="0">
                <a:solidFill>
                  <a:srgbClr val="353535"/>
                </a:solidFill>
                <a:latin typeface="Times New Roman"/>
                <a:cs typeface="Times New Roman"/>
              </a:rPr>
              <a:t>равен</a:t>
            </a:r>
            <a:r>
              <a:rPr sz="1600" spc="40" dirty="0">
                <a:solidFill>
                  <a:srgbClr val="353535"/>
                </a:solidFill>
                <a:latin typeface="Times New Roman"/>
                <a:cs typeface="Times New Roman"/>
              </a:rPr>
              <a:t> </a:t>
            </a:r>
            <a:r>
              <a:rPr sz="1600" spc="-15" dirty="0">
                <a:solidFill>
                  <a:srgbClr val="353535"/>
                </a:solidFill>
                <a:latin typeface="Times New Roman"/>
                <a:cs typeface="Times New Roman"/>
              </a:rPr>
              <a:t>объёму</a:t>
            </a:r>
            <a:r>
              <a:rPr sz="1600" spc="-5" dirty="0">
                <a:solidFill>
                  <a:srgbClr val="353535"/>
                </a:solidFill>
                <a:latin typeface="Times New Roman"/>
                <a:cs typeface="Times New Roman"/>
              </a:rPr>
              <a:t> газа,</a:t>
            </a:r>
            <a:r>
              <a:rPr sz="1600" spc="25" dirty="0">
                <a:solidFill>
                  <a:srgbClr val="353535"/>
                </a:solidFill>
                <a:latin typeface="Times New Roman"/>
                <a:cs typeface="Times New Roman"/>
              </a:rPr>
              <a:t> </a:t>
            </a:r>
            <a:r>
              <a:rPr sz="1600" spc="-10" dirty="0">
                <a:solidFill>
                  <a:srgbClr val="353535"/>
                </a:solidFill>
                <a:latin typeface="Times New Roman"/>
                <a:cs typeface="Times New Roman"/>
              </a:rPr>
              <a:t>выделившемуся</a:t>
            </a:r>
            <a:r>
              <a:rPr sz="1600" spc="55" dirty="0">
                <a:solidFill>
                  <a:srgbClr val="353535"/>
                </a:solidFill>
                <a:latin typeface="Times New Roman"/>
                <a:cs typeface="Times New Roman"/>
              </a:rPr>
              <a:t> </a:t>
            </a:r>
            <a:r>
              <a:rPr sz="1600" spc="-5" dirty="0">
                <a:solidFill>
                  <a:srgbClr val="353535"/>
                </a:solidFill>
                <a:latin typeface="Times New Roman"/>
                <a:cs typeface="Times New Roman"/>
              </a:rPr>
              <a:t>на</a:t>
            </a:r>
            <a:r>
              <a:rPr sz="1600" spc="25" dirty="0">
                <a:solidFill>
                  <a:srgbClr val="353535"/>
                </a:solidFill>
                <a:latin typeface="Times New Roman"/>
                <a:cs typeface="Times New Roman"/>
              </a:rPr>
              <a:t> </a:t>
            </a:r>
            <a:r>
              <a:rPr sz="1600" spc="-10" dirty="0">
                <a:solidFill>
                  <a:srgbClr val="353535"/>
                </a:solidFill>
                <a:latin typeface="Times New Roman"/>
                <a:cs typeface="Times New Roman"/>
              </a:rPr>
              <a:t>аноде.</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При</a:t>
            </a:r>
            <a:r>
              <a:rPr sz="1600" spc="10" dirty="0">
                <a:solidFill>
                  <a:srgbClr val="353535"/>
                </a:solidFill>
                <a:latin typeface="Times New Roman"/>
                <a:cs typeface="Times New Roman"/>
              </a:rPr>
              <a:t> </a:t>
            </a:r>
            <a:r>
              <a:rPr sz="1600" spc="-20" dirty="0">
                <a:solidFill>
                  <a:srgbClr val="353535"/>
                </a:solidFill>
                <a:latin typeface="Times New Roman"/>
                <a:cs typeface="Times New Roman"/>
              </a:rPr>
              <a:t>этом</a:t>
            </a:r>
            <a:r>
              <a:rPr sz="1600" spc="20" dirty="0">
                <a:solidFill>
                  <a:srgbClr val="353535"/>
                </a:solidFill>
                <a:latin typeface="Times New Roman"/>
                <a:cs typeface="Times New Roman"/>
              </a:rPr>
              <a:t> </a:t>
            </a:r>
            <a:r>
              <a:rPr sz="1600" spc="-10" dirty="0">
                <a:solidFill>
                  <a:srgbClr val="353535"/>
                </a:solidFill>
                <a:latin typeface="Times New Roman"/>
                <a:cs typeface="Times New Roman"/>
              </a:rPr>
              <a:t>массовая</a:t>
            </a:r>
            <a:r>
              <a:rPr sz="1600" spc="25" dirty="0">
                <a:solidFill>
                  <a:srgbClr val="353535"/>
                </a:solidFill>
                <a:latin typeface="Times New Roman"/>
                <a:cs typeface="Times New Roman"/>
              </a:rPr>
              <a:t> </a:t>
            </a:r>
            <a:r>
              <a:rPr sz="1600" spc="-10" dirty="0">
                <a:solidFill>
                  <a:srgbClr val="353535"/>
                </a:solidFill>
                <a:latin typeface="Times New Roman"/>
                <a:cs typeface="Times New Roman"/>
              </a:rPr>
              <a:t>доля</a:t>
            </a:r>
            <a:r>
              <a:rPr sz="1600" spc="5" dirty="0">
                <a:solidFill>
                  <a:srgbClr val="353535"/>
                </a:solidFill>
                <a:latin typeface="Times New Roman"/>
                <a:cs typeface="Times New Roman"/>
              </a:rPr>
              <a:t> </a:t>
            </a:r>
            <a:r>
              <a:rPr sz="1600" spc="-20" dirty="0">
                <a:solidFill>
                  <a:srgbClr val="353535"/>
                </a:solidFill>
                <a:latin typeface="Times New Roman"/>
                <a:cs typeface="Times New Roman"/>
              </a:rPr>
              <a:t>сульфата</a:t>
            </a:r>
            <a:r>
              <a:rPr sz="1600" spc="35" dirty="0">
                <a:solidFill>
                  <a:srgbClr val="353535"/>
                </a:solidFill>
                <a:latin typeface="Times New Roman"/>
                <a:cs typeface="Times New Roman"/>
              </a:rPr>
              <a:t> </a:t>
            </a:r>
            <a:r>
              <a:rPr sz="1600" spc="-10" dirty="0">
                <a:solidFill>
                  <a:srgbClr val="353535"/>
                </a:solidFill>
                <a:latin typeface="Times New Roman"/>
                <a:cs typeface="Times New Roman"/>
              </a:rPr>
              <a:t>цинка </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понизилась</a:t>
            </a:r>
            <a:r>
              <a:rPr sz="1600" spc="55" dirty="0">
                <a:solidFill>
                  <a:srgbClr val="353535"/>
                </a:solidFill>
                <a:latin typeface="Times New Roman"/>
                <a:cs typeface="Times New Roman"/>
              </a:rPr>
              <a:t> </a:t>
            </a:r>
            <a:r>
              <a:rPr sz="1600" spc="-5" dirty="0">
                <a:solidFill>
                  <a:srgbClr val="353535"/>
                </a:solidFill>
                <a:latin typeface="Times New Roman"/>
                <a:cs typeface="Times New Roman"/>
              </a:rPr>
              <a:t>до</a:t>
            </a:r>
            <a:r>
              <a:rPr sz="1600" spc="15" dirty="0">
                <a:solidFill>
                  <a:srgbClr val="353535"/>
                </a:solidFill>
                <a:latin typeface="Times New Roman"/>
                <a:cs typeface="Times New Roman"/>
              </a:rPr>
              <a:t> </a:t>
            </a:r>
            <a:r>
              <a:rPr sz="1600" spc="-5" dirty="0">
                <a:solidFill>
                  <a:srgbClr val="353535"/>
                </a:solidFill>
                <a:latin typeface="Times New Roman"/>
                <a:cs typeface="Times New Roman"/>
              </a:rPr>
              <a:t>10,3%.</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К</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полученному</a:t>
            </a:r>
            <a:r>
              <a:rPr sz="1600" spc="60" dirty="0">
                <a:solidFill>
                  <a:srgbClr val="353535"/>
                </a:solidFill>
                <a:latin typeface="Times New Roman"/>
                <a:cs typeface="Times New Roman"/>
              </a:rPr>
              <a:t> </a:t>
            </a:r>
            <a:r>
              <a:rPr sz="1600" spc="-10" dirty="0">
                <a:solidFill>
                  <a:srgbClr val="353535"/>
                </a:solidFill>
                <a:latin typeface="Times New Roman"/>
                <a:cs typeface="Times New Roman"/>
              </a:rPr>
              <a:t>раствору</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добавили</a:t>
            </a:r>
            <a:r>
              <a:rPr sz="1600" spc="25" dirty="0">
                <a:solidFill>
                  <a:srgbClr val="353535"/>
                </a:solidFill>
                <a:latin typeface="Times New Roman"/>
                <a:cs typeface="Times New Roman"/>
              </a:rPr>
              <a:t> </a:t>
            </a:r>
            <a:r>
              <a:rPr sz="1600" spc="-5" dirty="0">
                <a:solidFill>
                  <a:srgbClr val="353535"/>
                </a:solidFill>
                <a:latin typeface="Times New Roman"/>
                <a:cs typeface="Times New Roman"/>
              </a:rPr>
              <a:t>212 г</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10%</a:t>
            </a:r>
            <a:r>
              <a:rPr sz="1600" spc="15" dirty="0">
                <a:solidFill>
                  <a:srgbClr val="353535"/>
                </a:solidFill>
                <a:latin typeface="Times New Roman"/>
                <a:cs typeface="Times New Roman"/>
              </a:rPr>
              <a:t> </a:t>
            </a:r>
            <a:r>
              <a:rPr sz="1600" spc="-5" dirty="0">
                <a:solidFill>
                  <a:srgbClr val="353535"/>
                </a:solidFill>
                <a:latin typeface="Times New Roman"/>
                <a:cs typeface="Times New Roman"/>
              </a:rPr>
              <a:t>раствора</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карбоната</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натрия.</a:t>
            </a:r>
            <a:r>
              <a:rPr sz="1600" spc="35" dirty="0">
                <a:solidFill>
                  <a:srgbClr val="353535"/>
                </a:solidFill>
                <a:latin typeface="Times New Roman"/>
                <a:cs typeface="Times New Roman"/>
              </a:rPr>
              <a:t> </a:t>
            </a:r>
            <a:r>
              <a:rPr sz="1600" spc="-5" dirty="0">
                <a:solidFill>
                  <a:srgbClr val="353535"/>
                </a:solidFill>
                <a:latin typeface="Times New Roman"/>
                <a:cs typeface="Times New Roman"/>
              </a:rPr>
              <a:t>Вычислите</a:t>
            </a:r>
            <a:r>
              <a:rPr sz="1600" spc="35" dirty="0">
                <a:solidFill>
                  <a:srgbClr val="353535"/>
                </a:solidFill>
                <a:latin typeface="Times New Roman"/>
                <a:cs typeface="Times New Roman"/>
              </a:rPr>
              <a:t> </a:t>
            </a:r>
            <a:r>
              <a:rPr sz="1600" spc="-15" dirty="0">
                <a:solidFill>
                  <a:srgbClr val="353535"/>
                </a:solidFill>
                <a:latin typeface="Times New Roman"/>
                <a:cs typeface="Times New Roman"/>
              </a:rPr>
              <a:t>массовую</a:t>
            </a:r>
            <a:r>
              <a:rPr sz="1600" spc="45" dirty="0">
                <a:solidFill>
                  <a:srgbClr val="353535"/>
                </a:solidFill>
                <a:latin typeface="Times New Roman"/>
                <a:cs typeface="Times New Roman"/>
              </a:rPr>
              <a:t> </a:t>
            </a:r>
            <a:r>
              <a:rPr sz="1600" spc="-10" dirty="0">
                <a:solidFill>
                  <a:srgbClr val="353535"/>
                </a:solidFill>
                <a:latin typeface="Times New Roman"/>
                <a:cs typeface="Times New Roman"/>
              </a:rPr>
              <a:t>долю</a:t>
            </a:r>
            <a:endParaRPr sz="1600">
              <a:latin typeface="Times New Roman"/>
              <a:cs typeface="Times New Roman"/>
            </a:endParaRPr>
          </a:p>
        </p:txBody>
      </p:sp>
      <p:sp>
        <p:nvSpPr>
          <p:cNvPr id="3" name="object 3"/>
          <p:cNvSpPr txBox="1"/>
          <p:nvPr/>
        </p:nvSpPr>
        <p:spPr>
          <a:xfrm>
            <a:off x="383540" y="950722"/>
            <a:ext cx="3469004" cy="269240"/>
          </a:xfrm>
          <a:prstGeom prst="rect">
            <a:avLst/>
          </a:prstGeom>
        </p:spPr>
        <p:txBody>
          <a:bodyPr vert="horz" wrap="square" lIns="0" tIns="12065" rIns="0" bIns="0" rtlCol="0">
            <a:spAutoFit/>
          </a:bodyPr>
          <a:lstStyle/>
          <a:p>
            <a:pPr marL="12700">
              <a:lnSpc>
                <a:spcPct val="100000"/>
              </a:lnSpc>
              <a:spcBef>
                <a:spcPts val="95"/>
              </a:spcBef>
            </a:pPr>
            <a:r>
              <a:rPr sz="1600" spc="-20" dirty="0">
                <a:solidFill>
                  <a:srgbClr val="353535"/>
                </a:solidFill>
                <a:latin typeface="Times New Roman"/>
                <a:cs typeface="Times New Roman"/>
              </a:rPr>
              <a:t>сульфата</a:t>
            </a:r>
            <a:r>
              <a:rPr sz="1600" spc="20" dirty="0">
                <a:solidFill>
                  <a:srgbClr val="353535"/>
                </a:solidFill>
                <a:latin typeface="Times New Roman"/>
                <a:cs typeface="Times New Roman"/>
              </a:rPr>
              <a:t> </a:t>
            </a:r>
            <a:r>
              <a:rPr sz="1600" spc="-10" dirty="0">
                <a:solidFill>
                  <a:srgbClr val="353535"/>
                </a:solidFill>
                <a:latin typeface="Times New Roman"/>
                <a:cs typeface="Times New Roman"/>
              </a:rPr>
              <a:t>цинка</a:t>
            </a:r>
            <a:r>
              <a:rPr sz="1600" spc="15" dirty="0">
                <a:solidFill>
                  <a:srgbClr val="353535"/>
                </a:solidFill>
                <a:latin typeface="Times New Roman"/>
                <a:cs typeface="Times New Roman"/>
              </a:rPr>
              <a:t> </a:t>
            </a:r>
            <a:r>
              <a:rPr sz="1600" spc="-5" dirty="0">
                <a:solidFill>
                  <a:srgbClr val="353535"/>
                </a:solidFill>
                <a:latin typeface="Times New Roman"/>
                <a:cs typeface="Times New Roman"/>
              </a:rPr>
              <a:t>в</a:t>
            </a:r>
            <a:r>
              <a:rPr sz="1600" spc="-10" dirty="0">
                <a:solidFill>
                  <a:srgbClr val="353535"/>
                </a:solidFill>
                <a:latin typeface="Times New Roman"/>
                <a:cs typeface="Times New Roman"/>
              </a:rPr>
              <a:t> </a:t>
            </a:r>
            <a:r>
              <a:rPr sz="1600" spc="-15" dirty="0">
                <a:solidFill>
                  <a:srgbClr val="353535"/>
                </a:solidFill>
                <a:latin typeface="Times New Roman"/>
                <a:cs typeface="Times New Roman"/>
              </a:rPr>
              <a:t>полученном</a:t>
            </a:r>
            <a:r>
              <a:rPr sz="1600" spc="50" dirty="0">
                <a:solidFill>
                  <a:srgbClr val="353535"/>
                </a:solidFill>
                <a:latin typeface="Times New Roman"/>
                <a:cs typeface="Times New Roman"/>
              </a:rPr>
              <a:t> </a:t>
            </a:r>
            <a:r>
              <a:rPr sz="1600" spc="-5" dirty="0">
                <a:solidFill>
                  <a:srgbClr val="353535"/>
                </a:solidFill>
                <a:latin typeface="Times New Roman"/>
                <a:cs typeface="Times New Roman"/>
              </a:rPr>
              <a:t>растворе.</a:t>
            </a:r>
            <a:endParaRPr sz="1600">
              <a:latin typeface="Times New Roman"/>
              <a:cs typeface="Times New Roman"/>
            </a:endParaRPr>
          </a:p>
        </p:txBody>
      </p:sp>
      <p:sp>
        <p:nvSpPr>
          <p:cNvPr id="4" name="object 4"/>
          <p:cNvSpPr txBox="1"/>
          <p:nvPr/>
        </p:nvSpPr>
        <p:spPr>
          <a:xfrm>
            <a:off x="508203" y="1337309"/>
            <a:ext cx="1581785" cy="391160"/>
          </a:xfrm>
          <a:prstGeom prst="rect">
            <a:avLst/>
          </a:prstGeom>
        </p:spPr>
        <p:txBody>
          <a:bodyPr vert="horz" wrap="square" lIns="0" tIns="12700" rIns="0" bIns="0" rtlCol="0">
            <a:spAutoFit/>
          </a:bodyPr>
          <a:lstStyle/>
          <a:p>
            <a:pPr marL="12700">
              <a:lnSpc>
                <a:spcPct val="100000"/>
              </a:lnSpc>
              <a:spcBef>
                <a:spcPts val="100"/>
              </a:spcBef>
            </a:pPr>
            <a:r>
              <a:rPr sz="2400" b="1" dirty="0">
                <a:latin typeface="Calibri"/>
                <a:cs typeface="Calibri"/>
              </a:rPr>
              <a:t>Д)</a:t>
            </a:r>
            <a:r>
              <a:rPr sz="2400" b="1" spc="-70" dirty="0">
                <a:latin typeface="Calibri"/>
                <a:cs typeface="Calibri"/>
              </a:rPr>
              <a:t> </a:t>
            </a:r>
            <a:r>
              <a:rPr sz="2400" b="1" spc="-10" dirty="0">
                <a:latin typeface="Calibri"/>
                <a:cs typeface="Calibri"/>
              </a:rPr>
              <a:t>Решение</a:t>
            </a:r>
            <a:endParaRPr sz="2400">
              <a:latin typeface="Calibri"/>
              <a:cs typeface="Calibri"/>
            </a:endParaRPr>
          </a:p>
        </p:txBody>
      </p:sp>
      <p:sp>
        <p:nvSpPr>
          <p:cNvPr id="5" name="object 5"/>
          <p:cNvSpPr txBox="1"/>
          <p:nvPr/>
        </p:nvSpPr>
        <p:spPr>
          <a:xfrm>
            <a:off x="6630289" y="1019048"/>
            <a:ext cx="4951095" cy="1120140"/>
          </a:xfrm>
          <a:prstGeom prst="rect">
            <a:avLst/>
          </a:prstGeom>
        </p:spPr>
        <p:txBody>
          <a:bodyPr vert="horz" wrap="square" lIns="0" tIns="12065" rIns="0" bIns="0" rtlCol="0">
            <a:spAutoFit/>
          </a:bodyPr>
          <a:lstStyle/>
          <a:p>
            <a:pPr marL="38100">
              <a:lnSpc>
                <a:spcPts val="1905"/>
              </a:lnSpc>
              <a:spcBef>
                <a:spcPts val="95"/>
              </a:spcBef>
            </a:pPr>
            <a:r>
              <a:rPr sz="1600" spc="-5" dirty="0">
                <a:latin typeface="Times New Roman"/>
                <a:cs typeface="Times New Roman"/>
              </a:rPr>
              <a:t>2ZnSO</a:t>
            </a:r>
            <a:r>
              <a:rPr sz="1575" spc="-7" baseline="-21164" dirty="0">
                <a:latin typeface="Times New Roman"/>
                <a:cs typeface="Times New Roman"/>
              </a:rPr>
              <a:t>4</a:t>
            </a:r>
            <a:r>
              <a:rPr sz="1575" spc="187" baseline="-21164" dirty="0">
                <a:latin typeface="Times New Roman"/>
                <a:cs typeface="Times New Roman"/>
              </a:rPr>
              <a:t> </a:t>
            </a:r>
            <a:r>
              <a:rPr sz="1600" spc="-5" dirty="0">
                <a:latin typeface="Times New Roman"/>
                <a:cs typeface="Times New Roman"/>
              </a:rPr>
              <a:t>+</a:t>
            </a:r>
            <a:r>
              <a:rPr sz="1600" spc="5" dirty="0">
                <a:latin typeface="Times New Roman"/>
                <a:cs typeface="Times New Roman"/>
              </a:rPr>
              <a:t> </a:t>
            </a:r>
            <a:r>
              <a:rPr sz="1600" dirty="0">
                <a:latin typeface="Times New Roman"/>
                <a:cs typeface="Times New Roman"/>
              </a:rPr>
              <a:t>2H</a:t>
            </a:r>
            <a:r>
              <a:rPr sz="1575" baseline="-21164" dirty="0">
                <a:latin typeface="Times New Roman"/>
                <a:cs typeface="Times New Roman"/>
              </a:rPr>
              <a:t>2</a:t>
            </a:r>
            <a:r>
              <a:rPr sz="1600" dirty="0">
                <a:latin typeface="Times New Roman"/>
                <a:cs typeface="Times New Roman"/>
              </a:rPr>
              <a:t>O</a:t>
            </a:r>
            <a:r>
              <a:rPr sz="1600" spc="-20" dirty="0">
                <a:latin typeface="Times New Roman"/>
                <a:cs typeface="Times New Roman"/>
              </a:rPr>
              <a:t> </a:t>
            </a:r>
            <a:r>
              <a:rPr sz="1600" spc="-5" dirty="0">
                <a:latin typeface="Times New Roman"/>
                <a:cs typeface="Times New Roman"/>
              </a:rPr>
              <a:t>=</a:t>
            </a:r>
            <a:r>
              <a:rPr sz="1600" dirty="0">
                <a:latin typeface="Times New Roman"/>
                <a:cs typeface="Times New Roman"/>
              </a:rPr>
              <a:t> </a:t>
            </a:r>
            <a:r>
              <a:rPr sz="1600" spc="-5" dirty="0">
                <a:latin typeface="Times New Roman"/>
                <a:cs typeface="Times New Roman"/>
              </a:rPr>
              <a:t>2Zn↓</a:t>
            </a:r>
            <a:r>
              <a:rPr sz="1600" spc="-10" dirty="0">
                <a:latin typeface="Times New Roman"/>
                <a:cs typeface="Times New Roman"/>
              </a:rPr>
              <a:t> </a:t>
            </a:r>
            <a:r>
              <a:rPr sz="1600" spc="-5" dirty="0">
                <a:latin typeface="Times New Roman"/>
                <a:cs typeface="Times New Roman"/>
              </a:rPr>
              <a:t>+</a:t>
            </a:r>
            <a:r>
              <a:rPr sz="1600" spc="5" dirty="0">
                <a:latin typeface="Times New Roman"/>
                <a:cs typeface="Times New Roman"/>
              </a:rPr>
              <a:t> </a:t>
            </a:r>
            <a:r>
              <a:rPr sz="1600" dirty="0">
                <a:latin typeface="Times New Roman"/>
                <a:cs typeface="Times New Roman"/>
              </a:rPr>
              <a:t>O</a:t>
            </a:r>
            <a:r>
              <a:rPr sz="1575" baseline="-21164" dirty="0">
                <a:latin typeface="Times New Roman"/>
                <a:cs typeface="Times New Roman"/>
              </a:rPr>
              <a:t>2</a:t>
            </a:r>
            <a:r>
              <a:rPr sz="1600" dirty="0">
                <a:latin typeface="Times New Roman"/>
                <a:cs typeface="Times New Roman"/>
              </a:rPr>
              <a:t>↑</a:t>
            </a:r>
            <a:r>
              <a:rPr sz="1600" spc="-15" dirty="0">
                <a:latin typeface="Times New Roman"/>
                <a:cs typeface="Times New Roman"/>
              </a:rPr>
              <a:t> </a:t>
            </a:r>
            <a:r>
              <a:rPr sz="1600" spc="-5" dirty="0">
                <a:latin typeface="Times New Roman"/>
                <a:cs typeface="Times New Roman"/>
              </a:rPr>
              <a:t>+</a:t>
            </a:r>
            <a:r>
              <a:rPr sz="1600" dirty="0">
                <a:latin typeface="Times New Roman"/>
                <a:cs typeface="Times New Roman"/>
              </a:rPr>
              <a:t> 2H</a:t>
            </a:r>
            <a:r>
              <a:rPr sz="1575" baseline="-21164" dirty="0">
                <a:latin typeface="Times New Roman"/>
                <a:cs typeface="Times New Roman"/>
              </a:rPr>
              <a:t>2</a:t>
            </a:r>
            <a:r>
              <a:rPr sz="1600" dirty="0">
                <a:latin typeface="Times New Roman"/>
                <a:cs typeface="Times New Roman"/>
              </a:rPr>
              <a:t>SO</a:t>
            </a:r>
            <a:r>
              <a:rPr sz="1575" baseline="-21164" dirty="0">
                <a:latin typeface="Times New Roman"/>
                <a:cs typeface="Times New Roman"/>
              </a:rPr>
              <a:t>4</a:t>
            </a:r>
            <a:r>
              <a:rPr sz="1575" spc="187" baseline="-21164" dirty="0">
                <a:latin typeface="Times New Roman"/>
                <a:cs typeface="Times New Roman"/>
              </a:rPr>
              <a:t> </a:t>
            </a:r>
            <a:r>
              <a:rPr sz="1600" spc="-5" dirty="0">
                <a:latin typeface="Times New Roman"/>
                <a:cs typeface="Times New Roman"/>
              </a:rPr>
              <a:t>(1)</a:t>
            </a:r>
            <a:endParaRPr sz="1600">
              <a:latin typeface="Times New Roman"/>
              <a:cs typeface="Times New Roman"/>
            </a:endParaRPr>
          </a:p>
          <a:p>
            <a:pPr marL="38100">
              <a:lnSpc>
                <a:spcPts val="1905"/>
              </a:lnSpc>
            </a:pPr>
            <a:r>
              <a:rPr sz="1600" dirty="0">
                <a:latin typeface="Times New Roman"/>
                <a:cs typeface="Times New Roman"/>
              </a:rPr>
              <a:t>2H</a:t>
            </a:r>
            <a:r>
              <a:rPr sz="1575" baseline="-21164" dirty="0">
                <a:latin typeface="Times New Roman"/>
                <a:cs typeface="Times New Roman"/>
              </a:rPr>
              <a:t>2</a:t>
            </a:r>
            <a:r>
              <a:rPr sz="1600" dirty="0">
                <a:latin typeface="Times New Roman"/>
                <a:cs typeface="Times New Roman"/>
              </a:rPr>
              <a:t>O</a:t>
            </a:r>
            <a:r>
              <a:rPr sz="1600" spc="-30" dirty="0">
                <a:latin typeface="Times New Roman"/>
                <a:cs typeface="Times New Roman"/>
              </a:rPr>
              <a:t> </a:t>
            </a:r>
            <a:r>
              <a:rPr sz="1600" spc="-5" dirty="0">
                <a:latin typeface="Times New Roman"/>
                <a:cs typeface="Times New Roman"/>
              </a:rPr>
              <a:t>= </a:t>
            </a:r>
            <a:r>
              <a:rPr sz="1600" dirty="0">
                <a:latin typeface="Times New Roman"/>
                <a:cs typeface="Times New Roman"/>
              </a:rPr>
              <a:t>2H</a:t>
            </a:r>
            <a:r>
              <a:rPr sz="1575" baseline="-21164" dirty="0">
                <a:latin typeface="Times New Roman"/>
                <a:cs typeface="Times New Roman"/>
              </a:rPr>
              <a:t>2</a:t>
            </a:r>
            <a:r>
              <a:rPr sz="1575" spc="179" baseline="-21164" dirty="0">
                <a:latin typeface="Times New Roman"/>
                <a:cs typeface="Times New Roman"/>
              </a:rPr>
              <a:t> </a:t>
            </a:r>
            <a:r>
              <a:rPr sz="1600" spc="-5" dirty="0">
                <a:latin typeface="Times New Roman"/>
                <a:cs typeface="Times New Roman"/>
              </a:rPr>
              <a:t>+ </a:t>
            </a:r>
            <a:r>
              <a:rPr sz="1600" dirty="0">
                <a:latin typeface="Times New Roman"/>
                <a:cs typeface="Times New Roman"/>
              </a:rPr>
              <a:t>O</a:t>
            </a:r>
            <a:r>
              <a:rPr sz="1575" baseline="-21164" dirty="0">
                <a:latin typeface="Times New Roman"/>
                <a:cs typeface="Times New Roman"/>
              </a:rPr>
              <a:t>2</a:t>
            </a:r>
            <a:r>
              <a:rPr sz="1575" spc="195" baseline="-21164" dirty="0">
                <a:latin typeface="Times New Roman"/>
                <a:cs typeface="Times New Roman"/>
              </a:rPr>
              <a:t> </a:t>
            </a:r>
            <a:r>
              <a:rPr sz="1600" spc="-5" dirty="0">
                <a:latin typeface="Times New Roman"/>
                <a:cs typeface="Times New Roman"/>
              </a:rPr>
              <a:t>(2)</a:t>
            </a:r>
            <a:endParaRPr sz="1600">
              <a:latin typeface="Times New Roman"/>
              <a:cs typeface="Times New Roman"/>
            </a:endParaRPr>
          </a:p>
          <a:p>
            <a:pPr marL="54610">
              <a:lnSpc>
                <a:spcPct val="100000"/>
              </a:lnSpc>
              <a:spcBef>
                <a:spcPts val="625"/>
              </a:spcBef>
            </a:pPr>
            <a:r>
              <a:rPr sz="1600" dirty="0">
                <a:latin typeface="Times New Roman"/>
                <a:cs typeface="Times New Roman"/>
              </a:rPr>
              <a:t>H</a:t>
            </a:r>
            <a:r>
              <a:rPr sz="1575" baseline="-21164" dirty="0">
                <a:latin typeface="Times New Roman"/>
                <a:cs typeface="Times New Roman"/>
              </a:rPr>
              <a:t>2</a:t>
            </a:r>
            <a:r>
              <a:rPr sz="1600" dirty="0">
                <a:latin typeface="Times New Roman"/>
                <a:cs typeface="Times New Roman"/>
              </a:rPr>
              <a:t>SO</a:t>
            </a:r>
            <a:r>
              <a:rPr sz="1575" baseline="-21164" dirty="0">
                <a:latin typeface="Times New Roman"/>
                <a:cs typeface="Times New Roman"/>
              </a:rPr>
              <a:t>4(1)</a:t>
            </a:r>
            <a:r>
              <a:rPr sz="1575" spc="165" baseline="-21164" dirty="0">
                <a:latin typeface="Times New Roman"/>
                <a:cs typeface="Times New Roman"/>
              </a:rPr>
              <a:t> </a:t>
            </a:r>
            <a:r>
              <a:rPr sz="1600" spc="-5" dirty="0">
                <a:latin typeface="Times New Roman"/>
                <a:cs typeface="Times New Roman"/>
              </a:rPr>
              <a:t>+ </a:t>
            </a:r>
            <a:r>
              <a:rPr sz="1600" dirty="0">
                <a:latin typeface="Times New Roman"/>
                <a:cs typeface="Times New Roman"/>
              </a:rPr>
              <a:t>Na</a:t>
            </a:r>
            <a:r>
              <a:rPr sz="1575" baseline="-21164" dirty="0">
                <a:latin typeface="Times New Roman"/>
                <a:cs typeface="Times New Roman"/>
              </a:rPr>
              <a:t>2</a:t>
            </a:r>
            <a:r>
              <a:rPr sz="1600" dirty="0">
                <a:latin typeface="Times New Roman"/>
                <a:cs typeface="Times New Roman"/>
              </a:rPr>
              <a:t>CO</a:t>
            </a:r>
            <a:r>
              <a:rPr sz="1575" baseline="-21164" dirty="0">
                <a:latin typeface="Times New Roman"/>
                <a:cs typeface="Times New Roman"/>
              </a:rPr>
              <a:t>3(доб.)</a:t>
            </a:r>
            <a:r>
              <a:rPr sz="1575" spc="165" baseline="-21164" dirty="0">
                <a:latin typeface="Times New Roman"/>
                <a:cs typeface="Times New Roman"/>
              </a:rPr>
              <a:t> </a:t>
            </a:r>
            <a:r>
              <a:rPr sz="1600" spc="-5" dirty="0">
                <a:latin typeface="Times New Roman"/>
                <a:cs typeface="Times New Roman"/>
              </a:rPr>
              <a:t>= </a:t>
            </a:r>
            <a:r>
              <a:rPr sz="1600" dirty="0">
                <a:latin typeface="Times New Roman"/>
                <a:cs typeface="Times New Roman"/>
              </a:rPr>
              <a:t>Na</a:t>
            </a:r>
            <a:r>
              <a:rPr sz="1575" baseline="-21164" dirty="0">
                <a:latin typeface="Times New Roman"/>
                <a:cs typeface="Times New Roman"/>
              </a:rPr>
              <a:t>2</a:t>
            </a:r>
            <a:r>
              <a:rPr sz="1600" dirty="0">
                <a:latin typeface="Times New Roman"/>
                <a:cs typeface="Times New Roman"/>
              </a:rPr>
              <a:t>SO</a:t>
            </a:r>
            <a:r>
              <a:rPr sz="1575" baseline="-21164" dirty="0">
                <a:latin typeface="Times New Roman"/>
                <a:cs typeface="Times New Roman"/>
              </a:rPr>
              <a:t>4</a:t>
            </a:r>
            <a:r>
              <a:rPr sz="1575" spc="209" baseline="-21164" dirty="0">
                <a:latin typeface="Times New Roman"/>
                <a:cs typeface="Times New Roman"/>
              </a:rPr>
              <a:t> </a:t>
            </a:r>
            <a:r>
              <a:rPr sz="1600" spc="-5" dirty="0">
                <a:latin typeface="Times New Roman"/>
                <a:cs typeface="Times New Roman"/>
              </a:rPr>
              <a:t>+</a:t>
            </a:r>
            <a:r>
              <a:rPr sz="1600" spc="5" dirty="0">
                <a:latin typeface="Times New Roman"/>
                <a:cs typeface="Times New Roman"/>
              </a:rPr>
              <a:t> </a:t>
            </a:r>
            <a:r>
              <a:rPr sz="1600" dirty="0">
                <a:latin typeface="Times New Roman"/>
                <a:cs typeface="Times New Roman"/>
              </a:rPr>
              <a:t>H</a:t>
            </a:r>
            <a:r>
              <a:rPr sz="1575" baseline="-21164" dirty="0">
                <a:latin typeface="Times New Roman"/>
                <a:cs typeface="Times New Roman"/>
              </a:rPr>
              <a:t>2</a:t>
            </a:r>
            <a:r>
              <a:rPr sz="1600" dirty="0">
                <a:latin typeface="Times New Roman"/>
                <a:cs typeface="Times New Roman"/>
              </a:rPr>
              <a:t>O</a:t>
            </a:r>
            <a:r>
              <a:rPr sz="1600" spc="-20" dirty="0">
                <a:latin typeface="Times New Roman"/>
                <a:cs typeface="Times New Roman"/>
              </a:rPr>
              <a:t> </a:t>
            </a:r>
            <a:r>
              <a:rPr sz="1600" spc="-5" dirty="0">
                <a:latin typeface="Times New Roman"/>
                <a:cs typeface="Times New Roman"/>
              </a:rPr>
              <a:t>+</a:t>
            </a:r>
            <a:r>
              <a:rPr sz="1600" spc="5" dirty="0">
                <a:latin typeface="Times New Roman"/>
                <a:cs typeface="Times New Roman"/>
              </a:rPr>
              <a:t> </a:t>
            </a:r>
            <a:r>
              <a:rPr sz="1600" dirty="0">
                <a:latin typeface="Times New Roman"/>
                <a:cs typeface="Times New Roman"/>
              </a:rPr>
              <a:t>CO</a:t>
            </a:r>
            <a:r>
              <a:rPr sz="1575" baseline="-21164" dirty="0">
                <a:latin typeface="Times New Roman"/>
                <a:cs typeface="Times New Roman"/>
              </a:rPr>
              <a:t>2</a:t>
            </a:r>
            <a:r>
              <a:rPr sz="1600" dirty="0">
                <a:latin typeface="Times New Roman"/>
                <a:cs typeface="Times New Roman"/>
              </a:rPr>
              <a:t>↑</a:t>
            </a:r>
            <a:r>
              <a:rPr sz="1600" spc="-15" dirty="0">
                <a:latin typeface="Times New Roman"/>
                <a:cs typeface="Times New Roman"/>
              </a:rPr>
              <a:t> </a:t>
            </a:r>
            <a:r>
              <a:rPr sz="1600" spc="-5" dirty="0">
                <a:latin typeface="Times New Roman"/>
                <a:cs typeface="Times New Roman"/>
              </a:rPr>
              <a:t>(3)</a:t>
            </a:r>
            <a:endParaRPr sz="1600">
              <a:latin typeface="Times New Roman"/>
              <a:cs typeface="Times New Roman"/>
            </a:endParaRPr>
          </a:p>
          <a:p>
            <a:pPr marL="54610">
              <a:lnSpc>
                <a:spcPct val="100000"/>
              </a:lnSpc>
              <a:spcBef>
                <a:spcPts val="350"/>
              </a:spcBef>
            </a:pPr>
            <a:r>
              <a:rPr sz="2400" spc="-7" baseline="13888" dirty="0">
                <a:latin typeface="Times New Roman"/>
                <a:cs typeface="Times New Roman"/>
              </a:rPr>
              <a:t>ZnSO</a:t>
            </a:r>
            <a:r>
              <a:rPr sz="1050" spc="-5" dirty="0">
                <a:latin typeface="Times New Roman"/>
                <a:cs typeface="Times New Roman"/>
              </a:rPr>
              <a:t>4(ост.</a:t>
            </a:r>
            <a:r>
              <a:rPr sz="1050" spc="-20" dirty="0">
                <a:latin typeface="Times New Roman"/>
                <a:cs typeface="Times New Roman"/>
              </a:rPr>
              <a:t> </a:t>
            </a:r>
            <a:r>
              <a:rPr sz="1050" spc="10" dirty="0">
                <a:latin typeface="Times New Roman"/>
                <a:cs typeface="Times New Roman"/>
              </a:rPr>
              <a:t>по</a:t>
            </a:r>
            <a:r>
              <a:rPr sz="1050" spc="-10" dirty="0">
                <a:latin typeface="Times New Roman"/>
                <a:cs typeface="Times New Roman"/>
              </a:rPr>
              <a:t> </a:t>
            </a:r>
            <a:r>
              <a:rPr sz="1050" spc="5" dirty="0">
                <a:latin typeface="Times New Roman"/>
                <a:cs typeface="Times New Roman"/>
              </a:rPr>
              <a:t>(1))</a:t>
            </a:r>
            <a:r>
              <a:rPr sz="1050" spc="114" dirty="0">
                <a:latin typeface="Times New Roman"/>
                <a:cs typeface="Times New Roman"/>
              </a:rPr>
              <a:t> </a:t>
            </a:r>
            <a:r>
              <a:rPr sz="2400" spc="-7" baseline="13888" dirty="0">
                <a:latin typeface="Times New Roman"/>
                <a:cs typeface="Times New Roman"/>
              </a:rPr>
              <a:t>+</a:t>
            </a:r>
            <a:r>
              <a:rPr sz="2400" spc="-15" baseline="13888" dirty="0">
                <a:latin typeface="Times New Roman"/>
                <a:cs typeface="Times New Roman"/>
              </a:rPr>
              <a:t> </a:t>
            </a:r>
            <a:r>
              <a:rPr sz="2400" baseline="13888" dirty="0">
                <a:latin typeface="Times New Roman"/>
                <a:cs typeface="Times New Roman"/>
              </a:rPr>
              <a:t>Na</a:t>
            </a:r>
            <a:r>
              <a:rPr sz="1050" dirty="0">
                <a:latin typeface="Times New Roman"/>
                <a:cs typeface="Times New Roman"/>
              </a:rPr>
              <a:t>2</a:t>
            </a:r>
            <a:r>
              <a:rPr sz="2400" baseline="13888" dirty="0">
                <a:latin typeface="Times New Roman"/>
                <a:cs typeface="Times New Roman"/>
              </a:rPr>
              <a:t>CO</a:t>
            </a:r>
            <a:r>
              <a:rPr sz="1050" dirty="0">
                <a:latin typeface="Times New Roman"/>
                <a:cs typeface="Times New Roman"/>
              </a:rPr>
              <a:t>3(изб.</a:t>
            </a:r>
            <a:r>
              <a:rPr sz="1050" spc="-15" dirty="0">
                <a:latin typeface="Times New Roman"/>
                <a:cs typeface="Times New Roman"/>
              </a:rPr>
              <a:t> </a:t>
            </a:r>
            <a:r>
              <a:rPr sz="1050" spc="10" dirty="0">
                <a:latin typeface="Times New Roman"/>
                <a:cs typeface="Times New Roman"/>
              </a:rPr>
              <a:t>по</a:t>
            </a:r>
            <a:r>
              <a:rPr sz="1050" spc="-10" dirty="0">
                <a:latin typeface="Times New Roman"/>
                <a:cs typeface="Times New Roman"/>
              </a:rPr>
              <a:t> </a:t>
            </a:r>
            <a:r>
              <a:rPr sz="1050" spc="5" dirty="0">
                <a:latin typeface="Times New Roman"/>
                <a:cs typeface="Times New Roman"/>
              </a:rPr>
              <a:t>(3)</a:t>
            </a:r>
            <a:r>
              <a:rPr sz="1050" spc="125" dirty="0">
                <a:latin typeface="Times New Roman"/>
                <a:cs typeface="Times New Roman"/>
              </a:rPr>
              <a:t> </a:t>
            </a:r>
            <a:r>
              <a:rPr sz="2400" spc="-7" baseline="13888" dirty="0">
                <a:latin typeface="Times New Roman"/>
                <a:cs typeface="Times New Roman"/>
              </a:rPr>
              <a:t>=</a:t>
            </a:r>
            <a:r>
              <a:rPr sz="2400" spc="-15" baseline="13888" dirty="0">
                <a:latin typeface="Times New Roman"/>
                <a:cs typeface="Times New Roman"/>
              </a:rPr>
              <a:t> </a:t>
            </a:r>
            <a:r>
              <a:rPr sz="2400" baseline="13888" dirty="0">
                <a:latin typeface="Times New Roman"/>
                <a:cs typeface="Times New Roman"/>
              </a:rPr>
              <a:t>ZnCO</a:t>
            </a:r>
            <a:r>
              <a:rPr sz="1050" dirty="0">
                <a:latin typeface="Times New Roman"/>
                <a:cs typeface="Times New Roman"/>
              </a:rPr>
              <a:t>3</a:t>
            </a:r>
            <a:r>
              <a:rPr sz="2400" baseline="13888" dirty="0">
                <a:latin typeface="Times New Roman"/>
                <a:cs typeface="Times New Roman"/>
              </a:rPr>
              <a:t>↓</a:t>
            </a:r>
            <a:r>
              <a:rPr sz="2400" spc="-22" baseline="13888" dirty="0">
                <a:latin typeface="Times New Roman"/>
                <a:cs typeface="Times New Roman"/>
              </a:rPr>
              <a:t> </a:t>
            </a:r>
            <a:r>
              <a:rPr sz="2400" spc="-7" baseline="13888" dirty="0">
                <a:latin typeface="Times New Roman"/>
                <a:cs typeface="Times New Roman"/>
              </a:rPr>
              <a:t>+</a:t>
            </a:r>
            <a:r>
              <a:rPr sz="2400" spc="-15" baseline="13888" dirty="0">
                <a:latin typeface="Times New Roman"/>
                <a:cs typeface="Times New Roman"/>
              </a:rPr>
              <a:t> </a:t>
            </a:r>
            <a:r>
              <a:rPr sz="2400" baseline="13888" dirty="0">
                <a:latin typeface="Times New Roman"/>
                <a:cs typeface="Times New Roman"/>
              </a:rPr>
              <a:t>Na</a:t>
            </a:r>
            <a:r>
              <a:rPr sz="1050" dirty="0">
                <a:latin typeface="Times New Roman"/>
                <a:cs typeface="Times New Roman"/>
              </a:rPr>
              <a:t>2</a:t>
            </a:r>
            <a:r>
              <a:rPr sz="2400" baseline="13888" dirty="0">
                <a:latin typeface="Times New Roman"/>
                <a:cs typeface="Times New Roman"/>
              </a:rPr>
              <a:t>SO</a:t>
            </a:r>
            <a:r>
              <a:rPr sz="1050" dirty="0">
                <a:latin typeface="Times New Roman"/>
                <a:cs typeface="Times New Roman"/>
              </a:rPr>
              <a:t>4</a:t>
            </a:r>
            <a:r>
              <a:rPr sz="2400" baseline="13888" dirty="0">
                <a:latin typeface="Times New Roman"/>
                <a:cs typeface="Times New Roman"/>
              </a:rPr>
              <a:t>↓ </a:t>
            </a:r>
            <a:r>
              <a:rPr sz="2400" spc="-7" baseline="13888" dirty="0">
                <a:latin typeface="Times New Roman"/>
                <a:cs typeface="Times New Roman"/>
              </a:rPr>
              <a:t>(4)</a:t>
            </a:r>
            <a:endParaRPr sz="2400" baseline="13888">
              <a:latin typeface="Times New Roman"/>
              <a:cs typeface="Times New Roman"/>
            </a:endParaRPr>
          </a:p>
        </p:txBody>
      </p:sp>
      <p:sp>
        <p:nvSpPr>
          <p:cNvPr id="6" name="object 6"/>
          <p:cNvSpPr txBox="1"/>
          <p:nvPr/>
        </p:nvSpPr>
        <p:spPr>
          <a:xfrm>
            <a:off x="482803" y="2323541"/>
            <a:ext cx="9285605" cy="2134235"/>
          </a:xfrm>
          <a:prstGeom prst="rect">
            <a:avLst/>
          </a:prstGeom>
        </p:spPr>
        <p:txBody>
          <a:bodyPr vert="horz" wrap="square" lIns="0" tIns="12700" rIns="0" bIns="0" rtlCol="0">
            <a:spAutoFit/>
          </a:bodyPr>
          <a:lstStyle/>
          <a:p>
            <a:pPr marL="38100">
              <a:lnSpc>
                <a:spcPct val="100000"/>
              </a:lnSpc>
              <a:spcBef>
                <a:spcPts val="100"/>
              </a:spcBef>
            </a:pPr>
            <a:r>
              <a:rPr sz="2400" dirty="0">
                <a:latin typeface="Times New Roman"/>
                <a:cs typeface="Times New Roman"/>
              </a:rPr>
              <a:t>2)</a:t>
            </a:r>
            <a:r>
              <a:rPr sz="2400" spc="-5" dirty="0">
                <a:latin typeface="Times New Roman"/>
                <a:cs typeface="Times New Roman"/>
              </a:rPr>
              <a:t> ω</a:t>
            </a:r>
            <a:r>
              <a:rPr sz="2400" spc="-7" baseline="-20833" dirty="0">
                <a:latin typeface="Times New Roman"/>
                <a:cs typeface="Times New Roman"/>
              </a:rPr>
              <a:t>3</a:t>
            </a:r>
            <a:r>
              <a:rPr sz="2400" spc="-5" dirty="0">
                <a:latin typeface="Times New Roman"/>
                <a:cs typeface="Times New Roman"/>
              </a:rPr>
              <a:t>(ZnSO</a:t>
            </a:r>
            <a:r>
              <a:rPr sz="2400" spc="-7" baseline="-20833" dirty="0">
                <a:latin typeface="Times New Roman"/>
                <a:cs typeface="Times New Roman"/>
              </a:rPr>
              <a:t>4</a:t>
            </a:r>
            <a:r>
              <a:rPr sz="2400" spc="-5" dirty="0">
                <a:latin typeface="Times New Roman"/>
                <a:cs typeface="Times New Roman"/>
              </a:rPr>
              <a:t>)</a:t>
            </a:r>
            <a:r>
              <a:rPr sz="2400" spc="-10" dirty="0">
                <a:latin typeface="Times New Roman"/>
                <a:cs typeface="Times New Roman"/>
              </a:rPr>
              <a:t> </a:t>
            </a:r>
            <a:r>
              <a:rPr sz="2400" dirty="0">
                <a:latin typeface="Times New Roman"/>
                <a:cs typeface="Times New Roman"/>
              </a:rPr>
              <a:t>=</a:t>
            </a:r>
            <a:r>
              <a:rPr sz="2400" spc="-15" dirty="0">
                <a:latin typeface="Times New Roman"/>
                <a:cs typeface="Times New Roman"/>
              </a:rPr>
              <a:t> </a:t>
            </a:r>
            <a:r>
              <a:rPr sz="2400" spc="-5" dirty="0">
                <a:latin typeface="Times New Roman"/>
                <a:cs typeface="Times New Roman"/>
              </a:rPr>
              <a:t>m</a:t>
            </a:r>
            <a:r>
              <a:rPr sz="2400" spc="-7" baseline="-20833" dirty="0">
                <a:latin typeface="Times New Roman"/>
                <a:cs typeface="Times New Roman"/>
              </a:rPr>
              <a:t>3</a:t>
            </a:r>
            <a:r>
              <a:rPr sz="2400" spc="-5" dirty="0">
                <a:latin typeface="Times New Roman"/>
                <a:cs typeface="Times New Roman"/>
              </a:rPr>
              <a:t>(ZnSO</a:t>
            </a:r>
            <a:r>
              <a:rPr sz="2400" spc="-7" baseline="-20833" dirty="0">
                <a:latin typeface="Times New Roman"/>
                <a:cs typeface="Times New Roman"/>
              </a:rPr>
              <a:t>4</a:t>
            </a:r>
            <a:r>
              <a:rPr sz="2400" spc="-5" dirty="0">
                <a:latin typeface="Times New Roman"/>
                <a:cs typeface="Times New Roman"/>
              </a:rPr>
              <a:t>)/m</a:t>
            </a:r>
            <a:r>
              <a:rPr sz="2400" spc="-7" baseline="-20833" dirty="0">
                <a:latin typeface="Times New Roman"/>
                <a:cs typeface="Times New Roman"/>
              </a:rPr>
              <a:t>р-ра</a:t>
            </a:r>
            <a:r>
              <a:rPr sz="2400" spc="22" baseline="-20833" dirty="0">
                <a:latin typeface="Times New Roman"/>
                <a:cs typeface="Times New Roman"/>
              </a:rPr>
              <a:t> </a:t>
            </a:r>
            <a:r>
              <a:rPr sz="2400" spc="-7" baseline="-20833" dirty="0">
                <a:latin typeface="Times New Roman"/>
                <a:cs typeface="Times New Roman"/>
              </a:rPr>
              <a:t>3</a:t>
            </a:r>
            <a:r>
              <a:rPr sz="2400" spc="-5" dirty="0">
                <a:latin typeface="Times New Roman"/>
                <a:cs typeface="Times New Roman"/>
              </a:rPr>
              <a:t>(ZnSO</a:t>
            </a:r>
            <a:r>
              <a:rPr sz="2400" spc="-7" baseline="-20833" dirty="0">
                <a:latin typeface="Times New Roman"/>
                <a:cs typeface="Times New Roman"/>
              </a:rPr>
              <a:t>4</a:t>
            </a:r>
            <a:r>
              <a:rPr sz="2400" spc="-5" dirty="0">
                <a:latin typeface="Times New Roman"/>
                <a:cs typeface="Times New Roman"/>
              </a:rPr>
              <a:t>)</a:t>
            </a:r>
            <a:endParaRPr sz="2400">
              <a:latin typeface="Times New Roman"/>
              <a:cs typeface="Times New Roman"/>
            </a:endParaRPr>
          </a:p>
          <a:p>
            <a:pPr marL="266700">
              <a:lnSpc>
                <a:spcPct val="100000"/>
              </a:lnSpc>
            </a:pPr>
            <a:r>
              <a:rPr sz="2400" dirty="0">
                <a:latin typeface="Times New Roman"/>
                <a:cs typeface="Times New Roman"/>
              </a:rPr>
              <a:t>– </a:t>
            </a:r>
            <a:r>
              <a:rPr sz="2400" spc="-20" dirty="0">
                <a:latin typeface="Times New Roman"/>
                <a:cs typeface="Times New Roman"/>
              </a:rPr>
              <a:t>m</a:t>
            </a:r>
            <a:r>
              <a:rPr sz="2400" baseline="-20833" dirty="0">
                <a:latin typeface="Times New Roman"/>
                <a:cs typeface="Times New Roman"/>
              </a:rPr>
              <a:t>3</a:t>
            </a:r>
            <a:r>
              <a:rPr sz="2400" spc="-5" dirty="0">
                <a:latin typeface="Times New Roman"/>
                <a:cs typeface="Times New Roman"/>
              </a:rPr>
              <a:t>(ZnS</a:t>
            </a:r>
            <a:r>
              <a:rPr sz="2400" spc="-10" dirty="0">
                <a:latin typeface="Times New Roman"/>
                <a:cs typeface="Times New Roman"/>
              </a:rPr>
              <a:t>O</a:t>
            </a:r>
            <a:r>
              <a:rPr sz="2400" baseline="-20833" dirty="0">
                <a:latin typeface="Times New Roman"/>
                <a:cs typeface="Times New Roman"/>
              </a:rPr>
              <a:t>4</a:t>
            </a:r>
            <a:r>
              <a:rPr sz="2400" dirty="0">
                <a:latin typeface="Times New Roman"/>
                <a:cs typeface="Times New Roman"/>
              </a:rPr>
              <a:t>)</a:t>
            </a:r>
            <a:r>
              <a:rPr sz="2400" spc="10" dirty="0">
                <a:latin typeface="Times New Roman"/>
                <a:cs typeface="Times New Roman"/>
              </a:rPr>
              <a:t> </a:t>
            </a:r>
            <a:r>
              <a:rPr sz="2400" dirty="0">
                <a:latin typeface="Times New Roman"/>
                <a:cs typeface="Times New Roman"/>
              </a:rPr>
              <a:t>= m</a:t>
            </a:r>
            <a:r>
              <a:rPr sz="2400" spc="-210" dirty="0">
                <a:latin typeface="Times New Roman"/>
                <a:cs typeface="Times New Roman"/>
              </a:rPr>
              <a:t> </a:t>
            </a:r>
            <a:r>
              <a:rPr sz="2400" spc="-5" dirty="0">
                <a:latin typeface="Times New Roman"/>
                <a:cs typeface="Times New Roman"/>
              </a:rPr>
              <a:t>(ZnS</a:t>
            </a:r>
            <a:r>
              <a:rPr sz="2400" spc="-10" dirty="0">
                <a:latin typeface="Times New Roman"/>
                <a:cs typeface="Times New Roman"/>
              </a:rPr>
              <a:t>O</a:t>
            </a:r>
            <a:r>
              <a:rPr sz="2400" baseline="-20833" dirty="0">
                <a:latin typeface="Times New Roman"/>
                <a:cs typeface="Times New Roman"/>
              </a:rPr>
              <a:t>4</a:t>
            </a:r>
            <a:r>
              <a:rPr sz="2400" dirty="0">
                <a:latin typeface="Times New Roman"/>
                <a:cs typeface="Times New Roman"/>
              </a:rPr>
              <a:t>)</a:t>
            </a:r>
            <a:r>
              <a:rPr sz="2400" spc="-7" baseline="-20833" dirty="0">
                <a:latin typeface="Times New Roman"/>
                <a:cs typeface="Times New Roman"/>
              </a:rPr>
              <a:t>0</a:t>
            </a:r>
            <a:r>
              <a:rPr sz="2400" baseline="-20833" dirty="0">
                <a:latin typeface="Times New Roman"/>
                <a:cs typeface="Times New Roman"/>
              </a:rPr>
              <a:t> </a:t>
            </a:r>
            <a:r>
              <a:rPr sz="2400" spc="-292" baseline="-20833" dirty="0">
                <a:latin typeface="Times New Roman"/>
                <a:cs typeface="Times New Roman"/>
              </a:rPr>
              <a:t> </a:t>
            </a:r>
            <a:r>
              <a:rPr sz="2400" dirty="0">
                <a:latin typeface="Times New Roman"/>
                <a:cs typeface="Times New Roman"/>
              </a:rPr>
              <a:t>– </a:t>
            </a:r>
            <a:r>
              <a:rPr sz="2400" spc="-20" dirty="0">
                <a:latin typeface="Times New Roman"/>
                <a:cs typeface="Times New Roman"/>
              </a:rPr>
              <a:t>m</a:t>
            </a:r>
            <a:r>
              <a:rPr sz="2400" spc="-5" dirty="0">
                <a:latin typeface="Times New Roman"/>
                <a:cs typeface="Times New Roman"/>
              </a:rPr>
              <a:t>(ZnS</a:t>
            </a:r>
            <a:r>
              <a:rPr sz="2400" spc="-10" dirty="0">
                <a:latin typeface="Times New Roman"/>
                <a:cs typeface="Times New Roman"/>
              </a:rPr>
              <a:t>O</a:t>
            </a:r>
            <a:r>
              <a:rPr sz="2400" baseline="-20833" dirty="0">
                <a:latin typeface="Times New Roman"/>
                <a:cs typeface="Times New Roman"/>
              </a:rPr>
              <a:t>4</a:t>
            </a:r>
            <a:r>
              <a:rPr sz="2400" dirty="0">
                <a:latin typeface="Times New Roman"/>
                <a:cs typeface="Times New Roman"/>
              </a:rPr>
              <a:t>)</a:t>
            </a:r>
            <a:r>
              <a:rPr sz="2400" spc="-7" baseline="-20833" dirty="0">
                <a:latin typeface="Times New Roman"/>
                <a:cs typeface="Times New Roman"/>
              </a:rPr>
              <a:t>(1)</a:t>
            </a:r>
            <a:r>
              <a:rPr sz="2400" baseline="-20833" dirty="0">
                <a:latin typeface="Times New Roman"/>
                <a:cs typeface="Times New Roman"/>
              </a:rPr>
              <a:t> </a:t>
            </a:r>
            <a:r>
              <a:rPr sz="2400" spc="-262" baseline="-20833" dirty="0">
                <a:latin typeface="Times New Roman"/>
                <a:cs typeface="Times New Roman"/>
              </a:rPr>
              <a:t> </a:t>
            </a:r>
            <a:r>
              <a:rPr sz="2400" dirty="0">
                <a:latin typeface="Times New Roman"/>
                <a:cs typeface="Times New Roman"/>
              </a:rPr>
              <a:t>= 83,72 – 32,2 =</a:t>
            </a:r>
            <a:r>
              <a:rPr sz="2400" spc="-10" dirty="0">
                <a:latin typeface="Times New Roman"/>
                <a:cs typeface="Times New Roman"/>
              </a:rPr>
              <a:t> </a:t>
            </a:r>
            <a:r>
              <a:rPr sz="2400" dirty="0">
                <a:latin typeface="Times New Roman"/>
                <a:cs typeface="Times New Roman"/>
              </a:rPr>
              <a:t>51,52 г</a:t>
            </a:r>
            <a:endParaRPr sz="2400">
              <a:latin typeface="Times New Roman"/>
              <a:cs typeface="Times New Roman"/>
            </a:endParaRPr>
          </a:p>
          <a:p>
            <a:pPr marL="266065">
              <a:lnSpc>
                <a:spcPct val="100000"/>
              </a:lnSpc>
            </a:pPr>
            <a:r>
              <a:rPr sz="2400" dirty="0">
                <a:latin typeface="Times New Roman"/>
                <a:cs typeface="Times New Roman"/>
              </a:rPr>
              <a:t>–</a:t>
            </a:r>
            <a:r>
              <a:rPr sz="2400" spc="-5" dirty="0">
                <a:latin typeface="Times New Roman"/>
                <a:cs typeface="Times New Roman"/>
              </a:rPr>
              <a:t> m</a:t>
            </a:r>
            <a:r>
              <a:rPr sz="2400" spc="-7" baseline="-20833" dirty="0">
                <a:latin typeface="Times New Roman"/>
                <a:cs typeface="Times New Roman"/>
              </a:rPr>
              <a:t>р-ра</a:t>
            </a:r>
            <a:r>
              <a:rPr sz="2400" spc="22" baseline="-20833" dirty="0">
                <a:latin typeface="Times New Roman"/>
                <a:cs typeface="Times New Roman"/>
              </a:rPr>
              <a:t> </a:t>
            </a:r>
            <a:r>
              <a:rPr sz="2400" baseline="-20833" dirty="0">
                <a:latin typeface="Times New Roman"/>
                <a:cs typeface="Times New Roman"/>
              </a:rPr>
              <a:t>3</a:t>
            </a:r>
            <a:r>
              <a:rPr sz="2400" dirty="0">
                <a:latin typeface="Times New Roman"/>
                <a:cs typeface="Times New Roman"/>
              </a:rPr>
              <a:t>(ZnSO</a:t>
            </a:r>
            <a:r>
              <a:rPr sz="2400" baseline="-20833" dirty="0">
                <a:latin typeface="Times New Roman"/>
                <a:cs typeface="Times New Roman"/>
              </a:rPr>
              <a:t>4</a:t>
            </a:r>
            <a:r>
              <a:rPr sz="2400" dirty="0">
                <a:latin typeface="Times New Roman"/>
                <a:cs typeface="Times New Roman"/>
              </a:rPr>
              <a:t>) =</a:t>
            </a:r>
            <a:r>
              <a:rPr sz="2400" spc="-10" dirty="0">
                <a:latin typeface="Times New Roman"/>
                <a:cs typeface="Times New Roman"/>
              </a:rPr>
              <a:t> </a:t>
            </a:r>
            <a:r>
              <a:rPr sz="2400" spc="-5" dirty="0">
                <a:latin typeface="Times New Roman"/>
                <a:cs typeface="Times New Roman"/>
              </a:rPr>
              <a:t>m</a:t>
            </a:r>
            <a:r>
              <a:rPr sz="2400" spc="-7" baseline="-20833" dirty="0">
                <a:latin typeface="Times New Roman"/>
                <a:cs typeface="Times New Roman"/>
              </a:rPr>
              <a:t>р-ра</a:t>
            </a:r>
            <a:r>
              <a:rPr sz="2400" spc="-5" dirty="0">
                <a:latin typeface="Times New Roman"/>
                <a:cs typeface="Times New Roman"/>
              </a:rPr>
              <a:t>(ZnSO</a:t>
            </a:r>
            <a:r>
              <a:rPr sz="2400" spc="-7" baseline="-20833" dirty="0">
                <a:latin typeface="Times New Roman"/>
                <a:cs typeface="Times New Roman"/>
              </a:rPr>
              <a:t>4</a:t>
            </a:r>
            <a:r>
              <a:rPr sz="2400" spc="-5" dirty="0">
                <a:latin typeface="Times New Roman"/>
                <a:cs typeface="Times New Roman"/>
              </a:rPr>
              <a:t>)</a:t>
            </a:r>
            <a:r>
              <a:rPr sz="2400" spc="-7" baseline="-20833" dirty="0">
                <a:latin typeface="Times New Roman"/>
                <a:cs typeface="Times New Roman"/>
              </a:rPr>
              <a:t>0</a:t>
            </a:r>
            <a:r>
              <a:rPr sz="2400" spc="345" baseline="-20833" dirty="0">
                <a:latin typeface="Times New Roman"/>
                <a:cs typeface="Times New Roman"/>
              </a:rPr>
              <a:t> </a:t>
            </a:r>
            <a:r>
              <a:rPr sz="2400" dirty="0">
                <a:latin typeface="Times New Roman"/>
                <a:cs typeface="Times New Roman"/>
              </a:rPr>
              <a:t>– </a:t>
            </a:r>
            <a:r>
              <a:rPr sz="2400" spc="-5" dirty="0">
                <a:latin typeface="Times New Roman"/>
                <a:cs typeface="Times New Roman"/>
              </a:rPr>
              <a:t>m(Zn)</a:t>
            </a:r>
            <a:r>
              <a:rPr sz="2400" spc="-7" baseline="-20833" dirty="0">
                <a:latin typeface="Times New Roman"/>
                <a:cs typeface="Times New Roman"/>
              </a:rPr>
              <a:t>(1)</a:t>
            </a:r>
            <a:r>
              <a:rPr sz="2400" spc="330" baseline="-20833" dirty="0">
                <a:latin typeface="Times New Roman"/>
                <a:cs typeface="Times New Roman"/>
              </a:rPr>
              <a:t> </a:t>
            </a:r>
            <a:r>
              <a:rPr sz="2400" dirty="0">
                <a:latin typeface="Times New Roman"/>
                <a:cs typeface="Times New Roman"/>
              </a:rPr>
              <a:t>– </a:t>
            </a:r>
            <a:r>
              <a:rPr sz="2400" spc="-5" dirty="0">
                <a:latin typeface="Times New Roman"/>
                <a:cs typeface="Times New Roman"/>
              </a:rPr>
              <a:t>m(O</a:t>
            </a:r>
            <a:r>
              <a:rPr sz="2400" spc="-7" baseline="-20833" dirty="0">
                <a:latin typeface="Times New Roman"/>
                <a:cs typeface="Times New Roman"/>
              </a:rPr>
              <a:t>2</a:t>
            </a:r>
            <a:r>
              <a:rPr sz="2400" spc="-5" dirty="0">
                <a:latin typeface="Times New Roman"/>
                <a:cs typeface="Times New Roman"/>
              </a:rPr>
              <a:t>)</a:t>
            </a:r>
            <a:r>
              <a:rPr sz="2400" spc="-7" baseline="-20833" dirty="0">
                <a:latin typeface="Times New Roman"/>
                <a:cs typeface="Times New Roman"/>
              </a:rPr>
              <a:t>(1)</a:t>
            </a:r>
            <a:r>
              <a:rPr sz="2400" spc="330" baseline="-20833" dirty="0">
                <a:latin typeface="Times New Roman"/>
                <a:cs typeface="Times New Roman"/>
              </a:rPr>
              <a:t> </a:t>
            </a:r>
            <a:r>
              <a:rPr sz="2400" dirty="0">
                <a:latin typeface="Times New Roman"/>
                <a:cs typeface="Times New Roman"/>
              </a:rPr>
              <a:t>– </a:t>
            </a:r>
            <a:r>
              <a:rPr sz="2400" spc="-5" dirty="0">
                <a:latin typeface="Times New Roman"/>
                <a:cs typeface="Times New Roman"/>
              </a:rPr>
              <a:t>m(H</a:t>
            </a:r>
            <a:r>
              <a:rPr sz="2400" spc="-7" baseline="-20833" dirty="0">
                <a:latin typeface="Times New Roman"/>
                <a:cs typeface="Times New Roman"/>
              </a:rPr>
              <a:t>2</a:t>
            </a:r>
            <a:r>
              <a:rPr sz="2400" spc="-5" dirty="0">
                <a:latin typeface="Times New Roman"/>
                <a:cs typeface="Times New Roman"/>
              </a:rPr>
              <a:t>O)</a:t>
            </a:r>
            <a:r>
              <a:rPr sz="2400" spc="-7" baseline="-20833" dirty="0">
                <a:latin typeface="Times New Roman"/>
                <a:cs typeface="Times New Roman"/>
              </a:rPr>
              <a:t>(2)</a:t>
            </a:r>
            <a:r>
              <a:rPr sz="2400" spc="352" baseline="-20833" dirty="0">
                <a:latin typeface="Times New Roman"/>
                <a:cs typeface="Times New Roman"/>
              </a:rPr>
              <a:t> </a:t>
            </a:r>
            <a:r>
              <a:rPr sz="2400" dirty="0">
                <a:latin typeface="Times New Roman"/>
                <a:cs typeface="Times New Roman"/>
              </a:rPr>
              <a:t>+</a:t>
            </a:r>
            <a:endParaRPr sz="2400">
              <a:latin typeface="Times New Roman"/>
              <a:cs typeface="Times New Roman"/>
            </a:endParaRPr>
          </a:p>
          <a:p>
            <a:pPr marL="266700">
              <a:lnSpc>
                <a:spcPct val="100000"/>
              </a:lnSpc>
            </a:pPr>
            <a:r>
              <a:rPr sz="2400" dirty="0">
                <a:latin typeface="Times New Roman"/>
                <a:cs typeface="Times New Roman"/>
              </a:rPr>
              <a:t>+</a:t>
            </a:r>
            <a:r>
              <a:rPr sz="2400" spc="-15" dirty="0">
                <a:latin typeface="Times New Roman"/>
                <a:cs typeface="Times New Roman"/>
              </a:rPr>
              <a:t> </a:t>
            </a:r>
            <a:r>
              <a:rPr sz="2400" spc="-5" dirty="0">
                <a:latin typeface="Times New Roman"/>
                <a:cs typeface="Times New Roman"/>
              </a:rPr>
              <a:t>m</a:t>
            </a:r>
            <a:r>
              <a:rPr sz="2400" spc="-7" baseline="-20833" dirty="0">
                <a:latin typeface="Times New Roman"/>
                <a:cs typeface="Times New Roman"/>
              </a:rPr>
              <a:t>р-ра</a:t>
            </a:r>
            <a:r>
              <a:rPr sz="2400" spc="-5" dirty="0">
                <a:latin typeface="Times New Roman"/>
                <a:cs typeface="Times New Roman"/>
              </a:rPr>
              <a:t>(Na</a:t>
            </a:r>
            <a:r>
              <a:rPr sz="2400" spc="-7" baseline="-20833" dirty="0">
                <a:latin typeface="Times New Roman"/>
                <a:cs typeface="Times New Roman"/>
              </a:rPr>
              <a:t>2</a:t>
            </a:r>
            <a:r>
              <a:rPr sz="2400" spc="-5" dirty="0">
                <a:latin typeface="Times New Roman"/>
                <a:cs typeface="Times New Roman"/>
              </a:rPr>
              <a:t>CO</a:t>
            </a:r>
            <a:r>
              <a:rPr sz="2400" spc="-7" baseline="-20833" dirty="0">
                <a:latin typeface="Times New Roman"/>
                <a:cs typeface="Times New Roman"/>
              </a:rPr>
              <a:t>3</a:t>
            </a:r>
            <a:r>
              <a:rPr sz="2400" spc="-5" dirty="0">
                <a:latin typeface="Times New Roman"/>
                <a:cs typeface="Times New Roman"/>
              </a:rPr>
              <a:t>)</a:t>
            </a:r>
            <a:r>
              <a:rPr sz="2400" spc="20" dirty="0">
                <a:latin typeface="Times New Roman"/>
                <a:cs typeface="Times New Roman"/>
              </a:rPr>
              <a:t> </a:t>
            </a:r>
            <a:r>
              <a:rPr sz="2400" dirty="0">
                <a:latin typeface="Times New Roman"/>
                <a:cs typeface="Times New Roman"/>
              </a:rPr>
              <a:t>– </a:t>
            </a:r>
            <a:r>
              <a:rPr sz="2400" spc="-5" dirty="0">
                <a:latin typeface="Times New Roman"/>
                <a:cs typeface="Times New Roman"/>
              </a:rPr>
              <a:t>m(CO</a:t>
            </a:r>
            <a:r>
              <a:rPr sz="2400" spc="-7" baseline="-20833" dirty="0">
                <a:latin typeface="Times New Roman"/>
                <a:cs typeface="Times New Roman"/>
              </a:rPr>
              <a:t>2</a:t>
            </a:r>
            <a:r>
              <a:rPr sz="2400" spc="-5" dirty="0">
                <a:latin typeface="Times New Roman"/>
                <a:cs typeface="Times New Roman"/>
              </a:rPr>
              <a:t>)</a:t>
            </a:r>
            <a:r>
              <a:rPr sz="2400" spc="-7" baseline="-20833" dirty="0">
                <a:latin typeface="Times New Roman"/>
                <a:cs typeface="Times New Roman"/>
              </a:rPr>
              <a:t>(3)</a:t>
            </a:r>
            <a:r>
              <a:rPr sz="2400" spc="337" baseline="-20833" dirty="0">
                <a:latin typeface="Times New Roman"/>
                <a:cs typeface="Times New Roman"/>
              </a:rPr>
              <a:t> </a:t>
            </a:r>
            <a:r>
              <a:rPr sz="2400" dirty="0">
                <a:latin typeface="Times New Roman"/>
                <a:cs typeface="Times New Roman"/>
              </a:rPr>
              <a:t>=</a:t>
            </a:r>
            <a:r>
              <a:rPr sz="2400" spc="-10" dirty="0">
                <a:latin typeface="Times New Roman"/>
                <a:cs typeface="Times New Roman"/>
              </a:rPr>
              <a:t> </a:t>
            </a:r>
            <a:r>
              <a:rPr sz="2400" dirty="0">
                <a:latin typeface="Times New Roman"/>
                <a:cs typeface="Times New Roman"/>
              </a:rPr>
              <a:t>520</a:t>
            </a:r>
            <a:r>
              <a:rPr sz="2400" spc="-5" dirty="0">
                <a:latin typeface="Times New Roman"/>
                <a:cs typeface="Times New Roman"/>
              </a:rPr>
              <a:t> </a:t>
            </a:r>
            <a:r>
              <a:rPr sz="2400" dirty="0">
                <a:latin typeface="Times New Roman"/>
                <a:cs typeface="Times New Roman"/>
              </a:rPr>
              <a:t>– 13</a:t>
            </a:r>
            <a:r>
              <a:rPr sz="2400" spc="-5" dirty="0">
                <a:latin typeface="Times New Roman"/>
                <a:cs typeface="Times New Roman"/>
              </a:rPr>
              <a:t> </a:t>
            </a:r>
            <a:r>
              <a:rPr sz="2400" dirty="0">
                <a:latin typeface="Times New Roman"/>
                <a:cs typeface="Times New Roman"/>
              </a:rPr>
              <a:t>– 3,2</a:t>
            </a:r>
            <a:r>
              <a:rPr sz="2400" spc="-5" dirty="0">
                <a:latin typeface="Times New Roman"/>
                <a:cs typeface="Times New Roman"/>
              </a:rPr>
              <a:t> </a:t>
            </a:r>
            <a:r>
              <a:rPr sz="2400" dirty="0">
                <a:latin typeface="Times New Roman"/>
                <a:cs typeface="Times New Roman"/>
              </a:rPr>
              <a:t>– 3,6</a:t>
            </a:r>
            <a:r>
              <a:rPr sz="2400" spc="-5" dirty="0">
                <a:latin typeface="Times New Roman"/>
                <a:cs typeface="Times New Roman"/>
              </a:rPr>
              <a:t> </a:t>
            </a:r>
            <a:r>
              <a:rPr sz="2400" dirty="0">
                <a:latin typeface="Times New Roman"/>
                <a:cs typeface="Times New Roman"/>
              </a:rPr>
              <a:t>+ 212</a:t>
            </a:r>
            <a:r>
              <a:rPr sz="2400" spc="-5" dirty="0">
                <a:latin typeface="Times New Roman"/>
                <a:cs typeface="Times New Roman"/>
              </a:rPr>
              <a:t> </a:t>
            </a:r>
            <a:r>
              <a:rPr sz="2400" dirty="0">
                <a:latin typeface="Times New Roman"/>
                <a:cs typeface="Times New Roman"/>
              </a:rPr>
              <a:t>– 8,8</a:t>
            </a:r>
            <a:r>
              <a:rPr sz="2400" spc="-5" dirty="0">
                <a:latin typeface="Times New Roman"/>
                <a:cs typeface="Times New Roman"/>
              </a:rPr>
              <a:t> </a:t>
            </a:r>
            <a:r>
              <a:rPr sz="2400" dirty="0">
                <a:latin typeface="Times New Roman"/>
                <a:cs typeface="Times New Roman"/>
              </a:rPr>
              <a:t>=</a:t>
            </a:r>
            <a:r>
              <a:rPr sz="2400" spc="-10" dirty="0">
                <a:latin typeface="Times New Roman"/>
                <a:cs typeface="Times New Roman"/>
              </a:rPr>
              <a:t> </a:t>
            </a:r>
            <a:r>
              <a:rPr sz="2400" dirty="0">
                <a:latin typeface="Times New Roman"/>
                <a:cs typeface="Times New Roman"/>
              </a:rPr>
              <a:t>703,4</a:t>
            </a:r>
            <a:r>
              <a:rPr sz="2400" spc="-5" dirty="0">
                <a:latin typeface="Times New Roman"/>
                <a:cs typeface="Times New Roman"/>
              </a:rPr>
              <a:t> </a:t>
            </a:r>
            <a:r>
              <a:rPr sz="2400" dirty="0">
                <a:latin typeface="Times New Roman"/>
                <a:cs typeface="Times New Roman"/>
              </a:rPr>
              <a:t>г</a:t>
            </a:r>
            <a:endParaRPr sz="2400">
              <a:latin typeface="Times New Roman"/>
              <a:cs typeface="Times New Roman"/>
            </a:endParaRPr>
          </a:p>
          <a:p>
            <a:pPr marL="229870">
              <a:lnSpc>
                <a:spcPct val="100000"/>
              </a:lnSpc>
              <a:spcBef>
                <a:spcPts val="2200"/>
              </a:spcBef>
            </a:pPr>
            <a:r>
              <a:rPr sz="2400" dirty="0">
                <a:latin typeface="Times New Roman"/>
                <a:cs typeface="Times New Roman"/>
              </a:rPr>
              <a:t>ω</a:t>
            </a:r>
            <a:r>
              <a:rPr sz="2400" baseline="-20833" dirty="0">
                <a:latin typeface="Times New Roman"/>
                <a:cs typeface="Times New Roman"/>
              </a:rPr>
              <a:t>3</a:t>
            </a:r>
            <a:r>
              <a:rPr sz="2400" dirty="0">
                <a:latin typeface="Times New Roman"/>
                <a:cs typeface="Times New Roman"/>
              </a:rPr>
              <a:t>(ZnSO</a:t>
            </a:r>
            <a:r>
              <a:rPr sz="2400" baseline="-20833" dirty="0">
                <a:latin typeface="Times New Roman"/>
                <a:cs typeface="Times New Roman"/>
              </a:rPr>
              <a:t>4</a:t>
            </a:r>
            <a:r>
              <a:rPr sz="2400" dirty="0">
                <a:latin typeface="Times New Roman"/>
                <a:cs typeface="Times New Roman"/>
              </a:rPr>
              <a:t>)</a:t>
            </a:r>
            <a:r>
              <a:rPr sz="2400" spc="-20" dirty="0">
                <a:latin typeface="Times New Roman"/>
                <a:cs typeface="Times New Roman"/>
              </a:rPr>
              <a:t> </a:t>
            </a:r>
            <a:r>
              <a:rPr sz="2400" dirty="0">
                <a:latin typeface="Times New Roman"/>
                <a:cs typeface="Times New Roman"/>
              </a:rPr>
              <a:t>=</a:t>
            </a:r>
            <a:r>
              <a:rPr sz="2400" spc="-10" dirty="0">
                <a:latin typeface="Times New Roman"/>
                <a:cs typeface="Times New Roman"/>
              </a:rPr>
              <a:t> </a:t>
            </a:r>
            <a:r>
              <a:rPr sz="2400" dirty="0">
                <a:latin typeface="Times New Roman"/>
                <a:cs typeface="Times New Roman"/>
              </a:rPr>
              <a:t>51,52/703,4</a:t>
            </a:r>
            <a:r>
              <a:rPr sz="2400" spc="-15" dirty="0">
                <a:latin typeface="Times New Roman"/>
                <a:cs typeface="Times New Roman"/>
              </a:rPr>
              <a:t> </a:t>
            </a:r>
            <a:r>
              <a:rPr sz="2400" dirty="0">
                <a:latin typeface="Times New Roman"/>
                <a:cs typeface="Times New Roman"/>
              </a:rPr>
              <a:t>≈</a:t>
            </a:r>
            <a:r>
              <a:rPr sz="2400" spc="-20" dirty="0">
                <a:latin typeface="Times New Roman"/>
                <a:cs typeface="Times New Roman"/>
              </a:rPr>
              <a:t> </a:t>
            </a:r>
            <a:r>
              <a:rPr sz="2400" dirty="0">
                <a:latin typeface="Times New Roman"/>
                <a:cs typeface="Times New Roman"/>
              </a:rPr>
              <a:t>0,0732,</a:t>
            </a:r>
            <a:r>
              <a:rPr sz="2400" spc="-10" dirty="0">
                <a:latin typeface="Times New Roman"/>
                <a:cs typeface="Times New Roman"/>
              </a:rPr>
              <a:t> </a:t>
            </a:r>
            <a:r>
              <a:rPr sz="2400" spc="-5" dirty="0">
                <a:latin typeface="Times New Roman"/>
                <a:cs typeface="Times New Roman"/>
              </a:rPr>
              <a:t>или</a:t>
            </a:r>
            <a:r>
              <a:rPr sz="2400" dirty="0">
                <a:latin typeface="Times New Roman"/>
                <a:cs typeface="Times New Roman"/>
              </a:rPr>
              <a:t> 7,32%</a:t>
            </a:r>
            <a:endParaRPr sz="2400">
              <a:latin typeface="Times New Roman"/>
              <a:cs typeface="Times New Roman"/>
            </a:endParaRPr>
          </a:p>
        </p:txBody>
      </p:sp>
      <p:grpSp>
        <p:nvGrpSpPr>
          <p:cNvPr id="7" name="object 7"/>
          <p:cNvGrpSpPr/>
          <p:nvPr/>
        </p:nvGrpSpPr>
        <p:grpSpPr>
          <a:xfrm>
            <a:off x="6004559" y="964946"/>
            <a:ext cx="417195" cy="416559"/>
            <a:chOff x="6004559" y="964946"/>
            <a:chExt cx="417195" cy="416559"/>
          </a:xfrm>
        </p:grpSpPr>
        <p:sp>
          <p:nvSpPr>
            <p:cNvPr id="8" name="object 8"/>
            <p:cNvSpPr/>
            <p:nvPr/>
          </p:nvSpPr>
          <p:spPr>
            <a:xfrm>
              <a:off x="6010909" y="971296"/>
              <a:ext cx="404495" cy="403860"/>
            </a:xfrm>
            <a:custGeom>
              <a:avLst/>
              <a:gdLst/>
              <a:ahLst/>
              <a:cxnLst/>
              <a:rect l="l" t="t" r="r" b="b"/>
              <a:pathLst>
                <a:path w="404495" h="403859">
                  <a:moveTo>
                    <a:pt x="202057" y="0"/>
                  </a:moveTo>
                  <a:lnTo>
                    <a:pt x="155714" y="5333"/>
                  </a:lnTo>
                  <a:lnTo>
                    <a:pt x="113179" y="20527"/>
                  </a:lnTo>
                  <a:lnTo>
                    <a:pt x="75663" y="44367"/>
                  </a:lnTo>
                  <a:lnTo>
                    <a:pt x="44377" y="75640"/>
                  </a:lnTo>
                  <a:lnTo>
                    <a:pt x="20530" y="113133"/>
                  </a:lnTo>
                  <a:lnTo>
                    <a:pt x="5334" y="155634"/>
                  </a:lnTo>
                  <a:lnTo>
                    <a:pt x="0" y="201929"/>
                  </a:lnTo>
                  <a:lnTo>
                    <a:pt x="5334" y="248225"/>
                  </a:lnTo>
                  <a:lnTo>
                    <a:pt x="20530" y="290726"/>
                  </a:lnTo>
                  <a:lnTo>
                    <a:pt x="44377" y="328219"/>
                  </a:lnTo>
                  <a:lnTo>
                    <a:pt x="75663" y="359492"/>
                  </a:lnTo>
                  <a:lnTo>
                    <a:pt x="113179" y="383332"/>
                  </a:lnTo>
                  <a:lnTo>
                    <a:pt x="155714" y="398525"/>
                  </a:lnTo>
                  <a:lnTo>
                    <a:pt x="202057" y="403859"/>
                  </a:lnTo>
                  <a:lnTo>
                    <a:pt x="248352" y="398525"/>
                  </a:lnTo>
                  <a:lnTo>
                    <a:pt x="290853" y="383332"/>
                  </a:lnTo>
                  <a:lnTo>
                    <a:pt x="328346" y="359492"/>
                  </a:lnTo>
                  <a:lnTo>
                    <a:pt x="359619" y="328219"/>
                  </a:lnTo>
                  <a:lnTo>
                    <a:pt x="383459" y="290726"/>
                  </a:lnTo>
                  <a:lnTo>
                    <a:pt x="398653" y="248225"/>
                  </a:lnTo>
                  <a:lnTo>
                    <a:pt x="403987" y="201929"/>
                  </a:lnTo>
                  <a:lnTo>
                    <a:pt x="398653" y="155634"/>
                  </a:lnTo>
                  <a:lnTo>
                    <a:pt x="383459" y="113133"/>
                  </a:lnTo>
                  <a:lnTo>
                    <a:pt x="359619" y="75640"/>
                  </a:lnTo>
                  <a:lnTo>
                    <a:pt x="328346" y="44367"/>
                  </a:lnTo>
                  <a:lnTo>
                    <a:pt x="290853" y="20527"/>
                  </a:lnTo>
                  <a:lnTo>
                    <a:pt x="248352" y="5333"/>
                  </a:lnTo>
                  <a:lnTo>
                    <a:pt x="202057" y="0"/>
                  </a:lnTo>
                  <a:close/>
                </a:path>
              </a:pathLst>
            </a:custGeom>
            <a:solidFill>
              <a:srgbClr val="5B9BD4"/>
            </a:solidFill>
          </p:spPr>
          <p:txBody>
            <a:bodyPr wrap="square" lIns="0" tIns="0" rIns="0" bIns="0" rtlCol="0"/>
            <a:lstStyle/>
            <a:p>
              <a:endParaRPr/>
            </a:p>
          </p:txBody>
        </p:sp>
        <p:sp>
          <p:nvSpPr>
            <p:cNvPr id="9" name="object 9"/>
            <p:cNvSpPr/>
            <p:nvPr/>
          </p:nvSpPr>
          <p:spPr>
            <a:xfrm>
              <a:off x="6010909" y="971296"/>
              <a:ext cx="404495" cy="403860"/>
            </a:xfrm>
            <a:custGeom>
              <a:avLst/>
              <a:gdLst/>
              <a:ahLst/>
              <a:cxnLst/>
              <a:rect l="l" t="t" r="r" b="b"/>
              <a:pathLst>
                <a:path w="404495" h="403859">
                  <a:moveTo>
                    <a:pt x="0" y="201929"/>
                  </a:moveTo>
                  <a:lnTo>
                    <a:pt x="5334" y="155634"/>
                  </a:lnTo>
                  <a:lnTo>
                    <a:pt x="20530" y="113133"/>
                  </a:lnTo>
                  <a:lnTo>
                    <a:pt x="44377" y="75640"/>
                  </a:lnTo>
                  <a:lnTo>
                    <a:pt x="75663" y="44367"/>
                  </a:lnTo>
                  <a:lnTo>
                    <a:pt x="113179" y="20527"/>
                  </a:lnTo>
                  <a:lnTo>
                    <a:pt x="155714" y="5333"/>
                  </a:lnTo>
                  <a:lnTo>
                    <a:pt x="202057" y="0"/>
                  </a:lnTo>
                  <a:lnTo>
                    <a:pt x="248352" y="5333"/>
                  </a:lnTo>
                  <a:lnTo>
                    <a:pt x="290853" y="20527"/>
                  </a:lnTo>
                  <a:lnTo>
                    <a:pt x="328346" y="44367"/>
                  </a:lnTo>
                  <a:lnTo>
                    <a:pt x="359619" y="75640"/>
                  </a:lnTo>
                  <a:lnTo>
                    <a:pt x="383459" y="113133"/>
                  </a:lnTo>
                  <a:lnTo>
                    <a:pt x="398653" y="155634"/>
                  </a:lnTo>
                  <a:lnTo>
                    <a:pt x="403987" y="201929"/>
                  </a:lnTo>
                  <a:lnTo>
                    <a:pt x="398653" y="248225"/>
                  </a:lnTo>
                  <a:lnTo>
                    <a:pt x="383459" y="290726"/>
                  </a:lnTo>
                  <a:lnTo>
                    <a:pt x="359619" y="328219"/>
                  </a:lnTo>
                  <a:lnTo>
                    <a:pt x="328346" y="359492"/>
                  </a:lnTo>
                  <a:lnTo>
                    <a:pt x="290853" y="383332"/>
                  </a:lnTo>
                  <a:lnTo>
                    <a:pt x="248352" y="398525"/>
                  </a:lnTo>
                  <a:lnTo>
                    <a:pt x="202057" y="403859"/>
                  </a:lnTo>
                  <a:lnTo>
                    <a:pt x="155714" y="398525"/>
                  </a:lnTo>
                  <a:lnTo>
                    <a:pt x="113179" y="383332"/>
                  </a:lnTo>
                  <a:lnTo>
                    <a:pt x="75663" y="359492"/>
                  </a:lnTo>
                  <a:lnTo>
                    <a:pt x="44377" y="328219"/>
                  </a:lnTo>
                  <a:lnTo>
                    <a:pt x="20530" y="290726"/>
                  </a:lnTo>
                  <a:lnTo>
                    <a:pt x="5334" y="248225"/>
                  </a:lnTo>
                  <a:lnTo>
                    <a:pt x="0" y="201929"/>
                  </a:lnTo>
                  <a:close/>
                </a:path>
              </a:pathLst>
            </a:custGeom>
            <a:ln w="12700">
              <a:solidFill>
                <a:srgbClr val="41709C"/>
              </a:solidFill>
            </a:ln>
          </p:spPr>
          <p:txBody>
            <a:bodyPr wrap="square" lIns="0" tIns="0" rIns="0" bIns="0" rtlCol="0"/>
            <a:lstStyle/>
            <a:p>
              <a:endParaRPr/>
            </a:p>
          </p:txBody>
        </p:sp>
      </p:grpSp>
      <p:grpSp>
        <p:nvGrpSpPr>
          <p:cNvPr id="10" name="object 10"/>
          <p:cNvGrpSpPr/>
          <p:nvPr/>
        </p:nvGrpSpPr>
        <p:grpSpPr>
          <a:xfrm>
            <a:off x="6060694" y="1048385"/>
            <a:ext cx="608965" cy="1045844"/>
            <a:chOff x="6060694" y="1048385"/>
            <a:chExt cx="608965" cy="1045844"/>
          </a:xfrm>
        </p:grpSpPr>
        <p:sp>
          <p:nvSpPr>
            <p:cNvPr id="11" name="object 11"/>
            <p:cNvSpPr/>
            <p:nvPr/>
          </p:nvSpPr>
          <p:spPr>
            <a:xfrm>
              <a:off x="6473952" y="1051560"/>
              <a:ext cx="192405" cy="457200"/>
            </a:xfrm>
            <a:custGeom>
              <a:avLst/>
              <a:gdLst/>
              <a:ahLst/>
              <a:cxnLst/>
              <a:rect l="l" t="t" r="r" b="b"/>
              <a:pathLst>
                <a:path w="192404" h="457200">
                  <a:moveTo>
                    <a:pt x="192024" y="457200"/>
                  </a:moveTo>
                  <a:lnTo>
                    <a:pt x="154626" y="455949"/>
                  </a:lnTo>
                  <a:lnTo>
                    <a:pt x="124110" y="452532"/>
                  </a:lnTo>
                  <a:lnTo>
                    <a:pt x="103548" y="447448"/>
                  </a:lnTo>
                  <a:lnTo>
                    <a:pt x="96012" y="441198"/>
                  </a:lnTo>
                  <a:lnTo>
                    <a:pt x="96012" y="244602"/>
                  </a:lnTo>
                  <a:lnTo>
                    <a:pt x="88475" y="238351"/>
                  </a:lnTo>
                  <a:lnTo>
                    <a:pt x="67913" y="233267"/>
                  </a:lnTo>
                  <a:lnTo>
                    <a:pt x="37397" y="229850"/>
                  </a:lnTo>
                  <a:lnTo>
                    <a:pt x="0" y="228600"/>
                  </a:lnTo>
                  <a:lnTo>
                    <a:pt x="37397" y="227349"/>
                  </a:lnTo>
                  <a:lnTo>
                    <a:pt x="67913" y="223932"/>
                  </a:lnTo>
                  <a:lnTo>
                    <a:pt x="88475" y="218848"/>
                  </a:lnTo>
                  <a:lnTo>
                    <a:pt x="96012" y="212597"/>
                  </a:lnTo>
                  <a:lnTo>
                    <a:pt x="96012" y="16001"/>
                  </a:lnTo>
                  <a:lnTo>
                    <a:pt x="103548" y="9751"/>
                  </a:lnTo>
                  <a:lnTo>
                    <a:pt x="124110" y="4667"/>
                  </a:lnTo>
                  <a:lnTo>
                    <a:pt x="154626" y="1250"/>
                  </a:lnTo>
                  <a:lnTo>
                    <a:pt x="192024" y="0"/>
                  </a:lnTo>
                </a:path>
              </a:pathLst>
            </a:custGeom>
            <a:ln w="6350">
              <a:solidFill>
                <a:srgbClr val="5B9BD4"/>
              </a:solidFill>
            </a:ln>
          </p:spPr>
          <p:txBody>
            <a:bodyPr wrap="square" lIns="0" tIns="0" rIns="0" bIns="0" rtlCol="0"/>
            <a:lstStyle/>
            <a:p>
              <a:endParaRPr/>
            </a:p>
          </p:txBody>
        </p:sp>
        <p:sp>
          <p:nvSpPr>
            <p:cNvPr id="12" name="object 12"/>
            <p:cNvSpPr/>
            <p:nvPr/>
          </p:nvSpPr>
          <p:spPr>
            <a:xfrm>
              <a:off x="6470904" y="1633728"/>
              <a:ext cx="192405" cy="457200"/>
            </a:xfrm>
            <a:custGeom>
              <a:avLst/>
              <a:gdLst/>
              <a:ahLst/>
              <a:cxnLst/>
              <a:rect l="l" t="t" r="r" b="b"/>
              <a:pathLst>
                <a:path w="192404" h="457200">
                  <a:moveTo>
                    <a:pt x="192024" y="457200"/>
                  </a:moveTo>
                  <a:lnTo>
                    <a:pt x="154626" y="455949"/>
                  </a:lnTo>
                  <a:lnTo>
                    <a:pt x="124110" y="452532"/>
                  </a:lnTo>
                  <a:lnTo>
                    <a:pt x="103548" y="447448"/>
                  </a:lnTo>
                  <a:lnTo>
                    <a:pt x="96012" y="441198"/>
                  </a:lnTo>
                  <a:lnTo>
                    <a:pt x="96012" y="244602"/>
                  </a:lnTo>
                  <a:lnTo>
                    <a:pt x="88475" y="238351"/>
                  </a:lnTo>
                  <a:lnTo>
                    <a:pt x="67913" y="233267"/>
                  </a:lnTo>
                  <a:lnTo>
                    <a:pt x="37397" y="229850"/>
                  </a:lnTo>
                  <a:lnTo>
                    <a:pt x="0" y="228600"/>
                  </a:lnTo>
                  <a:lnTo>
                    <a:pt x="37397" y="227349"/>
                  </a:lnTo>
                  <a:lnTo>
                    <a:pt x="67913" y="223932"/>
                  </a:lnTo>
                  <a:lnTo>
                    <a:pt x="88475" y="218848"/>
                  </a:lnTo>
                  <a:lnTo>
                    <a:pt x="96012" y="212597"/>
                  </a:lnTo>
                  <a:lnTo>
                    <a:pt x="96012" y="16001"/>
                  </a:lnTo>
                  <a:lnTo>
                    <a:pt x="103548" y="9751"/>
                  </a:lnTo>
                  <a:lnTo>
                    <a:pt x="124110" y="4667"/>
                  </a:lnTo>
                  <a:lnTo>
                    <a:pt x="154626" y="1250"/>
                  </a:lnTo>
                  <a:lnTo>
                    <a:pt x="192024" y="0"/>
                  </a:lnTo>
                </a:path>
              </a:pathLst>
            </a:custGeom>
            <a:ln w="6350">
              <a:solidFill>
                <a:srgbClr val="5B9BD4"/>
              </a:solidFill>
            </a:ln>
          </p:spPr>
          <p:txBody>
            <a:bodyPr wrap="square" lIns="0" tIns="0" rIns="0" bIns="0" rtlCol="0"/>
            <a:lstStyle/>
            <a:p>
              <a:endParaRPr/>
            </a:p>
          </p:txBody>
        </p:sp>
        <p:sp>
          <p:nvSpPr>
            <p:cNvPr id="13" name="object 13"/>
            <p:cNvSpPr/>
            <p:nvPr/>
          </p:nvSpPr>
          <p:spPr>
            <a:xfrm>
              <a:off x="6067044" y="1500886"/>
              <a:ext cx="403860" cy="403860"/>
            </a:xfrm>
            <a:custGeom>
              <a:avLst/>
              <a:gdLst/>
              <a:ahLst/>
              <a:cxnLst/>
              <a:rect l="l" t="t" r="r" b="b"/>
              <a:pathLst>
                <a:path w="403860" h="403860">
                  <a:moveTo>
                    <a:pt x="201930" y="0"/>
                  </a:moveTo>
                  <a:lnTo>
                    <a:pt x="155634" y="5333"/>
                  </a:lnTo>
                  <a:lnTo>
                    <a:pt x="113133" y="20527"/>
                  </a:lnTo>
                  <a:lnTo>
                    <a:pt x="75640" y="44367"/>
                  </a:lnTo>
                  <a:lnTo>
                    <a:pt x="44367" y="75640"/>
                  </a:lnTo>
                  <a:lnTo>
                    <a:pt x="20527" y="113133"/>
                  </a:lnTo>
                  <a:lnTo>
                    <a:pt x="5334" y="155634"/>
                  </a:lnTo>
                  <a:lnTo>
                    <a:pt x="0" y="201929"/>
                  </a:lnTo>
                  <a:lnTo>
                    <a:pt x="5333" y="248225"/>
                  </a:lnTo>
                  <a:lnTo>
                    <a:pt x="20527" y="290726"/>
                  </a:lnTo>
                  <a:lnTo>
                    <a:pt x="44367" y="328219"/>
                  </a:lnTo>
                  <a:lnTo>
                    <a:pt x="75640" y="359492"/>
                  </a:lnTo>
                  <a:lnTo>
                    <a:pt x="113133" y="383332"/>
                  </a:lnTo>
                  <a:lnTo>
                    <a:pt x="155634" y="398525"/>
                  </a:lnTo>
                  <a:lnTo>
                    <a:pt x="201930" y="403859"/>
                  </a:lnTo>
                  <a:lnTo>
                    <a:pt x="248225" y="398525"/>
                  </a:lnTo>
                  <a:lnTo>
                    <a:pt x="290726" y="383332"/>
                  </a:lnTo>
                  <a:lnTo>
                    <a:pt x="328219" y="359492"/>
                  </a:lnTo>
                  <a:lnTo>
                    <a:pt x="359492" y="328219"/>
                  </a:lnTo>
                  <a:lnTo>
                    <a:pt x="383332" y="290726"/>
                  </a:lnTo>
                  <a:lnTo>
                    <a:pt x="398526" y="248225"/>
                  </a:lnTo>
                  <a:lnTo>
                    <a:pt x="403860" y="201929"/>
                  </a:lnTo>
                  <a:lnTo>
                    <a:pt x="398526" y="155634"/>
                  </a:lnTo>
                  <a:lnTo>
                    <a:pt x="383332" y="113133"/>
                  </a:lnTo>
                  <a:lnTo>
                    <a:pt x="359492" y="75640"/>
                  </a:lnTo>
                  <a:lnTo>
                    <a:pt x="328219" y="44367"/>
                  </a:lnTo>
                  <a:lnTo>
                    <a:pt x="290726" y="20527"/>
                  </a:lnTo>
                  <a:lnTo>
                    <a:pt x="248225" y="5333"/>
                  </a:lnTo>
                  <a:lnTo>
                    <a:pt x="201930" y="0"/>
                  </a:lnTo>
                  <a:close/>
                </a:path>
              </a:pathLst>
            </a:custGeom>
            <a:solidFill>
              <a:srgbClr val="5B9BD4"/>
            </a:solidFill>
          </p:spPr>
          <p:txBody>
            <a:bodyPr wrap="square" lIns="0" tIns="0" rIns="0" bIns="0" rtlCol="0"/>
            <a:lstStyle/>
            <a:p>
              <a:endParaRPr/>
            </a:p>
          </p:txBody>
        </p:sp>
        <p:sp>
          <p:nvSpPr>
            <p:cNvPr id="14" name="object 14"/>
            <p:cNvSpPr/>
            <p:nvPr/>
          </p:nvSpPr>
          <p:spPr>
            <a:xfrm>
              <a:off x="6067044" y="1500886"/>
              <a:ext cx="403860" cy="403860"/>
            </a:xfrm>
            <a:custGeom>
              <a:avLst/>
              <a:gdLst/>
              <a:ahLst/>
              <a:cxnLst/>
              <a:rect l="l" t="t" r="r" b="b"/>
              <a:pathLst>
                <a:path w="403860" h="403860">
                  <a:moveTo>
                    <a:pt x="0" y="201929"/>
                  </a:moveTo>
                  <a:lnTo>
                    <a:pt x="5334" y="155634"/>
                  </a:lnTo>
                  <a:lnTo>
                    <a:pt x="20527" y="113133"/>
                  </a:lnTo>
                  <a:lnTo>
                    <a:pt x="44367" y="75640"/>
                  </a:lnTo>
                  <a:lnTo>
                    <a:pt x="75640" y="44367"/>
                  </a:lnTo>
                  <a:lnTo>
                    <a:pt x="113133" y="20527"/>
                  </a:lnTo>
                  <a:lnTo>
                    <a:pt x="155634" y="5333"/>
                  </a:lnTo>
                  <a:lnTo>
                    <a:pt x="201930" y="0"/>
                  </a:lnTo>
                  <a:lnTo>
                    <a:pt x="248225" y="5333"/>
                  </a:lnTo>
                  <a:lnTo>
                    <a:pt x="290726" y="20527"/>
                  </a:lnTo>
                  <a:lnTo>
                    <a:pt x="328219" y="44367"/>
                  </a:lnTo>
                  <a:lnTo>
                    <a:pt x="359492" y="75640"/>
                  </a:lnTo>
                  <a:lnTo>
                    <a:pt x="383332" y="113133"/>
                  </a:lnTo>
                  <a:lnTo>
                    <a:pt x="398526" y="155634"/>
                  </a:lnTo>
                  <a:lnTo>
                    <a:pt x="403860" y="201929"/>
                  </a:lnTo>
                  <a:lnTo>
                    <a:pt x="398526" y="248225"/>
                  </a:lnTo>
                  <a:lnTo>
                    <a:pt x="383332" y="290726"/>
                  </a:lnTo>
                  <a:lnTo>
                    <a:pt x="359492" y="328219"/>
                  </a:lnTo>
                  <a:lnTo>
                    <a:pt x="328219" y="359492"/>
                  </a:lnTo>
                  <a:lnTo>
                    <a:pt x="290726" y="383332"/>
                  </a:lnTo>
                  <a:lnTo>
                    <a:pt x="248225" y="398525"/>
                  </a:lnTo>
                  <a:lnTo>
                    <a:pt x="201930" y="403859"/>
                  </a:lnTo>
                  <a:lnTo>
                    <a:pt x="155634" y="398525"/>
                  </a:lnTo>
                  <a:lnTo>
                    <a:pt x="113133" y="383332"/>
                  </a:lnTo>
                  <a:lnTo>
                    <a:pt x="75640" y="359492"/>
                  </a:lnTo>
                  <a:lnTo>
                    <a:pt x="44367" y="328219"/>
                  </a:lnTo>
                  <a:lnTo>
                    <a:pt x="20527" y="290726"/>
                  </a:lnTo>
                  <a:lnTo>
                    <a:pt x="5333" y="248225"/>
                  </a:lnTo>
                  <a:lnTo>
                    <a:pt x="0" y="201929"/>
                  </a:lnTo>
                  <a:close/>
                </a:path>
              </a:pathLst>
            </a:custGeom>
            <a:ln w="12700">
              <a:solidFill>
                <a:srgbClr val="41709C"/>
              </a:solidFill>
            </a:ln>
          </p:spPr>
          <p:txBody>
            <a:bodyPr wrap="square" lIns="0" tIns="0" rIns="0" bIns="0" rtlCol="0"/>
            <a:lstStyle/>
            <a:p>
              <a:endParaRPr/>
            </a:p>
          </p:txBody>
        </p:sp>
      </p:grpSp>
      <p:sp>
        <p:nvSpPr>
          <p:cNvPr id="15" name="object 15"/>
          <p:cNvSpPr txBox="1"/>
          <p:nvPr/>
        </p:nvSpPr>
        <p:spPr>
          <a:xfrm>
            <a:off x="6174740" y="1026667"/>
            <a:ext cx="76835" cy="269240"/>
          </a:xfrm>
          <a:prstGeom prst="rect">
            <a:avLst/>
          </a:prstGeom>
        </p:spPr>
        <p:txBody>
          <a:bodyPr vert="horz" wrap="square" lIns="0" tIns="12065" rIns="0" bIns="0" rtlCol="0">
            <a:spAutoFit/>
          </a:bodyPr>
          <a:lstStyle/>
          <a:p>
            <a:pPr marL="12700">
              <a:lnSpc>
                <a:spcPct val="100000"/>
              </a:lnSpc>
              <a:spcBef>
                <a:spcPts val="95"/>
              </a:spcBef>
            </a:pPr>
            <a:r>
              <a:rPr sz="1600" spc="-5" dirty="0">
                <a:solidFill>
                  <a:srgbClr val="FFFFFF"/>
                </a:solidFill>
                <a:latin typeface="Calibri"/>
                <a:cs typeface="Calibri"/>
              </a:rPr>
              <a:t>I</a:t>
            </a:r>
            <a:endParaRPr sz="1600">
              <a:latin typeface="Calibri"/>
              <a:cs typeface="Calibri"/>
            </a:endParaRPr>
          </a:p>
        </p:txBody>
      </p:sp>
      <p:sp>
        <p:nvSpPr>
          <p:cNvPr id="17" name="object 17"/>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25</a:t>
            </a:fld>
            <a:endParaRPr dirty="0"/>
          </a:p>
        </p:txBody>
      </p:sp>
      <p:sp>
        <p:nvSpPr>
          <p:cNvPr id="16" name="object 16"/>
          <p:cNvSpPr txBox="1"/>
          <p:nvPr/>
        </p:nvSpPr>
        <p:spPr>
          <a:xfrm>
            <a:off x="6206109" y="1556385"/>
            <a:ext cx="129539" cy="269240"/>
          </a:xfrm>
          <a:prstGeom prst="rect">
            <a:avLst/>
          </a:prstGeom>
        </p:spPr>
        <p:txBody>
          <a:bodyPr vert="horz" wrap="square" lIns="0" tIns="12065" rIns="0" bIns="0" rtlCol="0">
            <a:spAutoFit/>
          </a:bodyPr>
          <a:lstStyle/>
          <a:p>
            <a:pPr marL="12700">
              <a:lnSpc>
                <a:spcPct val="100000"/>
              </a:lnSpc>
              <a:spcBef>
                <a:spcPts val="95"/>
              </a:spcBef>
            </a:pPr>
            <a:r>
              <a:rPr sz="1600" dirty="0">
                <a:solidFill>
                  <a:srgbClr val="FFFFFF"/>
                </a:solidFill>
                <a:latin typeface="Calibri"/>
                <a:cs typeface="Calibri"/>
              </a:rPr>
              <a:t>II</a:t>
            </a:r>
            <a:endParaRPr sz="1600">
              <a:latin typeface="Calibri"/>
              <a:cs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93216" y="193040"/>
            <a:ext cx="10763885" cy="2586355"/>
          </a:xfrm>
          <a:prstGeom prst="rect">
            <a:avLst/>
          </a:prstGeom>
        </p:spPr>
        <p:txBody>
          <a:bodyPr vert="horz" wrap="square" lIns="0" tIns="12700" rIns="0" bIns="0" rtlCol="0">
            <a:spAutoFit/>
          </a:bodyPr>
          <a:lstStyle/>
          <a:p>
            <a:pPr marL="12700" marR="5080">
              <a:lnSpc>
                <a:spcPct val="100000"/>
              </a:lnSpc>
              <a:spcBef>
                <a:spcPts val="100"/>
              </a:spcBef>
            </a:pPr>
            <a:r>
              <a:rPr sz="2400" b="1" dirty="0">
                <a:latin typeface="Times New Roman"/>
                <a:cs typeface="Times New Roman"/>
              </a:rPr>
              <a:t>Пример 3.</a:t>
            </a:r>
            <a:r>
              <a:rPr sz="2400" b="1" spc="-5" dirty="0">
                <a:latin typeface="Times New Roman"/>
                <a:cs typeface="Times New Roman"/>
              </a:rPr>
              <a:t> </a:t>
            </a:r>
            <a:r>
              <a:rPr sz="2400" spc="10" dirty="0">
                <a:latin typeface="Times New Roman"/>
                <a:cs typeface="Times New Roman"/>
              </a:rPr>
              <a:t>Смесь</a:t>
            </a:r>
            <a:r>
              <a:rPr sz="2400" dirty="0">
                <a:latin typeface="Times New Roman"/>
                <a:cs typeface="Times New Roman"/>
              </a:rPr>
              <a:t> хлоридов</a:t>
            </a:r>
            <a:r>
              <a:rPr sz="2400" spc="5" dirty="0">
                <a:latin typeface="Times New Roman"/>
                <a:cs typeface="Times New Roman"/>
              </a:rPr>
              <a:t> </a:t>
            </a:r>
            <a:r>
              <a:rPr sz="2400" dirty="0">
                <a:latin typeface="Times New Roman"/>
                <a:cs typeface="Times New Roman"/>
              </a:rPr>
              <a:t>бария и</a:t>
            </a:r>
            <a:r>
              <a:rPr sz="2400" spc="-10" dirty="0">
                <a:latin typeface="Times New Roman"/>
                <a:cs typeface="Times New Roman"/>
              </a:rPr>
              <a:t> </a:t>
            </a:r>
            <a:r>
              <a:rPr sz="2400" spc="-5" dirty="0">
                <a:latin typeface="Times New Roman"/>
                <a:cs typeface="Times New Roman"/>
              </a:rPr>
              <a:t>алюминия</a:t>
            </a:r>
            <a:r>
              <a:rPr sz="2400" dirty="0">
                <a:latin typeface="Times New Roman"/>
                <a:cs typeface="Times New Roman"/>
              </a:rPr>
              <a:t> </a:t>
            </a:r>
            <a:r>
              <a:rPr sz="2400" spc="-5" dirty="0">
                <a:latin typeface="Times New Roman"/>
                <a:cs typeface="Times New Roman"/>
              </a:rPr>
              <a:t>растворили</a:t>
            </a:r>
            <a:r>
              <a:rPr sz="2400" spc="10" dirty="0">
                <a:latin typeface="Times New Roman"/>
                <a:cs typeface="Times New Roman"/>
              </a:rPr>
              <a:t> </a:t>
            </a:r>
            <a:r>
              <a:rPr sz="2400" dirty="0">
                <a:latin typeface="Times New Roman"/>
                <a:cs typeface="Times New Roman"/>
              </a:rPr>
              <a:t>в </a:t>
            </a:r>
            <a:r>
              <a:rPr sz="2400" spc="-20" dirty="0">
                <a:latin typeface="Times New Roman"/>
                <a:cs typeface="Times New Roman"/>
              </a:rPr>
              <a:t>воде.</a:t>
            </a:r>
            <a:r>
              <a:rPr sz="2400" dirty="0">
                <a:latin typeface="Times New Roman"/>
                <a:cs typeface="Times New Roman"/>
              </a:rPr>
              <a:t> </a:t>
            </a:r>
            <a:r>
              <a:rPr sz="2400" spc="-5" dirty="0">
                <a:latin typeface="Times New Roman"/>
                <a:cs typeface="Times New Roman"/>
              </a:rPr>
              <a:t>Полученный </a:t>
            </a:r>
            <a:r>
              <a:rPr sz="2400" dirty="0">
                <a:latin typeface="Times New Roman"/>
                <a:cs typeface="Times New Roman"/>
              </a:rPr>
              <a:t> </a:t>
            </a:r>
            <a:r>
              <a:rPr sz="2400" spc="-5" dirty="0">
                <a:latin typeface="Times New Roman"/>
                <a:cs typeface="Times New Roman"/>
              </a:rPr>
              <a:t>раствор разделили на</a:t>
            </a:r>
            <a:r>
              <a:rPr sz="2400" spc="-10" dirty="0">
                <a:latin typeface="Times New Roman"/>
                <a:cs typeface="Times New Roman"/>
              </a:rPr>
              <a:t> </a:t>
            </a:r>
            <a:r>
              <a:rPr sz="2400" dirty="0">
                <a:latin typeface="Times New Roman"/>
                <a:cs typeface="Times New Roman"/>
              </a:rPr>
              <a:t>3 </a:t>
            </a:r>
            <a:r>
              <a:rPr sz="2400" spc="-30" dirty="0">
                <a:latin typeface="Times New Roman"/>
                <a:cs typeface="Times New Roman"/>
              </a:rPr>
              <a:t>колбы.</a:t>
            </a:r>
            <a:r>
              <a:rPr sz="2400" dirty="0">
                <a:latin typeface="Times New Roman"/>
                <a:cs typeface="Times New Roman"/>
              </a:rPr>
              <a:t> К 300</a:t>
            </a:r>
            <a:r>
              <a:rPr sz="2400" spc="-5" dirty="0">
                <a:latin typeface="Times New Roman"/>
                <a:cs typeface="Times New Roman"/>
              </a:rPr>
              <a:t> </a:t>
            </a:r>
            <a:r>
              <a:rPr sz="2400" dirty="0">
                <a:latin typeface="Times New Roman"/>
                <a:cs typeface="Times New Roman"/>
              </a:rPr>
              <a:t>г</a:t>
            </a:r>
            <a:r>
              <a:rPr sz="2400" spc="-5" dirty="0">
                <a:latin typeface="Times New Roman"/>
                <a:cs typeface="Times New Roman"/>
              </a:rPr>
              <a:t> раствора </a:t>
            </a:r>
            <a:r>
              <a:rPr sz="2400" dirty="0">
                <a:latin typeface="Times New Roman"/>
                <a:cs typeface="Times New Roman"/>
              </a:rPr>
              <a:t>в</a:t>
            </a:r>
            <a:r>
              <a:rPr sz="2400" spc="5" dirty="0">
                <a:latin typeface="Times New Roman"/>
                <a:cs typeface="Times New Roman"/>
              </a:rPr>
              <a:t> </a:t>
            </a:r>
            <a:r>
              <a:rPr sz="2400" spc="-5" dirty="0">
                <a:latin typeface="Times New Roman"/>
                <a:cs typeface="Times New Roman"/>
              </a:rPr>
              <a:t>первой </a:t>
            </a:r>
            <a:r>
              <a:rPr sz="2400" spc="-45" dirty="0">
                <a:latin typeface="Times New Roman"/>
                <a:cs typeface="Times New Roman"/>
              </a:rPr>
              <a:t>колбе</a:t>
            </a:r>
            <a:r>
              <a:rPr sz="2400" dirty="0">
                <a:latin typeface="Times New Roman"/>
                <a:cs typeface="Times New Roman"/>
              </a:rPr>
              <a:t> </a:t>
            </a:r>
            <a:r>
              <a:rPr sz="2400" spc="-5" dirty="0">
                <a:latin typeface="Times New Roman"/>
                <a:cs typeface="Times New Roman"/>
              </a:rPr>
              <a:t>прилили</a:t>
            </a:r>
            <a:r>
              <a:rPr sz="2400" spc="15" dirty="0">
                <a:latin typeface="Times New Roman"/>
                <a:cs typeface="Times New Roman"/>
              </a:rPr>
              <a:t> </a:t>
            </a:r>
            <a:r>
              <a:rPr sz="2400" dirty="0">
                <a:latin typeface="Times New Roman"/>
                <a:cs typeface="Times New Roman"/>
              </a:rPr>
              <a:t>164</a:t>
            </a:r>
            <a:r>
              <a:rPr sz="2400" spc="-5" dirty="0">
                <a:latin typeface="Times New Roman"/>
                <a:cs typeface="Times New Roman"/>
              </a:rPr>
              <a:t> </a:t>
            </a:r>
            <a:r>
              <a:rPr sz="2400" dirty="0">
                <a:latin typeface="Times New Roman"/>
                <a:cs typeface="Times New Roman"/>
              </a:rPr>
              <a:t>г</a:t>
            </a:r>
            <a:r>
              <a:rPr sz="2400" spc="5" dirty="0">
                <a:latin typeface="Times New Roman"/>
                <a:cs typeface="Times New Roman"/>
              </a:rPr>
              <a:t> </a:t>
            </a:r>
            <a:r>
              <a:rPr sz="2400" dirty="0">
                <a:latin typeface="Times New Roman"/>
                <a:cs typeface="Times New Roman"/>
              </a:rPr>
              <a:t>10% </a:t>
            </a:r>
            <a:r>
              <a:rPr sz="2400" spc="-585" dirty="0">
                <a:latin typeface="Times New Roman"/>
                <a:cs typeface="Times New Roman"/>
              </a:rPr>
              <a:t> </a:t>
            </a:r>
            <a:r>
              <a:rPr sz="2400" spc="-5" dirty="0">
                <a:latin typeface="Times New Roman"/>
                <a:cs typeface="Times New Roman"/>
              </a:rPr>
              <a:t>раствора</a:t>
            </a:r>
            <a:r>
              <a:rPr sz="2400" dirty="0">
                <a:latin typeface="Times New Roman"/>
                <a:cs typeface="Times New Roman"/>
              </a:rPr>
              <a:t> </a:t>
            </a:r>
            <a:r>
              <a:rPr sz="2400" spc="5" dirty="0">
                <a:latin typeface="Times New Roman"/>
                <a:cs typeface="Times New Roman"/>
              </a:rPr>
              <a:t>фосфата</a:t>
            </a:r>
            <a:r>
              <a:rPr sz="2400" spc="-25" dirty="0">
                <a:latin typeface="Times New Roman"/>
                <a:cs typeface="Times New Roman"/>
              </a:rPr>
              <a:t> </a:t>
            </a:r>
            <a:r>
              <a:rPr sz="2400" spc="-10" dirty="0">
                <a:latin typeface="Times New Roman"/>
                <a:cs typeface="Times New Roman"/>
              </a:rPr>
              <a:t>натрия,</a:t>
            </a:r>
            <a:r>
              <a:rPr sz="2400" dirty="0">
                <a:latin typeface="Times New Roman"/>
                <a:cs typeface="Times New Roman"/>
              </a:rPr>
              <a:t> в </a:t>
            </a:r>
            <a:r>
              <a:rPr sz="2400" spc="-30" dirty="0">
                <a:latin typeface="Times New Roman"/>
                <a:cs typeface="Times New Roman"/>
              </a:rPr>
              <a:t>результате</a:t>
            </a:r>
            <a:r>
              <a:rPr sz="2400" dirty="0">
                <a:latin typeface="Times New Roman"/>
                <a:cs typeface="Times New Roman"/>
              </a:rPr>
              <a:t> </a:t>
            </a:r>
            <a:r>
              <a:rPr sz="2400" spc="-15" dirty="0">
                <a:latin typeface="Times New Roman"/>
                <a:cs typeface="Times New Roman"/>
              </a:rPr>
              <a:t>чего</a:t>
            </a:r>
            <a:r>
              <a:rPr sz="2400" dirty="0">
                <a:latin typeface="Times New Roman"/>
                <a:cs typeface="Times New Roman"/>
              </a:rPr>
              <a:t> все </a:t>
            </a:r>
            <a:r>
              <a:rPr sz="2400" spc="-30" dirty="0">
                <a:latin typeface="Times New Roman"/>
                <a:cs typeface="Times New Roman"/>
              </a:rPr>
              <a:t>исходные</a:t>
            </a:r>
            <a:r>
              <a:rPr sz="2400" spc="15" dirty="0">
                <a:latin typeface="Times New Roman"/>
                <a:cs typeface="Times New Roman"/>
              </a:rPr>
              <a:t> </a:t>
            </a:r>
            <a:r>
              <a:rPr sz="2400" spc="-5" dirty="0">
                <a:latin typeface="Times New Roman"/>
                <a:cs typeface="Times New Roman"/>
              </a:rPr>
              <a:t>вещества </a:t>
            </a:r>
            <a:r>
              <a:rPr sz="2400" dirty="0">
                <a:latin typeface="Times New Roman"/>
                <a:cs typeface="Times New Roman"/>
              </a:rPr>
              <a:t> </a:t>
            </a:r>
            <a:r>
              <a:rPr sz="2400" spc="-5" dirty="0">
                <a:latin typeface="Times New Roman"/>
                <a:cs typeface="Times New Roman"/>
              </a:rPr>
              <a:t>прореагировали</a:t>
            </a:r>
            <a:r>
              <a:rPr sz="2400" spc="30" dirty="0">
                <a:latin typeface="Times New Roman"/>
                <a:cs typeface="Times New Roman"/>
              </a:rPr>
              <a:t> </a:t>
            </a:r>
            <a:r>
              <a:rPr sz="2400" spc="-5" dirty="0">
                <a:latin typeface="Times New Roman"/>
                <a:cs typeface="Times New Roman"/>
              </a:rPr>
              <a:t>полностью.</a:t>
            </a:r>
            <a:r>
              <a:rPr sz="2400" spc="45" dirty="0">
                <a:latin typeface="Times New Roman"/>
                <a:cs typeface="Times New Roman"/>
              </a:rPr>
              <a:t> </a:t>
            </a:r>
            <a:r>
              <a:rPr sz="2400" dirty="0">
                <a:latin typeface="Times New Roman"/>
                <a:cs typeface="Times New Roman"/>
              </a:rPr>
              <a:t>К</a:t>
            </a:r>
            <a:r>
              <a:rPr sz="2400" spc="25" dirty="0">
                <a:latin typeface="Times New Roman"/>
                <a:cs typeface="Times New Roman"/>
              </a:rPr>
              <a:t> </a:t>
            </a:r>
            <a:r>
              <a:rPr sz="2400" dirty="0">
                <a:latin typeface="Times New Roman"/>
                <a:cs typeface="Times New Roman"/>
              </a:rPr>
              <a:t>120</a:t>
            </a:r>
            <a:r>
              <a:rPr sz="2400" spc="25" dirty="0">
                <a:latin typeface="Times New Roman"/>
                <a:cs typeface="Times New Roman"/>
              </a:rPr>
              <a:t> </a:t>
            </a:r>
            <a:r>
              <a:rPr sz="2400" dirty="0">
                <a:latin typeface="Times New Roman"/>
                <a:cs typeface="Times New Roman"/>
              </a:rPr>
              <a:t>г</a:t>
            </a:r>
            <a:r>
              <a:rPr sz="2400" spc="35" dirty="0">
                <a:latin typeface="Times New Roman"/>
                <a:cs typeface="Times New Roman"/>
              </a:rPr>
              <a:t> </a:t>
            </a:r>
            <a:r>
              <a:rPr sz="2400" spc="-5" dirty="0">
                <a:latin typeface="Times New Roman"/>
                <a:cs typeface="Times New Roman"/>
              </a:rPr>
              <a:t>раствора</a:t>
            </a:r>
            <a:r>
              <a:rPr sz="2400" spc="25" dirty="0">
                <a:latin typeface="Times New Roman"/>
                <a:cs typeface="Times New Roman"/>
              </a:rPr>
              <a:t> </a:t>
            </a:r>
            <a:r>
              <a:rPr sz="2400" spc="-10" dirty="0">
                <a:latin typeface="Times New Roman"/>
                <a:cs typeface="Times New Roman"/>
              </a:rPr>
              <a:t>во</a:t>
            </a:r>
            <a:r>
              <a:rPr sz="2400" spc="15" dirty="0">
                <a:latin typeface="Times New Roman"/>
                <a:cs typeface="Times New Roman"/>
              </a:rPr>
              <a:t> </a:t>
            </a:r>
            <a:r>
              <a:rPr sz="2400" spc="-20" dirty="0">
                <a:latin typeface="Times New Roman"/>
                <a:cs typeface="Times New Roman"/>
              </a:rPr>
              <a:t>второй</a:t>
            </a:r>
            <a:r>
              <a:rPr sz="2400" spc="50" dirty="0">
                <a:latin typeface="Times New Roman"/>
                <a:cs typeface="Times New Roman"/>
              </a:rPr>
              <a:t> </a:t>
            </a:r>
            <a:r>
              <a:rPr sz="2400" spc="-45" dirty="0">
                <a:latin typeface="Times New Roman"/>
                <a:cs typeface="Times New Roman"/>
              </a:rPr>
              <a:t>колбе</a:t>
            </a:r>
            <a:r>
              <a:rPr sz="2400" spc="25" dirty="0">
                <a:latin typeface="Times New Roman"/>
                <a:cs typeface="Times New Roman"/>
              </a:rPr>
              <a:t> </a:t>
            </a:r>
            <a:r>
              <a:rPr sz="2400" dirty="0">
                <a:latin typeface="Times New Roman"/>
                <a:cs typeface="Times New Roman"/>
              </a:rPr>
              <a:t>добавили</a:t>
            </a:r>
            <a:r>
              <a:rPr sz="2400" spc="50" dirty="0">
                <a:latin typeface="Times New Roman"/>
                <a:cs typeface="Times New Roman"/>
              </a:rPr>
              <a:t> </a:t>
            </a:r>
            <a:r>
              <a:rPr sz="2400" dirty="0">
                <a:latin typeface="Times New Roman"/>
                <a:cs typeface="Times New Roman"/>
              </a:rPr>
              <a:t>155,61</a:t>
            </a:r>
            <a:r>
              <a:rPr sz="2400" spc="25" dirty="0">
                <a:latin typeface="Times New Roman"/>
                <a:cs typeface="Times New Roman"/>
              </a:rPr>
              <a:t> </a:t>
            </a:r>
            <a:r>
              <a:rPr sz="2400" dirty="0">
                <a:latin typeface="Times New Roman"/>
                <a:cs typeface="Times New Roman"/>
              </a:rPr>
              <a:t>г </a:t>
            </a:r>
            <a:r>
              <a:rPr sz="2400" spc="5" dirty="0">
                <a:latin typeface="Times New Roman"/>
                <a:cs typeface="Times New Roman"/>
              </a:rPr>
              <a:t> </a:t>
            </a:r>
            <a:r>
              <a:rPr sz="2400" dirty="0">
                <a:latin typeface="Times New Roman"/>
                <a:cs typeface="Times New Roman"/>
              </a:rPr>
              <a:t>20 %</a:t>
            </a:r>
            <a:r>
              <a:rPr sz="2400" spc="5" dirty="0">
                <a:latin typeface="Times New Roman"/>
                <a:cs typeface="Times New Roman"/>
              </a:rPr>
              <a:t> </a:t>
            </a:r>
            <a:r>
              <a:rPr sz="2400" spc="-5" dirty="0">
                <a:latin typeface="Times New Roman"/>
                <a:cs typeface="Times New Roman"/>
              </a:rPr>
              <a:t>раствора</a:t>
            </a:r>
            <a:r>
              <a:rPr sz="2400" spc="-10" dirty="0">
                <a:latin typeface="Times New Roman"/>
                <a:cs typeface="Times New Roman"/>
              </a:rPr>
              <a:t> </a:t>
            </a:r>
            <a:r>
              <a:rPr sz="2400" spc="-25" dirty="0">
                <a:latin typeface="Times New Roman"/>
                <a:cs typeface="Times New Roman"/>
              </a:rPr>
              <a:t>сульфата</a:t>
            </a:r>
            <a:r>
              <a:rPr sz="2400" spc="-20" dirty="0">
                <a:latin typeface="Times New Roman"/>
                <a:cs typeface="Times New Roman"/>
              </a:rPr>
              <a:t> </a:t>
            </a:r>
            <a:r>
              <a:rPr sz="2400" spc="-10" dirty="0">
                <a:latin typeface="Times New Roman"/>
                <a:cs typeface="Times New Roman"/>
              </a:rPr>
              <a:t>натрия,</a:t>
            </a:r>
            <a:r>
              <a:rPr sz="2400" spc="10" dirty="0">
                <a:latin typeface="Times New Roman"/>
                <a:cs typeface="Times New Roman"/>
              </a:rPr>
              <a:t> </a:t>
            </a:r>
            <a:r>
              <a:rPr sz="2400" spc="-5" dirty="0">
                <a:latin typeface="Times New Roman"/>
                <a:cs typeface="Times New Roman"/>
              </a:rPr>
              <a:t>при </a:t>
            </a:r>
            <a:r>
              <a:rPr sz="2400" spc="-30" dirty="0">
                <a:latin typeface="Times New Roman"/>
                <a:cs typeface="Times New Roman"/>
              </a:rPr>
              <a:t>этом</a:t>
            </a:r>
            <a:r>
              <a:rPr sz="2400" spc="15" dirty="0">
                <a:latin typeface="Times New Roman"/>
                <a:cs typeface="Times New Roman"/>
              </a:rPr>
              <a:t> </a:t>
            </a:r>
            <a:r>
              <a:rPr sz="2400" spc="-10" dirty="0">
                <a:latin typeface="Times New Roman"/>
                <a:cs typeface="Times New Roman"/>
              </a:rPr>
              <a:t>массовая </a:t>
            </a:r>
            <a:r>
              <a:rPr sz="2400" spc="-15" dirty="0">
                <a:latin typeface="Times New Roman"/>
                <a:cs typeface="Times New Roman"/>
              </a:rPr>
              <a:t>доля</a:t>
            </a:r>
            <a:r>
              <a:rPr sz="2400" spc="5" dirty="0">
                <a:latin typeface="Times New Roman"/>
                <a:cs typeface="Times New Roman"/>
              </a:rPr>
              <a:t> </a:t>
            </a:r>
            <a:r>
              <a:rPr sz="2400" spc="-25" dirty="0">
                <a:latin typeface="Times New Roman"/>
                <a:cs typeface="Times New Roman"/>
              </a:rPr>
              <a:t>сульфата</a:t>
            </a:r>
            <a:r>
              <a:rPr sz="2400" spc="-30" dirty="0">
                <a:latin typeface="Times New Roman"/>
                <a:cs typeface="Times New Roman"/>
              </a:rPr>
              <a:t> </a:t>
            </a:r>
            <a:r>
              <a:rPr sz="2400" spc="-10" dirty="0">
                <a:latin typeface="Times New Roman"/>
                <a:cs typeface="Times New Roman"/>
              </a:rPr>
              <a:t>натрия</a:t>
            </a:r>
            <a:r>
              <a:rPr sz="2400" spc="10" dirty="0">
                <a:latin typeface="Times New Roman"/>
                <a:cs typeface="Times New Roman"/>
              </a:rPr>
              <a:t> </a:t>
            </a:r>
            <a:r>
              <a:rPr sz="2400" dirty="0">
                <a:latin typeface="Times New Roman"/>
                <a:cs typeface="Times New Roman"/>
              </a:rPr>
              <a:t>в </a:t>
            </a:r>
            <a:r>
              <a:rPr sz="2400" spc="5" dirty="0">
                <a:latin typeface="Times New Roman"/>
                <a:cs typeface="Times New Roman"/>
              </a:rPr>
              <a:t> </a:t>
            </a:r>
            <a:r>
              <a:rPr sz="2400" spc="-30" dirty="0">
                <a:latin typeface="Times New Roman"/>
                <a:cs typeface="Times New Roman"/>
              </a:rPr>
              <a:t>конечном</a:t>
            </a:r>
            <a:r>
              <a:rPr sz="2400" spc="-5" dirty="0">
                <a:latin typeface="Times New Roman"/>
                <a:cs typeface="Times New Roman"/>
              </a:rPr>
              <a:t> растворе</a:t>
            </a:r>
            <a:r>
              <a:rPr sz="2400" dirty="0">
                <a:latin typeface="Times New Roman"/>
                <a:cs typeface="Times New Roman"/>
              </a:rPr>
              <a:t> </a:t>
            </a:r>
            <a:r>
              <a:rPr sz="2400" spc="-5" dirty="0">
                <a:latin typeface="Times New Roman"/>
                <a:cs typeface="Times New Roman"/>
              </a:rPr>
              <a:t>оказалась</a:t>
            </a:r>
            <a:r>
              <a:rPr sz="2400" spc="-20" dirty="0">
                <a:latin typeface="Times New Roman"/>
                <a:cs typeface="Times New Roman"/>
              </a:rPr>
              <a:t> </a:t>
            </a:r>
            <a:r>
              <a:rPr sz="2400" dirty="0">
                <a:latin typeface="Times New Roman"/>
                <a:cs typeface="Times New Roman"/>
              </a:rPr>
              <a:t>в 2 раза меньше,</a:t>
            </a:r>
            <a:r>
              <a:rPr sz="2400" spc="10" dirty="0">
                <a:latin typeface="Times New Roman"/>
                <a:cs typeface="Times New Roman"/>
              </a:rPr>
              <a:t> </a:t>
            </a:r>
            <a:r>
              <a:rPr sz="2400" dirty="0">
                <a:latin typeface="Times New Roman"/>
                <a:cs typeface="Times New Roman"/>
              </a:rPr>
              <a:t>чем</a:t>
            </a:r>
            <a:r>
              <a:rPr sz="2400" spc="-5" dirty="0">
                <a:latin typeface="Times New Roman"/>
                <a:cs typeface="Times New Roman"/>
              </a:rPr>
              <a:t> </a:t>
            </a:r>
            <a:r>
              <a:rPr sz="2400" dirty="0">
                <a:latin typeface="Times New Roman"/>
                <a:cs typeface="Times New Roman"/>
              </a:rPr>
              <a:t>в </a:t>
            </a:r>
            <a:r>
              <a:rPr sz="2400" spc="-30" dirty="0">
                <a:latin typeface="Times New Roman"/>
                <a:cs typeface="Times New Roman"/>
              </a:rPr>
              <a:t>исходном.</a:t>
            </a:r>
            <a:r>
              <a:rPr sz="2400" spc="25" dirty="0">
                <a:latin typeface="Times New Roman"/>
                <a:cs typeface="Times New Roman"/>
              </a:rPr>
              <a:t> </a:t>
            </a:r>
            <a:r>
              <a:rPr sz="2400" spc="-10" dirty="0">
                <a:latin typeface="Times New Roman"/>
                <a:cs typeface="Times New Roman"/>
              </a:rPr>
              <a:t>Определите </a:t>
            </a:r>
            <a:r>
              <a:rPr sz="2400" spc="-5" dirty="0">
                <a:latin typeface="Times New Roman"/>
                <a:cs typeface="Times New Roman"/>
              </a:rPr>
              <a:t> массовые</a:t>
            </a:r>
            <a:r>
              <a:rPr sz="2400" spc="-10" dirty="0">
                <a:latin typeface="Times New Roman"/>
                <a:cs typeface="Times New Roman"/>
              </a:rPr>
              <a:t> доли</a:t>
            </a:r>
            <a:r>
              <a:rPr sz="2400" spc="10" dirty="0">
                <a:latin typeface="Times New Roman"/>
                <a:cs typeface="Times New Roman"/>
              </a:rPr>
              <a:t> </a:t>
            </a:r>
            <a:r>
              <a:rPr sz="2400" spc="5" dirty="0">
                <a:latin typeface="Times New Roman"/>
                <a:cs typeface="Times New Roman"/>
              </a:rPr>
              <a:t>веществ</a:t>
            </a:r>
            <a:r>
              <a:rPr sz="2400" dirty="0">
                <a:latin typeface="Times New Roman"/>
                <a:cs typeface="Times New Roman"/>
              </a:rPr>
              <a:t> в</a:t>
            </a:r>
            <a:r>
              <a:rPr sz="2400" spc="-5" dirty="0">
                <a:latin typeface="Times New Roman"/>
                <a:cs typeface="Times New Roman"/>
              </a:rPr>
              <a:t> </a:t>
            </a:r>
            <a:r>
              <a:rPr sz="2400" dirty="0">
                <a:latin typeface="Times New Roman"/>
                <a:cs typeface="Times New Roman"/>
              </a:rPr>
              <a:t>третьей</a:t>
            </a:r>
            <a:r>
              <a:rPr sz="2400" spc="15" dirty="0">
                <a:latin typeface="Times New Roman"/>
                <a:cs typeface="Times New Roman"/>
              </a:rPr>
              <a:t> </a:t>
            </a:r>
            <a:r>
              <a:rPr sz="2400" spc="-35" dirty="0">
                <a:latin typeface="Times New Roman"/>
                <a:cs typeface="Times New Roman"/>
              </a:rPr>
              <a:t>колбе.</a:t>
            </a:r>
            <a:r>
              <a:rPr sz="2400" dirty="0">
                <a:latin typeface="Times New Roman"/>
                <a:cs typeface="Times New Roman"/>
              </a:rPr>
              <a:t> </a:t>
            </a:r>
            <a:r>
              <a:rPr sz="2400" spc="-25" dirty="0">
                <a:latin typeface="Times New Roman"/>
                <a:cs typeface="Times New Roman"/>
              </a:rPr>
              <a:t>Гидролизом</a:t>
            </a:r>
            <a:r>
              <a:rPr sz="2400" spc="15" dirty="0">
                <a:latin typeface="Times New Roman"/>
                <a:cs typeface="Times New Roman"/>
              </a:rPr>
              <a:t> </a:t>
            </a:r>
            <a:r>
              <a:rPr sz="2400" spc="-10" dirty="0">
                <a:latin typeface="Times New Roman"/>
                <a:cs typeface="Times New Roman"/>
              </a:rPr>
              <a:t>солей</a:t>
            </a:r>
            <a:r>
              <a:rPr sz="2400" spc="-5" dirty="0">
                <a:latin typeface="Times New Roman"/>
                <a:cs typeface="Times New Roman"/>
              </a:rPr>
              <a:t> </a:t>
            </a:r>
            <a:r>
              <a:rPr sz="2400" spc="-10" dirty="0">
                <a:latin typeface="Times New Roman"/>
                <a:cs typeface="Times New Roman"/>
              </a:rPr>
              <a:t>пренебречь.</a:t>
            </a:r>
            <a:endParaRPr sz="2400">
              <a:latin typeface="Times New Roman"/>
              <a:cs typeface="Times New Roman"/>
            </a:endParaRPr>
          </a:p>
        </p:txBody>
      </p:sp>
      <p:graphicFrame>
        <p:nvGraphicFramePr>
          <p:cNvPr id="3" name="object 3"/>
          <p:cNvGraphicFramePr>
            <a:graphicFrameLocks noGrp="1"/>
          </p:cNvGraphicFramePr>
          <p:nvPr/>
        </p:nvGraphicFramePr>
        <p:xfrm>
          <a:off x="1671954" y="2940939"/>
          <a:ext cx="7565390" cy="3291827"/>
        </p:xfrm>
        <a:graphic>
          <a:graphicData uri="http://schemas.openxmlformats.org/drawingml/2006/table">
            <a:tbl>
              <a:tblPr firstRow="1" bandRow="1">
                <a:tableStyleId>{2D5ABB26-0587-4C30-8999-92F81FD0307C}</a:tableStyleId>
              </a:tblPr>
              <a:tblGrid>
                <a:gridCol w="4366260"/>
                <a:gridCol w="3199130"/>
              </a:tblGrid>
              <a:tr h="365760">
                <a:tc>
                  <a:txBody>
                    <a:bodyPr/>
                    <a:lstStyle/>
                    <a:p>
                      <a:pPr marL="68580">
                        <a:lnSpc>
                          <a:spcPts val="2780"/>
                        </a:lnSpc>
                      </a:pPr>
                      <a:r>
                        <a:rPr sz="2400" b="1" u="heavy" dirty="0">
                          <a:uFill>
                            <a:solidFill>
                              <a:srgbClr val="000000"/>
                            </a:solidFill>
                          </a:uFill>
                          <a:latin typeface="Times New Roman"/>
                          <a:cs typeface="Times New Roman"/>
                        </a:rPr>
                        <a:t>Дано:</a:t>
                      </a:r>
                      <a:endParaRPr sz="2400">
                        <a:latin typeface="Times New Roman"/>
                        <a:cs typeface="Times New Roman"/>
                      </a:endParaRPr>
                    </a:p>
                  </a:txBody>
                  <a:tcPr marL="0" marR="0" marT="0" marB="0">
                    <a:lnL w="12700">
                      <a:solidFill>
                        <a:srgbClr val="FFFFFF"/>
                      </a:solidFill>
                      <a:prstDash val="solid"/>
                    </a:lnL>
                    <a:lnT w="12700">
                      <a:solidFill>
                        <a:srgbClr val="FFFFFF"/>
                      </a:solidFill>
                      <a:prstDash val="solid"/>
                    </a:lnT>
                    <a:lnB w="38100">
                      <a:solidFill>
                        <a:srgbClr val="FFFFFF"/>
                      </a:solidFill>
                      <a:prstDash val="solid"/>
                    </a:lnB>
                  </a:tcPr>
                </a:tc>
                <a:tc>
                  <a:txBody>
                    <a:bodyPr/>
                    <a:lstStyle/>
                    <a:p>
                      <a:pPr marL="69215">
                        <a:lnSpc>
                          <a:spcPts val="2780"/>
                        </a:lnSpc>
                      </a:pPr>
                      <a:r>
                        <a:rPr sz="2400" b="1" u="heavy" spc="-5" dirty="0">
                          <a:uFill>
                            <a:solidFill>
                              <a:srgbClr val="000000"/>
                            </a:solidFill>
                          </a:uFill>
                          <a:latin typeface="Times New Roman"/>
                          <a:cs typeface="Times New Roman"/>
                        </a:rPr>
                        <a:t>Анализ </a:t>
                      </a:r>
                      <a:r>
                        <a:rPr sz="2400" b="1" u="heavy" dirty="0">
                          <a:uFill>
                            <a:solidFill>
                              <a:srgbClr val="000000"/>
                            </a:solidFill>
                          </a:uFill>
                          <a:latin typeface="Times New Roman"/>
                          <a:cs typeface="Times New Roman"/>
                        </a:rPr>
                        <a:t>и</a:t>
                      </a:r>
                      <a:r>
                        <a:rPr sz="2400" b="1" u="heavy" spc="-10" dirty="0">
                          <a:uFill>
                            <a:solidFill>
                              <a:srgbClr val="000000"/>
                            </a:solidFill>
                          </a:uFill>
                          <a:latin typeface="Times New Roman"/>
                          <a:cs typeface="Times New Roman"/>
                        </a:rPr>
                        <a:t> </a:t>
                      </a:r>
                      <a:r>
                        <a:rPr sz="2400" b="1" u="heavy" spc="-5" dirty="0">
                          <a:uFill>
                            <a:solidFill>
                              <a:srgbClr val="000000"/>
                            </a:solidFill>
                          </a:uFill>
                          <a:latin typeface="Times New Roman"/>
                          <a:cs typeface="Times New Roman"/>
                        </a:rPr>
                        <a:t>решение:</a:t>
                      </a:r>
                      <a:endParaRPr sz="2400">
                        <a:latin typeface="Times New Roman"/>
                        <a:cs typeface="Times New Roman"/>
                      </a:endParaRPr>
                    </a:p>
                  </a:txBody>
                  <a:tcPr marL="0" marR="0" marT="0" marB="0">
                    <a:lnR w="12700">
                      <a:solidFill>
                        <a:srgbClr val="FFFFFF"/>
                      </a:solidFill>
                      <a:prstDash val="solid"/>
                    </a:lnR>
                    <a:lnT w="12700">
                      <a:solidFill>
                        <a:srgbClr val="FFFFFF"/>
                      </a:solidFill>
                      <a:prstDash val="solid"/>
                    </a:lnT>
                    <a:lnB w="38100">
                      <a:solidFill>
                        <a:srgbClr val="FFFFFF"/>
                      </a:solidFill>
                      <a:prstDash val="solid"/>
                    </a:lnB>
                  </a:tcPr>
                </a:tc>
              </a:tr>
              <a:tr h="2926067">
                <a:tc>
                  <a:txBody>
                    <a:bodyPr/>
                    <a:lstStyle/>
                    <a:p>
                      <a:pPr marL="68580" marR="625475">
                        <a:lnSpc>
                          <a:spcPts val="2880"/>
                        </a:lnSpc>
                        <a:spcBef>
                          <a:spcPts val="15"/>
                        </a:spcBef>
                      </a:pPr>
                      <a:r>
                        <a:rPr sz="2400" spc="-5" dirty="0">
                          <a:latin typeface="Times New Roman"/>
                          <a:cs typeface="Times New Roman"/>
                        </a:rPr>
                        <a:t>m</a:t>
                      </a:r>
                      <a:r>
                        <a:rPr sz="2400" spc="-7" baseline="-20833" dirty="0">
                          <a:latin typeface="Times New Roman"/>
                          <a:cs typeface="Times New Roman"/>
                        </a:rPr>
                        <a:t>р-ра</a:t>
                      </a:r>
                      <a:r>
                        <a:rPr sz="2400" baseline="-20833" dirty="0">
                          <a:latin typeface="Times New Roman"/>
                          <a:cs typeface="Times New Roman"/>
                        </a:rPr>
                        <a:t> 1</a:t>
                      </a:r>
                      <a:r>
                        <a:rPr sz="2400" dirty="0">
                          <a:latin typeface="Times New Roman"/>
                          <a:cs typeface="Times New Roman"/>
                        </a:rPr>
                        <a:t>(BaCl</a:t>
                      </a:r>
                      <a:r>
                        <a:rPr sz="2400" baseline="-20833" dirty="0">
                          <a:latin typeface="Times New Roman"/>
                          <a:cs typeface="Times New Roman"/>
                        </a:rPr>
                        <a:t>2</a:t>
                      </a:r>
                      <a:r>
                        <a:rPr sz="2400" spc="247" baseline="-20833" dirty="0">
                          <a:latin typeface="Times New Roman"/>
                          <a:cs typeface="Times New Roman"/>
                        </a:rPr>
                        <a:t> </a:t>
                      </a:r>
                      <a:r>
                        <a:rPr sz="2400" dirty="0">
                          <a:latin typeface="Times New Roman"/>
                          <a:cs typeface="Times New Roman"/>
                        </a:rPr>
                        <a:t>+</a:t>
                      </a:r>
                      <a:r>
                        <a:rPr sz="2400" spc="-140" dirty="0">
                          <a:latin typeface="Times New Roman"/>
                          <a:cs typeface="Times New Roman"/>
                        </a:rPr>
                        <a:t> </a:t>
                      </a:r>
                      <a:r>
                        <a:rPr sz="2400" dirty="0">
                          <a:latin typeface="Times New Roman"/>
                          <a:cs typeface="Times New Roman"/>
                        </a:rPr>
                        <a:t>AlCl</a:t>
                      </a:r>
                      <a:r>
                        <a:rPr sz="2400" baseline="-20833" dirty="0">
                          <a:latin typeface="Times New Roman"/>
                          <a:cs typeface="Times New Roman"/>
                        </a:rPr>
                        <a:t>3</a:t>
                      </a:r>
                      <a:r>
                        <a:rPr sz="2400" dirty="0">
                          <a:latin typeface="Times New Roman"/>
                          <a:cs typeface="Times New Roman"/>
                        </a:rPr>
                        <a:t>)</a:t>
                      </a:r>
                      <a:r>
                        <a:rPr sz="2400" spc="-20" dirty="0">
                          <a:latin typeface="Times New Roman"/>
                          <a:cs typeface="Times New Roman"/>
                        </a:rPr>
                        <a:t> </a:t>
                      </a:r>
                      <a:r>
                        <a:rPr sz="2400" dirty="0">
                          <a:latin typeface="Times New Roman"/>
                          <a:cs typeface="Times New Roman"/>
                        </a:rPr>
                        <a:t>=</a:t>
                      </a:r>
                      <a:r>
                        <a:rPr sz="2400" spc="-35" dirty="0">
                          <a:latin typeface="Times New Roman"/>
                          <a:cs typeface="Times New Roman"/>
                        </a:rPr>
                        <a:t> </a:t>
                      </a:r>
                      <a:r>
                        <a:rPr sz="2400" dirty="0">
                          <a:latin typeface="Times New Roman"/>
                          <a:cs typeface="Times New Roman"/>
                        </a:rPr>
                        <a:t>300</a:t>
                      </a:r>
                      <a:r>
                        <a:rPr sz="2400" spc="-15" dirty="0">
                          <a:latin typeface="Times New Roman"/>
                          <a:cs typeface="Times New Roman"/>
                        </a:rPr>
                        <a:t> </a:t>
                      </a:r>
                      <a:r>
                        <a:rPr sz="2400" dirty="0">
                          <a:latin typeface="Times New Roman"/>
                          <a:cs typeface="Times New Roman"/>
                        </a:rPr>
                        <a:t>г </a:t>
                      </a:r>
                      <a:r>
                        <a:rPr sz="2400" spc="-585" dirty="0">
                          <a:latin typeface="Times New Roman"/>
                          <a:cs typeface="Times New Roman"/>
                        </a:rPr>
                        <a:t> </a:t>
                      </a:r>
                      <a:r>
                        <a:rPr sz="2400" spc="-5" dirty="0">
                          <a:latin typeface="Times New Roman"/>
                          <a:cs typeface="Times New Roman"/>
                        </a:rPr>
                        <a:t>m</a:t>
                      </a:r>
                      <a:r>
                        <a:rPr sz="2400" spc="-7" baseline="-20833" dirty="0">
                          <a:latin typeface="Times New Roman"/>
                          <a:cs typeface="Times New Roman"/>
                        </a:rPr>
                        <a:t>р-ра</a:t>
                      </a:r>
                      <a:r>
                        <a:rPr sz="2400" spc="-5" dirty="0">
                          <a:latin typeface="Times New Roman"/>
                          <a:cs typeface="Times New Roman"/>
                        </a:rPr>
                        <a:t>(Na</a:t>
                      </a:r>
                      <a:r>
                        <a:rPr sz="2400" spc="-7" baseline="-20833" dirty="0">
                          <a:latin typeface="Times New Roman"/>
                          <a:cs typeface="Times New Roman"/>
                        </a:rPr>
                        <a:t>3</a:t>
                      </a:r>
                      <a:r>
                        <a:rPr sz="2400" spc="-5" dirty="0">
                          <a:latin typeface="Times New Roman"/>
                          <a:cs typeface="Times New Roman"/>
                        </a:rPr>
                        <a:t>PO</a:t>
                      </a:r>
                      <a:r>
                        <a:rPr sz="2400" spc="-7" baseline="-20833" dirty="0">
                          <a:latin typeface="Times New Roman"/>
                          <a:cs typeface="Times New Roman"/>
                        </a:rPr>
                        <a:t>4</a:t>
                      </a:r>
                      <a:r>
                        <a:rPr sz="2400" spc="-5" dirty="0">
                          <a:latin typeface="Times New Roman"/>
                          <a:cs typeface="Times New Roman"/>
                        </a:rPr>
                        <a:t>)</a:t>
                      </a:r>
                      <a:r>
                        <a:rPr sz="2400" spc="15" dirty="0">
                          <a:latin typeface="Times New Roman"/>
                          <a:cs typeface="Times New Roman"/>
                        </a:rPr>
                        <a:t> </a:t>
                      </a:r>
                      <a:r>
                        <a:rPr sz="2400" dirty="0">
                          <a:latin typeface="Times New Roman"/>
                          <a:cs typeface="Times New Roman"/>
                        </a:rPr>
                        <a:t>=</a:t>
                      </a:r>
                      <a:r>
                        <a:rPr sz="2400" spc="-15" dirty="0">
                          <a:latin typeface="Times New Roman"/>
                          <a:cs typeface="Times New Roman"/>
                        </a:rPr>
                        <a:t> </a:t>
                      </a:r>
                      <a:r>
                        <a:rPr sz="2400" spc="-5" dirty="0">
                          <a:latin typeface="Times New Roman"/>
                          <a:cs typeface="Times New Roman"/>
                        </a:rPr>
                        <a:t>164</a:t>
                      </a:r>
                      <a:r>
                        <a:rPr sz="2400" spc="-10" dirty="0">
                          <a:latin typeface="Times New Roman"/>
                          <a:cs typeface="Times New Roman"/>
                        </a:rPr>
                        <a:t> </a:t>
                      </a:r>
                      <a:r>
                        <a:rPr sz="2400" dirty="0">
                          <a:latin typeface="Times New Roman"/>
                          <a:cs typeface="Times New Roman"/>
                        </a:rPr>
                        <a:t>г</a:t>
                      </a:r>
                      <a:endParaRPr sz="2400">
                        <a:latin typeface="Times New Roman"/>
                        <a:cs typeface="Times New Roman"/>
                      </a:endParaRPr>
                    </a:p>
                    <a:p>
                      <a:pPr marL="68580">
                        <a:lnSpc>
                          <a:spcPts val="2790"/>
                        </a:lnSpc>
                      </a:pPr>
                      <a:r>
                        <a:rPr sz="2400" spc="-10" dirty="0">
                          <a:latin typeface="Symbol"/>
                          <a:cs typeface="Symbol"/>
                        </a:rPr>
                        <a:t></a:t>
                      </a:r>
                      <a:r>
                        <a:rPr sz="2400" spc="-10" dirty="0">
                          <a:latin typeface="Times New Roman"/>
                          <a:cs typeface="Times New Roman"/>
                        </a:rPr>
                        <a:t>(Na</a:t>
                      </a:r>
                      <a:r>
                        <a:rPr sz="2400" spc="-15" baseline="-20833" dirty="0">
                          <a:latin typeface="Times New Roman"/>
                          <a:cs typeface="Times New Roman"/>
                        </a:rPr>
                        <a:t>3</a:t>
                      </a:r>
                      <a:r>
                        <a:rPr sz="2400" spc="-10" dirty="0">
                          <a:latin typeface="Times New Roman"/>
                          <a:cs typeface="Times New Roman"/>
                        </a:rPr>
                        <a:t>PO</a:t>
                      </a:r>
                      <a:r>
                        <a:rPr sz="2400" spc="-15" baseline="-20833" dirty="0">
                          <a:latin typeface="Times New Roman"/>
                          <a:cs typeface="Times New Roman"/>
                        </a:rPr>
                        <a:t>4</a:t>
                      </a:r>
                      <a:r>
                        <a:rPr sz="2400" spc="-10" dirty="0">
                          <a:latin typeface="Times New Roman"/>
                          <a:cs typeface="Times New Roman"/>
                        </a:rPr>
                        <a:t>)</a:t>
                      </a:r>
                      <a:r>
                        <a:rPr sz="2400" spc="40" dirty="0">
                          <a:latin typeface="Times New Roman"/>
                          <a:cs typeface="Times New Roman"/>
                        </a:rPr>
                        <a:t> </a:t>
                      </a:r>
                      <a:r>
                        <a:rPr sz="2400" dirty="0">
                          <a:latin typeface="Times New Roman"/>
                          <a:cs typeface="Times New Roman"/>
                        </a:rPr>
                        <a:t>=</a:t>
                      </a:r>
                      <a:r>
                        <a:rPr sz="2400" spc="-20" dirty="0">
                          <a:latin typeface="Times New Roman"/>
                          <a:cs typeface="Times New Roman"/>
                        </a:rPr>
                        <a:t> </a:t>
                      </a:r>
                      <a:r>
                        <a:rPr sz="2400" dirty="0">
                          <a:latin typeface="Times New Roman"/>
                          <a:cs typeface="Times New Roman"/>
                        </a:rPr>
                        <a:t>10%</a:t>
                      </a:r>
                      <a:r>
                        <a:rPr sz="2400" spc="-5" dirty="0">
                          <a:latin typeface="Times New Roman"/>
                          <a:cs typeface="Times New Roman"/>
                        </a:rPr>
                        <a:t> </a:t>
                      </a:r>
                      <a:r>
                        <a:rPr sz="2400" dirty="0">
                          <a:latin typeface="Times New Roman"/>
                          <a:cs typeface="Times New Roman"/>
                        </a:rPr>
                        <a:t>=</a:t>
                      </a:r>
                      <a:r>
                        <a:rPr sz="2400" spc="-20" dirty="0">
                          <a:latin typeface="Times New Roman"/>
                          <a:cs typeface="Times New Roman"/>
                        </a:rPr>
                        <a:t> </a:t>
                      </a:r>
                      <a:r>
                        <a:rPr sz="2400" dirty="0">
                          <a:latin typeface="Times New Roman"/>
                          <a:cs typeface="Times New Roman"/>
                        </a:rPr>
                        <a:t>0,1</a:t>
                      </a:r>
                      <a:endParaRPr sz="2400">
                        <a:latin typeface="Times New Roman"/>
                        <a:cs typeface="Times New Roman"/>
                      </a:endParaRPr>
                    </a:p>
                    <a:p>
                      <a:pPr marL="68580" marR="624840">
                        <a:lnSpc>
                          <a:spcPts val="2880"/>
                        </a:lnSpc>
                        <a:spcBef>
                          <a:spcPts val="90"/>
                        </a:spcBef>
                      </a:pPr>
                      <a:r>
                        <a:rPr sz="2400" spc="-5" dirty="0">
                          <a:latin typeface="Times New Roman"/>
                          <a:cs typeface="Times New Roman"/>
                        </a:rPr>
                        <a:t>m</a:t>
                      </a:r>
                      <a:r>
                        <a:rPr sz="2400" spc="-7" baseline="-20833" dirty="0">
                          <a:latin typeface="Times New Roman"/>
                          <a:cs typeface="Times New Roman"/>
                        </a:rPr>
                        <a:t>р-ра</a:t>
                      </a:r>
                      <a:r>
                        <a:rPr sz="2400" baseline="-20833" dirty="0">
                          <a:latin typeface="Times New Roman"/>
                          <a:cs typeface="Times New Roman"/>
                        </a:rPr>
                        <a:t> 2</a:t>
                      </a:r>
                      <a:r>
                        <a:rPr sz="2400" dirty="0">
                          <a:latin typeface="Times New Roman"/>
                          <a:cs typeface="Times New Roman"/>
                        </a:rPr>
                        <a:t>(BaCl</a:t>
                      </a:r>
                      <a:r>
                        <a:rPr sz="2400" baseline="-20833" dirty="0">
                          <a:latin typeface="Times New Roman"/>
                          <a:cs typeface="Times New Roman"/>
                        </a:rPr>
                        <a:t>2</a:t>
                      </a:r>
                      <a:r>
                        <a:rPr sz="2400" spc="247" baseline="-20833" dirty="0">
                          <a:latin typeface="Times New Roman"/>
                          <a:cs typeface="Times New Roman"/>
                        </a:rPr>
                        <a:t> </a:t>
                      </a:r>
                      <a:r>
                        <a:rPr sz="2400" dirty="0">
                          <a:latin typeface="Times New Roman"/>
                          <a:cs typeface="Times New Roman"/>
                        </a:rPr>
                        <a:t>+</a:t>
                      </a:r>
                      <a:r>
                        <a:rPr sz="2400" spc="-140" dirty="0">
                          <a:latin typeface="Times New Roman"/>
                          <a:cs typeface="Times New Roman"/>
                        </a:rPr>
                        <a:t> </a:t>
                      </a:r>
                      <a:r>
                        <a:rPr sz="2400" dirty="0">
                          <a:latin typeface="Times New Roman"/>
                          <a:cs typeface="Times New Roman"/>
                        </a:rPr>
                        <a:t>AlCl</a:t>
                      </a:r>
                      <a:r>
                        <a:rPr sz="2400" baseline="-20833" dirty="0">
                          <a:latin typeface="Times New Roman"/>
                          <a:cs typeface="Times New Roman"/>
                        </a:rPr>
                        <a:t>3</a:t>
                      </a:r>
                      <a:r>
                        <a:rPr sz="2400" dirty="0">
                          <a:latin typeface="Times New Roman"/>
                          <a:cs typeface="Times New Roman"/>
                        </a:rPr>
                        <a:t>)</a:t>
                      </a:r>
                      <a:r>
                        <a:rPr sz="2400" spc="-20" dirty="0">
                          <a:latin typeface="Times New Roman"/>
                          <a:cs typeface="Times New Roman"/>
                        </a:rPr>
                        <a:t> </a:t>
                      </a:r>
                      <a:r>
                        <a:rPr sz="2400" dirty="0">
                          <a:latin typeface="Times New Roman"/>
                          <a:cs typeface="Times New Roman"/>
                        </a:rPr>
                        <a:t>=</a:t>
                      </a:r>
                      <a:r>
                        <a:rPr sz="2400" spc="-35" dirty="0">
                          <a:latin typeface="Times New Roman"/>
                          <a:cs typeface="Times New Roman"/>
                        </a:rPr>
                        <a:t> </a:t>
                      </a:r>
                      <a:r>
                        <a:rPr sz="2400" dirty="0">
                          <a:latin typeface="Times New Roman"/>
                          <a:cs typeface="Times New Roman"/>
                        </a:rPr>
                        <a:t>120</a:t>
                      </a:r>
                      <a:r>
                        <a:rPr sz="2400" spc="-15" dirty="0">
                          <a:latin typeface="Times New Roman"/>
                          <a:cs typeface="Times New Roman"/>
                        </a:rPr>
                        <a:t> </a:t>
                      </a:r>
                      <a:r>
                        <a:rPr sz="2400" dirty="0">
                          <a:latin typeface="Times New Roman"/>
                          <a:cs typeface="Times New Roman"/>
                        </a:rPr>
                        <a:t>г </a:t>
                      </a:r>
                      <a:r>
                        <a:rPr sz="2400" spc="-585" dirty="0">
                          <a:latin typeface="Times New Roman"/>
                          <a:cs typeface="Times New Roman"/>
                        </a:rPr>
                        <a:t> </a:t>
                      </a:r>
                      <a:r>
                        <a:rPr sz="2400" spc="-5" dirty="0">
                          <a:latin typeface="Times New Roman"/>
                          <a:cs typeface="Times New Roman"/>
                        </a:rPr>
                        <a:t>m</a:t>
                      </a:r>
                      <a:r>
                        <a:rPr sz="2400" spc="-7" baseline="-20833" dirty="0">
                          <a:latin typeface="Times New Roman"/>
                          <a:cs typeface="Times New Roman"/>
                        </a:rPr>
                        <a:t>р-ра</a:t>
                      </a:r>
                      <a:r>
                        <a:rPr sz="2400" spc="-5" dirty="0">
                          <a:latin typeface="Times New Roman"/>
                          <a:cs typeface="Times New Roman"/>
                        </a:rPr>
                        <a:t>(Na</a:t>
                      </a:r>
                      <a:r>
                        <a:rPr sz="2400" spc="-7" baseline="-20833" dirty="0">
                          <a:latin typeface="Times New Roman"/>
                          <a:cs typeface="Times New Roman"/>
                        </a:rPr>
                        <a:t>2</a:t>
                      </a:r>
                      <a:r>
                        <a:rPr sz="2400" spc="-5" dirty="0">
                          <a:latin typeface="Times New Roman"/>
                          <a:cs typeface="Times New Roman"/>
                        </a:rPr>
                        <a:t>SO</a:t>
                      </a:r>
                      <a:r>
                        <a:rPr sz="2400" spc="-7" baseline="-20833" dirty="0">
                          <a:latin typeface="Times New Roman"/>
                          <a:cs typeface="Times New Roman"/>
                        </a:rPr>
                        <a:t>4</a:t>
                      </a:r>
                      <a:r>
                        <a:rPr sz="2400" spc="-5" dirty="0">
                          <a:latin typeface="Times New Roman"/>
                          <a:cs typeface="Times New Roman"/>
                        </a:rPr>
                        <a:t>)</a:t>
                      </a:r>
                      <a:r>
                        <a:rPr sz="2400" spc="15" dirty="0">
                          <a:latin typeface="Times New Roman"/>
                          <a:cs typeface="Times New Roman"/>
                        </a:rPr>
                        <a:t> </a:t>
                      </a:r>
                      <a:r>
                        <a:rPr sz="2400" dirty="0">
                          <a:latin typeface="Times New Roman"/>
                          <a:cs typeface="Times New Roman"/>
                        </a:rPr>
                        <a:t>=</a:t>
                      </a:r>
                      <a:r>
                        <a:rPr sz="2400" spc="-15" dirty="0">
                          <a:latin typeface="Times New Roman"/>
                          <a:cs typeface="Times New Roman"/>
                        </a:rPr>
                        <a:t> </a:t>
                      </a:r>
                      <a:r>
                        <a:rPr sz="2400" dirty="0">
                          <a:latin typeface="Times New Roman"/>
                          <a:cs typeface="Times New Roman"/>
                        </a:rPr>
                        <a:t>155,61</a:t>
                      </a:r>
                      <a:r>
                        <a:rPr sz="2400" spc="-5" dirty="0">
                          <a:latin typeface="Times New Roman"/>
                          <a:cs typeface="Times New Roman"/>
                        </a:rPr>
                        <a:t> </a:t>
                      </a:r>
                      <a:r>
                        <a:rPr sz="2400" dirty="0">
                          <a:latin typeface="Times New Roman"/>
                          <a:cs typeface="Times New Roman"/>
                        </a:rPr>
                        <a:t>г</a:t>
                      </a:r>
                      <a:endParaRPr sz="2400">
                        <a:latin typeface="Times New Roman"/>
                        <a:cs typeface="Times New Roman"/>
                      </a:endParaRPr>
                    </a:p>
                    <a:p>
                      <a:pPr marL="68580">
                        <a:lnSpc>
                          <a:spcPts val="2800"/>
                        </a:lnSpc>
                      </a:pPr>
                      <a:r>
                        <a:rPr sz="2400" spc="-5" dirty="0">
                          <a:latin typeface="Symbol"/>
                          <a:cs typeface="Symbol"/>
                        </a:rPr>
                        <a:t></a:t>
                      </a:r>
                      <a:r>
                        <a:rPr sz="2400" spc="-7" baseline="-20833" dirty="0">
                          <a:latin typeface="Times New Roman"/>
                          <a:cs typeface="Times New Roman"/>
                        </a:rPr>
                        <a:t>1</a:t>
                      </a:r>
                      <a:r>
                        <a:rPr sz="2400" spc="-5" dirty="0">
                          <a:latin typeface="Times New Roman"/>
                          <a:cs typeface="Times New Roman"/>
                        </a:rPr>
                        <a:t>(Na</a:t>
                      </a:r>
                      <a:r>
                        <a:rPr sz="2400" spc="-7" baseline="-20833" dirty="0">
                          <a:latin typeface="Times New Roman"/>
                          <a:cs typeface="Times New Roman"/>
                        </a:rPr>
                        <a:t>2</a:t>
                      </a:r>
                      <a:r>
                        <a:rPr sz="2400" spc="-5" dirty="0">
                          <a:latin typeface="Times New Roman"/>
                          <a:cs typeface="Times New Roman"/>
                        </a:rPr>
                        <a:t>SO</a:t>
                      </a:r>
                      <a:r>
                        <a:rPr sz="2400" spc="-7" baseline="-20833" dirty="0">
                          <a:latin typeface="Times New Roman"/>
                          <a:cs typeface="Times New Roman"/>
                        </a:rPr>
                        <a:t>4</a:t>
                      </a:r>
                      <a:r>
                        <a:rPr sz="2400" spc="-5" dirty="0">
                          <a:latin typeface="Times New Roman"/>
                          <a:cs typeface="Times New Roman"/>
                        </a:rPr>
                        <a:t>)</a:t>
                      </a:r>
                      <a:r>
                        <a:rPr sz="2400" spc="5" dirty="0">
                          <a:latin typeface="Times New Roman"/>
                          <a:cs typeface="Times New Roman"/>
                        </a:rPr>
                        <a:t> </a:t>
                      </a:r>
                      <a:r>
                        <a:rPr sz="2400" dirty="0">
                          <a:latin typeface="Times New Roman"/>
                          <a:cs typeface="Times New Roman"/>
                        </a:rPr>
                        <a:t>=</a:t>
                      </a:r>
                      <a:r>
                        <a:rPr sz="2400" spc="-20" dirty="0">
                          <a:latin typeface="Times New Roman"/>
                          <a:cs typeface="Times New Roman"/>
                        </a:rPr>
                        <a:t> </a:t>
                      </a:r>
                      <a:r>
                        <a:rPr sz="2400" dirty="0">
                          <a:latin typeface="Times New Roman"/>
                          <a:cs typeface="Times New Roman"/>
                        </a:rPr>
                        <a:t>20%</a:t>
                      </a:r>
                      <a:r>
                        <a:rPr sz="2400" spc="-25" dirty="0">
                          <a:latin typeface="Times New Roman"/>
                          <a:cs typeface="Times New Roman"/>
                        </a:rPr>
                        <a:t> </a:t>
                      </a:r>
                      <a:r>
                        <a:rPr sz="2400" dirty="0">
                          <a:latin typeface="Times New Roman"/>
                          <a:cs typeface="Times New Roman"/>
                        </a:rPr>
                        <a:t>=</a:t>
                      </a:r>
                      <a:r>
                        <a:rPr sz="2400" spc="-35" dirty="0">
                          <a:latin typeface="Times New Roman"/>
                          <a:cs typeface="Times New Roman"/>
                        </a:rPr>
                        <a:t> </a:t>
                      </a:r>
                      <a:r>
                        <a:rPr sz="2400" dirty="0">
                          <a:latin typeface="Times New Roman"/>
                          <a:cs typeface="Times New Roman"/>
                        </a:rPr>
                        <a:t>0,2</a:t>
                      </a:r>
                      <a:endParaRPr sz="2400">
                        <a:latin typeface="Times New Roman"/>
                        <a:cs typeface="Times New Roman"/>
                      </a:endParaRPr>
                    </a:p>
                    <a:p>
                      <a:pPr marL="68580">
                        <a:lnSpc>
                          <a:spcPct val="100000"/>
                        </a:lnSpc>
                      </a:pPr>
                      <a:r>
                        <a:rPr sz="2400" spc="-5" dirty="0">
                          <a:latin typeface="Symbol"/>
                          <a:cs typeface="Symbol"/>
                        </a:rPr>
                        <a:t></a:t>
                      </a:r>
                      <a:r>
                        <a:rPr sz="2400" spc="-7" baseline="-20833" dirty="0">
                          <a:latin typeface="Times New Roman"/>
                          <a:cs typeface="Times New Roman"/>
                        </a:rPr>
                        <a:t>2</a:t>
                      </a:r>
                      <a:r>
                        <a:rPr sz="2400" spc="-5" dirty="0">
                          <a:latin typeface="Times New Roman"/>
                          <a:cs typeface="Times New Roman"/>
                        </a:rPr>
                        <a:t>(Na</a:t>
                      </a:r>
                      <a:r>
                        <a:rPr sz="2400" spc="-7" baseline="-20833" dirty="0">
                          <a:latin typeface="Times New Roman"/>
                          <a:cs typeface="Times New Roman"/>
                        </a:rPr>
                        <a:t>2</a:t>
                      </a:r>
                      <a:r>
                        <a:rPr sz="2400" spc="-5" dirty="0">
                          <a:latin typeface="Times New Roman"/>
                          <a:cs typeface="Times New Roman"/>
                        </a:rPr>
                        <a:t>SO</a:t>
                      </a:r>
                      <a:r>
                        <a:rPr sz="2400" spc="-7" baseline="-20833" dirty="0">
                          <a:latin typeface="Times New Roman"/>
                          <a:cs typeface="Times New Roman"/>
                        </a:rPr>
                        <a:t>4</a:t>
                      </a:r>
                      <a:r>
                        <a:rPr sz="2400" spc="-5" dirty="0">
                          <a:latin typeface="Times New Roman"/>
                          <a:cs typeface="Times New Roman"/>
                        </a:rPr>
                        <a:t>)</a:t>
                      </a:r>
                      <a:r>
                        <a:rPr sz="2400" spc="5" dirty="0">
                          <a:latin typeface="Times New Roman"/>
                          <a:cs typeface="Times New Roman"/>
                        </a:rPr>
                        <a:t> </a:t>
                      </a:r>
                      <a:r>
                        <a:rPr sz="2400" dirty="0">
                          <a:latin typeface="Times New Roman"/>
                          <a:cs typeface="Times New Roman"/>
                        </a:rPr>
                        <a:t>=</a:t>
                      </a:r>
                      <a:r>
                        <a:rPr sz="2400" spc="-20" dirty="0">
                          <a:latin typeface="Times New Roman"/>
                          <a:cs typeface="Times New Roman"/>
                        </a:rPr>
                        <a:t> </a:t>
                      </a:r>
                      <a:r>
                        <a:rPr sz="2400" dirty="0">
                          <a:latin typeface="Times New Roman"/>
                          <a:cs typeface="Times New Roman"/>
                        </a:rPr>
                        <a:t>10%</a:t>
                      </a:r>
                      <a:r>
                        <a:rPr sz="2400" spc="-25" dirty="0">
                          <a:latin typeface="Times New Roman"/>
                          <a:cs typeface="Times New Roman"/>
                        </a:rPr>
                        <a:t> </a:t>
                      </a:r>
                      <a:r>
                        <a:rPr sz="2400" dirty="0">
                          <a:latin typeface="Times New Roman"/>
                          <a:cs typeface="Times New Roman"/>
                        </a:rPr>
                        <a:t>=</a:t>
                      </a:r>
                      <a:r>
                        <a:rPr sz="2400" spc="-35" dirty="0">
                          <a:latin typeface="Times New Roman"/>
                          <a:cs typeface="Times New Roman"/>
                        </a:rPr>
                        <a:t> </a:t>
                      </a:r>
                      <a:r>
                        <a:rPr sz="2400" dirty="0">
                          <a:latin typeface="Times New Roman"/>
                          <a:cs typeface="Times New Roman"/>
                        </a:rPr>
                        <a:t>0,1</a:t>
                      </a:r>
                      <a:endParaRPr sz="2400">
                        <a:latin typeface="Times New Roman"/>
                        <a:cs typeface="Times New Roman"/>
                      </a:endParaRPr>
                    </a:p>
                    <a:p>
                      <a:pPr marL="68580">
                        <a:lnSpc>
                          <a:spcPts val="2840"/>
                        </a:lnSpc>
                      </a:pPr>
                      <a:r>
                        <a:rPr sz="2400" spc="-5" dirty="0">
                          <a:latin typeface="Symbol"/>
                          <a:cs typeface="Symbol"/>
                        </a:rPr>
                        <a:t></a:t>
                      </a:r>
                      <a:r>
                        <a:rPr sz="2400" spc="-7" baseline="-20833" dirty="0">
                          <a:latin typeface="Times New Roman"/>
                          <a:cs typeface="Times New Roman"/>
                        </a:rPr>
                        <a:t>3</a:t>
                      </a:r>
                      <a:r>
                        <a:rPr sz="2400" spc="-5" dirty="0">
                          <a:latin typeface="Times New Roman"/>
                          <a:cs typeface="Times New Roman"/>
                        </a:rPr>
                        <a:t>(Ba</a:t>
                      </a:r>
                      <a:r>
                        <a:rPr sz="2400" spc="-7" baseline="-20833" dirty="0">
                          <a:latin typeface="Times New Roman"/>
                          <a:cs typeface="Times New Roman"/>
                        </a:rPr>
                        <a:t>2</a:t>
                      </a:r>
                      <a:r>
                        <a:rPr sz="2400" spc="-5" dirty="0">
                          <a:latin typeface="Times New Roman"/>
                          <a:cs typeface="Times New Roman"/>
                        </a:rPr>
                        <a:t>Cl</a:t>
                      </a:r>
                      <a:r>
                        <a:rPr sz="2400" spc="-7" baseline="-20833" dirty="0">
                          <a:latin typeface="Times New Roman"/>
                          <a:cs typeface="Times New Roman"/>
                        </a:rPr>
                        <a:t>2</a:t>
                      </a:r>
                      <a:r>
                        <a:rPr sz="2400" spc="-5" dirty="0">
                          <a:latin typeface="Times New Roman"/>
                          <a:cs typeface="Times New Roman"/>
                        </a:rPr>
                        <a:t>)</a:t>
                      </a:r>
                      <a:r>
                        <a:rPr sz="2400" spc="5" dirty="0">
                          <a:latin typeface="Times New Roman"/>
                          <a:cs typeface="Times New Roman"/>
                        </a:rPr>
                        <a:t> </a:t>
                      </a:r>
                      <a:r>
                        <a:rPr sz="2400" dirty="0">
                          <a:latin typeface="Times New Roman"/>
                          <a:cs typeface="Times New Roman"/>
                        </a:rPr>
                        <a:t>–</a:t>
                      </a:r>
                      <a:r>
                        <a:rPr sz="2400" spc="-10" dirty="0">
                          <a:latin typeface="Times New Roman"/>
                          <a:cs typeface="Times New Roman"/>
                        </a:rPr>
                        <a:t> </a:t>
                      </a:r>
                      <a:r>
                        <a:rPr sz="2400" dirty="0">
                          <a:latin typeface="Times New Roman"/>
                          <a:cs typeface="Times New Roman"/>
                        </a:rPr>
                        <a:t>?</a:t>
                      </a:r>
                      <a:r>
                        <a:rPr sz="2400" spc="-10" dirty="0">
                          <a:latin typeface="Times New Roman"/>
                          <a:cs typeface="Times New Roman"/>
                        </a:rPr>
                        <a:t> </a:t>
                      </a:r>
                      <a:r>
                        <a:rPr sz="2400" spc="-5" dirty="0">
                          <a:latin typeface="Symbol"/>
                          <a:cs typeface="Symbol"/>
                        </a:rPr>
                        <a:t></a:t>
                      </a:r>
                      <a:r>
                        <a:rPr sz="2400" spc="-7" baseline="-20833" dirty="0">
                          <a:latin typeface="Times New Roman"/>
                          <a:cs typeface="Times New Roman"/>
                        </a:rPr>
                        <a:t>3</a:t>
                      </a:r>
                      <a:r>
                        <a:rPr sz="2400" spc="-5" dirty="0">
                          <a:latin typeface="Times New Roman"/>
                          <a:cs typeface="Times New Roman"/>
                        </a:rPr>
                        <a:t>(AlCl</a:t>
                      </a:r>
                      <a:r>
                        <a:rPr sz="2400" spc="-7" baseline="-20833" dirty="0">
                          <a:latin typeface="Times New Roman"/>
                          <a:cs typeface="Times New Roman"/>
                        </a:rPr>
                        <a:t>3</a:t>
                      </a:r>
                      <a:r>
                        <a:rPr sz="2400" spc="-5" dirty="0">
                          <a:latin typeface="Times New Roman"/>
                          <a:cs typeface="Times New Roman"/>
                        </a:rPr>
                        <a:t>)</a:t>
                      </a:r>
                      <a:r>
                        <a:rPr sz="2400" spc="20" dirty="0">
                          <a:latin typeface="Times New Roman"/>
                          <a:cs typeface="Times New Roman"/>
                        </a:rPr>
                        <a:t> </a:t>
                      </a:r>
                      <a:r>
                        <a:rPr sz="2400" dirty="0">
                          <a:latin typeface="Times New Roman"/>
                          <a:cs typeface="Times New Roman"/>
                        </a:rPr>
                        <a:t>–</a:t>
                      </a:r>
                      <a:r>
                        <a:rPr sz="2400" spc="-10" dirty="0">
                          <a:latin typeface="Times New Roman"/>
                          <a:cs typeface="Times New Roman"/>
                        </a:rPr>
                        <a:t> </a:t>
                      </a:r>
                      <a:r>
                        <a:rPr sz="2400" dirty="0">
                          <a:latin typeface="Times New Roman"/>
                          <a:cs typeface="Times New Roman"/>
                        </a:rPr>
                        <a:t>?</a:t>
                      </a:r>
                      <a:endParaRPr sz="2400">
                        <a:latin typeface="Times New Roman"/>
                        <a:cs typeface="Times New Roman"/>
                      </a:endParaRPr>
                    </a:p>
                  </a:txBody>
                  <a:tcPr marL="0" marR="0" marT="1905" marB="0">
                    <a:lnL w="12700">
                      <a:solidFill>
                        <a:srgbClr val="FFFFFF"/>
                      </a:solidFill>
                      <a:prstDash val="solid"/>
                    </a:lnL>
                    <a:lnR w="12700">
                      <a:solidFill>
                        <a:srgbClr val="000000"/>
                      </a:solidFill>
                      <a:prstDash val="solid"/>
                    </a:lnR>
                    <a:lnT w="38100">
                      <a:solidFill>
                        <a:srgbClr val="FFFFFF"/>
                      </a:solidFill>
                      <a:prstDash val="solid"/>
                    </a:lnT>
                    <a:lnB w="12700">
                      <a:solidFill>
                        <a:srgbClr val="FFFFFF"/>
                      </a:solidFill>
                      <a:prstDash val="solid"/>
                    </a:lnB>
                  </a:tcPr>
                </a:tc>
                <a:tc>
                  <a:txBody>
                    <a:bodyPr/>
                    <a:lstStyle/>
                    <a:p>
                      <a:pPr marL="69215" marR="534670">
                        <a:lnSpc>
                          <a:spcPts val="2880"/>
                        </a:lnSpc>
                        <a:spcBef>
                          <a:spcPts val="15"/>
                        </a:spcBef>
                      </a:pPr>
                      <a:r>
                        <a:rPr sz="2400" spc="-10" dirty="0">
                          <a:latin typeface="Times New Roman"/>
                          <a:cs typeface="Times New Roman"/>
                        </a:rPr>
                        <a:t>Основные </a:t>
                      </a:r>
                      <a:r>
                        <a:rPr sz="2400" spc="-20" dirty="0">
                          <a:latin typeface="Times New Roman"/>
                          <a:cs typeface="Times New Roman"/>
                        </a:rPr>
                        <a:t>формулы </a:t>
                      </a:r>
                      <a:r>
                        <a:rPr sz="2400" spc="-585" dirty="0">
                          <a:latin typeface="Times New Roman"/>
                          <a:cs typeface="Times New Roman"/>
                        </a:rPr>
                        <a:t> </a:t>
                      </a:r>
                      <a:r>
                        <a:rPr sz="2400" dirty="0">
                          <a:latin typeface="Times New Roman"/>
                          <a:cs typeface="Times New Roman"/>
                        </a:rPr>
                        <a:t>для</a:t>
                      </a:r>
                      <a:r>
                        <a:rPr sz="2400" spc="-10" dirty="0">
                          <a:latin typeface="Times New Roman"/>
                          <a:cs typeface="Times New Roman"/>
                        </a:rPr>
                        <a:t> </a:t>
                      </a:r>
                      <a:r>
                        <a:rPr sz="2400" spc="-5" dirty="0">
                          <a:latin typeface="Times New Roman"/>
                          <a:cs typeface="Times New Roman"/>
                        </a:rPr>
                        <a:t>расчёта:</a:t>
                      </a:r>
                      <a:endParaRPr sz="2400">
                        <a:latin typeface="Times New Roman"/>
                        <a:cs typeface="Times New Roman"/>
                      </a:endParaRPr>
                    </a:p>
                    <a:p>
                      <a:pPr marL="69215">
                        <a:lnSpc>
                          <a:spcPct val="100000"/>
                        </a:lnSpc>
                        <a:spcBef>
                          <a:spcPts val="495"/>
                        </a:spcBef>
                      </a:pPr>
                      <a:r>
                        <a:rPr sz="3600" baseline="13888" dirty="0">
                          <a:latin typeface="Times New Roman"/>
                          <a:cs typeface="Times New Roman"/>
                        </a:rPr>
                        <a:t>n</a:t>
                      </a:r>
                      <a:r>
                        <a:rPr sz="3600" spc="-15" baseline="13888" dirty="0">
                          <a:latin typeface="Times New Roman"/>
                          <a:cs typeface="Times New Roman"/>
                        </a:rPr>
                        <a:t> </a:t>
                      </a:r>
                      <a:r>
                        <a:rPr sz="3600" baseline="13888" dirty="0">
                          <a:latin typeface="Times New Roman"/>
                          <a:cs typeface="Times New Roman"/>
                        </a:rPr>
                        <a:t>=</a:t>
                      </a:r>
                      <a:r>
                        <a:rPr sz="3600" spc="-30" baseline="13888" dirty="0">
                          <a:latin typeface="Times New Roman"/>
                          <a:cs typeface="Times New Roman"/>
                        </a:rPr>
                        <a:t> </a:t>
                      </a:r>
                      <a:r>
                        <a:rPr sz="3600" spc="-22" baseline="13888" dirty="0">
                          <a:latin typeface="Times New Roman"/>
                          <a:cs typeface="Times New Roman"/>
                        </a:rPr>
                        <a:t>m</a:t>
                      </a:r>
                      <a:r>
                        <a:rPr sz="1600" spc="-15" dirty="0">
                          <a:latin typeface="Times New Roman"/>
                          <a:cs typeface="Times New Roman"/>
                        </a:rPr>
                        <a:t>в-ва</a:t>
                      </a:r>
                      <a:r>
                        <a:rPr sz="3600" spc="-22" baseline="13888" dirty="0">
                          <a:latin typeface="Times New Roman"/>
                          <a:cs typeface="Times New Roman"/>
                        </a:rPr>
                        <a:t>/М</a:t>
                      </a:r>
                      <a:r>
                        <a:rPr sz="1600" spc="-15" dirty="0">
                          <a:latin typeface="Times New Roman"/>
                          <a:cs typeface="Times New Roman"/>
                        </a:rPr>
                        <a:t>в-ва</a:t>
                      </a:r>
                      <a:endParaRPr sz="1600">
                        <a:latin typeface="Times New Roman"/>
                        <a:cs typeface="Times New Roman"/>
                      </a:endParaRPr>
                    </a:p>
                    <a:p>
                      <a:pPr marL="69215">
                        <a:lnSpc>
                          <a:spcPct val="100000"/>
                        </a:lnSpc>
                        <a:spcBef>
                          <a:spcPts val="10"/>
                        </a:spcBef>
                      </a:pPr>
                      <a:r>
                        <a:rPr sz="3600" baseline="13888" dirty="0">
                          <a:latin typeface="Symbol"/>
                          <a:cs typeface="Symbol"/>
                        </a:rPr>
                        <a:t></a:t>
                      </a:r>
                      <a:r>
                        <a:rPr sz="3600" spc="-22" baseline="13888" dirty="0">
                          <a:latin typeface="Times New Roman"/>
                          <a:cs typeface="Times New Roman"/>
                        </a:rPr>
                        <a:t> </a:t>
                      </a:r>
                      <a:r>
                        <a:rPr sz="3600" baseline="13888" dirty="0">
                          <a:latin typeface="Times New Roman"/>
                          <a:cs typeface="Times New Roman"/>
                        </a:rPr>
                        <a:t>=</a:t>
                      </a:r>
                      <a:r>
                        <a:rPr sz="3600" spc="-15" baseline="13888" dirty="0">
                          <a:latin typeface="Times New Roman"/>
                          <a:cs typeface="Times New Roman"/>
                        </a:rPr>
                        <a:t> m</a:t>
                      </a:r>
                      <a:r>
                        <a:rPr sz="1600" spc="-10" dirty="0">
                          <a:latin typeface="Times New Roman"/>
                          <a:cs typeface="Times New Roman"/>
                        </a:rPr>
                        <a:t>в-ва</a:t>
                      </a:r>
                      <a:r>
                        <a:rPr sz="3600" spc="-15" baseline="13888" dirty="0">
                          <a:latin typeface="Times New Roman"/>
                          <a:cs typeface="Times New Roman"/>
                        </a:rPr>
                        <a:t>/m</a:t>
                      </a:r>
                      <a:r>
                        <a:rPr sz="1600" spc="-10" dirty="0">
                          <a:latin typeface="Times New Roman"/>
                          <a:cs typeface="Times New Roman"/>
                        </a:rPr>
                        <a:t>р-ра</a:t>
                      </a:r>
                      <a:endParaRPr sz="1600">
                        <a:latin typeface="Times New Roman"/>
                        <a:cs typeface="Times New Roman"/>
                      </a:endParaRPr>
                    </a:p>
                  </a:txBody>
                  <a:tcPr marL="0" marR="0" marT="1905" marB="0">
                    <a:lnL w="12700">
                      <a:solidFill>
                        <a:srgbClr val="000000"/>
                      </a:solidFill>
                      <a:prstDash val="solid"/>
                    </a:lnL>
                    <a:lnR w="12700">
                      <a:solidFill>
                        <a:srgbClr val="FFFFFF"/>
                      </a:solidFill>
                      <a:prstDash val="solid"/>
                    </a:lnR>
                    <a:lnT w="38100">
                      <a:solidFill>
                        <a:srgbClr val="FFFFFF"/>
                      </a:solidFill>
                      <a:prstDash val="solid"/>
                    </a:lnT>
                    <a:lnB w="12700">
                      <a:solidFill>
                        <a:srgbClr val="FFFFFF"/>
                      </a:solidFill>
                      <a:prstDash val="solid"/>
                    </a:lnB>
                  </a:tcPr>
                </a:tc>
              </a:tr>
            </a:tbl>
          </a:graphicData>
        </a:graphic>
      </p:graphicFrame>
      <p:sp>
        <p:nvSpPr>
          <p:cNvPr id="4" name="object 4"/>
          <p:cNvSpPr/>
          <p:nvPr/>
        </p:nvSpPr>
        <p:spPr>
          <a:xfrm>
            <a:off x="1517903" y="3767328"/>
            <a:ext cx="256540" cy="612775"/>
          </a:xfrm>
          <a:custGeom>
            <a:avLst/>
            <a:gdLst/>
            <a:ahLst/>
            <a:cxnLst/>
            <a:rect l="l" t="t" r="r" b="b"/>
            <a:pathLst>
              <a:path w="256539" h="612775">
                <a:moveTo>
                  <a:pt x="256031" y="612648"/>
                </a:moveTo>
                <a:lnTo>
                  <a:pt x="206186" y="610975"/>
                </a:lnTo>
                <a:lnTo>
                  <a:pt x="165496" y="606409"/>
                </a:lnTo>
                <a:lnTo>
                  <a:pt x="138070" y="599628"/>
                </a:lnTo>
                <a:lnTo>
                  <a:pt x="128015" y="591312"/>
                </a:lnTo>
                <a:lnTo>
                  <a:pt x="128015" y="327660"/>
                </a:lnTo>
                <a:lnTo>
                  <a:pt x="117961" y="319343"/>
                </a:lnTo>
                <a:lnTo>
                  <a:pt x="90535" y="312562"/>
                </a:lnTo>
                <a:lnTo>
                  <a:pt x="49845" y="307996"/>
                </a:lnTo>
                <a:lnTo>
                  <a:pt x="0" y="306324"/>
                </a:lnTo>
                <a:lnTo>
                  <a:pt x="49845" y="304651"/>
                </a:lnTo>
                <a:lnTo>
                  <a:pt x="90535" y="300085"/>
                </a:lnTo>
                <a:lnTo>
                  <a:pt x="117961" y="293304"/>
                </a:lnTo>
                <a:lnTo>
                  <a:pt x="128015" y="284988"/>
                </a:lnTo>
                <a:lnTo>
                  <a:pt x="128015" y="21336"/>
                </a:lnTo>
                <a:lnTo>
                  <a:pt x="138070" y="13019"/>
                </a:lnTo>
                <a:lnTo>
                  <a:pt x="165496" y="6238"/>
                </a:lnTo>
                <a:lnTo>
                  <a:pt x="206186" y="1672"/>
                </a:lnTo>
                <a:lnTo>
                  <a:pt x="256031" y="0"/>
                </a:lnTo>
              </a:path>
            </a:pathLst>
          </a:custGeom>
          <a:ln w="6350">
            <a:solidFill>
              <a:srgbClr val="5B9BD4"/>
            </a:solidFill>
          </a:ln>
        </p:spPr>
        <p:txBody>
          <a:bodyPr wrap="square" lIns="0" tIns="0" rIns="0" bIns="0" rtlCol="0"/>
          <a:lstStyle/>
          <a:p>
            <a:endParaRPr/>
          </a:p>
        </p:txBody>
      </p:sp>
      <p:sp>
        <p:nvSpPr>
          <p:cNvPr id="5" name="object 5"/>
          <p:cNvSpPr/>
          <p:nvPr/>
        </p:nvSpPr>
        <p:spPr>
          <a:xfrm>
            <a:off x="1517903" y="4933188"/>
            <a:ext cx="256540" cy="612775"/>
          </a:xfrm>
          <a:custGeom>
            <a:avLst/>
            <a:gdLst/>
            <a:ahLst/>
            <a:cxnLst/>
            <a:rect l="l" t="t" r="r" b="b"/>
            <a:pathLst>
              <a:path w="256539" h="612775">
                <a:moveTo>
                  <a:pt x="256031" y="612648"/>
                </a:moveTo>
                <a:lnTo>
                  <a:pt x="206186" y="610975"/>
                </a:lnTo>
                <a:lnTo>
                  <a:pt x="165496" y="606409"/>
                </a:lnTo>
                <a:lnTo>
                  <a:pt x="138070" y="599628"/>
                </a:lnTo>
                <a:lnTo>
                  <a:pt x="128015" y="591312"/>
                </a:lnTo>
                <a:lnTo>
                  <a:pt x="128015" y="327660"/>
                </a:lnTo>
                <a:lnTo>
                  <a:pt x="117961" y="319343"/>
                </a:lnTo>
                <a:lnTo>
                  <a:pt x="90535" y="312562"/>
                </a:lnTo>
                <a:lnTo>
                  <a:pt x="49845" y="307996"/>
                </a:lnTo>
                <a:lnTo>
                  <a:pt x="0" y="306324"/>
                </a:lnTo>
                <a:lnTo>
                  <a:pt x="49845" y="304651"/>
                </a:lnTo>
                <a:lnTo>
                  <a:pt x="90535" y="300085"/>
                </a:lnTo>
                <a:lnTo>
                  <a:pt x="117961" y="293304"/>
                </a:lnTo>
                <a:lnTo>
                  <a:pt x="128015" y="284988"/>
                </a:lnTo>
                <a:lnTo>
                  <a:pt x="128015" y="21336"/>
                </a:lnTo>
                <a:lnTo>
                  <a:pt x="138070" y="13019"/>
                </a:lnTo>
                <a:lnTo>
                  <a:pt x="165496" y="6238"/>
                </a:lnTo>
                <a:lnTo>
                  <a:pt x="206186" y="1672"/>
                </a:lnTo>
                <a:lnTo>
                  <a:pt x="256031" y="0"/>
                </a:lnTo>
              </a:path>
            </a:pathLst>
          </a:custGeom>
          <a:ln w="6350">
            <a:solidFill>
              <a:srgbClr val="5B9BD4"/>
            </a:solidFill>
          </a:ln>
        </p:spPr>
        <p:txBody>
          <a:bodyPr wrap="square" lIns="0" tIns="0" rIns="0" bIns="0" rtlCol="0"/>
          <a:lstStyle/>
          <a:p>
            <a:endParaRPr/>
          </a:p>
        </p:txBody>
      </p:sp>
      <p:grpSp>
        <p:nvGrpSpPr>
          <p:cNvPr id="6" name="object 6"/>
          <p:cNvGrpSpPr/>
          <p:nvPr/>
        </p:nvGrpSpPr>
        <p:grpSpPr>
          <a:xfrm>
            <a:off x="1185544" y="3398392"/>
            <a:ext cx="344805" cy="2543810"/>
            <a:chOff x="1185544" y="3398392"/>
            <a:chExt cx="344805" cy="2543810"/>
          </a:xfrm>
        </p:grpSpPr>
        <p:sp>
          <p:nvSpPr>
            <p:cNvPr id="7" name="object 7"/>
            <p:cNvSpPr/>
            <p:nvPr/>
          </p:nvSpPr>
          <p:spPr>
            <a:xfrm>
              <a:off x="1188719" y="3401567"/>
              <a:ext cx="329565" cy="1134110"/>
            </a:xfrm>
            <a:custGeom>
              <a:avLst/>
              <a:gdLst/>
              <a:ahLst/>
              <a:cxnLst/>
              <a:rect l="l" t="t" r="r" b="b"/>
              <a:pathLst>
                <a:path w="329565" h="1134110">
                  <a:moveTo>
                    <a:pt x="329184" y="1133855"/>
                  </a:moveTo>
                  <a:lnTo>
                    <a:pt x="265104" y="1131695"/>
                  </a:lnTo>
                  <a:lnTo>
                    <a:pt x="212788" y="1125807"/>
                  </a:lnTo>
                  <a:lnTo>
                    <a:pt x="177522" y="1117086"/>
                  </a:lnTo>
                  <a:lnTo>
                    <a:pt x="164592" y="1106423"/>
                  </a:lnTo>
                  <a:lnTo>
                    <a:pt x="164592" y="594359"/>
                  </a:lnTo>
                  <a:lnTo>
                    <a:pt x="151661" y="583697"/>
                  </a:lnTo>
                  <a:lnTo>
                    <a:pt x="116395" y="574976"/>
                  </a:lnTo>
                  <a:lnTo>
                    <a:pt x="64079" y="569088"/>
                  </a:lnTo>
                  <a:lnTo>
                    <a:pt x="0" y="566927"/>
                  </a:lnTo>
                  <a:lnTo>
                    <a:pt x="64079" y="564767"/>
                  </a:lnTo>
                  <a:lnTo>
                    <a:pt x="116395" y="558879"/>
                  </a:lnTo>
                  <a:lnTo>
                    <a:pt x="151661" y="550158"/>
                  </a:lnTo>
                  <a:lnTo>
                    <a:pt x="164592" y="539495"/>
                  </a:lnTo>
                  <a:lnTo>
                    <a:pt x="164592" y="27431"/>
                  </a:lnTo>
                  <a:lnTo>
                    <a:pt x="177522" y="16769"/>
                  </a:lnTo>
                  <a:lnTo>
                    <a:pt x="212788" y="8048"/>
                  </a:lnTo>
                  <a:lnTo>
                    <a:pt x="265104" y="2160"/>
                  </a:lnTo>
                  <a:lnTo>
                    <a:pt x="329184" y="0"/>
                  </a:lnTo>
                </a:path>
              </a:pathLst>
            </a:custGeom>
            <a:ln w="6350">
              <a:solidFill>
                <a:srgbClr val="5B9BD4"/>
              </a:solidFill>
            </a:ln>
          </p:spPr>
          <p:txBody>
            <a:bodyPr wrap="square" lIns="0" tIns="0" rIns="0" bIns="0" rtlCol="0"/>
            <a:lstStyle/>
            <a:p>
              <a:endParaRPr/>
            </a:p>
          </p:txBody>
        </p:sp>
        <p:sp>
          <p:nvSpPr>
            <p:cNvPr id="8" name="object 8"/>
            <p:cNvSpPr/>
            <p:nvPr/>
          </p:nvSpPr>
          <p:spPr>
            <a:xfrm>
              <a:off x="1271015" y="4539995"/>
              <a:ext cx="256540" cy="1399540"/>
            </a:xfrm>
            <a:custGeom>
              <a:avLst/>
              <a:gdLst/>
              <a:ahLst/>
              <a:cxnLst/>
              <a:rect l="l" t="t" r="r" b="b"/>
              <a:pathLst>
                <a:path w="256540" h="1399539">
                  <a:moveTo>
                    <a:pt x="256031" y="1399031"/>
                  </a:moveTo>
                  <a:lnTo>
                    <a:pt x="206186" y="1397355"/>
                  </a:lnTo>
                  <a:lnTo>
                    <a:pt x="165496" y="1392783"/>
                  </a:lnTo>
                  <a:lnTo>
                    <a:pt x="138070" y="1386001"/>
                  </a:lnTo>
                  <a:lnTo>
                    <a:pt x="128015" y="1377695"/>
                  </a:lnTo>
                  <a:lnTo>
                    <a:pt x="128015" y="720851"/>
                  </a:lnTo>
                  <a:lnTo>
                    <a:pt x="117961" y="712535"/>
                  </a:lnTo>
                  <a:lnTo>
                    <a:pt x="90535" y="705754"/>
                  </a:lnTo>
                  <a:lnTo>
                    <a:pt x="49845" y="701188"/>
                  </a:lnTo>
                  <a:lnTo>
                    <a:pt x="0" y="699515"/>
                  </a:lnTo>
                  <a:lnTo>
                    <a:pt x="49845" y="697843"/>
                  </a:lnTo>
                  <a:lnTo>
                    <a:pt x="90535" y="693277"/>
                  </a:lnTo>
                  <a:lnTo>
                    <a:pt x="117961" y="686496"/>
                  </a:lnTo>
                  <a:lnTo>
                    <a:pt x="128015" y="678179"/>
                  </a:lnTo>
                  <a:lnTo>
                    <a:pt x="128015" y="21335"/>
                  </a:lnTo>
                  <a:lnTo>
                    <a:pt x="138070" y="13019"/>
                  </a:lnTo>
                  <a:lnTo>
                    <a:pt x="165496" y="6238"/>
                  </a:lnTo>
                  <a:lnTo>
                    <a:pt x="206186" y="1672"/>
                  </a:lnTo>
                  <a:lnTo>
                    <a:pt x="256031" y="0"/>
                  </a:lnTo>
                </a:path>
              </a:pathLst>
            </a:custGeom>
            <a:ln w="6350">
              <a:solidFill>
                <a:srgbClr val="5B9BD4"/>
              </a:solidFill>
            </a:ln>
          </p:spPr>
          <p:txBody>
            <a:bodyPr wrap="square" lIns="0" tIns="0" rIns="0" bIns="0" rtlCol="0"/>
            <a:lstStyle/>
            <a:p>
              <a:endParaRPr/>
            </a:p>
          </p:txBody>
        </p:sp>
      </p:grpSp>
      <p:sp>
        <p:nvSpPr>
          <p:cNvPr id="9" name="object 9"/>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26</a:t>
            </a:fld>
            <a:endParaRP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535940" y="157987"/>
            <a:ext cx="10805160" cy="2204085"/>
          </a:xfrm>
          <a:prstGeom prst="rect">
            <a:avLst/>
          </a:prstGeom>
        </p:spPr>
        <p:txBody>
          <a:bodyPr vert="horz" wrap="square" lIns="0" tIns="12065" rIns="0" bIns="0" rtlCol="0">
            <a:spAutoFit/>
          </a:bodyPr>
          <a:lstStyle/>
          <a:p>
            <a:pPr marL="46355" marR="5080">
              <a:lnSpc>
                <a:spcPct val="100000"/>
              </a:lnSpc>
              <a:spcBef>
                <a:spcPts val="95"/>
              </a:spcBef>
            </a:pPr>
            <a:r>
              <a:rPr sz="1600" b="1" spc="-5" dirty="0">
                <a:latin typeface="Times New Roman"/>
                <a:cs typeface="Times New Roman"/>
              </a:rPr>
              <a:t>Пример</a:t>
            </a:r>
            <a:r>
              <a:rPr sz="1600" b="1" spc="5" dirty="0">
                <a:latin typeface="Times New Roman"/>
                <a:cs typeface="Times New Roman"/>
              </a:rPr>
              <a:t> </a:t>
            </a:r>
            <a:r>
              <a:rPr sz="1600" b="1" spc="-5" dirty="0">
                <a:latin typeface="Times New Roman"/>
                <a:cs typeface="Times New Roman"/>
              </a:rPr>
              <a:t>3.</a:t>
            </a:r>
            <a:r>
              <a:rPr sz="1600" b="1" spc="15" dirty="0">
                <a:latin typeface="Times New Roman"/>
                <a:cs typeface="Times New Roman"/>
              </a:rPr>
              <a:t> </a:t>
            </a:r>
            <a:r>
              <a:rPr sz="1600" dirty="0">
                <a:latin typeface="Times New Roman"/>
                <a:cs typeface="Times New Roman"/>
              </a:rPr>
              <a:t>Смесь</a:t>
            </a:r>
            <a:r>
              <a:rPr sz="1600" spc="15" dirty="0">
                <a:latin typeface="Times New Roman"/>
                <a:cs typeface="Times New Roman"/>
              </a:rPr>
              <a:t> </a:t>
            </a:r>
            <a:r>
              <a:rPr sz="1600" spc="-5" dirty="0">
                <a:latin typeface="Times New Roman"/>
                <a:cs typeface="Times New Roman"/>
              </a:rPr>
              <a:t>хлоридов</a:t>
            </a:r>
            <a:r>
              <a:rPr sz="1600" spc="-10" dirty="0">
                <a:latin typeface="Times New Roman"/>
                <a:cs typeface="Times New Roman"/>
              </a:rPr>
              <a:t> </a:t>
            </a:r>
            <a:r>
              <a:rPr sz="1600" spc="-5" dirty="0">
                <a:latin typeface="Times New Roman"/>
                <a:cs typeface="Times New Roman"/>
              </a:rPr>
              <a:t>бария</a:t>
            </a:r>
            <a:r>
              <a:rPr sz="1600" spc="15" dirty="0">
                <a:latin typeface="Times New Roman"/>
                <a:cs typeface="Times New Roman"/>
              </a:rPr>
              <a:t> </a:t>
            </a:r>
            <a:r>
              <a:rPr sz="1600" spc="-5" dirty="0">
                <a:latin typeface="Times New Roman"/>
                <a:cs typeface="Times New Roman"/>
              </a:rPr>
              <a:t>и</a:t>
            </a:r>
            <a:r>
              <a:rPr sz="1600" spc="5" dirty="0">
                <a:latin typeface="Times New Roman"/>
                <a:cs typeface="Times New Roman"/>
              </a:rPr>
              <a:t> </a:t>
            </a:r>
            <a:r>
              <a:rPr sz="1600" spc="-10" dirty="0">
                <a:latin typeface="Times New Roman"/>
                <a:cs typeface="Times New Roman"/>
              </a:rPr>
              <a:t>алюминия</a:t>
            </a:r>
            <a:r>
              <a:rPr sz="1600" spc="60" dirty="0">
                <a:latin typeface="Times New Roman"/>
                <a:cs typeface="Times New Roman"/>
              </a:rPr>
              <a:t> </a:t>
            </a:r>
            <a:r>
              <a:rPr sz="1600" spc="-5" dirty="0">
                <a:latin typeface="Times New Roman"/>
                <a:cs typeface="Times New Roman"/>
              </a:rPr>
              <a:t>растворили</a:t>
            </a:r>
            <a:r>
              <a:rPr sz="1600" spc="30" dirty="0">
                <a:latin typeface="Times New Roman"/>
                <a:cs typeface="Times New Roman"/>
              </a:rPr>
              <a:t> </a:t>
            </a:r>
            <a:r>
              <a:rPr sz="1600" spc="-5" dirty="0">
                <a:latin typeface="Times New Roman"/>
                <a:cs typeface="Times New Roman"/>
              </a:rPr>
              <a:t>в</a:t>
            </a:r>
            <a:r>
              <a:rPr sz="1600" spc="-15" dirty="0">
                <a:latin typeface="Times New Roman"/>
                <a:cs typeface="Times New Roman"/>
              </a:rPr>
              <a:t> воде.</a:t>
            </a:r>
            <a:r>
              <a:rPr sz="1600" spc="10" dirty="0">
                <a:latin typeface="Times New Roman"/>
                <a:cs typeface="Times New Roman"/>
              </a:rPr>
              <a:t> </a:t>
            </a:r>
            <a:r>
              <a:rPr sz="1600" spc="-10" dirty="0">
                <a:latin typeface="Times New Roman"/>
                <a:cs typeface="Times New Roman"/>
              </a:rPr>
              <a:t>Полученный</a:t>
            </a:r>
            <a:r>
              <a:rPr sz="1600" spc="50" dirty="0">
                <a:latin typeface="Times New Roman"/>
                <a:cs typeface="Times New Roman"/>
              </a:rPr>
              <a:t> </a:t>
            </a:r>
            <a:r>
              <a:rPr sz="1600" spc="-5" dirty="0">
                <a:latin typeface="Times New Roman"/>
                <a:cs typeface="Times New Roman"/>
              </a:rPr>
              <a:t>раствор</a:t>
            </a:r>
            <a:r>
              <a:rPr sz="1600" spc="5" dirty="0">
                <a:latin typeface="Times New Roman"/>
                <a:cs typeface="Times New Roman"/>
              </a:rPr>
              <a:t> </a:t>
            </a:r>
            <a:r>
              <a:rPr sz="1600" spc="-10" dirty="0">
                <a:latin typeface="Times New Roman"/>
                <a:cs typeface="Times New Roman"/>
              </a:rPr>
              <a:t>разделили</a:t>
            </a:r>
            <a:r>
              <a:rPr sz="1600" spc="45" dirty="0">
                <a:latin typeface="Times New Roman"/>
                <a:cs typeface="Times New Roman"/>
              </a:rPr>
              <a:t> </a:t>
            </a:r>
            <a:r>
              <a:rPr sz="1600" spc="-5" dirty="0">
                <a:latin typeface="Times New Roman"/>
                <a:cs typeface="Times New Roman"/>
              </a:rPr>
              <a:t>на</a:t>
            </a:r>
            <a:r>
              <a:rPr sz="1600" spc="5" dirty="0">
                <a:latin typeface="Times New Roman"/>
                <a:cs typeface="Times New Roman"/>
              </a:rPr>
              <a:t> </a:t>
            </a:r>
            <a:r>
              <a:rPr sz="1600" spc="-5" dirty="0">
                <a:latin typeface="Times New Roman"/>
                <a:cs typeface="Times New Roman"/>
              </a:rPr>
              <a:t>3</a:t>
            </a:r>
            <a:r>
              <a:rPr sz="1600" spc="5" dirty="0">
                <a:latin typeface="Times New Roman"/>
                <a:cs typeface="Times New Roman"/>
              </a:rPr>
              <a:t> </a:t>
            </a:r>
            <a:r>
              <a:rPr sz="1600" spc="-25" dirty="0">
                <a:latin typeface="Times New Roman"/>
                <a:cs typeface="Times New Roman"/>
              </a:rPr>
              <a:t>колбы.</a:t>
            </a:r>
            <a:r>
              <a:rPr sz="1600" spc="5" dirty="0">
                <a:latin typeface="Times New Roman"/>
                <a:cs typeface="Times New Roman"/>
              </a:rPr>
              <a:t> </a:t>
            </a:r>
            <a:r>
              <a:rPr sz="1600" spc="-5" dirty="0">
                <a:latin typeface="Times New Roman"/>
                <a:cs typeface="Times New Roman"/>
              </a:rPr>
              <a:t>К 300</a:t>
            </a:r>
            <a:r>
              <a:rPr sz="1600" spc="5" dirty="0">
                <a:latin typeface="Times New Roman"/>
                <a:cs typeface="Times New Roman"/>
              </a:rPr>
              <a:t> </a:t>
            </a:r>
            <a:r>
              <a:rPr sz="1600" spc="-5" dirty="0">
                <a:latin typeface="Times New Roman"/>
                <a:cs typeface="Times New Roman"/>
              </a:rPr>
              <a:t>г </a:t>
            </a:r>
            <a:r>
              <a:rPr sz="1600" dirty="0">
                <a:latin typeface="Times New Roman"/>
                <a:cs typeface="Times New Roman"/>
              </a:rPr>
              <a:t> </a:t>
            </a:r>
            <a:r>
              <a:rPr sz="1600" spc="-5" dirty="0">
                <a:latin typeface="Times New Roman"/>
                <a:cs typeface="Times New Roman"/>
              </a:rPr>
              <a:t>раствора в</a:t>
            </a:r>
            <a:r>
              <a:rPr sz="1600" dirty="0">
                <a:latin typeface="Times New Roman"/>
                <a:cs typeface="Times New Roman"/>
              </a:rPr>
              <a:t> </a:t>
            </a:r>
            <a:r>
              <a:rPr sz="1600" spc="-10" dirty="0">
                <a:latin typeface="Times New Roman"/>
                <a:cs typeface="Times New Roman"/>
              </a:rPr>
              <a:t>первой</a:t>
            </a:r>
            <a:r>
              <a:rPr sz="1600" spc="15" dirty="0">
                <a:latin typeface="Times New Roman"/>
                <a:cs typeface="Times New Roman"/>
              </a:rPr>
              <a:t> </a:t>
            </a:r>
            <a:r>
              <a:rPr sz="1600" spc="-30" dirty="0">
                <a:latin typeface="Times New Roman"/>
                <a:cs typeface="Times New Roman"/>
              </a:rPr>
              <a:t>колбе</a:t>
            </a:r>
            <a:r>
              <a:rPr sz="1600" spc="10" dirty="0">
                <a:latin typeface="Times New Roman"/>
                <a:cs typeface="Times New Roman"/>
              </a:rPr>
              <a:t> </a:t>
            </a:r>
            <a:r>
              <a:rPr sz="1600" spc="-10" dirty="0">
                <a:latin typeface="Times New Roman"/>
                <a:cs typeface="Times New Roman"/>
              </a:rPr>
              <a:t>прилили</a:t>
            </a:r>
            <a:r>
              <a:rPr sz="1600" spc="40" dirty="0">
                <a:latin typeface="Times New Roman"/>
                <a:cs typeface="Times New Roman"/>
              </a:rPr>
              <a:t> </a:t>
            </a:r>
            <a:r>
              <a:rPr sz="1600" spc="-5" dirty="0">
                <a:latin typeface="Times New Roman"/>
                <a:cs typeface="Times New Roman"/>
              </a:rPr>
              <a:t>164</a:t>
            </a:r>
            <a:r>
              <a:rPr sz="1600" spc="5" dirty="0">
                <a:latin typeface="Times New Roman"/>
                <a:cs typeface="Times New Roman"/>
              </a:rPr>
              <a:t> </a:t>
            </a:r>
            <a:r>
              <a:rPr sz="1600" spc="-5" dirty="0">
                <a:latin typeface="Times New Roman"/>
                <a:cs typeface="Times New Roman"/>
              </a:rPr>
              <a:t>г 10%</a:t>
            </a:r>
            <a:r>
              <a:rPr sz="1600" dirty="0">
                <a:latin typeface="Times New Roman"/>
                <a:cs typeface="Times New Roman"/>
              </a:rPr>
              <a:t> </a:t>
            </a:r>
            <a:r>
              <a:rPr sz="1600" spc="-5" dirty="0">
                <a:latin typeface="Times New Roman"/>
                <a:cs typeface="Times New Roman"/>
              </a:rPr>
              <a:t>раствора</a:t>
            </a:r>
            <a:r>
              <a:rPr sz="1600" spc="10" dirty="0">
                <a:latin typeface="Times New Roman"/>
                <a:cs typeface="Times New Roman"/>
              </a:rPr>
              <a:t> </a:t>
            </a:r>
            <a:r>
              <a:rPr sz="1600" dirty="0">
                <a:latin typeface="Times New Roman"/>
                <a:cs typeface="Times New Roman"/>
              </a:rPr>
              <a:t>фосфата</a:t>
            </a:r>
            <a:r>
              <a:rPr sz="1600" spc="5" dirty="0">
                <a:latin typeface="Times New Roman"/>
                <a:cs typeface="Times New Roman"/>
              </a:rPr>
              <a:t> </a:t>
            </a:r>
            <a:r>
              <a:rPr sz="1600" spc="-10" dirty="0">
                <a:latin typeface="Times New Roman"/>
                <a:cs typeface="Times New Roman"/>
              </a:rPr>
              <a:t>натрия,</a:t>
            </a:r>
            <a:r>
              <a:rPr sz="1600" spc="25" dirty="0">
                <a:latin typeface="Times New Roman"/>
                <a:cs typeface="Times New Roman"/>
              </a:rPr>
              <a:t> </a:t>
            </a:r>
            <a:r>
              <a:rPr sz="1600" spc="-5" dirty="0">
                <a:latin typeface="Times New Roman"/>
                <a:cs typeface="Times New Roman"/>
              </a:rPr>
              <a:t>в </a:t>
            </a:r>
            <a:r>
              <a:rPr sz="1600" spc="-20" dirty="0">
                <a:latin typeface="Times New Roman"/>
                <a:cs typeface="Times New Roman"/>
              </a:rPr>
              <a:t>результате</a:t>
            </a:r>
            <a:r>
              <a:rPr sz="1600" spc="5" dirty="0">
                <a:latin typeface="Times New Roman"/>
                <a:cs typeface="Times New Roman"/>
              </a:rPr>
              <a:t> </a:t>
            </a:r>
            <a:r>
              <a:rPr sz="1600" spc="-15" dirty="0">
                <a:latin typeface="Times New Roman"/>
                <a:cs typeface="Times New Roman"/>
              </a:rPr>
              <a:t>чего</a:t>
            </a:r>
            <a:r>
              <a:rPr sz="1600" dirty="0">
                <a:latin typeface="Times New Roman"/>
                <a:cs typeface="Times New Roman"/>
              </a:rPr>
              <a:t> </a:t>
            </a:r>
            <a:r>
              <a:rPr sz="1600" spc="-5" dirty="0">
                <a:latin typeface="Times New Roman"/>
                <a:cs typeface="Times New Roman"/>
              </a:rPr>
              <a:t>все</a:t>
            </a:r>
            <a:r>
              <a:rPr sz="1600" spc="10" dirty="0">
                <a:latin typeface="Times New Roman"/>
                <a:cs typeface="Times New Roman"/>
              </a:rPr>
              <a:t> </a:t>
            </a:r>
            <a:r>
              <a:rPr sz="1600" spc="-20" dirty="0">
                <a:latin typeface="Times New Roman"/>
                <a:cs typeface="Times New Roman"/>
              </a:rPr>
              <a:t>исходные</a:t>
            </a:r>
            <a:r>
              <a:rPr sz="1600" spc="15" dirty="0">
                <a:latin typeface="Times New Roman"/>
                <a:cs typeface="Times New Roman"/>
              </a:rPr>
              <a:t> </a:t>
            </a:r>
            <a:r>
              <a:rPr sz="1600" spc="-5" dirty="0">
                <a:latin typeface="Times New Roman"/>
                <a:cs typeface="Times New Roman"/>
              </a:rPr>
              <a:t>вещества </a:t>
            </a:r>
            <a:r>
              <a:rPr sz="1600" dirty="0">
                <a:latin typeface="Times New Roman"/>
                <a:cs typeface="Times New Roman"/>
              </a:rPr>
              <a:t> </a:t>
            </a:r>
            <a:r>
              <a:rPr sz="1600" spc="-5" dirty="0">
                <a:latin typeface="Times New Roman"/>
                <a:cs typeface="Times New Roman"/>
              </a:rPr>
              <a:t>прореагировали</a:t>
            </a:r>
            <a:r>
              <a:rPr sz="1600" spc="25" dirty="0">
                <a:latin typeface="Times New Roman"/>
                <a:cs typeface="Times New Roman"/>
              </a:rPr>
              <a:t> </a:t>
            </a:r>
            <a:r>
              <a:rPr sz="1600" spc="-5" dirty="0">
                <a:latin typeface="Times New Roman"/>
                <a:cs typeface="Times New Roman"/>
              </a:rPr>
              <a:t>полностью.</a:t>
            </a:r>
            <a:r>
              <a:rPr sz="1600" spc="40" dirty="0">
                <a:latin typeface="Times New Roman"/>
                <a:cs typeface="Times New Roman"/>
              </a:rPr>
              <a:t> </a:t>
            </a:r>
            <a:r>
              <a:rPr sz="1600" spc="-5" dirty="0">
                <a:latin typeface="Times New Roman"/>
                <a:cs typeface="Times New Roman"/>
              </a:rPr>
              <a:t>К</a:t>
            </a:r>
            <a:r>
              <a:rPr sz="1600" dirty="0">
                <a:latin typeface="Times New Roman"/>
                <a:cs typeface="Times New Roman"/>
              </a:rPr>
              <a:t> </a:t>
            </a:r>
            <a:r>
              <a:rPr sz="1600" spc="-5" dirty="0">
                <a:latin typeface="Times New Roman"/>
                <a:cs typeface="Times New Roman"/>
              </a:rPr>
              <a:t>120</a:t>
            </a:r>
            <a:r>
              <a:rPr sz="1600" spc="-10" dirty="0">
                <a:latin typeface="Times New Roman"/>
                <a:cs typeface="Times New Roman"/>
              </a:rPr>
              <a:t> </a:t>
            </a:r>
            <a:r>
              <a:rPr sz="1600" spc="-5" dirty="0">
                <a:latin typeface="Times New Roman"/>
                <a:cs typeface="Times New Roman"/>
              </a:rPr>
              <a:t>г</a:t>
            </a:r>
            <a:r>
              <a:rPr sz="1600" spc="45" dirty="0">
                <a:latin typeface="Times New Roman"/>
                <a:cs typeface="Times New Roman"/>
              </a:rPr>
              <a:t> </a:t>
            </a:r>
            <a:r>
              <a:rPr sz="1600" spc="-5" dirty="0">
                <a:latin typeface="Times New Roman"/>
                <a:cs typeface="Times New Roman"/>
              </a:rPr>
              <a:t>раствора</a:t>
            </a:r>
            <a:r>
              <a:rPr sz="1600" dirty="0">
                <a:latin typeface="Times New Roman"/>
                <a:cs typeface="Times New Roman"/>
              </a:rPr>
              <a:t> </a:t>
            </a:r>
            <a:r>
              <a:rPr sz="1600" spc="-10" dirty="0">
                <a:latin typeface="Times New Roman"/>
                <a:cs typeface="Times New Roman"/>
              </a:rPr>
              <a:t>во</a:t>
            </a:r>
            <a:r>
              <a:rPr sz="1600" spc="10" dirty="0">
                <a:latin typeface="Times New Roman"/>
                <a:cs typeface="Times New Roman"/>
              </a:rPr>
              <a:t> </a:t>
            </a:r>
            <a:r>
              <a:rPr sz="1600" spc="-15" dirty="0">
                <a:latin typeface="Times New Roman"/>
                <a:cs typeface="Times New Roman"/>
              </a:rPr>
              <a:t>второй</a:t>
            </a:r>
            <a:r>
              <a:rPr sz="1600" dirty="0">
                <a:latin typeface="Times New Roman"/>
                <a:cs typeface="Times New Roman"/>
              </a:rPr>
              <a:t> </a:t>
            </a:r>
            <a:r>
              <a:rPr sz="1600" spc="-30" dirty="0">
                <a:latin typeface="Times New Roman"/>
                <a:cs typeface="Times New Roman"/>
              </a:rPr>
              <a:t>колбе</a:t>
            </a:r>
            <a:r>
              <a:rPr sz="1600" spc="15" dirty="0">
                <a:latin typeface="Times New Roman"/>
                <a:cs typeface="Times New Roman"/>
              </a:rPr>
              <a:t> </a:t>
            </a:r>
            <a:r>
              <a:rPr sz="1600" spc="-5" dirty="0">
                <a:latin typeface="Times New Roman"/>
                <a:cs typeface="Times New Roman"/>
              </a:rPr>
              <a:t>добавили</a:t>
            </a:r>
            <a:r>
              <a:rPr sz="1600" spc="5" dirty="0">
                <a:latin typeface="Times New Roman"/>
                <a:cs typeface="Times New Roman"/>
              </a:rPr>
              <a:t> </a:t>
            </a:r>
            <a:r>
              <a:rPr sz="1600" spc="-5" dirty="0">
                <a:latin typeface="Times New Roman"/>
                <a:cs typeface="Times New Roman"/>
              </a:rPr>
              <a:t>155,61 г</a:t>
            </a:r>
            <a:r>
              <a:rPr sz="1600" spc="15" dirty="0">
                <a:latin typeface="Times New Roman"/>
                <a:cs typeface="Times New Roman"/>
              </a:rPr>
              <a:t> </a:t>
            </a:r>
            <a:r>
              <a:rPr sz="1600" spc="-5" dirty="0">
                <a:latin typeface="Times New Roman"/>
                <a:cs typeface="Times New Roman"/>
              </a:rPr>
              <a:t>20</a:t>
            </a:r>
            <a:r>
              <a:rPr sz="1600" spc="5" dirty="0">
                <a:latin typeface="Times New Roman"/>
                <a:cs typeface="Times New Roman"/>
              </a:rPr>
              <a:t> </a:t>
            </a:r>
            <a:r>
              <a:rPr sz="1600" spc="-5" dirty="0">
                <a:latin typeface="Times New Roman"/>
                <a:cs typeface="Times New Roman"/>
              </a:rPr>
              <a:t>%</a:t>
            </a:r>
            <a:r>
              <a:rPr sz="1600" spc="5" dirty="0">
                <a:latin typeface="Times New Roman"/>
                <a:cs typeface="Times New Roman"/>
              </a:rPr>
              <a:t> </a:t>
            </a:r>
            <a:r>
              <a:rPr sz="1600" spc="-5" dirty="0">
                <a:latin typeface="Times New Roman"/>
                <a:cs typeface="Times New Roman"/>
              </a:rPr>
              <a:t>раствора</a:t>
            </a:r>
            <a:r>
              <a:rPr sz="1600" spc="10" dirty="0">
                <a:latin typeface="Times New Roman"/>
                <a:cs typeface="Times New Roman"/>
              </a:rPr>
              <a:t> </a:t>
            </a:r>
            <a:r>
              <a:rPr sz="1600" spc="-20" dirty="0">
                <a:latin typeface="Times New Roman"/>
                <a:cs typeface="Times New Roman"/>
              </a:rPr>
              <a:t>сульфата</a:t>
            </a:r>
            <a:r>
              <a:rPr sz="1600" spc="20" dirty="0">
                <a:latin typeface="Times New Roman"/>
                <a:cs typeface="Times New Roman"/>
              </a:rPr>
              <a:t> </a:t>
            </a:r>
            <a:r>
              <a:rPr sz="1600" spc="-10" dirty="0">
                <a:latin typeface="Times New Roman"/>
                <a:cs typeface="Times New Roman"/>
              </a:rPr>
              <a:t>натрия,</a:t>
            </a:r>
            <a:r>
              <a:rPr sz="1600" spc="25" dirty="0">
                <a:latin typeface="Times New Roman"/>
                <a:cs typeface="Times New Roman"/>
              </a:rPr>
              <a:t> </a:t>
            </a:r>
            <a:r>
              <a:rPr sz="1600" spc="-10" dirty="0">
                <a:latin typeface="Times New Roman"/>
                <a:cs typeface="Times New Roman"/>
              </a:rPr>
              <a:t>при</a:t>
            </a:r>
            <a:r>
              <a:rPr sz="1600" spc="10" dirty="0">
                <a:latin typeface="Times New Roman"/>
                <a:cs typeface="Times New Roman"/>
              </a:rPr>
              <a:t> </a:t>
            </a:r>
            <a:r>
              <a:rPr sz="1600" spc="-20" dirty="0">
                <a:latin typeface="Times New Roman"/>
                <a:cs typeface="Times New Roman"/>
              </a:rPr>
              <a:t>этом </a:t>
            </a:r>
            <a:r>
              <a:rPr sz="1600" spc="-15" dirty="0">
                <a:latin typeface="Times New Roman"/>
                <a:cs typeface="Times New Roman"/>
              </a:rPr>
              <a:t> </a:t>
            </a:r>
            <a:r>
              <a:rPr sz="1600" spc="-10" dirty="0">
                <a:latin typeface="Times New Roman"/>
                <a:cs typeface="Times New Roman"/>
              </a:rPr>
              <a:t>массовая</a:t>
            </a:r>
            <a:r>
              <a:rPr sz="1600" spc="25" dirty="0">
                <a:latin typeface="Times New Roman"/>
                <a:cs typeface="Times New Roman"/>
              </a:rPr>
              <a:t> </a:t>
            </a:r>
            <a:r>
              <a:rPr sz="1600" spc="-10" dirty="0">
                <a:latin typeface="Times New Roman"/>
                <a:cs typeface="Times New Roman"/>
              </a:rPr>
              <a:t>доля</a:t>
            </a:r>
            <a:r>
              <a:rPr sz="1600" spc="10" dirty="0">
                <a:latin typeface="Times New Roman"/>
                <a:cs typeface="Times New Roman"/>
              </a:rPr>
              <a:t> </a:t>
            </a:r>
            <a:r>
              <a:rPr sz="1600" spc="-20" dirty="0">
                <a:latin typeface="Times New Roman"/>
                <a:cs typeface="Times New Roman"/>
              </a:rPr>
              <a:t>сульфата</a:t>
            </a:r>
            <a:r>
              <a:rPr sz="1600" spc="35" dirty="0">
                <a:latin typeface="Times New Roman"/>
                <a:cs typeface="Times New Roman"/>
              </a:rPr>
              <a:t> </a:t>
            </a:r>
            <a:r>
              <a:rPr sz="1600" spc="-10" dirty="0">
                <a:latin typeface="Times New Roman"/>
                <a:cs typeface="Times New Roman"/>
              </a:rPr>
              <a:t>натрия</a:t>
            </a:r>
            <a:r>
              <a:rPr sz="1600" spc="25" dirty="0">
                <a:latin typeface="Times New Roman"/>
                <a:cs typeface="Times New Roman"/>
              </a:rPr>
              <a:t> </a:t>
            </a:r>
            <a:r>
              <a:rPr sz="1600" spc="-5" dirty="0">
                <a:latin typeface="Times New Roman"/>
                <a:cs typeface="Times New Roman"/>
              </a:rPr>
              <a:t>в</a:t>
            </a:r>
            <a:r>
              <a:rPr sz="1600" spc="5" dirty="0">
                <a:latin typeface="Times New Roman"/>
                <a:cs typeface="Times New Roman"/>
              </a:rPr>
              <a:t> </a:t>
            </a:r>
            <a:r>
              <a:rPr sz="1600" spc="-25" dirty="0">
                <a:latin typeface="Times New Roman"/>
                <a:cs typeface="Times New Roman"/>
              </a:rPr>
              <a:t>конечном</a:t>
            </a:r>
            <a:r>
              <a:rPr sz="1600" spc="10" dirty="0">
                <a:latin typeface="Times New Roman"/>
                <a:cs typeface="Times New Roman"/>
              </a:rPr>
              <a:t> </a:t>
            </a:r>
            <a:r>
              <a:rPr sz="1600" spc="-5" dirty="0">
                <a:latin typeface="Times New Roman"/>
                <a:cs typeface="Times New Roman"/>
              </a:rPr>
              <a:t>растворе</a:t>
            </a:r>
            <a:r>
              <a:rPr sz="1600" spc="15" dirty="0">
                <a:latin typeface="Times New Roman"/>
                <a:cs typeface="Times New Roman"/>
              </a:rPr>
              <a:t> </a:t>
            </a:r>
            <a:r>
              <a:rPr sz="1600" spc="-5" dirty="0">
                <a:latin typeface="Times New Roman"/>
                <a:cs typeface="Times New Roman"/>
              </a:rPr>
              <a:t>оказалась</a:t>
            </a:r>
            <a:r>
              <a:rPr sz="1600" spc="20" dirty="0">
                <a:latin typeface="Times New Roman"/>
                <a:cs typeface="Times New Roman"/>
              </a:rPr>
              <a:t> </a:t>
            </a:r>
            <a:r>
              <a:rPr sz="1600" spc="-5" dirty="0">
                <a:latin typeface="Times New Roman"/>
                <a:cs typeface="Times New Roman"/>
              </a:rPr>
              <a:t>в</a:t>
            </a:r>
            <a:r>
              <a:rPr sz="1600" spc="5" dirty="0">
                <a:latin typeface="Times New Roman"/>
                <a:cs typeface="Times New Roman"/>
              </a:rPr>
              <a:t> </a:t>
            </a:r>
            <a:r>
              <a:rPr sz="1600" spc="-5" dirty="0">
                <a:latin typeface="Times New Roman"/>
                <a:cs typeface="Times New Roman"/>
              </a:rPr>
              <a:t>2</a:t>
            </a:r>
            <a:r>
              <a:rPr sz="1600" spc="15" dirty="0">
                <a:latin typeface="Times New Roman"/>
                <a:cs typeface="Times New Roman"/>
              </a:rPr>
              <a:t> </a:t>
            </a:r>
            <a:r>
              <a:rPr sz="1600" spc="-5" dirty="0">
                <a:latin typeface="Times New Roman"/>
                <a:cs typeface="Times New Roman"/>
              </a:rPr>
              <a:t>раза</a:t>
            </a:r>
            <a:r>
              <a:rPr sz="1600" spc="15" dirty="0">
                <a:latin typeface="Times New Roman"/>
                <a:cs typeface="Times New Roman"/>
              </a:rPr>
              <a:t> </a:t>
            </a:r>
            <a:r>
              <a:rPr sz="1600" spc="-5" dirty="0">
                <a:latin typeface="Times New Roman"/>
                <a:cs typeface="Times New Roman"/>
              </a:rPr>
              <a:t>меньше,</a:t>
            </a:r>
            <a:r>
              <a:rPr sz="1600" spc="35" dirty="0">
                <a:latin typeface="Times New Roman"/>
                <a:cs typeface="Times New Roman"/>
              </a:rPr>
              <a:t> </a:t>
            </a:r>
            <a:r>
              <a:rPr sz="1600" spc="-5" dirty="0">
                <a:latin typeface="Times New Roman"/>
                <a:cs typeface="Times New Roman"/>
              </a:rPr>
              <a:t>чем</a:t>
            </a:r>
            <a:r>
              <a:rPr sz="1600" spc="15" dirty="0">
                <a:latin typeface="Times New Roman"/>
                <a:cs typeface="Times New Roman"/>
              </a:rPr>
              <a:t> </a:t>
            </a:r>
            <a:r>
              <a:rPr sz="1600" spc="-5" dirty="0">
                <a:latin typeface="Times New Roman"/>
                <a:cs typeface="Times New Roman"/>
              </a:rPr>
              <a:t>в</a:t>
            </a:r>
            <a:r>
              <a:rPr sz="1600" spc="10" dirty="0">
                <a:latin typeface="Times New Roman"/>
                <a:cs typeface="Times New Roman"/>
              </a:rPr>
              <a:t> </a:t>
            </a:r>
            <a:r>
              <a:rPr sz="1600" spc="-25" dirty="0">
                <a:latin typeface="Times New Roman"/>
                <a:cs typeface="Times New Roman"/>
              </a:rPr>
              <a:t>исходном.</a:t>
            </a:r>
            <a:r>
              <a:rPr sz="1600" spc="20" dirty="0">
                <a:latin typeface="Times New Roman"/>
                <a:cs typeface="Times New Roman"/>
              </a:rPr>
              <a:t> </a:t>
            </a:r>
            <a:r>
              <a:rPr sz="1600" spc="-10" dirty="0">
                <a:latin typeface="Times New Roman"/>
                <a:cs typeface="Times New Roman"/>
              </a:rPr>
              <a:t>Определите</a:t>
            </a:r>
            <a:r>
              <a:rPr sz="1600" spc="45" dirty="0">
                <a:latin typeface="Times New Roman"/>
                <a:cs typeface="Times New Roman"/>
              </a:rPr>
              <a:t> </a:t>
            </a:r>
            <a:r>
              <a:rPr sz="1600" spc="-5" dirty="0">
                <a:latin typeface="Times New Roman"/>
                <a:cs typeface="Times New Roman"/>
              </a:rPr>
              <a:t>массовые</a:t>
            </a:r>
            <a:r>
              <a:rPr sz="1600" spc="20" dirty="0">
                <a:latin typeface="Times New Roman"/>
                <a:cs typeface="Times New Roman"/>
              </a:rPr>
              <a:t> </a:t>
            </a:r>
            <a:r>
              <a:rPr sz="1600" spc="-10" dirty="0">
                <a:latin typeface="Times New Roman"/>
                <a:cs typeface="Times New Roman"/>
              </a:rPr>
              <a:t>доли </a:t>
            </a:r>
            <a:r>
              <a:rPr sz="1600" spc="-385" dirty="0">
                <a:latin typeface="Times New Roman"/>
                <a:cs typeface="Times New Roman"/>
              </a:rPr>
              <a:t> </a:t>
            </a:r>
            <a:r>
              <a:rPr sz="1600" dirty="0">
                <a:latin typeface="Times New Roman"/>
                <a:cs typeface="Times New Roman"/>
              </a:rPr>
              <a:t>веществ</a:t>
            </a:r>
            <a:r>
              <a:rPr sz="1600" spc="20" dirty="0">
                <a:latin typeface="Times New Roman"/>
                <a:cs typeface="Times New Roman"/>
              </a:rPr>
              <a:t> </a:t>
            </a:r>
            <a:r>
              <a:rPr sz="1600" spc="-5" dirty="0">
                <a:latin typeface="Times New Roman"/>
                <a:cs typeface="Times New Roman"/>
              </a:rPr>
              <a:t>в </a:t>
            </a:r>
            <a:r>
              <a:rPr sz="1600" dirty="0">
                <a:latin typeface="Times New Roman"/>
                <a:cs typeface="Times New Roman"/>
              </a:rPr>
              <a:t>третьей</a:t>
            </a:r>
            <a:r>
              <a:rPr sz="1600" spc="15" dirty="0">
                <a:latin typeface="Times New Roman"/>
                <a:cs typeface="Times New Roman"/>
              </a:rPr>
              <a:t> </a:t>
            </a:r>
            <a:r>
              <a:rPr sz="1600" spc="-25" dirty="0">
                <a:latin typeface="Times New Roman"/>
                <a:cs typeface="Times New Roman"/>
              </a:rPr>
              <a:t>колбе.</a:t>
            </a:r>
            <a:r>
              <a:rPr sz="1600" dirty="0">
                <a:latin typeface="Times New Roman"/>
                <a:cs typeface="Times New Roman"/>
              </a:rPr>
              <a:t> </a:t>
            </a:r>
            <a:r>
              <a:rPr sz="1600" spc="-20" dirty="0">
                <a:latin typeface="Times New Roman"/>
                <a:cs typeface="Times New Roman"/>
              </a:rPr>
              <a:t>Гидролизом</a:t>
            </a:r>
            <a:r>
              <a:rPr sz="1600" spc="25" dirty="0">
                <a:latin typeface="Times New Roman"/>
                <a:cs typeface="Times New Roman"/>
              </a:rPr>
              <a:t> </a:t>
            </a:r>
            <a:r>
              <a:rPr sz="1600" spc="-10" dirty="0">
                <a:latin typeface="Times New Roman"/>
                <a:cs typeface="Times New Roman"/>
              </a:rPr>
              <a:t>солей</a:t>
            </a:r>
            <a:r>
              <a:rPr sz="1600" spc="15" dirty="0">
                <a:latin typeface="Times New Roman"/>
                <a:cs typeface="Times New Roman"/>
              </a:rPr>
              <a:t> </a:t>
            </a:r>
            <a:r>
              <a:rPr sz="1600" spc="-10" dirty="0">
                <a:latin typeface="Times New Roman"/>
                <a:cs typeface="Times New Roman"/>
              </a:rPr>
              <a:t>пренебречь.</a:t>
            </a:r>
            <a:endParaRPr sz="1600">
              <a:latin typeface="Times New Roman"/>
              <a:cs typeface="Times New Roman"/>
            </a:endParaRPr>
          </a:p>
          <a:p>
            <a:pPr marL="12700">
              <a:lnSpc>
                <a:spcPct val="100000"/>
              </a:lnSpc>
              <a:spcBef>
                <a:spcPts val="355"/>
              </a:spcBef>
            </a:pPr>
            <a:r>
              <a:rPr sz="2000" b="1" dirty="0">
                <a:latin typeface="Calibri"/>
                <a:cs typeface="Calibri"/>
              </a:rPr>
              <a:t>А)</a:t>
            </a:r>
            <a:r>
              <a:rPr sz="2000" b="1" spc="-10" dirty="0">
                <a:latin typeface="Calibri"/>
                <a:cs typeface="Calibri"/>
              </a:rPr>
              <a:t> Уравнения</a:t>
            </a:r>
            <a:r>
              <a:rPr sz="2000" b="1" spc="-20" dirty="0">
                <a:latin typeface="Calibri"/>
                <a:cs typeface="Calibri"/>
              </a:rPr>
              <a:t> </a:t>
            </a:r>
            <a:r>
              <a:rPr sz="2000" b="1" dirty="0">
                <a:latin typeface="Calibri"/>
                <a:cs typeface="Calibri"/>
              </a:rPr>
              <a:t>реакций.</a:t>
            </a:r>
            <a:endParaRPr sz="2000">
              <a:latin typeface="Calibri"/>
              <a:cs typeface="Calibri"/>
            </a:endParaRPr>
          </a:p>
          <a:p>
            <a:pPr marL="68580" marR="2760345" indent="-56515">
              <a:lnSpc>
                <a:spcPct val="100000"/>
              </a:lnSpc>
            </a:pPr>
            <a:r>
              <a:rPr sz="2000" spc="-5" dirty="0">
                <a:latin typeface="Calibri"/>
                <a:cs typeface="Calibri"/>
              </a:rPr>
              <a:t>Разбиваем</a:t>
            </a:r>
            <a:r>
              <a:rPr sz="2000" dirty="0">
                <a:latin typeface="Calibri"/>
                <a:cs typeface="Calibri"/>
              </a:rPr>
              <a:t> условие</a:t>
            </a:r>
            <a:r>
              <a:rPr sz="2000" spc="-5" dirty="0">
                <a:latin typeface="Calibri"/>
                <a:cs typeface="Calibri"/>
              </a:rPr>
              <a:t> </a:t>
            </a:r>
            <a:r>
              <a:rPr sz="2000" dirty="0">
                <a:latin typeface="Calibri"/>
                <a:cs typeface="Calibri"/>
              </a:rPr>
              <a:t>на</a:t>
            </a:r>
            <a:r>
              <a:rPr sz="2000" spc="10" dirty="0">
                <a:latin typeface="Calibri"/>
                <a:cs typeface="Calibri"/>
              </a:rPr>
              <a:t> </a:t>
            </a:r>
            <a:r>
              <a:rPr sz="2000" spc="-5" dirty="0">
                <a:latin typeface="Calibri"/>
                <a:cs typeface="Calibri"/>
              </a:rPr>
              <a:t>смысловые</a:t>
            </a:r>
            <a:r>
              <a:rPr sz="2000" spc="5" dirty="0">
                <a:latin typeface="Calibri"/>
                <a:cs typeface="Calibri"/>
              </a:rPr>
              <a:t> </a:t>
            </a:r>
            <a:r>
              <a:rPr sz="2000" spc="-5" dirty="0">
                <a:latin typeface="Calibri"/>
                <a:cs typeface="Calibri"/>
              </a:rPr>
              <a:t>фрагменты,</a:t>
            </a:r>
            <a:r>
              <a:rPr sz="2000" spc="5" dirty="0">
                <a:latin typeface="Calibri"/>
                <a:cs typeface="Calibri"/>
              </a:rPr>
              <a:t> </a:t>
            </a:r>
            <a:r>
              <a:rPr sz="2000" spc="-15" dirty="0">
                <a:latin typeface="Calibri"/>
                <a:cs typeface="Calibri"/>
              </a:rPr>
              <a:t>выделяем</a:t>
            </a:r>
            <a:r>
              <a:rPr sz="2000" spc="20" dirty="0">
                <a:latin typeface="Calibri"/>
                <a:cs typeface="Calibri"/>
              </a:rPr>
              <a:t> </a:t>
            </a:r>
            <a:r>
              <a:rPr sz="2000" dirty="0">
                <a:latin typeface="Calibri"/>
                <a:cs typeface="Calibri"/>
              </a:rPr>
              <a:t>ключевые</a:t>
            </a:r>
            <a:r>
              <a:rPr sz="2000" spc="25" dirty="0">
                <a:latin typeface="Calibri"/>
                <a:cs typeface="Calibri"/>
              </a:rPr>
              <a:t> </a:t>
            </a:r>
            <a:r>
              <a:rPr sz="2000" dirty="0">
                <a:latin typeface="Calibri"/>
                <a:cs typeface="Calibri"/>
              </a:rPr>
              <a:t>слова </a:t>
            </a:r>
            <a:r>
              <a:rPr sz="2000" spc="-440" dirty="0">
                <a:latin typeface="Calibri"/>
                <a:cs typeface="Calibri"/>
              </a:rPr>
              <a:t> </a:t>
            </a:r>
            <a:r>
              <a:rPr sz="2000" dirty="0">
                <a:latin typeface="Calibri"/>
                <a:cs typeface="Calibri"/>
              </a:rPr>
              <a:t>и </a:t>
            </a:r>
            <a:r>
              <a:rPr sz="2000" spc="-5" dirty="0">
                <a:latin typeface="Calibri"/>
                <a:cs typeface="Calibri"/>
              </a:rPr>
              <a:t>понятия,</a:t>
            </a:r>
            <a:r>
              <a:rPr sz="2000" spc="-20" dirty="0">
                <a:latin typeface="Calibri"/>
                <a:cs typeface="Calibri"/>
              </a:rPr>
              <a:t> </a:t>
            </a:r>
            <a:r>
              <a:rPr sz="2000" dirty="0">
                <a:latin typeface="Calibri"/>
                <a:cs typeface="Calibri"/>
              </a:rPr>
              <a:t>и</a:t>
            </a:r>
            <a:r>
              <a:rPr sz="2000" spc="-15" dirty="0">
                <a:latin typeface="Calibri"/>
                <a:cs typeface="Calibri"/>
              </a:rPr>
              <a:t> </a:t>
            </a:r>
            <a:r>
              <a:rPr sz="2000" spc="-5" dirty="0">
                <a:latin typeface="Calibri"/>
                <a:cs typeface="Calibri"/>
              </a:rPr>
              <a:t>составляем </a:t>
            </a:r>
            <a:r>
              <a:rPr sz="2000" dirty="0">
                <a:latin typeface="Calibri"/>
                <a:cs typeface="Calibri"/>
              </a:rPr>
              <a:t>уравнения</a:t>
            </a:r>
            <a:r>
              <a:rPr sz="2000" spc="-15" dirty="0">
                <a:latin typeface="Calibri"/>
                <a:cs typeface="Calibri"/>
              </a:rPr>
              <a:t> </a:t>
            </a:r>
            <a:r>
              <a:rPr sz="2000" spc="-5" dirty="0">
                <a:latin typeface="Calibri"/>
                <a:cs typeface="Calibri"/>
              </a:rPr>
              <a:t>реакций (химическая</a:t>
            </a:r>
            <a:r>
              <a:rPr sz="2000" spc="-20" dirty="0">
                <a:latin typeface="Calibri"/>
                <a:cs typeface="Calibri"/>
              </a:rPr>
              <a:t> </a:t>
            </a:r>
            <a:r>
              <a:rPr sz="2000" dirty="0">
                <a:latin typeface="Calibri"/>
                <a:cs typeface="Calibri"/>
              </a:rPr>
              <a:t>часть</a:t>
            </a:r>
            <a:r>
              <a:rPr sz="2000" spc="-10" dirty="0">
                <a:latin typeface="Calibri"/>
                <a:cs typeface="Calibri"/>
              </a:rPr>
              <a:t> </a:t>
            </a:r>
            <a:r>
              <a:rPr sz="2000" dirty="0">
                <a:latin typeface="Calibri"/>
                <a:cs typeface="Calibri"/>
              </a:rPr>
              <a:t>задачи).</a:t>
            </a:r>
            <a:endParaRPr sz="2000">
              <a:latin typeface="Calibri"/>
              <a:cs typeface="Calibri"/>
            </a:endParaRPr>
          </a:p>
        </p:txBody>
      </p:sp>
      <p:sp>
        <p:nvSpPr>
          <p:cNvPr id="3" name="object 3"/>
          <p:cNvSpPr txBox="1"/>
          <p:nvPr/>
        </p:nvSpPr>
        <p:spPr>
          <a:xfrm>
            <a:off x="659993" y="3011551"/>
            <a:ext cx="9502140" cy="391160"/>
          </a:xfrm>
          <a:prstGeom prst="rect">
            <a:avLst/>
          </a:prstGeom>
        </p:spPr>
        <p:txBody>
          <a:bodyPr vert="horz" wrap="square" lIns="0" tIns="12700" rIns="0" bIns="0" rtlCol="0">
            <a:spAutoFit/>
          </a:bodyPr>
          <a:lstStyle/>
          <a:p>
            <a:pPr marL="12700">
              <a:lnSpc>
                <a:spcPct val="100000"/>
              </a:lnSpc>
              <a:spcBef>
                <a:spcPts val="100"/>
              </a:spcBef>
            </a:pPr>
            <a:r>
              <a:rPr sz="2400" i="1" spc="-5" dirty="0">
                <a:latin typeface="Calibri"/>
                <a:cs typeface="Calibri"/>
              </a:rPr>
              <a:t>1-й</a:t>
            </a:r>
            <a:r>
              <a:rPr sz="2400" i="1" spc="-10" dirty="0">
                <a:latin typeface="Calibri"/>
                <a:cs typeface="Calibri"/>
              </a:rPr>
              <a:t> </a:t>
            </a:r>
            <a:r>
              <a:rPr sz="2400" i="1" dirty="0">
                <a:latin typeface="Calibri"/>
                <a:cs typeface="Calibri"/>
              </a:rPr>
              <a:t>фрагмент:</a:t>
            </a:r>
            <a:r>
              <a:rPr sz="2400" i="1" spc="-5" dirty="0">
                <a:latin typeface="Calibri"/>
                <a:cs typeface="Calibri"/>
              </a:rPr>
              <a:t> </a:t>
            </a:r>
            <a:r>
              <a:rPr sz="2400" spc="5" dirty="0">
                <a:latin typeface="Calibri"/>
                <a:cs typeface="Calibri"/>
              </a:rPr>
              <a:t>«</a:t>
            </a:r>
            <a:r>
              <a:rPr sz="2400" spc="5" dirty="0">
                <a:latin typeface="Times New Roman"/>
                <a:cs typeface="Times New Roman"/>
              </a:rPr>
              <a:t>Смесь </a:t>
            </a:r>
            <a:r>
              <a:rPr sz="2400" dirty="0">
                <a:latin typeface="Times New Roman"/>
                <a:cs typeface="Times New Roman"/>
              </a:rPr>
              <a:t>хлоридов</a:t>
            </a:r>
            <a:r>
              <a:rPr sz="2400" spc="5" dirty="0">
                <a:latin typeface="Times New Roman"/>
                <a:cs typeface="Times New Roman"/>
              </a:rPr>
              <a:t> </a:t>
            </a:r>
            <a:r>
              <a:rPr sz="2400" dirty="0">
                <a:latin typeface="Times New Roman"/>
                <a:cs typeface="Times New Roman"/>
              </a:rPr>
              <a:t>бария</a:t>
            </a:r>
            <a:r>
              <a:rPr sz="2400" spc="-15" dirty="0">
                <a:latin typeface="Times New Roman"/>
                <a:cs typeface="Times New Roman"/>
              </a:rPr>
              <a:t> </a:t>
            </a:r>
            <a:r>
              <a:rPr sz="2400" dirty="0">
                <a:latin typeface="Times New Roman"/>
                <a:cs typeface="Times New Roman"/>
              </a:rPr>
              <a:t>и</a:t>
            </a:r>
            <a:r>
              <a:rPr sz="2400" spc="5" dirty="0">
                <a:latin typeface="Times New Roman"/>
                <a:cs typeface="Times New Roman"/>
              </a:rPr>
              <a:t> </a:t>
            </a:r>
            <a:r>
              <a:rPr sz="2400" spc="-5" dirty="0">
                <a:latin typeface="Times New Roman"/>
                <a:cs typeface="Times New Roman"/>
              </a:rPr>
              <a:t>алюминия растворили</a:t>
            </a:r>
            <a:r>
              <a:rPr sz="2400" dirty="0">
                <a:latin typeface="Times New Roman"/>
                <a:cs typeface="Times New Roman"/>
              </a:rPr>
              <a:t> в </a:t>
            </a:r>
            <a:r>
              <a:rPr sz="2400" spc="-20" dirty="0">
                <a:latin typeface="Times New Roman"/>
                <a:cs typeface="Times New Roman"/>
              </a:rPr>
              <a:t>воде.</a:t>
            </a:r>
            <a:r>
              <a:rPr sz="2400" spc="-80" dirty="0">
                <a:latin typeface="Times New Roman"/>
                <a:cs typeface="Times New Roman"/>
              </a:rPr>
              <a:t> </a:t>
            </a:r>
            <a:r>
              <a:rPr sz="2000" dirty="0">
                <a:solidFill>
                  <a:srgbClr val="353535"/>
                </a:solidFill>
                <a:latin typeface="Times New Roman"/>
                <a:cs typeface="Times New Roman"/>
              </a:rPr>
              <a:t>»</a:t>
            </a:r>
            <a:endParaRPr sz="2000">
              <a:latin typeface="Times New Roman"/>
              <a:cs typeface="Times New Roman"/>
            </a:endParaRPr>
          </a:p>
        </p:txBody>
      </p:sp>
      <p:sp>
        <p:nvSpPr>
          <p:cNvPr id="4" name="object 4"/>
          <p:cNvSpPr txBox="1"/>
          <p:nvPr/>
        </p:nvSpPr>
        <p:spPr>
          <a:xfrm>
            <a:off x="918057" y="3554095"/>
            <a:ext cx="3397250" cy="757555"/>
          </a:xfrm>
          <a:prstGeom prst="rect">
            <a:avLst/>
          </a:prstGeom>
        </p:spPr>
        <p:txBody>
          <a:bodyPr vert="horz" wrap="square" lIns="0" tIns="12700" rIns="0" bIns="0" rtlCol="0">
            <a:spAutoFit/>
          </a:bodyPr>
          <a:lstStyle/>
          <a:p>
            <a:pPr marL="38100" marR="30480">
              <a:lnSpc>
                <a:spcPct val="100000"/>
              </a:lnSpc>
              <a:spcBef>
                <a:spcPts val="100"/>
              </a:spcBef>
            </a:pPr>
            <a:r>
              <a:rPr sz="2400" spc="-5" dirty="0">
                <a:latin typeface="Times New Roman"/>
                <a:cs typeface="Times New Roman"/>
              </a:rPr>
              <a:t>BaCl</a:t>
            </a:r>
            <a:r>
              <a:rPr sz="2400" spc="-7" baseline="-20833" dirty="0">
                <a:latin typeface="Times New Roman"/>
                <a:cs typeface="Times New Roman"/>
              </a:rPr>
              <a:t>2</a:t>
            </a:r>
            <a:r>
              <a:rPr sz="2400" spc="270" baseline="-20833" dirty="0">
                <a:latin typeface="Times New Roman"/>
                <a:cs typeface="Times New Roman"/>
              </a:rPr>
              <a:t> </a:t>
            </a:r>
            <a:r>
              <a:rPr sz="2400" dirty="0">
                <a:latin typeface="Times New Roman"/>
                <a:cs typeface="Times New Roman"/>
              </a:rPr>
              <a:t>+</a:t>
            </a:r>
            <a:r>
              <a:rPr sz="2400" spc="-5" dirty="0">
                <a:latin typeface="Times New Roman"/>
                <a:cs typeface="Times New Roman"/>
              </a:rPr>
              <a:t> </a:t>
            </a:r>
            <a:r>
              <a:rPr sz="2400" i="1" spc="-5" dirty="0">
                <a:latin typeface="Times New Roman"/>
                <a:cs typeface="Times New Roman"/>
              </a:rPr>
              <a:t>x</a:t>
            </a:r>
            <a:r>
              <a:rPr sz="2400" spc="-5" dirty="0">
                <a:latin typeface="Times New Roman"/>
                <a:cs typeface="Times New Roman"/>
              </a:rPr>
              <a:t>H</a:t>
            </a:r>
            <a:r>
              <a:rPr sz="2400" spc="-7" baseline="-20833" dirty="0">
                <a:latin typeface="Times New Roman"/>
                <a:cs typeface="Times New Roman"/>
              </a:rPr>
              <a:t>2</a:t>
            </a:r>
            <a:r>
              <a:rPr sz="2400" spc="-5" dirty="0">
                <a:latin typeface="Times New Roman"/>
                <a:cs typeface="Times New Roman"/>
              </a:rPr>
              <a:t>O</a:t>
            </a:r>
            <a:r>
              <a:rPr sz="2400" spc="-10" dirty="0">
                <a:latin typeface="Times New Roman"/>
                <a:cs typeface="Times New Roman"/>
              </a:rPr>
              <a:t> </a:t>
            </a:r>
            <a:r>
              <a:rPr sz="2400" dirty="0">
                <a:latin typeface="Times New Roman"/>
                <a:cs typeface="Times New Roman"/>
              </a:rPr>
              <a:t>→</a:t>
            </a:r>
            <a:r>
              <a:rPr sz="2400" spc="-5" dirty="0">
                <a:latin typeface="Times New Roman"/>
                <a:cs typeface="Times New Roman"/>
              </a:rPr>
              <a:t> BaCl</a:t>
            </a:r>
            <a:r>
              <a:rPr sz="2400" spc="-7" baseline="-20833" dirty="0">
                <a:latin typeface="Times New Roman"/>
                <a:cs typeface="Times New Roman"/>
              </a:rPr>
              <a:t>2(р-р) </a:t>
            </a:r>
            <a:r>
              <a:rPr sz="2400" spc="-577" baseline="-20833" dirty="0">
                <a:latin typeface="Times New Roman"/>
                <a:cs typeface="Times New Roman"/>
              </a:rPr>
              <a:t> </a:t>
            </a:r>
            <a:r>
              <a:rPr sz="2400" dirty="0">
                <a:latin typeface="Times New Roman"/>
                <a:cs typeface="Times New Roman"/>
              </a:rPr>
              <a:t>Al</a:t>
            </a:r>
            <a:r>
              <a:rPr sz="2400" spc="-10" dirty="0">
                <a:latin typeface="Times New Roman"/>
                <a:cs typeface="Times New Roman"/>
              </a:rPr>
              <a:t>C</a:t>
            </a:r>
            <a:r>
              <a:rPr sz="2400" spc="5" dirty="0">
                <a:latin typeface="Times New Roman"/>
                <a:cs typeface="Times New Roman"/>
              </a:rPr>
              <a:t>l</a:t>
            </a:r>
            <a:r>
              <a:rPr sz="2400" spc="-7" baseline="-20833" dirty="0">
                <a:latin typeface="Times New Roman"/>
                <a:cs typeface="Times New Roman"/>
              </a:rPr>
              <a:t>3</a:t>
            </a:r>
            <a:r>
              <a:rPr sz="2400" spc="284" baseline="-20833" dirty="0">
                <a:latin typeface="Times New Roman"/>
                <a:cs typeface="Times New Roman"/>
              </a:rPr>
              <a:t> </a:t>
            </a:r>
            <a:r>
              <a:rPr sz="2400" dirty="0">
                <a:latin typeface="Times New Roman"/>
                <a:cs typeface="Times New Roman"/>
              </a:rPr>
              <a:t>+ </a:t>
            </a:r>
            <a:r>
              <a:rPr sz="2400" i="1" dirty="0">
                <a:latin typeface="Times New Roman"/>
                <a:cs typeface="Times New Roman"/>
              </a:rPr>
              <a:t>x</a:t>
            </a:r>
            <a:r>
              <a:rPr sz="2400" spc="-10" dirty="0">
                <a:latin typeface="Times New Roman"/>
                <a:cs typeface="Times New Roman"/>
              </a:rPr>
              <a:t>H</a:t>
            </a:r>
            <a:r>
              <a:rPr sz="2400" spc="-7" baseline="-20833" dirty="0">
                <a:latin typeface="Times New Roman"/>
                <a:cs typeface="Times New Roman"/>
              </a:rPr>
              <a:t>2</a:t>
            </a:r>
            <a:r>
              <a:rPr sz="2400" dirty="0">
                <a:latin typeface="Times New Roman"/>
                <a:cs typeface="Times New Roman"/>
              </a:rPr>
              <a:t>O</a:t>
            </a:r>
            <a:r>
              <a:rPr sz="2400" spc="5" dirty="0">
                <a:latin typeface="Times New Roman"/>
                <a:cs typeface="Times New Roman"/>
              </a:rPr>
              <a:t> </a:t>
            </a:r>
            <a:r>
              <a:rPr sz="2400" dirty="0">
                <a:latin typeface="Times New Roman"/>
                <a:cs typeface="Times New Roman"/>
              </a:rPr>
              <a:t>→</a:t>
            </a:r>
            <a:r>
              <a:rPr sz="2400" spc="-150" dirty="0">
                <a:latin typeface="Times New Roman"/>
                <a:cs typeface="Times New Roman"/>
              </a:rPr>
              <a:t> </a:t>
            </a:r>
            <a:r>
              <a:rPr sz="2400" dirty="0">
                <a:latin typeface="Times New Roman"/>
                <a:cs typeface="Times New Roman"/>
              </a:rPr>
              <a:t>Al</a:t>
            </a:r>
            <a:r>
              <a:rPr sz="2400" spc="-10" dirty="0">
                <a:latin typeface="Times New Roman"/>
                <a:cs typeface="Times New Roman"/>
              </a:rPr>
              <a:t>C</a:t>
            </a:r>
            <a:r>
              <a:rPr sz="2400" spc="5" dirty="0">
                <a:latin typeface="Times New Roman"/>
                <a:cs typeface="Times New Roman"/>
              </a:rPr>
              <a:t>l</a:t>
            </a:r>
            <a:r>
              <a:rPr sz="2400" spc="-7" baseline="-20833" dirty="0">
                <a:latin typeface="Times New Roman"/>
                <a:cs typeface="Times New Roman"/>
              </a:rPr>
              <a:t>3</a:t>
            </a:r>
            <a:r>
              <a:rPr sz="2400" spc="-15" baseline="-20833" dirty="0">
                <a:latin typeface="Times New Roman"/>
                <a:cs typeface="Times New Roman"/>
              </a:rPr>
              <a:t>(</a:t>
            </a:r>
            <a:r>
              <a:rPr sz="2400" spc="-7" baseline="-20833" dirty="0">
                <a:latin typeface="Times New Roman"/>
                <a:cs typeface="Times New Roman"/>
              </a:rPr>
              <a:t>р</a:t>
            </a:r>
            <a:r>
              <a:rPr sz="2400" spc="-15" baseline="-20833" dirty="0">
                <a:latin typeface="Times New Roman"/>
                <a:cs typeface="Times New Roman"/>
              </a:rPr>
              <a:t>-</a:t>
            </a:r>
            <a:r>
              <a:rPr sz="2400" spc="-7" baseline="-20833" dirty="0">
                <a:latin typeface="Times New Roman"/>
                <a:cs typeface="Times New Roman"/>
              </a:rPr>
              <a:t>р)</a:t>
            </a:r>
            <a:endParaRPr sz="2400" baseline="-20833">
              <a:latin typeface="Times New Roman"/>
              <a:cs typeface="Times New Roman"/>
            </a:endParaRPr>
          </a:p>
        </p:txBody>
      </p:sp>
      <p:sp>
        <p:nvSpPr>
          <p:cNvPr id="5" name="object 5"/>
          <p:cNvSpPr/>
          <p:nvPr/>
        </p:nvSpPr>
        <p:spPr>
          <a:xfrm>
            <a:off x="585216" y="3530980"/>
            <a:ext cx="279400" cy="785495"/>
          </a:xfrm>
          <a:custGeom>
            <a:avLst/>
            <a:gdLst/>
            <a:ahLst/>
            <a:cxnLst/>
            <a:rect l="l" t="t" r="r" b="b"/>
            <a:pathLst>
              <a:path w="279400" h="785495">
                <a:moveTo>
                  <a:pt x="279311" y="784987"/>
                </a:moveTo>
                <a:lnTo>
                  <a:pt x="224952" y="783159"/>
                </a:lnTo>
                <a:lnTo>
                  <a:pt x="180563" y="778176"/>
                </a:lnTo>
                <a:lnTo>
                  <a:pt x="150636" y="770788"/>
                </a:lnTo>
                <a:lnTo>
                  <a:pt x="139661" y="761746"/>
                </a:lnTo>
                <a:lnTo>
                  <a:pt x="139661" y="415798"/>
                </a:lnTo>
                <a:lnTo>
                  <a:pt x="128685" y="406681"/>
                </a:lnTo>
                <a:lnTo>
                  <a:pt x="98753" y="399256"/>
                </a:lnTo>
                <a:lnTo>
                  <a:pt x="54360" y="394259"/>
                </a:lnTo>
                <a:lnTo>
                  <a:pt x="0" y="392430"/>
                </a:lnTo>
                <a:lnTo>
                  <a:pt x="54360" y="390602"/>
                </a:lnTo>
                <a:lnTo>
                  <a:pt x="98753" y="385619"/>
                </a:lnTo>
                <a:lnTo>
                  <a:pt x="128685" y="378231"/>
                </a:lnTo>
                <a:lnTo>
                  <a:pt x="139661" y="369189"/>
                </a:lnTo>
                <a:lnTo>
                  <a:pt x="139661" y="23241"/>
                </a:lnTo>
                <a:lnTo>
                  <a:pt x="150636" y="14198"/>
                </a:lnTo>
                <a:lnTo>
                  <a:pt x="180563" y="6810"/>
                </a:lnTo>
                <a:lnTo>
                  <a:pt x="224952" y="1827"/>
                </a:lnTo>
                <a:lnTo>
                  <a:pt x="279311" y="0"/>
                </a:lnTo>
              </a:path>
            </a:pathLst>
          </a:custGeom>
          <a:ln w="6350">
            <a:solidFill>
              <a:srgbClr val="5B9BD4"/>
            </a:solidFill>
          </a:ln>
        </p:spPr>
        <p:txBody>
          <a:bodyPr wrap="square" lIns="0" tIns="0" rIns="0" bIns="0" rtlCol="0"/>
          <a:lstStyle/>
          <a:p>
            <a:endParaRPr/>
          </a:p>
        </p:txBody>
      </p:sp>
      <p:sp>
        <p:nvSpPr>
          <p:cNvPr id="6" name="object 6"/>
          <p:cNvSpPr txBox="1"/>
          <p:nvPr/>
        </p:nvSpPr>
        <p:spPr>
          <a:xfrm>
            <a:off x="4751959" y="3609847"/>
            <a:ext cx="3362960" cy="391160"/>
          </a:xfrm>
          <a:prstGeom prst="rect">
            <a:avLst/>
          </a:prstGeom>
        </p:spPr>
        <p:txBody>
          <a:bodyPr vert="horz" wrap="square" lIns="0" tIns="12700" rIns="0" bIns="0" rtlCol="0">
            <a:spAutoFit/>
          </a:bodyPr>
          <a:lstStyle/>
          <a:p>
            <a:pPr marL="12700">
              <a:lnSpc>
                <a:spcPct val="100000"/>
              </a:lnSpc>
              <a:spcBef>
                <a:spcPts val="100"/>
              </a:spcBef>
            </a:pPr>
            <a:r>
              <a:rPr sz="2400" dirty="0">
                <a:latin typeface="Times New Roman"/>
                <a:cs typeface="Times New Roman"/>
              </a:rPr>
              <a:t>Химических</a:t>
            </a:r>
            <a:r>
              <a:rPr sz="2400" spc="-10" dirty="0">
                <a:latin typeface="Times New Roman"/>
                <a:cs typeface="Times New Roman"/>
              </a:rPr>
              <a:t> </a:t>
            </a:r>
            <a:r>
              <a:rPr sz="2400" dirty="0">
                <a:latin typeface="Times New Roman"/>
                <a:cs typeface="Times New Roman"/>
              </a:rPr>
              <a:t>реакций</a:t>
            </a:r>
            <a:r>
              <a:rPr sz="2400" spc="-20" dirty="0">
                <a:latin typeface="Times New Roman"/>
                <a:cs typeface="Times New Roman"/>
              </a:rPr>
              <a:t> </a:t>
            </a:r>
            <a:r>
              <a:rPr sz="2400" spc="-50" dirty="0">
                <a:latin typeface="Times New Roman"/>
                <a:cs typeface="Times New Roman"/>
              </a:rPr>
              <a:t>нет.</a:t>
            </a:r>
            <a:endParaRPr sz="2400">
              <a:latin typeface="Times New Roman"/>
              <a:cs typeface="Times New Roman"/>
            </a:endParaRPr>
          </a:p>
        </p:txBody>
      </p:sp>
      <p:sp>
        <p:nvSpPr>
          <p:cNvPr id="7" name="object 7"/>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27</a:t>
            </a:fld>
            <a:endParaRP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468883" y="128777"/>
            <a:ext cx="10768965" cy="1586865"/>
          </a:xfrm>
          <a:prstGeom prst="rect">
            <a:avLst/>
          </a:prstGeom>
        </p:spPr>
        <p:txBody>
          <a:bodyPr vert="horz" wrap="square" lIns="0" tIns="12065" rIns="0" bIns="0" rtlCol="0">
            <a:spAutoFit/>
          </a:bodyPr>
          <a:lstStyle/>
          <a:p>
            <a:pPr marL="12700" marR="5080">
              <a:lnSpc>
                <a:spcPct val="100000"/>
              </a:lnSpc>
              <a:spcBef>
                <a:spcPts val="95"/>
              </a:spcBef>
            </a:pPr>
            <a:r>
              <a:rPr sz="1600" b="1" spc="-5" dirty="0">
                <a:latin typeface="Times New Roman"/>
                <a:cs typeface="Times New Roman"/>
              </a:rPr>
              <a:t>Пример</a:t>
            </a:r>
            <a:r>
              <a:rPr sz="1600" b="1" spc="5" dirty="0">
                <a:latin typeface="Times New Roman"/>
                <a:cs typeface="Times New Roman"/>
              </a:rPr>
              <a:t> </a:t>
            </a:r>
            <a:r>
              <a:rPr sz="1600" b="1" spc="-5" dirty="0">
                <a:latin typeface="Times New Roman"/>
                <a:cs typeface="Times New Roman"/>
              </a:rPr>
              <a:t>3.</a:t>
            </a:r>
            <a:r>
              <a:rPr sz="1600" b="1" spc="15" dirty="0">
                <a:latin typeface="Times New Roman"/>
                <a:cs typeface="Times New Roman"/>
              </a:rPr>
              <a:t> </a:t>
            </a:r>
            <a:r>
              <a:rPr sz="1600" dirty="0">
                <a:latin typeface="Times New Roman"/>
                <a:cs typeface="Times New Roman"/>
              </a:rPr>
              <a:t>Смесь</a:t>
            </a:r>
            <a:r>
              <a:rPr sz="1600" spc="20" dirty="0">
                <a:latin typeface="Times New Roman"/>
                <a:cs typeface="Times New Roman"/>
              </a:rPr>
              <a:t> </a:t>
            </a:r>
            <a:r>
              <a:rPr sz="1600" spc="-5" dirty="0">
                <a:latin typeface="Times New Roman"/>
                <a:cs typeface="Times New Roman"/>
              </a:rPr>
              <a:t>хлоридов</a:t>
            </a:r>
            <a:r>
              <a:rPr sz="1600" spc="-15" dirty="0">
                <a:latin typeface="Times New Roman"/>
                <a:cs typeface="Times New Roman"/>
              </a:rPr>
              <a:t> </a:t>
            </a:r>
            <a:r>
              <a:rPr sz="1600" spc="-5" dirty="0">
                <a:latin typeface="Times New Roman"/>
                <a:cs typeface="Times New Roman"/>
              </a:rPr>
              <a:t>бария</a:t>
            </a:r>
            <a:r>
              <a:rPr sz="1600" spc="15" dirty="0">
                <a:latin typeface="Times New Roman"/>
                <a:cs typeface="Times New Roman"/>
              </a:rPr>
              <a:t> </a:t>
            </a:r>
            <a:r>
              <a:rPr sz="1600" spc="-5" dirty="0">
                <a:latin typeface="Times New Roman"/>
                <a:cs typeface="Times New Roman"/>
              </a:rPr>
              <a:t>и</a:t>
            </a:r>
            <a:r>
              <a:rPr sz="1600" spc="5" dirty="0">
                <a:latin typeface="Times New Roman"/>
                <a:cs typeface="Times New Roman"/>
              </a:rPr>
              <a:t> </a:t>
            </a:r>
            <a:r>
              <a:rPr sz="1600" spc="-10" dirty="0">
                <a:latin typeface="Times New Roman"/>
                <a:cs typeface="Times New Roman"/>
              </a:rPr>
              <a:t>алюминия</a:t>
            </a:r>
            <a:r>
              <a:rPr sz="1600" spc="60" dirty="0">
                <a:latin typeface="Times New Roman"/>
                <a:cs typeface="Times New Roman"/>
              </a:rPr>
              <a:t> </a:t>
            </a:r>
            <a:r>
              <a:rPr sz="1600" spc="-5" dirty="0">
                <a:latin typeface="Times New Roman"/>
                <a:cs typeface="Times New Roman"/>
              </a:rPr>
              <a:t>растворили</a:t>
            </a:r>
            <a:r>
              <a:rPr sz="1600" spc="30" dirty="0">
                <a:latin typeface="Times New Roman"/>
                <a:cs typeface="Times New Roman"/>
              </a:rPr>
              <a:t> </a:t>
            </a:r>
            <a:r>
              <a:rPr sz="1600" spc="-5" dirty="0">
                <a:latin typeface="Times New Roman"/>
                <a:cs typeface="Times New Roman"/>
              </a:rPr>
              <a:t>в</a:t>
            </a:r>
            <a:r>
              <a:rPr sz="1600" spc="-15" dirty="0">
                <a:latin typeface="Times New Roman"/>
                <a:cs typeface="Times New Roman"/>
              </a:rPr>
              <a:t> воде.</a:t>
            </a:r>
            <a:r>
              <a:rPr sz="1600" spc="10" dirty="0">
                <a:latin typeface="Times New Roman"/>
                <a:cs typeface="Times New Roman"/>
              </a:rPr>
              <a:t> </a:t>
            </a:r>
            <a:r>
              <a:rPr sz="1600" spc="-10" dirty="0">
                <a:latin typeface="Times New Roman"/>
                <a:cs typeface="Times New Roman"/>
              </a:rPr>
              <a:t>Полученный</a:t>
            </a:r>
            <a:r>
              <a:rPr sz="1600" spc="50" dirty="0">
                <a:latin typeface="Times New Roman"/>
                <a:cs typeface="Times New Roman"/>
              </a:rPr>
              <a:t> </a:t>
            </a:r>
            <a:r>
              <a:rPr sz="1600" spc="-5" dirty="0">
                <a:latin typeface="Times New Roman"/>
                <a:cs typeface="Times New Roman"/>
              </a:rPr>
              <a:t>раствор</a:t>
            </a:r>
            <a:r>
              <a:rPr sz="1600" spc="5" dirty="0">
                <a:latin typeface="Times New Roman"/>
                <a:cs typeface="Times New Roman"/>
              </a:rPr>
              <a:t> </a:t>
            </a:r>
            <a:r>
              <a:rPr sz="1600" spc="-10" dirty="0">
                <a:latin typeface="Times New Roman"/>
                <a:cs typeface="Times New Roman"/>
              </a:rPr>
              <a:t>разделили</a:t>
            </a:r>
            <a:r>
              <a:rPr sz="1600" spc="45" dirty="0">
                <a:latin typeface="Times New Roman"/>
                <a:cs typeface="Times New Roman"/>
              </a:rPr>
              <a:t> </a:t>
            </a:r>
            <a:r>
              <a:rPr sz="1600" spc="-5" dirty="0">
                <a:latin typeface="Times New Roman"/>
                <a:cs typeface="Times New Roman"/>
              </a:rPr>
              <a:t>на</a:t>
            </a:r>
            <a:r>
              <a:rPr sz="1600" spc="5" dirty="0">
                <a:latin typeface="Times New Roman"/>
                <a:cs typeface="Times New Roman"/>
              </a:rPr>
              <a:t> </a:t>
            </a:r>
            <a:r>
              <a:rPr sz="1600" spc="-5" dirty="0">
                <a:latin typeface="Times New Roman"/>
                <a:cs typeface="Times New Roman"/>
              </a:rPr>
              <a:t>3</a:t>
            </a:r>
            <a:r>
              <a:rPr sz="1600" spc="5" dirty="0">
                <a:latin typeface="Times New Roman"/>
                <a:cs typeface="Times New Roman"/>
              </a:rPr>
              <a:t> </a:t>
            </a:r>
            <a:r>
              <a:rPr sz="1600" spc="-25" dirty="0">
                <a:latin typeface="Times New Roman"/>
                <a:cs typeface="Times New Roman"/>
              </a:rPr>
              <a:t>колбы.</a:t>
            </a:r>
            <a:r>
              <a:rPr sz="1600" spc="5" dirty="0">
                <a:latin typeface="Times New Roman"/>
                <a:cs typeface="Times New Roman"/>
              </a:rPr>
              <a:t> </a:t>
            </a:r>
            <a:r>
              <a:rPr sz="1600" spc="-5" dirty="0">
                <a:latin typeface="Times New Roman"/>
                <a:cs typeface="Times New Roman"/>
              </a:rPr>
              <a:t>К 300</a:t>
            </a:r>
            <a:r>
              <a:rPr sz="1600" spc="5" dirty="0">
                <a:latin typeface="Times New Roman"/>
                <a:cs typeface="Times New Roman"/>
              </a:rPr>
              <a:t> </a:t>
            </a:r>
            <a:r>
              <a:rPr sz="1600" spc="-5" dirty="0">
                <a:latin typeface="Times New Roman"/>
                <a:cs typeface="Times New Roman"/>
              </a:rPr>
              <a:t>г </a:t>
            </a:r>
            <a:r>
              <a:rPr sz="1600" dirty="0">
                <a:latin typeface="Times New Roman"/>
                <a:cs typeface="Times New Roman"/>
              </a:rPr>
              <a:t> </a:t>
            </a:r>
            <a:r>
              <a:rPr sz="1600" spc="-5" dirty="0">
                <a:latin typeface="Times New Roman"/>
                <a:cs typeface="Times New Roman"/>
              </a:rPr>
              <a:t>раствора в</a:t>
            </a:r>
            <a:r>
              <a:rPr sz="1600" dirty="0">
                <a:latin typeface="Times New Roman"/>
                <a:cs typeface="Times New Roman"/>
              </a:rPr>
              <a:t> </a:t>
            </a:r>
            <a:r>
              <a:rPr sz="1600" spc="-10" dirty="0">
                <a:latin typeface="Times New Roman"/>
                <a:cs typeface="Times New Roman"/>
              </a:rPr>
              <a:t>первой</a:t>
            </a:r>
            <a:r>
              <a:rPr sz="1600" spc="15" dirty="0">
                <a:latin typeface="Times New Roman"/>
                <a:cs typeface="Times New Roman"/>
              </a:rPr>
              <a:t> </a:t>
            </a:r>
            <a:r>
              <a:rPr sz="1600" spc="-30" dirty="0">
                <a:latin typeface="Times New Roman"/>
                <a:cs typeface="Times New Roman"/>
              </a:rPr>
              <a:t>колбе</a:t>
            </a:r>
            <a:r>
              <a:rPr sz="1600" spc="10" dirty="0">
                <a:latin typeface="Times New Roman"/>
                <a:cs typeface="Times New Roman"/>
              </a:rPr>
              <a:t> </a:t>
            </a:r>
            <a:r>
              <a:rPr sz="1600" spc="-10" dirty="0">
                <a:latin typeface="Times New Roman"/>
                <a:cs typeface="Times New Roman"/>
              </a:rPr>
              <a:t>прилили</a:t>
            </a:r>
            <a:r>
              <a:rPr sz="1600" spc="40" dirty="0">
                <a:latin typeface="Times New Roman"/>
                <a:cs typeface="Times New Roman"/>
              </a:rPr>
              <a:t> </a:t>
            </a:r>
            <a:r>
              <a:rPr sz="1600" spc="-5" dirty="0">
                <a:latin typeface="Times New Roman"/>
                <a:cs typeface="Times New Roman"/>
              </a:rPr>
              <a:t>164</a:t>
            </a:r>
            <a:r>
              <a:rPr sz="1600" spc="5" dirty="0">
                <a:latin typeface="Times New Roman"/>
                <a:cs typeface="Times New Roman"/>
              </a:rPr>
              <a:t> </a:t>
            </a:r>
            <a:r>
              <a:rPr sz="1600" spc="-5" dirty="0">
                <a:latin typeface="Times New Roman"/>
                <a:cs typeface="Times New Roman"/>
              </a:rPr>
              <a:t>г 10%</a:t>
            </a:r>
            <a:r>
              <a:rPr sz="1600" dirty="0">
                <a:latin typeface="Times New Roman"/>
                <a:cs typeface="Times New Roman"/>
              </a:rPr>
              <a:t> </a:t>
            </a:r>
            <a:r>
              <a:rPr sz="1600" spc="-5" dirty="0">
                <a:latin typeface="Times New Roman"/>
                <a:cs typeface="Times New Roman"/>
              </a:rPr>
              <a:t>раствора</a:t>
            </a:r>
            <a:r>
              <a:rPr sz="1600" spc="10" dirty="0">
                <a:latin typeface="Times New Roman"/>
                <a:cs typeface="Times New Roman"/>
              </a:rPr>
              <a:t> </a:t>
            </a:r>
            <a:r>
              <a:rPr sz="1600" dirty="0">
                <a:latin typeface="Times New Roman"/>
                <a:cs typeface="Times New Roman"/>
              </a:rPr>
              <a:t>фосфата</a:t>
            </a:r>
            <a:r>
              <a:rPr sz="1600" spc="5" dirty="0">
                <a:latin typeface="Times New Roman"/>
                <a:cs typeface="Times New Roman"/>
              </a:rPr>
              <a:t> </a:t>
            </a:r>
            <a:r>
              <a:rPr sz="1600" spc="-10" dirty="0">
                <a:latin typeface="Times New Roman"/>
                <a:cs typeface="Times New Roman"/>
              </a:rPr>
              <a:t>натрия,</a:t>
            </a:r>
            <a:r>
              <a:rPr sz="1600" spc="25" dirty="0">
                <a:latin typeface="Times New Roman"/>
                <a:cs typeface="Times New Roman"/>
              </a:rPr>
              <a:t> </a:t>
            </a:r>
            <a:r>
              <a:rPr sz="1600" spc="-5" dirty="0">
                <a:latin typeface="Times New Roman"/>
                <a:cs typeface="Times New Roman"/>
              </a:rPr>
              <a:t>в </a:t>
            </a:r>
            <a:r>
              <a:rPr sz="1600" spc="-20" dirty="0">
                <a:latin typeface="Times New Roman"/>
                <a:cs typeface="Times New Roman"/>
              </a:rPr>
              <a:t>результате</a:t>
            </a:r>
            <a:r>
              <a:rPr sz="1600" spc="5" dirty="0">
                <a:latin typeface="Times New Roman"/>
                <a:cs typeface="Times New Roman"/>
              </a:rPr>
              <a:t> </a:t>
            </a:r>
            <a:r>
              <a:rPr sz="1600" spc="-15" dirty="0">
                <a:latin typeface="Times New Roman"/>
                <a:cs typeface="Times New Roman"/>
              </a:rPr>
              <a:t>чего</a:t>
            </a:r>
            <a:r>
              <a:rPr sz="1600" dirty="0">
                <a:latin typeface="Times New Roman"/>
                <a:cs typeface="Times New Roman"/>
              </a:rPr>
              <a:t> </a:t>
            </a:r>
            <a:r>
              <a:rPr sz="1600" spc="-5" dirty="0">
                <a:latin typeface="Times New Roman"/>
                <a:cs typeface="Times New Roman"/>
              </a:rPr>
              <a:t>все</a:t>
            </a:r>
            <a:r>
              <a:rPr sz="1600" spc="10" dirty="0">
                <a:latin typeface="Times New Roman"/>
                <a:cs typeface="Times New Roman"/>
              </a:rPr>
              <a:t> </a:t>
            </a:r>
            <a:r>
              <a:rPr sz="1600" spc="-20" dirty="0">
                <a:latin typeface="Times New Roman"/>
                <a:cs typeface="Times New Roman"/>
              </a:rPr>
              <a:t>исходные</a:t>
            </a:r>
            <a:r>
              <a:rPr sz="1600" spc="15" dirty="0">
                <a:latin typeface="Times New Roman"/>
                <a:cs typeface="Times New Roman"/>
              </a:rPr>
              <a:t> </a:t>
            </a:r>
            <a:r>
              <a:rPr sz="1600" spc="-5" dirty="0">
                <a:latin typeface="Times New Roman"/>
                <a:cs typeface="Times New Roman"/>
              </a:rPr>
              <a:t>вещества </a:t>
            </a:r>
            <a:r>
              <a:rPr sz="1600" dirty="0">
                <a:latin typeface="Times New Roman"/>
                <a:cs typeface="Times New Roman"/>
              </a:rPr>
              <a:t> </a:t>
            </a:r>
            <a:r>
              <a:rPr sz="1600" spc="-5" dirty="0">
                <a:latin typeface="Times New Roman"/>
                <a:cs typeface="Times New Roman"/>
              </a:rPr>
              <a:t>прореагировали</a:t>
            </a:r>
            <a:r>
              <a:rPr sz="1600" spc="25" dirty="0">
                <a:latin typeface="Times New Roman"/>
                <a:cs typeface="Times New Roman"/>
              </a:rPr>
              <a:t> </a:t>
            </a:r>
            <a:r>
              <a:rPr sz="1600" spc="-5" dirty="0">
                <a:latin typeface="Times New Roman"/>
                <a:cs typeface="Times New Roman"/>
              </a:rPr>
              <a:t>полностью.</a:t>
            </a:r>
            <a:r>
              <a:rPr sz="1600" spc="40" dirty="0">
                <a:latin typeface="Times New Roman"/>
                <a:cs typeface="Times New Roman"/>
              </a:rPr>
              <a:t> </a:t>
            </a:r>
            <a:r>
              <a:rPr sz="1600" spc="-5" dirty="0">
                <a:latin typeface="Times New Roman"/>
                <a:cs typeface="Times New Roman"/>
              </a:rPr>
              <a:t>К</a:t>
            </a:r>
            <a:r>
              <a:rPr sz="1600" dirty="0">
                <a:latin typeface="Times New Roman"/>
                <a:cs typeface="Times New Roman"/>
              </a:rPr>
              <a:t> </a:t>
            </a:r>
            <a:r>
              <a:rPr sz="1600" spc="-5" dirty="0">
                <a:latin typeface="Times New Roman"/>
                <a:cs typeface="Times New Roman"/>
              </a:rPr>
              <a:t>120</a:t>
            </a:r>
            <a:r>
              <a:rPr sz="1600" spc="-10" dirty="0">
                <a:latin typeface="Times New Roman"/>
                <a:cs typeface="Times New Roman"/>
              </a:rPr>
              <a:t> </a:t>
            </a:r>
            <a:r>
              <a:rPr sz="1600" spc="-5" dirty="0">
                <a:latin typeface="Times New Roman"/>
                <a:cs typeface="Times New Roman"/>
              </a:rPr>
              <a:t>г</a:t>
            </a:r>
            <a:r>
              <a:rPr sz="1600" spc="45" dirty="0">
                <a:latin typeface="Times New Roman"/>
                <a:cs typeface="Times New Roman"/>
              </a:rPr>
              <a:t> </a:t>
            </a:r>
            <a:r>
              <a:rPr sz="1600" spc="-5" dirty="0">
                <a:latin typeface="Times New Roman"/>
                <a:cs typeface="Times New Roman"/>
              </a:rPr>
              <a:t>раствора</a:t>
            </a:r>
            <a:r>
              <a:rPr sz="1600" dirty="0">
                <a:latin typeface="Times New Roman"/>
                <a:cs typeface="Times New Roman"/>
              </a:rPr>
              <a:t> </a:t>
            </a:r>
            <a:r>
              <a:rPr sz="1600" spc="-10" dirty="0">
                <a:latin typeface="Times New Roman"/>
                <a:cs typeface="Times New Roman"/>
              </a:rPr>
              <a:t>во</a:t>
            </a:r>
            <a:r>
              <a:rPr sz="1600" spc="10" dirty="0">
                <a:latin typeface="Times New Roman"/>
                <a:cs typeface="Times New Roman"/>
              </a:rPr>
              <a:t> </a:t>
            </a:r>
            <a:r>
              <a:rPr sz="1600" spc="-15" dirty="0">
                <a:latin typeface="Times New Roman"/>
                <a:cs typeface="Times New Roman"/>
              </a:rPr>
              <a:t>второй</a:t>
            </a:r>
            <a:r>
              <a:rPr sz="1600" dirty="0">
                <a:latin typeface="Times New Roman"/>
                <a:cs typeface="Times New Roman"/>
              </a:rPr>
              <a:t> </a:t>
            </a:r>
            <a:r>
              <a:rPr sz="1600" spc="-30" dirty="0">
                <a:latin typeface="Times New Roman"/>
                <a:cs typeface="Times New Roman"/>
              </a:rPr>
              <a:t>колбе</a:t>
            </a:r>
            <a:r>
              <a:rPr sz="1600" spc="15" dirty="0">
                <a:latin typeface="Times New Roman"/>
                <a:cs typeface="Times New Roman"/>
              </a:rPr>
              <a:t> </a:t>
            </a:r>
            <a:r>
              <a:rPr sz="1600" spc="-5" dirty="0">
                <a:latin typeface="Times New Roman"/>
                <a:cs typeface="Times New Roman"/>
              </a:rPr>
              <a:t>добавили</a:t>
            </a:r>
            <a:r>
              <a:rPr sz="1600" spc="5" dirty="0">
                <a:latin typeface="Times New Roman"/>
                <a:cs typeface="Times New Roman"/>
              </a:rPr>
              <a:t> </a:t>
            </a:r>
            <a:r>
              <a:rPr sz="1600" spc="-5" dirty="0">
                <a:latin typeface="Times New Roman"/>
                <a:cs typeface="Times New Roman"/>
              </a:rPr>
              <a:t>155,61 г</a:t>
            </a:r>
            <a:r>
              <a:rPr sz="1600" spc="15" dirty="0">
                <a:latin typeface="Times New Roman"/>
                <a:cs typeface="Times New Roman"/>
              </a:rPr>
              <a:t> </a:t>
            </a:r>
            <a:r>
              <a:rPr sz="1600" spc="-5" dirty="0">
                <a:latin typeface="Times New Roman"/>
                <a:cs typeface="Times New Roman"/>
              </a:rPr>
              <a:t>20</a:t>
            </a:r>
            <a:r>
              <a:rPr sz="1600" spc="5" dirty="0">
                <a:latin typeface="Times New Roman"/>
                <a:cs typeface="Times New Roman"/>
              </a:rPr>
              <a:t> </a:t>
            </a:r>
            <a:r>
              <a:rPr sz="1600" spc="-5" dirty="0">
                <a:latin typeface="Times New Roman"/>
                <a:cs typeface="Times New Roman"/>
              </a:rPr>
              <a:t>%</a:t>
            </a:r>
            <a:r>
              <a:rPr sz="1600" spc="5" dirty="0">
                <a:latin typeface="Times New Roman"/>
                <a:cs typeface="Times New Roman"/>
              </a:rPr>
              <a:t> </a:t>
            </a:r>
            <a:r>
              <a:rPr sz="1600" spc="-5" dirty="0">
                <a:latin typeface="Times New Roman"/>
                <a:cs typeface="Times New Roman"/>
              </a:rPr>
              <a:t>раствора</a:t>
            </a:r>
            <a:r>
              <a:rPr sz="1600" spc="10" dirty="0">
                <a:latin typeface="Times New Roman"/>
                <a:cs typeface="Times New Roman"/>
              </a:rPr>
              <a:t> </a:t>
            </a:r>
            <a:r>
              <a:rPr sz="1600" spc="-20" dirty="0">
                <a:latin typeface="Times New Roman"/>
                <a:cs typeface="Times New Roman"/>
              </a:rPr>
              <a:t>сульфата</a:t>
            </a:r>
            <a:r>
              <a:rPr sz="1600" spc="20" dirty="0">
                <a:latin typeface="Times New Roman"/>
                <a:cs typeface="Times New Roman"/>
              </a:rPr>
              <a:t> </a:t>
            </a:r>
            <a:r>
              <a:rPr sz="1600" spc="-10" dirty="0">
                <a:latin typeface="Times New Roman"/>
                <a:cs typeface="Times New Roman"/>
              </a:rPr>
              <a:t>натрия,</a:t>
            </a:r>
            <a:r>
              <a:rPr sz="1600" spc="25" dirty="0">
                <a:latin typeface="Times New Roman"/>
                <a:cs typeface="Times New Roman"/>
              </a:rPr>
              <a:t> </a:t>
            </a:r>
            <a:r>
              <a:rPr sz="1600" spc="-10" dirty="0">
                <a:latin typeface="Times New Roman"/>
                <a:cs typeface="Times New Roman"/>
              </a:rPr>
              <a:t>при</a:t>
            </a:r>
            <a:r>
              <a:rPr sz="1600" spc="10" dirty="0">
                <a:latin typeface="Times New Roman"/>
                <a:cs typeface="Times New Roman"/>
              </a:rPr>
              <a:t> </a:t>
            </a:r>
            <a:r>
              <a:rPr sz="1600" spc="-20" dirty="0">
                <a:latin typeface="Times New Roman"/>
                <a:cs typeface="Times New Roman"/>
              </a:rPr>
              <a:t>этом </a:t>
            </a:r>
            <a:r>
              <a:rPr sz="1600" spc="-15" dirty="0">
                <a:latin typeface="Times New Roman"/>
                <a:cs typeface="Times New Roman"/>
              </a:rPr>
              <a:t> </a:t>
            </a:r>
            <a:r>
              <a:rPr sz="1600" spc="-10" dirty="0">
                <a:latin typeface="Times New Roman"/>
                <a:cs typeface="Times New Roman"/>
              </a:rPr>
              <a:t>массовая</a:t>
            </a:r>
            <a:r>
              <a:rPr sz="1600" spc="20" dirty="0">
                <a:latin typeface="Times New Roman"/>
                <a:cs typeface="Times New Roman"/>
              </a:rPr>
              <a:t> </a:t>
            </a:r>
            <a:r>
              <a:rPr sz="1600" spc="-10" dirty="0">
                <a:latin typeface="Times New Roman"/>
                <a:cs typeface="Times New Roman"/>
              </a:rPr>
              <a:t>доля</a:t>
            </a:r>
            <a:r>
              <a:rPr sz="1600" spc="10" dirty="0">
                <a:latin typeface="Times New Roman"/>
                <a:cs typeface="Times New Roman"/>
              </a:rPr>
              <a:t> </a:t>
            </a:r>
            <a:r>
              <a:rPr sz="1600" spc="-25" dirty="0">
                <a:latin typeface="Times New Roman"/>
                <a:cs typeface="Times New Roman"/>
              </a:rPr>
              <a:t>сульфата</a:t>
            </a:r>
            <a:r>
              <a:rPr sz="1600" spc="35" dirty="0">
                <a:latin typeface="Times New Roman"/>
                <a:cs typeface="Times New Roman"/>
              </a:rPr>
              <a:t> </a:t>
            </a:r>
            <a:r>
              <a:rPr sz="1600" spc="-10" dirty="0">
                <a:latin typeface="Times New Roman"/>
                <a:cs typeface="Times New Roman"/>
              </a:rPr>
              <a:t>натрия</a:t>
            </a:r>
            <a:r>
              <a:rPr sz="1600" spc="25" dirty="0">
                <a:latin typeface="Times New Roman"/>
                <a:cs typeface="Times New Roman"/>
              </a:rPr>
              <a:t> </a:t>
            </a:r>
            <a:r>
              <a:rPr sz="1600" spc="-5" dirty="0">
                <a:latin typeface="Times New Roman"/>
                <a:cs typeface="Times New Roman"/>
              </a:rPr>
              <a:t>в</a:t>
            </a:r>
            <a:r>
              <a:rPr sz="1600" spc="5" dirty="0">
                <a:latin typeface="Times New Roman"/>
                <a:cs typeface="Times New Roman"/>
              </a:rPr>
              <a:t> </a:t>
            </a:r>
            <a:r>
              <a:rPr sz="1600" spc="-25" dirty="0">
                <a:latin typeface="Times New Roman"/>
                <a:cs typeface="Times New Roman"/>
              </a:rPr>
              <a:t>конечном</a:t>
            </a:r>
            <a:r>
              <a:rPr sz="1600" spc="10" dirty="0">
                <a:latin typeface="Times New Roman"/>
                <a:cs typeface="Times New Roman"/>
              </a:rPr>
              <a:t> </a:t>
            </a:r>
            <a:r>
              <a:rPr sz="1600" spc="-5" dirty="0">
                <a:latin typeface="Times New Roman"/>
                <a:cs typeface="Times New Roman"/>
              </a:rPr>
              <a:t>растворе</a:t>
            </a:r>
            <a:r>
              <a:rPr sz="1600" spc="10" dirty="0">
                <a:latin typeface="Times New Roman"/>
                <a:cs typeface="Times New Roman"/>
              </a:rPr>
              <a:t> </a:t>
            </a:r>
            <a:r>
              <a:rPr sz="1600" spc="-5" dirty="0">
                <a:latin typeface="Times New Roman"/>
                <a:cs typeface="Times New Roman"/>
              </a:rPr>
              <a:t>оказалась</a:t>
            </a:r>
            <a:r>
              <a:rPr sz="1600" spc="20" dirty="0">
                <a:latin typeface="Times New Roman"/>
                <a:cs typeface="Times New Roman"/>
              </a:rPr>
              <a:t> </a:t>
            </a:r>
            <a:r>
              <a:rPr sz="1600" spc="-5" dirty="0">
                <a:latin typeface="Times New Roman"/>
                <a:cs typeface="Times New Roman"/>
              </a:rPr>
              <a:t>в</a:t>
            </a:r>
            <a:r>
              <a:rPr sz="1600" spc="5" dirty="0">
                <a:latin typeface="Times New Roman"/>
                <a:cs typeface="Times New Roman"/>
              </a:rPr>
              <a:t> </a:t>
            </a:r>
            <a:r>
              <a:rPr sz="1600" spc="-5" dirty="0">
                <a:latin typeface="Times New Roman"/>
                <a:cs typeface="Times New Roman"/>
              </a:rPr>
              <a:t>2</a:t>
            </a:r>
            <a:r>
              <a:rPr sz="1600" spc="5" dirty="0">
                <a:latin typeface="Times New Roman"/>
                <a:cs typeface="Times New Roman"/>
              </a:rPr>
              <a:t> </a:t>
            </a:r>
            <a:r>
              <a:rPr sz="1600" spc="-5" dirty="0">
                <a:latin typeface="Times New Roman"/>
                <a:cs typeface="Times New Roman"/>
              </a:rPr>
              <a:t>раза</a:t>
            </a:r>
            <a:r>
              <a:rPr sz="1600" spc="10" dirty="0">
                <a:latin typeface="Times New Roman"/>
                <a:cs typeface="Times New Roman"/>
              </a:rPr>
              <a:t> </a:t>
            </a:r>
            <a:r>
              <a:rPr sz="1600" spc="-5" dirty="0">
                <a:latin typeface="Times New Roman"/>
                <a:cs typeface="Times New Roman"/>
              </a:rPr>
              <a:t>меньше,</a:t>
            </a:r>
            <a:r>
              <a:rPr sz="1600" spc="40" dirty="0">
                <a:latin typeface="Times New Roman"/>
                <a:cs typeface="Times New Roman"/>
              </a:rPr>
              <a:t> </a:t>
            </a:r>
            <a:r>
              <a:rPr sz="1600" spc="-5" dirty="0">
                <a:latin typeface="Times New Roman"/>
                <a:cs typeface="Times New Roman"/>
              </a:rPr>
              <a:t>чем</a:t>
            </a:r>
            <a:r>
              <a:rPr sz="1600" spc="10" dirty="0">
                <a:latin typeface="Times New Roman"/>
                <a:cs typeface="Times New Roman"/>
              </a:rPr>
              <a:t> </a:t>
            </a:r>
            <a:r>
              <a:rPr sz="1600" spc="-5" dirty="0">
                <a:latin typeface="Times New Roman"/>
                <a:cs typeface="Times New Roman"/>
              </a:rPr>
              <a:t>в</a:t>
            </a:r>
            <a:r>
              <a:rPr sz="1600" spc="5" dirty="0">
                <a:latin typeface="Times New Roman"/>
                <a:cs typeface="Times New Roman"/>
              </a:rPr>
              <a:t> </a:t>
            </a:r>
            <a:r>
              <a:rPr sz="1600" spc="-25" dirty="0">
                <a:latin typeface="Times New Roman"/>
                <a:cs typeface="Times New Roman"/>
              </a:rPr>
              <a:t>исходном.</a:t>
            </a:r>
            <a:r>
              <a:rPr sz="1600" spc="25" dirty="0">
                <a:latin typeface="Times New Roman"/>
                <a:cs typeface="Times New Roman"/>
              </a:rPr>
              <a:t> </a:t>
            </a:r>
            <a:r>
              <a:rPr sz="1600" spc="-10" dirty="0">
                <a:latin typeface="Times New Roman"/>
                <a:cs typeface="Times New Roman"/>
              </a:rPr>
              <a:t>Определите</a:t>
            </a:r>
            <a:r>
              <a:rPr sz="1600" spc="50" dirty="0">
                <a:latin typeface="Times New Roman"/>
                <a:cs typeface="Times New Roman"/>
              </a:rPr>
              <a:t> </a:t>
            </a:r>
            <a:r>
              <a:rPr sz="1600" spc="-10" dirty="0">
                <a:latin typeface="Times New Roman"/>
                <a:cs typeface="Times New Roman"/>
              </a:rPr>
              <a:t>массовые</a:t>
            </a:r>
            <a:r>
              <a:rPr sz="1600" spc="20" dirty="0">
                <a:latin typeface="Times New Roman"/>
                <a:cs typeface="Times New Roman"/>
              </a:rPr>
              <a:t> </a:t>
            </a:r>
            <a:r>
              <a:rPr sz="1600" spc="-10" dirty="0">
                <a:latin typeface="Times New Roman"/>
                <a:cs typeface="Times New Roman"/>
              </a:rPr>
              <a:t>доли </a:t>
            </a:r>
            <a:r>
              <a:rPr sz="1600" spc="-385" dirty="0">
                <a:latin typeface="Times New Roman"/>
                <a:cs typeface="Times New Roman"/>
              </a:rPr>
              <a:t> </a:t>
            </a:r>
            <a:r>
              <a:rPr sz="1600" dirty="0">
                <a:latin typeface="Times New Roman"/>
                <a:cs typeface="Times New Roman"/>
              </a:rPr>
              <a:t>веществ</a:t>
            </a:r>
            <a:r>
              <a:rPr sz="1600" spc="20" dirty="0">
                <a:latin typeface="Times New Roman"/>
                <a:cs typeface="Times New Roman"/>
              </a:rPr>
              <a:t> </a:t>
            </a:r>
            <a:r>
              <a:rPr sz="1600" spc="-5" dirty="0">
                <a:latin typeface="Times New Roman"/>
                <a:cs typeface="Times New Roman"/>
              </a:rPr>
              <a:t>в </a:t>
            </a:r>
            <a:r>
              <a:rPr sz="1600" dirty="0">
                <a:latin typeface="Times New Roman"/>
                <a:cs typeface="Times New Roman"/>
              </a:rPr>
              <a:t>третьей</a:t>
            </a:r>
            <a:r>
              <a:rPr sz="1600" spc="15" dirty="0">
                <a:latin typeface="Times New Roman"/>
                <a:cs typeface="Times New Roman"/>
              </a:rPr>
              <a:t> </a:t>
            </a:r>
            <a:r>
              <a:rPr sz="1600" spc="-25" dirty="0">
                <a:latin typeface="Times New Roman"/>
                <a:cs typeface="Times New Roman"/>
              </a:rPr>
              <a:t>колбе.</a:t>
            </a:r>
            <a:r>
              <a:rPr sz="1600" dirty="0">
                <a:latin typeface="Times New Roman"/>
                <a:cs typeface="Times New Roman"/>
              </a:rPr>
              <a:t> </a:t>
            </a:r>
            <a:r>
              <a:rPr sz="1600" spc="-20" dirty="0">
                <a:latin typeface="Times New Roman"/>
                <a:cs typeface="Times New Roman"/>
              </a:rPr>
              <a:t>Гидролизом</a:t>
            </a:r>
            <a:r>
              <a:rPr sz="1600" spc="25" dirty="0">
                <a:latin typeface="Times New Roman"/>
                <a:cs typeface="Times New Roman"/>
              </a:rPr>
              <a:t> </a:t>
            </a:r>
            <a:r>
              <a:rPr sz="1600" spc="-10" dirty="0">
                <a:latin typeface="Times New Roman"/>
                <a:cs typeface="Times New Roman"/>
              </a:rPr>
              <a:t>солей</a:t>
            </a:r>
            <a:r>
              <a:rPr sz="1600" spc="15" dirty="0">
                <a:latin typeface="Times New Roman"/>
                <a:cs typeface="Times New Roman"/>
              </a:rPr>
              <a:t> </a:t>
            </a:r>
            <a:r>
              <a:rPr sz="1600" spc="-10" dirty="0">
                <a:latin typeface="Times New Roman"/>
                <a:cs typeface="Times New Roman"/>
              </a:rPr>
              <a:t>пренебречь.</a:t>
            </a:r>
            <a:endParaRPr sz="1600">
              <a:latin typeface="Times New Roman"/>
              <a:cs typeface="Times New Roman"/>
            </a:endParaRPr>
          </a:p>
          <a:p>
            <a:pPr marL="79375">
              <a:lnSpc>
                <a:spcPct val="100000"/>
              </a:lnSpc>
              <a:spcBef>
                <a:spcPts val="295"/>
              </a:spcBef>
            </a:pPr>
            <a:r>
              <a:rPr sz="2000" b="1" dirty="0">
                <a:latin typeface="Calibri"/>
                <a:cs typeface="Calibri"/>
              </a:rPr>
              <a:t>А)</a:t>
            </a:r>
            <a:r>
              <a:rPr sz="2000" b="1" spc="-10" dirty="0">
                <a:latin typeface="Calibri"/>
                <a:cs typeface="Calibri"/>
              </a:rPr>
              <a:t> Уравнения</a:t>
            </a:r>
            <a:r>
              <a:rPr sz="2000" b="1" spc="-20" dirty="0">
                <a:latin typeface="Calibri"/>
                <a:cs typeface="Calibri"/>
              </a:rPr>
              <a:t> </a:t>
            </a:r>
            <a:r>
              <a:rPr sz="2000" b="1" dirty="0">
                <a:latin typeface="Calibri"/>
                <a:cs typeface="Calibri"/>
              </a:rPr>
              <a:t>реакций.</a:t>
            </a:r>
            <a:endParaRPr sz="2000">
              <a:latin typeface="Calibri"/>
              <a:cs typeface="Calibri"/>
            </a:endParaRPr>
          </a:p>
        </p:txBody>
      </p:sp>
      <p:sp>
        <p:nvSpPr>
          <p:cNvPr id="3" name="object 3"/>
          <p:cNvSpPr txBox="1"/>
          <p:nvPr/>
        </p:nvSpPr>
        <p:spPr>
          <a:xfrm>
            <a:off x="634593" y="1977974"/>
            <a:ext cx="10154920" cy="1920875"/>
          </a:xfrm>
          <a:prstGeom prst="rect">
            <a:avLst/>
          </a:prstGeom>
        </p:spPr>
        <p:txBody>
          <a:bodyPr vert="horz" wrap="square" lIns="0" tIns="7620" rIns="0" bIns="0" rtlCol="0">
            <a:spAutoFit/>
          </a:bodyPr>
          <a:lstStyle/>
          <a:p>
            <a:pPr marL="38100" marR="30480">
              <a:lnSpc>
                <a:spcPct val="101499"/>
              </a:lnSpc>
              <a:spcBef>
                <a:spcPts val="60"/>
              </a:spcBef>
            </a:pPr>
            <a:r>
              <a:rPr sz="2400" i="1" spc="-5" dirty="0">
                <a:latin typeface="Calibri"/>
                <a:cs typeface="Calibri"/>
              </a:rPr>
              <a:t>2-й </a:t>
            </a:r>
            <a:r>
              <a:rPr sz="2400" i="1" dirty="0">
                <a:latin typeface="Calibri"/>
                <a:cs typeface="Calibri"/>
              </a:rPr>
              <a:t>фрагмент:</a:t>
            </a:r>
            <a:r>
              <a:rPr sz="2400" i="1" spc="-5" dirty="0">
                <a:latin typeface="Calibri"/>
                <a:cs typeface="Calibri"/>
              </a:rPr>
              <a:t> </a:t>
            </a:r>
            <a:r>
              <a:rPr sz="2400" spc="-5" dirty="0">
                <a:latin typeface="Calibri"/>
                <a:cs typeface="Calibri"/>
              </a:rPr>
              <a:t>«</a:t>
            </a:r>
            <a:r>
              <a:rPr sz="1800" spc="-5" dirty="0">
                <a:latin typeface="Times New Roman"/>
                <a:cs typeface="Times New Roman"/>
              </a:rPr>
              <a:t>Полученный</a:t>
            </a:r>
            <a:r>
              <a:rPr sz="1800" spc="-10" dirty="0">
                <a:latin typeface="Times New Roman"/>
                <a:cs typeface="Times New Roman"/>
              </a:rPr>
              <a:t> </a:t>
            </a:r>
            <a:r>
              <a:rPr sz="1800" dirty="0">
                <a:latin typeface="Times New Roman"/>
                <a:cs typeface="Times New Roman"/>
              </a:rPr>
              <a:t>раствор</a:t>
            </a:r>
            <a:r>
              <a:rPr sz="1800" spc="-20" dirty="0">
                <a:latin typeface="Times New Roman"/>
                <a:cs typeface="Times New Roman"/>
              </a:rPr>
              <a:t> </a:t>
            </a:r>
            <a:r>
              <a:rPr sz="1800" spc="-5" dirty="0">
                <a:latin typeface="Times New Roman"/>
                <a:cs typeface="Times New Roman"/>
              </a:rPr>
              <a:t>разделили</a:t>
            </a:r>
            <a:r>
              <a:rPr sz="1800" dirty="0">
                <a:latin typeface="Times New Roman"/>
                <a:cs typeface="Times New Roman"/>
              </a:rPr>
              <a:t> </a:t>
            </a:r>
            <a:r>
              <a:rPr sz="1800" spc="-5" dirty="0">
                <a:latin typeface="Times New Roman"/>
                <a:cs typeface="Times New Roman"/>
              </a:rPr>
              <a:t>на </a:t>
            </a:r>
            <a:r>
              <a:rPr sz="1800" dirty="0">
                <a:latin typeface="Times New Roman"/>
                <a:cs typeface="Times New Roman"/>
              </a:rPr>
              <a:t>3 </a:t>
            </a:r>
            <a:r>
              <a:rPr sz="1800" spc="-25" dirty="0">
                <a:latin typeface="Times New Roman"/>
                <a:cs typeface="Times New Roman"/>
              </a:rPr>
              <a:t>колбы.</a:t>
            </a:r>
            <a:r>
              <a:rPr sz="1800" spc="5" dirty="0">
                <a:latin typeface="Times New Roman"/>
                <a:cs typeface="Times New Roman"/>
              </a:rPr>
              <a:t> </a:t>
            </a:r>
            <a:r>
              <a:rPr sz="2400" b="1" dirty="0">
                <a:solidFill>
                  <a:srgbClr val="FF0000"/>
                </a:solidFill>
                <a:latin typeface="Times New Roman"/>
                <a:cs typeface="Times New Roman"/>
              </a:rPr>
              <a:t>К</a:t>
            </a:r>
            <a:r>
              <a:rPr sz="2400" b="1" spc="-160" dirty="0">
                <a:solidFill>
                  <a:srgbClr val="FF0000"/>
                </a:solidFill>
                <a:latin typeface="Times New Roman"/>
                <a:cs typeface="Times New Roman"/>
              </a:rPr>
              <a:t> </a:t>
            </a:r>
            <a:r>
              <a:rPr sz="1800" dirty="0">
                <a:latin typeface="Times New Roman"/>
                <a:cs typeface="Times New Roman"/>
              </a:rPr>
              <a:t>300 г </a:t>
            </a:r>
            <a:r>
              <a:rPr sz="2400" b="1" spc="-5" dirty="0">
                <a:solidFill>
                  <a:srgbClr val="FF0000"/>
                </a:solidFill>
                <a:latin typeface="Times New Roman"/>
                <a:cs typeface="Times New Roman"/>
              </a:rPr>
              <a:t>раствора</a:t>
            </a:r>
            <a:r>
              <a:rPr sz="2400" b="1" spc="-150" dirty="0">
                <a:solidFill>
                  <a:srgbClr val="FF0000"/>
                </a:solidFill>
                <a:latin typeface="Times New Roman"/>
                <a:cs typeface="Times New Roman"/>
              </a:rPr>
              <a:t> </a:t>
            </a:r>
            <a:r>
              <a:rPr sz="1800" dirty="0">
                <a:latin typeface="Times New Roman"/>
                <a:cs typeface="Times New Roman"/>
              </a:rPr>
              <a:t>в </a:t>
            </a:r>
            <a:r>
              <a:rPr sz="1800" spc="-5" dirty="0">
                <a:latin typeface="Times New Roman"/>
                <a:cs typeface="Times New Roman"/>
              </a:rPr>
              <a:t>первой</a:t>
            </a:r>
            <a:r>
              <a:rPr sz="1800" spc="-15" dirty="0">
                <a:latin typeface="Times New Roman"/>
                <a:cs typeface="Times New Roman"/>
              </a:rPr>
              <a:t> </a:t>
            </a:r>
            <a:r>
              <a:rPr sz="1800" spc="-35" dirty="0">
                <a:latin typeface="Times New Roman"/>
                <a:cs typeface="Times New Roman"/>
              </a:rPr>
              <a:t>колбе </a:t>
            </a:r>
            <a:r>
              <a:rPr sz="1800" spc="-434" dirty="0">
                <a:latin typeface="Times New Roman"/>
                <a:cs typeface="Times New Roman"/>
              </a:rPr>
              <a:t> </a:t>
            </a:r>
            <a:r>
              <a:rPr sz="1800" spc="-5" dirty="0">
                <a:latin typeface="Times New Roman"/>
                <a:cs typeface="Times New Roman"/>
              </a:rPr>
              <a:t>прилили </a:t>
            </a:r>
            <a:r>
              <a:rPr sz="1800" dirty="0">
                <a:latin typeface="Times New Roman"/>
                <a:cs typeface="Times New Roman"/>
              </a:rPr>
              <a:t>164</a:t>
            </a:r>
            <a:r>
              <a:rPr sz="1800" spc="5" dirty="0">
                <a:latin typeface="Times New Roman"/>
                <a:cs typeface="Times New Roman"/>
              </a:rPr>
              <a:t> </a:t>
            </a:r>
            <a:r>
              <a:rPr sz="1800" dirty="0">
                <a:latin typeface="Times New Roman"/>
                <a:cs typeface="Times New Roman"/>
              </a:rPr>
              <a:t>г</a:t>
            </a:r>
            <a:r>
              <a:rPr sz="1800" spc="-5" dirty="0">
                <a:latin typeface="Times New Roman"/>
                <a:cs typeface="Times New Roman"/>
              </a:rPr>
              <a:t> </a:t>
            </a:r>
            <a:r>
              <a:rPr sz="1800" dirty="0">
                <a:latin typeface="Times New Roman"/>
                <a:cs typeface="Times New Roman"/>
              </a:rPr>
              <a:t>10% </a:t>
            </a:r>
            <a:r>
              <a:rPr sz="2400" b="1" spc="-5" dirty="0">
                <a:latin typeface="Times New Roman"/>
                <a:cs typeface="Times New Roman"/>
              </a:rPr>
              <a:t>раствора</a:t>
            </a:r>
            <a:r>
              <a:rPr sz="2400" b="1" spc="10" dirty="0">
                <a:latin typeface="Times New Roman"/>
                <a:cs typeface="Times New Roman"/>
              </a:rPr>
              <a:t> </a:t>
            </a:r>
            <a:r>
              <a:rPr sz="2400" b="1" spc="-25" dirty="0">
                <a:solidFill>
                  <a:srgbClr val="FF0000"/>
                </a:solidFill>
                <a:latin typeface="Times New Roman"/>
                <a:cs typeface="Times New Roman"/>
              </a:rPr>
              <a:t>фосфата</a:t>
            </a:r>
            <a:r>
              <a:rPr sz="2400" b="1" spc="55" dirty="0">
                <a:solidFill>
                  <a:srgbClr val="FF0000"/>
                </a:solidFill>
                <a:latin typeface="Times New Roman"/>
                <a:cs typeface="Times New Roman"/>
              </a:rPr>
              <a:t> </a:t>
            </a:r>
            <a:r>
              <a:rPr sz="2400" b="1" spc="-10" dirty="0">
                <a:solidFill>
                  <a:srgbClr val="FF0000"/>
                </a:solidFill>
                <a:latin typeface="Times New Roman"/>
                <a:cs typeface="Times New Roman"/>
              </a:rPr>
              <a:t>натрия</a:t>
            </a:r>
            <a:r>
              <a:rPr sz="2400" spc="-10" dirty="0">
                <a:latin typeface="Times New Roman"/>
                <a:cs typeface="Times New Roman"/>
              </a:rPr>
              <a:t>,</a:t>
            </a:r>
            <a:r>
              <a:rPr sz="2400" spc="25" dirty="0">
                <a:latin typeface="Times New Roman"/>
                <a:cs typeface="Times New Roman"/>
              </a:rPr>
              <a:t> </a:t>
            </a:r>
            <a:r>
              <a:rPr sz="1800" dirty="0">
                <a:latin typeface="Times New Roman"/>
                <a:cs typeface="Times New Roman"/>
              </a:rPr>
              <a:t>в</a:t>
            </a:r>
            <a:r>
              <a:rPr sz="1800" spc="-5" dirty="0">
                <a:latin typeface="Times New Roman"/>
                <a:cs typeface="Times New Roman"/>
              </a:rPr>
              <a:t> </a:t>
            </a:r>
            <a:r>
              <a:rPr sz="1800" spc="-20" dirty="0">
                <a:latin typeface="Times New Roman"/>
                <a:cs typeface="Times New Roman"/>
              </a:rPr>
              <a:t>результате</a:t>
            </a:r>
            <a:r>
              <a:rPr sz="1800" spc="-10" dirty="0">
                <a:latin typeface="Times New Roman"/>
                <a:cs typeface="Times New Roman"/>
              </a:rPr>
              <a:t> </a:t>
            </a:r>
            <a:r>
              <a:rPr sz="1800" spc="-15" dirty="0">
                <a:latin typeface="Times New Roman"/>
                <a:cs typeface="Times New Roman"/>
              </a:rPr>
              <a:t>чего</a:t>
            </a:r>
            <a:r>
              <a:rPr sz="1800" spc="-5" dirty="0">
                <a:latin typeface="Times New Roman"/>
                <a:cs typeface="Times New Roman"/>
              </a:rPr>
              <a:t> </a:t>
            </a:r>
            <a:r>
              <a:rPr sz="1800" spc="5" dirty="0">
                <a:latin typeface="Times New Roman"/>
                <a:cs typeface="Times New Roman"/>
              </a:rPr>
              <a:t>все</a:t>
            </a:r>
            <a:r>
              <a:rPr sz="1800" spc="-15" dirty="0">
                <a:latin typeface="Times New Roman"/>
                <a:cs typeface="Times New Roman"/>
              </a:rPr>
              <a:t> </a:t>
            </a:r>
            <a:r>
              <a:rPr sz="1800" spc="-25" dirty="0">
                <a:latin typeface="Times New Roman"/>
                <a:cs typeface="Times New Roman"/>
              </a:rPr>
              <a:t>исходные</a:t>
            </a:r>
            <a:r>
              <a:rPr sz="1800" dirty="0">
                <a:latin typeface="Times New Roman"/>
                <a:cs typeface="Times New Roman"/>
              </a:rPr>
              <a:t> вещества </a:t>
            </a:r>
            <a:r>
              <a:rPr sz="1800" spc="5" dirty="0">
                <a:latin typeface="Times New Roman"/>
                <a:cs typeface="Times New Roman"/>
              </a:rPr>
              <a:t> </a:t>
            </a:r>
            <a:r>
              <a:rPr sz="1800" spc="-5" dirty="0">
                <a:latin typeface="Times New Roman"/>
                <a:cs typeface="Times New Roman"/>
              </a:rPr>
              <a:t>прореагировали</a:t>
            </a:r>
            <a:r>
              <a:rPr sz="1800" spc="-15" dirty="0">
                <a:latin typeface="Times New Roman"/>
                <a:cs typeface="Times New Roman"/>
              </a:rPr>
              <a:t> </a:t>
            </a:r>
            <a:r>
              <a:rPr sz="1800" dirty="0">
                <a:latin typeface="Times New Roman"/>
                <a:cs typeface="Times New Roman"/>
              </a:rPr>
              <a:t>полностью.</a:t>
            </a:r>
            <a:r>
              <a:rPr sz="1800" spc="-35" dirty="0">
                <a:latin typeface="Times New Roman"/>
                <a:cs typeface="Times New Roman"/>
              </a:rPr>
              <a:t> </a:t>
            </a:r>
            <a:r>
              <a:rPr sz="1600" spc="-5" dirty="0">
                <a:solidFill>
                  <a:srgbClr val="353535"/>
                </a:solidFill>
                <a:latin typeface="Times New Roman"/>
                <a:cs typeface="Times New Roman"/>
              </a:rPr>
              <a:t>»</a:t>
            </a:r>
            <a:endParaRPr sz="1600">
              <a:latin typeface="Times New Roman"/>
              <a:cs typeface="Times New Roman"/>
            </a:endParaRPr>
          </a:p>
          <a:p>
            <a:pPr marL="165735" marR="4411345">
              <a:lnSpc>
                <a:spcPct val="100000"/>
              </a:lnSpc>
              <a:spcBef>
                <a:spcPts val="1150"/>
              </a:spcBef>
            </a:pPr>
            <a:r>
              <a:rPr sz="2400" spc="-5" dirty="0">
                <a:latin typeface="Times New Roman"/>
                <a:cs typeface="Times New Roman"/>
              </a:rPr>
              <a:t>3BaCl</a:t>
            </a:r>
            <a:r>
              <a:rPr sz="2400" spc="-7" baseline="-20833" dirty="0">
                <a:latin typeface="Times New Roman"/>
                <a:cs typeface="Times New Roman"/>
              </a:rPr>
              <a:t>2 </a:t>
            </a:r>
            <a:r>
              <a:rPr sz="2400" dirty="0">
                <a:latin typeface="Times New Roman"/>
                <a:cs typeface="Times New Roman"/>
              </a:rPr>
              <a:t>+ </a:t>
            </a:r>
            <a:r>
              <a:rPr sz="2400" spc="-5" dirty="0">
                <a:latin typeface="Times New Roman"/>
                <a:cs typeface="Times New Roman"/>
              </a:rPr>
              <a:t>2Na</a:t>
            </a:r>
            <a:r>
              <a:rPr sz="2400" spc="-7" baseline="-20833" dirty="0">
                <a:latin typeface="Times New Roman"/>
                <a:cs typeface="Times New Roman"/>
              </a:rPr>
              <a:t>3</a:t>
            </a:r>
            <a:r>
              <a:rPr sz="2400" spc="-5" dirty="0">
                <a:latin typeface="Times New Roman"/>
                <a:cs typeface="Times New Roman"/>
              </a:rPr>
              <a:t>PO</a:t>
            </a:r>
            <a:r>
              <a:rPr sz="2400" spc="-7" baseline="-20833" dirty="0">
                <a:latin typeface="Times New Roman"/>
                <a:cs typeface="Times New Roman"/>
              </a:rPr>
              <a:t>4</a:t>
            </a:r>
            <a:r>
              <a:rPr sz="2400" baseline="-20833" dirty="0">
                <a:latin typeface="Times New Roman"/>
                <a:cs typeface="Times New Roman"/>
              </a:rPr>
              <a:t> </a:t>
            </a:r>
            <a:r>
              <a:rPr sz="2400" dirty="0">
                <a:latin typeface="Times New Roman"/>
                <a:cs typeface="Times New Roman"/>
              </a:rPr>
              <a:t>= </a:t>
            </a:r>
            <a:r>
              <a:rPr sz="2400" spc="-5" dirty="0">
                <a:latin typeface="Times New Roman"/>
                <a:cs typeface="Times New Roman"/>
              </a:rPr>
              <a:t>Ba</a:t>
            </a:r>
            <a:r>
              <a:rPr sz="2400" spc="-7" baseline="-20833" dirty="0">
                <a:latin typeface="Times New Roman"/>
                <a:cs typeface="Times New Roman"/>
              </a:rPr>
              <a:t>3</a:t>
            </a:r>
            <a:r>
              <a:rPr sz="2400" spc="-5" dirty="0">
                <a:latin typeface="Times New Roman"/>
                <a:cs typeface="Times New Roman"/>
              </a:rPr>
              <a:t>(PO</a:t>
            </a:r>
            <a:r>
              <a:rPr sz="2400" spc="-7" baseline="-20833" dirty="0">
                <a:latin typeface="Times New Roman"/>
                <a:cs typeface="Times New Roman"/>
              </a:rPr>
              <a:t>4</a:t>
            </a:r>
            <a:r>
              <a:rPr sz="2400" spc="-5" dirty="0">
                <a:latin typeface="Times New Roman"/>
                <a:cs typeface="Times New Roman"/>
              </a:rPr>
              <a:t>)</a:t>
            </a:r>
            <a:r>
              <a:rPr sz="2400" spc="-7" baseline="-20833" dirty="0">
                <a:latin typeface="Times New Roman"/>
                <a:cs typeface="Times New Roman"/>
              </a:rPr>
              <a:t>2</a:t>
            </a:r>
            <a:r>
              <a:rPr sz="2400" spc="-5" dirty="0">
                <a:latin typeface="Times New Roman"/>
                <a:cs typeface="Times New Roman"/>
              </a:rPr>
              <a:t>↓ </a:t>
            </a:r>
            <a:r>
              <a:rPr sz="2400" dirty="0">
                <a:latin typeface="Times New Roman"/>
                <a:cs typeface="Times New Roman"/>
              </a:rPr>
              <a:t>+ 6NaCl (1) </a:t>
            </a:r>
            <a:r>
              <a:rPr sz="2400" spc="-585" dirty="0">
                <a:latin typeface="Times New Roman"/>
                <a:cs typeface="Times New Roman"/>
              </a:rPr>
              <a:t> </a:t>
            </a:r>
            <a:r>
              <a:rPr sz="2400" spc="-5" dirty="0">
                <a:latin typeface="Times New Roman"/>
                <a:cs typeface="Times New Roman"/>
              </a:rPr>
              <a:t>AlCl</a:t>
            </a:r>
            <a:r>
              <a:rPr sz="2400" spc="-7" baseline="-20833" dirty="0">
                <a:latin typeface="Times New Roman"/>
                <a:cs typeface="Times New Roman"/>
              </a:rPr>
              <a:t>3</a:t>
            </a:r>
            <a:r>
              <a:rPr sz="2400" spc="277" baseline="-20833" dirty="0">
                <a:latin typeface="Times New Roman"/>
                <a:cs typeface="Times New Roman"/>
              </a:rPr>
              <a:t> </a:t>
            </a:r>
            <a:r>
              <a:rPr sz="2400" dirty="0">
                <a:latin typeface="Times New Roman"/>
                <a:cs typeface="Times New Roman"/>
              </a:rPr>
              <a:t>+ </a:t>
            </a:r>
            <a:r>
              <a:rPr sz="2400" spc="-5" dirty="0">
                <a:latin typeface="Times New Roman"/>
                <a:cs typeface="Times New Roman"/>
              </a:rPr>
              <a:t>Na</a:t>
            </a:r>
            <a:r>
              <a:rPr sz="2400" spc="-7" baseline="-20833" dirty="0">
                <a:latin typeface="Times New Roman"/>
                <a:cs typeface="Times New Roman"/>
              </a:rPr>
              <a:t>3</a:t>
            </a:r>
            <a:r>
              <a:rPr sz="2400" spc="-5" dirty="0">
                <a:latin typeface="Times New Roman"/>
                <a:cs typeface="Times New Roman"/>
              </a:rPr>
              <a:t>PO</a:t>
            </a:r>
            <a:r>
              <a:rPr sz="2400" spc="-7" baseline="-20833" dirty="0">
                <a:latin typeface="Times New Roman"/>
                <a:cs typeface="Times New Roman"/>
              </a:rPr>
              <a:t>4</a:t>
            </a:r>
            <a:r>
              <a:rPr sz="2400" spc="315" baseline="-20833" dirty="0">
                <a:latin typeface="Times New Roman"/>
                <a:cs typeface="Times New Roman"/>
              </a:rPr>
              <a:t> </a:t>
            </a:r>
            <a:r>
              <a:rPr sz="2400" dirty="0">
                <a:latin typeface="Times New Roman"/>
                <a:cs typeface="Times New Roman"/>
              </a:rPr>
              <a:t>=</a:t>
            </a:r>
            <a:r>
              <a:rPr sz="2400" spc="-145" dirty="0">
                <a:latin typeface="Times New Roman"/>
                <a:cs typeface="Times New Roman"/>
              </a:rPr>
              <a:t> </a:t>
            </a:r>
            <a:r>
              <a:rPr sz="2400" spc="-5" dirty="0">
                <a:latin typeface="Times New Roman"/>
                <a:cs typeface="Times New Roman"/>
              </a:rPr>
              <a:t>AlPO</a:t>
            </a:r>
            <a:r>
              <a:rPr sz="2400" spc="-7" baseline="-20833" dirty="0">
                <a:latin typeface="Times New Roman"/>
                <a:cs typeface="Times New Roman"/>
              </a:rPr>
              <a:t>4</a:t>
            </a:r>
            <a:r>
              <a:rPr sz="2400" spc="-5" dirty="0">
                <a:latin typeface="Times New Roman"/>
                <a:cs typeface="Times New Roman"/>
              </a:rPr>
              <a:t>↓</a:t>
            </a:r>
            <a:r>
              <a:rPr sz="2400" spc="10" dirty="0">
                <a:latin typeface="Times New Roman"/>
                <a:cs typeface="Times New Roman"/>
              </a:rPr>
              <a:t> </a:t>
            </a:r>
            <a:r>
              <a:rPr sz="2400" dirty="0">
                <a:latin typeface="Times New Roman"/>
                <a:cs typeface="Times New Roman"/>
              </a:rPr>
              <a:t>+</a:t>
            </a:r>
            <a:r>
              <a:rPr sz="2400" spc="-5" dirty="0">
                <a:latin typeface="Times New Roman"/>
                <a:cs typeface="Times New Roman"/>
              </a:rPr>
              <a:t> </a:t>
            </a:r>
            <a:r>
              <a:rPr sz="2400" dirty="0">
                <a:latin typeface="Times New Roman"/>
                <a:cs typeface="Times New Roman"/>
              </a:rPr>
              <a:t>3NaCl</a:t>
            </a:r>
            <a:r>
              <a:rPr sz="2400" spc="-10" dirty="0">
                <a:latin typeface="Times New Roman"/>
                <a:cs typeface="Times New Roman"/>
              </a:rPr>
              <a:t> </a:t>
            </a:r>
            <a:r>
              <a:rPr sz="2400" dirty="0">
                <a:latin typeface="Times New Roman"/>
                <a:cs typeface="Times New Roman"/>
              </a:rPr>
              <a:t>(2)</a:t>
            </a:r>
            <a:endParaRPr sz="2400">
              <a:latin typeface="Times New Roman"/>
              <a:cs typeface="Times New Roman"/>
            </a:endParaRPr>
          </a:p>
        </p:txBody>
      </p:sp>
      <p:grpSp>
        <p:nvGrpSpPr>
          <p:cNvPr id="4" name="object 4"/>
          <p:cNvGrpSpPr/>
          <p:nvPr/>
        </p:nvGrpSpPr>
        <p:grpSpPr>
          <a:xfrm>
            <a:off x="239763" y="3095244"/>
            <a:ext cx="647065" cy="859155"/>
            <a:chOff x="239763" y="3095244"/>
            <a:chExt cx="647065" cy="859155"/>
          </a:xfrm>
        </p:grpSpPr>
        <p:sp>
          <p:nvSpPr>
            <p:cNvPr id="5" name="object 5"/>
            <p:cNvSpPr/>
            <p:nvPr/>
          </p:nvSpPr>
          <p:spPr>
            <a:xfrm>
              <a:off x="604278" y="3165856"/>
              <a:ext cx="279400" cy="785495"/>
            </a:xfrm>
            <a:custGeom>
              <a:avLst/>
              <a:gdLst/>
              <a:ahLst/>
              <a:cxnLst/>
              <a:rect l="l" t="t" r="r" b="b"/>
              <a:pathLst>
                <a:path w="279400" h="785495">
                  <a:moveTo>
                    <a:pt x="279323" y="784987"/>
                  </a:moveTo>
                  <a:lnTo>
                    <a:pt x="224958" y="783159"/>
                  </a:lnTo>
                  <a:lnTo>
                    <a:pt x="180565" y="778176"/>
                  </a:lnTo>
                  <a:lnTo>
                    <a:pt x="150636" y="770788"/>
                  </a:lnTo>
                  <a:lnTo>
                    <a:pt x="139661" y="761746"/>
                  </a:lnTo>
                  <a:lnTo>
                    <a:pt x="139661" y="415798"/>
                  </a:lnTo>
                  <a:lnTo>
                    <a:pt x="128687" y="406755"/>
                  </a:lnTo>
                  <a:lnTo>
                    <a:pt x="98758" y="399367"/>
                  </a:lnTo>
                  <a:lnTo>
                    <a:pt x="54365" y="394384"/>
                  </a:lnTo>
                  <a:lnTo>
                    <a:pt x="0" y="392557"/>
                  </a:lnTo>
                  <a:lnTo>
                    <a:pt x="54365" y="390727"/>
                  </a:lnTo>
                  <a:lnTo>
                    <a:pt x="98758" y="385730"/>
                  </a:lnTo>
                  <a:lnTo>
                    <a:pt x="128687" y="378305"/>
                  </a:lnTo>
                  <a:lnTo>
                    <a:pt x="139661" y="369189"/>
                  </a:lnTo>
                  <a:lnTo>
                    <a:pt x="139661" y="23241"/>
                  </a:lnTo>
                  <a:lnTo>
                    <a:pt x="150636" y="14198"/>
                  </a:lnTo>
                  <a:lnTo>
                    <a:pt x="180565" y="6810"/>
                  </a:lnTo>
                  <a:lnTo>
                    <a:pt x="224958" y="1827"/>
                  </a:lnTo>
                  <a:lnTo>
                    <a:pt x="279323" y="0"/>
                  </a:lnTo>
                </a:path>
              </a:pathLst>
            </a:custGeom>
            <a:ln w="6350">
              <a:solidFill>
                <a:srgbClr val="5B9BD4"/>
              </a:solidFill>
            </a:ln>
          </p:spPr>
          <p:txBody>
            <a:bodyPr wrap="square" lIns="0" tIns="0" rIns="0" bIns="0" rtlCol="0"/>
            <a:lstStyle/>
            <a:p>
              <a:endParaRPr/>
            </a:p>
          </p:txBody>
        </p:sp>
        <p:sp>
          <p:nvSpPr>
            <p:cNvPr id="6" name="object 6"/>
            <p:cNvSpPr/>
            <p:nvPr/>
          </p:nvSpPr>
          <p:spPr>
            <a:xfrm>
              <a:off x="246113" y="3101594"/>
              <a:ext cx="404495" cy="403860"/>
            </a:xfrm>
            <a:custGeom>
              <a:avLst/>
              <a:gdLst/>
              <a:ahLst/>
              <a:cxnLst/>
              <a:rect l="l" t="t" r="r" b="b"/>
              <a:pathLst>
                <a:path w="404495" h="403860">
                  <a:moveTo>
                    <a:pt x="201942" y="0"/>
                  </a:moveTo>
                  <a:lnTo>
                    <a:pt x="155638" y="5333"/>
                  </a:lnTo>
                  <a:lnTo>
                    <a:pt x="113132" y="20527"/>
                  </a:lnTo>
                  <a:lnTo>
                    <a:pt x="75637" y="44367"/>
                  </a:lnTo>
                  <a:lnTo>
                    <a:pt x="44364" y="75640"/>
                  </a:lnTo>
                  <a:lnTo>
                    <a:pt x="20525" y="113133"/>
                  </a:lnTo>
                  <a:lnTo>
                    <a:pt x="5333" y="155634"/>
                  </a:lnTo>
                  <a:lnTo>
                    <a:pt x="0" y="201929"/>
                  </a:lnTo>
                  <a:lnTo>
                    <a:pt x="5333" y="248265"/>
                  </a:lnTo>
                  <a:lnTo>
                    <a:pt x="20525" y="290781"/>
                  </a:lnTo>
                  <a:lnTo>
                    <a:pt x="44364" y="328273"/>
                  </a:lnTo>
                  <a:lnTo>
                    <a:pt x="75637" y="359532"/>
                  </a:lnTo>
                  <a:lnTo>
                    <a:pt x="113132" y="383354"/>
                  </a:lnTo>
                  <a:lnTo>
                    <a:pt x="155638" y="398532"/>
                  </a:lnTo>
                  <a:lnTo>
                    <a:pt x="201942" y="403859"/>
                  </a:lnTo>
                  <a:lnTo>
                    <a:pt x="248246" y="398532"/>
                  </a:lnTo>
                  <a:lnTo>
                    <a:pt x="290752" y="383354"/>
                  </a:lnTo>
                  <a:lnTo>
                    <a:pt x="328248" y="359532"/>
                  </a:lnTo>
                  <a:lnTo>
                    <a:pt x="359521" y="328273"/>
                  </a:lnTo>
                  <a:lnTo>
                    <a:pt x="383359" y="290781"/>
                  </a:lnTo>
                  <a:lnTo>
                    <a:pt x="398552" y="248265"/>
                  </a:lnTo>
                  <a:lnTo>
                    <a:pt x="403885" y="201929"/>
                  </a:lnTo>
                  <a:lnTo>
                    <a:pt x="398552" y="155634"/>
                  </a:lnTo>
                  <a:lnTo>
                    <a:pt x="383359" y="113133"/>
                  </a:lnTo>
                  <a:lnTo>
                    <a:pt x="359521" y="75640"/>
                  </a:lnTo>
                  <a:lnTo>
                    <a:pt x="328248" y="44367"/>
                  </a:lnTo>
                  <a:lnTo>
                    <a:pt x="290752" y="20527"/>
                  </a:lnTo>
                  <a:lnTo>
                    <a:pt x="248246" y="5333"/>
                  </a:lnTo>
                  <a:lnTo>
                    <a:pt x="201942" y="0"/>
                  </a:lnTo>
                  <a:close/>
                </a:path>
              </a:pathLst>
            </a:custGeom>
            <a:solidFill>
              <a:srgbClr val="5B9BD4"/>
            </a:solidFill>
          </p:spPr>
          <p:txBody>
            <a:bodyPr wrap="square" lIns="0" tIns="0" rIns="0" bIns="0" rtlCol="0"/>
            <a:lstStyle/>
            <a:p>
              <a:endParaRPr/>
            </a:p>
          </p:txBody>
        </p:sp>
        <p:sp>
          <p:nvSpPr>
            <p:cNvPr id="7" name="object 7"/>
            <p:cNvSpPr/>
            <p:nvPr/>
          </p:nvSpPr>
          <p:spPr>
            <a:xfrm>
              <a:off x="246113" y="3101594"/>
              <a:ext cx="404495" cy="403860"/>
            </a:xfrm>
            <a:custGeom>
              <a:avLst/>
              <a:gdLst/>
              <a:ahLst/>
              <a:cxnLst/>
              <a:rect l="l" t="t" r="r" b="b"/>
              <a:pathLst>
                <a:path w="404495" h="403860">
                  <a:moveTo>
                    <a:pt x="0" y="201929"/>
                  </a:moveTo>
                  <a:lnTo>
                    <a:pt x="5333" y="155634"/>
                  </a:lnTo>
                  <a:lnTo>
                    <a:pt x="20525" y="113133"/>
                  </a:lnTo>
                  <a:lnTo>
                    <a:pt x="44364" y="75640"/>
                  </a:lnTo>
                  <a:lnTo>
                    <a:pt x="75637" y="44367"/>
                  </a:lnTo>
                  <a:lnTo>
                    <a:pt x="113132" y="20527"/>
                  </a:lnTo>
                  <a:lnTo>
                    <a:pt x="155638" y="5333"/>
                  </a:lnTo>
                  <a:lnTo>
                    <a:pt x="201942" y="0"/>
                  </a:lnTo>
                  <a:lnTo>
                    <a:pt x="248246" y="5333"/>
                  </a:lnTo>
                  <a:lnTo>
                    <a:pt x="290752" y="20527"/>
                  </a:lnTo>
                  <a:lnTo>
                    <a:pt x="328248" y="44367"/>
                  </a:lnTo>
                  <a:lnTo>
                    <a:pt x="359521" y="75640"/>
                  </a:lnTo>
                  <a:lnTo>
                    <a:pt x="383359" y="113133"/>
                  </a:lnTo>
                  <a:lnTo>
                    <a:pt x="398552" y="155634"/>
                  </a:lnTo>
                  <a:lnTo>
                    <a:pt x="403885" y="201929"/>
                  </a:lnTo>
                  <a:lnTo>
                    <a:pt x="398552" y="248265"/>
                  </a:lnTo>
                  <a:lnTo>
                    <a:pt x="383359" y="290781"/>
                  </a:lnTo>
                  <a:lnTo>
                    <a:pt x="359521" y="328273"/>
                  </a:lnTo>
                  <a:lnTo>
                    <a:pt x="328248" y="359532"/>
                  </a:lnTo>
                  <a:lnTo>
                    <a:pt x="290752" y="383354"/>
                  </a:lnTo>
                  <a:lnTo>
                    <a:pt x="248246" y="398532"/>
                  </a:lnTo>
                  <a:lnTo>
                    <a:pt x="201942" y="403859"/>
                  </a:lnTo>
                  <a:lnTo>
                    <a:pt x="155638" y="398532"/>
                  </a:lnTo>
                  <a:lnTo>
                    <a:pt x="113132" y="383354"/>
                  </a:lnTo>
                  <a:lnTo>
                    <a:pt x="75637" y="359532"/>
                  </a:lnTo>
                  <a:lnTo>
                    <a:pt x="44364" y="328273"/>
                  </a:lnTo>
                  <a:lnTo>
                    <a:pt x="20525" y="290781"/>
                  </a:lnTo>
                  <a:lnTo>
                    <a:pt x="5333" y="248265"/>
                  </a:lnTo>
                  <a:lnTo>
                    <a:pt x="0" y="201929"/>
                  </a:lnTo>
                  <a:close/>
                </a:path>
              </a:pathLst>
            </a:custGeom>
            <a:ln w="12700">
              <a:solidFill>
                <a:srgbClr val="41709C"/>
              </a:solidFill>
            </a:ln>
          </p:spPr>
          <p:txBody>
            <a:bodyPr wrap="square" lIns="0" tIns="0" rIns="0" bIns="0" rtlCol="0"/>
            <a:lstStyle/>
            <a:p>
              <a:endParaRPr/>
            </a:p>
          </p:txBody>
        </p:sp>
      </p:grpSp>
      <p:sp>
        <p:nvSpPr>
          <p:cNvPr id="8" name="object 8"/>
          <p:cNvSpPr txBox="1"/>
          <p:nvPr/>
        </p:nvSpPr>
        <p:spPr>
          <a:xfrm>
            <a:off x="406095" y="3139185"/>
            <a:ext cx="83185" cy="299720"/>
          </a:xfrm>
          <a:prstGeom prst="rect">
            <a:avLst/>
          </a:prstGeom>
        </p:spPr>
        <p:txBody>
          <a:bodyPr vert="horz" wrap="square" lIns="0" tIns="12700" rIns="0" bIns="0" rtlCol="0">
            <a:spAutoFit/>
          </a:bodyPr>
          <a:lstStyle/>
          <a:p>
            <a:pPr marL="12700">
              <a:lnSpc>
                <a:spcPct val="100000"/>
              </a:lnSpc>
              <a:spcBef>
                <a:spcPts val="100"/>
              </a:spcBef>
            </a:pPr>
            <a:r>
              <a:rPr sz="1800" dirty="0">
                <a:solidFill>
                  <a:srgbClr val="FFFFFF"/>
                </a:solidFill>
                <a:latin typeface="Calibri"/>
                <a:cs typeface="Calibri"/>
              </a:rPr>
              <a:t>I</a:t>
            </a:r>
            <a:endParaRPr sz="1800">
              <a:latin typeface="Calibri"/>
              <a:cs typeface="Calibri"/>
            </a:endParaRPr>
          </a:p>
        </p:txBody>
      </p:sp>
      <p:sp>
        <p:nvSpPr>
          <p:cNvPr id="9" name="object 9"/>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28</a:t>
            </a:fld>
            <a:endParaRP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468883" y="85471"/>
            <a:ext cx="10771505" cy="1244600"/>
          </a:xfrm>
          <a:prstGeom prst="rect">
            <a:avLst/>
          </a:prstGeom>
        </p:spPr>
        <p:txBody>
          <a:bodyPr vert="horz" wrap="square" lIns="0" tIns="12065" rIns="0" bIns="0" rtlCol="0">
            <a:spAutoFit/>
          </a:bodyPr>
          <a:lstStyle/>
          <a:p>
            <a:pPr marL="12700" marR="5080">
              <a:lnSpc>
                <a:spcPct val="100000"/>
              </a:lnSpc>
              <a:spcBef>
                <a:spcPts val="95"/>
              </a:spcBef>
            </a:pPr>
            <a:r>
              <a:rPr sz="1600" b="1" spc="-5" dirty="0">
                <a:latin typeface="Times New Roman"/>
                <a:cs typeface="Times New Roman"/>
              </a:rPr>
              <a:t>Пример</a:t>
            </a:r>
            <a:r>
              <a:rPr sz="1600" b="1" spc="5" dirty="0">
                <a:latin typeface="Times New Roman"/>
                <a:cs typeface="Times New Roman"/>
              </a:rPr>
              <a:t> </a:t>
            </a:r>
            <a:r>
              <a:rPr sz="1600" b="1" spc="-5" dirty="0">
                <a:latin typeface="Times New Roman"/>
                <a:cs typeface="Times New Roman"/>
              </a:rPr>
              <a:t>3.</a:t>
            </a:r>
            <a:r>
              <a:rPr sz="1600" b="1" spc="15" dirty="0">
                <a:latin typeface="Times New Roman"/>
                <a:cs typeface="Times New Roman"/>
              </a:rPr>
              <a:t> </a:t>
            </a:r>
            <a:r>
              <a:rPr sz="1600" dirty="0">
                <a:latin typeface="Times New Roman"/>
                <a:cs typeface="Times New Roman"/>
              </a:rPr>
              <a:t>Смесь</a:t>
            </a:r>
            <a:r>
              <a:rPr sz="1600" spc="15" dirty="0">
                <a:latin typeface="Times New Roman"/>
                <a:cs typeface="Times New Roman"/>
              </a:rPr>
              <a:t> </a:t>
            </a:r>
            <a:r>
              <a:rPr sz="1600" spc="-5" dirty="0">
                <a:latin typeface="Times New Roman"/>
                <a:cs typeface="Times New Roman"/>
              </a:rPr>
              <a:t>хлоридов</a:t>
            </a:r>
            <a:r>
              <a:rPr sz="1600" spc="-10" dirty="0">
                <a:latin typeface="Times New Roman"/>
                <a:cs typeface="Times New Roman"/>
              </a:rPr>
              <a:t> </a:t>
            </a:r>
            <a:r>
              <a:rPr sz="1600" spc="-5" dirty="0">
                <a:latin typeface="Times New Roman"/>
                <a:cs typeface="Times New Roman"/>
              </a:rPr>
              <a:t>бария</a:t>
            </a:r>
            <a:r>
              <a:rPr sz="1600" spc="15" dirty="0">
                <a:latin typeface="Times New Roman"/>
                <a:cs typeface="Times New Roman"/>
              </a:rPr>
              <a:t> </a:t>
            </a:r>
            <a:r>
              <a:rPr sz="1600" spc="-5" dirty="0">
                <a:latin typeface="Times New Roman"/>
                <a:cs typeface="Times New Roman"/>
              </a:rPr>
              <a:t>и</a:t>
            </a:r>
            <a:r>
              <a:rPr sz="1600" spc="5" dirty="0">
                <a:latin typeface="Times New Roman"/>
                <a:cs typeface="Times New Roman"/>
              </a:rPr>
              <a:t> </a:t>
            </a:r>
            <a:r>
              <a:rPr sz="1600" spc="-10" dirty="0">
                <a:latin typeface="Times New Roman"/>
                <a:cs typeface="Times New Roman"/>
              </a:rPr>
              <a:t>алюминия</a:t>
            </a:r>
            <a:r>
              <a:rPr sz="1600" spc="60" dirty="0">
                <a:latin typeface="Times New Roman"/>
                <a:cs typeface="Times New Roman"/>
              </a:rPr>
              <a:t> </a:t>
            </a:r>
            <a:r>
              <a:rPr sz="1600" spc="-5" dirty="0">
                <a:latin typeface="Times New Roman"/>
                <a:cs typeface="Times New Roman"/>
              </a:rPr>
              <a:t>растворили</a:t>
            </a:r>
            <a:r>
              <a:rPr sz="1600" spc="30" dirty="0">
                <a:latin typeface="Times New Roman"/>
                <a:cs typeface="Times New Roman"/>
              </a:rPr>
              <a:t> </a:t>
            </a:r>
            <a:r>
              <a:rPr sz="1600" spc="-5" dirty="0">
                <a:latin typeface="Times New Roman"/>
                <a:cs typeface="Times New Roman"/>
              </a:rPr>
              <a:t>в</a:t>
            </a:r>
            <a:r>
              <a:rPr sz="1600" spc="-15" dirty="0">
                <a:latin typeface="Times New Roman"/>
                <a:cs typeface="Times New Roman"/>
              </a:rPr>
              <a:t> воде.</a:t>
            </a:r>
            <a:r>
              <a:rPr sz="1600" spc="10" dirty="0">
                <a:latin typeface="Times New Roman"/>
                <a:cs typeface="Times New Roman"/>
              </a:rPr>
              <a:t> </a:t>
            </a:r>
            <a:r>
              <a:rPr sz="1600" spc="-10" dirty="0">
                <a:latin typeface="Times New Roman"/>
                <a:cs typeface="Times New Roman"/>
              </a:rPr>
              <a:t>Полученный</a:t>
            </a:r>
            <a:r>
              <a:rPr sz="1600" spc="50" dirty="0">
                <a:latin typeface="Times New Roman"/>
                <a:cs typeface="Times New Roman"/>
              </a:rPr>
              <a:t> </a:t>
            </a:r>
            <a:r>
              <a:rPr sz="1600" spc="-5" dirty="0">
                <a:latin typeface="Times New Roman"/>
                <a:cs typeface="Times New Roman"/>
              </a:rPr>
              <a:t>раствор</a:t>
            </a:r>
            <a:r>
              <a:rPr sz="1600" spc="5" dirty="0">
                <a:latin typeface="Times New Roman"/>
                <a:cs typeface="Times New Roman"/>
              </a:rPr>
              <a:t> </a:t>
            </a:r>
            <a:r>
              <a:rPr sz="1600" spc="-10" dirty="0">
                <a:latin typeface="Times New Roman"/>
                <a:cs typeface="Times New Roman"/>
              </a:rPr>
              <a:t>разделили</a:t>
            </a:r>
            <a:r>
              <a:rPr sz="1600" spc="45" dirty="0">
                <a:latin typeface="Times New Roman"/>
                <a:cs typeface="Times New Roman"/>
              </a:rPr>
              <a:t> </a:t>
            </a:r>
            <a:r>
              <a:rPr sz="1600" spc="-5" dirty="0">
                <a:latin typeface="Times New Roman"/>
                <a:cs typeface="Times New Roman"/>
              </a:rPr>
              <a:t>на</a:t>
            </a:r>
            <a:r>
              <a:rPr sz="1600" spc="5" dirty="0">
                <a:latin typeface="Times New Roman"/>
                <a:cs typeface="Times New Roman"/>
              </a:rPr>
              <a:t> </a:t>
            </a:r>
            <a:r>
              <a:rPr sz="1600" spc="-5" dirty="0">
                <a:latin typeface="Times New Roman"/>
                <a:cs typeface="Times New Roman"/>
              </a:rPr>
              <a:t>3</a:t>
            </a:r>
            <a:r>
              <a:rPr sz="1600" spc="5" dirty="0">
                <a:latin typeface="Times New Roman"/>
                <a:cs typeface="Times New Roman"/>
              </a:rPr>
              <a:t> </a:t>
            </a:r>
            <a:r>
              <a:rPr sz="1600" spc="-25" dirty="0">
                <a:latin typeface="Times New Roman"/>
                <a:cs typeface="Times New Roman"/>
              </a:rPr>
              <a:t>колбы.</a:t>
            </a:r>
            <a:r>
              <a:rPr sz="1600" spc="5" dirty="0">
                <a:latin typeface="Times New Roman"/>
                <a:cs typeface="Times New Roman"/>
              </a:rPr>
              <a:t> </a:t>
            </a:r>
            <a:r>
              <a:rPr sz="1600" spc="-5" dirty="0">
                <a:latin typeface="Times New Roman"/>
                <a:cs typeface="Times New Roman"/>
              </a:rPr>
              <a:t>К 300</a:t>
            </a:r>
            <a:r>
              <a:rPr sz="1600" spc="5" dirty="0">
                <a:latin typeface="Times New Roman"/>
                <a:cs typeface="Times New Roman"/>
              </a:rPr>
              <a:t> </a:t>
            </a:r>
            <a:r>
              <a:rPr sz="1600" spc="-5" dirty="0">
                <a:latin typeface="Times New Roman"/>
                <a:cs typeface="Times New Roman"/>
              </a:rPr>
              <a:t>г </a:t>
            </a:r>
            <a:r>
              <a:rPr sz="1600" dirty="0">
                <a:latin typeface="Times New Roman"/>
                <a:cs typeface="Times New Roman"/>
              </a:rPr>
              <a:t> </a:t>
            </a:r>
            <a:r>
              <a:rPr sz="1600" spc="-5" dirty="0">
                <a:latin typeface="Times New Roman"/>
                <a:cs typeface="Times New Roman"/>
              </a:rPr>
              <a:t>раствора в</a:t>
            </a:r>
            <a:r>
              <a:rPr sz="1600" dirty="0">
                <a:latin typeface="Times New Roman"/>
                <a:cs typeface="Times New Roman"/>
              </a:rPr>
              <a:t> </a:t>
            </a:r>
            <a:r>
              <a:rPr sz="1600" spc="-10" dirty="0">
                <a:latin typeface="Times New Roman"/>
                <a:cs typeface="Times New Roman"/>
              </a:rPr>
              <a:t>первой</a:t>
            </a:r>
            <a:r>
              <a:rPr sz="1600" spc="15" dirty="0">
                <a:latin typeface="Times New Roman"/>
                <a:cs typeface="Times New Roman"/>
              </a:rPr>
              <a:t> </a:t>
            </a:r>
            <a:r>
              <a:rPr sz="1600" spc="-30" dirty="0">
                <a:latin typeface="Times New Roman"/>
                <a:cs typeface="Times New Roman"/>
              </a:rPr>
              <a:t>колбе</a:t>
            </a:r>
            <a:r>
              <a:rPr sz="1600" spc="10" dirty="0">
                <a:latin typeface="Times New Roman"/>
                <a:cs typeface="Times New Roman"/>
              </a:rPr>
              <a:t> </a:t>
            </a:r>
            <a:r>
              <a:rPr sz="1600" spc="-10" dirty="0">
                <a:latin typeface="Times New Roman"/>
                <a:cs typeface="Times New Roman"/>
              </a:rPr>
              <a:t>прилили</a:t>
            </a:r>
            <a:r>
              <a:rPr sz="1600" spc="40" dirty="0">
                <a:latin typeface="Times New Roman"/>
                <a:cs typeface="Times New Roman"/>
              </a:rPr>
              <a:t> </a:t>
            </a:r>
            <a:r>
              <a:rPr sz="1600" spc="-5" dirty="0">
                <a:latin typeface="Times New Roman"/>
                <a:cs typeface="Times New Roman"/>
              </a:rPr>
              <a:t>164</a:t>
            </a:r>
            <a:r>
              <a:rPr sz="1600" spc="5" dirty="0">
                <a:latin typeface="Times New Roman"/>
                <a:cs typeface="Times New Roman"/>
              </a:rPr>
              <a:t> </a:t>
            </a:r>
            <a:r>
              <a:rPr sz="1600" spc="-5" dirty="0">
                <a:latin typeface="Times New Roman"/>
                <a:cs typeface="Times New Roman"/>
              </a:rPr>
              <a:t>г 10%</a:t>
            </a:r>
            <a:r>
              <a:rPr sz="1600" dirty="0">
                <a:latin typeface="Times New Roman"/>
                <a:cs typeface="Times New Roman"/>
              </a:rPr>
              <a:t> </a:t>
            </a:r>
            <a:r>
              <a:rPr sz="1600" spc="-5" dirty="0">
                <a:latin typeface="Times New Roman"/>
                <a:cs typeface="Times New Roman"/>
              </a:rPr>
              <a:t>раствора</a:t>
            </a:r>
            <a:r>
              <a:rPr sz="1600" spc="10" dirty="0">
                <a:latin typeface="Times New Roman"/>
                <a:cs typeface="Times New Roman"/>
              </a:rPr>
              <a:t> </a:t>
            </a:r>
            <a:r>
              <a:rPr sz="1600" dirty="0">
                <a:latin typeface="Times New Roman"/>
                <a:cs typeface="Times New Roman"/>
              </a:rPr>
              <a:t>фосфата</a:t>
            </a:r>
            <a:r>
              <a:rPr sz="1600" spc="5" dirty="0">
                <a:latin typeface="Times New Roman"/>
                <a:cs typeface="Times New Roman"/>
              </a:rPr>
              <a:t> </a:t>
            </a:r>
            <a:r>
              <a:rPr sz="1600" spc="-10" dirty="0">
                <a:latin typeface="Times New Roman"/>
                <a:cs typeface="Times New Roman"/>
              </a:rPr>
              <a:t>натрия,</a:t>
            </a:r>
            <a:r>
              <a:rPr sz="1600" spc="25" dirty="0">
                <a:latin typeface="Times New Roman"/>
                <a:cs typeface="Times New Roman"/>
              </a:rPr>
              <a:t> </a:t>
            </a:r>
            <a:r>
              <a:rPr sz="1600" spc="-5" dirty="0">
                <a:latin typeface="Times New Roman"/>
                <a:cs typeface="Times New Roman"/>
              </a:rPr>
              <a:t>в </a:t>
            </a:r>
            <a:r>
              <a:rPr sz="1600" spc="-20" dirty="0">
                <a:latin typeface="Times New Roman"/>
                <a:cs typeface="Times New Roman"/>
              </a:rPr>
              <a:t>результате</a:t>
            </a:r>
            <a:r>
              <a:rPr sz="1600" spc="5" dirty="0">
                <a:latin typeface="Times New Roman"/>
                <a:cs typeface="Times New Roman"/>
              </a:rPr>
              <a:t> </a:t>
            </a:r>
            <a:r>
              <a:rPr sz="1600" spc="-15" dirty="0">
                <a:latin typeface="Times New Roman"/>
                <a:cs typeface="Times New Roman"/>
              </a:rPr>
              <a:t>чего</a:t>
            </a:r>
            <a:r>
              <a:rPr sz="1600" dirty="0">
                <a:latin typeface="Times New Roman"/>
                <a:cs typeface="Times New Roman"/>
              </a:rPr>
              <a:t> </a:t>
            </a:r>
            <a:r>
              <a:rPr sz="1600" spc="-5" dirty="0">
                <a:latin typeface="Times New Roman"/>
                <a:cs typeface="Times New Roman"/>
              </a:rPr>
              <a:t>все</a:t>
            </a:r>
            <a:r>
              <a:rPr sz="1600" spc="10" dirty="0">
                <a:latin typeface="Times New Roman"/>
                <a:cs typeface="Times New Roman"/>
              </a:rPr>
              <a:t> </a:t>
            </a:r>
            <a:r>
              <a:rPr sz="1600" spc="-20" dirty="0">
                <a:latin typeface="Times New Roman"/>
                <a:cs typeface="Times New Roman"/>
              </a:rPr>
              <a:t>исходные</a:t>
            </a:r>
            <a:r>
              <a:rPr sz="1600" spc="15" dirty="0">
                <a:latin typeface="Times New Roman"/>
                <a:cs typeface="Times New Roman"/>
              </a:rPr>
              <a:t> </a:t>
            </a:r>
            <a:r>
              <a:rPr sz="1600" spc="-5" dirty="0">
                <a:latin typeface="Times New Roman"/>
                <a:cs typeface="Times New Roman"/>
              </a:rPr>
              <a:t>вещества </a:t>
            </a:r>
            <a:r>
              <a:rPr sz="1600" dirty="0">
                <a:latin typeface="Times New Roman"/>
                <a:cs typeface="Times New Roman"/>
              </a:rPr>
              <a:t> </a:t>
            </a:r>
            <a:r>
              <a:rPr sz="1600" spc="-5" dirty="0">
                <a:latin typeface="Times New Roman"/>
                <a:cs typeface="Times New Roman"/>
              </a:rPr>
              <a:t>прореагировали</a:t>
            </a:r>
            <a:r>
              <a:rPr sz="1600" spc="30" dirty="0">
                <a:latin typeface="Times New Roman"/>
                <a:cs typeface="Times New Roman"/>
              </a:rPr>
              <a:t> </a:t>
            </a:r>
            <a:r>
              <a:rPr sz="1600" spc="-5" dirty="0">
                <a:latin typeface="Times New Roman"/>
                <a:cs typeface="Times New Roman"/>
              </a:rPr>
              <a:t>полностью.</a:t>
            </a:r>
            <a:r>
              <a:rPr sz="1600" spc="40" dirty="0">
                <a:latin typeface="Times New Roman"/>
                <a:cs typeface="Times New Roman"/>
              </a:rPr>
              <a:t> </a:t>
            </a:r>
            <a:r>
              <a:rPr sz="1600" spc="-5" dirty="0">
                <a:latin typeface="Times New Roman"/>
                <a:cs typeface="Times New Roman"/>
              </a:rPr>
              <a:t>К</a:t>
            </a:r>
            <a:r>
              <a:rPr sz="1600" spc="5" dirty="0">
                <a:latin typeface="Times New Roman"/>
                <a:cs typeface="Times New Roman"/>
              </a:rPr>
              <a:t> </a:t>
            </a:r>
            <a:r>
              <a:rPr sz="1600" dirty="0">
                <a:latin typeface="Times New Roman"/>
                <a:cs typeface="Times New Roman"/>
              </a:rPr>
              <a:t>120</a:t>
            </a:r>
            <a:r>
              <a:rPr sz="1600" spc="-10" dirty="0">
                <a:latin typeface="Times New Roman"/>
                <a:cs typeface="Times New Roman"/>
              </a:rPr>
              <a:t> </a:t>
            </a:r>
            <a:r>
              <a:rPr sz="1600" spc="-5" dirty="0">
                <a:latin typeface="Times New Roman"/>
                <a:cs typeface="Times New Roman"/>
              </a:rPr>
              <a:t>г</a:t>
            </a:r>
            <a:r>
              <a:rPr sz="1600" spc="40" dirty="0">
                <a:latin typeface="Times New Roman"/>
                <a:cs typeface="Times New Roman"/>
              </a:rPr>
              <a:t> </a:t>
            </a:r>
            <a:r>
              <a:rPr sz="1600" spc="-5" dirty="0">
                <a:latin typeface="Times New Roman"/>
                <a:cs typeface="Times New Roman"/>
              </a:rPr>
              <a:t>раствора</a:t>
            </a:r>
            <a:r>
              <a:rPr sz="1600" dirty="0">
                <a:latin typeface="Times New Roman"/>
                <a:cs typeface="Times New Roman"/>
              </a:rPr>
              <a:t> </a:t>
            </a:r>
            <a:r>
              <a:rPr sz="1600" spc="-10" dirty="0">
                <a:latin typeface="Times New Roman"/>
                <a:cs typeface="Times New Roman"/>
              </a:rPr>
              <a:t>во</a:t>
            </a:r>
            <a:r>
              <a:rPr sz="1600" spc="10" dirty="0">
                <a:latin typeface="Times New Roman"/>
                <a:cs typeface="Times New Roman"/>
              </a:rPr>
              <a:t> </a:t>
            </a:r>
            <a:r>
              <a:rPr sz="1600" spc="-15" dirty="0">
                <a:latin typeface="Times New Roman"/>
                <a:cs typeface="Times New Roman"/>
              </a:rPr>
              <a:t>второй</a:t>
            </a:r>
            <a:r>
              <a:rPr sz="1600" spc="5" dirty="0">
                <a:latin typeface="Times New Roman"/>
                <a:cs typeface="Times New Roman"/>
              </a:rPr>
              <a:t> </a:t>
            </a:r>
            <a:r>
              <a:rPr sz="1600" spc="-30" dirty="0">
                <a:latin typeface="Times New Roman"/>
                <a:cs typeface="Times New Roman"/>
              </a:rPr>
              <a:t>колбе</a:t>
            </a:r>
            <a:r>
              <a:rPr sz="1600" spc="10" dirty="0">
                <a:latin typeface="Times New Roman"/>
                <a:cs typeface="Times New Roman"/>
              </a:rPr>
              <a:t> </a:t>
            </a:r>
            <a:r>
              <a:rPr sz="1600" spc="-5" dirty="0">
                <a:latin typeface="Times New Roman"/>
                <a:cs typeface="Times New Roman"/>
              </a:rPr>
              <a:t>добавили</a:t>
            </a:r>
            <a:r>
              <a:rPr sz="1600" spc="10" dirty="0">
                <a:latin typeface="Times New Roman"/>
                <a:cs typeface="Times New Roman"/>
              </a:rPr>
              <a:t> </a:t>
            </a:r>
            <a:r>
              <a:rPr sz="1600" spc="-5" dirty="0">
                <a:latin typeface="Times New Roman"/>
                <a:cs typeface="Times New Roman"/>
              </a:rPr>
              <a:t>155,61</a:t>
            </a:r>
            <a:r>
              <a:rPr sz="1600" spc="-10" dirty="0">
                <a:latin typeface="Times New Roman"/>
                <a:cs typeface="Times New Roman"/>
              </a:rPr>
              <a:t> </a:t>
            </a:r>
            <a:r>
              <a:rPr sz="1600" spc="-5" dirty="0">
                <a:latin typeface="Times New Roman"/>
                <a:cs typeface="Times New Roman"/>
              </a:rPr>
              <a:t>г</a:t>
            </a:r>
            <a:r>
              <a:rPr sz="1600" spc="15" dirty="0">
                <a:latin typeface="Times New Roman"/>
                <a:cs typeface="Times New Roman"/>
              </a:rPr>
              <a:t> </a:t>
            </a:r>
            <a:r>
              <a:rPr sz="1600" spc="-5" dirty="0">
                <a:latin typeface="Times New Roman"/>
                <a:cs typeface="Times New Roman"/>
              </a:rPr>
              <a:t>20</a:t>
            </a:r>
            <a:r>
              <a:rPr sz="1600" spc="10" dirty="0">
                <a:latin typeface="Times New Roman"/>
                <a:cs typeface="Times New Roman"/>
              </a:rPr>
              <a:t> </a:t>
            </a:r>
            <a:r>
              <a:rPr sz="1600" spc="-5" dirty="0">
                <a:latin typeface="Times New Roman"/>
                <a:cs typeface="Times New Roman"/>
              </a:rPr>
              <a:t>% раствора</a:t>
            </a:r>
            <a:r>
              <a:rPr sz="1600" spc="5" dirty="0">
                <a:latin typeface="Times New Roman"/>
                <a:cs typeface="Times New Roman"/>
              </a:rPr>
              <a:t> </a:t>
            </a:r>
            <a:r>
              <a:rPr sz="1600" spc="-25" dirty="0">
                <a:latin typeface="Times New Roman"/>
                <a:cs typeface="Times New Roman"/>
              </a:rPr>
              <a:t>сульфата</a:t>
            </a:r>
            <a:r>
              <a:rPr sz="1600" spc="25" dirty="0">
                <a:latin typeface="Times New Roman"/>
                <a:cs typeface="Times New Roman"/>
              </a:rPr>
              <a:t> </a:t>
            </a:r>
            <a:r>
              <a:rPr sz="1600" spc="-10" dirty="0">
                <a:latin typeface="Times New Roman"/>
                <a:cs typeface="Times New Roman"/>
              </a:rPr>
              <a:t>натрия,</a:t>
            </a:r>
            <a:r>
              <a:rPr sz="1600" spc="30" dirty="0">
                <a:latin typeface="Times New Roman"/>
                <a:cs typeface="Times New Roman"/>
              </a:rPr>
              <a:t> </a:t>
            </a:r>
            <a:r>
              <a:rPr sz="1600" spc="-5" dirty="0">
                <a:latin typeface="Times New Roman"/>
                <a:cs typeface="Times New Roman"/>
              </a:rPr>
              <a:t>при</a:t>
            </a:r>
            <a:r>
              <a:rPr sz="1600" spc="10" dirty="0">
                <a:latin typeface="Times New Roman"/>
                <a:cs typeface="Times New Roman"/>
              </a:rPr>
              <a:t> </a:t>
            </a:r>
            <a:r>
              <a:rPr sz="1600" spc="-20" dirty="0">
                <a:latin typeface="Times New Roman"/>
                <a:cs typeface="Times New Roman"/>
              </a:rPr>
              <a:t>этом </a:t>
            </a:r>
            <a:r>
              <a:rPr sz="1600" spc="-15" dirty="0">
                <a:latin typeface="Times New Roman"/>
                <a:cs typeface="Times New Roman"/>
              </a:rPr>
              <a:t> </a:t>
            </a:r>
            <a:r>
              <a:rPr sz="1600" spc="-10" dirty="0">
                <a:latin typeface="Times New Roman"/>
                <a:cs typeface="Times New Roman"/>
              </a:rPr>
              <a:t>массовая</a:t>
            </a:r>
            <a:r>
              <a:rPr sz="1600" spc="25" dirty="0">
                <a:latin typeface="Times New Roman"/>
                <a:cs typeface="Times New Roman"/>
              </a:rPr>
              <a:t> </a:t>
            </a:r>
            <a:r>
              <a:rPr sz="1600" spc="-10" dirty="0">
                <a:latin typeface="Times New Roman"/>
                <a:cs typeface="Times New Roman"/>
              </a:rPr>
              <a:t>доля</a:t>
            </a:r>
            <a:r>
              <a:rPr sz="1600" spc="10" dirty="0">
                <a:latin typeface="Times New Roman"/>
                <a:cs typeface="Times New Roman"/>
              </a:rPr>
              <a:t> </a:t>
            </a:r>
            <a:r>
              <a:rPr sz="1600" spc="-20" dirty="0">
                <a:latin typeface="Times New Roman"/>
                <a:cs typeface="Times New Roman"/>
              </a:rPr>
              <a:t>сульфата</a:t>
            </a:r>
            <a:r>
              <a:rPr sz="1600" spc="35" dirty="0">
                <a:latin typeface="Times New Roman"/>
                <a:cs typeface="Times New Roman"/>
              </a:rPr>
              <a:t> </a:t>
            </a:r>
            <a:r>
              <a:rPr sz="1600" spc="-10" dirty="0">
                <a:latin typeface="Times New Roman"/>
                <a:cs typeface="Times New Roman"/>
              </a:rPr>
              <a:t>натрия</a:t>
            </a:r>
            <a:r>
              <a:rPr sz="1600" spc="25" dirty="0">
                <a:latin typeface="Times New Roman"/>
                <a:cs typeface="Times New Roman"/>
              </a:rPr>
              <a:t> </a:t>
            </a:r>
            <a:r>
              <a:rPr sz="1600" spc="-5" dirty="0">
                <a:latin typeface="Times New Roman"/>
                <a:cs typeface="Times New Roman"/>
              </a:rPr>
              <a:t>в</a:t>
            </a:r>
            <a:r>
              <a:rPr sz="1600" spc="5" dirty="0">
                <a:latin typeface="Times New Roman"/>
                <a:cs typeface="Times New Roman"/>
              </a:rPr>
              <a:t> </a:t>
            </a:r>
            <a:r>
              <a:rPr sz="1600" spc="-25" dirty="0">
                <a:latin typeface="Times New Roman"/>
                <a:cs typeface="Times New Roman"/>
              </a:rPr>
              <a:t>конечном</a:t>
            </a:r>
            <a:r>
              <a:rPr sz="1600" spc="10" dirty="0">
                <a:latin typeface="Times New Roman"/>
                <a:cs typeface="Times New Roman"/>
              </a:rPr>
              <a:t> </a:t>
            </a:r>
            <a:r>
              <a:rPr sz="1600" spc="-5" dirty="0">
                <a:latin typeface="Times New Roman"/>
                <a:cs typeface="Times New Roman"/>
              </a:rPr>
              <a:t>растворе</a:t>
            </a:r>
            <a:r>
              <a:rPr sz="1600" spc="15" dirty="0">
                <a:latin typeface="Times New Roman"/>
                <a:cs typeface="Times New Roman"/>
              </a:rPr>
              <a:t> </a:t>
            </a:r>
            <a:r>
              <a:rPr sz="1600" spc="-5" dirty="0">
                <a:latin typeface="Times New Roman"/>
                <a:cs typeface="Times New Roman"/>
              </a:rPr>
              <a:t>оказалась</a:t>
            </a:r>
            <a:r>
              <a:rPr sz="1600" spc="20" dirty="0">
                <a:latin typeface="Times New Roman"/>
                <a:cs typeface="Times New Roman"/>
              </a:rPr>
              <a:t> </a:t>
            </a:r>
            <a:r>
              <a:rPr sz="1600" spc="-5" dirty="0">
                <a:latin typeface="Times New Roman"/>
                <a:cs typeface="Times New Roman"/>
              </a:rPr>
              <a:t>в</a:t>
            </a:r>
            <a:r>
              <a:rPr sz="1600" spc="5" dirty="0">
                <a:latin typeface="Times New Roman"/>
                <a:cs typeface="Times New Roman"/>
              </a:rPr>
              <a:t> </a:t>
            </a:r>
            <a:r>
              <a:rPr sz="1600" spc="-5" dirty="0">
                <a:latin typeface="Times New Roman"/>
                <a:cs typeface="Times New Roman"/>
              </a:rPr>
              <a:t>2</a:t>
            </a:r>
            <a:r>
              <a:rPr sz="1600" spc="15" dirty="0">
                <a:latin typeface="Times New Roman"/>
                <a:cs typeface="Times New Roman"/>
              </a:rPr>
              <a:t> </a:t>
            </a:r>
            <a:r>
              <a:rPr sz="1600" spc="-5" dirty="0">
                <a:latin typeface="Times New Roman"/>
                <a:cs typeface="Times New Roman"/>
              </a:rPr>
              <a:t>раза</a:t>
            </a:r>
            <a:r>
              <a:rPr sz="1600" spc="15" dirty="0">
                <a:latin typeface="Times New Roman"/>
                <a:cs typeface="Times New Roman"/>
              </a:rPr>
              <a:t> </a:t>
            </a:r>
            <a:r>
              <a:rPr sz="1600" spc="-5" dirty="0">
                <a:latin typeface="Times New Roman"/>
                <a:cs typeface="Times New Roman"/>
              </a:rPr>
              <a:t>меньше,</a:t>
            </a:r>
            <a:r>
              <a:rPr sz="1600" spc="35" dirty="0">
                <a:latin typeface="Times New Roman"/>
                <a:cs typeface="Times New Roman"/>
              </a:rPr>
              <a:t> </a:t>
            </a:r>
            <a:r>
              <a:rPr sz="1600" spc="-5" dirty="0">
                <a:latin typeface="Times New Roman"/>
                <a:cs typeface="Times New Roman"/>
              </a:rPr>
              <a:t>чем</a:t>
            </a:r>
            <a:r>
              <a:rPr sz="1600" spc="15" dirty="0">
                <a:latin typeface="Times New Roman"/>
                <a:cs typeface="Times New Roman"/>
              </a:rPr>
              <a:t> </a:t>
            </a:r>
            <a:r>
              <a:rPr sz="1600" spc="-5" dirty="0">
                <a:latin typeface="Times New Roman"/>
                <a:cs typeface="Times New Roman"/>
              </a:rPr>
              <a:t>в</a:t>
            </a:r>
            <a:r>
              <a:rPr sz="1600" spc="10" dirty="0">
                <a:latin typeface="Times New Roman"/>
                <a:cs typeface="Times New Roman"/>
              </a:rPr>
              <a:t> </a:t>
            </a:r>
            <a:r>
              <a:rPr sz="1600" spc="-25" dirty="0">
                <a:latin typeface="Times New Roman"/>
                <a:cs typeface="Times New Roman"/>
              </a:rPr>
              <a:t>исходном.</a:t>
            </a:r>
            <a:r>
              <a:rPr sz="1600" spc="20" dirty="0">
                <a:latin typeface="Times New Roman"/>
                <a:cs typeface="Times New Roman"/>
              </a:rPr>
              <a:t> </a:t>
            </a:r>
            <a:r>
              <a:rPr sz="1600" spc="-10" dirty="0">
                <a:latin typeface="Times New Roman"/>
                <a:cs typeface="Times New Roman"/>
              </a:rPr>
              <a:t>Определите</a:t>
            </a:r>
            <a:r>
              <a:rPr sz="1600" spc="45" dirty="0">
                <a:latin typeface="Times New Roman"/>
                <a:cs typeface="Times New Roman"/>
              </a:rPr>
              <a:t> </a:t>
            </a:r>
            <a:r>
              <a:rPr sz="1600" spc="-5" dirty="0">
                <a:latin typeface="Times New Roman"/>
                <a:cs typeface="Times New Roman"/>
              </a:rPr>
              <a:t>массовые</a:t>
            </a:r>
            <a:r>
              <a:rPr sz="1600" spc="20" dirty="0">
                <a:latin typeface="Times New Roman"/>
                <a:cs typeface="Times New Roman"/>
              </a:rPr>
              <a:t> </a:t>
            </a:r>
            <a:r>
              <a:rPr sz="1600" spc="-10" dirty="0">
                <a:latin typeface="Times New Roman"/>
                <a:cs typeface="Times New Roman"/>
              </a:rPr>
              <a:t>доли </a:t>
            </a:r>
            <a:r>
              <a:rPr sz="1600" spc="-385" dirty="0">
                <a:latin typeface="Times New Roman"/>
                <a:cs typeface="Times New Roman"/>
              </a:rPr>
              <a:t> </a:t>
            </a:r>
            <a:r>
              <a:rPr sz="1600" dirty="0">
                <a:latin typeface="Times New Roman"/>
                <a:cs typeface="Times New Roman"/>
              </a:rPr>
              <a:t>веществ</a:t>
            </a:r>
            <a:r>
              <a:rPr sz="1600" spc="20" dirty="0">
                <a:latin typeface="Times New Roman"/>
                <a:cs typeface="Times New Roman"/>
              </a:rPr>
              <a:t> </a:t>
            </a:r>
            <a:r>
              <a:rPr sz="1600" spc="-5" dirty="0">
                <a:latin typeface="Times New Roman"/>
                <a:cs typeface="Times New Roman"/>
              </a:rPr>
              <a:t>в </a:t>
            </a:r>
            <a:r>
              <a:rPr sz="1600" dirty="0">
                <a:latin typeface="Times New Roman"/>
                <a:cs typeface="Times New Roman"/>
              </a:rPr>
              <a:t>третьей</a:t>
            </a:r>
            <a:r>
              <a:rPr sz="1600" spc="15" dirty="0">
                <a:latin typeface="Times New Roman"/>
                <a:cs typeface="Times New Roman"/>
              </a:rPr>
              <a:t> </a:t>
            </a:r>
            <a:r>
              <a:rPr sz="1600" spc="-25" dirty="0">
                <a:latin typeface="Times New Roman"/>
                <a:cs typeface="Times New Roman"/>
              </a:rPr>
              <a:t>колбе.</a:t>
            </a:r>
            <a:r>
              <a:rPr sz="1600" dirty="0">
                <a:latin typeface="Times New Roman"/>
                <a:cs typeface="Times New Roman"/>
              </a:rPr>
              <a:t> </a:t>
            </a:r>
            <a:r>
              <a:rPr sz="1600" spc="-20" dirty="0">
                <a:latin typeface="Times New Roman"/>
                <a:cs typeface="Times New Roman"/>
              </a:rPr>
              <a:t>Гидролизом</a:t>
            </a:r>
            <a:r>
              <a:rPr sz="1600" spc="25" dirty="0">
                <a:latin typeface="Times New Roman"/>
                <a:cs typeface="Times New Roman"/>
              </a:rPr>
              <a:t> </a:t>
            </a:r>
            <a:r>
              <a:rPr sz="1600" spc="-10" dirty="0">
                <a:latin typeface="Times New Roman"/>
                <a:cs typeface="Times New Roman"/>
              </a:rPr>
              <a:t>солей</a:t>
            </a:r>
            <a:r>
              <a:rPr sz="1600" spc="15" dirty="0">
                <a:latin typeface="Times New Roman"/>
                <a:cs typeface="Times New Roman"/>
              </a:rPr>
              <a:t> </a:t>
            </a:r>
            <a:r>
              <a:rPr sz="1600" spc="-10" dirty="0">
                <a:latin typeface="Times New Roman"/>
                <a:cs typeface="Times New Roman"/>
              </a:rPr>
              <a:t>пренебречь.</a:t>
            </a:r>
            <a:endParaRPr sz="1600">
              <a:latin typeface="Times New Roman"/>
              <a:cs typeface="Times New Roman"/>
            </a:endParaRPr>
          </a:p>
        </p:txBody>
      </p:sp>
      <p:sp>
        <p:nvSpPr>
          <p:cNvPr id="3" name="object 3"/>
          <p:cNvSpPr txBox="1"/>
          <p:nvPr/>
        </p:nvSpPr>
        <p:spPr>
          <a:xfrm>
            <a:off x="535940" y="1384553"/>
            <a:ext cx="2577465" cy="330835"/>
          </a:xfrm>
          <a:prstGeom prst="rect">
            <a:avLst/>
          </a:prstGeom>
        </p:spPr>
        <p:txBody>
          <a:bodyPr vert="horz" wrap="square" lIns="0" tIns="13335" rIns="0" bIns="0" rtlCol="0">
            <a:spAutoFit/>
          </a:bodyPr>
          <a:lstStyle/>
          <a:p>
            <a:pPr marL="12700">
              <a:lnSpc>
                <a:spcPct val="100000"/>
              </a:lnSpc>
              <a:spcBef>
                <a:spcPts val="105"/>
              </a:spcBef>
            </a:pPr>
            <a:r>
              <a:rPr sz="2000" b="1" dirty="0">
                <a:latin typeface="Calibri"/>
                <a:cs typeface="Calibri"/>
              </a:rPr>
              <a:t>А)</a:t>
            </a:r>
            <a:r>
              <a:rPr sz="2000" b="1" spc="-25" dirty="0">
                <a:latin typeface="Calibri"/>
                <a:cs typeface="Calibri"/>
              </a:rPr>
              <a:t> </a:t>
            </a:r>
            <a:r>
              <a:rPr sz="2000" b="1" spc="-10" dirty="0">
                <a:latin typeface="Calibri"/>
                <a:cs typeface="Calibri"/>
              </a:rPr>
              <a:t>Уравнения</a:t>
            </a:r>
            <a:r>
              <a:rPr sz="2000" b="1" spc="-35" dirty="0">
                <a:latin typeface="Calibri"/>
                <a:cs typeface="Calibri"/>
              </a:rPr>
              <a:t> </a:t>
            </a:r>
            <a:r>
              <a:rPr sz="2000" b="1" dirty="0">
                <a:latin typeface="Calibri"/>
                <a:cs typeface="Calibri"/>
              </a:rPr>
              <a:t>реакций.</a:t>
            </a:r>
            <a:endParaRPr sz="2000">
              <a:latin typeface="Calibri"/>
              <a:cs typeface="Calibri"/>
            </a:endParaRPr>
          </a:p>
        </p:txBody>
      </p:sp>
      <p:sp>
        <p:nvSpPr>
          <p:cNvPr id="4" name="object 4"/>
          <p:cNvSpPr txBox="1"/>
          <p:nvPr/>
        </p:nvSpPr>
        <p:spPr>
          <a:xfrm>
            <a:off x="629412" y="1971243"/>
            <a:ext cx="9883140" cy="1990725"/>
          </a:xfrm>
          <a:prstGeom prst="rect">
            <a:avLst/>
          </a:prstGeom>
        </p:spPr>
        <p:txBody>
          <a:bodyPr vert="horz" wrap="square" lIns="0" tIns="12700" rIns="0" bIns="0" rtlCol="0">
            <a:spAutoFit/>
          </a:bodyPr>
          <a:lstStyle/>
          <a:p>
            <a:pPr marL="38100" marR="30480">
              <a:lnSpc>
                <a:spcPct val="100000"/>
              </a:lnSpc>
              <a:spcBef>
                <a:spcPts val="100"/>
              </a:spcBef>
            </a:pPr>
            <a:r>
              <a:rPr sz="2400" i="1" spc="-5" dirty="0">
                <a:latin typeface="Calibri"/>
                <a:cs typeface="Calibri"/>
              </a:rPr>
              <a:t>3-й </a:t>
            </a:r>
            <a:r>
              <a:rPr sz="2400" i="1" dirty="0">
                <a:latin typeface="Calibri"/>
                <a:cs typeface="Calibri"/>
              </a:rPr>
              <a:t>фрагмент: </a:t>
            </a:r>
            <a:r>
              <a:rPr sz="2400" spc="-10" dirty="0">
                <a:latin typeface="Calibri"/>
                <a:cs typeface="Calibri"/>
              </a:rPr>
              <a:t>«</a:t>
            </a:r>
            <a:r>
              <a:rPr sz="2400" b="1" spc="-10" dirty="0">
                <a:solidFill>
                  <a:srgbClr val="FF0000"/>
                </a:solidFill>
                <a:latin typeface="Times New Roman"/>
                <a:cs typeface="Times New Roman"/>
              </a:rPr>
              <a:t>К </a:t>
            </a:r>
            <a:r>
              <a:rPr sz="1800" dirty="0">
                <a:latin typeface="Times New Roman"/>
                <a:cs typeface="Times New Roman"/>
              </a:rPr>
              <a:t>120 г</a:t>
            </a:r>
            <a:r>
              <a:rPr sz="1800" spc="5" dirty="0">
                <a:latin typeface="Times New Roman"/>
                <a:cs typeface="Times New Roman"/>
              </a:rPr>
              <a:t> </a:t>
            </a:r>
            <a:r>
              <a:rPr sz="2400" b="1" spc="-5" dirty="0">
                <a:solidFill>
                  <a:srgbClr val="FF0000"/>
                </a:solidFill>
                <a:latin typeface="Times New Roman"/>
                <a:cs typeface="Times New Roman"/>
              </a:rPr>
              <a:t>раствора </a:t>
            </a:r>
            <a:r>
              <a:rPr sz="2400" b="1" spc="-10" dirty="0">
                <a:solidFill>
                  <a:srgbClr val="FF0000"/>
                </a:solidFill>
                <a:latin typeface="Times New Roman"/>
                <a:cs typeface="Times New Roman"/>
              </a:rPr>
              <a:t>во </a:t>
            </a:r>
            <a:r>
              <a:rPr sz="2400" b="1" spc="-20" dirty="0">
                <a:solidFill>
                  <a:srgbClr val="FF0000"/>
                </a:solidFill>
                <a:latin typeface="Times New Roman"/>
                <a:cs typeface="Times New Roman"/>
              </a:rPr>
              <a:t>второй </a:t>
            </a:r>
            <a:r>
              <a:rPr sz="2400" b="1" spc="-30" dirty="0">
                <a:solidFill>
                  <a:srgbClr val="FF0000"/>
                </a:solidFill>
                <a:latin typeface="Times New Roman"/>
                <a:cs typeface="Times New Roman"/>
              </a:rPr>
              <a:t>колбе </a:t>
            </a:r>
            <a:r>
              <a:rPr sz="1800" spc="-5" dirty="0">
                <a:latin typeface="Times New Roman"/>
                <a:cs typeface="Times New Roman"/>
              </a:rPr>
              <a:t>добавили </a:t>
            </a:r>
            <a:r>
              <a:rPr sz="1800" dirty="0">
                <a:latin typeface="Times New Roman"/>
                <a:cs typeface="Times New Roman"/>
              </a:rPr>
              <a:t>155,61 г 20 % </a:t>
            </a:r>
            <a:r>
              <a:rPr sz="1800" spc="5" dirty="0">
                <a:latin typeface="Times New Roman"/>
                <a:cs typeface="Times New Roman"/>
              </a:rPr>
              <a:t> </a:t>
            </a:r>
            <a:r>
              <a:rPr sz="2400" b="1" spc="-5" dirty="0">
                <a:latin typeface="Times New Roman"/>
                <a:cs typeface="Times New Roman"/>
              </a:rPr>
              <a:t>раствора</a:t>
            </a:r>
            <a:r>
              <a:rPr sz="2400" b="1" spc="-10" dirty="0">
                <a:latin typeface="Times New Roman"/>
                <a:cs typeface="Times New Roman"/>
              </a:rPr>
              <a:t> </a:t>
            </a:r>
            <a:r>
              <a:rPr sz="2400" b="1" spc="-25" dirty="0">
                <a:solidFill>
                  <a:srgbClr val="FF0000"/>
                </a:solidFill>
                <a:latin typeface="Times New Roman"/>
                <a:cs typeface="Times New Roman"/>
              </a:rPr>
              <a:t>сульфата</a:t>
            </a:r>
            <a:r>
              <a:rPr sz="2400" b="1" spc="55" dirty="0">
                <a:solidFill>
                  <a:srgbClr val="FF0000"/>
                </a:solidFill>
                <a:latin typeface="Times New Roman"/>
                <a:cs typeface="Times New Roman"/>
              </a:rPr>
              <a:t> </a:t>
            </a:r>
            <a:r>
              <a:rPr sz="2400" b="1" spc="-10" dirty="0">
                <a:solidFill>
                  <a:srgbClr val="FF0000"/>
                </a:solidFill>
                <a:latin typeface="Times New Roman"/>
                <a:cs typeface="Times New Roman"/>
              </a:rPr>
              <a:t>натрия</a:t>
            </a:r>
            <a:r>
              <a:rPr sz="2400" spc="-10" dirty="0">
                <a:latin typeface="Times New Roman"/>
                <a:cs typeface="Times New Roman"/>
              </a:rPr>
              <a:t>,</a:t>
            </a:r>
            <a:r>
              <a:rPr sz="2400" spc="20" dirty="0">
                <a:latin typeface="Times New Roman"/>
                <a:cs typeface="Times New Roman"/>
              </a:rPr>
              <a:t> </a:t>
            </a:r>
            <a:r>
              <a:rPr sz="1800" spc="-5" dirty="0">
                <a:latin typeface="Times New Roman"/>
                <a:cs typeface="Times New Roman"/>
              </a:rPr>
              <a:t>при </a:t>
            </a:r>
            <a:r>
              <a:rPr sz="1800" spc="-20" dirty="0">
                <a:latin typeface="Times New Roman"/>
                <a:cs typeface="Times New Roman"/>
              </a:rPr>
              <a:t>этом</a:t>
            </a:r>
            <a:r>
              <a:rPr sz="1800" spc="5" dirty="0">
                <a:latin typeface="Times New Roman"/>
                <a:cs typeface="Times New Roman"/>
              </a:rPr>
              <a:t> </a:t>
            </a:r>
            <a:r>
              <a:rPr sz="1800" spc="-5" dirty="0">
                <a:latin typeface="Times New Roman"/>
                <a:cs typeface="Times New Roman"/>
              </a:rPr>
              <a:t>массовая</a:t>
            </a:r>
            <a:r>
              <a:rPr sz="1800" spc="-30" dirty="0">
                <a:latin typeface="Times New Roman"/>
                <a:cs typeface="Times New Roman"/>
              </a:rPr>
              <a:t> </a:t>
            </a:r>
            <a:r>
              <a:rPr sz="1800" spc="-10" dirty="0">
                <a:latin typeface="Times New Roman"/>
                <a:cs typeface="Times New Roman"/>
              </a:rPr>
              <a:t>доля</a:t>
            </a:r>
            <a:r>
              <a:rPr sz="1800" spc="-5" dirty="0">
                <a:latin typeface="Times New Roman"/>
                <a:cs typeface="Times New Roman"/>
              </a:rPr>
              <a:t> </a:t>
            </a:r>
            <a:r>
              <a:rPr sz="1800" spc="-15" dirty="0">
                <a:latin typeface="Times New Roman"/>
                <a:cs typeface="Times New Roman"/>
              </a:rPr>
              <a:t>сульфата </a:t>
            </a:r>
            <a:r>
              <a:rPr sz="1800" spc="-5" dirty="0">
                <a:latin typeface="Times New Roman"/>
                <a:cs typeface="Times New Roman"/>
              </a:rPr>
              <a:t>натрия</a:t>
            </a:r>
            <a:r>
              <a:rPr sz="1800" spc="-10" dirty="0">
                <a:latin typeface="Times New Roman"/>
                <a:cs typeface="Times New Roman"/>
              </a:rPr>
              <a:t> </a:t>
            </a:r>
            <a:r>
              <a:rPr sz="1800" dirty="0">
                <a:latin typeface="Times New Roman"/>
                <a:cs typeface="Times New Roman"/>
              </a:rPr>
              <a:t>в</a:t>
            </a:r>
            <a:r>
              <a:rPr sz="1800" spc="-5" dirty="0">
                <a:latin typeface="Times New Roman"/>
                <a:cs typeface="Times New Roman"/>
              </a:rPr>
              <a:t> </a:t>
            </a:r>
            <a:r>
              <a:rPr sz="1800" spc="-30" dirty="0">
                <a:latin typeface="Times New Roman"/>
                <a:cs typeface="Times New Roman"/>
              </a:rPr>
              <a:t>конечном</a:t>
            </a:r>
            <a:r>
              <a:rPr sz="1800" spc="5" dirty="0">
                <a:latin typeface="Times New Roman"/>
                <a:cs typeface="Times New Roman"/>
              </a:rPr>
              <a:t> </a:t>
            </a:r>
            <a:r>
              <a:rPr sz="1800" dirty="0">
                <a:latin typeface="Times New Roman"/>
                <a:cs typeface="Times New Roman"/>
              </a:rPr>
              <a:t>растворе </a:t>
            </a:r>
            <a:r>
              <a:rPr sz="1800" spc="-434" dirty="0">
                <a:latin typeface="Times New Roman"/>
                <a:cs typeface="Times New Roman"/>
              </a:rPr>
              <a:t> </a:t>
            </a:r>
            <a:r>
              <a:rPr sz="1800" spc="-5" dirty="0">
                <a:latin typeface="Times New Roman"/>
                <a:cs typeface="Times New Roman"/>
              </a:rPr>
              <a:t>оказалась</a:t>
            </a:r>
            <a:r>
              <a:rPr sz="1800" spc="-10" dirty="0">
                <a:latin typeface="Times New Roman"/>
                <a:cs typeface="Times New Roman"/>
              </a:rPr>
              <a:t> </a:t>
            </a:r>
            <a:r>
              <a:rPr sz="1800" dirty="0">
                <a:latin typeface="Times New Roman"/>
                <a:cs typeface="Times New Roman"/>
              </a:rPr>
              <a:t>в</a:t>
            </a:r>
            <a:r>
              <a:rPr sz="1800" spc="5" dirty="0">
                <a:latin typeface="Times New Roman"/>
                <a:cs typeface="Times New Roman"/>
              </a:rPr>
              <a:t> </a:t>
            </a:r>
            <a:r>
              <a:rPr sz="1800" dirty="0">
                <a:latin typeface="Times New Roman"/>
                <a:cs typeface="Times New Roman"/>
              </a:rPr>
              <a:t>2</a:t>
            </a:r>
            <a:r>
              <a:rPr sz="1800" spc="-10" dirty="0">
                <a:latin typeface="Times New Roman"/>
                <a:cs typeface="Times New Roman"/>
              </a:rPr>
              <a:t> </a:t>
            </a:r>
            <a:r>
              <a:rPr sz="1800" dirty="0">
                <a:latin typeface="Times New Roman"/>
                <a:cs typeface="Times New Roman"/>
              </a:rPr>
              <a:t>раза </a:t>
            </a:r>
            <a:r>
              <a:rPr sz="1800" spc="-5" dirty="0">
                <a:latin typeface="Times New Roman"/>
                <a:cs typeface="Times New Roman"/>
              </a:rPr>
              <a:t>меньше,</a:t>
            </a:r>
            <a:r>
              <a:rPr sz="1800" dirty="0">
                <a:latin typeface="Times New Roman"/>
                <a:cs typeface="Times New Roman"/>
              </a:rPr>
              <a:t> </a:t>
            </a:r>
            <a:r>
              <a:rPr sz="1800" spc="-5" dirty="0">
                <a:latin typeface="Times New Roman"/>
                <a:cs typeface="Times New Roman"/>
              </a:rPr>
              <a:t>чем</a:t>
            </a:r>
            <a:r>
              <a:rPr sz="1800" dirty="0">
                <a:latin typeface="Times New Roman"/>
                <a:cs typeface="Times New Roman"/>
              </a:rPr>
              <a:t> в</a:t>
            </a:r>
            <a:r>
              <a:rPr sz="1800" spc="-5" dirty="0">
                <a:latin typeface="Times New Roman"/>
                <a:cs typeface="Times New Roman"/>
              </a:rPr>
              <a:t> </a:t>
            </a:r>
            <a:r>
              <a:rPr sz="1800" spc="-25" dirty="0">
                <a:latin typeface="Times New Roman"/>
                <a:cs typeface="Times New Roman"/>
              </a:rPr>
              <a:t>исходном.</a:t>
            </a:r>
            <a:r>
              <a:rPr sz="1800" spc="165" dirty="0">
                <a:latin typeface="Times New Roman"/>
                <a:cs typeface="Times New Roman"/>
              </a:rPr>
              <a:t> </a:t>
            </a:r>
            <a:r>
              <a:rPr sz="2400" dirty="0">
                <a:solidFill>
                  <a:srgbClr val="353535"/>
                </a:solidFill>
                <a:latin typeface="Times New Roman"/>
                <a:cs typeface="Times New Roman"/>
              </a:rPr>
              <a:t>»</a:t>
            </a:r>
            <a:endParaRPr sz="2400">
              <a:latin typeface="Times New Roman"/>
              <a:cs typeface="Times New Roman"/>
            </a:endParaRPr>
          </a:p>
          <a:p>
            <a:pPr marL="310515">
              <a:lnSpc>
                <a:spcPct val="100000"/>
              </a:lnSpc>
              <a:spcBef>
                <a:spcPts val="1065"/>
              </a:spcBef>
            </a:pPr>
            <a:r>
              <a:rPr sz="2400" spc="-5" dirty="0">
                <a:latin typeface="Times New Roman"/>
                <a:cs typeface="Times New Roman"/>
              </a:rPr>
              <a:t>BaCl</a:t>
            </a:r>
            <a:r>
              <a:rPr sz="2400" spc="-7" baseline="-20833" dirty="0">
                <a:latin typeface="Times New Roman"/>
                <a:cs typeface="Times New Roman"/>
              </a:rPr>
              <a:t>2</a:t>
            </a:r>
            <a:r>
              <a:rPr sz="2400" spc="277" baseline="-20833" dirty="0">
                <a:latin typeface="Times New Roman"/>
                <a:cs typeface="Times New Roman"/>
              </a:rPr>
              <a:t> </a:t>
            </a:r>
            <a:r>
              <a:rPr sz="2400" dirty="0">
                <a:latin typeface="Times New Roman"/>
                <a:cs typeface="Times New Roman"/>
              </a:rPr>
              <a:t>+</a:t>
            </a:r>
            <a:r>
              <a:rPr sz="2400" spc="-5" dirty="0">
                <a:latin typeface="Times New Roman"/>
                <a:cs typeface="Times New Roman"/>
              </a:rPr>
              <a:t> Na</a:t>
            </a:r>
            <a:r>
              <a:rPr sz="2400" spc="-7" baseline="-20833" dirty="0">
                <a:latin typeface="Times New Roman"/>
                <a:cs typeface="Times New Roman"/>
              </a:rPr>
              <a:t>2</a:t>
            </a:r>
            <a:r>
              <a:rPr sz="2400" spc="-5" dirty="0">
                <a:latin typeface="Times New Roman"/>
                <a:cs typeface="Times New Roman"/>
              </a:rPr>
              <a:t>SO</a:t>
            </a:r>
            <a:r>
              <a:rPr sz="2400" spc="-7" baseline="-20833" dirty="0">
                <a:latin typeface="Times New Roman"/>
                <a:cs typeface="Times New Roman"/>
              </a:rPr>
              <a:t>4</a:t>
            </a:r>
            <a:r>
              <a:rPr sz="2400" spc="315" baseline="-20833" dirty="0">
                <a:latin typeface="Times New Roman"/>
                <a:cs typeface="Times New Roman"/>
              </a:rPr>
              <a:t> </a:t>
            </a:r>
            <a:r>
              <a:rPr sz="2400" dirty="0">
                <a:latin typeface="Times New Roman"/>
                <a:cs typeface="Times New Roman"/>
              </a:rPr>
              <a:t>=</a:t>
            </a:r>
            <a:r>
              <a:rPr sz="2400" spc="-15" dirty="0">
                <a:latin typeface="Times New Roman"/>
                <a:cs typeface="Times New Roman"/>
              </a:rPr>
              <a:t> </a:t>
            </a:r>
            <a:r>
              <a:rPr sz="2400" spc="-5" dirty="0">
                <a:latin typeface="Times New Roman"/>
                <a:cs typeface="Times New Roman"/>
              </a:rPr>
              <a:t>BaSO</a:t>
            </a:r>
            <a:r>
              <a:rPr sz="2400" spc="-7" baseline="-20833" dirty="0">
                <a:latin typeface="Times New Roman"/>
                <a:cs typeface="Times New Roman"/>
              </a:rPr>
              <a:t>4</a:t>
            </a:r>
            <a:r>
              <a:rPr sz="2400" spc="-5" dirty="0">
                <a:latin typeface="Times New Roman"/>
                <a:cs typeface="Times New Roman"/>
              </a:rPr>
              <a:t>↓</a:t>
            </a:r>
            <a:r>
              <a:rPr sz="2400" spc="5" dirty="0">
                <a:latin typeface="Times New Roman"/>
                <a:cs typeface="Times New Roman"/>
              </a:rPr>
              <a:t> </a:t>
            </a:r>
            <a:r>
              <a:rPr sz="2400" dirty="0">
                <a:latin typeface="Times New Roman"/>
                <a:cs typeface="Times New Roman"/>
              </a:rPr>
              <a:t>+</a:t>
            </a:r>
            <a:r>
              <a:rPr sz="2400" spc="-15" dirty="0">
                <a:latin typeface="Times New Roman"/>
                <a:cs typeface="Times New Roman"/>
              </a:rPr>
              <a:t> </a:t>
            </a:r>
            <a:r>
              <a:rPr sz="2400" dirty="0">
                <a:latin typeface="Times New Roman"/>
                <a:cs typeface="Times New Roman"/>
              </a:rPr>
              <a:t>2NaCl</a:t>
            </a:r>
            <a:endParaRPr sz="2400">
              <a:latin typeface="Times New Roman"/>
              <a:cs typeface="Times New Roman"/>
            </a:endParaRPr>
          </a:p>
          <a:p>
            <a:pPr marL="310515">
              <a:lnSpc>
                <a:spcPct val="100000"/>
              </a:lnSpc>
              <a:spcBef>
                <a:spcPts val="5"/>
              </a:spcBef>
            </a:pPr>
            <a:r>
              <a:rPr sz="2400" spc="-5" dirty="0">
                <a:latin typeface="Times New Roman"/>
                <a:cs typeface="Times New Roman"/>
              </a:rPr>
              <a:t>AlCl</a:t>
            </a:r>
            <a:r>
              <a:rPr sz="2400" spc="-7" baseline="-20833" dirty="0">
                <a:latin typeface="Times New Roman"/>
                <a:cs typeface="Times New Roman"/>
              </a:rPr>
              <a:t>3</a:t>
            </a:r>
            <a:r>
              <a:rPr sz="2400" spc="270" baseline="-20833" dirty="0">
                <a:latin typeface="Times New Roman"/>
                <a:cs typeface="Times New Roman"/>
              </a:rPr>
              <a:t> </a:t>
            </a:r>
            <a:r>
              <a:rPr sz="2400" dirty="0">
                <a:latin typeface="Times New Roman"/>
                <a:cs typeface="Times New Roman"/>
              </a:rPr>
              <a:t>+</a:t>
            </a:r>
            <a:r>
              <a:rPr sz="2400" spc="-10" dirty="0">
                <a:latin typeface="Times New Roman"/>
                <a:cs typeface="Times New Roman"/>
              </a:rPr>
              <a:t> </a:t>
            </a:r>
            <a:r>
              <a:rPr sz="2400" spc="-5" dirty="0">
                <a:latin typeface="Times New Roman"/>
                <a:cs typeface="Times New Roman"/>
              </a:rPr>
              <a:t>Na</a:t>
            </a:r>
            <a:r>
              <a:rPr sz="2400" spc="-7" baseline="-20833" dirty="0">
                <a:latin typeface="Times New Roman"/>
                <a:cs typeface="Times New Roman"/>
              </a:rPr>
              <a:t>2</a:t>
            </a:r>
            <a:r>
              <a:rPr sz="2400" spc="-5" dirty="0">
                <a:latin typeface="Times New Roman"/>
                <a:cs typeface="Times New Roman"/>
              </a:rPr>
              <a:t>SO</a:t>
            </a:r>
            <a:r>
              <a:rPr sz="2400" spc="-7" baseline="-20833" dirty="0">
                <a:latin typeface="Times New Roman"/>
                <a:cs typeface="Times New Roman"/>
              </a:rPr>
              <a:t>4</a:t>
            </a:r>
            <a:r>
              <a:rPr sz="2400" spc="307" baseline="-20833" dirty="0">
                <a:latin typeface="Times New Roman"/>
                <a:cs typeface="Times New Roman"/>
              </a:rPr>
              <a:t> </a:t>
            </a:r>
            <a:r>
              <a:rPr sz="2400" dirty="0">
                <a:latin typeface="Times New Roman"/>
                <a:cs typeface="Times New Roman"/>
              </a:rPr>
              <a:t>≠</a:t>
            </a:r>
            <a:endParaRPr sz="2400">
              <a:latin typeface="Times New Roman"/>
              <a:cs typeface="Times New Roman"/>
            </a:endParaRPr>
          </a:p>
        </p:txBody>
      </p:sp>
      <p:grpSp>
        <p:nvGrpSpPr>
          <p:cNvPr id="5" name="object 5"/>
          <p:cNvGrpSpPr/>
          <p:nvPr/>
        </p:nvGrpSpPr>
        <p:grpSpPr>
          <a:xfrm>
            <a:off x="6528816" y="1233932"/>
            <a:ext cx="647065" cy="611505"/>
            <a:chOff x="6528816" y="1233932"/>
            <a:chExt cx="647065" cy="611505"/>
          </a:xfrm>
        </p:grpSpPr>
        <p:sp>
          <p:nvSpPr>
            <p:cNvPr id="6" name="object 6"/>
            <p:cNvSpPr/>
            <p:nvPr/>
          </p:nvSpPr>
          <p:spPr>
            <a:xfrm>
              <a:off x="6893306" y="1304417"/>
              <a:ext cx="279400" cy="537845"/>
            </a:xfrm>
            <a:custGeom>
              <a:avLst/>
              <a:gdLst/>
              <a:ahLst/>
              <a:cxnLst/>
              <a:rect l="l" t="t" r="r" b="b"/>
              <a:pathLst>
                <a:path w="279400" h="537844">
                  <a:moveTo>
                    <a:pt x="279273" y="537337"/>
                  </a:moveTo>
                  <a:lnTo>
                    <a:pt x="224942" y="535509"/>
                  </a:lnTo>
                  <a:lnTo>
                    <a:pt x="180578" y="530526"/>
                  </a:lnTo>
                  <a:lnTo>
                    <a:pt x="150667" y="523138"/>
                  </a:lnTo>
                  <a:lnTo>
                    <a:pt x="139700" y="514096"/>
                  </a:lnTo>
                  <a:lnTo>
                    <a:pt x="139700" y="291973"/>
                  </a:lnTo>
                  <a:lnTo>
                    <a:pt x="128712" y="282930"/>
                  </a:lnTo>
                  <a:lnTo>
                    <a:pt x="98758" y="275542"/>
                  </a:lnTo>
                  <a:lnTo>
                    <a:pt x="54350" y="270559"/>
                  </a:lnTo>
                  <a:lnTo>
                    <a:pt x="0" y="268732"/>
                  </a:lnTo>
                  <a:lnTo>
                    <a:pt x="54350" y="266902"/>
                  </a:lnTo>
                  <a:lnTo>
                    <a:pt x="98758" y="261905"/>
                  </a:lnTo>
                  <a:lnTo>
                    <a:pt x="128712" y="254480"/>
                  </a:lnTo>
                  <a:lnTo>
                    <a:pt x="139700" y="245364"/>
                  </a:lnTo>
                  <a:lnTo>
                    <a:pt x="139700" y="23368"/>
                  </a:lnTo>
                  <a:lnTo>
                    <a:pt x="150667" y="14251"/>
                  </a:lnTo>
                  <a:lnTo>
                    <a:pt x="180578" y="6826"/>
                  </a:lnTo>
                  <a:lnTo>
                    <a:pt x="224942" y="1829"/>
                  </a:lnTo>
                  <a:lnTo>
                    <a:pt x="279273" y="0"/>
                  </a:lnTo>
                </a:path>
              </a:pathLst>
            </a:custGeom>
            <a:ln w="6349">
              <a:solidFill>
                <a:srgbClr val="5B9BD4"/>
              </a:solidFill>
            </a:ln>
          </p:spPr>
          <p:txBody>
            <a:bodyPr wrap="square" lIns="0" tIns="0" rIns="0" bIns="0" rtlCol="0"/>
            <a:lstStyle/>
            <a:p>
              <a:endParaRPr/>
            </a:p>
          </p:txBody>
        </p:sp>
        <p:sp>
          <p:nvSpPr>
            <p:cNvPr id="7" name="object 7"/>
            <p:cNvSpPr/>
            <p:nvPr/>
          </p:nvSpPr>
          <p:spPr>
            <a:xfrm>
              <a:off x="6535166" y="1240282"/>
              <a:ext cx="403860" cy="403860"/>
            </a:xfrm>
            <a:custGeom>
              <a:avLst/>
              <a:gdLst/>
              <a:ahLst/>
              <a:cxnLst/>
              <a:rect l="l" t="t" r="r" b="b"/>
              <a:pathLst>
                <a:path w="403859" h="403860">
                  <a:moveTo>
                    <a:pt x="201930" y="0"/>
                  </a:moveTo>
                  <a:lnTo>
                    <a:pt x="155634" y="5333"/>
                  </a:lnTo>
                  <a:lnTo>
                    <a:pt x="113133" y="20527"/>
                  </a:lnTo>
                  <a:lnTo>
                    <a:pt x="75640" y="44367"/>
                  </a:lnTo>
                  <a:lnTo>
                    <a:pt x="44367" y="75640"/>
                  </a:lnTo>
                  <a:lnTo>
                    <a:pt x="20527" y="113133"/>
                  </a:lnTo>
                  <a:lnTo>
                    <a:pt x="5334" y="155634"/>
                  </a:lnTo>
                  <a:lnTo>
                    <a:pt x="0" y="201929"/>
                  </a:lnTo>
                  <a:lnTo>
                    <a:pt x="5333" y="248225"/>
                  </a:lnTo>
                  <a:lnTo>
                    <a:pt x="20527" y="290726"/>
                  </a:lnTo>
                  <a:lnTo>
                    <a:pt x="44367" y="328219"/>
                  </a:lnTo>
                  <a:lnTo>
                    <a:pt x="75640" y="359492"/>
                  </a:lnTo>
                  <a:lnTo>
                    <a:pt x="113133" y="383332"/>
                  </a:lnTo>
                  <a:lnTo>
                    <a:pt x="155634" y="398525"/>
                  </a:lnTo>
                  <a:lnTo>
                    <a:pt x="201930" y="403859"/>
                  </a:lnTo>
                  <a:lnTo>
                    <a:pt x="248225" y="398525"/>
                  </a:lnTo>
                  <a:lnTo>
                    <a:pt x="290726" y="383332"/>
                  </a:lnTo>
                  <a:lnTo>
                    <a:pt x="328219" y="359492"/>
                  </a:lnTo>
                  <a:lnTo>
                    <a:pt x="359492" y="328219"/>
                  </a:lnTo>
                  <a:lnTo>
                    <a:pt x="383332" y="290726"/>
                  </a:lnTo>
                  <a:lnTo>
                    <a:pt x="398526" y="248225"/>
                  </a:lnTo>
                  <a:lnTo>
                    <a:pt x="403860" y="201929"/>
                  </a:lnTo>
                  <a:lnTo>
                    <a:pt x="398526" y="155634"/>
                  </a:lnTo>
                  <a:lnTo>
                    <a:pt x="383332" y="113133"/>
                  </a:lnTo>
                  <a:lnTo>
                    <a:pt x="359492" y="75640"/>
                  </a:lnTo>
                  <a:lnTo>
                    <a:pt x="328219" y="44367"/>
                  </a:lnTo>
                  <a:lnTo>
                    <a:pt x="290726" y="20527"/>
                  </a:lnTo>
                  <a:lnTo>
                    <a:pt x="248225" y="5333"/>
                  </a:lnTo>
                  <a:lnTo>
                    <a:pt x="201930" y="0"/>
                  </a:lnTo>
                  <a:close/>
                </a:path>
              </a:pathLst>
            </a:custGeom>
            <a:solidFill>
              <a:srgbClr val="5B9BD4"/>
            </a:solidFill>
          </p:spPr>
          <p:txBody>
            <a:bodyPr wrap="square" lIns="0" tIns="0" rIns="0" bIns="0" rtlCol="0"/>
            <a:lstStyle/>
            <a:p>
              <a:endParaRPr/>
            </a:p>
          </p:txBody>
        </p:sp>
        <p:sp>
          <p:nvSpPr>
            <p:cNvPr id="8" name="object 8"/>
            <p:cNvSpPr/>
            <p:nvPr/>
          </p:nvSpPr>
          <p:spPr>
            <a:xfrm>
              <a:off x="6535166" y="1240282"/>
              <a:ext cx="403860" cy="403860"/>
            </a:xfrm>
            <a:custGeom>
              <a:avLst/>
              <a:gdLst/>
              <a:ahLst/>
              <a:cxnLst/>
              <a:rect l="l" t="t" r="r" b="b"/>
              <a:pathLst>
                <a:path w="403859" h="403860">
                  <a:moveTo>
                    <a:pt x="0" y="201929"/>
                  </a:moveTo>
                  <a:lnTo>
                    <a:pt x="5334" y="155634"/>
                  </a:lnTo>
                  <a:lnTo>
                    <a:pt x="20527" y="113133"/>
                  </a:lnTo>
                  <a:lnTo>
                    <a:pt x="44367" y="75640"/>
                  </a:lnTo>
                  <a:lnTo>
                    <a:pt x="75640" y="44367"/>
                  </a:lnTo>
                  <a:lnTo>
                    <a:pt x="113133" y="20527"/>
                  </a:lnTo>
                  <a:lnTo>
                    <a:pt x="155634" y="5333"/>
                  </a:lnTo>
                  <a:lnTo>
                    <a:pt x="201930" y="0"/>
                  </a:lnTo>
                  <a:lnTo>
                    <a:pt x="248225" y="5333"/>
                  </a:lnTo>
                  <a:lnTo>
                    <a:pt x="290726" y="20527"/>
                  </a:lnTo>
                  <a:lnTo>
                    <a:pt x="328219" y="44367"/>
                  </a:lnTo>
                  <a:lnTo>
                    <a:pt x="359492" y="75640"/>
                  </a:lnTo>
                  <a:lnTo>
                    <a:pt x="383332" y="113133"/>
                  </a:lnTo>
                  <a:lnTo>
                    <a:pt x="398526" y="155634"/>
                  </a:lnTo>
                  <a:lnTo>
                    <a:pt x="403860" y="201929"/>
                  </a:lnTo>
                  <a:lnTo>
                    <a:pt x="398526" y="248225"/>
                  </a:lnTo>
                  <a:lnTo>
                    <a:pt x="383332" y="290726"/>
                  </a:lnTo>
                  <a:lnTo>
                    <a:pt x="359492" y="328219"/>
                  </a:lnTo>
                  <a:lnTo>
                    <a:pt x="328219" y="359492"/>
                  </a:lnTo>
                  <a:lnTo>
                    <a:pt x="290726" y="383332"/>
                  </a:lnTo>
                  <a:lnTo>
                    <a:pt x="248225" y="398525"/>
                  </a:lnTo>
                  <a:lnTo>
                    <a:pt x="201930" y="403859"/>
                  </a:lnTo>
                  <a:lnTo>
                    <a:pt x="155634" y="398525"/>
                  </a:lnTo>
                  <a:lnTo>
                    <a:pt x="113133" y="383332"/>
                  </a:lnTo>
                  <a:lnTo>
                    <a:pt x="75640" y="359492"/>
                  </a:lnTo>
                  <a:lnTo>
                    <a:pt x="44367" y="328219"/>
                  </a:lnTo>
                  <a:lnTo>
                    <a:pt x="20527" y="290726"/>
                  </a:lnTo>
                  <a:lnTo>
                    <a:pt x="5333" y="248225"/>
                  </a:lnTo>
                  <a:lnTo>
                    <a:pt x="0" y="201929"/>
                  </a:lnTo>
                  <a:close/>
                </a:path>
              </a:pathLst>
            </a:custGeom>
            <a:ln w="12700">
              <a:solidFill>
                <a:srgbClr val="41709C"/>
              </a:solidFill>
            </a:ln>
          </p:spPr>
          <p:txBody>
            <a:bodyPr wrap="square" lIns="0" tIns="0" rIns="0" bIns="0" rtlCol="0"/>
            <a:lstStyle/>
            <a:p>
              <a:endParaRPr/>
            </a:p>
          </p:txBody>
        </p:sp>
      </p:grpSp>
      <p:sp>
        <p:nvSpPr>
          <p:cNvPr id="9" name="object 9"/>
          <p:cNvSpPr txBox="1"/>
          <p:nvPr/>
        </p:nvSpPr>
        <p:spPr>
          <a:xfrm>
            <a:off x="6673342" y="1295780"/>
            <a:ext cx="4181475" cy="501015"/>
          </a:xfrm>
          <a:prstGeom prst="rect">
            <a:avLst/>
          </a:prstGeom>
        </p:spPr>
        <p:txBody>
          <a:bodyPr vert="horz" wrap="square" lIns="0" tIns="29209" rIns="0" bIns="0" rtlCol="0">
            <a:spAutoFit/>
          </a:bodyPr>
          <a:lstStyle/>
          <a:p>
            <a:pPr marL="416559" marR="43180" indent="-379095">
              <a:lnSpc>
                <a:spcPts val="1830"/>
              </a:lnSpc>
              <a:spcBef>
                <a:spcPts val="229"/>
              </a:spcBef>
              <a:tabLst>
                <a:tab pos="416559" algn="l"/>
              </a:tabLst>
            </a:pPr>
            <a:r>
              <a:rPr sz="1600" spc="-5" dirty="0">
                <a:solidFill>
                  <a:srgbClr val="FFFFFF"/>
                </a:solidFill>
                <a:latin typeface="Calibri"/>
                <a:cs typeface="Calibri"/>
              </a:rPr>
              <a:t>I	</a:t>
            </a:r>
            <a:r>
              <a:rPr sz="2400" spc="-7" baseline="3472" dirty="0">
                <a:latin typeface="Times New Roman"/>
                <a:cs typeface="Times New Roman"/>
              </a:rPr>
              <a:t>3BaCl</a:t>
            </a:r>
            <a:r>
              <a:rPr sz="1575" spc="-7" baseline="-15873" dirty="0">
                <a:latin typeface="Times New Roman"/>
                <a:cs typeface="Times New Roman"/>
              </a:rPr>
              <a:t>2</a:t>
            </a:r>
            <a:r>
              <a:rPr sz="1575" spc="195" baseline="-15873" dirty="0">
                <a:latin typeface="Times New Roman"/>
                <a:cs typeface="Times New Roman"/>
              </a:rPr>
              <a:t> </a:t>
            </a:r>
            <a:r>
              <a:rPr sz="2400" spc="-7" baseline="3472" dirty="0">
                <a:latin typeface="Times New Roman"/>
                <a:cs typeface="Times New Roman"/>
              </a:rPr>
              <a:t>+ </a:t>
            </a:r>
            <a:r>
              <a:rPr sz="2400" baseline="3472" dirty="0">
                <a:latin typeface="Times New Roman"/>
                <a:cs typeface="Times New Roman"/>
              </a:rPr>
              <a:t>2Na</a:t>
            </a:r>
            <a:r>
              <a:rPr sz="1575" baseline="-15873" dirty="0">
                <a:latin typeface="Times New Roman"/>
                <a:cs typeface="Times New Roman"/>
              </a:rPr>
              <a:t>3</a:t>
            </a:r>
            <a:r>
              <a:rPr sz="2400" baseline="3472" dirty="0">
                <a:latin typeface="Times New Roman"/>
                <a:cs typeface="Times New Roman"/>
              </a:rPr>
              <a:t>PO</a:t>
            </a:r>
            <a:r>
              <a:rPr sz="1575" baseline="-15873" dirty="0">
                <a:latin typeface="Times New Roman"/>
                <a:cs typeface="Times New Roman"/>
              </a:rPr>
              <a:t>4</a:t>
            </a:r>
            <a:r>
              <a:rPr sz="1575" spc="202" baseline="-15873" dirty="0">
                <a:latin typeface="Times New Roman"/>
                <a:cs typeface="Times New Roman"/>
              </a:rPr>
              <a:t> </a:t>
            </a:r>
            <a:r>
              <a:rPr sz="2400" spc="-7" baseline="3472" dirty="0">
                <a:latin typeface="Times New Roman"/>
                <a:cs typeface="Times New Roman"/>
              </a:rPr>
              <a:t>=</a:t>
            </a:r>
            <a:r>
              <a:rPr sz="2400" spc="-15" baseline="3472" dirty="0">
                <a:latin typeface="Times New Roman"/>
                <a:cs typeface="Times New Roman"/>
              </a:rPr>
              <a:t> </a:t>
            </a:r>
            <a:r>
              <a:rPr sz="2400" baseline="3472" dirty="0">
                <a:latin typeface="Times New Roman"/>
                <a:cs typeface="Times New Roman"/>
              </a:rPr>
              <a:t>Ba</a:t>
            </a:r>
            <a:r>
              <a:rPr sz="1575" baseline="-15873" dirty="0">
                <a:latin typeface="Times New Roman"/>
                <a:cs typeface="Times New Roman"/>
              </a:rPr>
              <a:t>3</a:t>
            </a:r>
            <a:r>
              <a:rPr sz="2400" baseline="3472" dirty="0">
                <a:latin typeface="Times New Roman"/>
                <a:cs typeface="Times New Roman"/>
              </a:rPr>
              <a:t>(PO</a:t>
            </a:r>
            <a:r>
              <a:rPr sz="1575" baseline="-15873" dirty="0">
                <a:latin typeface="Times New Roman"/>
                <a:cs typeface="Times New Roman"/>
              </a:rPr>
              <a:t>4</a:t>
            </a:r>
            <a:r>
              <a:rPr sz="2400" baseline="3472" dirty="0">
                <a:latin typeface="Times New Roman"/>
                <a:cs typeface="Times New Roman"/>
              </a:rPr>
              <a:t>)</a:t>
            </a:r>
            <a:r>
              <a:rPr sz="1575" baseline="-15873" dirty="0">
                <a:latin typeface="Times New Roman"/>
                <a:cs typeface="Times New Roman"/>
              </a:rPr>
              <a:t>2</a:t>
            </a:r>
            <a:r>
              <a:rPr sz="2400" baseline="3472" dirty="0">
                <a:latin typeface="Times New Roman"/>
                <a:cs typeface="Times New Roman"/>
              </a:rPr>
              <a:t>↓</a:t>
            </a:r>
            <a:r>
              <a:rPr sz="2400" spc="15" baseline="3472" dirty="0">
                <a:latin typeface="Times New Roman"/>
                <a:cs typeface="Times New Roman"/>
              </a:rPr>
              <a:t> </a:t>
            </a:r>
            <a:r>
              <a:rPr sz="2400" spc="-7" baseline="3472" dirty="0">
                <a:latin typeface="Times New Roman"/>
                <a:cs typeface="Times New Roman"/>
              </a:rPr>
              <a:t>+</a:t>
            </a:r>
            <a:r>
              <a:rPr sz="2400" spc="-15" baseline="3472" dirty="0">
                <a:latin typeface="Times New Roman"/>
                <a:cs typeface="Times New Roman"/>
              </a:rPr>
              <a:t> </a:t>
            </a:r>
            <a:r>
              <a:rPr sz="2400" spc="-7" baseline="3472" dirty="0">
                <a:latin typeface="Times New Roman"/>
                <a:cs typeface="Times New Roman"/>
              </a:rPr>
              <a:t>6NaCl</a:t>
            </a:r>
            <a:r>
              <a:rPr sz="2400" baseline="3472" dirty="0">
                <a:latin typeface="Times New Roman"/>
                <a:cs typeface="Times New Roman"/>
              </a:rPr>
              <a:t> </a:t>
            </a:r>
            <a:r>
              <a:rPr sz="2400" spc="-7" baseline="3472" dirty="0">
                <a:latin typeface="Times New Roman"/>
                <a:cs typeface="Times New Roman"/>
              </a:rPr>
              <a:t>(1) </a:t>
            </a:r>
            <a:r>
              <a:rPr sz="2400" spc="-577" baseline="3472" dirty="0">
                <a:latin typeface="Times New Roman"/>
                <a:cs typeface="Times New Roman"/>
              </a:rPr>
              <a:t> </a:t>
            </a:r>
            <a:r>
              <a:rPr sz="1600" dirty="0">
                <a:latin typeface="Times New Roman"/>
                <a:cs typeface="Times New Roman"/>
              </a:rPr>
              <a:t>AlCl</a:t>
            </a:r>
            <a:r>
              <a:rPr sz="1575" baseline="-21164" dirty="0">
                <a:latin typeface="Times New Roman"/>
                <a:cs typeface="Times New Roman"/>
              </a:rPr>
              <a:t>3</a:t>
            </a:r>
            <a:r>
              <a:rPr sz="1575" spc="195" baseline="-21164" dirty="0">
                <a:latin typeface="Times New Roman"/>
                <a:cs typeface="Times New Roman"/>
              </a:rPr>
              <a:t> </a:t>
            </a:r>
            <a:r>
              <a:rPr sz="1600" spc="-5" dirty="0">
                <a:latin typeface="Times New Roman"/>
                <a:cs typeface="Times New Roman"/>
              </a:rPr>
              <a:t>+</a:t>
            </a:r>
            <a:r>
              <a:rPr sz="1600" spc="5" dirty="0">
                <a:latin typeface="Times New Roman"/>
                <a:cs typeface="Times New Roman"/>
              </a:rPr>
              <a:t> </a:t>
            </a:r>
            <a:r>
              <a:rPr sz="1600" dirty="0">
                <a:latin typeface="Times New Roman"/>
                <a:cs typeface="Times New Roman"/>
              </a:rPr>
              <a:t>Na</a:t>
            </a:r>
            <a:r>
              <a:rPr sz="1575" baseline="-21164" dirty="0">
                <a:latin typeface="Times New Roman"/>
                <a:cs typeface="Times New Roman"/>
              </a:rPr>
              <a:t>3</a:t>
            </a:r>
            <a:r>
              <a:rPr sz="1600" dirty="0">
                <a:latin typeface="Times New Roman"/>
                <a:cs typeface="Times New Roman"/>
              </a:rPr>
              <a:t>PO</a:t>
            </a:r>
            <a:r>
              <a:rPr sz="1575" baseline="-21164" dirty="0">
                <a:latin typeface="Times New Roman"/>
                <a:cs typeface="Times New Roman"/>
              </a:rPr>
              <a:t>4</a:t>
            </a:r>
            <a:r>
              <a:rPr sz="1575" spc="202" baseline="-21164" dirty="0">
                <a:latin typeface="Times New Roman"/>
                <a:cs typeface="Times New Roman"/>
              </a:rPr>
              <a:t> </a:t>
            </a:r>
            <a:r>
              <a:rPr sz="1600" spc="-5" dirty="0">
                <a:latin typeface="Times New Roman"/>
                <a:cs typeface="Times New Roman"/>
              </a:rPr>
              <a:t>=</a:t>
            </a:r>
            <a:r>
              <a:rPr sz="1600" spc="-95" dirty="0">
                <a:latin typeface="Times New Roman"/>
                <a:cs typeface="Times New Roman"/>
              </a:rPr>
              <a:t> </a:t>
            </a:r>
            <a:r>
              <a:rPr sz="1600" dirty="0">
                <a:latin typeface="Times New Roman"/>
                <a:cs typeface="Times New Roman"/>
              </a:rPr>
              <a:t>AlPO</a:t>
            </a:r>
            <a:r>
              <a:rPr sz="1575" baseline="-21164" dirty="0">
                <a:latin typeface="Times New Roman"/>
                <a:cs typeface="Times New Roman"/>
              </a:rPr>
              <a:t>4</a:t>
            </a:r>
            <a:r>
              <a:rPr sz="1600" dirty="0">
                <a:latin typeface="Times New Roman"/>
                <a:cs typeface="Times New Roman"/>
              </a:rPr>
              <a:t>↓ </a:t>
            </a:r>
            <a:r>
              <a:rPr sz="1600" spc="-5" dirty="0">
                <a:latin typeface="Times New Roman"/>
                <a:cs typeface="Times New Roman"/>
              </a:rPr>
              <a:t>+ 3NaCl</a:t>
            </a:r>
            <a:r>
              <a:rPr sz="1600" spc="-10" dirty="0">
                <a:latin typeface="Times New Roman"/>
                <a:cs typeface="Times New Roman"/>
              </a:rPr>
              <a:t> </a:t>
            </a:r>
            <a:r>
              <a:rPr sz="1600" spc="-5" dirty="0">
                <a:latin typeface="Times New Roman"/>
                <a:cs typeface="Times New Roman"/>
              </a:rPr>
              <a:t>(2)</a:t>
            </a:r>
            <a:endParaRPr sz="1600">
              <a:latin typeface="Times New Roman"/>
              <a:cs typeface="Times New Roman"/>
            </a:endParaRPr>
          </a:p>
        </p:txBody>
      </p:sp>
      <p:grpSp>
        <p:nvGrpSpPr>
          <p:cNvPr id="10" name="object 10"/>
          <p:cNvGrpSpPr/>
          <p:nvPr/>
        </p:nvGrpSpPr>
        <p:grpSpPr>
          <a:xfrm>
            <a:off x="310476" y="3150107"/>
            <a:ext cx="692785" cy="793115"/>
            <a:chOff x="310476" y="3150107"/>
            <a:chExt cx="692785" cy="793115"/>
          </a:xfrm>
        </p:grpSpPr>
        <p:sp>
          <p:nvSpPr>
            <p:cNvPr id="11" name="object 11"/>
            <p:cNvSpPr/>
            <p:nvPr/>
          </p:nvSpPr>
          <p:spPr>
            <a:xfrm>
              <a:off x="720725" y="3154806"/>
              <a:ext cx="279400" cy="785495"/>
            </a:xfrm>
            <a:custGeom>
              <a:avLst/>
              <a:gdLst/>
              <a:ahLst/>
              <a:cxnLst/>
              <a:rect l="l" t="t" r="r" b="b"/>
              <a:pathLst>
                <a:path w="279400" h="785495">
                  <a:moveTo>
                    <a:pt x="279311" y="784987"/>
                  </a:moveTo>
                  <a:lnTo>
                    <a:pt x="224952" y="783159"/>
                  </a:lnTo>
                  <a:lnTo>
                    <a:pt x="180563" y="778176"/>
                  </a:lnTo>
                  <a:lnTo>
                    <a:pt x="150636" y="770788"/>
                  </a:lnTo>
                  <a:lnTo>
                    <a:pt x="139661" y="761746"/>
                  </a:lnTo>
                  <a:lnTo>
                    <a:pt x="139661" y="415798"/>
                  </a:lnTo>
                  <a:lnTo>
                    <a:pt x="128685" y="406755"/>
                  </a:lnTo>
                  <a:lnTo>
                    <a:pt x="98753" y="399367"/>
                  </a:lnTo>
                  <a:lnTo>
                    <a:pt x="54360" y="394384"/>
                  </a:lnTo>
                  <a:lnTo>
                    <a:pt x="0" y="392557"/>
                  </a:lnTo>
                  <a:lnTo>
                    <a:pt x="54360" y="390709"/>
                  </a:lnTo>
                  <a:lnTo>
                    <a:pt x="98753" y="385683"/>
                  </a:lnTo>
                  <a:lnTo>
                    <a:pt x="128685" y="378251"/>
                  </a:lnTo>
                  <a:lnTo>
                    <a:pt x="139661" y="369189"/>
                  </a:lnTo>
                  <a:lnTo>
                    <a:pt x="139661" y="23241"/>
                  </a:lnTo>
                  <a:lnTo>
                    <a:pt x="150636" y="14198"/>
                  </a:lnTo>
                  <a:lnTo>
                    <a:pt x="180563" y="6810"/>
                  </a:lnTo>
                  <a:lnTo>
                    <a:pt x="224952" y="1827"/>
                  </a:lnTo>
                  <a:lnTo>
                    <a:pt x="279311" y="0"/>
                  </a:lnTo>
                </a:path>
              </a:pathLst>
            </a:custGeom>
            <a:ln w="6350">
              <a:solidFill>
                <a:srgbClr val="5B9BD4"/>
              </a:solidFill>
            </a:ln>
          </p:spPr>
          <p:txBody>
            <a:bodyPr wrap="square" lIns="0" tIns="0" rIns="0" bIns="0" rtlCol="0"/>
            <a:lstStyle/>
            <a:p>
              <a:endParaRPr/>
            </a:p>
          </p:txBody>
        </p:sp>
        <p:sp>
          <p:nvSpPr>
            <p:cNvPr id="12" name="object 12"/>
            <p:cNvSpPr/>
            <p:nvPr/>
          </p:nvSpPr>
          <p:spPr>
            <a:xfrm>
              <a:off x="316826" y="3156457"/>
              <a:ext cx="404495" cy="403860"/>
            </a:xfrm>
            <a:custGeom>
              <a:avLst/>
              <a:gdLst/>
              <a:ahLst/>
              <a:cxnLst/>
              <a:rect l="l" t="t" r="r" b="b"/>
              <a:pathLst>
                <a:path w="404495" h="403860">
                  <a:moveTo>
                    <a:pt x="201955" y="0"/>
                  </a:moveTo>
                  <a:lnTo>
                    <a:pt x="155646" y="5333"/>
                  </a:lnTo>
                  <a:lnTo>
                    <a:pt x="113137" y="20527"/>
                  </a:lnTo>
                  <a:lnTo>
                    <a:pt x="75639" y="44367"/>
                  </a:lnTo>
                  <a:lnTo>
                    <a:pt x="44365" y="75640"/>
                  </a:lnTo>
                  <a:lnTo>
                    <a:pt x="20525" y="113133"/>
                  </a:lnTo>
                  <a:lnTo>
                    <a:pt x="5333" y="155634"/>
                  </a:lnTo>
                  <a:lnTo>
                    <a:pt x="0" y="201929"/>
                  </a:lnTo>
                  <a:lnTo>
                    <a:pt x="5333" y="248265"/>
                  </a:lnTo>
                  <a:lnTo>
                    <a:pt x="20525" y="290781"/>
                  </a:lnTo>
                  <a:lnTo>
                    <a:pt x="44365" y="328273"/>
                  </a:lnTo>
                  <a:lnTo>
                    <a:pt x="75639" y="359532"/>
                  </a:lnTo>
                  <a:lnTo>
                    <a:pt x="113137" y="383354"/>
                  </a:lnTo>
                  <a:lnTo>
                    <a:pt x="155646" y="398532"/>
                  </a:lnTo>
                  <a:lnTo>
                    <a:pt x="201955" y="403859"/>
                  </a:lnTo>
                  <a:lnTo>
                    <a:pt x="248259" y="398532"/>
                  </a:lnTo>
                  <a:lnTo>
                    <a:pt x="290765" y="383354"/>
                  </a:lnTo>
                  <a:lnTo>
                    <a:pt x="328260" y="359532"/>
                  </a:lnTo>
                  <a:lnTo>
                    <a:pt x="359534" y="328273"/>
                  </a:lnTo>
                  <a:lnTo>
                    <a:pt x="383372" y="290781"/>
                  </a:lnTo>
                  <a:lnTo>
                    <a:pt x="398564" y="248265"/>
                  </a:lnTo>
                  <a:lnTo>
                    <a:pt x="403898" y="201929"/>
                  </a:lnTo>
                  <a:lnTo>
                    <a:pt x="398564" y="155634"/>
                  </a:lnTo>
                  <a:lnTo>
                    <a:pt x="383372" y="113133"/>
                  </a:lnTo>
                  <a:lnTo>
                    <a:pt x="359534" y="75640"/>
                  </a:lnTo>
                  <a:lnTo>
                    <a:pt x="328260" y="44367"/>
                  </a:lnTo>
                  <a:lnTo>
                    <a:pt x="290765" y="20527"/>
                  </a:lnTo>
                  <a:lnTo>
                    <a:pt x="248259" y="5333"/>
                  </a:lnTo>
                  <a:lnTo>
                    <a:pt x="201955" y="0"/>
                  </a:lnTo>
                  <a:close/>
                </a:path>
              </a:pathLst>
            </a:custGeom>
            <a:solidFill>
              <a:srgbClr val="5B9BD4"/>
            </a:solidFill>
          </p:spPr>
          <p:txBody>
            <a:bodyPr wrap="square" lIns="0" tIns="0" rIns="0" bIns="0" rtlCol="0"/>
            <a:lstStyle/>
            <a:p>
              <a:endParaRPr/>
            </a:p>
          </p:txBody>
        </p:sp>
        <p:sp>
          <p:nvSpPr>
            <p:cNvPr id="13" name="object 13"/>
            <p:cNvSpPr/>
            <p:nvPr/>
          </p:nvSpPr>
          <p:spPr>
            <a:xfrm>
              <a:off x="316826" y="3156457"/>
              <a:ext cx="404495" cy="403860"/>
            </a:xfrm>
            <a:custGeom>
              <a:avLst/>
              <a:gdLst/>
              <a:ahLst/>
              <a:cxnLst/>
              <a:rect l="l" t="t" r="r" b="b"/>
              <a:pathLst>
                <a:path w="404495" h="403860">
                  <a:moveTo>
                    <a:pt x="0" y="201929"/>
                  </a:moveTo>
                  <a:lnTo>
                    <a:pt x="5333" y="155634"/>
                  </a:lnTo>
                  <a:lnTo>
                    <a:pt x="20525" y="113133"/>
                  </a:lnTo>
                  <a:lnTo>
                    <a:pt x="44365" y="75640"/>
                  </a:lnTo>
                  <a:lnTo>
                    <a:pt x="75639" y="44367"/>
                  </a:lnTo>
                  <a:lnTo>
                    <a:pt x="113137" y="20527"/>
                  </a:lnTo>
                  <a:lnTo>
                    <a:pt x="155646" y="5333"/>
                  </a:lnTo>
                  <a:lnTo>
                    <a:pt x="201955" y="0"/>
                  </a:lnTo>
                  <a:lnTo>
                    <a:pt x="248259" y="5333"/>
                  </a:lnTo>
                  <a:lnTo>
                    <a:pt x="290765" y="20527"/>
                  </a:lnTo>
                  <a:lnTo>
                    <a:pt x="328260" y="44367"/>
                  </a:lnTo>
                  <a:lnTo>
                    <a:pt x="359534" y="75640"/>
                  </a:lnTo>
                  <a:lnTo>
                    <a:pt x="383372" y="113133"/>
                  </a:lnTo>
                  <a:lnTo>
                    <a:pt x="398564" y="155634"/>
                  </a:lnTo>
                  <a:lnTo>
                    <a:pt x="403898" y="201929"/>
                  </a:lnTo>
                  <a:lnTo>
                    <a:pt x="398564" y="248265"/>
                  </a:lnTo>
                  <a:lnTo>
                    <a:pt x="383372" y="290781"/>
                  </a:lnTo>
                  <a:lnTo>
                    <a:pt x="359534" y="328273"/>
                  </a:lnTo>
                  <a:lnTo>
                    <a:pt x="328260" y="359532"/>
                  </a:lnTo>
                  <a:lnTo>
                    <a:pt x="290765" y="383354"/>
                  </a:lnTo>
                  <a:lnTo>
                    <a:pt x="248259" y="398532"/>
                  </a:lnTo>
                  <a:lnTo>
                    <a:pt x="201955" y="403859"/>
                  </a:lnTo>
                  <a:lnTo>
                    <a:pt x="155646" y="398532"/>
                  </a:lnTo>
                  <a:lnTo>
                    <a:pt x="113137" y="383354"/>
                  </a:lnTo>
                  <a:lnTo>
                    <a:pt x="75639" y="359532"/>
                  </a:lnTo>
                  <a:lnTo>
                    <a:pt x="44365" y="328273"/>
                  </a:lnTo>
                  <a:lnTo>
                    <a:pt x="20525" y="290781"/>
                  </a:lnTo>
                  <a:lnTo>
                    <a:pt x="5333" y="248265"/>
                  </a:lnTo>
                  <a:lnTo>
                    <a:pt x="0" y="201929"/>
                  </a:lnTo>
                  <a:close/>
                </a:path>
              </a:pathLst>
            </a:custGeom>
            <a:ln w="12700">
              <a:solidFill>
                <a:srgbClr val="41709C"/>
              </a:solidFill>
            </a:ln>
          </p:spPr>
          <p:txBody>
            <a:bodyPr wrap="square" lIns="0" tIns="0" rIns="0" bIns="0" rtlCol="0"/>
            <a:lstStyle/>
            <a:p>
              <a:endParaRPr/>
            </a:p>
          </p:txBody>
        </p:sp>
      </p:grpSp>
      <p:sp>
        <p:nvSpPr>
          <p:cNvPr id="14" name="object 14"/>
          <p:cNvSpPr txBox="1"/>
          <p:nvPr/>
        </p:nvSpPr>
        <p:spPr>
          <a:xfrm>
            <a:off x="455472" y="3212337"/>
            <a:ext cx="129539" cy="269240"/>
          </a:xfrm>
          <a:prstGeom prst="rect">
            <a:avLst/>
          </a:prstGeom>
        </p:spPr>
        <p:txBody>
          <a:bodyPr vert="horz" wrap="square" lIns="0" tIns="12065" rIns="0" bIns="0" rtlCol="0">
            <a:spAutoFit/>
          </a:bodyPr>
          <a:lstStyle/>
          <a:p>
            <a:pPr marL="12700">
              <a:lnSpc>
                <a:spcPct val="100000"/>
              </a:lnSpc>
              <a:spcBef>
                <a:spcPts val="95"/>
              </a:spcBef>
            </a:pPr>
            <a:r>
              <a:rPr sz="1600" dirty="0">
                <a:solidFill>
                  <a:srgbClr val="FFFFFF"/>
                </a:solidFill>
                <a:latin typeface="Calibri"/>
                <a:cs typeface="Calibri"/>
              </a:rPr>
              <a:t>II</a:t>
            </a:r>
            <a:endParaRPr sz="1600">
              <a:latin typeface="Calibri"/>
              <a:cs typeface="Calibri"/>
            </a:endParaRPr>
          </a:p>
        </p:txBody>
      </p:sp>
      <p:sp>
        <p:nvSpPr>
          <p:cNvPr id="15" name="object 15"/>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29</a:t>
            </a:fld>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3</a:t>
            </a:fld>
            <a:endParaRPr dirty="0"/>
          </a:p>
        </p:txBody>
      </p:sp>
      <p:sp>
        <p:nvSpPr>
          <p:cNvPr id="2" name="object 2"/>
          <p:cNvSpPr txBox="1">
            <a:spLocks noGrp="1"/>
          </p:cNvSpPr>
          <p:nvPr>
            <p:ph type="title"/>
          </p:nvPr>
        </p:nvSpPr>
        <p:spPr>
          <a:xfrm>
            <a:off x="785876" y="273761"/>
            <a:ext cx="5716270" cy="391795"/>
          </a:xfrm>
          <a:prstGeom prst="rect">
            <a:avLst/>
          </a:prstGeom>
        </p:spPr>
        <p:txBody>
          <a:bodyPr vert="horz" wrap="square" lIns="0" tIns="12700" rIns="0" bIns="0" rtlCol="0">
            <a:spAutoFit/>
          </a:bodyPr>
          <a:lstStyle/>
          <a:p>
            <a:pPr marL="12700">
              <a:lnSpc>
                <a:spcPct val="100000"/>
              </a:lnSpc>
              <a:spcBef>
                <a:spcPts val="100"/>
              </a:spcBef>
            </a:pPr>
            <a:r>
              <a:rPr sz="2400" b="1" dirty="0">
                <a:solidFill>
                  <a:srgbClr val="000000"/>
                </a:solidFill>
                <a:latin typeface="Calibri"/>
                <a:cs typeface="Calibri"/>
              </a:rPr>
              <a:t>Этапы</a:t>
            </a:r>
            <a:r>
              <a:rPr sz="2400" b="1" spc="-10" dirty="0">
                <a:solidFill>
                  <a:srgbClr val="000000"/>
                </a:solidFill>
                <a:latin typeface="Calibri"/>
                <a:cs typeface="Calibri"/>
              </a:rPr>
              <a:t> </a:t>
            </a:r>
            <a:r>
              <a:rPr sz="2400" b="1" spc="-5" dirty="0">
                <a:solidFill>
                  <a:srgbClr val="000000"/>
                </a:solidFill>
                <a:latin typeface="Calibri"/>
                <a:cs typeface="Calibri"/>
              </a:rPr>
              <a:t>решения</a:t>
            </a:r>
            <a:r>
              <a:rPr sz="2400" b="1" dirty="0">
                <a:solidFill>
                  <a:srgbClr val="000000"/>
                </a:solidFill>
                <a:latin typeface="Calibri"/>
                <a:cs typeface="Calibri"/>
              </a:rPr>
              <a:t> расчётных</a:t>
            </a:r>
            <a:r>
              <a:rPr sz="2400" b="1" spc="-10" dirty="0">
                <a:solidFill>
                  <a:srgbClr val="000000"/>
                </a:solidFill>
                <a:latin typeface="Calibri"/>
                <a:cs typeface="Calibri"/>
              </a:rPr>
              <a:t> </a:t>
            </a:r>
            <a:r>
              <a:rPr sz="2400" b="1" spc="-5" dirty="0">
                <a:solidFill>
                  <a:srgbClr val="000000"/>
                </a:solidFill>
                <a:latin typeface="Calibri"/>
                <a:cs typeface="Calibri"/>
              </a:rPr>
              <a:t>задач</a:t>
            </a:r>
            <a:r>
              <a:rPr sz="2400" b="1" dirty="0">
                <a:solidFill>
                  <a:srgbClr val="000000"/>
                </a:solidFill>
                <a:latin typeface="Calibri"/>
                <a:cs typeface="Calibri"/>
              </a:rPr>
              <a:t> </a:t>
            </a:r>
            <a:r>
              <a:rPr sz="2400" b="1" spc="-5" dirty="0">
                <a:solidFill>
                  <a:srgbClr val="000000"/>
                </a:solidFill>
                <a:latin typeface="Calibri"/>
                <a:cs typeface="Calibri"/>
              </a:rPr>
              <a:t>по</a:t>
            </a:r>
            <a:r>
              <a:rPr sz="2400" b="1" spc="-25" dirty="0">
                <a:solidFill>
                  <a:srgbClr val="000000"/>
                </a:solidFill>
                <a:latin typeface="Calibri"/>
                <a:cs typeface="Calibri"/>
              </a:rPr>
              <a:t> </a:t>
            </a:r>
            <a:r>
              <a:rPr sz="2400" b="1" spc="-5" dirty="0">
                <a:solidFill>
                  <a:srgbClr val="000000"/>
                </a:solidFill>
                <a:latin typeface="Calibri"/>
                <a:cs typeface="Calibri"/>
              </a:rPr>
              <a:t>химии</a:t>
            </a:r>
            <a:endParaRPr sz="2400">
              <a:latin typeface="Calibri"/>
              <a:cs typeface="Calibri"/>
            </a:endParaRPr>
          </a:p>
        </p:txBody>
      </p:sp>
      <p:sp>
        <p:nvSpPr>
          <p:cNvPr id="3" name="object 3"/>
          <p:cNvSpPr txBox="1"/>
          <p:nvPr/>
        </p:nvSpPr>
        <p:spPr>
          <a:xfrm>
            <a:off x="785876" y="639826"/>
            <a:ext cx="8048625" cy="5334000"/>
          </a:xfrm>
          <a:prstGeom prst="rect">
            <a:avLst/>
          </a:prstGeom>
        </p:spPr>
        <p:txBody>
          <a:bodyPr vert="horz" wrap="square" lIns="0" tIns="12700" rIns="0" bIns="0" rtlCol="0">
            <a:spAutoFit/>
          </a:bodyPr>
          <a:lstStyle/>
          <a:p>
            <a:pPr marL="243204" indent="-231140">
              <a:lnSpc>
                <a:spcPct val="100000"/>
              </a:lnSpc>
              <a:spcBef>
                <a:spcPts val="100"/>
              </a:spcBef>
              <a:buAutoNum type="romanUcPeriod"/>
              <a:tabLst>
                <a:tab pos="243840" algn="l"/>
              </a:tabLst>
            </a:pPr>
            <a:r>
              <a:rPr sz="2400" b="1" spc="-5" dirty="0">
                <a:solidFill>
                  <a:srgbClr val="FF0000"/>
                </a:solidFill>
                <a:latin typeface="Calibri"/>
                <a:cs typeface="Calibri"/>
              </a:rPr>
              <a:t>Анализ</a:t>
            </a:r>
            <a:r>
              <a:rPr sz="2400" b="1" spc="-90" dirty="0">
                <a:solidFill>
                  <a:srgbClr val="FF0000"/>
                </a:solidFill>
                <a:latin typeface="Calibri"/>
                <a:cs typeface="Calibri"/>
              </a:rPr>
              <a:t> </a:t>
            </a:r>
            <a:r>
              <a:rPr sz="2400" b="1" spc="-5" dirty="0">
                <a:solidFill>
                  <a:srgbClr val="FF0000"/>
                </a:solidFill>
                <a:latin typeface="Calibri"/>
                <a:cs typeface="Calibri"/>
              </a:rPr>
              <a:t>условия</a:t>
            </a:r>
            <a:endParaRPr sz="2400">
              <a:latin typeface="Calibri"/>
              <a:cs typeface="Calibri"/>
            </a:endParaRPr>
          </a:p>
          <a:p>
            <a:pPr marL="12700">
              <a:lnSpc>
                <a:spcPct val="100000"/>
              </a:lnSpc>
              <a:spcBef>
                <a:spcPts val="25"/>
              </a:spcBef>
            </a:pPr>
            <a:r>
              <a:rPr sz="2000" b="1" dirty="0">
                <a:latin typeface="Calibri"/>
                <a:cs typeface="Calibri"/>
              </a:rPr>
              <a:t>А)</a:t>
            </a:r>
            <a:r>
              <a:rPr sz="2000" b="1" spc="-30" dirty="0">
                <a:latin typeface="Calibri"/>
                <a:cs typeface="Calibri"/>
              </a:rPr>
              <a:t> </a:t>
            </a:r>
            <a:r>
              <a:rPr sz="2000" b="1" spc="-10" dirty="0">
                <a:latin typeface="Calibri"/>
                <a:cs typeface="Calibri"/>
              </a:rPr>
              <a:t>Уравнения</a:t>
            </a:r>
            <a:r>
              <a:rPr sz="2000" b="1" spc="-35" dirty="0">
                <a:latin typeface="Calibri"/>
                <a:cs typeface="Calibri"/>
              </a:rPr>
              <a:t> </a:t>
            </a:r>
            <a:r>
              <a:rPr sz="2000" b="1" dirty="0">
                <a:latin typeface="Calibri"/>
                <a:cs typeface="Calibri"/>
              </a:rPr>
              <a:t>реакций.</a:t>
            </a:r>
            <a:endParaRPr sz="2000">
              <a:latin typeface="Calibri"/>
              <a:cs typeface="Calibri"/>
            </a:endParaRPr>
          </a:p>
          <a:p>
            <a:pPr marL="12700">
              <a:lnSpc>
                <a:spcPct val="100000"/>
              </a:lnSpc>
            </a:pPr>
            <a:r>
              <a:rPr sz="2000" spc="-5" dirty="0">
                <a:latin typeface="Calibri"/>
                <a:cs typeface="Calibri"/>
              </a:rPr>
              <a:t>Разбиваем</a:t>
            </a:r>
            <a:r>
              <a:rPr sz="2000" dirty="0">
                <a:latin typeface="Calibri"/>
                <a:cs typeface="Calibri"/>
              </a:rPr>
              <a:t> условие</a:t>
            </a:r>
            <a:r>
              <a:rPr sz="2000" spc="-5" dirty="0">
                <a:latin typeface="Calibri"/>
                <a:cs typeface="Calibri"/>
              </a:rPr>
              <a:t> </a:t>
            </a:r>
            <a:r>
              <a:rPr sz="2000" dirty="0">
                <a:latin typeface="Calibri"/>
                <a:cs typeface="Calibri"/>
              </a:rPr>
              <a:t>на</a:t>
            </a:r>
            <a:r>
              <a:rPr sz="2000" spc="10" dirty="0">
                <a:latin typeface="Calibri"/>
                <a:cs typeface="Calibri"/>
              </a:rPr>
              <a:t> </a:t>
            </a:r>
            <a:r>
              <a:rPr sz="2000" spc="-5" dirty="0">
                <a:latin typeface="Calibri"/>
                <a:cs typeface="Calibri"/>
              </a:rPr>
              <a:t>смысловые</a:t>
            </a:r>
            <a:r>
              <a:rPr sz="2000" spc="5" dirty="0">
                <a:latin typeface="Calibri"/>
                <a:cs typeface="Calibri"/>
              </a:rPr>
              <a:t> </a:t>
            </a:r>
            <a:r>
              <a:rPr sz="2000" spc="-5" dirty="0">
                <a:latin typeface="Calibri"/>
                <a:cs typeface="Calibri"/>
              </a:rPr>
              <a:t>фрагменты,</a:t>
            </a:r>
            <a:r>
              <a:rPr sz="2000" spc="5" dirty="0">
                <a:latin typeface="Calibri"/>
                <a:cs typeface="Calibri"/>
              </a:rPr>
              <a:t> </a:t>
            </a:r>
            <a:r>
              <a:rPr sz="2000" spc="-15" dirty="0">
                <a:latin typeface="Calibri"/>
                <a:cs typeface="Calibri"/>
              </a:rPr>
              <a:t>выделяем</a:t>
            </a:r>
            <a:r>
              <a:rPr sz="2000" spc="20" dirty="0">
                <a:latin typeface="Calibri"/>
                <a:cs typeface="Calibri"/>
              </a:rPr>
              <a:t> </a:t>
            </a:r>
            <a:r>
              <a:rPr sz="2000" dirty="0">
                <a:latin typeface="Calibri"/>
                <a:cs typeface="Calibri"/>
              </a:rPr>
              <a:t>ключевые</a:t>
            </a:r>
            <a:r>
              <a:rPr sz="2000" spc="10" dirty="0">
                <a:latin typeface="Calibri"/>
                <a:cs typeface="Calibri"/>
              </a:rPr>
              <a:t> </a:t>
            </a:r>
            <a:r>
              <a:rPr sz="2000" dirty="0">
                <a:latin typeface="Calibri"/>
                <a:cs typeface="Calibri"/>
              </a:rPr>
              <a:t>слова</a:t>
            </a:r>
            <a:endParaRPr sz="2000">
              <a:latin typeface="Calibri"/>
              <a:cs typeface="Calibri"/>
            </a:endParaRPr>
          </a:p>
          <a:p>
            <a:pPr marL="12700">
              <a:lnSpc>
                <a:spcPct val="100000"/>
              </a:lnSpc>
              <a:spcBef>
                <a:spcPts val="5"/>
              </a:spcBef>
            </a:pPr>
            <a:r>
              <a:rPr sz="2000" dirty="0">
                <a:latin typeface="Calibri"/>
                <a:cs typeface="Calibri"/>
              </a:rPr>
              <a:t>и</a:t>
            </a:r>
            <a:r>
              <a:rPr sz="2000" spc="-15" dirty="0">
                <a:latin typeface="Calibri"/>
                <a:cs typeface="Calibri"/>
              </a:rPr>
              <a:t> </a:t>
            </a:r>
            <a:r>
              <a:rPr sz="2000" spc="-5" dirty="0">
                <a:latin typeface="Calibri"/>
                <a:cs typeface="Calibri"/>
              </a:rPr>
              <a:t>понятия,</a:t>
            </a:r>
            <a:r>
              <a:rPr sz="2000" spc="-10" dirty="0">
                <a:latin typeface="Calibri"/>
                <a:cs typeface="Calibri"/>
              </a:rPr>
              <a:t> </a:t>
            </a:r>
            <a:r>
              <a:rPr sz="2000" dirty="0">
                <a:latin typeface="Calibri"/>
                <a:cs typeface="Calibri"/>
              </a:rPr>
              <a:t>и</a:t>
            </a:r>
            <a:r>
              <a:rPr sz="2000" spc="-10" dirty="0">
                <a:latin typeface="Calibri"/>
                <a:cs typeface="Calibri"/>
              </a:rPr>
              <a:t> </a:t>
            </a:r>
            <a:r>
              <a:rPr sz="2000" spc="-5" dirty="0">
                <a:latin typeface="Calibri"/>
                <a:cs typeface="Calibri"/>
              </a:rPr>
              <a:t>составляем</a:t>
            </a:r>
            <a:r>
              <a:rPr sz="2000" spc="-10" dirty="0">
                <a:latin typeface="Calibri"/>
                <a:cs typeface="Calibri"/>
              </a:rPr>
              <a:t> </a:t>
            </a:r>
            <a:r>
              <a:rPr sz="2000" dirty="0">
                <a:latin typeface="Calibri"/>
                <a:cs typeface="Calibri"/>
              </a:rPr>
              <a:t>уравнения</a:t>
            </a:r>
            <a:r>
              <a:rPr sz="2000" spc="-5" dirty="0">
                <a:latin typeface="Calibri"/>
                <a:cs typeface="Calibri"/>
              </a:rPr>
              <a:t> реакций</a:t>
            </a:r>
            <a:r>
              <a:rPr sz="2000" spc="-15" dirty="0">
                <a:latin typeface="Calibri"/>
                <a:cs typeface="Calibri"/>
              </a:rPr>
              <a:t> </a:t>
            </a:r>
            <a:r>
              <a:rPr sz="2000" spc="-5" dirty="0">
                <a:latin typeface="Calibri"/>
                <a:cs typeface="Calibri"/>
              </a:rPr>
              <a:t>(химическая</a:t>
            </a:r>
            <a:r>
              <a:rPr sz="2000" spc="-15" dirty="0">
                <a:latin typeface="Calibri"/>
                <a:cs typeface="Calibri"/>
              </a:rPr>
              <a:t> </a:t>
            </a:r>
            <a:r>
              <a:rPr sz="2000" dirty="0">
                <a:latin typeface="Calibri"/>
                <a:cs typeface="Calibri"/>
              </a:rPr>
              <a:t>часть</a:t>
            </a:r>
            <a:r>
              <a:rPr sz="2000" spc="-10" dirty="0">
                <a:latin typeface="Calibri"/>
                <a:cs typeface="Calibri"/>
              </a:rPr>
              <a:t> </a:t>
            </a:r>
            <a:r>
              <a:rPr sz="2000" dirty="0">
                <a:latin typeface="Calibri"/>
                <a:cs typeface="Calibri"/>
              </a:rPr>
              <a:t>задачи).</a:t>
            </a:r>
            <a:endParaRPr sz="2000">
              <a:latin typeface="Calibri"/>
              <a:cs typeface="Calibri"/>
            </a:endParaRPr>
          </a:p>
          <a:p>
            <a:pPr>
              <a:lnSpc>
                <a:spcPct val="100000"/>
              </a:lnSpc>
              <a:spcBef>
                <a:spcPts val="20"/>
              </a:spcBef>
            </a:pPr>
            <a:endParaRPr sz="1950">
              <a:latin typeface="Calibri"/>
              <a:cs typeface="Calibri"/>
            </a:endParaRPr>
          </a:p>
          <a:p>
            <a:pPr marL="12700">
              <a:lnSpc>
                <a:spcPct val="100000"/>
              </a:lnSpc>
            </a:pPr>
            <a:r>
              <a:rPr sz="2000" b="1" dirty="0">
                <a:latin typeface="Calibri"/>
                <a:cs typeface="Calibri"/>
              </a:rPr>
              <a:t>Б)</a:t>
            </a:r>
            <a:r>
              <a:rPr sz="2000" b="1" spc="-15" dirty="0">
                <a:latin typeface="Calibri"/>
                <a:cs typeface="Calibri"/>
              </a:rPr>
              <a:t> </a:t>
            </a:r>
            <a:r>
              <a:rPr sz="2000" b="1" spc="-30" dirty="0">
                <a:latin typeface="Calibri"/>
                <a:cs typeface="Calibri"/>
              </a:rPr>
              <a:t>Главный</a:t>
            </a:r>
            <a:r>
              <a:rPr sz="2000" b="1" spc="-25" dirty="0">
                <a:latin typeface="Calibri"/>
                <a:cs typeface="Calibri"/>
              </a:rPr>
              <a:t> </a:t>
            </a:r>
            <a:r>
              <a:rPr sz="2000" b="1" dirty="0">
                <a:latin typeface="Calibri"/>
                <a:cs typeface="Calibri"/>
              </a:rPr>
              <a:t>вопрос</a:t>
            </a:r>
            <a:r>
              <a:rPr sz="2000" b="1" spc="-35" dirty="0">
                <a:latin typeface="Calibri"/>
                <a:cs typeface="Calibri"/>
              </a:rPr>
              <a:t> </a:t>
            </a:r>
            <a:r>
              <a:rPr sz="2000" b="1" spc="-5" dirty="0">
                <a:latin typeface="Calibri"/>
                <a:cs typeface="Calibri"/>
              </a:rPr>
              <a:t>задачи.</a:t>
            </a:r>
            <a:endParaRPr sz="2000">
              <a:latin typeface="Calibri"/>
              <a:cs typeface="Calibri"/>
            </a:endParaRPr>
          </a:p>
          <a:p>
            <a:pPr marL="12700">
              <a:lnSpc>
                <a:spcPct val="100000"/>
              </a:lnSpc>
            </a:pPr>
            <a:r>
              <a:rPr sz="2000" spc="-20" dirty="0">
                <a:latin typeface="Calibri"/>
                <a:cs typeface="Calibri"/>
              </a:rPr>
              <a:t>Необходимо</a:t>
            </a:r>
            <a:r>
              <a:rPr sz="2000" spc="-30" dirty="0">
                <a:latin typeface="Calibri"/>
                <a:cs typeface="Calibri"/>
              </a:rPr>
              <a:t> </a:t>
            </a:r>
            <a:r>
              <a:rPr sz="2000" spc="-5" dirty="0">
                <a:latin typeface="Calibri"/>
                <a:cs typeface="Calibri"/>
              </a:rPr>
              <a:t>понять, </a:t>
            </a:r>
            <a:r>
              <a:rPr sz="2000" spc="-10" dirty="0">
                <a:latin typeface="Calibri"/>
                <a:cs typeface="Calibri"/>
              </a:rPr>
              <a:t>количество </a:t>
            </a:r>
            <a:r>
              <a:rPr sz="2000" spc="-15" dirty="0">
                <a:latin typeface="Calibri"/>
                <a:cs typeface="Calibri"/>
              </a:rPr>
              <a:t>какого</a:t>
            </a:r>
            <a:r>
              <a:rPr sz="2000" spc="-20" dirty="0">
                <a:latin typeface="Calibri"/>
                <a:cs typeface="Calibri"/>
              </a:rPr>
              <a:t> </a:t>
            </a:r>
            <a:r>
              <a:rPr sz="2000" spc="-5" dirty="0">
                <a:latin typeface="Calibri"/>
                <a:cs typeface="Calibri"/>
              </a:rPr>
              <a:t>вещества</a:t>
            </a:r>
            <a:r>
              <a:rPr sz="2000" spc="5" dirty="0">
                <a:latin typeface="Calibri"/>
                <a:cs typeface="Calibri"/>
              </a:rPr>
              <a:t> </a:t>
            </a:r>
            <a:r>
              <a:rPr sz="2000" spc="-15" dirty="0">
                <a:latin typeface="Calibri"/>
                <a:cs typeface="Calibri"/>
              </a:rPr>
              <a:t>необходимо </a:t>
            </a:r>
            <a:r>
              <a:rPr sz="2000" spc="-5" dirty="0">
                <a:latin typeface="Calibri"/>
                <a:cs typeface="Calibri"/>
              </a:rPr>
              <a:t>найти.</a:t>
            </a:r>
            <a:endParaRPr sz="2000">
              <a:latin typeface="Calibri"/>
              <a:cs typeface="Calibri"/>
            </a:endParaRPr>
          </a:p>
          <a:p>
            <a:pPr>
              <a:lnSpc>
                <a:spcPct val="100000"/>
              </a:lnSpc>
              <a:spcBef>
                <a:spcPts val="20"/>
              </a:spcBef>
            </a:pPr>
            <a:endParaRPr sz="1950">
              <a:latin typeface="Calibri"/>
              <a:cs typeface="Calibri"/>
            </a:endParaRPr>
          </a:p>
          <a:p>
            <a:pPr marL="12700">
              <a:lnSpc>
                <a:spcPct val="100000"/>
              </a:lnSpc>
            </a:pPr>
            <a:r>
              <a:rPr sz="2000" b="1" dirty="0">
                <a:latin typeface="Calibri"/>
                <a:cs typeface="Calibri"/>
              </a:rPr>
              <a:t>В)</a:t>
            </a:r>
            <a:r>
              <a:rPr sz="2000" b="1" spc="-20" dirty="0">
                <a:latin typeface="Calibri"/>
                <a:cs typeface="Calibri"/>
              </a:rPr>
              <a:t> </a:t>
            </a:r>
            <a:r>
              <a:rPr sz="2000" b="1" dirty="0">
                <a:latin typeface="Calibri"/>
                <a:cs typeface="Calibri"/>
              </a:rPr>
              <a:t>Логические</a:t>
            </a:r>
            <a:r>
              <a:rPr sz="2000" b="1" spc="-10" dirty="0">
                <a:latin typeface="Calibri"/>
                <a:cs typeface="Calibri"/>
              </a:rPr>
              <a:t> </a:t>
            </a:r>
            <a:r>
              <a:rPr sz="2000" b="1" spc="-5" dirty="0">
                <a:latin typeface="Calibri"/>
                <a:cs typeface="Calibri"/>
              </a:rPr>
              <a:t>связи.</a:t>
            </a:r>
            <a:endParaRPr sz="2000">
              <a:latin typeface="Calibri"/>
              <a:cs typeface="Calibri"/>
            </a:endParaRPr>
          </a:p>
          <a:p>
            <a:pPr marL="12700" marR="440690">
              <a:lnSpc>
                <a:spcPct val="100000"/>
              </a:lnSpc>
            </a:pPr>
            <a:r>
              <a:rPr sz="2000" dirty="0">
                <a:latin typeface="Calibri"/>
                <a:cs typeface="Calibri"/>
              </a:rPr>
              <a:t>Понять,</a:t>
            </a:r>
            <a:r>
              <a:rPr sz="2000" spc="-10" dirty="0">
                <a:latin typeface="Calibri"/>
                <a:cs typeface="Calibri"/>
              </a:rPr>
              <a:t> </a:t>
            </a:r>
            <a:r>
              <a:rPr sz="2000" spc="-15" dirty="0">
                <a:latin typeface="Calibri"/>
                <a:cs typeface="Calibri"/>
              </a:rPr>
              <a:t>какая</a:t>
            </a:r>
            <a:r>
              <a:rPr sz="2000" spc="15" dirty="0">
                <a:latin typeface="Calibri"/>
                <a:cs typeface="Calibri"/>
              </a:rPr>
              <a:t> </a:t>
            </a:r>
            <a:r>
              <a:rPr sz="2000" spc="-10" dirty="0">
                <a:latin typeface="Calibri"/>
                <a:cs typeface="Calibri"/>
              </a:rPr>
              <a:t>последовательность </a:t>
            </a:r>
            <a:r>
              <a:rPr sz="2000" spc="-5" dirty="0">
                <a:latin typeface="Calibri"/>
                <a:cs typeface="Calibri"/>
              </a:rPr>
              <a:t>расчётов</a:t>
            </a:r>
            <a:r>
              <a:rPr sz="2000" spc="5" dirty="0">
                <a:latin typeface="Calibri"/>
                <a:cs typeface="Calibri"/>
              </a:rPr>
              <a:t> </a:t>
            </a:r>
            <a:r>
              <a:rPr sz="2000" spc="-10" dirty="0">
                <a:latin typeface="Calibri"/>
                <a:cs typeface="Calibri"/>
              </a:rPr>
              <a:t>позволяет</a:t>
            </a:r>
            <a:r>
              <a:rPr sz="2000" spc="5" dirty="0">
                <a:latin typeface="Calibri"/>
                <a:cs typeface="Calibri"/>
              </a:rPr>
              <a:t> </a:t>
            </a:r>
            <a:r>
              <a:rPr sz="2000" dirty="0">
                <a:latin typeface="Calibri"/>
                <a:cs typeface="Calibri"/>
              </a:rPr>
              <a:t>найти </a:t>
            </a:r>
            <a:r>
              <a:rPr sz="2000" spc="-10" dirty="0">
                <a:latin typeface="Calibri"/>
                <a:cs typeface="Calibri"/>
              </a:rPr>
              <a:t>искомое </a:t>
            </a:r>
            <a:r>
              <a:rPr sz="2000" spc="-440" dirty="0">
                <a:latin typeface="Calibri"/>
                <a:cs typeface="Calibri"/>
              </a:rPr>
              <a:t> </a:t>
            </a:r>
            <a:r>
              <a:rPr sz="2000" spc="-10" dirty="0">
                <a:latin typeface="Calibri"/>
                <a:cs typeface="Calibri"/>
              </a:rPr>
              <a:t>количество</a:t>
            </a:r>
            <a:r>
              <a:rPr sz="2000" spc="-25" dirty="0">
                <a:latin typeface="Calibri"/>
                <a:cs typeface="Calibri"/>
              </a:rPr>
              <a:t> </a:t>
            </a:r>
            <a:r>
              <a:rPr sz="2000" spc="-5" dirty="0">
                <a:latin typeface="Calibri"/>
                <a:cs typeface="Calibri"/>
              </a:rPr>
              <a:t>вещества.</a:t>
            </a:r>
            <a:endParaRPr sz="2000">
              <a:latin typeface="Calibri"/>
              <a:cs typeface="Calibri"/>
            </a:endParaRPr>
          </a:p>
          <a:p>
            <a:pPr>
              <a:lnSpc>
                <a:spcPct val="100000"/>
              </a:lnSpc>
              <a:spcBef>
                <a:spcPts val="55"/>
              </a:spcBef>
            </a:pPr>
            <a:endParaRPr sz="1900">
              <a:latin typeface="Calibri"/>
              <a:cs typeface="Calibri"/>
            </a:endParaRPr>
          </a:p>
          <a:p>
            <a:pPr marL="324485" indent="-312420">
              <a:lnSpc>
                <a:spcPct val="100000"/>
              </a:lnSpc>
              <a:buAutoNum type="romanUcPeriod" startAt="2"/>
              <a:tabLst>
                <a:tab pos="325120" algn="l"/>
              </a:tabLst>
            </a:pPr>
            <a:r>
              <a:rPr sz="2400" b="1" spc="-10" dirty="0">
                <a:solidFill>
                  <a:srgbClr val="FF0000"/>
                </a:solidFill>
                <a:latin typeface="Calibri"/>
                <a:cs typeface="Calibri"/>
              </a:rPr>
              <a:t>Решение</a:t>
            </a:r>
            <a:endParaRPr sz="2400">
              <a:latin typeface="Calibri"/>
              <a:cs typeface="Calibri"/>
            </a:endParaRPr>
          </a:p>
          <a:p>
            <a:pPr marL="12700">
              <a:lnSpc>
                <a:spcPct val="100000"/>
              </a:lnSpc>
              <a:spcBef>
                <a:spcPts val="30"/>
              </a:spcBef>
            </a:pPr>
            <a:r>
              <a:rPr sz="2000" b="1" spc="-5" dirty="0">
                <a:latin typeface="Calibri"/>
                <a:cs typeface="Calibri"/>
              </a:rPr>
              <a:t>Г)</a:t>
            </a:r>
            <a:r>
              <a:rPr sz="2000" b="1" spc="-10" dirty="0">
                <a:latin typeface="Calibri"/>
                <a:cs typeface="Calibri"/>
              </a:rPr>
              <a:t> </a:t>
            </a:r>
            <a:r>
              <a:rPr sz="2000" b="1" spc="-5" dirty="0">
                <a:latin typeface="Calibri"/>
                <a:cs typeface="Calibri"/>
              </a:rPr>
              <a:t>План</a:t>
            </a:r>
            <a:r>
              <a:rPr sz="2000" b="1" spc="5" dirty="0">
                <a:latin typeface="Calibri"/>
                <a:cs typeface="Calibri"/>
              </a:rPr>
              <a:t> </a:t>
            </a:r>
            <a:r>
              <a:rPr sz="2000" b="1" spc="-5" dirty="0">
                <a:latin typeface="Calibri"/>
                <a:cs typeface="Calibri"/>
              </a:rPr>
              <a:t>решения</a:t>
            </a:r>
            <a:r>
              <a:rPr sz="2000" b="1" spc="-10" dirty="0">
                <a:latin typeface="Calibri"/>
                <a:cs typeface="Calibri"/>
              </a:rPr>
              <a:t> (последовательность</a:t>
            </a:r>
            <a:r>
              <a:rPr sz="2000" b="1" spc="-30" dirty="0">
                <a:latin typeface="Calibri"/>
                <a:cs typeface="Calibri"/>
              </a:rPr>
              <a:t> </a:t>
            </a:r>
            <a:r>
              <a:rPr sz="2000" b="1" spc="-5" dirty="0">
                <a:latin typeface="Calibri"/>
                <a:cs typeface="Calibri"/>
              </a:rPr>
              <a:t>проведения</a:t>
            </a:r>
            <a:r>
              <a:rPr sz="2000" b="1" spc="-30" dirty="0">
                <a:latin typeface="Calibri"/>
                <a:cs typeface="Calibri"/>
              </a:rPr>
              <a:t> </a:t>
            </a:r>
            <a:r>
              <a:rPr sz="2000" b="1" spc="-5" dirty="0">
                <a:latin typeface="Calibri"/>
                <a:cs typeface="Calibri"/>
              </a:rPr>
              <a:t>расчётов)</a:t>
            </a:r>
            <a:endParaRPr sz="2000">
              <a:latin typeface="Calibri"/>
              <a:cs typeface="Calibri"/>
            </a:endParaRPr>
          </a:p>
          <a:p>
            <a:pPr marL="12700">
              <a:lnSpc>
                <a:spcPct val="100000"/>
              </a:lnSpc>
            </a:pPr>
            <a:r>
              <a:rPr sz="2000" dirty="0">
                <a:latin typeface="Calibri"/>
                <a:cs typeface="Calibri"/>
              </a:rPr>
              <a:t>Понять,</a:t>
            </a:r>
            <a:r>
              <a:rPr sz="2000" spc="-20" dirty="0">
                <a:latin typeface="Calibri"/>
                <a:cs typeface="Calibri"/>
              </a:rPr>
              <a:t> </a:t>
            </a:r>
            <a:r>
              <a:rPr sz="2000" dirty="0">
                <a:latin typeface="Calibri"/>
                <a:cs typeface="Calibri"/>
              </a:rPr>
              <a:t>в</a:t>
            </a:r>
            <a:r>
              <a:rPr sz="2000" spc="5" dirty="0">
                <a:latin typeface="Calibri"/>
                <a:cs typeface="Calibri"/>
              </a:rPr>
              <a:t> </a:t>
            </a:r>
            <a:r>
              <a:rPr sz="2000" spc="-15" dirty="0">
                <a:latin typeface="Calibri"/>
                <a:cs typeface="Calibri"/>
              </a:rPr>
              <a:t>какой</a:t>
            </a:r>
            <a:r>
              <a:rPr sz="2000" spc="-25" dirty="0">
                <a:latin typeface="Calibri"/>
                <a:cs typeface="Calibri"/>
              </a:rPr>
              <a:t> </a:t>
            </a:r>
            <a:r>
              <a:rPr sz="2000" spc="-10" dirty="0">
                <a:latin typeface="Calibri"/>
                <a:cs typeface="Calibri"/>
              </a:rPr>
              <a:t>последовательности</a:t>
            </a:r>
            <a:r>
              <a:rPr sz="2000" spc="-15" dirty="0">
                <a:latin typeface="Calibri"/>
                <a:cs typeface="Calibri"/>
              </a:rPr>
              <a:t> необходимо</a:t>
            </a:r>
            <a:r>
              <a:rPr sz="2000" spc="-20" dirty="0">
                <a:latin typeface="Calibri"/>
                <a:cs typeface="Calibri"/>
              </a:rPr>
              <a:t> </a:t>
            </a:r>
            <a:r>
              <a:rPr sz="2000" spc="-10" dirty="0">
                <a:latin typeface="Calibri"/>
                <a:cs typeface="Calibri"/>
              </a:rPr>
              <a:t>проводить</a:t>
            </a:r>
            <a:r>
              <a:rPr sz="2000" spc="-30" dirty="0">
                <a:latin typeface="Calibri"/>
                <a:cs typeface="Calibri"/>
              </a:rPr>
              <a:t> </a:t>
            </a:r>
            <a:r>
              <a:rPr sz="2000" spc="-5" dirty="0">
                <a:latin typeface="Calibri"/>
                <a:cs typeface="Calibri"/>
              </a:rPr>
              <a:t>расчёты.</a:t>
            </a:r>
            <a:endParaRPr sz="2000">
              <a:latin typeface="Calibri"/>
              <a:cs typeface="Calibri"/>
            </a:endParaRPr>
          </a:p>
          <a:p>
            <a:pPr>
              <a:lnSpc>
                <a:spcPct val="100000"/>
              </a:lnSpc>
              <a:spcBef>
                <a:spcPts val="20"/>
              </a:spcBef>
            </a:pPr>
            <a:endParaRPr sz="1950">
              <a:latin typeface="Calibri"/>
              <a:cs typeface="Calibri"/>
            </a:endParaRPr>
          </a:p>
          <a:p>
            <a:pPr marL="12700">
              <a:lnSpc>
                <a:spcPct val="100000"/>
              </a:lnSpc>
            </a:pPr>
            <a:r>
              <a:rPr sz="2000" b="1" dirty="0">
                <a:latin typeface="Calibri"/>
                <a:cs typeface="Calibri"/>
              </a:rPr>
              <a:t>Д)</a:t>
            </a:r>
            <a:r>
              <a:rPr sz="2000" b="1" spc="-15" dirty="0">
                <a:latin typeface="Calibri"/>
                <a:cs typeface="Calibri"/>
              </a:rPr>
              <a:t> </a:t>
            </a:r>
            <a:r>
              <a:rPr sz="2000" b="1" spc="-5" dirty="0">
                <a:latin typeface="Calibri"/>
                <a:cs typeface="Calibri"/>
              </a:rPr>
              <a:t>Расчёты</a:t>
            </a:r>
            <a:endParaRPr sz="2000">
              <a:latin typeface="Calibri"/>
              <a:cs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791972" y="70230"/>
            <a:ext cx="10771505" cy="1244600"/>
          </a:xfrm>
          <a:prstGeom prst="rect">
            <a:avLst/>
          </a:prstGeom>
        </p:spPr>
        <p:txBody>
          <a:bodyPr vert="horz" wrap="square" lIns="0" tIns="12065" rIns="0" bIns="0" rtlCol="0">
            <a:spAutoFit/>
          </a:bodyPr>
          <a:lstStyle/>
          <a:p>
            <a:pPr marL="12700" marR="5080">
              <a:lnSpc>
                <a:spcPct val="100000"/>
              </a:lnSpc>
              <a:spcBef>
                <a:spcPts val="95"/>
              </a:spcBef>
            </a:pPr>
            <a:r>
              <a:rPr sz="1600" b="1" spc="-5" dirty="0">
                <a:latin typeface="Times New Roman"/>
                <a:cs typeface="Times New Roman"/>
              </a:rPr>
              <a:t>Пример</a:t>
            </a:r>
            <a:r>
              <a:rPr sz="1600" b="1" spc="5" dirty="0">
                <a:latin typeface="Times New Roman"/>
                <a:cs typeface="Times New Roman"/>
              </a:rPr>
              <a:t> </a:t>
            </a:r>
            <a:r>
              <a:rPr sz="1600" b="1" spc="-5" dirty="0">
                <a:latin typeface="Times New Roman"/>
                <a:cs typeface="Times New Roman"/>
              </a:rPr>
              <a:t>3.</a:t>
            </a:r>
            <a:r>
              <a:rPr sz="1600" b="1" spc="15" dirty="0">
                <a:latin typeface="Times New Roman"/>
                <a:cs typeface="Times New Roman"/>
              </a:rPr>
              <a:t> </a:t>
            </a:r>
            <a:r>
              <a:rPr sz="1600" dirty="0">
                <a:latin typeface="Times New Roman"/>
                <a:cs typeface="Times New Roman"/>
              </a:rPr>
              <a:t>Смесь</a:t>
            </a:r>
            <a:r>
              <a:rPr sz="1600" spc="15" dirty="0">
                <a:latin typeface="Times New Roman"/>
                <a:cs typeface="Times New Roman"/>
              </a:rPr>
              <a:t> </a:t>
            </a:r>
            <a:r>
              <a:rPr sz="1600" spc="-5" dirty="0">
                <a:latin typeface="Times New Roman"/>
                <a:cs typeface="Times New Roman"/>
              </a:rPr>
              <a:t>хлоридов</a:t>
            </a:r>
            <a:r>
              <a:rPr sz="1600" spc="-10" dirty="0">
                <a:latin typeface="Times New Roman"/>
                <a:cs typeface="Times New Roman"/>
              </a:rPr>
              <a:t> </a:t>
            </a:r>
            <a:r>
              <a:rPr sz="1600" spc="-5" dirty="0">
                <a:latin typeface="Times New Roman"/>
                <a:cs typeface="Times New Roman"/>
              </a:rPr>
              <a:t>бария</a:t>
            </a:r>
            <a:r>
              <a:rPr sz="1600" spc="15" dirty="0">
                <a:latin typeface="Times New Roman"/>
                <a:cs typeface="Times New Roman"/>
              </a:rPr>
              <a:t> </a:t>
            </a:r>
            <a:r>
              <a:rPr sz="1600" spc="-5" dirty="0">
                <a:latin typeface="Times New Roman"/>
                <a:cs typeface="Times New Roman"/>
              </a:rPr>
              <a:t>и</a:t>
            </a:r>
            <a:r>
              <a:rPr sz="1600" spc="5" dirty="0">
                <a:latin typeface="Times New Roman"/>
                <a:cs typeface="Times New Roman"/>
              </a:rPr>
              <a:t> </a:t>
            </a:r>
            <a:r>
              <a:rPr sz="1600" spc="-10" dirty="0">
                <a:latin typeface="Times New Roman"/>
                <a:cs typeface="Times New Roman"/>
              </a:rPr>
              <a:t>алюминия</a:t>
            </a:r>
            <a:r>
              <a:rPr sz="1600" spc="60" dirty="0">
                <a:latin typeface="Times New Roman"/>
                <a:cs typeface="Times New Roman"/>
              </a:rPr>
              <a:t> </a:t>
            </a:r>
            <a:r>
              <a:rPr sz="1600" spc="-5" dirty="0">
                <a:latin typeface="Times New Roman"/>
                <a:cs typeface="Times New Roman"/>
              </a:rPr>
              <a:t>растворили</a:t>
            </a:r>
            <a:r>
              <a:rPr sz="1600" spc="30" dirty="0">
                <a:latin typeface="Times New Roman"/>
                <a:cs typeface="Times New Roman"/>
              </a:rPr>
              <a:t> </a:t>
            </a:r>
            <a:r>
              <a:rPr sz="1600" spc="-5" dirty="0">
                <a:latin typeface="Times New Roman"/>
                <a:cs typeface="Times New Roman"/>
              </a:rPr>
              <a:t>в</a:t>
            </a:r>
            <a:r>
              <a:rPr sz="1600" spc="-15" dirty="0">
                <a:latin typeface="Times New Roman"/>
                <a:cs typeface="Times New Roman"/>
              </a:rPr>
              <a:t> воде.</a:t>
            </a:r>
            <a:r>
              <a:rPr sz="1600" spc="10" dirty="0">
                <a:latin typeface="Times New Roman"/>
                <a:cs typeface="Times New Roman"/>
              </a:rPr>
              <a:t> </a:t>
            </a:r>
            <a:r>
              <a:rPr sz="1600" spc="-10" dirty="0">
                <a:latin typeface="Times New Roman"/>
                <a:cs typeface="Times New Roman"/>
              </a:rPr>
              <a:t>Полученный</a:t>
            </a:r>
            <a:r>
              <a:rPr sz="1600" spc="50" dirty="0">
                <a:latin typeface="Times New Roman"/>
                <a:cs typeface="Times New Roman"/>
              </a:rPr>
              <a:t> </a:t>
            </a:r>
            <a:r>
              <a:rPr sz="1600" spc="-5" dirty="0">
                <a:latin typeface="Times New Roman"/>
                <a:cs typeface="Times New Roman"/>
              </a:rPr>
              <a:t>раствор</a:t>
            </a:r>
            <a:r>
              <a:rPr sz="1600" spc="5" dirty="0">
                <a:latin typeface="Times New Roman"/>
                <a:cs typeface="Times New Roman"/>
              </a:rPr>
              <a:t> </a:t>
            </a:r>
            <a:r>
              <a:rPr sz="1600" spc="-10" dirty="0">
                <a:latin typeface="Times New Roman"/>
                <a:cs typeface="Times New Roman"/>
              </a:rPr>
              <a:t>разделили</a:t>
            </a:r>
            <a:r>
              <a:rPr sz="1600" spc="45" dirty="0">
                <a:latin typeface="Times New Roman"/>
                <a:cs typeface="Times New Roman"/>
              </a:rPr>
              <a:t> </a:t>
            </a:r>
            <a:r>
              <a:rPr sz="1600" spc="-5" dirty="0">
                <a:latin typeface="Times New Roman"/>
                <a:cs typeface="Times New Roman"/>
              </a:rPr>
              <a:t>на</a:t>
            </a:r>
            <a:r>
              <a:rPr sz="1600" spc="5" dirty="0">
                <a:latin typeface="Times New Roman"/>
                <a:cs typeface="Times New Roman"/>
              </a:rPr>
              <a:t> </a:t>
            </a:r>
            <a:r>
              <a:rPr sz="1600" spc="-5" dirty="0">
                <a:latin typeface="Times New Roman"/>
                <a:cs typeface="Times New Roman"/>
              </a:rPr>
              <a:t>3</a:t>
            </a:r>
            <a:r>
              <a:rPr sz="1600" spc="5" dirty="0">
                <a:latin typeface="Times New Roman"/>
                <a:cs typeface="Times New Roman"/>
              </a:rPr>
              <a:t> </a:t>
            </a:r>
            <a:r>
              <a:rPr sz="1600" spc="-25" dirty="0">
                <a:latin typeface="Times New Roman"/>
                <a:cs typeface="Times New Roman"/>
              </a:rPr>
              <a:t>колбы.</a:t>
            </a:r>
            <a:r>
              <a:rPr sz="1600" spc="5" dirty="0">
                <a:latin typeface="Times New Roman"/>
                <a:cs typeface="Times New Roman"/>
              </a:rPr>
              <a:t> </a:t>
            </a:r>
            <a:r>
              <a:rPr sz="1600" spc="-5" dirty="0">
                <a:latin typeface="Times New Roman"/>
                <a:cs typeface="Times New Roman"/>
              </a:rPr>
              <a:t>К 300</a:t>
            </a:r>
            <a:r>
              <a:rPr sz="1600" spc="5" dirty="0">
                <a:latin typeface="Times New Roman"/>
                <a:cs typeface="Times New Roman"/>
              </a:rPr>
              <a:t> </a:t>
            </a:r>
            <a:r>
              <a:rPr sz="1600" spc="-5" dirty="0">
                <a:latin typeface="Times New Roman"/>
                <a:cs typeface="Times New Roman"/>
              </a:rPr>
              <a:t>г </a:t>
            </a:r>
            <a:r>
              <a:rPr sz="1600" dirty="0">
                <a:latin typeface="Times New Roman"/>
                <a:cs typeface="Times New Roman"/>
              </a:rPr>
              <a:t> </a:t>
            </a:r>
            <a:r>
              <a:rPr sz="1600" spc="-5" dirty="0">
                <a:latin typeface="Times New Roman"/>
                <a:cs typeface="Times New Roman"/>
              </a:rPr>
              <a:t>раствора в</a:t>
            </a:r>
            <a:r>
              <a:rPr sz="1600" dirty="0">
                <a:latin typeface="Times New Roman"/>
                <a:cs typeface="Times New Roman"/>
              </a:rPr>
              <a:t> </a:t>
            </a:r>
            <a:r>
              <a:rPr sz="1600" spc="-10" dirty="0">
                <a:latin typeface="Times New Roman"/>
                <a:cs typeface="Times New Roman"/>
              </a:rPr>
              <a:t>первой</a:t>
            </a:r>
            <a:r>
              <a:rPr sz="1600" spc="15" dirty="0">
                <a:latin typeface="Times New Roman"/>
                <a:cs typeface="Times New Roman"/>
              </a:rPr>
              <a:t> </a:t>
            </a:r>
            <a:r>
              <a:rPr sz="1600" spc="-30" dirty="0">
                <a:latin typeface="Times New Roman"/>
                <a:cs typeface="Times New Roman"/>
              </a:rPr>
              <a:t>колбе</a:t>
            </a:r>
            <a:r>
              <a:rPr sz="1600" spc="10" dirty="0">
                <a:latin typeface="Times New Roman"/>
                <a:cs typeface="Times New Roman"/>
              </a:rPr>
              <a:t> </a:t>
            </a:r>
            <a:r>
              <a:rPr sz="1600" spc="-10" dirty="0">
                <a:latin typeface="Times New Roman"/>
                <a:cs typeface="Times New Roman"/>
              </a:rPr>
              <a:t>прилили</a:t>
            </a:r>
            <a:r>
              <a:rPr sz="1600" spc="40" dirty="0">
                <a:latin typeface="Times New Roman"/>
                <a:cs typeface="Times New Roman"/>
              </a:rPr>
              <a:t> </a:t>
            </a:r>
            <a:r>
              <a:rPr sz="1600" spc="-5" dirty="0">
                <a:latin typeface="Times New Roman"/>
                <a:cs typeface="Times New Roman"/>
              </a:rPr>
              <a:t>164</a:t>
            </a:r>
            <a:r>
              <a:rPr sz="1600" spc="5" dirty="0">
                <a:latin typeface="Times New Roman"/>
                <a:cs typeface="Times New Roman"/>
              </a:rPr>
              <a:t> </a:t>
            </a:r>
            <a:r>
              <a:rPr sz="1600" spc="-5" dirty="0">
                <a:latin typeface="Times New Roman"/>
                <a:cs typeface="Times New Roman"/>
              </a:rPr>
              <a:t>г 10%</a:t>
            </a:r>
            <a:r>
              <a:rPr sz="1600" dirty="0">
                <a:latin typeface="Times New Roman"/>
                <a:cs typeface="Times New Roman"/>
              </a:rPr>
              <a:t> </a:t>
            </a:r>
            <a:r>
              <a:rPr sz="1600" spc="-5" dirty="0">
                <a:latin typeface="Times New Roman"/>
                <a:cs typeface="Times New Roman"/>
              </a:rPr>
              <a:t>раствора</a:t>
            </a:r>
            <a:r>
              <a:rPr sz="1600" spc="10" dirty="0">
                <a:latin typeface="Times New Roman"/>
                <a:cs typeface="Times New Roman"/>
              </a:rPr>
              <a:t> </a:t>
            </a:r>
            <a:r>
              <a:rPr sz="1600" dirty="0">
                <a:latin typeface="Times New Roman"/>
                <a:cs typeface="Times New Roman"/>
              </a:rPr>
              <a:t>фосфата</a:t>
            </a:r>
            <a:r>
              <a:rPr sz="1600" spc="5" dirty="0">
                <a:latin typeface="Times New Roman"/>
                <a:cs typeface="Times New Roman"/>
              </a:rPr>
              <a:t> </a:t>
            </a:r>
            <a:r>
              <a:rPr sz="1600" spc="-10" dirty="0">
                <a:latin typeface="Times New Roman"/>
                <a:cs typeface="Times New Roman"/>
              </a:rPr>
              <a:t>натрия,</a:t>
            </a:r>
            <a:r>
              <a:rPr sz="1600" spc="25" dirty="0">
                <a:latin typeface="Times New Roman"/>
                <a:cs typeface="Times New Roman"/>
              </a:rPr>
              <a:t> </a:t>
            </a:r>
            <a:r>
              <a:rPr sz="1600" spc="-5" dirty="0">
                <a:latin typeface="Times New Roman"/>
                <a:cs typeface="Times New Roman"/>
              </a:rPr>
              <a:t>в </a:t>
            </a:r>
            <a:r>
              <a:rPr sz="1600" spc="-20" dirty="0">
                <a:latin typeface="Times New Roman"/>
                <a:cs typeface="Times New Roman"/>
              </a:rPr>
              <a:t>результате</a:t>
            </a:r>
            <a:r>
              <a:rPr sz="1600" spc="5" dirty="0">
                <a:latin typeface="Times New Roman"/>
                <a:cs typeface="Times New Roman"/>
              </a:rPr>
              <a:t> </a:t>
            </a:r>
            <a:r>
              <a:rPr sz="1600" spc="-15" dirty="0">
                <a:latin typeface="Times New Roman"/>
                <a:cs typeface="Times New Roman"/>
              </a:rPr>
              <a:t>чего</a:t>
            </a:r>
            <a:r>
              <a:rPr sz="1600" dirty="0">
                <a:latin typeface="Times New Roman"/>
                <a:cs typeface="Times New Roman"/>
              </a:rPr>
              <a:t> </a:t>
            </a:r>
            <a:r>
              <a:rPr sz="1600" spc="-5" dirty="0">
                <a:latin typeface="Times New Roman"/>
                <a:cs typeface="Times New Roman"/>
              </a:rPr>
              <a:t>все</a:t>
            </a:r>
            <a:r>
              <a:rPr sz="1600" spc="10" dirty="0">
                <a:latin typeface="Times New Roman"/>
                <a:cs typeface="Times New Roman"/>
              </a:rPr>
              <a:t> </a:t>
            </a:r>
            <a:r>
              <a:rPr sz="1600" spc="-20" dirty="0">
                <a:latin typeface="Times New Roman"/>
                <a:cs typeface="Times New Roman"/>
              </a:rPr>
              <a:t>исходные</a:t>
            </a:r>
            <a:r>
              <a:rPr sz="1600" spc="15" dirty="0">
                <a:latin typeface="Times New Roman"/>
                <a:cs typeface="Times New Roman"/>
              </a:rPr>
              <a:t> </a:t>
            </a:r>
            <a:r>
              <a:rPr sz="1600" spc="-5" dirty="0">
                <a:latin typeface="Times New Roman"/>
                <a:cs typeface="Times New Roman"/>
              </a:rPr>
              <a:t>вещества </a:t>
            </a:r>
            <a:r>
              <a:rPr sz="1600" dirty="0">
                <a:latin typeface="Times New Roman"/>
                <a:cs typeface="Times New Roman"/>
              </a:rPr>
              <a:t> </a:t>
            </a:r>
            <a:r>
              <a:rPr sz="1600" spc="-5" dirty="0">
                <a:latin typeface="Times New Roman"/>
                <a:cs typeface="Times New Roman"/>
              </a:rPr>
              <a:t>прореагировали</a:t>
            </a:r>
            <a:r>
              <a:rPr sz="1600" spc="25" dirty="0">
                <a:latin typeface="Times New Roman"/>
                <a:cs typeface="Times New Roman"/>
              </a:rPr>
              <a:t> </a:t>
            </a:r>
            <a:r>
              <a:rPr sz="1600" spc="-5" dirty="0">
                <a:latin typeface="Times New Roman"/>
                <a:cs typeface="Times New Roman"/>
              </a:rPr>
              <a:t>полностью.</a:t>
            </a:r>
            <a:r>
              <a:rPr sz="1600" spc="40" dirty="0">
                <a:latin typeface="Times New Roman"/>
                <a:cs typeface="Times New Roman"/>
              </a:rPr>
              <a:t> </a:t>
            </a:r>
            <a:r>
              <a:rPr sz="1600" spc="-5" dirty="0">
                <a:latin typeface="Times New Roman"/>
                <a:cs typeface="Times New Roman"/>
              </a:rPr>
              <a:t>К</a:t>
            </a:r>
            <a:r>
              <a:rPr sz="1600" dirty="0">
                <a:latin typeface="Times New Roman"/>
                <a:cs typeface="Times New Roman"/>
              </a:rPr>
              <a:t> </a:t>
            </a:r>
            <a:r>
              <a:rPr sz="1600" spc="-5" dirty="0">
                <a:latin typeface="Times New Roman"/>
                <a:cs typeface="Times New Roman"/>
              </a:rPr>
              <a:t>120</a:t>
            </a:r>
            <a:r>
              <a:rPr sz="1600" spc="-10" dirty="0">
                <a:latin typeface="Times New Roman"/>
                <a:cs typeface="Times New Roman"/>
              </a:rPr>
              <a:t> </a:t>
            </a:r>
            <a:r>
              <a:rPr sz="1600" spc="-5" dirty="0">
                <a:latin typeface="Times New Roman"/>
                <a:cs typeface="Times New Roman"/>
              </a:rPr>
              <a:t>г</a:t>
            </a:r>
            <a:r>
              <a:rPr sz="1600" spc="45" dirty="0">
                <a:latin typeface="Times New Roman"/>
                <a:cs typeface="Times New Roman"/>
              </a:rPr>
              <a:t> </a:t>
            </a:r>
            <a:r>
              <a:rPr sz="1600" spc="-5" dirty="0">
                <a:latin typeface="Times New Roman"/>
                <a:cs typeface="Times New Roman"/>
              </a:rPr>
              <a:t>раствора</a:t>
            </a:r>
            <a:r>
              <a:rPr sz="1600" dirty="0">
                <a:latin typeface="Times New Roman"/>
                <a:cs typeface="Times New Roman"/>
              </a:rPr>
              <a:t> </a:t>
            </a:r>
            <a:r>
              <a:rPr sz="1600" spc="-10" dirty="0">
                <a:latin typeface="Times New Roman"/>
                <a:cs typeface="Times New Roman"/>
              </a:rPr>
              <a:t>во</a:t>
            </a:r>
            <a:r>
              <a:rPr sz="1600" spc="10" dirty="0">
                <a:latin typeface="Times New Roman"/>
                <a:cs typeface="Times New Roman"/>
              </a:rPr>
              <a:t> </a:t>
            </a:r>
            <a:r>
              <a:rPr sz="1600" spc="-15" dirty="0">
                <a:latin typeface="Times New Roman"/>
                <a:cs typeface="Times New Roman"/>
              </a:rPr>
              <a:t>второй</a:t>
            </a:r>
            <a:r>
              <a:rPr sz="1600" dirty="0">
                <a:latin typeface="Times New Roman"/>
                <a:cs typeface="Times New Roman"/>
              </a:rPr>
              <a:t> </a:t>
            </a:r>
            <a:r>
              <a:rPr sz="1600" spc="-30" dirty="0">
                <a:latin typeface="Times New Roman"/>
                <a:cs typeface="Times New Roman"/>
              </a:rPr>
              <a:t>колбе</a:t>
            </a:r>
            <a:r>
              <a:rPr sz="1600" spc="20" dirty="0">
                <a:latin typeface="Times New Roman"/>
                <a:cs typeface="Times New Roman"/>
              </a:rPr>
              <a:t> </a:t>
            </a:r>
            <a:r>
              <a:rPr sz="1600" spc="-5" dirty="0">
                <a:latin typeface="Times New Roman"/>
                <a:cs typeface="Times New Roman"/>
              </a:rPr>
              <a:t>добавили</a:t>
            </a:r>
            <a:r>
              <a:rPr sz="1600" spc="5" dirty="0">
                <a:latin typeface="Times New Roman"/>
                <a:cs typeface="Times New Roman"/>
              </a:rPr>
              <a:t> </a:t>
            </a:r>
            <a:r>
              <a:rPr sz="1600" spc="-5" dirty="0">
                <a:latin typeface="Times New Roman"/>
                <a:cs typeface="Times New Roman"/>
              </a:rPr>
              <a:t>155,61 г</a:t>
            </a:r>
            <a:r>
              <a:rPr sz="1600" spc="15" dirty="0">
                <a:latin typeface="Times New Roman"/>
                <a:cs typeface="Times New Roman"/>
              </a:rPr>
              <a:t> </a:t>
            </a:r>
            <a:r>
              <a:rPr sz="1600" spc="-5" dirty="0">
                <a:latin typeface="Times New Roman"/>
                <a:cs typeface="Times New Roman"/>
              </a:rPr>
              <a:t>20</a:t>
            </a:r>
            <a:r>
              <a:rPr sz="1600" spc="5" dirty="0">
                <a:latin typeface="Times New Roman"/>
                <a:cs typeface="Times New Roman"/>
              </a:rPr>
              <a:t> </a:t>
            </a:r>
            <a:r>
              <a:rPr sz="1600" spc="-5" dirty="0">
                <a:latin typeface="Times New Roman"/>
                <a:cs typeface="Times New Roman"/>
              </a:rPr>
              <a:t>%</a:t>
            </a:r>
            <a:r>
              <a:rPr sz="1600" spc="5" dirty="0">
                <a:latin typeface="Times New Roman"/>
                <a:cs typeface="Times New Roman"/>
              </a:rPr>
              <a:t> </a:t>
            </a:r>
            <a:r>
              <a:rPr sz="1600" spc="-5" dirty="0">
                <a:latin typeface="Times New Roman"/>
                <a:cs typeface="Times New Roman"/>
              </a:rPr>
              <a:t>раствора</a:t>
            </a:r>
            <a:r>
              <a:rPr sz="1600" spc="10" dirty="0">
                <a:latin typeface="Times New Roman"/>
                <a:cs typeface="Times New Roman"/>
              </a:rPr>
              <a:t> </a:t>
            </a:r>
            <a:r>
              <a:rPr sz="1600" spc="-20" dirty="0">
                <a:latin typeface="Times New Roman"/>
                <a:cs typeface="Times New Roman"/>
              </a:rPr>
              <a:t>сульфата</a:t>
            </a:r>
            <a:r>
              <a:rPr sz="1600" spc="20" dirty="0">
                <a:latin typeface="Times New Roman"/>
                <a:cs typeface="Times New Roman"/>
              </a:rPr>
              <a:t> </a:t>
            </a:r>
            <a:r>
              <a:rPr sz="1600" spc="-10" dirty="0">
                <a:latin typeface="Times New Roman"/>
                <a:cs typeface="Times New Roman"/>
              </a:rPr>
              <a:t>натрия,</a:t>
            </a:r>
            <a:r>
              <a:rPr sz="1600" spc="25" dirty="0">
                <a:latin typeface="Times New Roman"/>
                <a:cs typeface="Times New Roman"/>
              </a:rPr>
              <a:t> </a:t>
            </a:r>
            <a:r>
              <a:rPr sz="1600" spc="-10" dirty="0">
                <a:latin typeface="Times New Roman"/>
                <a:cs typeface="Times New Roman"/>
              </a:rPr>
              <a:t>при</a:t>
            </a:r>
            <a:r>
              <a:rPr sz="1600" spc="10" dirty="0">
                <a:latin typeface="Times New Roman"/>
                <a:cs typeface="Times New Roman"/>
              </a:rPr>
              <a:t> </a:t>
            </a:r>
            <a:r>
              <a:rPr sz="1600" spc="-20" dirty="0">
                <a:latin typeface="Times New Roman"/>
                <a:cs typeface="Times New Roman"/>
              </a:rPr>
              <a:t>этом </a:t>
            </a:r>
            <a:r>
              <a:rPr sz="1600" spc="-15" dirty="0">
                <a:latin typeface="Times New Roman"/>
                <a:cs typeface="Times New Roman"/>
              </a:rPr>
              <a:t> </a:t>
            </a:r>
            <a:r>
              <a:rPr sz="1600" spc="-10" dirty="0">
                <a:latin typeface="Times New Roman"/>
                <a:cs typeface="Times New Roman"/>
              </a:rPr>
              <a:t>массовая</a:t>
            </a:r>
            <a:r>
              <a:rPr sz="1600" spc="25" dirty="0">
                <a:latin typeface="Times New Roman"/>
                <a:cs typeface="Times New Roman"/>
              </a:rPr>
              <a:t> </a:t>
            </a:r>
            <a:r>
              <a:rPr sz="1600" spc="-10" dirty="0">
                <a:latin typeface="Times New Roman"/>
                <a:cs typeface="Times New Roman"/>
              </a:rPr>
              <a:t>доля</a:t>
            </a:r>
            <a:r>
              <a:rPr sz="1600" spc="10" dirty="0">
                <a:latin typeface="Times New Roman"/>
                <a:cs typeface="Times New Roman"/>
              </a:rPr>
              <a:t> </a:t>
            </a:r>
            <a:r>
              <a:rPr sz="1600" spc="-20" dirty="0">
                <a:latin typeface="Times New Roman"/>
                <a:cs typeface="Times New Roman"/>
              </a:rPr>
              <a:t>сульфата</a:t>
            </a:r>
            <a:r>
              <a:rPr sz="1600" spc="35" dirty="0">
                <a:latin typeface="Times New Roman"/>
                <a:cs typeface="Times New Roman"/>
              </a:rPr>
              <a:t> </a:t>
            </a:r>
            <a:r>
              <a:rPr sz="1600" spc="-10" dirty="0">
                <a:latin typeface="Times New Roman"/>
                <a:cs typeface="Times New Roman"/>
              </a:rPr>
              <a:t>натрия</a:t>
            </a:r>
            <a:r>
              <a:rPr sz="1600" spc="25" dirty="0">
                <a:latin typeface="Times New Roman"/>
                <a:cs typeface="Times New Roman"/>
              </a:rPr>
              <a:t> </a:t>
            </a:r>
            <a:r>
              <a:rPr sz="1600" spc="-5" dirty="0">
                <a:latin typeface="Times New Roman"/>
                <a:cs typeface="Times New Roman"/>
              </a:rPr>
              <a:t>в</a:t>
            </a:r>
            <a:r>
              <a:rPr sz="1600" spc="5" dirty="0">
                <a:latin typeface="Times New Roman"/>
                <a:cs typeface="Times New Roman"/>
              </a:rPr>
              <a:t> </a:t>
            </a:r>
            <a:r>
              <a:rPr sz="1600" spc="-25" dirty="0">
                <a:latin typeface="Times New Roman"/>
                <a:cs typeface="Times New Roman"/>
              </a:rPr>
              <a:t>конечном</a:t>
            </a:r>
            <a:r>
              <a:rPr sz="1600" spc="10" dirty="0">
                <a:latin typeface="Times New Roman"/>
                <a:cs typeface="Times New Roman"/>
              </a:rPr>
              <a:t> </a:t>
            </a:r>
            <a:r>
              <a:rPr sz="1600" spc="-5" dirty="0">
                <a:latin typeface="Times New Roman"/>
                <a:cs typeface="Times New Roman"/>
              </a:rPr>
              <a:t>растворе</a:t>
            </a:r>
            <a:r>
              <a:rPr sz="1600" spc="15" dirty="0">
                <a:latin typeface="Times New Roman"/>
                <a:cs typeface="Times New Roman"/>
              </a:rPr>
              <a:t> </a:t>
            </a:r>
            <a:r>
              <a:rPr sz="1600" spc="-5" dirty="0">
                <a:latin typeface="Times New Roman"/>
                <a:cs typeface="Times New Roman"/>
              </a:rPr>
              <a:t>оказалась</a:t>
            </a:r>
            <a:r>
              <a:rPr sz="1600" spc="20" dirty="0">
                <a:latin typeface="Times New Roman"/>
                <a:cs typeface="Times New Roman"/>
              </a:rPr>
              <a:t> </a:t>
            </a:r>
            <a:r>
              <a:rPr sz="1600" spc="-5" dirty="0">
                <a:latin typeface="Times New Roman"/>
                <a:cs typeface="Times New Roman"/>
              </a:rPr>
              <a:t>в</a:t>
            </a:r>
            <a:r>
              <a:rPr sz="1600" spc="5" dirty="0">
                <a:latin typeface="Times New Roman"/>
                <a:cs typeface="Times New Roman"/>
              </a:rPr>
              <a:t> </a:t>
            </a:r>
            <a:r>
              <a:rPr sz="1600" spc="-5" dirty="0">
                <a:latin typeface="Times New Roman"/>
                <a:cs typeface="Times New Roman"/>
              </a:rPr>
              <a:t>2</a:t>
            </a:r>
            <a:r>
              <a:rPr sz="1600" spc="15" dirty="0">
                <a:latin typeface="Times New Roman"/>
                <a:cs typeface="Times New Roman"/>
              </a:rPr>
              <a:t> </a:t>
            </a:r>
            <a:r>
              <a:rPr sz="1600" spc="-5" dirty="0">
                <a:latin typeface="Times New Roman"/>
                <a:cs typeface="Times New Roman"/>
              </a:rPr>
              <a:t>раза</a:t>
            </a:r>
            <a:r>
              <a:rPr sz="1600" spc="15" dirty="0">
                <a:latin typeface="Times New Roman"/>
                <a:cs typeface="Times New Roman"/>
              </a:rPr>
              <a:t> </a:t>
            </a:r>
            <a:r>
              <a:rPr sz="1600" spc="-5" dirty="0">
                <a:latin typeface="Times New Roman"/>
                <a:cs typeface="Times New Roman"/>
              </a:rPr>
              <a:t>меньше,</a:t>
            </a:r>
            <a:r>
              <a:rPr sz="1600" spc="35" dirty="0">
                <a:latin typeface="Times New Roman"/>
                <a:cs typeface="Times New Roman"/>
              </a:rPr>
              <a:t> </a:t>
            </a:r>
            <a:r>
              <a:rPr sz="1600" spc="-5" dirty="0">
                <a:latin typeface="Times New Roman"/>
                <a:cs typeface="Times New Roman"/>
              </a:rPr>
              <a:t>чем</a:t>
            </a:r>
            <a:r>
              <a:rPr sz="1600" spc="15" dirty="0">
                <a:latin typeface="Times New Roman"/>
                <a:cs typeface="Times New Roman"/>
              </a:rPr>
              <a:t> </a:t>
            </a:r>
            <a:r>
              <a:rPr sz="1600" spc="-5" dirty="0">
                <a:latin typeface="Times New Roman"/>
                <a:cs typeface="Times New Roman"/>
              </a:rPr>
              <a:t>в</a:t>
            </a:r>
            <a:r>
              <a:rPr sz="1600" spc="10" dirty="0">
                <a:latin typeface="Times New Roman"/>
                <a:cs typeface="Times New Roman"/>
              </a:rPr>
              <a:t> </a:t>
            </a:r>
            <a:r>
              <a:rPr sz="1600" spc="-25" dirty="0">
                <a:latin typeface="Times New Roman"/>
                <a:cs typeface="Times New Roman"/>
              </a:rPr>
              <a:t>исходном.</a:t>
            </a:r>
            <a:r>
              <a:rPr sz="1600" spc="20" dirty="0">
                <a:latin typeface="Times New Roman"/>
                <a:cs typeface="Times New Roman"/>
              </a:rPr>
              <a:t> </a:t>
            </a:r>
            <a:r>
              <a:rPr sz="1600" spc="-10" dirty="0">
                <a:latin typeface="Times New Roman"/>
                <a:cs typeface="Times New Roman"/>
              </a:rPr>
              <a:t>Определите</a:t>
            </a:r>
            <a:r>
              <a:rPr sz="1600" spc="45" dirty="0">
                <a:latin typeface="Times New Roman"/>
                <a:cs typeface="Times New Roman"/>
              </a:rPr>
              <a:t> </a:t>
            </a:r>
            <a:r>
              <a:rPr sz="1600" spc="-5" dirty="0">
                <a:latin typeface="Times New Roman"/>
                <a:cs typeface="Times New Roman"/>
              </a:rPr>
              <a:t>массовые</a:t>
            </a:r>
            <a:r>
              <a:rPr sz="1600" spc="20" dirty="0">
                <a:latin typeface="Times New Roman"/>
                <a:cs typeface="Times New Roman"/>
              </a:rPr>
              <a:t> </a:t>
            </a:r>
            <a:r>
              <a:rPr sz="1600" spc="-10" dirty="0">
                <a:latin typeface="Times New Roman"/>
                <a:cs typeface="Times New Roman"/>
              </a:rPr>
              <a:t>доли </a:t>
            </a:r>
            <a:r>
              <a:rPr sz="1600" spc="-385" dirty="0">
                <a:latin typeface="Times New Roman"/>
                <a:cs typeface="Times New Roman"/>
              </a:rPr>
              <a:t> </a:t>
            </a:r>
            <a:r>
              <a:rPr sz="1600" dirty="0">
                <a:latin typeface="Times New Roman"/>
                <a:cs typeface="Times New Roman"/>
              </a:rPr>
              <a:t>веществ</a:t>
            </a:r>
            <a:r>
              <a:rPr sz="1600" spc="20" dirty="0">
                <a:latin typeface="Times New Roman"/>
                <a:cs typeface="Times New Roman"/>
              </a:rPr>
              <a:t> </a:t>
            </a:r>
            <a:r>
              <a:rPr sz="1600" spc="-5" dirty="0">
                <a:latin typeface="Times New Roman"/>
                <a:cs typeface="Times New Roman"/>
              </a:rPr>
              <a:t>в </a:t>
            </a:r>
            <a:r>
              <a:rPr sz="1600" dirty="0">
                <a:latin typeface="Times New Roman"/>
                <a:cs typeface="Times New Roman"/>
              </a:rPr>
              <a:t>третьей</a:t>
            </a:r>
            <a:r>
              <a:rPr sz="1600" spc="15" dirty="0">
                <a:latin typeface="Times New Roman"/>
                <a:cs typeface="Times New Roman"/>
              </a:rPr>
              <a:t> </a:t>
            </a:r>
            <a:r>
              <a:rPr sz="1600" spc="-25" dirty="0">
                <a:latin typeface="Times New Roman"/>
                <a:cs typeface="Times New Roman"/>
              </a:rPr>
              <a:t>колбе.</a:t>
            </a:r>
            <a:r>
              <a:rPr sz="1600" dirty="0">
                <a:latin typeface="Times New Roman"/>
                <a:cs typeface="Times New Roman"/>
              </a:rPr>
              <a:t> </a:t>
            </a:r>
            <a:r>
              <a:rPr sz="1600" spc="-20" dirty="0">
                <a:latin typeface="Times New Roman"/>
                <a:cs typeface="Times New Roman"/>
              </a:rPr>
              <a:t>Гидролизом</a:t>
            </a:r>
            <a:r>
              <a:rPr sz="1600" spc="25" dirty="0">
                <a:latin typeface="Times New Roman"/>
                <a:cs typeface="Times New Roman"/>
              </a:rPr>
              <a:t> </a:t>
            </a:r>
            <a:r>
              <a:rPr sz="1600" spc="-10" dirty="0">
                <a:latin typeface="Times New Roman"/>
                <a:cs typeface="Times New Roman"/>
              </a:rPr>
              <a:t>солей</a:t>
            </a:r>
            <a:r>
              <a:rPr sz="1600" spc="15" dirty="0">
                <a:latin typeface="Times New Roman"/>
                <a:cs typeface="Times New Roman"/>
              </a:rPr>
              <a:t> </a:t>
            </a:r>
            <a:r>
              <a:rPr sz="1600" spc="-10" dirty="0">
                <a:latin typeface="Times New Roman"/>
                <a:cs typeface="Times New Roman"/>
              </a:rPr>
              <a:t>пренебречь.</a:t>
            </a:r>
            <a:endParaRPr sz="1600">
              <a:latin typeface="Times New Roman"/>
              <a:cs typeface="Times New Roman"/>
            </a:endParaRPr>
          </a:p>
        </p:txBody>
      </p:sp>
      <p:sp>
        <p:nvSpPr>
          <p:cNvPr id="3" name="object 3"/>
          <p:cNvSpPr txBox="1"/>
          <p:nvPr/>
        </p:nvSpPr>
        <p:spPr>
          <a:xfrm>
            <a:off x="630427" y="1449451"/>
            <a:ext cx="5330825" cy="1885950"/>
          </a:xfrm>
          <a:prstGeom prst="rect">
            <a:avLst/>
          </a:prstGeom>
        </p:spPr>
        <p:txBody>
          <a:bodyPr vert="horz" wrap="square" lIns="0" tIns="117475" rIns="0" bIns="0" rtlCol="0">
            <a:spAutoFit/>
          </a:bodyPr>
          <a:lstStyle/>
          <a:p>
            <a:pPr marL="50800">
              <a:lnSpc>
                <a:spcPct val="100000"/>
              </a:lnSpc>
              <a:spcBef>
                <a:spcPts val="925"/>
              </a:spcBef>
            </a:pPr>
            <a:r>
              <a:rPr sz="2400" b="1" dirty="0">
                <a:solidFill>
                  <a:srgbClr val="FF0000"/>
                </a:solidFill>
                <a:latin typeface="Calibri"/>
                <a:cs typeface="Calibri"/>
              </a:rPr>
              <a:t>Б)</a:t>
            </a:r>
            <a:r>
              <a:rPr sz="2400" b="1" spc="-10" dirty="0">
                <a:solidFill>
                  <a:srgbClr val="FF0000"/>
                </a:solidFill>
                <a:latin typeface="Calibri"/>
                <a:cs typeface="Calibri"/>
              </a:rPr>
              <a:t> </a:t>
            </a:r>
            <a:r>
              <a:rPr sz="2400" b="1" spc="-35" dirty="0">
                <a:solidFill>
                  <a:srgbClr val="FF0000"/>
                </a:solidFill>
                <a:latin typeface="Calibri"/>
                <a:cs typeface="Calibri"/>
              </a:rPr>
              <a:t>Главный</a:t>
            </a:r>
            <a:r>
              <a:rPr sz="2400" b="1" spc="-15" dirty="0">
                <a:solidFill>
                  <a:srgbClr val="FF0000"/>
                </a:solidFill>
                <a:latin typeface="Calibri"/>
                <a:cs typeface="Calibri"/>
              </a:rPr>
              <a:t> </a:t>
            </a:r>
            <a:r>
              <a:rPr sz="2400" b="1" dirty="0">
                <a:solidFill>
                  <a:srgbClr val="FF0000"/>
                </a:solidFill>
                <a:latin typeface="Calibri"/>
                <a:cs typeface="Calibri"/>
              </a:rPr>
              <a:t>вопрос</a:t>
            </a:r>
            <a:r>
              <a:rPr sz="2400" b="1" spc="-5" dirty="0">
                <a:solidFill>
                  <a:srgbClr val="FF0000"/>
                </a:solidFill>
                <a:latin typeface="Calibri"/>
                <a:cs typeface="Calibri"/>
              </a:rPr>
              <a:t> </a:t>
            </a:r>
            <a:r>
              <a:rPr sz="2400" b="1" dirty="0">
                <a:solidFill>
                  <a:srgbClr val="FF0000"/>
                </a:solidFill>
                <a:latin typeface="Calibri"/>
                <a:cs typeface="Calibri"/>
              </a:rPr>
              <a:t>–</a:t>
            </a:r>
            <a:r>
              <a:rPr sz="2400" b="1" spc="-30" dirty="0">
                <a:solidFill>
                  <a:srgbClr val="FF0000"/>
                </a:solidFill>
                <a:latin typeface="Calibri"/>
                <a:cs typeface="Calibri"/>
              </a:rPr>
              <a:t> </a:t>
            </a:r>
            <a:r>
              <a:rPr sz="2400" b="1" spc="-5" dirty="0">
                <a:solidFill>
                  <a:srgbClr val="FF0000"/>
                </a:solidFill>
                <a:latin typeface="Calibri"/>
                <a:cs typeface="Calibri"/>
              </a:rPr>
              <a:t>n(BaCl</a:t>
            </a:r>
            <a:r>
              <a:rPr sz="2400" b="1" spc="-7" baseline="-20833" dirty="0">
                <a:solidFill>
                  <a:srgbClr val="FF0000"/>
                </a:solidFill>
                <a:latin typeface="Calibri"/>
                <a:cs typeface="Calibri"/>
              </a:rPr>
              <a:t>2</a:t>
            </a:r>
            <a:r>
              <a:rPr sz="2400" b="1" spc="-5" dirty="0">
                <a:solidFill>
                  <a:srgbClr val="FF0000"/>
                </a:solidFill>
                <a:latin typeface="Calibri"/>
                <a:cs typeface="Calibri"/>
              </a:rPr>
              <a:t>)</a:t>
            </a:r>
            <a:r>
              <a:rPr sz="2400" b="1" spc="15" dirty="0">
                <a:solidFill>
                  <a:srgbClr val="FF0000"/>
                </a:solidFill>
                <a:latin typeface="Calibri"/>
                <a:cs typeface="Calibri"/>
              </a:rPr>
              <a:t> </a:t>
            </a:r>
            <a:r>
              <a:rPr sz="2400" b="1" dirty="0">
                <a:solidFill>
                  <a:srgbClr val="FF0000"/>
                </a:solidFill>
                <a:latin typeface="Calibri"/>
                <a:cs typeface="Calibri"/>
              </a:rPr>
              <a:t>и</a:t>
            </a:r>
            <a:r>
              <a:rPr sz="2400" b="1" spc="-15" dirty="0">
                <a:solidFill>
                  <a:srgbClr val="FF0000"/>
                </a:solidFill>
                <a:latin typeface="Calibri"/>
                <a:cs typeface="Calibri"/>
              </a:rPr>
              <a:t> </a:t>
            </a:r>
            <a:r>
              <a:rPr sz="2400" b="1" spc="-5" dirty="0">
                <a:solidFill>
                  <a:srgbClr val="FF0000"/>
                </a:solidFill>
                <a:latin typeface="Calibri"/>
                <a:cs typeface="Calibri"/>
              </a:rPr>
              <a:t>n(AlCl</a:t>
            </a:r>
            <a:r>
              <a:rPr sz="2400" b="1" spc="-7" baseline="-20833" dirty="0">
                <a:solidFill>
                  <a:srgbClr val="FF0000"/>
                </a:solidFill>
                <a:latin typeface="Calibri"/>
                <a:cs typeface="Calibri"/>
              </a:rPr>
              <a:t>3</a:t>
            </a:r>
            <a:r>
              <a:rPr sz="2400" b="1" spc="-5" dirty="0">
                <a:solidFill>
                  <a:srgbClr val="FF0000"/>
                </a:solidFill>
                <a:latin typeface="Calibri"/>
                <a:cs typeface="Calibri"/>
              </a:rPr>
              <a:t>).</a:t>
            </a:r>
            <a:endParaRPr sz="2400">
              <a:latin typeface="Calibri"/>
              <a:cs typeface="Calibri"/>
            </a:endParaRPr>
          </a:p>
          <a:p>
            <a:pPr marL="203200" marR="43180">
              <a:lnSpc>
                <a:spcPct val="100000"/>
              </a:lnSpc>
              <a:spcBef>
                <a:spcPts val="830"/>
              </a:spcBef>
            </a:pPr>
            <a:r>
              <a:rPr sz="2400" spc="-10" dirty="0">
                <a:latin typeface="Times New Roman"/>
                <a:cs typeface="Times New Roman"/>
              </a:rPr>
              <a:t>Концентрация</a:t>
            </a:r>
            <a:r>
              <a:rPr sz="2400" spc="10" dirty="0">
                <a:latin typeface="Times New Roman"/>
                <a:cs typeface="Times New Roman"/>
              </a:rPr>
              <a:t> </a:t>
            </a:r>
            <a:r>
              <a:rPr sz="2400" spc="-5" dirty="0">
                <a:latin typeface="Times New Roman"/>
                <a:cs typeface="Times New Roman"/>
              </a:rPr>
              <a:t>вещества </a:t>
            </a:r>
            <a:r>
              <a:rPr sz="2400" dirty="0">
                <a:latin typeface="Times New Roman"/>
                <a:cs typeface="Times New Roman"/>
              </a:rPr>
              <a:t>в</a:t>
            </a:r>
            <a:r>
              <a:rPr sz="2400" spc="-5" dirty="0">
                <a:latin typeface="Times New Roman"/>
                <a:cs typeface="Times New Roman"/>
              </a:rPr>
              <a:t> любой</a:t>
            </a:r>
            <a:r>
              <a:rPr sz="2400" spc="-10" dirty="0">
                <a:latin typeface="Times New Roman"/>
                <a:cs typeface="Times New Roman"/>
              </a:rPr>
              <a:t> </a:t>
            </a:r>
            <a:r>
              <a:rPr sz="2400" spc="-5" dirty="0">
                <a:latin typeface="Times New Roman"/>
                <a:cs typeface="Times New Roman"/>
              </a:rPr>
              <a:t>части </a:t>
            </a:r>
            <a:r>
              <a:rPr sz="2400" spc="-585" dirty="0">
                <a:latin typeface="Times New Roman"/>
                <a:cs typeface="Times New Roman"/>
              </a:rPr>
              <a:t> </a:t>
            </a:r>
            <a:r>
              <a:rPr sz="2400" spc="-5" dirty="0">
                <a:latin typeface="Times New Roman"/>
                <a:cs typeface="Times New Roman"/>
              </a:rPr>
              <a:t>раствора </a:t>
            </a:r>
            <a:r>
              <a:rPr sz="2400" spc="-20" dirty="0">
                <a:latin typeface="Times New Roman"/>
                <a:cs typeface="Times New Roman"/>
              </a:rPr>
              <a:t>одинаковая!,</a:t>
            </a:r>
            <a:r>
              <a:rPr sz="2400" spc="-5" dirty="0">
                <a:latin typeface="Times New Roman"/>
                <a:cs typeface="Times New Roman"/>
              </a:rPr>
              <a:t> </a:t>
            </a:r>
            <a:r>
              <a:rPr sz="2400" spc="-50" dirty="0">
                <a:latin typeface="Times New Roman"/>
                <a:cs typeface="Times New Roman"/>
              </a:rPr>
              <a:t>т.е.</a:t>
            </a:r>
            <a:r>
              <a:rPr sz="2400" dirty="0">
                <a:latin typeface="Times New Roman"/>
                <a:cs typeface="Times New Roman"/>
              </a:rPr>
              <a:t> </a:t>
            </a:r>
            <a:r>
              <a:rPr sz="2400" spc="-5" dirty="0">
                <a:latin typeface="Times New Roman"/>
                <a:cs typeface="Times New Roman"/>
              </a:rPr>
              <a:t>ω</a:t>
            </a:r>
            <a:r>
              <a:rPr sz="2400" spc="-7" baseline="-20833" dirty="0">
                <a:latin typeface="Times New Roman"/>
                <a:cs typeface="Times New Roman"/>
              </a:rPr>
              <a:t>1</a:t>
            </a:r>
            <a:r>
              <a:rPr sz="2400" spc="284" baseline="-20833" dirty="0">
                <a:latin typeface="Times New Roman"/>
                <a:cs typeface="Times New Roman"/>
              </a:rPr>
              <a:t> </a:t>
            </a:r>
            <a:r>
              <a:rPr sz="2400" dirty="0">
                <a:latin typeface="Times New Roman"/>
                <a:cs typeface="Times New Roman"/>
              </a:rPr>
              <a:t>=</a:t>
            </a:r>
            <a:r>
              <a:rPr sz="2400" spc="-15" dirty="0">
                <a:latin typeface="Times New Roman"/>
                <a:cs typeface="Times New Roman"/>
              </a:rPr>
              <a:t> </a:t>
            </a:r>
            <a:r>
              <a:rPr sz="2400" spc="-5" dirty="0">
                <a:latin typeface="Times New Roman"/>
                <a:cs typeface="Times New Roman"/>
              </a:rPr>
              <a:t>ω</a:t>
            </a:r>
            <a:r>
              <a:rPr sz="2400" spc="-7" baseline="-20833" dirty="0">
                <a:latin typeface="Times New Roman"/>
                <a:cs typeface="Times New Roman"/>
              </a:rPr>
              <a:t>2</a:t>
            </a:r>
            <a:r>
              <a:rPr sz="2400" spc="277" baseline="-20833" dirty="0">
                <a:latin typeface="Times New Roman"/>
                <a:cs typeface="Times New Roman"/>
              </a:rPr>
              <a:t> </a:t>
            </a:r>
            <a:r>
              <a:rPr sz="2400" dirty="0">
                <a:latin typeface="Times New Roman"/>
                <a:cs typeface="Times New Roman"/>
              </a:rPr>
              <a:t>=</a:t>
            </a:r>
            <a:r>
              <a:rPr sz="2400" spc="-5" dirty="0">
                <a:latin typeface="Times New Roman"/>
                <a:cs typeface="Times New Roman"/>
              </a:rPr>
              <a:t> ω</a:t>
            </a:r>
            <a:r>
              <a:rPr sz="2400" spc="-7" baseline="-20833" dirty="0">
                <a:latin typeface="Times New Roman"/>
                <a:cs typeface="Times New Roman"/>
              </a:rPr>
              <a:t>3</a:t>
            </a:r>
            <a:endParaRPr sz="2400" baseline="-20833">
              <a:latin typeface="Times New Roman"/>
              <a:cs typeface="Times New Roman"/>
            </a:endParaRPr>
          </a:p>
          <a:p>
            <a:pPr marL="68580">
              <a:lnSpc>
                <a:spcPct val="100000"/>
              </a:lnSpc>
              <a:spcBef>
                <a:spcPts val="1470"/>
              </a:spcBef>
            </a:pPr>
            <a:r>
              <a:rPr sz="2400" b="1" dirty="0">
                <a:latin typeface="Calibri"/>
                <a:cs typeface="Calibri"/>
              </a:rPr>
              <a:t>В)</a:t>
            </a:r>
            <a:r>
              <a:rPr sz="2400" b="1" spc="-15" dirty="0">
                <a:latin typeface="Calibri"/>
                <a:cs typeface="Calibri"/>
              </a:rPr>
              <a:t> </a:t>
            </a:r>
            <a:r>
              <a:rPr sz="2400" b="1" dirty="0">
                <a:latin typeface="Calibri"/>
                <a:cs typeface="Calibri"/>
              </a:rPr>
              <a:t>Логические</a:t>
            </a:r>
            <a:r>
              <a:rPr sz="2400" b="1" spc="-30" dirty="0">
                <a:latin typeface="Calibri"/>
                <a:cs typeface="Calibri"/>
              </a:rPr>
              <a:t> </a:t>
            </a:r>
            <a:r>
              <a:rPr sz="2400" b="1" spc="-10" dirty="0">
                <a:latin typeface="Calibri"/>
                <a:cs typeface="Calibri"/>
              </a:rPr>
              <a:t>связи</a:t>
            </a:r>
            <a:endParaRPr sz="2400">
              <a:latin typeface="Calibri"/>
              <a:cs typeface="Calibri"/>
            </a:endParaRPr>
          </a:p>
        </p:txBody>
      </p:sp>
      <p:sp>
        <p:nvSpPr>
          <p:cNvPr id="4" name="object 4"/>
          <p:cNvSpPr/>
          <p:nvPr/>
        </p:nvSpPr>
        <p:spPr>
          <a:xfrm>
            <a:off x="6893306" y="1304416"/>
            <a:ext cx="279400" cy="537845"/>
          </a:xfrm>
          <a:custGeom>
            <a:avLst/>
            <a:gdLst/>
            <a:ahLst/>
            <a:cxnLst/>
            <a:rect l="l" t="t" r="r" b="b"/>
            <a:pathLst>
              <a:path w="279400" h="537844">
                <a:moveTo>
                  <a:pt x="279273" y="537337"/>
                </a:moveTo>
                <a:lnTo>
                  <a:pt x="224942" y="535509"/>
                </a:lnTo>
                <a:lnTo>
                  <a:pt x="180578" y="530526"/>
                </a:lnTo>
                <a:lnTo>
                  <a:pt x="150667" y="523138"/>
                </a:lnTo>
                <a:lnTo>
                  <a:pt x="139700" y="514096"/>
                </a:lnTo>
                <a:lnTo>
                  <a:pt x="139700" y="291973"/>
                </a:lnTo>
                <a:lnTo>
                  <a:pt x="128712" y="282930"/>
                </a:lnTo>
                <a:lnTo>
                  <a:pt x="98758" y="275542"/>
                </a:lnTo>
                <a:lnTo>
                  <a:pt x="54350" y="270559"/>
                </a:lnTo>
                <a:lnTo>
                  <a:pt x="0" y="268732"/>
                </a:lnTo>
                <a:lnTo>
                  <a:pt x="54350" y="266902"/>
                </a:lnTo>
                <a:lnTo>
                  <a:pt x="98758" y="261905"/>
                </a:lnTo>
                <a:lnTo>
                  <a:pt x="128712" y="254480"/>
                </a:lnTo>
                <a:lnTo>
                  <a:pt x="139700" y="245364"/>
                </a:lnTo>
                <a:lnTo>
                  <a:pt x="139700" y="23368"/>
                </a:lnTo>
                <a:lnTo>
                  <a:pt x="150667" y="14251"/>
                </a:lnTo>
                <a:lnTo>
                  <a:pt x="180578" y="6826"/>
                </a:lnTo>
                <a:lnTo>
                  <a:pt x="224942" y="1829"/>
                </a:lnTo>
                <a:lnTo>
                  <a:pt x="279273" y="0"/>
                </a:lnTo>
              </a:path>
            </a:pathLst>
          </a:custGeom>
          <a:ln w="6349">
            <a:solidFill>
              <a:srgbClr val="5B9BD4"/>
            </a:solidFill>
          </a:ln>
        </p:spPr>
        <p:txBody>
          <a:bodyPr wrap="square" lIns="0" tIns="0" rIns="0" bIns="0" rtlCol="0"/>
          <a:lstStyle/>
          <a:p>
            <a:endParaRPr/>
          </a:p>
        </p:txBody>
      </p:sp>
      <p:sp>
        <p:nvSpPr>
          <p:cNvPr id="5" name="object 5"/>
          <p:cNvSpPr txBox="1"/>
          <p:nvPr/>
        </p:nvSpPr>
        <p:spPr>
          <a:xfrm>
            <a:off x="7108697" y="2154427"/>
            <a:ext cx="3373754" cy="269240"/>
          </a:xfrm>
          <a:prstGeom prst="rect">
            <a:avLst/>
          </a:prstGeom>
        </p:spPr>
        <p:txBody>
          <a:bodyPr vert="horz" wrap="square" lIns="0" tIns="12065" rIns="0" bIns="0" rtlCol="0">
            <a:spAutoFit/>
          </a:bodyPr>
          <a:lstStyle/>
          <a:p>
            <a:pPr marL="50800">
              <a:lnSpc>
                <a:spcPct val="100000"/>
              </a:lnSpc>
              <a:spcBef>
                <a:spcPts val="95"/>
              </a:spcBef>
              <a:tabLst>
                <a:tab pos="3098800" algn="l"/>
              </a:tabLst>
            </a:pPr>
            <a:r>
              <a:rPr sz="1600" dirty="0">
                <a:latin typeface="Times New Roman"/>
                <a:cs typeface="Times New Roman"/>
              </a:rPr>
              <a:t>AlCl</a:t>
            </a:r>
            <a:r>
              <a:rPr sz="1575" baseline="-21164" dirty="0">
                <a:latin typeface="Times New Roman"/>
                <a:cs typeface="Times New Roman"/>
              </a:rPr>
              <a:t>3</a:t>
            </a:r>
            <a:r>
              <a:rPr sz="1575" spc="209" baseline="-21164" dirty="0">
                <a:latin typeface="Times New Roman"/>
                <a:cs typeface="Times New Roman"/>
              </a:rPr>
              <a:t> </a:t>
            </a:r>
            <a:r>
              <a:rPr sz="1600" spc="-5" dirty="0">
                <a:latin typeface="Times New Roman"/>
                <a:cs typeface="Times New Roman"/>
              </a:rPr>
              <a:t>+</a:t>
            </a:r>
            <a:r>
              <a:rPr sz="1600" spc="5" dirty="0">
                <a:latin typeface="Times New Roman"/>
                <a:cs typeface="Times New Roman"/>
              </a:rPr>
              <a:t> </a:t>
            </a:r>
            <a:r>
              <a:rPr sz="1600" dirty="0">
                <a:latin typeface="Times New Roman"/>
                <a:cs typeface="Times New Roman"/>
              </a:rPr>
              <a:t>Na</a:t>
            </a:r>
            <a:r>
              <a:rPr sz="1575" baseline="-21164" dirty="0">
                <a:latin typeface="Times New Roman"/>
                <a:cs typeface="Times New Roman"/>
              </a:rPr>
              <a:t>2</a:t>
            </a:r>
            <a:r>
              <a:rPr sz="1600" dirty="0">
                <a:latin typeface="Times New Roman"/>
                <a:cs typeface="Times New Roman"/>
              </a:rPr>
              <a:t>SO</a:t>
            </a:r>
            <a:r>
              <a:rPr sz="1575" baseline="-21164" dirty="0">
                <a:latin typeface="Times New Roman"/>
                <a:cs typeface="Times New Roman"/>
              </a:rPr>
              <a:t>4</a:t>
            </a:r>
            <a:r>
              <a:rPr sz="1575" spc="209" baseline="-21164" dirty="0">
                <a:latin typeface="Times New Roman"/>
                <a:cs typeface="Times New Roman"/>
              </a:rPr>
              <a:t> </a:t>
            </a:r>
            <a:r>
              <a:rPr sz="1600" spc="-5" dirty="0">
                <a:latin typeface="Times New Roman"/>
                <a:cs typeface="Times New Roman"/>
              </a:rPr>
              <a:t>≠	(4)</a:t>
            </a:r>
            <a:endParaRPr sz="1600">
              <a:latin typeface="Times New Roman"/>
              <a:cs typeface="Times New Roman"/>
            </a:endParaRPr>
          </a:p>
        </p:txBody>
      </p:sp>
      <p:grpSp>
        <p:nvGrpSpPr>
          <p:cNvPr id="6" name="object 6"/>
          <p:cNvGrpSpPr/>
          <p:nvPr/>
        </p:nvGrpSpPr>
        <p:grpSpPr>
          <a:xfrm>
            <a:off x="6528816" y="1233932"/>
            <a:ext cx="681355" cy="1210945"/>
            <a:chOff x="6528816" y="1233932"/>
            <a:chExt cx="681355" cy="1210945"/>
          </a:xfrm>
        </p:grpSpPr>
        <p:sp>
          <p:nvSpPr>
            <p:cNvPr id="7" name="object 7"/>
            <p:cNvSpPr/>
            <p:nvPr/>
          </p:nvSpPr>
          <p:spPr>
            <a:xfrm>
              <a:off x="6535166" y="1240282"/>
              <a:ext cx="403860" cy="403860"/>
            </a:xfrm>
            <a:custGeom>
              <a:avLst/>
              <a:gdLst/>
              <a:ahLst/>
              <a:cxnLst/>
              <a:rect l="l" t="t" r="r" b="b"/>
              <a:pathLst>
                <a:path w="403859" h="403860">
                  <a:moveTo>
                    <a:pt x="201930" y="0"/>
                  </a:moveTo>
                  <a:lnTo>
                    <a:pt x="155634" y="5333"/>
                  </a:lnTo>
                  <a:lnTo>
                    <a:pt x="113133" y="20527"/>
                  </a:lnTo>
                  <a:lnTo>
                    <a:pt x="75640" y="44367"/>
                  </a:lnTo>
                  <a:lnTo>
                    <a:pt x="44367" y="75640"/>
                  </a:lnTo>
                  <a:lnTo>
                    <a:pt x="20527" y="113133"/>
                  </a:lnTo>
                  <a:lnTo>
                    <a:pt x="5334" y="155634"/>
                  </a:lnTo>
                  <a:lnTo>
                    <a:pt x="0" y="201929"/>
                  </a:lnTo>
                  <a:lnTo>
                    <a:pt x="5333" y="248225"/>
                  </a:lnTo>
                  <a:lnTo>
                    <a:pt x="20527" y="290726"/>
                  </a:lnTo>
                  <a:lnTo>
                    <a:pt x="44367" y="328219"/>
                  </a:lnTo>
                  <a:lnTo>
                    <a:pt x="75640" y="359492"/>
                  </a:lnTo>
                  <a:lnTo>
                    <a:pt x="113133" y="383332"/>
                  </a:lnTo>
                  <a:lnTo>
                    <a:pt x="155634" y="398525"/>
                  </a:lnTo>
                  <a:lnTo>
                    <a:pt x="201930" y="403859"/>
                  </a:lnTo>
                  <a:lnTo>
                    <a:pt x="248225" y="398525"/>
                  </a:lnTo>
                  <a:lnTo>
                    <a:pt x="290726" y="383332"/>
                  </a:lnTo>
                  <a:lnTo>
                    <a:pt x="328219" y="359492"/>
                  </a:lnTo>
                  <a:lnTo>
                    <a:pt x="359492" y="328219"/>
                  </a:lnTo>
                  <a:lnTo>
                    <a:pt x="383332" y="290726"/>
                  </a:lnTo>
                  <a:lnTo>
                    <a:pt x="398526" y="248225"/>
                  </a:lnTo>
                  <a:lnTo>
                    <a:pt x="403860" y="201929"/>
                  </a:lnTo>
                  <a:lnTo>
                    <a:pt x="398526" y="155634"/>
                  </a:lnTo>
                  <a:lnTo>
                    <a:pt x="383332" y="113133"/>
                  </a:lnTo>
                  <a:lnTo>
                    <a:pt x="359492" y="75640"/>
                  </a:lnTo>
                  <a:lnTo>
                    <a:pt x="328219" y="44367"/>
                  </a:lnTo>
                  <a:lnTo>
                    <a:pt x="290726" y="20527"/>
                  </a:lnTo>
                  <a:lnTo>
                    <a:pt x="248225" y="5333"/>
                  </a:lnTo>
                  <a:lnTo>
                    <a:pt x="201930" y="0"/>
                  </a:lnTo>
                  <a:close/>
                </a:path>
              </a:pathLst>
            </a:custGeom>
            <a:solidFill>
              <a:srgbClr val="5B9BD4"/>
            </a:solidFill>
          </p:spPr>
          <p:txBody>
            <a:bodyPr wrap="square" lIns="0" tIns="0" rIns="0" bIns="0" rtlCol="0"/>
            <a:lstStyle/>
            <a:p>
              <a:endParaRPr/>
            </a:p>
          </p:txBody>
        </p:sp>
        <p:sp>
          <p:nvSpPr>
            <p:cNvPr id="8" name="object 8"/>
            <p:cNvSpPr/>
            <p:nvPr/>
          </p:nvSpPr>
          <p:spPr>
            <a:xfrm>
              <a:off x="6535166" y="1240282"/>
              <a:ext cx="403860" cy="403860"/>
            </a:xfrm>
            <a:custGeom>
              <a:avLst/>
              <a:gdLst/>
              <a:ahLst/>
              <a:cxnLst/>
              <a:rect l="l" t="t" r="r" b="b"/>
              <a:pathLst>
                <a:path w="403859" h="403860">
                  <a:moveTo>
                    <a:pt x="0" y="201929"/>
                  </a:moveTo>
                  <a:lnTo>
                    <a:pt x="5334" y="155634"/>
                  </a:lnTo>
                  <a:lnTo>
                    <a:pt x="20527" y="113133"/>
                  </a:lnTo>
                  <a:lnTo>
                    <a:pt x="44367" y="75640"/>
                  </a:lnTo>
                  <a:lnTo>
                    <a:pt x="75640" y="44367"/>
                  </a:lnTo>
                  <a:lnTo>
                    <a:pt x="113133" y="20527"/>
                  </a:lnTo>
                  <a:lnTo>
                    <a:pt x="155634" y="5333"/>
                  </a:lnTo>
                  <a:lnTo>
                    <a:pt x="201930" y="0"/>
                  </a:lnTo>
                  <a:lnTo>
                    <a:pt x="248225" y="5333"/>
                  </a:lnTo>
                  <a:lnTo>
                    <a:pt x="290726" y="20527"/>
                  </a:lnTo>
                  <a:lnTo>
                    <a:pt x="328219" y="44367"/>
                  </a:lnTo>
                  <a:lnTo>
                    <a:pt x="359492" y="75640"/>
                  </a:lnTo>
                  <a:lnTo>
                    <a:pt x="383332" y="113133"/>
                  </a:lnTo>
                  <a:lnTo>
                    <a:pt x="398526" y="155634"/>
                  </a:lnTo>
                  <a:lnTo>
                    <a:pt x="403860" y="201929"/>
                  </a:lnTo>
                  <a:lnTo>
                    <a:pt x="398526" y="248225"/>
                  </a:lnTo>
                  <a:lnTo>
                    <a:pt x="383332" y="290726"/>
                  </a:lnTo>
                  <a:lnTo>
                    <a:pt x="359492" y="328219"/>
                  </a:lnTo>
                  <a:lnTo>
                    <a:pt x="328219" y="359492"/>
                  </a:lnTo>
                  <a:lnTo>
                    <a:pt x="290726" y="383332"/>
                  </a:lnTo>
                  <a:lnTo>
                    <a:pt x="248225" y="398525"/>
                  </a:lnTo>
                  <a:lnTo>
                    <a:pt x="201930" y="403859"/>
                  </a:lnTo>
                  <a:lnTo>
                    <a:pt x="155634" y="398525"/>
                  </a:lnTo>
                  <a:lnTo>
                    <a:pt x="113133" y="383332"/>
                  </a:lnTo>
                  <a:lnTo>
                    <a:pt x="75640" y="359492"/>
                  </a:lnTo>
                  <a:lnTo>
                    <a:pt x="44367" y="328219"/>
                  </a:lnTo>
                  <a:lnTo>
                    <a:pt x="20527" y="290726"/>
                  </a:lnTo>
                  <a:lnTo>
                    <a:pt x="5333" y="248225"/>
                  </a:lnTo>
                  <a:lnTo>
                    <a:pt x="0" y="201929"/>
                  </a:lnTo>
                  <a:close/>
                </a:path>
              </a:pathLst>
            </a:custGeom>
            <a:ln w="12700">
              <a:solidFill>
                <a:srgbClr val="41709C"/>
              </a:solidFill>
            </a:ln>
          </p:spPr>
          <p:txBody>
            <a:bodyPr wrap="square" lIns="0" tIns="0" rIns="0" bIns="0" rtlCol="0"/>
            <a:lstStyle/>
            <a:p>
              <a:endParaRPr/>
            </a:p>
          </p:txBody>
        </p:sp>
        <p:sp>
          <p:nvSpPr>
            <p:cNvPr id="9" name="object 9"/>
            <p:cNvSpPr/>
            <p:nvPr/>
          </p:nvSpPr>
          <p:spPr>
            <a:xfrm>
              <a:off x="6927342" y="1960626"/>
              <a:ext cx="279400" cy="481330"/>
            </a:xfrm>
            <a:custGeom>
              <a:avLst/>
              <a:gdLst/>
              <a:ahLst/>
              <a:cxnLst/>
              <a:rect l="l" t="t" r="r" b="b"/>
              <a:pathLst>
                <a:path w="279400" h="481330">
                  <a:moveTo>
                    <a:pt x="279400" y="480822"/>
                  </a:moveTo>
                  <a:lnTo>
                    <a:pt x="224996" y="478994"/>
                  </a:lnTo>
                  <a:lnTo>
                    <a:pt x="180594" y="474011"/>
                  </a:lnTo>
                  <a:lnTo>
                    <a:pt x="150669" y="466623"/>
                  </a:lnTo>
                  <a:lnTo>
                    <a:pt x="139700" y="457581"/>
                  </a:lnTo>
                  <a:lnTo>
                    <a:pt x="139700" y="263652"/>
                  </a:lnTo>
                  <a:lnTo>
                    <a:pt x="128730" y="254609"/>
                  </a:lnTo>
                  <a:lnTo>
                    <a:pt x="98806" y="247221"/>
                  </a:lnTo>
                  <a:lnTo>
                    <a:pt x="54403" y="242238"/>
                  </a:lnTo>
                  <a:lnTo>
                    <a:pt x="0" y="240411"/>
                  </a:lnTo>
                  <a:lnTo>
                    <a:pt x="54403" y="238583"/>
                  </a:lnTo>
                  <a:lnTo>
                    <a:pt x="98806" y="233600"/>
                  </a:lnTo>
                  <a:lnTo>
                    <a:pt x="128730" y="226212"/>
                  </a:lnTo>
                  <a:lnTo>
                    <a:pt x="139700" y="217170"/>
                  </a:lnTo>
                  <a:lnTo>
                    <a:pt x="139700" y="23241"/>
                  </a:lnTo>
                  <a:lnTo>
                    <a:pt x="150669" y="14198"/>
                  </a:lnTo>
                  <a:lnTo>
                    <a:pt x="180594" y="6810"/>
                  </a:lnTo>
                  <a:lnTo>
                    <a:pt x="224996" y="1827"/>
                  </a:lnTo>
                  <a:lnTo>
                    <a:pt x="279400" y="0"/>
                  </a:lnTo>
                </a:path>
              </a:pathLst>
            </a:custGeom>
            <a:ln w="6350">
              <a:solidFill>
                <a:srgbClr val="5B9BD4"/>
              </a:solidFill>
            </a:ln>
          </p:spPr>
          <p:txBody>
            <a:bodyPr wrap="square" lIns="0" tIns="0" rIns="0" bIns="0" rtlCol="0"/>
            <a:lstStyle/>
            <a:p>
              <a:endParaRPr/>
            </a:p>
          </p:txBody>
        </p:sp>
        <p:sp>
          <p:nvSpPr>
            <p:cNvPr id="10" name="object 10"/>
            <p:cNvSpPr/>
            <p:nvPr/>
          </p:nvSpPr>
          <p:spPr>
            <a:xfrm>
              <a:off x="6535166" y="1858518"/>
              <a:ext cx="403860" cy="404495"/>
            </a:xfrm>
            <a:custGeom>
              <a:avLst/>
              <a:gdLst/>
              <a:ahLst/>
              <a:cxnLst/>
              <a:rect l="l" t="t" r="r" b="b"/>
              <a:pathLst>
                <a:path w="403859" h="404494">
                  <a:moveTo>
                    <a:pt x="201930" y="0"/>
                  </a:moveTo>
                  <a:lnTo>
                    <a:pt x="155634" y="5334"/>
                  </a:lnTo>
                  <a:lnTo>
                    <a:pt x="113133" y="20530"/>
                  </a:lnTo>
                  <a:lnTo>
                    <a:pt x="75640" y="44377"/>
                  </a:lnTo>
                  <a:lnTo>
                    <a:pt x="44367" y="75663"/>
                  </a:lnTo>
                  <a:lnTo>
                    <a:pt x="20527" y="113179"/>
                  </a:lnTo>
                  <a:lnTo>
                    <a:pt x="5334" y="155714"/>
                  </a:lnTo>
                  <a:lnTo>
                    <a:pt x="0" y="202057"/>
                  </a:lnTo>
                  <a:lnTo>
                    <a:pt x="5333" y="248352"/>
                  </a:lnTo>
                  <a:lnTo>
                    <a:pt x="20527" y="290853"/>
                  </a:lnTo>
                  <a:lnTo>
                    <a:pt x="44367" y="328346"/>
                  </a:lnTo>
                  <a:lnTo>
                    <a:pt x="75640" y="359619"/>
                  </a:lnTo>
                  <a:lnTo>
                    <a:pt x="113133" y="383459"/>
                  </a:lnTo>
                  <a:lnTo>
                    <a:pt x="155634" y="398653"/>
                  </a:lnTo>
                  <a:lnTo>
                    <a:pt x="201930" y="403987"/>
                  </a:lnTo>
                  <a:lnTo>
                    <a:pt x="248225" y="398653"/>
                  </a:lnTo>
                  <a:lnTo>
                    <a:pt x="290726" y="383459"/>
                  </a:lnTo>
                  <a:lnTo>
                    <a:pt x="328219" y="359619"/>
                  </a:lnTo>
                  <a:lnTo>
                    <a:pt x="359492" y="328346"/>
                  </a:lnTo>
                  <a:lnTo>
                    <a:pt x="383332" y="290853"/>
                  </a:lnTo>
                  <a:lnTo>
                    <a:pt x="398526" y="248352"/>
                  </a:lnTo>
                  <a:lnTo>
                    <a:pt x="403860" y="202057"/>
                  </a:lnTo>
                  <a:lnTo>
                    <a:pt x="398526" y="155714"/>
                  </a:lnTo>
                  <a:lnTo>
                    <a:pt x="383332" y="113179"/>
                  </a:lnTo>
                  <a:lnTo>
                    <a:pt x="359492" y="75663"/>
                  </a:lnTo>
                  <a:lnTo>
                    <a:pt x="328219" y="44377"/>
                  </a:lnTo>
                  <a:lnTo>
                    <a:pt x="290726" y="20530"/>
                  </a:lnTo>
                  <a:lnTo>
                    <a:pt x="248225" y="5334"/>
                  </a:lnTo>
                  <a:lnTo>
                    <a:pt x="201930" y="0"/>
                  </a:lnTo>
                  <a:close/>
                </a:path>
              </a:pathLst>
            </a:custGeom>
            <a:solidFill>
              <a:srgbClr val="5B9BD4"/>
            </a:solidFill>
          </p:spPr>
          <p:txBody>
            <a:bodyPr wrap="square" lIns="0" tIns="0" rIns="0" bIns="0" rtlCol="0"/>
            <a:lstStyle/>
            <a:p>
              <a:endParaRPr/>
            </a:p>
          </p:txBody>
        </p:sp>
        <p:sp>
          <p:nvSpPr>
            <p:cNvPr id="11" name="object 11"/>
            <p:cNvSpPr/>
            <p:nvPr/>
          </p:nvSpPr>
          <p:spPr>
            <a:xfrm>
              <a:off x="6535166" y="1858518"/>
              <a:ext cx="403860" cy="404495"/>
            </a:xfrm>
            <a:custGeom>
              <a:avLst/>
              <a:gdLst/>
              <a:ahLst/>
              <a:cxnLst/>
              <a:rect l="l" t="t" r="r" b="b"/>
              <a:pathLst>
                <a:path w="403859" h="404494">
                  <a:moveTo>
                    <a:pt x="0" y="202057"/>
                  </a:moveTo>
                  <a:lnTo>
                    <a:pt x="5334" y="155714"/>
                  </a:lnTo>
                  <a:lnTo>
                    <a:pt x="20527" y="113179"/>
                  </a:lnTo>
                  <a:lnTo>
                    <a:pt x="44367" y="75663"/>
                  </a:lnTo>
                  <a:lnTo>
                    <a:pt x="75640" y="44377"/>
                  </a:lnTo>
                  <a:lnTo>
                    <a:pt x="113133" y="20530"/>
                  </a:lnTo>
                  <a:lnTo>
                    <a:pt x="155634" y="5334"/>
                  </a:lnTo>
                  <a:lnTo>
                    <a:pt x="201930" y="0"/>
                  </a:lnTo>
                  <a:lnTo>
                    <a:pt x="248225" y="5334"/>
                  </a:lnTo>
                  <a:lnTo>
                    <a:pt x="290726" y="20530"/>
                  </a:lnTo>
                  <a:lnTo>
                    <a:pt x="328219" y="44377"/>
                  </a:lnTo>
                  <a:lnTo>
                    <a:pt x="359492" y="75663"/>
                  </a:lnTo>
                  <a:lnTo>
                    <a:pt x="383332" y="113179"/>
                  </a:lnTo>
                  <a:lnTo>
                    <a:pt x="398526" y="155714"/>
                  </a:lnTo>
                  <a:lnTo>
                    <a:pt x="403860" y="202057"/>
                  </a:lnTo>
                  <a:lnTo>
                    <a:pt x="398526" y="248352"/>
                  </a:lnTo>
                  <a:lnTo>
                    <a:pt x="383332" y="290853"/>
                  </a:lnTo>
                  <a:lnTo>
                    <a:pt x="359492" y="328346"/>
                  </a:lnTo>
                  <a:lnTo>
                    <a:pt x="328219" y="359619"/>
                  </a:lnTo>
                  <a:lnTo>
                    <a:pt x="290726" y="383459"/>
                  </a:lnTo>
                  <a:lnTo>
                    <a:pt x="248225" y="398653"/>
                  </a:lnTo>
                  <a:lnTo>
                    <a:pt x="201930" y="403987"/>
                  </a:lnTo>
                  <a:lnTo>
                    <a:pt x="155634" y="398653"/>
                  </a:lnTo>
                  <a:lnTo>
                    <a:pt x="113133" y="383459"/>
                  </a:lnTo>
                  <a:lnTo>
                    <a:pt x="75640" y="359619"/>
                  </a:lnTo>
                  <a:lnTo>
                    <a:pt x="44367" y="328346"/>
                  </a:lnTo>
                  <a:lnTo>
                    <a:pt x="20527" y="290853"/>
                  </a:lnTo>
                  <a:lnTo>
                    <a:pt x="5333" y="248352"/>
                  </a:lnTo>
                  <a:lnTo>
                    <a:pt x="0" y="202057"/>
                  </a:lnTo>
                  <a:close/>
                </a:path>
              </a:pathLst>
            </a:custGeom>
            <a:ln w="12700">
              <a:solidFill>
                <a:srgbClr val="41709C"/>
              </a:solidFill>
            </a:ln>
          </p:spPr>
          <p:txBody>
            <a:bodyPr wrap="square" lIns="0" tIns="0" rIns="0" bIns="0" rtlCol="0"/>
            <a:lstStyle/>
            <a:p>
              <a:endParaRPr/>
            </a:p>
          </p:txBody>
        </p:sp>
      </p:grpSp>
      <p:sp>
        <p:nvSpPr>
          <p:cNvPr id="12" name="object 12"/>
          <p:cNvSpPr txBox="1"/>
          <p:nvPr/>
        </p:nvSpPr>
        <p:spPr>
          <a:xfrm>
            <a:off x="6648957" y="1295780"/>
            <a:ext cx="4218305" cy="887730"/>
          </a:xfrm>
          <a:prstGeom prst="rect">
            <a:avLst/>
          </a:prstGeom>
        </p:spPr>
        <p:txBody>
          <a:bodyPr vert="horz" wrap="square" lIns="0" tIns="29209" rIns="0" bIns="0" rtlCol="0">
            <a:spAutoFit/>
          </a:bodyPr>
          <a:lstStyle/>
          <a:p>
            <a:pPr marL="441325" marR="55880" indent="-379095">
              <a:lnSpc>
                <a:spcPts val="1830"/>
              </a:lnSpc>
              <a:spcBef>
                <a:spcPts val="229"/>
              </a:spcBef>
              <a:buClr>
                <a:srgbClr val="FFFFFF"/>
              </a:buClr>
              <a:buFont typeface="Calibri"/>
              <a:buAutoNum type="romanUcPeriod"/>
              <a:tabLst>
                <a:tab pos="441325" algn="l"/>
                <a:tab pos="441959" algn="l"/>
              </a:tabLst>
            </a:pPr>
            <a:r>
              <a:rPr sz="2400" spc="-7" baseline="3472" dirty="0">
                <a:latin typeface="Times New Roman"/>
                <a:cs typeface="Times New Roman"/>
              </a:rPr>
              <a:t>3BaCl</a:t>
            </a:r>
            <a:r>
              <a:rPr sz="1575" spc="-7" baseline="-15873" dirty="0">
                <a:latin typeface="Times New Roman"/>
                <a:cs typeface="Times New Roman"/>
              </a:rPr>
              <a:t>2</a:t>
            </a:r>
            <a:r>
              <a:rPr sz="1575" spc="195" baseline="-15873" dirty="0">
                <a:latin typeface="Times New Roman"/>
                <a:cs typeface="Times New Roman"/>
              </a:rPr>
              <a:t> </a:t>
            </a:r>
            <a:r>
              <a:rPr sz="2400" spc="-7" baseline="3472" dirty="0">
                <a:latin typeface="Times New Roman"/>
                <a:cs typeface="Times New Roman"/>
              </a:rPr>
              <a:t>+ </a:t>
            </a:r>
            <a:r>
              <a:rPr sz="2400" baseline="3472" dirty="0">
                <a:latin typeface="Times New Roman"/>
                <a:cs typeface="Times New Roman"/>
              </a:rPr>
              <a:t>2Na</a:t>
            </a:r>
            <a:r>
              <a:rPr sz="1575" baseline="-15873" dirty="0">
                <a:latin typeface="Times New Roman"/>
                <a:cs typeface="Times New Roman"/>
              </a:rPr>
              <a:t>3</a:t>
            </a:r>
            <a:r>
              <a:rPr sz="2400" baseline="3472" dirty="0">
                <a:latin typeface="Times New Roman"/>
                <a:cs typeface="Times New Roman"/>
              </a:rPr>
              <a:t>PO</a:t>
            </a:r>
            <a:r>
              <a:rPr sz="1575" baseline="-15873" dirty="0">
                <a:latin typeface="Times New Roman"/>
                <a:cs typeface="Times New Roman"/>
              </a:rPr>
              <a:t>4</a:t>
            </a:r>
            <a:r>
              <a:rPr sz="1575" spc="202" baseline="-15873" dirty="0">
                <a:latin typeface="Times New Roman"/>
                <a:cs typeface="Times New Roman"/>
              </a:rPr>
              <a:t> </a:t>
            </a:r>
            <a:r>
              <a:rPr sz="2400" spc="-7" baseline="3472" dirty="0">
                <a:latin typeface="Times New Roman"/>
                <a:cs typeface="Times New Roman"/>
              </a:rPr>
              <a:t>=</a:t>
            </a:r>
            <a:r>
              <a:rPr sz="2400" spc="-15" baseline="3472" dirty="0">
                <a:latin typeface="Times New Roman"/>
                <a:cs typeface="Times New Roman"/>
              </a:rPr>
              <a:t> </a:t>
            </a:r>
            <a:r>
              <a:rPr sz="2400" baseline="3472" dirty="0">
                <a:latin typeface="Times New Roman"/>
                <a:cs typeface="Times New Roman"/>
              </a:rPr>
              <a:t>Ba</a:t>
            </a:r>
            <a:r>
              <a:rPr sz="1575" baseline="-15873" dirty="0">
                <a:latin typeface="Times New Roman"/>
                <a:cs typeface="Times New Roman"/>
              </a:rPr>
              <a:t>3</a:t>
            </a:r>
            <a:r>
              <a:rPr sz="2400" baseline="3472" dirty="0">
                <a:latin typeface="Times New Roman"/>
                <a:cs typeface="Times New Roman"/>
              </a:rPr>
              <a:t>(PO</a:t>
            </a:r>
            <a:r>
              <a:rPr sz="1575" baseline="-15873" dirty="0">
                <a:latin typeface="Times New Roman"/>
                <a:cs typeface="Times New Roman"/>
              </a:rPr>
              <a:t>4</a:t>
            </a:r>
            <a:r>
              <a:rPr sz="2400" baseline="3472" dirty="0">
                <a:latin typeface="Times New Roman"/>
                <a:cs typeface="Times New Roman"/>
              </a:rPr>
              <a:t>)</a:t>
            </a:r>
            <a:r>
              <a:rPr sz="1575" baseline="-15873" dirty="0">
                <a:latin typeface="Times New Roman"/>
                <a:cs typeface="Times New Roman"/>
              </a:rPr>
              <a:t>2</a:t>
            </a:r>
            <a:r>
              <a:rPr sz="2400" baseline="3472" dirty="0">
                <a:latin typeface="Times New Roman"/>
                <a:cs typeface="Times New Roman"/>
              </a:rPr>
              <a:t>↓</a:t>
            </a:r>
            <a:r>
              <a:rPr sz="2400" spc="15" baseline="3472" dirty="0">
                <a:latin typeface="Times New Roman"/>
                <a:cs typeface="Times New Roman"/>
              </a:rPr>
              <a:t> </a:t>
            </a:r>
            <a:r>
              <a:rPr sz="2400" spc="-7" baseline="3472" dirty="0">
                <a:latin typeface="Times New Roman"/>
                <a:cs typeface="Times New Roman"/>
              </a:rPr>
              <a:t>+</a:t>
            </a:r>
            <a:r>
              <a:rPr sz="2400" spc="-15" baseline="3472" dirty="0">
                <a:latin typeface="Times New Roman"/>
                <a:cs typeface="Times New Roman"/>
              </a:rPr>
              <a:t> </a:t>
            </a:r>
            <a:r>
              <a:rPr sz="2400" spc="-7" baseline="3472" dirty="0">
                <a:latin typeface="Times New Roman"/>
                <a:cs typeface="Times New Roman"/>
              </a:rPr>
              <a:t>6NaCl</a:t>
            </a:r>
            <a:r>
              <a:rPr sz="2400" baseline="3472" dirty="0">
                <a:latin typeface="Times New Roman"/>
                <a:cs typeface="Times New Roman"/>
              </a:rPr>
              <a:t> </a:t>
            </a:r>
            <a:r>
              <a:rPr sz="2400" spc="-7" baseline="3472" dirty="0">
                <a:latin typeface="Times New Roman"/>
                <a:cs typeface="Times New Roman"/>
              </a:rPr>
              <a:t>(1) </a:t>
            </a:r>
            <a:r>
              <a:rPr sz="2400" spc="-577" baseline="3472" dirty="0">
                <a:latin typeface="Times New Roman"/>
                <a:cs typeface="Times New Roman"/>
              </a:rPr>
              <a:t> </a:t>
            </a:r>
            <a:r>
              <a:rPr sz="1600" dirty="0">
                <a:latin typeface="Times New Roman"/>
                <a:cs typeface="Times New Roman"/>
              </a:rPr>
              <a:t>AlCl</a:t>
            </a:r>
            <a:r>
              <a:rPr sz="1575" baseline="-21164" dirty="0">
                <a:latin typeface="Times New Roman"/>
                <a:cs typeface="Times New Roman"/>
              </a:rPr>
              <a:t>3</a:t>
            </a:r>
            <a:r>
              <a:rPr sz="1575" spc="195" baseline="-21164" dirty="0">
                <a:latin typeface="Times New Roman"/>
                <a:cs typeface="Times New Roman"/>
              </a:rPr>
              <a:t> </a:t>
            </a:r>
            <a:r>
              <a:rPr sz="1600" spc="-5" dirty="0">
                <a:latin typeface="Times New Roman"/>
                <a:cs typeface="Times New Roman"/>
              </a:rPr>
              <a:t>+</a:t>
            </a:r>
            <a:r>
              <a:rPr sz="1600" spc="5" dirty="0">
                <a:latin typeface="Times New Roman"/>
                <a:cs typeface="Times New Roman"/>
              </a:rPr>
              <a:t> </a:t>
            </a:r>
            <a:r>
              <a:rPr sz="1600" dirty="0">
                <a:latin typeface="Times New Roman"/>
                <a:cs typeface="Times New Roman"/>
              </a:rPr>
              <a:t>Na</a:t>
            </a:r>
            <a:r>
              <a:rPr sz="1575" baseline="-21164" dirty="0">
                <a:latin typeface="Times New Roman"/>
                <a:cs typeface="Times New Roman"/>
              </a:rPr>
              <a:t>3</a:t>
            </a:r>
            <a:r>
              <a:rPr sz="1600" dirty="0">
                <a:latin typeface="Times New Roman"/>
                <a:cs typeface="Times New Roman"/>
              </a:rPr>
              <a:t>PO</a:t>
            </a:r>
            <a:r>
              <a:rPr sz="1575" baseline="-21164" dirty="0">
                <a:latin typeface="Times New Roman"/>
                <a:cs typeface="Times New Roman"/>
              </a:rPr>
              <a:t>4</a:t>
            </a:r>
            <a:r>
              <a:rPr sz="1575" spc="202" baseline="-21164" dirty="0">
                <a:latin typeface="Times New Roman"/>
                <a:cs typeface="Times New Roman"/>
              </a:rPr>
              <a:t> </a:t>
            </a:r>
            <a:r>
              <a:rPr sz="1600" spc="-5" dirty="0">
                <a:latin typeface="Times New Roman"/>
                <a:cs typeface="Times New Roman"/>
              </a:rPr>
              <a:t>=</a:t>
            </a:r>
            <a:r>
              <a:rPr sz="1600" spc="-95" dirty="0">
                <a:latin typeface="Times New Roman"/>
                <a:cs typeface="Times New Roman"/>
              </a:rPr>
              <a:t> </a:t>
            </a:r>
            <a:r>
              <a:rPr sz="1600" dirty="0">
                <a:latin typeface="Times New Roman"/>
                <a:cs typeface="Times New Roman"/>
              </a:rPr>
              <a:t>AlPO</a:t>
            </a:r>
            <a:r>
              <a:rPr sz="1575" baseline="-21164" dirty="0">
                <a:latin typeface="Times New Roman"/>
                <a:cs typeface="Times New Roman"/>
              </a:rPr>
              <a:t>4</a:t>
            </a:r>
            <a:r>
              <a:rPr sz="1600" dirty="0">
                <a:latin typeface="Times New Roman"/>
                <a:cs typeface="Times New Roman"/>
              </a:rPr>
              <a:t>↓ </a:t>
            </a:r>
            <a:r>
              <a:rPr sz="1600" spc="-5" dirty="0">
                <a:latin typeface="Times New Roman"/>
                <a:cs typeface="Times New Roman"/>
              </a:rPr>
              <a:t>+ 3NaCl</a:t>
            </a:r>
            <a:r>
              <a:rPr sz="1600" spc="-10" dirty="0">
                <a:latin typeface="Times New Roman"/>
                <a:cs typeface="Times New Roman"/>
              </a:rPr>
              <a:t> </a:t>
            </a:r>
            <a:r>
              <a:rPr sz="1600" spc="-5" dirty="0">
                <a:latin typeface="Times New Roman"/>
                <a:cs typeface="Times New Roman"/>
              </a:rPr>
              <a:t>(2)</a:t>
            </a:r>
            <a:endParaRPr sz="1600">
              <a:latin typeface="Times New Roman"/>
              <a:cs typeface="Times New Roman"/>
            </a:endParaRPr>
          </a:p>
          <a:p>
            <a:pPr marL="510540" indent="-472440">
              <a:lnSpc>
                <a:spcPct val="100000"/>
              </a:lnSpc>
              <a:spcBef>
                <a:spcPts val="1075"/>
              </a:spcBef>
              <a:buClr>
                <a:srgbClr val="FFFFFF"/>
              </a:buClr>
              <a:buFont typeface="Calibri"/>
              <a:buAutoNum type="romanUcPeriod"/>
              <a:tabLst>
                <a:tab pos="509905" algn="l"/>
                <a:tab pos="510540" algn="l"/>
              </a:tabLst>
            </a:pPr>
            <a:r>
              <a:rPr sz="2400" baseline="1736" dirty="0">
                <a:latin typeface="Times New Roman"/>
                <a:cs typeface="Times New Roman"/>
              </a:rPr>
              <a:t>BaCl</a:t>
            </a:r>
            <a:r>
              <a:rPr sz="1575" baseline="-18518" dirty="0">
                <a:latin typeface="Times New Roman"/>
                <a:cs typeface="Times New Roman"/>
              </a:rPr>
              <a:t>2</a:t>
            </a:r>
            <a:r>
              <a:rPr sz="1575" spc="195" baseline="-18518" dirty="0">
                <a:latin typeface="Times New Roman"/>
                <a:cs typeface="Times New Roman"/>
              </a:rPr>
              <a:t> </a:t>
            </a:r>
            <a:r>
              <a:rPr sz="2400" spc="-7" baseline="1736" dirty="0">
                <a:latin typeface="Times New Roman"/>
                <a:cs typeface="Times New Roman"/>
              </a:rPr>
              <a:t>+</a:t>
            </a:r>
            <a:r>
              <a:rPr sz="2400" spc="-15" baseline="1736" dirty="0">
                <a:latin typeface="Times New Roman"/>
                <a:cs typeface="Times New Roman"/>
              </a:rPr>
              <a:t> </a:t>
            </a:r>
            <a:r>
              <a:rPr sz="2400" baseline="1736" dirty="0">
                <a:latin typeface="Times New Roman"/>
                <a:cs typeface="Times New Roman"/>
              </a:rPr>
              <a:t>Na</a:t>
            </a:r>
            <a:r>
              <a:rPr sz="1575" baseline="-18518" dirty="0">
                <a:latin typeface="Times New Roman"/>
                <a:cs typeface="Times New Roman"/>
              </a:rPr>
              <a:t>2</a:t>
            </a:r>
            <a:r>
              <a:rPr sz="2400" baseline="1736" dirty="0">
                <a:latin typeface="Times New Roman"/>
                <a:cs typeface="Times New Roman"/>
              </a:rPr>
              <a:t>SO</a:t>
            </a:r>
            <a:r>
              <a:rPr sz="1575" baseline="-18518" dirty="0">
                <a:latin typeface="Times New Roman"/>
                <a:cs typeface="Times New Roman"/>
              </a:rPr>
              <a:t>4</a:t>
            </a:r>
            <a:r>
              <a:rPr sz="1575" spc="202" baseline="-18518" dirty="0">
                <a:latin typeface="Times New Roman"/>
                <a:cs typeface="Times New Roman"/>
              </a:rPr>
              <a:t> </a:t>
            </a:r>
            <a:r>
              <a:rPr sz="2400" spc="-7" baseline="1736" dirty="0">
                <a:latin typeface="Times New Roman"/>
                <a:cs typeface="Times New Roman"/>
              </a:rPr>
              <a:t>=</a:t>
            </a:r>
            <a:r>
              <a:rPr sz="2400" baseline="1736" dirty="0">
                <a:latin typeface="Times New Roman"/>
                <a:cs typeface="Times New Roman"/>
              </a:rPr>
              <a:t> BaSO</a:t>
            </a:r>
            <a:r>
              <a:rPr sz="1575" baseline="-18518" dirty="0">
                <a:latin typeface="Times New Roman"/>
                <a:cs typeface="Times New Roman"/>
              </a:rPr>
              <a:t>4</a:t>
            </a:r>
            <a:r>
              <a:rPr sz="2400" baseline="1736" dirty="0">
                <a:latin typeface="Times New Roman"/>
                <a:cs typeface="Times New Roman"/>
              </a:rPr>
              <a:t>↓</a:t>
            </a:r>
            <a:r>
              <a:rPr sz="2400" spc="-30" baseline="1736" dirty="0">
                <a:latin typeface="Times New Roman"/>
                <a:cs typeface="Times New Roman"/>
              </a:rPr>
              <a:t> </a:t>
            </a:r>
            <a:r>
              <a:rPr sz="2400" spc="-7" baseline="1736" dirty="0">
                <a:latin typeface="Times New Roman"/>
                <a:cs typeface="Times New Roman"/>
              </a:rPr>
              <a:t>+</a:t>
            </a:r>
            <a:r>
              <a:rPr sz="2400" baseline="1736" dirty="0">
                <a:latin typeface="Times New Roman"/>
                <a:cs typeface="Times New Roman"/>
              </a:rPr>
              <a:t> </a:t>
            </a:r>
            <a:r>
              <a:rPr sz="2400" spc="-15" baseline="1736" dirty="0">
                <a:latin typeface="Times New Roman"/>
                <a:cs typeface="Times New Roman"/>
              </a:rPr>
              <a:t>2NaCl</a:t>
            </a:r>
            <a:r>
              <a:rPr sz="2400" baseline="1736" dirty="0">
                <a:latin typeface="Times New Roman"/>
                <a:cs typeface="Times New Roman"/>
              </a:rPr>
              <a:t> </a:t>
            </a:r>
            <a:r>
              <a:rPr sz="2400" spc="-7" baseline="1736" dirty="0">
                <a:latin typeface="Times New Roman"/>
                <a:cs typeface="Times New Roman"/>
              </a:rPr>
              <a:t>(3)</a:t>
            </a:r>
            <a:endParaRPr sz="2400" baseline="1736">
              <a:latin typeface="Times New Roman"/>
              <a:cs typeface="Times New Roman"/>
            </a:endParaRPr>
          </a:p>
        </p:txBody>
      </p:sp>
      <p:sp>
        <p:nvSpPr>
          <p:cNvPr id="14" name="object 14"/>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30</a:t>
            </a:fld>
            <a:endParaRPr dirty="0"/>
          </a:p>
        </p:txBody>
      </p:sp>
      <p:sp>
        <p:nvSpPr>
          <p:cNvPr id="13" name="object 13"/>
          <p:cNvSpPr txBox="1"/>
          <p:nvPr/>
        </p:nvSpPr>
        <p:spPr>
          <a:xfrm>
            <a:off x="766572" y="3541217"/>
            <a:ext cx="6797675" cy="757555"/>
          </a:xfrm>
          <a:prstGeom prst="rect">
            <a:avLst/>
          </a:prstGeom>
        </p:spPr>
        <p:txBody>
          <a:bodyPr vert="horz" wrap="square" lIns="0" tIns="12700" rIns="0" bIns="0" rtlCol="0">
            <a:spAutoFit/>
          </a:bodyPr>
          <a:lstStyle/>
          <a:p>
            <a:pPr marL="368300" indent="-330835">
              <a:lnSpc>
                <a:spcPct val="100000"/>
              </a:lnSpc>
              <a:spcBef>
                <a:spcPts val="100"/>
              </a:spcBef>
              <a:buAutoNum type="arabicParenR"/>
              <a:tabLst>
                <a:tab pos="368935" algn="l"/>
                <a:tab pos="4444365" algn="l"/>
              </a:tabLst>
            </a:pPr>
            <a:r>
              <a:rPr sz="2400" spc="-5" dirty="0">
                <a:latin typeface="Times New Roman"/>
                <a:cs typeface="Times New Roman"/>
              </a:rPr>
              <a:t>BaCl</a:t>
            </a:r>
            <a:r>
              <a:rPr sz="2400" spc="-7" baseline="-20833" dirty="0">
                <a:latin typeface="Times New Roman"/>
                <a:cs typeface="Times New Roman"/>
              </a:rPr>
              <a:t>2</a:t>
            </a:r>
            <a:r>
              <a:rPr sz="2400" spc="300" baseline="-20833" dirty="0">
                <a:latin typeface="Times New Roman"/>
                <a:cs typeface="Times New Roman"/>
              </a:rPr>
              <a:t> </a:t>
            </a:r>
            <a:r>
              <a:rPr sz="2400" spc="-10" dirty="0">
                <a:latin typeface="Times New Roman"/>
                <a:cs typeface="Times New Roman"/>
              </a:rPr>
              <a:t>связан</a:t>
            </a:r>
            <a:r>
              <a:rPr sz="2400" spc="10" dirty="0">
                <a:latin typeface="Times New Roman"/>
                <a:cs typeface="Times New Roman"/>
              </a:rPr>
              <a:t> </a:t>
            </a:r>
            <a:r>
              <a:rPr sz="2400" dirty="0">
                <a:latin typeface="Times New Roman"/>
                <a:cs typeface="Times New Roman"/>
              </a:rPr>
              <a:t>с</a:t>
            </a:r>
            <a:r>
              <a:rPr sz="2400" spc="10" dirty="0">
                <a:latin typeface="Times New Roman"/>
                <a:cs typeface="Times New Roman"/>
              </a:rPr>
              <a:t> </a:t>
            </a:r>
            <a:r>
              <a:rPr sz="2400" spc="-5" dirty="0">
                <a:latin typeface="Times New Roman"/>
                <a:cs typeface="Times New Roman"/>
              </a:rPr>
              <a:t>Na</a:t>
            </a:r>
            <a:r>
              <a:rPr sz="2400" spc="-7" baseline="-20833" dirty="0">
                <a:latin typeface="Times New Roman"/>
                <a:cs typeface="Times New Roman"/>
              </a:rPr>
              <a:t>3</a:t>
            </a:r>
            <a:r>
              <a:rPr sz="2400" spc="-5" dirty="0">
                <a:latin typeface="Times New Roman"/>
                <a:cs typeface="Times New Roman"/>
              </a:rPr>
              <a:t>PO</a:t>
            </a:r>
            <a:r>
              <a:rPr sz="2400" spc="-7" baseline="-20833" dirty="0">
                <a:latin typeface="Times New Roman"/>
                <a:cs typeface="Times New Roman"/>
              </a:rPr>
              <a:t>4</a:t>
            </a:r>
            <a:r>
              <a:rPr sz="2400" spc="337" baseline="-20833" dirty="0">
                <a:latin typeface="Times New Roman"/>
                <a:cs typeface="Times New Roman"/>
              </a:rPr>
              <a:t> </a:t>
            </a:r>
            <a:r>
              <a:rPr sz="2400" dirty="0">
                <a:latin typeface="Times New Roman"/>
                <a:cs typeface="Times New Roman"/>
              </a:rPr>
              <a:t>(ур-е</a:t>
            </a:r>
            <a:r>
              <a:rPr sz="2400" spc="-35" dirty="0">
                <a:latin typeface="Times New Roman"/>
                <a:cs typeface="Times New Roman"/>
              </a:rPr>
              <a:t> </a:t>
            </a:r>
            <a:r>
              <a:rPr sz="2400" dirty="0">
                <a:latin typeface="Times New Roman"/>
                <a:cs typeface="Times New Roman"/>
              </a:rPr>
              <a:t>1)	и</a:t>
            </a:r>
            <a:r>
              <a:rPr sz="2400" spc="-20" dirty="0">
                <a:latin typeface="Times New Roman"/>
                <a:cs typeface="Times New Roman"/>
              </a:rPr>
              <a:t> </a:t>
            </a:r>
            <a:r>
              <a:rPr sz="2400" spc="-5" dirty="0">
                <a:latin typeface="Times New Roman"/>
                <a:cs typeface="Times New Roman"/>
              </a:rPr>
              <a:t>Na</a:t>
            </a:r>
            <a:r>
              <a:rPr sz="2400" spc="-7" baseline="-20833" dirty="0">
                <a:latin typeface="Times New Roman"/>
                <a:cs typeface="Times New Roman"/>
              </a:rPr>
              <a:t>2</a:t>
            </a:r>
            <a:r>
              <a:rPr sz="2400" spc="-5" dirty="0">
                <a:latin typeface="Times New Roman"/>
                <a:cs typeface="Times New Roman"/>
              </a:rPr>
              <a:t>SO</a:t>
            </a:r>
            <a:r>
              <a:rPr sz="2400" spc="-7" baseline="-20833" dirty="0">
                <a:latin typeface="Times New Roman"/>
                <a:cs typeface="Times New Roman"/>
              </a:rPr>
              <a:t>4</a:t>
            </a:r>
            <a:r>
              <a:rPr sz="2400" spc="292" baseline="-20833" dirty="0">
                <a:latin typeface="Times New Roman"/>
                <a:cs typeface="Times New Roman"/>
              </a:rPr>
              <a:t> </a:t>
            </a:r>
            <a:r>
              <a:rPr sz="2400" dirty="0">
                <a:latin typeface="Times New Roman"/>
                <a:cs typeface="Times New Roman"/>
              </a:rPr>
              <a:t>(ур-е</a:t>
            </a:r>
            <a:r>
              <a:rPr sz="2400" spc="-50" dirty="0">
                <a:latin typeface="Times New Roman"/>
                <a:cs typeface="Times New Roman"/>
              </a:rPr>
              <a:t> </a:t>
            </a:r>
            <a:r>
              <a:rPr sz="2400" dirty="0">
                <a:latin typeface="Times New Roman"/>
                <a:cs typeface="Times New Roman"/>
              </a:rPr>
              <a:t>3).</a:t>
            </a:r>
            <a:endParaRPr sz="2400">
              <a:latin typeface="Times New Roman"/>
              <a:cs typeface="Times New Roman"/>
            </a:endParaRPr>
          </a:p>
          <a:p>
            <a:pPr marL="351790" indent="-314325">
              <a:lnSpc>
                <a:spcPct val="100000"/>
              </a:lnSpc>
              <a:buAutoNum type="arabicParenR"/>
              <a:tabLst>
                <a:tab pos="352425" algn="l"/>
              </a:tabLst>
            </a:pPr>
            <a:r>
              <a:rPr sz="2400" spc="-5" dirty="0">
                <a:latin typeface="Times New Roman"/>
                <a:cs typeface="Times New Roman"/>
              </a:rPr>
              <a:t>AlCl</a:t>
            </a:r>
            <a:r>
              <a:rPr sz="2400" spc="-7" baseline="-20833" dirty="0">
                <a:latin typeface="Times New Roman"/>
                <a:cs typeface="Times New Roman"/>
              </a:rPr>
              <a:t>3</a:t>
            </a:r>
            <a:r>
              <a:rPr sz="2400" spc="284" baseline="-20833" dirty="0">
                <a:latin typeface="Times New Roman"/>
                <a:cs typeface="Times New Roman"/>
              </a:rPr>
              <a:t> </a:t>
            </a:r>
            <a:r>
              <a:rPr sz="2400" spc="-10" dirty="0">
                <a:latin typeface="Times New Roman"/>
                <a:cs typeface="Times New Roman"/>
              </a:rPr>
              <a:t>связан</a:t>
            </a:r>
            <a:r>
              <a:rPr sz="2400" dirty="0">
                <a:latin typeface="Times New Roman"/>
                <a:cs typeface="Times New Roman"/>
              </a:rPr>
              <a:t> с </a:t>
            </a:r>
            <a:r>
              <a:rPr sz="2400" spc="-5" dirty="0">
                <a:latin typeface="Times New Roman"/>
                <a:cs typeface="Times New Roman"/>
              </a:rPr>
              <a:t>Na</a:t>
            </a:r>
            <a:r>
              <a:rPr sz="2400" spc="-7" baseline="-20833" dirty="0">
                <a:latin typeface="Times New Roman"/>
                <a:cs typeface="Times New Roman"/>
              </a:rPr>
              <a:t>3</a:t>
            </a:r>
            <a:r>
              <a:rPr sz="2400" spc="-5" dirty="0">
                <a:latin typeface="Times New Roman"/>
                <a:cs typeface="Times New Roman"/>
              </a:rPr>
              <a:t>PO</a:t>
            </a:r>
            <a:r>
              <a:rPr sz="2400" spc="-7" baseline="-20833" dirty="0">
                <a:latin typeface="Times New Roman"/>
                <a:cs typeface="Times New Roman"/>
              </a:rPr>
              <a:t>4</a:t>
            </a:r>
            <a:r>
              <a:rPr sz="2400" spc="330" baseline="-20833" dirty="0">
                <a:latin typeface="Times New Roman"/>
                <a:cs typeface="Times New Roman"/>
              </a:rPr>
              <a:t> </a:t>
            </a:r>
            <a:r>
              <a:rPr sz="2400" dirty="0">
                <a:latin typeface="Times New Roman"/>
                <a:cs typeface="Times New Roman"/>
              </a:rPr>
              <a:t>(ур-е</a:t>
            </a:r>
            <a:r>
              <a:rPr sz="2400" spc="-35" dirty="0">
                <a:latin typeface="Times New Roman"/>
                <a:cs typeface="Times New Roman"/>
              </a:rPr>
              <a:t> </a:t>
            </a:r>
            <a:r>
              <a:rPr sz="2400" dirty="0">
                <a:latin typeface="Times New Roman"/>
                <a:cs typeface="Times New Roman"/>
              </a:rPr>
              <a:t>1)</a:t>
            </a:r>
            <a:r>
              <a:rPr sz="2400" spc="-10" dirty="0">
                <a:latin typeface="Times New Roman"/>
                <a:cs typeface="Times New Roman"/>
              </a:rPr>
              <a:t> </a:t>
            </a:r>
            <a:r>
              <a:rPr sz="2400" dirty="0">
                <a:latin typeface="Times New Roman"/>
                <a:cs typeface="Times New Roman"/>
              </a:rPr>
              <a:t>(и </a:t>
            </a:r>
            <a:r>
              <a:rPr sz="2400" spc="-5" dirty="0">
                <a:latin typeface="Times New Roman"/>
                <a:cs typeface="Times New Roman"/>
              </a:rPr>
              <a:t>Na</a:t>
            </a:r>
            <a:r>
              <a:rPr sz="2400" spc="-7" baseline="-20833" dirty="0">
                <a:latin typeface="Times New Roman"/>
                <a:cs typeface="Times New Roman"/>
              </a:rPr>
              <a:t>2</a:t>
            </a:r>
            <a:r>
              <a:rPr sz="2400" spc="-5" dirty="0">
                <a:latin typeface="Times New Roman"/>
                <a:cs typeface="Times New Roman"/>
              </a:rPr>
              <a:t>SO</a:t>
            </a:r>
            <a:r>
              <a:rPr sz="2400" spc="-7" baseline="-20833" dirty="0">
                <a:latin typeface="Times New Roman"/>
                <a:cs typeface="Times New Roman"/>
              </a:rPr>
              <a:t>4</a:t>
            </a:r>
            <a:r>
              <a:rPr sz="2400" spc="330" baseline="-20833" dirty="0">
                <a:latin typeface="Times New Roman"/>
                <a:cs typeface="Times New Roman"/>
              </a:rPr>
              <a:t> </a:t>
            </a:r>
            <a:r>
              <a:rPr sz="2400" dirty="0">
                <a:latin typeface="Times New Roman"/>
                <a:cs typeface="Times New Roman"/>
              </a:rPr>
              <a:t>(ур-е</a:t>
            </a:r>
            <a:r>
              <a:rPr sz="2400" spc="-35" dirty="0">
                <a:latin typeface="Times New Roman"/>
                <a:cs typeface="Times New Roman"/>
              </a:rPr>
              <a:t> </a:t>
            </a:r>
            <a:r>
              <a:rPr sz="2400" dirty="0">
                <a:latin typeface="Times New Roman"/>
                <a:cs typeface="Times New Roman"/>
              </a:rPr>
              <a:t>3).</a:t>
            </a:r>
            <a:endParaRPr sz="2400">
              <a:latin typeface="Times New Roman"/>
              <a:cs typeface="Times New Roman"/>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68527" y="163829"/>
            <a:ext cx="10771505" cy="1244600"/>
          </a:xfrm>
          <a:prstGeom prst="rect">
            <a:avLst/>
          </a:prstGeom>
        </p:spPr>
        <p:txBody>
          <a:bodyPr vert="horz" wrap="square" lIns="0" tIns="12065" rIns="0" bIns="0" rtlCol="0">
            <a:spAutoFit/>
          </a:bodyPr>
          <a:lstStyle/>
          <a:p>
            <a:pPr marL="12700" marR="5080">
              <a:lnSpc>
                <a:spcPct val="100000"/>
              </a:lnSpc>
              <a:spcBef>
                <a:spcPts val="95"/>
              </a:spcBef>
            </a:pPr>
            <a:r>
              <a:rPr sz="1600" b="1" spc="-5" dirty="0">
                <a:latin typeface="Times New Roman"/>
                <a:cs typeface="Times New Roman"/>
              </a:rPr>
              <a:t>Пример</a:t>
            </a:r>
            <a:r>
              <a:rPr sz="1600" b="1" spc="5" dirty="0">
                <a:latin typeface="Times New Roman"/>
                <a:cs typeface="Times New Roman"/>
              </a:rPr>
              <a:t> </a:t>
            </a:r>
            <a:r>
              <a:rPr sz="1600" b="1" spc="-5" dirty="0">
                <a:latin typeface="Times New Roman"/>
                <a:cs typeface="Times New Roman"/>
              </a:rPr>
              <a:t>3.</a:t>
            </a:r>
            <a:r>
              <a:rPr sz="1600" b="1" spc="15" dirty="0">
                <a:latin typeface="Times New Roman"/>
                <a:cs typeface="Times New Roman"/>
              </a:rPr>
              <a:t> </a:t>
            </a:r>
            <a:r>
              <a:rPr sz="1600" dirty="0">
                <a:latin typeface="Times New Roman"/>
                <a:cs typeface="Times New Roman"/>
              </a:rPr>
              <a:t>Смесь</a:t>
            </a:r>
            <a:r>
              <a:rPr sz="1600" spc="15" dirty="0">
                <a:latin typeface="Times New Roman"/>
                <a:cs typeface="Times New Roman"/>
              </a:rPr>
              <a:t> </a:t>
            </a:r>
            <a:r>
              <a:rPr sz="1600" spc="-5" dirty="0">
                <a:latin typeface="Times New Roman"/>
                <a:cs typeface="Times New Roman"/>
              </a:rPr>
              <a:t>хлоридов</a:t>
            </a:r>
            <a:r>
              <a:rPr sz="1600" spc="-10" dirty="0">
                <a:latin typeface="Times New Roman"/>
                <a:cs typeface="Times New Roman"/>
              </a:rPr>
              <a:t> </a:t>
            </a:r>
            <a:r>
              <a:rPr sz="1600" spc="-5" dirty="0">
                <a:latin typeface="Times New Roman"/>
                <a:cs typeface="Times New Roman"/>
              </a:rPr>
              <a:t>бария</a:t>
            </a:r>
            <a:r>
              <a:rPr sz="1600" spc="15" dirty="0">
                <a:latin typeface="Times New Roman"/>
                <a:cs typeface="Times New Roman"/>
              </a:rPr>
              <a:t> </a:t>
            </a:r>
            <a:r>
              <a:rPr sz="1600" spc="-5" dirty="0">
                <a:latin typeface="Times New Roman"/>
                <a:cs typeface="Times New Roman"/>
              </a:rPr>
              <a:t>и</a:t>
            </a:r>
            <a:r>
              <a:rPr sz="1600" spc="5" dirty="0">
                <a:latin typeface="Times New Roman"/>
                <a:cs typeface="Times New Roman"/>
              </a:rPr>
              <a:t> </a:t>
            </a:r>
            <a:r>
              <a:rPr sz="1600" spc="-10" dirty="0">
                <a:latin typeface="Times New Roman"/>
                <a:cs typeface="Times New Roman"/>
              </a:rPr>
              <a:t>алюминия</a:t>
            </a:r>
            <a:r>
              <a:rPr sz="1600" spc="60" dirty="0">
                <a:latin typeface="Times New Roman"/>
                <a:cs typeface="Times New Roman"/>
              </a:rPr>
              <a:t> </a:t>
            </a:r>
            <a:r>
              <a:rPr sz="1600" spc="-5" dirty="0">
                <a:latin typeface="Times New Roman"/>
                <a:cs typeface="Times New Roman"/>
              </a:rPr>
              <a:t>растворили</a:t>
            </a:r>
            <a:r>
              <a:rPr sz="1600" spc="30" dirty="0">
                <a:latin typeface="Times New Roman"/>
                <a:cs typeface="Times New Roman"/>
              </a:rPr>
              <a:t> </a:t>
            </a:r>
            <a:r>
              <a:rPr sz="1600" spc="-5" dirty="0">
                <a:latin typeface="Times New Roman"/>
                <a:cs typeface="Times New Roman"/>
              </a:rPr>
              <a:t>в</a:t>
            </a:r>
            <a:r>
              <a:rPr sz="1600" spc="-15" dirty="0">
                <a:latin typeface="Times New Roman"/>
                <a:cs typeface="Times New Roman"/>
              </a:rPr>
              <a:t> воде.</a:t>
            </a:r>
            <a:r>
              <a:rPr sz="1600" spc="10" dirty="0">
                <a:latin typeface="Times New Roman"/>
                <a:cs typeface="Times New Roman"/>
              </a:rPr>
              <a:t> </a:t>
            </a:r>
            <a:r>
              <a:rPr sz="1600" spc="-10" dirty="0">
                <a:latin typeface="Times New Roman"/>
                <a:cs typeface="Times New Roman"/>
              </a:rPr>
              <a:t>Полученный</a:t>
            </a:r>
            <a:r>
              <a:rPr sz="1600" spc="50" dirty="0">
                <a:latin typeface="Times New Roman"/>
                <a:cs typeface="Times New Roman"/>
              </a:rPr>
              <a:t> </a:t>
            </a:r>
            <a:r>
              <a:rPr sz="1600" spc="-5" dirty="0">
                <a:latin typeface="Times New Roman"/>
                <a:cs typeface="Times New Roman"/>
              </a:rPr>
              <a:t>раствор</a:t>
            </a:r>
            <a:r>
              <a:rPr sz="1600" spc="5" dirty="0">
                <a:latin typeface="Times New Roman"/>
                <a:cs typeface="Times New Roman"/>
              </a:rPr>
              <a:t> </a:t>
            </a:r>
            <a:r>
              <a:rPr sz="1600" spc="-10" dirty="0">
                <a:latin typeface="Times New Roman"/>
                <a:cs typeface="Times New Roman"/>
              </a:rPr>
              <a:t>разделили</a:t>
            </a:r>
            <a:r>
              <a:rPr sz="1600" spc="45" dirty="0">
                <a:latin typeface="Times New Roman"/>
                <a:cs typeface="Times New Roman"/>
              </a:rPr>
              <a:t> </a:t>
            </a:r>
            <a:r>
              <a:rPr sz="1600" spc="-5" dirty="0">
                <a:latin typeface="Times New Roman"/>
                <a:cs typeface="Times New Roman"/>
              </a:rPr>
              <a:t>на</a:t>
            </a:r>
            <a:r>
              <a:rPr sz="1600" spc="5" dirty="0">
                <a:latin typeface="Times New Roman"/>
                <a:cs typeface="Times New Roman"/>
              </a:rPr>
              <a:t> </a:t>
            </a:r>
            <a:r>
              <a:rPr sz="1600" spc="-5" dirty="0">
                <a:latin typeface="Times New Roman"/>
                <a:cs typeface="Times New Roman"/>
              </a:rPr>
              <a:t>3</a:t>
            </a:r>
            <a:r>
              <a:rPr sz="1600" spc="5" dirty="0">
                <a:latin typeface="Times New Roman"/>
                <a:cs typeface="Times New Roman"/>
              </a:rPr>
              <a:t> </a:t>
            </a:r>
            <a:r>
              <a:rPr sz="1600" spc="-25" dirty="0">
                <a:latin typeface="Times New Roman"/>
                <a:cs typeface="Times New Roman"/>
              </a:rPr>
              <a:t>колбы.</a:t>
            </a:r>
            <a:r>
              <a:rPr sz="1600" spc="5" dirty="0">
                <a:latin typeface="Times New Roman"/>
                <a:cs typeface="Times New Roman"/>
              </a:rPr>
              <a:t> </a:t>
            </a:r>
            <a:r>
              <a:rPr sz="1600" spc="-5" dirty="0">
                <a:latin typeface="Times New Roman"/>
                <a:cs typeface="Times New Roman"/>
              </a:rPr>
              <a:t>К 300</a:t>
            </a:r>
            <a:r>
              <a:rPr sz="1600" spc="5" dirty="0">
                <a:latin typeface="Times New Roman"/>
                <a:cs typeface="Times New Roman"/>
              </a:rPr>
              <a:t> </a:t>
            </a:r>
            <a:r>
              <a:rPr sz="1600" spc="-5" dirty="0">
                <a:latin typeface="Times New Roman"/>
                <a:cs typeface="Times New Roman"/>
              </a:rPr>
              <a:t>г </a:t>
            </a:r>
            <a:r>
              <a:rPr sz="1600" dirty="0">
                <a:latin typeface="Times New Roman"/>
                <a:cs typeface="Times New Roman"/>
              </a:rPr>
              <a:t> </a:t>
            </a:r>
            <a:r>
              <a:rPr sz="1600" spc="-5" dirty="0">
                <a:latin typeface="Times New Roman"/>
                <a:cs typeface="Times New Roman"/>
              </a:rPr>
              <a:t>раствора в</a:t>
            </a:r>
            <a:r>
              <a:rPr sz="1600" dirty="0">
                <a:latin typeface="Times New Roman"/>
                <a:cs typeface="Times New Roman"/>
              </a:rPr>
              <a:t> </a:t>
            </a:r>
            <a:r>
              <a:rPr sz="1600" spc="-10" dirty="0">
                <a:latin typeface="Times New Roman"/>
                <a:cs typeface="Times New Roman"/>
              </a:rPr>
              <a:t>первой</a:t>
            </a:r>
            <a:r>
              <a:rPr sz="1600" spc="15" dirty="0">
                <a:latin typeface="Times New Roman"/>
                <a:cs typeface="Times New Roman"/>
              </a:rPr>
              <a:t> </a:t>
            </a:r>
            <a:r>
              <a:rPr sz="1600" spc="-30" dirty="0">
                <a:latin typeface="Times New Roman"/>
                <a:cs typeface="Times New Roman"/>
              </a:rPr>
              <a:t>колбе</a:t>
            </a:r>
            <a:r>
              <a:rPr sz="1600" spc="10" dirty="0">
                <a:latin typeface="Times New Roman"/>
                <a:cs typeface="Times New Roman"/>
              </a:rPr>
              <a:t> </a:t>
            </a:r>
            <a:r>
              <a:rPr sz="1600" spc="-10" dirty="0">
                <a:latin typeface="Times New Roman"/>
                <a:cs typeface="Times New Roman"/>
              </a:rPr>
              <a:t>прилили</a:t>
            </a:r>
            <a:r>
              <a:rPr sz="1600" spc="40" dirty="0">
                <a:latin typeface="Times New Roman"/>
                <a:cs typeface="Times New Roman"/>
              </a:rPr>
              <a:t> </a:t>
            </a:r>
            <a:r>
              <a:rPr sz="1600" spc="-5" dirty="0">
                <a:latin typeface="Times New Roman"/>
                <a:cs typeface="Times New Roman"/>
              </a:rPr>
              <a:t>164</a:t>
            </a:r>
            <a:r>
              <a:rPr sz="1600" spc="5" dirty="0">
                <a:latin typeface="Times New Roman"/>
                <a:cs typeface="Times New Roman"/>
              </a:rPr>
              <a:t> </a:t>
            </a:r>
            <a:r>
              <a:rPr sz="1600" spc="-5" dirty="0">
                <a:latin typeface="Times New Roman"/>
                <a:cs typeface="Times New Roman"/>
              </a:rPr>
              <a:t>г 10%</a:t>
            </a:r>
            <a:r>
              <a:rPr sz="1600" dirty="0">
                <a:latin typeface="Times New Roman"/>
                <a:cs typeface="Times New Roman"/>
              </a:rPr>
              <a:t> </a:t>
            </a:r>
            <a:r>
              <a:rPr sz="1600" spc="-5" dirty="0">
                <a:latin typeface="Times New Roman"/>
                <a:cs typeface="Times New Roman"/>
              </a:rPr>
              <a:t>раствора</a:t>
            </a:r>
            <a:r>
              <a:rPr sz="1600" spc="10" dirty="0">
                <a:latin typeface="Times New Roman"/>
                <a:cs typeface="Times New Roman"/>
              </a:rPr>
              <a:t> </a:t>
            </a:r>
            <a:r>
              <a:rPr sz="1600" dirty="0">
                <a:latin typeface="Times New Roman"/>
                <a:cs typeface="Times New Roman"/>
              </a:rPr>
              <a:t>фосфата</a:t>
            </a:r>
            <a:r>
              <a:rPr sz="1600" spc="5" dirty="0">
                <a:latin typeface="Times New Roman"/>
                <a:cs typeface="Times New Roman"/>
              </a:rPr>
              <a:t> </a:t>
            </a:r>
            <a:r>
              <a:rPr sz="1600" spc="-10" dirty="0">
                <a:latin typeface="Times New Roman"/>
                <a:cs typeface="Times New Roman"/>
              </a:rPr>
              <a:t>натрия,</a:t>
            </a:r>
            <a:r>
              <a:rPr sz="1600" spc="25" dirty="0">
                <a:latin typeface="Times New Roman"/>
                <a:cs typeface="Times New Roman"/>
              </a:rPr>
              <a:t> </a:t>
            </a:r>
            <a:r>
              <a:rPr sz="1600" spc="-5" dirty="0">
                <a:latin typeface="Times New Roman"/>
                <a:cs typeface="Times New Roman"/>
              </a:rPr>
              <a:t>в </a:t>
            </a:r>
            <a:r>
              <a:rPr sz="1600" spc="-20" dirty="0">
                <a:latin typeface="Times New Roman"/>
                <a:cs typeface="Times New Roman"/>
              </a:rPr>
              <a:t>результате</a:t>
            </a:r>
            <a:r>
              <a:rPr sz="1600" spc="5" dirty="0">
                <a:latin typeface="Times New Roman"/>
                <a:cs typeface="Times New Roman"/>
              </a:rPr>
              <a:t> </a:t>
            </a:r>
            <a:r>
              <a:rPr sz="1600" spc="-15" dirty="0">
                <a:latin typeface="Times New Roman"/>
                <a:cs typeface="Times New Roman"/>
              </a:rPr>
              <a:t>чего</a:t>
            </a:r>
            <a:r>
              <a:rPr sz="1600" dirty="0">
                <a:latin typeface="Times New Roman"/>
                <a:cs typeface="Times New Roman"/>
              </a:rPr>
              <a:t> </a:t>
            </a:r>
            <a:r>
              <a:rPr sz="1600" spc="-5" dirty="0">
                <a:latin typeface="Times New Roman"/>
                <a:cs typeface="Times New Roman"/>
              </a:rPr>
              <a:t>все</a:t>
            </a:r>
            <a:r>
              <a:rPr sz="1600" spc="10" dirty="0">
                <a:latin typeface="Times New Roman"/>
                <a:cs typeface="Times New Roman"/>
              </a:rPr>
              <a:t> </a:t>
            </a:r>
            <a:r>
              <a:rPr sz="1600" spc="-20" dirty="0">
                <a:latin typeface="Times New Roman"/>
                <a:cs typeface="Times New Roman"/>
              </a:rPr>
              <a:t>исходные</a:t>
            </a:r>
            <a:r>
              <a:rPr sz="1600" spc="15" dirty="0">
                <a:latin typeface="Times New Roman"/>
                <a:cs typeface="Times New Roman"/>
              </a:rPr>
              <a:t> </a:t>
            </a:r>
            <a:r>
              <a:rPr sz="1600" spc="-5" dirty="0">
                <a:latin typeface="Times New Roman"/>
                <a:cs typeface="Times New Roman"/>
              </a:rPr>
              <a:t>вещества </a:t>
            </a:r>
            <a:r>
              <a:rPr sz="1600" dirty="0">
                <a:latin typeface="Times New Roman"/>
                <a:cs typeface="Times New Roman"/>
              </a:rPr>
              <a:t> </a:t>
            </a:r>
            <a:r>
              <a:rPr sz="1600" spc="-5" dirty="0">
                <a:latin typeface="Times New Roman"/>
                <a:cs typeface="Times New Roman"/>
              </a:rPr>
              <a:t>прореагировали</a:t>
            </a:r>
            <a:r>
              <a:rPr sz="1600" spc="25" dirty="0">
                <a:latin typeface="Times New Roman"/>
                <a:cs typeface="Times New Roman"/>
              </a:rPr>
              <a:t> </a:t>
            </a:r>
            <a:r>
              <a:rPr sz="1600" spc="-5" dirty="0">
                <a:latin typeface="Times New Roman"/>
                <a:cs typeface="Times New Roman"/>
              </a:rPr>
              <a:t>полностью.</a:t>
            </a:r>
            <a:r>
              <a:rPr sz="1600" spc="40" dirty="0">
                <a:latin typeface="Times New Roman"/>
                <a:cs typeface="Times New Roman"/>
              </a:rPr>
              <a:t> </a:t>
            </a:r>
            <a:r>
              <a:rPr sz="1600" spc="-5" dirty="0">
                <a:latin typeface="Times New Roman"/>
                <a:cs typeface="Times New Roman"/>
              </a:rPr>
              <a:t>К</a:t>
            </a:r>
            <a:r>
              <a:rPr sz="1600" dirty="0">
                <a:latin typeface="Times New Roman"/>
                <a:cs typeface="Times New Roman"/>
              </a:rPr>
              <a:t> </a:t>
            </a:r>
            <a:r>
              <a:rPr sz="1600" spc="-5" dirty="0">
                <a:latin typeface="Times New Roman"/>
                <a:cs typeface="Times New Roman"/>
              </a:rPr>
              <a:t>120</a:t>
            </a:r>
            <a:r>
              <a:rPr sz="1600" spc="-10" dirty="0">
                <a:latin typeface="Times New Roman"/>
                <a:cs typeface="Times New Roman"/>
              </a:rPr>
              <a:t> </a:t>
            </a:r>
            <a:r>
              <a:rPr sz="1600" spc="-5" dirty="0">
                <a:latin typeface="Times New Roman"/>
                <a:cs typeface="Times New Roman"/>
              </a:rPr>
              <a:t>г</a:t>
            </a:r>
            <a:r>
              <a:rPr sz="1600" spc="45" dirty="0">
                <a:latin typeface="Times New Roman"/>
                <a:cs typeface="Times New Roman"/>
              </a:rPr>
              <a:t> </a:t>
            </a:r>
            <a:r>
              <a:rPr sz="1600" spc="-5" dirty="0">
                <a:latin typeface="Times New Roman"/>
                <a:cs typeface="Times New Roman"/>
              </a:rPr>
              <a:t>раствора</a:t>
            </a:r>
            <a:r>
              <a:rPr sz="1600" dirty="0">
                <a:latin typeface="Times New Roman"/>
                <a:cs typeface="Times New Roman"/>
              </a:rPr>
              <a:t> </a:t>
            </a:r>
            <a:r>
              <a:rPr sz="1600" spc="-10" dirty="0">
                <a:latin typeface="Times New Roman"/>
                <a:cs typeface="Times New Roman"/>
              </a:rPr>
              <a:t>во</a:t>
            </a:r>
            <a:r>
              <a:rPr sz="1600" spc="10" dirty="0">
                <a:latin typeface="Times New Roman"/>
                <a:cs typeface="Times New Roman"/>
              </a:rPr>
              <a:t> </a:t>
            </a:r>
            <a:r>
              <a:rPr sz="1600" spc="-15" dirty="0">
                <a:latin typeface="Times New Roman"/>
                <a:cs typeface="Times New Roman"/>
              </a:rPr>
              <a:t>второй</a:t>
            </a:r>
            <a:r>
              <a:rPr sz="1600" dirty="0">
                <a:latin typeface="Times New Roman"/>
                <a:cs typeface="Times New Roman"/>
              </a:rPr>
              <a:t> </a:t>
            </a:r>
            <a:r>
              <a:rPr sz="1600" spc="-30" dirty="0">
                <a:latin typeface="Times New Roman"/>
                <a:cs typeface="Times New Roman"/>
              </a:rPr>
              <a:t>колбе</a:t>
            </a:r>
            <a:r>
              <a:rPr sz="1600" spc="20" dirty="0">
                <a:latin typeface="Times New Roman"/>
                <a:cs typeface="Times New Roman"/>
              </a:rPr>
              <a:t> </a:t>
            </a:r>
            <a:r>
              <a:rPr sz="1600" spc="-5" dirty="0">
                <a:latin typeface="Times New Roman"/>
                <a:cs typeface="Times New Roman"/>
              </a:rPr>
              <a:t>добавили</a:t>
            </a:r>
            <a:r>
              <a:rPr sz="1600" spc="5" dirty="0">
                <a:latin typeface="Times New Roman"/>
                <a:cs typeface="Times New Roman"/>
              </a:rPr>
              <a:t> </a:t>
            </a:r>
            <a:r>
              <a:rPr sz="1600" spc="-5" dirty="0">
                <a:latin typeface="Times New Roman"/>
                <a:cs typeface="Times New Roman"/>
              </a:rPr>
              <a:t>155,61 г</a:t>
            </a:r>
            <a:r>
              <a:rPr sz="1600" spc="15" dirty="0">
                <a:latin typeface="Times New Roman"/>
                <a:cs typeface="Times New Roman"/>
              </a:rPr>
              <a:t> </a:t>
            </a:r>
            <a:r>
              <a:rPr sz="1600" spc="-5" dirty="0">
                <a:latin typeface="Times New Roman"/>
                <a:cs typeface="Times New Roman"/>
              </a:rPr>
              <a:t>20</a:t>
            </a:r>
            <a:r>
              <a:rPr sz="1600" spc="5" dirty="0">
                <a:latin typeface="Times New Roman"/>
                <a:cs typeface="Times New Roman"/>
              </a:rPr>
              <a:t> </a:t>
            </a:r>
            <a:r>
              <a:rPr sz="1600" spc="-5" dirty="0">
                <a:latin typeface="Times New Roman"/>
                <a:cs typeface="Times New Roman"/>
              </a:rPr>
              <a:t>%</a:t>
            </a:r>
            <a:r>
              <a:rPr sz="1600" spc="5" dirty="0">
                <a:latin typeface="Times New Roman"/>
                <a:cs typeface="Times New Roman"/>
              </a:rPr>
              <a:t> </a:t>
            </a:r>
            <a:r>
              <a:rPr sz="1600" spc="-5" dirty="0">
                <a:latin typeface="Times New Roman"/>
                <a:cs typeface="Times New Roman"/>
              </a:rPr>
              <a:t>раствора</a:t>
            </a:r>
            <a:r>
              <a:rPr sz="1600" spc="10" dirty="0">
                <a:latin typeface="Times New Roman"/>
                <a:cs typeface="Times New Roman"/>
              </a:rPr>
              <a:t> </a:t>
            </a:r>
            <a:r>
              <a:rPr sz="1600" spc="-20" dirty="0">
                <a:latin typeface="Times New Roman"/>
                <a:cs typeface="Times New Roman"/>
              </a:rPr>
              <a:t>сульфата</a:t>
            </a:r>
            <a:r>
              <a:rPr sz="1600" spc="20" dirty="0">
                <a:latin typeface="Times New Roman"/>
                <a:cs typeface="Times New Roman"/>
              </a:rPr>
              <a:t> </a:t>
            </a:r>
            <a:r>
              <a:rPr sz="1600" spc="-10" dirty="0">
                <a:latin typeface="Times New Roman"/>
                <a:cs typeface="Times New Roman"/>
              </a:rPr>
              <a:t>натрия,</a:t>
            </a:r>
            <a:r>
              <a:rPr sz="1600" spc="25" dirty="0">
                <a:latin typeface="Times New Roman"/>
                <a:cs typeface="Times New Roman"/>
              </a:rPr>
              <a:t> </a:t>
            </a:r>
            <a:r>
              <a:rPr sz="1600" spc="-10" dirty="0">
                <a:latin typeface="Times New Roman"/>
                <a:cs typeface="Times New Roman"/>
              </a:rPr>
              <a:t>при</a:t>
            </a:r>
            <a:r>
              <a:rPr sz="1600" spc="10" dirty="0">
                <a:latin typeface="Times New Roman"/>
                <a:cs typeface="Times New Roman"/>
              </a:rPr>
              <a:t> </a:t>
            </a:r>
            <a:r>
              <a:rPr sz="1600" spc="-20" dirty="0">
                <a:latin typeface="Times New Roman"/>
                <a:cs typeface="Times New Roman"/>
              </a:rPr>
              <a:t>этом </a:t>
            </a:r>
            <a:r>
              <a:rPr sz="1600" spc="-15" dirty="0">
                <a:latin typeface="Times New Roman"/>
                <a:cs typeface="Times New Roman"/>
              </a:rPr>
              <a:t> </a:t>
            </a:r>
            <a:r>
              <a:rPr sz="1600" spc="-10" dirty="0">
                <a:latin typeface="Times New Roman"/>
                <a:cs typeface="Times New Roman"/>
              </a:rPr>
              <a:t>массовая</a:t>
            </a:r>
            <a:r>
              <a:rPr sz="1600" spc="25" dirty="0">
                <a:latin typeface="Times New Roman"/>
                <a:cs typeface="Times New Roman"/>
              </a:rPr>
              <a:t> </a:t>
            </a:r>
            <a:r>
              <a:rPr sz="1600" spc="-10" dirty="0">
                <a:latin typeface="Times New Roman"/>
                <a:cs typeface="Times New Roman"/>
              </a:rPr>
              <a:t>доля</a:t>
            </a:r>
            <a:r>
              <a:rPr sz="1600" spc="10" dirty="0">
                <a:latin typeface="Times New Roman"/>
                <a:cs typeface="Times New Roman"/>
              </a:rPr>
              <a:t> </a:t>
            </a:r>
            <a:r>
              <a:rPr sz="1600" spc="-20" dirty="0">
                <a:latin typeface="Times New Roman"/>
                <a:cs typeface="Times New Roman"/>
              </a:rPr>
              <a:t>сульфата</a:t>
            </a:r>
            <a:r>
              <a:rPr sz="1600" spc="35" dirty="0">
                <a:latin typeface="Times New Roman"/>
                <a:cs typeface="Times New Roman"/>
              </a:rPr>
              <a:t> </a:t>
            </a:r>
            <a:r>
              <a:rPr sz="1600" spc="-10" dirty="0">
                <a:latin typeface="Times New Roman"/>
                <a:cs typeface="Times New Roman"/>
              </a:rPr>
              <a:t>натрия</a:t>
            </a:r>
            <a:r>
              <a:rPr sz="1600" spc="25" dirty="0">
                <a:latin typeface="Times New Roman"/>
                <a:cs typeface="Times New Roman"/>
              </a:rPr>
              <a:t> </a:t>
            </a:r>
            <a:r>
              <a:rPr sz="1600" spc="-5" dirty="0">
                <a:latin typeface="Times New Roman"/>
                <a:cs typeface="Times New Roman"/>
              </a:rPr>
              <a:t>в</a:t>
            </a:r>
            <a:r>
              <a:rPr sz="1600" spc="5" dirty="0">
                <a:latin typeface="Times New Roman"/>
                <a:cs typeface="Times New Roman"/>
              </a:rPr>
              <a:t> </a:t>
            </a:r>
            <a:r>
              <a:rPr sz="1600" spc="-25" dirty="0">
                <a:latin typeface="Times New Roman"/>
                <a:cs typeface="Times New Roman"/>
              </a:rPr>
              <a:t>конечном</a:t>
            </a:r>
            <a:r>
              <a:rPr sz="1600" spc="10" dirty="0">
                <a:latin typeface="Times New Roman"/>
                <a:cs typeface="Times New Roman"/>
              </a:rPr>
              <a:t> </a:t>
            </a:r>
            <a:r>
              <a:rPr sz="1600" spc="-5" dirty="0">
                <a:latin typeface="Times New Roman"/>
                <a:cs typeface="Times New Roman"/>
              </a:rPr>
              <a:t>растворе</a:t>
            </a:r>
            <a:r>
              <a:rPr sz="1600" spc="15" dirty="0">
                <a:latin typeface="Times New Roman"/>
                <a:cs typeface="Times New Roman"/>
              </a:rPr>
              <a:t> </a:t>
            </a:r>
            <a:r>
              <a:rPr sz="1600" spc="-5" dirty="0">
                <a:latin typeface="Times New Roman"/>
                <a:cs typeface="Times New Roman"/>
              </a:rPr>
              <a:t>оказалась</a:t>
            </a:r>
            <a:r>
              <a:rPr sz="1600" spc="20" dirty="0">
                <a:latin typeface="Times New Roman"/>
                <a:cs typeface="Times New Roman"/>
              </a:rPr>
              <a:t> </a:t>
            </a:r>
            <a:r>
              <a:rPr sz="1600" spc="-5" dirty="0">
                <a:latin typeface="Times New Roman"/>
                <a:cs typeface="Times New Roman"/>
              </a:rPr>
              <a:t>в</a:t>
            </a:r>
            <a:r>
              <a:rPr sz="1600" spc="5" dirty="0">
                <a:latin typeface="Times New Roman"/>
                <a:cs typeface="Times New Roman"/>
              </a:rPr>
              <a:t> </a:t>
            </a:r>
            <a:r>
              <a:rPr sz="1600" spc="-5" dirty="0">
                <a:latin typeface="Times New Roman"/>
                <a:cs typeface="Times New Roman"/>
              </a:rPr>
              <a:t>2</a:t>
            </a:r>
            <a:r>
              <a:rPr sz="1600" spc="15" dirty="0">
                <a:latin typeface="Times New Roman"/>
                <a:cs typeface="Times New Roman"/>
              </a:rPr>
              <a:t> </a:t>
            </a:r>
            <a:r>
              <a:rPr sz="1600" spc="-5" dirty="0">
                <a:latin typeface="Times New Roman"/>
                <a:cs typeface="Times New Roman"/>
              </a:rPr>
              <a:t>раза</a:t>
            </a:r>
            <a:r>
              <a:rPr sz="1600" spc="15" dirty="0">
                <a:latin typeface="Times New Roman"/>
                <a:cs typeface="Times New Roman"/>
              </a:rPr>
              <a:t> </a:t>
            </a:r>
            <a:r>
              <a:rPr sz="1600" spc="-5" dirty="0">
                <a:latin typeface="Times New Roman"/>
                <a:cs typeface="Times New Roman"/>
              </a:rPr>
              <a:t>меньше,</a:t>
            </a:r>
            <a:r>
              <a:rPr sz="1600" spc="35" dirty="0">
                <a:latin typeface="Times New Roman"/>
                <a:cs typeface="Times New Roman"/>
              </a:rPr>
              <a:t> </a:t>
            </a:r>
            <a:r>
              <a:rPr sz="1600" spc="-5" dirty="0">
                <a:latin typeface="Times New Roman"/>
                <a:cs typeface="Times New Roman"/>
              </a:rPr>
              <a:t>чем</a:t>
            </a:r>
            <a:r>
              <a:rPr sz="1600" spc="15" dirty="0">
                <a:latin typeface="Times New Roman"/>
                <a:cs typeface="Times New Roman"/>
              </a:rPr>
              <a:t> </a:t>
            </a:r>
            <a:r>
              <a:rPr sz="1600" spc="-5" dirty="0">
                <a:latin typeface="Times New Roman"/>
                <a:cs typeface="Times New Roman"/>
              </a:rPr>
              <a:t>в</a:t>
            </a:r>
            <a:r>
              <a:rPr sz="1600" spc="10" dirty="0">
                <a:latin typeface="Times New Roman"/>
                <a:cs typeface="Times New Roman"/>
              </a:rPr>
              <a:t> </a:t>
            </a:r>
            <a:r>
              <a:rPr sz="1600" spc="-25" dirty="0">
                <a:latin typeface="Times New Roman"/>
                <a:cs typeface="Times New Roman"/>
              </a:rPr>
              <a:t>исходном.</a:t>
            </a:r>
            <a:r>
              <a:rPr sz="1600" spc="20" dirty="0">
                <a:latin typeface="Times New Roman"/>
                <a:cs typeface="Times New Roman"/>
              </a:rPr>
              <a:t> </a:t>
            </a:r>
            <a:r>
              <a:rPr sz="1600" spc="-10" dirty="0">
                <a:latin typeface="Times New Roman"/>
                <a:cs typeface="Times New Roman"/>
              </a:rPr>
              <a:t>Определите</a:t>
            </a:r>
            <a:r>
              <a:rPr sz="1600" spc="45" dirty="0">
                <a:latin typeface="Times New Roman"/>
                <a:cs typeface="Times New Roman"/>
              </a:rPr>
              <a:t> </a:t>
            </a:r>
            <a:r>
              <a:rPr sz="1600" spc="-5" dirty="0">
                <a:latin typeface="Times New Roman"/>
                <a:cs typeface="Times New Roman"/>
              </a:rPr>
              <a:t>массовые</a:t>
            </a:r>
            <a:r>
              <a:rPr sz="1600" spc="20" dirty="0">
                <a:latin typeface="Times New Roman"/>
                <a:cs typeface="Times New Roman"/>
              </a:rPr>
              <a:t> </a:t>
            </a:r>
            <a:r>
              <a:rPr sz="1600" spc="-10" dirty="0">
                <a:latin typeface="Times New Roman"/>
                <a:cs typeface="Times New Roman"/>
              </a:rPr>
              <a:t>доли </a:t>
            </a:r>
            <a:r>
              <a:rPr sz="1600" spc="-385" dirty="0">
                <a:latin typeface="Times New Roman"/>
                <a:cs typeface="Times New Roman"/>
              </a:rPr>
              <a:t> </a:t>
            </a:r>
            <a:r>
              <a:rPr sz="1600" dirty="0">
                <a:latin typeface="Times New Roman"/>
                <a:cs typeface="Times New Roman"/>
              </a:rPr>
              <a:t>веществ</a:t>
            </a:r>
            <a:r>
              <a:rPr sz="1600" spc="20" dirty="0">
                <a:latin typeface="Times New Roman"/>
                <a:cs typeface="Times New Roman"/>
              </a:rPr>
              <a:t> </a:t>
            </a:r>
            <a:r>
              <a:rPr sz="1600" spc="-5" dirty="0">
                <a:latin typeface="Times New Roman"/>
                <a:cs typeface="Times New Roman"/>
              </a:rPr>
              <a:t>в </a:t>
            </a:r>
            <a:r>
              <a:rPr sz="1600" dirty="0">
                <a:latin typeface="Times New Roman"/>
                <a:cs typeface="Times New Roman"/>
              </a:rPr>
              <a:t>третьей</a:t>
            </a:r>
            <a:r>
              <a:rPr sz="1600" spc="15" dirty="0">
                <a:latin typeface="Times New Roman"/>
                <a:cs typeface="Times New Roman"/>
              </a:rPr>
              <a:t> </a:t>
            </a:r>
            <a:r>
              <a:rPr sz="1600" spc="-25" dirty="0">
                <a:latin typeface="Times New Roman"/>
                <a:cs typeface="Times New Roman"/>
              </a:rPr>
              <a:t>колбе.</a:t>
            </a:r>
            <a:r>
              <a:rPr sz="1600" dirty="0">
                <a:latin typeface="Times New Roman"/>
                <a:cs typeface="Times New Roman"/>
              </a:rPr>
              <a:t> </a:t>
            </a:r>
            <a:r>
              <a:rPr sz="1600" spc="-20" dirty="0">
                <a:latin typeface="Times New Roman"/>
                <a:cs typeface="Times New Roman"/>
              </a:rPr>
              <a:t>Гидролизом</a:t>
            </a:r>
            <a:r>
              <a:rPr sz="1600" spc="25" dirty="0">
                <a:latin typeface="Times New Roman"/>
                <a:cs typeface="Times New Roman"/>
              </a:rPr>
              <a:t> </a:t>
            </a:r>
            <a:r>
              <a:rPr sz="1600" spc="-10" dirty="0">
                <a:latin typeface="Times New Roman"/>
                <a:cs typeface="Times New Roman"/>
              </a:rPr>
              <a:t>солей</a:t>
            </a:r>
            <a:r>
              <a:rPr sz="1600" spc="15" dirty="0">
                <a:latin typeface="Times New Roman"/>
                <a:cs typeface="Times New Roman"/>
              </a:rPr>
              <a:t> </a:t>
            </a:r>
            <a:r>
              <a:rPr sz="1600" spc="-10" dirty="0">
                <a:latin typeface="Times New Roman"/>
                <a:cs typeface="Times New Roman"/>
              </a:rPr>
              <a:t>пренебречь.</a:t>
            </a:r>
            <a:endParaRPr sz="1600">
              <a:latin typeface="Times New Roman"/>
              <a:cs typeface="Times New Roman"/>
            </a:endParaRPr>
          </a:p>
        </p:txBody>
      </p:sp>
      <p:sp>
        <p:nvSpPr>
          <p:cNvPr id="3" name="object 3"/>
          <p:cNvSpPr txBox="1"/>
          <p:nvPr/>
        </p:nvSpPr>
        <p:spPr>
          <a:xfrm>
            <a:off x="7597520" y="1400048"/>
            <a:ext cx="2082800" cy="188595"/>
          </a:xfrm>
          <a:prstGeom prst="rect">
            <a:avLst/>
          </a:prstGeom>
        </p:spPr>
        <p:txBody>
          <a:bodyPr vert="horz" wrap="square" lIns="0" tIns="14604" rIns="0" bIns="0" rtlCol="0">
            <a:spAutoFit/>
          </a:bodyPr>
          <a:lstStyle/>
          <a:p>
            <a:pPr marL="12700">
              <a:lnSpc>
                <a:spcPct val="100000"/>
              </a:lnSpc>
              <a:spcBef>
                <a:spcPts val="114"/>
              </a:spcBef>
              <a:tabLst>
                <a:tab pos="634365" algn="l"/>
                <a:tab pos="962025" algn="l"/>
                <a:tab pos="1470660" algn="l"/>
                <a:tab pos="1865630" algn="l"/>
              </a:tabLst>
            </a:pPr>
            <a:r>
              <a:rPr sz="1050" spc="5" dirty="0">
                <a:latin typeface="Times New Roman"/>
                <a:cs typeface="Times New Roman"/>
              </a:rPr>
              <a:t>2	3	4	3	4</a:t>
            </a:r>
            <a:r>
              <a:rPr sz="1050" spc="190" dirty="0">
                <a:latin typeface="Times New Roman"/>
                <a:cs typeface="Times New Roman"/>
              </a:rPr>
              <a:t> </a:t>
            </a:r>
            <a:r>
              <a:rPr sz="1050" spc="5" dirty="0">
                <a:latin typeface="Times New Roman"/>
                <a:cs typeface="Times New Roman"/>
              </a:rPr>
              <a:t>2</a:t>
            </a:r>
            <a:endParaRPr sz="1050">
              <a:latin typeface="Times New Roman"/>
              <a:cs typeface="Times New Roman"/>
            </a:endParaRPr>
          </a:p>
        </p:txBody>
      </p:sp>
      <p:sp>
        <p:nvSpPr>
          <p:cNvPr id="4" name="object 4"/>
          <p:cNvSpPr/>
          <p:nvPr/>
        </p:nvSpPr>
        <p:spPr>
          <a:xfrm>
            <a:off x="6893306" y="1304416"/>
            <a:ext cx="279400" cy="537845"/>
          </a:xfrm>
          <a:custGeom>
            <a:avLst/>
            <a:gdLst/>
            <a:ahLst/>
            <a:cxnLst/>
            <a:rect l="l" t="t" r="r" b="b"/>
            <a:pathLst>
              <a:path w="279400" h="537844">
                <a:moveTo>
                  <a:pt x="279273" y="537337"/>
                </a:moveTo>
                <a:lnTo>
                  <a:pt x="224942" y="535509"/>
                </a:lnTo>
                <a:lnTo>
                  <a:pt x="180578" y="530526"/>
                </a:lnTo>
                <a:lnTo>
                  <a:pt x="150667" y="523138"/>
                </a:lnTo>
                <a:lnTo>
                  <a:pt x="139700" y="514096"/>
                </a:lnTo>
                <a:lnTo>
                  <a:pt x="139700" y="291973"/>
                </a:lnTo>
                <a:lnTo>
                  <a:pt x="128712" y="282930"/>
                </a:lnTo>
                <a:lnTo>
                  <a:pt x="98758" y="275542"/>
                </a:lnTo>
                <a:lnTo>
                  <a:pt x="54350" y="270559"/>
                </a:lnTo>
                <a:lnTo>
                  <a:pt x="0" y="268732"/>
                </a:lnTo>
                <a:lnTo>
                  <a:pt x="54350" y="266902"/>
                </a:lnTo>
                <a:lnTo>
                  <a:pt x="98758" y="261905"/>
                </a:lnTo>
                <a:lnTo>
                  <a:pt x="128712" y="254480"/>
                </a:lnTo>
                <a:lnTo>
                  <a:pt x="139700" y="245364"/>
                </a:lnTo>
                <a:lnTo>
                  <a:pt x="139700" y="23368"/>
                </a:lnTo>
                <a:lnTo>
                  <a:pt x="150667" y="14251"/>
                </a:lnTo>
                <a:lnTo>
                  <a:pt x="180578" y="6826"/>
                </a:lnTo>
                <a:lnTo>
                  <a:pt x="224942" y="1829"/>
                </a:lnTo>
                <a:lnTo>
                  <a:pt x="279273" y="0"/>
                </a:lnTo>
              </a:path>
            </a:pathLst>
          </a:custGeom>
          <a:ln w="6349">
            <a:solidFill>
              <a:srgbClr val="5B9BD4"/>
            </a:solidFill>
          </a:ln>
        </p:spPr>
        <p:txBody>
          <a:bodyPr wrap="square" lIns="0" tIns="0" rIns="0" bIns="0" rtlCol="0"/>
          <a:lstStyle/>
          <a:p>
            <a:endParaRPr/>
          </a:p>
        </p:txBody>
      </p:sp>
      <p:sp>
        <p:nvSpPr>
          <p:cNvPr id="5" name="object 5"/>
          <p:cNvSpPr txBox="1"/>
          <p:nvPr/>
        </p:nvSpPr>
        <p:spPr>
          <a:xfrm>
            <a:off x="7108697" y="2154427"/>
            <a:ext cx="3373754" cy="269240"/>
          </a:xfrm>
          <a:prstGeom prst="rect">
            <a:avLst/>
          </a:prstGeom>
        </p:spPr>
        <p:txBody>
          <a:bodyPr vert="horz" wrap="square" lIns="0" tIns="12065" rIns="0" bIns="0" rtlCol="0">
            <a:spAutoFit/>
          </a:bodyPr>
          <a:lstStyle/>
          <a:p>
            <a:pPr marL="50800">
              <a:lnSpc>
                <a:spcPct val="100000"/>
              </a:lnSpc>
              <a:spcBef>
                <a:spcPts val="95"/>
              </a:spcBef>
              <a:tabLst>
                <a:tab pos="3098800" algn="l"/>
              </a:tabLst>
            </a:pPr>
            <a:r>
              <a:rPr sz="1600" dirty="0">
                <a:latin typeface="Times New Roman"/>
                <a:cs typeface="Times New Roman"/>
              </a:rPr>
              <a:t>AlCl</a:t>
            </a:r>
            <a:r>
              <a:rPr sz="1575" baseline="-21164" dirty="0">
                <a:latin typeface="Times New Roman"/>
                <a:cs typeface="Times New Roman"/>
              </a:rPr>
              <a:t>3</a:t>
            </a:r>
            <a:r>
              <a:rPr sz="1575" spc="209" baseline="-21164" dirty="0">
                <a:latin typeface="Times New Roman"/>
                <a:cs typeface="Times New Roman"/>
              </a:rPr>
              <a:t> </a:t>
            </a:r>
            <a:r>
              <a:rPr sz="1600" spc="-5" dirty="0">
                <a:latin typeface="Times New Roman"/>
                <a:cs typeface="Times New Roman"/>
              </a:rPr>
              <a:t>+</a:t>
            </a:r>
            <a:r>
              <a:rPr sz="1600" spc="5" dirty="0">
                <a:latin typeface="Times New Roman"/>
                <a:cs typeface="Times New Roman"/>
              </a:rPr>
              <a:t> </a:t>
            </a:r>
            <a:r>
              <a:rPr sz="1600" dirty="0">
                <a:latin typeface="Times New Roman"/>
                <a:cs typeface="Times New Roman"/>
              </a:rPr>
              <a:t>Na</a:t>
            </a:r>
            <a:r>
              <a:rPr sz="1575" baseline="-21164" dirty="0">
                <a:latin typeface="Times New Roman"/>
                <a:cs typeface="Times New Roman"/>
              </a:rPr>
              <a:t>2</a:t>
            </a:r>
            <a:r>
              <a:rPr sz="1600" dirty="0">
                <a:latin typeface="Times New Roman"/>
                <a:cs typeface="Times New Roman"/>
              </a:rPr>
              <a:t>SO</a:t>
            </a:r>
            <a:r>
              <a:rPr sz="1575" baseline="-21164" dirty="0">
                <a:latin typeface="Times New Roman"/>
                <a:cs typeface="Times New Roman"/>
              </a:rPr>
              <a:t>4</a:t>
            </a:r>
            <a:r>
              <a:rPr sz="1575" spc="209" baseline="-21164" dirty="0">
                <a:latin typeface="Times New Roman"/>
                <a:cs typeface="Times New Roman"/>
              </a:rPr>
              <a:t> </a:t>
            </a:r>
            <a:r>
              <a:rPr sz="1600" spc="-5" dirty="0">
                <a:latin typeface="Times New Roman"/>
                <a:cs typeface="Times New Roman"/>
              </a:rPr>
              <a:t>≠	(4)</a:t>
            </a:r>
            <a:endParaRPr sz="1600">
              <a:latin typeface="Times New Roman"/>
              <a:cs typeface="Times New Roman"/>
            </a:endParaRPr>
          </a:p>
        </p:txBody>
      </p:sp>
      <p:grpSp>
        <p:nvGrpSpPr>
          <p:cNvPr id="6" name="object 6"/>
          <p:cNvGrpSpPr/>
          <p:nvPr/>
        </p:nvGrpSpPr>
        <p:grpSpPr>
          <a:xfrm>
            <a:off x="6528816" y="1233932"/>
            <a:ext cx="681355" cy="1210945"/>
            <a:chOff x="6528816" y="1233932"/>
            <a:chExt cx="681355" cy="1210945"/>
          </a:xfrm>
        </p:grpSpPr>
        <p:sp>
          <p:nvSpPr>
            <p:cNvPr id="7" name="object 7"/>
            <p:cNvSpPr/>
            <p:nvPr/>
          </p:nvSpPr>
          <p:spPr>
            <a:xfrm>
              <a:off x="6535166" y="1240282"/>
              <a:ext cx="403860" cy="403860"/>
            </a:xfrm>
            <a:custGeom>
              <a:avLst/>
              <a:gdLst/>
              <a:ahLst/>
              <a:cxnLst/>
              <a:rect l="l" t="t" r="r" b="b"/>
              <a:pathLst>
                <a:path w="403859" h="403860">
                  <a:moveTo>
                    <a:pt x="201930" y="0"/>
                  </a:moveTo>
                  <a:lnTo>
                    <a:pt x="155634" y="5333"/>
                  </a:lnTo>
                  <a:lnTo>
                    <a:pt x="113133" y="20527"/>
                  </a:lnTo>
                  <a:lnTo>
                    <a:pt x="75640" y="44367"/>
                  </a:lnTo>
                  <a:lnTo>
                    <a:pt x="44367" y="75640"/>
                  </a:lnTo>
                  <a:lnTo>
                    <a:pt x="20527" y="113133"/>
                  </a:lnTo>
                  <a:lnTo>
                    <a:pt x="5334" y="155634"/>
                  </a:lnTo>
                  <a:lnTo>
                    <a:pt x="0" y="201929"/>
                  </a:lnTo>
                  <a:lnTo>
                    <a:pt x="5333" y="248225"/>
                  </a:lnTo>
                  <a:lnTo>
                    <a:pt x="20527" y="290726"/>
                  </a:lnTo>
                  <a:lnTo>
                    <a:pt x="44367" y="328219"/>
                  </a:lnTo>
                  <a:lnTo>
                    <a:pt x="75640" y="359492"/>
                  </a:lnTo>
                  <a:lnTo>
                    <a:pt x="113133" y="383332"/>
                  </a:lnTo>
                  <a:lnTo>
                    <a:pt x="155634" y="398525"/>
                  </a:lnTo>
                  <a:lnTo>
                    <a:pt x="201930" y="403859"/>
                  </a:lnTo>
                  <a:lnTo>
                    <a:pt x="248225" y="398525"/>
                  </a:lnTo>
                  <a:lnTo>
                    <a:pt x="290726" y="383332"/>
                  </a:lnTo>
                  <a:lnTo>
                    <a:pt x="328219" y="359492"/>
                  </a:lnTo>
                  <a:lnTo>
                    <a:pt x="359492" y="328219"/>
                  </a:lnTo>
                  <a:lnTo>
                    <a:pt x="383332" y="290726"/>
                  </a:lnTo>
                  <a:lnTo>
                    <a:pt x="398526" y="248225"/>
                  </a:lnTo>
                  <a:lnTo>
                    <a:pt x="403860" y="201929"/>
                  </a:lnTo>
                  <a:lnTo>
                    <a:pt x="398526" y="155634"/>
                  </a:lnTo>
                  <a:lnTo>
                    <a:pt x="383332" y="113133"/>
                  </a:lnTo>
                  <a:lnTo>
                    <a:pt x="359492" y="75640"/>
                  </a:lnTo>
                  <a:lnTo>
                    <a:pt x="328219" y="44367"/>
                  </a:lnTo>
                  <a:lnTo>
                    <a:pt x="290726" y="20527"/>
                  </a:lnTo>
                  <a:lnTo>
                    <a:pt x="248225" y="5333"/>
                  </a:lnTo>
                  <a:lnTo>
                    <a:pt x="201930" y="0"/>
                  </a:lnTo>
                  <a:close/>
                </a:path>
              </a:pathLst>
            </a:custGeom>
            <a:solidFill>
              <a:srgbClr val="5B9BD4"/>
            </a:solidFill>
          </p:spPr>
          <p:txBody>
            <a:bodyPr wrap="square" lIns="0" tIns="0" rIns="0" bIns="0" rtlCol="0"/>
            <a:lstStyle/>
            <a:p>
              <a:endParaRPr/>
            </a:p>
          </p:txBody>
        </p:sp>
        <p:sp>
          <p:nvSpPr>
            <p:cNvPr id="8" name="object 8"/>
            <p:cNvSpPr/>
            <p:nvPr/>
          </p:nvSpPr>
          <p:spPr>
            <a:xfrm>
              <a:off x="6535166" y="1240282"/>
              <a:ext cx="403860" cy="403860"/>
            </a:xfrm>
            <a:custGeom>
              <a:avLst/>
              <a:gdLst/>
              <a:ahLst/>
              <a:cxnLst/>
              <a:rect l="l" t="t" r="r" b="b"/>
              <a:pathLst>
                <a:path w="403859" h="403860">
                  <a:moveTo>
                    <a:pt x="0" y="201929"/>
                  </a:moveTo>
                  <a:lnTo>
                    <a:pt x="5334" y="155634"/>
                  </a:lnTo>
                  <a:lnTo>
                    <a:pt x="20527" y="113133"/>
                  </a:lnTo>
                  <a:lnTo>
                    <a:pt x="44367" y="75640"/>
                  </a:lnTo>
                  <a:lnTo>
                    <a:pt x="75640" y="44367"/>
                  </a:lnTo>
                  <a:lnTo>
                    <a:pt x="113133" y="20527"/>
                  </a:lnTo>
                  <a:lnTo>
                    <a:pt x="155634" y="5333"/>
                  </a:lnTo>
                  <a:lnTo>
                    <a:pt x="201930" y="0"/>
                  </a:lnTo>
                  <a:lnTo>
                    <a:pt x="248225" y="5333"/>
                  </a:lnTo>
                  <a:lnTo>
                    <a:pt x="290726" y="20527"/>
                  </a:lnTo>
                  <a:lnTo>
                    <a:pt x="328219" y="44367"/>
                  </a:lnTo>
                  <a:lnTo>
                    <a:pt x="359492" y="75640"/>
                  </a:lnTo>
                  <a:lnTo>
                    <a:pt x="383332" y="113133"/>
                  </a:lnTo>
                  <a:lnTo>
                    <a:pt x="398526" y="155634"/>
                  </a:lnTo>
                  <a:lnTo>
                    <a:pt x="403860" y="201929"/>
                  </a:lnTo>
                  <a:lnTo>
                    <a:pt x="398526" y="248225"/>
                  </a:lnTo>
                  <a:lnTo>
                    <a:pt x="383332" y="290726"/>
                  </a:lnTo>
                  <a:lnTo>
                    <a:pt x="359492" y="328219"/>
                  </a:lnTo>
                  <a:lnTo>
                    <a:pt x="328219" y="359492"/>
                  </a:lnTo>
                  <a:lnTo>
                    <a:pt x="290726" y="383332"/>
                  </a:lnTo>
                  <a:lnTo>
                    <a:pt x="248225" y="398525"/>
                  </a:lnTo>
                  <a:lnTo>
                    <a:pt x="201930" y="403859"/>
                  </a:lnTo>
                  <a:lnTo>
                    <a:pt x="155634" y="398525"/>
                  </a:lnTo>
                  <a:lnTo>
                    <a:pt x="113133" y="383332"/>
                  </a:lnTo>
                  <a:lnTo>
                    <a:pt x="75640" y="359492"/>
                  </a:lnTo>
                  <a:lnTo>
                    <a:pt x="44367" y="328219"/>
                  </a:lnTo>
                  <a:lnTo>
                    <a:pt x="20527" y="290726"/>
                  </a:lnTo>
                  <a:lnTo>
                    <a:pt x="5333" y="248225"/>
                  </a:lnTo>
                  <a:lnTo>
                    <a:pt x="0" y="201929"/>
                  </a:lnTo>
                  <a:close/>
                </a:path>
              </a:pathLst>
            </a:custGeom>
            <a:ln w="12700">
              <a:solidFill>
                <a:srgbClr val="41709C"/>
              </a:solidFill>
            </a:ln>
          </p:spPr>
          <p:txBody>
            <a:bodyPr wrap="square" lIns="0" tIns="0" rIns="0" bIns="0" rtlCol="0"/>
            <a:lstStyle/>
            <a:p>
              <a:endParaRPr/>
            </a:p>
          </p:txBody>
        </p:sp>
        <p:sp>
          <p:nvSpPr>
            <p:cNvPr id="9" name="object 9"/>
            <p:cNvSpPr/>
            <p:nvPr/>
          </p:nvSpPr>
          <p:spPr>
            <a:xfrm>
              <a:off x="6927342" y="1960626"/>
              <a:ext cx="279400" cy="481330"/>
            </a:xfrm>
            <a:custGeom>
              <a:avLst/>
              <a:gdLst/>
              <a:ahLst/>
              <a:cxnLst/>
              <a:rect l="l" t="t" r="r" b="b"/>
              <a:pathLst>
                <a:path w="279400" h="481330">
                  <a:moveTo>
                    <a:pt x="279400" y="480822"/>
                  </a:moveTo>
                  <a:lnTo>
                    <a:pt x="224996" y="478994"/>
                  </a:lnTo>
                  <a:lnTo>
                    <a:pt x="180594" y="474011"/>
                  </a:lnTo>
                  <a:lnTo>
                    <a:pt x="150669" y="466623"/>
                  </a:lnTo>
                  <a:lnTo>
                    <a:pt x="139700" y="457581"/>
                  </a:lnTo>
                  <a:lnTo>
                    <a:pt x="139700" y="263652"/>
                  </a:lnTo>
                  <a:lnTo>
                    <a:pt x="128730" y="254609"/>
                  </a:lnTo>
                  <a:lnTo>
                    <a:pt x="98806" y="247221"/>
                  </a:lnTo>
                  <a:lnTo>
                    <a:pt x="54403" y="242238"/>
                  </a:lnTo>
                  <a:lnTo>
                    <a:pt x="0" y="240411"/>
                  </a:lnTo>
                  <a:lnTo>
                    <a:pt x="54403" y="238583"/>
                  </a:lnTo>
                  <a:lnTo>
                    <a:pt x="98806" y="233600"/>
                  </a:lnTo>
                  <a:lnTo>
                    <a:pt x="128730" y="226212"/>
                  </a:lnTo>
                  <a:lnTo>
                    <a:pt x="139700" y="217170"/>
                  </a:lnTo>
                  <a:lnTo>
                    <a:pt x="139700" y="23241"/>
                  </a:lnTo>
                  <a:lnTo>
                    <a:pt x="150669" y="14198"/>
                  </a:lnTo>
                  <a:lnTo>
                    <a:pt x="180594" y="6810"/>
                  </a:lnTo>
                  <a:lnTo>
                    <a:pt x="224996" y="1827"/>
                  </a:lnTo>
                  <a:lnTo>
                    <a:pt x="279400" y="0"/>
                  </a:lnTo>
                </a:path>
              </a:pathLst>
            </a:custGeom>
            <a:ln w="6350">
              <a:solidFill>
                <a:srgbClr val="5B9BD4"/>
              </a:solidFill>
            </a:ln>
          </p:spPr>
          <p:txBody>
            <a:bodyPr wrap="square" lIns="0" tIns="0" rIns="0" bIns="0" rtlCol="0"/>
            <a:lstStyle/>
            <a:p>
              <a:endParaRPr/>
            </a:p>
          </p:txBody>
        </p:sp>
      </p:grpSp>
      <p:sp>
        <p:nvSpPr>
          <p:cNvPr id="10" name="object 10"/>
          <p:cNvSpPr txBox="1"/>
          <p:nvPr/>
        </p:nvSpPr>
        <p:spPr>
          <a:xfrm>
            <a:off x="6698742" y="1295780"/>
            <a:ext cx="4117975" cy="269240"/>
          </a:xfrm>
          <a:prstGeom prst="rect">
            <a:avLst/>
          </a:prstGeom>
        </p:spPr>
        <p:txBody>
          <a:bodyPr vert="horz" wrap="square" lIns="0" tIns="12065" rIns="0" bIns="0" rtlCol="0">
            <a:spAutoFit/>
          </a:bodyPr>
          <a:lstStyle/>
          <a:p>
            <a:pPr marL="12700">
              <a:lnSpc>
                <a:spcPct val="100000"/>
              </a:lnSpc>
              <a:spcBef>
                <a:spcPts val="95"/>
              </a:spcBef>
              <a:tabLst>
                <a:tab pos="391160" algn="l"/>
              </a:tabLst>
            </a:pPr>
            <a:r>
              <a:rPr sz="1600" spc="-5" dirty="0">
                <a:solidFill>
                  <a:srgbClr val="FFFFFF"/>
                </a:solidFill>
                <a:latin typeface="Calibri"/>
                <a:cs typeface="Calibri"/>
              </a:rPr>
              <a:t>I	</a:t>
            </a:r>
            <a:r>
              <a:rPr sz="2400" spc="-7" baseline="3472" dirty="0">
                <a:latin typeface="Times New Roman"/>
                <a:cs typeface="Times New Roman"/>
              </a:rPr>
              <a:t>3BaCl</a:t>
            </a:r>
            <a:r>
              <a:rPr sz="2400" spc="209" baseline="3472" dirty="0">
                <a:latin typeface="Times New Roman"/>
                <a:cs typeface="Times New Roman"/>
              </a:rPr>
              <a:t> </a:t>
            </a:r>
            <a:r>
              <a:rPr sz="2400" spc="-7" baseline="3472" dirty="0">
                <a:latin typeface="Times New Roman"/>
                <a:cs typeface="Times New Roman"/>
              </a:rPr>
              <a:t>+</a:t>
            </a:r>
            <a:r>
              <a:rPr sz="2400" spc="-15" baseline="3472" dirty="0">
                <a:latin typeface="Times New Roman"/>
                <a:cs typeface="Times New Roman"/>
              </a:rPr>
              <a:t> </a:t>
            </a:r>
            <a:r>
              <a:rPr sz="2400" spc="-7" baseline="3472" dirty="0">
                <a:latin typeface="Times New Roman"/>
                <a:cs typeface="Times New Roman"/>
              </a:rPr>
              <a:t>2Na</a:t>
            </a:r>
            <a:r>
              <a:rPr sz="2400" spc="209" baseline="3472" dirty="0">
                <a:latin typeface="Times New Roman"/>
                <a:cs typeface="Times New Roman"/>
              </a:rPr>
              <a:t> </a:t>
            </a:r>
            <a:r>
              <a:rPr sz="2400" spc="-7" baseline="3472" dirty="0">
                <a:latin typeface="Times New Roman"/>
                <a:cs typeface="Times New Roman"/>
              </a:rPr>
              <a:t>PO</a:t>
            </a:r>
            <a:r>
              <a:rPr sz="2400" spc="209" baseline="3472" dirty="0">
                <a:latin typeface="Times New Roman"/>
                <a:cs typeface="Times New Roman"/>
              </a:rPr>
              <a:t> </a:t>
            </a:r>
            <a:r>
              <a:rPr sz="2400" spc="-7" baseline="3472" dirty="0">
                <a:latin typeface="Times New Roman"/>
                <a:cs typeface="Times New Roman"/>
              </a:rPr>
              <a:t>= Ba</a:t>
            </a:r>
            <a:r>
              <a:rPr sz="2400" spc="195" baseline="3472" dirty="0">
                <a:latin typeface="Times New Roman"/>
                <a:cs typeface="Times New Roman"/>
              </a:rPr>
              <a:t> </a:t>
            </a:r>
            <a:r>
              <a:rPr sz="2400" spc="-7" baseline="3472" dirty="0">
                <a:latin typeface="Times New Roman"/>
                <a:cs typeface="Times New Roman"/>
              </a:rPr>
              <a:t>(PO</a:t>
            </a:r>
            <a:r>
              <a:rPr sz="2400" spc="202" baseline="3472" dirty="0">
                <a:latin typeface="Times New Roman"/>
                <a:cs typeface="Times New Roman"/>
              </a:rPr>
              <a:t> </a:t>
            </a:r>
            <a:r>
              <a:rPr sz="2400" spc="-7" baseline="3472" dirty="0">
                <a:latin typeface="Times New Roman"/>
                <a:cs typeface="Times New Roman"/>
              </a:rPr>
              <a:t>)</a:t>
            </a:r>
            <a:r>
              <a:rPr sz="2400" spc="202" baseline="3472" dirty="0">
                <a:latin typeface="Times New Roman"/>
                <a:cs typeface="Times New Roman"/>
              </a:rPr>
              <a:t> </a:t>
            </a:r>
            <a:r>
              <a:rPr sz="2400" spc="-7" baseline="3472" dirty="0">
                <a:latin typeface="Times New Roman"/>
                <a:cs typeface="Times New Roman"/>
              </a:rPr>
              <a:t>↓</a:t>
            </a:r>
            <a:r>
              <a:rPr sz="2400" spc="7" baseline="3472" dirty="0">
                <a:latin typeface="Times New Roman"/>
                <a:cs typeface="Times New Roman"/>
              </a:rPr>
              <a:t> </a:t>
            </a:r>
            <a:r>
              <a:rPr sz="2400" spc="-7" baseline="3472" dirty="0">
                <a:latin typeface="Times New Roman"/>
                <a:cs typeface="Times New Roman"/>
              </a:rPr>
              <a:t>+ 6NaCl</a:t>
            </a:r>
            <a:r>
              <a:rPr sz="2400" baseline="3472" dirty="0">
                <a:latin typeface="Times New Roman"/>
                <a:cs typeface="Times New Roman"/>
              </a:rPr>
              <a:t> </a:t>
            </a:r>
            <a:r>
              <a:rPr sz="2400" spc="-7" baseline="3472" dirty="0">
                <a:latin typeface="Times New Roman"/>
                <a:cs typeface="Times New Roman"/>
              </a:rPr>
              <a:t>(1)</a:t>
            </a:r>
            <a:endParaRPr sz="2400" baseline="3472">
              <a:latin typeface="Times New Roman"/>
              <a:cs typeface="Times New Roman"/>
            </a:endParaRPr>
          </a:p>
        </p:txBody>
      </p:sp>
      <p:grpSp>
        <p:nvGrpSpPr>
          <p:cNvPr id="11" name="object 11"/>
          <p:cNvGrpSpPr/>
          <p:nvPr/>
        </p:nvGrpSpPr>
        <p:grpSpPr>
          <a:xfrm>
            <a:off x="6528816" y="1852167"/>
            <a:ext cx="416559" cy="417195"/>
            <a:chOff x="6528816" y="1852167"/>
            <a:chExt cx="416559" cy="417195"/>
          </a:xfrm>
        </p:grpSpPr>
        <p:sp>
          <p:nvSpPr>
            <p:cNvPr id="12" name="object 12"/>
            <p:cNvSpPr/>
            <p:nvPr/>
          </p:nvSpPr>
          <p:spPr>
            <a:xfrm>
              <a:off x="6535166" y="1858517"/>
              <a:ext cx="403860" cy="404495"/>
            </a:xfrm>
            <a:custGeom>
              <a:avLst/>
              <a:gdLst/>
              <a:ahLst/>
              <a:cxnLst/>
              <a:rect l="l" t="t" r="r" b="b"/>
              <a:pathLst>
                <a:path w="403859" h="404494">
                  <a:moveTo>
                    <a:pt x="201930" y="0"/>
                  </a:moveTo>
                  <a:lnTo>
                    <a:pt x="155634" y="5334"/>
                  </a:lnTo>
                  <a:lnTo>
                    <a:pt x="113133" y="20530"/>
                  </a:lnTo>
                  <a:lnTo>
                    <a:pt x="75640" y="44377"/>
                  </a:lnTo>
                  <a:lnTo>
                    <a:pt x="44367" y="75663"/>
                  </a:lnTo>
                  <a:lnTo>
                    <a:pt x="20527" y="113179"/>
                  </a:lnTo>
                  <a:lnTo>
                    <a:pt x="5334" y="155714"/>
                  </a:lnTo>
                  <a:lnTo>
                    <a:pt x="0" y="202057"/>
                  </a:lnTo>
                  <a:lnTo>
                    <a:pt x="5333" y="248352"/>
                  </a:lnTo>
                  <a:lnTo>
                    <a:pt x="20527" y="290853"/>
                  </a:lnTo>
                  <a:lnTo>
                    <a:pt x="44367" y="328346"/>
                  </a:lnTo>
                  <a:lnTo>
                    <a:pt x="75640" y="359619"/>
                  </a:lnTo>
                  <a:lnTo>
                    <a:pt x="113133" y="383459"/>
                  </a:lnTo>
                  <a:lnTo>
                    <a:pt x="155634" y="398653"/>
                  </a:lnTo>
                  <a:lnTo>
                    <a:pt x="201930" y="403987"/>
                  </a:lnTo>
                  <a:lnTo>
                    <a:pt x="248225" y="398653"/>
                  </a:lnTo>
                  <a:lnTo>
                    <a:pt x="290726" y="383459"/>
                  </a:lnTo>
                  <a:lnTo>
                    <a:pt x="328219" y="359619"/>
                  </a:lnTo>
                  <a:lnTo>
                    <a:pt x="359492" y="328346"/>
                  </a:lnTo>
                  <a:lnTo>
                    <a:pt x="383332" y="290853"/>
                  </a:lnTo>
                  <a:lnTo>
                    <a:pt x="398526" y="248352"/>
                  </a:lnTo>
                  <a:lnTo>
                    <a:pt x="403860" y="202057"/>
                  </a:lnTo>
                  <a:lnTo>
                    <a:pt x="398526" y="155714"/>
                  </a:lnTo>
                  <a:lnTo>
                    <a:pt x="383332" y="113179"/>
                  </a:lnTo>
                  <a:lnTo>
                    <a:pt x="359492" y="75663"/>
                  </a:lnTo>
                  <a:lnTo>
                    <a:pt x="328219" y="44377"/>
                  </a:lnTo>
                  <a:lnTo>
                    <a:pt x="290726" y="20530"/>
                  </a:lnTo>
                  <a:lnTo>
                    <a:pt x="248225" y="5334"/>
                  </a:lnTo>
                  <a:lnTo>
                    <a:pt x="201930" y="0"/>
                  </a:lnTo>
                  <a:close/>
                </a:path>
              </a:pathLst>
            </a:custGeom>
            <a:solidFill>
              <a:srgbClr val="5B9BD4"/>
            </a:solidFill>
          </p:spPr>
          <p:txBody>
            <a:bodyPr wrap="square" lIns="0" tIns="0" rIns="0" bIns="0" rtlCol="0"/>
            <a:lstStyle/>
            <a:p>
              <a:endParaRPr/>
            </a:p>
          </p:txBody>
        </p:sp>
        <p:sp>
          <p:nvSpPr>
            <p:cNvPr id="13" name="object 13"/>
            <p:cNvSpPr/>
            <p:nvPr/>
          </p:nvSpPr>
          <p:spPr>
            <a:xfrm>
              <a:off x="6535166" y="1858517"/>
              <a:ext cx="403860" cy="404495"/>
            </a:xfrm>
            <a:custGeom>
              <a:avLst/>
              <a:gdLst/>
              <a:ahLst/>
              <a:cxnLst/>
              <a:rect l="l" t="t" r="r" b="b"/>
              <a:pathLst>
                <a:path w="403859" h="404494">
                  <a:moveTo>
                    <a:pt x="0" y="202057"/>
                  </a:moveTo>
                  <a:lnTo>
                    <a:pt x="5334" y="155714"/>
                  </a:lnTo>
                  <a:lnTo>
                    <a:pt x="20527" y="113179"/>
                  </a:lnTo>
                  <a:lnTo>
                    <a:pt x="44367" y="75663"/>
                  </a:lnTo>
                  <a:lnTo>
                    <a:pt x="75640" y="44377"/>
                  </a:lnTo>
                  <a:lnTo>
                    <a:pt x="113133" y="20530"/>
                  </a:lnTo>
                  <a:lnTo>
                    <a:pt x="155634" y="5334"/>
                  </a:lnTo>
                  <a:lnTo>
                    <a:pt x="201930" y="0"/>
                  </a:lnTo>
                  <a:lnTo>
                    <a:pt x="248225" y="5334"/>
                  </a:lnTo>
                  <a:lnTo>
                    <a:pt x="290726" y="20530"/>
                  </a:lnTo>
                  <a:lnTo>
                    <a:pt x="328219" y="44377"/>
                  </a:lnTo>
                  <a:lnTo>
                    <a:pt x="359492" y="75663"/>
                  </a:lnTo>
                  <a:lnTo>
                    <a:pt x="383332" y="113179"/>
                  </a:lnTo>
                  <a:lnTo>
                    <a:pt x="398526" y="155714"/>
                  </a:lnTo>
                  <a:lnTo>
                    <a:pt x="403860" y="202057"/>
                  </a:lnTo>
                  <a:lnTo>
                    <a:pt x="398526" y="248352"/>
                  </a:lnTo>
                  <a:lnTo>
                    <a:pt x="383332" y="290853"/>
                  </a:lnTo>
                  <a:lnTo>
                    <a:pt x="359492" y="328346"/>
                  </a:lnTo>
                  <a:lnTo>
                    <a:pt x="328219" y="359619"/>
                  </a:lnTo>
                  <a:lnTo>
                    <a:pt x="290726" y="383459"/>
                  </a:lnTo>
                  <a:lnTo>
                    <a:pt x="248225" y="398653"/>
                  </a:lnTo>
                  <a:lnTo>
                    <a:pt x="201930" y="403987"/>
                  </a:lnTo>
                  <a:lnTo>
                    <a:pt x="155634" y="398653"/>
                  </a:lnTo>
                  <a:lnTo>
                    <a:pt x="113133" y="383459"/>
                  </a:lnTo>
                  <a:lnTo>
                    <a:pt x="75640" y="359619"/>
                  </a:lnTo>
                  <a:lnTo>
                    <a:pt x="44367" y="328346"/>
                  </a:lnTo>
                  <a:lnTo>
                    <a:pt x="20527" y="290853"/>
                  </a:lnTo>
                  <a:lnTo>
                    <a:pt x="5333" y="248352"/>
                  </a:lnTo>
                  <a:lnTo>
                    <a:pt x="0" y="202057"/>
                  </a:lnTo>
                  <a:close/>
                </a:path>
              </a:pathLst>
            </a:custGeom>
            <a:ln w="12700">
              <a:solidFill>
                <a:srgbClr val="41709C"/>
              </a:solidFill>
            </a:ln>
          </p:spPr>
          <p:txBody>
            <a:bodyPr wrap="square" lIns="0" tIns="0" rIns="0" bIns="0" rtlCol="0"/>
            <a:lstStyle/>
            <a:p>
              <a:endParaRPr/>
            </a:p>
          </p:txBody>
        </p:sp>
      </p:grpSp>
      <p:sp>
        <p:nvSpPr>
          <p:cNvPr id="14" name="object 14"/>
          <p:cNvSpPr txBox="1"/>
          <p:nvPr/>
        </p:nvSpPr>
        <p:spPr>
          <a:xfrm>
            <a:off x="6648957" y="1385087"/>
            <a:ext cx="3799204" cy="798195"/>
          </a:xfrm>
          <a:prstGeom prst="rect">
            <a:avLst/>
          </a:prstGeom>
        </p:spPr>
        <p:txBody>
          <a:bodyPr vert="horz" wrap="square" lIns="0" tIns="154940" rIns="0" bIns="0" rtlCol="0">
            <a:spAutoFit/>
          </a:bodyPr>
          <a:lstStyle/>
          <a:p>
            <a:pPr marL="441325">
              <a:lnSpc>
                <a:spcPct val="100000"/>
              </a:lnSpc>
              <a:spcBef>
                <a:spcPts val="1220"/>
              </a:spcBef>
            </a:pPr>
            <a:r>
              <a:rPr sz="1600" dirty="0">
                <a:latin typeface="Times New Roman"/>
                <a:cs typeface="Times New Roman"/>
              </a:rPr>
              <a:t>AlCl</a:t>
            </a:r>
            <a:r>
              <a:rPr sz="1575" baseline="-21164" dirty="0">
                <a:latin typeface="Times New Roman"/>
                <a:cs typeface="Times New Roman"/>
              </a:rPr>
              <a:t>3</a:t>
            </a:r>
            <a:r>
              <a:rPr sz="1575" spc="195" baseline="-21164" dirty="0">
                <a:latin typeface="Times New Roman"/>
                <a:cs typeface="Times New Roman"/>
              </a:rPr>
              <a:t> </a:t>
            </a:r>
            <a:r>
              <a:rPr sz="1600" spc="-5" dirty="0">
                <a:latin typeface="Times New Roman"/>
                <a:cs typeface="Times New Roman"/>
              </a:rPr>
              <a:t>+</a:t>
            </a:r>
            <a:r>
              <a:rPr sz="1600" dirty="0">
                <a:latin typeface="Times New Roman"/>
                <a:cs typeface="Times New Roman"/>
              </a:rPr>
              <a:t> Na</a:t>
            </a:r>
            <a:r>
              <a:rPr sz="1575" baseline="-21164" dirty="0">
                <a:latin typeface="Times New Roman"/>
                <a:cs typeface="Times New Roman"/>
              </a:rPr>
              <a:t>3</a:t>
            </a:r>
            <a:r>
              <a:rPr sz="1600" dirty="0">
                <a:latin typeface="Times New Roman"/>
                <a:cs typeface="Times New Roman"/>
              </a:rPr>
              <a:t>PO</a:t>
            </a:r>
            <a:r>
              <a:rPr sz="1575" baseline="-21164" dirty="0">
                <a:latin typeface="Times New Roman"/>
                <a:cs typeface="Times New Roman"/>
              </a:rPr>
              <a:t>4</a:t>
            </a:r>
            <a:r>
              <a:rPr sz="1575" spc="195" baseline="-21164" dirty="0">
                <a:latin typeface="Times New Roman"/>
                <a:cs typeface="Times New Roman"/>
              </a:rPr>
              <a:t> </a:t>
            </a:r>
            <a:r>
              <a:rPr sz="1600" spc="-5" dirty="0">
                <a:latin typeface="Times New Roman"/>
                <a:cs typeface="Times New Roman"/>
              </a:rPr>
              <a:t>=</a:t>
            </a:r>
            <a:r>
              <a:rPr sz="1600" spc="-95" dirty="0">
                <a:latin typeface="Times New Roman"/>
                <a:cs typeface="Times New Roman"/>
              </a:rPr>
              <a:t> </a:t>
            </a:r>
            <a:r>
              <a:rPr sz="1600" dirty="0">
                <a:latin typeface="Times New Roman"/>
                <a:cs typeface="Times New Roman"/>
              </a:rPr>
              <a:t>AlPO</a:t>
            </a:r>
            <a:r>
              <a:rPr sz="1575" baseline="-21164" dirty="0">
                <a:latin typeface="Times New Roman"/>
                <a:cs typeface="Times New Roman"/>
              </a:rPr>
              <a:t>4</a:t>
            </a:r>
            <a:r>
              <a:rPr sz="1600" dirty="0">
                <a:latin typeface="Times New Roman"/>
                <a:cs typeface="Times New Roman"/>
              </a:rPr>
              <a:t>↓ </a:t>
            </a:r>
            <a:r>
              <a:rPr sz="1600" spc="-5" dirty="0">
                <a:latin typeface="Times New Roman"/>
                <a:cs typeface="Times New Roman"/>
              </a:rPr>
              <a:t>+</a:t>
            </a:r>
            <a:r>
              <a:rPr sz="1600" spc="-10" dirty="0">
                <a:latin typeface="Times New Roman"/>
                <a:cs typeface="Times New Roman"/>
              </a:rPr>
              <a:t> </a:t>
            </a:r>
            <a:r>
              <a:rPr sz="1600" spc="-5" dirty="0">
                <a:latin typeface="Times New Roman"/>
                <a:cs typeface="Times New Roman"/>
              </a:rPr>
              <a:t>3NaCl</a:t>
            </a:r>
            <a:r>
              <a:rPr sz="1600" spc="-10" dirty="0">
                <a:latin typeface="Times New Roman"/>
                <a:cs typeface="Times New Roman"/>
              </a:rPr>
              <a:t> </a:t>
            </a:r>
            <a:r>
              <a:rPr sz="1600" spc="-5" dirty="0">
                <a:latin typeface="Times New Roman"/>
                <a:cs typeface="Times New Roman"/>
              </a:rPr>
              <a:t>(2)</a:t>
            </a:r>
            <a:endParaRPr sz="1600">
              <a:latin typeface="Times New Roman"/>
              <a:cs typeface="Times New Roman"/>
            </a:endParaRPr>
          </a:p>
          <a:p>
            <a:pPr marL="38100">
              <a:lnSpc>
                <a:spcPct val="100000"/>
              </a:lnSpc>
              <a:spcBef>
                <a:spcPts val="1120"/>
              </a:spcBef>
              <a:tabLst>
                <a:tab pos="509905" algn="l"/>
              </a:tabLst>
            </a:pPr>
            <a:r>
              <a:rPr sz="1600" dirty="0">
                <a:solidFill>
                  <a:srgbClr val="FFFFFF"/>
                </a:solidFill>
                <a:latin typeface="Calibri"/>
                <a:cs typeface="Calibri"/>
              </a:rPr>
              <a:t>II	</a:t>
            </a:r>
            <a:r>
              <a:rPr sz="2400" baseline="1736" dirty="0">
                <a:latin typeface="Times New Roman"/>
                <a:cs typeface="Times New Roman"/>
              </a:rPr>
              <a:t>BaCl</a:t>
            </a:r>
            <a:r>
              <a:rPr sz="1575" baseline="-18518" dirty="0">
                <a:latin typeface="Times New Roman"/>
                <a:cs typeface="Times New Roman"/>
              </a:rPr>
              <a:t>2</a:t>
            </a:r>
            <a:r>
              <a:rPr sz="1575" spc="195" baseline="-18518" dirty="0">
                <a:latin typeface="Times New Roman"/>
                <a:cs typeface="Times New Roman"/>
              </a:rPr>
              <a:t> </a:t>
            </a:r>
            <a:r>
              <a:rPr sz="2400" spc="-7" baseline="1736" dirty="0">
                <a:latin typeface="Times New Roman"/>
                <a:cs typeface="Times New Roman"/>
              </a:rPr>
              <a:t>+</a:t>
            </a:r>
            <a:r>
              <a:rPr sz="2400" spc="-15" baseline="1736" dirty="0">
                <a:latin typeface="Times New Roman"/>
                <a:cs typeface="Times New Roman"/>
              </a:rPr>
              <a:t> </a:t>
            </a:r>
            <a:r>
              <a:rPr sz="2400" baseline="1736" dirty="0">
                <a:latin typeface="Times New Roman"/>
                <a:cs typeface="Times New Roman"/>
              </a:rPr>
              <a:t>Na</a:t>
            </a:r>
            <a:r>
              <a:rPr sz="1575" baseline="-18518" dirty="0">
                <a:latin typeface="Times New Roman"/>
                <a:cs typeface="Times New Roman"/>
              </a:rPr>
              <a:t>2</a:t>
            </a:r>
            <a:r>
              <a:rPr sz="2400" baseline="1736" dirty="0">
                <a:latin typeface="Times New Roman"/>
                <a:cs typeface="Times New Roman"/>
              </a:rPr>
              <a:t>SO</a:t>
            </a:r>
            <a:r>
              <a:rPr sz="1575" baseline="-18518" dirty="0">
                <a:latin typeface="Times New Roman"/>
                <a:cs typeface="Times New Roman"/>
              </a:rPr>
              <a:t>4</a:t>
            </a:r>
            <a:r>
              <a:rPr sz="1575" spc="195" baseline="-18518" dirty="0">
                <a:latin typeface="Times New Roman"/>
                <a:cs typeface="Times New Roman"/>
              </a:rPr>
              <a:t> </a:t>
            </a:r>
            <a:r>
              <a:rPr sz="2400" spc="-7" baseline="1736" dirty="0">
                <a:latin typeface="Times New Roman"/>
                <a:cs typeface="Times New Roman"/>
              </a:rPr>
              <a:t>=</a:t>
            </a:r>
            <a:r>
              <a:rPr sz="2400" baseline="1736" dirty="0">
                <a:latin typeface="Times New Roman"/>
                <a:cs typeface="Times New Roman"/>
              </a:rPr>
              <a:t> BaSO</a:t>
            </a:r>
            <a:r>
              <a:rPr sz="1575" baseline="-18518" dirty="0">
                <a:latin typeface="Times New Roman"/>
                <a:cs typeface="Times New Roman"/>
              </a:rPr>
              <a:t>4</a:t>
            </a:r>
            <a:r>
              <a:rPr sz="2400" baseline="1736" dirty="0">
                <a:latin typeface="Times New Roman"/>
                <a:cs typeface="Times New Roman"/>
              </a:rPr>
              <a:t>↓</a:t>
            </a:r>
            <a:r>
              <a:rPr sz="2400" spc="-30" baseline="1736" dirty="0">
                <a:latin typeface="Times New Roman"/>
                <a:cs typeface="Times New Roman"/>
              </a:rPr>
              <a:t> </a:t>
            </a:r>
            <a:r>
              <a:rPr sz="2400" spc="-7" baseline="1736" dirty="0">
                <a:latin typeface="Times New Roman"/>
                <a:cs typeface="Times New Roman"/>
              </a:rPr>
              <a:t>+</a:t>
            </a:r>
            <a:r>
              <a:rPr sz="2400" baseline="1736" dirty="0">
                <a:latin typeface="Times New Roman"/>
                <a:cs typeface="Times New Roman"/>
              </a:rPr>
              <a:t> </a:t>
            </a:r>
            <a:r>
              <a:rPr sz="2400" spc="-15" baseline="1736" dirty="0">
                <a:latin typeface="Times New Roman"/>
                <a:cs typeface="Times New Roman"/>
              </a:rPr>
              <a:t>2NaCl </a:t>
            </a:r>
            <a:r>
              <a:rPr sz="2400" spc="-7" baseline="1736" dirty="0">
                <a:latin typeface="Times New Roman"/>
                <a:cs typeface="Times New Roman"/>
              </a:rPr>
              <a:t>(3)</a:t>
            </a:r>
            <a:endParaRPr sz="2400" baseline="1736">
              <a:latin typeface="Times New Roman"/>
              <a:cs typeface="Times New Roman"/>
            </a:endParaRPr>
          </a:p>
        </p:txBody>
      </p:sp>
      <p:sp>
        <p:nvSpPr>
          <p:cNvPr id="18" name="object 18"/>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31</a:t>
            </a:fld>
            <a:endParaRPr dirty="0"/>
          </a:p>
        </p:txBody>
      </p:sp>
      <p:sp>
        <p:nvSpPr>
          <p:cNvPr id="15" name="object 15"/>
          <p:cNvSpPr txBox="1"/>
          <p:nvPr/>
        </p:nvSpPr>
        <p:spPr>
          <a:xfrm>
            <a:off x="668527" y="1512570"/>
            <a:ext cx="2249170" cy="391160"/>
          </a:xfrm>
          <a:prstGeom prst="rect">
            <a:avLst/>
          </a:prstGeom>
        </p:spPr>
        <p:txBody>
          <a:bodyPr vert="horz" wrap="square" lIns="0" tIns="12700" rIns="0" bIns="0" rtlCol="0">
            <a:spAutoFit/>
          </a:bodyPr>
          <a:lstStyle/>
          <a:p>
            <a:pPr marL="12700">
              <a:lnSpc>
                <a:spcPct val="100000"/>
              </a:lnSpc>
              <a:spcBef>
                <a:spcPts val="100"/>
              </a:spcBef>
            </a:pPr>
            <a:r>
              <a:rPr sz="2400" b="1" spc="-5" dirty="0">
                <a:latin typeface="Calibri"/>
                <a:cs typeface="Calibri"/>
              </a:rPr>
              <a:t>Г)</a:t>
            </a:r>
            <a:r>
              <a:rPr sz="2400" b="1" spc="-45" dirty="0">
                <a:latin typeface="Calibri"/>
                <a:cs typeface="Calibri"/>
              </a:rPr>
              <a:t> </a:t>
            </a:r>
            <a:r>
              <a:rPr sz="2400" b="1" dirty="0">
                <a:latin typeface="Calibri"/>
                <a:cs typeface="Calibri"/>
              </a:rPr>
              <a:t>План</a:t>
            </a:r>
            <a:r>
              <a:rPr sz="2400" b="1" spc="-40" dirty="0">
                <a:latin typeface="Calibri"/>
                <a:cs typeface="Calibri"/>
              </a:rPr>
              <a:t> </a:t>
            </a:r>
            <a:r>
              <a:rPr sz="2400" b="1" spc="-5" dirty="0">
                <a:latin typeface="Calibri"/>
                <a:cs typeface="Calibri"/>
              </a:rPr>
              <a:t>решения</a:t>
            </a:r>
            <a:endParaRPr sz="2400">
              <a:latin typeface="Calibri"/>
              <a:cs typeface="Calibri"/>
            </a:endParaRPr>
          </a:p>
        </p:txBody>
      </p:sp>
      <p:sp>
        <p:nvSpPr>
          <p:cNvPr id="16" name="object 16"/>
          <p:cNvSpPr txBox="1"/>
          <p:nvPr/>
        </p:nvSpPr>
        <p:spPr>
          <a:xfrm>
            <a:off x="643127" y="2259914"/>
            <a:ext cx="6609715" cy="391795"/>
          </a:xfrm>
          <a:prstGeom prst="rect">
            <a:avLst/>
          </a:prstGeom>
        </p:spPr>
        <p:txBody>
          <a:bodyPr vert="horz" wrap="square" lIns="0" tIns="12700" rIns="0" bIns="0" rtlCol="0">
            <a:spAutoFit/>
          </a:bodyPr>
          <a:lstStyle/>
          <a:p>
            <a:pPr marL="38100">
              <a:lnSpc>
                <a:spcPct val="100000"/>
              </a:lnSpc>
              <a:spcBef>
                <a:spcPts val="100"/>
              </a:spcBef>
            </a:pPr>
            <a:r>
              <a:rPr sz="2400" dirty="0">
                <a:latin typeface="Times New Roman"/>
                <a:cs typeface="Times New Roman"/>
              </a:rPr>
              <a:t>1) </a:t>
            </a:r>
            <a:r>
              <a:rPr sz="2400" spc="-5" dirty="0">
                <a:latin typeface="Times New Roman"/>
                <a:cs typeface="Times New Roman"/>
              </a:rPr>
              <a:t>Для</a:t>
            </a:r>
            <a:r>
              <a:rPr sz="2400" spc="5" dirty="0">
                <a:latin typeface="Times New Roman"/>
                <a:cs typeface="Times New Roman"/>
              </a:rPr>
              <a:t> </a:t>
            </a:r>
            <a:r>
              <a:rPr sz="2400" spc="-5" dirty="0">
                <a:latin typeface="Times New Roman"/>
                <a:cs typeface="Times New Roman"/>
              </a:rPr>
              <a:t>расчёта</a:t>
            </a:r>
            <a:r>
              <a:rPr sz="2400" spc="-15" dirty="0">
                <a:latin typeface="Times New Roman"/>
                <a:cs typeface="Times New Roman"/>
              </a:rPr>
              <a:t> используем</a:t>
            </a:r>
            <a:r>
              <a:rPr sz="2400" spc="5" dirty="0">
                <a:latin typeface="Times New Roman"/>
                <a:cs typeface="Times New Roman"/>
              </a:rPr>
              <a:t> </a:t>
            </a:r>
            <a:r>
              <a:rPr sz="2400" spc="-5" dirty="0">
                <a:latin typeface="Times New Roman"/>
                <a:cs typeface="Times New Roman"/>
              </a:rPr>
              <a:t>n(Na</a:t>
            </a:r>
            <a:r>
              <a:rPr sz="2400" spc="-7" baseline="-20833" dirty="0">
                <a:latin typeface="Times New Roman"/>
                <a:cs typeface="Times New Roman"/>
              </a:rPr>
              <a:t>3</a:t>
            </a:r>
            <a:r>
              <a:rPr sz="2400" spc="-5" dirty="0">
                <a:latin typeface="Times New Roman"/>
                <a:cs typeface="Times New Roman"/>
              </a:rPr>
              <a:t>PO</a:t>
            </a:r>
            <a:r>
              <a:rPr sz="2400" spc="-7" baseline="-20833" dirty="0">
                <a:latin typeface="Times New Roman"/>
                <a:cs typeface="Times New Roman"/>
              </a:rPr>
              <a:t>4</a:t>
            </a:r>
            <a:r>
              <a:rPr sz="2400" spc="-5" dirty="0">
                <a:latin typeface="Times New Roman"/>
                <a:cs typeface="Times New Roman"/>
              </a:rPr>
              <a:t>)</a:t>
            </a:r>
            <a:r>
              <a:rPr sz="2400" dirty="0">
                <a:latin typeface="Times New Roman"/>
                <a:cs typeface="Times New Roman"/>
              </a:rPr>
              <a:t> и</a:t>
            </a:r>
            <a:r>
              <a:rPr sz="2400" spc="15" dirty="0">
                <a:latin typeface="Times New Roman"/>
                <a:cs typeface="Times New Roman"/>
              </a:rPr>
              <a:t> </a:t>
            </a:r>
            <a:r>
              <a:rPr sz="2400" spc="-5" dirty="0">
                <a:latin typeface="Times New Roman"/>
                <a:cs typeface="Times New Roman"/>
              </a:rPr>
              <a:t>n(Na</a:t>
            </a:r>
            <a:r>
              <a:rPr sz="2400" spc="-7" baseline="-20833" dirty="0">
                <a:latin typeface="Times New Roman"/>
                <a:cs typeface="Times New Roman"/>
              </a:rPr>
              <a:t>2</a:t>
            </a:r>
            <a:r>
              <a:rPr sz="2400" spc="-5" dirty="0">
                <a:latin typeface="Times New Roman"/>
                <a:cs typeface="Times New Roman"/>
              </a:rPr>
              <a:t>SO</a:t>
            </a:r>
            <a:r>
              <a:rPr sz="2400" spc="-7" baseline="-20833" dirty="0">
                <a:latin typeface="Times New Roman"/>
                <a:cs typeface="Times New Roman"/>
              </a:rPr>
              <a:t>4</a:t>
            </a:r>
            <a:r>
              <a:rPr sz="2400" spc="-5" dirty="0">
                <a:latin typeface="Times New Roman"/>
                <a:cs typeface="Times New Roman"/>
              </a:rPr>
              <a:t>).</a:t>
            </a:r>
            <a:endParaRPr sz="2400">
              <a:latin typeface="Times New Roman"/>
              <a:cs typeface="Times New Roman"/>
            </a:endParaRPr>
          </a:p>
        </p:txBody>
      </p:sp>
      <p:sp>
        <p:nvSpPr>
          <p:cNvPr id="17" name="object 17"/>
          <p:cNvSpPr txBox="1"/>
          <p:nvPr/>
        </p:nvSpPr>
        <p:spPr>
          <a:xfrm>
            <a:off x="643127" y="2625978"/>
            <a:ext cx="10628630" cy="1481455"/>
          </a:xfrm>
          <a:prstGeom prst="rect">
            <a:avLst/>
          </a:prstGeom>
        </p:spPr>
        <p:txBody>
          <a:bodyPr vert="horz" wrap="square" lIns="0" tIns="12700" rIns="0" bIns="0" rtlCol="0">
            <a:spAutoFit/>
          </a:bodyPr>
          <a:lstStyle/>
          <a:p>
            <a:pPr marL="367665" indent="-330200">
              <a:lnSpc>
                <a:spcPct val="100000"/>
              </a:lnSpc>
              <a:spcBef>
                <a:spcPts val="100"/>
              </a:spcBef>
              <a:buAutoNum type="arabicParenR" startAt="2"/>
              <a:tabLst>
                <a:tab pos="368300" algn="l"/>
              </a:tabLst>
            </a:pPr>
            <a:r>
              <a:rPr sz="2400" spc="-5" dirty="0">
                <a:latin typeface="Times New Roman"/>
                <a:cs typeface="Times New Roman"/>
              </a:rPr>
              <a:t>По</a:t>
            </a:r>
            <a:r>
              <a:rPr sz="2400" spc="-10" dirty="0">
                <a:latin typeface="Times New Roman"/>
                <a:cs typeface="Times New Roman"/>
              </a:rPr>
              <a:t> </a:t>
            </a:r>
            <a:r>
              <a:rPr sz="2400" spc="-15" dirty="0">
                <a:latin typeface="Times New Roman"/>
                <a:cs typeface="Times New Roman"/>
              </a:rPr>
              <a:t>обработке</a:t>
            </a:r>
            <a:r>
              <a:rPr sz="2400" dirty="0">
                <a:latin typeface="Times New Roman"/>
                <a:cs typeface="Times New Roman"/>
              </a:rPr>
              <a:t> (I)</a:t>
            </a:r>
            <a:r>
              <a:rPr sz="2400" spc="-5" dirty="0">
                <a:latin typeface="Times New Roman"/>
                <a:cs typeface="Times New Roman"/>
              </a:rPr>
              <a:t> </a:t>
            </a:r>
            <a:r>
              <a:rPr sz="2400" spc="5" dirty="0">
                <a:latin typeface="Times New Roman"/>
                <a:cs typeface="Times New Roman"/>
              </a:rPr>
              <a:t>составить</a:t>
            </a:r>
            <a:r>
              <a:rPr sz="2400" spc="10" dirty="0">
                <a:latin typeface="Times New Roman"/>
                <a:cs typeface="Times New Roman"/>
              </a:rPr>
              <a:t> </a:t>
            </a:r>
            <a:r>
              <a:rPr sz="2400" dirty="0">
                <a:latin typeface="Times New Roman"/>
                <a:cs typeface="Times New Roman"/>
              </a:rPr>
              <a:t>1-е уравнение</a:t>
            </a:r>
            <a:r>
              <a:rPr sz="2400" spc="-25" dirty="0">
                <a:latin typeface="Times New Roman"/>
                <a:cs typeface="Times New Roman"/>
              </a:rPr>
              <a:t> </a:t>
            </a:r>
            <a:r>
              <a:rPr sz="2400" dirty="0">
                <a:latin typeface="Times New Roman"/>
                <a:cs typeface="Times New Roman"/>
              </a:rPr>
              <a:t>системы.</a:t>
            </a:r>
            <a:endParaRPr sz="2400">
              <a:latin typeface="Times New Roman"/>
              <a:cs typeface="Times New Roman"/>
            </a:endParaRPr>
          </a:p>
          <a:p>
            <a:pPr marL="367665" indent="-330200">
              <a:lnSpc>
                <a:spcPct val="100000"/>
              </a:lnSpc>
              <a:buAutoNum type="arabicParenR" startAt="2"/>
              <a:tabLst>
                <a:tab pos="368300" algn="l"/>
              </a:tabLst>
            </a:pPr>
            <a:r>
              <a:rPr sz="2400" spc="-5" dirty="0">
                <a:latin typeface="Times New Roman"/>
                <a:cs typeface="Times New Roman"/>
              </a:rPr>
              <a:t>По</a:t>
            </a:r>
            <a:r>
              <a:rPr sz="2400" spc="-10" dirty="0">
                <a:latin typeface="Times New Roman"/>
                <a:cs typeface="Times New Roman"/>
              </a:rPr>
              <a:t> </a:t>
            </a:r>
            <a:r>
              <a:rPr sz="2400" spc="-15" dirty="0">
                <a:latin typeface="Times New Roman"/>
                <a:cs typeface="Times New Roman"/>
              </a:rPr>
              <a:t>обработке</a:t>
            </a:r>
            <a:r>
              <a:rPr sz="2400" spc="10" dirty="0">
                <a:latin typeface="Times New Roman"/>
                <a:cs typeface="Times New Roman"/>
              </a:rPr>
              <a:t> </a:t>
            </a:r>
            <a:r>
              <a:rPr sz="2400" dirty="0">
                <a:latin typeface="Times New Roman"/>
                <a:cs typeface="Times New Roman"/>
              </a:rPr>
              <a:t>(II)</a:t>
            </a:r>
            <a:r>
              <a:rPr sz="2400" spc="-15" dirty="0">
                <a:latin typeface="Times New Roman"/>
                <a:cs typeface="Times New Roman"/>
              </a:rPr>
              <a:t> </a:t>
            </a:r>
            <a:r>
              <a:rPr sz="2400" spc="5" dirty="0">
                <a:latin typeface="Times New Roman"/>
                <a:cs typeface="Times New Roman"/>
              </a:rPr>
              <a:t>составить</a:t>
            </a:r>
            <a:r>
              <a:rPr sz="2400" spc="10" dirty="0">
                <a:latin typeface="Times New Roman"/>
                <a:cs typeface="Times New Roman"/>
              </a:rPr>
              <a:t> </a:t>
            </a:r>
            <a:r>
              <a:rPr sz="2400" dirty="0">
                <a:latin typeface="Times New Roman"/>
                <a:cs typeface="Times New Roman"/>
              </a:rPr>
              <a:t>2-е</a:t>
            </a:r>
            <a:r>
              <a:rPr sz="2400" spc="-10" dirty="0">
                <a:latin typeface="Times New Roman"/>
                <a:cs typeface="Times New Roman"/>
              </a:rPr>
              <a:t> </a:t>
            </a:r>
            <a:r>
              <a:rPr sz="2400" dirty="0">
                <a:latin typeface="Times New Roman"/>
                <a:cs typeface="Times New Roman"/>
              </a:rPr>
              <a:t>уравнение</a:t>
            </a:r>
            <a:r>
              <a:rPr sz="2400" spc="-25" dirty="0">
                <a:latin typeface="Times New Roman"/>
                <a:cs typeface="Times New Roman"/>
              </a:rPr>
              <a:t> </a:t>
            </a:r>
            <a:r>
              <a:rPr sz="2400" dirty="0">
                <a:latin typeface="Times New Roman"/>
                <a:cs typeface="Times New Roman"/>
              </a:rPr>
              <a:t>системы.</a:t>
            </a:r>
            <a:endParaRPr sz="2400">
              <a:latin typeface="Times New Roman"/>
              <a:cs typeface="Times New Roman"/>
            </a:endParaRPr>
          </a:p>
          <a:p>
            <a:pPr marL="368300" indent="-330835">
              <a:lnSpc>
                <a:spcPts val="2850"/>
              </a:lnSpc>
              <a:buAutoNum type="arabicParenR" startAt="2"/>
              <a:tabLst>
                <a:tab pos="368935" algn="l"/>
              </a:tabLst>
            </a:pPr>
            <a:r>
              <a:rPr sz="2400" spc="5" dirty="0">
                <a:latin typeface="Times New Roman"/>
                <a:cs typeface="Times New Roman"/>
              </a:rPr>
              <a:t>Составить</a:t>
            </a:r>
            <a:r>
              <a:rPr sz="2400" spc="15" dirty="0">
                <a:latin typeface="Times New Roman"/>
                <a:cs typeface="Times New Roman"/>
              </a:rPr>
              <a:t> </a:t>
            </a:r>
            <a:r>
              <a:rPr sz="2400" dirty="0">
                <a:latin typeface="Times New Roman"/>
                <a:cs typeface="Times New Roman"/>
              </a:rPr>
              <a:t>и</a:t>
            </a:r>
            <a:r>
              <a:rPr sz="2400" spc="5" dirty="0">
                <a:latin typeface="Times New Roman"/>
                <a:cs typeface="Times New Roman"/>
              </a:rPr>
              <a:t> </a:t>
            </a:r>
            <a:r>
              <a:rPr sz="2400" spc="-5" dirty="0">
                <a:latin typeface="Times New Roman"/>
                <a:cs typeface="Times New Roman"/>
              </a:rPr>
              <a:t>решить</a:t>
            </a:r>
            <a:r>
              <a:rPr sz="2400" spc="5" dirty="0">
                <a:latin typeface="Times New Roman"/>
                <a:cs typeface="Times New Roman"/>
              </a:rPr>
              <a:t> </a:t>
            </a:r>
            <a:r>
              <a:rPr sz="2400" dirty="0">
                <a:latin typeface="Times New Roman"/>
                <a:cs typeface="Times New Roman"/>
              </a:rPr>
              <a:t>систему</a:t>
            </a:r>
            <a:r>
              <a:rPr sz="2400" spc="-15" dirty="0">
                <a:latin typeface="Times New Roman"/>
                <a:cs typeface="Times New Roman"/>
              </a:rPr>
              <a:t> </a:t>
            </a:r>
            <a:r>
              <a:rPr sz="2400" dirty="0">
                <a:latin typeface="Times New Roman"/>
                <a:cs typeface="Times New Roman"/>
              </a:rPr>
              <a:t>уравнений,</a:t>
            </a:r>
            <a:r>
              <a:rPr sz="2400" spc="-15" dirty="0">
                <a:latin typeface="Times New Roman"/>
                <a:cs typeface="Times New Roman"/>
              </a:rPr>
              <a:t> </a:t>
            </a:r>
            <a:r>
              <a:rPr sz="2400" spc="-5" dirty="0">
                <a:latin typeface="Times New Roman"/>
                <a:cs typeface="Times New Roman"/>
              </a:rPr>
              <a:t>найти</a:t>
            </a:r>
            <a:r>
              <a:rPr sz="2400" spc="25" dirty="0">
                <a:latin typeface="Times New Roman"/>
                <a:cs typeface="Times New Roman"/>
              </a:rPr>
              <a:t> </a:t>
            </a:r>
            <a:r>
              <a:rPr sz="2400" dirty="0">
                <a:latin typeface="Times New Roman"/>
                <a:cs typeface="Times New Roman"/>
              </a:rPr>
              <a:t>n(BaCl</a:t>
            </a:r>
            <a:r>
              <a:rPr sz="2400" baseline="-20833" dirty="0">
                <a:latin typeface="Times New Roman"/>
                <a:cs typeface="Times New Roman"/>
              </a:rPr>
              <a:t>2</a:t>
            </a:r>
            <a:r>
              <a:rPr sz="2400" dirty="0">
                <a:latin typeface="Times New Roman"/>
                <a:cs typeface="Times New Roman"/>
              </a:rPr>
              <a:t>)</a:t>
            </a:r>
            <a:r>
              <a:rPr sz="2400" spc="-10" dirty="0">
                <a:latin typeface="Times New Roman"/>
                <a:cs typeface="Times New Roman"/>
              </a:rPr>
              <a:t> </a:t>
            </a:r>
            <a:r>
              <a:rPr sz="2400" dirty="0">
                <a:latin typeface="Times New Roman"/>
                <a:cs typeface="Times New Roman"/>
              </a:rPr>
              <a:t>и n(AlCl</a:t>
            </a:r>
            <a:r>
              <a:rPr sz="2400" baseline="-20833" dirty="0">
                <a:latin typeface="Times New Roman"/>
                <a:cs typeface="Times New Roman"/>
              </a:rPr>
              <a:t>3</a:t>
            </a:r>
            <a:r>
              <a:rPr sz="2400" dirty="0">
                <a:latin typeface="Times New Roman"/>
                <a:cs typeface="Times New Roman"/>
              </a:rPr>
              <a:t>)</a:t>
            </a:r>
            <a:r>
              <a:rPr sz="2400" spc="-20" dirty="0">
                <a:latin typeface="Times New Roman"/>
                <a:cs typeface="Times New Roman"/>
              </a:rPr>
              <a:t> </a:t>
            </a:r>
            <a:r>
              <a:rPr sz="2400" dirty="0">
                <a:latin typeface="Times New Roman"/>
                <a:cs typeface="Times New Roman"/>
              </a:rPr>
              <a:t>в</a:t>
            </a:r>
            <a:r>
              <a:rPr sz="2400" spc="-5" dirty="0">
                <a:latin typeface="Times New Roman"/>
                <a:cs typeface="Times New Roman"/>
              </a:rPr>
              <a:t> </a:t>
            </a:r>
            <a:r>
              <a:rPr sz="2400" dirty="0">
                <a:latin typeface="Times New Roman"/>
                <a:cs typeface="Times New Roman"/>
              </a:rPr>
              <a:t>1-й</a:t>
            </a:r>
            <a:r>
              <a:rPr sz="2400" spc="-5" dirty="0">
                <a:latin typeface="Times New Roman"/>
                <a:cs typeface="Times New Roman"/>
              </a:rPr>
              <a:t> </a:t>
            </a:r>
            <a:r>
              <a:rPr sz="2400" spc="-35" dirty="0">
                <a:latin typeface="Times New Roman"/>
                <a:cs typeface="Times New Roman"/>
              </a:rPr>
              <a:t>колбе.</a:t>
            </a:r>
            <a:endParaRPr sz="2400">
              <a:latin typeface="Times New Roman"/>
              <a:cs typeface="Times New Roman"/>
            </a:endParaRPr>
          </a:p>
          <a:p>
            <a:pPr marL="367665" indent="-330200">
              <a:lnSpc>
                <a:spcPts val="2850"/>
              </a:lnSpc>
              <a:buAutoNum type="arabicParenR" startAt="2"/>
              <a:tabLst>
                <a:tab pos="368300" algn="l"/>
              </a:tabLst>
            </a:pPr>
            <a:r>
              <a:rPr sz="2400" spc="-5" dirty="0">
                <a:latin typeface="Times New Roman"/>
                <a:cs typeface="Times New Roman"/>
              </a:rPr>
              <a:t>Найти</a:t>
            </a:r>
            <a:r>
              <a:rPr sz="2400" spc="5" dirty="0">
                <a:latin typeface="Times New Roman"/>
                <a:cs typeface="Times New Roman"/>
              </a:rPr>
              <a:t> </a:t>
            </a:r>
            <a:r>
              <a:rPr sz="2400" dirty="0">
                <a:latin typeface="Times New Roman"/>
                <a:cs typeface="Times New Roman"/>
              </a:rPr>
              <a:t>ω(BaCl</a:t>
            </a:r>
            <a:r>
              <a:rPr sz="2400" baseline="-20833" dirty="0">
                <a:latin typeface="Times New Roman"/>
                <a:cs typeface="Times New Roman"/>
              </a:rPr>
              <a:t>2</a:t>
            </a:r>
            <a:r>
              <a:rPr sz="2400" dirty="0">
                <a:latin typeface="Times New Roman"/>
                <a:cs typeface="Times New Roman"/>
              </a:rPr>
              <a:t>)</a:t>
            </a:r>
            <a:r>
              <a:rPr sz="2400" spc="-20" dirty="0">
                <a:latin typeface="Times New Roman"/>
                <a:cs typeface="Times New Roman"/>
              </a:rPr>
              <a:t> </a:t>
            </a:r>
            <a:r>
              <a:rPr sz="2400" dirty="0">
                <a:latin typeface="Times New Roman"/>
                <a:cs typeface="Times New Roman"/>
              </a:rPr>
              <a:t>и</a:t>
            </a:r>
            <a:r>
              <a:rPr sz="2400" spc="-10" dirty="0">
                <a:latin typeface="Times New Roman"/>
                <a:cs typeface="Times New Roman"/>
              </a:rPr>
              <a:t> </a:t>
            </a:r>
            <a:r>
              <a:rPr sz="2400" dirty="0">
                <a:latin typeface="Times New Roman"/>
                <a:cs typeface="Times New Roman"/>
              </a:rPr>
              <a:t>ω(AlCl</a:t>
            </a:r>
            <a:r>
              <a:rPr sz="2400" baseline="-20833" dirty="0">
                <a:latin typeface="Times New Roman"/>
                <a:cs typeface="Times New Roman"/>
              </a:rPr>
              <a:t>3</a:t>
            </a:r>
            <a:r>
              <a:rPr sz="2400" dirty="0">
                <a:latin typeface="Times New Roman"/>
                <a:cs typeface="Times New Roman"/>
              </a:rPr>
              <a:t>)</a:t>
            </a:r>
            <a:r>
              <a:rPr sz="2400" spc="-20" dirty="0">
                <a:latin typeface="Times New Roman"/>
                <a:cs typeface="Times New Roman"/>
              </a:rPr>
              <a:t> </a:t>
            </a:r>
            <a:r>
              <a:rPr sz="2400" dirty="0">
                <a:latin typeface="Times New Roman"/>
                <a:cs typeface="Times New Roman"/>
              </a:rPr>
              <a:t>в</a:t>
            </a:r>
            <a:r>
              <a:rPr sz="2400" spc="-5" dirty="0">
                <a:latin typeface="Times New Roman"/>
                <a:cs typeface="Times New Roman"/>
              </a:rPr>
              <a:t> </a:t>
            </a:r>
            <a:r>
              <a:rPr sz="2400" dirty="0">
                <a:latin typeface="Times New Roman"/>
                <a:cs typeface="Times New Roman"/>
              </a:rPr>
              <a:t>1-й</a:t>
            </a:r>
            <a:r>
              <a:rPr sz="2400" spc="-5" dirty="0">
                <a:latin typeface="Times New Roman"/>
                <a:cs typeface="Times New Roman"/>
              </a:rPr>
              <a:t> </a:t>
            </a:r>
            <a:r>
              <a:rPr sz="2400" spc="-45" dirty="0">
                <a:latin typeface="Times New Roman"/>
                <a:cs typeface="Times New Roman"/>
              </a:rPr>
              <a:t>колбе</a:t>
            </a:r>
            <a:r>
              <a:rPr sz="2400" spc="-5" dirty="0">
                <a:latin typeface="Times New Roman"/>
                <a:cs typeface="Times New Roman"/>
              </a:rPr>
              <a:t> </a:t>
            </a:r>
            <a:r>
              <a:rPr sz="2400" dirty="0">
                <a:latin typeface="Times New Roman"/>
                <a:cs typeface="Times New Roman"/>
              </a:rPr>
              <a:t>= в</a:t>
            </a:r>
            <a:r>
              <a:rPr sz="2400" spc="-5" dirty="0">
                <a:latin typeface="Times New Roman"/>
                <a:cs typeface="Times New Roman"/>
              </a:rPr>
              <a:t> </a:t>
            </a:r>
            <a:r>
              <a:rPr sz="2400" dirty="0">
                <a:latin typeface="Times New Roman"/>
                <a:cs typeface="Times New Roman"/>
              </a:rPr>
              <a:t>3-ей</a:t>
            </a:r>
            <a:r>
              <a:rPr sz="2400" spc="-15" dirty="0">
                <a:latin typeface="Times New Roman"/>
                <a:cs typeface="Times New Roman"/>
              </a:rPr>
              <a:t> </a:t>
            </a:r>
            <a:r>
              <a:rPr sz="2400" spc="-45" dirty="0">
                <a:latin typeface="Times New Roman"/>
                <a:cs typeface="Times New Roman"/>
              </a:rPr>
              <a:t>колбе</a:t>
            </a:r>
            <a:r>
              <a:rPr sz="2400" spc="10" dirty="0">
                <a:latin typeface="Times New Roman"/>
                <a:cs typeface="Times New Roman"/>
              </a:rPr>
              <a:t> </a:t>
            </a:r>
            <a:r>
              <a:rPr sz="2400" dirty="0">
                <a:latin typeface="Times New Roman"/>
                <a:cs typeface="Times New Roman"/>
              </a:rPr>
              <a:t>=</a:t>
            </a:r>
            <a:r>
              <a:rPr sz="2400" spc="-15" dirty="0">
                <a:latin typeface="Times New Roman"/>
                <a:cs typeface="Times New Roman"/>
              </a:rPr>
              <a:t> </a:t>
            </a:r>
            <a:r>
              <a:rPr sz="2400" spc="-10" dirty="0">
                <a:latin typeface="Times New Roman"/>
                <a:cs typeface="Times New Roman"/>
              </a:rPr>
              <a:t>во</a:t>
            </a:r>
            <a:r>
              <a:rPr sz="2400" dirty="0">
                <a:latin typeface="Times New Roman"/>
                <a:cs typeface="Times New Roman"/>
              </a:rPr>
              <a:t> 2-й</a:t>
            </a:r>
            <a:r>
              <a:rPr sz="2400" spc="-10" dirty="0">
                <a:latin typeface="Times New Roman"/>
                <a:cs typeface="Times New Roman"/>
              </a:rPr>
              <a:t> </a:t>
            </a:r>
            <a:r>
              <a:rPr sz="2400" spc="-35" dirty="0">
                <a:latin typeface="Times New Roman"/>
                <a:cs typeface="Times New Roman"/>
              </a:rPr>
              <a:t>колбе</a:t>
            </a:r>
            <a:r>
              <a:rPr sz="2400" spc="-35" dirty="0">
                <a:latin typeface="Calibri"/>
                <a:cs typeface="Calibri"/>
              </a:rPr>
              <a:t>.</a:t>
            </a:r>
            <a:endParaRPr sz="2400">
              <a:latin typeface="Calibri"/>
              <a:cs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object 2"/>
          <p:cNvGraphicFramePr>
            <a:graphicFrameLocks noGrp="1"/>
          </p:cNvGraphicFramePr>
          <p:nvPr/>
        </p:nvGraphicFramePr>
        <p:xfrm>
          <a:off x="797217" y="3197047"/>
          <a:ext cx="6422388" cy="2837179"/>
        </p:xfrm>
        <a:graphic>
          <a:graphicData uri="http://schemas.openxmlformats.org/drawingml/2006/table">
            <a:tbl>
              <a:tblPr firstRow="1" bandRow="1">
                <a:tableStyleId>{2D5ABB26-0587-4C30-8999-92F81FD0307C}</a:tableStyleId>
              </a:tblPr>
              <a:tblGrid>
                <a:gridCol w="1676400"/>
                <a:gridCol w="152400"/>
                <a:gridCol w="1666239"/>
                <a:gridCol w="1673860"/>
                <a:gridCol w="1253489"/>
              </a:tblGrid>
              <a:tr h="404305">
                <a:tc>
                  <a:txBody>
                    <a:bodyPr/>
                    <a:lstStyle/>
                    <a:p>
                      <a:pPr marR="374650" algn="ctr">
                        <a:lnSpc>
                          <a:spcPct val="100000"/>
                        </a:lnSpc>
                        <a:spcBef>
                          <a:spcPts val="300"/>
                        </a:spcBef>
                      </a:pPr>
                      <a:r>
                        <a:rPr sz="2000" i="1" dirty="0">
                          <a:latin typeface="Times New Roman"/>
                          <a:cs typeface="Times New Roman"/>
                        </a:rPr>
                        <a:t>x</a:t>
                      </a:r>
                      <a:endParaRPr sz="2000">
                        <a:latin typeface="Times New Roman"/>
                        <a:cs typeface="Times New Roman"/>
                      </a:endParaRPr>
                    </a:p>
                  </a:txBody>
                  <a:tcPr marL="0" marR="0" marT="38100" marB="0">
                    <a:lnL w="12700">
                      <a:solidFill>
                        <a:srgbClr val="41709C"/>
                      </a:solidFill>
                      <a:prstDash val="solid"/>
                    </a:lnL>
                    <a:lnR w="12700">
                      <a:solidFill>
                        <a:srgbClr val="41709C"/>
                      </a:solidFill>
                      <a:prstDash val="solid"/>
                    </a:lnR>
                    <a:lnT w="12700">
                      <a:solidFill>
                        <a:srgbClr val="41709C"/>
                      </a:solidFill>
                      <a:prstDash val="solid"/>
                    </a:lnT>
                  </a:tcPr>
                </a:tc>
                <a:tc>
                  <a:txBody>
                    <a:bodyPr/>
                    <a:lstStyle/>
                    <a:p>
                      <a:pPr>
                        <a:lnSpc>
                          <a:spcPct val="100000"/>
                        </a:lnSpc>
                      </a:pPr>
                      <a:endParaRPr sz="1700">
                        <a:latin typeface="Times New Roman"/>
                        <a:cs typeface="Times New Roman"/>
                      </a:endParaRPr>
                    </a:p>
                  </a:txBody>
                  <a:tcPr marL="0" marR="0" marT="0" marB="0">
                    <a:lnL w="12700">
                      <a:solidFill>
                        <a:srgbClr val="41709C"/>
                      </a:solidFill>
                      <a:prstDash val="solid"/>
                    </a:lnL>
                    <a:lnR w="12700">
                      <a:solidFill>
                        <a:srgbClr val="41709C"/>
                      </a:solidFill>
                      <a:prstDash val="solid"/>
                    </a:lnR>
                  </a:tcPr>
                </a:tc>
                <a:tc>
                  <a:txBody>
                    <a:bodyPr/>
                    <a:lstStyle/>
                    <a:p>
                      <a:pPr marL="513715">
                        <a:lnSpc>
                          <a:spcPct val="100000"/>
                        </a:lnSpc>
                        <a:spcBef>
                          <a:spcPts val="300"/>
                        </a:spcBef>
                      </a:pPr>
                      <a:r>
                        <a:rPr sz="2000" i="1" dirty="0">
                          <a:latin typeface="Times New Roman"/>
                          <a:cs typeface="Times New Roman"/>
                        </a:rPr>
                        <a:t>х</a:t>
                      </a:r>
                      <a:r>
                        <a:rPr sz="2000" dirty="0">
                          <a:latin typeface="Times New Roman"/>
                          <a:cs typeface="Times New Roman"/>
                        </a:rPr>
                        <a:t>∙2/3</a:t>
                      </a:r>
                      <a:endParaRPr sz="2000">
                        <a:latin typeface="Times New Roman"/>
                        <a:cs typeface="Times New Roman"/>
                      </a:endParaRPr>
                    </a:p>
                  </a:txBody>
                  <a:tcPr marL="0" marR="0" marT="38100" marB="0">
                    <a:lnL w="12700">
                      <a:solidFill>
                        <a:srgbClr val="41709C"/>
                      </a:solidFill>
                      <a:prstDash val="solid"/>
                    </a:lnL>
                    <a:lnR w="12700">
                      <a:solidFill>
                        <a:srgbClr val="41709C"/>
                      </a:solidFill>
                      <a:prstDash val="solid"/>
                    </a:lnR>
                    <a:lnT w="12700">
                      <a:solidFill>
                        <a:srgbClr val="41709C"/>
                      </a:solidFill>
                      <a:prstDash val="solid"/>
                    </a:lnT>
                  </a:tcPr>
                </a:tc>
                <a:tc>
                  <a:txBody>
                    <a:bodyPr/>
                    <a:lstStyle/>
                    <a:p>
                      <a:pPr marL="408940">
                        <a:lnSpc>
                          <a:spcPct val="100000"/>
                        </a:lnSpc>
                        <a:spcBef>
                          <a:spcPts val="300"/>
                        </a:spcBef>
                      </a:pPr>
                      <a:r>
                        <a:rPr sz="2000" i="1" dirty="0">
                          <a:latin typeface="Times New Roman"/>
                          <a:cs typeface="Times New Roman"/>
                        </a:rPr>
                        <a:t>x</a:t>
                      </a:r>
                      <a:endParaRPr sz="2000">
                        <a:latin typeface="Times New Roman"/>
                        <a:cs typeface="Times New Roman"/>
                      </a:endParaRPr>
                    </a:p>
                  </a:txBody>
                  <a:tcPr marL="0" marR="0" marT="38100" marB="0">
                    <a:lnL w="12700">
                      <a:solidFill>
                        <a:srgbClr val="41709C"/>
                      </a:solidFill>
                      <a:prstDash val="solid"/>
                    </a:lnL>
                  </a:tcPr>
                </a:tc>
                <a:tc>
                  <a:txBody>
                    <a:bodyPr/>
                    <a:lstStyle/>
                    <a:p>
                      <a:pPr>
                        <a:lnSpc>
                          <a:spcPct val="100000"/>
                        </a:lnSpc>
                      </a:pPr>
                      <a:endParaRPr sz="1700">
                        <a:latin typeface="Times New Roman"/>
                        <a:cs typeface="Times New Roman"/>
                      </a:endParaRPr>
                    </a:p>
                  </a:txBody>
                  <a:tcPr marL="0" marR="0" marT="0" marB="0"/>
                </a:tc>
              </a:tr>
              <a:tr h="418218">
                <a:tc>
                  <a:txBody>
                    <a:bodyPr/>
                    <a:lstStyle/>
                    <a:p>
                      <a:pPr marL="335280">
                        <a:lnSpc>
                          <a:spcPct val="100000"/>
                        </a:lnSpc>
                        <a:spcBef>
                          <a:spcPts val="235"/>
                        </a:spcBef>
                      </a:pPr>
                      <a:r>
                        <a:rPr sz="2000" dirty="0">
                          <a:latin typeface="Times New Roman"/>
                          <a:cs typeface="Times New Roman"/>
                        </a:rPr>
                        <a:t>3BaCl</a:t>
                      </a:r>
                      <a:r>
                        <a:rPr sz="1950" baseline="-21367" dirty="0">
                          <a:latin typeface="Times New Roman"/>
                          <a:cs typeface="Times New Roman"/>
                        </a:rPr>
                        <a:t>2</a:t>
                      </a:r>
                      <a:endParaRPr sz="1950" baseline="-21367">
                        <a:latin typeface="Times New Roman"/>
                        <a:cs typeface="Times New Roman"/>
                      </a:endParaRPr>
                    </a:p>
                  </a:txBody>
                  <a:tcPr marL="0" marR="0" marT="29845" marB="0">
                    <a:lnL w="12700">
                      <a:solidFill>
                        <a:srgbClr val="41709C"/>
                      </a:solidFill>
                      <a:prstDash val="solid"/>
                    </a:lnL>
                    <a:lnR w="12700">
                      <a:solidFill>
                        <a:srgbClr val="41709C"/>
                      </a:solidFill>
                      <a:prstDash val="solid"/>
                    </a:lnR>
                  </a:tcPr>
                </a:tc>
                <a:tc>
                  <a:txBody>
                    <a:bodyPr/>
                    <a:lstStyle/>
                    <a:p>
                      <a:pPr>
                        <a:lnSpc>
                          <a:spcPct val="100000"/>
                        </a:lnSpc>
                      </a:pPr>
                      <a:endParaRPr sz="1700">
                        <a:latin typeface="Times New Roman"/>
                        <a:cs typeface="Times New Roman"/>
                      </a:endParaRPr>
                    </a:p>
                  </a:txBody>
                  <a:tcPr marL="0" marR="0" marT="0" marB="0">
                    <a:lnL w="12700">
                      <a:solidFill>
                        <a:srgbClr val="41709C"/>
                      </a:solidFill>
                      <a:prstDash val="solid"/>
                    </a:lnL>
                    <a:lnR w="12700">
                      <a:solidFill>
                        <a:srgbClr val="41709C"/>
                      </a:solidFill>
                      <a:prstDash val="solid"/>
                    </a:lnR>
                  </a:tcPr>
                </a:tc>
                <a:tc>
                  <a:txBody>
                    <a:bodyPr/>
                    <a:lstStyle/>
                    <a:p>
                      <a:pPr marL="132715">
                        <a:lnSpc>
                          <a:spcPct val="100000"/>
                        </a:lnSpc>
                        <a:spcBef>
                          <a:spcPts val="235"/>
                        </a:spcBef>
                      </a:pPr>
                      <a:r>
                        <a:rPr sz="2000" dirty="0">
                          <a:latin typeface="Times New Roman"/>
                          <a:cs typeface="Times New Roman"/>
                        </a:rPr>
                        <a:t>+</a:t>
                      </a:r>
                      <a:r>
                        <a:rPr sz="2000" spc="-30" dirty="0">
                          <a:latin typeface="Times New Roman"/>
                          <a:cs typeface="Times New Roman"/>
                        </a:rPr>
                        <a:t> </a:t>
                      </a:r>
                      <a:r>
                        <a:rPr sz="2000" spc="5" dirty="0">
                          <a:latin typeface="Times New Roman"/>
                          <a:cs typeface="Times New Roman"/>
                        </a:rPr>
                        <a:t>2Na</a:t>
                      </a:r>
                      <a:r>
                        <a:rPr sz="1950" spc="7" baseline="-21367" dirty="0">
                          <a:latin typeface="Times New Roman"/>
                          <a:cs typeface="Times New Roman"/>
                        </a:rPr>
                        <a:t>3</a:t>
                      </a:r>
                      <a:r>
                        <a:rPr sz="2000" spc="5" dirty="0">
                          <a:latin typeface="Times New Roman"/>
                          <a:cs typeface="Times New Roman"/>
                        </a:rPr>
                        <a:t>PO</a:t>
                      </a:r>
                      <a:r>
                        <a:rPr sz="1950" spc="7" baseline="-21367" dirty="0">
                          <a:latin typeface="Times New Roman"/>
                          <a:cs typeface="Times New Roman"/>
                        </a:rPr>
                        <a:t>4</a:t>
                      </a:r>
                      <a:endParaRPr sz="1950" baseline="-21367">
                        <a:latin typeface="Times New Roman"/>
                        <a:cs typeface="Times New Roman"/>
                      </a:endParaRPr>
                    </a:p>
                  </a:txBody>
                  <a:tcPr marL="0" marR="0" marT="29845" marB="0">
                    <a:lnL w="12700">
                      <a:solidFill>
                        <a:srgbClr val="41709C"/>
                      </a:solidFill>
                      <a:prstDash val="solid"/>
                    </a:lnL>
                    <a:lnR w="12700">
                      <a:solidFill>
                        <a:srgbClr val="41709C"/>
                      </a:solidFill>
                      <a:prstDash val="solid"/>
                    </a:lnR>
                  </a:tcPr>
                </a:tc>
                <a:tc>
                  <a:txBody>
                    <a:bodyPr/>
                    <a:lstStyle/>
                    <a:p>
                      <a:pPr marL="92075">
                        <a:lnSpc>
                          <a:spcPct val="100000"/>
                        </a:lnSpc>
                        <a:spcBef>
                          <a:spcPts val="235"/>
                        </a:spcBef>
                      </a:pPr>
                      <a:r>
                        <a:rPr sz="2000" dirty="0">
                          <a:latin typeface="Times New Roman"/>
                          <a:cs typeface="Times New Roman"/>
                        </a:rPr>
                        <a:t>=</a:t>
                      </a:r>
                      <a:r>
                        <a:rPr sz="2000" spc="-35" dirty="0">
                          <a:latin typeface="Times New Roman"/>
                          <a:cs typeface="Times New Roman"/>
                        </a:rPr>
                        <a:t> </a:t>
                      </a:r>
                      <a:r>
                        <a:rPr sz="2000" spc="5" dirty="0">
                          <a:latin typeface="Times New Roman"/>
                          <a:cs typeface="Times New Roman"/>
                        </a:rPr>
                        <a:t>Ba</a:t>
                      </a:r>
                      <a:r>
                        <a:rPr sz="1950" spc="7" baseline="-21367" dirty="0">
                          <a:latin typeface="Times New Roman"/>
                          <a:cs typeface="Times New Roman"/>
                        </a:rPr>
                        <a:t>3</a:t>
                      </a:r>
                      <a:r>
                        <a:rPr sz="2000" spc="5" dirty="0">
                          <a:latin typeface="Times New Roman"/>
                          <a:cs typeface="Times New Roman"/>
                        </a:rPr>
                        <a:t>(PO</a:t>
                      </a:r>
                      <a:r>
                        <a:rPr sz="1950" spc="7" baseline="-21367" dirty="0">
                          <a:latin typeface="Times New Roman"/>
                          <a:cs typeface="Times New Roman"/>
                        </a:rPr>
                        <a:t>4</a:t>
                      </a:r>
                      <a:r>
                        <a:rPr sz="2000" spc="5" dirty="0">
                          <a:latin typeface="Times New Roman"/>
                          <a:cs typeface="Times New Roman"/>
                        </a:rPr>
                        <a:t>)</a:t>
                      </a:r>
                      <a:r>
                        <a:rPr sz="1950" spc="7" baseline="-21367" dirty="0">
                          <a:latin typeface="Times New Roman"/>
                          <a:cs typeface="Times New Roman"/>
                        </a:rPr>
                        <a:t>2</a:t>
                      </a:r>
                      <a:r>
                        <a:rPr sz="2000" spc="5" dirty="0">
                          <a:latin typeface="Times New Roman"/>
                          <a:cs typeface="Times New Roman"/>
                        </a:rPr>
                        <a:t>↓</a:t>
                      </a:r>
                      <a:endParaRPr sz="2000">
                        <a:latin typeface="Times New Roman"/>
                        <a:cs typeface="Times New Roman"/>
                      </a:endParaRPr>
                    </a:p>
                  </a:txBody>
                  <a:tcPr marL="0" marR="0" marT="29845" marB="0">
                    <a:lnL w="12700">
                      <a:solidFill>
                        <a:srgbClr val="41709C"/>
                      </a:solidFill>
                      <a:prstDash val="solid"/>
                    </a:lnL>
                  </a:tcPr>
                </a:tc>
                <a:tc>
                  <a:txBody>
                    <a:bodyPr/>
                    <a:lstStyle/>
                    <a:p>
                      <a:pPr marL="215265">
                        <a:lnSpc>
                          <a:spcPct val="100000"/>
                        </a:lnSpc>
                        <a:spcBef>
                          <a:spcPts val="235"/>
                        </a:spcBef>
                      </a:pPr>
                      <a:r>
                        <a:rPr sz="2000" dirty="0">
                          <a:latin typeface="Times New Roman"/>
                          <a:cs typeface="Times New Roman"/>
                        </a:rPr>
                        <a:t>+</a:t>
                      </a:r>
                      <a:r>
                        <a:rPr sz="2000" spc="-40" dirty="0">
                          <a:latin typeface="Times New Roman"/>
                          <a:cs typeface="Times New Roman"/>
                        </a:rPr>
                        <a:t> </a:t>
                      </a:r>
                      <a:r>
                        <a:rPr sz="2000" dirty="0">
                          <a:latin typeface="Times New Roman"/>
                          <a:cs typeface="Times New Roman"/>
                        </a:rPr>
                        <a:t>6NaCl</a:t>
                      </a:r>
                      <a:endParaRPr sz="2000">
                        <a:latin typeface="Times New Roman"/>
                        <a:cs typeface="Times New Roman"/>
                      </a:endParaRPr>
                    </a:p>
                  </a:txBody>
                  <a:tcPr marL="0" marR="0" marT="29845" marB="0"/>
                </a:tc>
              </a:tr>
              <a:tr h="2014656">
                <a:tc>
                  <a:txBody>
                    <a:bodyPr/>
                    <a:lstStyle/>
                    <a:p>
                      <a:pPr marL="335280">
                        <a:lnSpc>
                          <a:spcPct val="100000"/>
                        </a:lnSpc>
                        <a:spcBef>
                          <a:spcPts val="60"/>
                        </a:spcBef>
                      </a:pPr>
                      <a:r>
                        <a:rPr sz="2000" dirty="0">
                          <a:latin typeface="Times New Roman"/>
                          <a:cs typeface="Times New Roman"/>
                        </a:rPr>
                        <a:t>3</a:t>
                      </a:r>
                      <a:r>
                        <a:rPr sz="2000" spc="-90" dirty="0">
                          <a:latin typeface="Times New Roman"/>
                          <a:cs typeface="Times New Roman"/>
                        </a:rPr>
                        <a:t> </a:t>
                      </a:r>
                      <a:r>
                        <a:rPr sz="2000" spc="-5" dirty="0">
                          <a:latin typeface="Times New Roman"/>
                          <a:cs typeface="Times New Roman"/>
                        </a:rPr>
                        <a:t>моль</a:t>
                      </a:r>
                      <a:endParaRPr sz="2000">
                        <a:latin typeface="Times New Roman"/>
                        <a:cs typeface="Times New Roman"/>
                      </a:endParaRPr>
                    </a:p>
                    <a:p>
                      <a:pPr marL="335280" marR="612775" indent="254000">
                        <a:lnSpc>
                          <a:spcPct val="130000"/>
                        </a:lnSpc>
                        <a:spcBef>
                          <a:spcPts val="1445"/>
                        </a:spcBef>
                      </a:pPr>
                      <a:r>
                        <a:rPr sz="2000" i="1" dirty="0">
                          <a:latin typeface="Times New Roman"/>
                          <a:cs typeface="Times New Roman"/>
                        </a:rPr>
                        <a:t>y </a:t>
                      </a:r>
                      <a:r>
                        <a:rPr sz="2000" i="1" spc="5" dirty="0">
                          <a:latin typeface="Times New Roman"/>
                          <a:cs typeface="Times New Roman"/>
                        </a:rPr>
                        <a:t> </a:t>
                      </a:r>
                      <a:r>
                        <a:rPr sz="2000" dirty="0">
                          <a:latin typeface="Times New Roman"/>
                          <a:cs typeface="Times New Roman"/>
                        </a:rPr>
                        <a:t>AlCl</a:t>
                      </a:r>
                      <a:r>
                        <a:rPr sz="1950" baseline="-21367" dirty="0">
                          <a:latin typeface="Times New Roman"/>
                          <a:cs typeface="Times New Roman"/>
                        </a:rPr>
                        <a:t>3 </a:t>
                      </a:r>
                      <a:r>
                        <a:rPr sz="1950" spc="7" baseline="-21367" dirty="0">
                          <a:latin typeface="Times New Roman"/>
                          <a:cs typeface="Times New Roman"/>
                        </a:rPr>
                        <a:t> </a:t>
                      </a:r>
                      <a:r>
                        <a:rPr sz="2000" dirty="0">
                          <a:latin typeface="Times New Roman"/>
                          <a:cs typeface="Times New Roman"/>
                        </a:rPr>
                        <a:t>1</a:t>
                      </a:r>
                      <a:r>
                        <a:rPr sz="2000" spc="-90" dirty="0">
                          <a:latin typeface="Times New Roman"/>
                          <a:cs typeface="Times New Roman"/>
                        </a:rPr>
                        <a:t> </a:t>
                      </a:r>
                      <a:r>
                        <a:rPr sz="2000" spc="-5" dirty="0">
                          <a:latin typeface="Times New Roman"/>
                          <a:cs typeface="Times New Roman"/>
                        </a:rPr>
                        <a:t>моль</a:t>
                      </a:r>
                      <a:endParaRPr sz="2000">
                        <a:latin typeface="Times New Roman"/>
                        <a:cs typeface="Times New Roman"/>
                      </a:endParaRPr>
                    </a:p>
                  </a:txBody>
                  <a:tcPr marL="0" marR="0" marT="7620" marB="0">
                    <a:lnL w="12700">
                      <a:solidFill>
                        <a:srgbClr val="41709C"/>
                      </a:solidFill>
                      <a:prstDash val="solid"/>
                    </a:lnL>
                    <a:lnR w="12700">
                      <a:solidFill>
                        <a:srgbClr val="41709C"/>
                      </a:solidFill>
                      <a:prstDash val="solid"/>
                    </a:lnR>
                    <a:lnB w="12700">
                      <a:solidFill>
                        <a:srgbClr val="41709C"/>
                      </a:solidFill>
                      <a:prstDash val="solid"/>
                    </a:lnB>
                  </a:tcPr>
                </a:tc>
                <a:tc>
                  <a:txBody>
                    <a:bodyPr/>
                    <a:lstStyle/>
                    <a:p>
                      <a:pPr>
                        <a:lnSpc>
                          <a:spcPct val="100000"/>
                        </a:lnSpc>
                      </a:pPr>
                      <a:endParaRPr sz="1700">
                        <a:latin typeface="Times New Roman"/>
                        <a:cs typeface="Times New Roman"/>
                      </a:endParaRPr>
                    </a:p>
                  </a:txBody>
                  <a:tcPr marL="0" marR="0" marT="0" marB="0">
                    <a:lnL w="12700">
                      <a:solidFill>
                        <a:srgbClr val="41709C"/>
                      </a:solidFill>
                      <a:prstDash val="solid"/>
                    </a:lnL>
                    <a:lnR w="12700">
                      <a:solidFill>
                        <a:srgbClr val="41709C"/>
                      </a:solidFill>
                      <a:prstDash val="solid"/>
                    </a:lnR>
                  </a:tcPr>
                </a:tc>
                <a:tc>
                  <a:txBody>
                    <a:bodyPr/>
                    <a:lstStyle/>
                    <a:p>
                      <a:pPr marL="513715">
                        <a:lnSpc>
                          <a:spcPct val="100000"/>
                        </a:lnSpc>
                        <a:spcBef>
                          <a:spcPts val="60"/>
                        </a:spcBef>
                      </a:pPr>
                      <a:r>
                        <a:rPr sz="2000" dirty="0">
                          <a:latin typeface="Times New Roman"/>
                          <a:cs typeface="Times New Roman"/>
                        </a:rPr>
                        <a:t>2</a:t>
                      </a:r>
                      <a:r>
                        <a:rPr sz="2000" spc="-25" dirty="0">
                          <a:latin typeface="Times New Roman"/>
                          <a:cs typeface="Times New Roman"/>
                        </a:rPr>
                        <a:t> </a:t>
                      </a:r>
                      <a:r>
                        <a:rPr sz="2000" spc="-5" dirty="0">
                          <a:latin typeface="Times New Roman"/>
                          <a:cs typeface="Times New Roman"/>
                        </a:rPr>
                        <a:t>моль</a:t>
                      </a:r>
                      <a:endParaRPr sz="2000">
                        <a:latin typeface="Times New Roman"/>
                        <a:cs typeface="Times New Roman"/>
                      </a:endParaRPr>
                    </a:p>
                    <a:p>
                      <a:pPr>
                        <a:lnSpc>
                          <a:spcPct val="100000"/>
                        </a:lnSpc>
                        <a:spcBef>
                          <a:spcPts val="35"/>
                        </a:spcBef>
                      </a:pPr>
                      <a:endParaRPr sz="1850">
                        <a:latin typeface="Times New Roman"/>
                        <a:cs typeface="Times New Roman"/>
                      </a:endParaRPr>
                    </a:p>
                    <a:p>
                      <a:pPr marL="513715">
                        <a:lnSpc>
                          <a:spcPct val="100000"/>
                        </a:lnSpc>
                      </a:pPr>
                      <a:r>
                        <a:rPr sz="2000" i="1" dirty="0">
                          <a:latin typeface="Times New Roman"/>
                          <a:cs typeface="Times New Roman"/>
                        </a:rPr>
                        <a:t>y</a:t>
                      </a:r>
                      <a:endParaRPr sz="2000">
                        <a:latin typeface="Times New Roman"/>
                        <a:cs typeface="Times New Roman"/>
                      </a:endParaRPr>
                    </a:p>
                    <a:p>
                      <a:pPr marL="132715">
                        <a:lnSpc>
                          <a:spcPct val="100000"/>
                        </a:lnSpc>
                        <a:spcBef>
                          <a:spcPts val="720"/>
                        </a:spcBef>
                      </a:pPr>
                      <a:r>
                        <a:rPr sz="2000" dirty="0">
                          <a:latin typeface="Times New Roman"/>
                          <a:cs typeface="Times New Roman"/>
                        </a:rPr>
                        <a:t>+</a:t>
                      </a:r>
                      <a:r>
                        <a:rPr sz="2000" spc="-30" dirty="0">
                          <a:latin typeface="Times New Roman"/>
                          <a:cs typeface="Times New Roman"/>
                        </a:rPr>
                        <a:t> </a:t>
                      </a:r>
                      <a:r>
                        <a:rPr sz="2000" spc="5" dirty="0">
                          <a:latin typeface="Times New Roman"/>
                          <a:cs typeface="Times New Roman"/>
                        </a:rPr>
                        <a:t>Na</a:t>
                      </a:r>
                      <a:r>
                        <a:rPr sz="1950" spc="7" baseline="-21367" dirty="0">
                          <a:latin typeface="Times New Roman"/>
                          <a:cs typeface="Times New Roman"/>
                        </a:rPr>
                        <a:t>3</a:t>
                      </a:r>
                      <a:r>
                        <a:rPr sz="2000" spc="5" dirty="0">
                          <a:latin typeface="Times New Roman"/>
                          <a:cs typeface="Times New Roman"/>
                        </a:rPr>
                        <a:t>PO</a:t>
                      </a:r>
                      <a:r>
                        <a:rPr sz="1950" spc="7" baseline="-21367" dirty="0">
                          <a:latin typeface="Times New Roman"/>
                          <a:cs typeface="Times New Roman"/>
                        </a:rPr>
                        <a:t>4</a:t>
                      </a:r>
                      <a:endParaRPr sz="1950" baseline="-21367">
                        <a:latin typeface="Times New Roman"/>
                        <a:cs typeface="Times New Roman"/>
                      </a:endParaRPr>
                    </a:p>
                    <a:p>
                      <a:pPr marL="513715">
                        <a:lnSpc>
                          <a:spcPct val="100000"/>
                        </a:lnSpc>
                        <a:spcBef>
                          <a:spcPts val="720"/>
                        </a:spcBef>
                      </a:pPr>
                      <a:r>
                        <a:rPr sz="2000" dirty="0">
                          <a:latin typeface="Times New Roman"/>
                          <a:cs typeface="Times New Roman"/>
                        </a:rPr>
                        <a:t>1</a:t>
                      </a:r>
                      <a:r>
                        <a:rPr sz="2000" spc="-25" dirty="0">
                          <a:latin typeface="Times New Roman"/>
                          <a:cs typeface="Times New Roman"/>
                        </a:rPr>
                        <a:t> </a:t>
                      </a:r>
                      <a:r>
                        <a:rPr sz="2000" spc="-5" dirty="0">
                          <a:latin typeface="Times New Roman"/>
                          <a:cs typeface="Times New Roman"/>
                        </a:rPr>
                        <a:t>моль</a:t>
                      </a:r>
                      <a:endParaRPr sz="2000">
                        <a:latin typeface="Times New Roman"/>
                        <a:cs typeface="Times New Roman"/>
                      </a:endParaRPr>
                    </a:p>
                  </a:txBody>
                  <a:tcPr marL="0" marR="0" marT="7620" marB="0">
                    <a:lnL w="12700">
                      <a:solidFill>
                        <a:srgbClr val="41709C"/>
                      </a:solidFill>
                      <a:prstDash val="solid"/>
                    </a:lnL>
                    <a:lnR w="12700">
                      <a:solidFill>
                        <a:srgbClr val="41709C"/>
                      </a:solidFill>
                      <a:prstDash val="solid"/>
                    </a:lnR>
                    <a:lnB w="12700">
                      <a:solidFill>
                        <a:srgbClr val="41709C"/>
                      </a:solidFill>
                      <a:prstDash val="solid"/>
                    </a:lnB>
                  </a:tcPr>
                </a:tc>
                <a:tc>
                  <a:txBody>
                    <a:bodyPr/>
                    <a:lstStyle/>
                    <a:p>
                      <a:pPr marL="282575">
                        <a:lnSpc>
                          <a:spcPct val="100000"/>
                        </a:lnSpc>
                        <a:spcBef>
                          <a:spcPts val="60"/>
                        </a:spcBef>
                      </a:pPr>
                      <a:r>
                        <a:rPr sz="2000" dirty="0">
                          <a:latin typeface="Times New Roman"/>
                          <a:cs typeface="Times New Roman"/>
                        </a:rPr>
                        <a:t>1</a:t>
                      </a:r>
                      <a:r>
                        <a:rPr sz="2000" spc="-25" dirty="0">
                          <a:latin typeface="Times New Roman"/>
                          <a:cs typeface="Times New Roman"/>
                        </a:rPr>
                        <a:t> </a:t>
                      </a:r>
                      <a:r>
                        <a:rPr sz="2000" spc="-5" dirty="0">
                          <a:latin typeface="Times New Roman"/>
                          <a:cs typeface="Times New Roman"/>
                        </a:rPr>
                        <a:t>моль</a:t>
                      </a:r>
                      <a:endParaRPr sz="2000">
                        <a:latin typeface="Times New Roman"/>
                        <a:cs typeface="Times New Roman"/>
                      </a:endParaRPr>
                    </a:p>
                    <a:p>
                      <a:pPr>
                        <a:lnSpc>
                          <a:spcPct val="100000"/>
                        </a:lnSpc>
                        <a:spcBef>
                          <a:spcPts val="35"/>
                        </a:spcBef>
                      </a:pPr>
                      <a:endParaRPr sz="1850">
                        <a:latin typeface="Times New Roman"/>
                        <a:cs typeface="Times New Roman"/>
                      </a:endParaRPr>
                    </a:p>
                    <a:p>
                      <a:pPr marL="408940">
                        <a:lnSpc>
                          <a:spcPct val="100000"/>
                        </a:lnSpc>
                      </a:pPr>
                      <a:r>
                        <a:rPr sz="2000" i="1" dirty="0">
                          <a:latin typeface="Times New Roman"/>
                          <a:cs typeface="Times New Roman"/>
                        </a:rPr>
                        <a:t>x</a:t>
                      </a:r>
                      <a:endParaRPr sz="2000">
                        <a:latin typeface="Times New Roman"/>
                        <a:cs typeface="Times New Roman"/>
                      </a:endParaRPr>
                    </a:p>
                    <a:p>
                      <a:pPr marL="92075">
                        <a:lnSpc>
                          <a:spcPct val="100000"/>
                        </a:lnSpc>
                        <a:spcBef>
                          <a:spcPts val="720"/>
                        </a:spcBef>
                      </a:pPr>
                      <a:r>
                        <a:rPr sz="2000" dirty="0">
                          <a:latin typeface="Times New Roman"/>
                          <a:cs typeface="Times New Roman"/>
                        </a:rPr>
                        <a:t>=</a:t>
                      </a:r>
                      <a:r>
                        <a:rPr sz="2000" spc="-120" dirty="0">
                          <a:latin typeface="Times New Roman"/>
                          <a:cs typeface="Times New Roman"/>
                        </a:rPr>
                        <a:t> </a:t>
                      </a:r>
                      <a:r>
                        <a:rPr sz="2000" dirty="0">
                          <a:latin typeface="Times New Roman"/>
                          <a:cs typeface="Times New Roman"/>
                        </a:rPr>
                        <a:t>AlP</a:t>
                      </a:r>
                      <a:r>
                        <a:rPr sz="2000" spc="5" dirty="0">
                          <a:latin typeface="Times New Roman"/>
                          <a:cs typeface="Times New Roman"/>
                        </a:rPr>
                        <a:t>O</a:t>
                      </a:r>
                      <a:r>
                        <a:rPr sz="1950" spc="7" baseline="-21367" dirty="0">
                          <a:latin typeface="Times New Roman"/>
                          <a:cs typeface="Times New Roman"/>
                        </a:rPr>
                        <a:t>4</a:t>
                      </a:r>
                      <a:r>
                        <a:rPr sz="2000" dirty="0">
                          <a:latin typeface="Times New Roman"/>
                          <a:cs typeface="Times New Roman"/>
                        </a:rPr>
                        <a:t>↓</a:t>
                      </a:r>
                      <a:endParaRPr sz="2000">
                        <a:latin typeface="Times New Roman"/>
                        <a:cs typeface="Times New Roman"/>
                      </a:endParaRPr>
                    </a:p>
                    <a:p>
                      <a:pPr marL="282575">
                        <a:lnSpc>
                          <a:spcPct val="100000"/>
                        </a:lnSpc>
                        <a:spcBef>
                          <a:spcPts val="720"/>
                        </a:spcBef>
                      </a:pPr>
                      <a:r>
                        <a:rPr sz="2000" dirty="0">
                          <a:latin typeface="Times New Roman"/>
                          <a:cs typeface="Times New Roman"/>
                        </a:rPr>
                        <a:t>1</a:t>
                      </a:r>
                      <a:r>
                        <a:rPr sz="2000" spc="-90" dirty="0">
                          <a:latin typeface="Times New Roman"/>
                          <a:cs typeface="Times New Roman"/>
                        </a:rPr>
                        <a:t> </a:t>
                      </a:r>
                      <a:r>
                        <a:rPr sz="2000" spc="-5" dirty="0">
                          <a:latin typeface="Times New Roman"/>
                          <a:cs typeface="Times New Roman"/>
                        </a:rPr>
                        <a:t>моль</a:t>
                      </a:r>
                      <a:endParaRPr sz="2000">
                        <a:latin typeface="Times New Roman"/>
                        <a:cs typeface="Times New Roman"/>
                      </a:endParaRPr>
                    </a:p>
                  </a:txBody>
                  <a:tcPr marL="0" marR="0" marT="7620" marB="0">
                    <a:lnL w="12700">
                      <a:solidFill>
                        <a:srgbClr val="41709C"/>
                      </a:solidFill>
                      <a:prstDash val="solid"/>
                    </a:lnL>
                  </a:tcPr>
                </a:tc>
                <a:tc>
                  <a:txBody>
                    <a:bodyPr/>
                    <a:lstStyle/>
                    <a:p>
                      <a:pPr marL="405765">
                        <a:lnSpc>
                          <a:spcPct val="100000"/>
                        </a:lnSpc>
                        <a:spcBef>
                          <a:spcPts val="60"/>
                        </a:spcBef>
                      </a:pPr>
                      <a:r>
                        <a:rPr sz="2000" dirty="0">
                          <a:latin typeface="Times New Roman"/>
                          <a:cs typeface="Times New Roman"/>
                        </a:rPr>
                        <a:t>6</a:t>
                      </a:r>
                      <a:r>
                        <a:rPr sz="2000" spc="-90" dirty="0">
                          <a:latin typeface="Times New Roman"/>
                          <a:cs typeface="Times New Roman"/>
                        </a:rPr>
                        <a:t> </a:t>
                      </a:r>
                      <a:r>
                        <a:rPr sz="2000" spc="-5" dirty="0">
                          <a:latin typeface="Times New Roman"/>
                          <a:cs typeface="Times New Roman"/>
                        </a:rPr>
                        <a:t>моль</a:t>
                      </a:r>
                      <a:endParaRPr sz="2000">
                        <a:latin typeface="Times New Roman"/>
                        <a:cs typeface="Times New Roman"/>
                      </a:endParaRPr>
                    </a:p>
                    <a:p>
                      <a:pPr>
                        <a:lnSpc>
                          <a:spcPct val="100000"/>
                        </a:lnSpc>
                      </a:pPr>
                      <a:endParaRPr sz="2200">
                        <a:latin typeface="Times New Roman"/>
                        <a:cs typeface="Times New Roman"/>
                      </a:endParaRPr>
                    </a:p>
                    <a:p>
                      <a:pPr>
                        <a:lnSpc>
                          <a:spcPct val="100000"/>
                        </a:lnSpc>
                        <a:spcBef>
                          <a:spcPts val="20"/>
                        </a:spcBef>
                      </a:pPr>
                      <a:endParaRPr sz="1750">
                        <a:latin typeface="Times New Roman"/>
                        <a:cs typeface="Times New Roman"/>
                      </a:endParaRPr>
                    </a:p>
                    <a:p>
                      <a:pPr marL="405765" marR="119380" indent="-190500">
                        <a:lnSpc>
                          <a:spcPct val="130000"/>
                        </a:lnSpc>
                      </a:pPr>
                      <a:r>
                        <a:rPr sz="2000" dirty="0">
                          <a:latin typeface="Times New Roman"/>
                          <a:cs typeface="Times New Roman"/>
                        </a:rPr>
                        <a:t>+ 3NaCl </a:t>
                      </a:r>
                      <a:r>
                        <a:rPr sz="2000" spc="-484" dirty="0">
                          <a:latin typeface="Times New Roman"/>
                          <a:cs typeface="Times New Roman"/>
                        </a:rPr>
                        <a:t> </a:t>
                      </a:r>
                      <a:r>
                        <a:rPr sz="2000" dirty="0">
                          <a:latin typeface="Times New Roman"/>
                          <a:cs typeface="Times New Roman"/>
                        </a:rPr>
                        <a:t>3</a:t>
                      </a:r>
                      <a:r>
                        <a:rPr sz="2000" spc="-90" dirty="0">
                          <a:latin typeface="Times New Roman"/>
                          <a:cs typeface="Times New Roman"/>
                        </a:rPr>
                        <a:t> </a:t>
                      </a:r>
                      <a:r>
                        <a:rPr sz="2000" spc="-5" dirty="0">
                          <a:latin typeface="Times New Roman"/>
                          <a:cs typeface="Times New Roman"/>
                        </a:rPr>
                        <a:t>моль</a:t>
                      </a:r>
                      <a:endParaRPr sz="2000">
                        <a:latin typeface="Times New Roman"/>
                        <a:cs typeface="Times New Roman"/>
                      </a:endParaRPr>
                    </a:p>
                  </a:txBody>
                  <a:tcPr marL="0" marR="0" marT="7620" marB="0"/>
                </a:tc>
              </a:tr>
            </a:tbl>
          </a:graphicData>
        </a:graphic>
      </p:graphicFrame>
      <p:sp>
        <p:nvSpPr>
          <p:cNvPr id="3" name="object 3"/>
          <p:cNvSpPr txBox="1"/>
          <p:nvPr/>
        </p:nvSpPr>
        <p:spPr>
          <a:xfrm>
            <a:off x="427126" y="109550"/>
            <a:ext cx="10771505" cy="1244600"/>
          </a:xfrm>
          <a:prstGeom prst="rect">
            <a:avLst/>
          </a:prstGeom>
        </p:spPr>
        <p:txBody>
          <a:bodyPr vert="horz" wrap="square" lIns="0" tIns="12065" rIns="0" bIns="0" rtlCol="0">
            <a:spAutoFit/>
          </a:bodyPr>
          <a:lstStyle/>
          <a:p>
            <a:pPr marL="12700" marR="5080">
              <a:lnSpc>
                <a:spcPct val="100000"/>
              </a:lnSpc>
              <a:spcBef>
                <a:spcPts val="95"/>
              </a:spcBef>
            </a:pPr>
            <a:r>
              <a:rPr sz="1600" b="1" spc="-5" dirty="0">
                <a:latin typeface="Times New Roman"/>
                <a:cs typeface="Times New Roman"/>
              </a:rPr>
              <a:t>Пример</a:t>
            </a:r>
            <a:r>
              <a:rPr sz="1600" b="1" dirty="0">
                <a:latin typeface="Times New Roman"/>
                <a:cs typeface="Times New Roman"/>
              </a:rPr>
              <a:t> </a:t>
            </a:r>
            <a:r>
              <a:rPr sz="1600" b="1" spc="-5" dirty="0">
                <a:latin typeface="Times New Roman"/>
                <a:cs typeface="Times New Roman"/>
              </a:rPr>
              <a:t>3.</a:t>
            </a:r>
            <a:r>
              <a:rPr sz="1600" b="1" spc="5" dirty="0">
                <a:latin typeface="Times New Roman"/>
                <a:cs typeface="Times New Roman"/>
              </a:rPr>
              <a:t> </a:t>
            </a:r>
            <a:r>
              <a:rPr sz="1600" spc="5" dirty="0">
                <a:latin typeface="Times New Roman"/>
                <a:cs typeface="Times New Roman"/>
              </a:rPr>
              <a:t>Смесь</a:t>
            </a:r>
            <a:r>
              <a:rPr sz="1600" spc="10" dirty="0">
                <a:latin typeface="Times New Roman"/>
                <a:cs typeface="Times New Roman"/>
              </a:rPr>
              <a:t> </a:t>
            </a:r>
            <a:r>
              <a:rPr sz="1600" spc="-5" dirty="0">
                <a:latin typeface="Times New Roman"/>
                <a:cs typeface="Times New Roman"/>
              </a:rPr>
              <a:t>хлоридов</a:t>
            </a:r>
            <a:r>
              <a:rPr sz="1600" spc="-15" dirty="0">
                <a:latin typeface="Times New Roman"/>
                <a:cs typeface="Times New Roman"/>
              </a:rPr>
              <a:t> </a:t>
            </a:r>
            <a:r>
              <a:rPr sz="1600" spc="-5" dirty="0">
                <a:latin typeface="Times New Roman"/>
                <a:cs typeface="Times New Roman"/>
              </a:rPr>
              <a:t>бария</a:t>
            </a:r>
            <a:r>
              <a:rPr sz="1600" spc="15" dirty="0">
                <a:latin typeface="Times New Roman"/>
                <a:cs typeface="Times New Roman"/>
              </a:rPr>
              <a:t> </a:t>
            </a:r>
            <a:r>
              <a:rPr sz="1600" spc="-5" dirty="0">
                <a:latin typeface="Times New Roman"/>
                <a:cs typeface="Times New Roman"/>
              </a:rPr>
              <a:t>и</a:t>
            </a:r>
            <a:r>
              <a:rPr sz="1600" dirty="0">
                <a:latin typeface="Times New Roman"/>
                <a:cs typeface="Times New Roman"/>
              </a:rPr>
              <a:t> </a:t>
            </a:r>
            <a:r>
              <a:rPr sz="1600" spc="-10" dirty="0">
                <a:latin typeface="Times New Roman"/>
                <a:cs typeface="Times New Roman"/>
              </a:rPr>
              <a:t>алюминия</a:t>
            </a:r>
            <a:r>
              <a:rPr sz="1600" spc="55" dirty="0">
                <a:latin typeface="Times New Roman"/>
                <a:cs typeface="Times New Roman"/>
              </a:rPr>
              <a:t> </a:t>
            </a:r>
            <a:r>
              <a:rPr sz="1600" spc="-5" dirty="0">
                <a:latin typeface="Times New Roman"/>
                <a:cs typeface="Times New Roman"/>
              </a:rPr>
              <a:t>растворили</a:t>
            </a:r>
            <a:r>
              <a:rPr sz="1600" spc="25" dirty="0">
                <a:latin typeface="Times New Roman"/>
                <a:cs typeface="Times New Roman"/>
              </a:rPr>
              <a:t> </a:t>
            </a:r>
            <a:r>
              <a:rPr sz="1600" spc="-5" dirty="0">
                <a:latin typeface="Times New Roman"/>
                <a:cs typeface="Times New Roman"/>
              </a:rPr>
              <a:t>в</a:t>
            </a:r>
            <a:r>
              <a:rPr sz="1600" spc="-15" dirty="0">
                <a:latin typeface="Times New Roman"/>
                <a:cs typeface="Times New Roman"/>
              </a:rPr>
              <a:t> воде.</a:t>
            </a:r>
            <a:r>
              <a:rPr sz="1600" dirty="0">
                <a:latin typeface="Times New Roman"/>
                <a:cs typeface="Times New Roman"/>
              </a:rPr>
              <a:t> </a:t>
            </a:r>
            <a:r>
              <a:rPr sz="1600" spc="-10" dirty="0">
                <a:latin typeface="Times New Roman"/>
                <a:cs typeface="Times New Roman"/>
              </a:rPr>
              <a:t>Полученный</a:t>
            </a:r>
            <a:r>
              <a:rPr sz="1600" spc="40" dirty="0">
                <a:latin typeface="Times New Roman"/>
                <a:cs typeface="Times New Roman"/>
              </a:rPr>
              <a:t> </a:t>
            </a:r>
            <a:r>
              <a:rPr sz="1600" spc="-5" dirty="0">
                <a:latin typeface="Times New Roman"/>
                <a:cs typeface="Times New Roman"/>
              </a:rPr>
              <a:t>раствор</a:t>
            </a:r>
            <a:r>
              <a:rPr sz="1600" dirty="0">
                <a:latin typeface="Times New Roman"/>
                <a:cs typeface="Times New Roman"/>
              </a:rPr>
              <a:t> </a:t>
            </a:r>
            <a:r>
              <a:rPr sz="1600" spc="-10" dirty="0">
                <a:latin typeface="Times New Roman"/>
                <a:cs typeface="Times New Roman"/>
              </a:rPr>
              <a:t>разделили</a:t>
            </a:r>
            <a:r>
              <a:rPr sz="1600" spc="40" dirty="0">
                <a:latin typeface="Times New Roman"/>
                <a:cs typeface="Times New Roman"/>
              </a:rPr>
              <a:t> </a:t>
            </a:r>
            <a:r>
              <a:rPr sz="1600" spc="-5" dirty="0">
                <a:latin typeface="Times New Roman"/>
                <a:cs typeface="Times New Roman"/>
              </a:rPr>
              <a:t>на</a:t>
            </a:r>
            <a:r>
              <a:rPr sz="1600" dirty="0">
                <a:latin typeface="Times New Roman"/>
                <a:cs typeface="Times New Roman"/>
              </a:rPr>
              <a:t> </a:t>
            </a:r>
            <a:r>
              <a:rPr sz="1600" spc="-5" dirty="0">
                <a:latin typeface="Times New Roman"/>
                <a:cs typeface="Times New Roman"/>
              </a:rPr>
              <a:t>3</a:t>
            </a:r>
            <a:r>
              <a:rPr sz="1600" spc="5" dirty="0">
                <a:latin typeface="Times New Roman"/>
                <a:cs typeface="Times New Roman"/>
              </a:rPr>
              <a:t> </a:t>
            </a:r>
            <a:r>
              <a:rPr sz="1600" spc="-20" dirty="0">
                <a:latin typeface="Times New Roman"/>
                <a:cs typeface="Times New Roman"/>
              </a:rPr>
              <a:t>колбы.</a:t>
            </a:r>
            <a:r>
              <a:rPr sz="1600" spc="-5" dirty="0">
                <a:latin typeface="Times New Roman"/>
                <a:cs typeface="Times New Roman"/>
              </a:rPr>
              <a:t> К </a:t>
            </a:r>
            <a:r>
              <a:rPr sz="1600" dirty="0">
                <a:latin typeface="Times New Roman"/>
                <a:cs typeface="Times New Roman"/>
              </a:rPr>
              <a:t>300</a:t>
            </a:r>
            <a:r>
              <a:rPr sz="1600" spc="5" dirty="0">
                <a:latin typeface="Times New Roman"/>
                <a:cs typeface="Times New Roman"/>
              </a:rPr>
              <a:t> </a:t>
            </a:r>
            <a:r>
              <a:rPr sz="1600" spc="-5" dirty="0">
                <a:latin typeface="Times New Roman"/>
                <a:cs typeface="Times New Roman"/>
              </a:rPr>
              <a:t>г </a:t>
            </a:r>
            <a:r>
              <a:rPr sz="1600" dirty="0">
                <a:latin typeface="Times New Roman"/>
                <a:cs typeface="Times New Roman"/>
              </a:rPr>
              <a:t> </a:t>
            </a:r>
            <a:r>
              <a:rPr sz="1600" spc="-5" dirty="0">
                <a:latin typeface="Times New Roman"/>
                <a:cs typeface="Times New Roman"/>
              </a:rPr>
              <a:t>раствора в</a:t>
            </a:r>
            <a:r>
              <a:rPr sz="1600" dirty="0">
                <a:latin typeface="Times New Roman"/>
                <a:cs typeface="Times New Roman"/>
              </a:rPr>
              <a:t> </a:t>
            </a:r>
            <a:r>
              <a:rPr sz="1600" spc="-10" dirty="0">
                <a:latin typeface="Times New Roman"/>
                <a:cs typeface="Times New Roman"/>
              </a:rPr>
              <a:t>первой</a:t>
            </a:r>
            <a:r>
              <a:rPr sz="1600" spc="15" dirty="0">
                <a:latin typeface="Times New Roman"/>
                <a:cs typeface="Times New Roman"/>
              </a:rPr>
              <a:t> </a:t>
            </a:r>
            <a:r>
              <a:rPr sz="1600" spc="-30" dirty="0">
                <a:latin typeface="Times New Roman"/>
                <a:cs typeface="Times New Roman"/>
              </a:rPr>
              <a:t>колбе</a:t>
            </a:r>
            <a:r>
              <a:rPr sz="1600" spc="10" dirty="0">
                <a:latin typeface="Times New Roman"/>
                <a:cs typeface="Times New Roman"/>
              </a:rPr>
              <a:t> </a:t>
            </a:r>
            <a:r>
              <a:rPr sz="1600" spc="-10" dirty="0">
                <a:latin typeface="Times New Roman"/>
                <a:cs typeface="Times New Roman"/>
              </a:rPr>
              <a:t>прилили</a:t>
            </a:r>
            <a:r>
              <a:rPr sz="1600" spc="40" dirty="0">
                <a:latin typeface="Times New Roman"/>
                <a:cs typeface="Times New Roman"/>
              </a:rPr>
              <a:t> </a:t>
            </a:r>
            <a:r>
              <a:rPr sz="1600" spc="-5" dirty="0">
                <a:latin typeface="Times New Roman"/>
                <a:cs typeface="Times New Roman"/>
              </a:rPr>
              <a:t>164</a:t>
            </a:r>
            <a:r>
              <a:rPr sz="1600" spc="5" dirty="0">
                <a:latin typeface="Times New Roman"/>
                <a:cs typeface="Times New Roman"/>
              </a:rPr>
              <a:t> </a:t>
            </a:r>
            <a:r>
              <a:rPr sz="1600" spc="-5" dirty="0">
                <a:latin typeface="Times New Roman"/>
                <a:cs typeface="Times New Roman"/>
              </a:rPr>
              <a:t>г 10%</a:t>
            </a:r>
            <a:r>
              <a:rPr sz="1600" dirty="0">
                <a:latin typeface="Times New Roman"/>
                <a:cs typeface="Times New Roman"/>
              </a:rPr>
              <a:t> </a:t>
            </a:r>
            <a:r>
              <a:rPr sz="1600" spc="-5" dirty="0">
                <a:latin typeface="Times New Roman"/>
                <a:cs typeface="Times New Roman"/>
              </a:rPr>
              <a:t>раствора</a:t>
            </a:r>
            <a:r>
              <a:rPr sz="1600" spc="10" dirty="0">
                <a:latin typeface="Times New Roman"/>
                <a:cs typeface="Times New Roman"/>
              </a:rPr>
              <a:t> </a:t>
            </a:r>
            <a:r>
              <a:rPr sz="1600" dirty="0">
                <a:latin typeface="Times New Roman"/>
                <a:cs typeface="Times New Roman"/>
              </a:rPr>
              <a:t>фосфата</a:t>
            </a:r>
            <a:r>
              <a:rPr sz="1600" spc="5" dirty="0">
                <a:latin typeface="Times New Roman"/>
                <a:cs typeface="Times New Roman"/>
              </a:rPr>
              <a:t> </a:t>
            </a:r>
            <a:r>
              <a:rPr sz="1600" spc="-10" dirty="0">
                <a:latin typeface="Times New Roman"/>
                <a:cs typeface="Times New Roman"/>
              </a:rPr>
              <a:t>натрия,</a:t>
            </a:r>
            <a:r>
              <a:rPr sz="1600" spc="25" dirty="0">
                <a:latin typeface="Times New Roman"/>
                <a:cs typeface="Times New Roman"/>
              </a:rPr>
              <a:t> </a:t>
            </a:r>
            <a:r>
              <a:rPr sz="1600" spc="-5" dirty="0">
                <a:latin typeface="Times New Roman"/>
                <a:cs typeface="Times New Roman"/>
              </a:rPr>
              <a:t>в </a:t>
            </a:r>
            <a:r>
              <a:rPr sz="1600" spc="-20" dirty="0">
                <a:latin typeface="Times New Roman"/>
                <a:cs typeface="Times New Roman"/>
              </a:rPr>
              <a:t>результате</a:t>
            </a:r>
            <a:r>
              <a:rPr sz="1600" spc="5" dirty="0">
                <a:latin typeface="Times New Roman"/>
                <a:cs typeface="Times New Roman"/>
              </a:rPr>
              <a:t> </a:t>
            </a:r>
            <a:r>
              <a:rPr sz="1600" spc="-15" dirty="0">
                <a:latin typeface="Times New Roman"/>
                <a:cs typeface="Times New Roman"/>
              </a:rPr>
              <a:t>чего</a:t>
            </a:r>
            <a:r>
              <a:rPr sz="1600" dirty="0">
                <a:latin typeface="Times New Roman"/>
                <a:cs typeface="Times New Roman"/>
              </a:rPr>
              <a:t> </a:t>
            </a:r>
            <a:r>
              <a:rPr sz="1600" spc="-5" dirty="0">
                <a:latin typeface="Times New Roman"/>
                <a:cs typeface="Times New Roman"/>
              </a:rPr>
              <a:t>все</a:t>
            </a:r>
            <a:r>
              <a:rPr sz="1600" spc="10" dirty="0">
                <a:latin typeface="Times New Roman"/>
                <a:cs typeface="Times New Roman"/>
              </a:rPr>
              <a:t> </a:t>
            </a:r>
            <a:r>
              <a:rPr sz="1600" spc="-20" dirty="0">
                <a:latin typeface="Times New Roman"/>
                <a:cs typeface="Times New Roman"/>
              </a:rPr>
              <a:t>исходные</a:t>
            </a:r>
            <a:r>
              <a:rPr sz="1600" spc="15" dirty="0">
                <a:latin typeface="Times New Roman"/>
                <a:cs typeface="Times New Roman"/>
              </a:rPr>
              <a:t> </a:t>
            </a:r>
            <a:r>
              <a:rPr sz="1600" spc="-5" dirty="0">
                <a:latin typeface="Times New Roman"/>
                <a:cs typeface="Times New Roman"/>
              </a:rPr>
              <a:t>вещества </a:t>
            </a:r>
            <a:r>
              <a:rPr sz="1600" dirty="0">
                <a:latin typeface="Times New Roman"/>
                <a:cs typeface="Times New Roman"/>
              </a:rPr>
              <a:t> </a:t>
            </a:r>
            <a:r>
              <a:rPr sz="1600" spc="-5" dirty="0">
                <a:latin typeface="Times New Roman"/>
                <a:cs typeface="Times New Roman"/>
              </a:rPr>
              <a:t>прореагировали</a:t>
            </a:r>
            <a:r>
              <a:rPr sz="1600" spc="25" dirty="0">
                <a:latin typeface="Times New Roman"/>
                <a:cs typeface="Times New Roman"/>
              </a:rPr>
              <a:t> </a:t>
            </a:r>
            <a:r>
              <a:rPr sz="1600" spc="-5" dirty="0">
                <a:latin typeface="Times New Roman"/>
                <a:cs typeface="Times New Roman"/>
              </a:rPr>
              <a:t>полностью.</a:t>
            </a:r>
            <a:r>
              <a:rPr sz="1600" spc="40" dirty="0">
                <a:latin typeface="Times New Roman"/>
                <a:cs typeface="Times New Roman"/>
              </a:rPr>
              <a:t> </a:t>
            </a:r>
            <a:r>
              <a:rPr sz="1600" spc="-5" dirty="0">
                <a:latin typeface="Times New Roman"/>
                <a:cs typeface="Times New Roman"/>
              </a:rPr>
              <a:t>К</a:t>
            </a:r>
            <a:r>
              <a:rPr sz="1600" dirty="0">
                <a:latin typeface="Times New Roman"/>
                <a:cs typeface="Times New Roman"/>
              </a:rPr>
              <a:t> </a:t>
            </a:r>
            <a:r>
              <a:rPr sz="1600" spc="-5" dirty="0">
                <a:latin typeface="Times New Roman"/>
                <a:cs typeface="Times New Roman"/>
              </a:rPr>
              <a:t>120</a:t>
            </a:r>
            <a:r>
              <a:rPr sz="1600" spc="-10" dirty="0">
                <a:latin typeface="Times New Roman"/>
                <a:cs typeface="Times New Roman"/>
              </a:rPr>
              <a:t> </a:t>
            </a:r>
            <a:r>
              <a:rPr sz="1600" spc="-5" dirty="0">
                <a:latin typeface="Times New Roman"/>
                <a:cs typeface="Times New Roman"/>
              </a:rPr>
              <a:t>г</a:t>
            </a:r>
            <a:r>
              <a:rPr sz="1600" spc="40" dirty="0">
                <a:latin typeface="Times New Roman"/>
                <a:cs typeface="Times New Roman"/>
              </a:rPr>
              <a:t> </a:t>
            </a:r>
            <a:r>
              <a:rPr sz="1600" spc="-5" dirty="0">
                <a:latin typeface="Times New Roman"/>
                <a:cs typeface="Times New Roman"/>
              </a:rPr>
              <a:t>раствора</a:t>
            </a:r>
            <a:r>
              <a:rPr sz="1600" dirty="0">
                <a:latin typeface="Times New Roman"/>
                <a:cs typeface="Times New Roman"/>
              </a:rPr>
              <a:t> </a:t>
            </a:r>
            <a:r>
              <a:rPr sz="1600" spc="-10" dirty="0">
                <a:latin typeface="Times New Roman"/>
                <a:cs typeface="Times New Roman"/>
              </a:rPr>
              <a:t>во</a:t>
            </a:r>
            <a:r>
              <a:rPr sz="1600" spc="10" dirty="0">
                <a:latin typeface="Times New Roman"/>
                <a:cs typeface="Times New Roman"/>
              </a:rPr>
              <a:t> </a:t>
            </a:r>
            <a:r>
              <a:rPr sz="1600" spc="-15" dirty="0">
                <a:latin typeface="Times New Roman"/>
                <a:cs typeface="Times New Roman"/>
              </a:rPr>
              <a:t>второй</a:t>
            </a:r>
            <a:r>
              <a:rPr sz="1600" dirty="0">
                <a:latin typeface="Times New Roman"/>
                <a:cs typeface="Times New Roman"/>
              </a:rPr>
              <a:t> </a:t>
            </a:r>
            <a:r>
              <a:rPr sz="1600" spc="-30" dirty="0">
                <a:latin typeface="Times New Roman"/>
                <a:cs typeface="Times New Roman"/>
              </a:rPr>
              <a:t>колбе</a:t>
            </a:r>
            <a:r>
              <a:rPr sz="1600" spc="15" dirty="0">
                <a:latin typeface="Times New Roman"/>
                <a:cs typeface="Times New Roman"/>
              </a:rPr>
              <a:t> </a:t>
            </a:r>
            <a:r>
              <a:rPr sz="1600" spc="-5" dirty="0">
                <a:latin typeface="Times New Roman"/>
                <a:cs typeface="Times New Roman"/>
              </a:rPr>
              <a:t>добавили</a:t>
            </a:r>
            <a:r>
              <a:rPr sz="1600" spc="5" dirty="0">
                <a:latin typeface="Times New Roman"/>
                <a:cs typeface="Times New Roman"/>
              </a:rPr>
              <a:t> </a:t>
            </a:r>
            <a:r>
              <a:rPr sz="1600" spc="-5" dirty="0">
                <a:latin typeface="Times New Roman"/>
                <a:cs typeface="Times New Roman"/>
              </a:rPr>
              <a:t>155,61 г</a:t>
            </a:r>
            <a:r>
              <a:rPr sz="1600" spc="15" dirty="0">
                <a:latin typeface="Times New Roman"/>
                <a:cs typeface="Times New Roman"/>
              </a:rPr>
              <a:t> </a:t>
            </a:r>
            <a:r>
              <a:rPr sz="1600" spc="-5" dirty="0">
                <a:latin typeface="Times New Roman"/>
                <a:cs typeface="Times New Roman"/>
              </a:rPr>
              <a:t>20</a:t>
            </a:r>
            <a:r>
              <a:rPr sz="1600" spc="5" dirty="0">
                <a:latin typeface="Times New Roman"/>
                <a:cs typeface="Times New Roman"/>
              </a:rPr>
              <a:t> </a:t>
            </a:r>
            <a:r>
              <a:rPr sz="1600" spc="-5" dirty="0">
                <a:latin typeface="Times New Roman"/>
                <a:cs typeface="Times New Roman"/>
              </a:rPr>
              <a:t>%</a:t>
            </a:r>
            <a:r>
              <a:rPr sz="1600" dirty="0">
                <a:latin typeface="Times New Roman"/>
                <a:cs typeface="Times New Roman"/>
              </a:rPr>
              <a:t> </a:t>
            </a:r>
            <a:r>
              <a:rPr sz="1600" spc="-5" dirty="0">
                <a:latin typeface="Times New Roman"/>
                <a:cs typeface="Times New Roman"/>
              </a:rPr>
              <a:t>раствора</a:t>
            </a:r>
            <a:r>
              <a:rPr sz="1600" spc="15" dirty="0">
                <a:latin typeface="Times New Roman"/>
                <a:cs typeface="Times New Roman"/>
              </a:rPr>
              <a:t> </a:t>
            </a:r>
            <a:r>
              <a:rPr sz="1600" spc="-20" dirty="0">
                <a:latin typeface="Times New Roman"/>
                <a:cs typeface="Times New Roman"/>
              </a:rPr>
              <a:t>сульфата</a:t>
            </a:r>
            <a:r>
              <a:rPr sz="1600" spc="20" dirty="0">
                <a:latin typeface="Times New Roman"/>
                <a:cs typeface="Times New Roman"/>
              </a:rPr>
              <a:t> </a:t>
            </a:r>
            <a:r>
              <a:rPr sz="1600" spc="-10" dirty="0">
                <a:latin typeface="Times New Roman"/>
                <a:cs typeface="Times New Roman"/>
              </a:rPr>
              <a:t>натрия,</a:t>
            </a:r>
            <a:r>
              <a:rPr sz="1600" spc="25" dirty="0">
                <a:latin typeface="Times New Roman"/>
                <a:cs typeface="Times New Roman"/>
              </a:rPr>
              <a:t> </a:t>
            </a:r>
            <a:r>
              <a:rPr sz="1600" spc="-10" dirty="0">
                <a:latin typeface="Times New Roman"/>
                <a:cs typeface="Times New Roman"/>
              </a:rPr>
              <a:t>при</a:t>
            </a:r>
            <a:r>
              <a:rPr sz="1600" spc="10" dirty="0">
                <a:latin typeface="Times New Roman"/>
                <a:cs typeface="Times New Roman"/>
              </a:rPr>
              <a:t> </a:t>
            </a:r>
            <a:r>
              <a:rPr sz="1600" spc="-20" dirty="0">
                <a:latin typeface="Times New Roman"/>
                <a:cs typeface="Times New Roman"/>
              </a:rPr>
              <a:t>этом </a:t>
            </a:r>
            <a:r>
              <a:rPr sz="1600" spc="-15" dirty="0">
                <a:latin typeface="Times New Roman"/>
                <a:cs typeface="Times New Roman"/>
              </a:rPr>
              <a:t> </a:t>
            </a:r>
            <a:r>
              <a:rPr sz="1600" spc="-10" dirty="0">
                <a:latin typeface="Times New Roman"/>
                <a:cs typeface="Times New Roman"/>
              </a:rPr>
              <a:t>массовая</a:t>
            </a:r>
            <a:r>
              <a:rPr sz="1600" spc="25" dirty="0">
                <a:latin typeface="Times New Roman"/>
                <a:cs typeface="Times New Roman"/>
              </a:rPr>
              <a:t> </a:t>
            </a:r>
            <a:r>
              <a:rPr sz="1600" spc="-10" dirty="0">
                <a:latin typeface="Times New Roman"/>
                <a:cs typeface="Times New Roman"/>
              </a:rPr>
              <a:t>доля</a:t>
            </a:r>
            <a:r>
              <a:rPr sz="1600" spc="10" dirty="0">
                <a:latin typeface="Times New Roman"/>
                <a:cs typeface="Times New Roman"/>
              </a:rPr>
              <a:t> </a:t>
            </a:r>
            <a:r>
              <a:rPr sz="1600" spc="-20" dirty="0">
                <a:latin typeface="Times New Roman"/>
                <a:cs typeface="Times New Roman"/>
              </a:rPr>
              <a:t>сульфата</a:t>
            </a:r>
            <a:r>
              <a:rPr sz="1600" spc="35" dirty="0">
                <a:latin typeface="Times New Roman"/>
                <a:cs typeface="Times New Roman"/>
              </a:rPr>
              <a:t> </a:t>
            </a:r>
            <a:r>
              <a:rPr sz="1600" spc="-10" dirty="0">
                <a:latin typeface="Times New Roman"/>
                <a:cs typeface="Times New Roman"/>
              </a:rPr>
              <a:t>натрия</a:t>
            </a:r>
            <a:r>
              <a:rPr sz="1600" spc="25" dirty="0">
                <a:latin typeface="Times New Roman"/>
                <a:cs typeface="Times New Roman"/>
              </a:rPr>
              <a:t> </a:t>
            </a:r>
            <a:r>
              <a:rPr sz="1600" spc="-5" dirty="0">
                <a:latin typeface="Times New Roman"/>
                <a:cs typeface="Times New Roman"/>
              </a:rPr>
              <a:t>в</a:t>
            </a:r>
            <a:r>
              <a:rPr sz="1600" spc="5" dirty="0">
                <a:latin typeface="Times New Roman"/>
                <a:cs typeface="Times New Roman"/>
              </a:rPr>
              <a:t> </a:t>
            </a:r>
            <a:r>
              <a:rPr sz="1600" spc="-25" dirty="0">
                <a:latin typeface="Times New Roman"/>
                <a:cs typeface="Times New Roman"/>
              </a:rPr>
              <a:t>конечном</a:t>
            </a:r>
            <a:r>
              <a:rPr sz="1600" spc="10" dirty="0">
                <a:latin typeface="Times New Roman"/>
                <a:cs typeface="Times New Roman"/>
              </a:rPr>
              <a:t> </a:t>
            </a:r>
            <a:r>
              <a:rPr sz="1600" spc="-5" dirty="0">
                <a:latin typeface="Times New Roman"/>
                <a:cs typeface="Times New Roman"/>
              </a:rPr>
              <a:t>растворе</a:t>
            </a:r>
            <a:r>
              <a:rPr sz="1600" spc="15" dirty="0">
                <a:latin typeface="Times New Roman"/>
                <a:cs typeface="Times New Roman"/>
              </a:rPr>
              <a:t> </a:t>
            </a:r>
            <a:r>
              <a:rPr sz="1600" spc="-5" dirty="0">
                <a:latin typeface="Times New Roman"/>
                <a:cs typeface="Times New Roman"/>
              </a:rPr>
              <a:t>оказалась</a:t>
            </a:r>
            <a:r>
              <a:rPr sz="1600" spc="20" dirty="0">
                <a:latin typeface="Times New Roman"/>
                <a:cs typeface="Times New Roman"/>
              </a:rPr>
              <a:t> </a:t>
            </a:r>
            <a:r>
              <a:rPr sz="1600" spc="-5" dirty="0">
                <a:latin typeface="Times New Roman"/>
                <a:cs typeface="Times New Roman"/>
              </a:rPr>
              <a:t>в</a:t>
            </a:r>
            <a:r>
              <a:rPr sz="1600" spc="5" dirty="0">
                <a:latin typeface="Times New Roman"/>
                <a:cs typeface="Times New Roman"/>
              </a:rPr>
              <a:t> </a:t>
            </a:r>
            <a:r>
              <a:rPr sz="1600" spc="-5" dirty="0">
                <a:latin typeface="Times New Roman"/>
                <a:cs typeface="Times New Roman"/>
              </a:rPr>
              <a:t>2</a:t>
            </a:r>
            <a:r>
              <a:rPr sz="1600" spc="15" dirty="0">
                <a:latin typeface="Times New Roman"/>
                <a:cs typeface="Times New Roman"/>
              </a:rPr>
              <a:t> </a:t>
            </a:r>
            <a:r>
              <a:rPr sz="1600" spc="-5" dirty="0">
                <a:latin typeface="Times New Roman"/>
                <a:cs typeface="Times New Roman"/>
              </a:rPr>
              <a:t>раза</a:t>
            </a:r>
            <a:r>
              <a:rPr sz="1600" spc="15" dirty="0">
                <a:latin typeface="Times New Roman"/>
                <a:cs typeface="Times New Roman"/>
              </a:rPr>
              <a:t> </a:t>
            </a:r>
            <a:r>
              <a:rPr sz="1600" spc="-5" dirty="0">
                <a:latin typeface="Times New Roman"/>
                <a:cs typeface="Times New Roman"/>
              </a:rPr>
              <a:t>меньше,</a:t>
            </a:r>
            <a:r>
              <a:rPr sz="1600" spc="35" dirty="0">
                <a:latin typeface="Times New Roman"/>
                <a:cs typeface="Times New Roman"/>
              </a:rPr>
              <a:t> </a:t>
            </a:r>
            <a:r>
              <a:rPr sz="1600" spc="-5" dirty="0">
                <a:latin typeface="Times New Roman"/>
                <a:cs typeface="Times New Roman"/>
              </a:rPr>
              <a:t>чем</a:t>
            </a:r>
            <a:r>
              <a:rPr sz="1600" spc="15" dirty="0">
                <a:latin typeface="Times New Roman"/>
                <a:cs typeface="Times New Roman"/>
              </a:rPr>
              <a:t> </a:t>
            </a:r>
            <a:r>
              <a:rPr sz="1600" spc="-5" dirty="0">
                <a:latin typeface="Times New Roman"/>
                <a:cs typeface="Times New Roman"/>
              </a:rPr>
              <a:t>в</a:t>
            </a:r>
            <a:r>
              <a:rPr sz="1600" spc="10" dirty="0">
                <a:latin typeface="Times New Roman"/>
                <a:cs typeface="Times New Roman"/>
              </a:rPr>
              <a:t> </a:t>
            </a:r>
            <a:r>
              <a:rPr sz="1600" spc="-25" dirty="0">
                <a:latin typeface="Times New Roman"/>
                <a:cs typeface="Times New Roman"/>
              </a:rPr>
              <a:t>исходном.</a:t>
            </a:r>
            <a:r>
              <a:rPr sz="1600" spc="20" dirty="0">
                <a:latin typeface="Times New Roman"/>
                <a:cs typeface="Times New Roman"/>
              </a:rPr>
              <a:t> </a:t>
            </a:r>
            <a:r>
              <a:rPr sz="1600" spc="-10" dirty="0">
                <a:latin typeface="Times New Roman"/>
                <a:cs typeface="Times New Roman"/>
              </a:rPr>
              <a:t>Определите</a:t>
            </a:r>
            <a:r>
              <a:rPr sz="1600" spc="45" dirty="0">
                <a:latin typeface="Times New Roman"/>
                <a:cs typeface="Times New Roman"/>
              </a:rPr>
              <a:t> </a:t>
            </a:r>
            <a:r>
              <a:rPr sz="1600" spc="-5" dirty="0">
                <a:latin typeface="Times New Roman"/>
                <a:cs typeface="Times New Roman"/>
              </a:rPr>
              <a:t>массовые</a:t>
            </a:r>
            <a:r>
              <a:rPr sz="1600" spc="20" dirty="0">
                <a:latin typeface="Times New Roman"/>
                <a:cs typeface="Times New Roman"/>
              </a:rPr>
              <a:t> </a:t>
            </a:r>
            <a:r>
              <a:rPr sz="1600" spc="-10" dirty="0">
                <a:latin typeface="Times New Roman"/>
                <a:cs typeface="Times New Roman"/>
              </a:rPr>
              <a:t>доли </a:t>
            </a:r>
            <a:r>
              <a:rPr sz="1600" spc="-385" dirty="0">
                <a:latin typeface="Times New Roman"/>
                <a:cs typeface="Times New Roman"/>
              </a:rPr>
              <a:t> </a:t>
            </a:r>
            <a:r>
              <a:rPr sz="1600" dirty="0">
                <a:latin typeface="Times New Roman"/>
                <a:cs typeface="Times New Roman"/>
              </a:rPr>
              <a:t>веществ</a:t>
            </a:r>
            <a:r>
              <a:rPr sz="1600" spc="20" dirty="0">
                <a:latin typeface="Times New Roman"/>
                <a:cs typeface="Times New Roman"/>
              </a:rPr>
              <a:t> </a:t>
            </a:r>
            <a:r>
              <a:rPr sz="1600" spc="-5" dirty="0">
                <a:latin typeface="Times New Roman"/>
                <a:cs typeface="Times New Roman"/>
              </a:rPr>
              <a:t>в </a:t>
            </a:r>
            <a:r>
              <a:rPr sz="1600" dirty="0">
                <a:latin typeface="Times New Roman"/>
                <a:cs typeface="Times New Roman"/>
              </a:rPr>
              <a:t>третьей</a:t>
            </a:r>
            <a:r>
              <a:rPr sz="1600" spc="15" dirty="0">
                <a:latin typeface="Times New Roman"/>
                <a:cs typeface="Times New Roman"/>
              </a:rPr>
              <a:t> </a:t>
            </a:r>
            <a:r>
              <a:rPr sz="1600" spc="-25" dirty="0">
                <a:latin typeface="Times New Roman"/>
                <a:cs typeface="Times New Roman"/>
              </a:rPr>
              <a:t>колбе.</a:t>
            </a:r>
            <a:r>
              <a:rPr sz="1600" dirty="0">
                <a:latin typeface="Times New Roman"/>
                <a:cs typeface="Times New Roman"/>
              </a:rPr>
              <a:t> </a:t>
            </a:r>
            <a:r>
              <a:rPr sz="1600" spc="-20" dirty="0">
                <a:latin typeface="Times New Roman"/>
                <a:cs typeface="Times New Roman"/>
              </a:rPr>
              <a:t>Гидролизом</a:t>
            </a:r>
            <a:r>
              <a:rPr sz="1600" spc="25" dirty="0">
                <a:latin typeface="Times New Roman"/>
                <a:cs typeface="Times New Roman"/>
              </a:rPr>
              <a:t> </a:t>
            </a:r>
            <a:r>
              <a:rPr sz="1600" spc="-10" dirty="0">
                <a:latin typeface="Times New Roman"/>
                <a:cs typeface="Times New Roman"/>
              </a:rPr>
              <a:t>солей</a:t>
            </a:r>
            <a:r>
              <a:rPr sz="1600" spc="15" dirty="0">
                <a:latin typeface="Times New Roman"/>
                <a:cs typeface="Times New Roman"/>
              </a:rPr>
              <a:t> </a:t>
            </a:r>
            <a:r>
              <a:rPr sz="1600" spc="-10" dirty="0">
                <a:latin typeface="Times New Roman"/>
                <a:cs typeface="Times New Roman"/>
              </a:rPr>
              <a:t>пренебречь.</a:t>
            </a:r>
            <a:endParaRPr sz="1600">
              <a:latin typeface="Times New Roman"/>
              <a:cs typeface="Times New Roman"/>
            </a:endParaRPr>
          </a:p>
        </p:txBody>
      </p:sp>
      <p:sp>
        <p:nvSpPr>
          <p:cNvPr id="4" name="object 4"/>
          <p:cNvSpPr/>
          <p:nvPr/>
        </p:nvSpPr>
        <p:spPr>
          <a:xfrm>
            <a:off x="6893306" y="1304416"/>
            <a:ext cx="279400" cy="537845"/>
          </a:xfrm>
          <a:custGeom>
            <a:avLst/>
            <a:gdLst/>
            <a:ahLst/>
            <a:cxnLst/>
            <a:rect l="l" t="t" r="r" b="b"/>
            <a:pathLst>
              <a:path w="279400" h="537844">
                <a:moveTo>
                  <a:pt x="279273" y="537337"/>
                </a:moveTo>
                <a:lnTo>
                  <a:pt x="224942" y="535509"/>
                </a:lnTo>
                <a:lnTo>
                  <a:pt x="180578" y="530526"/>
                </a:lnTo>
                <a:lnTo>
                  <a:pt x="150667" y="523138"/>
                </a:lnTo>
                <a:lnTo>
                  <a:pt x="139700" y="514096"/>
                </a:lnTo>
                <a:lnTo>
                  <a:pt x="139700" y="291973"/>
                </a:lnTo>
                <a:lnTo>
                  <a:pt x="128712" y="282930"/>
                </a:lnTo>
                <a:lnTo>
                  <a:pt x="98758" y="275542"/>
                </a:lnTo>
                <a:lnTo>
                  <a:pt x="54350" y="270559"/>
                </a:lnTo>
                <a:lnTo>
                  <a:pt x="0" y="268732"/>
                </a:lnTo>
                <a:lnTo>
                  <a:pt x="54350" y="266902"/>
                </a:lnTo>
                <a:lnTo>
                  <a:pt x="98758" y="261905"/>
                </a:lnTo>
                <a:lnTo>
                  <a:pt x="128712" y="254480"/>
                </a:lnTo>
                <a:lnTo>
                  <a:pt x="139700" y="245364"/>
                </a:lnTo>
                <a:lnTo>
                  <a:pt x="139700" y="23368"/>
                </a:lnTo>
                <a:lnTo>
                  <a:pt x="150667" y="14251"/>
                </a:lnTo>
                <a:lnTo>
                  <a:pt x="180578" y="6826"/>
                </a:lnTo>
                <a:lnTo>
                  <a:pt x="224942" y="1829"/>
                </a:lnTo>
                <a:lnTo>
                  <a:pt x="279273" y="0"/>
                </a:lnTo>
              </a:path>
            </a:pathLst>
          </a:custGeom>
          <a:ln w="6349">
            <a:solidFill>
              <a:srgbClr val="5B9BD4"/>
            </a:solidFill>
          </a:ln>
        </p:spPr>
        <p:txBody>
          <a:bodyPr wrap="square" lIns="0" tIns="0" rIns="0" bIns="0" rtlCol="0"/>
          <a:lstStyle/>
          <a:p>
            <a:endParaRPr/>
          </a:p>
        </p:txBody>
      </p:sp>
      <p:sp>
        <p:nvSpPr>
          <p:cNvPr id="5" name="object 5"/>
          <p:cNvSpPr txBox="1"/>
          <p:nvPr/>
        </p:nvSpPr>
        <p:spPr>
          <a:xfrm>
            <a:off x="7108697" y="2154427"/>
            <a:ext cx="3373754" cy="269240"/>
          </a:xfrm>
          <a:prstGeom prst="rect">
            <a:avLst/>
          </a:prstGeom>
        </p:spPr>
        <p:txBody>
          <a:bodyPr vert="horz" wrap="square" lIns="0" tIns="12065" rIns="0" bIns="0" rtlCol="0">
            <a:spAutoFit/>
          </a:bodyPr>
          <a:lstStyle/>
          <a:p>
            <a:pPr marL="50800">
              <a:lnSpc>
                <a:spcPct val="100000"/>
              </a:lnSpc>
              <a:spcBef>
                <a:spcPts val="95"/>
              </a:spcBef>
              <a:tabLst>
                <a:tab pos="3098800" algn="l"/>
              </a:tabLst>
            </a:pPr>
            <a:r>
              <a:rPr sz="1600" dirty="0">
                <a:latin typeface="Times New Roman"/>
                <a:cs typeface="Times New Roman"/>
              </a:rPr>
              <a:t>AlCl</a:t>
            </a:r>
            <a:r>
              <a:rPr sz="1575" baseline="-21164" dirty="0">
                <a:latin typeface="Times New Roman"/>
                <a:cs typeface="Times New Roman"/>
              </a:rPr>
              <a:t>3</a:t>
            </a:r>
            <a:r>
              <a:rPr sz="1575" spc="209" baseline="-21164" dirty="0">
                <a:latin typeface="Times New Roman"/>
                <a:cs typeface="Times New Roman"/>
              </a:rPr>
              <a:t> </a:t>
            </a:r>
            <a:r>
              <a:rPr sz="1600" spc="-5" dirty="0">
                <a:latin typeface="Times New Roman"/>
                <a:cs typeface="Times New Roman"/>
              </a:rPr>
              <a:t>+</a:t>
            </a:r>
            <a:r>
              <a:rPr sz="1600" spc="5" dirty="0">
                <a:latin typeface="Times New Roman"/>
                <a:cs typeface="Times New Roman"/>
              </a:rPr>
              <a:t> </a:t>
            </a:r>
            <a:r>
              <a:rPr sz="1600" dirty="0">
                <a:latin typeface="Times New Roman"/>
                <a:cs typeface="Times New Roman"/>
              </a:rPr>
              <a:t>Na</a:t>
            </a:r>
            <a:r>
              <a:rPr sz="1575" baseline="-21164" dirty="0">
                <a:latin typeface="Times New Roman"/>
                <a:cs typeface="Times New Roman"/>
              </a:rPr>
              <a:t>2</a:t>
            </a:r>
            <a:r>
              <a:rPr sz="1600" dirty="0">
                <a:latin typeface="Times New Roman"/>
                <a:cs typeface="Times New Roman"/>
              </a:rPr>
              <a:t>SO</a:t>
            </a:r>
            <a:r>
              <a:rPr sz="1575" baseline="-21164" dirty="0">
                <a:latin typeface="Times New Roman"/>
                <a:cs typeface="Times New Roman"/>
              </a:rPr>
              <a:t>4</a:t>
            </a:r>
            <a:r>
              <a:rPr sz="1575" spc="209" baseline="-21164" dirty="0">
                <a:latin typeface="Times New Roman"/>
                <a:cs typeface="Times New Roman"/>
              </a:rPr>
              <a:t> </a:t>
            </a:r>
            <a:r>
              <a:rPr sz="1600" spc="-5" dirty="0">
                <a:latin typeface="Times New Roman"/>
                <a:cs typeface="Times New Roman"/>
              </a:rPr>
              <a:t>≠	(4)</a:t>
            </a:r>
            <a:endParaRPr sz="1600">
              <a:latin typeface="Times New Roman"/>
              <a:cs typeface="Times New Roman"/>
            </a:endParaRPr>
          </a:p>
        </p:txBody>
      </p:sp>
      <p:grpSp>
        <p:nvGrpSpPr>
          <p:cNvPr id="6" name="object 6"/>
          <p:cNvGrpSpPr/>
          <p:nvPr/>
        </p:nvGrpSpPr>
        <p:grpSpPr>
          <a:xfrm>
            <a:off x="6528816" y="1233932"/>
            <a:ext cx="681355" cy="1210945"/>
            <a:chOff x="6528816" y="1233932"/>
            <a:chExt cx="681355" cy="1210945"/>
          </a:xfrm>
        </p:grpSpPr>
        <p:sp>
          <p:nvSpPr>
            <p:cNvPr id="7" name="object 7"/>
            <p:cNvSpPr/>
            <p:nvPr/>
          </p:nvSpPr>
          <p:spPr>
            <a:xfrm>
              <a:off x="6535166" y="1240282"/>
              <a:ext cx="403860" cy="403860"/>
            </a:xfrm>
            <a:custGeom>
              <a:avLst/>
              <a:gdLst/>
              <a:ahLst/>
              <a:cxnLst/>
              <a:rect l="l" t="t" r="r" b="b"/>
              <a:pathLst>
                <a:path w="403859" h="403860">
                  <a:moveTo>
                    <a:pt x="201930" y="0"/>
                  </a:moveTo>
                  <a:lnTo>
                    <a:pt x="155634" y="5333"/>
                  </a:lnTo>
                  <a:lnTo>
                    <a:pt x="113133" y="20527"/>
                  </a:lnTo>
                  <a:lnTo>
                    <a:pt x="75640" y="44367"/>
                  </a:lnTo>
                  <a:lnTo>
                    <a:pt x="44367" y="75640"/>
                  </a:lnTo>
                  <a:lnTo>
                    <a:pt x="20527" y="113133"/>
                  </a:lnTo>
                  <a:lnTo>
                    <a:pt x="5334" y="155634"/>
                  </a:lnTo>
                  <a:lnTo>
                    <a:pt x="0" y="201929"/>
                  </a:lnTo>
                  <a:lnTo>
                    <a:pt x="5333" y="248225"/>
                  </a:lnTo>
                  <a:lnTo>
                    <a:pt x="20527" y="290726"/>
                  </a:lnTo>
                  <a:lnTo>
                    <a:pt x="44367" y="328219"/>
                  </a:lnTo>
                  <a:lnTo>
                    <a:pt x="75640" y="359492"/>
                  </a:lnTo>
                  <a:lnTo>
                    <a:pt x="113133" y="383332"/>
                  </a:lnTo>
                  <a:lnTo>
                    <a:pt x="155634" y="398525"/>
                  </a:lnTo>
                  <a:lnTo>
                    <a:pt x="201930" y="403859"/>
                  </a:lnTo>
                  <a:lnTo>
                    <a:pt x="248225" y="398525"/>
                  </a:lnTo>
                  <a:lnTo>
                    <a:pt x="290726" y="383332"/>
                  </a:lnTo>
                  <a:lnTo>
                    <a:pt x="328219" y="359492"/>
                  </a:lnTo>
                  <a:lnTo>
                    <a:pt x="359492" y="328219"/>
                  </a:lnTo>
                  <a:lnTo>
                    <a:pt x="383332" y="290726"/>
                  </a:lnTo>
                  <a:lnTo>
                    <a:pt x="398526" y="248225"/>
                  </a:lnTo>
                  <a:lnTo>
                    <a:pt x="403860" y="201929"/>
                  </a:lnTo>
                  <a:lnTo>
                    <a:pt x="398526" y="155634"/>
                  </a:lnTo>
                  <a:lnTo>
                    <a:pt x="383332" y="113133"/>
                  </a:lnTo>
                  <a:lnTo>
                    <a:pt x="359492" y="75640"/>
                  </a:lnTo>
                  <a:lnTo>
                    <a:pt x="328219" y="44367"/>
                  </a:lnTo>
                  <a:lnTo>
                    <a:pt x="290726" y="20527"/>
                  </a:lnTo>
                  <a:lnTo>
                    <a:pt x="248225" y="5333"/>
                  </a:lnTo>
                  <a:lnTo>
                    <a:pt x="201930" y="0"/>
                  </a:lnTo>
                  <a:close/>
                </a:path>
              </a:pathLst>
            </a:custGeom>
            <a:solidFill>
              <a:srgbClr val="5B9BD4"/>
            </a:solidFill>
          </p:spPr>
          <p:txBody>
            <a:bodyPr wrap="square" lIns="0" tIns="0" rIns="0" bIns="0" rtlCol="0"/>
            <a:lstStyle/>
            <a:p>
              <a:endParaRPr/>
            </a:p>
          </p:txBody>
        </p:sp>
        <p:sp>
          <p:nvSpPr>
            <p:cNvPr id="8" name="object 8"/>
            <p:cNvSpPr/>
            <p:nvPr/>
          </p:nvSpPr>
          <p:spPr>
            <a:xfrm>
              <a:off x="6535166" y="1240282"/>
              <a:ext cx="403860" cy="403860"/>
            </a:xfrm>
            <a:custGeom>
              <a:avLst/>
              <a:gdLst/>
              <a:ahLst/>
              <a:cxnLst/>
              <a:rect l="l" t="t" r="r" b="b"/>
              <a:pathLst>
                <a:path w="403859" h="403860">
                  <a:moveTo>
                    <a:pt x="0" y="201929"/>
                  </a:moveTo>
                  <a:lnTo>
                    <a:pt x="5334" y="155634"/>
                  </a:lnTo>
                  <a:lnTo>
                    <a:pt x="20527" y="113133"/>
                  </a:lnTo>
                  <a:lnTo>
                    <a:pt x="44367" y="75640"/>
                  </a:lnTo>
                  <a:lnTo>
                    <a:pt x="75640" y="44367"/>
                  </a:lnTo>
                  <a:lnTo>
                    <a:pt x="113133" y="20527"/>
                  </a:lnTo>
                  <a:lnTo>
                    <a:pt x="155634" y="5333"/>
                  </a:lnTo>
                  <a:lnTo>
                    <a:pt x="201930" y="0"/>
                  </a:lnTo>
                  <a:lnTo>
                    <a:pt x="248225" y="5333"/>
                  </a:lnTo>
                  <a:lnTo>
                    <a:pt x="290726" y="20527"/>
                  </a:lnTo>
                  <a:lnTo>
                    <a:pt x="328219" y="44367"/>
                  </a:lnTo>
                  <a:lnTo>
                    <a:pt x="359492" y="75640"/>
                  </a:lnTo>
                  <a:lnTo>
                    <a:pt x="383332" y="113133"/>
                  </a:lnTo>
                  <a:lnTo>
                    <a:pt x="398526" y="155634"/>
                  </a:lnTo>
                  <a:lnTo>
                    <a:pt x="403860" y="201929"/>
                  </a:lnTo>
                  <a:lnTo>
                    <a:pt x="398526" y="248225"/>
                  </a:lnTo>
                  <a:lnTo>
                    <a:pt x="383332" y="290726"/>
                  </a:lnTo>
                  <a:lnTo>
                    <a:pt x="359492" y="328219"/>
                  </a:lnTo>
                  <a:lnTo>
                    <a:pt x="328219" y="359492"/>
                  </a:lnTo>
                  <a:lnTo>
                    <a:pt x="290726" y="383332"/>
                  </a:lnTo>
                  <a:lnTo>
                    <a:pt x="248225" y="398525"/>
                  </a:lnTo>
                  <a:lnTo>
                    <a:pt x="201930" y="403859"/>
                  </a:lnTo>
                  <a:lnTo>
                    <a:pt x="155634" y="398525"/>
                  </a:lnTo>
                  <a:lnTo>
                    <a:pt x="113133" y="383332"/>
                  </a:lnTo>
                  <a:lnTo>
                    <a:pt x="75640" y="359492"/>
                  </a:lnTo>
                  <a:lnTo>
                    <a:pt x="44367" y="328219"/>
                  </a:lnTo>
                  <a:lnTo>
                    <a:pt x="20527" y="290726"/>
                  </a:lnTo>
                  <a:lnTo>
                    <a:pt x="5333" y="248225"/>
                  </a:lnTo>
                  <a:lnTo>
                    <a:pt x="0" y="201929"/>
                  </a:lnTo>
                  <a:close/>
                </a:path>
              </a:pathLst>
            </a:custGeom>
            <a:ln w="12700">
              <a:solidFill>
                <a:srgbClr val="41709C"/>
              </a:solidFill>
            </a:ln>
          </p:spPr>
          <p:txBody>
            <a:bodyPr wrap="square" lIns="0" tIns="0" rIns="0" bIns="0" rtlCol="0"/>
            <a:lstStyle/>
            <a:p>
              <a:endParaRPr/>
            </a:p>
          </p:txBody>
        </p:sp>
        <p:sp>
          <p:nvSpPr>
            <p:cNvPr id="9" name="object 9"/>
            <p:cNvSpPr/>
            <p:nvPr/>
          </p:nvSpPr>
          <p:spPr>
            <a:xfrm>
              <a:off x="6927342" y="1960626"/>
              <a:ext cx="279400" cy="481330"/>
            </a:xfrm>
            <a:custGeom>
              <a:avLst/>
              <a:gdLst/>
              <a:ahLst/>
              <a:cxnLst/>
              <a:rect l="l" t="t" r="r" b="b"/>
              <a:pathLst>
                <a:path w="279400" h="481330">
                  <a:moveTo>
                    <a:pt x="279400" y="480822"/>
                  </a:moveTo>
                  <a:lnTo>
                    <a:pt x="224996" y="478994"/>
                  </a:lnTo>
                  <a:lnTo>
                    <a:pt x="180594" y="474011"/>
                  </a:lnTo>
                  <a:lnTo>
                    <a:pt x="150669" y="466623"/>
                  </a:lnTo>
                  <a:lnTo>
                    <a:pt x="139700" y="457581"/>
                  </a:lnTo>
                  <a:lnTo>
                    <a:pt x="139700" y="263652"/>
                  </a:lnTo>
                  <a:lnTo>
                    <a:pt x="128730" y="254609"/>
                  </a:lnTo>
                  <a:lnTo>
                    <a:pt x="98806" y="247221"/>
                  </a:lnTo>
                  <a:lnTo>
                    <a:pt x="54403" y="242238"/>
                  </a:lnTo>
                  <a:lnTo>
                    <a:pt x="0" y="240411"/>
                  </a:lnTo>
                  <a:lnTo>
                    <a:pt x="54403" y="238583"/>
                  </a:lnTo>
                  <a:lnTo>
                    <a:pt x="98806" y="233600"/>
                  </a:lnTo>
                  <a:lnTo>
                    <a:pt x="128730" y="226212"/>
                  </a:lnTo>
                  <a:lnTo>
                    <a:pt x="139700" y="217170"/>
                  </a:lnTo>
                  <a:lnTo>
                    <a:pt x="139700" y="23241"/>
                  </a:lnTo>
                  <a:lnTo>
                    <a:pt x="150669" y="14198"/>
                  </a:lnTo>
                  <a:lnTo>
                    <a:pt x="180594" y="6810"/>
                  </a:lnTo>
                  <a:lnTo>
                    <a:pt x="224996" y="1827"/>
                  </a:lnTo>
                  <a:lnTo>
                    <a:pt x="279400" y="0"/>
                  </a:lnTo>
                </a:path>
              </a:pathLst>
            </a:custGeom>
            <a:ln w="6350">
              <a:solidFill>
                <a:srgbClr val="5B9BD4"/>
              </a:solidFill>
            </a:ln>
          </p:spPr>
          <p:txBody>
            <a:bodyPr wrap="square" lIns="0" tIns="0" rIns="0" bIns="0" rtlCol="0"/>
            <a:lstStyle/>
            <a:p>
              <a:endParaRPr/>
            </a:p>
          </p:txBody>
        </p:sp>
        <p:sp>
          <p:nvSpPr>
            <p:cNvPr id="10" name="object 10"/>
            <p:cNvSpPr/>
            <p:nvPr/>
          </p:nvSpPr>
          <p:spPr>
            <a:xfrm>
              <a:off x="6535166" y="1858518"/>
              <a:ext cx="403860" cy="404495"/>
            </a:xfrm>
            <a:custGeom>
              <a:avLst/>
              <a:gdLst/>
              <a:ahLst/>
              <a:cxnLst/>
              <a:rect l="l" t="t" r="r" b="b"/>
              <a:pathLst>
                <a:path w="403859" h="404494">
                  <a:moveTo>
                    <a:pt x="201930" y="0"/>
                  </a:moveTo>
                  <a:lnTo>
                    <a:pt x="155634" y="5334"/>
                  </a:lnTo>
                  <a:lnTo>
                    <a:pt x="113133" y="20530"/>
                  </a:lnTo>
                  <a:lnTo>
                    <a:pt x="75640" y="44377"/>
                  </a:lnTo>
                  <a:lnTo>
                    <a:pt x="44367" y="75663"/>
                  </a:lnTo>
                  <a:lnTo>
                    <a:pt x="20527" y="113179"/>
                  </a:lnTo>
                  <a:lnTo>
                    <a:pt x="5334" y="155714"/>
                  </a:lnTo>
                  <a:lnTo>
                    <a:pt x="0" y="202057"/>
                  </a:lnTo>
                  <a:lnTo>
                    <a:pt x="5333" y="248352"/>
                  </a:lnTo>
                  <a:lnTo>
                    <a:pt x="20527" y="290853"/>
                  </a:lnTo>
                  <a:lnTo>
                    <a:pt x="44367" y="328346"/>
                  </a:lnTo>
                  <a:lnTo>
                    <a:pt x="75640" y="359619"/>
                  </a:lnTo>
                  <a:lnTo>
                    <a:pt x="113133" y="383459"/>
                  </a:lnTo>
                  <a:lnTo>
                    <a:pt x="155634" y="398653"/>
                  </a:lnTo>
                  <a:lnTo>
                    <a:pt x="201930" y="403987"/>
                  </a:lnTo>
                  <a:lnTo>
                    <a:pt x="248225" y="398653"/>
                  </a:lnTo>
                  <a:lnTo>
                    <a:pt x="290726" y="383459"/>
                  </a:lnTo>
                  <a:lnTo>
                    <a:pt x="328219" y="359619"/>
                  </a:lnTo>
                  <a:lnTo>
                    <a:pt x="359492" y="328346"/>
                  </a:lnTo>
                  <a:lnTo>
                    <a:pt x="383332" y="290853"/>
                  </a:lnTo>
                  <a:lnTo>
                    <a:pt x="398526" y="248352"/>
                  </a:lnTo>
                  <a:lnTo>
                    <a:pt x="403860" y="202057"/>
                  </a:lnTo>
                  <a:lnTo>
                    <a:pt x="398526" y="155714"/>
                  </a:lnTo>
                  <a:lnTo>
                    <a:pt x="383332" y="113179"/>
                  </a:lnTo>
                  <a:lnTo>
                    <a:pt x="359492" y="75663"/>
                  </a:lnTo>
                  <a:lnTo>
                    <a:pt x="328219" y="44377"/>
                  </a:lnTo>
                  <a:lnTo>
                    <a:pt x="290726" y="20530"/>
                  </a:lnTo>
                  <a:lnTo>
                    <a:pt x="248225" y="5334"/>
                  </a:lnTo>
                  <a:lnTo>
                    <a:pt x="201930" y="0"/>
                  </a:lnTo>
                  <a:close/>
                </a:path>
              </a:pathLst>
            </a:custGeom>
            <a:solidFill>
              <a:srgbClr val="5B9BD4"/>
            </a:solidFill>
          </p:spPr>
          <p:txBody>
            <a:bodyPr wrap="square" lIns="0" tIns="0" rIns="0" bIns="0" rtlCol="0"/>
            <a:lstStyle/>
            <a:p>
              <a:endParaRPr/>
            </a:p>
          </p:txBody>
        </p:sp>
        <p:sp>
          <p:nvSpPr>
            <p:cNvPr id="11" name="object 11"/>
            <p:cNvSpPr/>
            <p:nvPr/>
          </p:nvSpPr>
          <p:spPr>
            <a:xfrm>
              <a:off x="6535166" y="1858518"/>
              <a:ext cx="403860" cy="404495"/>
            </a:xfrm>
            <a:custGeom>
              <a:avLst/>
              <a:gdLst/>
              <a:ahLst/>
              <a:cxnLst/>
              <a:rect l="l" t="t" r="r" b="b"/>
              <a:pathLst>
                <a:path w="403859" h="404494">
                  <a:moveTo>
                    <a:pt x="0" y="202057"/>
                  </a:moveTo>
                  <a:lnTo>
                    <a:pt x="5334" y="155714"/>
                  </a:lnTo>
                  <a:lnTo>
                    <a:pt x="20527" y="113179"/>
                  </a:lnTo>
                  <a:lnTo>
                    <a:pt x="44367" y="75663"/>
                  </a:lnTo>
                  <a:lnTo>
                    <a:pt x="75640" y="44377"/>
                  </a:lnTo>
                  <a:lnTo>
                    <a:pt x="113133" y="20530"/>
                  </a:lnTo>
                  <a:lnTo>
                    <a:pt x="155634" y="5334"/>
                  </a:lnTo>
                  <a:lnTo>
                    <a:pt x="201930" y="0"/>
                  </a:lnTo>
                  <a:lnTo>
                    <a:pt x="248225" y="5334"/>
                  </a:lnTo>
                  <a:lnTo>
                    <a:pt x="290726" y="20530"/>
                  </a:lnTo>
                  <a:lnTo>
                    <a:pt x="328219" y="44377"/>
                  </a:lnTo>
                  <a:lnTo>
                    <a:pt x="359492" y="75663"/>
                  </a:lnTo>
                  <a:lnTo>
                    <a:pt x="383332" y="113179"/>
                  </a:lnTo>
                  <a:lnTo>
                    <a:pt x="398526" y="155714"/>
                  </a:lnTo>
                  <a:lnTo>
                    <a:pt x="403860" y="202057"/>
                  </a:lnTo>
                  <a:lnTo>
                    <a:pt x="398526" y="248352"/>
                  </a:lnTo>
                  <a:lnTo>
                    <a:pt x="383332" y="290853"/>
                  </a:lnTo>
                  <a:lnTo>
                    <a:pt x="359492" y="328346"/>
                  </a:lnTo>
                  <a:lnTo>
                    <a:pt x="328219" y="359619"/>
                  </a:lnTo>
                  <a:lnTo>
                    <a:pt x="290726" y="383459"/>
                  </a:lnTo>
                  <a:lnTo>
                    <a:pt x="248225" y="398653"/>
                  </a:lnTo>
                  <a:lnTo>
                    <a:pt x="201930" y="403987"/>
                  </a:lnTo>
                  <a:lnTo>
                    <a:pt x="155634" y="398653"/>
                  </a:lnTo>
                  <a:lnTo>
                    <a:pt x="113133" y="383459"/>
                  </a:lnTo>
                  <a:lnTo>
                    <a:pt x="75640" y="359619"/>
                  </a:lnTo>
                  <a:lnTo>
                    <a:pt x="44367" y="328346"/>
                  </a:lnTo>
                  <a:lnTo>
                    <a:pt x="20527" y="290853"/>
                  </a:lnTo>
                  <a:lnTo>
                    <a:pt x="5333" y="248352"/>
                  </a:lnTo>
                  <a:lnTo>
                    <a:pt x="0" y="202057"/>
                  </a:lnTo>
                  <a:close/>
                </a:path>
              </a:pathLst>
            </a:custGeom>
            <a:ln w="12700">
              <a:solidFill>
                <a:srgbClr val="41709C"/>
              </a:solidFill>
            </a:ln>
          </p:spPr>
          <p:txBody>
            <a:bodyPr wrap="square" lIns="0" tIns="0" rIns="0" bIns="0" rtlCol="0"/>
            <a:lstStyle/>
            <a:p>
              <a:endParaRPr/>
            </a:p>
          </p:txBody>
        </p:sp>
      </p:grpSp>
      <p:sp>
        <p:nvSpPr>
          <p:cNvPr id="12" name="object 12"/>
          <p:cNvSpPr txBox="1"/>
          <p:nvPr/>
        </p:nvSpPr>
        <p:spPr>
          <a:xfrm>
            <a:off x="6648957" y="1295780"/>
            <a:ext cx="4218305" cy="887730"/>
          </a:xfrm>
          <a:prstGeom prst="rect">
            <a:avLst/>
          </a:prstGeom>
        </p:spPr>
        <p:txBody>
          <a:bodyPr vert="horz" wrap="square" lIns="0" tIns="29209" rIns="0" bIns="0" rtlCol="0">
            <a:spAutoFit/>
          </a:bodyPr>
          <a:lstStyle/>
          <a:p>
            <a:pPr marL="441325" marR="55880" indent="-379095">
              <a:lnSpc>
                <a:spcPts val="1830"/>
              </a:lnSpc>
              <a:spcBef>
                <a:spcPts val="229"/>
              </a:spcBef>
              <a:buClr>
                <a:srgbClr val="FFFFFF"/>
              </a:buClr>
              <a:buFont typeface="Calibri"/>
              <a:buAutoNum type="romanUcPeriod"/>
              <a:tabLst>
                <a:tab pos="441325" algn="l"/>
                <a:tab pos="441959" algn="l"/>
              </a:tabLst>
            </a:pPr>
            <a:r>
              <a:rPr sz="2400" spc="-7" baseline="3472" dirty="0">
                <a:latin typeface="Times New Roman"/>
                <a:cs typeface="Times New Roman"/>
              </a:rPr>
              <a:t>3BaCl</a:t>
            </a:r>
            <a:r>
              <a:rPr sz="1575" spc="-7" baseline="-15873" dirty="0">
                <a:latin typeface="Times New Roman"/>
                <a:cs typeface="Times New Roman"/>
              </a:rPr>
              <a:t>2</a:t>
            </a:r>
            <a:r>
              <a:rPr sz="1575" spc="195" baseline="-15873" dirty="0">
                <a:latin typeface="Times New Roman"/>
                <a:cs typeface="Times New Roman"/>
              </a:rPr>
              <a:t> </a:t>
            </a:r>
            <a:r>
              <a:rPr sz="2400" spc="-7" baseline="3472" dirty="0">
                <a:latin typeface="Times New Roman"/>
                <a:cs typeface="Times New Roman"/>
              </a:rPr>
              <a:t>+ </a:t>
            </a:r>
            <a:r>
              <a:rPr sz="2400" baseline="3472" dirty="0">
                <a:latin typeface="Times New Roman"/>
                <a:cs typeface="Times New Roman"/>
              </a:rPr>
              <a:t>2Na</a:t>
            </a:r>
            <a:r>
              <a:rPr sz="1575" baseline="-15873" dirty="0">
                <a:latin typeface="Times New Roman"/>
                <a:cs typeface="Times New Roman"/>
              </a:rPr>
              <a:t>3</a:t>
            </a:r>
            <a:r>
              <a:rPr sz="2400" baseline="3472" dirty="0">
                <a:latin typeface="Times New Roman"/>
                <a:cs typeface="Times New Roman"/>
              </a:rPr>
              <a:t>PO</a:t>
            </a:r>
            <a:r>
              <a:rPr sz="1575" baseline="-15873" dirty="0">
                <a:latin typeface="Times New Roman"/>
                <a:cs typeface="Times New Roman"/>
              </a:rPr>
              <a:t>4</a:t>
            </a:r>
            <a:r>
              <a:rPr sz="1575" spc="202" baseline="-15873" dirty="0">
                <a:latin typeface="Times New Roman"/>
                <a:cs typeface="Times New Roman"/>
              </a:rPr>
              <a:t> </a:t>
            </a:r>
            <a:r>
              <a:rPr sz="2400" spc="-7" baseline="3472" dirty="0">
                <a:latin typeface="Times New Roman"/>
                <a:cs typeface="Times New Roman"/>
              </a:rPr>
              <a:t>=</a:t>
            </a:r>
            <a:r>
              <a:rPr sz="2400" spc="-15" baseline="3472" dirty="0">
                <a:latin typeface="Times New Roman"/>
                <a:cs typeface="Times New Roman"/>
              </a:rPr>
              <a:t> </a:t>
            </a:r>
            <a:r>
              <a:rPr sz="2400" baseline="3472" dirty="0">
                <a:latin typeface="Times New Roman"/>
                <a:cs typeface="Times New Roman"/>
              </a:rPr>
              <a:t>Ba</a:t>
            </a:r>
            <a:r>
              <a:rPr sz="1575" baseline="-15873" dirty="0">
                <a:latin typeface="Times New Roman"/>
                <a:cs typeface="Times New Roman"/>
              </a:rPr>
              <a:t>3</a:t>
            </a:r>
            <a:r>
              <a:rPr sz="2400" baseline="3472" dirty="0">
                <a:latin typeface="Times New Roman"/>
                <a:cs typeface="Times New Roman"/>
              </a:rPr>
              <a:t>(PO</a:t>
            </a:r>
            <a:r>
              <a:rPr sz="1575" baseline="-15873" dirty="0">
                <a:latin typeface="Times New Roman"/>
                <a:cs typeface="Times New Roman"/>
              </a:rPr>
              <a:t>4</a:t>
            </a:r>
            <a:r>
              <a:rPr sz="2400" baseline="3472" dirty="0">
                <a:latin typeface="Times New Roman"/>
                <a:cs typeface="Times New Roman"/>
              </a:rPr>
              <a:t>)</a:t>
            </a:r>
            <a:r>
              <a:rPr sz="1575" baseline="-15873" dirty="0">
                <a:latin typeface="Times New Roman"/>
                <a:cs typeface="Times New Roman"/>
              </a:rPr>
              <a:t>2</a:t>
            </a:r>
            <a:r>
              <a:rPr sz="2400" baseline="3472" dirty="0">
                <a:latin typeface="Times New Roman"/>
                <a:cs typeface="Times New Roman"/>
              </a:rPr>
              <a:t>↓</a:t>
            </a:r>
            <a:r>
              <a:rPr sz="2400" spc="15" baseline="3472" dirty="0">
                <a:latin typeface="Times New Roman"/>
                <a:cs typeface="Times New Roman"/>
              </a:rPr>
              <a:t> </a:t>
            </a:r>
            <a:r>
              <a:rPr sz="2400" spc="-7" baseline="3472" dirty="0">
                <a:latin typeface="Times New Roman"/>
                <a:cs typeface="Times New Roman"/>
              </a:rPr>
              <a:t>+</a:t>
            </a:r>
            <a:r>
              <a:rPr sz="2400" spc="-15" baseline="3472" dirty="0">
                <a:latin typeface="Times New Roman"/>
                <a:cs typeface="Times New Roman"/>
              </a:rPr>
              <a:t> </a:t>
            </a:r>
            <a:r>
              <a:rPr sz="2400" spc="-7" baseline="3472" dirty="0">
                <a:latin typeface="Times New Roman"/>
                <a:cs typeface="Times New Roman"/>
              </a:rPr>
              <a:t>6NaCl</a:t>
            </a:r>
            <a:r>
              <a:rPr sz="2400" baseline="3472" dirty="0">
                <a:latin typeface="Times New Roman"/>
                <a:cs typeface="Times New Roman"/>
              </a:rPr>
              <a:t> </a:t>
            </a:r>
            <a:r>
              <a:rPr sz="2400" spc="-7" baseline="3472" dirty="0">
                <a:latin typeface="Times New Roman"/>
                <a:cs typeface="Times New Roman"/>
              </a:rPr>
              <a:t>(1) </a:t>
            </a:r>
            <a:r>
              <a:rPr sz="2400" spc="-577" baseline="3472" dirty="0">
                <a:latin typeface="Times New Roman"/>
                <a:cs typeface="Times New Roman"/>
              </a:rPr>
              <a:t> </a:t>
            </a:r>
            <a:r>
              <a:rPr sz="1600" dirty="0">
                <a:latin typeface="Times New Roman"/>
                <a:cs typeface="Times New Roman"/>
              </a:rPr>
              <a:t>AlCl</a:t>
            </a:r>
            <a:r>
              <a:rPr sz="1575" baseline="-21164" dirty="0">
                <a:latin typeface="Times New Roman"/>
                <a:cs typeface="Times New Roman"/>
              </a:rPr>
              <a:t>3</a:t>
            </a:r>
            <a:r>
              <a:rPr sz="1575" spc="195" baseline="-21164" dirty="0">
                <a:latin typeface="Times New Roman"/>
                <a:cs typeface="Times New Roman"/>
              </a:rPr>
              <a:t> </a:t>
            </a:r>
            <a:r>
              <a:rPr sz="1600" spc="-5" dirty="0">
                <a:latin typeface="Times New Roman"/>
                <a:cs typeface="Times New Roman"/>
              </a:rPr>
              <a:t>+</a:t>
            </a:r>
            <a:r>
              <a:rPr sz="1600" spc="5" dirty="0">
                <a:latin typeface="Times New Roman"/>
                <a:cs typeface="Times New Roman"/>
              </a:rPr>
              <a:t> </a:t>
            </a:r>
            <a:r>
              <a:rPr sz="1600" dirty="0">
                <a:latin typeface="Times New Roman"/>
                <a:cs typeface="Times New Roman"/>
              </a:rPr>
              <a:t>Na</a:t>
            </a:r>
            <a:r>
              <a:rPr sz="1575" baseline="-21164" dirty="0">
                <a:latin typeface="Times New Roman"/>
                <a:cs typeface="Times New Roman"/>
              </a:rPr>
              <a:t>3</a:t>
            </a:r>
            <a:r>
              <a:rPr sz="1600" dirty="0">
                <a:latin typeface="Times New Roman"/>
                <a:cs typeface="Times New Roman"/>
              </a:rPr>
              <a:t>PO</a:t>
            </a:r>
            <a:r>
              <a:rPr sz="1575" baseline="-21164" dirty="0">
                <a:latin typeface="Times New Roman"/>
                <a:cs typeface="Times New Roman"/>
              </a:rPr>
              <a:t>4</a:t>
            </a:r>
            <a:r>
              <a:rPr sz="1575" spc="202" baseline="-21164" dirty="0">
                <a:latin typeface="Times New Roman"/>
                <a:cs typeface="Times New Roman"/>
              </a:rPr>
              <a:t> </a:t>
            </a:r>
            <a:r>
              <a:rPr sz="1600" spc="-5" dirty="0">
                <a:latin typeface="Times New Roman"/>
                <a:cs typeface="Times New Roman"/>
              </a:rPr>
              <a:t>=</a:t>
            </a:r>
            <a:r>
              <a:rPr sz="1600" spc="-95" dirty="0">
                <a:latin typeface="Times New Roman"/>
                <a:cs typeface="Times New Roman"/>
              </a:rPr>
              <a:t> </a:t>
            </a:r>
            <a:r>
              <a:rPr sz="1600" dirty="0">
                <a:latin typeface="Times New Roman"/>
                <a:cs typeface="Times New Roman"/>
              </a:rPr>
              <a:t>AlPO</a:t>
            </a:r>
            <a:r>
              <a:rPr sz="1575" baseline="-21164" dirty="0">
                <a:latin typeface="Times New Roman"/>
                <a:cs typeface="Times New Roman"/>
              </a:rPr>
              <a:t>4</a:t>
            </a:r>
            <a:r>
              <a:rPr sz="1600" dirty="0">
                <a:latin typeface="Times New Roman"/>
                <a:cs typeface="Times New Roman"/>
              </a:rPr>
              <a:t>↓ </a:t>
            </a:r>
            <a:r>
              <a:rPr sz="1600" spc="-5" dirty="0">
                <a:latin typeface="Times New Roman"/>
                <a:cs typeface="Times New Roman"/>
              </a:rPr>
              <a:t>+ 3NaCl</a:t>
            </a:r>
            <a:r>
              <a:rPr sz="1600" spc="-10" dirty="0">
                <a:latin typeface="Times New Roman"/>
                <a:cs typeface="Times New Roman"/>
              </a:rPr>
              <a:t> </a:t>
            </a:r>
            <a:r>
              <a:rPr sz="1600" spc="-5" dirty="0">
                <a:latin typeface="Times New Roman"/>
                <a:cs typeface="Times New Roman"/>
              </a:rPr>
              <a:t>(2)</a:t>
            </a:r>
            <a:endParaRPr sz="1600">
              <a:latin typeface="Times New Roman"/>
              <a:cs typeface="Times New Roman"/>
            </a:endParaRPr>
          </a:p>
          <a:p>
            <a:pPr marL="510540" indent="-472440">
              <a:lnSpc>
                <a:spcPct val="100000"/>
              </a:lnSpc>
              <a:spcBef>
                <a:spcPts val="1075"/>
              </a:spcBef>
              <a:buClr>
                <a:srgbClr val="FFFFFF"/>
              </a:buClr>
              <a:buFont typeface="Calibri"/>
              <a:buAutoNum type="romanUcPeriod"/>
              <a:tabLst>
                <a:tab pos="509905" algn="l"/>
                <a:tab pos="510540" algn="l"/>
              </a:tabLst>
            </a:pPr>
            <a:r>
              <a:rPr sz="2400" baseline="1736" dirty="0">
                <a:latin typeface="Times New Roman"/>
                <a:cs typeface="Times New Roman"/>
              </a:rPr>
              <a:t>BaCl</a:t>
            </a:r>
            <a:r>
              <a:rPr sz="1575" baseline="-18518" dirty="0">
                <a:latin typeface="Times New Roman"/>
                <a:cs typeface="Times New Roman"/>
              </a:rPr>
              <a:t>2</a:t>
            </a:r>
            <a:r>
              <a:rPr sz="1575" spc="195" baseline="-18518" dirty="0">
                <a:latin typeface="Times New Roman"/>
                <a:cs typeface="Times New Roman"/>
              </a:rPr>
              <a:t> </a:t>
            </a:r>
            <a:r>
              <a:rPr sz="2400" spc="-7" baseline="1736" dirty="0">
                <a:latin typeface="Times New Roman"/>
                <a:cs typeface="Times New Roman"/>
              </a:rPr>
              <a:t>+</a:t>
            </a:r>
            <a:r>
              <a:rPr sz="2400" spc="-15" baseline="1736" dirty="0">
                <a:latin typeface="Times New Roman"/>
                <a:cs typeface="Times New Roman"/>
              </a:rPr>
              <a:t> </a:t>
            </a:r>
            <a:r>
              <a:rPr sz="2400" baseline="1736" dirty="0">
                <a:latin typeface="Times New Roman"/>
                <a:cs typeface="Times New Roman"/>
              </a:rPr>
              <a:t>Na</a:t>
            </a:r>
            <a:r>
              <a:rPr sz="1575" baseline="-18518" dirty="0">
                <a:latin typeface="Times New Roman"/>
                <a:cs typeface="Times New Roman"/>
              </a:rPr>
              <a:t>2</a:t>
            </a:r>
            <a:r>
              <a:rPr sz="2400" baseline="1736" dirty="0">
                <a:latin typeface="Times New Roman"/>
                <a:cs typeface="Times New Roman"/>
              </a:rPr>
              <a:t>SO</a:t>
            </a:r>
            <a:r>
              <a:rPr sz="1575" baseline="-18518" dirty="0">
                <a:latin typeface="Times New Roman"/>
                <a:cs typeface="Times New Roman"/>
              </a:rPr>
              <a:t>4</a:t>
            </a:r>
            <a:r>
              <a:rPr sz="1575" spc="202" baseline="-18518" dirty="0">
                <a:latin typeface="Times New Roman"/>
                <a:cs typeface="Times New Roman"/>
              </a:rPr>
              <a:t> </a:t>
            </a:r>
            <a:r>
              <a:rPr sz="2400" spc="-7" baseline="1736" dirty="0">
                <a:latin typeface="Times New Roman"/>
                <a:cs typeface="Times New Roman"/>
              </a:rPr>
              <a:t>=</a:t>
            </a:r>
            <a:r>
              <a:rPr sz="2400" baseline="1736" dirty="0">
                <a:latin typeface="Times New Roman"/>
                <a:cs typeface="Times New Roman"/>
              </a:rPr>
              <a:t> BaSO</a:t>
            </a:r>
            <a:r>
              <a:rPr sz="1575" baseline="-18518" dirty="0">
                <a:latin typeface="Times New Roman"/>
                <a:cs typeface="Times New Roman"/>
              </a:rPr>
              <a:t>4</a:t>
            </a:r>
            <a:r>
              <a:rPr sz="2400" baseline="1736" dirty="0">
                <a:latin typeface="Times New Roman"/>
                <a:cs typeface="Times New Roman"/>
              </a:rPr>
              <a:t>↓</a:t>
            </a:r>
            <a:r>
              <a:rPr sz="2400" spc="-30" baseline="1736" dirty="0">
                <a:latin typeface="Times New Roman"/>
                <a:cs typeface="Times New Roman"/>
              </a:rPr>
              <a:t> </a:t>
            </a:r>
            <a:r>
              <a:rPr sz="2400" spc="-7" baseline="1736" dirty="0">
                <a:latin typeface="Times New Roman"/>
                <a:cs typeface="Times New Roman"/>
              </a:rPr>
              <a:t>+</a:t>
            </a:r>
            <a:r>
              <a:rPr sz="2400" baseline="1736" dirty="0">
                <a:latin typeface="Times New Roman"/>
                <a:cs typeface="Times New Roman"/>
              </a:rPr>
              <a:t> </a:t>
            </a:r>
            <a:r>
              <a:rPr sz="2400" spc="-15" baseline="1736" dirty="0">
                <a:latin typeface="Times New Roman"/>
                <a:cs typeface="Times New Roman"/>
              </a:rPr>
              <a:t>2NaCl</a:t>
            </a:r>
            <a:r>
              <a:rPr sz="2400" baseline="1736" dirty="0">
                <a:latin typeface="Times New Roman"/>
                <a:cs typeface="Times New Roman"/>
              </a:rPr>
              <a:t> </a:t>
            </a:r>
            <a:r>
              <a:rPr sz="2400" spc="-7" baseline="1736" dirty="0">
                <a:latin typeface="Times New Roman"/>
                <a:cs typeface="Times New Roman"/>
              </a:rPr>
              <a:t>(3)</a:t>
            </a:r>
            <a:endParaRPr sz="2400" baseline="1736">
              <a:latin typeface="Times New Roman"/>
              <a:cs typeface="Times New Roman"/>
            </a:endParaRPr>
          </a:p>
        </p:txBody>
      </p:sp>
      <p:sp>
        <p:nvSpPr>
          <p:cNvPr id="15" name="object 15"/>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32</a:t>
            </a:fld>
            <a:endParaRPr dirty="0"/>
          </a:p>
        </p:txBody>
      </p:sp>
      <p:sp>
        <p:nvSpPr>
          <p:cNvPr id="13" name="object 13"/>
          <p:cNvSpPr txBox="1"/>
          <p:nvPr/>
        </p:nvSpPr>
        <p:spPr>
          <a:xfrm>
            <a:off x="668527" y="1512570"/>
            <a:ext cx="1582420" cy="391160"/>
          </a:xfrm>
          <a:prstGeom prst="rect">
            <a:avLst/>
          </a:prstGeom>
        </p:spPr>
        <p:txBody>
          <a:bodyPr vert="horz" wrap="square" lIns="0" tIns="12700" rIns="0" bIns="0" rtlCol="0">
            <a:spAutoFit/>
          </a:bodyPr>
          <a:lstStyle/>
          <a:p>
            <a:pPr marL="12700">
              <a:lnSpc>
                <a:spcPct val="100000"/>
              </a:lnSpc>
              <a:spcBef>
                <a:spcPts val="100"/>
              </a:spcBef>
            </a:pPr>
            <a:r>
              <a:rPr sz="2400" b="1" dirty="0">
                <a:latin typeface="Calibri"/>
                <a:cs typeface="Calibri"/>
              </a:rPr>
              <a:t>Д)</a:t>
            </a:r>
            <a:r>
              <a:rPr sz="2400" b="1" spc="-70" dirty="0">
                <a:latin typeface="Calibri"/>
                <a:cs typeface="Calibri"/>
              </a:rPr>
              <a:t> </a:t>
            </a:r>
            <a:r>
              <a:rPr sz="2400" b="1" spc="-10" dirty="0">
                <a:latin typeface="Calibri"/>
                <a:cs typeface="Calibri"/>
              </a:rPr>
              <a:t>Решение</a:t>
            </a:r>
            <a:endParaRPr sz="2400">
              <a:latin typeface="Calibri"/>
              <a:cs typeface="Calibri"/>
            </a:endParaRPr>
          </a:p>
        </p:txBody>
      </p:sp>
      <p:sp>
        <p:nvSpPr>
          <p:cNvPr id="14" name="object 14"/>
          <p:cNvSpPr txBox="1"/>
          <p:nvPr/>
        </p:nvSpPr>
        <p:spPr>
          <a:xfrm>
            <a:off x="469391" y="2354021"/>
            <a:ext cx="6866255" cy="757555"/>
          </a:xfrm>
          <a:prstGeom prst="rect">
            <a:avLst/>
          </a:prstGeom>
        </p:spPr>
        <p:txBody>
          <a:bodyPr vert="horz" wrap="square" lIns="0" tIns="12700" rIns="0" bIns="0" rtlCol="0">
            <a:spAutoFit/>
          </a:bodyPr>
          <a:lstStyle/>
          <a:p>
            <a:pPr marL="38100">
              <a:lnSpc>
                <a:spcPct val="100000"/>
              </a:lnSpc>
              <a:spcBef>
                <a:spcPts val="100"/>
              </a:spcBef>
            </a:pPr>
            <a:r>
              <a:rPr sz="2400" dirty="0">
                <a:latin typeface="Times New Roman"/>
                <a:cs typeface="Times New Roman"/>
              </a:rPr>
              <a:t>Пусть</a:t>
            </a:r>
            <a:r>
              <a:rPr sz="2400" spc="-25" dirty="0">
                <a:latin typeface="Times New Roman"/>
                <a:cs typeface="Times New Roman"/>
              </a:rPr>
              <a:t> </a:t>
            </a:r>
            <a:r>
              <a:rPr sz="2400" dirty="0">
                <a:latin typeface="Times New Roman"/>
                <a:cs typeface="Times New Roman"/>
              </a:rPr>
              <a:t>n(BaCl</a:t>
            </a:r>
            <a:r>
              <a:rPr sz="2400" baseline="-20833" dirty="0">
                <a:latin typeface="Times New Roman"/>
                <a:cs typeface="Times New Roman"/>
              </a:rPr>
              <a:t>2</a:t>
            </a:r>
            <a:r>
              <a:rPr sz="2400" dirty="0">
                <a:latin typeface="Times New Roman"/>
                <a:cs typeface="Times New Roman"/>
              </a:rPr>
              <a:t>)</a:t>
            </a:r>
            <a:r>
              <a:rPr sz="2400" baseline="-20833" dirty="0">
                <a:latin typeface="Times New Roman"/>
                <a:cs typeface="Times New Roman"/>
              </a:rPr>
              <a:t>(1)</a:t>
            </a:r>
            <a:r>
              <a:rPr sz="2400" spc="292" baseline="-20833" dirty="0">
                <a:latin typeface="Times New Roman"/>
                <a:cs typeface="Times New Roman"/>
              </a:rPr>
              <a:t> </a:t>
            </a:r>
            <a:r>
              <a:rPr sz="2400" dirty="0">
                <a:latin typeface="Times New Roman"/>
                <a:cs typeface="Times New Roman"/>
              </a:rPr>
              <a:t>= </a:t>
            </a:r>
            <a:r>
              <a:rPr sz="2400" i="1" dirty="0">
                <a:latin typeface="Times New Roman"/>
                <a:cs typeface="Times New Roman"/>
              </a:rPr>
              <a:t>x</a:t>
            </a:r>
            <a:r>
              <a:rPr sz="2400" i="1" spc="-15" dirty="0">
                <a:latin typeface="Times New Roman"/>
                <a:cs typeface="Times New Roman"/>
              </a:rPr>
              <a:t> </a:t>
            </a:r>
            <a:r>
              <a:rPr sz="2400" spc="-10" dirty="0">
                <a:latin typeface="Times New Roman"/>
                <a:cs typeface="Times New Roman"/>
              </a:rPr>
              <a:t>моль,</a:t>
            </a:r>
            <a:r>
              <a:rPr sz="2400" spc="10" dirty="0">
                <a:latin typeface="Times New Roman"/>
                <a:cs typeface="Times New Roman"/>
              </a:rPr>
              <a:t> </a:t>
            </a:r>
            <a:r>
              <a:rPr sz="2400" spc="-5" dirty="0">
                <a:latin typeface="Times New Roman"/>
                <a:cs typeface="Times New Roman"/>
              </a:rPr>
              <a:t>n(AlCl</a:t>
            </a:r>
            <a:r>
              <a:rPr sz="2400" spc="-7" baseline="-20833" dirty="0">
                <a:latin typeface="Times New Roman"/>
                <a:cs typeface="Times New Roman"/>
              </a:rPr>
              <a:t>3</a:t>
            </a:r>
            <a:r>
              <a:rPr sz="2400" spc="-5" dirty="0">
                <a:latin typeface="Times New Roman"/>
                <a:cs typeface="Times New Roman"/>
              </a:rPr>
              <a:t>)</a:t>
            </a:r>
            <a:r>
              <a:rPr sz="2400" spc="-7" baseline="-20833" dirty="0">
                <a:latin typeface="Times New Roman"/>
                <a:cs typeface="Times New Roman"/>
              </a:rPr>
              <a:t>(1)</a:t>
            </a:r>
            <a:r>
              <a:rPr sz="2400" spc="292" baseline="-20833" dirty="0">
                <a:latin typeface="Times New Roman"/>
                <a:cs typeface="Times New Roman"/>
              </a:rPr>
              <a:t> </a:t>
            </a:r>
            <a:r>
              <a:rPr sz="2400" dirty="0">
                <a:latin typeface="Times New Roman"/>
                <a:cs typeface="Times New Roman"/>
              </a:rPr>
              <a:t>= </a:t>
            </a:r>
            <a:r>
              <a:rPr sz="2400" i="1" dirty="0">
                <a:latin typeface="Times New Roman"/>
                <a:cs typeface="Times New Roman"/>
              </a:rPr>
              <a:t>y</a:t>
            </a:r>
            <a:r>
              <a:rPr sz="2400" i="1" spc="-15" dirty="0">
                <a:latin typeface="Times New Roman"/>
                <a:cs typeface="Times New Roman"/>
              </a:rPr>
              <a:t> </a:t>
            </a:r>
            <a:r>
              <a:rPr sz="2400" spc="-10" dirty="0">
                <a:latin typeface="Times New Roman"/>
                <a:cs typeface="Times New Roman"/>
              </a:rPr>
              <a:t>моль,</a:t>
            </a:r>
            <a:r>
              <a:rPr sz="2400" spc="5" dirty="0">
                <a:latin typeface="Times New Roman"/>
                <a:cs typeface="Times New Roman"/>
              </a:rPr>
              <a:t> </a:t>
            </a:r>
            <a:r>
              <a:rPr sz="2400" spc="-35" dirty="0">
                <a:latin typeface="Times New Roman"/>
                <a:cs typeface="Times New Roman"/>
              </a:rPr>
              <a:t>тогда</a:t>
            </a:r>
            <a:endParaRPr sz="2400">
              <a:latin typeface="Times New Roman"/>
              <a:cs typeface="Times New Roman"/>
            </a:endParaRPr>
          </a:p>
          <a:p>
            <a:pPr marL="38100">
              <a:lnSpc>
                <a:spcPct val="100000"/>
              </a:lnSpc>
            </a:pPr>
            <a:r>
              <a:rPr sz="2400" i="1" spc="-5" dirty="0">
                <a:latin typeface="Times New Roman"/>
                <a:cs typeface="Times New Roman"/>
              </a:rPr>
              <a:t>По</a:t>
            </a:r>
            <a:r>
              <a:rPr sz="2400" i="1" spc="-15" dirty="0">
                <a:latin typeface="Times New Roman"/>
                <a:cs typeface="Times New Roman"/>
              </a:rPr>
              <a:t> обработке</a:t>
            </a:r>
            <a:r>
              <a:rPr sz="2400" i="1" dirty="0">
                <a:latin typeface="Times New Roman"/>
                <a:cs typeface="Times New Roman"/>
              </a:rPr>
              <a:t> I.</a:t>
            </a:r>
            <a:endParaRPr sz="2400">
              <a:latin typeface="Times New Roman"/>
              <a:cs typeface="Times New Roman"/>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510946" y="133603"/>
            <a:ext cx="10771505" cy="1244600"/>
          </a:xfrm>
          <a:prstGeom prst="rect">
            <a:avLst/>
          </a:prstGeom>
        </p:spPr>
        <p:txBody>
          <a:bodyPr vert="horz" wrap="square" lIns="0" tIns="12065" rIns="0" bIns="0" rtlCol="0">
            <a:spAutoFit/>
          </a:bodyPr>
          <a:lstStyle/>
          <a:p>
            <a:pPr marL="12700" marR="5080">
              <a:lnSpc>
                <a:spcPct val="100000"/>
              </a:lnSpc>
              <a:spcBef>
                <a:spcPts val="95"/>
              </a:spcBef>
            </a:pPr>
            <a:r>
              <a:rPr sz="1600" b="1" spc="-5" dirty="0">
                <a:latin typeface="Times New Roman"/>
                <a:cs typeface="Times New Roman"/>
              </a:rPr>
              <a:t>Пример</a:t>
            </a:r>
            <a:r>
              <a:rPr sz="1600" b="1" spc="5" dirty="0">
                <a:latin typeface="Times New Roman"/>
                <a:cs typeface="Times New Roman"/>
              </a:rPr>
              <a:t> </a:t>
            </a:r>
            <a:r>
              <a:rPr sz="1600" b="1" spc="-5" dirty="0">
                <a:latin typeface="Times New Roman"/>
                <a:cs typeface="Times New Roman"/>
              </a:rPr>
              <a:t>3.</a:t>
            </a:r>
            <a:r>
              <a:rPr sz="1600" b="1" spc="15" dirty="0">
                <a:latin typeface="Times New Roman"/>
                <a:cs typeface="Times New Roman"/>
              </a:rPr>
              <a:t> </a:t>
            </a:r>
            <a:r>
              <a:rPr sz="1600" dirty="0">
                <a:latin typeface="Times New Roman"/>
                <a:cs typeface="Times New Roman"/>
              </a:rPr>
              <a:t>Смесь</a:t>
            </a:r>
            <a:r>
              <a:rPr sz="1600" spc="15" dirty="0">
                <a:latin typeface="Times New Roman"/>
                <a:cs typeface="Times New Roman"/>
              </a:rPr>
              <a:t> </a:t>
            </a:r>
            <a:r>
              <a:rPr sz="1600" spc="-5" dirty="0">
                <a:latin typeface="Times New Roman"/>
                <a:cs typeface="Times New Roman"/>
              </a:rPr>
              <a:t>хлоридов</a:t>
            </a:r>
            <a:r>
              <a:rPr sz="1600" spc="-10" dirty="0">
                <a:latin typeface="Times New Roman"/>
                <a:cs typeface="Times New Roman"/>
              </a:rPr>
              <a:t> </a:t>
            </a:r>
            <a:r>
              <a:rPr sz="1600" spc="-5" dirty="0">
                <a:latin typeface="Times New Roman"/>
                <a:cs typeface="Times New Roman"/>
              </a:rPr>
              <a:t>бария</a:t>
            </a:r>
            <a:r>
              <a:rPr sz="1600" spc="15" dirty="0">
                <a:latin typeface="Times New Roman"/>
                <a:cs typeface="Times New Roman"/>
              </a:rPr>
              <a:t> </a:t>
            </a:r>
            <a:r>
              <a:rPr sz="1600" spc="-5" dirty="0">
                <a:latin typeface="Times New Roman"/>
                <a:cs typeface="Times New Roman"/>
              </a:rPr>
              <a:t>и</a:t>
            </a:r>
            <a:r>
              <a:rPr sz="1600" spc="5" dirty="0">
                <a:latin typeface="Times New Roman"/>
                <a:cs typeface="Times New Roman"/>
              </a:rPr>
              <a:t> </a:t>
            </a:r>
            <a:r>
              <a:rPr sz="1600" spc="-10" dirty="0">
                <a:latin typeface="Times New Roman"/>
                <a:cs typeface="Times New Roman"/>
              </a:rPr>
              <a:t>алюминия</a:t>
            </a:r>
            <a:r>
              <a:rPr sz="1600" spc="60" dirty="0">
                <a:latin typeface="Times New Roman"/>
                <a:cs typeface="Times New Roman"/>
              </a:rPr>
              <a:t> </a:t>
            </a:r>
            <a:r>
              <a:rPr sz="1600" spc="-5" dirty="0">
                <a:latin typeface="Times New Roman"/>
                <a:cs typeface="Times New Roman"/>
              </a:rPr>
              <a:t>растворили</a:t>
            </a:r>
            <a:r>
              <a:rPr sz="1600" spc="30" dirty="0">
                <a:latin typeface="Times New Roman"/>
                <a:cs typeface="Times New Roman"/>
              </a:rPr>
              <a:t> </a:t>
            </a:r>
            <a:r>
              <a:rPr sz="1600" spc="-5" dirty="0">
                <a:latin typeface="Times New Roman"/>
                <a:cs typeface="Times New Roman"/>
              </a:rPr>
              <a:t>в</a:t>
            </a:r>
            <a:r>
              <a:rPr sz="1600" spc="-15" dirty="0">
                <a:latin typeface="Times New Roman"/>
                <a:cs typeface="Times New Roman"/>
              </a:rPr>
              <a:t> воде.</a:t>
            </a:r>
            <a:r>
              <a:rPr sz="1600" spc="10" dirty="0">
                <a:latin typeface="Times New Roman"/>
                <a:cs typeface="Times New Roman"/>
              </a:rPr>
              <a:t> </a:t>
            </a:r>
            <a:r>
              <a:rPr sz="1600" spc="-10" dirty="0">
                <a:latin typeface="Times New Roman"/>
                <a:cs typeface="Times New Roman"/>
              </a:rPr>
              <a:t>Полученный</a:t>
            </a:r>
            <a:r>
              <a:rPr sz="1600" spc="50" dirty="0">
                <a:latin typeface="Times New Roman"/>
                <a:cs typeface="Times New Roman"/>
              </a:rPr>
              <a:t> </a:t>
            </a:r>
            <a:r>
              <a:rPr sz="1600" spc="-5" dirty="0">
                <a:latin typeface="Times New Roman"/>
                <a:cs typeface="Times New Roman"/>
              </a:rPr>
              <a:t>раствор</a:t>
            </a:r>
            <a:r>
              <a:rPr sz="1600" spc="5" dirty="0">
                <a:latin typeface="Times New Roman"/>
                <a:cs typeface="Times New Roman"/>
              </a:rPr>
              <a:t> </a:t>
            </a:r>
            <a:r>
              <a:rPr sz="1600" spc="-10" dirty="0">
                <a:latin typeface="Times New Roman"/>
                <a:cs typeface="Times New Roman"/>
              </a:rPr>
              <a:t>разделили</a:t>
            </a:r>
            <a:r>
              <a:rPr sz="1600" spc="45" dirty="0">
                <a:latin typeface="Times New Roman"/>
                <a:cs typeface="Times New Roman"/>
              </a:rPr>
              <a:t> </a:t>
            </a:r>
            <a:r>
              <a:rPr sz="1600" spc="-5" dirty="0">
                <a:latin typeface="Times New Roman"/>
                <a:cs typeface="Times New Roman"/>
              </a:rPr>
              <a:t>на</a:t>
            </a:r>
            <a:r>
              <a:rPr sz="1600" spc="5" dirty="0">
                <a:latin typeface="Times New Roman"/>
                <a:cs typeface="Times New Roman"/>
              </a:rPr>
              <a:t> </a:t>
            </a:r>
            <a:r>
              <a:rPr sz="1600" spc="-5" dirty="0">
                <a:latin typeface="Times New Roman"/>
                <a:cs typeface="Times New Roman"/>
              </a:rPr>
              <a:t>3</a:t>
            </a:r>
            <a:r>
              <a:rPr sz="1600" spc="5" dirty="0">
                <a:latin typeface="Times New Roman"/>
                <a:cs typeface="Times New Roman"/>
              </a:rPr>
              <a:t> </a:t>
            </a:r>
            <a:r>
              <a:rPr sz="1600" spc="-25" dirty="0">
                <a:latin typeface="Times New Roman"/>
                <a:cs typeface="Times New Roman"/>
              </a:rPr>
              <a:t>колбы.</a:t>
            </a:r>
            <a:r>
              <a:rPr sz="1600" spc="5" dirty="0">
                <a:latin typeface="Times New Roman"/>
                <a:cs typeface="Times New Roman"/>
              </a:rPr>
              <a:t> </a:t>
            </a:r>
            <a:r>
              <a:rPr sz="1600" spc="-5" dirty="0">
                <a:latin typeface="Times New Roman"/>
                <a:cs typeface="Times New Roman"/>
              </a:rPr>
              <a:t>К 300</a:t>
            </a:r>
            <a:r>
              <a:rPr sz="1600" spc="5" dirty="0">
                <a:latin typeface="Times New Roman"/>
                <a:cs typeface="Times New Roman"/>
              </a:rPr>
              <a:t> </a:t>
            </a:r>
            <a:r>
              <a:rPr sz="1600" spc="-5" dirty="0">
                <a:latin typeface="Times New Roman"/>
                <a:cs typeface="Times New Roman"/>
              </a:rPr>
              <a:t>г </a:t>
            </a:r>
            <a:r>
              <a:rPr sz="1600" dirty="0">
                <a:latin typeface="Times New Roman"/>
                <a:cs typeface="Times New Roman"/>
              </a:rPr>
              <a:t> </a:t>
            </a:r>
            <a:r>
              <a:rPr sz="1600" spc="-5" dirty="0">
                <a:latin typeface="Times New Roman"/>
                <a:cs typeface="Times New Roman"/>
              </a:rPr>
              <a:t>раствора в</a:t>
            </a:r>
            <a:r>
              <a:rPr sz="1600" dirty="0">
                <a:latin typeface="Times New Roman"/>
                <a:cs typeface="Times New Roman"/>
              </a:rPr>
              <a:t> </a:t>
            </a:r>
            <a:r>
              <a:rPr sz="1600" spc="-10" dirty="0">
                <a:latin typeface="Times New Roman"/>
                <a:cs typeface="Times New Roman"/>
              </a:rPr>
              <a:t>первой</a:t>
            </a:r>
            <a:r>
              <a:rPr sz="1600" spc="15" dirty="0">
                <a:latin typeface="Times New Roman"/>
                <a:cs typeface="Times New Roman"/>
              </a:rPr>
              <a:t> </a:t>
            </a:r>
            <a:r>
              <a:rPr sz="1600" spc="-30" dirty="0">
                <a:latin typeface="Times New Roman"/>
                <a:cs typeface="Times New Roman"/>
              </a:rPr>
              <a:t>колбе</a:t>
            </a:r>
            <a:r>
              <a:rPr sz="1600" spc="10" dirty="0">
                <a:latin typeface="Times New Roman"/>
                <a:cs typeface="Times New Roman"/>
              </a:rPr>
              <a:t> </a:t>
            </a:r>
            <a:r>
              <a:rPr sz="1600" spc="-10" dirty="0">
                <a:latin typeface="Times New Roman"/>
                <a:cs typeface="Times New Roman"/>
              </a:rPr>
              <a:t>прилили</a:t>
            </a:r>
            <a:r>
              <a:rPr sz="1600" spc="40" dirty="0">
                <a:latin typeface="Times New Roman"/>
                <a:cs typeface="Times New Roman"/>
              </a:rPr>
              <a:t> </a:t>
            </a:r>
            <a:r>
              <a:rPr sz="1600" spc="-5" dirty="0">
                <a:latin typeface="Times New Roman"/>
                <a:cs typeface="Times New Roman"/>
              </a:rPr>
              <a:t>164</a:t>
            </a:r>
            <a:r>
              <a:rPr sz="1600" spc="5" dirty="0">
                <a:latin typeface="Times New Roman"/>
                <a:cs typeface="Times New Roman"/>
              </a:rPr>
              <a:t> </a:t>
            </a:r>
            <a:r>
              <a:rPr sz="1600" spc="-5" dirty="0">
                <a:latin typeface="Times New Roman"/>
                <a:cs typeface="Times New Roman"/>
              </a:rPr>
              <a:t>г 10%</a:t>
            </a:r>
            <a:r>
              <a:rPr sz="1600" dirty="0">
                <a:latin typeface="Times New Roman"/>
                <a:cs typeface="Times New Roman"/>
              </a:rPr>
              <a:t> </a:t>
            </a:r>
            <a:r>
              <a:rPr sz="1600" spc="-5" dirty="0">
                <a:latin typeface="Times New Roman"/>
                <a:cs typeface="Times New Roman"/>
              </a:rPr>
              <a:t>раствора</a:t>
            </a:r>
            <a:r>
              <a:rPr sz="1600" spc="10" dirty="0">
                <a:latin typeface="Times New Roman"/>
                <a:cs typeface="Times New Roman"/>
              </a:rPr>
              <a:t> </a:t>
            </a:r>
            <a:r>
              <a:rPr sz="1600" dirty="0">
                <a:latin typeface="Times New Roman"/>
                <a:cs typeface="Times New Roman"/>
              </a:rPr>
              <a:t>фосфата</a:t>
            </a:r>
            <a:r>
              <a:rPr sz="1600" spc="5" dirty="0">
                <a:latin typeface="Times New Roman"/>
                <a:cs typeface="Times New Roman"/>
              </a:rPr>
              <a:t> </a:t>
            </a:r>
            <a:r>
              <a:rPr sz="1600" spc="-10" dirty="0">
                <a:latin typeface="Times New Roman"/>
                <a:cs typeface="Times New Roman"/>
              </a:rPr>
              <a:t>натрия,</a:t>
            </a:r>
            <a:r>
              <a:rPr sz="1600" spc="25" dirty="0">
                <a:latin typeface="Times New Roman"/>
                <a:cs typeface="Times New Roman"/>
              </a:rPr>
              <a:t> </a:t>
            </a:r>
            <a:r>
              <a:rPr sz="1600" spc="-5" dirty="0">
                <a:latin typeface="Times New Roman"/>
                <a:cs typeface="Times New Roman"/>
              </a:rPr>
              <a:t>в </a:t>
            </a:r>
            <a:r>
              <a:rPr sz="1600" spc="-20" dirty="0">
                <a:latin typeface="Times New Roman"/>
                <a:cs typeface="Times New Roman"/>
              </a:rPr>
              <a:t>результате</a:t>
            </a:r>
            <a:r>
              <a:rPr sz="1600" spc="5" dirty="0">
                <a:latin typeface="Times New Roman"/>
                <a:cs typeface="Times New Roman"/>
              </a:rPr>
              <a:t> </a:t>
            </a:r>
            <a:r>
              <a:rPr sz="1600" spc="-15" dirty="0">
                <a:latin typeface="Times New Roman"/>
                <a:cs typeface="Times New Roman"/>
              </a:rPr>
              <a:t>чего</a:t>
            </a:r>
            <a:r>
              <a:rPr sz="1600" dirty="0">
                <a:latin typeface="Times New Roman"/>
                <a:cs typeface="Times New Roman"/>
              </a:rPr>
              <a:t> </a:t>
            </a:r>
            <a:r>
              <a:rPr sz="1600" spc="-5" dirty="0">
                <a:latin typeface="Times New Roman"/>
                <a:cs typeface="Times New Roman"/>
              </a:rPr>
              <a:t>все</a:t>
            </a:r>
            <a:r>
              <a:rPr sz="1600" spc="10" dirty="0">
                <a:latin typeface="Times New Roman"/>
                <a:cs typeface="Times New Roman"/>
              </a:rPr>
              <a:t> </a:t>
            </a:r>
            <a:r>
              <a:rPr sz="1600" spc="-20" dirty="0">
                <a:latin typeface="Times New Roman"/>
                <a:cs typeface="Times New Roman"/>
              </a:rPr>
              <a:t>исходные</a:t>
            </a:r>
            <a:r>
              <a:rPr sz="1600" spc="15" dirty="0">
                <a:latin typeface="Times New Roman"/>
                <a:cs typeface="Times New Roman"/>
              </a:rPr>
              <a:t> </a:t>
            </a:r>
            <a:r>
              <a:rPr sz="1600" spc="-5" dirty="0">
                <a:latin typeface="Times New Roman"/>
                <a:cs typeface="Times New Roman"/>
              </a:rPr>
              <a:t>вещества </a:t>
            </a:r>
            <a:r>
              <a:rPr sz="1600" dirty="0">
                <a:latin typeface="Times New Roman"/>
                <a:cs typeface="Times New Roman"/>
              </a:rPr>
              <a:t> </a:t>
            </a:r>
            <a:r>
              <a:rPr sz="1600" spc="-5" dirty="0">
                <a:latin typeface="Times New Roman"/>
                <a:cs typeface="Times New Roman"/>
              </a:rPr>
              <a:t>прореагировали</a:t>
            </a:r>
            <a:r>
              <a:rPr sz="1600" spc="25" dirty="0">
                <a:latin typeface="Times New Roman"/>
                <a:cs typeface="Times New Roman"/>
              </a:rPr>
              <a:t> </a:t>
            </a:r>
            <a:r>
              <a:rPr sz="1600" spc="-5" dirty="0">
                <a:latin typeface="Times New Roman"/>
                <a:cs typeface="Times New Roman"/>
              </a:rPr>
              <a:t>полностью.</a:t>
            </a:r>
            <a:r>
              <a:rPr sz="1600" spc="40" dirty="0">
                <a:latin typeface="Times New Roman"/>
                <a:cs typeface="Times New Roman"/>
              </a:rPr>
              <a:t> </a:t>
            </a:r>
            <a:r>
              <a:rPr sz="1600" spc="-5" dirty="0">
                <a:latin typeface="Times New Roman"/>
                <a:cs typeface="Times New Roman"/>
              </a:rPr>
              <a:t>К</a:t>
            </a:r>
            <a:r>
              <a:rPr sz="1600" dirty="0">
                <a:latin typeface="Times New Roman"/>
                <a:cs typeface="Times New Roman"/>
              </a:rPr>
              <a:t> </a:t>
            </a:r>
            <a:r>
              <a:rPr sz="1600" spc="-5" dirty="0">
                <a:latin typeface="Times New Roman"/>
                <a:cs typeface="Times New Roman"/>
              </a:rPr>
              <a:t>120</a:t>
            </a:r>
            <a:r>
              <a:rPr sz="1600" spc="-10" dirty="0">
                <a:latin typeface="Times New Roman"/>
                <a:cs typeface="Times New Roman"/>
              </a:rPr>
              <a:t> </a:t>
            </a:r>
            <a:r>
              <a:rPr sz="1600" spc="-5" dirty="0">
                <a:latin typeface="Times New Roman"/>
                <a:cs typeface="Times New Roman"/>
              </a:rPr>
              <a:t>г</a:t>
            </a:r>
            <a:r>
              <a:rPr sz="1600" spc="40" dirty="0">
                <a:latin typeface="Times New Roman"/>
                <a:cs typeface="Times New Roman"/>
              </a:rPr>
              <a:t> </a:t>
            </a:r>
            <a:r>
              <a:rPr sz="1600" spc="-5" dirty="0">
                <a:latin typeface="Times New Roman"/>
                <a:cs typeface="Times New Roman"/>
              </a:rPr>
              <a:t>раствора</a:t>
            </a:r>
            <a:r>
              <a:rPr sz="1600" dirty="0">
                <a:latin typeface="Times New Roman"/>
                <a:cs typeface="Times New Roman"/>
              </a:rPr>
              <a:t> </a:t>
            </a:r>
            <a:r>
              <a:rPr sz="1600" spc="-10" dirty="0">
                <a:latin typeface="Times New Roman"/>
                <a:cs typeface="Times New Roman"/>
              </a:rPr>
              <a:t>во</a:t>
            </a:r>
            <a:r>
              <a:rPr sz="1600" spc="10" dirty="0">
                <a:latin typeface="Times New Roman"/>
                <a:cs typeface="Times New Roman"/>
              </a:rPr>
              <a:t> </a:t>
            </a:r>
            <a:r>
              <a:rPr sz="1600" spc="-15" dirty="0">
                <a:latin typeface="Times New Roman"/>
                <a:cs typeface="Times New Roman"/>
              </a:rPr>
              <a:t>второй</a:t>
            </a:r>
            <a:r>
              <a:rPr sz="1600" dirty="0">
                <a:latin typeface="Times New Roman"/>
                <a:cs typeface="Times New Roman"/>
              </a:rPr>
              <a:t> </a:t>
            </a:r>
            <a:r>
              <a:rPr sz="1600" spc="-30" dirty="0">
                <a:latin typeface="Times New Roman"/>
                <a:cs typeface="Times New Roman"/>
              </a:rPr>
              <a:t>колбе</a:t>
            </a:r>
            <a:r>
              <a:rPr sz="1600" spc="15" dirty="0">
                <a:latin typeface="Times New Roman"/>
                <a:cs typeface="Times New Roman"/>
              </a:rPr>
              <a:t> </a:t>
            </a:r>
            <a:r>
              <a:rPr sz="1600" spc="-5" dirty="0">
                <a:latin typeface="Times New Roman"/>
                <a:cs typeface="Times New Roman"/>
              </a:rPr>
              <a:t>добавили</a:t>
            </a:r>
            <a:r>
              <a:rPr sz="1600" spc="5" dirty="0">
                <a:latin typeface="Times New Roman"/>
                <a:cs typeface="Times New Roman"/>
              </a:rPr>
              <a:t> </a:t>
            </a:r>
            <a:r>
              <a:rPr sz="1600" spc="-5" dirty="0">
                <a:latin typeface="Times New Roman"/>
                <a:cs typeface="Times New Roman"/>
              </a:rPr>
              <a:t>155,61 г</a:t>
            </a:r>
            <a:r>
              <a:rPr sz="1600" spc="15" dirty="0">
                <a:latin typeface="Times New Roman"/>
                <a:cs typeface="Times New Roman"/>
              </a:rPr>
              <a:t> </a:t>
            </a:r>
            <a:r>
              <a:rPr sz="1600" spc="-5" dirty="0">
                <a:latin typeface="Times New Roman"/>
                <a:cs typeface="Times New Roman"/>
              </a:rPr>
              <a:t>20</a:t>
            </a:r>
            <a:r>
              <a:rPr sz="1600" spc="5" dirty="0">
                <a:latin typeface="Times New Roman"/>
                <a:cs typeface="Times New Roman"/>
              </a:rPr>
              <a:t> </a:t>
            </a:r>
            <a:r>
              <a:rPr sz="1600" spc="-5" dirty="0">
                <a:latin typeface="Times New Roman"/>
                <a:cs typeface="Times New Roman"/>
              </a:rPr>
              <a:t>%</a:t>
            </a:r>
            <a:r>
              <a:rPr sz="1600" dirty="0">
                <a:latin typeface="Times New Roman"/>
                <a:cs typeface="Times New Roman"/>
              </a:rPr>
              <a:t> </a:t>
            </a:r>
            <a:r>
              <a:rPr sz="1600" spc="-5" dirty="0">
                <a:latin typeface="Times New Roman"/>
                <a:cs typeface="Times New Roman"/>
              </a:rPr>
              <a:t>раствора</a:t>
            </a:r>
            <a:r>
              <a:rPr sz="1600" spc="15" dirty="0">
                <a:latin typeface="Times New Roman"/>
                <a:cs typeface="Times New Roman"/>
              </a:rPr>
              <a:t> </a:t>
            </a:r>
            <a:r>
              <a:rPr sz="1600" spc="-20" dirty="0">
                <a:latin typeface="Times New Roman"/>
                <a:cs typeface="Times New Roman"/>
              </a:rPr>
              <a:t>сульфата</a:t>
            </a:r>
            <a:r>
              <a:rPr sz="1600" spc="20" dirty="0">
                <a:latin typeface="Times New Roman"/>
                <a:cs typeface="Times New Roman"/>
              </a:rPr>
              <a:t> </a:t>
            </a:r>
            <a:r>
              <a:rPr sz="1600" spc="-10" dirty="0">
                <a:latin typeface="Times New Roman"/>
                <a:cs typeface="Times New Roman"/>
              </a:rPr>
              <a:t>натрия,</a:t>
            </a:r>
            <a:r>
              <a:rPr sz="1600" spc="25" dirty="0">
                <a:latin typeface="Times New Roman"/>
                <a:cs typeface="Times New Roman"/>
              </a:rPr>
              <a:t> </a:t>
            </a:r>
            <a:r>
              <a:rPr sz="1600" spc="-10" dirty="0">
                <a:latin typeface="Times New Roman"/>
                <a:cs typeface="Times New Roman"/>
              </a:rPr>
              <a:t>при</a:t>
            </a:r>
            <a:r>
              <a:rPr sz="1600" spc="10" dirty="0">
                <a:latin typeface="Times New Roman"/>
                <a:cs typeface="Times New Roman"/>
              </a:rPr>
              <a:t> </a:t>
            </a:r>
            <a:r>
              <a:rPr sz="1600" spc="-20" dirty="0">
                <a:latin typeface="Times New Roman"/>
                <a:cs typeface="Times New Roman"/>
              </a:rPr>
              <a:t>этом </a:t>
            </a:r>
            <a:r>
              <a:rPr sz="1600" spc="-15" dirty="0">
                <a:latin typeface="Times New Roman"/>
                <a:cs typeface="Times New Roman"/>
              </a:rPr>
              <a:t> </a:t>
            </a:r>
            <a:r>
              <a:rPr sz="1600" spc="-10" dirty="0">
                <a:latin typeface="Times New Roman"/>
                <a:cs typeface="Times New Roman"/>
              </a:rPr>
              <a:t>массовая</a:t>
            </a:r>
            <a:r>
              <a:rPr sz="1600" spc="25" dirty="0">
                <a:latin typeface="Times New Roman"/>
                <a:cs typeface="Times New Roman"/>
              </a:rPr>
              <a:t> </a:t>
            </a:r>
            <a:r>
              <a:rPr sz="1600" spc="-10" dirty="0">
                <a:latin typeface="Times New Roman"/>
                <a:cs typeface="Times New Roman"/>
              </a:rPr>
              <a:t>доля</a:t>
            </a:r>
            <a:r>
              <a:rPr sz="1600" spc="10" dirty="0">
                <a:latin typeface="Times New Roman"/>
                <a:cs typeface="Times New Roman"/>
              </a:rPr>
              <a:t> </a:t>
            </a:r>
            <a:r>
              <a:rPr sz="1600" spc="-20" dirty="0">
                <a:latin typeface="Times New Roman"/>
                <a:cs typeface="Times New Roman"/>
              </a:rPr>
              <a:t>сульфата</a:t>
            </a:r>
            <a:r>
              <a:rPr sz="1600" spc="35" dirty="0">
                <a:latin typeface="Times New Roman"/>
                <a:cs typeface="Times New Roman"/>
              </a:rPr>
              <a:t> </a:t>
            </a:r>
            <a:r>
              <a:rPr sz="1600" spc="-10" dirty="0">
                <a:latin typeface="Times New Roman"/>
                <a:cs typeface="Times New Roman"/>
              </a:rPr>
              <a:t>натрия</a:t>
            </a:r>
            <a:r>
              <a:rPr sz="1600" spc="25" dirty="0">
                <a:latin typeface="Times New Roman"/>
                <a:cs typeface="Times New Roman"/>
              </a:rPr>
              <a:t> </a:t>
            </a:r>
            <a:r>
              <a:rPr sz="1600" spc="-5" dirty="0">
                <a:latin typeface="Times New Roman"/>
                <a:cs typeface="Times New Roman"/>
              </a:rPr>
              <a:t>в</a:t>
            </a:r>
            <a:r>
              <a:rPr sz="1600" spc="5" dirty="0">
                <a:latin typeface="Times New Roman"/>
                <a:cs typeface="Times New Roman"/>
              </a:rPr>
              <a:t> </a:t>
            </a:r>
            <a:r>
              <a:rPr sz="1600" spc="-25" dirty="0">
                <a:latin typeface="Times New Roman"/>
                <a:cs typeface="Times New Roman"/>
              </a:rPr>
              <a:t>конечном</a:t>
            </a:r>
            <a:r>
              <a:rPr sz="1600" spc="10" dirty="0">
                <a:latin typeface="Times New Roman"/>
                <a:cs typeface="Times New Roman"/>
              </a:rPr>
              <a:t> </a:t>
            </a:r>
            <a:r>
              <a:rPr sz="1600" spc="-5" dirty="0">
                <a:latin typeface="Times New Roman"/>
                <a:cs typeface="Times New Roman"/>
              </a:rPr>
              <a:t>растворе</a:t>
            </a:r>
            <a:r>
              <a:rPr sz="1600" spc="15" dirty="0">
                <a:latin typeface="Times New Roman"/>
                <a:cs typeface="Times New Roman"/>
              </a:rPr>
              <a:t> </a:t>
            </a:r>
            <a:r>
              <a:rPr sz="1600" spc="-5" dirty="0">
                <a:latin typeface="Times New Roman"/>
                <a:cs typeface="Times New Roman"/>
              </a:rPr>
              <a:t>оказалась</a:t>
            </a:r>
            <a:r>
              <a:rPr sz="1600" spc="20" dirty="0">
                <a:latin typeface="Times New Roman"/>
                <a:cs typeface="Times New Roman"/>
              </a:rPr>
              <a:t> </a:t>
            </a:r>
            <a:r>
              <a:rPr sz="1600" spc="-5" dirty="0">
                <a:latin typeface="Times New Roman"/>
                <a:cs typeface="Times New Roman"/>
              </a:rPr>
              <a:t>в</a:t>
            </a:r>
            <a:r>
              <a:rPr sz="1600" spc="5" dirty="0">
                <a:latin typeface="Times New Roman"/>
                <a:cs typeface="Times New Roman"/>
              </a:rPr>
              <a:t> </a:t>
            </a:r>
            <a:r>
              <a:rPr sz="1600" spc="-5" dirty="0">
                <a:latin typeface="Times New Roman"/>
                <a:cs typeface="Times New Roman"/>
              </a:rPr>
              <a:t>2</a:t>
            </a:r>
            <a:r>
              <a:rPr sz="1600" spc="15" dirty="0">
                <a:latin typeface="Times New Roman"/>
                <a:cs typeface="Times New Roman"/>
              </a:rPr>
              <a:t> </a:t>
            </a:r>
            <a:r>
              <a:rPr sz="1600" spc="-5" dirty="0">
                <a:latin typeface="Times New Roman"/>
                <a:cs typeface="Times New Roman"/>
              </a:rPr>
              <a:t>раза</a:t>
            </a:r>
            <a:r>
              <a:rPr sz="1600" spc="15" dirty="0">
                <a:latin typeface="Times New Roman"/>
                <a:cs typeface="Times New Roman"/>
              </a:rPr>
              <a:t> </a:t>
            </a:r>
            <a:r>
              <a:rPr sz="1600" spc="-5" dirty="0">
                <a:latin typeface="Times New Roman"/>
                <a:cs typeface="Times New Roman"/>
              </a:rPr>
              <a:t>меньше,</a:t>
            </a:r>
            <a:r>
              <a:rPr sz="1600" spc="35" dirty="0">
                <a:latin typeface="Times New Roman"/>
                <a:cs typeface="Times New Roman"/>
              </a:rPr>
              <a:t> </a:t>
            </a:r>
            <a:r>
              <a:rPr sz="1600" spc="-5" dirty="0">
                <a:latin typeface="Times New Roman"/>
                <a:cs typeface="Times New Roman"/>
              </a:rPr>
              <a:t>чем</a:t>
            </a:r>
            <a:r>
              <a:rPr sz="1600" spc="15" dirty="0">
                <a:latin typeface="Times New Roman"/>
                <a:cs typeface="Times New Roman"/>
              </a:rPr>
              <a:t> </a:t>
            </a:r>
            <a:r>
              <a:rPr sz="1600" spc="-5" dirty="0">
                <a:latin typeface="Times New Roman"/>
                <a:cs typeface="Times New Roman"/>
              </a:rPr>
              <a:t>в</a:t>
            </a:r>
            <a:r>
              <a:rPr sz="1600" spc="10" dirty="0">
                <a:latin typeface="Times New Roman"/>
                <a:cs typeface="Times New Roman"/>
              </a:rPr>
              <a:t> </a:t>
            </a:r>
            <a:r>
              <a:rPr sz="1600" spc="-25" dirty="0">
                <a:latin typeface="Times New Roman"/>
                <a:cs typeface="Times New Roman"/>
              </a:rPr>
              <a:t>исходном.</a:t>
            </a:r>
            <a:r>
              <a:rPr sz="1600" spc="20" dirty="0">
                <a:latin typeface="Times New Roman"/>
                <a:cs typeface="Times New Roman"/>
              </a:rPr>
              <a:t> </a:t>
            </a:r>
            <a:r>
              <a:rPr sz="1600" spc="-10" dirty="0">
                <a:latin typeface="Times New Roman"/>
                <a:cs typeface="Times New Roman"/>
              </a:rPr>
              <a:t>Определите</a:t>
            </a:r>
            <a:r>
              <a:rPr sz="1600" spc="45" dirty="0">
                <a:latin typeface="Times New Roman"/>
                <a:cs typeface="Times New Roman"/>
              </a:rPr>
              <a:t> </a:t>
            </a:r>
            <a:r>
              <a:rPr sz="1600" spc="-5" dirty="0">
                <a:latin typeface="Times New Roman"/>
                <a:cs typeface="Times New Roman"/>
              </a:rPr>
              <a:t>массовые</a:t>
            </a:r>
            <a:r>
              <a:rPr sz="1600" spc="20" dirty="0">
                <a:latin typeface="Times New Roman"/>
                <a:cs typeface="Times New Roman"/>
              </a:rPr>
              <a:t> </a:t>
            </a:r>
            <a:r>
              <a:rPr sz="1600" spc="-10" dirty="0">
                <a:latin typeface="Times New Roman"/>
                <a:cs typeface="Times New Roman"/>
              </a:rPr>
              <a:t>доли </a:t>
            </a:r>
            <a:r>
              <a:rPr sz="1600" spc="-385" dirty="0">
                <a:latin typeface="Times New Roman"/>
                <a:cs typeface="Times New Roman"/>
              </a:rPr>
              <a:t> </a:t>
            </a:r>
            <a:r>
              <a:rPr sz="1600" dirty="0">
                <a:latin typeface="Times New Roman"/>
                <a:cs typeface="Times New Roman"/>
              </a:rPr>
              <a:t>веществ</a:t>
            </a:r>
            <a:r>
              <a:rPr sz="1600" spc="20" dirty="0">
                <a:latin typeface="Times New Roman"/>
                <a:cs typeface="Times New Roman"/>
              </a:rPr>
              <a:t> </a:t>
            </a:r>
            <a:r>
              <a:rPr sz="1600" spc="-5" dirty="0">
                <a:latin typeface="Times New Roman"/>
                <a:cs typeface="Times New Roman"/>
              </a:rPr>
              <a:t>в </a:t>
            </a:r>
            <a:r>
              <a:rPr sz="1600" dirty="0">
                <a:latin typeface="Times New Roman"/>
                <a:cs typeface="Times New Roman"/>
              </a:rPr>
              <a:t>третьей</a:t>
            </a:r>
            <a:r>
              <a:rPr sz="1600" spc="15" dirty="0">
                <a:latin typeface="Times New Roman"/>
                <a:cs typeface="Times New Roman"/>
              </a:rPr>
              <a:t> </a:t>
            </a:r>
            <a:r>
              <a:rPr sz="1600" spc="-25" dirty="0">
                <a:latin typeface="Times New Roman"/>
                <a:cs typeface="Times New Roman"/>
              </a:rPr>
              <a:t>колбе.</a:t>
            </a:r>
            <a:r>
              <a:rPr sz="1600" dirty="0">
                <a:latin typeface="Times New Roman"/>
                <a:cs typeface="Times New Roman"/>
              </a:rPr>
              <a:t> </a:t>
            </a:r>
            <a:r>
              <a:rPr sz="1600" spc="-20" dirty="0">
                <a:latin typeface="Times New Roman"/>
                <a:cs typeface="Times New Roman"/>
              </a:rPr>
              <a:t>Гидролизом</a:t>
            </a:r>
            <a:r>
              <a:rPr sz="1600" spc="25" dirty="0">
                <a:latin typeface="Times New Roman"/>
                <a:cs typeface="Times New Roman"/>
              </a:rPr>
              <a:t> </a:t>
            </a:r>
            <a:r>
              <a:rPr sz="1600" spc="-10" dirty="0">
                <a:latin typeface="Times New Roman"/>
                <a:cs typeface="Times New Roman"/>
              </a:rPr>
              <a:t>солей</a:t>
            </a:r>
            <a:r>
              <a:rPr sz="1600" spc="15" dirty="0">
                <a:latin typeface="Times New Roman"/>
                <a:cs typeface="Times New Roman"/>
              </a:rPr>
              <a:t> </a:t>
            </a:r>
            <a:r>
              <a:rPr sz="1600" spc="-10" dirty="0">
                <a:latin typeface="Times New Roman"/>
                <a:cs typeface="Times New Roman"/>
              </a:rPr>
              <a:t>пренебречь.</a:t>
            </a:r>
            <a:endParaRPr sz="1600">
              <a:latin typeface="Times New Roman"/>
              <a:cs typeface="Times New Roman"/>
            </a:endParaRPr>
          </a:p>
        </p:txBody>
      </p:sp>
      <p:sp>
        <p:nvSpPr>
          <p:cNvPr id="3" name="object 3"/>
          <p:cNvSpPr/>
          <p:nvPr/>
        </p:nvSpPr>
        <p:spPr>
          <a:xfrm>
            <a:off x="6893306" y="1304416"/>
            <a:ext cx="279400" cy="537845"/>
          </a:xfrm>
          <a:custGeom>
            <a:avLst/>
            <a:gdLst/>
            <a:ahLst/>
            <a:cxnLst/>
            <a:rect l="l" t="t" r="r" b="b"/>
            <a:pathLst>
              <a:path w="279400" h="537844">
                <a:moveTo>
                  <a:pt x="279273" y="537337"/>
                </a:moveTo>
                <a:lnTo>
                  <a:pt x="224942" y="535509"/>
                </a:lnTo>
                <a:lnTo>
                  <a:pt x="180578" y="530526"/>
                </a:lnTo>
                <a:lnTo>
                  <a:pt x="150667" y="523138"/>
                </a:lnTo>
                <a:lnTo>
                  <a:pt x="139700" y="514096"/>
                </a:lnTo>
                <a:lnTo>
                  <a:pt x="139700" y="291973"/>
                </a:lnTo>
                <a:lnTo>
                  <a:pt x="128712" y="282930"/>
                </a:lnTo>
                <a:lnTo>
                  <a:pt x="98758" y="275542"/>
                </a:lnTo>
                <a:lnTo>
                  <a:pt x="54350" y="270559"/>
                </a:lnTo>
                <a:lnTo>
                  <a:pt x="0" y="268732"/>
                </a:lnTo>
                <a:lnTo>
                  <a:pt x="54350" y="266902"/>
                </a:lnTo>
                <a:lnTo>
                  <a:pt x="98758" y="261905"/>
                </a:lnTo>
                <a:lnTo>
                  <a:pt x="128712" y="254480"/>
                </a:lnTo>
                <a:lnTo>
                  <a:pt x="139700" y="245364"/>
                </a:lnTo>
                <a:lnTo>
                  <a:pt x="139700" y="23368"/>
                </a:lnTo>
                <a:lnTo>
                  <a:pt x="150667" y="14251"/>
                </a:lnTo>
                <a:lnTo>
                  <a:pt x="180578" y="6826"/>
                </a:lnTo>
                <a:lnTo>
                  <a:pt x="224942" y="1829"/>
                </a:lnTo>
                <a:lnTo>
                  <a:pt x="279273" y="0"/>
                </a:lnTo>
              </a:path>
            </a:pathLst>
          </a:custGeom>
          <a:ln w="6349">
            <a:solidFill>
              <a:srgbClr val="5B9BD4"/>
            </a:solidFill>
          </a:ln>
        </p:spPr>
        <p:txBody>
          <a:bodyPr wrap="square" lIns="0" tIns="0" rIns="0" bIns="0" rtlCol="0"/>
          <a:lstStyle/>
          <a:p>
            <a:endParaRPr/>
          </a:p>
        </p:txBody>
      </p:sp>
      <p:sp>
        <p:nvSpPr>
          <p:cNvPr id="4" name="object 4"/>
          <p:cNvSpPr txBox="1"/>
          <p:nvPr/>
        </p:nvSpPr>
        <p:spPr>
          <a:xfrm>
            <a:off x="7108697" y="2154427"/>
            <a:ext cx="3373754" cy="269240"/>
          </a:xfrm>
          <a:prstGeom prst="rect">
            <a:avLst/>
          </a:prstGeom>
        </p:spPr>
        <p:txBody>
          <a:bodyPr vert="horz" wrap="square" lIns="0" tIns="12065" rIns="0" bIns="0" rtlCol="0">
            <a:spAutoFit/>
          </a:bodyPr>
          <a:lstStyle/>
          <a:p>
            <a:pPr marL="50800">
              <a:lnSpc>
                <a:spcPct val="100000"/>
              </a:lnSpc>
              <a:spcBef>
                <a:spcPts val="95"/>
              </a:spcBef>
              <a:tabLst>
                <a:tab pos="3098800" algn="l"/>
              </a:tabLst>
            </a:pPr>
            <a:r>
              <a:rPr sz="1600" dirty="0">
                <a:latin typeface="Times New Roman"/>
                <a:cs typeface="Times New Roman"/>
              </a:rPr>
              <a:t>AlCl</a:t>
            </a:r>
            <a:r>
              <a:rPr sz="1575" baseline="-21164" dirty="0">
                <a:latin typeface="Times New Roman"/>
                <a:cs typeface="Times New Roman"/>
              </a:rPr>
              <a:t>3</a:t>
            </a:r>
            <a:r>
              <a:rPr sz="1575" spc="209" baseline="-21164" dirty="0">
                <a:latin typeface="Times New Roman"/>
                <a:cs typeface="Times New Roman"/>
              </a:rPr>
              <a:t> </a:t>
            </a:r>
            <a:r>
              <a:rPr sz="1600" spc="-5" dirty="0">
                <a:latin typeface="Times New Roman"/>
                <a:cs typeface="Times New Roman"/>
              </a:rPr>
              <a:t>+</a:t>
            </a:r>
            <a:r>
              <a:rPr sz="1600" spc="5" dirty="0">
                <a:latin typeface="Times New Roman"/>
                <a:cs typeface="Times New Roman"/>
              </a:rPr>
              <a:t> </a:t>
            </a:r>
            <a:r>
              <a:rPr sz="1600" dirty="0">
                <a:latin typeface="Times New Roman"/>
                <a:cs typeface="Times New Roman"/>
              </a:rPr>
              <a:t>Na</a:t>
            </a:r>
            <a:r>
              <a:rPr sz="1575" baseline="-21164" dirty="0">
                <a:latin typeface="Times New Roman"/>
                <a:cs typeface="Times New Roman"/>
              </a:rPr>
              <a:t>2</a:t>
            </a:r>
            <a:r>
              <a:rPr sz="1600" dirty="0">
                <a:latin typeface="Times New Roman"/>
                <a:cs typeface="Times New Roman"/>
              </a:rPr>
              <a:t>SO</a:t>
            </a:r>
            <a:r>
              <a:rPr sz="1575" baseline="-21164" dirty="0">
                <a:latin typeface="Times New Roman"/>
                <a:cs typeface="Times New Roman"/>
              </a:rPr>
              <a:t>4</a:t>
            </a:r>
            <a:r>
              <a:rPr sz="1575" spc="209" baseline="-21164" dirty="0">
                <a:latin typeface="Times New Roman"/>
                <a:cs typeface="Times New Roman"/>
              </a:rPr>
              <a:t> </a:t>
            </a:r>
            <a:r>
              <a:rPr sz="1600" spc="-5" dirty="0">
                <a:latin typeface="Times New Roman"/>
                <a:cs typeface="Times New Roman"/>
              </a:rPr>
              <a:t>≠	(4)</a:t>
            </a:r>
            <a:endParaRPr sz="1600">
              <a:latin typeface="Times New Roman"/>
              <a:cs typeface="Times New Roman"/>
            </a:endParaRPr>
          </a:p>
        </p:txBody>
      </p:sp>
      <p:grpSp>
        <p:nvGrpSpPr>
          <p:cNvPr id="5" name="object 5"/>
          <p:cNvGrpSpPr/>
          <p:nvPr/>
        </p:nvGrpSpPr>
        <p:grpSpPr>
          <a:xfrm>
            <a:off x="6528816" y="1233932"/>
            <a:ext cx="681355" cy="1210945"/>
            <a:chOff x="6528816" y="1233932"/>
            <a:chExt cx="681355" cy="1210945"/>
          </a:xfrm>
        </p:grpSpPr>
        <p:sp>
          <p:nvSpPr>
            <p:cNvPr id="6" name="object 6"/>
            <p:cNvSpPr/>
            <p:nvPr/>
          </p:nvSpPr>
          <p:spPr>
            <a:xfrm>
              <a:off x="6535166" y="1240282"/>
              <a:ext cx="403860" cy="403860"/>
            </a:xfrm>
            <a:custGeom>
              <a:avLst/>
              <a:gdLst/>
              <a:ahLst/>
              <a:cxnLst/>
              <a:rect l="l" t="t" r="r" b="b"/>
              <a:pathLst>
                <a:path w="403859" h="403860">
                  <a:moveTo>
                    <a:pt x="201930" y="0"/>
                  </a:moveTo>
                  <a:lnTo>
                    <a:pt x="155634" y="5333"/>
                  </a:lnTo>
                  <a:lnTo>
                    <a:pt x="113133" y="20527"/>
                  </a:lnTo>
                  <a:lnTo>
                    <a:pt x="75640" y="44367"/>
                  </a:lnTo>
                  <a:lnTo>
                    <a:pt x="44367" y="75640"/>
                  </a:lnTo>
                  <a:lnTo>
                    <a:pt x="20527" y="113133"/>
                  </a:lnTo>
                  <a:lnTo>
                    <a:pt x="5334" y="155634"/>
                  </a:lnTo>
                  <a:lnTo>
                    <a:pt x="0" y="201929"/>
                  </a:lnTo>
                  <a:lnTo>
                    <a:pt x="5333" y="248225"/>
                  </a:lnTo>
                  <a:lnTo>
                    <a:pt x="20527" y="290726"/>
                  </a:lnTo>
                  <a:lnTo>
                    <a:pt x="44367" y="328219"/>
                  </a:lnTo>
                  <a:lnTo>
                    <a:pt x="75640" y="359492"/>
                  </a:lnTo>
                  <a:lnTo>
                    <a:pt x="113133" y="383332"/>
                  </a:lnTo>
                  <a:lnTo>
                    <a:pt x="155634" y="398525"/>
                  </a:lnTo>
                  <a:lnTo>
                    <a:pt x="201930" y="403859"/>
                  </a:lnTo>
                  <a:lnTo>
                    <a:pt x="248225" y="398525"/>
                  </a:lnTo>
                  <a:lnTo>
                    <a:pt x="290726" y="383332"/>
                  </a:lnTo>
                  <a:lnTo>
                    <a:pt x="328219" y="359492"/>
                  </a:lnTo>
                  <a:lnTo>
                    <a:pt x="359492" y="328219"/>
                  </a:lnTo>
                  <a:lnTo>
                    <a:pt x="383332" y="290726"/>
                  </a:lnTo>
                  <a:lnTo>
                    <a:pt x="398526" y="248225"/>
                  </a:lnTo>
                  <a:lnTo>
                    <a:pt x="403860" y="201929"/>
                  </a:lnTo>
                  <a:lnTo>
                    <a:pt x="398526" y="155634"/>
                  </a:lnTo>
                  <a:lnTo>
                    <a:pt x="383332" y="113133"/>
                  </a:lnTo>
                  <a:lnTo>
                    <a:pt x="359492" y="75640"/>
                  </a:lnTo>
                  <a:lnTo>
                    <a:pt x="328219" y="44367"/>
                  </a:lnTo>
                  <a:lnTo>
                    <a:pt x="290726" y="20527"/>
                  </a:lnTo>
                  <a:lnTo>
                    <a:pt x="248225" y="5333"/>
                  </a:lnTo>
                  <a:lnTo>
                    <a:pt x="201930" y="0"/>
                  </a:lnTo>
                  <a:close/>
                </a:path>
              </a:pathLst>
            </a:custGeom>
            <a:solidFill>
              <a:srgbClr val="5B9BD4"/>
            </a:solidFill>
          </p:spPr>
          <p:txBody>
            <a:bodyPr wrap="square" lIns="0" tIns="0" rIns="0" bIns="0" rtlCol="0"/>
            <a:lstStyle/>
            <a:p>
              <a:endParaRPr/>
            </a:p>
          </p:txBody>
        </p:sp>
        <p:sp>
          <p:nvSpPr>
            <p:cNvPr id="7" name="object 7"/>
            <p:cNvSpPr/>
            <p:nvPr/>
          </p:nvSpPr>
          <p:spPr>
            <a:xfrm>
              <a:off x="6535166" y="1240282"/>
              <a:ext cx="403860" cy="403860"/>
            </a:xfrm>
            <a:custGeom>
              <a:avLst/>
              <a:gdLst/>
              <a:ahLst/>
              <a:cxnLst/>
              <a:rect l="l" t="t" r="r" b="b"/>
              <a:pathLst>
                <a:path w="403859" h="403860">
                  <a:moveTo>
                    <a:pt x="0" y="201929"/>
                  </a:moveTo>
                  <a:lnTo>
                    <a:pt x="5334" y="155634"/>
                  </a:lnTo>
                  <a:lnTo>
                    <a:pt x="20527" y="113133"/>
                  </a:lnTo>
                  <a:lnTo>
                    <a:pt x="44367" y="75640"/>
                  </a:lnTo>
                  <a:lnTo>
                    <a:pt x="75640" y="44367"/>
                  </a:lnTo>
                  <a:lnTo>
                    <a:pt x="113133" y="20527"/>
                  </a:lnTo>
                  <a:lnTo>
                    <a:pt x="155634" y="5333"/>
                  </a:lnTo>
                  <a:lnTo>
                    <a:pt x="201930" y="0"/>
                  </a:lnTo>
                  <a:lnTo>
                    <a:pt x="248225" y="5333"/>
                  </a:lnTo>
                  <a:lnTo>
                    <a:pt x="290726" y="20527"/>
                  </a:lnTo>
                  <a:lnTo>
                    <a:pt x="328219" y="44367"/>
                  </a:lnTo>
                  <a:lnTo>
                    <a:pt x="359492" y="75640"/>
                  </a:lnTo>
                  <a:lnTo>
                    <a:pt x="383332" y="113133"/>
                  </a:lnTo>
                  <a:lnTo>
                    <a:pt x="398526" y="155634"/>
                  </a:lnTo>
                  <a:lnTo>
                    <a:pt x="403860" y="201929"/>
                  </a:lnTo>
                  <a:lnTo>
                    <a:pt x="398526" y="248225"/>
                  </a:lnTo>
                  <a:lnTo>
                    <a:pt x="383332" y="290726"/>
                  </a:lnTo>
                  <a:lnTo>
                    <a:pt x="359492" y="328219"/>
                  </a:lnTo>
                  <a:lnTo>
                    <a:pt x="328219" y="359492"/>
                  </a:lnTo>
                  <a:lnTo>
                    <a:pt x="290726" y="383332"/>
                  </a:lnTo>
                  <a:lnTo>
                    <a:pt x="248225" y="398525"/>
                  </a:lnTo>
                  <a:lnTo>
                    <a:pt x="201930" y="403859"/>
                  </a:lnTo>
                  <a:lnTo>
                    <a:pt x="155634" y="398525"/>
                  </a:lnTo>
                  <a:lnTo>
                    <a:pt x="113133" y="383332"/>
                  </a:lnTo>
                  <a:lnTo>
                    <a:pt x="75640" y="359492"/>
                  </a:lnTo>
                  <a:lnTo>
                    <a:pt x="44367" y="328219"/>
                  </a:lnTo>
                  <a:lnTo>
                    <a:pt x="20527" y="290726"/>
                  </a:lnTo>
                  <a:lnTo>
                    <a:pt x="5333" y="248225"/>
                  </a:lnTo>
                  <a:lnTo>
                    <a:pt x="0" y="201929"/>
                  </a:lnTo>
                  <a:close/>
                </a:path>
              </a:pathLst>
            </a:custGeom>
            <a:ln w="12700">
              <a:solidFill>
                <a:srgbClr val="41709C"/>
              </a:solidFill>
            </a:ln>
          </p:spPr>
          <p:txBody>
            <a:bodyPr wrap="square" lIns="0" tIns="0" rIns="0" bIns="0" rtlCol="0"/>
            <a:lstStyle/>
            <a:p>
              <a:endParaRPr/>
            </a:p>
          </p:txBody>
        </p:sp>
        <p:sp>
          <p:nvSpPr>
            <p:cNvPr id="8" name="object 8"/>
            <p:cNvSpPr/>
            <p:nvPr/>
          </p:nvSpPr>
          <p:spPr>
            <a:xfrm>
              <a:off x="6927342" y="1960626"/>
              <a:ext cx="279400" cy="481330"/>
            </a:xfrm>
            <a:custGeom>
              <a:avLst/>
              <a:gdLst/>
              <a:ahLst/>
              <a:cxnLst/>
              <a:rect l="l" t="t" r="r" b="b"/>
              <a:pathLst>
                <a:path w="279400" h="481330">
                  <a:moveTo>
                    <a:pt x="279400" y="480822"/>
                  </a:moveTo>
                  <a:lnTo>
                    <a:pt x="224996" y="478994"/>
                  </a:lnTo>
                  <a:lnTo>
                    <a:pt x="180594" y="474011"/>
                  </a:lnTo>
                  <a:lnTo>
                    <a:pt x="150669" y="466623"/>
                  </a:lnTo>
                  <a:lnTo>
                    <a:pt x="139700" y="457581"/>
                  </a:lnTo>
                  <a:lnTo>
                    <a:pt x="139700" y="263652"/>
                  </a:lnTo>
                  <a:lnTo>
                    <a:pt x="128730" y="254609"/>
                  </a:lnTo>
                  <a:lnTo>
                    <a:pt x="98806" y="247221"/>
                  </a:lnTo>
                  <a:lnTo>
                    <a:pt x="54403" y="242238"/>
                  </a:lnTo>
                  <a:lnTo>
                    <a:pt x="0" y="240411"/>
                  </a:lnTo>
                  <a:lnTo>
                    <a:pt x="54403" y="238583"/>
                  </a:lnTo>
                  <a:lnTo>
                    <a:pt x="98806" y="233600"/>
                  </a:lnTo>
                  <a:lnTo>
                    <a:pt x="128730" y="226212"/>
                  </a:lnTo>
                  <a:lnTo>
                    <a:pt x="139700" y="217170"/>
                  </a:lnTo>
                  <a:lnTo>
                    <a:pt x="139700" y="23241"/>
                  </a:lnTo>
                  <a:lnTo>
                    <a:pt x="150669" y="14198"/>
                  </a:lnTo>
                  <a:lnTo>
                    <a:pt x="180594" y="6810"/>
                  </a:lnTo>
                  <a:lnTo>
                    <a:pt x="224996" y="1827"/>
                  </a:lnTo>
                  <a:lnTo>
                    <a:pt x="279400" y="0"/>
                  </a:lnTo>
                </a:path>
              </a:pathLst>
            </a:custGeom>
            <a:ln w="6350">
              <a:solidFill>
                <a:srgbClr val="5B9BD4"/>
              </a:solidFill>
            </a:ln>
          </p:spPr>
          <p:txBody>
            <a:bodyPr wrap="square" lIns="0" tIns="0" rIns="0" bIns="0" rtlCol="0"/>
            <a:lstStyle/>
            <a:p>
              <a:endParaRPr/>
            </a:p>
          </p:txBody>
        </p:sp>
        <p:sp>
          <p:nvSpPr>
            <p:cNvPr id="9" name="object 9"/>
            <p:cNvSpPr/>
            <p:nvPr/>
          </p:nvSpPr>
          <p:spPr>
            <a:xfrm>
              <a:off x="6535166" y="1858518"/>
              <a:ext cx="403860" cy="404495"/>
            </a:xfrm>
            <a:custGeom>
              <a:avLst/>
              <a:gdLst/>
              <a:ahLst/>
              <a:cxnLst/>
              <a:rect l="l" t="t" r="r" b="b"/>
              <a:pathLst>
                <a:path w="403859" h="404494">
                  <a:moveTo>
                    <a:pt x="201930" y="0"/>
                  </a:moveTo>
                  <a:lnTo>
                    <a:pt x="155634" y="5334"/>
                  </a:lnTo>
                  <a:lnTo>
                    <a:pt x="113133" y="20530"/>
                  </a:lnTo>
                  <a:lnTo>
                    <a:pt x="75640" y="44377"/>
                  </a:lnTo>
                  <a:lnTo>
                    <a:pt x="44367" y="75663"/>
                  </a:lnTo>
                  <a:lnTo>
                    <a:pt x="20527" y="113179"/>
                  </a:lnTo>
                  <a:lnTo>
                    <a:pt x="5334" y="155714"/>
                  </a:lnTo>
                  <a:lnTo>
                    <a:pt x="0" y="202057"/>
                  </a:lnTo>
                  <a:lnTo>
                    <a:pt x="5333" y="248352"/>
                  </a:lnTo>
                  <a:lnTo>
                    <a:pt x="20527" y="290853"/>
                  </a:lnTo>
                  <a:lnTo>
                    <a:pt x="44367" y="328346"/>
                  </a:lnTo>
                  <a:lnTo>
                    <a:pt x="75640" y="359619"/>
                  </a:lnTo>
                  <a:lnTo>
                    <a:pt x="113133" y="383459"/>
                  </a:lnTo>
                  <a:lnTo>
                    <a:pt x="155634" y="398653"/>
                  </a:lnTo>
                  <a:lnTo>
                    <a:pt x="201930" y="403987"/>
                  </a:lnTo>
                  <a:lnTo>
                    <a:pt x="248225" y="398653"/>
                  </a:lnTo>
                  <a:lnTo>
                    <a:pt x="290726" y="383459"/>
                  </a:lnTo>
                  <a:lnTo>
                    <a:pt x="328219" y="359619"/>
                  </a:lnTo>
                  <a:lnTo>
                    <a:pt x="359492" y="328346"/>
                  </a:lnTo>
                  <a:lnTo>
                    <a:pt x="383332" y="290853"/>
                  </a:lnTo>
                  <a:lnTo>
                    <a:pt x="398526" y="248352"/>
                  </a:lnTo>
                  <a:lnTo>
                    <a:pt x="403860" y="202057"/>
                  </a:lnTo>
                  <a:lnTo>
                    <a:pt x="398526" y="155714"/>
                  </a:lnTo>
                  <a:lnTo>
                    <a:pt x="383332" y="113179"/>
                  </a:lnTo>
                  <a:lnTo>
                    <a:pt x="359492" y="75663"/>
                  </a:lnTo>
                  <a:lnTo>
                    <a:pt x="328219" y="44377"/>
                  </a:lnTo>
                  <a:lnTo>
                    <a:pt x="290726" y="20530"/>
                  </a:lnTo>
                  <a:lnTo>
                    <a:pt x="248225" y="5334"/>
                  </a:lnTo>
                  <a:lnTo>
                    <a:pt x="201930" y="0"/>
                  </a:lnTo>
                  <a:close/>
                </a:path>
              </a:pathLst>
            </a:custGeom>
            <a:solidFill>
              <a:srgbClr val="5B9BD4"/>
            </a:solidFill>
          </p:spPr>
          <p:txBody>
            <a:bodyPr wrap="square" lIns="0" tIns="0" rIns="0" bIns="0" rtlCol="0"/>
            <a:lstStyle/>
            <a:p>
              <a:endParaRPr/>
            </a:p>
          </p:txBody>
        </p:sp>
        <p:sp>
          <p:nvSpPr>
            <p:cNvPr id="10" name="object 10"/>
            <p:cNvSpPr/>
            <p:nvPr/>
          </p:nvSpPr>
          <p:spPr>
            <a:xfrm>
              <a:off x="6535166" y="1858518"/>
              <a:ext cx="403860" cy="404495"/>
            </a:xfrm>
            <a:custGeom>
              <a:avLst/>
              <a:gdLst/>
              <a:ahLst/>
              <a:cxnLst/>
              <a:rect l="l" t="t" r="r" b="b"/>
              <a:pathLst>
                <a:path w="403859" h="404494">
                  <a:moveTo>
                    <a:pt x="0" y="202057"/>
                  </a:moveTo>
                  <a:lnTo>
                    <a:pt x="5334" y="155714"/>
                  </a:lnTo>
                  <a:lnTo>
                    <a:pt x="20527" y="113179"/>
                  </a:lnTo>
                  <a:lnTo>
                    <a:pt x="44367" y="75663"/>
                  </a:lnTo>
                  <a:lnTo>
                    <a:pt x="75640" y="44377"/>
                  </a:lnTo>
                  <a:lnTo>
                    <a:pt x="113133" y="20530"/>
                  </a:lnTo>
                  <a:lnTo>
                    <a:pt x="155634" y="5334"/>
                  </a:lnTo>
                  <a:lnTo>
                    <a:pt x="201930" y="0"/>
                  </a:lnTo>
                  <a:lnTo>
                    <a:pt x="248225" y="5334"/>
                  </a:lnTo>
                  <a:lnTo>
                    <a:pt x="290726" y="20530"/>
                  </a:lnTo>
                  <a:lnTo>
                    <a:pt x="328219" y="44377"/>
                  </a:lnTo>
                  <a:lnTo>
                    <a:pt x="359492" y="75663"/>
                  </a:lnTo>
                  <a:lnTo>
                    <a:pt x="383332" y="113179"/>
                  </a:lnTo>
                  <a:lnTo>
                    <a:pt x="398526" y="155714"/>
                  </a:lnTo>
                  <a:lnTo>
                    <a:pt x="403860" y="202057"/>
                  </a:lnTo>
                  <a:lnTo>
                    <a:pt x="398526" y="248352"/>
                  </a:lnTo>
                  <a:lnTo>
                    <a:pt x="383332" y="290853"/>
                  </a:lnTo>
                  <a:lnTo>
                    <a:pt x="359492" y="328346"/>
                  </a:lnTo>
                  <a:lnTo>
                    <a:pt x="328219" y="359619"/>
                  </a:lnTo>
                  <a:lnTo>
                    <a:pt x="290726" y="383459"/>
                  </a:lnTo>
                  <a:lnTo>
                    <a:pt x="248225" y="398653"/>
                  </a:lnTo>
                  <a:lnTo>
                    <a:pt x="201930" y="403987"/>
                  </a:lnTo>
                  <a:lnTo>
                    <a:pt x="155634" y="398653"/>
                  </a:lnTo>
                  <a:lnTo>
                    <a:pt x="113133" y="383459"/>
                  </a:lnTo>
                  <a:lnTo>
                    <a:pt x="75640" y="359619"/>
                  </a:lnTo>
                  <a:lnTo>
                    <a:pt x="44367" y="328346"/>
                  </a:lnTo>
                  <a:lnTo>
                    <a:pt x="20527" y="290853"/>
                  </a:lnTo>
                  <a:lnTo>
                    <a:pt x="5333" y="248352"/>
                  </a:lnTo>
                  <a:lnTo>
                    <a:pt x="0" y="202057"/>
                  </a:lnTo>
                  <a:close/>
                </a:path>
              </a:pathLst>
            </a:custGeom>
            <a:ln w="12700">
              <a:solidFill>
                <a:srgbClr val="41709C"/>
              </a:solidFill>
            </a:ln>
          </p:spPr>
          <p:txBody>
            <a:bodyPr wrap="square" lIns="0" tIns="0" rIns="0" bIns="0" rtlCol="0"/>
            <a:lstStyle/>
            <a:p>
              <a:endParaRPr/>
            </a:p>
          </p:txBody>
        </p:sp>
      </p:grpSp>
      <p:sp>
        <p:nvSpPr>
          <p:cNvPr id="11" name="object 11"/>
          <p:cNvSpPr txBox="1"/>
          <p:nvPr/>
        </p:nvSpPr>
        <p:spPr>
          <a:xfrm>
            <a:off x="6648957" y="1295780"/>
            <a:ext cx="4218305" cy="887730"/>
          </a:xfrm>
          <a:prstGeom prst="rect">
            <a:avLst/>
          </a:prstGeom>
        </p:spPr>
        <p:txBody>
          <a:bodyPr vert="horz" wrap="square" lIns="0" tIns="29209" rIns="0" bIns="0" rtlCol="0">
            <a:spAutoFit/>
          </a:bodyPr>
          <a:lstStyle/>
          <a:p>
            <a:pPr marL="441325" marR="55880" indent="-379095">
              <a:lnSpc>
                <a:spcPts val="1830"/>
              </a:lnSpc>
              <a:spcBef>
                <a:spcPts val="229"/>
              </a:spcBef>
              <a:buClr>
                <a:srgbClr val="FFFFFF"/>
              </a:buClr>
              <a:buFont typeface="Calibri"/>
              <a:buAutoNum type="romanUcPeriod"/>
              <a:tabLst>
                <a:tab pos="441325" algn="l"/>
                <a:tab pos="441959" algn="l"/>
              </a:tabLst>
            </a:pPr>
            <a:r>
              <a:rPr sz="2400" spc="-7" baseline="3472" dirty="0">
                <a:latin typeface="Times New Roman"/>
                <a:cs typeface="Times New Roman"/>
              </a:rPr>
              <a:t>3BaCl</a:t>
            </a:r>
            <a:r>
              <a:rPr sz="1575" spc="-7" baseline="-15873" dirty="0">
                <a:latin typeface="Times New Roman"/>
                <a:cs typeface="Times New Roman"/>
              </a:rPr>
              <a:t>2</a:t>
            </a:r>
            <a:r>
              <a:rPr sz="1575" spc="195" baseline="-15873" dirty="0">
                <a:latin typeface="Times New Roman"/>
                <a:cs typeface="Times New Roman"/>
              </a:rPr>
              <a:t> </a:t>
            </a:r>
            <a:r>
              <a:rPr sz="2400" spc="-7" baseline="3472" dirty="0">
                <a:latin typeface="Times New Roman"/>
                <a:cs typeface="Times New Roman"/>
              </a:rPr>
              <a:t>+ </a:t>
            </a:r>
            <a:r>
              <a:rPr sz="2400" baseline="3472" dirty="0">
                <a:latin typeface="Times New Roman"/>
                <a:cs typeface="Times New Roman"/>
              </a:rPr>
              <a:t>2Na</a:t>
            </a:r>
            <a:r>
              <a:rPr sz="1575" baseline="-15873" dirty="0">
                <a:latin typeface="Times New Roman"/>
                <a:cs typeface="Times New Roman"/>
              </a:rPr>
              <a:t>3</a:t>
            </a:r>
            <a:r>
              <a:rPr sz="2400" baseline="3472" dirty="0">
                <a:latin typeface="Times New Roman"/>
                <a:cs typeface="Times New Roman"/>
              </a:rPr>
              <a:t>PO</a:t>
            </a:r>
            <a:r>
              <a:rPr sz="1575" baseline="-15873" dirty="0">
                <a:latin typeface="Times New Roman"/>
                <a:cs typeface="Times New Roman"/>
              </a:rPr>
              <a:t>4</a:t>
            </a:r>
            <a:r>
              <a:rPr sz="1575" spc="202" baseline="-15873" dirty="0">
                <a:latin typeface="Times New Roman"/>
                <a:cs typeface="Times New Roman"/>
              </a:rPr>
              <a:t> </a:t>
            </a:r>
            <a:r>
              <a:rPr sz="2400" spc="-7" baseline="3472" dirty="0">
                <a:latin typeface="Times New Roman"/>
                <a:cs typeface="Times New Roman"/>
              </a:rPr>
              <a:t>=</a:t>
            </a:r>
            <a:r>
              <a:rPr sz="2400" spc="-15" baseline="3472" dirty="0">
                <a:latin typeface="Times New Roman"/>
                <a:cs typeface="Times New Roman"/>
              </a:rPr>
              <a:t> </a:t>
            </a:r>
            <a:r>
              <a:rPr sz="2400" baseline="3472" dirty="0">
                <a:latin typeface="Times New Roman"/>
                <a:cs typeface="Times New Roman"/>
              </a:rPr>
              <a:t>Ba</a:t>
            </a:r>
            <a:r>
              <a:rPr sz="1575" baseline="-15873" dirty="0">
                <a:latin typeface="Times New Roman"/>
                <a:cs typeface="Times New Roman"/>
              </a:rPr>
              <a:t>3</a:t>
            </a:r>
            <a:r>
              <a:rPr sz="2400" baseline="3472" dirty="0">
                <a:latin typeface="Times New Roman"/>
                <a:cs typeface="Times New Roman"/>
              </a:rPr>
              <a:t>(PO</a:t>
            </a:r>
            <a:r>
              <a:rPr sz="1575" baseline="-15873" dirty="0">
                <a:latin typeface="Times New Roman"/>
                <a:cs typeface="Times New Roman"/>
              </a:rPr>
              <a:t>4</a:t>
            </a:r>
            <a:r>
              <a:rPr sz="2400" baseline="3472" dirty="0">
                <a:latin typeface="Times New Roman"/>
                <a:cs typeface="Times New Roman"/>
              </a:rPr>
              <a:t>)</a:t>
            </a:r>
            <a:r>
              <a:rPr sz="1575" baseline="-15873" dirty="0">
                <a:latin typeface="Times New Roman"/>
                <a:cs typeface="Times New Roman"/>
              </a:rPr>
              <a:t>2</a:t>
            </a:r>
            <a:r>
              <a:rPr sz="2400" baseline="3472" dirty="0">
                <a:latin typeface="Times New Roman"/>
                <a:cs typeface="Times New Roman"/>
              </a:rPr>
              <a:t>↓</a:t>
            </a:r>
            <a:r>
              <a:rPr sz="2400" spc="15" baseline="3472" dirty="0">
                <a:latin typeface="Times New Roman"/>
                <a:cs typeface="Times New Roman"/>
              </a:rPr>
              <a:t> </a:t>
            </a:r>
            <a:r>
              <a:rPr sz="2400" spc="-7" baseline="3472" dirty="0">
                <a:latin typeface="Times New Roman"/>
                <a:cs typeface="Times New Roman"/>
              </a:rPr>
              <a:t>+</a:t>
            </a:r>
            <a:r>
              <a:rPr sz="2400" spc="-15" baseline="3472" dirty="0">
                <a:latin typeface="Times New Roman"/>
                <a:cs typeface="Times New Roman"/>
              </a:rPr>
              <a:t> </a:t>
            </a:r>
            <a:r>
              <a:rPr sz="2400" spc="-7" baseline="3472" dirty="0">
                <a:latin typeface="Times New Roman"/>
                <a:cs typeface="Times New Roman"/>
              </a:rPr>
              <a:t>6NaCl</a:t>
            </a:r>
            <a:r>
              <a:rPr sz="2400" baseline="3472" dirty="0">
                <a:latin typeface="Times New Roman"/>
                <a:cs typeface="Times New Roman"/>
              </a:rPr>
              <a:t> </a:t>
            </a:r>
            <a:r>
              <a:rPr sz="2400" spc="-7" baseline="3472" dirty="0">
                <a:latin typeface="Times New Roman"/>
                <a:cs typeface="Times New Roman"/>
              </a:rPr>
              <a:t>(1) </a:t>
            </a:r>
            <a:r>
              <a:rPr sz="2400" spc="-577" baseline="3472" dirty="0">
                <a:latin typeface="Times New Roman"/>
                <a:cs typeface="Times New Roman"/>
              </a:rPr>
              <a:t> </a:t>
            </a:r>
            <a:r>
              <a:rPr sz="1600" dirty="0">
                <a:latin typeface="Times New Roman"/>
                <a:cs typeface="Times New Roman"/>
              </a:rPr>
              <a:t>AlCl</a:t>
            </a:r>
            <a:r>
              <a:rPr sz="1575" baseline="-21164" dirty="0">
                <a:latin typeface="Times New Roman"/>
                <a:cs typeface="Times New Roman"/>
              </a:rPr>
              <a:t>3</a:t>
            </a:r>
            <a:r>
              <a:rPr sz="1575" spc="195" baseline="-21164" dirty="0">
                <a:latin typeface="Times New Roman"/>
                <a:cs typeface="Times New Roman"/>
              </a:rPr>
              <a:t> </a:t>
            </a:r>
            <a:r>
              <a:rPr sz="1600" spc="-5" dirty="0">
                <a:latin typeface="Times New Roman"/>
                <a:cs typeface="Times New Roman"/>
              </a:rPr>
              <a:t>+</a:t>
            </a:r>
            <a:r>
              <a:rPr sz="1600" spc="5" dirty="0">
                <a:latin typeface="Times New Roman"/>
                <a:cs typeface="Times New Roman"/>
              </a:rPr>
              <a:t> </a:t>
            </a:r>
            <a:r>
              <a:rPr sz="1600" dirty="0">
                <a:latin typeface="Times New Roman"/>
                <a:cs typeface="Times New Roman"/>
              </a:rPr>
              <a:t>Na</a:t>
            </a:r>
            <a:r>
              <a:rPr sz="1575" baseline="-21164" dirty="0">
                <a:latin typeface="Times New Roman"/>
                <a:cs typeface="Times New Roman"/>
              </a:rPr>
              <a:t>3</a:t>
            </a:r>
            <a:r>
              <a:rPr sz="1600" dirty="0">
                <a:latin typeface="Times New Roman"/>
                <a:cs typeface="Times New Roman"/>
              </a:rPr>
              <a:t>PO</a:t>
            </a:r>
            <a:r>
              <a:rPr sz="1575" baseline="-21164" dirty="0">
                <a:latin typeface="Times New Roman"/>
                <a:cs typeface="Times New Roman"/>
              </a:rPr>
              <a:t>4</a:t>
            </a:r>
            <a:r>
              <a:rPr sz="1575" spc="202" baseline="-21164" dirty="0">
                <a:latin typeface="Times New Roman"/>
                <a:cs typeface="Times New Roman"/>
              </a:rPr>
              <a:t> </a:t>
            </a:r>
            <a:r>
              <a:rPr sz="1600" spc="-5" dirty="0">
                <a:latin typeface="Times New Roman"/>
                <a:cs typeface="Times New Roman"/>
              </a:rPr>
              <a:t>=</a:t>
            </a:r>
            <a:r>
              <a:rPr sz="1600" spc="-95" dirty="0">
                <a:latin typeface="Times New Roman"/>
                <a:cs typeface="Times New Roman"/>
              </a:rPr>
              <a:t> </a:t>
            </a:r>
            <a:r>
              <a:rPr sz="1600" dirty="0">
                <a:latin typeface="Times New Roman"/>
                <a:cs typeface="Times New Roman"/>
              </a:rPr>
              <a:t>AlPO</a:t>
            </a:r>
            <a:r>
              <a:rPr sz="1575" baseline="-21164" dirty="0">
                <a:latin typeface="Times New Roman"/>
                <a:cs typeface="Times New Roman"/>
              </a:rPr>
              <a:t>4</a:t>
            </a:r>
            <a:r>
              <a:rPr sz="1600" dirty="0">
                <a:latin typeface="Times New Roman"/>
                <a:cs typeface="Times New Roman"/>
              </a:rPr>
              <a:t>↓ </a:t>
            </a:r>
            <a:r>
              <a:rPr sz="1600" spc="-5" dirty="0">
                <a:latin typeface="Times New Roman"/>
                <a:cs typeface="Times New Roman"/>
              </a:rPr>
              <a:t>+ 3NaCl</a:t>
            </a:r>
            <a:r>
              <a:rPr sz="1600" spc="-10" dirty="0">
                <a:latin typeface="Times New Roman"/>
                <a:cs typeface="Times New Roman"/>
              </a:rPr>
              <a:t> </a:t>
            </a:r>
            <a:r>
              <a:rPr sz="1600" spc="-5" dirty="0">
                <a:latin typeface="Times New Roman"/>
                <a:cs typeface="Times New Roman"/>
              </a:rPr>
              <a:t>(2)</a:t>
            </a:r>
            <a:endParaRPr sz="1600">
              <a:latin typeface="Times New Roman"/>
              <a:cs typeface="Times New Roman"/>
            </a:endParaRPr>
          </a:p>
          <a:p>
            <a:pPr marL="510540" indent="-472440">
              <a:lnSpc>
                <a:spcPct val="100000"/>
              </a:lnSpc>
              <a:spcBef>
                <a:spcPts val="1075"/>
              </a:spcBef>
              <a:buClr>
                <a:srgbClr val="FFFFFF"/>
              </a:buClr>
              <a:buFont typeface="Calibri"/>
              <a:buAutoNum type="romanUcPeriod"/>
              <a:tabLst>
                <a:tab pos="509905" algn="l"/>
                <a:tab pos="510540" algn="l"/>
              </a:tabLst>
            </a:pPr>
            <a:r>
              <a:rPr sz="2400" baseline="1736" dirty="0">
                <a:latin typeface="Times New Roman"/>
                <a:cs typeface="Times New Roman"/>
              </a:rPr>
              <a:t>BaCl</a:t>
            </a:r>
            <a:r>
              <a:rPr sz="1575" baseline="-18518" dirty="0">
                <a:latin typeface="Times New Roman"/>
                <a:cs typeface="Times New Roman"/>
              </a:rPr>
              <a:t>2</a:t>
            </a:r>
            <a:r>
              <a:rPr sz="1575" spc="195" baseline="-18518" dirty="0">
                <a:latin typeface="Times New Roman"/>
                <a:cs typeface="Times New Roman"/>
              </a:rPr>
              <a:t> </a:t>
            </a:r>
            <a:r>
              <a:rPr sz="2400" spc="-7" baseline="1736" dirty="0">
                <a:latin typeface="Times New Roman"/>
                <a:cs typeface="Times New Roman"/>
              </a:rPr>
              <a:t>+</a:t>
            </a:r>
            <a:r>
              <a:rPr sz="2400" spc="-15" baseline="1736" dirty="0">
                <a:latin typeface="Times New Roman"/>
                <a:cs typeface="Times New Roman"/>
              </a:rPr>
              <a:t> </a:t>
            </a:r>
            <a:r>
              <a:rPr sz="2400" baseline="1736" dirty="0">
                <a:latin typeface="Times New Roman"/>
                <a:cs typeface="Times New Roman"/>
              </a:rPr>
              <a:t>Na</a:t>
            </a:r>
            <a:r>
              <a:rPr sz="1575" baseline="-18518" dirty="0">
                <a:latin typeface="Times New Roman"/>
                <a:cs typeface="Times New Roman"/>
              </a:rPr>
              <a:t>2</a:t>
            </a:r>
            <a:r>
              <a:rPr sz="2400" baseline="1736" dirty="0">
                <a:latin typeface="Times New Roman"/>
                <a:cs typeface="Times New Roman"/>
              </a:rPr>
              <a:t>SO</a:t>
            </a:r>
            <a:r>
              <a:rPr sz="1575" baseline="-18518" dirty="0">
                <a:latin typeface="Times New Roman"/>
                <a:cs typeface="Times New Roman"/>
              </a:rPr>
              <a:t>4</a:t>
            </a:r>
            <a:r>
              <a:rPr sz="1575" spc="202" baseline="-18518" dirty="0">
                <a:latin typeface="Times New Roman"/>
                <a:cs typeface="Times New Roman"/>
              </a:rPr>
              <a:t> </a:t>
            </a:r>
            <a:r>
              <a:rPr sz="2400" spc="-7" baseline="1736" dirty="0">
                <a:latin typeface="Times New Roman"/>
                <a:cs typeface="Times New Roman"/>
              </a:rPr>
              <a:t>=</a:t>
            </a:r>
            <a:r>
              <a:rPr sz="2400" baseline="1736" dirty="0">
                <a:latin typeface="Times New Roman"/>
                <a:cs typeface="Times New Roman"/>
              </a:rPr>
              <a:t> BaSO</a:t>
            </a:r>
            <a:r>
              <a:rPr sz="1575" baseline="-18518" dirty="0">
                <a:latin typeface="Times New Roman"/>
                <a:cs typeface="Times New Roman"/>
              </a:rPr>
              <a:t>4</a:t>
            </a:r>
            <a:r>
              <a:rPr sz="2400" baseline="1736" dirty="0">
                <a:latin typeface="Times New Roman"/>
                <a:cs typeface="Times New Roman"/>
              </a:rPr>
              <a:t>↓</a:t>
            </a:r>
            <a:r>
              <a:rPr sz="2400" spc="-30" baseline="1736" dirty="0">
                <a:latin typeface="Times New Roman"/>
                <a:cs typeface="Times New Roman"/>
              </a:rPr>
              <a:t> </a:t>
            </a:r>
            <a:r>
              <a:rPr sz="2400" spc="-7" baseline="1736" dirty="0">
                <a:latin typeface="Times New Roman"/>
                <a:cs typeface="Times New Roman"/>
              </a:rPr>
              <a:t>+</a:t>
            </a:r>
            <a:r>
              <a:rPr sz="2400" baseline="1736" dirty="0">
                <a:latin typeface="Times New Roman"/>
                <a:cs typeface="Times New Roman"/>
              </a:rPr>
              <a:t> </a:t>
            </a:r>
            <a:r>
              <a:rPr sz="2400" spc="-15" baseline="1736" dirty="0">
                <a:latin typeface="Times New Roman"/>
                <a:cs typeface="Times New Roman"/>
              </a:rPr>
              <a:t>2NaCl</a:t>
            </a:r>
            <a:r>
              <a:rPr sz="2400" baseline="1736" dirty="0">
                <a:latin typeface="Times New Roman"/>
                <a:cs typeface="Times New Roman"/>
              </a:rPr>
              <a:t> </a:t>
            </a:r>
            <a:r>
              <a:rPr sz="2400" spc="-7" baseline="1736" dirty="0">
                <a:latin typeface="Times New Roman"/>
                <a:cs typeface="Times New Roman"/>
              </a:rPr>
              <a:t>(3)</a:t>
            </a:r>
            <a:endParaRPr sz="2400" baseline="1736">
              <a:latin typeface="Times New Roman"/>
              <a:cs typeface="Times New Roman"/>
            </a:endParaRPr>
          </a:p>
        </p:txBody>
      </p:sp>
      <p:sp>
        <p:nvSpPr>
          <p:cNvPr id="14" name="object 14"/>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33</a:t>
            </a:fld>
            <a:endParaRPr dirty="0"/>
          </a:p>
        </p:txBody>
      </p:sp>
      <p:sp>
        <p:nvSpPr>
          <p:cNvPr id="12" name="object 12"/>
          <p:cNvSpPr txBox="1"/>
          <p:nvPr/>
        </p:nvSpPr>
        <p:spPr>
          <a:xfrm>
            <a:off x="668527" y="1512570"/>
            <a:ext cx="1582420" cy="391160"/>
          </a:xfrm>
          <a:prstGeom prst="rect">
            <a:avLst/>
          </a:prstGeom>
        </p:spPr>
        <p:txBody>
          <a:bodyPr vert="horz" wrap="square" lIns="0" tIns="12700" rIns="0" bIns="0" rtlCol="0">
            <a:spAutoFit/>
          </a:bodyPr>
          <a:lstStyle/>
          <a:p>
            <a:pPr marL="12700">
              <a:lnSpc>
                <a:spcPct val="100000"/>
              </a:lnSpc>
              <a:spcBef>
                <a:spcPts val="100"/>
              </a:spcBef>
            </a:pPr>
            <a:r>
              <a:rPr sz="2400" b="1" dirty="0">
                <a:latin typeface="Calibri"/>
                <a:cs typeface="Calibri"/>
              </a:rPr>
              <a:t>Д)</a:t>
            </a:r>
            <a:r>
              <a:rPr sz="2400" b="1" spc="-70" dirty="0">
                <a:latin typeface="Calibri"/>
                <a:cs typeface="Calibri"/>
              </a:rPr>
              <a:t> </a:t>
            </a:r>
            <a:r>
              <a:rPr sz="2400" b="1" spc="-10" dirty="0">
                <a:latin typeface="Calibri"/>
                <a:cs typeface="Calibri"/>
              </a:rPr>
              <a:t>Решение</a:t>
            </a:r>
            <a:endParaRPr sz="2400">
              <a:latin typeface="Calibri"/>
              <a:cs typeface="Calibri"/>
            </a:endParaRPr>
          </a:p>
        </p:txBody>
      </p:sp>
      <p:sp>
        <p:nvSpPr>
          <p:cNvPr id="13" name="object 13"/>
          <p:cNvSpPr txBox="1"/>
          <p:nvPr/>
        </p:nvSpPr>
        <p:spPr>
          <a:xfrm>
            <a:off x="456691" y="2354021"/>
            <a:ext cx="8565515" cy="2952750"/>
          </a:xfrm>
          <a:prstGeom prst="rect">
            <a:avLst/>
          </a:prstGeom>
        </p:spPr>
        <p:txBody>
          <a:bodyPr vert="horz" wrap="square" lIns="0" tIns="12700" rIns="0" bIns="0" rtlCol="0">
            <a:spAutoFit/>
          </a:bodyPr>
          <a:lstStyle/>
          <a:p>
            <a:pPr marL="50800">
              <a:lnSpc>
                <a:spcPct val="100000"/>
              </a:lnSpc>
              <a:spcBef>
                <a:spcPts val="100"/>
              </a:spcBef>
            </a:pPr>
            <a:r>
              <a:rPr sz="2400" dirty="0">
                <a:latin typeface="Times New Roman"/>
                <a:cs typeface="Times New Roman"/>
              </a:rPr>
              <a:t>Пусть</a:t>
            </a:r>
            <a:r>
              <a:rPr sz="2400" spc="-25" dirty="0">
                <a:latin typeface="Times New Roman"/>
                <a:cs typeface="Times New Roman"/>
              </a:rPr>
              <a:t> </a:t>
            </a:r>
            <a:r>
              <a:rPr sz="2400" dirty="0">
                <a:latin typeface="Times New Roman"/>
                <a:cs typeface="Times New Roman"/>
              </a:rPr>
              <a:t>n(BaCl</a:t>
            </a:r>
            <a:r>
              <a:rPr sz="2400" baseline="-20833" dirty="0">
                <a:latin typeface="Times New Roman"/>
                <a:cs typeface="Times New Roman"/>
              </a:rPr>
              <a:t>2</a:t>
            </a:r>
            <a:r>
              <a:rPr sz="2400" dirty="0">
                <a:latin typeface="Times New Roman"/>
                <a:cs typeface="Times New Roman"/>
              </a:rPr>
              <a:t>)</a:t>
            </a:r>
            <a:r>
              <a:rPr sz="2400" baseline="-20833" dirty="0">
                <a:latin typeface="Times New Roman"/>
                <a:cs typeface="Times New Roman"/>
              </a:rPr>
              <a:t>(1)</a:t>
            </a:r>
            <a:r>
              <a:rPr sz="2400" spc="292" baseline="-20833" dirty="0">
                <a:latin typeface="Times New Roman"/>
                <a:cs typeface="Times New Roman"/>
              </a:rPr>
              <a:t> </a:t>
            </a:r>
            <a:r>
              <a:rPr sz="2400" dirty="0">
                <a:latin typeface="Times New Roman"/>
                <a:cs typeface="Times New Roman"/>
              </a:rPr>
              <a:t>= </a:t>
            </a:r>
            <a:r>
              <a:rPr sz="2400" i="1" dirty="0">
                <a:latin typeface="Times New Roman"/>
                <a:cs typeface="Times New Roman"/>
              </a:rPr>
              <a:t>x</a:t>
            </a:r>
            <a:r>
              <a:rPr sz="2400" i="1" spc="-15" dirty="0">
                <a:latin typeface="Times New Roman"/>
                <a:cs typeface="Times New Roman"/>
              </a:rPr>
              <a:t> </a:t>
            </a:r>
            <a:r>
              <a:rPr sz="2400" spc="-10" dirty="0">
                <a:latin typeface="Times New Roman"/>
                <a:cs typeface="Times New Roman"/>
              </a:rPr>
              <a:t>моль,</a:t>
            </a:r>
            <a:r>
              <a:rPr sz="2400" spc="10" dirty="0">
                <a:latin typeface="Times New Roman"/>
                <a:cs typeface="Times New Roman"/>
              </a:rPr>
              <a:t> </a:t>
            </a:r>
            <a:r>
              <a:rPr sz="2400" spc="-5" dirty="0">
                <a:latin typeface="Times New Roman"/>
                <a:cs typeface="Times New Roman"/>
              </a:rPr>
              <a:t>n(AlCl</a:t>
            </a:r>
            <a:r>
              <a:rPr sz="2400" spc="-7" baseline="-20833" dirty="0">
                <a:latin typeface="Times New Roman"/>
                <a:cs typeface="Times New Roman"/>
              </a:rPr>
              <a:t>3</a:t>
            </a:r>
            <a:r>
              <a:rPr sz="2400" spc="-5" dirty="0">
                <a:latin typeface="Times New Roman"/>
                <a:cs typeface="Times New Roman"/>
              </a:rPr>
              <a:t>)</a:t>
            </a:r>
            <a:r>
              <a:rPr sz="2400" spc="-7" baseline="-20833" dirty="0">
                <a:latin typeface="Times New Roman"/>
                <a:cs typeface="Times New Roman"/>
              </a:rPr>
              <a:t>(1)</a:t>
            </a:r>
            <a:r>
              <a:rPr sz="2400" spc="292" baseline="-20833" dirty="0">
                <a:latin typeface="Times New Roman"/>
                <a:cs typeface="Times New Roman"/>
              </a:rPr>
              <a:t> </a:t>
            </a:r>
            <a:r>
              <a:rPr sz="2400" dirty="0">
                <a:latin typeface="Times New Roman"/>
                <a:cs typeface="Times New Roman"/>
              </a:rPr>
              <a:t>= </a:t>
            </a:r>
            <a:r>
              <a:rPr sz="2400" i="1" dirty="0">
                <a:latin typeface="Times New Roman"/>
                <a:cs typeface="Times New Roman"/>
              </a:rPr>
              <a:t>y</a:t>
            </a:r>
            <a:r>
              <a:rPr sz="2400" i="1" spc="-15" dirty="0">
                <a:latin typeface="Times New Roman"/>
                <a:cs typeface="Times New Roman"/>
              </a:rPr>
              <a:t> </a:t>
            </a:r>
            <a:r>
              <a:rPr sz="2400" spc="-10" dirty="0">
                <a:latin typeface="Times New Roman"/>
                <a:cs typeface="Times New Roman"/>
              </a:rPr>
              <a:t>моль,</a:t>
            </a:r>
            <a:r>
              <a:rPr sz="2400" spc="5" dirty="0">
                <a:latin typeface="Times New Roman"/>
                <a:cs typeface="Times New Roman"/>
              </a:rPr>
              <a:t> </a:t>
            </a:r>
            <a:r>
              <a:rPr sz="2400" spc="-35" dirty="0">
                <a:latin typeface="Times New Roman"/>
                <a:cs typeface="Times New Roman"/>
              </a:rPr>
              <a:t>тогда</a:t>
            </a:r>
            <a:endParaRPr sz="2400">
              <a:latin typeface="Times New Roman"/>
              <a:cs typeface="Times New Roman"/>
            </a:endParaRPr>
          </a:p>
          <a:p>
            <a:pPr marL="50800">
              <a:lnSpc>
                <a:spcPct val="100000"/>
              </a:lnSpc>
            </a:pPr>
            <a:r>
              <a:rPr sz="2400" i="1" spc="-5" dirty="0">
                <a:latin typeface="Times New Roman"/>
                <a:cs typeface="Times New Roman"/>
              </a:rPr>
              <a:t>По</a:t>
            </a:r>
            <a:r>
              <a:rPr sz="2400" i="1" spc="-15" dirty="0">
                <a:latin typeface="Times New Roman"/>
                <a:cs typeface="Times New Roman"/>
              </a:rPr>
              <a:t> обработке</a:t>
            </a:r>
            <a:r>
              <a:rPr sz="2400" i="1" dirty="0">
                <a:latin typeface="Times New Roman"/>
                <a:cs typeface="Times New Roman"/>
              </a:rPr>
              <a:t> I.</a:t>
            </a:r>
            <a:endParaRPr sz="2400">
              <a:latin typeface="Times New Roman"/>
              <a:cs typeface="Times New Roman"/>
            </a:endParaRPr>
          </a:p>
          <a:p>
            <a:pPr marL="50800">
              <a:lnSpc>
                <a:spcPct val="100000"/>
              </a:lnSpc>
            </a:pPr>
            <a:r>
              <a:rPr sz="2400" dirty="0">
                <a:latin typeface="Times New Roman"/>
                <a:cs typeface="Times New Roman"/>
              </a:rPr>
              <a:t>1)</a:t>
            </a:r>
            <a:r>
              <a:rPr sz="2400" spc="-15" dirty="0">
                <a:latin typeface="Times New Roman"/>
                <a:cs typeface="Times New Roman"/>
              </a:rPr>
              <a:t> </a:t>
            </a:r>
            <a:r>
              <a:rPr sz="2400" spc="-5" dirty="0">
                <a:latin typeface="Times New Roman"/>
                <a:cs typeface="Times New Roman"/>
              </a:rPr>
              <a:t>По</a:t>
            </a:r>
            <a:r>
              <a:rPr sz="2400" spc="-10" dirty="0">
                <a:latin typeface="Times New Roman"/>
                <a:cs typeface="Times New Roman"/>
              </a:rPr>
              <a:t> </a:t>
            </a:r>
            <a:r>
              <a:rPr sz="2400" dirty="0">
                <a:latin typeface="Times New Roman"/>
                <a:cs typeface="Times New Roman"/>
              </a:rPr>
              <a:t>уравнению</a:t>
            </a:r>
            <a:r>
              <a:rPr sz="2400" spc="-30" dirty="0">
                <a:latin typeface="Times New Roman"/>
                <a:cs typeface="Times New Roman"/>
              </a:rPr>
              <a:t> </a:t>
            </a:r>
            <a:r>
              <a:rPr sz="2400" dirty="0">
                <a:latin typeface="Times New Roman"/>
                <a:cs typeface="Times New Roman"/>
              </a:rPr>
              <a:t>(1):</a:t>
            </a:r>
            <a:endParaRPr sz="2400">
              <a:latin typeface="Times New Roman"/>
              <a:cs typeface="Times New Roman"/>
            </a:endParaRPr>
          </a:p>
          <a:p>
            <a:pPr marL="279400" marR="43180">
              <a:lnSpc>
                <a:spcPct val="100000"/>
              </a:lnSpc>
            </a:pPr>
            <a:r>
              <a:rPr sz="2400" dirty="0">
                <a:latin typeface="Times New Roman"/>
                <a:cs typeface="Times New Roman"/>
              </a:rPr>
              <a:t>а)</a:t>
            </a:r>
            <a:r>
              <a:rPr sz="2400" spc="-10" dirty="0">
                <a:latin typeface="Times New Roman"/>
                <a:cs typeface="Times New Roman"/>
              </a:rPr>
              <a:t> </a:t>
            </a:r>
            <a:r>
              <a:rPr sz="2400" spc="-5" dirty="0">
                <a:latin typeface="Times New Roman"/>
                <a:cs typeface="Times New Roman"/>
              </a:rPr>
              <a:t>m(Na</a:t>
            </a:r>
            <a:r>
              <a:rPr sz="2400" spc="-7" baseline="-20833" dirty="0">
                <a:latin typeface="Times New Roman"/>
                <a:cs typeface="Times New Roman"/>
              </a:rPr>
              <a:t>3</a:t>
            </a:r>
            <a:r>
              <a:rPr sz="2400" spc="-5" dirty="0">
                <a:latin typeface="Times New Roman"/>
                <a:cs typeface="Times New Roman"/>
              </a:rPr>
              <a:t>PO</a:t>
            </a:r>
            <a:r>
              <a:rPr sz="2400" spc="-7" baseline="-20833" dirty="0">
                <a:latin typeface="Times New Roman"/>
                <a:cs typeface="Times New Roman"/>
              </a:rPr>
              <a:t>4</a:t>
            </a:r>
            <a:r>
              <a:rPr sz="2400" spc="-5" dirty="0">
                <a:latin typeface="Times New Roman"/>
                <a:cs typeface="Times New Roman"/>
              </a:rPr>
              <a:t>)</a:t>
            </a:r>
            <a:r>
              <a:rPr sz="2400" spc="25" dirty="0">
                <a:latin typeface="Times New Roman"/>
                <a:cs typeface="Times New Roman"/>
              </a:rPr>
              <a:t> </a:t>
            </a:r>
            <a:r>
              <a:rPr sz="2400" dirty="0">
                <a:latin typeface="Times New Roman"/>
                <a:cs typeface="Times New Roman"/>
              </a:rPr>
              <a:t>=</a:t>
            </a:r>
            <a:r>
              <a:rPr sz="2400" spc="-15" dirty="0">
                <a:latin typeface="Times New Roman"/>
                <a:cs typeface="Times New Roman"/>
              </a:rPr>
              <a:t> </a:t>
            </a:r>
            <a:r>
              <a:rPr sz="2400" dirty="0">
                <a:latin typeface="Times New Roman"/>
                <a:cs typeface="Times New Roman"/>
              </a:rPr>
              <a:t>0,1∙164</a:t>
            </a:r>
            <a:r>
              <a:rPr sz="2400" spc="-15" dirty="0">
                <a:latin typeface="Times New Roman"/>
                <a:cs typeface="Times New Roman"/>
              </a:rPr>
              <a:t> </a:t>
            </a:r>
            <a:r>
              <a:rPr sz="2400" dirty="0">
                <a:latin typeface="Times New Roman"/>
                <a:cs typeface="Times New Roman"/>
              </a:rPr>
              <a:t>=</a:t>
            </a:r>
            <a:r>
              <a:rPr sz="2400" spc="-5" dirty="0">
                <a:latin typeface="Times New Roman"/>
                <a:cs typeface="Times New Roman"/>
              </a:rPr>
              <a:t> </a:t>
            </a:r>
            <a:r>
              <a:rPr sz="2400" dirty="0">
                <a:latin typeface="Times New Roman"/>
                <a:cs typeface="Times New Roman"/>
              </a:rPr>
              <a:t>16,4 </a:t>
            </a:r>
            <a:r>
              <a:rPr sz="2400" spc="-140" dirty="0">
                <a:latin typeface="Times New Roman"/>
                <a:cs typeface="Times New Roman"/>
              </a:rPr>
              <a:t>г,</a:t>
            </a:r>
            <a:r>
              <a:rPr sz="2400" spc="5" dirty="0">
                <a:latin typeface="Times New Roman"/>
                <a:cs typeface="Times New Roman"/>
              </a:rPr>
              <a:t> </a:t>
            </a:r>
            <a:r>
              <a:rPr sz="2400" spc="-5" dirty="0">
                <a:latin typeface="Times New Roman"/>
                <a:cs typeface="Times New Roman"/>
              </a:rPr>
              <a:t>n(Na</a:t>
            </a:r>
            <a:r>
              <a:rPr sz="2400" spc="-7" baseline="-20833" dirty="0">
                <a:latin typeface="Times New Roman"/>
                <a:cs typeface="Times New Roman"/>
              </a:rPr>
              <a:t>3</a:t>
            </a:r>
            <a:r>
              <a:rPr sz="2400" spc="-5" dirty="0">
                <a:latin typeface="Times New Roman"/>
                <a:cs typeface="Times New Roman"/>
              </a:rPr>
              <a:t>PO</a:t>
            </a:r>
            <a:r>
              <a:rPr sz="2400" spc="-7" baseline="-20833" dirty="0">
                <a:latin typeface="Times New Roman"/>
                <a:cs typeface="Times New Roman"/>
              </a:rPr>
              <a:t>4</a:t>
            </a:r>
            <a:r>
              <a:rPr sz="2400" spc="-5" dirty="0">
                <a:latin typeface="Times New Roman"/>
                <a:cs typeface="Times New Roman"/>
              </a:rPr>
              <a:t>)</a:t>
            </a:r>
            <a:r>
              <a:rPr sz="2400" spc="5" dirty="0">
                <a:latin typeface="Times New Roman"/>
                <a:cs typeface="Times New Roman"/>
              </a:rPr>
              <a:t> </a:t>
            </a:r>
            <a:r>
              <a:rPr sz="2400" dirty="0">
                <a:latin typeface="Times New Roman"/>
                <a:cs typeface="Times New Roman"/>
              </a:rPr>
              <a:t>=</a:t>
            </a:r>
            <a:r>
              <a:rPr sz="2400" spc="-10" dirty="0">
                <a:latin typeface="Times New Roman"/>
                <a:cs typeface="Times New Roman"/>
              </a:rPr>
              <a:t> </a:t>
            </a:r>
            <a:r>
              <a:rPr sz="2400" dirty="0">
                <a:latin typeface="Times New Roman"/>
                <a:cs typeface="Times New Roman"/>
              </a:rPr>
              <a:t>16,4/164</a:t>
            </a:r>
            <a:r>
              <a:rPr sz="2400" spc="-5" dirty="0">
                <a:latin typeface="Times New Roman"/>
                <a:cs typeface="Times New Roman"/>
              </a:rPr>
              <a:t> </a:t>
            </a:r>
            <a:r>
              <a:rPr sz="2400" dirty="0">
                <a:latin typeface="Times New Roman"/>
                <a:cs typeface="Times New Roman"/>
              </a:rPr>
              <a:t>= 0,1</a:t>
            </a:r>
            <a:r>
              <a:rPr sz="2400" spc="-10" dirty="0">
                <a:latin typeface="Times New Roman"/>
                <a:cs typeface="Times New Roman"/>
              </a:rPr>
              <a:t> </a:t>
            </a:r>
            <a:r>
              <a:rPr sz="2400" spc="-15" dirty="0">
                <a:latin typeface="Times New Roman"/>
                <a:cs typeface="Times New Roman"/>
              </a:rPr>
              <a:t>моль </a:t>
            </a:r>
            <a:r>
              <a:rPr sz="2400" spc="-585" dirty="0">
                <a:latin typeface="Times New Roman"/>
                <a:cs typeface="Times New Roman"/>
              </a:rPr>
              <a:t> </a:t>
            </a:r>
            <a:r>
              <a:rPr sz="2400" dirty="0">
                <a:latin typeface="Times New Roman"/>
                <a:cs typeface="Times New Roman"/>
              </a:rPr>
              <a:t>б) </a:t>
            </a:r>
            <a:r>
              <a:rPr sz="2400" spc="-5" dirty="0">
                <a:latin typeface="Times New Roman"/>
                <a:cs typeface="Times New Roman"/>
              </a:rPr>
              <a:t>m(BaCl</a:t>
            </a:r>
            <a:r>
              <a:rPr sz="2400" spc="-7" baseline="-20833" dirty="0">
                <a:latin typeface="Times New Roman"/>
                <a:cs typeface="Times New Roman"/>
              </a:rPr>
              <a:t>2</a:t>
            </a:r>
            <a:r>
              <a:rPr sz="2400" spc="-5" dirty="0">
                <a:latin typeface="Times New Roman"/>
                <a:cs typeface="Times New Roman"/>
              </a:rPr>
              <a:t>)</a:t>
            </a:r>
            <a:r>
              <a:rPr sz="2400" spc="-7" baseline="-20833" dirty="0">
                <a:latin typeface="Times New Roman"/>
                <a:cs typeface="Times New Roman"/>
              </a:rPr>
              <a:t>(1)</a:t>
            </a:r>
            <a:r>
              <a:rPr sz="2400" spc="315" baseline="-20833" dirty="0">
                <a:latin typeface="Times New Roman"/>
                <a:cs typeface="Times New Roman"/>
              </a:rPr>
              <a:t> </a:t>
            </a:r>
            <a:r>
              <a:rPr sz="2400" dirty="0">
                <a:latin typeface="Times New Roman"/>
                <a:cs typeface="Times New Roman"/>
              </a:rPr>
              <a:t>=</a:t>
            </a:r>
            <a:r>
              <a:rPr sz="2400" spc="-10" dirty="0">
                <a:latin typeface="Times New Roman"/>
                <a:cs typeface="Times New Roman"/>
              </a:rPr>
              <a:t> </a:t>
            </a:r>
            <a:r>
              <a:rPr sz="2400" dirty="0">
                <a:latin typeface="Times New Roman"/>
                <a:cs typeface="Times New Roman"/>
              </a:rPr>
              <a:t>208</a:t>
            </a:r>
            <a:r>
              <a:rPr sz="2400" i="1" dirty="0">
                <a:latin typeface="Times New Roman"/>
                <a:cs typeface="Times New Roman"/>
              </a:rPr>
              <a:t>x </a:t>
            </a:r>
            <a:r>
              <a:rPr sz="2400" spc="-140" dirty="0">
                <a:latin typeface="Times New Roman"/>
                <a:cs typeface="Times New Roman"/>
              </a:rPr>
              <a:t>г,</a:t>
            </a:r>
            <a:r>
              <a:rPr sz="2400" dirty="0">
                <a:latin typeface="Times New Roman"/>
                <a:cs typeface="Times New Roman"/>
              </a:rPr>
              <a:t> </a:t>
            </a:r>
            <a:r>
              <a:rPr sz="2400" spc="-5" dirty="0">
                <a:latin typeface="Times New Roman"/>
                <a:cs typeface="Times New Roman"/>
              </a:rPr>
              <a:t>m(AlCl</a:t>
            </a:r>
            <a:r>
              <a:rPr sz="2400" spc="-7" baseline="-20833" dirty="0">
                <a:latin typeface="Times New Roman"/>
                <a:cs typeface="Times New Roman"/>
              </a:rPr>
              <a:t>3</a:t>
            </a:r>
            <a:r>
              <a:rPr sz="2400" spc="-5" dirty="0">
                <a:latin typeface="Times New Roman"/>
                <a:cs typeface="Times New Roman"/>
              </a:rPr>
              <a:t>)</a:t>
            </a:r>
            <a:r>
              <a:rPr sz="2400" spc="-7" baseline="-20833" dirty="0">
                <a:latin typeface="Times New Roman"/>
                <a:cs typeface="Times New Roman"/>
              </a:rPr>
              <a:t>(1)</a:t>
            </a:r>
            <a:r>
              <a:rPr sz="2400" spc="315" baseline="-20833" dirty="0">
                <a:latin typeface="Times New Roman"/>
                <a:cs typeface="Times New Roman"/>
              </a:rPr>
              <a:t> </a:t>
            </a:r>
            <a:r>
              <a:rPr sz="2400" dirty="0">
                <a:latin typeface="Times New Roman"/>
                <a:cs typeface="Times New Roman"/>
              </a:rPr>
              <a:t>= 133,5</a:t>
            </a:r>
            <a:r>
              <a:rPr sz="2400" i="1" dirty="0">
                <a:latin typeface="Times New Roman"/>
                <a:cs typeface="Times New Roman"/>
              </a:rPr>
              <a:t>y</a:t>
            </a:r>
            <a:r>
              <a:rPr sz="2400" i="1" spc="-10" dirty="0">
                <a:latin typeface="Times New Roman"/>
                <a:cs typeface="Times New Roman"/>
              </a:rPr>
              <a:t> </a:t>
            </a:r>
            <a:r>
              <a:rPr sz="2400" dirty="0">
                <a:latin typeface="Times New Roman"/>
                <a:cs typeface="Times New Roman"/>
              </a:rPr>
              <a:t>г</a:t>
            </a:r>
            <a:endParaRPr sz="2400">
              <a:latin typeface="Times New Roman"/>
              <a:cs typeface="Times New Roman"/>
            </a:endParaRPr>
          </a:p>
          <a:p>
            <a:pPr marL="584200" marR="4754245" indent="-304800">
              <a:lnSpc>
                <a:spcPct val="100000"/>
              </a:lnSpc>
              <a:spcBef>
                <a:spcPts val="5"/>
              </a:spcBef>
            </a:pPr>
            <a:r>
              <a:rPr sz="2400" spc="-5" dirty="0">
                <a:latin typeface="Times New Roman"/>
                <a:cs typeface="Times New Roman"/>
              </a:rPr>
              <a:t>в)</a:t>
            </a:r>
            <a:r>
              <a:rPr sz="2400" spc="-10" dirty="0">
                <a:latin typeface="Times New Roman"/>
                <a:cs typeface="Times New Roman"/>
              </a:rPr>
              <a:t> </a:t>
            </a:r>
            <a:r>
              <a:rPr sz="2400" spc="-5" dirty="0">
                <a:latin typeface="Times New Roman"/>
                <a:cs typeface="Times New Roman"/>
              </a:rPr>
              <a:t>n(Na</a:t>
            </a:r>
            <a:r>
              <a:rPr sz="2400" spc="-7" baseline="-20833" dirty="0">
                <a:latin typeface="Times New Roman"/>
                <a:cs typeface="Times New Roman"/>
              </a:rPr>
              <a:t>3</a:t>
            </a:r>
            <a:r>
              <a:rPr sz="2400" spc="-5" dirty="0">
                <a:latin typeface="Times New Roman"/>
                <a:cs typeface="Times New Roman"/>
              </a:rPr>
              <a:t>PO</a:t>
            </a:r>
            <a:r>
              <a:rPr sz="2400" spc="-7" baseline="-20833" dirty="0">
                <a:latin typeface="Times New Roman"/>
                <a:cs typeface="Times New Roman"/>
              </a:rPr>
              <a:t>4</a:t>
            </a:r>
            <a:r>
              <a:rPr sz="2400" spc="-5" dirty="0">
                <a:latin typeface="Times New Roman"/>
                <a:cs typeface="Times New Roman"/>
              </a:rPr>
              <a:t>)</a:t>
            </a:r>
            <a:r>
              <a:rPr sz="2400" spc="-7" baseline="-20833" dirty="0">
                <a:latin typeface="Times New Roman"/>
                <a:cs typeface="Times New Roman"/>
              </a:rPr>
              <a:t>(1)</a:t>
            </a:r>
            <a:r>
              <a:rPr sz="2400" spc="322" baseline="-20833" dirty="0">
                <a:latin typeface="Times New Roman"/>
                <a:cs typeface="Times New Roman"/>
              </a:rPr>
              <a:t> </a:t>
            </a:r>
            <a:r>
              <a:rPr sz="2400" dirty="0">
                <a:latin typeface="Times New Roman"/>
                <a:cs typeface="Times New Roman"/>
              </a:rPr>
              <a:t>=</a:t>
            </a:r>
            <a:r>
              <a:rPr sz="2400" spc="-20" dirty="0">
                <a:latin typeface="Times New Roman"/>
                <a:cs typeface="Times New Roman"/>
              </a:rPr>
              <a:t> </a:t>
            </a:r>
            <a:r>
              <a:rPr sz="2400" i="1" dirty="0">
                <a:latin typeface="Times New Roman"/>
                <a:cs typeface="Times New Roman"/>
              </a:rPr>
              <a:t>x</a:t>
            </a:r>
            <a:r>
              <a:rPr sz="2400" dirty="0">
                <a:latin typeface="Times New Roman"/>
                <a:cs typeface="Times New Roman"/>
              </a:rPr>
              <a:t>⸱2/3</a:t>
            </a:r>
            <a:r>
              <a:rPr sz="2400" spc="-15" dirty="0">
                <a:latin typeface="Times New Roman"/>
                <a:cs typeface="Times New Roman"/>
              </a:rPr>
              <a:t> моль </a:t>
            </a:r>
            <a:r>
              <a:rPr sz="2400" spc="-585" dirty="0">
                <a:latin typeface="Times New Roman"/>
                <a:cs typeface="Times New Roman"/>
              </a:rPr>
              <a:t> </a:t>
            </a:r>
            <a:r>
              <a:rPr sz="2400" spc="-5" dirty="0">
                <a:latin typeface="Times New Roman"/>
                <a:cs typeface="Times New Roman"/>
              </a:rPr>
              <a:t>n(Na</a:t>
            </a:r>
            <a:r>
              <a:rPr sz="2400" spc="-7" baseline="-20833" dirty="0">
                <a:latin typeface="Times New Roman"/>
                <a:cs typeface="Times New Roman"/>
              </a:rPr>
              <a:t>3</a:t>
            </a:r>
            <a:r>
              <a:rPr sz="2400" spc="-5" dirty="0">
                <a:latin typeface="Times New Roman"/>
                <a:cs typeface="Times New Roman"/>
              </a:rPr>
              <a:t>PO</a:t>
            </a:r>
            <a:r>
              <a:rPr sz="2400" spc="-7" baseline="-20833" dirty="0">
                <a:latin typeface="Times New Roman"/>
                <a:cs typeface="Times New Roman"/>
              </a:rPr>
              <a:t>4</a:t>
            </a:r>
            <a:r>
              <a:rPr sz="2400" spc="-5" dirty="0">
                <a:latin typeface="Times New Roman"/>
                <a:cs typeface="Times New Roman"/>
              </a:rPr>
              <a:t>)</a:t>
            </a:r>
            <a:r>
              <a:rPr sz="2400" spc="-7" baseline="-20833" dirty="0">
                <a:latin typeface="Times New Roman"/>
                <a:cs typeface="Times New Roman"/>
              </a:rPr>
              <a:t>(2)</a:t>
            </a:r>
            <a:r>
              <a:rPr sz="2400" baseline="-20833" dirty="0">
                <a:latin typeface="Times New Roman"/>
                <a:cs typeface="Times New Roman"/>
              </a:rPr>
              <a:t> </a:t>
            </a:r>
            <a:r>
              <a:rPr sz="2400" dirty="0">
                <a:latin typeface="Times New Roman"/>
                <a:cs typeface="Times New Roman"/>
              </a:rPr>
              <a:t>= </a:t>
            </a:r>
            <a:r>
              <a:rPr sz="2400" i="1" dirty="0">
                <a:latin typeface="Times New Roman"/>
                <a:cs typeface="Times New Roman"/>
              </a:rPr>
              <a:t>y </a:t>
            </a:r>
            <a:r>
              <a:rPr sz="2400" spc="-15" dirty="0">
                <a:latin typeface="Times New Roman"/>
                <a:cs typeface="Times New Roman"/>
              </a:rPr>
              <a:t>моль </a:t>
            </a:r>
            <a:r>
              <a:rPr sz="2400" spc="-10" dirty="0">
                <a:latin typeface="Times New Roman"/>
                <a:cs typeface="Times New Roman"/>
              </a:rPr>
              <a:t> </a:t>
            </a:r>
            <a:r>
              <a:rPr sz="2400" i="1" dirty="0">
                <a:latin typeface="Times New Roman"/>
                <a:cs typeface="Times New Roman"/>
              </a:rPr>
              <a:t>x</a:t>
            </a:r>
            <a:r>
              <a:rPr sz="2400" dirty="0">
                <a:latin typeface="Times New Roman"/>
                <a:cs typeface="Times New Roman"/>
              </a:rPr>
              <a:t>⸱2/3</a:t>
            </a:r>
            <a:r>
              <a:rPr sz="2400" spc="-30" dirty="0">
                <a:latin typeface="Times New Roman"/>
                <a:cs typeface="Times New Roman"/>
              </a:rPr>
              <a:t> </a:t>
            </a:r>
            <a:r>
              <a:rPr sz="2400" dirty="0">
                <a:latin typeface="Times New Roman"/>
                <a:cs typeface="Times New Roman"/>
              </a:rPr>
              <a:t>+</a:t>
            </a:r>
            <a:r>
              <a:rPr sz="2400" spc="-5" dirty="0">
                <a:latin typeface="Times New Roman"/>
                <a:cs typeface="Times New Roman"/>
              </a:rPr>
              <a:t> </a:t>
            </a:r>
            <a:r>
              <a:rPr sz="2400" dirty="0">
                <a:latin typeface="Times New Roman"/>
                <a:cs typeface="Times New Roman"/>
              </a:rPr>
              <a:t>y</a:t>
            </a:r>
            <a:r>
              <a:rPr sz="2400" spc="-5" dirty="0">
                <a:latin typeface="Times New Roman"/>
                <a:cs typeface="Times New Roman"/>
              </a:rPr>
              <a:t> </a:t>
            </a:r>
            <a:r>
              <a:rPr sz="2400" dirty="0">
                <a:latin typeface="Times New Roman"/>
                <a:cs typeface="Times New Roman"/>
              </a:rPr>
              <a:t>=</a:t>
            </a:r>
            <a:r>
              <a:rPr sz="2400" spc="-15" dirty="0">
                <a:latin typeface="Times New Roman"/>
                <a:cs typeface="Times New Roman"/>
              </a:rPr>
              <a:t> </a:t>
            </a:r>
            <a:r>
              <a:rPr sz="2400" spc="-5" dirty="0">
                <a:latin typeface="Times New Roman"/>
                <a:cs typeface="Times New Roman"/>
              </a:rPr>
              <a:t>0,1</a:t>
            </a:r>
            <a:endParaRPr sz="2400">
              <a:latin typeface="Times New Roman"/>
              <a:cs typeface="Times New Roman"/>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68527" y="140335"/>
            <a:ext cx="10771505" cy="1244600"/>
          </a:xfrm>
          <a:prstGeom prst="rect">
            <a:avLst/>
          </a:prstGeom>
        </p:spPr>
        <p:txBody>
          <a:bodyPr vert="horz" wrap="square" lIns="0" tIns="12065" rIns="0" bIns="0" rtlCol="0">
            <a:spAutoFit/>
          </a:bodyPr>
          <a:lstStyle/>
          <a:p>
            <a:pPr marL="12700" marR="5080">
              <a:lnSpc>
                <a:spcPct val="100000"/>
              </a:lnSpc>
              <a:spcBef>
                <a:spcPts val="95"/>
              </a:spcBef>
            </a:pPr>
            <a:r>
              <a:rPr sz="1600" b="1" spc="-5" dirty="0">
                <a:latin typeface="Times New Roman"/>
                <a:cs typeface="Times New Roman"/>
              </a:rPr>
              <a:t>Пример</a:t>
            </a:r>
            <a:r>
              <a:rPr sz="1600" b="1" spc="5" dirty="0">
                <a:latin typeface="Times New Roman"/>
                <a:cs typeface="Times New Roman"/>
              </a:rPr>
              <a:t> </a:t>
            </a:r>
            <a:r>
              <a:rPr sz="1600" b="1" spc="-5" dirty="0">
                <a:latin typeface="Times New Roman"/>
                <a:cs typeface="Times New Roman"/>
              </a:rPr>
              <a:t>3.</a:t>
            </a:r>
            <a:r>
              <a:rPr sz="1600" b="1" spc="15" dirty="0">
                <a:latin typeface="Times New Roman"/>
                <a:cs typeface="Times New Roman"/>
              </a:rPr>
              <a:t> </a:t>
            </a:r>
            <a:r>
              <a:rPr sz="1600" dirty="0">
                <a:latin typeface="Times New Roman"/>
                <a:cs typeface="Times New Roman"/>
              </a:rPr>
              <a:t>Смесь</a:t>
            </a:r>
            <a:r>
              <a:rPr sz="1600" spc="15" dirty="0">
                <a:latin typeface="Times New Roman"/>
                <a:cs typeface="Times New Roman"/>
              </a:rPr>
              <a:t> </a:t>
            </a:r>
            <a:r>
              <a:rPr sz="1600" spc="-5" dirty="0">
                <a:latin typeface="Times New Roman"/>
                <a:cs typeface="Times New Roman"/>
              </a:rPr>
              <a:t>хлоридов</a:t>
            </a:r>
            <a:r>
              <a:rPr sz="1600" spc="-10" dirty="0">
                <a:latin typeface="Times New Roman"/>
                <a:cs typeface="Times New Roman"/>
              </a:rPr>
              <a:t> </a:t>
            </a:r>
            <a:r>
              <a:rPr sz="1600" spc="-5" dirty="0">
                <a:latin typeface="Times New Roman"/>
                <a:cs typeface="Times New Roman"/>
              </a:rPr>
              <a:t>бария</a:t>
            </a:r>
            <a:r>
              <a:rPr sz="1600" spc="15" dirty="0">
                <a:latin typeface="Times New Roman"/>
                <a:cs typeface="Times New Roman"/>
              </a:rPr>
              <a:t> </a:t>
            </a:r>
            <a:r>
              <a:rPr sz="1600" spc="-5" dirty="0">
                <a:latin typeface="Times New Roman"/>
                <a:cs typeface="Times New Roman"/>
              </a:rPr>
              <a:t>и</a:t>
            </a:r>
            <a:r>
              <a:rPr sz="1600" spc="5" dirty="0">
                <a:latin typeface="Times New Roman"/>
                <a:cs typeface="Times New Roman"/>
              </a:rPr>
              <a:t> </a:t>
            </a:r>
            <a:r>
              <a:rPr sz="1600" spc="-10" dirty="0">
                <a:latin typeface="Times New Roman"/>
                <a:cs typeface="Times New Roman"/>
              </a:rPr>
              <a:t>алюминия</a:t>
            </a:r>
            <a:r>
              <a:rPr sz="1600" spc="60" dirty="0">
                <a:latin typeface="Times New Roman"/>
                <a:cs typeface="Times New Roman"/>
              </a:rPr>
              <a:t> </a:t>
            </a:r>
            <a:r>
              <a:rPr sz="1600" spc="-5" dirty="0">
                <a:latin typeface="Times New Roman"/>
                <a:cs typeface="Times New Roman"/>
              </a:rPr>
              <a:t>растворили</a:t>
            </a:r>
            <a:r>
              <a:rPr sz="1600" spc="30" dirty="0">
                <a:latin typeface="Times New Roman"/>
                <a:cs typeface="Times New Roman"/>
              </a:rPr>
              <a:t> </a:t>
            </a:r>
            <a:r>
              <a:rPr sz="1600" spc="-5" dirty="0">
                <a:latin typeface="Times New Roman"/>
                <a:cs typeface="Times New Roman"/>
              </a:rPr>
              <a:t>в</a:t>
            </a:r>
            <a:r>
              <a:rPr sz="1600" spc="-15" dirty="0">
                <a:latin typeface="Times New Roman"/>
                <a:cs typeface="Times New Roman"/>
              </a:rPr>
              <a:t> воде.</a:t>
            </a:r>
            <a:r>
              <a:rPr sz="1600" spc="10" dirty="0">
                <a:latin typeface="Times New Roman"/>
                <a:cs typeface="Times New Roman"/>
              </a:rPr>
              <a:t> </a:t>
            </a:r>
            <a:r>
              <a:rPr sz="1600" spc="-10" dirty="0">
                <a:latin typeface="Times New Roman"/>
                <a:cs typeface="Times New Roman"/>
              </a:rPr>
              <a:t>Полученный</a:t>
            </a:r>
            <a:r>
              <a:rPr sz="1600" spc="50" dirty="0">
                <a:latin typeface="Times New Roman"/>
                <a:cs typeface="Times New Roman"/>
              </a:rPr>
              <a:t> </a:t>
            </a:r>
            <a:r>
              <a:rPr sz="1600" spc="-5" dirty="0">
                <a:latin typeface="Times New Roman"/>
                <a:cs typeface="Times New Roman"/>
              </a:rPr>
              <a:t>раствор</a:t>
            </a:r>
            <a:r>
              <a:rPr sz="1600" spc="5" dirty="0">
                <a:latin typeface="Times New Roman"/>
                <a:cs typeface="Times New Roman"/>
              </a:rPr>
              <a:t> </a:t>
            </a:r>
            <a:r>
              <a:rPr sz="1600" spc="-10" dirty="0">
                <a:latin typeface="Times New Roman"/>
                <a:cs typeface="Times New Roman"/>
              </a:rPr>
              <a:t>разделили</a:t>
            </a:r>
            <a:r>
              <a:rPr sz="1600" spc="45" dirty="0">
                <a:latin typeface="Times New Roman"/>
                <a:cs typeface="Times New Roman"/>
              </a:rPr>
              <a:t> </a:t>
            </a:r>
            <a:r>
              <a:rPr sz="1600" spc="-5" dirty="0">
                <a:latin typeface="Times New Roman"/>
                <a:cs typeface="Times New Roman"/>
              </a:rPr>
              <a:t>на</a:t>
            </a:r>
            <a:r>
              <a:rPr sz="1600" spc="5" dirty="0">
                <a:latin typeface="Times New Roman"/>
                <a:cs typeface="Times New Roman"/>
              </a:rPr>
              <a:t> </a:t>
            </a:r>
            <a:r>
              <a:rPr sz="1600" spc="-5" dirty="0">
                <a:latin typeface="Times New Roman"/>
                <a:cs typeface="Times New Roman"/>
              </a:rPr>
              <a:t>3</a:t>
            </a:r>
            <a:r>
              <a:rPr sz="1600" spc="5" dirty="0">
                <a:latin typeface="Times New Roman"/>
                <a:cs typeface="Times New Roman"/>
              </a:rPr>
              <a:t> </a:t>
            </a:r>
            <a:r>
              <a:rPr sz="1600" spc="-25" dirty="0">
                <a:latin typeface="Times New Roman"/>
                <a:cs typeface="Times New Roman"/>
              </a:rPr>
              <a:t>колбы.</a:t>
            </a:r>
            <a:r>
              <a:rPr sz="1600" spc="5" dirty="0">
                <a:latin typeface="Times New Roman"/>
                <a:cs typeface="Times New Roman"/>
              </a:rPr>
              <a:t> </a:t>
            </a:r>
            <a:r>
              <a:rPr sz="1600" spc="-5" dirty="0">
                <a:latin typeface="Times New Roman"/>
                <a:cs typeface="Times New Roman"/>
              </a:rPr>
              <a:t>К 300</a:t>
            </a:r>
            <a:r>
              <a:rPr sz="1600" spc="5" dirty="0">
                <a:latin typeface="Times New Roman"/>
                <a:cs typeface="Times New Roman"/>
              </a:rPr>
              <a:t> </a:t>
            </a:r>
            <a:r>
              <a:rPr sz="1600" spc="-5" dirty="0">
                <a:latin typeface="Times New Roman"/>
                <a:cs typeface="Times New Roman"/>
              </a:rPr>
              <a:t>г </a:t>
            </a:r>
            <a:r>
              <a:rPr sz="1600" dirty="0">
                <a:latin typeface="Times New Roman"/>
                <a:cs typeface="Times New Roman"/>
              </a:rPr>
              <a:t> </a:t>
            </a:r>
            <a:r>
              <a:rPr sz="1600" spc="-5" dirty="0">
                <a:latin typeface="Times New Roman"/>
                <a:cs typeface="Times New Roman"/>
              </a:rPr>
              <a:t>раствора в</a:t>
            </a:r>
            <a:r>
              <a:rPr sz="1600" dirty="0">
                <a:latin typeface="Times New Roman"/>
                <a:cs typeface="Times New Roman"/>
              </a:rPr>
              <a:t> </a:t>
            </a:r>
            <a:r>
              <a:rPr sz="1600" spc="-10" dirty="0">
                <a:latin typeface="Times New Roman"/>
                <a:cs typeface="Times New Roman"/>
              </a:rPr>
              <a:t>первой</a:t>
            </a:r>
            <a:r>
              <a:rPr sz="1600" spc="15" dirty="0">
                <a:latin typeface="Times New Roman"/>
                <a:cs typeface="Times New Roman"/>
              </a:rPr>
              <a:t> </a:t>
            </a:r>
            <a:r>
              <a:rPr sz="1600" spc="-30" dirty="0">
                <a:latin typeface="Times New Roman"/>
                <a:cs typeface="Times New Roman"/>
              </a:rPr>
              <a:t>колбе</a:t>
            </a:r>
            <a:r>
              <a:rPr sz="1600" spc="10" dirty="0">
                <a:latin typeface="Times New Roman"/>
                <a:cs typeface="Times New Roman"/>
              </a:rPr>
              <a:t> </a:t>
            </a:r>
            <a:r>
              <a:rPr sz="1600" spc="-10" dirty="0">
                <a:latin typeface="Times New Roman"/>
                <a:cs typeface="Times New Roman"/>
              </a:rPr>
              <a:t>прилили</a:t>
            </a:r>
            <a:r>
              <a:rPr sz="1600" spc="40" dirty="0">
                <a:latin typeface="Times New Roman"/>
                <a:cs typeface="Times New Roman"/>
              </a:rPr>
              <a:t> </a:t>
            </a:r>
            <a:r>
              <a:rPr sz="1600" spc="-5" dirty="0">
                <a:latin typeface="Times New Roman"/>
                <a:cs typeface="Times New Roman"/>
              </a:rPr>
              <a:t>164</a:t>
            </a:r>
            <a:r>
              <a:rPr sz="1600" spc="5" dirty="0">
                <a:latin typeface="Times New Roman"/>
                <a:cs typeface="Times New Roman"/>
              </a:rPr>
              <a:t> </a:t>
            </a:r>
            <a:r>
              <a:rPr sz="1600" spc="-5" dirty="0">
                <a:latin typeface="Times New Roman"/>
                <a:cs typeface="Times New Roman"/>
              </a:rPr>
              <a:t>г 10%</a:t>
            </a:r>
            <a:r>
              <a:rPr sz="1600" dirty="0">
                <a:latin typeface="Times New Roman"/>
                <a:cs typeface="Times New Roman"/>
              </a:rPr>
              <a:t> </a:t>
            </a:r>
            <a:r>
              <a:rPr sz="1600" spc="-5" dirty="0">
                <a:latin typeface="Times New Roman"/>
                <a:cs typeface="Times New Roman"/>
              </a:rPr>
              <a:t>раствора</a:t>
            </a:r>
            <a:r>
              <a:rPr sz="1600" spc="10" dirty="0">
                <a:latin typeface="Times New Roman"/>
                <a:cs typeface="Times New Roman"/>
              </a:rPr>
              <a:t> </a:t>
            </a:r>
            <a:r>
              <a:rPr sz="1600" dirty="0">
                <a:latin typeface="Times New Roman"/>
                <a:cs typeface="Times New Roman"/>
              </a:rPr>
              <a:t>фосфата</a:t>
            </a:r>
            <a:r>
              <a:rPr sz="1600" spc="5" dirty="0">
                <a:latin typeface="Times New Roman"/>
                <a:cs typeface="Times New Roman"/>
              </a:rPr>
              <a:t> </a:t>
            </a:r>
            <a:r>
              <a:rPr sz="1600" spc="-10" dirty="0">
                <a:latin typeface="Times New Roman"/>
                <a:cs typeface="Times New Roman"/>
              </a:rPr>
              <a:t>натрия,</a:t>
            </a:r>
            <a:r>
              <a:rPr sz="1600" spc="25" dirty="0">
                <a:latin typeface="Times New Roman"/>
                <a:cs typeface="Times New Roman"/>
              </a:rPr>
              <a:t> </a:t>
            </a:r>
            <a:r>
              <a:rPr sz="1600" spc="-5" dirty="0">
                <a:latin typeface="Times New Roman"/>
                <a:cs typeface="Times New Roman"/>
              </a:rPr>
              <a:t>в </a:t>
            </a:r>
            <a:r>
              <a:rPr sz="1600" spc="-20" dirty="0">
                <a:latin typeface="Times New Roman"/>
                <a:cs typeface="Times New Roman"/>
              </a:rPr>
              <a:t>результате</a:t>
            </a:r>
            <a:r>
              <a:rPr sz="1600" spc="5" dirty="0">
                <a:latin typeface="Times New Roman"/>
                <a:cs typeface="Times New Roman"/>
              </a:rPr>
              <a:t> </a:t>
            </a:r>
            <a:r>
              <a:rPr sz="1600" spc="-15" dirty="0">
                <a:latin typeface="Times New Roman"/>
                <a:cs typeface="Times New Roman"/>
              </a:rPr>
              <a:t>чего</a:t>
            </a:r>
            <a:r>
              <a:rPr sz="1600" dirty="0">
                <a:latin typeface="Times New Roman"/>
                <a:cs typeface="Times New Roman"/>
              </a:rPr>
              <a:t> </a:t>
            </a:r>
            <a:r>
              <a:rPr sz="1600" spc="-5" dirty="0">
                <a:latin typeface="Times New Roman"/>
                <a:cs typeface="Times New Roman"/>
              </a:rPr>
              <a:t>все</a:t>
            </a:r>
            <a:r>
              <a:rPr sz="1600" spc="10" dirty="0">
                <a:latin typeface="Times New Roman"/>
                <a:cs typeface="Times New Roman"/>
              </a:rPr>
              <a:t> </a:t>
            </a:r>
            <a:r>
              <a:rPr sz="1600" spc="-20" dirty="0">
                <a:latin typeface="Times New Roman"/>
                <a:cs typeface="Times New Roman"/>
              </a:rPr>
              <a:t>исходные</a:t>
            </a:r>
            <a:r>
              <a:rPr sz="1600" spc="15" dirty="0">
                <a:latin typeface="Times New Roman"/>
                <a:cs typeface="Times New Roman"/>
              </a:rPr>
              <a:t> </a:t>
            </a:r>
            <a:r>
              <a:rPr sz="1600" spc="-5" dirty="0">
                <a:latin typeface="Times New Roman"/>
                <a:cs typeface="Times New Roman"/>
              </a:rPr>
              <a:t>вещества </a:t>
            </a:r>
            <a:r>
              <a:rPr sz="1600" dirty="0">
                <a:latin typeface="Times New Roman"/>
                <a:cs typeface="Times New Roman"/>
              </a:rPr>
              <a:t> </a:t>
            </a:r>
            <a:r>
              <a:rPr sz="1600" spc="-5" dirty="0">
                <a:latin typeface="Times New Roman"/>
                <a:cs typeface="Times New Roman"/>
              </a:rPr>
              <a:t>прореагировали</a:t>
            </a:r>
            <a:r>
              <a:rPr sz="1600" spc="25" dirty="0">
                <a:latin typeface="Times New Roman"/>
                <a:cs typeface="Times New Roman"/>
              </a:rPr>
              <a:t> </a:t>
            </a:r>
            <a:r>
              <a:rPr sz="1600" spc="-5" dirty="0">
                <a:latin typeface="Times New Roman"/>
                <a:cs typeface="Times New Roman"/>
              </a:rPr>
              <a:t>полностью.</a:t>
            </a:r>
            <a:r>
              <a:rPr sz="1600" spc="40" dirty="0">
                <a:latin typeface="Times New Roman"/>
                <a:cs typeface="Times New Roman"/>
              </a:rPr>
              <a:t> </a:t>
            </a:r>
            <a:r>
              <a:rPr sz="1600" spc="-5" dirty="0">
                <a:latin typeface="Times New Roman"/>
                <a:cs typeface="Times New Roman"/>
              </a:rPr>
              <a:t>К</a:t>
            </a:r>
            <a:r>
              <a:rPr sz="1600" dirty="0">
                <a:latin typeface="Times New Roman"/>
                <a:cs typeface="Times New Roman"/>
              </a:rPr>
              <a:t> </a:t>
            </a:r>
            <a:r>
              <a:rPr sz="1600" spc="-5" dirty="0">
                <a:latin typeface="Times New Roman"/>
                <a:cs typeface="Times New Roman"/>
              </a:rPr>
              <a:t>120</a:t>
            </a:r>
            <a:r>
              <a:rPr sz="1600" spc="-10" dirty="0">
                <a:latin typeface="Times New Roman"/>
                <a:cs typeface="Times New Roman"/>
              </a:rPr>
              <a:t> </a:t>
            </a:r>
            <a:r>
              <a:rPr sz="1600" spc="-5" dirty="0">
                <a:latin typeface="Times New Roman"/>
                <a:cs typeface="Times New Roman"/>
              </a:rPr>
              <a:t>г</a:t>
            </a:r>
            <a:r>
              <a:rPr sz="1600" spc="45" dirty="0">
                <a:latin typeface="Times New Roman"/>
                <a:cs typeface="Times New Roman"/>
              </a:rPr>
              <a:t> </a:t>
            </a:r>
            <a:r>
              <a:rPr sz="1600" spc="-5" dirty="0">
                <a:latin typeface="Times New Roman"/>
                <a:cs typeface="Times New Roman"/>
              </a:rPr>
              <a:t>раствора</a:t>
            </a:r>
            <a:r>
              <a:rPr sz="1600" dirty="0">
                <a:latin typeface="Times New Roman"/>
                <a:cs typeface="Times New Roman"/>
              </a:rPr>
              <a:t> </a:t>
            </a:r>
            <a:r>
              <a:rPr sz="1600" spc="-10" dirty="0">
                <a:latin typeface="Times New Roman"/>
                <a:cs typeface="Times New Roman"/>
              </a:rPr>
              <a:t>во</a:t>
            </a:r>
            <a:r>
              <a:rPr sz="1600" spc="10" dirty="0">
                <a:latin typeface="Times New Roman"/>
                <a:cs typeface="Times New Roman"/>
              </a:rPr>
              <a:t> </a:t>
            </a:r>
            <a:r>
              <a:rPr sz="1600" spc="-15" dirty="0">
                <a:latin typeface="Times New Roman"/>
                <a:cs typeface="Times New Roman"/>
              </a:rPr>
              <a:t>второй</a:t>
            </a:r>
            <a:r>
              <a:rPr sz="1600" dirty="0">
                <a:latin typeface="Times New Roman"/>
                <a:cs typeface="Times New Roman"/>
              </a:rPr>
              <a:t> </a:t>
            </a:r>
            <a:r>
              <a:rPr sz="1600" spc="-30" dirty="0">
                <a:latin typeface="Times New Roman"/>
                <a:cs typeface="Times New Roman"/>
              </a:rPr>
              <a:t>колбе</a:t>
            </a:r>
            <a:r>
              <a:rPr sz="1600" spc="20" dirty="0">
                <a:latin typeface="Times New Roman"/>
                <a:cs typeface="Times New Roman"/>
              </a:rPr>
              <a:t> </a:t>
            </a:r>
            <a:r>
              <a:rPr sz="1600" spc="-5" dirty="0">
                <a:latin typeface="Times New Roman"/>
                <a:cs typeface="Times New Roman"/>
              </a:rPr>
              <a:t>добавили</a:t>
            </a:r>
            <a:r>
              <a:rPr sz="1600" spc="5" dirty="0">
                <a:latin typeface="Times New Roman"/>
                <a:cs typeface="Times New Roman"/>
              </a:rPr>
              <a:t> </a:t>
            </a:r>
            <a:r>
              <a:rPr sz="1600" spc="-5" dirty="0">
                <a:latin typeface="Times New Roman"/>
                <a:cs typeface="Times New Roman"/>
              </a:rPr>
              <a:t>155,61 г</a:t>
            </a:r>
            <a:r>
              <a:rPr sz="1600" spc="15" dirty="0">
                <a:latin typeface="Times New Roman"/>
                <a:cs typeface="Times New Roman"/>
              </a:rPr>
              <a:t> </a:t>
            </a:r>
            <a:r>
              <a:rPr sz="1600" spc="-5" dirty="0">
                <a:latin typeface="Times New Roman"/>
                <a:cs typeface="Times New Roman"/>
              </a:rPr>
              <a:t>20</a:t>
            </a:r>
            <a:r>
              <a:rPr sz="1600" spc="5" dirty="0">
                <a:latin typeface="Times New Roman"/>
                <a:cs typeface="Times New Roman"/>
              </a:rPr>
              <a:t> </a:t>
            </a:r>
            <a:r>
              <a:rPr sz="1600" spc="-5" dirty="0">
                <a:latin typeface="Times New Roman"/>
                <a:cs typeface="Times New Roman"/>
              </a:rPr>
              <a:t>%</a:t>
            </a:r>
            <a:r>
              <a:rPr sz="1600" spc="5" dirty="0">
                <a:latin typeface="Times New Roman"/>
                <a:cs typeface="Times New Roman"/>
              </a:rPr>
              <a:t> </a:t>
            </a:r>
            <a:r>
              <a:rPr sz="1600" spc="-5" dirty="0">
                <a:latin typeface="Times New Roman"/>
                <a:cs typeface="Times New Roman"/>
              </a:rPr>
              <a:t>раствора</a:t>
            </a:r>
            <a:r>
              <a:rPr sz="1600" spc="10" dirty="0">
                <a:latin typeface="Times New Roman"/>
                <a:cs typeface="Times New Roman"/>
              </a:rPr>
              <a:t> </a:t>
            </a:r>
            <a:r>
              <a:rPr sz="1600" spc="-20" dirty="0">
                <a:latin typeface="Times New Roman"/>
                <a:cs typeface="Times New Roman"/>
              </a:rPr>
              <a:t>сульфата</a:t>
            </a:r>
            <a:r>
              <a:rPr sz="1600" spc="20" dirty="0">
                <a:latin typeface="Times New Roman"/>
                <a:cs typeface="Times New Roman"/>
              </a:rPr>
              <a:t> </a:t>
            </a:r>
            <a:r>
              <a:rPr sz="1600" spc="-10" dirty="0">
                <a:latin typeface="Times New Roman"/>
                <a:cs typeface="Times New Roman"/>
              </a:rPr>
              <a:t>натрия,</a:t>
            </a:r>
            <a:r>
              <a:rPr sz="1600" spc="25" dirty="0">
                <a:latin typeface="Times New Roman"/>
                <a:cs typeface="Times New Roman"/>
              </a:rPr>
              <a:t> </a:t>
            </a:r>
            <a:r>
              <a:rPr sz="1600" spc="-10" dirty="0">
                <a:latin typeface="Times New Roman"/>
                <a:cs typeface="Times New Roman"/>
              </a:rPr>
              <a:t>при</a:t>
            </a:r>
            <a:r>
              <a:rPr sz="1600" spc="10" dirty="0">
                <a:latin typeface="Times New Roman"/>
                <a:cs typeface="Times New Roman"/>
              </a:rPr>
              <a:t> </a:t>
            </a:r>
            <a:r>
              <a:rPr sz="1600" spc="-20" dirty="0">
                <a:latin typeface="Times New Roman"/>
                <a:cs typeface="Times New Roman"/>
              </a:rPr>
              <a:t>этом </a:t>
            </a:r>
            <a:r>
              <a:rPr sz="1600" spc="-15" dirty="0">
                <a:latin typeface="Times New Roman"/>
                <a:cs typeface="Times New Roman"/>
              </a:rPr>
              <a:t> </a:t>
            </a:r>
            <a:r>
              <a:rPr sz="1600" spc="-10" dirty="0">
                <a:latin typeface="Times New Roman"/>
                <a:cs typeface="Times New Roman"/>
              </a:rPr>
              <a:t>массовая</a:t>
            </a:r>
            <a:r>
              <a:rPr sz="1600" spc="25" dirty="0">
                <a:latin typeface="Times New Roman"/>
                <a:cs typeface="Times New Roman"/>
              </a:rPr>
              <a:t> </a:t>
            </a:r>
            <a:r>
              <a:rPr sz="1600" spc="-10" dirty="0">
                <a:latin typeface="Times New Roman"/>
                <a:cs typeface="Times New Roman"/>
              </a:rPr>
              <a:t>доля</a:t>
            </a:r>
            <a:r>
              <a:rPr sz="1600" spc="10" dirty="0">
                <a:latin typeface="Times New Roman"/>
                <a:cs typeface="Times New Roman"/>
              </a:rPr>
              <a:t> </a:t>
            </a:r>
            <a:r>
              <a:rPr sz="1600" spc="-20" dirty="0">
                <a:latin typeface="Times New Roman"/>
                <a:cs typeface="Times New Roman"/>
              </a:rPr>
              <a:t>сульфата</a:t>
            </a:r>
            <a:r>
              <a:rPr sz="1600" spc="35" dirty="0">
                <a:latin typeface="Times New Roman"/>
                <a:cs typeface="Times New Roman"/>
              </a:rPr>
              <a:t> </a:t>
            </a:r>
            <a:r>
              <a:rPr sz="1600" spc="-10" dirty="0">
                <a:latin typeface="Times New Roman"/>
                <a:cs typeface="Times New Roman"/>
              </a:rPr>
              <a:t>натрия</a:t>
            </a:r>
            <a:r>
              <a:rPr sz="1600" spc="25" dirty="0">
                <a:latin typeface="Times New Roman"/>
                <a:cs typeface="Times New Roman"/>
              </a:rPr>
              <a:t> </a:t>
            </a:r>
            <a:r>
              <a:rPr sz="1600" spc="-5" dirty="0">
                <a:latin typeface="Times New Roman"/>
                <a:cs typeface="Times New Roman"/>
              </a:rPr>
              <a:t>в</a:t>
            </a:r>
            <a:r>
              <a:rPr sz="1600" spc="5" dirty="0">
                <a:latin typeface="Times New Roman"/>
                <a:cs typeface="Times New Roman"/>
              </a:rPr>
              <a:t> </a:t>
            </a:r>
            <a:r>
              <a:rPr sz="1600" spc="-25" dirty="0">
                <a:latin typeface="Times New Roman"/>
                <a:cs typeface="Times New Roman"/>
              </a:rPr>
              <a:t>конечном</a:t>
            </a:r>
            <a:r>
              <a:rPr sz="1600" spc="10" dirty="0">
                <a:latin typeface="Times New Roman"/>
                <a:cs typeface="Times New Roman"/>
              </a:rPr>
              <a:t> </a:t>
            </a:r>
            <a:r>
              <a:rPr sz="1600" spc="-5" dirty="0">
                <a:latin typeface="Times New Roman"/>
                <a:cs typeface="Times New Roman"/>
              </a:rPr>
              <a:t>растворе</a:t>
            </a:r>
            <a:r>
              <a:rPr sz="1600" spc="15" dirty="0">
                <a:latin typeface="Times New Roman"/>
                <a:cs typeface="Times New Roman"/>
              </a:rPr>
              <a:t> </a:t>
            </a:r>
            <a:r>
              <a:rPr sz="1600" spc="-5" dirty="0">
                <a:latin typeface="Times New Roman"/>
                <a:cs typeface="Times New Roman"/>
              </a:rPr>
              <a:t>оказалась</a:t>
            </a:r>
            <a:r>
              <a:rPr sz="1600" spc="20" dirty="0">
                <a:latin typeface="Times New Roman"/>
                <a:cs typeface="Times New Roman"/>
              </a:rPr>
              <a:t> </a:t>
            </a:r>
            <a:r>
              <a:rPr sz="1600" spc="-5" dirty="0">
                <a:latin typeface="Times New Roman"/>
                <a:cs typeface="Times New Roman"/>
              </a:rPr>
              <a:t>в</a:t>
            </a:r>
            <a:r>
              <a:rPr sz="1600" spc="5" dirty="0">
                <a:latin typeface="Times New Roman"/>
                <a:cs typeface="Times New Roman"/>
              </a:rPr>
              <a:t> </a:t>
            </a:r>
            <a:r>
              <a:rPr sz="1600" spc="-5" dirty="0">
                <a:latin typeface="Times New Roman"/>
                <a:cs typeface="Times New Roman"/>
              </a:rPr>
              <a:t>2</a:t>
            </a:r>
            <a:r>
              <a:rPr sz="1600" spc="15" dirty="0">
                <a:latin typeface="Times New Roman"/>
                <a:cs typeface="Times New Roman"/>
              </a:rPr>
              <a:t> </a:t>
            </a:r>
            <a:r>
              <a:rPr sz="1600" spc="-5" dirty="0">
                <a:latin typeface="Times New Roman"/>
                <a:cs typeface="Times New Roman"/>
              </a:rPr>
              <a:t>раза</a:t>
            </a:r>
            <a:r>
              <a:rPr sz="1600" spc="15" dirty="0">
                <a:latin typeface="Times New Roman"/>
                <a:cs typeface="Times New Roman"/>
              </a:rPr>
              <a:t> </a:t>
            </a:r>
            <a:r>
              <a:rPr sz="1600" spc="-5" dirty="0">
                <a:latin typeface="Times New Roman"/>
                <a:cs typeface="Times New Roman"/>
              </a:rPr>
              <a:t>меньше,</a:t>
            </a:r>
            <a:r>
              <a:rPr sz="1600" spc="35" dirty="0">
                <a:latin typeface="Times New Roman"/>
                <a:cs typeface="Times New Roman"/>
              </a:rPr>
              <a:t> </a:t>
            </a:r>
            <a:r>
              <a:rPr sz="1600" spc="-5" dirty="0">
                <a:latin typeface="Times New Roman"/>
                <a:cs typeface="Times New Roman"/>
              </a:rPr>
              <a:t>чем</a:t>
            </a:r>
            <a:r>
              <a:rPr sz="1600" spc="15" dirty="0">
                <a:latin typeface="Times New Roman"/>
                <a:cs typeface="Times New Roman"/>
              </a:rPr>
              <a:t> </a:t>
            </a:r>
            <a:r>
              <a:rPr sz="1600" spc="-5" dirty="0">
                <a:latin typeface="Times New Roman"/>
                <a:cs typeface="Times New Roman"/>
              </a:rPr>
              <a:t>в</a:t>
            </a:r>
            <a:r>
              <a:rPr sz="1600" spc="10" dirty="0">
                <a:latin typeface="Times New Roman"/>
                <a:cs typeface="Times New Roman"/>
              </a:rPr>
              <a:t> </a:t>
            </a:r>
            <a:r>
              <a:rPr sz="1600" spc="-25" dirty="0">
                <a:latin typeface="Times New Roman"/>
                <a:cs typeface="Times New Roman"/>
              </a:rPr>
              <a:t>исходном.</a:t>
            </a:r>
            <a:r>
              <a:rPr sz="1600" spc="20" dirty="0">
                <a:latin typeface="Times New Roman"/>
                <a:cs typeface="Times New Roman"/>
              </a:rPr>
              <a:t> </a:t>
            </a:r>
            <a:r>
              <a:rPr sz="1600" spc="-10" dirty="0">
                <a:latin typeface="Times New Roman"/>
                <a:cs typeface="Times New Roman"/>
              </a:rPr>
              <a:t>Определите</a:t>
            </a:r>
            <a:r>
              <a:rPr sz="1600" spc="45" dirty="0">
                <a:latin typeface="Times New Roman"/>
                <a:cs typeface="Times New Roman"/>
              </a:rPr>
              <a:t> </a:t>
            </a:r>
            <a:r>
              <a:rPr sz="1600" spc="-5" dirty="0">
                <a:latin typeface="Times New Roman"/>
                <a:cs typeface="Times New Roman"/>
              </a:rPr>
              <a:t>массовые</a:t>
            </a:r>
            <a:r>
              <a:rPr sz="1600" spc="20" dirty="0">
                <a:latin typeface="Times New Roman"/>
                <a:cs typeface="Times New Roman"/>
              </a:rPr>
              <a:t> </a:t>
            </a:r>
            <a:r>
              <a:rPr sz="1600" spc="-10" dirty="0">
                <a:latin typeface="Times New Roman"/>
                <a:cs typeface="Times New Roman"/>
              </a:rPr>
              <a:t>доли </a:t>
            </a:r>
            <a:r>
              <a:rPr sz="1600" spc="-385" dirty="0">
                <a:latin typeface="Times New Roman"/>
                <a:cs typeface="Times New Roman"/>
              </a:rPr>
              <a:t> </a:t>
            </a:r>
            <a:r>
              <a:rPr sz="1600" dirty="0">
                <a:latin typeface="Times New Roman"/>
                <a:cs typeface="Times New Roman"/>
              </a:rPr>
              <a:t>веществ</a:t>
            </a:r>
            <a:r>
              <a:rPr sz="1600" spc="20" dirty="0">
                <a:latin typeface="Times New Roman"/>
                <a:cs typeface="Times New Roman"/>
              </a:rPr>
              <a:t> </a:t>
            </a:r>
            <a:r>
              <a:rPr sz="1600" spc="-5" dirty="0">
                <a:latin typeface="Times New Roman"/>
                <a:cs typeface="Times New Roman"/>
              </a:rPr>
              <a:t>в </a:t>
            </a:r>
            <a:r>
              <a:rPr sz="1600" dirty="0">
                <a:latin typeface="Times New Roman"/>
                <a:cs typeface="Times New Roman"/>
              </a:rPr>
              <a:t>третьей</a:t>
            </a:r>
            <a:r>
              <a:rPr sz="1600" spc="15" dirty="0">
                <a:latin typeface="Times New Roman"/>
                <a:cs typeface="Times New Roman"/>
              </a:rPr>
              <a:t> </a:t>
            </a:r>
            <a:r>
              <a:rPr sz="1600" spc="-25" dirty="0">
                <a:latin typeface="Times New Roman"/>
                <a:cs typeface="Times New Roman"/>
              </a:rPr>
              <a:t>колбе.</a:t>
            </a:r>
            <a:r>
              <a:rPr sz="1600" dirty="0">
                <a:latin typeface="Times New Roman"/>
                <a:cs typeface="Times New Roman"/>
              </a:rPr>
              <a:t> </a:t>
            </a:r>
            <a:r>
              <a:rPr sz="1600" spc="-20" dirty="0">
                <a:latin typeface="Times New Roman"/>
                <a:cs typeface="Times New Roman"/>
              </a:rPr>
              <a:t>Гидролизом</a:t>
            </a:r>
            <a:r>
              <a:rPr sz="1600" spc="25" dirty="0">
                <a:latin typeface="Times New Roman"/>
                <a:cs typeface="Times New Roman"/>
              </a:rPr>
              <a:t> </a:t>
            </a:r>
            <a:r>
              <a:rPr sz="1600" spc="-10" dirty="0">
                <a:latin typeface="Times New Roman"/>
                <a:cs typeface="Times New Roman"/>
              </a:rPr>
              <a:t>солей</a:t>
            </a:r>
            <a:r>
              <a:rPr sz="1600" spc="15" dirty="0">
                <a:latin typeface="Times New Roman"/>
                <a:cs typeface="Times New Roman"/>
              </a:rPr>
              <a:t> </a:t>
            </a:r>
            <a:r>
              <a:rPr sz="1600" spc="-10" dirty="0">
                <a:latin typeface="Times New Roman"/>
                <a:cs typeface="Times New Roman"/>
              </a:rPr>
              <a:t>пренебречь.</a:t>
            </a:r>
            <a:endParaRPr sz="1600">
              <a:latin typeface="Times New Roman"/>
              <a:cs typeface="Times New Roman"/>
            </a:endParaRPr>
          </a:p>
        </p:txBody>
      </p:sp>
      <p:sp>
        <p:nvSpPr>
          <p:cNvPr id="3" name="object 3"/>
          <p:cNvSpPr/>
          <p:nvPr/>
        </p:nvSpPr>
        <p:spPr>
          <a:xfrm>
            <a:off x="6893306" y="1304416"/>
            <a:ext cx="279400" cy="537845"/>
          </a:xfrm>
          <a:custGeom>
            <a:avLst/>
            <a:gdLst/>
            <a:ahLst/>
            <a:cxnLst/>
            <a:rect l="l" t="t" r="r" b="b"/>
            <a:pathLst>
              <a:path w="279400" h="537844">
                <a:moveTo>
                  <a:pt x="279273" y="537337"/>
                </a:moveTo>
                <a:lnTo>
                  <a:pt x="224942" y="535509"/>
                </a:lnTo>
                <a:lnTo>
                  <a:pt x="180578" y="530526"/>
                </a:lnTo>
                <a:lnTo>
                  <a:pt x="150667" y="523138"/>
                </a:lnTo>
                <a:lnTo>
                  <a:pt x="139700" y="514096"/>
                </a:lnTo>
                <a:lnTo>
                  <a:pt x="139700" y="291973"/>
                </a:lnTo>
                <a:lnTo>
                  <a:pt x="128712" y="282930"/>
                </a:lnTo>
                <a:lnTo>
                  <a:pt x="98758" y="275542"/>
                </a:lnTo>
                <a:lnTo>
                  <a:pt x="54350" y="270559"/>
                </a:lnTo>
                <a:lnTo>
                  <a:pt x="0" y="268732"/>
                </a:lnTo>
                <a:lnTo>
                  <a:pt x="54350" y="266902"/>
                </a:lnTo>
                <a:lnTo>
                  <a:pt x="98758" y="261905"/>
                </a:lnTo>
                <a:lnTo>
                  <a:pt x="128712" y="254480"/>
                </a:lnTo>
                <a:lnTo>
                  <a:pt x="139700" y="245364"/>
                </a:lnTo>
                <a:lnTo>
                  <a:pt x="139700" y="23368"/>
                </a:lnTo>
                <a:lnTo>
                  <a:pt x="150667" y="14251"/>
                </a:lnTo>
                <a:lnTo>
                  <a:pt x="180578" y="6826"/>
                </a:lnTo>
                <a:lnTo>
                  <a:pt x="224942" y="1829"/>
                </a:lnTo>
                <a:lnTo>
                  <a:pt x="279273" y="0"/>
                </a:lnTo>
              </a:path>
            </a:pathLst>
          </a:custGeom>
          <a:ln w="6349">
            <a:solidFill>
              <a:srgbClr val="5B9BD4"/>
            </a:solidFill>
          </a:ln>
        </p:spPr>
        <p:txBody>
          <a:bodyPr wrap="square" lIns="0" tIns="0" rIns="0" bIns="0" rtlCol="0"/>
          <a:lstStyle/>
          <a:p>
            <a:endParaRPr/>
          </a:p>
        </p:txBody>
      </p:sp>
      <p:sp>
        <p:nvSpPr>
          <p:cNvPr id="4" name="object 4"/>
          <p:cNvSpPr txBox="1"/>
          <p:nvPr/>
        </p:nvSpPr>
        <p:spPr>
          <a:xfrm>
            <a:off x="7108697" y="2154427"/>
            <a:ext cx="3373754" cy="269240"/>
          </a:xfrm>
          <a:prstGeom prst="rect">
            <a:avLst/>
          </a:prstGeom>
        </p:spPr>
        <p:txBody>
          <a:bodyPr vert="horz" wrap="square" lIns="0" tIns="12065" rIns="0" bIns="0" rtlCol="0">
            <a:spAutoFit/>
          </a:bodyPr>
          <a:lstStyle/>
          <a:p>
            <a:pPr marL="50800">
              <a:lnSpc>
                <a:spcPct val="100000"/>
              </a:lnSpc>
              <a:spcBef>
                <a:spcPts val="95"/>
              </a:spcBef>
              <a:tabLst>
                <a:tab pos="3098800" algn="l"/>
              </a:tabLst>
            </a:pPr>
            <a:r>
              <a:rPr sz="1600" dirty="0">
                <a:latin typeface="Times New Roman"/>
                <a:cs typeface="Times New Roman"/>
              </a:rPr>
              <a:t>AlCl</a:t>
            </a:r>
            <a:r>
              <a:rPr sz="1575" baseline="-21164" dirty="0">
                <a:latin typeface="Times New Roman"/>
                <a:cs typeface="Times New Roman"/>
              </a:rPr>
              <a:t>3</a:t>
            </a:r>
            <a:r>
              <a:rPr sz="1575" spc="209" baseline="-21164" dirty="0">
                <a:latin typeface="Times New Roman"/>
                <a:cs typeface="Times New Roman"/>
              </a:rPr>
              <a:t> </a:t>
            </a:r>
            <a:r>
              <a:rPr sz="1600" spc="-5" dirty="0">
                <a:latin typeface="Times New Roman"/>
                <a:cs typeface="Times New Roman"/>
              </a:rPr>
              <a:t>+</a:t>
            </a:r>
            <a:r>
              <a:rPr sz="1600" spc="5" dirty="0">
                <a:latin typeface="Times New Roman"/>
                <a:cs typeface="Times New Roman"/>
              </a:rPr>
              <a:t> </a:t>
            </a:r>
            <a:r>
              <a:rPr sz="1600" dirty="0">
                <a:latin typeface="Times New Roman"/>
                <a:cs typeface="Times New Roman"/>
              </a:rPr>
              <a:t>Na</a:t>
            </a:r>
            <a:r>
              <a:rPr sz="1575" baseline="-21164" dirty="0">
                <a:latin typeface="Times New Roman"/>
                <a:cs typeface="Times New Roman"/>
              </a:rPr>
              <a:t>2</a:t>
            </a:r>
            <a:r>
              <a:rPr sz="1600" dirty="0">
                <a:latin typeface="Times New Roman"/>
                <a:cs typeface="Times New Roman"/>
              </a:rPr>
              <a:t>SO</a:t>
            </a:r>
            <a:r>
              <a:rPr sz="1575" baseline="-21164" dirty="0">
                <a:latin typeface="Times New Roman"/>
                <a:cs typeface="Times New Roman"/>
              </a:rPr>
              <a:t>4</a:t>
            </a:r>
            <a:r>
              <a:rPr sz="1575" spc="209" baseline="-21164" dirty="0">
                <a:latin typeface="Times New Roman"/>
                <a:cs typeface="Times New Roman"/>
              </a:rPr>
              <a:t> </a:t>
            </a:r>
            <a:r>
              <a:rPr sz="1600" spc="-5" dirty="0">
                <a:latin typeface="Times New Roman"/>
                <a:cs typeface="Times New Roman"/>
              </a:rPr>
              <a:t>≠	(4)</a:t>
            </a:r>
            <a:endParaRPr sz="1600">
              <a:latin typeface="Times New Roman"/>
              <a:cs typeface="Times New Roman"/>
            </a:endParaRPr>
          </a:p>
        </p:txBody>
      </p:sp>
      <p:grpSp>
        <p:nvGrpSpPr>
          <p:cNvPr id="5" name="object 5"/>
          <p:cNvGrpSpPr/>
          <p:nvPr/>
        </p:nvGrpSpPr>
        <p:grpSpPr>
          <a:xfrm>
            <a:off x="6528816" y="1233932"/>
            <a:ext cx="681355" cy="1210945"/>
            <a:chOff x="6528816" y="1233932"/>
            <a:chExt cx="681355" cy="1210945"/>
          </a:xfrm>
        </p:grpSpPr>
        <p:sp>
          <p:nvSpPr>
            <p:cNvPr id="6" name="object 6"/>
            <p:cNvSpPr/>
            <p:nvPr/>
          </p:nvSpPr>
          <p:spPr>
            <a:xfrm>
              <a:off x="6535166" y="1240282"/>
              <a:ext cx="403860" cy="403860"/>
            </a:xfrm>
            <a:custGeom>
              <a:avLst/>
              <a:gdLst/>
              <a:ahLst/>
              <a:cxnLst/>
              <a:rect l="l" t="t" r="r" b="b"/>
              <a:pathLst>
                <a:path w="403859" h="403860">
                  <a:moveTo>
                    <a:pt x="201930" y="0"/>
                  </a:moveTo>
                  <a:lnTo>
                    <a:pt x="155634" y="5333"/>
                  </a:lnTo>
                  <a:lnTo>
                    <a:pt x="113133" y="20527"/>
                  </a:lnTo>
                  <a:lnTo>
                    <a:pt x="75640" y="44367"/>
                  </a:lnTo>
                  <a:lnTo>
                    <a:pt x="44367" y="75640"/>
                  </a:lnTo>
                  <a:lnTo>
                    <a:pt x="20527" y="113133"/>
                  </a:lnTo>
                  <a:lnTo>
                    <a:pt x="5334" y="155634"/>
                  </a:lnTo>
                  <a:lnTo>
                    <a:pt x="0" y="201929"/>
                  </a:lnTo>
                  <a:lnTo>
                    <a:pt x="5333" y="248225"/>
                  </a:lnTo>
                  <a:lnTo>
                    <a:pt x="20527" y="290726"/>
                  </a:lnTo>
                  <a:lnTo>
                    <a:pt x="44367" y="328219"/>
                  </a:lnTo>
                  <a:lnTo>
                    <a:pt x="75640" y="359492"/>
                  </a:lnTo>
                  <a:lnTo>
                    <a:pt x="113133" y="383332"/>
                  </a:lnTo>
                  <a:lnTo>
                    <a:pt x="155634" y="398525"/>
                  </a:lnTo>
                  <a:lnTo>
                    <a:pt x="201930" y="403859"/>
                  </a:lnTo>
                  <a:lnTo>
                    <a:pt x="248225" y="398525"/>
                  </a:lnTo>
                  <a:lnTo>
                    <a:pt x="290726" y="383332"/>
                  </a:lnTo>
                  <a:lnTo>
                    <a:pt x="328219" y="359492"/>
                  </a:lnTo>
                  <a:lnTo>
                    <a:pt x="359492" y="328219"/>
                  </a:lnTo>
                  <a:lnTo>
                    <a:pt x="383332" y="290726"/>
                  </a:lnTo>
                  <a:lnTo>
                    <a:pt x="398526" y="248225"/>
                  </a:lnTo>
                  <a:lnTo>
                    <a:pt x="403860" y="201929"/>
                  </a:lnTo>
                  <a:lnTo>
                    <a:pt x="398526" y="155634"/>
                  </a:lnTo>
                  <a:lnTo>
                    <a:pt x="383332" y="113133"/>
                  </a:lnTo>
                  <a:lnTo>
                    <a:pt x="359492" y="75640"/>
                  </a:lnTo>
                  <a:lnTo>
                    <a:pt x="328219" y="44367"/>
                  </a:lnTo>
                  <a:lnTo>
                    <a:pt x="290726" y="20527"/>
                  </a:lnTo>
                  <a:lnTo>
                    <a:pt x="248225" y="5333"/>
                  </a:lnTo>
                  <a:lnTo>
                    <a:pt x="201930" y="0"/>
                  </a:lnTo>
                  <a:close/>
                </a:path>
              </a:pathLst>
            </a:custGeom>
            <a:solidFill>
              <a:srgbClr val="5B9BD4"/>
            </a:solidFill>
          </p:spPr>
          <p:txBody>
            <a:bodyPr wrap="square" lIns="0" tIns="0" rIns="0" bIns="0" rtlCol="0"/>
            <a:lstStyle/>
            <a:p>
              <a:endParaRPr/>
            </a:p>
          </p:txBody>
        </p:sp>
        <p:sp>
          <p:nvSpPr>
            <p:cNvPr id="7" name="object 7"/>
            <p:cNvSpPr/>
            <p:nvPr/>
          </p:nvSpPr>
          <p:spPr>
            <a:xfrm>
              <a:off x="6535166" y="1240282"/>
              <a:ext cx="403860" cy="403860"/>
            </a:xfrm>
            <a:custGeom>
              <a:avLst/>
              <a:gdLst/>
              <a:ahLst/>
              <a:cxnLst/>
              <a:rect l="l" t="t" r="r" b="b"/>
              <a:pathLst>
                <a:path w="403859" h="403860">
                  <a:moveTo>
                    <a:pt x="0" y="201929"/>
                  </a:moveTo>
                  <a:lnTo>
                    <a:pt x="5334" y="155634"/>
                  </a:lnTo>
                  <a:lnTo>
                    <a:pt x="20527" y="113133"/>
                  </a:lnTo>
                  <a:lnTo>
                    <a:pt x="44367" y="75640"/>
                  </a:lnTo>
                  <a:lnTo>
                    <a:pt x="75640" y="44367"/>
                  </a:lnTo>
                  <a:lnTo>
                    <a:pt x="113133" y="20527"/>
                  </a:lnTo>
                  <a:lnTo>
                    <a:pt x="155634" y="5333"/>
                  </a:lnTo>
                  <a:lnTo>
                    <a:pt x="201930" y="0"/>
                  </a:lnTo>
                  <a:lnTo>
                    <a:pt x="248225" y="5333"/>
                  </a:lnTo>
                  <a:lnTo>
                    <a:pt x="290726" y="20527"/>
                  </a:lnTo>
                  <a:lnTo>
                    <a:pt x="328219" y="44367"/>
                  </a:lnTo>
                  <a:lnTo>
                    <a:pt x="359492" y="75640"/>
                  </a:lnTo>
                  <a:lnTo>
                    <a:pt x="383332" y="113133"/>
                  </a:lnTo>
                  <a:lnTo>
                    <a:pt x="398526" y="155634"/>
                  </a:lnTo>
                  <a:lnTo>
                    <a:pt x="403860" y="201929"/>
                  </a:lnTo>
                  <a:lnTo>
                    <a:pt x="398526" y="248225"/>
                  </a:lnTo>
                  <a:lnTo>
                    <a:pt x="383332" y="290726"/>
                  </a:lnTo>
                  <a:lnTo>
                    <a:pt x="359492" y="328219"/>
                  </a:lnTo>
                  <a:lnTo>
                    <a:pt x="328219" y="359492"/>
                  </a:lnTo>
                  <a:lnTo>
                    <a:pt x="290726" y="383332"/>
                  </a:lnTo>
                  <a:lnTo>
                    <a:pt x="248225" y="398525"/>
                  </a:lnTo>
                  <a:lnTo>
                    <a:pt x="201930" y="403859"/>
                  </a:lnTo>
                  <a:lnTo>
                    <a:pt x="155634" y="398525"/>
                  </a:lnTo>
                  <a:lnTo>
                    <a:pt x="113133" y="383332"/>
                  </a:lnTo>
                  <a:lnTo>
                    <a:pt x="75640" y="359492"/>
                  </a:lnTo>
                  <a:lnTo>
                    <a:pt x="44367" y="328219"/>
                  </a:lnTo>
                  <a:lnTo>
                    <a:pt x="20527" y="290726"/>
                  </a:lnTo>
                  <a:lnTo>
                    <a:pt x="5333" y="248225"/>
                  </a:lnTo>
                  <a:lnTo>
                    <a:pt x="0" y="201929"/>
                  </a:lnTo>
                  <a:close/>
                </a:path>
              </a:pathLst>
            </a:custGeom>
            <a:ln w="12700">
              <a:solidFill>
                <a:srgbClr val="41709C"/>
              </a:solidFill>
            </a:ln>
          </p:spPr>
          <p:txBody>
            <a:bodyPr wrap="square" lIns="0" tIns="0" rIns="0" bIns="0" rtlCol="0"/>
            <a:lstStyle/>
            <a:p>
              <a:endParaRPr/>
            </a:p>
          </p:txBody>
        </p:sp>
        <p:sp>
          <p:nvSpPr>
            <p:cNvPr id="8" name="object 8"/>
            <p:cNvSpPr/>
            <p:nvPr/>
          </p:nvSpPr>
          <p:spPr>
            <a:xfrm>
              <a:off x="6927342" y="1960626"/>
              <a:ext cx="279400" cy="481330"/>
            </a:xfrm>
            <a:custGeom>
              <a:avLst/>
              <a:gdLst/>
              <a:ahLst/>
              <a:cxnLst/>
              <a:rect l="l" t="t" r="r" b="b"/>
              <a:pathLst>
                <a:path w="279400" h="481330">
                  <a:moveTo>
                    <a:pt x="279400" y="480822"/>
                  </a:moveTo>
                  <a:lnTo>
                    <a:pt x="224996" y="478994"/>
                  </a:lnTo>
                  <a:lnTo>
                    <a:pt x="180594" y="474011"/>
                  </a:lnTo>
                  <a:lnTo>
                    <a:pt x="150669" y="466623"/>
                  </a:lnTo>
                  <a:lnTo>
                    <a:pt x="139700" y="457581"/>
                  </a:lnTo>
                  <a:lnTo>
                    <a:pt x="139700" y="263652"/>
                  </a:lnTo>
                  <a:lnTo>
                    <a:pt x="128730" y="254609"/>
                  </a:lnTo>
                  <a:lnTo>
                    <a:pt x="98806" y="247221"/>
                  </a:lnTo>
                  <a:lnTo>
                    <a:pt x="54403" y="242238"/>
                  </a:lnTo>
                  <a:lnTo>
                    <a:pt x="0" y="240411"/>
                  </a:lnTo>
                  <a:lnTo>
                    <a:pt x="54403" y="238583"/>
                  </a:lnTo>
                  <a:lnTo>
                    <a:pt x="98806" y="233600"/>
                  </a:lnTo>
                  <a:lnTo>
                    <a:pt x="128730" y="226212"/>
                  </a:lnTo>
                  <a:lnTo>
                    <a:pt x="139700" y="217170"/>
                  </a:lnTo>
                  <a:lnTo>
                    <a:pt x="139700" y="23241"/>
                  </a:lnTo>
                  <a:lnTo>
                    <a:pt x="150669" y="14198"/>
                  </a:lnTo>
                  <a:lnTo>
                    <a:pt x="180594" y="6810"/>
                  </a:lnTo>
                  <a:lnTo>
                    <a:pt x="224996" y="1827"/>
                  </a:lnTo>
                  <a:lnTo>
                    <a:pt x="279400" y="0"/>
                  </a:lnTo>
                </a:path>
              </a:pathLst>
            </a:custGeom>
            <a:ln w="6350">
              <a:solidFill>
                <a:srgbClr val="5B9BD4"/>
              </a:solidFill>
            </a:ln>
          </p:spPr>
          <p:txBody>
            <a:bodyPr wrap="square" lIns="0" tIns="0" rIns="0" bIns="0" rtlCol="0"/>
            <a:lstStyle/>
            <a:p>
              <a:endParaRPr/>
            </a:p>
          </p:txBody>
        </p:sp>
        <p:sp>
          <p:nvSpPr>
            <p:cNvPr id="9" name="object 9"/>
            <p:cNvSpPr/>
            <p:nvPr/>
          </p:nvSpPr>
          <p:spPr>
            <a:xfrm>
              <a:off x="6535166" y="1858518"/>
              <a:ext cx="403860" cy="404495"/>
            </a:xfrm>
            <a:custGeom>
              <a:avLst/>
              <a:gdLst/>
              <a:ahLst/>
              <a:cxnLst/>
              <a:rect l="l" t="t" r="r" b="b"/>
              <a:pathLst>
                <a:path w="403859" h="404494">
                  <a:moveTo>
                    <a:pt x="201930" y="0"/>
                  </a:moveTo>
                  <a:lnTo>
                    <a:pt x="155634" y="5334"/>
                  </a:lnTo>
                  <a:lnTo>
                    <a:pt x="113133" y="20530"/>
                  </a:lnTo>
                  <a:lnTo>
                    <a:pt x="75640" y="44377"/>
                  </a:lnTo>
                  <a:lnTo>
                    <a:pt x="44367" y="75663"/>
                  </a:lnTo>
                  <a:lnTo>
                    <a:pt x="20527" y="113179"/>
                  </a:lnTo>
                  <a:lnTo>
                    <a:pt x="5334" y="155714"/>
                  </a:lnTo>
                  <a:lnTo>
                    <a:pt x="0" y="202057"/>
                  </a:lnTo>
                  <a:lnTo>
                    <a:pt x="5333" y="248352"/>
                  </a:lnTo>
                  <a:lnTo>
                    <a:pt x="20527" y="290853"/>
                  </a:lnTo>
                  <a:lnTo>
                    <a:pt x="44367" y="328346"/>
                  </a:lnTo>
                  <a:lnTo>
                    <a:pt x="75640" y="359619"/>
                  </a:lnTo>
                  <a:lnTo>
                    <a:pt x="113133" y="383459"/>
                  </a:lnTo>
                  <a:lnTo>
                    <a:pt x="155634" y="398653"/>
                  </a:lnTo>
                  <a:lnTo>
                    <a:pt x="201930" y="403987"/>
                  </a:lnTo>
                  <a:lnTo>
                    <a:pt x="248225" y="398653"/>
                  </a:lnTo>
                  <a:lnTo>
                    <a:pt x="290726" y="383459"/>
                  </a:lnTo>
                  <a:lnTo>
                    <a:pt x="328219" y="359619"/>
                  </a:lnTo>
                  <a:lnTo>
                    <a:pt x="359492" y="328346"/>
                  </a:lnTo>
                  <a:lnTo>
                    <a:pt x="383332" y="290853"/>
                  </a:lnTo>
                  <a:lnTo>
                    <a:pt x="398526" y="248352"/>
                  </a:lnTo>
                  <a:lnTo>
                    <a:pt x="403860" y="202057"/>
                  </a:lnTo>
                  <a:lnTo>
                    <a:pt x="398526" y="155714"/>
                  </a:lnTo>
                  <a:lnTo>
                    <a:pt x="383332" y="113179"/>
                  </a:lnTo>
                  <a:lnTo>
                    <a:pt x="359492" y="75663"/>
                  </a:lnTo>
                  <a:lnTo>
                    <a:pt x="328219" y="44377"/>
                  </a:lnTo>
                  <a:lnTo>
                    <a:pt x="290726" y="20530"/>
                  </a:lnTo>
                  <a:lnTo>
                    <a:pt x="248225" y="5334"/>
                  </a:lnTo>
                  <a:lnTo>
                    <a:pt x="201930" y="0"/>
                  </a:lnTo>
                  <a:close/>
                </a:path>
              </a:pathLst>
            </a:custGeom>
            <a:solidFill>
              <a:srgbClr val="5B9BD4"/>
            </a:solidFill>
          </p:spPr>
          <p:txBody>
            <a:bodyPr wrap="square" lIns="0" tIns="0" rIns="0" bIns="0" rtlCol="0"/>
            <a:lstStyle/>
            <a:p>
              <a:endParaRPr/>
            </a:p>
          </p:txBody>
        </p:sp>
        <p:sp>
          <p:nvSpPr>
            <p:cNvPr id="10" name="object 10"/>
            <p:cNvSpPr/>
            <p:nvPr/>
          </p:nvSpPr>
          <p:spPr>
            <a:xfrm>
              <a:off x="6535166" y="1858518"/>
              <a:ext cx="403860" cy="404495"/>
            </a:xfrm>
            <a:custGeom>
              <a:avLst/>
              <a:gdLst/>
              <a:ahLst/>
              <a:cxnLst/>
              <a:rect l="l" t="t" r="r" b="b"/>
              <a:pathLst>
                <a:path w="403859" h="404494">
                  <a:moveTo>
                    <a:pt x="0" y="202057"/>
                  </a:moveTo>
                  <a:lnTo>
                    <a:pt x="5334" y="155714"/>
                  </a:lnTo>
                  <a:lnTo>
                    <a:pt x="20527" y="113179"/>
                  </a:lnTo>
                  <a:lnTo>
                    <a:pt x="44367" y="75663"/>
                  </a:lnTo>
                  <a:lnTo>
                    <a:pt x="75640" y="44377"/>
                  </a:lnTo>
                  <a:lnTo>
                    <a:pt x="113133" y="20530"/>
                  </a:lnTo>
                  <a:lnTo>
                    <a:pt x="155634" y="5334"/>
                  </a:lnTo>
                  <a:lnTo>
                    <a:pt x="201930" y="0"/>
                  </a:lnTo>
                  <a:lnTo>
                    <a:pt x="248225" y="5334"/>
                  </a:lnTo>
                  <a:lnTo>
                    <a:pt x="290726" y="20530"/>
                  </a:lnTo>
                  <a:lnTo>
                    <a:pt x="328219" y="44377"/>
                  </a:lnTo>
                  <a:lnTo>
                    <a:pt x="359492" y="75663"/>
                  </a:lnTo>
                  <a:lnTo>
                    <a:pt x="383332" y="113179"/>
                  </a:lnTo>
                  <a:lnTo>
                    <a:pt x="398526" y="155714"/>
                  </a:lnTo>
                  <a:lnTo>
                    <a:pt x="403860" y="202057"/>
                  </a:lnTo>
                  <a:lnTo>
                    <a:pt x="398526" y="248352"/>
                  </a:lnTo>
                  <a:lnTo>
                    <a:pt x="383332" y="290853"/>
                  </a:lnTo>
                  <a:lnTo>
                    <a:pt x="359492" y="328346"/>
                  </a:lnTo>
                  <a:lnTo>
                    <a:pt x="328219" y="359619"/>
                  </a:lnTo>
                  <a:lnTo>
                    <a:pt x="290726" y="383459"/>
                  </a:lnTo>
                  <a:lnTo>
                    <a:pt x="248225" y="398653"/>
                  </a:lnTo>
                  <a:lnTo>
                    <a:pt x="201930" y="403987"/>
                  </a:lnTo>
                  <a:lnTo>
                    <a:pt x="155634" y="398653"/>
                  </a:lnTo>
                  <a:lnTo>
                    <a:pt x="113133" y="383459"/>
                  </a:lnTo>
                  <a:lnTo>
                    <a:pt x="75640" y="359619"/>
                  </a:lnTo>
                  <a:lnTo>
                    <a:pt x="44367" y="328346"/>
                  </a:lnTo>
                  <a:lnTo>
                    <a:pt x="20527" y="290853"/>
                  </a:lnTo>
                  <a:lnTo>
                    <a:pt x="5333" y="248352"/>
                  </a:lnTo>
                  <a:lnTo>
                    <a:pt x="0" y="202057"/>
                  </a:lnTo>
                  <a:close/>
                </a:path>
              </a:pathLst>
            </a:custGeom>
            <a:ln w="12700">
              <a:solidFill>
                <a:srgbClr val="41709C"/>
              </a:solidFill>
            </a:ln>
          </p:spPr>
          <p:txBody>
            <a:bodyPr wrap="square" lIns="0" tIns="0" rIns="0" bIns="0" rtlCol="0"/>
            <a:lstStyle/>
            <a:p>
              <a:endParaRPr/>
            </a:p>
          </p:txBody>
        </p:sp>
      </p:grpSp>
      <p:sp>
        <p:nvSpPr>
          <p:cNvPr id="11" name="object 11"/>
          <p:cNvSpPr txBox="1"/>
          <p:nvPr/>
        </p:nvSpPr>
        <p:spPr>
          <a:xfrm>
            <a:off x="6648957" y="1295780"/>
            <a:ext cx="4218305" cy="887730"/>
          </a:xfrm>
          <a:prstGeom prst="rect">
            <a:avLst/>
          </a:prstGeom>
        </p:spPr>
        <p:txBody>
          <a:bodyPr vert="horz" wrap="square" lIns="0" tIns="29209" rIns="0" bIns="0" rtlCol="0">
            <a:spAutoFit/>
          </a:bodyPr>
          <a:lstStyle/>
          <a:p>
            <a:pPr marL="441325" marR="55880" indent="-379095">
              <a:lnSpc>
                <a:spcPts val="1830"/>
              </a:lnSpc>
              <a:spcBef>
                <a:spcPts val="229"/>
              </a:spcBef>
              <a:buClr>
                <a:srgbClr val="FFFFFF"/>
              </a:buClr>
              <a:buFont typeface="Calibri"/>
              <a:buAutoNum type="romanUcPeriod"/>
              <a:tabLst>
                <a:tab pos="441325" algn="l"/>
                <a:tab pos="441959" algn="l"/>
              </a:tabLst>
            </a:pPr>
            <a:r>
              <a:rPr sz="2400" spc="-7" baseline="3472" dirty="0">
                <a:latin typeface="Times New Roman"/>
                <a:cs typeface="Times New Roman"/>
              </a:rPr>
              <a:t>3BaCl</a:t>
            </a:r>
            <a:r>
              <a:rPr sz="1575" spc="-7" baseline="-15873" dirty="0">
                <a:latin typeface="Times New Roman"/>
                <a:cs typeface="Times New Roman"/>
              </a:rPr>
              <a:t>2</a:t>
            </a:r>
            <a:r>
              <a:rPr sz="1575" spc="195" baseline="-15873" dirty="0">
                <a:latin typeface="Times New Roman"/>
                <a:cs typeface="Times New Roman"/>
              </a:rPr>
              <a:t> </a:t>
            </a:r>
            <a:r>
              <a:rPr sz="2400" spc="-7" baseline="3472" dirty="0">
                <a:latin typeface="Times New Roman"/>
                <a:cs typeface="Times New Roman"/>
              </a:rPr>
              <a:t>+ </a:t>
            </a:r>
            <a:r>
              <a:rPr sz="2400" baseline="3472" dirty="0">
                <a:latin typeface="Times New Roman"/>
                <a:cs typeface="Times New Roman"/>
              </a:rPr>
              <a:t>2Na</a:t>
            </a:r>
            <a:r>
              <a:rPr sz="1575" baseline="-15873" dirty="0">
                <a:latin typeface="Times New Roman"/>
                <a:cs typeface="Times New Roman"/>
              </a:rPr>
              <a:t>3</a:t>
            </a:r>
            <a:r>
              <a:rPr sz="2400" baseline="3472" dirty="0">
                <a:latin typeface="Times New Roman"/>
                <a:cs typeface="Times New Roman"/>
              </a:rPr>
              <a:t>PO</a:t>
            </a:r>
            <a:r>
              <a:rPr sz="1575" baseline="-15873" dirty="0">
                <a:latin typeface="Times New Roman"/>
                <a:cs typeface="Times New Roman"/>
              </a:rPr>
              <a:t>4</a:t>
            </a:r>
            <a:r>
              <a:rPr sz="1575" spc="202" baseline="-15873" dirty="0">
                <a:latin typeface="Times New Roman"/>
                <a:cs typeface="Times New Roman"/>
              </a:rPr>
              <a:t> </a:t>
            </a:r>
            <a:r>
              <a:rPr sz="2400" spc="-7" baseline="3472" dirty="0">
                <a:latin typeface="Times New Roman"/>
                <a:cs typeface="Times New Roman"/>
              </a:rPr>
              <a:t>=</a:t>
            </a:r>
            <a:r>
              <a:rPr sz="2400" spc="-15" baseline="3472" dirty="0">
                <a:latin typeface="Times New Roman"/>
                <a:cs typeface="Times New Roman"/>
              </a:rPr>
              <a:t> </a:t>
            </a:r>
            <a:r>
              <a:rPr sz="2400" baseline="3472" dirty="0">
                <a:latin typeface="Times New Roman"/>
                <a:cs typeface="Times New Roman"/>
              </a:rPr>
              <a:t>Ba</a:t>
            </a:r>
            <a:r>
              <a:rPr sz="1575" baseline="-15873" dirty="0">
                <a:latin typeface="Times New Roman"/>
                <a:cs typeface="Times New Roman"/>
              </a:rPr>
              <a:t>3</a:t>
            </a:r>
            <a:r>
              <a:rPr sz="2400" baseline="3472" dirty="0">
                <a:latin typeface="Times New Roman"/>
                <a:cs typeface="Times New Roman"/>
              </a:rPr>
              <a:t>(PO</a:t>
            </a:r>
            <a:r>
              <a:rPr sz="1575" baseline="-15873" dirty="0">
                <a:latin typeface="Times New Roman"/>
                <a:cs typeface="Times New Roman"/>
              </a:rPr>
              <a:t>4</a:t>
            </a:r>
            <a:r>
              <a:rPr sz="2400" baseline="3472" dirty="0">
                <a:latin typeface="Times New Roman"/>
                <a:cs typeface="Times New Roman"/>
              </a:rPr>
              <a:t>)</a:t>
            </a:r>
            <a:r>
              <a:rPr sz="1575" baseline="-15873" dirty="0">
                <a:latin typeface="Times New Roman"/>
                <a:cs typeface="Times New Roman"/>
              </a:rPr>
              <a:t>2</a:t>
            </a:r>
            <a:r>
              <a:rPr sz="2400" baseline="3472" dirty="0">
                <a:latin typeface="Times New Roman"/>
                <a:cs typeface="Times New Roman"/>
              </a:rPr>
              <a:t>↓</a:t>
            </a:r>
            <a:r>
              <a:rPr sz="2400" spc="15" baseline="3472" dirty="0">
                <a:latin typeface="Times New Roman"/>
                <a:cs typeface="Times New Roman"/>
              </a:rPr>
              <a:t> </a:t>
            </a:r>
            <a:r>
              <a:rPr sz="2400" spc="-7" baseline="3472" dirty="0">
                <a:latin typeface="Times New Roman"/>
                <a:cs typeface="Times New Roman"/>
              </a:rPr>
              <a:t>+</a:t>
            </a:r>
            <a:r>
              <a:rPr sz="2400" spc="-15" baseline="3472" dirty="0">
                <a:latin typeface="Times New Roman"/>
                <a:cs typeface="Times New Roman"/>
              </a:rPr>
              <a:t> </a:t>
            </a:r>
            <a:r>
              <a:rPr sz="2400" spc="-7" baseline="3472" dirty="0">
                <a:latin typeface="Times New Roman"/>
                <a:cs typeface="Times New Roman"/>
              </a:rPr>
              <a:t>6NaCl</a:t>
            </a:r>
            <a:r>
              <a:rPr sz="2400" baseline="3472" dirty="0">
                <a:latin typeface="Times New Roman"/>
                <a:cs typeface="Times New Roman"/>
              </a:rPr>
              <a:t> </a:t>
            </a:r>
            <a:r>
              <a:rPr sz="2400" spc="-7" baseline="3472" dirty="0">
                <a:latin typeface="Times New Roman"/>
                <a:cs typeface="Times New Roman"/>
              </a:rPr>
              <a:t>(1) </a:t>
            </a:r>
            <a:r>
              <a:rPr sz="2400" spc="-577" baseline="3472" dirty="0">
                <a:latin typeface="Times New Roman"/>
                <a:cs typeface="Times New Roman"/>
              </a:rPr>
              <a:t> </a:t>
            </a:r>
            <a:r>
              <a:rPr sz="1600" dirty="0">
                <a:latin typeface="Times New Roman"/>
                <a:cs typeface="Times New Roman"/>
              </a:rPr>
              <a:t>AlCl</a:t>
            </a:r>
            <a:r>
              <a:rPr sz="1575" baseline="-21164" dirty="0">
                <a:latin typeface="Times New Roman"/>
                <a:cs typeface="Times New Roman"/>
              </a:rPr>
              <a:t>3</a:t>
            </a:r>
            <a:r>
              <a:rPr sz="1575" spc="195" baseline="-21164" dirty="0">
                <a:latin typeface="Times New Roman"/>
                <a:cs typeface="Times New Roman"/>
              </a:rPr>
              <a:t> </a:t>
            </a:r>
            <a:r>
              <a:rPr sz="1600" spc="-5" dirty="0">
                <a:latin typeface="Times New Roman"/>
                <a:cs typeface="Times New Roman"/>
              </a:rPr>
              <a:t>+</a:t>
            </a:r>
            <a:r>
              <a:rPr sz="1600" spc="5" dirty="0">
                <a:latin typeface="Times New Roman"/>
                <a:cs typeface="Times New Roman"/>
              </a:rPr>
              <a:t> </a:t>
            </a:r>
            <a:r>
              <a:rPr sz="1600" dirty="0">
                <a:latin typeface="Times New Roman"/>
                <a:cs typeface="Times New Roman"/>
              </a:rPr>
              <a:t>Na</a:t>
            </a:r>
            <a:r>
              <a:rPr sz="1575" baseline="-21164" dirty="0">
                <a:latin typeface="Times New Roman"/>
                <a:cs typeface="Times New Roman"/>
              </a:rPr>
              <a:t>3</a:t>
            </a:r>
            <a:r>
              <a:rPr sz="1600" dirty="0">
                <a:latin typeface="Times New Roman"/>
                <a:cs typeface="Times New Roman"/>
              </a:rPr>
              <a:t>PO</a:t>
            </a:r>
            <a:r>
              <a:rPr sz="1575" baseline="-21164" dirty="0">
                <a:latin typeface="Times New Roman"/>
                <a:cs typeface="Times New Roman"/>
              </a:rPr>
              <a:t>4</a:t>
            </a:r>
            <a:r>
              <a:rPr sz="1575" spc="202" baseline="-21164" dirty="0">
                <a:latin typeface="Times New Roman"/>
                <a:cs typeface="Times New Roman"/>
              </a:rPr>
              <a:t> </a:t>
            </a:r>
            <a:r>
              <a:rPr sz="1600" spc="-5" dirty="0">
                <a:latin typeface="Times New Roman"/>
                <a:cs typeface="Times New Roman"/>
              </a:rPr>
              <a:t>=</a:t>
            </a:r>
            <a:r>
              <a:rPr sz="1600" spc="-95" dirty="0">
                <a:latin typeface="Times New Roman"/>
                <a:cs typeface="Times New Roman"/>
              </a:rPr>
              <a:t> </a:t>
            </a:r>
            <a:r>
              <a:rPr sz="1600" dirty="0">
                <a:latin typeface="Times New Roman"/>
                <a:cs typeface="Times New Roman"/>
              </a:rPr>
              <a:t>AlPO</a:t>
            </a:r>
            <a:r>
              <a:rPr sz="1575" baseline="-21164" dirty="0">
                <a:latin typeface="Times New Roman"/>
                <a:cs typeface="Times New Roman"/>
              </a:rPr>
              <a:t>4</a:t>
            </a:r>
            <a:r>
              <a:rPr sz="1600" dirty="0">
                <a:latin typeface="Times New Roman"/>
                <a:cs typeface="Times New Roman"/>
              </a:rPr>
              <a:t>↓ </a:t>
            </a:r>
            <a:r>
              <a:rPr sz="1600" spc="-5" dirty="0">
                <a:latin typeface="Times New Roman"/>
                <a:cs typeface="Times New Roman"/>
              </a:rPr>
              <a:t>+ 3NaCl</a:t>
            </a:r>
            <a:r>
              <a:rPr sz="1600" spc="-10" dirty="0">
                <a:latin typeface="Times New Roman"/>
                <a:cs typeface="Times New Roman"/>
              </a:rPr>
              <a:t> </a:t>
            </a:r>
            <a:r>
              <a:rPr sz="1600" spc="-5" dirty="0">
                <a:latin typeface="Times New Roman"/>
                <a:cs typeface="Times New Roman"/>
              </a:rPr>
              <a:t>(2)</a:t>
            </a:r>
            <a:endParaRPr sz="1600">
              <a:latin typeface="Times New Roman"/>
              <a:cs typeface="Times New Roman"/>
            </a:endParaRPr>
          </a:p>
          <a:p>
            <a:pPr marL="510540" indent="-472440">
              <a:lnSpc>
                <a:spcPct val="100000"/>
              </a:lnSpc>
              <a:spcBef>
                <a:spcPts val="1075"/>
              </a:spcBef>
              <a:buClr>
                <a:srgbClr val="FFFFFF"/>
              </a:buClr>
              <a:buFont typeface="Calibri"/>
              <a:buAutoNum type="romanUcPeriod"/>
              <a:tabLst>
                <a:tab pos="509905" algn="l"/>
                <a:tab pos="510540" algn="l"/>
              </a:tabLst>
            </a:pPr>
            <a:r>
              <a:rPr sz="2400" baseline="1736" dirty="0">
                <a:latin typeface="Times New Roman"/>
                <a:cs typeface="Times New Roman"/>
              </a:rPr>
              <a:t>BaCl</a:t>
            </a:r>
            <a:r>
              <a:rPr sz="1575" baseline="-18518" dirty="0">
                <a:latin typeface="Times New Roman"/>
                <a:cs typeface="Times New Roman"/>
              </a:rPr>
              <a:t>2</a:t>
            </a:r>
            <a:r>
              <a:rPr sz="1575" spc="195" baseline="-18518" dirty="0">
                <a:latin typeface="Times New Roman"/>
                <a:cs typeface="Times New Roman"/>
              </a:rPr>
              <a:t> </a:t>
            </a:r>
            <a:r>
              <a:rPr sz="2400" spc="-7" baseline="1736" dirty="0">
                <a:latin typeface="Times New Roman"/>
                <a:cs typeface="Times New Roman"/>
              </a:rPr>
              <a:t>+</a:t>
            </a:r>
            <a:r>
              <a:rPr sz="2400" spc="-15" baseline="1736" dirty="0">
                <a:latin typeface="Times New Roman"/>
                <a:cs typeface="Times New Roman"/>
              </a:rPr>
              <a:t> </a:t>
            </a:r>
            <a:r>
              <a:rPr sz="2400" baseline="1736" dirty="0">
                <a:latin typeface="Times New Roman"/>
                <a:cs typeface="Times New Roman"/>
              </a:rPr>
              <a:t>Na</a:t>
            </a:r>
            <a:r>
              <a:rPr sz="1575" baseline="-18518" dirty="0">
                <a:latin typeface="Times New Roman"/>
                <a:cs typeface="Times New Roman"/>
              </a:rPr>
              <a:t>2</a:t>
            </a:r>
            <a:r>
              <a:rPr sz="2400" baseline="1736" dirty="0">
                <a:latin typeface="Times New Roman"/>
                <a:cs typeface="Times New Roman"/>
              </a:rPr>
              <a:t>SO</a:t>
            </a:r>
            <a:r>
              <a:rPr sz="1575" baseline="-18518" dirty="0">
                <a:latin typeface="Times New Roman"/>
                <a:cs typeface="Times New Roman"/>
              </a:rPr>
              <a:t>4</a:t>
            </a:r>
            <a:r>
              <a:rPr sz="1575" spc="202" baseline="-18518" dirty="0">
                <a:latin typeface="Times New Roman"/>
                <a:cs typeface="Times New Roman"/>
              </a:rPr>
              <a:t> </a:t>
            </a:r>
            <a:r>
              <a:rPr sz="2400" spc="-7" baseline="1736" dirty="0">
                <a:latin typeface="Times New Roman"/>
                <a:cs typeface="Times New Roman"/>
              </a:rPr>
              <a:t>=</a:t>
            </a:r>
            <a:r>
              <a:rPr sz="2400" baseline="1736" dirty="0">
                <a:latin typeface="Times New Roman"/>
                <a:cs typeface="Times New Roman"/>
              </a:rPr>
              <a:t> BaSO</a:t>
            </a:r>
            <a:r>
              <a:rPr sz="1575" baseline="-18518" dirty="0">
                <a:latin typeface="Times New Roman"/>
                <a:cs typeface="Times New Roman"/>
              </a:rPr>
              <a:t>4</a:t>
            </a:r>
            <a:r>
              <a:rPr sz="2400" baseline="1736" dirty="0">
                <a:latin typeface="Times New Roman"/>
                <a:cs typeface="Times New Roman"/>
              </a:rPr>
              <a:t>↓</a:t>
            </a:r>
            <a:r>
              <a:rPr sz="2400" spc="-30" baseline="1736" dirty="0">
                <a:latin typeface="Times New Roman"/>
                <a:cs typeface="Times New Roman"/>
              </a:rPr>
              <a:t> </a:t>
            </a:r>
            <a:r>
              <a:rPr sz="2400" spc="-7" baseline="1736" dirty="0">
                <a:latin typeface="Times New Roman"/>
                <a:cs typeface="Times New Roman"/>
              </a:rPr>
              <a:t>+</a:t>
            </a:r>
            <a:r>
              <a:rPr sz="2400" baseline="1736" dirty="0">
                <a:latin typeface="Times New Roman"/>
                <a:cs typeface="Times New Roman"/>
              </a:rPr>
              <a:t> </a:t>
            </a:r>
            <a:r>
              <a:rPr sz="2400" spc="-15" baseline="1736" dirty="0">
                <a:latin typeface="Times New Roman"/>
                <a:cs typeface="Times New Roman"/>
              </a:rPr>
              <a:t>2NaCl</a:t>
            </a:r>
            <a:r>
              <a:rPr sz="2400" baseline="1736" dirty="0">
                <a:latin typeface="Times New Roman"/>
                <a:cs typeface="Times New Roman"/>
              </a:rPr>
              <a:t> </a:t>
            </a:r>
            <a:r>
              <a:rPr sz="2400" spc="-7" baseline="1736" dirty="0">
                <a:latin typeface="Times New Roman"/>
                <a:cs typeface="Times New Roman"/>
              </a:rPr>
              <a:t>(3)</a:t>
            </a:r>
            <a:endParaRPr sz="2400" baseline="1736">
              <a:latin typeface="Times New Roman"/>
              <a:cs typeface="Times New Roman"/>
            </a:endParaRPr>
          </a:p>
        </p:txBody>
      </p:sp>
      <p:sp>
        <p:nvSpPr>
          <p:cNvPr id="14" name="object 14"/>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34</a:t>
            </a:fld>
            <a:endParaRPr dirty="0"/>
          </a:p>
        </p:txBody>
      </p:sp>
      <p:sp>
        <p:nvSpPr>
          <p:cNvPr id="12" name="object 12"/>
          <p:cNvSpPr txBox="1"/>
          <p:nvPr/>
        </p:nvSpPr>
        <p:spPr>
          <a:xfrm>
            <a:off x="501395" y="1385189"/>
            <a:ext cx="5332730" cy="1377950"/>
          </a:xfrm>
          <a:prstGeom prst="rect">
            <a:avLst/>
          </a:prstGeom>
        </p:spPr>
        <p:txBody>
          <a:bodyPr vert="horz" wrap="square" lIns="0" tIns="139700" rIns="0" bIns="0" rtlCol="0">
            <a:spAutoFit/>
          </a:bodyPr>
          <a:lstStyle/>
          <a:p>
            <a:pPr marL="179705">
              <a:lnSpc>
                <a:spcPct val="100000"/>
              </a:lnSpc>
              <a:spcBef>
                <a:spcPts val="1100"/>
              </a:spcBef>
            </a:pPr>
            <a:r>
              <a:rPr sz="2400" b="1" dirty="0">
                <a:latin typeface="Calibri"/>
                <a:cs typeface="Calibri"/>
              </a:rPr>
              <a:t>Д)</a:t>
            </a:r>
            <a:r>
              <a:rPr sz="2400" b="1" spc="-20" dirty="0">
                <a:latin typeface="Calibri"/>
                <a:cs typeface="Calibri"/>
              </a:rPr>
              <a:t> </a:t>
            </a:r>
            <a:r>
              <a:rPr sz="2400" b="1" spc="-10" dirty="0">
                <a:latin typeface="Calibri"/>
                <a:cs typeface="Calibri"/>
              </a:rPr>
              <a:t>Решение</a:t>
            </a:r>
            <a:endParaRPr sz="2400">
              <a:latin typeface="Calibri"/>
              <a:cs typeface="Calibri"/>
            </a:endParaRPr>
          </a:p>
          <a:p>
            <a:pPr marL="38100">
              <a:lnSpc>
                <a:spcPct val="100000"/>
              </a:lnSpc>
              <a:spcBef>
                <a:spcPts val="1005"/>
              </a:spcBef>
            </a:pPr>
            <a:r>
              <a:rPr sz="2400" i="1" spc="-5" dirty="0">
                <a:latin typeface="Times New Roman"/>
                <a:cs typeface="Times New Roman"/>
              </a:rPr>
              <a:t>По</a:t>
            </a:r>
            <a:r>
              <a:rPr sz="2400" i="1" spc="-15" dirty="0">
                <a:latin typeface="Times New Roman"/>
                <a:cs typeface="Times New Roman"/>
              </a:rPr>
              <a:t> обработке</a:t>
            </a:r>
            <a:r>
              <a:rPr sz="2400" i="1" dirty="0">
                <a:latin typeface="Times New Roman"/>
                <a:cs typeface="Times New Roman"/>
              </a:rPr>
              <a:t> II.</a:t>
            </a:r>
            <a:endParaRPr sz="2400">
              <a:latin typeface="Times New Roman"/>
              <a:cs typeface="Times New Roman"/>
            </a:endParaRPr>
          </a:p>
          <a:p>
            <a:pPr marL="38100">
              <a:lnSpc>
                <a:spcPct val="100000"/>
              </a:lnSpc>
            </a:pPr>
            <a:r>
              <a:rPr sz="2400" spc="-5" dirty="0">
                <a:latin typeface="Times New Roman"/>
                <a:cs typeface="Times New Roman"/>
              </a:rPr>
              <a:t>ω</a:t>
            </a:r>
            <a:r>
              <a:rPr sz="2400" spc="-7" baseline="-20833" dirty="0">
                <a:latin typeface="Times New Roman"/>
                <a:cs typeface="Times New Roman"/>
              </a:rPr>
              <a:t>2</a:t>
            </a:r>
            <a:r>
              <a:rPr sz="2400" spc="-5" dirty="0">
                <a:latin typeface="Times New Roman"/>
                <a:cs typeface="Times New Roman"/>
              </a:rPr>
              <a:t>(Na</a:t>
            </a:r>
            <a:r>
              <a:rPr sz="2400" spc="-7" baseline="-20833" dirty="0">
                <a:latin typeface="Times New Roman"/>
                <a:cs typeface="Times New Roman"/>
              </a:rPr>
              <a:t>2</a:t>
            </a:r>
            <a:r>
              <a:rPr sz="2400" spc="-5" dirty="0">
                <a:latin typeface="Times New Roman"/>
                <a:cs typeface="Times New Roman"/>
              </a:rPr>
              <a:t>SO</a:t>
            </a:r>
            <a:r>
              <a:rPr sz="2400" spc="-7" baseline="-20833" dirty="0">
                <a:latin typeface="Times New Roman"/>
                <a:cs typeface="Times New Roman"/>
              </a:rPr>
              <a:t>4</a:t>
            </a:r>
            <a:r>
              <a:rPr sz="2400" spc="-5" dirty="0">
                <a:latin typeface="Times New Roman"/>
                <a:cs typeface="Times New Roman"/>
              </a:rPr>
              <a:t>)</a:t>
            </a:r>
            <a:r>
              <a:rPr sz="2400" dirty="0">
                <a:latin typeface="Times New Roman"/>
                <a:cs typeface="Times New Roman"/>
              </a:rPr>
              <a:t> =</a:t>
            </a:r>
            <a:r>
              <a:rPr sz="2400" spc="5" dirty="0">
                <a:latin typeface="Times New Roman"/>
                <a:cs typeface="Times New Roman"/>
              </a:rPr>
              <a:t> </a:t>
            </a:r>
            <a:r>
              <a:rPr sz="2400" spc="-5" dirty="0">
                <a:latin typeface="Times New Roman"/>
                <a:cs typeface="Times New Roman"/>
              </a:rPr>
              <a:t>m</a:t>
            </a:r>
            <a:r>
              <a:rPr sz="2400" spc="-7" baseline="-20833" dirty="0">
                <a:latin typeface="Times New Roman"/>
                <a:cs typeface="Times New Roman"/>
              </a:rPr>
              <a:t>2</a:t>
            </a:r>
            <a:r>
              <a:rPr sz="2400" spc="-5" dirty="0">
                <a:latin typeface="Times New Roman"/>
                <a:cs typeface="Times New Roman"/>
              </a:rPr>
              <a:t>(Na</a:t>
            </a:r>
            <a:r>
              <a:rPr sz="2400" spc="-7" baseline="-20833" dirty="0">
                <a:latin typeface="Times New Roman"/>
                <a:cs typeface="Times New Roman"/>
              </a:rPr>
              <a:t>2</a:t>
            </a:r>
            <a:r>
              <a:rPr sz="2400" spc="-5" dirty="0">
                <a:latin typeface="Times New Roman"/>
                <a:cs typeface="Times New Roman"/>
              </a:rPr>
              <a:t>SO</a:t>
            </a:r>
            <a:r>
              <a:rPr sz="2400" spc="-7" baseline="-20833" dirty="0">
                <a:latin typeface="Times New Roman"/>
                <a:cs typeface="Times New Roman"/>
              </a:rPr>
              <a:t>4</a:t>
            </a:r>
            <a:r>
              <a:rPr sz="2400" spc="-5" dirty="0">
                <a:latin typeface="Times New Roman"/>
                <a:cs typeface="Times New Roman"/>
              </a:rPr>
              <a:t>)/m</a:t>
            </a:r>
            <a:r>
              <a:rPr sz="2400" spc="-7" baseline="-20833" dirty="0">
                <a:latin typeface="Times New Roman"/>
                <a:cs typeface="Times New Roman"/>
              </a:rPr>
              <a:t>р-ра</a:t>
            </a:r>
            <a:r>
              <a:rPr sz="2400" spc="30" baseline="-20833" dirty="0">
                <a:latin typeface="Times New Roman"/>
                <a:cs typeface="Times New Roman"/>
              </a:rPr>
              <a:t> </a:t>
            </a:r>
            <a:r>
              <a:rPr sz="2400" spc="-7" baseline="-20833" dirty="0">
                <a:latin typeface="Times New Roman"/>
                <a:cs typeface="Times New Roman"/>
              </a:rPr>
              <a:t>2</a:t>
            </a:r>
            <a:r>
              <a:rPr sz="2400" spc="-5" dirty="0">
                <a:latin typeface="Times New Roman"/>
                <a:cs typeface="Times New Roman"/>
              </a:rPr>
              <a:t>(Na</a:t>
            </a:r>
            <a:r>
              <a:rPr sz="2400" spc="-7" baseline="-20833" dirty="0">
                <a:latin typeface="Times New Roman"/>
                <a:cs typeface="Times New Roman"/>
              </a:rPr>
              <a:t>2</a:t>
            </a:r>
            <a:r>
              <a:rPr sz="2400" spc="-5" dirty="0">
                <a:latin typeface="Times New Roman"/>
                <a:cs typeface="Times New Roman"/>
              </a:rPr>
              <a:t>SO</a:t>
            </a:r>
            <a:r>
              <a:rPr sz="2400" spc="-7" baseline="-20833" dirty="0">
                <a:latin typeface="Times New Roman"/>
                <a:cs typeface="Times New Roman"/>
              </a:rPr>
              <a:t>4</a:t>
            </a:r>
            <a:r>
              <a:rPr sz="2400" spc="-5" dirty="0">
                <a:latin typeface="Times New Roman"/>
                <a:cs typeface="Times New Roman"/>
              </a:rPr>
              <a:t>)</a:t>
            </a:r>
            <a:endParaRPr sz="2400">
              <a:latin typeface="Times New Roman"/>
              <a:cs typeface="Times New Roman"/>
            </a:endParaRPr>
          </a:p>
        </p:txBody>
      </p:sp>
      <p:sp>
        <p:nvSpPr>
          <p:cNvPr id="13" name="object 13"/>
          <p:cNvSpPr txBox="1"/>
          <p:nvPr/>
        </p:nvSpPr>
        <p:spPr>
          <a:xfrm>
            <a:off x="501395" y="2737180"/>
            <a:ext cx="8385809" cy="1855470"/>
          </a:xfrm>
          <a:prstGeom prst="rect">
            <a:avLst/>
          </a:prstGeom>
        </p:spPr>
        <p:txBody>
          <a:bodyPr vert="horz" wrap="square" lIns="0" tIns="12700" rIns="0" bIns="0" rtlCol="0">
            <a:spAutoFit/>
          </a:bodyPr>
          <a:lstStyle/>
          <a:p>
            <a:pPr marL="38100">
              <a:lnSpc>
                <a:spcPct val="100000"/>
              </a:lnSpc>
              <a:spcBef>
                <a:spcPts val="100"/>
              </a:spcBef>
            </a:pPr>
            <a:r>
              <a:rPr sz="2400" dirty="0">
                <a:latin typeface="Times New Roman"/>
                <a:cs typeface="Times New Roman"/>
              </a:rPr>
              <a:t>1)</a:t>
            </a:r>
            <a:r>
              <a:rPr sz="2400" spc="-10" dirty="0">
                <a:latin typeface="Times New Roman"/>
                <a:cs typeface="Times New Roman"/>
              </a:rPr>
              <a:t> </a:t>
            </a:r>
            <a:r>
              <a:rPr sz="2400" dirty="0">
                <a:latin typeface="Times New Roman"/>
                <a:cs typeface="Times New Roman"/>
              </a:rPr>
              <a:t>а)</a:t>
            </a:r>
            <a:r>
              <a:rPr sz="2400" spc="-15" dirty="0">
                <a:latin typeface="Times New Roman"/>
                <a:cs typeface="Times New Roman"/>
              </a:rPr>
              <a:t> </a:t>
            </a:r>
            <a:r>
              <a:rPr sz="2400" spc="-5" dirty="0">
                <a:latin typeface="Times New Roman"/>
                <a:cs typeface="Times New Roman"/>
              </a:rPr>
              <a:t>m(Na</a:t>
            </a:r>
            <a:r>
              <a:rPr sz="2400" spc="-7" baseline="-20833" dirty="0">
                <a:latin typeface="Times New Roman"/>
                <a:cs typeface="Times New Roman"/>
              </a:rPr>
              <a:t>2</a:t>
            </a:r>
            <a:r>
              <a:rPr sz="2400" spc="-5" dirty="0">
                <a:latin typeface="Times New Roman"/>
                <a:cs typeface="Times New Roman"/>
              </a:rPr>
              <a:t>SO</a:t>
            </a:r>
            <a:r>
              <a:rPr sz="2400" spc="-7" baseline="-20833" dirty="0">
                <a:latin typeface="Times New Roman"/>
                <a:cs typeface="Times New Roman"/>
              </a:rPr>
              <a:t>4</a:t>
            </a:r>
            <a:r>
              <a:rPr sz="2400" spc="-5" dirty="0">
                <a:latin typeface="Times New Roman"/>
                <a:cs typeface="Times New Roman"/>
              </a:rPr>
              <a:t>)</a:t>
            </a:r>
            <a:r>
              <a:rPr sz="2400" spc="5" dirty="0">
                <a:latin typeface="Times New Roman"/>
                <a:cs typeface="Times New Roman"/>
              </a:rPr>
              <a:t> </a:t>
            </a:r>
            <a:r>
              <a:rPr sz="2400" dirty="0">
                <a:latin typeface="Times New Roman"/>
                <a:cs typeface="Times New Roman"/>
              </a:rPr>
              <a:t>=</a:t>
            </a:r>
            <a:r>
              <a:rPr sz="2400" spc="-10" dirty="0">
                <a:latin typeface="Times New Roman"/>
                <a:cs typeface="Times New Roman"/>
              </a:rPr>
              <a:t> </a:t>
            </a:r>
            <a:r>
              <a:rPr sz="2400" dirty="0">
                <a:latin typeface="Times New Roman"/>
                <a:cs typeface="Times New Roman"/>
              </a:rPr>
              <a:t>0,2∙155,61</a:t>
            </a:r>
            <a:r>
              <a:rPr sz="2400" spc="-25" dirty="0">
                <a:latin typeface="Times New Roman"/>
                <a:cs typeface="Times New Roman"/>
              </a:rPr>
              <a:t> </a:t>
            </a:r>
            <a:r>
              <a:rPr sz="2400" dirty="0">
                <a:latin typeface="Times New Roman"/>
                <a:cs typeface="Times New Roman"/>
              </a:rPr>
              <a:t>=</a:t>
            </a:r>
            <a:r>
              <a:rPr sz="2400" spc="-20" dirty="0">
                <a:latin typeface="Times New Roman"/>
                <a:cs typeface="Times New Roman"/>
              </a:rPr>
              <a:t> </a:t>
            </a:r>
            <a:r>
              <a:rPr sz="2400" dirty="0">
                <a:latin typeface="Times New Roman"/>
                <a:cs typeface="Times New Roman"/>
              </a:rPr>
              <a:t>31,122</a:t>
            </a:r>
            <a:r>
              <a:rPr sz="2400" spc="-5" dirty="0">
                <a:latin typeface="Times New Roman"/>
                <a:cs typeface="Times New Roman"/>
              </a:rPr>
              <a:t> </a:t>
            </a:r>
            <a:r>
              <a:rPr sz="2400" dirty="0">
                <a:latin typeface="Times New Roman"/>
                <a:cs typeface="Times New Roman"/>
              </a:rPr>
              <a:t>г</a:t>
            </a:r>
            <a:endParaRPr sz="2400">
              <a:latin typeface="Times New Roman"/>
              <a:cs typeface="Times New Roman"/>
            </a:endParaRPr>
          </a:p>
          <a:p>
            <a:pPr marL="723900" marR="364490" indent="-305435">
              <a:lnSpc>
                <a:spcPct val="100000"/>
              </a:lnSpc>
            </a:pPr>
            <a:r>
              <a:rPr sz="2400" dirty="0">
                <a:latin typeface="Times New Roman"/>
                <a:cs typeface="Times New Roman"/>
              </a:rPr>
              <a:t>б)</a:t>
            </a:r>
            <a:r>
              <a:rPr sz="2400" spc="-5" dirty="0">
                <a:latin typeface="Times New Roman"/>
                <a:cs typeface="Times New Roman"/>
              </a:rPr>
              <a:t> по</a:t>
            </a:r>
            <a:r>
              <a:rPr sz="2400" spc="-10" dirty="0">
                <a:latin typeface="Times New Roman"/>
                <a:cs typeface="Times New Roman"/>
              </a:rPr>
              <a:t> </a:t>
            </a:r>
            <a:r>
              <a:rPr sz="2400" spc="-5" dirty="0">
                <a:latin typeface="Times New Roman"/>
                <a:cs typeface="Times New Roman"/>
              </a:rPr>
              <a:t>пропорции</a:t>
            </a:r>
            <a:r>
              <a:rPr sz="2400" spc="20" dirty="0">
                <a:latin typeface="Times New Roman"/>
                <a:cs typeface="Times New Roman"/>
              </a:rPr>
              <a:t> </a:t>
            </a:r>
            <a:r>
              <a:rPr sz="2400" spc="-30" dirty="0">
                <a:latin typeface="Times New Roman"/>
                <a:cs typeface="Times New Roman"/>
              </a:rPr>
              <a:t>находим</a:t>
            </a:r>
            <a:r>
              <a:rPr sz="2400" spc="15" dirty="0">
                <a:latin typeface="Times New Roman"/>
                <a:cs typeface="Times New Roman"/>
              </a:rPr>
              <a:t> </a:t>
            </a:r>
            <a:r>
              <a:rPr sz="2400" dirty="0">
                <a:latin typeface="Times New Roman"/>
                <a:cs typeface="Times New Roman"/>
              </a:rPr>
              <a:t>n(BaCl</a:t>
            </a:r>
            <a:r>
              <a:rPr sz="2400" baseline="-20833" dirty="0">
                <a:latin typeface="Times New Roman"/>
                <a:cs typeface="Times New Roman"/>
              </a:rPr>
              <a:t>2</a:t>
            </a:r>
            <a:r>
              <a:rPr sz="2400" dirty="0">
                <a:latin typeface="Times New Roman"/>
                <a:cs typeface="Times New Roman"/>
              </a:rPr>
              <a:t>)</a:t>
            </a:r>
            <a:r>
              <a:rPr sz="2400" spc="-15" dirty="0">
                <a:latin typeface="Times New Roman"/>
                <a:cs typeface="Times New Roman"/>
              </a:rPr>
              <a:t> </a:t>
            </a:r>
            <a:r>
              <a:rPr sz="2400" dirty="0">
                <a:latin typeface="Times New Roman"/>
                <a:cs typeface="Times New Roman"/>
              </a:rPr>
              <a:t>и</a:t>
            </a:r>
            <a:r>
              <a:rPr sz="2400" spc="-10" dirty="0">
                <a:latin typeface="Times New Roman"/>
                <a:cs typeface="Times New Roman"/>
              </a:rPr>
              <a:t> </a:t>
            </a:r>
            <a:r>
              <a:rPr sz="2400" dirty="0">
                <a:latin typeface="Times New Roman"/>
                <a:cs typeface="Times New Roman"/>
              </a:rPr>
              <a:t>n(AlCl</a:t>
            </a:r>
            <a:r>
              <a:rPr sz="2400" baseline="-20833" dirty="0">
                <a:latin typeface="Times New Roman"/>
                <a:cs typeface="Times New Roman"/>
              </a:rPr>
              <a:t>3</a:t>
            </a:r>
            <a:r>
              <a:rPr sz="2400" dirty="0">
                <a:latin typeface="Times New Roman"/>
                <a:cs typeface="Times New Roman"/>
              </a:rPr>
              <a:t>)</a:t>
            </a:r>
            <a:r>
              <a:rPr sz="2400" spc="-15" dirty="0">
                <a:latin typeface="Times New Roman"/>
                <a:cs typeface="Times New Roman"/>
              </a:rPr>
              <a:t> </a:t>
            </a:r>
            <a:r>
              <a:rPr sz="2400" spc="-10" dirty="0">
                <a:latin typeface="Times New Roman"/>
                <a:cs typeface="Times New Roman"/>
              </a:rPr>
              <a:t>во</a:t>
            </a:r>
            <a:r>
              <a:rPr sz="2400" spc="-5" dirty="0">
                <a:latin typeface="Times New Roman"/>
                <a:cs typeface="Times New Roman"/>
              </a:rPr>
              <a:t> </a:t>
            </a:r>
            <a:r>
              <a:rPr sz="2400" dirty="0">
                <a:latin typeface="Times New Roman"/>
                <a:cs typeface="Times New Roman"/>
              </a:rPr>
              <a:t>2-й</a:t>
            </a:r>
            <a:r>
              <a:rPr sz="2400" spc="-10" dirty="0">
                <a:latin typeface="Times New Roman"/>
                <a:cs typeface="Times New Roman"/>
              </a:rPr>
              <a:t> </a:t>
            </a:r>
            <a:r>
              <a:rPr sz="2400" spc="-35" dirty="0">
                <a:latin typeface="Times New Roman"/>
                <a:cs typeface="Times New Roman"/>
              </a:rPr>
              <a:t>колбе: </a:t>
            </a:r>
            <a:r>
              <a:rPr sz="2400" spc="-585" dirty="0">
                <a:latin typeface="Times New Roman"/>
                <a:cs typeface="Times New Roman"/>
              </a:rPr>
              <a:t> </a:t>
            </a:r>
            <a:r>
              <a:rPr sz="2400" dirty="0">
                <a:latin typeface="Times New Roman"/>
                <a:cs typeface="Times New Roman"/>
              </a:rPr>
              <a:t>В</a:t>
            </a:r>
            <a:r>
              <a:rPr sz="2400" spc="-15" dirty="0">
                <a:latin typeface="Times New Roman"/>
                <a:cs typeface="Times New Roman"/>
              </a:rPr>
              <a:t> </a:t>
            </a:r>
            <a:r>
              <a:rPr sz="2400" dirty="0">
                <a:latin typeface="Times New Roman"/>
                <a:cs typeface="Times New Roman"/>
              </a:rPr>
              <a:t>300 г</a:t>
            </a:r>
            <a:r>
              <a:rPr sz="2400" spc="5" dirty="0">
                <a:latin typeface="Times New Roman"/>
                <a:cs typeface="Times New Roman"/>
              </a:rPr>
              <a:t> </a:t>
            </a:r>
            <a:r>
              <a:rPr sz="2400" spc="-5" dirty="0">
                <a:latin typeface="Times New Roman"/>
                <a:cs typeface="Times New Roman"/>
              </a:rPr>
              <a:t>раствора</a:t>
            </a:r>
            <a:r>
              <a:rPr sz="2400" spc="-10" dirty="0">
                <a:latin typeface="Times New Roman"/>
                <a:cs typeface="Times New Roman"/>
              </a:rPr>
              <a:t> </a:t>
            </a:r>
            <a:r>
              <a:rPr sz="2400" dirty="0">
                <a:latin typeface="Times New Roman"/>
                <a:cs typeface="Times New Roman"/>
              </a:rPr>
              <a:t>I</a:t>
            </a:r>
            <a:r>
              <a:rPr sz="2400" spc="5" dirty="0">
                <a:latin typeface="Times New Roman"/>
                <a:cs typeface="Times New Roman"/>
              </a:rPr>
              <a:t> </a:t>
            </a:r>
            <a:r>
              <a:rPr sz="2400" spc="-10" dirty="0">
                <a:latin typeface="Times New Roman"/>
                <a:cs typeface="Times New Roman"/>
              </a:rPr>
              <a:t>содержится</a:t>
            </a:r>
            <a:r>
              <a:rPr sz="2400" dirty="0">
                <a:latin typeface="Times New Roman"/>
                <a:cs typeface="Times New Roman"/>
              </a:rPr>
              <a:t> </a:t>
            </a:r>
            <a:r>
              <a:rPr sz="2400" i="1" dirty="0">
                <a:latin typeface="Times New Roman"/>
                <a:cs typeface="Times New Roman"/>
              </a:rPr>
              <a:t>x </a:t>
            </a:r>
            <a:r>
              <a:rPr sz="2400" spc="-10" dirty="0">
                <a:latin typeface="Times New Roman"/>
                <a:cs typeface="Times New Roman"/>
              </a:rPr>
              <a:t>моль</a:t>
            </a:r>
            <a:r>
              <a:rPr sz="2400" spc="10" dirty="0">
                <a:latin typeface="Times New Roman"/>
                <a:cs typeface="Times New Roman"/>
              </a:rPr>
              <a:t> </a:t>
            </a:r>
            <a:r>
              <a:rPr sz="2400" spc="-5" dirty="0">
                <a:latin typeface="Times New Roman"/>
                <a:cs typeface="Times New Roman"/>
              </a:rPr>
              <a:t>BaCl</a:t>
            </a:r>
            <a:r>
              <a:rPr sz="2400" spc="-7" baseline="-20833" dirty="0">
                <a:latin typeface="Times New Roman"/>
                <a:cs typeface="Times New Roman"/>
              </a:rPr>
              <a:t>2</a:t>
            </a:r>
            <a:r>
              <a:rPr sz="2400" spc="-5" dirty="0">
                <a:latin typeface="Times New Roman"/>
                <a:cs typeface="Times New Roman"/>
              </a:rPr>
              <a:t>,</a:t>
            </a:r>
            <a:endParaRPr sz="2400">
              <a:latin typeface="Times New Roman"/>
              <a:cs typeface="Times New Roman"/>
            </a:endParaRPr>
          </a:p>
          <a:p>
            <a:pPr marR="30480" algn="r">
              <a:lnSpc>
                <a:spcPct val="100000"/>
              </a:lnSpc>
            </a:pPr>
            <a:r>
              <a:rPr sz="2400" cap="small" spc="-135" dirty="0">
                <a:latin typeface="Times New Roman"/>
                <a:cs typeface="Times New Roman"/>
              </a:rPr>
              <a:t>в</a:t>
            </a:r>
            <a:r>
              <a:rPr sz="2400" spc="5" dirty="0">
                <a:latin typeface="Times New Roman"/>
                <a:cs typeface="Times New Roman"/>
              </a:rPr>
              <a:t> </a:t>
            </a:r>
            <a:r>
              <a:rPr sz="2400" dirty="0">
                <a:latin typeface="Times New Roman"/>
                <a:cs typeface="Times New Roman"/>
              </a:rPr>
              <a:t>120 г</a:t>
            </a:r>
            <a:r>
              <a:rPr sz="2400" spc="-5" dirty="0">
                <a:latin typeface="Times New Roman"/>
                <a:cs typeface="Times New Roman"/>
              </a:rPr>
              <a:t> </a:t>
            </a:r>
            <a:r>
              <a:rPr sz="2400" dirty="0">
                <a:latin typeface="Times New Roman"/>
                <a:cs typeface="Times New Roman"/>
              </a:rPr>
              <a:t>раст</a:t>
            </a:r>
            <a:r>
              <a:rPr sz="2400" spc="-20" dirty="0">
                <a:latin typeface="Times New Roman"/>
                <a:cs typeface="Times New Roman"/>
              </a:rPr>
              <a:t>в</a:t>
            </a:r>
            <a:r>
              <a:rPr sz="2400" dirty="0">
                <a:latin typeface="Times New Roman"/>
                <a:cs typeface="Times New Roman"/>
              </a:rPr>
              <a:t>ора II</a:t>
            </a:r>
            <a:r>
              <a:rPr sz="2400" spc="-5" dirty="0">
                <a:latin typeface="Times New Roman"/>
                <a:cs typeface="Times New Roman"/>
              </a:rPr>
              <a:t> </a:t>
            </a:r>
            <a:r>
              <a:rPr sz="2400" dirty="0">
                <a:latin typeface="Times New Roman"/>
                <a:cs typeface="Times New Roman"/>
              </a:rPr>
              <a:t>с</a:t>
            </a:r>
            <a:r>
              <a:rPr sz="2400" spc="-70" dirty="0">
                <a:latin typeface="Times New Roman"/>
                <a:cs typeface="Times New Roman"/>
              </a:rPr>
              <a:t>о</a:t>
            </a:r>
            <a:r>
              <a:rPr sz="2400" dirty="0">
                <a:latin typeface="Times New Roman"/>
                <a:cs typeface="Times New Roman"/>
              </a:rPr>
              <a:t>держи</a:t>
            </a:r>
            <a:r>
              <a:rPr sz="2400" spc="15" dirty="0">
                <a:latin typeface="Times New Roman"/>
                <a:cs typeface="Times New Roman"/>
              </a:rPr>
              <a:t>т</a:t>
            </a:r>
            <a:r>
              <a:rPr sz="2400" dirty="0">
                <a:latin typeface="Times New Roman"/>
                <a:cs typeface="Times New Roman"/>
              </a:rPr>
              <a:t>ся </a:t>
            </a:r>
            <a:r>
              <a:rPr sz="2400" i="1" dirty="0">
                <a:latin typeface="Times New Roman"/>
                <a:cs typeface="Times New Roman"/>
              </a:rPr>
              <a:t>x</a:t>
            </a:r>
            <a:r>
              <a:rPr sz="2400" dirty="0">
                <a:latin typeface="Times New Roman"/>
                <a:cs typeface="Times New Roman"/>
              </a:rPr>
              <a:t>⸱120/300 =</a:t>
            </a:r>
            <a:r>
              <a:rPr sz="2400" spc="-20" dirty="0">
                <a:latin typeface="Times New Roman"/>
                <a:cs typeface="Times New Roman"/>
              </a:rPr>
              <a:t> </a:t>
            </a:r>
            <a:r>
              <a:rPr sz="2400" dirty="0">
                <a:latin typeface="Times New Roman"/>
                <a:cs typeface="Times New Roman"/>
              </a:rPr>
              <a:t>0,4</a:t>
            </a:r>
            <a:r>
              <a:rPr sz="2400" i="1" dirty="0">
                <a:latin typeface="Times New Roman"/>
                <a:cs typeface="Times New Roman"/>
              </a:rPr>
              <a:t>x </a:t>
            </a:r>
            <a:r>
              <a:rPr sz="2400" dirty="0">
                <a:latin typeface="Times New Roman"/>
                <a:cs typeface="Times New Roman"/>
              </a:rPr>
              <a:t>м</a:t>
            </a:r>
            <a:r>
              <a:rPr sz="2400" spc="-35" dirty="0">
                <a:latin typeface="Times New Roman"/>
                <a:cs typeface="Times New Roman"/>
              </a:rPr>
              <a:t>о</a:t>
            </a:r>
            <a:r>
              <a:rPr sz="2400" spc="-5" dirty="0">
                <a:latin typeface="Times New Roman"/>
                <a:cs typeface="Times New Roman"/>
              </a:rPr>
              <a:t>л</a:t>
            </a:r>
            <a:r>
              <a:rPr sz="2400" dirty="0">
                <a:latin typeface="Times New Roman"/>
                <a:cs typeface="Times New Roman"/>
              </a:rPr>
              <a:t>ь</a:t>
            </a:r>
            <a:r>
              <a:rPr sz="2400" spc="10" dirty="0">
                <a:latin typeface="Times New Roman"/>
                <a:cs typeface="Times New Roman"/>
              </a:rPr>
              <a:t> </a:t>
            </a:r>
            <a:r>
              <a:rPr sz="2400" dirty="0">
                <a:latin typeface="Times New Roman"/>
                <a:cs typeface="Times New Roman"/>
              </a:rPr>
              <a:t>Ba</a:t>
            </a:r>
            <a:r>
              <a:rPr sz="2400" spc="-10" dirty="0">
                <a:latin typeface="Times New Roman"/>
                <a:cs typeface="Times New Roman"/>
              </a:rPr>
              <a:t>C</a:t>
            </a:r>
            <a:r>
              <a:rPr sz="2400" spc="5" dirty="0">
                <a:latin typeface="Times New Roman"/>
                <a:cs typeface="Times New Roman"/>
              </a:rPr>
              <a:t>l</a:t>
            </a:r>
            <a:r>
              <a:rPr sz="2400" spc="-7" baseline="-20833" dirty="0">
                <a:latin typeface="Times New Roman"/>
                <a:cs typeface="Times New Roman"/>
              </a:rPr>
              <a:t>2</a:t>
            </a:r>
            <a:endParaRPr sz="2400" baseline="-20833">
              <a:latin typeface="Times New Roman"/>
              <a:cs typeface="Times New Roman"/>
            </a:endParaRPr>
          </a:p>
          <a:p>
            <a:pPr marR="99695" algn="r">
              <a:lnSpc>
                <a:spcPct val="100000"/>
              </a:lnSpc>
              <a:spcBef>
                <a:spcPts val="5"/>
              </a:spcBef>
              <a:tabLst>
                <a:tab pos="314960" algn="l"/>
              </a:tabLst>
            </a:pPr>
            <a:r>
              <a:rPr sz="2400" dirty="0">
                <a:latin typeface="Times New Roman"/>
                <a:cs typeface="Times New Roman"/>
              </a:rPr>
              <a:t>и	0,4</a:t>
            </a:r>
            <a:r>
              <a:rPr sz="2400" i="1" dirty="0">
                <a:latin typeface="Times New Roman"/>
                <a:cs typeface="Times New Roman"/>
              </a:rPr>
              <a:t>y </a:t>
            </a:r>
            <a:r>
              <a:rPr sz="2400" dirty="0">
                <a:latin typeface="Times New Roman"/>
                <a:cs typeface="Times New Roman"/>
              </a:rPr>
              <a:t>м</a:t>
            </a:r>
            <a:r>
              <a:rPr sz="2400" spc="-35" dirty="0">
                <a:latin typeface="Times New Roman"/>
                <a:cs typeface="Times New Roman"/>
              </a:rPr>
              <a:t>о</a:t>
            </a:r>
            <a:r>
              <a:rPr sz="2400" spc="-5" dirty="0">
                <a:latin typeface="Times New Roman"/>
                <a:cs typeface="Times New Roman"/>
              </a:rPr>
              <a:t>л</a:t>
            </a:r>
            <a:r>
              <a:rPr sz="2400" dirty="0">
                <a:latin typeface="Times New Roman"/>
                <a:cs typeface="Times New Roman"/>
              </a:rPr>
              <a:t>ь</a:t>
            </a:r>
            <a:r>
              <a:rPr sz="2400" spc="-125" dirty="0">
                <a:latin typeface="Times New Roman"/>
                <a:cs typeface="Times New Roman"/>
              </a:rPr>
              <a:t> </a:t>
            </a:r>
            <a:r>
              <a:rPr sz="2400" dirty="0">
                <a:latin typeface="Times New Roman"/>
                <a:cs typeface="Times New Roman"/>
              </a:rPr>
              <a:t>AlCl</a:t>
            </a:r>
            <a:r>
              <a:rPr sz="2400" spc="-7" baseline="-20833" dirty="0">
                <a:latin typeface="Times New Roman"/>
                <a:cs typeface="Times New Roman"/>
              </a:rPr>
              <a:t>3</a:t>
            </a:r>
            <a:endParaRPr sz="2400" baseline="-20833">
              <a:latin typeface="Times New Roman"/>
              <a:cs typeface="Times New Roman"/>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object 2"/>
          <p:cNvGraphicFramePr>
            <a:graphicFrameLocks noGrp="1"/>
          </p:cNvGraphicFramePr>
          <p:nvPr/>
        </p:nvGraphicFramePr>
        <p:xfrm>
          <a:off x="769505" y="2556382"/>
          <a:ext cx="6741158" cy="2965194"/>
        </p:xfrm>
        <a:graphic>
          <a:graphicData uri="http://schemas.openxmlformats.org/drawingml/2006/table">
            <a:tbl>
              <a:tblPr firstRow="1" bandRow="1">
                <a:tableStyleId>{2D5ABB26-0587-4C30-8999-92F81FD0307C}</a:tableStyleId>
              </a:tblPr>
              <a:tblGrid>
                <a:gridCol w="1412875"/>
                <a:gridCol w="457200"/>
                <a:gridCol w="1482089"/>
                <a:gridCol w="1646555"/>
                <a:gridCol w="1742439"/>
              </a:tblGrid>
              <a:tr h="403958">
                <a:tc>
                  <a:txBody>
                    <a:bodyPr/>
                    <a:lstStyle/>
                    <a:p>
                      <a:pPr marR="172720" algn="ctr">
                        <a:lnSpc>
                          <a:spcPct val="100000"/>
                        </a:lnSpc>
                        <a:spcBef>
                          <a:spcPts val="295"/>
                        </a:spcBef>
                      </a:pPr>
                      <a:r>
                        <a:rPr sz="2000" dirty="0">
                          <a:latin typeface="Times New Roman"/>
                          <a:cs typeface="Times New Roman"/>
                        </a:rPr>
                        <a:t>0,4</a:t>
                      </a:r>
                      <a:r>
                        <a:rPr sz="2000" i="1" dirty="0">
                          <a:latin typeface="Times New Roman"/>
                          <a:cs typeface="Times New Roman"/>
                        </a:rPr>
                        <a:t>x</a:t>
                      </a:r>
                      <a:endParaRPr sz="2000">
                        <a:latin typeface="Times New Roman"/>
                        <a:cs typeface="Times New Roman"/>
                      </a:endParaRPr>
                    </a:p>
                  </a:txBody>
                  <a:tcPr marL="0" marR="0" marT="37465" marB="0">
                    <a:lnL w="12700">
                      <a:solidFill>
                        <a:srgbClr val="41709C"/>
                      </a:solidFill>
                      <a:prstDash val="solid"/>
                    </a:lnL>
                    <a:lnR w="12700">
                      <a:solidFill>
                        <a:srgbClr val="41709C"/>
                      </a:solidFill>
                      <a:prstDash val="solid"/>
                    </a:lnR>
                    <a:lnT w="12700">
                      <a:solidFill>
                        <a:srgbClr val="41709C"/>
                      </a:solidFill>
                      <a:prstDash val="solid"/>
                    </a:lnT>
                  </a:tcPr>
                </a:tc>
                <a:tc>
                  <a:txBody>
                    <a:bodyPr/>
                    <a:lstStyle/>
                    <a:p>
                      <a:pPr>
                        <a:lnSpc>
                          <a:spcPct val="100000"/>
                        </a:lnSpc>
                      </a:pPr>
                      <a:endParaRPr sz="1600">
                        <a:latin typeface="Times New Roman"/>
                        <a:cs typeface="Times New Roman"/>
                      </a:endParaRPr>
                    </a:p>
                  </a:txBody>
                  <a:tcPr marL="0" marR="0" marT="0" marB="0">
                    <a:lnL w="12700">
                      <a:solidFill>
                        <a:srgbClr val="41709C"/>
                      </a:solidFill>
                      <a:prstDash val="solid"/>
                    </a:lnL>
                    <a:lnR w="12700">
                      <a:solidFill>
                        <a:srgbClr val="41709C"/>
                      </a:solidFill>
                      <a:prstDash val="solid"/>
                    </a:lnR>
                  </a:tcPr>
                </a:tc>
                <a:tc>
                  <a:txBody>
                    <a:bodyPr/>
                    <a:lstStyle/>
                    <a:p>
                      <a:pPr marR="224790" algn="ctr">
                        <a:lnSpc>
                          <a:spcPct val="100000"/>
                        </a:lnSpc>
                        <a:spcBef>
                          <a:spcPts val="295"/>
                        </a:spcBef>
                      </a:pPr>
                      <a:r>
                        <a:rPr sz="2000" dirty="0">
                          <a:latin typeface="Times New Roman"/>
                          <a:cs typeface="Times New Roman"/>
                        </a:rPr>
                        <a:t>0,4</a:t>
                      </a:r>
                      <a:r>
                        <a:rPr sz="2000" i="1" dirty="0">
                          <a:latin typeface="Times New Roman"/>
                          <a:cs typeface="Times New Roman"/>
                        </a:rPr>
                        <a:t>х</a:t>
                      </a:r>
                      <a:endParaRPr sz="2000">
                        <a:latin typeface="Times New Roman"/>
                        <a:cs typeface="Times New Roman"/>
                      </a:endParaRPr>
                    </a:p>
                  </a:txBody>
                  <a:tcPr marL="0" marR="0" marT="37465" marB="0">
                    <a:lnL w="12700">
                      <a:solidFill>
                        <a:srgbClr val="41709C"/>
                      </a:solidFill>
                      <a:prstDash val="solid"/>
                    </a:lnL>
                    <a:lnR w="12700">
                      <a:solidFill>
                        <a:srgbClr val="41709C"/>
                      </a:solidFill>
                      <a:prstDash val="solid"/>
                    </a:lnR>
                    <a:lnT w="12700">
                      <a:solidFill>
                        <a:srgbClr val="41709C"/>
                      </a:solidFill>
                      <a:prstDash val="solid"/>
                    </a:lnT>
                  </a:tcPr>
                </a:tc>
                <a:tc>
                  <a:txBody>
                    <a:bodyPr/>
                    <a:lstStyle/>
                    <a:p>
                      <a:pPr marR="102235" algn="ctr">
                        <a:lnSpc>
                          <a:spcPct val="100000"/>
                        </a:lnSpc>
                        <a:spcBef>
                          <a:spcPts val="295"/>
                        </a:spcBef>
                      </a:pPr>
                      <a:r>
                        <a:rPr sz="2000" dirty="0">
                          <a:latin typeface="Times New Roman"/>
                          <a:cs typeface="Times New Roman"/>
                        </a:rPr>
                        <a:t>0,4</a:t>
                      </a:r>
                      <a:r>
                        <a:rPr sz="2000" i="1" dirty="0">
                          <a:latin typeface="Times New Roman"/>
                          <a:cs typeface="Times New Roman"/>
                        </a:rPr>
                        <a:t>x</a:t>
                      </a:r>
                      <a:endParaRPr sz="2000">
                        <a:latin typeface="Times New Roman"/>
                        <a:cs typeface="Times New Roman"/>
                      </a:endParaRPr>
                    </a:p>
                  </a:txBody>
                  <a:tcPr marL="0" marR="0" marT="37465" marB="0">
                    <a:lnL w="12700">
                      <a:solidFill>
                        <a:srgbClr val="41709C"/>
                      </a:solidFill>
                      <a:prstDash val="solid"/>
                    </a:lnL>
                  </a:tcPr>
                </a:tc>
                <a:tc>
                  <a:txBody>
                    <a:bodyPr/>
                    <a:lstStyle/>
                    <a:p>
                      <a:pPr>
                        <a:lnSpc>
                          <a:spcPct val="100000"/>
                        </a:lnSpc>
                      </a:pPr>
                      <a:endParaRPr sz="1600">
                        <a:latin typeface="Times New Roman"/>
                        <a:cs typeface="Times New Roman"/>
                      </a:endParaRPr>
                    </a:p>
                  </a:txBody>
                  <a:tcPr marL="0" marR="0" marT="0" marB="0"/>
                </a:tc>
              </a:tr>
              <a:tr h="418547">
                <a:tc>
                  <a:txBody>
                    <a:bodyPr/>
                    <a:lstStyle/>
                    <a:p>
                      <a:pPr marR="127635" algn="ctr">
                        <a:lnSpc>
                          <a:spcPct val="100000"/>
                        </a:lnSpc>
                        <a:spcBef>
                          <a:spcPts val="235"/>
                        </a:spcBef>
                      </a:pPr>
                      <a:r>
                        <a:rPr sz="2000" dirty="0">
                          <a:latin typeface="Times New Roman"/>
                          <a:cs typeface="Times New Roman"/>
                        </a:rPr>
                        <a:t>BaCl</a:t>
                      </a:r>
                      <a:r>
                        <a:rPr sz="1950" baseline="-21367" dirty="0">
                          <a:latin typeface="Times New Roman"/>
                          <a:cs typeface="Times New Roman"/>
                        </a:rPr>
                        <a:t>2</a:t>
                      </a:r>
                      <a:endParaRPr sz="1950" baseline="-21367">
                        <a:latin typeface="Times New Roman"/>
                        <a:cs typeface="Times New Roman"/>
                      </a:endParaRPr>
                    </a:p>
                  </a:txBody>
                  <a:tcPr marL="0" marR="0" marT="29845" marB="0">
                    <a:lnL w="12700">
                      <a:solidFill>
                        <a:srgbClr val="41709C"/>
                      </a:solidFill>
                      <a:prstDash val="solid"/>
                    </a:lnL>
                    <a:lnR w="12700">
                      <a:solidFill>
                        <a:srgbClr val="41709C"/>
                      </a:solidFill>
                      <a:prstDash val="solid"/>
                    </a:lnR>
                  </a:tcPr>
                </a:tc>
                <a:tc>
                  <a:txBody>
                    <a:bodyPr/>
                    <a:lstStyle/>
                    <a:p>
                      <a:pPr>
                        <a:lnSpc>
                          <a:spcPct val="100000"/>
                        </a:lnSpc>
                      </a:pPr>
                      <a:endParaRPr sz="1600">
                        <a:latin typeface="Times New Roman"/>
                        <a:cs typeface="Times New Roman"/>
                      </a:endParaRPr>
                    </a:p>
                  </a:txBody>
                  <a:tcPr marL="0" marR="0" marT="0" marB="0">
                    <a:lnL w="12700">
                      <a:solidFill>
                        <a:srgbClr val="41709C"/>
                      </a:solidFill>
                      <a:prstDash val="solid"/>
                    </a:lnL>
                    <a:lnR w="12700">
                      <a:solidFill>
                        <a:srgbClr val="41709C"/>
                      </a:solidFill>
                      <a:prstDash val="solid"/>
                    </a:lnR>
                  </a:tcPr>
                </a:tc>
                <a:tc>
                  <a:txBody>
                    <a:bodyPr/>
                    <a:lstStyle/>
                    <a:p>
                      <a:pPr marR="292735" algn="ctr">
                        <a:lnSpc>
                          <a:spcPct val="100000"/>
                        </a:lnSpc>
                        <a:spcBef>
                          <a:spcPts val="235"/>
                        </a:spcBef>
                      </a:pPr>
                      <a:r>
                        <a:rPr sz="2000" dirty="0">
                          <a:latin typeface="Times New Roman"/>
                          <a:cs typeface="Times New Roman"/>
                        </a:rPr>
                        <a:t>+</a:t>
                      </a:r>
                      <a:r>
                        <a:rPr sz="2000" spc="-35" dirty="0">
                          <a:latin typeface="Times New Roman"/>
                          <a:cs typeface="Times New Roman"/>
                        </a:rPr>
                        <a:t> </a:t>
                      </a:r>
                      <a:r>
                        <a:rPr sz="2000" spc="5" dirty="0">
                          <a:latin typeface="Times New Roman"/>
                          <a:cs typeface="Times New Roman"/>
                        </a:rPr>
                        <a:t>Na</a:t>
                      </a:r>
                      <a:r>
                        <a:rPr sz="1950" spc="7" baseline="-21367" dirty="0">
                          <a:latin typeface="Times New Roman"/>
                          <a:cs typeface="Times New Roman"/>
                        </a:rPr>
                        <a:t>2</a:t>
                      </a:r>
                      <a:r>
                        <a:rPr sz="2000" spc="5" dirty="0">
                          <a:latin typeface="Times New Roman"/>
                          <a:cs typeface="Times New Roman"/>
                        </a:rPr>
                        <a:t>SO</a:t>
                      </a:r>
                      <a:r>
                        <a:rPr sz="1950" spc="7" baseline="-21367" dirty="0">
                          <a:latin typeface="Times New Roman"/>
                          <a:cs typeface="Times New Roman"/>
                        </a:rPr>
                        <a:t>4</a:t>
                      </a:r>
                      <a:endParaRPr sz="1950" baseline="-21367">
                        <a:latin typeface="Times New Roman"/>
                        <a:cs typeface="Times New Roman"/>
                      </a:endParaRPr>
                    </a:p>
                  </a:txBody>
                  <a:tcPr marL="0" marR="0" marT="29845" marB="0">
                    <a:lnL w="12700">
                      <a:solidFill>
                        <a:srgbClr val="41709C"/>
                      </a:solidFill>
                      <a:prstDash val="solid"/>
                    </a:lnL>
                    <a:lnR w="12700">
                      <a:solidFill>
                        <a:srgbClr val="41709C"/>
                      </a:solidFill>
                      <a:prstDash val="solid"/>
                    </a:lnR>
                  </a:tcPr>
                </a:tc>
                <a:tc>
                  <a:txBody>
                    <a:bodyPr/>
                    <a:lstStyle/>
                    <a:p>
                      <a:pPr marR="142875" algn="ctr">
                        <a:lnSpc>
                          <a:spcPct val="100000"/>
                        </a:lnSpc>
                        <a:spcBef>
                          <a:spcPts val="235"/>
                        </a:spcBef>
                      </a:pPr>
                      <a:r>
                        <a:rPr sz="2000" dirty="0">
                          <a:latin typeface="Times New Roman"/>
                          <a:cs typeface="Times New Roman"/>
                        </a:rPr>
                        <a:t>=</a:t>
                      </a:r>
                      <a:r>
                        <a:rPr sz="2000" spc="-30" dirty="0">
                          <a:latin typeface="Times New Roman"/>
                          <a:cs typeface="Times New Roman"/>
                        </a:rPr>
                        <a:t> </a:t>
                      </a:r>
                      <a:r>
                        <a:rPr sz="2000" dirty="0">
                          <a:latin typeface="Times New Roman"/>
                          <a:cs typeface="Times New Roman"/>
                        </a:rPr>
                        <a:t>BaSO</a:t>
                      </a:r>
                      <a:r>
                        <a:rPr sz="1950" baseline="-21367" dirty="0">
                          <a:latin typeface="Times New Roman"/>
                          <a:cs typeface="Times New Roman"/>
                        </a:rPr>
                        <a:t>4</a:t>
                      </a:r>
                      <a:r>
                        <a:rPr sz="2000" dirty="0">
                          <a:latin typeface="Times New Roman"/>
                          <a:cs typeface="Times New Roman"/>
                        </a:rPr>
                        <a:t>↓</a:t>
                      </a:r>
                      <a:endParaRPr sz="2000">
                        <a:latin typeface="Times New Roman"/>
                        <a:cs typeface="Times New Roman"/>
                      </a:endParaRPr>
                    </a:p>
                  </a:txBody>
                  <a:tcPr marL="0" marR="0" marT="29845" marB="0">
                    <a:lnL w="12700">
                      <a:solidFill>
                        <a:srgbClr val="41709C"/>
                      </a:solidFill>
                      <a:prstDash val="solid"/>
                    </a:lnL>
                  </a:tcPr>
                </a:tc>
                <a:tc>
                  <a:txBody>
                    <a:bodyPr/>
                    <a:lstStyle/>
                    <a:p>
                      <a:pPr marL="384810">
                        <a:lnSpc>
                          <a:spcPct val="100000"/>
                        </a:lnSpc>
                        <a:spcBef>
                          <a:spcPts val="235"/>
                        </a:spcBef>
                      </a:pPr>
                      <a:r>
                        <a:rPr sz="2000" dirty="0">
                          <a:latin typeface="Times New Roman"/>
                          <a:cs typeface="Times New Roman"/>
                        </a:rPr>
                        <a:t>+</a:t>
                      </a:r>
                      <a:r>
                        <a:rPr sz="2000" spc="-35" dirty="0">
                          <a:latin typeface="Times New Roman"/>
                          <a:cs typeface="Times New Roman"/>
                        </a:rPr>
                        <a:t> </a:t>
                      </a:r>
                      <a:r>
                        <a:rPr sz="2000" dirty="0">
                          <a:latin typeface="Times New Roman"/>
                          <a:cs typeface="Times New Roman"/>
                        </a:rPr>
                        <a:t>2NaCl</a:t>
                      </a:r>
                      <a:r>
                        <a:rPr sz="2000" spc="-35" dirty="0">
                          <a:latin typeface="Times New Roman"/>
                          <a:cs typeface="Times New Roman"/>
                        </a:rPr>
                        <a:t> </a:t>
                      </a:r>
                      <a:r>
                        <a:rPr sz="2000" dirty="0">
                          <a:latin typeface="Times New Roman"/>
                          <a:cs typeface="Times New Roman"/>
                        </a:rPr>
                        <a:t>(3)</a:t>
                      </a:r>
                      <a:endParaRPr sz="2000">
                        <a:latin typeface="Times New Roman"/>
                        <a:cs typeface="Times New Roman"/>
                      </a:endParaRPr>
                    </a:p>
                  </a:txBody>
                  <a:tcPr marL="0" marR="0" marT="29845" marB="0"/>
                </a:tc>
              </a:tr>
              <a:tr h="2142689">
                <a:tc>
                  <a:txBody>
                    <a:bodyPr/>
                    <a:lstStyle/>
                    <a:p>
                      <a:pPr marL="335280">
                        <a:lnSpc>
                          <a:spcPct val="100000"/>
                        </a:lnSpc>
                        <a:spcBef>
                          <a:spcPts val="60"/>
                        </a:spcBef>
                      </a:pPr>
                      <a:r>
                        <a:rPr sz="2000" dirty="0">
                          <a:latin typeface="Times New Roman"/>
                          <a:cs typeface="Times New Roman"/>
                        </a:rPr>
                        <a:t>1</a:t>
                      </a:r>
                      <a:r>
                        <a:rPr sz="2000" spc="-25" dirty="0">
                          <a:latin typeface="Times New Roman"/>
                          <a:cs typeface="Times New Roman"/>
                        </a:rPr>
                        <a:t> </a:t>
                      </a:r>
                      <a:r>
                        <a:rPr sz="2000" spc="-5" dirty="0">
                          <a:latin typeface="Times New Roman"/>
                          <a:cs typeface="Times New Roman"/>
                        </a:rPr>
                        <a:t>моль</a:t>
                      </a:r>
                      <a:endParaRPr sz="2000">
                        <a:latin typeface="Times New Roman"/>
                        <a:cs typeface="Times New Roman"/>
                      </a:endParaRPr>
                    </a:p>
                    <a:p>
                      <a:pPr>
                        <a:lnSpc>
                          <a:spcPct val="100000"/>
                        </a:lnSpc>
                      </a:pPr>
                      <a:endParaRPr sz="2200">
                        <a:latin typeface="Times New Roman"/>
                        <a:cs typeface="Times New Roman"/>
                      </a:endParaRPr>
                    </a:p>
                    <a:p>
                      <a:pPr marL="399415">
                        <a:lnSpc>
                          <a:spcPct val="100000"/>
                        </a:lnSpc>
                        <a:spcBef>
                          <a:spcPts val="1380"/>
                        </a:spcBef>
                      </a:pPr>
                      <a:r>
                        <a:rPr sz="2000" dirty="0">
                          <a:latin typeface="Times New Roman"/>
                          <a:cs typeface="Times New Roman"/>
                        </a:rPr>
                        <a:t>0,4</a:t>
                      </a:r>
                      <a:r>
                        <a:rPr sz="2000" i="1" dirty="0">
                          <a:latin typeface="Times New Roman"/>
                          <a:cs typeface="Times New Roman"/>
                        </a:rPr>
                        <a:t>y</a:t>
                      </a:r>
                      <a:endParaRPr sz="2000">
                        <a:latin typeface="Times New Roman"/>
                        <a:cs typeface="Times New Roman"/>
                      </a:endParaRPr>
                    </a:p>
                    <a:p>
                      <a:pPr marL="335280" marR="349250">
                        <a:lnSpc>
                          <a:spcPct val="130000"/>
                        </a:lnSpc>
                      </a:pPr>
                      <a:r>
                        <a:rPr sz="2000" dirty="0">
                          <a:latin typeface="Times New Roman"/>
                          <a:cs typeface="Times New Roman"/>
                        </a:rPr>
                        <a:t>AlCl</a:t>
                      </a:r>
                      <a:r>
                        <a:rPr sz="1950" baseline="-21367" dirty="0">
                          <a:latin typeface="Times New Roman"/>
                          <a:cs typeface="Times New Roman"/>
                        </a:rPr>
                        <a:t>3 </a:t>
                      </a:r>
                      <a:r>
                        <a:rPr sz="1950" spc="7" baseline="-21367" dirty="0">
                          <a:latin typeface="Times New Roman"/>
                          <a:cs typeface="Times New Roman"/>
                        </a:rPr>
                        <a:t> </a:t>
                      </a:r>
                      <a:r>
                        <a:rPr sz="2000" dirty="0">
                          <a:latin typeface="Times New Roman"/>
                          <a:cs typeface="Times New Roman"/>
                        </a:rPr>
                        <a:t>1</a:t>
                      </a:r>
                      <a:r>
                        <a:rPr sz="2000" spc="-90" dirty="0">
                          <a:latin typeface="Times New Roman"/>
                          <a:cs typeface="Times New Roman"/>
                        </a:rPr>
                        <a:t> </a:t>
                      </a:r>
                      <a:r>
                        <a:rPr sz="2000" spc="-5" dirty="0">
                          <a:latin typeface="Times New Roman"/>
                          <a:cs typeface="Times New Roman"/>
                        </a:rPr>
                        <a:t>моль</a:t>
                      </a:r>
                      <a:endParaRPr sz="2000">
                        <a:latin typeface="Times New Roman"/>
                        <a:cs typeface="Times New Roman"/>
                      </a:endParaRPr>
                    </a:p>
                  </a:txBody>
                  <a:tcPr marL="0" marR="0" marT="7620" marB="0">
                    <a:lnL w="12700">
                      <a:solidFill>
                        <a:srgbClr val="41709C"/>
                      </a:solidFill>
                      <a:prstDash val="solid"/>
                    </a:lnL>
                    <a:lnR w="12700">
                      <a:solidFill>
                        <a:srgbClr val="41709C"/>
                      </a:solidFill>
                      <a:prstDash val="solid"/>
                    </a:lnR>
                  </a:tcPr>
                </a:tc>
                <a:tc>
                  <a:txBody>
                    <a:bodyPr/>
                    <a:lstStyle/>
                    <a:p>
                      <a:pPr>
                        <a:lnSpc>
                          <a:spcPct val="100000"/>
                        </a:lnSpc>
                      </a:pPr>
                      <a:endParaRPr sz="1600">
                        <a:latin typeface="Times New Roman"/>
                        <a:cs typeface="Times New Roman"/>
                      </a:endParaRPr>
                    </a:p>
                  </a:txBody>
                  <a:tcPr marL="0" marR="0" marT="0" marB="0">
                    <a:lnL w="12700">
                      <a:solidFill>
                        <a:srgbClr val="41709C"/>
                      </a:solidFill>
                      <a:prstDash val="solid"/>
                    </a:lnL>
                    <a:lnR w="12700">
                      <a:solidFill>
                        <a:srgbClr val="41709C"/>
                      </a:solidFill>
                      <a:prstDash val="solid"/>
                    </a:lnR>
                  </a:tcPr>
                </a:tc>
                <a:tc>
                  <a:txBody>
                    <a:bodyPr/>
                    <a:lstStyle/>
                    <a:p>
                      <a:pPr marL="471805">
                        <a:lnSpc>
                          <a:spcPct val="100000"/>
                        </a:lnSpc>
                        <a:spcBef>
                          <a:spcPts val="60"/>
                        </a:spcBef>
                      </a:pPr>
                      <a:r>
                        <a:rPr sz="2000" dirty="0">
                          <a:latin typeface="Times New Roman"/>
                          <a:cs typeface="Times New Roman"/>
                        </a:rPr>
                        <a:t>1</a:t>
                      </a:r>
                      <a:r>
                        <a:rPr sz="2000" spc="-25" dirty="0">
                          <a:latin typeface="Times New Roman"/>
                          <a:cs typeface="Times New Roman"/>
                        </a:rPr>
                        <a:t> </a:t>
                      </a:r>
                      <a:r>
                        <a:rPr sz="2000" spc="-5" dirty="0">
                          <a:latin typeface="Times New Roman"/>
                          <a:cs typeface="Times New Roman"/>
                        </a:rPr>
                        <a:t>моль</a:t>
                      </a:r>
                      <a:endParaRPr sz="2000">
                        <a:latin typeface="Times New Roman"/>
                        <a:cs typeface="Times New Roman"/>
                      </a:endParaRPr>
                    </a:p>
                    <a:p>
                      <a:pPr>
                        <a:lnSpc>
                          <a:spcPct val="100000"/>
                        </a:lnSpc>
                      </a:pPr>
                      <a:endParaRPr sz="2200">
                        <a:latin typeface="Times New Roman"/>
                        <a:cs typeface="Times New Roman"/>
                      </a:endParaRPr>
                    </a:p>
                    <a:p>
                      <a:pPr>
                        <a:lnSpc>
                          <a:spcPct val="100000"/>
                        </a:lnSpc>
                      </a:pPr>
                      <a:endParaRPr sz="2200">
                        <a:latin typeface="Times New Roman"/>
                        <a:cs typeface="Times New Roman"/>
                      </a:endParaRPr>
                    </a:p>
                    <a:p>
                      <a:pPr marL="90805">
                        <a:lnSpc>
                          <a:spcPct val="100000"/>
                        </a:lnSpc>
                        <a:spcBef>
                          <a:spcPts val="1970"/>
                        </a:spcBef>
                      </a:pPr>
                      <a:r>
                        <a:rPr sz="2000" dirty="0">
                          <a:latin typeface="Times New Roman"/>
                          <a:cs typeface="Times New Roman"/>
                        </a:rPr>
                        <a:t>+</a:t>
                      </a:r>
                      <a:r>
                        <a:rPr sz="2000" spc="-30" dirty="0">
                          <a:latin typeface="Times New Roman"/>
                          <a:cs typeface="Times New Roman"/>
                        </a:rPr>
                        <a:t> </a:t>
                      </a:r>
                      <a:r>
                        <a:rPr sz="2000" spc="5" dirty="0">
                          <a:latin typeface="Times New Roman"/>
                          <a:cs typeface="Times New Roman"/>
                        </a:rPr>
                        <a:t>Na</a:t>
                      </a:r>
                      <a:r>
                        <a:rPr sz="1950" spc="7" baseline="-21367" dirty="0">
                          <a:latin typeface="Times New Roman"/>
                          <a:cs typeface="Times New Roman"/>
                        </a:rPr>
                        <a:t>2</a:t>
                      </a:r>
                      <a:r>
                        <a:rPr sz="2000" spc="5" dirty="0">
                          <a:latin typeface="Times New Roman"/>
                          <a:cs typeface="Times New Roman"/>
                        </a:rPr>
                        <a:t>SO</a:t>
                      </a:r>
                      <a:r>
                        <a:rPr sz="1950" spc="7" baseline="-21367" dirty="0">
                          <a:latin typeface="Times New Roman"/>
                          <a:cs typeface="Times New Roman"/>
                        </a:rPr>
                        <a:t>4</a:t>
                      </a:r>
                      <a:endParaRPr sz="1950" baseline="-21367">
                        <a:latin typeface="Times New Roman"/>
                        <a:cs typeface="Times New Roman"/>
                      </a:endParaRPr>
                    </a:p>
                    <a:p>
                      <a:pPr marL="471805">
                        <a:lnSpc>
                          <a:spcPct val="100000"/>
                        </a:lnSpc>
                        <a:spcBef>
                          <a:spcPts val="720"/>
                        </a:spcBef>
                      </a:pPr>
                      <a:r>
                        <a:rPr sz="2000" dirty="0">
                          <a:latin typeface="Times New Roman"/>
                          <a:cs typeface="Times New Roman"/>
                        </a:rPr>
                        <a:t>1</a:t>
                      </a:r>
                      <a:r>
                        <a:rPr sz="2000" spc="-25" dirty="0">
                          <a:latin typeface="Times New Roman"/>
                          <a:cs typeface="Times New Roman"/>
                        </a:rPr>
                        <a:t> </a:t>
                      </a:r>
                      <a:r>
                        <a:rPr sz="2000" spc="-5" dirty="0">
                          <a:latin typeface="Times New Roman"/>
                          <a:cs typeface="Times New Roman"/>
                        </a:rPr>
                        <a:t>моль</a:t>
                      </a:r>
                      <a:endParaRPr sz="2000">
                        <a:latin typeface="Times New Roman"/>
                        <a:cs typeface="Times New Roman"/>
                      </a:endParaRPr>
                    </a:p>
                  </a:txBody>
                  <a:tcPr marL="0" marR="0" marT="7620" marB="0">
                    <a:lnL w="12700">
                      <a:solidFill>
                        <a:srgbClr val="41709C"/>
                      </a:solidFill>
                      <a:prstDash val="solid"/>
                    </a:lnL>
                    <a:lnR w="12700">
                      <a:solidFill>
                        <a:srgbClr val="41709C"/>
                      </a:solidFill>
                      <a:prstDash val="solid"/>
                    </a:lnR>
                    <a:lnB w="12700">
                      <a:solidFill>
                        <a:srgbClr val="41709C"/>
                      </a:solidFill>
                      <a:prstDash val="solid"/>
                    </a:lnB>
                  </a:tcPr>
                </a:tc>
                <a:tc>
                  <a:txBody>
                    <a:bodyPr/>
                    <a:lstStyle/>
                    <a:p>
                      <a:pPr marL="424815">
                        <a:lnSpc>
                          <a:spcPct val="100000"/>
                        </a:lnSpc>
                        <a:spcBef>
                          <a:spcPts val="60"/>
                        </a:spcBef>
                      </a:pPr>
                      <a:r>
                        <a:rPr sz="2000" dirty="0">
                          <a:latin typeface="Times New Roman"/>
                          <a:cs typeface="Times New Roman"/>
                        </a:rPr>
                        <a:t>1</a:t>
                      </a:r>
                      <a:r>
                        <a:rPr sz="2000" spc="-25" dirty="0">
                          <a:latin typeface="Times New Roman"/>
                          <a:cs typeface="Times New Roman"/>
                        </a:rPr>
                        <a:t> </a:t>
                      </a:r>
                      <a:r>
                        <a:rPr sz="2000" spc="-5" dirty="0">
                          <a:latin typeface="Times New Roman"/>
                          <a:cs typeface="Times New Roman"/>
                        </a:rPr>
                        <a:t>моль</a:t>
                      </a:r>
                      <a:endParaRPr sz="2000">
                        <a:latin typeface="Times New Roman"/>
                        <a:cs typeface="Times New Roman"/>
                      </a:endParaRPr>
                    </a:p>
                    <a:p>
                      <a:pPr>
                        <a:lnSpc>
                          <a:spcPct val="100000"/>
                        </a:lnSpc>
                      </a:pPr>
                      <a:endParaRPr sz="2200">
                        <a:latin typeface="Times New Roman"/>
                        <a:cs typeface="Times New Roman"/>
                      </a:endParaRPr>
                    </a:p>
                    <a:p>
                      <a:pPr>
                        <a:lnSpc>
                          <a:spcPct val="100000"/>
                        </a:lnSpc>
                      </a:pPr>
                      <a:endParaRPr sz="2200">
                        <a:latin typeface="Times New Roman"/>
                        <a:cs typeface="Times New Roman"/>
                      </a:endParaRPr>
                    </a:p>
                    <a:p>
                      <a:pPr marL="234315">
                        <a:lnSpc>
                          <a:spcPct val="100000"/>
                        </a:lnSpc>
                        <a:spcBef>
                          <a:spcPts val="1970"/>
                        </a:spcBef>
                      </a:pPr>
                      <a:r>
                        <a:rPr sz="2000" dirty="0">
                          <a:latin typeface="Times New Roman"/>
                          <a:cs typeface="Times New Roman"/>
                        </a:rPr>
                        <a:t>≠</a:t>
                      </a:r>
                      <a:r>
                        <a:rPr sz="2000" spc="-20" dirty="0">
                          <a:latin typeface="Times New Roman"/>
                          <a:cs typeface="Times New Roman"/>
                        </a:rPr>
                        <a:t> </a:t>
                      </a:r>
                      <a:r>
                        <a:rPr sz="2000" dirty="0">
                          <a:latin typeface="Times New Roman"/>
                          <a:cs typeface="Times New Roman"/>
                        </a:rPr>
                        <a:t>(4)</a:t>
                      </a:r>
                      <a:endParaRPr sz="2000">
                        <a:latin typeface="Times New Roman"/>
                        <a:cs typeface="Times New Roman"/>
                      </a:endParaRPr>
                    </a:p>
                  </a:txBody>
                  <a:tcPr marL="0" marR="0" marT="7620" marB="0">
                    <a:lnL w="12700">
                      <a:solidFill>
                        <a:srgbClr val="41709C"/>
                      </a:solidFill>
                      <a:prstDash val="solid"/>
                    </a:lnL>
                  </a:tcPr>
                </a:tc>
                <a:tc>
                  <a:txBody>
                    <a:bodyPr/>
                    <a:lstStyle/>
                    <a:p>
                      <a:pPr marL="575310">
                        <a:lnSpc>
                          <a:spcPct val="100000"/>
                        </a:lnSpc>
                        <a:spcBef>
                          <a:spcPts val="60"/>
                        </a:spcBef>
                      </a:pPr>
                      <a:r>
                        <a:rPr sz="2000" dirty="0">
                          <a:latin typeface="Times New Roman"/>
                          <a:cs typeface="Times New Roman"/>
                        </a:rPr>
                        <a:t>2</a:t>
                      </a:r>
                      <a:r>
                        <a:rPr sz="2000" spc="-25" dirty="0">
                          <a:latin typeface="Times New Roman"/>
                          <a:cs typeface="Times New Roman"/>
                        </a:rPr>
                        <a:t> </a:t>
                      </a:r>
                      <a:r>
                        <a:rPr sz="2000" spc="-5" dirty="0">
                          <a:latin typeface="Times New Roman"/>
                          <a:cs typeface="Times New Roman"/>
                        </a:rPr>
                        <a:t>моль</a:t>
                      </a:r>
                      <a:endParaRPr sz="2000">
                        <a:latin typeface="Times New Roman"/>
                        <a:cs typeface="Times New Roman"/>
                      </a:endParaRPr>
                    </a:p>
                  </a:txBody>
                  <a:tcPr marL="0" marR="0" marT="7620" marB="0"/>
                </a:tc>
              </a:tr>
            </a:tbl>
          </a:graphicData>
        </a:graphic>
      </p:graphicFrame>
      <p:sp>
        <p:nvSpPr>
          <p:cNvPr id="3" name="object 3"/>
          <p:cNvSpPr txBox="1"/>
          <p:nvPr/>
        </p:nvSpPr>
        <p:spPr>
          <a:xfrm>
            <a:off x="468883" y="133857"/>
            <a:ext cx="10771505" cy="1244600"/>
          </a:xfrm>
          <a:prstGeom prst="rect">
            <a:avLst/>
          </a:prstGeom>
        </p:spPr>
        <p:txBody>
          <a:bodyPr vert="horz" wrap="square" lIns="0" tIns="12065" rIns="0" bIns="0" rtlCol="0">
            <a:spAutoFit/>
          </a:bodyPr>
          <a:lstStyle/>
          <a:p>
            <a:pPr marL="12700" marR="5080">
              <a:lnSpc>
                <a:spcPct val="100000"/>
              </a:lnSpc>
              <a:spcBef>
                <a:spcPts val="95"/>
              </a:spcBef>
            </a:pPr>
            <a:r>
              <a:rPr sz="1600" b="1" spc="-5" dirty="0">
                <a:latin typeface="Times New Roman"/>
                <a:cs typeface="Times New Roman"/>
              </a:rPr>
              <a:t>Пример</a:t>
            </a:r>
            <a:r>
              <a:rPr sz="1600" b="1" spc="5" dirty="0">
                <a:latin typeface="Times New Roman"/>
                <a:cs typeface="Times New Roman"/>
              </a:rPr>
              <a:t> </a:t>
            </a:r>
            <a:r>
              <a:rPr sz="1600" b="1" spc="-5" dirty="0">
                <a:latin typeface="Times New Roman"/>
                <a:cs typeface="Times New Roman"/>
              </a:rPr>
              <a:t>3.</a:t>
            </a:r>
            <a:r>
              <a:rPr sz="1600" b="1" spc="15" dirty="0">
                <a:latin typeface="Times New Roman"/>
                <a:cs typeface="Times New Roman"/>
              </a:rPr>
              <a:t> </a:t>
            </a:r>
            <a:r>
              <a:rPr sz="1600" dirty="0">
                <a:latin typeface="Times New Roman"/>
                <a:cs typeface="Times New Roman"/>
              </a:rPr>
              <a:t>Смесь</a:t>
            </a:r>
            <a:r>
              <a:rPr sz="1600" spc="15" dirty="0">
                <a:latin typeface="Times New Roman"/>
                <a:cs typeface="Times New Roman"/>
              </a:rPr>
              <a:t> </a:t>
            </a:r>
            <a:r>
              <a:rPr sz="1600" spc="-5" dirty="0">
                <a:latin typeface="Times New Roman"/>
                <a:cs typeface="Times New Roman"/>
              </a:rPr>
              <a:t>хлоридов</a:t>
            </a:r>
            <a:r>
              <a:rPr sz="1600" spc="-10" dirty="0">
                <a:latin typeface="Times New Roman"/>
                <a:cs typeface="Times New Roman"/>
              </a:rPr>
              <a:t> </a:t>
            </a:r>
            <a:r>
              <a:rPr sz="1600" spc="-5" dirty="0">
                <a:latin typeface="Times New Roman"/>
                <a:cs typeface="Times New Roman"/>
              </a:rPr>
              <a:t>бария</a:t>
            </a:r>
            <a:r>
              <a:rPr sz="1600" spc="15" dirty="0">
                <a:latin typeface="Times New Roman"/>
                <a:cs typeface="Times New Roman"/>
              </a:rPr>
              <a:t> </a:t>
            </a:r>
            <a:r>
              <a:rPr sz="1600" spc="-5" dirty="0">
                <a:latin typeface="Times New Roman"/>
                <a:cs typeface="Times New Roman"/>
              </a:rPr>
              <a:t>и</a:t>
            </a:r>
            <a:r>
              <a:rPr sz="1600" spc="5" dirty="0">
                <a:latin typeface="Times New Roman"/>
                <a:cs typeface="Times New Roman"/>
              </a:rPr>
              <a:t> </a:t>
            </a:r>
            <a:r>
              <a:rPr sz="1600" spc="-10" dirty="0">
                <a:latin typeface="Times New Roman"/>
                <a:cs typeface="Times New Roman"/>
              </a:rPr>
              <a:t>алюминия</a:t>
            </a:r>
            <a:r>
              <a:rPr sz="1600" spc="60" dirty="0">
                <a:latin typeface="Times New Roman"/>
                <a:cs typeface="Times New Roman"/>
              </a:rPr>
              <a:t> </a:t>
            </a:r>
            <a:r>
              <a:rPr sz="1600" spc="-5" dirty="0">
                <a:latin typeface="Times New Roman"/>
                <a:cs typeface="Times New Roman"/>
              </a:rPr>
              <a:t>растворили</a:t>
            </a:r>
            <a:r>
              <a:rPr sz="1600" spc="30" dirty="0">
                <a:latin typeface="Times New Roman"/>
                <a:cs typeface="Times New Roman"/>
              </a:rPr>
              <a:t> </a:t>
            </a:r>
            <a:r>
              <a:rPr sz="1600" spc="-5" dirty="0">
                <a:latin typeface="Times New Roman"/>
                <a:cs typeface="Times New Roman"/>
              </a:rPr>
              <a:t>в</a:t>
            </a:r>
            <a:r>
              <a:rPr sz="1600" spc="-15" dirty="0">
                <a:latin typeface="Times New Roman"/>
                <a:cs typeface="Times New Roman"/>
              </a:rPr>
              <a:t> воде.</a:t>
            </a:r>
            <a:r>
              <a:rPr sz="1600" spc="10" dirty="0">
                <a:latin typeface="Times New Roman"/>
                <a:cs typeface="Times New Roman"/>
              </a:rPr>
              <a:t> </a:t>
            </a:r>
            <a:r>
              <a:rPr sz="1600" spc="-10" dirty="0">
                <a:latin typeface="Times New Roman"/>
                <a:cs typeface="Times New Roman"/>
              </a:rPr>
              <a:t>Полученный</a:t>
            </a:r>
            <a:r>
              <a:rPr sz="1600" spc="50" dirty="0">
                <a:latin typeface="Times New Roman"/>
                <a:cs typeface="Times New Roman"/>
              </a:rPr>
              <a:t> </a:t>
            </a:r>
            <a:r>
              <a:rPr sz="1600" spc="-5" dirty="0">
                <a:latin typeface="Times New Roman"/>
                <a:cs typeface="Times New Roman"/>
              </a:rPr>
              <a:t>раствор</a:t>
            </a:r>
            <a:r>
              <a:rPr sz="1600" spc="5" dirty="0">
                <a:latin typeface="Times New Roman"/>
                <a:cs typeface="Times New Roman"/>
              </a:rPr>
              <a:t> </a:t>
            </a:r>
            <a:r>
              <a:rPr sz="1600" spc="-10" dirty="0">
                <a:latin typeface="Times New Roman"/>
                <a:cs typeface="Times New Roman"/>
              </a:rPr>
              <a:t>разделили</a:t>
            </a:r>
            <a:r>
              <a:rPr sz="1600" spc="45" dirty="0">
                <a:latin typeface="Times New Roman"/>
                <a:cs typeface="Times New Roman"/>
              </a:rPr>
              <a:t> </a:t>
            </a:r>
            <a:r>
              <a:rPr sz="1600" spc="-5" dirty="0">
                <a:latin typeface="Times New Roman"/>
                <a:cs typeface="Times New Roman"/>
              </a:rPr>
              <a:t>на</a:t>
            </a:r>
            <a:r>
              <a:rPr sz="1600" spc="5" dirty="0">
                <a:latin typeface="Times New Roman"/>
                <a:cs typeface="Times New Roman"/>
              </a:rPr>
              <a:t> </a:t>
            </a:r>
            <a:r>
              <a:rPr sz="1600" spc="-5" dirty="0">
                <a:latin typeface="Times New Roman"/>
                <a:cs typeface="Times New Roman"/>
              </a:rPr>
              <a:t>3</a:t>
            </a:r>
            <a:r>
              <a:rPr sz="1600" spc="5" dirty="0">
                <a:latin typeface="Times New Roman"/>
                <a:cs typeface="Times New Roman"/>
              </a:rPr>
              <a:t> </a:t>
            </a:r>
            <a:r>
              <a:rPr sz="1600" spc="-25" dirty="0">
                <a:latin typeface="Times New Roman"/>
                <a:cs typeface="Times New Roman"/>
              </a:rPr>
              <a:t>колбы.</a:t>
            </a:r>
            <a:r>
              <a:rPr sz="1600" spc="5" dirty="0">
                <a:latin typeface="Times New Roman"/>
                <a:cs typeface="Times New Roman"/>
              </a:rPr>
              <a:t> </a:t>
            </a:r>
            <a:r>
              <a:rPr sz="1600" spc="-5" dirty="0">
                <a:latin typeface="Times New Roman"/>
                <a:cs typeface="Times New Roman"/>
              </a:rPr>
              <a:t>К 300</a:t>
            </a:r>
            <a:r>
              <a:rPr sz="1600" spc="5" dirty="0">
                <a:latin typeface="Times New Roman"/>
                <a:cs typeface="Times New Roman"/>
              </a:rPr>
              <a:t> </a:t>
            </a:r>
            <a:r>
              <a:rPr sz="1600" spc="-5" dirty="0">
                <a:latin typeface="Times New Roman"/>
                <a:cs typeface="Times New Roman"/>
              </a:rPr>
              <a:t>г </a:t>
            </a:r>
            <a:r>
              <a:rPr sz="1600" dirty="0">
                <a:latin typeface="Times New Roman"/>
                <a:cs typeface="Times New Roman"/>
              </a:rPr>
              <a:t> </a:t>
            </a:r>
            <a:r>
              <a:rPr sz="1600" spc="-5" dirty="0">
                <a:latin typeface="Times New Roman"/>
                <a:cs typeface="Times New Roman"/>
              </a:rPr>
              <a:t>раствора в первой</a:t>
            </a:r>
            <a:r>
              <a:rPr sz="1600" spc="20" dirty="0">
                <a:latin typeface="Times New Roman"/>
                <a:cs typeface="Times New Roman"/>
              </a:rPr>
              <a:t> </a:t>
            </a:r>
            <a:r>
              <a:rPr sz="1600" spc="-30" dirty="0">
                <a:latin typeface="Times New Roman"/>
                <a:cs typeface="Times New Roman"/>
              </a:rPr>
              <a:t>колбе</a:t>
            </a:r>
            <a:r>
              <a:rPr sz="1600" dirty="0">
                <a:latin typeface="Times New Roman"/>
                <a:cs typeface="Times New Roman"/>
              </a:rPr>
              <a:t> </a:t>
            </a:r>
            <a:r>
              <a:rPr sz="1600" spc="-10" dirty="0">
                <a:latin typeface="Times New Roman"/>
                <a:cs typeface="Times New Roman"/>
              </a:rPr>
              <a:t>прилили</a:t>
            </a:r>
            <a:r>
              <a:rPr sz="1600" spc="35" dirty="0">
                <a:latin typeface="Times New Roman"/>
                <a:cs typeface="Times New Roman"/>
              </a:rPr>
              <a:t> </a:t>
            </a:r>
            <a:r>
              <a:rPr sz="1600" spc="-5" dirty="0">
                <a:latin typeface="Times New Roman"/>
                <a:cs typeface="Times New Roman"/>
              </a:rPr>
              <a:t>164</a:t>
            </a:r>
            <a:r>
              <a:rPr sz="1600" spc="5" dirty="0">
                <a:latin typeface="Times New Roman"/>
                <a:cs typeface="Times New Roman"/>
              </a:rPr>
              <a:t> </a:t>
            </a:r>
            <a:r>
              <a:rPr sz="1600" spc="-5" dirty="0">
                <a:latin typeface="Times New Roman"/>
                <a:cs typeface="Times New Roman"/>
              </a:rPr>
              <a:t>г 10% раствора</a:t>
            </a:r>
            <a:r>
              <a:rPr sz="1600" spc="5" dirty="0">
                <a:latin typeface="Times New Roman"/>
                <a:cs typeface="Times New Roman"/>
              </a:rPr>
              <a:t> </a:t>
            </a:r>
            <a:r>
              <a:rPr sz="1600" dirty="0">
                <a:latin typeface="Times New Roman"/>
                <a:cs typeface="Times New Roman"/>
              </a:rPr>
              <a:t>фосфата </a:t>
            </a:r>
            <a:r>
              <a:rPr sz="1600" spc="-10" dirty="0">
                <a:latin typeface="Times New Roman"/>
                <a:cs typeface="Times New Roman"/>
              </a:rPr>
              <a:t>натрия,</a:t>
            </a:r>
            <a:r>
              <a:rPr sz="1600" spc="25" dirty="0">
                <a:latin typeface="Times New Roman"/>
                <a:cs typeface="Times New Roman"/>
              </a:rPr>
              <a:t> </a:t>
            </a:r>
            <a:r>
              <a:rPr sz="1600" spc="-5" dirty="0">
                <a:latin typeface="Times New Roman"/>
                <a:cs typeface="Times New Roman"/>
              </a:rPr>
              <a:t>в</a:t>
            </a:r>
            <a:r>
              <a:rPr sz="1600" dirty="0">
                <a:latin typeface="Times New Roman"/>
                <a:cs typeface="Times New Roman"/>
              </a:rPr>
              <a:t> </a:t>
            </a:r>
            <a:r>
              <a:rPr sz="1600" spc="-20" dirty="0">
                <a:latin typeface="Times New Roman"/>
                <a:cs typeface="Times New Roman"/>
              </a:rPr>
              <a:t>результате</a:t>
            </a:r>
            <a:r>
              <a:rPr sz="1600" spc="-5" dirty="0">
                <a:latin typeface="Times New Roman"/>
                <a:cs typeface="Times New Roman"/>
              </a:rPr>
              <a:t> </a:t>
            </a:r>
            <a:r>
              <a:rPr sz="1600" spc="-10" dirty="0">
                <a:latin typeface="Times New Roman"/>
                <a:cs typeface="Times New Roman"/>
              </a:rPr>
              <a:t>чего</a:t>
            </a:r>
            <a:r>
              <a:rPr sz="1600" dirty="0">
                <a:latin typeface="Times New Roman"/>
                <a:cs typeface="Times New Roman"/>
              </a:rPr>
              <a:t> все</a:t>
            </a:r>
            <a:r>
              <a:rPr sz="1600" spc="5" dirty="0">
                <a:latin typeface="Times New Roman"/>
                <a:cs typeface="Times New Roman"/>
              </a:rPr>
              <a:t> </a:t>
            </a:r>
            <a:r>
              <a:rPr sz="1600" spc="-20" dirty="0">
                <a:latin typeface="Times New Roman"/>
                <a:cs typeface="Times New Roman"/>
              </a:rPr>
              <a:t>исходные</a:t>
            </a:r>
            <a:r>
              <a:rPr sz="1600" spc="15" dirty="0">
                <a:latin typeface="Times New Roman"/>
                <a:cs typeface="Times New Roman"/>
              </a:rPr>
              <a:t> </a:t>
            </a:r>
            <a:r>
              <a:rPr sz="1600" spc="-5" dirty="0">
                <a:latin typeface="Times New Roman"/>
                <a:cs typeface="Times New Roman"/>
              </a:rPr>
              <a:t>вещества </a:t>
            </a:r>
            <a:r>
              <a:rPr sz="1600" dirty="0">
                <a:latin typeface="Times New Roman"/>
                <a:cs typeface="Times New Roman"/>
              </a:rPr>
              <a:t> </a:t>
            </a:r>
            <a:r>
              <a:rPr sz="1600" spc="-5" dirty="0">
                <a:latin typeface="Times New Roman"/>
                <a:cs typeface="Times New Roman"/>
              </a:rPr>
              <a:t>прореагировали</a:t>
            </a:r>
            <a:r>
              <a:rPr sz="1600" spc="25" dirty="0">
                <a:latin typeface="Times New Roman"/>
                <a:cs typeface="Times New Roman"/>
              </a:rPr>
              <a:t> </a:t>
            </a:r>
            <a:r>
              <a:rPr sz="1600" spc="-5" dirty="0">
                <a:latin typeface="Times New Roman"/>
                <a:cs typeface="Times New Roman"/>
              </a:rPr>
              <a:t>полностью.</a:t>
            </a:r>
            <a:r>
              <a:rPr sz="1600" spc="40" dirty="0">
                <a:latin typeface="Times New Roman"/>
                <a:cs typeface="Times New Roman"/>
              </a:rPr>
              <a:t> </a:t>
            </a:r>
            <a:r>
              <a:rPr sz="1600" spc="-5" dirty="0">
                <a:latin typeface="Times New Roman"/>
                <a:cs typeface="Times New Roman"/>
              </a:rPr>
              <a:t>К</a:t>
            </a:r>
            <a:r>
              <a:rPr sz="1600" dirty="0">
                <a:latin typeface="Times New Roman"/>
                <a:cs typeface="Times New Roman"/>
              </a:rPr>
              <a:t> </a:t>
            </a:r>
            <a:r>
              <a:rPr sz="1600" spc="-5" dirty="0">
                <a:latin typeface="Times New Roman"/>
                <a:cs typeface="Times New Roman"/>
              </a:rPr>
              <a:t>120</a:t>
            </a:r>
            <a:r>
              <a:rPr sz="1600" spc="-10" dirty="0">
                <a:latin typeface="Times New Roman"/>
                <a:cs typeface="Times New Roman"/>
              </a:rPr>
              <a:t> </a:t>
            </a:r>
            <a:r>
              <a:rPr sz="1600" spc="-5" dirty="0">
                <a:latin typeface="Times New Roman"/>
                <a:cs typeface="Times New Roman"/>
              </a:rPr>
              <a:t>г</a:t>
            </a:r>
            <a:r>
              <a:rPr sz="1600" spc="45" dirty="0">
                <a:latin typeface="Times New Roman"/>
                <a:cs typeface="Times New Roman"/>
              </a:rPr>
              <a:t> </a:t>
            </a:r>
            <a:r>
              <a:rPr sz="1600" spc="-5" dirty="0">
                <a:latin typeface="Times New Roman"/>
                <a:cs typeface="Times New Roman"/>
              </a:rPr>
              <a:t>раствора</a:t>
            </a:r>
            <a:r>
              <a:rPr sz="1600" dirty="0">
                <a:latin typeface="Times New Roman"/>
                <a:cs typeface="Times New Roman"/>
              </a:rPr>
              <a:t> </a:t>
            </a:r>
            <a:r>
              <a:rPr sz="1600" spc="-10" dirty="0">
                <a:latin typeface="Times New Roman"/>
                <a:cs typeface="Times New Roman"/>
              </a:rPr>
              <a:t>во</a:t>
            </a:r>
            <a:r>
              <a:rPr sz="1600" spc="10" dirty="0">
                <a:latin typeface="Times New Roman"/>
                <a:cs typeface="Times New Roman"/>
              </a:rPr>
              <a:t> </a:t>
            </a:r>
            <a:r>
              <a:rPr sz="1600" spc="-15" dirty="0">
                <a:latin typeface="Times New Roman"/>
                <a:cs typeface="Times New Roman"/>
              </a:rPr>
              <a:t>второй</a:t>
            </a:r>
            <a:r>
              <a:rPr sz="1600" dirty="0">
                <a:latin typeface="Times New Roman"/>
                <a:cs typeface="Times New Roman"/>
              </a:rPr>
              <a:t> </a:t>
            </a:r>
            <a:r>
              <a:rPr sz="1600" spc="-30" dirty="0">
                <a:latin typeface="Times New Roman"/>
                <a:cs typeface="Times New Roman"/>
              </a:rPr>
              <a:t>колбе</a:t>
            </a:r>
            <a:r>
              <a:rPr sz="1600" spc="15" dirty="0">
                <a:latin typeface="Times New Roman"/>
                <a:cs typeface="Times New Roman"/>
              </a:rPr>
              <a:t> </a:t>
            </a:r>
            <a:r>
              <a:rPr sz="1600" spc="-5" dirty="0">
                <a:latin typeface="Times New Roman"/>
                <a:cs typeface="Times New Roman"/>
              </a:rPr>
              <a:t>добавили</a:t>
            </a:r>
            <a:r>
              <a:rPr sz="1600" spc="5" dirty="0">
                <a:latin typeface="Times New Roman"/>
                <a:cs typeface="Times New Roman"/>
              </a:rPr>
              <a:t> </a:t>
            </a:r>
            <a:r>
              <a:rPr sz="1600" spc="-5" dirty="0">
                <a:latin typeface="Times New Roman"/>
                <a:cs typeface="Times New Roman"/>
              </a:rPr>
              <a:t>155,61 г</a:t>
            </a:r>
            <a:r>
              <a:rPr sz="1600" spc="15" dirty="0">
                <a:latin typeface="Times New Roman"/>
                <a:cs typeface="Times New Roman"/>
              </a:rPr>
              <a:t> </a:t>
            </a:r>
            <a:r>
              <a:rPr sz="1600" spc="-5" dirty="0">
                <a:latin typeface="Times New Roman"/>
                <a:cs typeface="Times New Roman"/>
              </a:rPr>
              <a:t>20</a:t>
            </a:r>
            <a:r>
              <a:rPr sz="1600" spc="5" dirty="0">
                <a:latin typeface="Times New Roman"/>
                <a:cs typeface="Times New Roman"/>
              </a:rPr>
              <a:t> </a:t>
            </a:r>
            <a:r>
              <a:rPr sz="1600" spc="-5" dirty="0">
                <a:latin typeface="Times New Roman"/>
                <a:cs typeface="Times New Roman"/>
              </a:rPr>
              <a:t>%</a:t>
            </a:r>
            <a:r>
              <a:rPr sz="1600" spc="5" dirty="0">
                <a:latin typeface="Times New Roman"/>
                <a:cs typeface="Times New Roman"/>
              </a:rPr>
              <a:t> </a:t>
            </a:r>
            <a:r>
              <a:rPr sz="1600" spc="-5" dirty="0">
                <a:latin typeface="Times New Roman"/>
                <a:cs typeface="Times New Roman"/>
              </a:rPr>
              <a:t>раствора</a:t>
            </a:r>
            <a:r>
              <a:rPr sz="1600" spc="10" dirty="0">
                <a:latin typeface="Times New Roman"/>
                <a:cs typeface="Times New Roman"/>
              </a:rPr>
              <a:t> </a:t>
            </a:r>
            <a:r>
              <a:rPr sz="1600" spc="-20" dirty="0">
                <a:latin typeface="Times New Roman"/>
                <a:cs typeface="Times New Roman"/>
              </a:rPr>
              <a:t>сульфата</a:t>
            </a:r>
            <a:r>
              <a:rPr sz="1600" spc="20" dirty="0">
                <a:latin typeface="Times New Roman"/>
                <a:cs typeface="Times New Roman"/>
              </a:rPr>
              <a:t> </a:t>
            </a:r>
            <a:r>
              <a:rPr sz="1600" spc="-10" dirty="0">
                <a:latin typeface="Times New Roman"/>
                <a:cs typeface="Times New Roman"/>
              </a:rPr>
              <a:t>натрия,</a:t>
            </a:r>
            <a:r>
              <a:rPr sz="1600" spc="25" dirty="0">
                <a:latin typeface="Times New Roman"/>
                <a:cs typeface="Times New Roman"/>
              </a:rPr>
              <a:t> </a:t>
            </a:r>
            <a:r>
              <a:rPr sz="1600" spc="-10" dirty="0">
                <a:latin typeface="Times New Roman"/>
                <a:cs typeface="Times New Roman"/>
              </a:rPr>
              <a:t>при</a:t>
            </a:r>
            <a:r>
              <a:rPr sz="1600" spc="10" dirty="0">
                <a:latin typeface="Times New Roman"/>
                <a:cs typeface="Times New Roman"/>
              </a:rPr>
              <a:t> </a:t>
            </a:r>
            <a:r>
              <a:rPr sz="1600" spc="-20" dirty="0">
                <a:latin typeface="Times New Roman"/>
                <a:cs typeface="Times New Roman"/>
              </a:rPr>
              <a:t>этом </a:t>
            </a:r>
            <a:r>
              <a:rPr sz="1600" spc="-15" dirty="0">
                <a:latin typeface="Times New Roman"/>
                <a:cs typeface="Times New Roman"/>
              </a:rPr>
              <a:t> </a:t>
            </a:r>
            <a:r>
              <a:rPr sz="1600" spc="-10" dirty="0">
                <a:latin typeface="Times New Roman"/>
                <a:cs typeface="Times New Roman"/>
              </a:rPr>
              <a:t>массовая</a:t>
            </a:r>
            <a:r>
              <a:rPr sz="1600" spc="25" dirty="0">
                <a:latin typeface="Times New Roman"/>
                <a:cs typeface="Times New Roman"/>
              </a:rPr>
              <a:t> </a:t>
            </a:r>
            <a:r>
              <a:rPr sz="1600" spc="-10" dirty="0">
                <a:latin typeface="Times New Roman"/>
                <a:cs typeface="Times New Roman"/>
              </a:rPr>
              <a:t>доля</a:t>
            </a:r>
            <a:r>
              <a:rPr sz="1600" spc="10" dirty="0">
                <a:latin typeface="Times New Roman"/>
                <a:cs typeface="Times New Roman"/>
              </a:rPr>
              <a:t> </a:t>
            </a:r>
            <a:r>
              <a:rPr sz="1600" spc="-20" dirty="0">
                <a:latin typeface="Times New Roman"/>
                <a:cs typeface="Times New Roman"/>
              </a:rPr>
              <a:t>сульфата</a:t>
            </a:r>
            <a:r>
              <a:rPr sz="1600" spc="35" dirty="0">
                <a:latin typeface="Times New Roman"/>
                <a:cs typeface="Times New Roman"/>
              </a:rPr>
              <a:t> </a:t>
            </a:r>
            <a:r>
              <a:rPr sz="1600" spc="-10" dirty="0">
                <a:latin typeface="Times New Roman"/>
                <a:cs typeface="Times New Roman"/>
              </a:rPr>
              <a:t>натрия</a:t>
            </a:r>
            <a:r>
              <a:rPr sz="1600" spc="25" dirty="0">
                <a:latin typeface="Times New Roman"/>
                <a:cs typeface="Times New Roman"/>
              </a:rPr>
              <a:t> </a:t>
            </a:r>
            <a:r>
              <a:rPr sz="1600" spc="-5" dirty="0">
                <a:latin typeface="Times New Roman"/>
                <a:cs typeface="Times New Roman"/>
              </a:rPr>
              <a:t>в</a:t>
            </a:r>
            <a:r>
              <a:rPr sz="1600" spc="5" dirty="0">
                <a:latin typeface="Times New Roman"/>
                <a:cs typeface="Times New Roman"/>
              </a:rPr>
              <a:t> </a:t>
            </a:r>
            <a:r>
              <a:rPr sz="1600" spc="-25" dirty="0">
                <a:latin typeface="Times New Roman"/>
                <a:cs typeface="Times New Roman"/>
              </a:rPr>
              <a:t>конечном</a:t>
            </a:r>
            <a:r>
              <a:rPr sz="1600" spc="10" dirty="0">
                <a:latin typeface="Times New Roman"/>
                <a:cs typeface="Times New Roman"/>
              </a:rPr>
              <a:t> </a:t>
            </a:r>
            <a:r>
              <a:rPr sz="1600" spc="-5" dirty="0">
                <a:latin typeface="Times New Roman"/>
                <a:cs typeface="Times New Roman"/>
              </a:rPr>
              <a:t>растворе</a:t>
            </a:r>
            <a:r>
              <a:rPr sz="1600" spc="15" dirty="0">
                <a:latin typeface="Times New Roman"/>
                <a:cs typeface="Times New Roman"/>
              </a:rPr>
              <a:t> </a:t>
            </a:r>
            <a:r>
              <a:rPr sz="1600" spc="-5" dirty="0">
                <a:latin typeface="Times New Roman"/>
                <a:cs typeface="Times New Roman"/>
              </a:rPr>
              <a:t>оказалась</a:t>
            </a:r>
            <a:r>
              <a:rPr sz="1600" spc="20" dirty="0">
                <a:latin typeface="Times New Roman"/>
                <a:cs typeface="Times New Roman"/>
              </a:rPr>
              <a:t> </a:t>
            </a:r>
            <a:r>
              <a:rPr sz="1600" spc="-5" dirty="0">
                <a:latin typeface="Times New Roman"/>
                <a:cs typeface="Times New Roman"/>
              </a:rPr>
              <a:t>в</a:t>
            </a:r>
            <a:r>
              <a:rPr sz="1600" spc="5" dirty="0">
                <a:latin typeface="Times New Roman"/>
                <a:cs typeface="Times New Roman"/>
              </a:rPr>
              <a:t> </a:t>
            </a:r>
            <a:r>
              <a:rPr sz="1600" spc="-5" dirty="0">
                <a:latin typeface="Times New Roman"/>
                <a:cs typeface="Times New Roman"/>
              </a:rPr>
              <a:t>2</a:t>
            </a:r>
            <a:r>
              <a:rPr sz="1600" spc="15" dirty="0">
                <a:latin typeface="Times New Roman"/>
                <a:cs typeface="Times New Roman"/>
              </a:rPr>
              <a:t> </a:t>
            </a:r>
            <a:r>
              <a:rPr sz="1600" spc="-5" dirty="0">
                <a:latin typeface="Times New Roman"/>
                <a:cs typeface="Times New Roman"/>
              </a:rPr>
              <a:t>раза</a:t>
            </a:r>
            <a:r>
              <a:rPr sz="1600" spc="15" dirty="0">
                <a:latin typeface="Times New Roman"/>
                <a:cs typeface="Times New Roman"/>
              </a:rPr>
              <a:t> </a:t>
            </a:r>
            <a:r>
              <a:rPr sz="1600" spc="-5" dirty="0">
                <a:latin typeface="Times New Roman"/>
                <a:cs typeface="Times New Roman"/>
              </a:rPr>
              <a:t>меньше,</a:t>
            </a:r>
            <a:r>
              <a:rPr sz="1600" spc="35" dirty="0">
                <a:latin typeface="Times New Roman"/>
                <a:cs typeface="Times New Roman"/>
              </a:rPr>
              <a:t> </a:t>
            </a:r>
            <a:r>
              <a:rPr sz="1600" spc="-5" dirty="0">
                <a:latin typeface="Times New Roman"/>
                <a:cs typeface="Times New Roman"/>
              </a:rPr>
              <a:t>чем</a:t>
            </a:r>
            <a:r>
              <a:rPr sz="1600" spc="15" dirty="0">
                <a:latin typeface="Times New Roman"/>
                <a:cs typeface="Times New Roman"/>
              </a:rPr>
              <a:t> </a:t>
            </a:r>
            <a:r>
              <a:rPr sz="1600" spc="-5" dirty="0">
                <a:latin typeface="Times New Roman"/>
                <a:cs typeface="Times New Roman"/>
              </a:rPr>
              <a:t>в</a:t>
            </a:r>
            <a:r>
              <a:rPr sz="1600" spc="10" dirty="0">
                <a:latin typeface="Times New Roman"/>
                <a:cs typeface="Times New Roman"/>
              </a:rPr>
              <a:t> </a:t>
            </a:r>
            <a:r>
              <a:rPr sz="1600" spc="-25" dirty="0">
                <a:latin typeface="Times New Roman"/>
                <a:cs typeface="Times New Roman"/>
              </a:rPr>
              <a:t>исходном.</a:t>
            </a:r>
            <a:r>
              <a:rPr sz="1600" spc="20" dirty="0">
                <a:latin typeface="Times New Roman"/>
                <a:cs typeface="Times New Roman"/>
              </a:rPr>
              <a:t> </a:t>
            </a:r>
            <a:r>
              <a:rPr sz="1600" spc="-10" dirty="0">
                <a:latin typeface="Times New Roman"/>
                <a:cs typeface="Times New Roman"/>
              </a:rPr>
              <a:t>Определите</a:t>
            </a:r>
            <a:r>
              <a:rPr sz="1600" spc="45" dirty="0">
                <a:latin typeface="Times New Roman"/>
                <a:cs typeface="Times New Roman"/>
              </a:rPr>
              <a:t> </a:t>
            </a:r>
            <a:r>
              <a:rPr sz="1600" spc="-5" dirty="0">
                <a:latin typeface="Times New Roman"/>
                <a:cs typeface="Times New Roman"/>
              </a:rPr>
              <a:t>массовые</a:t>
            </a:r>
            <a:r>
              <a:rPr sz="1600" spc="20" dirty="0">
                <a:latin typeface="Times New Roman"/>
                <a:cs typeface="Times New Roman"/>
              </a:rPr>
              <a:t> </a:t>
            </a:r>
            <a:r>
              <a:rPr sz="1600" spc="-10" dirty="0">
                <a:latin typeface="Times New Roman"/>
                <a:cs typeface="Times New Roman"/>
              </a:rPr>
              <a:t>доли </a:t>
            </a:r>
            <a:r>
              <a:rPr sz="1600" spc="-385" dirty="0">
                <a:latin typeface="Times New Roman"/>
                <a:cs typeface="Times New Roman"/>
              </a:rPr>
              <a:t> </a:t>
            </a:r>
            <a:r>
              <a:rPr sz="1600" dirty="0">
                <a:latin typeface="Times New Roman"/>
                <a:cs typeface="Times New Roman"/>
              </a:rPr>
              <a:t>веществ</a:t>
            </a:r>
            <a:r>
              <a:rPr sz="1600" spc="20" dirty="0">
                <a:latin typeface="Times New Roman"/>
                <a:cs typeface="Times New Roman"/>
              </a:rPr>
              <a:t> </a:t>
            </a:r>
            <a:r>
              <a:rPr sz="1600" spc="-5" dirty="0">
                <a:latin typeface="Times New Roman"/>
                <a:cs typeface="Times New Roman"/>
              </a:rPr>
              <a:t>в </a:t>
            </a:r>
            <a:r>
              <a:rPr sz="1600" dirty="0">
                <a:latin typeface="Times New Roman"/>
                <a:cs typeface="Times New Roman"/>
              </a:rPr>
              <a:t>третьей</a:t>
            </a:r>
            <a:r>
              <a:rPr sz="1600" spc="15" dirty="0">
                <a:latin typeface="Times New Roman"/>
                <a:cs typeface="Times New Roman"/>
              </a:rPr>
              <a:t> </a:t>
            </a:r>
            <a:r>
              <a:rPr sz="1600" spc="-25" dirty="0">
                <a:latin typeface="Times New Roman"/>
                <a:cs typeface="Times New Roman"/>
              </a:rPr>
              <a:t>колбе.</a:t>
            </a:r>
            <a:r>
              <a:rPr sz="1600" dirty="0">
                <a:latin typeface="Times New Roman"/>
                <a:cs typeface="Times New Roman"/>
              </a:rPr>
              <a:t> </a:t>
            </a:r>
            <a:r>
              <a:rPr sz="1600" spc="-20" dirty="0">
                <a:latin typeface="Times New Roman"/>
                <a:cs typeface="Times New Roman"/>
              </a:rPr>
              <a:t>Гидролизом</a:t>
            </a:r>
            <a:r>
              <a:rPr sz="1600" spc="25" dirty="0">
                <a:latin typeface="Times New Roman"/>
                <a:cs typeface="Times New Roman"/>
              </a:rPr>
              <a:t> </a:t>
            </a:r>
            <a:r>
              <a:rPr sz="1600" spc="-10" dirty="0">
                <a:latin typeface="Times New Roman"/>
                <a:cs typeface="Times New Roman"/>
              </a:rPr>
              <a:t>солей</a:t>
            </a:r>
            <a:r>
              <a:rPr sz="1600" spc="15" dirty="0">
                <a:latin typeface="Times New Roman"/>
                <a:cs typeface="Times New Roman"/>
              </a:rPr>
              <a:t> </a:t>
            </a:r>
            <a:r>
              <a:rPr sz="1600" spc="-10" dirty="0">
                <a:latin typeface="Times New Roman"/>
                <a:cs typeface="Times New Roman"/>
              </a:rPr>
              <a:t>пренебречь.</a:t>
            </a:r>
            <a:endParaRPr sz="1600">
              <a:latin typeface="Times New Roman"/>
              <a:cs typeface="Times New Roman"/>
            </a:endParaRPr>
          </a:p>
        </p:txBody>
      </p:sp>
      <p:sp>
        <p:nvSpPr>
          <p:cNvPr id="4" name="object 4"/>
          <p:cNvSpPr/>
          <p:nvPr/>
        </p:nvSpPr>
        <p:spPr>
          <a:xfrm>
            <a:off x="6893306" y="1304416"/>
            <a:ext cx="279400" cy="537845"/>
          </a:xfrm>
          <a:custGeom>
            <a:avLst/>
            <a:gdLst/>
            <a:ahLst/>
            <a:cxnLst/>
            <a:rect l="l" t="t" r="r" b="b"/>
            <a:pathLst>
              <a:path w="279400" h="537844">
                <a:moveTo>
                  <a:pt x="279273" y="537337"/>
                </a:moveTo>
                <a:lnTo>
                  <a:pt x="224942" y="535509"/>
                </a:lnTo>
                <a:lnTo>
                  <a:pt x="180578" y="530526"/>
                </a:lnTo>
                <a:lnTo>
                  <a:pt x="150667" y="523138"/>
                </a:lnTo>
                <a:lnTo>
                  <a:pt x="139700" y="514096"/>
                </a:lnTo>
                <a:lnTo>
                  <a:pt x="139700" y="291973"/>
                </a:lnTo>
                <a:lnTo>
                  <a:pt x="128712" y="282930"/>
                </a:lnTo>
                <a:lnTo>
                  <a:pt x="98758" y="275542"/>
                </a:lnTo>
                <a:lnTo>
                  <a:pt x="54350" y="270559"/>
                </a:lnTo>
                <a:lnTo>
                  <a:pt x="0" y="268732"/>
                </a:lnTo>
                <a:lnTo>
                  <a:pt x="54350" y="266902"/>
                </a:lnTo>
                <a:lnTo>
                  <a:pt x="98758" y="261905"/>
                </a:lnTo>
                <a:lnTo>
                  <a:pt x="128712" y="254480"/>
                </a:lnTo>
                <a:lnTo>
                  <a:pt x="139700" y="245364"/>
                </a:lnTo>
                <a:lnTo>
                  <a:pt x="139700" y="23368"/>
                </a:lnTo>
                <a:lnTo>
                  <a:pt x="150667" y="14251"/>
                </a:lnTo>
                <a:lnTo>
                  <a:pt x="180578" y="6826"/>
                </a:lnTo>
                <a:lnTo>
                  <a:pt x="224942" y="1829"/>
                </a:lnTo>
                <a:lnTo>
                  <a:pt x="279273" y="0"/>
                </a:lnTo>
              </a:path>
            </a:pathLst>
          </a:custGeom>
          <a:ln w="6349">
            <a:solidFill>
              <a:srgbClr val="5B9BD4"/>
            </a:solidFill>
          </a:ln>
        </p:spPr>
        <p:txBody>
          <a:bodyPr wrap="square" lIns="0" tIns="0" rIns="0" bIns="0" rtlCol="0"/>
          <a:lstStyle/>
          <a:p>
            <a:endParaRPr/>
          </a:p>
        </p:txBody>
      </p:sp>
      <p:sp>
        <p:nvSpPr>
          <p:cNvPr id="5" name="object 5"/>
          <p:cNvSpPr txBox="1"/>
          <p:nvPr/>
        </p:nvSpPr>
        <p:spPr>
          <a:xfrm>
            <a:off x="7108697" y="2154427"/>
            <a:ext cx="3373754" cy="269240"/>
          </a:xfrm>
          <a:prstGeom prst="rect">
            <a:avLst/>
          </a:prstGeom>
        </p:spPr>
        <p:txBody>
          <a:bodyPr vert="horz" wrap="square" lIns="0" tIns="12065" rIns="0" bIns="0" rtlCol="0">
            <a:spAutoFit/>
          </a:bodyPr>
          <a:lstStyle/>
          <a:p>
            <a:pPr marL="50800">
              <a:lnSpc>
                <a:spcPct val="100000"/>
              </a:lnSpc>
              <a:spcBef>
                <a:spcPts val="95"/>
              </a:spcBef>
              <a:tabLst>
                <a:tab pos="3098800" algn="l"/>
              </a:tabLst>
            </a:pPr>
            <a:r>
              <a:rPr sz="1600" dirty="0">
                <a:latin typeface="Times New Roman"/>
                <a:cs typeface="Times New Roman"/>
              </a:rPr>
              <a:t>AlCl</a:t>
            </a:r>
            <a:r>
              <a:rPr sz="1575" baseline="-21164" dirty="0">
                <a:latin typeface="Times New Roman"/>
                <a:cs typeface="Times New Roman"/>
              </a:rPr>
              <a:t>3</a:t>
            </a:r>
            <a:r>
              <a:rPr sz="1575" spc="209" baseline="-21164" dirty="0">
                <a:latin typeface="Times New Roman"/>
                <a:cs typeface="Times New Roman"/>
              </a:rPr>
              <a:t> </a:t>
            </a:r>
            <a:r>
              <a:rPr sz="1600" spc="-5" dirty="0">
                <a:latin typeface="Times New Roman"/>
                <a:cs typeface="Times New Roman"/>
              </a:rPr>
              <a:t>+</a:t>
            </a:r>
            <a:r>
              <a:rPr sz="1600" spc="5" dirty="0">
                <a:latin typeface="Times New Roman"/>
                <a:cs typeface="Times New Roman"/>
              </a:rPr>
              <a:t> </a:t>
            </a:r>
            <a:r>
              <a:rPr sz="1600" dirty="0">
                <a:latin typeface="Times New Roman"/>
                <a:cs typeface="Times New Roman"/>
              </a:rPr>
              <a:t>Na</a:t>
            </a:r>
            <a:r>
              <a:rPr sz="1575" baseline="-21164" dirty="0">
                <a:latin typeface="Times New Roman"/>
                <a:cs typeface="Times New Roman"/>
              </a:rPr>
              <a:t>2</a:t>
            </a:r>
            <a:r>
              <a:rPr sz="1600" dirty="0">
                <a:latin typeface="Times New Roman"/>
                <a:cs typeface="Times New Roman"/>
              </a:rPr>
              <a:t>SO</a:t>
            </a:r>
            <a:r>
              <a:rPr sz="1575" baseline="-21164" dirty="0">
                <a:latin typeface="Times New Roman"/>
                <a:cs typeface="Times New Roman"/>
              </a:rPr>
              <a:t>4</a:t>
            </a:r>
            <a:r>
              <a:rPr sz="1575" spc="209" baseline="-21164" dirty="0">
                <a:latin typeface="Times New Roman"/>
                <a:cs typeface="Times New Roman"/>
              </a:rPr>
              <a:t> </a:t>
            </a:r>
            <a:r>
              <a:rPr sz="1600" spc="-5" dirty="0">
                <a:latin typeface="Times New Roman"/>
                <a:cs typeface="Times New Roman"/>
              </a:rPr>
              <a:t>≠	(4)</a:t>
            </a:r>
            <a:endParaRPr sz="1600">
              <a:latin typeface="Times New Roman"/>
              <a:cs typeface="Times New Roman"/>
            </a:endParaRPr>
          </a:p>
        </p:txBody>
      </p:sp>
      <p:grpSp>
        <p:nvGrpSpPr>
          <p:cNvPr id="6" name="object 6"/>
          <p:cNvGrpSpPr/>
          <p:nvPr/>
        </p:nvGrpSpPr>
        <p:grpSpPr>
          <a:xfrm>
            <a:off x="6528816" y="1233932"/>
            <a:ext cx="681355" cy="1210945"/>
            <a:chOff x="6528816" y="1233932"/>
            <a:chExt cx="681355" cy="1210945"/>
          </a:xfrm>
        </p:grpSpPr>
        <p:sp>
          <p:nvSpPr>
            <p:cNvPr id="7" name="object 7"/>
            <p:cNvSpPr/>
            <p:nvPr/>
          </p:nvSpPr>
          <p:spPr>
            <a:xfrm>
              <a:off x="6535166" y="1240282"/>
              <a:ext cx="403860" cy="403860"/>
            </a:xfrm>
            <a:custGeom>
              <a:avLst/>
              <a:gdLst/>
              <a:ahLst/>
              <a:cxnLst/>
              <a:rect l="l" t="t" r="r" b="b"/>
              <a:pathLst>
                <a:path w="403859" h="403860">
                  <a:moveTo>
                    <a:pt x="201930" y="0"/>
                  </a:moveTo>
                  <a:lnTo>
                    <a:pt x="155634" y="5333"/>
                  </a:lnTo>
                  <a:lnTo>
                    <a:pt x="113133" y="20527"/>
                  </a:lnTo>
                  <a:lnTo>
                    <a:pt x="75640" y="44367"/>
                  </a:lnTo>
                  <a:lnTo>
                    <a:pt x="44367" y="75640"/>
                  </a:lnTo>
                  <a:lnTo>
                    <a:pt x="20527" y="113133"/>
                  </a:lnTo>
                  <a:lnTo>
                    <a:pt x="5334" y="155634"/>
                  </a:lnTo>
                  <a:lnTo>
                    <a:pt x="0" y="201929"/>
                  </a:lnTo>
                  <a:lnTo>
                    <a:pt x="5333" y="248225"/>
                  </a:lnTo>
                  <a:lnTo>
                    <a:pt x="20527" y="290726"/>
                  </a:lnTo>
                  <a:lnTo>
                    <a:pt x="44367" y="328219"/>
                  </a:lnTo>
                  <a:lnTo>
                    <a:pt x="75640" y="359492"/>
                  </a:lnTo>
                  <a:lnTo>
                    <a:pt x="113133" y="383332"/>
                  </a:lnTo>
                  <a:lnTo>
                    <a:pt x="155634" y="398525"/>
                  </a:lnTo>
                  <a:lnTo>
                    <a:pt x="201930" y="403859"/>
                  </a:lnTo>
                  <a:lnTo>
                    <a:pt x="248225" y="398525"/>
                  </a:lnTo>
                  <a:lnTo>
                    <a:pt x="290726" y="383332"/>
                  </a:lnTo>
                  <a:lnTo>
                    <a:pt x="328219" y="359492"/>
                  </a:lnTo>
                  <a:lnTo>
                    <a:pt x="359492" y="328219"/>
                  </a:lnTo>
                  <a:lnTo>
                    <a:pt x="383332" y="290726"/>
                  </a:lnTo>
                  <a:lnTo>
                    <a:pt x="398526" y="248225"/>
                  </a:lnTo>
                  <a:lnTo>
                    <a:pt x="403860" y="201929"/>
                  </a:lnTo>
                  <a:lnTo>
                    <a:pt x="398526" y="155634"/>
                  </a:lnTo>
                  <a:lnTo>
                    <a:pt x="383332" y="113133"/>
                  </a:lnTo>
                  <a:lnTo>
                    <a:pt x="359492" y="75640"/>
                  </a:lnTo>
                  <a:lnTo>
                    <a:pt x="328219" y="44367"/>
                  </a:lnTo>
                  <a:lnTo>
                    <a:pt x="290726" y="20527"/>
                  </a:lnTo>
                  <a:lnTo>
                    <a:pt x="248225" y="5333"/>
                  </a:lnTo>
                  <a:lnTo>
                    <a:pt x="201930" y="0"/>
                  </a:lnTo>
                  <a:close/>
                </a:path>
              </a:pathLst>
            </a:custGeom>
            <a:solidFill>
              <a:srgbClr val="5B9BD4"/>
            </a:solidFill>
          </p:spPr>
          <p:txBody>
            <a:bodyPr wrap="square" lIns="0" tIns="0" rIns="0" bIns="0" rtlCol="0"/>
            <a:lstStyle/>
            <a:p>
              <a:endParaRPr/>
            </a:p>
          </p:txBody>
        </p:sp>
        <p:sp>
          <p:nvSpPr>
            <p:cNvPr id="8" name="object 8"/>
            <p:cNvSpPr/>
            <p:nvPr/>
          </p:nvSpPr>
          <p:spPr>
            <a:xfrm>
              <a:off x="6535166" y="1240282"/>
              <a:ext cx="403860" cy="403860"/>
            </a:xfrm>
            <a:custGeom>
              <a:avLst/>
              <a:gdLst/>
              <a:ahLst/>
              <a:cxnLst/>
              <a:rect l="l" t="t" r="r" b="b"/>
              <a:pathLst>
                <a:path w="403859" h="403860">
                  <a:moveTo>
                    <a:pt x="0" y="201929"/>
                  </a:moveTo>
                  <a:lnTo>
                    <a:pt x="5334" y="155634"/>
                  </a:lnTo>
                  <a:lnTo>
                    <a:pt x="20527" y="113133"/>
                  </a:lnTo>
                  <a:lnTo>
                    <a:pt x="44367" y="75640"/>
                  </a:lnTo>
                  <a:lnTo>
                    <a:pt x="75640" y="44367"/>
                  </a:lnTo>
                  <a:lnTo>
                    <a:pt x="113133" y="20527"/>
                  </a:lnTo>
                  <a:lnTo>
                    <a:pt x="155634" y="5333"/>
                  </a:lnTo>
                  <a:lnTo>
                    <a:pt x="201930" y="0"/>
                  </a:lnTo>
                  <a:lnTo>
                    <a:pt x="248225" y="5333"/>
                  </a:lnTo>
                  <a:lnTo>
                    <a:pt x="290726" y="20527"/>
                  </a:lnTo>
                  <a:lnTo>
                    <a:pt x="328219" y="44367"/>
                  </a:lnTo>
                  <a:lnTo>
                    <a:pt x="359492" y="75640"/>
                  </a:lnTo>
                  <a:lnTo>
                    <a:pt x="383332" y="113133"/>
                  </a:lnTo>
                  <a:lnTo>
                    <a:pt x="398526" y="155634"/>
                  </a:lnTo>
                  <a:lnTo>
                    <a:pt x="403860" y="201929"/>
                  </a:lnTo>
                  <a:lnTo>
                    <a:pt x="398526" y="248225"/>
                  </a:lnTo>
                  <a:lnTo>
                    <a:pt x="383332" y="290726"/>
                  </a:lnTo>
                  <a:lnTo>
                    <a:pt x="359492" y="328219"/>
                  </a:lnTo>
                  <a:lnTo>
                    <a:pt x="328219" y="359492"/>
                  </a:lnTo>
                  <a:lnTo>
                    <a:pt x="290726" y="383332"/>
                  </a:lnTo>
                  <a:lnTo>
                    <a:pt x="248225" y="398525"/>
                  </a:lnTo>
                  <a:lnTo>
                    <a:pt x="201930" y="403859"/>
                  </a:lnTo>
                  <a:lnTo>
                    <a:pt x="155634" y="398525"/>
                  </a:lnTo>
                  <a:lnTo>
                    <a:pt x="113133" y="383332"/>
                  </a:lnTo>
                  <a:lnTo>
                    <a:pt x="75640" y="359492"/>
                  </a:lnTo>
                  <a:lnTo>
                    <a:pt x="44367" y="328219"/>
                  </a:lnTo>
                  <a:lnTo>
                    <a:pt x="20527" y="290726"/>
                  </a:lnTo>
                  <a:lnTo>
                    <a:pt x="5333" y="248225"/>
                  </a:lnTo>
                  <a:lnTo>
                    <a:pt x="0" y="201929"/>
                  </a:lnTo>
                  <a:close/>
                </a:path>
              </a:pathLst>
            </a:custGeom>
            <a:ln w="12700">
              <a:solidFill>
                <a:srgbClr val="41709C"/>
              </a:solidFill>
            </a:ln>
          </p:spPr>
          <p:txBody>
            <a:bodyPr wrap="square" lIns="0" tIns="0" rIns="0" bIns="0" rtlCol="0"/>
            <a:lstStyle/>
            <a:p>
              <a:endParaRPr/>
            </a:p>
          </p:txBody>
        </p:sp>
        <p:sp>
          <p:nvSpPr>
            <p:cNvPr id="9" name="object 9"/>
            <p:cNvSpPr/>
            <p:nvPr/>
          </p:nvSpPr>
          <p:spPr>
            <a:xfrm>
              <a:off x="6927342" y="1960626"/>
              <a:ext cx="279400" cy="481330"/>
            </a:xfrm>
            <a:custGeom>
              <a:avLst/>
              <a:gdLst/>
              <a:ahLst/>
              <a:cxnLst/>
              <a:rect l="l" t="t" r="r" b="b"/>
              <a:pathLst>
                <a:path w="279400" h="481330">
                  <a:moveTo>
                    <a:pt x="279400" y="480822"/>
                  </a:moveTo>
                  <a:lnTo>
                    <a:pt x="224996" y="478994"/>
                  </a:lnTo>
                  <a:lnTo>
                    <a:pt x="180594" y="474011"/>
                  </a:lnTo>
                  <a:lnTo>
                    <a:pt x="150669" y="466623"/>
                  </a:lnTo>
                  <a:lnTo>
                    <a:pt x="139700" y="457581"/>
                  </a:lnTo>
                  <a:lnTo>
                    <a:pt x="139700" y="263652"/>
                  </a:lnTo>
                  <a:lnTo>
                    <a:pt x="128730" y="254609"/>
                  </a:lnTo>
                  <a:lnTo>
                    <a:pt x="98806" y="247221"/>
                  </a:lnTo>
                  <a:lnTo>
                    <a:pt x="54403" y="242238"/>
                  </a:lnTo>
                  <a:lnTo>
                    <a:pt x="0" y="240411"/>
                  </a:lnTo>
                  <a:lnTo>
                    <a:pt x="54403" y="238583"/>
                  </a:lnTo>
                  <a:lnTo>
                    <a:pt x="98806" y="233600"/>
                  </a:lnTo>
                  <a:lnTo>
                    <a:pt x="128730" y="226212"/>
                  </a:lnTo>
                  <a:lnTo>
                    <a:pt x="139700" y="217170"/>
                  </a:lnTo>
                  <a:lnTo>
                    <a:pt x="139700" y="23241"/>
                  </a:lnTo>
                  <a:lnTo>
                    <a:pt x="150669" y="14198"/>
                  </a:lnTo>
                  <a:lnTo>
                    <a:pt x="180594" y="6810"/>
                  </a:lnTo>
                  <a:lnTo>
                    <a:pt x="224996" y="1827"/>
                  </a:lnTo>
                  <a:lnTo>
                    <a:pt x="279400" y="0"/>
                  </a:lnTo>
                </a:path>
              </a:pathLst>
            </a:custGeom>
            <a:ln w="6350">
              <a:solidFill>
                <a:srgbClr val="5B9BD4"/>
              </a:solidFill>
            </a:ln>
          </p:spPr>
          <p:txBody>
            <a:bodyPr wrap="square" lIns="0" tIns="0" rIns="0" bIns="0" rtlCol="0"/>
            <a:lstStyle/>
            <a:p>
              <a:endParaRPr/>
            </a:p>
          </p:txBody>
        </p:sp>
        <p:sp>
          <p:nvSpPr>
            <p:cNvPr id="10" name="object 10"/>
            <p:cNvSpPr/>
            <p:nvPr/>
          </p:nvSpPr>
          <p:spPr>
            <a:xfrm>
              <a:off x="6535166" y="1858518"/>
              <a:ext cx="403860" cy="404495"/>
            </a:xfrm>
            <a:custGeom>
              <a:avLst/>
              <a:gdLst/>
              <a:ahLst/>
              <a:cxnLst/>
              <a:rect l="l" t="t" r="r" b="b"/>
              <a:pathLst>
                <a:path w="403859" h="404494">
                  <a:moveTo>
                    <a:pt x="201930" y="0"/>
                  </a:moveTo>
                  <a:lnTo>
                    <a:pt x="155634" y="5334"/>
                  </a:lnTo>
                  <a:lnTo>
                    <a:pt x="113133" y="20530"/>
                  </a:lnTo>
                  <a:lnTo>
                    <a:pt x="75640" y="44377"/>
                  </a:lnTo>
                  <a:lnTo>
                    <a:pt x="44367" y="75663"/>
                  </a:lnTo>
                  <a:lnTo>
                    <a:pt x="20527" y="113179"/>
                  </a:lnTo>
                  <a:lnTo>
                    <a:pt x="5334" y="155714"/>
                  </a:lnTo>
                  <a:lnTo>
                    <a:pt x="0" y="202057"/>
                  </a:lnTo>
                  <a:lnTo>
                    <a:pt x="5333" y="248352"/>
                  </a:lnTo>
                  <a:lnTo>
                    <a:pt x="20527" y="290853"/>
                  </a:lnTo>
                  <a:lnTo>
                    <a:pt x="44367" y="328346"/>
                  </a:lnTo>
                  <a:lnTo>
                    <a:pt x="75640" y="359619"/>
                  </a:lnTo>
                  <a:lnTo>
                    <a:pt x="113133" y="383459"/>
                  </a:lnTo>
                  <a:lnTo>
                    <a:pt x="155634" y="398653"/>
                  </a:lnTo>
                  <a:lnTo>
                    <a:pt x="201930" y="403987"/>
                  </a:lnTo>
                  <a:lnTo>
                    <a:pt x="248225" y="398653"/>
                  </a:lnTo>
                  <a:lnTo>
                    <a:pt x="290726" y="383459"/>
                  </a:lnTo>
                  <a:lnTo>
                    <a:pt x="328219" y="359619"/>
                  </a:lnTo>
                  <a:lnTo>
                    <a:pt x="359492" y="328346"/>
                  </a:lnTo>
                  <a:lnTo>
                    <a:pt x="383332" y="290853"/>
                  </a:lnTo>
                  <a:lnTo>
                    <a:pt x="398526" y="248352"/>
                  </a:lnTo>
                  <a:lnTo>
                    <a:pt x="403860" y="202057"/>
                  </a:lnTo>
                  <a:lnTo>
                    <a:pt x="398526" y="155714"/>
                  </a:lnTo>
                  <a:lnTo>
                    <a:pt x="383332" y="113179"/>
                  </a:lnTo>
                  <a:lnTo>
                    <a:pt x="359492" y="75663"/>
                  </a:lnTo>
                  <a:lnTo>
                    <a:pt x="328219" y="44377"/>
                  </a:lnTo>
                  <a:lnTo>
                    <a:pt x="290726" y="20530"/>
                  </a:lnTo>
                  <a:lnTo>
                    <a:pt x="248225" y="5334"/>
                  </a:lnTo>
                  <a:lnTo>
                    <a:pt x="201930" y="0"/>
                  </a:lnTo>
                  <a:close/>
                </a:path>
              </a:pathLst>
            </a:custGeom>
            <a:solidFill>
              <a:srgbClr val="5B9BD4"/>
            </a:solidFill>
          </p:spPr>
          <p:txBody>
            <a:bodyPr wrap="square" lIns="0" tIns="0" rIns="0" bIns="0" rtlCol="0"/>
            <a:lstStyle/>
            <a:p>
              <a:endParaRPr/>
            </a:p>
          </p:txBody>
        </p:sp>
        <p:sp>
          <p:nvSpPr>
            <p:cNvPr id="11" name="object 11"/>
            <p:cNvSpPr/>
            <p:nvPr/>
          </p:nvSpPr>
          <p:spPr>
            <a:xfrm>
              <a:off x="6535166" y="1858518"/>
              <a:ext cx="403860" cy="404495"/>
            </a:xfrm>
            <a:custGeom>
              <a:avLst/>
              <a:gdLst/>
              <a:ahLst/>
              <a:cxnLst/>
              <a:rect l="l" t="t" r="r" b="b"/>
              <a:pathLst>
                <a:path w="403859" h="404494">
                  <a:moveTo>
                    <a:pt x="0" y="202057"/>
                  </a:moveTo>
                  <a:lnTo>
                    <a:pt x="5334" y="155714"/>
                  </a:lnTo>
                  <a:lnTo>
                    <a:pt x="20527" y="113179"/>
                  </a:lnTo>
                  <a:lnTo>
                    <a:pt x="44367" y="75663"/>
                  </a:lnTo>
                  <a:lnTo>
                    <a:pt x="75640" y="44377"/>
                  </a:lnTo>
                  <a:lnTo>
                    <a:pt x="113133" y="20530"/>
                  </a:lnTo>
                  <a:lnTo>
                    <a:pt x="155634" y="5334"/>
                  </a:lnTo>
                  <a:lnTo>
                    <a:pt x="201930" y="0"/>
                  </a:lnTo>
                  <a:lnTo>
                    <a:pt x="248225" y="5334"/>
                  </a:lnTo>
                  <a:lnTo>
                    <a:pt x="290726" y="20530"/>
                  </a:lnTo>
                  <a:lnTo>
                    <a:pt x="328219" y="44377"/>
                  </a:lnTo>
                  <a:lnTo>
                    <a:pt x="359492" y="75663"/>
                  </a:lnTo>
                  <a:lnTo>
                    <a:pt x="383332" y="113179"/>
                  </a:lnTo>
                  <a:lnTo>
                    <a:pt x="398526" y="155714"/>
                  </a:lnTo>
                  <a:lnTo>
                    <a:pt x="403860" y="202057"/>
                  </a:lnTo>
                  <a:lnTo>
                    <a:pt x="398526" y="248352"/>
                  </a:lnTo>
                  <a:lnTo>
                    <a:pt x="383332" y="290853"/>
                  </a:lnTo>
                  <a:lnTo>
                    <a:pt x="359492" y="328346"/>
                  </a:lnTo>
                  <a:lnTo>
                    <a:pt x="328219" y="359619"/>
                  </a:lnTo>
                  <a:lnTo>
                    <a:pt x="290726" y="383459"/>
                  </a:lnTo>
                  <a:lnTo>
                    <a:pt x="248225" y="398653"/>
                  </a:lnTo>
                  <a:lnTo>
                    <a:pt x="201930" y="403987"/>
                  </a:lnTo>
                  <a:lnTo>
                    <a:pt x="155634" y="398653"/>
                  </a:lnTo>
                  <a:lnTo>
                    <a:pt x="113133" y="383459"/>
                  </a:lnTo>
                  <a:lnTo>
                    <a:pt x="75640" y="359619"/>
                  </a:lnTo>
                  <a:lnTo>
                    <a:pt x="44367" y="328346"/>
                  </a:lnTo>
                  <a:lnTo>
                    <a:pt x="20527" y="290853"/>
                  </a:lnTo>
                  <a:lnTo>
                    <a:pt x="5333" y="248352"/>
                  </a:lnTo>
                  <a:lnTo>
                    <a:pt x="0" y="202057"/>
                  </a:lnTo>
                  <a:close/>
                </a:path>
              </a:pathLst>
            </a:custGeom>
            <a:ln w="12700">
              <a:solidFill>
                <a:srgbClr val="41709C"/>
              </a:solidFill>
            </a:ln>
          </p:spPr>
          <p:txBody>
            <a:bodyPr wrap="square" lIns="0" tIns="0" rIns="0" bIns="0" rtlCol="0"/>
            <a:lstStyle/>
            <a:p>
              <a:endParaRPr/>
            </a:p>
          </p:txBody>
        </p:sp>
      </p:grpSp>
      <p:sp>
        <p:nvSpPr>
          <p:cNvPr id="12" name="object 12"/>
          <p:cNvSpPr txBox="1"/>
          <p:nvPr/>
        </p:nvSpPr>
        <p:spPr>
          <a:xfrm>
            <a:off x="6648957" y="1295780"/>
            <a:ext cx="4218305" cy="887730"/>
          </a:xfrm>
          <a:prstGeom prst="rect">
            <a:avLst/>
          </a:prstGeom>
        </p:spPr>
        <p:txBody>
          <a:bodyPr vert="horz" wrap="square" lIns="0" tIns="29209" rIns="0" bIns="0" rtlCol="0">
            <a:spAutoFit/>
          </a:bodyPr>
          <a:lstStyle/>
          <a:p>
            <a:pPr marL="441325" marR="55880" indent="-379095">
              <a:lnSpc>
                <a:spcPts val="1830"/>
              </a:lnSpc>
              <a:spcBef>
                <a:spcPts val="229"/>
              </a:spcBef>
              <a:buClr>
                <a:srgbClr val="FFFFFF"/>
              </a:buClr>
              <a:buFont typeface="Calibri"/>
              <a:buAutoNum type="romanUcPeriod"/>
              <a:tabLst>
                <a:tab pos="441325" algn="l"/>
                <a:tab pos="441959" algn="l"/>
              </a:tabLst>
            </a:pPr>
            <a:r>
              <a:rPr sz="2400" spc="-7" baseline="3472" dirty="0">
                <a:latin typeface="Times New Roman"/>
                <a:cs typeface="Times New Roman"/>
              </a:rPr>
              <a:t>3BaCl</a:t>
            </a:r>
            <a:r>
              <a:rPr sz="1575" spc="-7" baseline="-15873" dirty="0">
                <a:latin typeface="Times New Roman"/>
                <a:cs typeface="Times New Roman"/>
              </a:rPr>
              <a:t>2</a:t>
            </a:r>
            <a:r>
              <a:rPr sz="1575" spc="195" baseline="-15873" dirty="0">
                <a:latin typeface="Times New Roman"/>
                <a:cs typeface="Times New Roman"/>
              </a:rPr>
              <a:t> </a:t>
            </a:r>
            <a:r>
              <a:rPr sz="2400" spc="-7" baseline="3472" dirty="0">
                <a:latin typeface="Times New Roman"/>
                <a:cs typeface="Times New Roman"/>
              </a:rPr>
              <a:t>+ </a:t>
            </a:r>
            <a:r>
              <a:rPr sz="2400" baseline="3472" dirty="0">
                <a:latin typeface="Times New Roman"/>
                <a:cs typeface="Times New Roman"/>
              </a:rPr>
              <a:t>2Na</a:t>
            </a:r>
            <a:r>
              <a:rPr sz="1575" baseline="-15873" dirty="0">
                <a:latin typeface="Times New Roman"/>
                <a:cs typeface="Times New Roman"/>
              </a:rPr>
              <a:t>3</a:t>
            </a:r>
            <a:r>
              <a:rPr sz="2400" baseline="3472" dirty="0">
                <a:latin typeface="Times New Roman"/>
                <a:cs typeface="Times New Roman"/>
              </a:rPr>
              <a:t>PO</a:t>
            </a:r>
            <a:r>
              <a:rPr sz="1575" baseline="-15873" dirty="0">
                <a:latin typeface="Times New Roman"/>
                <a:cs typeface="Times New Roman"/>
              </a:rPr>
              <a:t>4</a:t>
            </a:r>
            <a:r>
              <a:rPr sz="1575" spc="202" baseline="-15873" dirty="0">
                <a:latin typeface="Times New Roman"/>
                <a:cs typeface="Times New Roman"/>
              </a:rPr>
              <a:t> </a:t>
            </a:r>
            <a:r>
              <a:rPr sz="2400" spc="-7" baseline="3472" dirty="0">
                <a:latin typeface="Times New Roman"/>
                <a:cs typeface="Times New Roman"/>
              </a:rPr>
              <a:t>=</a:t>
            </a:r>
            <a:r>
              <a:rPr sz="2400" spc="-15" baseline="3472" dirty="0">
                <a:latin typeface="Times New Roman"/>
                <a:cs typeface="Times New Roman"/>
              </a:rPr>
              <a:t> </a:t>
            </a:r>
            <a:r>
              <a:rPr sz="2400" baseline="3472" dirty="0">
                <a:latin typeface="Times New Roman"/>
                <a:cs typeface="Times New Roman"/>
              </a:rPr>
              <a:t>Ba</a:t>
            </a:r>
            <a:r>
              <a:rPr sz="1575" baseline="-15873" dirty="0">
                <a:latin typeface="Times New Roman"/>
                <a:cs typeface="Times New Roman"/>
              </a:rPr>
              <a:t>3</a:t>
            </a:r>
            <a:r>
              <a:rPr sz="2400" baseline="3472" dirty="0">
                <a:latin typeface="Times New Roman"/>
                <a:cs typeface="Times New Roman"/>
              </a:rPr>
              <a:t>(PO</a:t>
            </a:r>
            <a:r>
              <a:rPr sz="1575" baseline="-15873" dirty="0">
                <a:latin typeface="Times New Roman"/>
                <a:cs typeface="Times New Roman"/>
              </a:rPr>
              <a:t>4</a:t>
            </a:r>
            <a:r>
              <a:rPr sz="2400" baseline="3472" dirty="0">
                <a:latin typeface="Times New Roman"/>
                <a:cs typeface="Times New Roman"/>
              </a:rPr>
              <a:t>)</a:t>
            </a:r>
            <a:r>
              <a:rPr sz="1575" baseline="-15873" dirty="0">
                <a:latin typeface="Times New Roman"/>
                <a:cs typeface="Times New Roman"/>
              </a:rPr>
              <a:t>2</a:t>
            </a:r>
            <a:r>
              <a:rPr sz="2400" baseline="3472" dirty="0">
                <a:latin typeface="Times New Roman"/>
                <a:cs typeface="Times New Roman"/>
              </a:rPr>
              <a:t>↓</a:t>
            </a:r>
            <a:r>
              <a:rPr sz="2400" spc="15" baseline="3472" dirty="0">
                <a:latin typeface="Times New Roman"/>
                <a:cs typeface="Times New Roman"/>
              </a:rPr>
              <a:t> </a:t>
            </a:r>
            <a:r>
              <a:rPr sz="2400" spc="-7" baseline="3472" dirty="0">
                <a:latin typeface="Times New Roman"/>
                <a:cs typeface="Times New Roman"/>
              </a:rPr>
              <a:t>+</a:t>
            </a:r>
            <a:r>
              <a:rPr sz="2400" spc="-15" baseline="3472" dirty="0">
                <a:latin typeface="Times New Roman"/>
                <a:cs typeface="Times New Roman"/>
              </a:rPr>
              <a:t> </a:t>
            </a:r>
            <a:r>
              <a:rPr sz="2400" spc="-7" baseline="3472" dirty="0">
                <a:latin typeface="Times New Roman"/>
                <a:cs typeface="Times New Roman"/>
              </a:rPr>
              <a:t>6NaCl</a:t>
            </a:r>
            <a:r>
              <a:rPr sz="2400" baseline="3472" dirty="0">
                <a:latin typeface="Times New Roman"/>
                <a:cs typeface="Times New Roman"/>
              </a:rPr>
              <a:t> </a:t>
            </a:r>
            <a:r>
              <a:rPr sz="2400" spc="-7" baseline="3472" dirty="0">
                <a:latin typeface="Times New Roman"/>
                <a:cs typeface="Times New Roman"/>
              </a:rPr>
              <a:t>(1) </a:t>
            </a:r>
            <a:r>
              <a:rPr sz="2400" spc="-577" baseline="3472" dirty="0">
                <a:latin typeface="Times New Roman"/>
                <a:cs typeface="Times New Roman"/>
              </a:rPr>
              <a:t> </a:t>
            </a:r>
            <a:r>
              <a:rPr sz="1600" dirty="0">
                <a:latin typeface="Times New Roman"/>
                <a:cs typeface="Times New Roman"/>
              </a:rPr>
              <a:t>AlCl</a:t>
            </a:r>
            <a:r>
              <a:rPr sz="1575" baseline="-21164" dirty="0">
                <a:latin typeface="Times New Roman"/>
                <a:cs typeface="Times New Roman"/>
              </a:rPr>
              <a:t>3</a:t>
            </a:r>
            <a:r>
              <a:rPr sz="1575" spc="195" baseline="-21164" dirty="0">
                <a:latin typeface="Times New Roman"/>
                <a:cs typeface="Times New Roman"/>
              </a:rPr>
              <a:t> </a:t>
            </a:r>
            <a:r>
              <a:rPr sz="1600" spc="-5" dirty="0">
                <a:latin typeface="Times New Roman"/>
                <a:cs typeface="Times New Roman"/>
              </a:rPr>
              <a:t>+</a:t>
            </a:r>
            <a:r>
              <a:rPr sz="1600" spc="5" dirty="0">
                <a:latin typeface="Times New Roman"/>
                <a:cs typeface="Times New Roman"/>
              </a:rPr>
              <a:t> </a:t>
            </a:r>
            <a:r>
              <a:rPr sz="1600" dirty="0">
                <a:latin typeface="Times New Roman"/>
                <a:cs typeface="Times New Roman"/>
              </a:rPr>
              <a:t>Na</a:t>
            </a:r>
            <a:r>
              <a:rPr sz="1575" baseline="-21164" dirty="0">
                <a:latin typeface="Times New Roman"/>
                <a:cs typeface="Times New Roman"/>
              </a:rPr>
              <a:t>3</a:t>
            </a:r>
            <a:r>
              <a:rPr sz="1600" dirty="0">
                <a:latin typeface="Times New Roman"/>
                <a:cs typeface="Times New Roman"/>
              </a:rPr>
              <a:t>PO</a:t>
            </a:r>
            <a:r>
              <a:rPr sz="1575" baseline="-21164" dirty="0">
                <a:latin typeface="Times New Roman"/>
                <a:cs typeface="Times New Roman"/>
              </a:rPr>
              <a:t>4</a:t>
            </a:r>
            <a:r>
              <a:rPr sz="1575" spc="202" baseline="-21164" dirty="0">
                <a:latin typeface="Times New Roman"/>
                <a:cs typeface="Times New Roman"/>
              </a:rPr>
              <a:t> </a:t>
            </a:r>
            <a:r>
              <a:rPr sz="1600" spc="-5" dirty="0">
                <a:latin typeface="Times New Roman"/>
                <a:cs typeface="Times New Roman"/>
              </a:rPr>
              <a:t>=</a:t>
            </a:r>
            <a:r>
              <a:rPr sz="1600" spc="-95" dirty="0">
                <a:latin typeface="Times New Roman"/>
                <a:cs typeface="Times New Roman"/>
              </a:rPr>
              <a:t> </a:t>
            </a:r>
            <a:r>
              <a:rPr sz="1600" dirty="0">
                <a:latin typeface="Times New Roman"/>
                <a:cs typeface="Times New Roman"/>
              </a:rPr>
              <a:t>AlPO</a:t>
            </a:r>
            <a:r>
              <a:rPr sz="1575" baseline="-21164" dirty="0">
                <a:latin typeface="Times New Roman"/>
                <a:cs typeface="Times New Roman"/>
              </a:rPr>
              <a:t>4</a:t>
            </a:r>
            <a:r>
              <a:rPr sz="1600" dirty="0">
                <a:latin typeface="Times New Roman"/>
                <a:cs typeface="Times New Roman"/>
              </a:rPr>
              <a:t>↓ </a:t>
            </a:r>
            <a:r>
              <a:rPr sz="1600" spc="-5" dirty="0">
                <a:latin typeface="Times New Roman"/>
                <a:cs typeface="Times New Roman"/>
              </a:rPr>
              <a:t>+ 3NaCl</a:t>
            </a:r>
            <a:r>
              <a:rPr sz="1600" spc="-10" dirty="0">
                <a:latin typeface="Times New Roman"/>
                <a:cs typeface="Times New Roman"/>
              </a:rPr>
              <a:t> </a:t>
            </a:r>
            <a:r>
              <a:rPr sz="1600" spc="-5" dirty="0">
                <a:latin typeface="Times New Roman"/>
                <a:cs typeface="Times New Roman"/>
              </a:rPr>
              <a:t>(2)</a:t>
            </a:r>
            <a:endParaRPr sz="1600">
              <a:latin typeface="Times New Roman"/>
              <a:cs typeface="Times New Roman"/>
            </a:endParaRPr>
          </a:p>
          <a:p>
            <a:pPr marL="510540" indent="-472440">
              <a:lnSpc>
                <a:spcPct val="100000"/>
              </a:lnSpc>
              <a:spcBef>
                <a:spcPts val="1075"/>
              </a:spcBef>
              <a:buClr>
                <a:srgbClr val="FFFFFF"/>
              </a:buClr>
              <a:buFont typeface="Calibri"/>
              <a:buAutoNum type="romanUcPeriod"/>
              <a:tabLst>
                <a:tab pos="509905" algn="l"/>
                <a:tab pos="510540" algn="l"/>
              </a:tabLst>
            </a:pPr>
            <a:r>
              <a:rPr sz="2400" baseline="1736" dirty="0">
                <a:latin typeface="Times New Roman"/>
                <a:cs typeface="Times New Roman"/>
              </a:rPr>
              <a:t>BaCl</a:t>
            </a:r>
            <a:r>
              <a:rPr sz="1575" baseline="-18518" dirty="0">
                <a:latin typeface="Times New Roman"/>
                <a:cs typeface="Times New Roman"/>
              </a:rPr>
              <a:t>2</a:t>
            </a:r>
            <a:r>
              <a:rPr sz="1575" spc="195" baseline="-18518" dirty="0">
                <a:latin typeface="Times New Roman"/>
                <a:cs typeface="Times New Roman"/>
              </a:rPr>
              <a:t> </a:t>
            </a:r>
            <a:r>
              <a:rPr sz="2400" spc="-7" baseline="1736" dirty="0">
                <a:latin typeface="Times New Roman"/>
                <a:cs typeface="Times New Roman"/>
              </a:rPr>
              <a:t>+</a:t>
            </a:r>
            <a:r>
              <a:rPr sz="2400" spc="-15" baseline="1736" dirty="0">
                <a:latin typeface="Times New Roman"/>
                <a:cs typeface="Times New Roman"/>
              </a:rPr>
              <a:t> </a:t>
            </a:r>
            <a:r>
              <a:rPr sz="2400" baseline="1736" dirty="0">
                <a:latin typeface="Times New Roman"/>
                <a:cs typeface="Times New Roman"/>
              </a:rPr>
              <a:t>Na</a:t>
            </a:r>
            <a:r>
              <a:rPr sz="1575" baseline="-18518" dirty="0">
                <a:latin typeface="Times New Roman"/>
                <a:cs typeface="Times New Roman"/>
              </a:rPr>
              <a:t>2</a:t>
            </a:r>
            <a:r>
              <a:rPr sz="2400" baseline="1736" dirty="0">
                <a:latin typeface="Times New Roman"/>
                <a:cs typeface="Times New Roman"/>
              </a:rPr>
              <a:t>SO</a:t>
            </a:r>
            <a:r>
              <a:rPr sz="1575" baseline="-18518" dirty="0">
                <a:latin typeface="Times New Roman"/>
                <a:cs typeface="Times New Roman"/>
              </a:rPr>
              <a:t>4</a:t>
            </a:r>
            <a:r>
              <a:rPr sz="1575" spc="202" baseline="-18518" dirty="0">
                <a:latin typeface="Times New Roman"/>
                <a:cs typeface="Times New Roman"/>
              </a:rPr>
              <a:t> </a:t>
            </a:r>
            <a:r>
              <a:rPr sz="2400" spc="-7" baseline="1736" dirty="0">
                <a:latin typeface="Times New Roman"/>
                <a:cs typeface="Times New Roman"/>
              </a:rPr>
              <a:t>=</a:t>
            </a:r>
            <a:r>
              <a:rPr sz="2400" baseline="1736" dirty="0">
                <a:latin typeface="Times New Roman"/>
                <a:cs typeface="Times New Roman"/>
              </a:rPr>
              <a:t> BaSO</a:t>
            </a:r>
            <a:r>
              <a:rPr sz="1575" baseline="-18518" dirty="0">
                <a:latin typeface="Times New Roman"/>
                <a:cs typeface="Times New Roman"/>
              </a:rPr>
              <a:t>4</a:t>
            </a:r>
            <a:r>
              <a:rPr sz="2400" baseline="1736" dirty="0">
                <a:latin typeface="Times New Roman"/>
                <a:cs typeface="Times New Roman"/>
              </a:rPr>
              <a:t>↓</a:t>
            </a:r>
            <a:r>
              <a:rPr sz="2400" spc="-30" baseline="1736" dirty="0">
                <a:latin typeface="Times New Roman"/>
                <a:cs typeface="Times New Roman"/>
              </a:rPr>
              <a:t> </a:t>
            </a:r>
            <a:r>
              <a:rPr sz="2400" spc="-7" baseline="1736" dirty="0">
                <a:latin typeface="Times New Roman"/>
                <a:cs typeface="Times New Roman"/>
              </a:rPr>
              <a:t>+</a:t>
            </a:r>
            <a:r>
              <a:rPr sz="2400" baseline="1736" dirty="0">
                <a:latin typeface="Times New Roman"/>
                <a:cs typeface="Times New Roman"/>
              </a:rPr>
              <a:t> </a:t>
            </a:r>
            <a:r>
              <a:rPr sz="2400" spc="-15" baseline="1736" dirty="0">
                <a:latin typeface="Times New Roman"/>
                <a:cs typeface="Times New Roman"/>
              </a:rPr>
              <a:t>2NaCl</a:t>
            </a:r>
            <a:r>
              <a:rPr sz="2400" baseline="1736" dirty="0">
                <a:latin typeface="Times New Roman"/>
                <a:cs typeface="Times New Roman"/>
              </a:rPr>
              <a:t> </a:t>
            </a:r>
            <a:r>
              <a:rPr sz="2400" spc="-7" baseline="1736" dirty="0">
                <a:latin typeface="Times New Roman"/>
                <a:cs typeface="Times New Roman"/>
              </a:rPr>
              <a:t>(3)</a:t>
            </a:r>
            <a:endParaRPr sz="2400" baseline="1736">
              <a:latin typeface="Times New Roman"/>
              <a:cs typeface="Times New Roman"/>
            </a:endParaRPr>
          </a:p>
        </p:txBody>
      </p:sp>
      <p:sp>
        <p:nvSpPr>
          <p:cNvPr id="14" name="object 14"/>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35</a:t>
            </a:fld>
            <a:endParaRPr dirty="0"/>
          </a:p>
        </p:txBody>
      </p:sp>
      <p:sp>
        <p:nvSpPr>
          <p:cNvPr id="13" name="object 13"/>
          <p:cNvSpPr txBox="1"/>
          <p:nvPr/>
        </p:nvSpPr>
        <p:spPr>
          <a:xfrm>
            <a:off x="526795" y="1462024"/>
            <a:ext cx="2232660" cy="858519"/>
          </a:xfrm>
          <a:prstGeom prst="rect">
            <a:avLst/>
          </a:prstGeom>
        </p:spPr>
        <p:txBody>
          <a:bodyPr vert="horz" wrap="square" lIns="0" tIns="62865" rIns="0" bIns="0" rtlCol="0">
            <a:spAutoFit/>
          </a:bodyPr>
          <a:lstStyle/>
          <a:p>
            <a:pPr marL="154305">
              <a:lnSpc>
                <a:spcPct val="100000"/>
              </a:lnSpc>
              <a:spcBef>
                <a:spcPts val="495"/>
              </a:spcBef>
            </a:pPr>
            <a:r>
              <a:rPr sz="2400" b="1" dirty="0">
                <a:latin typeface="Calibri"/>
                <a:cs typeface="Calibri"/>
              </a:rPr>
              <a:t>Д)</a:t>
            </a:r>
            <a:r>
              <a:rPr sz="2400" b="1" spc="-20" dirty="0">
                <a:latin typeface="Calibri"/>
                <a:cs typeface="Calibri"/>
              </a:rPr>
              <a:t> </a:t>
            </a:r>
            <a:r>
              <a:rPr sz="2400" b="1" spc="-10" dirty="0">
                <a:latin typeface="Calibri"/>
                <a:cs typeface="Calibri"/>
              </a:rPr>
              <a:t>Решение</a:t>
            </a:r>
            <a:endParaRPr sz="2400">
              <a:latin typeface="Calibri"/>
              <a:cs typeface="Calibri"/>
            </a:endParaRPr>
          </a:p>
          <a:p>
            <a:pPr marL="12700">
              <a:lnSpc>
                <a:spcPct val="100000"/>
              </a:lnSpc>
              <a:spcBef>
                <a:spcPts val="400"/>
              </a:spcBef>
            </a:pPr>
            <a:r>
              <a:rPr sz="2400" i="1" spc="-5" dirty="0">
                <a:latin typeface="Times New Roman"/>
                <a:cs typeface="Times New Roman"/>
              </a:rPr>
              <a:t>По</a:t>
            </a:r>
            <a:r>
              <a:rPr sz="2400" i="1" spc="-45" dirty="0">
                <a:latin typeface="Times New Roman"/>
                <a:cs typeface="Times New Roman"/>
              </a:rPr>
              <a:t> </a:t>
            </a:r>
            <a:r>
              <a:rPr sz="2400" i="1" spc="-15" dirty="0">
                <a:latin typeface="Times New Roman"/>
                <a:cs typeface="Times New Roman"/>
              </a:rPr>
              <a:t>обработке</a:t>
            </a:r>
            <a:r>
              <a:rPr sz="2400" i="1" spc="-20" dirty="0">
                <a:latin typeface="Times New Roman"/>
                <a:cs typeface="Times New Roman"/>
              </a:rPr>
              <a:t> </a:t>
            </a:r>
            <a:r>
              <a:rPr sz="2400" i="1" dirty="0">
                <a:latin typeface="Times New Roman"/>
                <a:cs typeface="Times New Roman"/>
              </a:rPr>
              <a:t>II.</a:t>
            </a:r>
            <a:endParaRPr sz="2400">
              <a:latin typeface="Times New Roman"/>
              <a:cs typeface="Times New Roman"/>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68527" y="132079"/>
            <a:ext cx="10771505" cy="1244600"/>
          </a:xfrm>
          <a:prstGeom prst="rect">
            <a:avLst/>
          </a:prstGeom>
        </p:spPr>
        <p:txBody>
          <a:bodyPr vert="horz" wrap="square" lIns="0" tIns="12065" rIns="0" bIns="0" rtlCol="0">
            <a:spAutoFit/>
          </a:bodyPr>
          <a:lstStyle/>
          <a:p>
            <a:pPr marL="12700" marR="5080">
              <a:lnSpc>
                <a:spcPct val="100000"/>
              </a:lnSpc>
              <a:spcBef>
                <a:spcPts val="95"/>
              </a:spcBef>
            </a:pPr>
            <a:r>
              <a:rPr sz="1600" b="1" spc="-5" dirty="0">
                <a:latin typeface="Times New Roman"/>
                <a:cs typeface="Times New Roman"/>
              </a:rPr>
              <a:t>Пример</a:t>
            </a:r>
            <a:r>
              <a:rPr sz="1600" b="1" spc="5" dirty="0">
                <a:latin typeface="Times New Roman"/>
                <a:cs typeface="Times New Roman"/>
              </a:rPr>
              <a:t> </a:t>
            </a:r>
            <a:r>
              <a:rPr sz="1600" b="1" spc="-5" dirty="0">
                <a:latin typeface="Times New Roman"/>
                <a:cs typeface="Times New Roman"/>
              </a:rPr>
              <a:t>3.</a:t>
            </a:r>
            <a:r>
              <a:rPr sz="1600" b="1" spc="15" dirty="0">
                <a:latin typeface="Times New Roman"/>
                <a:cs typeface="Times New Roman"/>
              </a:rPr>
              <a:t> </a:t>
            </a:r>
            <a:r>
              <a:rPr sz="1600" dirty="0">
                <a:latin typeface="Times New Roman"/>
                <a:cs typeface="Times New Roman"/>
              </a:rPr>
              <a:t>Смесь</a:t>
            </a:r>
            <a:r>
              <a:rPr sz="1600" spc="15" dirty="0">
                <a:latin typeface="Times New Roman"/>
                <a:cs typeface="Times New Roman"/>
              </a:rPr>
              <a:t> </a:t>
            </a:r>
            <a:r>
              <a:rPr sz="1600" spc="-5" dirty="0">
                <a:latin typeface="Times New Roman"/>
                <a:cs typeface="Times New Roman"/>
              </a:rPr>
              <a:t>хлоридов</a:t>
            </a:r>
            <a:r>
              <a:rPr sz="1600" spc="-10" dirty="0">
                <a:latin typeface="Times New Roman"/>
                <a:cs typeface="Times New Roman"/>
              </a:rPr>
              <a:t> </a:t>
            </a:r>
            <a:r>
              <a:rPr sz="1600" spc="-5" dirty="0">
                <a:latin typeface="Times New Roman"/>
                <a:cs typeface="Times New Roman"/>
              </a:rPr>
              <a:t>бария</a:t>
            </a:r>
            <a:r>
              <a:rPr sz="1600" spc="15" dirty="0">
                <a:latin typeface="Times New Roman"/>
                <a:cs typeface="Times New Roman"/>
              </a:rPr>
              <a:t> </a:t>
            </a:r>
            <a:r>
              <a:rPr sz="1600" spc="-5" dirty="0">
                <a:latin typeface="Times New Roman"/>
                <a:cs typeface="Times New Roman"/>
              </a:rPr>
              <a:t>и</a:t>
            </a:r>
            <a:r>
              <a:rPr sz="1600" spc="5" dirty="0">
                <a:latin typeface="Times New Roman"/>
                <a:cs typeface="Times New Roman"/>
              </a:rPr>
              <a:t> </a:t>
            </a:r>
            <a:r>
              <a:rPr sz="1600" spc="-10" dirty="0">
                <a:latin typeface="Times New Roman"/>
                <a:cs typeface="Times New Roman"/>
              </a:rPr>
              <a:t>алюминия</a:t>
            </a:r>
            <a:r>
              <a:rPr sz="1600" spc="60" dirty="0">
                <a:latin typeface="Times New Roman"/>
                <a:cs typeface="Times New Roman"/>
              </a:rPr>
              <a:t> </a:t>
            </a:r>
            <a:r>
              <a:rPr sz="1600" spc="-5" dirty="0">
                <a:latin typeface="Times New Roman"/>
                <a:cs typeface="Times New Roman"/>
              </a:rPr>
              <a:t>растворили</a:t>
            </a:r>
            <a:r>
              <a:rPr sz="1600" spc="30" dirty="0">
                <a:latin typeface="Times New Roman"/>
                <a:cs typeface="Times New Roman"/>
              </a:rPr>
              <a:t> </a:t>
            </a:r>
            <a:r>
              <a:rPr sz="1600" spc="-5" dirty="0">
                <a:latin typeface="Times New Roman"/>
                <a:cs typeface="Times New Roman"/>
              </a:rPr>
              <a:t>в</a:t>
            </a:r>
            <a:r>
              <a:rPr sz="1600" spc="-15" dirty="0">
                <a:latin typeface="Times New Roman"/>
                <a:cs typeface="Times New Roman"/>
              </a:rPr>
              <a:t> воде.</a:t>
            </a:r>
            <a:r>
              <a:rPr sz="1600" spc="10" dirty="0">
                <a:latin typeface="Times New Roman"/>
                <a:cs typeface="Times New Roman"/>
              </a:rPr>
              <a:t> </a:t>
            </a:r>
            <a:r>
              <a:rPr sz="1600" spc="-10" dirty="0">
                <a:latin typeface="Times New Roman"/>
                <a:cs typeface="Times New Roman"/>
              </a:rPr>
              <a:t>Полученный</a:t>
            </a:r>
            <a:r>
              <a:rPr sz="1600" spc="50" dirty="0">
                <a:latin typeface="Times New Roman"/>
                <a:cs typeface="Times New Roman"/>
              </a:rPr>
              <a:t> </a:t>
            </a:r>
            <a:r>
              <a:rPr sz="1600" spc="-5" dirty="0">
                <a:latin typeface="Times New Roman"/>
                <a:cs typeface="Times New Roman"/>
              </a:rPr>
              <a:t>раствор</a:t>
            </a:r>
            <a:r>
              <a:rPr sz="1600" spc="5" dirty="0">
                <a:latin typeface="Times New Roman"/>
                <a:cs typeface="Times New Roman"/>
              </a:rPr>
              <a:t> </a:t>
            </a:r>
            <a:r>
              <a:rPr sz="1600" spc="-10" dirty="0">
                <a:latin typeface="Times New Roman"/>
                <a:cs typeface="Times New Roman"/>
              </a:rPr>
              <a:t>разделили</a:t>
            </a:r>
            <a:r>
              <a:rPr sz="1600" spc="45" dirty="0">
                <a:latin typeface="Times New Roman"/>
                <a:cs typeface="Times New Roman"/>
              </a:rPr>
              <a:t> </a:t>
            </a:r>
            <a:r>
              <a:rPr sz="1600" spc="-5" dirty="0">
                <a:latin typeface="Times New Roman"/>
                <a:cs typeface="Times New Roman"/>
              </a:rPr>
              <a:t>на</a:t>
            </a:r>
            <a:r>
              <a:rPr sz="1600" spc="5" dirty="0">
                <a:latin typeface="Times New Roman"/>
                <a:cs typeface="Times New Roman"/>
              </a:rPr>
              <a:t> </a:t>
            </a:r>
            <a:r>
              <a:rPr sz="1600" spc="-5" dirty="0">
                <a:latin typeface="Times New Roman"/>
                <a:cs typeface="Times New Roman"/>
              </a:rPr>
              <a:t>3</a:t>
            </a:r>
            <a:r>
              <a:rPr sz="1600" spc="5" dirty="0">
                <a:latin typeface="Times New Roman"/>
                <a:cs typeface="Times New Roman"/>
              </a:rPr>
              <a:t> </a:t>
            </a:r>
            <a:r>
              <a:rPr sz="1600" spc="-25" dirty="0">
                <a:latin typeface="Times New Roman"/>
                <a:cs typeface="Times New Roman"/>
              </a:rPr>
              <a:t>колбы.</a:t>
            </a:r>
            <a:r>
              <a:rPr sz="1600" spc="5" dirty="0">
                <a:latin typeface="Times New Roman"/>
                <a:cs typeface="Times New Roman"/>
              </a:rPr>
              <a:t> </a:t>
            </a:r>
            <a:r>
              <a:rPr sz="1600" spc="-5" dirty="0">
                <a:latin typeface="Times New Roman"/>
                <a:cs typeface="Times New Roman"/>
              </a:rPr>
              <a:t>К 300</a:t>
            </a:r>
            <a:r>
              <a:rPr sz="1600" spc="5" dirty="0">
                <a:latin typeface="Times New Roman"/>
                <a:cs typeface="Times New Roman"/>
              </a:rPr>
              <a:t> </a:t>
            </a:r>
            <a:r>
              <a:rPr sz="1600" spc="-5" dirty="0">
                <a:latin typeface="Times New Roman"/>
                <a:cs typeface="Times New Roman"/>
              </a:rPr>
              <a:t>г </a:t>
            </a:r>
            <a:r>
              <a:rPr sz="1600" dirty="0">
                <a:latin typeface="Times New Roman"/>
                <a:cs typeface="Times New Roman"/>
              </a:rPr>
              <a:t> </a:t>
            </a:r>
            <a:r>
              <a:rPr sz="1600" spc="-5" dirty="0">
                <a:latin typeface="Times New Roman"/>
                <a:cs typeface="Times New Roman"/>
              </a:rPr>
              <a:t>раствора в</a:t>
            </a:r>
            <a:r>
              <a:rPr sz="1600" dirty="0">
                <a:latin typeface="Times New Roman"/>
                <a:cs typeface="Times New Roman"/>
              </a:rPr>
              <a:t> </a:t>
            </a:r>
            <a:r>
              <a:rPr sz="1600" spc="-10" dirty="0">
                <a:latin typeface="Times New Roman"/>
                <a:cs typeface="Times New Roman"/>
              </a:rPr>
              <a:t>первой</a:t>
            </a:r>
            <a:r>
              <a:rPr sz="1600" spc="15" dirty="0">
                <a:latin typeface="Times New Roman"/>
                <a:cs typeface="Times New Roman"/>
              </a:rPr>
              <a:t> </a:t>
            </a:r>
            <a:r>
              <a:rPr sz="1600" spc="-30" dirty="0">
                <a:latin typeface="Times New Roman"/>
                <a:cs typeface="Times New Roman"/>
              </a:rPr>
              <a:t>колбе</a:t>
            </a:r>
            <a:r>
              <a:rPr sz="1600" spc="10" dirty="0">
                <a:latin typeface="Times New Roman"/>
                <a:cs typeface="Times New Roman"/>
              </a:rPr>
              <a:t> </a:t>
            </a:r>
            <a:r>
              <a:rPr sz="1600" spc="-10" dirty="0">
                <a:latin typeface="Times New Roman"/>
                <a:cs typeface="Times New Roman"/>
              </a:rPr>
              <a:t>прилили</a:t>
            </a:r>
            <a:r>
              <a:rPr sz="1600" spc="40" dirty="0">
                <a:latin typeface="Times New Roman"/>
                <a:cs typeface="Times New Roman"/>
              </a:rPr>
              <a:t> </a:t>
            </a:r>
            <a:r>
              <a:rPr sz="1600" spc="-5" dirty="0">
                <a:latin typeface="Times New Roman"/>
                <a:cs typeface="Times New Roman"/>
              </a:rPr>
              <a:t>164</a:t>
            </a:r>
            <a:r>
              <a:rPr sz="1600" spc="5" dirty="0">
                <a:latin typeface="Times New Roman"/>
                <a:cs typeface="Times New Roman"/>
              </a:rPr>
              <a:t> </a:t>
            </a:r>
            <a:r>
              <a:rPr sz="1600" spc="-5" dirty="0">
                <a:latin typeface="Times New Roman"/>
                <a:cs typeface="Times New Roman"/>
              </a:rPr>
              <a:t>г 10%</a:t>
            </a:r>
            <a:r>
              <a:rPr sz="1600" dirty="0">
                <a:latin typeface="Times New Roman"/>
                <a:cs typeface="Times New Roman"/>
              </a:rPr>
              <a:t> </a:t>
            </a:r>
            <a:r>
              <a:rPr sz="1600" spc="-5" dirty="0">
                <a:latin typeface="Times New Roman"/>
                <a:cs typeface="Times New Roman"/>
              </a:rPr>
              <a:t>раствора</a:t>
            </a:r>
            <a:r>
              <a:rPr sz="1600" spc="10" dirty="0">
                <a:latin typeface="Times New Roman"/>
                <a:cs typeface="Times New Roman"/>
              </a:rPr>
              <a:t> </a:t>
            </a:r>
            <a:r>
              <a:rPr sz="1600" dirty="0">
                <a:latin typeface="Times New Roman"/>
                <a:cs typeface="Times New Roman"/>
              </a:rPr>
              <a:t>фосфата</a:t>
            </a:r>
            <a:r>
              <a:rPr sz="1600" spc="5" dirty="0">
                <a:latin typeface="Times New Roman"/>
                <a:cs typeface="Times New Roman"/>
              </a:rPr>
              <a:t> </a:t>
            </a:r>
            <a:r>
              <a:rPr sz="1600" spc="-10" dirty="0">
                <a:latin typeface="Times New Roman"/>
                <a:cs typeface="Times New Roman"/>
              </a:rPr>
              <a:t>натрия,</a:t>
            </a:r>
            <a:r>
              <a:rPr sz="1600" spc="25" dirty="0">
                <a:latin typeface="Times New Roman"/>
                <a:cs typeface="Times New Roman"/>
              </a:rPr>
              <a:t> </a:t>
            </a:r>
            <a:r>
              <a:rPr sz="1600" spc="-5" dirty="0">
                <a:latin typeface="Times New Roman"/>
                <a:cs typeface="Times New Roman"/>
              </a:rPr>
              <a:t>в </a:t>
            </a:r>
            <a:r>
              <a:rPr sz="1600" spc="-20" dirty="0">
                <a:latin typeface="Times New Roman"/>
                <a:cs typeface="Times New Roman"/>
              </a:rPr>
              <a:t>результате</a:t>
            </a:r>
            <a:r>
              <a:rPr sz="1600" spc="5" dirty="0">
                <a:latin typeface="Times New Roman"/>
                <a:cs typeface="Times New Roman"/>
              </a:rPr>
              <a:t> </a:t>
            </a:r>
            <a:r>
              <a:rPr sz="1600" spc="-15" dirty="0">
                <a:latin typeface="Times New Roman"/>
                <a:cs typeface="Times New Roman"/>
              </a:rPr>
              <a:t>чего</a:t>
            </a:r>
            <a:r>
              <a:rPr sz="1600" dirty="0">
                <a:latin typeface="Times New Roman"/>
                <a:cs typeface="Times New Roman"/>
              </a:rPr>
              <a:t> </a:t>
            </a:r>
            <a:r>
              <a:rPr sz="1600" spc="-5" dirty="0">
                <a:latin typeface="Times New Roman"/>
                <a:cs typeface="Times New Roman"/>
              </a:rPr>
              <a:t>все</a:t>
            </a:r>
            <a:r>
              <a:rPr sz="1600" spc="10" dirty="0">
                <a:latin typeface="Times New Roman"/>
                <a:cs typeface="Times New Roman"/>
              </a:rPr>
              <a:t> </a:t>
            </a:r>
            <a:r>
              <a:rPr sz="1600" spc="-20" dirty="0">
                <a:latin typeface="Times New Roman"/>
                <a:cs typeface="Times New Roman"/>
              </a:rPr>
              <a:t>исходные</a:t>
            </a:r>
            <a:r>
              <a:rPr sz="1600" spc="15" dirty="0">
                <a:latin typeface="Times New Roman"/>
                <a:cs typeface="Times New Roman"/>
              </a:rPr>
              <a:t> </a:t>
            </a:r>
            <a:r>
              <a:rPr sz="1600" spc="-5" dirty="0">
                <a:latin typeface="Times New Roman"/>
                <a:cs typeface="Times New Roman"/>
              </a:rPr>
              <a:t>вещества </a:t>
            </a:r>
            <a:r>
              <a:rPr sz="1600" dirty="0">
                <a:latin typeface="Times New Roman"/>
                <a:cs typeface="Times New Roman"/>
              </a:rPr>
              <a:t> </a:t>
            </a:r>
            <a:r>
              <a:rPr sz="1600" spc="-5" dirty="0">
                <a:latin typeface="Times New Roman"/>
                <a:cs typeface="Times New Roman"/>
              </a:rPr>
              <a:t>прореагировали</a:t>
            </a:r>
            <a:r>
              <a:rPr sz="1600" spc="25" dirty="0">
                <a:latin typeface="Times New Roman"/>
                <a:cs typeface="Times New Roman"/>
              </a:rPr>
              <a:t> </a:t>
            </a:r>
            <a:r>
              <a:rPr sz="1600" spc="-5" dirty="0">
                <a:latin typeface="Times New Roman"/>
                <a:cs typeface="Times New Roman"/>
              </a:rPr>
              <a:t>полностью.</a:t>
            </a:r>
            <a:r>
              <a:rPr sz="1600" spc="40" dirty="0">
                <a:latin typeface="Times New Roman"/>
                <a:cs typeface="Times New Roman"/>
              </a:rPr>
              <a:t> </a:t>
            </a:r>
            <a:r>
              <a:rPr sz="1600" spc="-5" dirty="0">
                <a:latin typeface="Times New Roman"/>
                <a:cs typeface="Times New Roman"/>
              </a:rPr>
              <a:t>К</a:t>
            </a:r>
            <a:r>
              <a:rPr sz="1600" dirty="0">
                <a:latin typeface="Times New Roman"/>
                <a:cs typeface="Times New Roman"/>
              </a:rPr>
              <a:t> </a:t>
            </a:r>
            <a:r>
              <a:rPr sz="1600" spc="-5" dirty="0">
                <a:latin typeface="Times New Roman"/>
                <a:cs typeface="Times New Roman"/>
              </a:rPr>
              <a:t>120</a:t>
            </a:r>
            <a:r>
              <a:rPr sz="1600" spc="-10" dirty="0">
                <a:latin typeface="Times New Roman"/>
                <a:cs typeface="Times New Roman"/>
              </a:rPr>
              <a:t> </a:t>
            </a:r>
            <a:r>
              <a:rPr sz="1600" spc="-5" dirty="0">
                <a:latin typeface="Times New Roman"/>
                <a:cs typeface="Times New Roman"/>
              </a:rPr>
              <a:t>г</a:t>
            </a:r>
            <a:r>
              <a:rPr sz="1600" spc="45" dirty="0">
                <a:latin typeface="Times New Roman"/>
                <a:cs typeface="Times New Roman"/>
              </a:rPr>
              <a:t> </a:t>
            </a:r>
            <a:r>
              <a:rPr sz="1600" spc="-5" dirty="0">
                <a:latin typeface="Times New Roman"/>
                <a:cs typeface="Times New Roman"/>
              </a:rPr>
              <a:t>раствора</a:t>
            </a:r>
            <a:r>
              <a:rPr sz="1600" dirty="0">
                <a:latin typeface="Times New Roman"/>
                <a:cs typeface="Times New Roman"/>
              </a:rPr>
              <a:t> </a:t>
            </a:r>
            <a:r>
              <a:rPr sz="1600" spc="-10" dirty="0">
                <a:latin typeface="Times New Roman"/>
                <a:cs typeface="Times New Roman"/>
              </a:rPr>
              <a:t>во</a:t>
            </a:r>
            <a:r>
              <a:rPr sz="1600" spc="10" dirty="0">
                <a:latin typeface="Times New Roman"/>
                <a:cs typeface="Times New Roman"/>
              </a:rPr>
              <a:t> </a:t>
            </a:r>
            <a:r>
              <a:rPr sz="1600" spc="-15" dirty="0">
                <a:latin typeface="Times New Roman"/>
                <a:cs typeface="Times New Roman"/>
              </a:rPr>
              <a:t>второй</a:t>
            </a:r>
            <a:r>
              <a:rPr sz="1600" dirty="0">
                <a:latin typeface="Times New Roman"/>
                <a:cs typeface="Times New Roman"/>
              </a:rPr>
              <a:t> </a:t>
            </a:r>
            <a:r>
              <a:rPr sz="1600" spc="-30" dirty="0">
                <a:latin typeface="Times New Roman"/>
                <a:cs typeface="Times New Roman"/>
              </a:rPr>
              <a:t>колбе</a:t>
            </a:r>
            <a:r>
              <a:rPr sz="1600" spc="20" dirty="0">
                <a:latin typeface="Times New Roman"/>
                <a:cs typeface="Times New Roman"/>
              </a:rPr>
              <a:t> </a:t>
            </a:r>
            <a:r>
              <a:rPr sz="1600" spc="-5" dirty="0">
                <a:latin typeface="Times New Roman"/>
                <a:cs typeface="Times New Roman"/>
              </a:rPr>
              <a:t>добавили</a:t>
            </a:r>
            <a:r>
              <a:rPr sz="1600" spc="5" dirty="0">
                <a:latin typeface="Times New Roman"/>
                <a:cs typeface="Times New Roman"/>
              </a:rPr>
              <a:t> </a:t>
            </a:r>
            <a:r>
              <a:rPr sz="1600" spc="-5" dirty="0">
                <a:latin typeface="Times New Roman"/>
                <a:cs typeface="Times New Roman"/>
              </a:rPr>
              <a:t>155,61 г</a:t>
            </a:r>
            <a:r>
              <a:rPr sz="1600" spc="15" dirty="0">
                <a:latin typeface="Times New Roman"/>
                <a:cs typeface="Times New Roman"/>
              </a:rPr>
              <a:t> </a:t>
            </a:r>
            <a:r>
              <a:rPr sz="1600" spc="-5" dirty="0">
                <a:latin typeface="Times New Roman"/>
                <a:cs typeface="Times New Roman"/>
              </a:rPr>
              <a:t>20</a:t>
            </a:r>
            <a:r>
              <a:rPr sz="1600" spc="5" dirty="0">
                <a:latin typeface="Times New Roman"/>
                <a:cs typeface="Times New Roman"/>
              </a:rPr>
              <a:t> </a:t>
            </a:r>
            <a:r>
              <a:rPr sz="1600" spc="-5" dirty="0">
                <a:latin typeface="Times New Roman"/>
                <a:cs typeface="Times New Roman"/>
              </a:rPr>
              <a:t>%</a:t>
            </a:r>
            <a:r>
              <a:rPr sz="1600" spc="5" dirty="0">
                <a:latin typeface="Times New Roman"/>
                <a:cs typeface="Times New Roman"/>
              </a:rPr>
              <a:t> </a:t>
            </a:r>
            <a:r>
              <a:rPr sz="1600" spc="-5" dirty="0">
                <a:latin typeface="Times New Roman"/>
                <a:cs typeface="Times New Roman"/>
              </a:rPr>
              <a:t>раствора</a:t>
            </a:r>
            <a:r>
              <a:rPr sz="1600" spc="10" dirty="0">
                <a:latin typeface="Times New Roman"/>
                <a:cs typeface="Times New Roman"/>
              </a:rPr>
              <a:t> </a:t>
            </a:r>
            <a:r>
              <a:rPr sz="1600" spc="-20" dirty="0">
                <a:latin typeface="Times New Roman"/>
                <a:cs typeface="Times New Roman"/>
              </a:rPr>
              <a:t>сульфата</a:t>
            </a:r>
            <a:r>
              <a:rPr sz="1600" spc="20" dirty="0">
                <a:latin typeface="Times New Roman"/>
                <a:cs typeface="Times New Roman"/>
              </a:rPr>
              <a:t> </a:t>
            </a:r>
            <a:r>
              <a:rPr sz="1600" spc="-10" dirty="0">
                <a:latin typeface="Times New Roman"/>
                <a:cs typeface="Times New Roman"/>
              </a:rPr>
              <a:t>натрия,</a:t>
            </a:r>
            <a:r>
              <a:rPr sz="1600" spc="25" dirty="0">
                <a:latin typeface="Times New Roman"/>
                <a:cs typeface="Times New Roman"/>
              </a:rPr>
              <a:t> </a:t>
            </a:r>
            <a:r>
              <a:rPr sz="1600" spc="-10" dirty="0">
                <a:latin typeface="Times New Roman"/>
                <a:cs typeface="Times New Roman"/>
              </a:rPr>
              <a:t>при</a:t>
            </a:r>
            <a:r>
              <a:rPr sz="1600" spc="10" dirty="0">
                <a:latin typeface="Times New Roman"/>
                <a:cs typeface="Times New Roman"/>
              </a:rPr>
              <a:t> </a:t>
            </a:r>
            <a:r>
              <a:rPr sz="1600" spc="-20" dirty="0">
                <a:latin typeface="Times New Roman"/>
                <a:cs typeface="Times New Roman"/>
              </a:rPr>
              <a:t>этом </a:t>
            </a:r>
            <a:r>
              <a:rPr sz="1600" spc="-15" dirty="0">
                <a:latin typeface="Times New Roman"/>
                <a:cs typeface="Times New Roman"/>
              </a:rPr>
              <a:t> </a:t>
            </a:r>
            <a:r>
              <a:rPr sz="1600" spc="-10" dirty="0">
                <a:latin typeface="Times New Roman"/>
                <a:cs typeface="Times New Roman"/>
              </a:rPr>
              <a:t>массовая</a:t>
            </a:r>
            <a:r>
              <a:rPr sz="1600" spc="25" dirty="0">
                <a:latin typeface="Times New Roman"/>
                <a:cs typeface="Times New Roman"/>
              </a:rPr>
              <a:t> </a:t>
            </a:r>
            <a:r>
              <a:rPr sz="1600" spc="-10" dirty="0">
                <a:latin typeface="Times New Roman"/>
                <a:cs typeface="Times New Roman"/>
              </a:rPr>
              <a:t>доля</a:t>
            </a:r>
            <a:r>
              <a:rPr sz="1600" spc="10" dirty="0">
                <a:latin typeface="Times New Roman"/>
                <a:cs typeface="Times New Roman"/>
              </a:rPr>
              <a:t> </a:t>
            </a:r>
            <a:r>
              <a:rPr sz="1600" spc="-20" dirty="0">
                <a:latin typeface="Times New Roman"/>
                <a:cs typeface="Times New Roman"/>
              </a:rPr>
              <a:t>сульфата</a:t>
            </a:r>
            <a:r>
              <a:rPr sz="1600" spc="35" dirty="0">
                <a:latin typeface="Times New Roman"/>
                <a:cs typeface="Times New Roman"/>
              </a:rPr>
              <a:t> </a:t>
            </a:r>
            <a:r>
              <a:rPr sz="1600" spc="-10" dirty="0">
                <a:latin typeface="Times New Roman"/>
                <a:cs typeface="Times New Roman"/>
              </a:rPr>
              <a:t>натрия</a:t>
            </a:r>
            <a:r>
              <a:rPr sz="1600" spc="25" dirty="0">
                <a:latin typeface="Times New Roman"/>
                <a:cs typeface="Times New Roman"/>
              </a:rPr>
              <a:t> </a:t>
            </a:r>
            <a:r>
              <a:rPr sz="1600" spc="-5" dirty="0">
                <a:latin typeface="Times New Roman"/>
                <a:cs typeface="Times New Roman"/>
              </a:rPr>
              <a:t>в</a:t>
            </a:r>
            <a:r>
              <a:rPr sz="1600" spc="5" dirty="0">
                <a:latin typeface="Times New Roman"/>
                <a:cs typeface="Times New Roman"/>
              </a:rPr>
              <a:t> </a:t>
            </a:r>
            <a:r>
              <a:rPr sz="1600" spc="-25" dirty="0">
                <a:latin typeface="Times New Roman"/>
                <a:cs typeface="Times New Roman"/>
              </a:rPr>
              <a:t>конечном</a:t>
            </a:r>
            <a:r>
              <a:rPr sz="1600" spc="10" dirty="0">
                <a:latin typeface="Times New Roman"/>
                <a:cs typeface="Times New Roman"/>
              </a:rPr>
              <a:t> </a:t>
            </a:r>
            <a:r>
              <a:rPr sz="1600" spc="-5" dirty="0">
                <a:latin typeface="Times New Roman"/>
                <a:cs typeface="Times New Roman"/>
              </a:rPr>
              <a:t>растворе</a:t>
            </a:r>
            <a:r>
              <a:rPr sz="1600" spc="15" dirty="0">
                <a:latin typeface="Times New Roman"/>
                <a:cs typeface="Times New Roman"/>
              </a:rPr>
              <a:t> </a:t>
            </a:r>
            <a:r>
              <a:rPr sz="1600" spc="-5" dirty="0">
                <a:latin typeface="Times New Roman"/>
                <a:cs typeface="Times New Roman"/>
              </a:rPr>
              <a:t>оказалась</a:t>
            </a:r>
            <a:r>
              <a:rPr sz="1600" spc="20" dirty="0">
                <a:latin typeface="Times New Roman"/>
                <a:cs typeface="Times New Roman"/>
              </a:rPr>
              <a:t> </a:t>
            </a:r>
            <a:r>
              <a:rPr sz="1600" spc="-5" dirty="0">
                <a:latin typeface="Times New Roman"/>
                <a:cs typeface="Times New Roman"/>
              </a:rPr>
              <a:t>в</a:t>
            </a:r>
            <a:r>
              <a:rPr sz="1600" spc="5" dirty="0">
                <a:latin typeface="Times New Roman"/>
                <a:cs typeface="Times New Roman"/>
              </a:rPr>
              <a:t> </a:t>
            </a:r>
            <a:r>
              <a:rPr sz="1600" spc="-5" dirty="0">
                <a:latin typeface="Times New Roman"/>
                <a:cs typeface="Times New Roman"/>
              </a:rPr>
              <a:t>2</a:t>
            </a:r>
            <a:r>
              <a:rPr sz="1600" spc="15" dirty="0">
                <a:latin typeface="Times New Roman"/>
                <a:cs typeface="Times New Roman"/>
              </a:rPr>
              <a:t> </a:t>
            </a:r>
            <a:r>
              <a:rPr sz="1600" spc="-5" dirty="0">
                <a:latin typeface="Times New Roman"/>
                <a:cs typeface="Times New Roman"/>
              </a:rPr>
              <a:t>раза</a:t>
            </a:r>
            <a:r>
              <a:rPr sz="1600" spc="15" dirty="0">
                <a:latin typeface="Times New Roman"/>
                <a:cs typeface="Times New Roman"/>
              </a:rPr>
              <a:t> </a:t>
            </a:r>
            <a:r>
              <a:rPr sz="1600" spc="-5" dirty="0">
                <a:latin typeface="Times New Roman"/>
                <a:cs typeface="Times New Roman"/>
              </a:rPr>
              <a:t>меньше,</a:t>
            </a:r>
            <a:r>
              <a:rPr sz="1600" spc="35" dirty="0">
                <a:latin typeface="Times New Roman"/>
                <a:cs typeface="Times New Roman"/>
              </a:rPr>
              <a:t> </a:t>
            </a:r>
            <a:r>
              <a:rPr sz="1600" spc="-5" dirty="0">
                <a:latin typeface="Times New Roman"/>
                <a:cs typeface="Times New Roman"/>
              </a:rPr>
              <a:t>чем</a:t>
            </a:r>
            <a:r>
              <a:rPr sz="1600" spc="15" dirty="0">
                <a:latin typeface="Times New Roman"/>
                <a:cs typeface="Times New Roman"/>
              </a:rPr>
              <a:t> </a:t>
            </a:r>
            <a:r>
              <a:rPr sz="1600" spc="-5" dirty="0">
                <a:latin typeface="Times New Roman"/>
                <a:cs typeface="Times New Roman"/>
              </a:rPr>
              <a:t>в</a:t>
            </a:r>
            <a:r>
              <a:rPr sz="1600" spc="10" dirty="0">
                <a:latin typeface="Times New Roman"/>
                <a:cs typeface="Times New Roman"/>
              </a:rPr>
              <a:t> </a:t>
            </a:r>
            <a:r>
              <a:rPr sz="1600" spc="-25" dirty="0">
                <a:latin typeface="Times New Roman"/>
                <a:cs typeface="Times New Roman"/>
              </a:rPr>
              <a:t>исходном.</a:t>
            </a:r>
            <a:r>
              <a:rPr sz="1600" spc="20" dirty="0">
                <a:latin typeface="Times New Roman"/>
                <a:cs typeface="Times New Roman"/>
              </a:rPr>
              <a:t> </a:t>
            </a:r>
            <a:r>
              <a:rPr sz="1600" spc="-10" dirty="0">
                <a:latin typeface="Times New Roman"/>
                <a:cs typeface="Times New Roman"/>
              </a:rPr>
              <a:t>Определите</a:t>
            </a:r>
            <a:r>
              <a:rPr sz="1600" spc="45" dirty="0">
                <a:latin typeface="Times New Roman"/>
                <a:cs typeface="Times New Roman"/>
              </a:rPr>
              <a:t> </a:t>
            </a:r>
            <a:r>
              <a:rPr sz="1600" spc="-5" dirty="0">
                <a:latin typeface="Times New Roman"/>
                <a:cs typeface="Times New Roman"/>
              </a:rPr>
              <a:t>массовые</a:t>
            </a:r>
            <a:r>
              <a:rPr sz="1600" spc="20" dirty="0">
                <a:latin typeface="Times New Roman"/>
                <a:cs typeface="Times New Roman"/>
              </a:rPr>
              <a:t> </a:t>
            </a:r>
            <a:r>
              <a:rPr sz="1600" spc="-10" dirty="0">
                <a:latin typeface="Times New Roman"/>
                <a:cs typeface="Times New Roman"/>
              </a:rPr>
              <a:t>доли </a:t>
            </a:r>
            <a:r>
              <a:rPr sz="1600" spc="-385" dirty="0">
                <a:latin typeface="Times New Roman"/>
                <a:cs typeface="Times New Roman"/>
              </a:rPr>
              <a:t> </a:t>
            </a:r>
            <a:r>
              <a:rPr sz="1600" dirty="0">
                <a:latin typeface="Times New Roman"/>
                <a:cs typeface="Times New Roman"/>
              </a:rPr>
              <a:t>веществ</a:t>
            </a:r>
            <a:r>
              <a:rPr sz="1600" spc="20" dirty="0">
                <a:latin typeface="Times New Roman"/>
                <a:cs typeface="Times New Roman"/>
              </a:rPr>
              <a:t> </a:t>
            </a:r>
            <a:r>
              <a:rPr sz="1600" spc="-5" dirty="0">
                <a:latin typeface="Times New Roman"/>
                <a:cs typeface="Times New Roman"/>
              </a:rPr>
              <a:t>в </a:t>
            </a:r>
            <a:r>
              <a:rPr sz="1600" dirty="0">
                <a:latin typeface="Times New Roman"/>
                <a:cs typeface="Times New Roman"/>
              </a:rPr>
              <a:t>третьей</a:t>
            </a:r>
            <a:r>
              <a:rPr sz="1600" spc="15" dirty="0">
                <a:latin typeface="Times New Roman"/>
                <a:cs typeface="Times New Roman"/>
              </a:rPr>
              <a:t> </a:t>
            </a:r>
            <a:r>
              <a:rPr sz="1600" spc="-25" dirty="0">
                <a:latin typeface="Times New Roman"/>
                <a:cs typeface="Times New Roman"/>
              </a:rPr>
              <a:t>колбе.</a:t>
            </a:r>
            <a:r>
              <a:rPr sz="1600" dirty="0">
                <a:latin typeface="Times New Roman"/>
                <a:cs typeface="Times New Roman"/>
              </a:rPr>
              <a:t> </a:t>
            </a:r>
            <a:r>
              <a:rPr sz="1600" spc="-20" dirty="0">
                <a:latin typeface="Times New Roman"/>
                <a:cs typeface="Times New Roman"/>
              </a:rPr>
              <a:t>Гидролизом</a:t>
            </a:r>
            <a:r>
              <a:rPr sz="1600" spc="25" dirty="0">
                <a:latin typeface="Times New Roman"/>
                <a:cs typeface="Times New Roman"/>
              </a:rPr>
              <a:t> </a:t>
            </a:r>
            <a:r>
              <a:rPr sz="1600" spc="-10" dirty="0">
                <a:latin typeface="Times New Roman"/>
                <a:cs typeface="Times New Roman"/>
              </a:rPr>
              <a:t>солей</a:t>
            </a:r>
            <a:r>
              <a:rPr sz="1600" spc="15" dirty="0">
                <a:latin typeface="Times New Roman"/>
                <a:cs typeface="Times New Roman"/>
              </a:rPr>
              <a:t> </a:t>
            </a:r>
            <a:r>
              <a:rPr sz="1600" spc="-10" dirty="0">
                <a:latin typeface="Times New Roman"/>
                <a:cs typeface="Times New Roman"/>
              </a:rPr>
              <a:t>пренебречь.</a:t>
            </a:r>
            <a:endParaRPr sz="1600">
              <a:latin typeface="Times New Roman"/>
              <a:cs typeface="Times New Roman"/>
            </a:endParaRPr>
          </a:p>
        </p:txBody>
      </p:sp>
      <p:sp>
        <p:nvSpPr>
          <p:cNvPr id="3" name="object 3"/>
          <p:cNvSpPr/>
          <p:nvPr/>
        </p:nvSpPr>
        <p:spPr>
          <a:xfrm>
            <a:off x="6893306" y="1304416"/>
            <a:ext cx="279400" cy="537845"/>
          </a:xfrm>
          <a:custGeom>
            <a:avLst/>
            <a:gdLst/>
            <a:ahLst/>
            <a:cxnLst/>
            <a:rect l="l" t="t" r="r" b="b"/>
            <a:pathLst>
              <a:path w="279400" h="537844">
                <a:moveTo>
                  <a:pt x="279273" y="537337"/>
                </a:moveTo>
                <a:lnTo>
                  <a:pt x="224942" y="535509"/>
                </a:lnTo>
                <a:lnTo>
                  <a:pt x="180578" y="530526"/>
                </a:lnTo>
                <a:lnTo>
                  <a:pt x="150667" y="523138"/>
                </a:lnTo>
                <a:lnTo>
                  <a:pt x="139700" y="514096"/>
                </a:lnTo>
                <a:lnTo>
                  <a:pt x="139700" y="291973"/>
                </a:lnTo>
                <a:lnTo>
                  <a:pt x="128712" y="282930"/>
                </a:lnTo>
                <a:lnTo>
                  <a:pt x="98758" y="275542"/>
                </a:lnTo>
                <a:lnTo>
                  <a:pt x="54350" y="270559"/>
                </a:lnTo>
                <a:lnTo>
                  <a:pt x="0" y="268732"/>
                </a:lnTo>
                <a:lnTo>
                  <a:pt x="54350" y="266902"/>
                </a:lnTo>
                <a:lnTo>
                  <a:pt x="98758" y="261905"/>
                </a:lnTo>
                <a:lnTo>
                  <a:pt x="128712" y="254480"/>
                </a:lnTo>
                <a:lnTo>
                  <a:pt x="139700" y="245364"/>
                </a:lnTo>
                <a:lnTo>
                  <a:pt x="139700" y="23368"/>
                </a:lnTo>
                <a:lnTo>
                  <a:pt x="150667" y="14251"/>
                </a:lnTo>
                <a:lnTo>
                  <a:pt x="180578" y="6826"/>
                </a:lnTo>
                <a:lnTo>
                  <a:pt x="224942" y="1829"/>
                </a:lnTo>
                <a:lnTo>
                  <a:pt x="279273" y="0"/>
                </a:lnTo>
              </a:path>
            </a:pathLst>
          </a:custGeom>
          <a:ln w="6349">
            <a:solidFill>
              <a:srgbClr val="5B9BD4"/>
            </a:solidFill>
          </a:ln>
        </p:spPr>
        <p:txBody>
          <a:bodyPr wrap="square" lIns="0" tIns="0" rIns="0" bIns="0" rtlCol="0"/>
          <a:lstStyle/>
          <a:p>
            <a:endParaRPr/>
          </a:p>
        </p:txBody>
      </p:sp>
      <p:sp>
        <p:nvSpPr>
          <p:cNvPr id="4" name="object 4"/>
          <p:cNvSpPr txBox="1"/>
          <p:nvPr/>
        </p:nvSpPr>
        <p:spPr>
          <a:xfrm>
            <a:off x="7108697" y="2154427"/>
            <a:ext cx="3373754" cy="269240"/>
          </a:xfrm>
          <a:prstGeom prst="rect">
            <a:avLst/>
          </a:prstGeom>
        </p:spPr>
        <p:txBody>
          <a:bodyPr vert="horz" wrap="square" lIns="0" tIns="12065" rIns="0" bIns="0" rtlCol="0">
            <a:spAutoFit/>
          </a:bodyPr>
          <a:lstStyle/>
          <a:p>
            <a:pPr marL="50800">
              <a:lnSpc>
                <a:spcPct val="100000"/>
              </a:lnSpc>
              <a:spcBef>
                <a:spcPts val="95"/>
              </a:spcBef>
              <a:tabLst>
                <a:tab pos="3098800" algn="l"/>
              </a:tabLst>
            </a:pPr>
            <a:r>
              <a:rPr sz="1600" dirty="0">
                <a:latin typeface="Times New Roman"/>
                <a:cs typeface="Times New Roman"/>
              </a:rPr>
              <a:t>AlCl</a:t>
            </a:r>
            <a:r>
              <a:rPr sz="1575" baseline="-21164" dirty="0">
                <a:latin typeface="Times New Roman"/>
                <a:cs typeface="Times New Roman"/>
              </a:rPr>
              <a:t>3</a:t>
            </a:r>
            <a:r>
              <a:rPr sz="1575" spc="209" baseline="-21164" dirty="0">
                <a:latin typeface="Times New Roman"/>
                <a:cs typeface="Times New Roman"/>
              </a:rPr>
              <a:t> </a:t>
            </a:r>
            <a:r>
              <a:rPr sz="1600" spc="-5" dirty="0">
                <a:latin typeface="Times New Roman"/>
                <a:cs typeface="Times New Roman"/>
              </a:rPr>
              <a:t>+</a:t>
            </a:r>
            <a:r>
              <a:rPr sz="1600" spc="5" dirty="0">
                <a:latin typeface="Times New Roman"/>
                <a:cs typeface="Times New Roman"/>
              </a:rPr>
              <a:t> </a:t>
            </a:r>
            <a:r>
              <a:rPr sz="1600" dirty="0">
                <a:latin typeface="Times New Roman"/>
                <a:cs typeface="Times New Roman"/>
              </a:rPr>
              <a:t>Na</a:t>
            </a:r>
            <a:r>
              <a:rPr sz="1575" baseline="-21164" dirty="0">
                <a:latin typeface="Times New Roman"/>
                <a:cs typeface="Times New Roman"/>
              </a:rPr>
              <a:t>2</a:t>
            </a:r>
            <a:r>
              <a:rPr sz="1600" dirty="0">
                <a:latin typeface="Times New Roman"/>
                <a:cs typeface="Times New Roman"/>
              </a:rPr>
              <a:t>SO</a:t>
            </a:r>
            <a:r>
              <a:rPr sz="1575" baseline="-21164" dirty="0">
                <a:latin typeface="Times New Roman"/>
                <a:cs typeface="Times New Roman"/>
              </a:rPr>
              <a:t>4</a:t>
            </a:r>
            <a:r>
              <a:rPr sz="1575" spc="209" baseline="-21164" dirty="0">
                <a:latin typeface="Times New Roman"/>
                <a:cs typeface="Times New Roman"/>
              </a:rPr>
              <a:t> </a:t>
            </a:r>
            <a:r>
              <a:rPr sz="1600" spc="-5" dirty="0">
                <a:latin typeface="Times New Roman"/>
                <a:cs typeface="Times New Roman"/>
              </a:rPr>
              <a:t>≠	(4)</a:t>
            </a:r>
            <a:endParaRPr sz="1600">
              <a:latin typeface="Times New Roman"/>
              <a:cs typeface="Times New Roman"/>
            </a:endParaRPr>
          </a:p>
        </p:txBody>
      </p:sp>
      <p:grpSp>
        <p:nvGrpSpPr>
          <p:cNvPr id="5" name="object 5"/>
          <p:cNvGrpSpPr/>
          <p:nvPr/>
        </p:nvGrpSpPr>
        <p:grpSpPr>
          <a:xfrm>
            <a:off x="6528816" y="1233932"/>
            <a:ext cx="681355" cy="1210945"/>
            <a:chOff x="6528816" y="1233932"/>
            <a:chExt cx="681355" cy="1210945"/>
          </a:xfrm>
        </p:grpSpPr>
        <p:sp>
          <p:nvSpPr>
            <p:cNvPr id="6" name="object 6"/>
            <p:cNvSpPr/>
            <p:nvPr/>
          </p:nvSpPr>
          <p:spPr>
            <a:xfrm>
              <a:off x="6535166" y="1240282"/>
              <a:ext cx="403860" cy="403860"/>
            </a:xfrm>
            <a:custGeom>
              <a:avLst/>
              <a:gdLst/>
              <a:ahLst/>
              <a:cxnLst/>
              <a:rect l="l" t="t" r="r" b="b"/>
              <a:pathLst>
                <a:path w="403859" h="403860">
                  <a:moveTo>
                    <a:pt x="201930" y="0"/>
                  </a:moveTo>
                  <a:lnTo>
                    <a:pt x="155634" y="5333"/>
                  </a:lnTo>
                  <a:lnTo>
                    <a:pt x="113133" y="20527"/>
                  </a:lnTo>
                  <a:lnTo>
                    <a:pt x="75640" y="44367"/>
                  </a:lnTo>
                  <a:lnTo>
                    <a:pt x="44367" y="75640"/>
                  </a:lnTo>
                  <a:lnTo>
                    <a:pt x="20527" y="113133"/>
                  </a:lnTo>
                  <a:lnTo>
                    <a:pt x="5334" y="155634"/>
                  </a:lnTo>
                  <a:lnTo>
                    <a:pt x="0" y="201929"/>
                  </a:lnTo>
                  <a:lnTo>
                    <a:pt x="5333" y="248225"/>
                  </a:lnTo>
                  <a:lnTo>
                    <a:pt x="20527" y="290726"/>
                  </a:lnTo>
                  <a:lnTo>
                    <a:pt x="44367" y="328219"/>
                  </a:lnTo>
                  <a:lnTo>
                    <a:pt x="75640" y="359492"/>
                  </a:lnTo>
                  <a:lnTo>
                    <a:pt x="113133" y="383332"/>
                  </a:lnTo>
                  <a:lnTo>
                    <a:pt x="155634" y="398525"/>
                  </a:lnTo>
                  <a:lnTo>
                    <a:pt x="201930" y="403859"/>
                  </a:lnTo>
                  <a:lnTo>
                    <a:pt x="248225" y="398525"/>
                  </a:lnTo>
                  <a:lnTo>
                    <a:pt x="290726" y="383332"/>
                  </a:lnTo>
                  <a:lnTo>
                    <a:pt x="328219" y="359492"/>
                  </a:lnTo>
                  <a:lnTo>
                    <a:pt x="359492" y="328219"/>
                  </a:lnTo>
                  <a:lnTo>
                    <a:pt x="383332" y="290726"/>
                  </a:lnTo>
                  <a:lnTo>
                    <a:pt x="398526" y="248225"/>
                  </a:lnTo>
                  <a:lnTo>
                    <a:pt x="403860" y="201929"/>
                  </a:lnTo>
                  <a:lnTo>
                    <a:pt x="398526" y="155634"/>
                  </a:lnTo>
                  <a:lnTo>
                    <a:pt x="383332" y="113133"/>
                  </a:lnTo>
                  <a:lnTo>
                    <a:pt x="359492" y="75640"/>
                  </a:lnTo>
                  <a:lnTo>
                    <a:pt x="328219" y="44367"/>
                  </a:lnTo>
                  <a:lnTo>
                    <a:pt x="290726" y="20527"/>
                  </a:lnTo>
                  <a:lnTo>
                    <a:pt x="248225" y="5333"/>
                  </a:lnTo>
                  <a:lnTo>
                    <a:pt x="201930" y="0"/>
                  </a:lnTo>
                  <a:close/>
                </a:path>
              </a:pathLst>
            </a:custGeom>
            <a:solidFill>
              <a:srgbClr val="5B9BD4"/>
            </a:solidFill>
          </p:spPr>
          <p:txBody>
            <a:bodyPr wrap="square" lIns="0" tIns="0" rIns="0" bIns="0" rtlCol="0"/>
            <a:lstStyle/>
            <a:p>
              <a:endParaRPr/>
            </a:p>
          </p:txBody>
        </p:sp>
        <p:sp>
          <p:nvSpPr>
            <p:cNvPr id="7" name="object 7"/>
            <p:cNvSpPr/>
            <p:nvPr/>
          </p:nvSpPr>
          <p:spPr>
            <a:xfrm>
              <a:off x="6535166" y="1240282"/>
              <a:ext cx="403860" cy="403860"/>
            </a:xfrm>
            <a:custGeom>
              <a:avLst/>
              <a:gdLst/>
              <a:ahLst/>
              <a:cxnLst/>
              <a:rect l="l" t="t" r="r" b="b"/>
              <a:pathLst>
                <a:path w="403859" h="403860">
                  <a:moveTo>
                    <a:pt x="0" y="201929"/>
                  </a:moveTo>
                  <a:lnTo>
                    <a:pt x="5334" y="155634"/>
                  </a:lnTo>
                  <a:lnTo>
                    <a:pt x="20527" y="113133"/>
                  </a:lnTo>
                  <a:lnTo>
                    <a:pt x="44367" y="75640"/>
                  </a:lnTo>
                  <a:lnTo>
                    <a:pt x="75640" y="44367"/>
                  </a:lnTo>
                  <a:lnTo>
                    <a:pt x="113133" y="20527"/>
                  </a:lnTo>
                  <a:lnTo>
                    <a:pt x="155634" y="5333"/>
                  </a:lnTo>
                  <a:lnTo>
                    <a:pt x="201930" y="0"/>
                  </a:lnTo>
                  <a:lnTo>
                    <a:pt x="248225" y="5333"/>
                  </a:lnTo>
                  <a:lnTo>
                    <a:pt x="290726" y="20527"/>
                  </a:lnTo>
                  <a:lnTo>
                    <a:pt x="328219" y="44367"/>
                  </a:lnTo>
                  <a:lnTo>
                    <a:pt x="359492" y="75640"/>
                  </a:lnTo>
                  <a:lnTo>
                    <a:pt x="383332" y="113133"/>
                  </a:lnTo>
                  <a:lnTo>
                    <a:pt x="398526" y="155634"/>
                  </a:lnTo>
                  <a:lnTo>
                    <a:pt x="403860" y="201929"/>
                  </a:lnTo>
                  <a:lnTo>
                    <a:pt x="398526" y="248225"/>
                  </a:lnTo>
                  <a:lnTo>
                    <a:pt x="383332" y="290726"/>
                  </a:lnTo>
                  <a:lnTo>
                    <a:pt x="359492" y="328219"/>
                  </a:lnTo>
                  <a:lnTo>
                    <a:pt x="328219" y="359492"/>
                  </a:lnTo>
                  <a:lnTo>
                    <a:pt x="290726" y="383332"/>
                  </a:lnTo>
                  <a:lnTo>
                    <a:pt x="248225" y="398525"/>
                  </a:lnTo>
                  <a:lnTo>
                    <a:pt x="201930" y="403859"/>
                  </a:lnTo>
                  <a:lnTo>
                    <a:pt x="155634" y="398525"/>
                  </a:lnTo>
                  <a:lnTo>
                    <a:pt x="113133" y="383332"/>
                  </a:lnTo>
                  <a:lnTo>
                    <a:pt x="75640" y="359492"/>
                  </a:lnTo>
                  <a:lnTo>
                    <a:pt x="44367" y="328219"/>
                  </a:lnTo>
                  <a:lnTo>
                    <a:pt x="20527" y="290726"/>
                  </a:lnTo>
                  <a:lnTo>
                    <a:pt x="5333" y="248225"/>
                  </a:lnTo>
                  <a:lnTo>
                    <a:pt x="0" y="201929"/>
                  </a:lnTo>
                  <a:close/>
                </a:path>
              </a:pathLst>
            </a:custGeom>
            <a:ln w="12700">
              <a:solidFill>
                <a:srgbClr val="41709C"/>
              </a:solidFill>
            </a:ln>
          </p:spPr>
          <p:txBody>
            <a:bodyPr wrap="square" lIns="0" tIns="0" rIns="0" bIns="0" rtlCol="0"/>
            <a:lstStyle/>
            <a:p>
              <a:endParaRPr/>
            </a:p>
          </p:txBody>
        </p:sp>
        <p:sp>
          <p:nvSpPr>
            <p:cNvPr id="8" name="object 8"/>
            <p:cNvSpPr/>
            <p:nvPr/>
          </p:nvSpPr>
          <p:spPr>
            <a:xfrm>
              <a:off x="6927342" y="1960626"/>
              <a:ext cx="279400" cy="481330"/>
            </a:xfrm>
            <a:custGeom>
              <a:avLst/>
              <a:gdLst/>
              <a:ahLst/>
              <a:cxnLst/>
              <a:rect l="l" t="t" r="r" b="b"/>
              <a:pathLst>
                <a:path w="279400" h="481330">
                  <a:moveTo>
                    <a:pt x="279400" y="480822"/>
                  </a:moveTo>
                  <a:lnTo>
                    <a:pt x="224996" y="478994"/>
                  </a:lnTo>
                  <a:lnTo>
                    <a:pt x="180594" y="474011"/>
                  </a:lnTo>
                  <a:lnTo>
                    <a:pt x="150669" y="466623"/>
                  </a:lnTo>
                  <a:lnTo>
                    <a:pt x="139700" y="457581"/>
                  </a:lnTo>
                  <a:lnTo>
                    <a:pt x="139700" y="263652"/>
                  </a:lnTo>
                  <a:lnTo>
                    <a:pt x="128730" y="254609"/>
                  </a:lnTo>
                  <a:lnTo>
                    <a:pt x="98806" y="247221"/>
                  </a:lnTo>
                  <a:lnTo>
                    <a:pt x="54403" y="242238"/>
                  </a:lnTo>
                  <a:lnTo>
                    <a:pt x="0" y="240411"/>
                  </a:lnTo>
                  <a:lnTo>
                    <a:pt x="54403" y="238583"/>
                  </a:lnTo>
                  <a:lnTo>
                    <a:pt x="98806" y="233600"/>
                  </a:lnTo>
                  <a:lnTo>
                    <a:pt x="128730" y="226212"/>
                  </a:lnTo>
                  <a:lnTo>
                    <a:pt x="139700" y="217170"/>
                  </a:lnTo>
                  <a:lnTo>
                    <a:pt x="139700" y="23241"/>
                  </a:lnTo>
                  <a:lnTo>
                    <a:pt x="150669" y="14198"/>
                  </a:lnTo>
                  <a:lnTo>
                    <a:pt x="180594" y="6810"/>
                  </a:lnTo>
                  <a:lnTo>
                    <a:pt x="224996" y="1827"/>
                  </a:lnTo>
                  <a:lnTo>
                    <a:pt x="279400" y="0"/>
                  </a:lnTo>
                </a:path>
              </a:pathLst>
            </a:custGeom>
            <a:ln w="6350">
              <a:solidFill>
                <a:srgbClr val="5B9BD4"/>
              </a:solidFill>
            </a:ln>
          </p:spPr>
          <p:txBody>
            <a:bodyPr wrap="square" lIns="0" tIns="0" rIns="0" bIns="0" rtlCol="0"/>
            <a:lstStyle/>
            <a:p>
              <a:endParaRPr/>
            </a:p>
          </p:txBody>
        </p:sp>
        <p:sp>
          <p:nvSpPr>
            <p:cNvPr id="9" name="object 9"/>
            <p:cNvSpPr/>
            <p:nvPr/>
          </p:nvSpPr>
          <p:spPr>
            <a:xfrm>
              <a:off x="6535166" y="1858518"/>
              <a:ext cx="403860" cy="404495"/>
            </a:xfrm>
            <a:custGeom>
              <a:avLst/>
              <a:gdLst/>
              <a:ahLst/>
              <a:cxnLst/>
              <a:rect l="l" t="t" r="r" b="b"/>
              <a:pathLst>
                <a:path w="403859" h="404494">
                  <a:moveTo>
                    <a:pt x="201930" y="0"/>
                  </a:moveTo>
                  <a:lnTo>
                    <a:pt x="155634" y="5334"/>
                  </a:lnTo>
                  <a:lnTo>
                    <a:pt x="113133" y="20530"/>
                  </a:lnTo>
                  <a:lnTo>
                    <a:pt x="75640" y="44377"/>
                  </a:lnTo>
                  <a:lnTo>
                    <a:pt x="44367" y="75663"/>
                  </a:lnTo>
                  <a:lnTo>
                    <a:pt x="20527" y="113179"/>
                  </a:lnTo>
                  <a:lnTo>
                    <a:pt x="5334" y="155714"/>
                  </a:lnTo>
                  <a:lnTo>
                    <a:pt x="0" y="202057"/>
                  </a:lnTo>
                  <a:lnTo>
                    <a:pt x="5333" y="248352"/>
                  </a:lnTo>
                  <a:lnTo>
                    <a:pt x="20527" y="290853"/>
                  </a:lnTo>
                  <a:lnTo>
                    <a:pt x="44367" y="328346"/>
                  </a:lnTo>
                  <a:lnTo>
                    <a:pt x="75640" y="359619"/>
                  </a:lnTo>
                  <a:lnTo>
                    <a:pt x="113133" y="383459"/>
                  </a:lnTo>
                  <a:lnTo>
                    <a:pt x="155634" y="398653"/>
                  </a:lnTo>
                  <a:lnTo>
                    <a:pt x="201930" y="403987"/>
                  </a:lnTo>
                  <a:lnTo>
                    <a:pt x="248225" y="398653"/>
                  </a:lnTo>
                  <a:lnTo>
                    <a:pt x="290726" y="383459"/>
                  </a:lnTo>
                  <a:lnTo>
                    <a:pt x="328219" y="359619"/>
                  </a:lnTo>
                  <a:lnTo>
                    <a:pt x="359492" y="328346"/>
                  </a:lnTo>
                  <a:lnTo>
                    <a:pt x="383332" y="290853"/>
                  </a:lnTo>
                  <a:lnTo>
                    <a:pt x="398526" y="248352"/>
                  </a:lnTo>
                  <a:lnTo>
                    <a:pt x="403860" y="202057"/>
                  </a:lnTo>
                  <a:lnTo>
                    <a:pt x="398526" y="155714"/>
                  </a:lnTo>
                  <a:lnTo>
                    <a:pt x="383332" y="113179"/>
                  </a:lnTo>
                  <a:lnTo>
                    <a:pt x="359492" y="75663"/>
                  </a:lnTo>
                  <a:lnTo>
                    <a:pt x="328219" y="44377"/>
                  </a:lnTo>
                  <a:lnTo>
                    <a:pt x="290726" y="20530"/>
                  </a:lnTo>
                  <a:lnTo>
                    <a:pt x="248225" y="5334"/>
                  </a:lnTo>
                  <a:lnTo>
                    <a:pt x="201930" y="0"/>
                  </a:lnTo>
                  <a:close/>
                </a:path>
              </a:pathLst>
            </a:custGeom>
            <a:solidFill>
              <a:srgbClr val="5B9BD4"/>
            </a:solidFill>
          </p:spPr>
          <p:txBody>
            <a:bodyPr wrap="square" lIns="0" tIns="0" rIns="0" bIns="0" rtlCol="0"/>
            <a:lstStyle/>
            <a:p>
              <a:endParaRPr/>
            </a:p>
          </p:txBody>
        </p:sp>
        <p:sp>
          <p:nvSpPr>
            <p:cNvPr id="10" name="object 10"/>
            <p:cNvSpPr/>
            <p:nvPr/>
          </p:nvSpPr>
          <p:spPr>
            <a:xfrm>
              <a:off x="6535166" y="1858518"/>
              <a:ext cx="403860" cy="404495"/>
            </a:xfrm>
            <a:custGeom>
              <a:avLst/>
              <a:gdLst/>
              <a:ahLst/>
              <a:cxnLst/>
              <a:rect l="l" t="t" r="r" b="b"/>
              <a:pathLst>
                <a:path w="403859" h="404494">
                  <a:moveTo>
                    <a:pt x="0" y="202057"/>
                  </a:moveTo>
                  <a:lnTo>
                    <a:pt x="5334" y="155714"/>
                  </a:lnTo>
                  <a:lnTo>
                    <a:pt x="20527" y="113179"/>
                  </a:lnTo>
                  <a:lnTo>
                    <a:pt x="44367" y="75663"/>
                  </a:lnTo>
                  <a:lnTo>
                    <a:pt x="75640" y="44377"/>
                  </a:lnTo>
                  <a:lnTo>
                    <a:pt x="113133" y="20530"/>
                  </a:lnTo>
                  <a:lnTo>
                    <a:pt x="155634" y="5334"/>
                  </a:lnTo>
                  <a:lnTo>
                    <a:pt x="201930" y="0"/>
                  </a:lnTo>
                  <a:lnTo>
                    <a:pt x="248225" y="5334"/>
                  </a:lnTo>
                  <a:lnTo>
                    <a:pt x="290726" y="20530"/>
                  </a:lnTo>
                  <a:lnTo>
                    <a:pt x="328219" y="44377"/>
                  </a:lnTo>
                  <a:lnTo>
                    <a:pt x="359492" y="75663"/>
                  </a:lnTo>
                  <a:lnTo>
                    <a:pt x="383332" y="113179"/>
                  </a:lnTo>
                  <a:lnTo>
                    <a:pt x="398526" y="155714"/>
                  </a:lnTo>
                  <a:lnTo>
                    <a:pt x="403860" y="202057"/>
                  </a:lnTo>
                  <a:lnTo>
                    <a:pt x="398526" y="248352"/>
                  </a:lnTo>
                  <a:lnTo>
                    <a:pt x="383332" y="290853"/>
                  </a:lnTo>
                  <a:lnTo>
                    <a:pt x="359492" y="328346"/>
                  </a:lnTo>
                  <a:lnTo>
                    <a:pt x="328219" y="359619"/>
                  </a:lnTo>
                  <a:lnTo>
                    <a:pt x="290726" y="383459"/>
                  </a:lnTo>
                  <a:lnTo>
                    <a:pt x="248225" y="398653"/>
                  </a:lnTo>
                  <a:lnTo>
                    <a:pt x="201930" y="403987"/>
                  </a:lnTo>
                  <a:lnTo>
                    <a:pt x="155634" y="398653"/>
                  </a:lnTo>
                  <a:lnTo>
                    <a:pt x="113133" y="383459"/>
                  </a:lnTo>
                  <a:lnTo>
                    <a:pt x="75640" y="359619"/>
                  </a:lnTo>
                  <a:lnTo>
                    <a:pt x="44367" y="328346"/>
                  </a:lnTo>
                  <a:lnTo>
                    <a:pt x="20527" y="290853"/>
                  </a:lnTo>
                  <a:lnTo>
                    <a:pt x="5333" y="248352"/>
                  </a:lnTo>
                  <a:lnTo>
                    <a:pt x="0" y="202057"/>
                  </a:lnTo>
                  <a:close/>
                </a:path>
              </a:pathLst>
            </a:custGeom>
            <a:ln w="12700">
              <a:solidFill>
                <a:srgbClr val="41709C"/>
              </a:solidFill>
            </a:ln>
          </p:spPr>
          <p:txBody>
            <a:bodyPr wrap="square" lIns="0" tIns="0" rIns="0" bIns="0" rtlCol="0"/>
            <a:lstStyle/>
            <a:p>
              <a:endParaRPr/>
            </a:p>
          </p:txBody>
        </p:sp>
      </p:grpSp>
      <p:sp>
        <p:nvSpPr>
          <p:cNvPr id="11" name="object 11"/>
          <p:cNvSpPr txBox="1"/>
          <p:nvPr/>
        </p:nvSpPr>
        <p:spPr>
          <a:xfrm>
            <a:off x="6648957" y="1295780"/>
            <a:ext cx="4218305" cy="887730"/>
          </a:xfrm>
          <a:prstGeom prst="rect">
            <a:avLst/>
          </a:prstGeom>
        </p:spPr>
        <p:txBody>
          <a:bodyPr vert="horz" wrap="square" lIns="0" tIns="29209" rIns="0" bIns="0" rtlCol="0">
            <a:spAutoFit/>
          </a:bodyPr>
          <a:lstStyle/>
          <a:p>
            <a:pPr marL="441325" marR="55880" indent="-379095">
              <a:lnSpc>
                <a:spcPts val="1830"/>
              </a:lnSpc>
              <a:spcBef>
                <a:spcPts val="229"/>
              </a:spcBef>
              <a:buClr>
                <a:srgbClr val="FFFFFF"/>
              </a:buClr>
              <a:buFont typeface="Calibri"/>
              <a:buAutoNum type="romanUcPeriod"/>
              <a:tabLst>
                <a:tab pos="441325" algn="l"/>
                <a:tab pos="441959" algn="l"/>
              </a:tabLst>
            </a:pPr>
            <a:r>
              <a:rPr sz="2400" spc="-7" baseline="3472" dirty="0">
                <a:latin typeface="Times New Roman"/>
                <a:cs typeface="Times New Roman"/>
              </a:rPr>
              <a:t>3BaCl</a:t>
            </a:r>
            <a:r>
              <a:rPr sz="1575" spc="-7" baseline="-15873" dirty="0">
                <a:latin typeface="Times New Roman"/>
                <a:cs typeface="Times New Roman"/>
              </a:rPr>
              <a:t>2</a:t>
            </a:r>
            <a:r>
              <a:rPr sz="1575" spc="195" baseline="-15873" dirty="0">
                <a:latin typeface="Times New Roman"/>
                <a:cs typeface="Times New Roman"/>
              </a:rPr>
              <a:t> </a:t>
            </a:r>
            <a:r>
              <a:rPr sz="2400" spc="-7" baseline="3472" dirty="0">
                <a:latin typeface="Times New Roman"/>
                <a:cs typeface="Times New Roman"/>
              </a:rPr>
              <a:t>+ </a:t>
            </a:r>
            <a:r>
              <a:rPr sz="2400" baseline="3472" dirty="0">
                <a:latin typeface="Times New Roman"/>
                <a:cs typeface="Times New Roman"/>
              </a:rPr>
              <a:t>2Na</a:t>
            </a:r>
            <a:r>
              <a:rPr sz="1575" baseline="-15873" dirty="0">
                <a:latin typeface="Times New Roman"/>
                <a:cs typeface="Times New Roman"/>
              </a:rPr>
              <a:t>3</a:t>
            </a:r>
            <a:r>
              <a:rPr sz="2400" baseline="3472" dirty="0">
                <a:latin typeface="Times New Roman"/>
                <a:cs typeface="Times New Roman"/>
              </a:rPr>
              <a:t>PO</a:t>
            </a:r>
            <a:r>
              <a:rPr sz="1575" baseline="-15873" dirty="0">
                <a:latin typeface="Times New Roman"/>
                <a:cs typeface="Times New Roman"/>
              </a:rPr>
              <a:t>4</a:t>
            </a:r>
            <a:r>
              <a:rPr sz="1575" spc="202" baseline="-15873" dirty="0">
                <a:latin typeface="Times New Roman"/>
                <a:cs typeface="Times New Roman"/>
              </a:rPr>
              <a:t> </a:t>
            </a:r>
            <a:r>
              <a:rPr sz="2400" spc="-7" baseline="3472" dirty="0">
                <a:latin typeface="Times New Roman"/>
                <a:cs typeface="Times New Roman"/>
              </a:rPr>
              <a:t>=</a:t>
            </a:r>
            <a:r>
              <a:rPr sz="2400" spc="-15" baseline="3472" dirty="0">
                <a:latin typeface="Times New Roman"/>
                <a:cs typeface="Times New Roman"/>
              </a:rPr>
              <a:t> </a:t>
            </a:r>
            <a:r>
              <a:rPr sz="2400" baseline="3472" dirty="0">
                <a:latin typeface="Times New Roman"/>
                <a:cs typeface="Times New Roman"/>
              </a:rPr>
              <a:t>Ba</a:t>
            </a:r>
            <a:r>
              <a:rPr sz="1575" baseline="-15873" dirty="0">
                <a:latin typeface="Times New Roman"/>
                <a:cs typeface="Times New Roman"/>
              </a:rPr>
              <a:t>3</a:t>
            </a:r>
            <a:r>
              <a:rPr sz="2400" baseline="3472" dirty="0">
                <a:latin typeface="Times New Roman"/>
                <a:cs typeface="Times New Roman"/>
              </a:rPr>
              <a:t>(PO</a:t>
            </a:r>
            <a:r>
              <a:rPr sz="1575" baseline="-15873" dirty="0">
                <a:latin typeface="Times New Roman"/>
                <a:cs typeface="Times New Roman"/>
              </a:rPr>
              <a:t>4</a:t>
            </a:r>
            <a:r>
              <a:rPr sz="2400" baseline="3472" dirty="0">
                <a:latin typeface="Times New Roman"/>
                <a:cs typeface="Times New Roman"/>
              </a:rPr>
              <a:t>)</a:t>
            </a:r>
            <a:r>
              <a:rPr sz="1575" baseline="-15873" dirty="0">
                <a:latin typeface="Times New Roman"/>
                <a:cs typeface="Times New Roman"/>
              </a:rPr>
              <a:t>2</a:t>
            </a:r>
            <a:r>
              <a:rPr sz="2400" baseline="3472" dirty="0">
                <a:latin typeface="Times New Roman"/>
                <a:cs typeface="Times New Roman"/>
              </a:rPr>
              <a:t>↓</a:t>
            </a:r>
            <a:r>
              <a:rPr sz="2400" spc="15" baseline="3472" dirty="0">
                <a:latin typeface="Times New Roman"/>
                <a:cs typeface="Times New Roman"/>
              </a:rPr>
              <a:t> </a:t>
            </a:r>
            <a:r>
              <a:rPr sz="2400" spc="-7" baseline="3472" dirty="0">
                <a:latin typeface="Times New Roman"/>
                <a:cs typeface="Times New Roman"/>
              </a:rPr>
              <a:t>+</a:t>
            </a:r>
            <a:r>
              <a:rPr sz="2400" spc="-15" baseline="3472" dirty="0">
                <a:latin typeface="Times New Roman"/>
                <a:cs typeface="Times New Roman"/>
              </a:rPr>
              <a:t> </a:t>
            </a:r>
            <a:r>
              <a:rPr sz="2400" spc="-7" baseline="3472" dirty="0">
                <a:latin typeface="Times New Roman"/>
                <a:cs typeface="Times New Roman"/>
              </a:rPr>
              <a:t>6NaCl</a:t>
            </a:r>
            <a:r>
              <a:rPr sz="2400" baseline="3472" dirty="0">
                <a:latin typeface="Times New Roman"/>
                <a:cs typeface="Times New Roman"/>
              </a:rPr>
              <a:t> </a:t>
            </a:r>
            <a:r>
              <a:rPr sz="2400" spc="-7" baseline="3472" dirty="0">
                <a:latin typeface="Times New Roman"/>
                <a:cs typeface="Times New Roman"/>
              </a:rPr>
              <a:t>(1) </a:t>
            </a:r>
            <a:r>
              <a:rPr sz="2400" spc="-577" baseline="3472" dirty="0">
                <a:latin typeface="Times New Roman"/>
                <a:cs typeface="Times New Roman"/>
              </a:rPr>
              <a:t> </a:t>
            </a:r>
            <a:r>
              <a:rPr sz="1600" dirty="0">
                <a:latin typeface="Times New Roman"/>
                <a:cs typeface="Times New Roman"/>
              </a:rPr>
              <a:t>AlCl</a:t>
            </a:r>
            <a:r>
              <a:rPr sz="1575" baseline="-21164" dirty="0">
                <a:latin typeface="Times New Roman"/>
                <a:cs typeface="Times New Roman"/>
              </a:rPr>
              <a:t>3</a:t>
            </a:r>
            <a:r>
              <a:rPr sz="1575" spc="195" baseline="-21164" dirty="0">
                <a:latin typeface="Times New Roman"/>
                <a:cs typeface="Times New Roman"/>
              </a:rPr>
              <a:t> </a:t>
            </a:r>
            <a:r>
              <a:rPr sz="1600" spc="-5" dirty="0">
                <a:latin typeface="Times New Roman"/>
                <a:cs typeface="Times New Roman"/>
              </a:rPr>
              <a:t>+</a:t>
            </a:r>
            <a:r>
              <a:rPr sz="1600" spc="5" dirty="0">
                <a:latin typeface="Times New Roman"/>
                <a:cs typeface="Times New Roman"/>
              </a:rPr>
              <a:t> </a:t>
            </a:r>
            <a:r>
              <a:rPr sz="1600" dirty="0">
                <a:latin typeface="Times New Roman"/>
                <a:cs typeface="Times New Roman"/>
              </a:rPr>
              <a:t>Na</a:t>
            </a:r>
            <a:r>
              <a:rPr sz="1575" baseline="-21164" dirty="0">
                <a:latin typeface="Times New Roman"/>
                <a:cs typeface="Times New Roman"/>
              </a:rPr>
              <a:t>3</a:t>
            </a:r>
            <a:r>
              <a:rPr sz="1600" dirty="0">
                <a:latin typeface="Times New Roman"/>
                <a:cs typeface="Times New Roman"/>
              </a:rPr>
              <a:t>PO</a:t>
            </a:r>
            <a:r>
              <a:rPr sz="1575" baseline="-21164" dirty="0">
                <a:latin typeface="Times New Roman"/>
                <a:cs typeface="Times New Roman"/>
              </a:rPr>
              <a:t>4</a:t>
            </a:r>
            <a:r>
              <a:rPr sz="1575" spc="202" baseline="-21164" dirty="0">
                <a:latin typeface="Times New Roman"/>
                <a:cs typeface="Times New Roman"/>
              </a:rPr>
              <a:t> </a:t>
            </a:r>
            <a:r>
              <a:rPr sz="1600" spc="-5" dirty="0">
                <a:latin typeface="Times New Roman"/>
                <a:cs typeface="Times New Roman"/>
              </a:rPr>
              <a:t>=</a:t>
            </a:r>
            <a:r>
              <a:rPr sz="1600" spc="-95" dirty="0">
                <a:latin typeface="Times New Roman"/>
                <a:cs typeface="Times New Roman"/>
              </a:rPr>
              <a:t> </a:t>
            </a:r>
            <a:r>
              <a:rPr sz="1600" dirty="0">
                <a:latin typeface="Times New Roman"/>
                <a:cs typeface="Times New Roman"/>
              </a:rPr>
              <a:t>AlPO</a:t>
            </a:r>
            <a:r>
              <a:rPr sz="1575" baseline="-21164" dirty="0">
                <a:latin typeface="Times New Roman"/>
                <a:cs typeface="Times New Roman"/>
              </a:rPr>
              <a:t>4</a:t>
            </a:r>
            <a:r>
              <a:rPr sz="1600" dirty="0">
                <a:latin typeface="Times New Roman"/>
                <a:cs typeface="Times New Roman"/>
              </a:rPr>
              <a:t>↓ </a:t>
            </a:r>
            <a:r>
              <a:rPr sz="1600" spc="-5" dirty="0">
                <a:latin typeface="Times New Roman"/>
                <a:cs typeface="Times New Roman"/>
              </a:rPr>
              <a:t>+ 3NaCl</a:t>
            </a:r>
            <a:r>
              <a:rPr sz="1600" spc="-10" dirty="0">
                <a:latin typeface="Times New Roman"/>
                <a:cs typeface="Times New Roman"/>
              </a:rPr>
              <a:t> </a:t>
            </a:r>
            <a:r>
              <a:rPr sz="1600" spc="-5" dirty="0">
                <a:latin typeface="Times New Roman"/>
                <a:cs typeface="Times New Roman"/>
              </a:rPr>
              <a:t>(2)</a:t>
            </a:r>
            <a:endParaRPr sz="1600">
              <a:latin typeface="Times New Roman"/>
              <a:cs typeface="Times New Roman"/>
            </a:endParaRPr>
          </a:p>
          <a:p>
            <a:pPr marL="510540" indent="-472440">
              <a:lnSpc>
                <a:spcPct val="100000"/>
              </a:lnSpc>
              <a:spcBef>
                <a:spcPts val="1075"/>
              </a:spcBef>
              <a:buClr>
                <a:srgbClr val="FFFFFF"/>
              </a:buClr>
              <a:buFont typeface="Calibri"/>
              <a:buAutoNum type="romanUcPeriod"/>
              <a:tabLst>
                <a:tab pos="509905" algn="l"/>
                <a:tab pos="510540" algn="l"/>
              </a:tabLst>
            </a:pPr>
            <a:r>
              <a:rPr sz="2400" baseline="1736" dirty="0">
                <a:latin typeface="Times New Roman"/>
                <a:cs typeface="Times New Roman"/>
              </a:rPr>
              <a:t>BaCl</a:t>
            </a:r>
            <a:r>
              <a:rPr sz="1575" baseline="-18518" dirty="0">
                <a:latin typeface="Times New Roman"/>
                <a:cs typeface="Times New Roman"/>
              </a:rPr>
              <a:t>2</a:t>
            </a:r>
            <a:r>
              <a:rPr sz="1575" spc="195" baseline="-18518" dirty="0">
                <a:latin typeface="Times New Roman"/>
                <a:cs typeface="Times New Roman"/>
              </a:rPr>
              <a:t> </a:t>
            </a:r>
            <a:r>
              <a:rPr sz="2400" spc="-7" baseline="1736" dirty="0">
                <a:latin typeface="Times New Roman"/>
                <a:cs typeface="Times New Roman"/>
              </a:rPr>
              <a:t>+</a:t>
            </a:r>
            <a:r>
              <a:rPr sz="2400" spc="-15" baseline="1736" dirty="0">
                <a:latin typeface="Times New Roman"/>
                <a:cs typeface="Times New Roman"/>
              </a:rPr>
              <a:t> </a:t>
            </a:r>
            <a:r>
              <a:rPr sz="2400" baseline="1736" dirty="0">
                <a:latin typeface="Times New Roman"/>
                <a:cs typeface="Times New Roman"/>
              </a:rPr>
              <a:t>Na</a:t>
            </a:r>
            <a:r>
              <a:rPr sz="1575" baseline="-18518" dirty="0">
                <a:latin typeface="Times New Roman"/>
                <a:cs typeface="Times New Roman"/>
              </a:rPr>
              <a:t>2</a:t>
            </a:r>
            <a:r>
              <a:rPr sz="2400" baseline="1736" dirty="0">
                <a:latin typeface="Times New Roman"/>
                <a:cs typeface="Times New Roman"/>
              </a:rPr>
              <a:t>SO</a:t>
            </a:r>
            <a:r>
              <a:rPr sz="1575" baseline="-18518" dirty="0">
                <a:latin typeface="Times New Roman"/>
                <a:cs typeface="Times New Roman"/>
              </a:rPr>
              <a:t>4</a:t>
            </a:r>
            <a:r>
              <a:rPr sz="1575" spc="202" baseline="-18518" dirty="0">
                <a:latin typeface="Times New Roman"/>
                <a:cs typeface="Times New Roman"/>
              </a:rPr>
              <a:t> </a:t>
            </a:r>
            <a:r>
              <a:rPr sz="2400" spc="-7" baseline="1736" dirty="0">
                <a:latin typeface="Times New Roman"/>
                <a:cs typeface="Times New Roman"/>
              </a:rPr>
              <a:t>=</a:t>
            </a:r>
            <a:r>
              <a:rPr sz="2400" baseline="1736" dirty="0">
                <a:latin typeface="Times New Roman"/>
                <a:cs typeface="Times New Roman"/>
              </a:rPr>
              <a:t> BaSO</a:t>
            </a:r>
            <a:r>
              <a:rPr sz="1575" baseline="-18518" dirty="0">
                <a:latin typeface="Times New Roman"/>
                <a:cs typeface="Times New Roman"/>
              </a:rPr>
              <a:t>4</a:t>
            </a:r>
            <a:r>
              <a:rPr sz="2400" baseline="1736" dirty="0">
                <a:latin typeface="Times New Roman"/>
                <a:cs typeface="Times New Roman"/>
              </a:rPr>
              <a:t>↓</a:t>
            </a:r>
            <a:r>
              <a:rPr sz="2400" spc="-30" baseline="1736" dirty="0">
                <a:latin typeface="Times New Roman"/>
                <a:cs typeface="Times New Roman"/>
              </a:rPr>
              <a:t> </a:t>
            </a:r>
            <a:r>
              <a:rPr sz="2400" spc="-7" baseline="1736" dirty="0">
                <a:latin typeface="Times New Roman"/>
                <a:cs typeface="Times New Roman"/>
              </a:rPr>
              <a:t>+</a:t>
            </a:r>
            <a:r>
              <a:rPr sz="2400" baseline="1736" dirty="0">
                <a:latin typeface="Times New Roman"/>
                <a:cs typeface="Times New Roman"/>
              </a:rPr>
              <a:t> </a:t>
            </a:r>
            <a:r>
              <a:rPr sz="2400" spc="-15" baseline="1736" dirty="0">
                <a:latin typeface="Times New Roman"/>
                <a:cs typeface="Times New Roman"/>
              </a:rPr>
              <a:t>2NaCl</a:t>
            </a:r>
            <a:r>
              <a:rPr sz="2400" baseline="1736" dirty="0">
                <a:latin typeface="Times New Roman"/>
                <a:cs typeface="Times New Roman"/>
              </a:rPr>
              <a:t> </a:t>
            </a:r>
            <a:r>
              <a:rPr sz="2400" spc="-7" baseline="1736" dirty="0">
                <a:latin typeface="Times New Roman"/>
                <a:cs typeface="Times New Roman"/>
              </a:rPr>
              <a:t>(3)</a:t>
            </a:r>
            <a:endParaRPr sz="2400" baseline="1736">
              <a:latin typeface="Times New Roman"/>
              <a:cs typeface="Times New Roman"/>
            </a:endParaRPr>
          </a:p>
        </p:txBody>
      </p:sp>
      <p:sp>
        <p:nvSpPr>
          <p:cNvPr id="14" name="object 14"/>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36</a:t>
            </a:fld>
            <a:endParaRPr dirty="0"/>
          </a:p>
        </p:txBody>
      </p:sp>
      <p:sp>
        <p:nvSpPr>
          <p:cNvPr id="12" name="object 12"/>
          <p:cNvSpPr txBox="1"/>
          <p:nvPr/>
        </p:nvSpPr>
        <p:spPr>
          <a:xfrm>
            <a:off x="501395" y="1385189"/>
            <a:ext cx="5332730" cy="1743710"/>
          </a:xfrm>
          <a:prstGeom prst="rect">
            <a:avLst/>
          </a:prstGeom>
        </p:spPr>
        <p:txBody>
          <a:bodyPr vert="horz" wrap="square" lIns="0" tIns="139700" rIns="0" bIns="0" rtlCol="0">
            <a:spAutoFit/>
          </a:bodyPr>
          <a:lstStyle/>
          <a:p>
            <a:pPr marL="179705">
              <a:lnSpc>
                <a:spcPct val="100000"/>
              </a:lnSpc>
              <a:spcBef>
                <a:spcPts val="1100"/>
              </a:spcBef>
            </a:pPr>
            <a:r>
              <a:rPr sz="2400" b="1" dirty="0">
                <a:latin typeface="Calibri"/>
                <a:cs typeface="Calibri"/>
              </a:rPr>
              <a:t>Д)</a:t>
            </a:r>
            <a:r>
              <a:rPr sz="2400" b="1" spc="-20" dirty="0">
                <a:latin typeface="Calibri"/>
                <a:cs typeface="Calibri"/>
              </a:rPr>
              <a:t> </a:t>
            </a:r>
            <a:r>
              <a:rPr sz="2400" b="1" spc="-10" dirty="0">
                <a:latin typeface="Calibri"/>
                <a:cs typeface="Calibri"/>
              </a:rPr>
              <a:t>Решение</a:t>
            </a:r>
            <a:endParaRPr sz="2400">
              <a:latin typeface="Calibri"/>
              <a:cs typeface="Calibri"/>
            </a:endParaRPr>
          </a:p>
          <a:p>
            <a:pPr marL="38100">
              <a:lnSpc>
                <a:spcPct val="100000"/>
              </a:lnSpc>
              <a:spcBef>
                <a:spcPts val="1005"/>
              </a:spcBef>
            </a:pPr>
            <a:r>
              <a:rPr sz="2400" i="1" spc="-5" dirty="0">
                <a:latin typeface="Times New Roman"/>
                <a:cs typeface="Times New Roman"/>
              </a:rPr>
              <a:t>По</a:t>
            </a:r>
            <a:r>
              <a:rPr sz="2400" i="1" spc="-15" dirty="0">
                <a:latin typeface="Times New Roman"/>
                <a:cs typeface="Times New Roman"/>
              </a:rPr>
              <a:t> обработке</a:t>
            </a:r>
            <a:r>
              <a:rPr sz="2400" i="1" dirty="0">
                <a:latin typeface="Times New Roman"/>
                <a:cs typeface="Times New Roman"/>
              </a:rPr>
              <a:t> II.</a:t>
            </a:r>
            <a:endParaRPr sz="2400">
              <a:latin typeface="Times New Roman"/>
              <a:cs typeface="Times New Roman"/>
            </a:endParaRPr>
          </a:p>
          <a:p>
            <a:pPr marL="38100">
              <a:lnSpc>
                <a:spcPct val="100000"/>
              </a:lnSpc>
            </a:pPr>
            <a:r>
              <a:rPr sz="2400" spc="-5" dirty="0">
                <a:latin typeface="Times New Roman"/>
                <a:cs typeface="Times New Roman"/>
              </a:rPr>
              <a:t>ω</a:t>
            </a:r>
            <a:r>
              <a:rPr sz="2400" spc="-7" baseline="-20833" dirty="0">
                <a:latin typeface="Times New Roman"/>
                <a:cs typeface="Times New Roman"/>
              </a:rPr>
              <a:t>2</a:t>
            </a:r>
            <a:r>
              <a:rPr sz="2400" spc="-5" dirty="0">
                <a:latin typeface="Times New Roman"/>
                <a:cs typeface="Times New Roman"/>
              </a:rPr>
              <a:t>(Na</a:t>
            </a:r>
            <a:r>
              <a:rPr sz="2400" spc="-7" baseline="-20833" dirty="0">
                <a:latin typeface="Times New Roman"/>
                <a:cs typeface="Times New Roman"/>
              </a:rPr>
              <a:t>2</a:t>
            </a:r>
            <a:r>
              <a:rPr sz="2400" spc="-5" dirty="0">
                <a:latin typeface="Times New Roman"/>
                <a:cs typeface="Times New Roman"/>
              </a:rPr>
              <a:t>SO</a:t>
            </a:r>
            <a:r>
              <a:rPr sz="2400" spc="-7" baseline="-20833" dirty="0">
                <a:latin typeface="Times New Roman"/>
                <a:cs typeface="Times New Roman"/>
              </a:rPr>
              <a:t>4</a:t>
            </a:r>
            <a:r>
              <a:rPr sz="2400" spc="-5" dirty="0">
                <a:latin typeface="Times New Roman"/>
                <a:cs typeface="Times New Roman"/>
              </a:rPr>
              <a:t>)</a:t>
            </a:r>
            <a:r>
              <a:rPr sz="2400" dirty="0">
                <a:latin typeface="Times New Roman"/>
                <a:cs typeface="Times New Roman"/>
              </a:rPr>
              <a:t> =</a:t>
            </a:r>
            <a:r>
              <a:rPr sz="2400" spc="5" dirty="0">
                <a:latin typeface="Times New Roman"/>
                <a:cs typeface="Times New Roman"/>
              </a:rPr>
              <a:t> </a:t>
            </a:r>
            <a:r>
              <a:rPr sz="2400" spc="-5" dirty="0">
                <a:latin typeface="Times New Roman"/>
                <a:cs typeface="Times New Roman"/>
              </a:rPr>
              <a:t>m</a:t>
            </a:r>
            <a:r>
              <a:rPr sz="2400" spc="-7" baseline="-20833" dirty="0">
                <a:latin typeface="Times New Roman"/>
                <a:cs typeface="Times New Roman"/>
              </a:rPr>
              <a:t>2</a:t>
            </a:r>
            <a:r>
              <a:rPr sz="2400" spc="-5" dirty="0">
                <a:latin typeface="Times New Roman"/>
                <a:cs typeface="Times New Roman"/>
              </a:rPr>
              <a:t>(Na</a:t>
            </a:r>
            <a:r>
              <a:rPr sz="2400" spc="-7" baseline="-20833" dirty="0">
                <a:latin typeface="Times New Roman"/>
                <a:cs typeface="Times New Roman"/>
              </a:rPr>
              <a:t>2</a:t>
            </a:r>
            <a:r>
              <a:rPr sz="2400" spc="-5" dirty="0">
                <a:latin typeface="Times New Roman"/>
                <a:cs typeface="Times New Roman"/>
              </a:rPr>
              <a:t>SO</a:t>
            </a:r>
            <a:r>
              <a:rPr sz="2400" spc="-7" baseline="-20833" dirty="0">
                <a:latin typeface="Times New Roman"/>
                <a:cs typeface="Times New Roman"/>
              </a:rPr>
              <a:t>4</a:t>
            </a:r>
            <a:r>
              <a:rPr sz="2400" spc="-5" dirty="0">
                <a:latin typeface="Times New Roman"/>
                <a:cs typeface="Times New Roman"/>
              </a:rPr>
              <a:t>)/m</a:t>
            </a:r>
            <a:r>
              <a:rPr sz="2400" spc="-7" baseline="-20833" dirty="0">
                <a:latin typeface="Times New Roman"/>
                <a:cs typeface="Times New Roman"/>
              </a:rPr>
              <a:t>р-ра</a:t>
            </a:r>
            <a:r>
              <a:rPr sz="2400" spc="30" baseline="-20833" dirty="0">
                <a:latin typeface="Times New Roman"/>
                <a:cs typeface="Times New Roman"/>
              </a:rPr>
              <a:t> </a:t>
            </a:r>
            <a:r>
              <a:rPr sz="2400" spc="-7" baseline="-20833" dirty="0">
                <a:latin typeface="Times New Roman"/>
                <a:cs typeface="Times New Roman"/>
              </a:rPr>
              <a:t>2</a:t>
            </a:r>
            <a:r>
              <a:rPr sz="2400" spc="-5" dirty="0">
                <a:latin typeface="Times New Roman"/>
                <a:cs typeface="Times New Roman"/>
              </a:rPr>
              <a:t>(Na</a:t>
            </a:r>
            <a:r>
              <a:rPr sz="2400" spc="-7" baseline="-20833" dirty="0">
                <a:latin typeface="Times New Roman"/>
                <a:cs typeface="Times New Roman"/>
              </a:rPr>
              <a:t>2</a:t>
            </a:r>
            <a:r>
              <a:rPr sz="2400" spc="-5" dirty="0">
                <a:latin typeface="Times New Roman"/>
                <a:cs typeface="Times New Roman"/>
              </a:rPr>
              <a:t>SO</a:t>
            </a:r>
            <a:r>
              <a:rPr sz="2400" spc="-7" baseline="-20833" dirty="0">
                <a:latin typeface="Times New Roman"/>
                <a:cs typeface="Times New Roman"/>
              </a:rPr>
              <a:t>4</a:t>
            </a:r>
            <a:r>
              <a:rPr sz="2400" spc="-5" dirty="0">
                <a:latin typeface="Times New Roman"/>
                <a:cs typeface="Times New Roman"/>
              </a:rPr>
              <a:t>)</a:t>
            </a:r>
            <a:endParaRPr sz="2400">
              <a:latin typeface="Times New Roman"/>
              <a:cs typeface="Times New Roman"/>
            </a:endParaRPr>
          </a:p>
          <a:p>
            <a:pPr marL="38100">
              <a:lnSpc>
                <a:spcPct val="100000"/>
              </a:lnSpc>
            </a:pPr>
            <a:r>
              <a:rPr sz="2400" dirty="0">
                <a:latin typeface="Times New Roman"/>
                <a:cs typeface="Times New Roman"/>
              </a:rPr>
              <a:t>2)</a:t>
            </a:r>
            <a:r>
              <a:rPr sz="2400" spc="-15" dirty="0">
                <a:latin typeface="Times New Roman"/>
                <a:cs typeface="Times New Roman"/>
              </a:rPr>
              <a:t> </a:t>
            </a:r>
            <a:r>
              <a:rPr sz="2400" spc="-5" dirty="0">
                <a:latin typeface="Times New Roman"/>
                <a:cs typeface="Times New Roman"/>
              </a:rPr>
              <a:t>По</a:t>
            </a:r>
            <a:r>
              <a:rPr sz="2400" spc="-15" dirty="0">
                <a:latin typeface="Times New Roman"/>
                <a:cs typeface="Times New Roman"/>
              </a:rPr>
              <a:t> </a:t>
            </a:r>
            <a:r>
              <a:rPr sz="2400" dirty="0">
                <a:latin typeface="Times New Roman"/>
                <a:cs typeface="Times New Roman"/>
              </a:rPr>
              <a:t>уравнению</a:t>
            </a:r>
            <a:r>
              <a:rPr sz="2400" spc="-30" dirty="0">
                <a:latin typeface="Times New Roman"/>
                <a:cs typeface="Times New Roman"/>
              </a:rPr>
              <a:t> </a:t>
            </a:r>
            <a:r>
              <a:rPr sz="2400" dirty="0">
                <a:latin typeface="Times New Roman"/>
                <a:cs typeface="Times New Roman"/>
              </a:rPr>
              <a:t>(3):</a:t>
            </a:r>
            <a:endParaRPr sz="2400">
              <a:latin typeface="Times New Roman"/>
              <a:cs typeface="Times New Roman"/>
            </a:endParaRPr>
          </a:p>
        </p:txBody>
      </p:sp>
      <p:sp>
        <p:nvSpPr>
          <p:cNvPr id="13" name="object 13"/>
          <p:cNvSpPr txBox="1"/>
          <p:nvPr/>
        </p:nvSpPr>
        <p:spPr>
          <a:xfrm>
            <a:off x="729995" y="3103245"/>
            <a:ext cx="9393555" cy="2220595"/>
          </a:xfrm>
          <a:prstGeom prst="rect">
            <a:avLst/>
          </a:prstGeom>
        </p:spPr>
        <p:txBody>
          <a:bodyPr vert="horz" wrap="square" lIns="0" tIns="12700" rIns="0" bIns="0" rtlCol="0">
            <a:spAutoFit/>
          </a:bodyPr>
          <a:lstStyle/>
          <a:p>
            <a:pPr marL="419100" marR="2585720" indent="-381635">
              <a:lnSpc>
                <a:spcPct val="100000"/>
              </a:lnSpc>
              <a:spcBef>
                <a:spcPts val="100"/>
              </a:spcBef>
            </a:pPr>
            <a:r>
              <a:rPr sz="2400" dirty="0">
                <a:latin typeface="Times New Roman"/>
                <a:cs typeface="Times New Roman"/>
              </a:rPr>
              <a:t>а)</a:t>
            </a:r>
            <a:r>
              <a:rPr sz="2400" spc="-10" dirty="0">
                <a:latin typeface="Times New Roman"/>
                <a:cs typeface="Times New Roman"/>
              </a:rPr>
              <a:t> </a:t>
            </a:r>
            <a:r>
              <a:rPr sz="2400" spc="-5" dirty="0">
                <a:latin typeface="Times New Roman"/>
                <a:cs typeface="Times New Roman"/>
              </a:rPr>
              <a:t>n(Na</a:t>
            </a:r>
            <a:r>
              <a:rPr sz="2400" spc="-7" baseline="-20833" dirty="0">
                <a:latin typeface="Times New Roman"/>
                <a:cs typeface="Times New Roman"/>
              </a:rPr>
              <a:t>2</a:t>
            </a:r>
            <a:r>
              <a:rPr sz="2400" spc="-5" dirty="0">
                <a:latin typeface="Times New Roman"/>
                <a:cs typeface="Times New Roman"/>
              </a:rPr>
              <a:t>SO</a:t>
            </a:r>
            <a:r>
              <a:rPr sz="2400" spc="-7" baseline="-20833" dirty="0">
                <a:latin typeface="Times New Roman"/>
                <a:cs typeface="Times New Roman"/>
              </a:rPr>
              <a:t>4</a:t>
            </a:r>
            <a:r>
              <a:rPr sz="2400" spc="-5" dirty="0">
                <a:latin typeface="Times New Roman"/>
                <a:cs typeface="Times New Roman"/>
              </a:rPr>
              <a:t>)</a:t>
            </a:r>
            <a:r>
              <a:rPr sz="2400" spc="-7" baseline="-20833" dirty="0">
                <a:latin typeface="Times New Roman"/>
                <a:cs typeface="Times New Roman"/>
              </a:rPr>
              <a:t>(3)</a:t>
            </a:r>
            <a:r>
              <a:rPr sz="2400" spc="330" baseline="-20833" dirty="0">
                <a:latin typeface="Times New Roman"/>
                <a:cs typeface="Times New Roman"/>
              </a:rPr>
              <a:t> </a:t>
            </a:r>
            <a:r>
              <a:rPr sz="2400" dirty="0">
                <a:latin typeface="Times New Roman"/>
                <a:cs typeface="Times New Roman"/>
              </a:rPr>
              <a:t>=</a:t>
            </a:r>
            <a:r>
              <a:rPr sz="2400" spc="-10" dirty="0">
                <a:latin typeface="Times New Roman"/>
                <a:cs typeface="Times New Roman"/>
              </a:rPr>
              <a:t> </a:t>
            </a:r>
            <a:r>
              <a:rPr sz="2400" dirty="0">
                <a:latin typeface="Times New Roman"/>
                <a:cs typeface="Times New Roman"/>
              </a:rPr>
              <a:t>0,4</a:t>
            </a:r>
            <a:r>
              <a:rPr sz="2400" i="1" dirty="0">
                <a:latin typeface="Times New Roman"/>
                <a:cs typeface="Times New Roman"/>
              </a:rPr>
              <a:t>x</a:t>
            </a:r>
            <a:r>
              <a:rPr sz="2400" i="1" spc="5" dirty="0">
                <a:latin typeface="Times New Roman"/>
                <a:cs typeface="Times New Roman"/>
              </a:rPr>
              <a:t> </a:t>
            </a:r>
            <a:r>
              <a:rPr sz="2400" spc="-10" dirty="0">
                <a:latin typeface="Times New Roman"/>
                <a:cs typeface="Times New Roman"/>
              </a:rPr>
              <a:t>моль,</a:t>
            </a:r>
            <a:r>
              <a:rPr sz="2400" dirty="0">
                <a:latin typeface="Times New Roman"/>
                <a:cs typeface="Times New Roman"/>
              </a:rPr>
              <a:t> </a:t>
            </a:r>
            <a:r>
              <a:rPr sz="2400" spc="-5" dirty="0">
                <a:latin typeface="Times New Roman"/>
                <a:cs typeface="Times New Roman"/>
              </a:rPr>
              <a:t>m(Na</a:t>
            </a:r>
            <a:r>
              <a:rPr sz="2400" spc="-7" baseline="-20833" dirty="0">
                <a:latin typeface="Times New Roman"/>
                <a:cs typeface="Times New Roman"/>
              </a:rPr>
              <a:t>2</a:t>
            </a:r>
            <a:r>
              <a:rPr sz="2400" spc="-5" dirty="0">
                <a:latin typeface="Times New Roman"/>
                <a:cs typeface="Times New Roman"/>
              </a:rPr>
              <a:t>SO</a:t>
            </a:r>
            <a:r>
              <a:rPr sz="2400" spc="-7" baseline="-20833" dirty="0">
                <a:latin typeface="Times New Roman"/>
                <a:cs typeface="Times New Roman"/>
              </a:rPr>
              <a:t>4</a:t>
            </a:r>
            <a:r>
              <a:rPr sz="2400" spc="-5" dirty="0">
                <a:latin typeface="Times New Roman"/>
                <a:cs typeface="Times New Roman"/>
              </a:rPr>
              <a:t>)</a:t>
            </a:r>
            <a:r>
              <a:rPr sz="2400" spc="-7" baseline="-20833" dirty="0">
                <a:latin typeface="Times New Roman"/>
                <a:cs typeface="Times New Roman"/>
              </a:rPr>
              <a:t>(3)</a:t>
            </a:r>
            <a:r>
              <a:rPr sz="2400" spc="44" baseline="-20833" dirty="0">
                <a:latin typeface="Times New Roman"/>
                <a:cs typeface="Times New Roman"/>
              </a:rPr>
              <a:t> </a:t>
            </a:r>
            <a:r>
              <a:rPr sz="2400" dirty="0">
                <a:latin typeface="Times New Roman"/>
                <a:cs typeface="Times New Roman"/>
              </a:rPr>
              <a:t>=</a:t>
            </a:r>
            <a:r>
              <a:rPr sz="2400" spc="-10" dirty="0">
                <a:latin typeface="Times New Roman"/>
                <a:cs typeface="Times New Roman"/>
              </a:rPr>
              <a:t> </a:t>
            </a:r>
            <a:r>
              <a:rPr sz="2400" dirty="0">
                <a:latin typeface="Times New Roman"/>
                <a:cs typeface="Times New Roman"/>
              </a:rPr>
              <a:t>142⸱0,4</a:t>
            </a:r>
            <a:r>
              <a:rPr sz="2400" i="1" dirty="0">
                <a:latin typeface="Times New Roman"/>
                <a:cs typeface="Times New Roman"/>
              </a:rPr>
              <a:t>x </a:t>
            </a:r>
            <a:r>
              <a:rPr sz="2400" dirty="0">
                <a:latin typeface="Times New Roman"/>
                <a:cs typeface="Times New Roman"/>
              </a:rPr>
              <a:t>г </a:t>
            </a:r>
            <a:r>
              <a:rPr sz="2400" spc="-585" dirty="0">
                <a:latin typeface="Times New Roman"/>
                <a:cs typeface="Times New Roman"/>
              </a:rPr>
              <a:t> </a:t>
            </a:r>
            <a:r>
              <a:rPr sz="2400" spc="-5" dirty="0">
                <a:latin typeface="Times New Roman"/>
                <a:cs typeface="Times New Roman"/>
              </a:rPr>
              <a:t>m</a:t>
            </a:r>
            <a:r>
              <a:rPr sz="2400" spc="-7" baseline="-20833" dirty="0">
                <a:latin typeface="Times New Roman"/>
                <a:cs typeface="Times New Roman"/>
              </a:rPr>
              <a:t>2</a:t>
            </a:r>
            <a:r>
              <a:rPr sz="2400" spc="-5" dirty="0">
                <a:latin typeface="Times New Roman"/>
                <a:cs typeface="Times New Roman"/>
              </a:rPr>
              <a:t>(Na</a:t>
            </a:r>
            <a:r>
              <a:rPr sz="2400" spc="-7" baseline="-20833" dirty="0">
                <a:latin typeface="Times New Roman"/>
                <a:cs typeface="Times New Roman"/>
              </a:rPr>
              <a:t>2</a:t>
            </a:r>
            <a:r>
              <a:rPr sz="2400" spc="-5" dirty="0">
                <a:latin typeface="Times New Roman"/>
                <a:cs typeface="Times New Roman"/>
              </a:rPr>
              <a:t>SO</a:t>
            </a:r>
            <a:r>
              <a:rPr sz="2400" spc="-7" baseline="-20833" dirty="0">
                <a:latin typeface="Times New Roman"/>
                <a:cs typeface="Times New Roman"/>
              </a:rPr>
              <a:t>4</a:t>
            </a:r>
            <a:r>
              <a:rPr sz="2400" spc="-5" dirty="0">
                <a:latin typeface="Times New Roman"/>
                <a:cs typeface="Times New Roman"/>
              </a:rPr>
              <a:t>)</a:t>
            </a:r>
            <a:r>
              <a:rPr sz="2400" spc="5" dirty="0">
                <a:latin typeface="Times New Roman"/>
                <a:cs typeface="Times New Roman"/>
              </a:rPr>
              <a:t> </a:t>
            </a:r>
            <a:r>
              <a:rPr sz="2400" dirty="0">
                <a:latin typeface="Times New Roman"/>
                <a:cs typeface="Times New Roman"/>
              </a:rPr>
              <a:t>= (31,122</a:t>
            </a:r>
            <a:r>
              <a:rPr sz="2400" spc="-10" dirty="0">
                <a:latin typeface="Times New Roman"/>
                <a:cs typeface="Times New Roman"/>
              </a:rPr>
              <a:t> </a:t>
            </a:r>
            <a:r>
              <a:rPr sz="2400" dirty="0">
                <a:latin typeface="Times New Roman"/>
                <a:cs typeface="Times New Roman"/>
              </a:rPr>
              <a:t>– 142⸱0,4</a:t>
            </a:r>
            <a:r>
              <a:rPr sz="2400" i="1" dirty="0">
                <a:latin typeface="Times New Roman"/>
                <a:cs typeface="Times New Roman"/>
              </a:rPr>
              <a:t>x</a:t>
            </a:r>
            <a:r>
              <a:rPr sz="2400" dirty="0">
                <a:latin typeface="Times New Roman"/>
                <a:cs typeface="Times New Roman"/>
              </a:rPr>
              <a:t>)</a:t>
            </a:r>
            <a:r>
              <a:rPr sz="2400" spc="-5" dirty="0">
                <a:latin typeface="Times New Roman"/>
                <a:cs typeface="Times New Roman"/>
              </a:rPr>
              <a:t> </a:t>
            </a:r>
            <a:r>
              <a:rPr sz="2400" dirty="0">
                <a:latin typeface="Times New Roman"/>
                <a:cs typeface="Times New Roman"/>
              </a:rPr>
              <a:t>г</a:t>
            </a:r>
            <a:endParaRPr sz="2400">
              <a:latin typeface="Times New Roman"/>
              <a:cs typeface="Times New Roman"/>
            </a:endParaRPr>
          </a:p>
          <a:p>
            <a:pPr marL="38100">
              <a:lnSpc>
                <a:spcPct val="100000"/>
              </a:lnSpc>
            </a:pPr>
            <a:r>
              <a:rPr sz="2400" dirty="0">
                <a:latin typeface="Times New Roman"/>
                <a:cs typeface="Times New Roman"/>
              </a:rPr>
              <a:t>б) </a:t>
            </a:r>
            <a:r>
              <a:rPr sz="2400" spc="-5" dirty="0">
                <a:latin typeface="Times New Roman"/>
                <a:cs typeface="Times New Roman"/>
              </a:rPr>
              <a:t>n(BaSO</a:t>
            </a:r>
            <a:r>
              <a:rPr sz="2400" spc="-7" baseline="-20833" dirty="0">
                <a:latin typeface="Times New Roman"/>
                <a:cs typeface="Times New Roman"/>
              </a:rPr>
              <a:t>4</a:t>
            </a:r>
            <a:r>
              <a:rPr sz="2400" spc="-5" dirty="0">
                <a:latin typeface="Times New Roman"/>
                <a:cs typeface="Times New Roman"/>
              </a:rPr>
              <a:t>) </a:t>
            </a:r>
            <a:r>
              <a:rPr sz="2400" dirty="0">
                <a:latin typeface="Times New Roman"/>
                <a:cs typeface="Times New Roman"/>
              </a:rPr>
              <a:t>=</a:t>
            </a:r>
            <a:r>
              <a:rPr sz="2400" spc="-5" dirty="0">
                <a:latin typeface="Times New Roman"/>
                <a:cs typeface="Times New Roman"/>
              </a:rPr>
              <a:t> </a:t>
            </a:r>
            <a:r>
              <a:rPr sz="2400" dirty="0">
                <a:latin typeface="Times New Roman"/>
                <a:cs typeface="Times New Roman"/>
              </a:rPr>
              <a:t>0,4</a:t>
            </a:r>
            <a:r>
              <a:rPr sz="2400" i="1" dirty="0">
                <a:latin typeface="Times New Roman"/>
                <a:cs typeface="Times New Roman"/>
              </a:rPr>
              <a:t>x</a:t>
            </a:r>
            <a:r>
              <a:rPr sz="2400" i="1" spc="-5" dirty="0">
                <a:latin typeface="Times New Roman"/>
                <a:cs typeface="Times New Roman"/>
              </a:rPr>
              <a:t> </a:t>
            </a:r>
            <a:r>
              <a:rPr sz="2400" spc="-10" dirty="0">
                <a:latin typeface="Times New Roman"/>
                <a:cs typeface="Times New Roman"/>
              </a:rPr>
              <a:t>моль,</a:t>
            </a:r>
            <a:r>
              <a:rPr sz="2400" spc="5" dirty="0">
                <a:latin typeface="Times New Roman"/>
                <a:cs typeface="Times New Roman"/>
              </a:rPr>
              <a:t> </a:t>
            </a:r>
            <a:r>
              <a:rPr sz="2400" spc="-5" dirty="0">
                <a:latin typeface="Times New Roman"/>
                <a:cs typeface="Times New Roman"/>
              </a:rPr>
              <a:t>m(BaSO</a:t>
            </a:r>
            <a:r>
              <a:rPr sz="2400" spc="-7" baseline="-20833" dirty="0">
                <a:latin typeface="Times New Roman"/>
                <a:cs typeface="Times New Roman"/>
              </a:rPr>
              <a:t>4</a:t>
            </a:r>
            <a:r>
              <a:rPr sz="2400" spc="-5" dirty="0">
                <a:latin typeface="Times New Roman"/>
                <a:cs typeface="Times New Roman"/>
              </a:rPr>
              <a:t>)</a:t>
            </a:r>
            <a:r>
              <a:rPr sz="2400" spc="10" dirty="0">
                <a:latin typeface="Times New Roman"/>
                <a:cs typeface="Times New Roman"/>
              </a:rPr>
              <a:t> </a:t>
            </a:r>
            <a:r>
              <a:rPr sz="2400" dirty="0">
                <a:latin typeface="Times New Roman"/>
                <a:cs typeface="Times New Roman"/>
              </a:rPr>
              <a:t>=</a:t>
            </a:r>
            <a:r>
              <a:rPr sz="2400" spc="-5" dirty="0">
                <a:latin typeface="Times New Roman"/>
                <a:cs typeface="Times New Roman"/>
              </a:rPr>
              <a:t> </a:t>
            </a:r>
            <a:r>
              <a:rPr sz="2400" dirty="0">
                <a:latin typeface="Times New Roman"/>
                <a:cs typeface="Times New Roman"/>
              </a:rPr>
              <a:t>233⸱0,4</a:t>
            </a:r>
            <a:r>
              <a:rPr sz="2400" i="1" dirty="0">
                <a:latin typeface="Times New Roman"/>
                <a:cs typeface="Times New Roman"/>
              </a:rPr>
              <a:t>x</a:t>
            </a:r>
            <a:r>
              <a:rPr sz="2400" i="1" spc="-10" dirty="0">
                <a:latin typeface="Times New Roman"/>
                <a:cs typeface="Times New Roman"/>
              </a:rPr>
              <a:t> </a:t>
            </a:r>
            <a:r>
              <a:rPr sz="2400" dirty="0">
                <a:latin typeface="Times New Roman"/>
                <a:cs typeface="Times New Roman"/>
              </a:rPr>
              <a:t>г</a:t>
            </a:r>
            <a:endParaRPr sz="2400">
              <a:latin typeface="Times New Roman"/>
              <a:cs typeface="Times New Roman"/>
            </a:endParaRPr>
          </a:p>
          <a:p>
            <a:pPr marL="38100">
              <a:lnSpc>
                <a:spcPct val="100000"/>
              </a:lnSpc>
            </a:pPr>
            <a:r>
              <a:rPr sz="2400" spc="-5" dirty="0">
                <a:latin typeface="Times New Roman"/>
                <a:cs typeface="Times New Roman"/>
              </a:rPr>
              <a:t>в)</a:t>
            </a:r>
            <a:r>
              <a:rPr sz="2400" dirty="0">
                <a:latin typeface="Times New Roman"/>
                <a:cs typeface="Times New Roman"/>
              </a:rPr>
              <a:t> </a:t>
            </a:r>
            <a:r>
              <a:rPr sz="2400" spc="-5" dirty="0">
                <a:latin typeface="Times New Roman"/>
                <a:cs typeface="Times New Roman"/>
              </a:rPr>
              <a:t>m</a:t>
            </a:r>
            <a:r>
              <a:rPr sz="2400" spc="-7" baseline="-20833" dirty="0">
                <a:latin typeface="Times New Roman"/>
                <a:cs typeface="Times New Roman"/>
              </a:rPr>
              <a:t>р-ра</a:t>
            </a:r>
            <a:r>
              <a:rPr sz="2400" spc="30" baseline="-20833" dirty="0">
                <a:latin typeface="Times New Roman"/>
                <a:cs typeface="Times New Roman"/>
              </a:rPr>
              <a:t> </a:t>
            </a:r>
            <a:r>
              <a:rPr sz="2400" spc="-7" baseline="-20833" dirty="0">
                <a:latin typeface="Times New Roman"/>
                <a:cs typeface="Times New Roman"/>
              </a:rPr>
              <a:t>2</a:t>
            </a:r>
            <a:r>
              <a:rPr sz="2400" spc="-5" dirty="0">
                <a:latin typeface="Times New Roman"/>
                <a:cs typeface="Times New Roman"/>
              </a:rPr>
              <a:t>(Na</a:t>
            </a:r>
            <a:r>
              <a:rPr sz="2400" spc="-7" baseline="-20833" dirty="0">
                <a:latin typeface="Times New Roman"/>
                <a:cs typeface="Times New Roman"/>
              </a:rPr>
              <a:t>2</a:t>
            </a:r>
            <a:r>
              <a:rPr sz="2400" spc="-5" dirty="0">
                <a:latin typeface="Times New Roman"/>
                <a:cs typeface="Times New Roman"/>
              </a:rPr>
              <a:t>SO</a:t>
            </a:r>
            <a:r>
              <a:rPr sz="2400" spc="-7" baseline="-20833" dirty="0">
                <a:latin typeface="Times New Roman"/>
                <a:cs typeface="Times New Roman"/>
              </a:rPr>
              <a:t>4</a:t>
            </a:r>
            <a:r>
              <a:rPr sz="2400" spc="-5" dirty="0">
                <a:latin typeface="Times New Roman"/>
                <a:cs typeface="Times New Roman"/>
              </a:rPr>
              <a:t>)</a:t>
            </a:r>
            <a:r>
              <a:rPr sz="2400" spc="5" dirty="0">
                <a:latin typeface="Times New Roman"/>
                <a:cs typeface="Times New Roman"/>
              </a:rPr>
              <a:t> </a:t>
            </a:r>
            <a:r>
              <a:rPr sz="2400" dirty="0">
                <a:latin typeface="Times New Roman"/>
                <a:cs typeface="Times New Roman"/>
              </a:rPr>
              <a:t>=</a:t>
            </a:r>
            <a:r>
              <a:rPr sz="2400" spc="5" dirty="0">
                <a:latin typeface="Times New Roman"/>
                <a:cs typeface="Times New Roman"/>
              </a:rPr>
              <a:t> </a:t>
            </a:r>
            <a:r>
              <a:rPr sz="2400" spc="-5" dirty="0">
                <a:latin typeface="Times New Roman"/>
                <a:cs typeface="Times New Roman"/>
              </a:rPr>
              <a:t>m</a:t>
            </a:r>
            <a:r>
              <a:rPr sz="2400" spc="-7" baseline="-20833" dirty="0">
                <a:latin typeface="Times New Roman"/>
                <a:cs typeface="Times New Roman"/>
              </a:rPr>
              <a:t>р-ра2</a:t>
            </a:r>
            <a:r>
              <a:rPr sz="2400" spc="-5" dirty="0">
                <a:latin typeface="Times New Roman"/>
                <a:cs typeface="Times New Roman"/>
              </a:rPr>
              <a:t>(BaCl</a:t>
            </a:r>
            <a:r>
              <a:rPr sz="2400" spc="-7" baseline="-20833" dirty="0">
                <a:latin typeface="Times New Roman"/>
                <a:cs typeface="Times New Roman"/>
              </a:rPr>
              <a:t>2</a:t>
            </a:r>
            <a:r>
              <a:rPr sz="2400" spc="315" baseline="-20833" dirty="0">
                <a:latin typeface="Times New Roman"/>
                <a:cs typeface="Times New Roman"/>
              </a:rPr>
              <a:t> </a:t>
            </a:r>
            <a:r>
              <a:rPr sz="2400" dirty="0">
                <a:latin typeface="Times New Roman"/>
                <a:cs typeface="Times New Roman"/>
              </a:rPr>
              <a:t>+</a:t>
            </a:r>
            <a:r>
              <a:rPr sz="2400" spc="-125" dirty="0">
                <a:latin typeface="Times New Roman"/>
                <a:cs typeface="Times New Roman"/>
              </a:rPr>
              <a:t> </a:t>
            </a:r>
            <a:r>
              <a:rPr sz="2400" dirty="0">
                <a:latin typeface="Times New Roman"/>
                <a:cs typeface="Times New Roman"/>
              </a:rPr>
              <a:t>AlCl</a:t>
            </a:r>
            <a:r>
              <a:rPr sz="2400" baseline="-20833" dirty="0">
                <a:latin typeface="Times New Roman"/>
                <a:cs typeface="Times New Roman"/>
              </a:rPr>
              <a:t>3</a:t>
            </a:r>
            <a:r>
              <a:rPr sz="2400" dirty="0">
                <a:latin typeface="Times New Roman"/>
                <a:cs typeface="Times New Roman"/>
              </a:rPr>
              <a:t>)</a:t>
            </a:r>
            <a:r>
              <a:rPr sz="2400" spc="-15" dirty="0">
                <a:latin typeface="Times New Roman"/>
                <a:cs typeface="Times New Roman"/>
              </a:rPr>
              <a:t> </a:t>
            </a:r>
            <a:r>
              <a:rPr sz="2400" dirty="0">
                <a:latin typeface="Times New Roman"/>
                <a:cs typeface="Times New Roman"/>
              </a:rPr>
              <a:t>+</a:t>
            </a:r>
            <a:r>
              <a:rPr sz="2400" spc="5" dirty="0">
                <a:latin typeface="Times New Roman"/>
                <a:cs typeface="Times New Roman"/>
              </a:rPr>
              <a:t> </a:t>
            </a:r>
            <a:r>
              <a:rPr sz="2400" spc="-5" dirty="0">
                <a:latin typeface="Times New Roman"/>
                <a:cs typeface="Times New Roman"/>
              </a:rPr>
              <a:t>m</a:t>
            </a:r>
            <a:r>
              <a:rPr sz="2400" spc="-7" baseline="-20833" dirty="0">
                <a:latin typeface="Times New Roman"/>
                <a:cs typeface="Times New Roman"/>
              </a:rPr>
              <a:t>р-ра</a:t>
            </a:r>
            <a:r>
              <a:rPr sz="2400" spc="-5" dirty="0">
                <a:latin typeface="Times New Roman"/>
                <a:cs typeface="Times New Roman"/>
              </a:rPr>
              <a:t>(Na</a:t>
            </a:r>
            <a:r>
              <a:rPr sz="2400" spc="-7" baseline="-20833" dirty="0">
                <a:latin typeface="Times New Roman"/>
                <a:cs typeface="Times New Roman"/>
              </a:rPr>
              <a:t>2</a:t>
            </a:r>
            <a:r>
              <a:rPr sz="2400" spc="-5" dirty="0">
                <a:latin typeface="Times New Roman"/>
                <a:cs typeface="Times New Roman"/>
              </a:rPr>
              <a:t>SO</a:t>
            </a:r>
            <a:r>
              <a:rPr sz="2400" spc="-7" baseline="-20833" dirty="0">
                <a:latin typeface="Times New Roman"/>
                <a:cs typeface="Times New Roman"/>
              </a:rPr>
              <a:t>4</a:t>
            </a:r>
            <a:r>
              <a:rPr sz="2400" spc="-5" dirty="0">
                <a:latin typeface="Times New Roman"/>
                <a:cs typeface="Times New Roman"/>
              </a:rPr>
              <a:t>)</a:t>
            </a:r>
            <a:r>
              <a:rPr sz="2400" spc="25" dirty="0">
                <a:latin typeface="Times New Roman"/>
                <a:cs typeface="Times New Roman"/>
              </a:rPr>
              <a:t> </a:t>
            </a:r>
            <a:r>
              <a:rPr sz="2400" dirty="0">
                <a:latin typeface="Times New Roman"/>
                <a:cs typeface="Times New Roman"/>
              </a:rPr>
              <a:t>–</a:t>
            </a:r>
            <a:r>
              <a:rPr sz="2400" spc="5" dirty="0">
                <a:latin typeface="Times New Roman"/>
                <a:cs typeface="Times New Roman"/>
              </a:rPr>
              <a:t> </a:t>
            </a:r>
            <a:r>
              <a:rPr sz="2400" spc="-5" dirty="0">
                <a:latin typeface="Times New Roman"/>
                <a:cs typeface="Times New Roman"/>
              </a:rPr>
              <a:t>m(BaSO</a:t>
            </a:r>
            <a:r>
              <a:rPr sz="2400" spc="-7" baseline="-20833" dirty="0">
                <a:latin typeface="Times New Roman"/>
                <a:cs typeface="Times New Roman"/>
              </a:rPr>
              <a:t>4</a:t>
            </a:r>
            <a:r>
              <a:rPr sz="2400" spc="-5" dirty="0">
                <a:latin typeface="Times New Roman"/>
                <a:cs typeface="Times New Roman"/>
              </a:rPr>
              <a:t>)</a:t>
            </a:r>
            <a:r>
              <a:rPr sz="2400" spc="-7" baseline="-20833" dirty="0">
                <a:latin typeface="Times New Roman"/>
                <a:cs typeface="Times New Roman"/>
              </a:rPr>
              <a:t>(3)</a:t>
            </a:r>
            <a:r>
              <a:rPr sz="2400" spc="337" baseline="-20833" dirty="0">
                <a:latin typeface="Times New Roman"/>
                <a:cs typeface="Times New Roman"/>
              </a:rPr>
              <a:t> </a:t>
            </a:r>
            <a:r>
              <a:rPr sz="2400" dirty="0">
                <a:latin typeface="Times New Roman"/>
                <a:cs typeface="Times New Roman"/>
              </a:rPr>
              <a:t>=</a:t>
            </a:r>
            <a:endParaRPr sz="2400">
              <a:latin typeface="Times New Roman"/>
              <a:cs typeface="Times New Roman"/>
            </a:endParaRPr>
          </a:p>
          <a:p>
            <a:pPr marL="2324100">
              <a:lnSpc>
                <a:spcPct val="100000"/>
              </a:lnSpc>
            </a:pPr>
            <a:r>
              <a:rPr sz="2400" dirty="0">
                <a:latin typeface="Times New Roman"/>
                <a:cs typeface="Times New Roman"/>
              </a:rPr>
              <a:t>=</a:t>
            </a:r>
            <a:r>
              <a:rPr sz="2400" spc="-10" dirty="0">
                <a:latin typeface="Times New Roman"/>
                <a:cs typeface="Times New Roman"/>
              </a:rPr>
              <a:t> </a:t>
            </a:r>
            <a:r>
              <a:rPr sz="2400" dirty="0">
                <a:latin typeface="Times New Roman"/>
                <a:cs typeface="Times New Roman"/>
              </a:rPr>
              <a:t>(120</a:t>
            </a:r>
            <a:r>
              <a:rPr sz="2400" spc="-20" dirty="0">
                <a:latin typeface="Times New Roman"/>
                <a:cs typeface="Times New Roman"/>
              </a:rPr>
              <a:t> </a:t>
            </a:r>
            <a:r>
              <a:rPr sz="2400" dirty="0">
                <a:latin typeface="Times New Roman"/>
                <a:cs typeface="Times New Roman"/>
              </a:rPr>
              <a:t>+</a:t>
            </a:r>
            <a:r>
              <a:rPr sz="2400" spc="-10" dirty="0">
                <a:latin typeface="Times New Roman"/>
                <a:cs typeface="Times New Roman"/>
              </a:rPr>
              <a:t> </a:t>
            </a:r>
            <a:r>
              <a:rPr sz="2400" dirty="0">
                <a:latin typeface="Times New Roman"/>
                <a:cs typeface="Times New Roman"/>
              </a:rPr>
              <a:t>155,61</a:t>
            </a:r>
            <a:r>
              <a:rPr sz="2400" spc="-5" dirty="0">
                <a:latin typeface="Times New Roman"/>
                <a:cs typeface="Times New Roman"/>
              </a:rPr>
              <a:t> </a:t>
            </a:r>
            <a:r>
              <a:rPr sz="2400" dirty="0">
                <a:latin typeface="Times New Roman"/>
                <a:cs typeface="Times New Roman"/>
              </a:rPr>
              <a:t>-</a:t>
            </a:r>
            <a:r>
              <a:rPr sz="2400" spc="-20" dirty="0">
                <a:latin typeface="Times New Roman"/>
                <a:cs typeface="Times New Roman"/>
              </a:rPr>
              <a:t> </a:t>
            </a:r>
            <a:r>
              <a:rPr sz="2400" dirty="0">
                <a:latin typeface="Times New Roman"/>
                <a:cs typeface="Times New Roman"/>
              </a:rPr>
              <a:t>233⸱0,4</a:t>
            </a:r>
            <a:r>
              <a:rPr sz="2400" i="1" dirty="0">
                <a:latin typeface="Times New Roman"/>
                <a:cs typeface="Times New Roman"/>
              </a:rPr>
              <a:t>x</a:t>
            </a:r>
            <a:r>
              <a:rPr sz="2400" dirty="0">
                <a:latin typeface="Times New Roman"/>
                <a:cs typeface="Times New Roman"/>
              </a:rPr>
              <a:t>)</a:t>
            </a:r>
            <a:r>
              <a:rPr sz="2400" spc="-10" dirty="0">
                <a:latin typeface="Times New Roman"/>
                <a:cs typeface="Times New Roman"/>
              </a:rPr>
              <a:t> </a:t>
            </a:r>
            <a:r>
              <a:rPr sz="2400" dirty="0">
                <a:latin typeface="Times New Roman"/>
                <a:cs typeface="Times New Roman"/>
              </a:rPr>
              <a:t>г</a:t>
            </a:r>
            <a:endParaRPr sz="2400">
              <a:latin typeface="Times New Roman"/>
              <a:cs typeface="Times New Roman"/>
            </a:endParaRPr>
          </a:p>
          <a:p>
            <a:pPr marL="38100">
              <a:lnSpc>
                <a:spcPct val="100000"/>
              </a:lnSpc>
            </a:pPr>
            <a:r>
              <a:rPr sz="2400" spc="-5" dirty="0">
                <a:latin typeface="Times New Roman"/>
                <a:cs typeface="Times New Roman"/>
              </a:rPr>
              <a:t>г)</a:t>
            </a:r>
            <a:r>
              <a:rPr sz="2400" spc="-15" dirty="0">
                <a:latin typeface="Times New Roman"/>
                <a:cs typeface="Times New Roman"/>
              </a:rPr>
              <a:t> </a:t>
            </a:r>
            <a:r>
              <a:rPr sz="2400" dirty="0">
                <a:latin typeface="Times New Roman"/>
                <a:cs typeface="Times New Roman"/>
              </a:rPr>
              <a:t>0,1 =</a:t>
            </a:r>
            <a:r>
              <a:rPr sz="2400" spc="-15" dirty="0">
                <a:latin typeface="Times New Roman"/>
                <a:cs typeface="Times New Roman"/>
              </a:rPr>
              <a:t> </a:t>
            </a:r>
            <a:r>
              <a:rPr sz="2400" dirty="0">
                <a:latin typeface="Times New Roman"/>
                <a:cs typeface="Times New Roman"/>
              </a:rPr>
              <a:t>(31,122</a:t>
            </a:r>
            <a:r>
              <a:rPr sz="2400" spc="-10" dirty="0">
                <a:latin typeface="Times New Roman"/>
                <a:cs typeface="Times New Roman"/>
              </a:rPr>
              <a:t> </a:t>
            </a:r>
            <a:r>
              <a:rPr sz="2400" dirty="0">
                <a:latin typeface="Times New Roman"/>
                <a:cs typeface="Times New Roman"/>
              </a:rPr>
              <a:t>–</a:t>
            </a:r>
            <a:r>
              <a:rPr sz="2400" spc="-5" dirty="0">
                <a:latin typeface="Times New Roman"/>
                <a:cs typeface="Times New Roman"/>
              </a:rPr>
              <a:t> </a:t>
            </a:r>
            <a:r>
              <a:rPr sz="2400" dirty="0">
                <a:latin typeface="Times New Roman"/>
                <a:cs typeface="Times New Roman"/>
              </a:rPr>
              <a:t>142⸱0,4</a:t>
            </a:r>
            <a:r>
              <a:rPr sz="2400" i="1" dirty="0">
                <a:latin typeface="Times New Roman"/>
                <a:cs typeface="Times New Roman"/>
              </a:rPr>
              <a:t>x</a:t>
            </a:r>
            <a:r>
              <a:rPr sz="2400" dirty="0">
                <a:latin typeface="Times New Roman"/>
                <a:cs typeface="Times New Roman"/>
              </a:rPr>
              <a:t>)/</a:t>
            </a:r>
            <a:r>
              <a:rPr sz="2400" spc="-25" dirty="0">
                <a:latin typeface="Times New Roman"/>
                <a:cs typeface="Times New Roman"/>
              </a:rPr>
              <a:t> </a:t>
            </a:r>
            <a:r>
              <a:rPr sz="2400" dirty="0">
                <a:latin typeface="Times New Roman"/>
                <a:cs typeface="Times New Roman"/>
              </a:rPr>
              <a:t>(120</a:t>
            </a:r>
            <a:r>
              <a:rPr sz="2400" spc="-5" dirty="0">
                <a:latin typeface="Times New Roman"/>
                <a:cs typeface="Times New Roman"/>
              </a:rPr>
              <a:t> </a:t>
            </a:r>
            <a:r>
              <a:rPr sz="2400" dirty="0">
                <a:latin typeface="Times New Roman"/>
                <a:cs typeface="Times New Roman"/>
              </a:rPr>
              <a:t>+</a:t>
            </a:r>
            <a:r>
              <a:rPr sz="2400" spc="-20" dirty="0">
                <a:latin typeface="Times New Roman"/>
                <a:cs typeface="Times New Roman"/>
              </a:rPr>
              <a:t> </a:t>
            </a:r>
            <a:r>
              <a:rPr sz="2400" dirty="0">
                <a:latin typeface="Times New Roman"/>
                <a:cs typeface="Times New Roman"/>
              </a:rPr>
              <a:t>155,61</a:t>
            </a:r>
            <a:r>
              <a:rPr sz="2400" spc="-5" dirty="0">
                <a:latin typeface="Times New Roman"/>
                <a:cs typeface="Times New Roman"/>
              </a:rPr>
              <a:t> </a:t>
            </a:r>
            <a:r>
              <a:rPr sz="2400" dirty="0">
                <a:latin typeface="Times New Roman"/>
                <a:cs typeface="Times New Roman"/>
              </a:rPr>
              <a:t>-</a:t>
            </a:r>
            <a:r>
              <a:rPr sz="2400" spc="-5" dirty="0">
                <a:latin typeface="Times New Roman"/>
                <a:cs typeface="Times New Roman"/>
              </a:rPr>
              <a:t> </a:t>
            </a:r>
            <a:r>
              <a:rPr sz="2400" dirty="0">
                <a:latin typeface="Times New Roman"/>
                <a:cs typeface="Times New Roman"/>
              </a:rPr>
              <a:t>233⸱0,4</a:t>
            </a:r>
            <a:r>
              <a:rPr sz="2400" i="1" dirty="0">
                <a:latin typeface="Times New Roman"/>
                <a:cs typeface="Times New Roman"/>
              </a:rPr>
              <a:t>x</a:t>
            </a:r>
            <a:r>
              <a:rPr sz="2400" dirty="0">
                <a:latin typeface="Times New Roman"/>
                <a:cs typeface="Times New Roman"/>
              </a:rPr>
              <a:t>)</a:t>
            </a:r>
            <a:endParaRPr sz="2400">
              <a:latin typeface="Times New Roman"/>
              <a:cs typeface="Times New Roman"/>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68527" y="83565"/>
            <a:ext cx="10768965" cy="1244600"/>
          </a:xfrm>
          <a:prstGeom prst="rect">
            <a:avLst/>
          </a:prstGeom>
        </p:spPr>
        <p:txBody>
          <a:bodyPr vert="horz" wrap="square" lIns="0" tIns="12065" rIns="0" bIns="0" rtlCol="0">
            <a:spAutoFit/>
          </a:bodyPr>
          <a:lstStyle/>
          <a:p>
            <a:pPr marL="12700" marR="5080">
              <a:lnSpc>
                <a:spcPct val="100000"/>
              </a:lnSpc>
              <a:spcBef>
                <a:spcPts val="95"/>
              </a:spcBef>
            </a:pPr>
            <a:r>
              <a:rPr sz="1600" b="1" spc="-5" dirty="0">
                <a:latin typeface="Times New Roman"/>
                <a:cs typeface="Times New Roman"/>
              </a:rPr>
              <a:t>Пример</a:t>
            </a:r>
            <a:r>
              <a:rPr sz="1600" b="1" spc="5" dirty="0">
                <a:latin typeface="Times New Roman"/>
                <a:cs typeface="Times New Roman"/>
              </a:rPr>
              <a:t> </a:t>
            </a:r>
            <a:r>
              <a:rPr sz="1600" b="1" spc="-5" dirty="0">
                <a:latin typeface="Times New Roman"/>
                <a:cs typeface="Times New Roman"/>
              </a:rPr>
              <a:t>3.</a:t>
            </a:r>
            <a:r>
              <a:rPr sz="1600" b="1" spc="15" dirty="0">
                <a:latin typeface="Times New Roman"/>
                <a:cs typeface="Times New Roman"/>
              </a:rPr>
              <a:t> </a:t>
            </a:r>
            <a:r>
              <a:rPr sz="1600" dirty="0">
                <a:latin typeface="Times New Roman"/>
                <a:cs typeface="Times New Roman"/>
              </a:rPr>
              <a:t>Смесь</a:t>
            </a:r>
            <a:r>
              <a:rPr sz="1600" spc="20" dirty="0">
                <a:latin typeface="Times New Roman"/>
                <a:cs typeface="Times New Roman"/>
              </a:rPr>
              <a:t> </a:t>
            </a:r>
            <a:r>
              <a:rPr sz="1600" spc="-5" dirty="0">
                <a:latin typeface="Times New Roman"/>
                <a:cs typeface="Times New Roman"/>
              </a:rPr>
              <a:t>хлоридов</a:t>
            </a:r>
            <a:r>
              <a:rPr sz="1600" spc="-15" dirty="0">
                <a:latin typeface="Times New Roman"/>
                <a:cs typeface="Times New Roman"/>
              </a:rPr>
              <a:t> </a:t>
            </a:r>
            <a:r>
              <a:rPr sz="1600" spc="-5" dirty="0">
                <a:latin typeface="Times New Roman"/>
                <a:cs typeface="Times New Roman"/>
              </a:rPr>
              <a:t>бария</a:t>
            </a:r>
            <a:r>
              <a:rPr sz="1600" spc="15" dirty="0">
                <a:latin typeface="Times New Roman"/>
                <a:cs typeface="Times New Roman"/>
              </a:rPr>
              <a:t> </a:t>
            </a:r>
            <a:r>
              <a:rPr sz="1600" spc="-5" dirty="0">
                <a:latin typeface="Times New Roman"/>
                <a:cs typeface="Times New Roman"/>
              </a:rPr>
              <a:t>и</a:t>
            </a:r>
            <a:r>
              <a:rPr sz="1600" spc="5" dirty="0">
                <a:latin typeface="Times New Roman"/>
                <a:cs typeface="Times New Roman"/>
              </a:rPr>
              <a:t> </a:t>
            </a:r>
            <a:r>
              <a:rPr sz="1600" spc="-10" dirty="0">
                <a:latin typeface="Times New Roman"/>
                <a:cs typeface="Times New Roman"/>
              </a:rPr>
              <a:t>алюминия</a:t>
            </a:r>
            <a:r>
              <a:rPr sz="1600" spc="60" dirty="0">
                <a:latin typeface="Times New Roman"/>
                <a:cs typeface="Times New Roman"/>
              </a:rPr>
              <a:t> </a:t>
            </a:r>
            <a:r>
              <a:rPr sz="1600" spc="-5" dirty="0">
                <a:latin typeface="Times New Roman"/>
                <a:cs typeface="Times New Roman"/>
              </a:rPr>
              <a:t>растворили</a:t>
            </a:r>
            <a:r>
              <a:rPr sz="1600" spc="30" dirty="0">
                <a:latin typeface="Times New Roman"/>
                <a:cs typeface="Times New Roman"/>
              </a:rPr>
              <a:t> </a:t>
            </a:r>
            <a:r>
              <a:rPr sz="1600" spc="-5" dirty="0">
                <a:latin typeface="Times New Roman"/>
                <a:cs typeface="Times New Roman"/>
              </a:rPr>
              <a:t>в</a:t>
            </a:r>
            <a:r>
              <a:rPr sz="1600" spc="-15" dirty="0">
                <a:latin typeface="Times New Roman"/>
                <a:cs typeface="Times New Roman"/>
              </a:rPr>
              <a:t> воде.</a:t>
            </a:r>
            <a:r>
              <a:rPr sz="1600" spc="10" dirty="0">
                <a:latin typeface="Times New Roman"/>
                <a:cs typeface="Times New Roman"/>
              </a:rPr>
              <a:t> </a:t>
            </a:r>
            <a:r>
              <a:rPr sz="1600" spc="-10" dirty="0">
                <a:latin typeface="Times New Roman"/>
                <a:cs typeface="Times New Roman"/>
              </a:rPr>
              <a:t>Полученный</a:t>
            </a:r>
            <a:r>
              <a:rPr sz="1600" spc="50" dirty="0">
                <a:latin typeface="Times New Roman"/>
                <a:cs typeface="Times New Roman"/>
              </a:rPr>
              <a:t> </a:t>
            </a:r>
            <a:r>
              <a:rPr sz="1600" spc="-5" dirty="0">
                <a:latin typeface="Times New Roman"/>
                <a:cs typeface="Times New Roman"/>
              </a:rPr>
              <a:t>раствор</a:t>
            </a:r>
            <a:r>
              <a:rPr sz="1600" spc="5" dirty="0">
                <a:latin typeface="Times New Roman"/>
                <a:cs typeface="Times New Roman"/>
              </a:rPr>
              <a:t> </a:t>
            </a:r>
            <a:r>
              <a:rPr sz="1600" spc="-10" dirty="0">
                <a:latin typeface="Times New Roman"/>
                <a:cs typeface="Times New Roman"/>
              </a:rPr>
              <a:t>разделили</a:t>
            </a:r>
            <a:r>
              <a:rPr sz="1600" spc="45" dirty="0">
                <a:latin typeface="Times New Roman"/>
                <a:cs typeface="Times New Roman"/>
              </a:rPr>
              <a:t> </a:t>
            </a:r>
            <a:r>
              <a:rPr sz="1600" spc="-5" dirty="0">
                <a:latin typeface="Times New Roman"/>
                <a:cs typeface="Times New Roman"/>
              </a:rPr>
              <a:t>на</a:t>
            </a:r>
            <a:r>
              <a:rPr sz="1600" spc="5" dirty="0">
                <a:latin typeface="Times New Roman"/>
                <a:cs typeface="Times New Roman"/>
              </a:rPr>
              <a:t> </a:t>
            </a:r>
            <a:r>
              <a:rPr sz="1600" spc="-5" dirty="0">
                <a:latin typeface="Times New Roman"/>
                <a:cs typeface="Times New Roman"/>
              </a:rPr>
              <a:t>3</a:t>
            </a:r>
            <a:r>
              <a:rPr sz="1600" spc="5" dirty="0">
                <a:latin typeface="Times New Roman"/>
                <a:cs typeface="Times New Roman"/>
              </a:rPr>
              <a:t> </a:t>
            </a:r>
            <a:r>
              <a:rPr sz="1600" spc="-25" dirty="0">
                <a:latin typeface="Times New Roman"/>
                <a:cs typeface="Times New Roman"/>
              </a:rPr>
              <a:t>колбы.</a:t>
            </a:r>
            <a:r>
              <a:rPr sz="1600" spc="5" dirty="0">
                <a:latin typeface="Times New Roman"/>
                <a:cs typeface="Times New Roman"/>
              </a:rPr>
              <a:t> </a:t>
            </a:r>
            <a:r>
              <a:rPr sz="1600" spc="-5" dirty="0">
                <a:latin typeface="Times New Roman"/>
                <a:cs typeface="Times New Roman"/>
              </a:rPr>
              <a:t>К 300</a:t>
            </a:r>
            <a:r>
              <a:rPr sz="1600" spc="5" dirty="0">
                <a:latin typeface="Times New Roman"/>
                <a:cs typeface="Times New Roman"/>
              </a:rPr>
              <a:t> </a:t>
            </a:r>
            <a:r>
              <a:rPr sz="1600" spc="-5" dirty="0">
                <a:latin typeface="Times New Roman"/>
                <a:cs typeface="Times New Roman"/>
              </a:rPr>
              <a:t>г </a:t>
            </a:r>
            <a:r>
              <a:rPr sz="1600" dirty="0">
                <a:latin typeface="Times New Roman"/>
                <a:cs typeface="Times New Roman"/>
              </a:rPr>
              <a:t> </a:t>
            </a:r>
            <a:r>
              <a:rPr sz="1600" spc="-5" dirty="0">
                <a:latin typeface="Times New Roman"/>
                <a:cs typeface="Times New Roman"/>
              </a:rPr>
              <a:t>раствора в</a:t>
            </a:r>
            <a:r>
              <a:rPr sz="1600" dirty="0">
                <a:latin typeface="Times New Roman"/>
                <a:cs typeface="Times New Roman"/>
              </a:rPr>
              <a:t> </a:t>
            </a:r>
            <a:r>
              <a:rPr sz="1600" spc="-10" dirty="0">
                <a:latin typeface="Times New Roman"/>
                <a:cs typeface="Times New Roman"/>
              </a:rPr>
              <a:t>первой</a:t>
            </a:r>
            <a:r>
              <a:rPr sz="1600" spc="15" dirty="0">
                <a:latin typeface="Times New Roman"/>
                <a:cs typeface="Times New Roman"/>
              </a:rPr>
              <a:t> </a:t>
            </a:r>
            <a:r>
              <a:rPr sz="1600" spc="-30" dirty="0">
                <a:latin typeface="Times New Roman"/>
                <a:cs typeface="Times New Roman"/>
              </a:rPr>
              <a:t>колбе</a:t>
            </a:r>
            <a:r>
              <a:rPr sz="1600" spc="10" dirty="0">
                <a:latin typeface="Times New Roman"/>
                <a:cs typeface="Times New Roman"/>
              </a:rPr>
              <a:t> </a:t>
            </a:r>
            <a:r>
              <a:rPr sz="1600" spc="-10" dirty="0">
                <a:latin typeface="Times New Roman"/>
                <a:cs typeface="Times New Roman"/>
              </a:rPr>
              <a:t>прилили</a:t>
            </a:r>
            <a:r>
              <a:rPr sz="1600" spc="40" dirty="0">
                <a:latin typeface="Times New Roman"/>
                <a:cs typeface="Times New Roman"/>
              </a:rPr>
              <a:t> </a:t>
            </a:r>
            <a:r>
              <a:rPr sz="1600" spc="-5" dirty="0">
                <a:latin typeface="Times New Roman"/>
                <a:cs typeface="Times New Roman"/>
              </a:rPr>
              <a:t>164</a:t>
            </a:r>
            <a:r>
              <a:rPr sz="1600" spc="5" dirty="0">
                <a:latin typeface="Times New Roman"/>
                <a:cs typeface="Times New Roman"/>
              </a:rPr>
              <a:t> </a:t>
            </a:r>
            <a:r>
              <a:rPr sz="1600" spc="-5" dirty="0">
                <a:latin typeface="Times New Roman"/>
                <a:cs typeface="Times New Roman"/>
              </a:rPr>
              <a:t>г 10%</a:t>
            </a:r>
            <a:r>
              <a:rPr sz="1600" dirty="0">
                <a:latin typeface="Times New Roman"/>
                <a:cs typeface="Times New Roman"/>
              </a:rPr>
              <a:t> </a:t>
            </a:r>
            <a:r>
              <a:rPr sz="1600" spc="-5" dirty="0">
                <a:latin typeface="Times New Roman"/>
                <a:cs typeface="Times New Roman"/>
              </a:rPr>
              <a:t>раствора</a:t>
            </a:r>
            <a:r>
              <a:rPr sz="1600" spc="10" dirty="0">
                <a:latin typeface="Times New Roman"/>
                <a:cs typeface="Times New Roman"/>
              </a:rPr>
              <a:t> </a:t>
            </a:r>
            <a:r>
              <a:rPr sz="1600" dirty="0">
                <a:latin typeface="Times New Roman"/>
                <a:cs typeface="Times New Roman"/>
              </a:rPr>
              <a:t>фосфата</a:t>
            </a:r>
            <a:r>
              <a:rPr sz="1600" spc="5" dirty="0">
                <a:latin typeface="Times New Roman"/>
                <a:cs typeface="Times New Roman"/>
              </a:rPr>
              <a:t> </a:t>
            </a:r>
            <a:r>
              <a:rPr sz="1600" spc="-10" dirty="0">
                <a:latin typeface="Times New Roman"/>
                <a:cs typeface="Times New Roman"/>
              </a:rPr>
              <a:t>натрия,</a:t>
            </a:r>
            <a:r>
              <a:rPr sz="1600" spc="25" dirty="0">
                <a:latin typeface="Times New Roman"/>
                <a:cs typeface="Times New Roman"/>
              </a:rPr>
              <a:t> </a:t>
            </a:r>
            <a:r>
              <a:rPr sz="1600" spc="-5" dirty="0">
                <a:latin typeface="Times New Roman"/>
                <a:cs typeface="Times New Roman"/>
              </a:rPr>
              <a:t>в </a:t>
            </a:r>
            <a:r>
              <a:rPr sz="1600" spc="-20" dirty="0">
                <a:latin typeface="Times New Roman"/>
                <a:cs typeface="Times New Roman"/>
              </a:rPr>
              <a:t>результате</a:t>
            </a:r>
            <a:r>
              <a:rPr sz="1600" spc="5" dirty="0">
                <a:latin typeface="Times New Roman"/>
                <a:cs typeface="Times New Roman"/>
              </a:rPr>
              <a:t> </a:t>
            </a:r>
            <a:r>
              <a:rPr sz="1600" spc="-15" dirty="0">
                <a:latin typeface="Times New Roman"/>
                <a:cs typeface="Times New Roman"/>
              </a:rPr>
              <a:t>чего</a:t>
            </a:r>
            <a:r>
              <a:rPr sz="1600" dirty="0">
                <a:latin typeface="Times New Roman"/>
                <a:cs typeface="Times New Roman"/>
              </a:rPr>
              <a:t> </a:t>
            </a:r>
            <a:r>
              <a:rPr sz="1600" spc="-5" dirty="0">
                <a:latin typeface="Times New Roman"/>
                <a:cs typeface="Times New Roman"/>
              </a:rPr>
              <a:t>все</a:t>
            </a:r>
            <a:r>
              <a:rPr sz="1600" spc="10" dirty="0">
                <a:latin typeface="Times New Roman"/>
                <a:cs typeface="Times New Roman"/>
              </a:rPr>
              <a:t> </a:t>
            </a:r>
            <a:r>
              <a:rPr sz="1600" spc="-20" dirty="0">
                <a:latin typeface="Times New Roman"/>
                <a:cs typeface="Times New Roman"/>
              </a:rPr>
              <a:t>исходные</a:t>
            </a:r>
            <a:r>
              <a:rPr sz="1600" spc="15" dirty="0">
                <a:latin typeface="Times New Roman"/>
                <a:cs typeface="Times New Roman"/>
              </a:rPr>
              <a:t> </a:t>
            </a:r>
            <a:r>
              <a:rPr sz="1600" spc="-5" dirty="0">
                <a:latin typeface="Times New Roman"/>
                <a:cs typeface="Times New Roman"/>
              </a:rPr>
              <a:t>вещества </a:t>
            </a:r>
            <a:r>
              <a:rPr sz="1600" dirty="0">
                <a:latin typeface="Times New Roman"/>
                <a:cs typeface="Times New Roman"/>
              </a:rPr>
              <a:t> </a:t>
            </a:r>
            <a:r>
              <a:rPr sz="1600" spc="-5" dirty="0">
                <a:latin typeface="Times New Roman"/>
                <a:cs typeface="Times New Roman"/>
              </a:rPr>
              <a:t>прореагировали</a:t>
            </a:r>
            <a:r>
              <a:rPr sz="1600" spc="25" dirty="0">
                <a:latin typeface="Times New Roman"/>
                <a:cs typeface="Times New Roman"/>
              </a:rPr>
              <a:t> </a:t>
            </a:r>
            <a:r>
              <a:rPr sz="1600" spc="-5" dirty="0">
                <a:latin typeface="Times New Roman"/>
                <a:cs typeface="Times New Roman"/>
              </a:rPr>
              <a:t>полностью.</a:t>
            </a:r>
            <a:r>
              <a:rPr sz="1600" spc="40" dirty="0">
                <a:latin typeface="Times New Roman"/>
                <a:cs typeface="Times New Roman"/>
              </a:rPr>
              <a:t> </a:t>
            </a:r>
            <a:r>
              <a:rPr sz="1600" spc="-5" dirty="0">
                <a:latin typeface="Times New Roman"/>
                <a:cs typeface="Times New Roman"/>
              </a:rPr>
              <a:t>К</a:t>
            </a:r>
            <a:r>
              <a:rPr sz="1600" dirty="0">
                <a:latin typeface="Times New Roman"/>
                <a:cs typeface="Times New Roman"/>
              </a:rPr>
              <a:t> </a:t>
            </a:r>
            <a:r>
              <a:rPr sz="1600" spc="-5" dirty="0">
                <a:latin typeface="Times New Roman"/>
                <a:cs typeface="Times New Roman"/>
              </a:rPr>
              <a:t>120</a:t>
            </a:r>
            <a:r>
              <a:rPr sz="1600" spc="-10" dirty="0">
                <a:latin typeface="Times New Roman"/>
                <a:cs typeface="Times New Roman"/>
              </a:rPr>
              <a:t> </a:t>
            </a:r>
            <a:r>
              <a:rPr sz="1600" spc="-5" dirty="0">
                <a:latin typeface="Times New Roman"/>
                <a:cs typeface="Times New Roman"/>
              </a:rPr>
              <a:t>г</a:t>
            </a:r>
            <a:r>
              <a:rPr sz="1600" spc="45" dirty="0">
                <a:latin typeface="Times New Roman"/>
                <a:cs typeface="Times New Roman"/>
              </a:rPr>
              <a:t> </a:t>
            </a:r>
            <a:r>
              <a:rPr sz="1600" spc="-5" dirty="0">
                <a:latin typeface="Times New Roman"/>
                <a:cs typeface="Times New Roman"/>
              </a:rPr>
              <a:t>раствора</a:t>
            </a:r>
            <a:r>
              <a:rPr sz="1600" dirty="0">
                <a:latin typeface="Times New Roman"/>
                <a:cs typeface="Times New Roman"/>
              </a:rPr>
              <a:t> </a:t>
            </a:r>
            <a:r>
              <a:rPr sz="1600" spc="-10" dirty="0">
                <a:latin typeface="Times New Roman"/>
                <a:cs typeface="Times New Roman"/>
              </a:rPr>
              <a:t>во</a:t>
            </a:r>
            <a:r>
              <a:rPr sz="1600" spc="10" dirty="0">
                <a:latin typeface="Times New Roman"/>
                <a:cs typeface="Times New Roman"/>
              </a:rPr>
              <a:t> </a:t>
            </a:r>
            <a:r>
              <a:rPr sz="1600" spc="-15" dirty="0">
                <a:latin typeface="Times New Roman"/>
                <a:cs typeface="Times New Roman"/>
              </a:rPr>
              <a:t>второй</a:t>
            </a:r>
            <a:r>
              <a:rPr sz="1600" dirty="0">
                <a:latin typeface="Times New Roman"/>
                <a:cs typeface="Times New Roman"/>
              </a:rPr>
              <a:t> </a:t>
            </a:r>
            <a:r>
              <a:rPr sz="1600" spc="-30" dirty="0">
                <a:latin typeface="Times New Roman"/>
                <a:cs typeface="Times New Roman"/>
              </a:rPr>
              <a:t>колбе</a:t>
            </a:r>
            <a:r>
              <a:rPr sz="1600" spc="20" dirty="0">
                <a:latin typeface="Times New Roman"/>
                <a:cs typeface="Times New Roman"/>
              </a:rPr>
              <a:t> </a:t>
            </a:r>
            <a:r>
              <a:rPr sz="1600" spc="-5" dirty="0">
                <a:latin typeface="Times New Roman"/>
                <a:cs typeface="Times New Roman"/>
              </a:rPr>
              <a:t>добавили</a:t>
            </a:r>
            <a:r>
              <a:rPr sz="1600" spc="5" dirty="0">
                <a:latin typeface="Times New Roman"/>
                <a:cs typeface="Times New Roman"/>
              </a:rPr>
              <a:t> </a:t>
            </a:r>
            <a:r>
              <a:rPr sz="1600" spc="-5" dirty="0">
                <a:latin typeface="Times New Roman"/>
                <a:cs typeface="Times New Roman"/>
              </a:rPr>
              <a:t>155,61 г</a:t>
            </a:r>
            <a:r>
              <a:rPr sz="1600" spc="15" dirty="0">
                <a:latin typeface="Times New Roman"/>
                <a:cs typeface="Times New Roman"/>
              </a:rPr>
              <a:t> </a:t>
            </a:r>
            <a:r>
              <a:rPr sz="1600" spc="-5" dirty="0">
                <a:latin typeface="Times New Roman"/>
                <a:cs typeface="Times New Roman"/>
              </a:rPr>
              <a:t>20</a:t>
            </a:r>
            <a:r>
              <a:rPr sz="1600" spc="5" dirty="0">
                <a:latin typeface="Times New Roman"/>
                <a:cs typeface="Times New Roman"/>
              </a:rPr>
              <a:t> </a:t>
            </a:r>
            <a:r>
              <a:rPr sz="1600" spc="-5" dirty="0">
                <a:latin typeface="Times New Roman"/>
                <a:cs typeface="Times New Roman"/>
              </a:rPr>
              <a:t>%</a:t>
            </a:r>
            <a:r>
              <a:rPr sz="1600" spc="5" dirty="0">
                <a:latin typeface="Times New Roman"/>
                <a:cs typeface="Times New Roman"/>
              </a:rPr>
              <a:t> </a:t>
            </a:r>
            <a:r>
              <a:rPr sz="1600" spc="-5" dirty="0">
                <a:latin typeface="Times New Roman"/>
                <a:cs typeface="Times New Roman"/>
              </a:rPr>
              <a:t>раствора</a:t>
            </a:r>
            <a:r>
              <a:rPr sz="1600" spc="10" dirty="0">
                <a:latin typeface="Times New Roman"/>
                <a:cs typeface="Times New Roman"/>
              </a:rPr>
              <a:t> </a:t>
            </a:r>
            <a:r>
              <a:rPr sz="1600" spc="-20" dirty="0">
                <a:latin typeface="Times New Roman"/>
                <a:cs typeface="Times New Roman"/>
              </a:rPr>
              <a:t>сульфата</a:t>
            </a:r>
            <a:r>
              <a:rPr sz="1600" spc="20" dirty="0">
                <a:latin typeface="Times New Roman"/>
                <a:cs typeface="Times New Roman"/>
              </a:rPr>
              <a:t> </a:t>
            </a:r>
            <a:r>
              <a:rPr sz="1600" spc="-10" dirty="0">
                <a:latin typeface="Times New Roman"/>
                <a:cs typeface="Times New Roman"/>
              </a:rPr>
              <a:t>натрия,</a:t>
            </a:r>
            <a:r>
              <a:rPr sz="1600" spc="25" dirty="0">
                <a:latin typeface="Times New Roman"/>
                <a:cs typeface="Times New Roman"/>
              </a:rPr>
              <a:t> </a:t>
            </a:r>
            <a:r>
              <a:rPr sz="1600" spc="-10" dirty="0">
                <a:latin typeface="Times New Roman"/>
                <a:cs typeface="Times New Roman"/>
              </a:rPr>
              <a:t>при</a:t>
            </a:r>
            <a:r>
              <a:rPr sz="1600" spc="15" dirty="0">
                <a:latin typeface="Times New Roman"/>
                <a:cs typeface="Times New Roman"/>
              </a:rPr>
              <a:t> </a:t>
            </a:r>
            <a:r>
              <a:rPr sz="1600" spc="-20" dirty="0">
                <a:latin typeface="Times New Roman"/>
                <a:cs typeface="Times New Roman"/>
              </a:rPr>
              <a:t>этом </a:t>
            </a:r>
            <a:r>
              <a:rPr sz="1600" spc="-15" dirty="0">
                <a:latin typeface="Times New Roman"/>
                <a:cs typeface="Times New Roman"/>
              </a:rPr>
              <a:t> </a:t>
            </a:r>
            <a:r>
              <a:rPr sz="1600" spc="-10" dirty="0">
                <a:latin typeface="Times New Roman"/>
                <a:cs typeface="Times New Roman"/>
              </a:rPr>
              <a:t>массовая</a:t>
            </a:r>
            <a:r>
              <a:rPr sz="1600" spc="20" dirty="0">
                <a:latin typeface="Times New Roman"/>
                <a:cs typeface="Times New Roman"/>
              </a:rPr>
              <a:t> </a:t>
            </a:r>
            <a:r>
              <a:rPr sz="1600" spc="-10" dirty="0">
                <a:latin typeface="Times New Roman"/>
                <a:cs typeface="Times New Roman"/>
              </a:rPr>
              <a:t>доля</a:t>
            </a:r>
            <a:r>
              <a:rPr sz="1600" spc="10" dirty="0">
                <a:latin typeface="Times New Roman"/>
                <a:cs typeface="Times New Roman"/>
              </a:rPr>
              <a:t> </a:t>
            </a:r>
            <a:r>
              <a:rPr sz="1600" spc="-25" dirty="0">
                <a:latin typeface="Times New Roman"/>
                <a:cs typeface="Times New Roman"/>
              </a:rPr>
              <a:t>сульфата</a:t>
            </a:r>
            <a:r>
              <a:rPr sz="1600" spc="35" dirty="0">
                <a:latin typeface="Times New Roman"/>
                <a:cs typeface="Times New Roman"/>
              </a:rPr>
              <a:t> </a:t>
            </a:r>
            <a:r>
              <a:rPr sz="1600" spc="-10" dirty="0">
                <a:latin typeface="Times New Roman"/>
                <a:cs typeface="Times New Roman"/>
              </a:rPr>
              <a:t>натрия</a:t>
            </a:r>
            <a:r>
              <a:rPr sz="1600" spc="25" dirty="0">
                <a:latin typeface="Times New Roman"/>
                <a:cs typeface="Times New Roman"/>
              </a:rPr>
              <a:t> </a:t>
            </a:r>
            <a:r>
              <a:rPr sz="1600" spc="-5" dirty="0">
                <a:latin typeface="Times New Roman"/>
                <a:cs typeface="Times New Roman"/>
              </a:rPr>
              <a:t>в</a:t>
            </a:r>
            <a:r>
              <a:rPr sz="1600" spc="5" dirty="0">
                <a:latin typeface="Times New Roman"/>
                <a:cs typeface="Times New Roman"/>
              </a:rPr>
              <a:t> </a:t>
            </a:r>
            <a:r>
              <a:rPr sz="1600" spc="-25" dirty="0">
                <a:latin typeface="Times New Roman"/>
                <a:cs typeface="Times New Roman"/>
              </a:rPr>
              <a:t>конечном</a:t>
            </a:r>
            <a:r>
              <a:rPr sz="1600" spc="10" dirty="0">
                <a:latin typeface="Times New Roman"/>
                <a:cs typeface="Times New Roman"/>
              </a:rPr>
              <a:t> </a:t>
            </a:r>
            <a:r>
              <a:rPr sz="1600" spc="-5" dirty="0">
                <a:latin typeface="Times New Roman"/>
                <a:cs typeface="Times New Roman"/>
              </a:rPr>
              <a:t>растворе</a:t>
            </a:r>
            <a:r>
              <a:rPr sz="1600" spc="10" dirty="0">
                <a:latin typeface="Times New Roman"/>
                <a:cs typeface="Times New Roman"/>
              </a:rPr>
              <a:t> </a:t>
            </a:r>
            <a:r>
              <a:rPr sz="1600" spc="-5" dirty="0">
                <a:latin typeface="Times New Roman"/>
                <a:cs typeface="Times New Roman"/>
              </a:rPr>
              <a:t>оказалась</a:t>
            </a:r>
            <a:r>
              <a:rPr sz="1600" spc="20" dirty="0">
                <a:latin typeface="Times New Roman"/>
                <a:cs typeface="Times New Roman"/>
              </a:rPr>
              <a:t> </a:t>
            </a:r>
            <a:r>
              <a:rPr sz="1600" spc="-5" dirty="0">
                <a:latin typeface="Times New Roman"/>
                <a:cs typeface="Times New Roman"/>
              </a:rPr>
              <a:t>в</a:t>
            </a:r>
            <a:r>
              <a:rPr sz="1600" spc="5" dirty="0">
                <a:latin typeface="Times New Roman"/>
                <a:cs typeface="Times New Roman"/>
              </a:rPr>
              <a:t> </a:t>
            </a:r>
            <a:r>
              <a:rPr sz="1600" spc="-5" dirty="0">
                <a:latin typeface="Times New Roman"/>
                <a:cs typeface="Times New Roman"/>
              </a:rPr>
              <a:t>2</a:t>
            </a:r>
            <a:r>
              <a:rPr sz="1600" spc="5" dirty="0">
                <a:latin typeface="Times New Roman"/>
                <a:cs typeface="Times New Roman"/>
              </a:rPr>
              <a:t> </a:t>
            </a:r>
            <a:r>
              <a:rPr sz="1600" spc="-5" dirty="0">
                <a:latin typeface="Times New Roman"/>
                <a:cs typeface="Times New Roman"/>
              </a:rPr>
              <a:t>раза</a:t>
            </a:r>
            <a:r>
              <a:rPr sz="1600" spc="10" dirty="0">
                <a:latin typeface="Times New Roman"/>
                <a:cs typeface="Times New Roman"/>
              </a:rPr>
              <a:t> </a:t>
            </a:r>
            <a:r>
              <a:rPr sz="1600" spc="-5" dirty="0">
                <a:latin typeface="Times New Roman"/>
                <a:cs typeface="Times New Roman"/>
              </a:rPr>
              <a:t>меньше,</a:t>
            </a:r>
            <a:r>
              <a:rPr sz="1600" spc="40" dirty="0">
                <a:latin typeface="Times New Roman"/>
                <a:cs typeface="Times New Roman"/>
              </a:rPr>
              <a:t> </a:t>
            </a:r>
            <a:r>
              <a:rPr sz="1600" spc="-5" dirty="0">
                <a:latin typeface="Times New Roman"/>
                <a:cs typeface="Times New Roman"/>
              </a:rPr>
              <a:t>чем</a:t>
            </a:r>
            <a:r>
              <a:rPr sz="1600" spc="10" dirty="0">
                <a:latin typeface="Times New Roman"/>
                <a:cs typeface="Times New Roman"/>
              </a:rPr>
              <a:t> </a:t>
            </a:r>
            <a:r>
              <a:rPr sz="1600" spc="-5" dirty="0">
                <a:latin typeface="Times New Roman"/>
                <a:cs typeface="Times New Roman"/>
              </a:rPr>
              <a:t>в</a:t>
            </a:r>
            <a:r>
              <a:rPr sz="1600" spc="5" dirty="0">
                <a:latin typeface="Times New Roman"/>
                <a:cs typeface="Times New Roman"/>
              </a:rPr>
              <a:t> </a:t>
            </a:r>
            <a:r>
              <a:rPr sz="1600" spc="-25" dirty="0">
                <a:latin typeface="Times New Roman"/>
                <a:cs typeface="Times New Roman"/>
              </a:rPr>
              <a:t>исходном.</a:t>
            </a:r>
            <a:r>
              <a:rPr sz="1600" spc="25" dirty="0">
                <a:latin typeface="Times New Roman"/>
                <a:cs typeface="Times New Roman"/>
              </a:rPr>
              <a:t> </a:t>
            </a:r>
            <a:r>
              <a:rPr sz="1600" spc="-10" dirty="0">
                <a:latin typeface="Times New Roman"/>
                <a:cs typeface="Times New Roman"/>
              </a:rPr>
              <a:t>Определите</a:t>
            </a:r>
            <a:r>
              <a:rPr sz="1600" spc="50" dirty="0">
                <a:latin typeface="Times New Roman"/>
                <a:cs typeface="Times New Roman"/>
              </a:rPr>
              <a:t> </a:t>
            </a:r>
            <a:r>
              <a:rPr sz="1600" spc="-10" dirty="0">
                <a:latin typeface="Times New Roman"/>
                <a:cs typeface="Times New Roman"/>
              </a:rPr>
              <a:t>массовые</a:t>
            </a:r>
            <a:r>
              <a:rPr sz="1600" spc="20" dirty="0">
                <a:latin typeface="Times New Roman"/>
                <a:cs typeface="Times New Roman"/>
              </a:rPr>
              <a:t> </a:t>
            </a:r>
            <a:r>
              <a:rPr sz="1600" spc="-10" dirty="0">
                <a:latin typeface="Times New Roman"/>
                <a:cs typeface="Times New Roman"/>
              </a:rPr>
              <a:t>доли </a:t>
            </a:r>
            <a:r>
              <a:rPr sz="1600" spc="-385" dirty="0">
                <a:latin typeface="Times New Roman"/>
                <a:cs typeface="Times New Roman"/>
              </a:rPr>
              <a:t> </a:t>
            </a:r>
            <a:r>
              <a:rPr sz="1600" dirty="0">
                <a:latin typeface="Times New Roman"/>
                <a:cs typeface="Times New Roman"/>
              </a:rPr>
              <a:t>веществ</a:t>
            </a:r>
            <a:r>
              <a:rPr sz="1600" spc="20" dirty="0">
                <a:latin typeface="Times New Roman"/>
                <a:cs typeface="Times New Roman"/>
              </a:rPr>
              <a:t> </a:t>
            </a:r>
            <a:r>
              <a:rPr sz="1600" spc="-5" dirty="0">
                <a:latin typeface="Times New Roman"/>
                <a:cs typeface="Times New Roman"/>
              </a:rPr>
              <a:t>в </a:t>
            </a:r>
            <a:r>
              <a:rPr sz="1600" dirty="0">
                <a:latin typeface="Times New Roman"/>
                <a:cs typeface="Times New Roman"/>
              </a:rPr>
              <a:t>третьей</a:t>
            </a:r>
            <a:r>
              <a:rPr sz="1600" spc="15" dirty="0">
                <a:latin typeface="Times New Roman"/>
                <a:cs typeface="Times New Roman"/>
              </a:rPr>
              <a:t> </a:t>
            </a:r>
            <a:r>
              <a:rPr sz="1600" spc="-25" dirty="0">
                <a:latin typeface="Times New Roman"/>
                <a:cs typeface="Times New Roman"/>
              </a:rPr>
              <a:t>колбе.</a:t>
            </a:r>
            <a:r>
              <a:rPr sz="1600" dirty="0">
                <a:latin typeface="Times New Roman"/>
                <a:cs typeface="Times New Roman"/>
              </a:rPr>
              <a:t> </a:t>
            </a:r>
            <a:r>
              <a:rPr sz="1600" spc="-20" dirty="0">
                <a:latin typeface="Times New Roman"/>
                <a:cs typeface="Times New Roman"/>
              </a:rPr>
              <a:t>Гидролизом</a:t>
            </a:r>
            <a:r>
              <a:rPr sz="1600" spc="25" dirty="0">
                <a:latin typeface="Times New Roman"/>
                <a:cs typeface="Times New Roman"/>
              </a:rPr>
              <a:t> </a:t>
            </a:r>
            <a:r>
              <a:rPr sz="1600" spc="-10" dirty="0">
                <a:latin typeface="Times New Roman"/>
                <a:cs typeface="Times New Roman"/>
              </a:rPr>
              <a:t>солей</a:t>
            </a:r>
            <a:r>
              <a:rPr sz="1600" spc="15" dirty="0">
                <a:latin typeface="Times New Roman"/>
                <a:cs typeface="Times New Roman"/>
              </a:rPr>
              <a:t> </a:t>
            </a:r>
            <a:r>
              <a:rPr sz="1600" spc="-10" dirty="0">
                <a:latin typeface="Times New Roman"/>
                <a:cs typeface="Times New Roman"/>
              </a:rPr>
              <a:t>пренебречь.</a:t>
            </a:r>
            <a:endParaRPr sz="1600">
              <a:latin typeface="Times New Roman"/>
              <a:cs typeface="Times New Roman"/>
            </a:endParaRPr>
          </a:p>
        </p:txBody>
      </p:sp>
      <p:sp>
        <p:nvSpPr>
          <p:cNvPr id="3" name="object 3"/>
          <p:cNvSpPr/>
          <p:nvPr/>
        </p:nvSpPr>
        <p:spPr>
          <a:xfrm>
            <a:off x="6893306" y="1304416"/>
            <a:ext cx="279400" cy="537845"/>
          </a:xfrm>
          <a:custGeom>
            <a:avLst/>
            <a:gdLst/>
            <a:ahLst/>
            <a:cxnLst/>
            <a:rect l="l" t="t" r="r" b="b"/>
            <a:pathLst>
              <a:path w="279400" h="537844">
                <a:moveTo>
                  <a:pt x="279273" y="537337"/>
                </a:moveTo>
                <a:lnTo>
                  <a:pt x="224942" y="535509"/>
                </a:lnTo>
                <a:lnTo>
                  <a:pt x="180578" y="530526"/>
                </a:lnTo>
                <a:lnTo>
                  <a:pt x="150667" y="523138"/>
                </a:lnTo>
                <a:lnTo>
                  <a:pt x="139700" y="514096"/>
                </a:lnTo>
                <a:lnTo>
                  <a:pt x="139700" y="291973"/>
                </a:lnTo>
                <a:lnTo>
                  <a:pt x="128712" y="282930"/>
                </a:lnTo>
                <a:lnTo>
                  <a:pt x="98758" y="275542"/>
                </a:lnTo>
                <a:lnTo>
                  <a:pt x="54350" y="270559"/>
                </a:lnTo>
                <a:lnTo>
                  <a:pt x="0" y="268732"/>
                </a:lnTo>
                <a:lnTo>
                  <a:pt x="54350" y="266902"/>
                </a:lnTo>
                <a:lnTo>
                  <a:pt x="98758" y="261905"/>
                </a:lnTo>
                <a:lnTo>
                  <a:pt x="128712" y="254480"/>
                </a:lnTo>
                <a:lnTo>
                  <a:pt x="139700" y="245364"/>
                </a:lnTo>
                <a:lnTo>
                  <a:pt x="139700" y="23368"/>
                </a:lnTo>
                <a:lnTo>
                  <a:pt x="150667" y="14251"/>
                </a:lnTo>
                <a:lnTo>
                  <a:pt x="180578" y="6826"/>
                </a:lnTo>
                <a:lnTo>
                  <a:pt x="224942" y="1829"/>
                </a:lnTo>
                <a:lnTo>
                  <a:pt x="279273" y="0"/>
                </a:lnTo>
              </a:path>
            </a:pathLst>
          </a:custGeom>
          <a:ln w="6349">
            <a:solidFill>
              <a:srgbClr val="5B9BD4"/>
            </a:solidFill>
          </a:ln>
        </p:spPr>
        <p:txBody>
          <a:bodyPr wrap="square" lIns="0" tIns="0" rIns="0" bIns="0" rtlCol="0"/>
          <a:lstStyle/>
          <a:p>
            <a:endParaRPr/>
          </a:p>
        </p:txBody>
      </p:sp>
      <p:sp>
        <p:nvSpPr>
          <p:cNvPr id="4" name="object 4"/>
          <p:cNvSpPr txBox="1"/>
          <p:nvPr/>
        </p:nvSpPr>
        <p:spPr>
          <a:xfrm>
            <a:off x="7108697" y="2154427"/>
            <a:ext cx="3373754" cy="269240"/>
          </a:xfrm>
          <a:prstGeom prst="rect">
            <a:avLst/>
          </a:prstGeom>
        </p:spPr>
        <p:txBody>
          <a:bodyPr vert="horz" wrap="square" lIns="0" tIns="12065" rIns="0" bIns="0" rtlCol="0">
            <a:spAutoFit/>
          </a:bodyPr>
          <a:lstStyle/>
          <a:p>
            <a:pPr marL="50800">
              <a:lnSpc>
                <a:spcPct val="100000"/>
              </a:lnSpc>
              <a:spcBef>
                <a:spcPts val="95"/>
              </a:spcBef>
              <a:tabLst>
                <a:tab pos="3098800" algn="l"/>
              </a:tabLst>
            </a:pPr>
            <a:r>
              <a:rPr sz="1600" dirty="0">
                <a:latin typeface="Times New Roman"/>
                <a:cs typeface="Times New Roman"/>
              </a:rPr>
              <a:t>AlCl</a:t>
            </a:r>
            <a:r>
              <a:rPr sz="1575" baseline="-21164" dirty="0">
                <a:latin typeface="Times New Roman"/>
                <a:cs typeface="Times New Roman"/>
              </a:rPr>
              <a:t>3</a:t>
            </a:r>
            <a:r>
              <a:rPr sz="1575" spc="209" baseline="-21164" dirty="0">
                <a:latin typeface="Times New Roman"/>
                <a:cs typeface="Times New Roman"/>
              </a:rPr>
              <a:t> </a:t>
            </a:r>
            <a:r>
              <a:rPr sz="1600" spc="-5" dirty="0">
                <a:latin typeface="Times New Roman"/>
                <a:cs typeface="Times New Roman"/>
              </a:rPr>
              <a:t>+</a:t>
            </a:r>
            <a:r>
              <a:rPr sz="1600" spc="5" dirty="0">
                <a:latin typeface="Times New Roman"/>
                <a:cs typeface="Times New Roman"/>
              </a:rPr>
              <a:t> </a:t>
            </a:r>
            <a:r>
              <a:rPr sz="1600" dirty="0">
                <a:latin typeface="Times New Roman"/>
                <a:cs typeface="Times New Roman"/>
              </a:rPr>
              <a:t>Na</a:t>
            </a:r>
            <a:r>
              <a:rPr sz="1575" baseline="-21164" dirty="0">
                <a:latin typeface="Times New Roman"/>
                <a:cs typeface="Times New Roman"/>
              </a:rPr>
              <a:t>2</a:t>
            </a:r>
            <a:r>
              <a:rPr sz="1600" dirty="0">
                <a:latin typeface="Times New Roman"/>
                <a:cs typeface="Times New Roman"/>
              </a:rPr>
              <a:t>SO</a:t>
            </a:r>
            <a:r>
              <a:rPr sz="1575" baseline="-21164" dirty="0">
                <a:latin typeface="Times New Roman"/>
                <a:cs typeface="Times New Roman"/>
              </a:rPr>
              <a:t>4</a:t>
            </a:r>
            <a:r>
              <a:rPr sz="1575" spc="209" baseline="-21164" dirty="0">
                <a:latin typeface="Times New Roman"/>
                <a:cs typeface="Times New Roman"/>
              </a:rPr>
              <a:t> </a:t>
            </a:r>
            <a:r>
              <a:rPr sz="1600" spc="-5" dirty="0">
                <a:latin typeface="Times New Roman"/>
                <a:cs typeface="Times New Roman"/>
              </a:rPr>
              <a:t>≠	(4)</a:t>
            </a:r>
            <a:endParaRPr sz="1600">
              <a:latin typeface="Times New Roman"/>
              <a:cs typeface="Times New Roman"/>
            </a:endParaRPr>
          </a:p>
        </p:txBody>
      </p:sp>
      <p:grpSp>
        <p:nvGrpSpPr>
          <p:cNvPr id="5" name="object 5"/>
          <p:cNvGrpSpPr/>
          <p:nvPr/>
        </p:nvGrpSpPr>
        <p:grpSpPr>
          <a:xfrm>
            <a:off x="6528816" y="1233932"/>
            <a:ext cx="681355" cy="1210945"/>
            <a:chOff x="6528816" y="1233932"/>
            <a:chExt cx="681355" cy="1210945"/>
          </a:xfrm>
        </p:grpSpPr>
        <p:sp>
          <p:nvSpPr>
            <p:cNvPr id="6" name="object 6"/>
            <p:cNvSpPr/>
            <p:nvPr/>
          </p:nvSpPr>
          <p:spPr>
            <a:xfrm>
              <a:off x="6535166" y="1240282"/>
              <a:ext cx="403860" cy="403860"/>
            </a:xfrm>
            <a:custGeom>
              <a:avLst/>
              <a:gdLst/>
              <a:ahLst/>
              <a:cxnLst/>
              <a:rect l="l" t="t" r="r" b="b"/>
              <a:pathLst>
                <a:path w="403859" h="403860">
                  <a:moveTo>
                    <a:pt x="201930" y="0"/>
                  </a:moveTo>
                  <a:lnTo>
                    <a:pt x="155634" y="5333"/>
                  </a:lnTo>
                  <a:lnTo>
                    <a:pt x="113133" y="20527"/>
                  </a:lnTo>
                  <a:lnTo>
                    <a:pt x="75640" y="44367"/>
                  </a:lnTo>
                  <a:lnTo>
                    <a:pt x="44367" y="75640"/>
                  </a:lnTo>
                  <a:lnTo>
                    <a:pt x="20527" y="113133"/>
                  </a:lnTo>
                  <a:lnTo>
                    <a:pt x="5334" y="155634"/>
                  </a:lnTo>
                  <a:lnTo>
                    <a:pt x="0" y="201929"/>
                  </a:lnTo>
                  <a:lnTo>
                    <a:pt x="5333" y="248225"/>
                  </a:lnTo>
                  <a:lnTo>
                    <a:pt x="20527" y="290726"/>
                  </a:lnTo>
                  <a:lnTo>
                    <a:pt x="44367" y="328219"/>
                  </a:lnTo>
                  <a:lnTo>
                    <a:pt x="75640" y="359492"/>
                  </a:lnTo>
                  <a:lnTo>
                    <a:pt x="113133" y="383332"/>
                  </a:lnTo>
                  <a:lnTo>
                    <a:pt x="155634" y="398525"/>
                  </a:lnTo>
                  <a:lnTo>
                    <a:pt x="201930" y="403859"/>
                  </a:lnTo>
                  <a:lnTo>
                    <a:pt x="248225" y="398525"/>
                  </a:lnTo>
                  <a:lnTo>
                    <a:pt x="290726" y="383332"/>
                  </a:lnTo>
                  <a:lnTo>
                    <a:pt x="328219" y="359492"/>
                  </a:lnTo>
                  <a:lnTo>
                    <a:pt x="359492" y="328219"/>
                  </a:lnTo>
                  <a:lnTo>
                    <a:pt x="383332" y="290726"/>
                  </a:lnTo>
                  <a:lnTo>
                    <a:pt x="398526" y="248225"/>
                  </a:lnTo>
                  <a:lnTo>
                    <a:pt x="403860" y="201929"/>
                  </a:lnTo>
                  <a:lnTo>
                    <a:pt x="398526" y="155634"/>
                  </a:lnTo>
                  <a:lnTo>
                    <a:pt x="383332" y="113133"/>
                  </a:lnTo>
                  <a:lnTo>
                    <a:pt x="359492" y="75640"/>
                  </a:lnTo>
                  <a:lnTo>
                    <a:pt x="328219" y="44367"/>
                  </a:lnTo>
                  <a:lnTo>
                    <a:pt x="290726" y="20527"/>
                  </a:lnTo>
                  <a:lnTo>
                    <a:pt x="248225" y="5333"/>
                  </a:lnTo>
                  <a:lnTo>
                    <a:pt x="201930" y="0"/>
                  </a:lnTo>
                  <a:close/>
                </a:path>
              </a:pathLst>
            </a:custGeom>
            <a:solidFill>
              <a:srgbClr val="5B9BD4"/>
            </a:solidFill>
          </p:spPr>
          <p:txBody>
            <a:bodyPr wrap="square" lIns="0" tIns="0" rIns="0" bIns="0" rtlCol="0"/>
            <a:lstStyle/>
            <a:p>
              <a:endParaRPr/>
            </a:p>
          </p:txBody>
        </p:sp>
        <p:sp>
          <p:nvSpPr>
            <p:cNvPr id="7" name="object 7"/>
            <p:cNvSpPr/>
            <p:nvPr/>
          </p:nvSpPr>
          <p:spPr>
            <a:xfrm>
              <a:off x="6535166" y="1240282"/>
              <a:ext cx="403860" cy="403860"/>
            </a:xfrm>
            <a:custGeom>
              <a:avLst/>
              <a:gdLst/>
              <a:ahLst/>
              <a:cxnLst/>
              <a:rect l="l" t="t" r="r" b="b"/>
              <a:pathLst>
                <a:path w="403859" h="403860">
                  <a:moveTo>
                    <a:pt x="0" y="201929"/>
                  </a:moveTo>
                  <a:lnTo>
                    <a:pt x="5334" y="155634"/>
                  </a:lnTo>
                  <a:lnTo>
                    <a:pt x="20527" y="113133"/>
                  </a:lnTo>
                  <a:lnTo>
                    <a:pt x="44367" y="75640"/>
                  </a:lnTo>
                  <a:lnTo>
                    <a:pt x="75640" y="44367"/>
                  </a:lnTo>
                  <a:lnTo>
                    <a:pt x="113133" y="20527"/>
                  </a:lnTo>
                  <a:lnTo>
                    <a:pt x="155634" y="5333"/>
                  </a:lnTo>
                  <a:lnTo>
                    <a:pt x="201930" y="0"/>
                  </a:lnTo>
                  <a:lnTo>
                    <a:pt x="248225" y="5333"/>
                  </a:lnTo>
                  <a:lnTo>
                    <a:pt x="290726" y="20527"/>
                  </a:lnTo>
                  <a:lnTo>
                    <a:pt x="328219" y="44367"/>
                  </a:lnTo>
                  <a:lnTo>
                    <a:pt x="359492" y="75640"/>
                  </a:lnTo>
                  <a:lnTo>
                    <a:pt x="383332" y="113133"/>
                  </a:lnTo>
                  <a:lnTo>
                    <a:pt x="398526" y="155634"/>
                  </a:lnTo>
                  <a:lnTo>
                    <a:pt x="403860" y="201929"/>
                  </a:lnTo>
                  <a:lnTo>
                    <a:pt x="398526" y="248225"/>
                  </a:lnTo>
                  <a:lnTo>
                    <a:pt x="383332" y="290726"/>
                  </a:lnTo>
                  <a:lnTo>
                    <a:pt x="359492" y="328219"/>
                  </a:lnTo>
                  <a:lnTo>
                    <a:pt x="328219" y="359492"/>
                  </a:lnTo>
                  <a:lnTo>
                    <a:pt x="290726" y="383332"/>
                  </a:lnTo>
                  <a:lnTo>
                    <a:pt x="248225" y="398525"/>
                  </a:lnTo>
                  <a:lnTo>
                    <a:pt x="201930" y="403859"/>
                  </a:lnTo>
                  <a:lnTo>
                    <a:pt x="155634" y="398525"/>
                  </a:lnTo>
                  <a:lnTo>
                    <a:pt x="113133" y="383332"/>
                  </a:lnTo>
                  <a:lnTo>
                    <a:pt x="75640" y="359492"/>
                  </a:lnTo>
                  <a:lnTo>
                    <a:pt x="44367" y="328219"/>
                  </a:lnTo>
                  <a:lnTo>
                    <a:pt x="20527" y="290726"/>
                  </a:lnTo>
                  <a:lnTo>
                    <a:pt x="5333" y="248225"/>
                  </a:lnTo>
                  <a:lnTo>
                    <a:pt x="0" y="201929"/>
                  </a:lnTo>
                  <a:close/>
                </a:path>
              </a:pathLst>
            </a:custGeom>
            <a:ln w="12700">
              <a:solidFill>
                <a:srgbClr val="41709C"/>
              </a:solidFill>
            </a:ln>
          </p:spPr>
          <p:txBody>
            <a:bodyPr wrap="square" lIns="0" tIns="0" rIns="0" bIns="0" rtlCol="0"/>
            <a:lstStyle/>
            <a:p>
              <a:endParaRPr/>
            </a:p>
          </p:txBody>
        </p:sp>
        <p:sp>
          <p:nvSpPr>
            <p:cNvPr id="8" name="object 8"/>
            <p:cNvSpPr/>
            <p:nvPr/>
          </p:nvSpPr>
          <p:spPr>
            <a:xfrm>
              <a:off x="6927342" y="1960626"/>
              <a:ext cx="279400" cy="481330"/>
            </a:xfrm>
            <a:custGeom>
              <a:avLst/>
              <a:gdLst/>
              <a:ahLst/>
              <a:cxnLst/>
              <a:rect l="l" t="t" r="r" b="b"/>
              <a:pathLst>
                <a:path w="279400" h="481330">
                  <a:moveTo>
                    <a:pt x="279400" y="480822"/>
                  </a:moveTo>
                  <a:lnTo>
                    <a:pt x="224996" y="478994"/>
                  </a:lnTo>
                  <a:lnTo>
                    <a:pt x="180594" y="474011"/>
                  </a:lnTo>
                  <a:lnTo>
                    <a:pt x="150669" y="466623"/>
                  </a:lnTo>
                  <a:lnTo>
                    <a:pt x="139700" y="457581"/>
                  </a:lnTo>
                  <a:lnTo>
                    <a:pt x="139700" y="263652"/>
                  </a:lnTo>
                  <a:lnTo>
                    <a:pt x="128730" y="254609"/>
                  </a:lnTo>
                  <a:lnTo>
                    <a:pt x="98806" y="247221"/>
                  </a:lnTo>
                  <a:lnTo>
                    <a:pt x="54403" y="242238"/>
                  </a:lnTo>
                  <a:lnTo>
                    <a:pt x="0" y="240411"/>
                  </a:lnTo>
                  <a:lnTo>
                    <a:pt x="54403" y="238583"/>
                  </a:lnTo>
                  <a:lnTo>
                    <a:pt x="98806" y="233600"/>
                  </a:lnTo>
                  <a:lnTo>
                    <a:pt x="128730" y="226212"/>
                  </a:lnTo>
                  <a:lnTo>
                    <a:pt x="139700" y="217170"/>
                  </a:lnTo>
                  <a:lnTo>
                    <a:pt x="139700" y="23241"/>
                  </a:lnTo>
                  <a:lnTo>
                    <a:pt x="150669" y="14198"/>
                  </a:lnTo>
                  <a:lnTo>
                    <a:pt x="180594" y="6810"/>
                  </a:lnTo>
                  <a:lnTo>
                    <a:pt x="224996" y="1827"/>
                  </a:lnTo>
                  <a:lnTo>
                    <a:pt x="279400" y="0"/>
                  </a:lnTo>
                </a:path>
              </a:pathLst>
            </a:custGeom>
            <a:ln w="6350">
              <a:solidFill>
                <a:srgbClr val="5B9BD4"/>
              </a:solidFill>
            </a:ln>
          </p:spPr>
          <p:txBody>
            <a:bodyPr wrap="square" lIns="0" tIns="0" rIns="0" bIns="0" rtlCol="0"/>
            <a:lstStyle/>
            <a:p>
              <a:endParaRPr/>
            </a:p>
          </p:txBody>
        </p:sp>
        <p:sp>
          <p:nvSpPr>
            <p:cNvPr id="9" name="object 9"/>
            <p:cNvSpPr/>
            <p:nvPr/>
          </p:nvSpPr>
          <p:spPr>
            <a:xfrm>
              <a:off x="6535166" y="1858518"/>
              <a:ext cx="403860" cy="404495"/>
            </a:xfrm>
            <a:custGeom>
              <a:avLst/>
              <a:gdLst/>
              <a:ahLst/>
              <a:cxnLst/>
              <a:rect l="l" t="t" r="r" b="b"/>
              <a:pathLst>
                <a:path w="403859" h="404494">
                  <a:moveTo>
                    <a:pt x="201930" y="0"/>
                  </a:moveTo>
                  <a:lnTo>
                    <a:pt x="155634" y="5334"/>
                  </a:lnTo>
                  <a:lnTo>
                    <a:pt x="113133" y="20530"/>
                  </a:lnTo>
                  <a:lnTo>
                    <a:pt x="75640" y="44377"/>
                  </a:lnTo>
                  <a:lnTo>
                    <a:pt x="44367" y="75663"/>
                  </a:lnTo>
                  <a:lnTo>
                    <a:pt x="20527" y="113179"/>
                  </a:lnTo>
                  <a:lnTo>
                    <a:pt x="5334" y="155714"/>
                  </a:lnTo>
                  <a:lnTo>
                    <a:pt x="0" y="202057"/>
                  </a:lnTo>
                  <a:lnTo>
                    <a:pt x="5333" y="248352"/>
                  </a:lnTo>
                  <a:lnTo>
                    <a:pt x="20527" y="290853"/>
                  </a:lnTo>
                  <a:lnTo>
                    <a:pt x="44367" y="328346"/>
                  </a:lnTo>
                  <a:lnTo>
                    <a:pt x="75640" y="359619"/>
                  </a:lnTo>
                  <a:lnTo>
                    <a:pt x="113133" y="383459"/>
                  </a:lnTo>
                  <a:lnTo>
                    <a:pt x="155634" y="398653"/>
                  </a:lnTo>
                  <a:lnTo>
                    <a:pt x="201930" y="403987"/>
                  </a:lnTo>
                  <a:lnTo>
                    <a:pt x="248225" y="398653"/>
                  </a:lnTo>
                  <a:lnTo>
                    <a:pt x="290726" y="383459"/>
                  </a:lnTo>
                  <a:lnTo>
                    <a:pt x="328219" y="359619"/>
                  </a:lnTo>
                  <a:lnTo>
                    <a:pt x="359492" y="328346"/>
                  </a:lnTo>
                  <a:lnTo>
                    <a:pt x="383332" y="290853"/>
                  </a:lnTo>
                  <a:lnTo>
                    <a:pt x="398526" y="248352"/>
                  </a:lnTo>
                  <a:lnTo>
                    <a:pt x="403860" y="202057"/>
                  </a:lnTo>
                  <a:lnTo>
                    <a:pt x="398526" y="155714"/>
                  </a:lnTo>
                  <a:lnTo>
                    <a:pt x="383332" y="113179"/>
                  </a:lnTo>
                  <a:lnTo>
                    <a:pt x="359492" y="75663"/>
                  </a:lnTo>
                  <a:lnTo>
                    <a:pt x="328219" y="44377"/>
                  </a:lnTo>
                  <a:lnTo>
                    <a:pt x="290726" y="20530"/>
                  </a:lnTo>
                  <a:lnTo>
                    <a:pt x="248225" y="5334"/>
                  </a:lnTo>
                  <a:lnTo>
                    <a:pt x="201930" y="0"/>
                  </a:lnTo>
                  <a:close/>
                </a:path>
              </a:pathLst>
            </a:custGeom>
            <a:solidFill>
              <a:srgbClr val="5B9BD4"/>
            </a:solidFill>
          </p:spPr>
          <p:txBody>
            <a:bodyPr wrap="square" lIns="0" tIns="0" rIns="0" bIns="0" rtlCol="0"/>
            <a:lstStyle/>
            <a:p>
              <a:endParaRPr/>
            </a:p>
          </p:txBody>
        </p:sp>
        <p:sp>
          <p:nvSpPr>
            <p:cNvPr id="10" name="object 10"/>
            <p:cNvSpPr/>
            <p:nvPr/>
          </p:nvSpPr>
          <p:spPr>
            <a:xfrm>
              <a:off x="6535166" y="1858518"/>
              <a:ext cx="403860" cy="404495"/>
            </a:xfrm>
            <a:custGeom>
              <a:avLst/>
              <a:gdLst/>
              <a:ahLst/>
              <a:cxnLst/>
              <a:rect l="l" t="t" r="r" b="b"/>
              <a:pathLst>
                <a:path w="403859" h="404494">
                  <a:moveTo>
                    <a:pt x="0" y="202057"/>
                  </a:moveTo>
                  <a:lnTo>
                    <a:pt x="5334" y="155714"/>
                  </a:lnTo>
                  <a:lnTo>
                    <a:pt x="20527" y="113179"/>
                  </a:lnTo>
                  <a:lnTo>
                    <a:pt x="44367" y="75663"/>
                  </a:lnTo>
                  <a:lnTo>
                    <a:pt x="75640" y="44377"/>
                  </a:lnTo>
                  <a:lnTo>
                    <a:pt x="113133" y="20530"/>
                  </a:lnTo>
                  <a:lnTo>
                    <a:pt x="155634" y="5334"/>
                  </a:lnTo>
                  <a:lnTo>
                    <a:pt x="201930" y="0"/>
                  </a:lnTo>
                  <a:lnTo>
                    <a:pt x="248225" y="5334"/>
                  </a:lnTo>
                  <a:lnTo>
                    <a:pt x="290726" y="20530"/>
                  </a:lnTo>
                  <a:lnTo>
                    <a:pt x="328219" y="44377"/>
                  </a:lnTo>
                  <a:lnTo>
                    <a:pt x="359492" y="75663"/>
                  </a:lnTo>
                  <a:lnTo>
                    <a:pt x="383332" y="113179"/>
                  </a:lnTo>
                  <a:lnTo>
                    <a:pt x="398526" y="155714"/>
                  </a:lnTo>
                  <a:lnTo>
                    <a:pt x="403860" y="202057"/>
                  </a:lnTo>
                  <a:lnTo>
                    <a:pt x="398526" y="248352"/>
                  </a:lnTo>
                  <a:lnTo>
                    <a:pt x="383332" y="290853"/>
                  </a:lnTo>
                  <a:lnTo>
                    <a:pt x="359492" y="328346"/>
                  </a:lnTo>
                  <a:lnTo>
                    <a:pt x="328219" y="359619"/>
                  </a:lnTo>
                  <a:lnTo>
                    <a:pt x="290726" y="383459"/>
                  </a:lnTo>
                  <a:lnTo>
                    <a:pt x="248225" y="398653"/>
                  </a:lnTo>
                  <a:lnTo>
                    <a:pt x="201930" y="403987"/>
                  </a:lnTo>
                  <a:lnTo>
                    <a:pt x="155634" y="398653"/>
                  </a:lnTo>
                  <a:lnTo>
                    <a:pt x="113133" y="383459"/>
                  </a:lnTo>
                  <a:lnTo>
                    <a:pt x="75640" y="359619"/>
                  </a:lnTo>
                  <a:lnTo>
                    <a:pt x="44367" y="328346"/>
                  </a:lnTo>
                  <a:lnTo>
                    <a:pt x="20527" y="290853"/>
                  </a:lnTo>
                  <a:lnTo>
                    <a:pt x="5333" y="248352"/>
                  </a:lnTo>
                  <a:lnTo>
                    <a:pt x="0" y="202057"/>
                  </a:lnTo>
                  <a:close/>
                </a:path>
              </a:pathLst>
            </a:custGeom>
            <a:ln w="12700">
              <a:solidFill>
                <a:srgbClr val="41709C"/>
              </a:solidFill>
            </a:ln>
          </p:spPr>
          <p:txBody>
            <a:bodyPr wrap="square" lIns="0" tIns="0" rIns="0" bIns="0" rtlCol="0"/>
            <a:lstStyle/>
            <a:p>
              <a:endParaRPr/>
            </a:p>
          </p:txBody>
        </p:sp>
      </p:grpSp>
      <p:sp>
        <p:nvSpPr>
          <p:cNvPr id="11" name="object 11"/>
          <p:cNvSpPr txBox="1"/>
          <p:nvPr/>
        </p:nvSpPr>
        <p:spPr>
          <a:xfrm>
            <a:off x="6648957" y="1295780"/>
            <a:ext cx="4218305" cy="887730"/>
          </a:xfrm>
          <a:prstGeom prst="rect">
            <a:avLst/>
          </a:prstGeom>
        </p:spPr>
        <p:txBody>
          <a:bodyPr vert="horz" wrap="square" lIns="0" tIns="29209" rIns="0" bIns="0" rtlCol="0">
            <a:spAutoFit/>
          </a:bodyPr>
          <a:lstStyle/>
          <a:p>
            <a:pPr marL="441325" marR="55880" indent="-379095">
              <a:lnSpc>
                <a:spcPts val="1830"/>
              </a:lnSpc>
              <a:spcBef>
                <a:spcPts val="229"/>
              </a:spcBef>
              <a:buClr>
                <a:srgbClr val="FFFFFF"/>
              </a:buClr>
              <a:buFont typeface="Calibri"/>
              <a:buAutoNum type="romanUcPeriod"/>
              <a:tabLst>
                <a:tab pos="441325" algn="l"/>
                <a:tab pos="441959" algn="l"/>
              </a:tabLst>
            </a:pPr>
            <a:r>
              <a:rPr sz="2400" spc="-7" baseline="3472" dirty="0">
                <a:latin typeface="Times New Roman"/>
                <a:cs typeface="Times New Roman"/>
              </a:rPr>
              <a:t>3BaCl</a:t>
            </a:r>
            <a:r>
              <a:rPr sz="1575" spc="-7" baseline="-15873" dirty="0">
                <a:latin typeface="Times New Roman"/>
                <a:cs typeface="Times New Roman"/>
              </a:rPr>
              <a:t>2</a:t>
            </a:r>
            <a:r>
              <a:rPr sz="1575" spc="195" baseline="-15873" dirty="0">
                <a:latin typeface="Times New Roman"/>
                <a:cs typeface="Times New Roman"/>
              </a:rPr>
              <a:t> </a:t>
            </a:r>
            <a:r>
              <a:rPr sz="2400" spc="-7" baseline="3472" dirty="0">
                <a:latin typeface="Times New Roman"/>
                <a:cs typeface="Times New Roman"/>
              </a:rPr>
              <a:t>+ </a:t>
            </a:r>
            <a:r>
              <a:rPr sz="2400" baseline="3472" dirty="0">
                <a:latin typeface="Times New Roman"/>
                <a:cs typeface="Times New Roman"/>
              </a:rPr>
              <a:t>2Na</a:t>
            </a:r>
            <a:r>
              <a:rPr sz="1575" baseline="-15873" dirty="0">
                <a:latin typeface="Times New Roman"/>
                <a:cs typeface="Times New Roman"/>
              </a:rPr>
              <a:t>3</a:t>
            </a:r>
            <a:r>
              <a:rPr sz="2400" baseline="3472" dirty="0">
                <a:latin typeface="Times New Roman"/>
                <a:cs typeface="Times New Roman"/>
              </a:rPr>
              <a:t>PO</a:t>
            </a:r>
            <a:r>
              <a:rPr sz="1575" baseline="-15873" dirty="0">
                <a:latin typeface="Times New Roman"/>
                <a:cs typeface="Times New Roman"/>
              </a:rPr>
              <a:t>4</a:t>
            </a:r>
            <a:r>
              <a:rPr sz="1575" spc="202" baseline="-15873" dirty="0">
                <a:latin typeface="Times New Roman"/>
                <a:cs typeface="Times New Roman"/>
              </a:rPr>
              <a:t> </a:t>
            </a:r>
            <a:r>
              <a:rPr sz="2400" spc="-7" baseline="3472" dirty="0">
                <a:latin typeface="Times New Roman"/>
                <a:cs typeface="Times New Roman"/>
              </a:rPr>
              <a:t>=</a:t>
            </a:r>
            <a:r>
              <a:rPr sz="2400" spc="-15" baseline="3472" dirty="0">
                <a:latin typeface="Times New Roman"/>
                <a:cs typeface="Times New Roman"/>
              </a:rPr>
              <a:t> </a:t>
            </a:r>
            <a:r>
              <a:rPr sz="2400" baseline="3472" dirty="0">
                <a:latin typeface="Times New Roman"/>
                <a:cs typeface="Times New Roman"/>
              </a:rPr>
              <a:t>Ba</a:t>
            </a:r>
            <a:r>
              <a:rPr sz="1575" baseline="-15873" dirty="0">
                <a:latin typeface="Times New Roman"/>
                <a:cs typeface="Times New Roman"/>
              </a:rPr>
              <a:t>3</a:t>
            </a:r>
            <a:r>
              <a:rPr sz="2400" baseline="3472" dirty="0">
                <a:latin typeface="Times New Roman"/>
                <a:cs typeface="Times New Roman"/>
              </a:rPr>
              <a:t>(PO</a:t>
            </a:r>
            <a:r>
              <a:rPr sz="1575" baseline="-15873" dirty="0">
                <a:latin typeface="Times New Roman"/>
                <a:cs typeface="Times New Roman"/>
              </a:rPr>
              <a:t>4</a:t>
            </a:r>
            <a:r>
              <a:rPr sz="2400" baseline="3472" dirty="0">
                <a:latin typeface="Times New Roman"/>
                <a:cs typeface="Times New Roman"/>
              </a:rPr>
              <a:t>)</a:t>
            </a:r>
            <a:r>
              <a:rPr sz="1575" baseline="-15873" dirty="0">
                <a:latin typeface="Times New Roman"/>
                <a:cs typeface="Times New Roman"/>
              </a:rPr>
              <a:t>2</a:t>
            </a:r>
            <a:r>
              <a:rPr sz="2400" baseline="3472" dirty="0">
                <a:latin typeface="Times New Roman"/>
                <a:cs typeface="Times New Roman"/>
              </a:rPr>
              <a:t>↓</a:t>
            </a:r>
            <a:r>
              <a:rPr sz="2400" spc="15" baseline="3472" dirty="0">
                <a:latin typeface="Times New Roman"/>
                <a:cs typeface="Times New Roman"/>
              </a:rPr>
              <a:t> </a:t>
            </a:r>
            <a:r>
              <a:rPr sz="2400" spc="-7" baseline="3472" dirty="0">
                <a:latin typeface="Times New Roman"/>
                <a:cs typeface="Times New Roman"/>
              </a:rPr>
              <a:t>+</a:t>
            </a:r>
            <a:r>
              <a:rPr sz="2400" spc="-15" baseline="3472" dirty="0">
                <a:latin typeface="Times New Roman"/>
                <a:cs typeface="Times New Roman"/>
              </a:rPr>
              <a:t> </a:t>
            </a:r>
            <a:r>
              <a:rPr sz="2400" spc="-7" baseline="3472" dirty="0">
                <a:latin typeface="Times New Roman"/>
                <a:cs typeface="Times New Roman"/>
              </a:rPr>
              <a:t>6NaCl</a:t>
            </a:r>
            <a:r>
              <a:rPr sz="2400" baseline="3472" dirty="0">
                <a:latin typeface="Times New Roman"/>
                <a:cs typeface="Times New Roman"/>
              </a:rPr>
              <a:t> </a:t>
            </a:r>
            <a:r>
              <a:rPr sz="2400" spc="-7" baseline="3472" dirty="0">
                <a:latin typeface="Times New Roman"/>
                <a:cs typeface="Times New Roman"/>
              </a:rPr>
              <a:t>(1) </a:t>
            </a:r>
            <a:r>
              <a:rPr sz="2400" spc="-577" baseline="3472" dirty="0">
                <a:latin typeface="Times New Roman"/>
                <a:cs typeface="Times New Roman"/>
              </a:rPr>
              <a:t> </a:t>
            </a:r>
            <a:r>
              <a:rPr sz="1600" dirty="0">
                <a:latin typeface="Times New Roman"/>
                <a:cs typeface="Times New Roman"/>
              </a:rPr>
              <a:t>AlCl</a:t>
            </a:r>
            <a:r>
              <a:rPr sz="1575" baseline="-21164" dirty="0">
                <a:latin typeface="Times New Roman"/>
                <a:cs typeface="Times New Roman"/>
              </a:rPr>
              <a:t>3</a:t>
            </a:r>
            <a:r>
              <a:rPr sz="1575" spc="195" baseline="-21164" dirty="0">
                <a:latin typeface="Times New Roman"/>
                <a:cs typeface="Times New Roman"/>
              </a:rPr>
              <a:t> </a:t>
            </a:r>
            <a:r>
              <a:rPr sz="1600" spc="-5" dirty="0">
                <a:latin typeface="Times New Roman"/>
                <a:cs typeface="Times New Roman"/>
              </a:rPr>
              <a:t>+</a:t>
            </a:r>
            <a:r>
              <a:rPr sz="1600" spc="5" dirty="0">
                <a:latin typeface="Times New Roman"/>
                <a:cs typeface="Times New Roman"/>
              </a:rPr>
              <a:t> </a:t>
            </a:r>
            <a:r>
              <a:rPr sz="1600" dirty="0">
                <a:latin typeface="Times New Roman"/>
                <a:cs typeface="Times New Roman"/>
              </a:rPr>
              <a:t>Na</a:t>
            </a:r>
            <a:r>
              <a:rPr sz="1575" baseline="-21164" dirty="0">
                <a:latin typeface="Times New Roman"/>
                <a:cs typeface="Times New Roman"/>
              </a:rPr>
              <a:t>3</a:t>
            </a:r>
            <a:r>
              <a:rPr sz="1600" dirty="0">
                <a:latin typeface="Times New Roman"/>
                <a:cs typeface="Times New Roman"/>
              </a:rPr>
              <a:t>PO</a:t>
            </a:r>
            <a:r>
              <a:rPr sz="1575" baseline="-21164" dirty="0">
                <a:latin typeface="Times New Roman"/>
                <a:cs typeface="Times New Roman"/>
              </a:rPr>
              <a:t>4</a:t>
            </a:r>
            <a:r>
              <a:rPr sz="1575" spc="202" baseline="-21164" dirty="0">
                <a:latin typeface="Times New Roman"/>
                <a:cs typeface="Times New Roman"/>
              </a:rPr>
              <a:t> </a:t>
            </a:r>
            <a:r>
              <a:rPr sz="1600" spc="-5" dirty="0">
                <a:latin typeface="Times New Roman"/>
                <a:cs typeface="Times New Roman"/>
              </a:rPr>
              <a:t>=</a:t>
            </a:r>
            <a:r>
              <a:rPr sz="1600" spc="-95" dirty="0">
                <a:latin typeface="Times New Roman"/>
                <a:cs typeface="Times New Roman"/>
              </a:rPr>
              <a:t> </a:t>
            </a:r>
            <a:r>
              <a:rPr sz="1600" dirty="0">
                <a:latin typeface="Times New Roman"/>
                <a:cs typeface="Times New Roman"/>
              </a:rPr>
              <a:t>AlPO</a:t>
            </a:r>
            <a:r>
              <a:rPr sz="1575" baseline="-21164" dirty="0">
                <a:latin typeface="Times New Roman"/>
                <a:cs typeface="Times New Roman"/>
              </a:rPr>
              <a:t>4</a:t>
            </a:r>
            <a:r>
              <a:rPr sz="1600" dirty="0">
                <a:latin typeface="Times New Roman"/>
                <a:cs typeface="Times New Roman"/>
              </a:rPr>
              <a:t>↓ </a:t>
            </a:r>
            <a:r>
              <a:rPr sz="1600" spc="-5" dirty="0">
                <a:latin typeface="Times New Roman"/>
                <a:cs typeface="Times New Roman"/>
              </a:rPr>
              <a:t>+ 3NaCl</a:t>
            </a:r>
            <a:r>
              <a:rPr sz="1600" spc="-10" dirty="0">
                <a:latin typeface="Times New Roman"/>
                <a:cs typeface="Times New Roman"/>
              </a:rPr>
              <a:t> </a:t>
            </a:r>
            <a:r>
              <a:rPr sz="1600" spc="-5" dirty="0">
                <a:latin typeface="Times New Roman"/>
                <a:cs typeface="Times New Roman"/>
              </a:rPr>
              <a:t>(2)</a:t>
            </a:r>
            <a:endParaRPr sz="1600">
              <a:latin typeface="Times New Roman"/>
              <a:cs typeface="Times New Roman"/>
            </a:endParaRPr>
          </a:p>
          <a:p>
            <a:pPr marL="510540" indent="-472440">
              <a:lnSpc>
                <a:spcPct val="100000"/>
              </a:lnSpc>
              <a:spcBef>
                <a:spcPts val="1075"/>
              </a:spcBef>
              <a:buClr>
                <a:srgbClr val="FFFFFF"/>
              </a:buClr>
              <a:buFont typeface="Calibri"/>
              <a:buAutoNum type="romanUcPeriod"/>
              <a:tabLst>
                <a:tab pos="509905" algn="l"/>
                <a:tab pos="510540" algn="l"/>
              </a:tabLst>
            </a:pPr>
            <a:r>
              <a:rPr sz="2400" baseline="1736" dirty="0">
                <a:latin typeface="Times New Roman"/>
                <a:cs typeface="Times New Roman"/>
              </a:rPr>
              <a:t>BaCl</a:t>
            </a:r>
            <a:r>
              <a:rPr sz="1575" baseline="-18518" dirty="0">
                <a:latin typeface="Times New Roman"/>
                <a:cs typeface="Times New Roman"/>
              </a:rPr>
              <a:t>2</a:t>
            </a:r>
            <a:r>
              <a:rPr sz="1575" spc="195" baseline="-18518" dirty="0">
                <a:latin typeface="Times New Roman"/>
                <a:cs typeface="Times New Roman"/>
              </a:rPr>
              <a:t> </a:t>
            </a:r>
            <a:r>
              <a:rPr sz="2400" spc="-7" baseline="1736" dirty="0">
                <a:latin typeface="Times New Roman"/>
                <a:cs typeface="Times New Roman"/>
              </a:rPr>
              <a:t>+</a:t>
            </a:r>
            <a:r>
              <a:rPr sz="2400" spc="-15" baseline="1736" dirty="0">
                <a:latin typeface="Times New Roman"/>
                <a:cs typeface="Times New Roman"/>
              </a:rPr>
              <a:t> </a:t>
            </a:r>
            <a:r>
              <a:rPr sz="2400" baseline="1736" dirty="0">
                <a:latin typeface="Times New Roman"/>
                <a:cs typeface="Times New Roman"/>
              </a:rPr>
              <a:t>Na</a:t>
            </a:r>
            <a:r>
              <a:rPr sz="1575" baseline="-18518" dirty="0">
                <a:latin typeface="Times New Roman"/>
                <a:cs typeface="Times New Roman"/>
              </a:rPr>
              <a:t>2</a:t>
            </a:r>
            <a:r>
              <a:rPr sz="2400" baseline="1736" dirty="0">
                <a:latin typeface="Times New Roman"/>
                <a:cs typeface="Times New Roman"/>
              </a:rPr>
              <a:t>SO</a:t>
            </a:r>
            <a:r>
              <a:rPr sz="1575" baseline="-18518" dirty="0">
                <a:latin typeface="Times New Roman"/>
                <a:cs typeface="Times New Roman"/>
              </a:rPr>
              <a:t>4</a:t>
            </a:r>
            <a:r>
              <a:rPr sz="1575" spc="202" baseline="-18518" dirty="0">
                <a:latin typeface="Times New Roman"/>
                <a:cs typeface="Times New Roman"/>
              </a:rPr>
              <a:t> </a:t>
            </a:r>
            <a:r>
              <a:rPr sz="2400" spc="-7" baseline="1736" dirty="0">
                <a:latin typeface="Times New Roman"/>
                <a:cs typeface="Times New Roman"/>
              </a:rPr>
              <a:t>=</a:t>
            </a:r>
            <a:r>
              <a:rPr sz="2400" baseline="1736" dirty="0">
                <a:latin typeface="Times New Roman"/>
                <a:cs typeface="Times New Roman"/>
              </a:rPr>
              <a:t> BaSO</a:t>
            </a:r>
            <a:r>
              <a:rPr sz="1575" baseline="-18518" dirty="0">
                <a:latin typeface="Times New Roman"/>
                <a:cs typeface="Times New Roman"/>
              </a:rPr>
              <a:t>4</a:t>
            </a:r>
            <a:r>
              <a:rPr sz="2400" baseline="1736" dirty="0">
                <a:latin typeface="Times New Roman"/>
                <a:cs typeface="Times New Roman"/>
              </a:rPr>
              <a:t>↓</a:t>
            </a:r>
            <a:r>
              <a:rPr sz="2400" spc="-30" baseline="1736" dirty="0">
                <a:latin typeface="Times New Roman"/>
                <a:cs typeface="Times New Roman"/>
              </a:rPr>
              <a:t> </a:t>
            </a:r>
            <a:r>
              <a:rPr sz="2400" spc="-7" baseline="1736" dirty="0">
                <a:latin typeface="Times New Roman"/>
                <a:cs typeface="Times New Roman"/>
              </a:rPr>
              <a:t>+</a:t>
            </a:r>
            <a:r>
              <a:rPr sz="2400" baseline="1736" dirty="0">
                <a:latin typeface="Times New Roman"/>
                <a:cs typeface="Times New Roman"/>
              </a:rPr>
              <a:t> </a:t>
            </a:r>
            <a:r>
              <a:rPr sz="2400" spc="-15" baseline="1736" dirty="0">
                <a:latin typeface="Times New Roman"/>
                <a:cs typeface="Times New Roman"/>
              </a:rPr>
              <a:t>2NaCl</a:t>
            </a:r>
            <a:r>
              <a:rPr sz="2400" baseline="1736" dirty="0">
                <a:latin typeface="Times New Roman"/>
                <a:cs typeface="Times New Roman"/>
              </a:rPr>
              <a:t> </a:t>
            </a:r>
            <a:r>
              <a:rPr sz="2400" spc="-7" baseline="1736" dirty="0">
                <a:latin typeface="Times New Roman"/>
                <a:cs typeface="Times New Roman"/>
              </a:rPr>
              <a:t>(3)</a:t>
            </a:r>
            <a:endParaRPr sz="2400" baseline="1736">
              <a:latin typeface="Times New Roman"/>
              <a:cs typeface="Times New Roman"/>
            </a:endParaRPr>
          </a:p>
        </p:txBody>
      </p:sp>
      <p:sp>
        <p:nvSpPr>
          <p:cNvPr id="12" name="object 12"/>
          <p:cNvSpPr txBox="1"/>
          <p:nvPr/>
        </p:nvSpPr>
        <p:spPr>
          <a:xfrm>
            <a:off x="526795" y="1385189"/>
            <a:ext cx="5635625" cy="1012190"/>
          </a:xfrm>
          <a:prstGeom prst="rect">
            <a:avLst/>
          </a:prstGeom>
        </p:spPr>
        <p:txBody>
          <a:bodyPr vert="horz" wrap="square" lIns="0" tIns="139700" rIns="0" bIns="0" rtlCol="0">
            <a:spAutoFit/>
          </a:bodyPr>
          <a:lstStyle/>
          <a:p>
            <a:pPr marL="154305">
              <a:lnSpc>
                <a:spcPct val="100000"/>
              </a:lnSpc>
              <a:spcBef>
                <a:spcPts val="1100"/>
              </a:spcBef>
            </a:pPr>
            <a:r>
              <a:rPr sz="2400" b="1" dirty="0">
                <a:latin typeface="Calibri"/>
                <a:cs typeface="Calibri"/>
              </a:rPr>
              <a:t>Д)</a:t>
            </a:r>
            <a:r>
              <a:rPr sz="2400" b="1" spc="-20" dirty="0">
                <a:latin typeface="Calibri"/>
                <a:cs typeface="Calibri"/>
              </a:rPr>
              <a:t> </a:t>
            </a:r>
            <a:r>
              <a:rPr sz="2400" b="1" spc="-10" dirty="0">
                <a:latin typeface="Calibri"/>
                <a:cs typeface="Calibri"/>
              </a:rPr>
              <a:t>Решение</a:t>
            </a:r>
            <a:endParaRPr sz="2400">
              <a:latin typeface="Calibri"/>
              <a:cs typeface="Calibri"/>
            </a:endParaRPr>
          </a:p>
          <a:p>
            <a:pPr marL="12700">
              <a:lnSpc>
                <a:spcPct val="100000"/>
              </a:lnSpc>
              <a:spcBef>
                <a:spcPts val="1005"/>
              </a:spcBef>
            </a:pPr>
            <a:r>
              <a:rPr sz="2400" i="1" spc="-5" dirty="0">
                <a:latin typeface="Times New Roman"/>
                <a:cs typeface="Times New Roman"/>
              </a:rPr>
              <a:t>Составляем</a:t>
            </a:r>
            <a:r>
              <a:rPr sz="2400" i="1" spc="-10" dirty="0">
                <a:latin typeface="Times New Roman"/>
                <a:cs typeface="Times New Roman"/>
              </a:rPr>
              <a:t> </a:t>
            </a:r>
            <a:r>
              <a:rPr sz="2400" i="1" dirty="0">
                <a:latin typeface="Times New Roman"/>
                <a:cs typeface="Times New Roman"/>
              </a:rPr>
              <a:t>и</a:t>
            </a:r>
            <a:r>
              <a:rPr sz="2400" i="1" spc="-15" dirty="0">
                <a:latin typeface="Times New Roman"/>
                <a:cs typeface="Times New Roman"/>
              </a:rPr>
              <a:t> </a:t>
            </a:r>
            <a:r>
              <a:rPr sz="2400" i="1" spc="-10" dirty="0">
                <a:latin typeface="Times New Roman"/>
                <a:cs typeface="Times New Roman"/>
              </a:rPr>
              <a:t>решаем</a:t>
            </a:r>
            <a:r>
              <a:rPr sz="2400" i="1" spc="-25" dirty="0">
                <a:latin typeface="Times New Roman"/>
                <a:cs typeface="Times New Roman"/>
              </a:rPr>
              <a:t> </a:t>
            </a:r>
            <a:r>
              <a:rPr sz="2400" i="1" spc="-10" dirty="0">
                <a:latin typeface="Times New Roman"/>
                <a:cs typeface="Times New Roman"/>
              </a:rPr>
              <a:t>систем</a:t>
            </a:r>
            <a:r>
              <a:rPr sz="2400" i="1" spc="-20" dirty="0">
                <a:latin typeface="Times New Roman"/>
                <a:cs typeface="Times New Roman"/>
              </a:rPr>
              <a:t> </a:t>
            </a:r>
            <a:r>
              <a:rPr sz="2400" i="1" dirty="0">
                <a:latin typeface="Times New Roman"/>
                <a:cs typeface="Times New Roman"/>
              </a:rPr>
              <a:t>у</a:t>
            </a:r>
            <a:r>
              <a:rPr sz="2400" i="1" spc="-25" dirty="0">
                <a:latin typeface="Times New Roman"/>
                <a:cs typeface="Times New Roman"/>
              </a:rPr>
              <a:t> </a:t>
            </a:r>
            <a:r>
              <a:rPr sz="2400" i="1" spc="-5" dirty="0">
                <a:latin typeface="Times New Roman"/>
                <a:cs typeface="Times New Roman"/>
              </a:rPr>
              <a:t>уравнений.</a:t>
            </a:r>
            <a:endParaRPr sz="2400">
              <a:latin typeface="Times New Roman"/>
              <a:cs typeface="Times New Roman"/>
            </a:endParaRPr>
          </a:p>
        </p:txBody>
      </p:sp>
      <p:graphicFrame>
        <p:nvGraphicFramePr>
          <p:cNvPr id="13" name="object 13"/>
          <p:cNvGraphicFramePr>
            <a:graphicFrameLocks noGrp="1"/>
          </p:cNvGraphicFramePr>
          <p:nvPr/>
        </p:nvGraphicFramePr>
        <p:xfrm>
          <a:off x="554227" y="2661199"/>
          <a:ext cx="10215245" cy="847650"/>
        </p:xfrm>
        <a:graphic>
          <a:graphicData uri="http://schemas.openxmlformats.org/drawingml/2006/table">
            <a:tbl>
              <a:tblPr firstRow="1" bandRow="1">
                <a:tableStyleId>{2D5ABB26-0587-4C30-8999-92F81FD0307C}</a:tableStyleId>
              </a:tblPr>
              <a:tblGrid>
                <a:gridCol w="6997700"/>
                <a:gridCol w="3217545"/>
              </a:tblGrid>
              <a:tr h="423656">
                <a:tc>
                  <a:txBody>
                    <a:bodyPr/>
                    <a:lstStyle/>
                    <a:p>
                      <a:pPr marL="127000">
                        <a:lnSpc>
                          <a:spcPts val="2620"/>
                        </a:lnSpc>
                      </a:pPr>
                      <a:r>
                        <a:rPr sz="2400" i="1" dirty="0">
                          <a:latin typeface="Times New Roman"/>
                          <a:cs typeface="Times New Roman"/>
                        </a:rPr>
                        <a:t>x</a:t>
                      </a:r>
                      <a:r>
                        <a:rPr sz="2400" dirty="0">
                          <a:latin typeface="Times New Roman"/>
                          <a:cs typeface="Times New Roman"/>
                        </a:rPr>
                        <a:t>⸱2/3</a:t>
                      </a:r>
                      <a:r>
                        <a:rPr sz="2400" spc="-35" dirty="0">
                          <a:latin typeface="Times New Roman"/>
                          <a:cs typeface="Times New Roman"/>
                        </a:rPr>
                        <a:t> </a:t>
                      </a:r>
                      <a:r>
                        <a:rPr sz="2400" dirty="0">
                          <a:latin typeface="Times New Roman"/>
                          <a:cs typeface="Times New Roman"/>
                        </a:rPr>
                        <a:t>+</a:t>
                      </a:r>
                      <a:r>
                        <a:rPr sz="2400" spc="-10" dirty="0">
                          <a:latin typeface="Times New Roman"/>
                          <a:cs typeface="Times New Roman"/>
                        </a:rPr>
                        <a:t> </a:t>
                      </a:r>
                      <a:r>
                        <a:rPr sz="2400" dirty="0">
                          <a:latin typeface="Times New Roman"/>
                          <a:cs typeface="Times New Roman"/>
                        </a:rPr>
                        <a:t>y</a:t>
                      </a:r>
                      <a:r>
                        <a:rPr sz="2400" spc="-15" dirty="0">
                          <a:latin typeface="Times New Roman"/>
                          <a:cs typeface="Times New Roman"/>
                        </a:rPr>
                        <a:t> </a:t>
                      </a:r>
                      <a:r>
                        <a:rPr sz="2400" dirty="0">
                          <a:latin typeface="Times New Roman"/>
                          <a:cs typeface="Times New Roman"/>
                        </a:rPr>
                        <a:t>=</a:t>
                      </a:r>
                      <a:r>
                        <a:rPr sz="2400" spc="-15" dirty="0">
                          <a:latin typeface="Times New Roman"/>
                          <a:cs typeface="Times New Roman"/>
                        </a:rPr>
                        <a:t> </a:t>
                      </a:r>
                      <a:r>
                        <a:rPr sz="2400" dirty="0">
                          <a:latin typeface="Times New Roman"/>
                          <a:cs typeface="Times New Roman"/>
                        </a:rPr>
                        <a:t>0,1</a:t>
                      </a:r>
                      <a:endParaRPr sz="2400">
                        <a:latin typeface="Times New Roman"/>
                        <a:cs typeface="Times New Roman"/>
                      </a:endParaRPr>
                    </a:p>
                  </a:txBody>
                  <a:tcPr marL="0" marR="0" marT="0" marB="0"/>
                </a:tc>
                <a:tc>
                  <a:txBody>
                    <a:bodyPr/>
                    <a:lstStyle/>
                    <a:p>
                      <a:pPr marL="431165">
                        <a:lnSpc>
                          <a:spcPts val="2620"/>
                        </a:lnSpc>
                      </a:pPr>
                      <a:r>
                        <a:rPr sz="2400" i="1" dirty="0">
                          <a:latin typeface="Times New Roman"/>
                          <a:cs typeface="Times New Roman"/>
                        </a:rPr>
                        <a:t>x</a:t>
                      </a:r>
                      <a:r>
                        <a:rPr sz="2400" i="1" spc="-15" dirty="0">
                          <a:latin typeface="Times New Roman"/>
                          <a:cs typeface="Times New Roman"/>
                        </a:rPr>
                        <a:t> </a:t>
                      </a:r>
                      <a:r>
                        <a:rPr sz="2400" dirty="0">
                          <a:latin typeface="Times New Roman"/>
                          <a:cs typeface="Times New Roman"/>
                        </a:rPr>
                        <a:t>=</a:t>
                      </a:r>
                      <a:r>
                        <a:rPr sz="2400" spc="-25" dirty="0">
                          <a:latin typeface="Times New Roman"/>
                          <a:cs typeface="Times New Roman"/>
                        </a:rPr>
                        <a:t> </a:t>
                      </a:r>
                      <a:r>
                        <a:rPr sz="2400" dirty="0">
                          <a:latin typeface="Times New Roman"/>
                          <a:cs typeface="Times New Roman"/>
                        </a:rPr>
                        <a:t>0,075</a:t>
                      </a:r>
                      <a:r>
                        <a:rPr sz="2400" spc="-15" dirty="0">
                          <a:latin typeface="Times New Roman"/>
                          <a:cs typeface="Times New Roman"/>
                        </a:rPr>
                        <a:t> </a:t>
                      </a:r>
                      <a:r>
                        <a:rPr sz="2400" spc="-10" dirty="0">
                          <a:latin typeface="Times New Roman"/>
                          <a:cs typeface="Times New Roman"/>
                        </a:rPr>
                        <a:t>моль</a:t>
                      </a:r>
                      <a:r>
                        <a:rPr sz="2400" spc="-5" dirty="0">
                          <a:latin typeface="Times New Roman"/>
                          <a:cs typeface="Times New Roman"/>
                        </a:rPr>
                        <a:t> BaCl</a:t>
                      </a:r>
                      <a:r>
                        <a:rPr sz="2400" spc="-7" baseline="-20833" dirty="0">
                          <a:latin typeface="Times New Roman"/>
                          <a:cs typeface="Times New Roman"/>
                        </a:rPr>
                        <a:t>2</a:t>
                      </a:r>
                      <a:endParaRPr sz="2400" baseline="-20833">
                        <a:latin typeface="Times New Roman"/>
                        <a:cs typeface="Times New Roman"/>
                      </a:endParaRPr>
                    </a:p>
                  </a:txBody>
                  <a:tcPr marL="0" marR="0" marT="0" marB="0"/>
                </a:tc>
              </a:tr>
              <a:tr h="423994">
                <a:tc>
                  <a:txBody>
                    <a:bodyPr/>
                    <a:lstStyle/>
                    <a:p>
                      <a:pPr marL="127000">
                        <a:lnSpc>
                          <a:spcPct val="100000"/>
                        </a:lnSpc>
                        <a:spcBef>
                          <a:spcPts val="5"/>
                        </a:spcBef>
                      </a:pPr>
                      <a:r>
                        <a:rPr sz="2400" dirty="0">
                          <a:latin typeface="Times New Roman"/>
                          <a:cs typeface="Times New Roman"/>
                        </a:rPr>
                        <a:t>0,1</a:t>
                      </a:r>
                      <a:r>
                        <a:rPr sz="2400" spc="-5" dirty="0">
                          <a:latin typeface="Times New Roman"/>
                          <a:cs typeface="Times New Roman"/>
                        </a:rPr>
                        <a:t> </a:t>
                      </a:r>
                      <a:r>
                        <a:rPr sz="2400" dirty="0">
                          <a:latin typeface="Times New Roman"/>
                          <a:cs typeface="Times New Roman"/>
                        </a:rPr>
                        <a:t>=</a:t>
                      </a:r>
                      <a:r>
                        <a:rPr sz="2400" spc="-15" dirty="0">
                          <a:latin typeface="Times New Roman"/>
                          <a:cs typeface="Times New Roman"/>
                        </a:rPr>
                        <a:t> </a:t>
                      </a:r>
                      <a:r>
                        <a:rPr sz="2400" dirty="0">
                          <a:latin typeface="Times New Roman"/>
                          <a:cs typeface="Times New Roman"/>
                        </a:rPr>
                        <a:t>(31,122</a:t>
                      </a:r>
                      <a:r>
                        <a:rPr sz="2400" spc="-5" dirty="0">
                          <a:latin typeface="Times New Roman"/>
                          <a:cs typeface="Times New Roman"/>
                        </a:rPr>
                        <a:t> </a:t>
                      </a:r>
                      <a:r>
                        <a:rPr sz="2400" dirty="0">
                          <a:latin typeface="Times New Roman"/>
                          <a:cs typeface="Times New Roman"/>
                        </a:rPr>
                        <a:t>–</a:t>
                      </a:r>
                      <a:r>
                        <a:rPr sz="2400" spc="-5" dirty="0">
                          <a:latin typeface="Times New Roman"/>
                          <a:cs typeface="Times New Roman"/>
                        </a:rPr>
                        <a:t> 142⸱0,4</a:t>
                      </a:r>
                      <a:r>
                        <a:rPr sz="2400" i="1" spc="-5" dirty="0">
                          <a:latin typeface="Times New Roman"/>
                          <a:cs typeface="Times New Roman"/>
                        </a:rPr>
                        <a:t>x</a:t>
                      </a:r>
                      <a:r>
                        <a:rPr sz="2400" spc="-5" dirty="0">
                          <a:latin typeface="Times New Roman"/>
                          <a:cs typeface="Times New Roman"/>
                        </a:rPr>
                        <a:t>)/</a:t>
                      </a:r>
                      <a:r>
                        <a:rPr sz="2400" spc="-20" dirty="0">
                          <a:latin typeface="Times New Roman"/>
                          <a:cs typeface="Times New Roman"/>
                        </a:rPr>
                        <a:t> </a:t>
                      </a:r>
                      <a:r>
                        <a:rPr sz="2400" dirty="0">
                          <a:latin typeface="Times New Roman"/>
                          <a:cs typeface="Times New Roman"/>
                        </a:rPr>
                        <a:t>(120 +</a:t>
                      </a:r>
                      <a:r>
                        <a:rPr sz="2400" spc="-20" dirty="0">
                          <a:latin typeface="Times New Roman"/>
                          <a:cs typeface="Times New Roman"/>
                        </a:rPr>
                        <a:t> </a:t>
                      </a:r>
                      <a:r>
                        <a:rPr sz="2400" dirty="0">
                          <a:latin typeface="Times New Roman"/>
                          <a:cs typeface="Times New Roman"/>
                        </a:rPr>
                        <a:t>155,61</a:t>
                      </a:r>
                      <a:r>
                        <a:rPr sz="2400" spc="-5" dirty="0">
                          <a:latin typeface="Times New Roman"/>
                          <a:cs typeface="Times New Roman"/>
                        </a:rPr>
                        <a:t> </a:t>
                      </a:r>
                      <a:r>
                        <a:rPr sz="2400" dirty="0">
                          <a:latin typeface="Times New Roman"/>
                          <a:cs typeface="Times New Roman"/>
                        </a:rPr>
                        <a:t>- </a:t>
                      </a:r>
                      <a:r>
                        <a:rPr sz="2400" spc="-5" dirty="0">
                          <a:latin typeface="Times New Roman"/>
                          <a:cs typeface="Times New Roman"/>
                        </a:rPr>
                        <a:t>233⸱0,4</a:t>
                      </a:r>
                      <a:r>
                        <a:rPr sz="2400" i="1" spc="-5" dirty="0">
                          <a:latin typeface="Times New Roman"/>
                          <a:cs typeface="Times New Roman"/>
                        </a:rPr>
                        <a:t>x</a:t>
                      </a:r>
                      <a:r>
                        <a:rPr sz="2400" spc="-5" dirty="0">
                          <a:latin typeface="Times New Roman"/>
                          <a:cs typeface="Times New Roman"/>
                        </a:rPr>
                        <a:t>)</a:t>
                      </a:r>
                      <a:endParaRPr sz="2400">
                        <a:latin typeface="Times New Roman"/>
                        <a:cs typeface="Times New Roman"/>
                      </a:endParaRPr>
                    </a:p>
                  </a:txBody>
                  <a:tcPr marL="0" marR="0" marT="635" marB="0"/>
                </a:tc>
                <a:tc>
                  <a:txBody>
                    <a:bodyPr/>
                    <a:lstStyle/>
                    <a:p>
                      <a:pPr marL="431165">
                        <a:lnSpc>
                          <a:spcPct val="100000"/>
                        </a:lnSpc>
                        <a:spcBef>
                          <a:spcPts val="5"/>
                        </a:spcBef>
                      </a:pPr>
                      <a:r>
                        <a:rPr sz="2400" i="1" dirty="0">
                          <a:latin typeface="Times New Roman"/>
                          <a:cs typeface="Times New Roman"/>
                        </a:rPr>
                        <a:t>y</a:t>
                      </a:r>
                      <a:r>
                        <a:rPr sz="2400" i="1" spc="-10" dirty="0">
                          <a:latin typeface="Times New Roman"/>
                          <a:cs typeface="Times New Roman"/>
                        </a:rPr>
                        <a:t> </a:t>
                      </a:r>
                      <a:r>
                        <a:rPr sz="2400" dirty="0">
                          <a:latin typeface="Times New Roman"/>
                          <a:cs typeface="Times New Roman"/>
                        </a:rPr>
                        <a:t>=</a:t>
                      </a:r>
                      <a:r>
                        <a:rPr sz="2400" spc="-20" dirty="0">
                          <a:latin typeface="Times New Roman"/>
                          <a:cs typeface="Times New Roman"/>
                        </a:rPr>
                        <a:t> </a:t>
                      </a:r>
                      <a:r>
                        <a:rPr sz="2400" spc="-5" dirty="0">
                          <a:latin typeface="Times New Roman"/>
                          <a:cs typeface="Times New Roman"/>
                        </a:rPr>
                        <a:t>0,05</a:t>
                      </a:r>
                      <a:r>
                        <a:rPr sz="2400" spc="-10" dirty="0">
                          <a:latin typeface="Times New Roman"/>
                          <a:cs typeface="Times New Roman"/>
                        </a:rPr>
                        <a:t> моль</a:t>
                      </a:r>
                      <a:r>
                        <a:rPr sz="2400" spc="-130" dirty="0">
                          <a:latin typeface="Times New Roman"/>
                          <a:cs typeface="Times New Roman"/>
                        </a:rPr>
                        <a:t> </a:t>
                      </a:r>
                      <a:r>
                        <a:rPr sz="2400" spc="-5" dirty="0">
                          <a:latin typeface="Times New Roman"/>
                          <a:cs typeface="Times New Roman"/>
                        </a:rPr>
                        <a:t>AlCl</a:t>
                      </a:r>
                      <a:r>
                        <a:rPr sz="2400" spc="-7" baseline="-20833" dirty="0">
                          <a:latin typeface="Times New Roman"/>
                          <a:cs typeface="Times New Roman"/>
                        </a:rPr>
                        <a:t>3</a:t>
                      </a:r>
                      <a:endParaRPr sz="2400" baseline="-20833">
                        <a:latin typeface="Times New Roman"/>
                        <a:cs typeface="Times New Roman"/>
                      </a:endParaRPr>
                    </a:p>
                  </a:txBody>
                  <a:tcPr marL="0" marR="0" marT="635" marB="0"/>
                </a:tc>
              </a:tr>
            </a:tbl>
          </a:graphicData>
        </a:graphic>
      </p:graphicFrame>
      <p:sp>
        <p:nvSpPr>
          <p:cNvPr id="14" name="object 14"/>
          <p:cNvSpPr/>
          <p:nvPr/>
        </p:nvSpPr>
        <p:spPr>
          <a:xfrm>
            <a:off x="355091" y="2575560"/>
            <a:ext cx="234950" cy="960119"/>
          </a:xfrm>
          <a:custGeom>
            <a:avLst/>
            <a:gdLst/>
            <a:ahLst/>
            <a:cxnLst/>
            <a:rect l="l" t="t" r="r" b="b"/>
            <a:pathLst>
              <a:path w="234950" h="960120">
                <a:moveTo>
                  <a:pt x="234696" y="960120"/>
                </a:moveTo>
                <a:lnTo>
                  <a:pt x="189019" y="958582"/>
                </a:lnTo>
                <a:lnTo>
                  <a:pt x="151718" y="954389"/>
                </a:lnTo>
                <a:lnTo>
                  <a:pt x="126569" y="948172"/>
                </a:lnTo>
                <a:lnTo>
                  <a:pt x="117348" y="940562"/>
                </a:lnTo>
                <a:lnTo>
                  <a:pt x="117348" y="499618"/>
                </a:lnTo>
                <a:lnTo>
                  <a:pt x="108126" y="492007"/>
                </a:lnTo>
                <a:lnTo>
                  <a:pt x="82977" y="485790"/>
                </a:lnTo>
                <a:lnTo>
                  <a:pt x="45676" y="481597"/>
                </a:lnTo>
                <a:lnTo>
                  <a:pt x="0" y="480060"/>
                </a:lnTo>
                <a:lnTo>
                  <a:pt x="45676" y="478522"/>
                </a:lnTo>
                <a:lnTo>
                  <a:pt x="82977" y="474329"/>
                </a:lnTo>
                <a:lnTo>
                  <a:pt x="108126" y="468112"/>
                </a:lnTo>
                <a:lnTo>
                  <a:pt x="117348" y="460502"/>
                </a:lnTo>
                <a:lnTo>
                  <a:pt x="117348" y="19558"/>
                </a:lnTo>
                <a:lnTo>
                  <a:pt x="126569" y="11947"/>
                </a:lnTo>
                <a:lnTo>
                  <a:pt x="151718" y="5730"/>
                </a:lnTo>
                <a:lnTo>
                  <a:pt x="189019" y="1537"/>
                </a:lnTo>
                <a:lnTo>
                  <a:pt x="234696" y="0"/>
                </a:lnTo>
              </a:path>
            </a:pathLst>
          </a:custGeom>
          <a:ln w="6350">
            <a:solidFill>
              <a:srgbClr val="5B9BD4"/>
            </a:solidFill>
          </a:ln>
        </p:spPr>
        <p:txBody>
          <a:bodyPr wrap="square" lIns="0" tIns="0" rIns="0" bIns="0" rtlCol="0"/>
          <a:lstStyle/>
          <a:p>
            <a:endParaRPr/>
          </a:p>
        </p:txBody>
      </p:sp>
      <p:sp>
        <p:nvSpPr>
          <p:cNvPr id="15" name="object 15"/>
          <p:cNvSpPr txBox="1"/>
          <p:nvPr/>
        </p:nvSpPr>
        <p:spPr>
          <a:xfrm>
            <a:off x="525780" y="3951478"/>
            <a:ext cx="9896475" cy="1489075"/>
          </a:xfrm>
          <a:prstGeom prst="rect">
            <a:avLst/>
          </a:prstGeom>
        </p:spPr>
        <p:txBody>
          <a:bodyPr vert="horz" wrap="square" lIns="0" tIns="12700" rIns="0" bIns="0" rtlCol="0">
            <a:spAutoFit/>
          </a:bodyPr>
          <a:lstStyle/>
          <a:p>
            <a:pPr marL="38100">
              <a:lnSpc>
                <a:spcPct val="100000"/>
              </a:lnSpc>
              <a:spcBef>
                <a:spcPts val="100"/>
              </a:spcBef>
            </a:pPr>
            <a:r>
              <a:rPr sz="2400" spc="-10" dirty="0">
                <a:latin typeface="Times New Roman"/>
                <a:cs typeface="Times New Roman"/>
              </a:rPr>
              <a:t>Рассчитываем</a:t>
            </a:r>
            <a:r>
              <a:rPr sz="2400" spc="10" dirty="0">
                <a:latin typeface="Times New Roman"/>
                <a:cs typeface="Times New Roman"/>
              </a:rPr>
              <a:t> </a:t>
            </a:r>
            <a:r>
              <a:rPr sz="2400" spc="-5" dirty="0">
                <a:latin typeface="Times New Roman"/>
                <a:cs typeface="Times New Roman"/>
              </a:rPr>
              <a:t>массовые</a:t>
            </a:r>
            <a:r>
              <a:rPr sz="2400" spc="-15" dirty="0">
                <a:latin typeface="Times New Roman"/>
                <a:cs typeface="Times New Roman"/>
              </a:rPr>
              <a:t> </a:t>
            </a:r>
            <a:r>
              <a:rPr sz="2400" spc="-10" dirty="0">
                <a:latin typeface="Times New Roman"/>
                <a:cs typeface="Times New Roman"/>
              </a:rPr>
              <a:t>доли</a:t>
            </a:r>
            <a:r>
              <a:rPr sz="2400" spc="-5" dirty="0">
                <a:latin typeface="Times New Roman"/>
                <a:cs typeface="Times New Roman"/>
              </a:rPr>
              <a:t> </a:t>
            </a:r>
            <a:r>
              <a:rPr sz="2400" spc="5" dirty="0">
                <a:latin typeface="Times New Roman"/>
                <a:cs typeface="Times New Roman"/>
              </a:rPr>
              <a:t>веществ</a:t>
            </a:r>
            <a:r>
              <a:rPr sz="2400" spc="-5" dirty="0">
                <a:latin typeface="Times New Roman"/>
                <a:cs typeface="Times New Roman"/>
              </a:rPr>
              <a:t> </a:t>
            </a:r>
            <a:r>
              <a:rPr sz="2400" dirty="0">
                <a:latin typeface="Times New Roman"/>
                <a:cs typeface="Times New Roman"/>
              </a:rPr>
              <a:t>в</a:t>
            </a:r>
            <a:r>
              <a:rPr sz="2400" spc="-5" dirty="0">
                <a:latin typeface="Times New Roman"/>
                <a:cs typeface="Times New Roman"/>
              </a:rPr>
              <a:t> растворе:</a:t>
            </a:r>
            <a:endParaRPr sz="2400">
              <a:latin typeface="Times New Roman"/>
              <a:cs typeface="Times New Roman"/>
            </a:endParaRPr>
          </a:p>
          <a:p>
            <a:pPr marL="38100" marR="30480">
              <a:lnSpc>
                <a:spcPct val="100000"/>
              </a:lnSpc>
            </a:pPr>
            <a:r>
              <a:rPr sz="2400" spc="-5" dirty="0">
                <a:latin typeface="Times New Roman"/>
                <a:cs typeface="Times New Roman"/>
              </a:rPr>
              <a:t>m(BaCl</a:t>
            </a:r>
            <a:r>
              <a:rPr sz="2400" spc="-7" baseline="-20833" dirty="0">
                <a:latin typeface="Times New Roman"/>
                <a:cs typeface="Times New Roman"/>
              </a:rPr>
              <a:t>2</a:t>
            </a:r>
            <a:r>
              <a:rPr sz="2400" spc="-5" dirty="0">
                <a:latin typeface="Times New Roman"/>
                <a:cs typeface="Times New Roman"/>
              </a:rPr>
              <a:t>) </a:t>
            </a:r>
            <a:r>
              <a:rPr sz="2400" dirty="0">
                <a:latin typeface="Times New Roman"/>
                <a:cs typeface="Times New Roman"/>
              </a:rPr>
              <a:t>= 0,075⸱208 = 15,6 </a:t>
            </a:r>
            <a:r>
              <a:rPr sz="2400" spc="-140" dirty="0">
                <a:latin typeface="Times New Roman"/>
                <a:cs typeface="Times New Roman"/>
              </a:rPr>
              <a:t>г,</a:t>
            </a:r>
            <a:r>
              <a:rPr sz="2400" spc="-135" dirty="0">
                <a:latin typeface="Times New Roman"/>
                <a:cs typeface="Times New Roman"/>
              </a:rPr>
              <a:t> </a:t>
            </a:r>
            <a:r>
              <a:rPr sz="2400" dirty="0">
                <a:latin typeface="Times New Roman"/>
                <a:cs typeface="Times New Roman"/>
              </a:rPr>
              <a:t>ω</a:t>
            </a:r>
            <a:r>
              <a:rPr sz="2400" baseline="-20833" dirty="0">
                <a:latin typeface="Times New Roman"/>
                <a:cs typeface="Times New Roman"/>
              </a:rPr>
              <a:t>3</a:t>
            </a:r>
            <a:r>
              <a:rPr sz="2400" dirty="0">
                <a:latin typeface="Times New Roman"/>
                <a:cs typeface="Times New Roman"/>
              </a:rPr>
              <a:t>(BaCl</a:t>
            </a:r>
            <a:r>
              <a:rPr sz="2400" baseline="-20833" dirty="0">
                <a:latin typeface="Times New Roman"/>
                <a:cs typeface="Times New Roman"/>
              </a:rPr>
              <a:t>2</a:t>
            </a:r>
            <a:r>
              <a:rPr sz="2400" dirty="0">
                <a:latin typeface="Times New Roman"/>
                <a:cs typeface="Times New Roman"/>
              </a:rPr>
              <a:t>) = 15,6/300 ≈ 0,052, </a:t>
            </a:r>
            <a:r>
              <a:rPr sz="2400" spc="-5" dirty="0">
                <a:latin typeface="Times New Roman"/>
                <a:cs typeface="Times New Roman"/>
              </a:rPr>
              <a:t>или </a:t>
            </a:r>
            <a:r>
              <a:rPr sz="2400" dirty="0">
                <a:latin typeface="Times New Roman"/>
                <a:cs typeface="Times New Roman"/>
              </a:rPr>
              <a:t>5,2% </a:t>
            </a:r>
            <a:r>
              <a:rPr sz="2400" spc="5" dirty="0">
                <a:latin typeface="Times New Roman"/>
                <a:cs typeface="Times New Roman"/>
              </a:rPr>
              <a:t> </a:t>
            </a:r>
            <a:r>
              <a:rPr sz="2400" spc="-5" dirty="0">
                <a:latin typeface="Times New Roman"/>
                <a:cs typeface="Times New Roman"/>
              </a:rPr>
              <a:t>m(AlCl</a:t>
            </a:r>
            <a:r>
              <a:rPr sz="2400" spc="-7" baseline="-20833" dirty="0">
                <a:latin typeface="Times New Roman"/>
                <a:cs typeface="Times New Roman"/>
              </a:rPr>
              <a:t>3</a:t>
            </a:r>
            <a:r>
              <a:rPr sz="2400" spc="-5" dirty="0">
                <a:latin typeface="Times New Roman"/>
                <a:cs typeface="Times New Roman"/>
              </a:rPr>
              <a:t>) </a:t>
            </a:r>
            <a:r>
              <a:rPr sz="2400" dirty="0">
                <a:latin typeface="Times New Roman"/>
                <a:cs typeface="Times New Roman"/>
              </a:rPr>
              <a:t>=</a:t>
            </a:r>
            <a:r>
              <a:rPr sz="2400" spc="-15" dirty="0">
                <a:latin typeface="Times New Roman"/>
                <a:cs typeface="Times New Roman"/>
              </a:rPr>
              <a:t> </a:t>
            </a:r>
            <a:r>
              <a:rPr sz="2400" dirty="0">
                <a:latin typeface="Times New Roman"/>
                <a:cs typeface="Times New Roman"/>
              </a:rPr>
              <a:t>0,05⸱133,5</a:t>
            </a:r>
            <a:r>
              <a:rPr sz="2400" spc="-5" dirty="0">
                <a:latin typeface="Times New Roman"/>
                <a:cs typeface="Times New Roman"/>
              </a:rPr>
              <a:t> </a:t>
            </a:r>
            <a:r>
              <a:rPr sz="2400" dirty="0">
                <a:latin typeface="Times New Roman"/>
                <a:cs typeface="Times New Roman"/>
              </a:rPr>
              <a:t>=</a:t>
            </a:r>
            <a:r>
              <a:rPr sz="2400" spc="-15" dirty="0">
                <a:latin typeface="Times New Roman"/>
                <a:cs typeface="Times New Roman"/>
              </a:rPr>
              <a:t> </a:t>
            </a:r>
            <a:r>
              <a:rPr sz="2400" dirty="0">
                <a:latin typeface="Times New Roman"/>
                <a:cs typeface="Times New Roman"/>
              </a:rPr>
              <a:t>6,675</a:t>
            </a:r>
            <a:r>
              <a:rPr sz="2400" spc="-5" dirty="0">
                <a:latin typeface="Times New Roman"/>
                <a:cs typeface="Times New Roman"/>
              </a:rPr>
              <a:t> </a:t>
            </a:r>
            <a:r>
              <a:rPr sz="2400" spc="-140" dirty="0">
                <a:latin typeface="Times New Roman"/>
                <a:cs typeface="Times New Roman"/>
              </a:rPr>
              <a:t>г,</a:t>
            </a:r>
            <a:r>
              <a:rPr sz="2400" spc="5" dirty="0">
                <a:latin typeface="Times New Roman"/>
                <a:cs typeface="Times New Roman"/>
              </a:rPr>
              <a:t> </a:t>
            </a:r>
            <a:r>
              <a:rPr sz="2400" dirty="0">
                <a:latin typeface="Times New Roman"/>
                <a:cs typeface="Times New Roman"/>
              </a:rPr>
              <a:t>ω</a:t>
            </a:r>
            <a:r>
              <a:rPr sz="2400" baseline="-20833" dirty="0">
                <a:latin typeface="Times New Roman"/>
                <a:cs typeface="Times New Roman"/>
              </a:rPr>
              <a:t>3</a:t>
            </a:r>
            <a:r>
              <a:rPr sz="2400" dirty="0">
                <a:latin typeface="Times New Roman"/>
                <a:cs typeface="Times New Roman"/>
              </a:rPr>
              <a:t>(AlCl</a:t>
            </a:r>
            <a:r>
              <a:rPr sz="2400" baseline="-20833" dirty="0">
                <a:latin typeface="Times New Roman"/>
                <a:cs typeface="Times New Roman"/>
              </a:rPr>
              <a:t>3</a:t>
            </a:r>
            <a:r>
              <a:rPr sz="2400" dirty="0">
                <a:latin typeface="Times New Roman"/>
                <a:cs typeface="Times New Roman"/>
              </a:rPr>
              <a:t>)</a:t>
            </a:r>
            <a:r>
              <a:rPr sz="2400" spc="-25" dirty="0">
                <a:latin typeface="Times New Roman"/>
                <a:cs typeface="Times New Roman"/>
              </a:rPr>
              <a:t> </a:t>
            </a:r>
            <a:r>
              <a:rPr sz="2400" dirty="0">
                <a:latin typeface="Times New Roman"/>
                <a:cs typeface="Times New Roman"/>
              </a:rPr>
              <a:t>=</a:t>
            </a:r>
            <a:r>
              <a:rPr sz="2400" spc="-15" dirty="0">
                <a:latin typeface="Times New Roman"/>
                <a:cs typeface="Times New Roman"/>
              </a:rPr>
              <a:t> </a:t>
            </a:r>
            <a:r>
              <a:rPr sz="2400" dirty="0">
                <a:latin typeface="Times New Roman"/>
                <a:cs typeface="Times New Roman"/>
              </a:rPr>
              <a:t>6,675/300</a:t>
            </a:r>
            <a:r>
              <a:rPr sz="2400" spc="-10" dirty="0">
                <a:latin typeface="Times New Roman"/>
                <a:cs typeface="Times New Roman"/>
              </a:rPr>
              <a:t> </a:t>
            </a:r>
            <a:r>
              <a:rPr sz="2400" dirty="0">
                <a:latin typeface="Times New Roman"/>
                <a:cs typeface="Times New Roman"/>
              </a:rPr>
              <a:t>=</a:t>
            </a:r>
            <a:r>
              <a:rPr sz="2400" spc="-5" dirty="0">
                <a:latin typeface="Times New Roman"/>
                <a:cs typeface="Times New Roman"/>
              </a:rPr>
              <a:t> </a:t>
            </a:r>
            <a:r>
              <a:rPr sz="2400" dirty="0">
                <a:latin typeface="Times New Roman"/>
                <a:cs typeface="Times New Roman"/>
              </a:rPr>
              <a:t>0,02225,</a:t>
            </a:r>
            <a:r>
              <a:rPr sz="2400" spc="-5" dirty="0">
                <a:latin typeface="Times New Roman"/>
                <a:cs typeface="Times New Roman"/>
              </a:rPr>
              <a:t> или </a:t>
            </a:r>
            <a:r>
              <a:rPr sz="2400" dirty="0">
                <a:latin typeface="Times New Roman"/>
                <a:cs typeface="Times New Roman"/>
              </a:rPr>
              <a:t>2,225% </a:t>
            </a:r>
            <a:r>
              <a:rPr sz="2400" spc="-585" dirty="0">
                <a:latin typeface="Times New Roman"/>
                <a:cs typeface="Times New Roman"/>
              </a:rPr>
              <a:t> </a:t>
            </a:r>
            <a:r>
              <a:rPr sz="2400" dirty="0">
                <a:latin typeface="Times New Roman"/>
                <a:cs typeface="Times New Roman"/>
              </a:rPr>
              <a:t>ω</a:t>
            </a:r>
            <a:r>
              <a:rPr sz="2400" baseline="-20833" dirty="0">
                <a:latin typeface="Times New Roman"/>
                <a:cs typeface="Times New Roman"/>
              </a:rPr>
              <a:t>3</a:t>
            </a:r>
            <a:r>
              <a:rPr sz="2400" dirty="0">
                <a:latin typeface="Times New Roman"/>
                <a:cs typeface="Times New Roman"/>
              </a:rPr>
              <a:t>(H</a:t>
            </a:r>
            <a:r>
              <a:rPr sz="2400" baseline="-20833" dirty="0">
                <a:latin typeface="Times New Roman"/>
                <a:cs typeface="Times New Roman"/>
              </a:rPr>
              <a:t>2</a:t>
            </a:r>
            <a:r>
              <a:rPr sz="2400" dirty="0">
                <a:latin typeface="Times New Roman"/>
                <a:cs typeface="Times New Roman"/>
              </a:rPr>
              <a:t>O)</a:t>
            </a:r>
            <a:r>
              <a:rPr sz="2400" spc="-20" dirty="0">
                <a:latin typeface="Times New Roman"/>
                <a:cs typeface="Times New Roman"/>
              </a:rPr>
              <a:t> </a:t>
            </a:r>
            <a:r>
              <a:rPr sz="2400" dirty="0">
                <a:latin typeface="Times New Roman"/>
                <a:cs typeface="Times New Roman"/>
              </a:rPr>
              <a:t>= 100 –</a:t>
            </a:r>
            <a:r>
              <a:rPr sz="2400" spc="-5" dirty="0">
                <a:latin typeface="Times New Roman"/>
                <a:cs typeface="Times New Roman"/>
              </a:rPr>
              <a:t> </a:t>
            </a:r>
            <a:r>
              <a:rPr sz="2400" dirty="0">
                <a:latin typeface="Times New Roman"/>
                <a:cs typeface="Times New Roman"/>
              </a:rPr>
              <a:t>5,2 – 2,225 =</a:t>
            </a:r>
            <a:r>
              <a:rPr sz="2400" spc="-5" dirty="0">
                <a:latin typeface="Times New Roman"/>
                <a:cs typeface="Times New Roman"/>
              </a:rPr>
              <a:t> </a:t>
            </a:r>
            <a:r>
              <a:rPr sz="2400" dirty="0">
                <a:latin typeface="Times New Roman"/>
                <a:cs typeface="Times New Roman"/>
              </a:rPr>
              <a:t>92,575%.</a:t>
            </a:r>
            <a:endParaRPr sz="2400">
              <a:latin typeface="Times New Roman"/>
              <a:cs typeface="Times New Roman"/>
            </a:endParaRPr>
          </a:p>
        </p:txBody>
      </p:sp>
      <p:sp>
        <p:nvSpPr>
          <p:cNvPr id="16" name="object 16"/>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37</a:t>
            </a:fld>
            <a:endParaRPr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38</a:t>
            </a:fld>
            <a:endParaRPr dirty="0"/>
          </a:p>
        </p:txBody>
      </p:sp>
      <p:sp>
        <p:nvSpPr>
          <p:cNvPr id="2" name="object 2"/>
          <p:cNvSpPr txBox="1">
            <a:spLocks noGrp="1"/>
          </p:cNvSpPr>
          <p:nvPr>
            <p:ph type="title"/>
          </p:nvPr>
        </p:nvSpPr>
        <p:spPr>
          <a:xfrm>
            <a:off x="399897" y="220726"/>
            <a:ext cx="11082020" cy="1854835"/>
          </a:xfrm>
          <a:prstGeom prst="rect">
            <a:avLst/>
          </a:prstGeom>
        </p:spPr>
        <p:txBody>
          <a:bodyPr vert="horz" wrap="square" lIns="0" tIns="12700" rIns="0" bIns="0" rtlCol="0">
            <a:spAutoFit/>
          </a:bodyPr>
          <a:lstStyle/>
          <a:p>
            <a:pPr marL="38100" marR="30480">
              <a:lnSpc>
                <a:spcPct val="100000"/>
              </a:lnSpc>
              <a:spcBef>
                <a:spcPts val="100"/>
              </a:spcBef>
            </a:pPr>
            <a:r>
              <a:rPr sz="2400" b="1" dirty="0">
                <a:solidFill>
                  <a:srgbClr val="000000"/>
                </a:solidFill>
                <a:latin typeface="Times New Roman"/>
                <a:cs typeface="Times New Roman"/>
              </a:rPr>
              <a:t>Пример</a:t>
            </a:r>
            <a:r>
              <a:rPr sz="2400" b="1" spc="5" dirty="0">
                <a:solidFill>
                  <a:srgbClr val="000000"/>
                </a:solidFill>
                <a:latin typeface="Times New Roman"/>
                <a:cs typeface="Times New Roman"/>
              </a:rPr>
              <a:t> </a:t>
            </a:r>
            <a:r>
              <a:rPr sz="2400" b="1" dirty="0">
                <a:solidFill>
                  <a:srgbClr val="000000"/>
                </a:solidFill>
                <a:latin typeface="Times New Roman"/>
                <a:cs typeface="Times New Roman"/>
              </a:rPr>
              <a:t>4. </a:t>
            </a:r>
            <a:r>
              <a:rPr sz="2400" spc="-15" dirty="0">
                <a:solidFill>
                  <a:srgbClr val="353535"/>
                </a:solidFill>
                <a:latin typeface="Times New Roman"/>
                <a:cs typeface="Times New Roman"/>
              </a:rPr>
              <a:t>Электролиз</a:t>
            </a:r>
            <a:r>
              <a:rPr sz="2400" spc="20" dirty="0">
                <a:solidFill>
                  <a:srgbClr val="353535"/>
                </a:solidFill>
                <a:latin typeface="Times New Roman"/>
                <a:cs typeface="Times New Roman"/>
              </a:rPr>
              <a:t> </a:t>
            </a:r>
            <a:r>
              <a:rPr sz="2400" spc="-10" dirty="0">
                <a:solidFill>
                  <a:srgbClr val="353535"/>
                </a:solidFill>
                <a:latin typeface="Times New Roman"/>
                <a:cs typeface="Times New Roman"/>
              </a:rPr>
              <a:t>5%-ного</a:t>
            </a:r>
            <a:r>
              <a:rPr sz="2400" spc="5" dirty="0">
                <a:solidFill>
                  <a:srgbClr val="353535"/>
                </a:solidFill>
                <a:latin typeface="Times New Roman"/>
                <a:cs typeface="Times New Roman"/>
              </a:rPr>
              <a:t> </a:t>
            </a:r>
            <a:r>
              <a:rPr sz="2400" spc="-5" dirty="0">
                <a:solidFill>
                  <a:srgbClr val="353535"/>
                </a:solidFill>
                <a:latin typeface="Times New Roman"/>
                <a:cs typeface="Times New Roman"/>
              </a:rPr>
              <a:t>раствора</a:t>
            </a:r>
            <a:r>
              <a:rPr sz="2400" spc="-10" dirty="0">
                <a:solidFill>
                  <a:srgbClr val="353535"/>
                </a:solidFill>
                <a:latin typeface="Times New Roman"/>
                <a:cs typeface="Times New Roman"/>
              </a:rPr>
              <a:t> нитрата</a:t>
            </a:r>
            <a:r>
              <a:rPr sz="2400" spc="25" dirty="0">
                <a:solidFill>
                  <a:srgbClr val="353535"/>
                </a:solidFill>
                <a:latin typeface="Times New Roman"/>
                <a:cs typeface="Times New Roman"/>
              </a:rPr>
              <a:t> </a:t>
            </a:r>
            <a:r>
              <a:rPr sz="2400" dirty="0">
                <a:solidFill>
                  <a:srgbClr val="353535"/>
                </a:solidFill>
                <a:latin typeface="Times New Roman"/>
                <a:cs typeface="Times New Roman"/>
              </a:rPr>
              <a:t>бария</a:t>
            </a:r>
            <a:r>
              <a:rPr sz="2400" spc="-10" dirty="0">
                <a:solidFill>
                  <a:srgbClr val="353535"/>
                </a:solidFill>
                <a:latin typeface="Times New Roman"/>
                <a:cs typeface="Times New Roman"/>
              </a:rPr>
              <a:t> </a:t>
            </a:r>
            <a:r>
              <a:rPr sz="2400" spc="-5" dirty="0">
                <a:solidFill>
                  <a:srgbClr val="353535"/>
                </a:solidFill>
                <a:latin typeface="Times New Roman"/>
                <a:cs typeface="Times New Roman"/>
              </a:rPr>
              <a:t>массой</a:t>
            </a:r>
            <a:r>
              <a:rPr sz="2400" spc="-10" dirty="0">
                <a:solidFill>
                  <a:srgbClr val="353535"/>
                </a:solidFill>
                <a:latin typeface="Times New Roman"/>
                <a:cs typeface="Times New Roman"/>
              </a:rPr>
              <a:t> </a:t>
            </a:r>
            <a:r>
              <a:rPr sz="2400" dirty="0">
                <a:solidFill>
                  <a:srgbClr val="353535"/>
                </a:solidFill>
                <a:latin typeface="Times New Roman"/>
                <a:cs typeface="Times New Roman"/>
              </a:rPr>
              <a:t>522 г </a:t>
            </a:r>
            <a:r>
              <a:rPr sz="2400" spc="-15" dirty="0">
                <a:solidFill>
                  <a:srgbClr val="353535"/>
                </a:solidFill>
                <a:latin typeface="Times New Roman"/>
                <a:cs typeface="Times New Roman"/>
              </a:rPr>
              <a:t>проводили</a:t>
            </a:r>
            <a:r>
              <a:rPr sz="2400" spc="25" dirty="0">
                <a:solidFill>
                  <a:srgbClr val="353535"/>
                </a:solidFill>
                <a:latin typeface="Times New Roman"/>
                <a:cs typeface="Times New Roman"/>
              </a:rPr>
              <a:t> </a:t>
            </a:r>
            <a:r>
              <a:rPr sz="2400" dirty="0">
                <a:solidFill>
                  <a:srgbClr val="353535"/>
                </a:solidFill>
                <a:latin typeface="Times New Roman"/>
                <a:cs typeface="Times New Roman"/>
              </a:rPr>
              <a:t>до </a:t>
            </a:r>
            <a:r>
              <a:rPr sz="2400" spc="5" dirty="0">
                <a:solidFill>
                  <a:srgbClr val="353535"/>
                </a:solidFill>
                <a:latin typeface="Times New Roman"/>
                <a:cs typeface="Times New Roman"/>
              </a:rPr>
              <a:t> </a:t>
            </a:r>
            <a:r>
              <a:rPr sz="2400" spc="-15" dirty="0">
                <a:solidFill>
                  <a:srgbClr val="353535"/>
                </a:solidFill>
                <a:latin typeface="Times New Roman"/>
                <a:cs typeface="Times New Roman"/>
              </a:rPr>
              <a:t>тех</a:t>
            </a:r>
            <a:r>
              <a:rPr sz="2400" dirty="0">
                <a:solidFill>
                  <a:srgbClr val="353535"/>
                </a:solidFill>
                <a:latin typeface="Times New Roman"/>
                <a:cs typeface="Times New Roman"/>
              </a:rPr>
              <a:t> </a:t>
            </a:r>
            <a:r>
              <a:rPr sz="2400" spc="-5" dirty="0">
                <a:solidFill>
                  <a:srgbClr val="353535"/>
                </a:solidFill>
                <a:latin typeface="Times New Roman"/>
                <a:cs typeface="Times New Roman"/>
              </a:rPr>
              <a:t>пор,</a:t>
            </a:r>
            <a:r>
              <a:rPr sz="2400" spc="5" dirty="0">
                <a:solidFill>
                  <a:srgbClr val="353535"/>
                </a:solidFill>
                <a:latin typeface="Times New Roman"/>
                <a:cs typeface="Times New Roman"/>
              </a:rPr>
              <a:t> </a:t>
            </a:r>
            <a:r>
              <a:rPr sz="2400" spc="-15" dirty="0">
                <a:solidFill>
                  <a:srgbClr val="353535"/>
                </a:solidFill>
                <a:latin typeface="Times New Roman"/>
                <a:cs typeface="Times New Roman"/>
              </a:rPr>
              <a:t>пока</a:t>
            </a:r>
            <a:r>
              <a:rPr sz="2400" spc="-10" dirty="0">
                <a:solidFill>
                  <a:srgbClr val="353535"/>
                </a:solidFill>
                <a:latin typeface="Times New Roman"/>
                <a:cs typeface="Times New Roman"/>
              </a:rPr>
              <a:t> </a:t>
            </a:r>
            <a:r>
              <a:rPr sz="2400" spc="-5" dirty="0">
                <a:solidFill>
                  <a:srgbClr val="353535"/>
                </a:solidFill>
                <a:latin typeface="Times New Roman"/>
                <a:cs typeface="Times New Roman"/>
              </a:rPr>
              <a:t>на </a:t>
            </a:r>
            <a:r>
              <a:rPr sz="2400" spc="-15" dirty="0">
                <a:solidFill>
                  <a:srgbClr val="353535"/>
                </a:solidFill>
                <a:latin typeface="Times New Roman"/>
                <a:cs typeface="Times New Roman"/>
              </a:rPr>
              <a:t>аноде</a:t>
            </a:r>
            <a:r>
              <a:rPr sz="2400" dirty="0">
                <a:solidFill>
                  <a:srgbClr val="353535"/>
                </a:solidFill>
                <a:latin typeface="Times New Roman"/>
                <a:cs typeface="Times New Roman"/>
              </a:rPr>
              <a:t> </a:t>
            </a:r>
            <a:r>
              <a:rPr sz="2400" spc="-5" dirty="0">
                <a:solidFill>
                  <a:srgbClr val="353535"/>
                </a:solidFill>
                <a:latin typeface="Times New Roman"/>
                <a:cs typeface="Times New Roman"/>
              </a:rPr>
              <a:t>не </a:t>
            </a:r>
            <a:r>
              <a:rPr sz="2400" dirty="0">
                <a:solidFill>
                  <a:srgbClr val="353535"/>
                </a:solidFill>
                <a:latin typeface="Times New Roman"/>
                <a:cs typeface="Times New Roman"/>
              </a:rPr>
              <a:t>выделилось</a:t>
            </a:r>
            <a:r>
              <a:rPr sz="2400" spc="10" dirty="0">
                <a:solidFill>
                  <a:srgbClr val="353535"/>
                </a:solidFill>
                <a:latin typeface="Times New Roman"/>
                <a:cs typeface="Times New Roman"/>
              </a:rPr>
              <a:t> </a:t>
            </a:r>
            <a:r>
              <a:rPr sz="2400" dirty="0">
                <a:solidFill>
                  <a:srgbClr val="353535"/>
                </a:solidFill>
                <a:latin typeface="Times New Roman"/>
                <a:cs typeface="Times New Roman"/>
              </a:rPr>
              <a:t>8,4 л</a:t>
            </a:r>
            <a:r>
              <a:rPr sz="2400" spc="-5" dirty="0">
                <a:solidFill>
                  <a:srgbClr val="353535"/>
                </a:solidFill>
                <a:latin typeface="Times New Roman"/>
                <a:cs typeface="Times New Roman"/>
              </a:rPr>
              <a:t> газа. </a:t>
            </a:r>
            <a:r>
              <a:rPr sz="2400" dirty="0">
                <a:solidFill>
                  <a:srgbClr val="353535"/>
                </a:solidFill>
                <a:latin typeface="Times New Roman"/>
                <a:cs typeface="Times New Roman"/>
              </a:rPr>
              <a:t>К </a:t>
            </a:r>
            <a:r>
              <a:rPr sz="2400" spc="-5" dirty="0">
                <a:solidFill>
                  <a:srgbClr val="353535"/>
                </a:solidFill>
                <a:latin typeface="Times New Roman"/>
                <a:cs typeface="Times New Roman"/>
              </a:rPr>
              <a:t>образовавшему</a:t>
            </a:r>
            <a:r>
              <a:rPr sz="2400" spc="10" dirty="0">
                <a:solidFill>
                  <a:srgbClr val="353535"/>
                </a:solidFill>
                <a:latin typeface="Times New Roman"/>
                <a:cs typeface="Times New Roman"/>
              </a:rPr>
              <a:t> </a:t>
            </a:r>
            <a:r>
              <a:rPr sz="2400" spc="-10" dirty="0">
                <a:solidFill>
                  <a:srgbClr val="353535"/>
                </a:solidFill>
                <a:latin typeface="Times New Roman"/>
                <a:cs typeface="Times New Roman"/>
              </a:rPr>
              <a:t>раствору</a:t>
            </a:r>
            <a:r>
              <a:rPr sz="2400" spc="-5" dirty="0">
                <a:solidFill>
                  <a:srgbClr val="353535"/>
                </a:solidFill>
                <a:latin typeface="Times New Roman"/>
                <a:cs typeface="Times New Roman"/>
              </a:rPr>
              <a:t> прилили </a:t>
            </a:r>
            <a:r>
              <a:rPr sz="2400" spc="-585" dirty="0">
                <a:solidFill>
                  <a:srgbClr val="353535"/>
                </a:solidFill>
                <a:latin typeface="Times New Roman"/>
                <a:cs typeface="Times New Roman"/>
              </a:rPr>
              <a:t> </a:t>
            </a:r>
            <a:r>
              <a:rPr sz="2400" spc="-5" dirty="0">
                <a:solidFill>
                  <a:srgbClr val="353535"/>
                </a:solidFill>
                <a:latin typeface="Times New Roman"/>
                <a:cs typeface="Times New Roman"/>
              </a:rPr>
              <a:t>насыщенный</a:t>
            </a:r>
            <a:r>
              <a:rPr sz="2400" dirty="0">
                <a:solidFill>
                  <a:srgbClr val="353535"/>
                </a:solidFill>
                <a:latin typeface="Times New Roman"/>
                <a:cs typeface="Times New Roman"/>
              </a:rPr>
              <a:t> </a:t>
            </a:r>
            <a:r>
              <a:rPr sz="2400" spc="-5" dirty="0">
                <a:solidFill>
                  <a:srgbClr val="353535"/>
                </a:solidFill>
                <a:latin typeface="Times New Roman"/>
                <a:cs typeface="Times New Roman"/>
              </a:rPr>
              <a:t>раствор,</a:t>
            </a:r>
            <a:r>
              <a:rPr sz="2400" spc="5" dirty="0">
                <a:solidFill>
                  <a:srgbClr val="353535"/>
                </a:solidFill>
                <a:latin typeface="Times New Roman"/>
                <a:cs typeface="Times New Roman"/>
              </a:rPr>
              <a:t> </a:t>
            </a:r>
            <a:r>
              <a:rPr sz="2400" spc="-5" dirty="0">
                <a:solidFill>
                  <a:srgbClr val="353535"/>
                </a:solidFill>
                <a:latin typeface="Times New Roman"/>
                <a:cs typeface="Times New Roman"/>
              </a:rPr>
              <a:t>полученный</a:t>
            </a:r>
            <a:r>
              <a:rPr sz="2400" spc="-20" dirty="0">
                <a:solidFill>
                  <a:srgbClr val="353535"/>
                </a:solidFill>
                <a:latin typeface="Times New Roman"/>
                <a:cs typeface="Times New Roman"/>
              </a:rPr>
              <a:t> </a:t>
            </a:r>
            <a:r>
              <a:rPr sz="2400" spc="-5" dirty="0">
                <a:solidFill>
                  <a:srgbClr val="353535"/>
                </a:solidFill>
                <a:latin typeface="Times New Roman"/>
                <a:cs typeface="Times New Roman"/>
              </a:rPr>
              <a:t>при</a:t>
            </a:r>
            <a:r>
              <a:rPr sz="2400" spc="5" dirty="0">
                <a:solidFill>
                  <a:srgbClr val="353535"/>
                </a:solidFill>
                <a:latin typeface="Times New Roman"/>
                <a:cs typeface="Times New Roman"/>
              </a:rPr>
              <a:t> </a:t>
            </a:r>
            <a:r>
              <a:rPr sz="2400" spc="-5" dirty="0">
                <a:solidFill>
                  <a:srgbClr val="353535"/>
                </a:solidFill>
                <a:latin typeface="Times New Roman"/>
                <a:cs typeface="Times New Roman"/>
              </a:rPr>
              <a:t>растворении</a:t>
            </a:r>
            <a:r>
              <a:rPr sz="2400" spc="5" dirty="0">
                <a:solidFill>
                  <a:srgbClr val="353535"/>
                </a:solidFill>
                <a:latin typeface="Times New Roman"/>
                <a:cs typeface="Times New Roman"/>
              </a:rPr>
              <a:t> </a:t>
            </a:r>
            <a:r>
              <a:rPr sz="2400" spc="-5" dirty="0">
                <a:solidFill>
                  <a:srgbClr val="353535"/>
                </a:solidFill>
                <a:latin typeface="Times New Roman"/>
                <a:cs typeface="Times New Roman"/>
              </a:rPr>
              <a:t>96,6</a:t>
            </a:r>
            <a:r>
              <a:rPr sz="2400" dirty="0">
                <a:solidFill>
                  <a:srgbClr val="353535"/>
                </a:solidFill>
                <a:latin typeface="Times New Roman"/>
                <a:cs typeface="Times New Roman"/>
              </a:rPr>
              <a:t> г</a:t>
            </a:r>
            <a:r>
              <a:rPr sz="2400" spc="5" dirty="0">
                <a:solidFill>
                  <a:srgbClr val="353535"/>
                </a:solidFill>
                <a:latin typeface="Times New Roman"/>
                <a:cs typeface="Times New Roman"/>
              </a:rPr>
              <a:t> </a:t>
            </a:r>
            <a:r>
              <a:rPr sz="2400" spc="-30" dirty="0">
                <a:solidFill>
                  <a:srgbClr val="353535"/>
                </a:solidFill>
                <a:latin typeface="Times New Roman"/>
                <a:cs typeface="Times New Roman"/>
              </a:rPr>
              <a:t>глауберовой</a:t>
            </a:r>
            <a:r>
              <a:rPr sz="2400" spc="-25" dirty="0">
                <a:solidFill>
                  <a:srgbClr val="353535"/>
                </a:solidFill>
                <a:latin typeface="Times New Roman"/>
                <a:cs typeface="Times New Roman"/>
              </a:rPr>
              <a:t> </a:t>
            </a:r>
            <a:r>
              <a:rPr sz="2400" spc="-15" dirty="0">
                <a:solidFill>
                  <a:srgbClr val="353535"/>
                </a:solidFill>
                <a:latin typeface="Times New Roman"/>
                <a:cs typeface="Times New Roman"/>
              </a:rPr>
              <a:t>соли </a:t>
            </a:r>
            <a:r>
              <a:rPr sz="2400" spc="-10" dirty="0">
                <a:solidFill>
                  <a:srgbClr val="353535"/>
                </a:solidFill>
                <a:latin typeface="Times New Roman"/>
                <a:cs typeface="Times New Roman"/>
              </a:rPr>
              <a:t> </a:t>
            </a:r>
            <a:r>
              <a:rPr sz="2400" spc="-5" dirty="0">
                <a:solidFill>
                  <a:srgbClr val="353535"/>
                </a:solidFill>
                <a:latin typeface="Times New Roman"/>
                <a:cs typeface="Times New Roman"/>
              </a:rPr>
              <a:t>(Na</a:t>
            </a:r>
            <a:r>
              <a:rPr sz="2400" spc="-7" baseline="-20833" dirty="0">
                <a:solidFill>
                  <a:srgbClr val="353535"/>
                </a:solidFill>
                <a:latin typeface="Times New Roman"/>
                <a:cs typeface="Times New Roman"/>
              </a:rPr>
              <a:t>2</a:t>
            </a:r>
            <a:r>
              <a:rPr sz="2400" spc="-5" dirty="0">
                <a:solidFill>
                  <a:srgbClr val="353535"/>
                </a:solidFill>
                <a:latin typeface="Times New Roman"/>
                <a:cs typeface="Times New Roman"/>
              </a:rPr>
              <a:t>SO</a:t>
            </a:r>
            <a:r>
              <a:rPr sz="2400" spc="-7" baseline="-20833" dirty="0">
                <a:solidFill>
                  <a:srgbClr val="353535"/>
                </a:solidFill>
                <a:latin typeface="Times New Roman"/>
                <a:cs typeface="Times New Roman"/>
              </a:rPr>
              <a:t>4</a:t>
            </a:r>
            <a:r>
              <a:rPr sz="2400" spc="-5" dirty="0">
                <a:solidFill>
                  <a:srgbClr val="353535"/>
                </a:solidFill>
                <a:latin typeface="Times New Roman"/>
                <a:cs typeface="Times New Roman"/>
              </a:rPr>
              <a:t>∙10H</a:t>
            </a:r>
            <a:r>
              <a:rPr sz="2400" spc="-7" baseline="-20833" dirty="0">
                <a:solidFill>
                  <a:srgbClr val="353535"/>
                </a:solidFill>
                <a:latin typeface="Times New Roman"/>
                <a:cs typeface="Times New Roman"/>
              </a:rPr>
              <a:t>2</a:t>
            </a:r>
            <a:r>
              <a:rPr sz="2400" spc="-5" dirty="0">
                <a:solidFill>
                  <a:srgbClr val="353535"/>
                </a:solidFill>
                <a:latin typeface="Times New Roman"/>
                <a:cs typeface="Times New Roman"/>
              </a:rPr>
              <a:t>O)</a:t>
            </a:r>
            <a:r>
              <a:rPr sz="2400" spc="10" dirty="0">
                <a:solidFill>
                  <a:srgbClr val="353535"/>
                </a:solidFill>
                <a:latin typeface="Times New Roman"/>
                <a:cs typeface="Times New Roman"/>
              </a:rPr>
              <a:t> </a:t>
            </a:r>
            <a:r>
              <a:rPr sz="2400" dirty="0">
                <a:solidFill>
                  <a:srgbClr val="353535"/>
                </a:solidFill>
                <a:latin typeface="Times New Roman"/>
                <a:cs typeface="Times New Roman"/>
              </a:rPr>
              <a:t>в </a:t>
            </a:r>
            <a:r>
              <a:rPr sz="2400" spc="-20" dirty="0">
                <a:solidFill>
                  <a:srgbClr val="353535"/>
                </a:solidFill>
                <a:latin typeface="Times New Roman"/>
                <a:cs typeface="Times New Roman"/>
              </a:rPr>
              <a:t>воде.</a:t>
            </a:r>
            <a:r>
              <a:rPr sz="2400" spc="20" dirty="0">
                <a:solidFill>
                  <a:srgbClr val="353535"/>
                </a:solidFill>
                <a:latin typeface="Times New Roman"/>
                <a:cs typeface="Times New Roman"/>
              </a:rPr>
              <a:t> </a:t>
            </a:r>
            <a:r>
              <a:rPr sz="2400" dirty="0">
                <a:solidFill>
                  <a:srgbClr val="353535"/>
                </a:solidFill>
                <a:latin typeface="Times New Roman"/>
                <a:cs typeface="Times New Roman"/>
              </a:rPr>
              <a:t>В</a:t>
            </a:r>
            <a:r>
              <a:rPr sz="2400" spc="5" dirty="0">
                <a:solidFill>
                  <a:srgbClr val="353535"/>
                </a:solidFill>
                <a:latin typeface="Times New Roman"/>
                <a:cs typeface="Times New Roman"/>
              </a:rPr>
              <a:t> </a:t>
            </a:r>
            <a:r>
              <a:rPr sz="2400" spc="-30" dirty="0">
                <a:solidFill>
                  <a:srgbClr val="353535"/>
                </a:solidFill>
                <a:latin typeface="Times New Roman"/>
                <a:cs typeface="Times New Roman"/>
              </a:rPr>
              <a:t>результате</a:t>
            </a:r>
            <a:r>
              <a:rPr sz="2400" spc="5" dirty="0">
                <a:solidFill>
                  <a:srgbClr val="353535"/>
                </a:solidFill>
                <a:latin typeface="Times New Roman"/>
                <a:cs typeface="Times New Roman"/>
              </a:rPr>
              <a:t> </a:t>
            </a:r>
            <a:r>
              <a:rPr sz="2400" spc="-10" dirty="0">
                <a:solidFill>
                  <a:srgbClr val="353535"/>
                </a:solidFill>
                <a:latin typeface="Times New Roman"/>
                <a:cs typeface="Times New Roman"/>
              </a:rPr>
              <a:t>массовая</a:t>
            </a:r>
            <a:r>
              <a:rPr sz="2400" spc="-20" dirty="0">
                <a:solidFill>
                  <a:srgbClr val="353535"/>
                </a:solidFill>
                <a:latin typeface="Times New Roman"/>
                <a:cs typeface="Times New Roman"/>
              </a:rPr>
              <a:t> </a:t>
            </a:r>
            <a:r>
              <a:rPr sz="2400" spc="-10" dirty="0">
                <a:solidFill>
                  <a:srgbClr val="353535"/>
                </a:solidFill>
                <a:latin typeface="Times New Roman"/>
                <a:cs typeface="Times New Roman"/>
              </a:rPr>
              <a:t>доля</a:t>
            </a:r>
            <a:r>
              <a:rPr sz="2400" dirty="0">
                <a:solidFill>
                  <a:srgbClr val="353535"/>
                </a:solidFill>
                <a:latin typeface="Times New Roman"/>
                <a:cs typeface="Times New Roman"/>
              </a:rPr>
              <a:t> </a:t>
            </a:r>
            <a:r>
              <a:rPr sz="2400" spc="-25" dirty="0">
                <a:solidFill>
                  <a:srgbClr val="353535"/>
                </a:solidFill>
                <a:latin typeface="Times New Roman"/>
                <a:cs typeface="Times New Roman"/>
              </a:rPr>
              <a:t>сульфата</a:t>
            </a:r>
            <a:r>
              <a:rPr sz="2400" spc="-20" dirty="0">
                <a:solidFill>
                  <a:srgbClr val="353535"/>
                </a:solidFill>
                <a:latin typeface="Times New Roman"/>
                <a:cs typeface="Times New Roman"/>
              </a:rPr>
              <a:t> </a:t>
            </a:r>
            <a:r>
              <a:rPr sz="2400" spc="-10" dirty="0">
                <a:solidFill>
                  <a:srgbClr val="353535"/>
                </a:solidFill>
                <a:latin typeface="Times New Roman"/>
                <a:cs typeface="Times New Roman"/>
              </a:rPr>
              <a:t>натрия</a:t>
            </a:r>
            <a:r>
              <a:rPr sz="2400" spc="10" dirty="0">
                <a:solidFill>
                  <a:srgbClr val="353535"/>
                </a:solidFill>
                <a:latin typeface="Times New Roman"/>
                <a:cs typeface="Times New Roman"/>
              </a:rPr>
              <a:t> </a:t>
            </a:r>
            <a:r>
              <a:rPr sz="2400" spc="-5" dirty="0">
                <a:solidFill>
                  <a:srgbClr val="353535"/>
                </a:solidFill>
                <a:latin typeface="Times New Roman"/>
                <a:cs typeface="Times New Roman"/>
              </a:rPr>
              <a:t>уменьшилась</a:t>
            </a:r>
            <a:r>
              <a:rPr sz="2400" spc="-10" dirty="0">
                <a:solidFill>
                  <a:srgbClr val="353535"/>
                </a:solidFill>
                <a:latin typeface="Times New Roman"/>
                <a:cs typeface="Times New Roman"/>
              </a:rPr>
              <a:t> </a:t>
            </a:r>
            <a:r>
              <a:rPr sz="2400" dirty="0">
                <a:solidFill>
                  <a:srgbClr val="353535"/>
                </a:solidFill>
                <a:latin typeface="Times New Roman"/>
                <a:cs typeface="Times New Roman"/>
              </a:rPr>
              <a:t>в </a:t>
            </a:r>
            <a:r>
              <a:rPr sz="2400" spc="5" dirty="0">
                <a:solidFill>
                  <a:srgbClr val="353535"/>
                </a:solidFill>
                <a:latin typeface="Times New Roman"/>
                <a:cs typeface="Times New Roman"/>
              </a:rPr>
              <a:t> </a:t>
            </a:r>
            <a:r>
              <a:rPr sz="2400" dirty="0">
                <a:solidFill>
                  <a:srgbClr val="353535"/>
                </a:solidFill>
                <a:latin typeface="Times New Roman"/>
                <a:cs typeface="Times New Roman"/>
              </a:rPr>
              <a:t>4,5 раза.</a:t>
            </a:r>
            <a:r>
              <a:rPr sz="2400" spc="-5" dirty="0">
                <a:solidFill>
                  <a:srgbClr val="353535"/>
                </a:solidFill>
                <a:latin typeface="Times New Roman"/>
                <a:cs typeface="Times New Roman"/>
              </a:rPr>
              <a:t> </a:t>
            </a:r>
            <a:r>
              <a:rPr sz="2400" spc="-10" dirty="0">
                <a:solidFill>
                  <a:srgbClr val="353535"/>
                </a:solidFill>
                <a:latin typeface="Times New Roman"/>
                <a:cs typeface="Times New Roman"/>
              </a:rPr>
              <a:t>Определите</a:t>
            </a:r>
            <a:r>
              <a:rPr sz="2400" spc="20" dirty="0">
                <a:solidFill>
                  <a:srgbClr val="353535"/>
                </a:solidFill>
                <a:latin typeface="Times New Roman"/>
                <a:cs typeface="Times New Roman"/>
              </a:rPr>
              <a:t> </a:t>
            </a:r>
            <a:r>
              <a:rPr sz="2400" dirty="0">
                <a:solidFill>
                  <a:srgbClr val="353535"/>
                </a:solidFill>
                <a:latin typeface="Times New Roman"/>
                <a:cs typeface="Times New Roman"/>
              </a:rPr>
              <a:t>растворимость</a:t>
            </a:r>
            <a:r>
              <a:rPr sz="2400" spc="5" dirty="0">
                <a:solidFill>
                  <a:srgbClr val="353535"/>
                </a:solidFill>
                <a:latin typeface="Times New Roman"/>
                <a:cs typeface="Times New Roman"/>
              </a:rPr>
              <a:t> </a:t>
            </a:r>
            <a:r>
              <a:rPr sz="2400" spc="-20" dirty="0">
                <a:solidFill>
                  <a:srgbClr val="353535"/>
                </a:solidFill>
                <a:latin typeface="Times New Roman"/>
                <a:cs typeface="Times New Roman"/>
              </a:rPr>
              <a:t>безводного</a:t>
            </a:r>
            <a:r>
              <a:rPr sz="2400" spc="25" dirty="0">
                <a:solidFill>
                  <a:srgbClr val="353535"/>
                </a:solidFill>
                <a:latin typeface="Times New Roman"/>
                <a:cs typeface="Times New Roman"/>
              </a:rPr>
              <a:t> </a:t>
            </a:r>
            <a:r>
              <a:rPr sz="2400" spc="-25" dirty="0">
                <a:solidFill>
                  <a:srgbClr val="353535"/>
                </a:solidFill>
                <a:latin typeface="Times New Roman"/>
                <a:cs typeface="Times New Roman"/>
              </a:rPr>
              <a:t>сульфата</a:t>
            </a:r>
            <a:r>
              <a:rPr sz="2400" spc="-20" dirty="0">
                <a:solidFill>
                  <a:srgbClr val="353535"/>
                </a:solidFill>
                <a:latin typeface="Times New Roman"/>
                <a:cs typeface="Times New Roman"/>
              </a:rPr>
              <a:t> </a:t>
            </a:r>
            <a:r>
              <a:rPr sz="2400" spc="-10" dirty="0">
                <a:solidFill>
                  <a:srgbClr val="353535"/>
                </a:solidFill>
                <a:latin typeface="Times New Roman"/>
                <a:cs typeface="Times New Roman"/>
              </a:rPr>
              <a:t>натрия</a:t>
            </a:r>
            <a:r>
              <a:rPr sz="2400" spc="5" dirty="0">
                <a:solidFill>
                  <a:srgbClr val="353535"/>
                </a:solidFill>
                <a:latin typeface="Times New Roman"/>
                <a:cs typeface="Times New Roman"/>
              </a:rPr>
              <a:t> </a:t>
            </a:r>
            <a:r>
              <a:rPr sz="2400" spc="-5" dirty="0">
                <a:solidFill>
                  <a:srgbClr val="353535"/>
                </a:solidFill>
                <a:latin typeface="Times New Roman"/>
                <a:cs typeface="Times New Roman"/>
              </a:rPr>
              <a:t>на</a:t>
            </a:r>
            <a:r>
              <a:rPr sz="2400" dirty="0">
                <a:solidFill>
                  <a:srgbClr val="353535"/>
                </a:solidFill>
                <a:latin typeface="Times New Roman"/>
                <a:cs typeface="Times New Roman"/>
              </a:rPr>
              <a:t> 100г</a:t>
            </a:r>
            <a:r>
              <a:rPr sz="2400" spc="5" dirty="0">
                <a:solidFill>
                  <a:srgbClr val="353535"/>
                </a:solidFill>
                <a:latin typeface="Times New Roman"/>
                <a:cs typeface="Times New Roman"/>
              </a:rPr>
              <a:t> </a:t>
            </a:r>
            <a:r>
              <a:rPr sz="2400" spc="-20" dirty="0">
                <a:solidFill>
                  <a:srgbClr val="353535"/>
                </a:solidFill>
                <a:latin typeface="Times New Roman"/>
                <a:cs typeface="Times New Roman"/>
              </a:rPr>
              <a:t>воды.</a:t>
            </a:r>
            <a:endParaRPr sz="2400">
              <a:latin typeface="Times New Roman"/>
              <a:cs typeface="Times New Roman"/>
            </a:endParaRPr>
          </a:p>
        </p:txBody>
      </p:sp>
      <p:graphicFrame>
        <p:nvGraphicFramePr>
          <p:cNvPr id="3" name="object 3"/>
          <p:cNvGraphicFramePr>
            <a:graphicFrameLocks noGrp="1"/>
          </p:cNvGraphicFramePr>
          <p:nvPr/>
        </p:nvGraphicFramePr>
        <p:xfrm>
          <a:off x="1671954" y="2275967"/>
          <a:ext cx="7565390" cy="2317369"/>
        </p:xfrm>
        <a:graphic>
          <a:graphicData uri="http://schemas.openxmlformats.org/drawingml/2006/table">
            <a:tbl>
              <a:tblPr firstRow="1" bandRow="1">
                <a:tableStyleId>{2D5ABB26-0587-4C30-8999-92F81FD0307C}</a:tableStyleId>
              </a:tblPr>
              <a:tblGrid>
                <a:gridCol w="4366260"/>
                <a:gridCol w="3199130"/>
              </a:tblGrid>
              <a:tr h="386207">
                <a:tc>
                  <a:txBody>
                    <a:bodyPr/>
                    <a:lstStyle/>
                    <a:p>
                      <a:pPr marL="68580">
                        <a:lnSpc>
                          <a:spcPts val="2800"/>
                        </a:lnSpc>
                      </a:pPr>
                      <a:r>
                        <a:rPr sz="2400" b="1" u="heavy" dirty="0">
                          <a:uFill>
                            <a:solidFill>
                              <a:srgbClr val="000000"/>
                            </a:solidFill>
                          </a:uFill>
                          <a:latin typeface="Times New Roman"/>
                          <a:cs typeface="Times New Roman"/>
                        </a:rPr>
                        <a:t>Дано:</a:t>
                      </a:r>
                      <a:endParaRPr sz="2400">
                        <a:latin typeface="Times New Roman"/>
                        <a:cs typeface="Times New Roman"/>
                      </a:endParaRPr>
                    </a:p>
                  </a:txBody>
                  <a:tcPr marL="0" marR="0" marT="0" marB="0">
                    <a:lnL w="12700">
                      <a:solidFill>
                        <a:srgbClr val="FFFFFF"/>
                      </a:solidFill>
                      <a:prstDash val="solid"/>
                    </a:lnL>
                    <a:lnT w="12700">
                      <a:solidFill>
                        <a:srgbClr val="FFFFFF"/>
                      </a:solidFill>
                      <a:prstDash val="solid"/>
                    </a:lnT>
                    <a:lnB w="38100">
                      <a:solidFill>
                        <a:srgbClr val="FFFFFF"/>
                      </a:solidFill>
                      <a:prstDash val="solid"/>
                    </a:lnB>
                  </a:tcPr>
                </a:tc>
                <a:tc>
                  <a:txBody>
                    <a:bodyPr/>
                    <a:lstStyle/>
                    <a:p>
                      <a:pPr marL="69215">
                        <a:lnSpc>
                          <a:spcPts val="2800"/>
                        </a:lnSpc>
                      </a:pPr>
                      <a:r>
                        <a:rPr sz="2400" b="1" u="heavy" spc="-5" dirty="0">
                          <a:uFill>
                            <a:solidFill>
                              <a:srgbClr val="000000"/>
                            </a:solidFill>
                          </a:uFill>
                          <a:latin typeface="Times New Roman"/>
                          <a:cs typeface="Times New Roman"/>
                        </a:rPr>
                        <a:t>Анализ </a:t>
                      </a:r>
                      <a:r>
                        <a:rPr sz="2400" b="1" u="heavy" dirty="0">
                          <a:uFill>
                            <a:solidFill>
                              <a:srgbClr val="000000"/>
                            </a:solidFill>
                          </a:uFill>
                          <a:latin typeface="Times New Roman"/>
                          <a:cs typeface="Times New Roman"/>
                        </a:rPr>
                        <a:t>и</a:t>
                      </a:r>
                      <a:r>
                        <a:rPr sz="2400" b="1" u="heavy" spc="-10" dirty="0">
                          <a:uFill>
                            <a:solidFill>
                              <a:srgbClr val="000000"/>
                            </a:solidFill>
                          </a:uFill>
                          <a:latin typeface="Times New Roman"/>
                          <a:cs typeface="Times New Roman"/>
                        </a:rPr>
                        <a:t> </a:t>
                      </a:r>
                      <a:r>
                        <a:rPr sz="2400" b="1" u="heavy" spc="-5" dirty="0">
                          <a:uFill>
                            <a:solidFill>
                              <a:srgbClr val="000000"/>
                            </a:solidFill>
                          </a:uFill>
                          <a:latin typeface="Times New Roman"/>
                          <a:cs typeface="Times New Roman"/>
                        </a:rPr>
                        <a:t>решение:</a:t>
                      </a:r>
                      <a:endParaRPr sz="2400">
                        <a:latin typeface="Times New Roman"/>
                        <a:cs typeface="Times New Roman"/>
                      </a:endParaRPr>
                    </a:p>
                  </a:txBody>
                  <a:tcPr marL="0" marR="0" marT="0" marB="0">
                    <a:lnR w="12700">
                      <a:solidFill>
                        <a:srgbClr val="FFFFFF"/>
                      </a:solidFill>
                      <a:prstDash val="solid"/>
                    </a:lnR>
                    <a:lnT w="12700">
                      <a:solidFill>
                        <a:srgbClr val="FFFFFF"/>
                      </a:solidFill>
                      <a:prstDash val="solid"/>
                    </a:lnT>
                    <a:lnB w="38100">
                      <a:solidFill>
                        <a:srgbClr val="FFFFFF"/>
                      </a:solidFill>
                      <a:prstDash val="solid"/>
                    </a:lnB>
                  </a:tcPr>
                </a:tc>
              </a:tr>
              <a:tr h="1931162">
                <a:tc>
                  <a:txBody>
                    <a:bodyPr/>
                    <a:lstStyle/>
                    <a:p>
                      <a:pPr marL="68580">
                        <a:lnSpc>
                          <a:spcPts val="2800"/>
                        </a:lnSpc>
                      </a:pPr>
                      <a:r>
                        <a:rPr sz="2400" spc="-5" dirty="0">
                          <a:latin typeface="Times New Roman"/>
                          <a:cs typeface="Times New Roman"/>
                        </a:rPr>
                        <a:t>m</a:t>
                      </a:r>
                      <a:r>
                        <a:rPr sz="2400" spc="-7" baseline="-20833" dirty="0">
                          <a:latin typeface="Times New Roman"/>
                          <a:cs typeface="Times New Roman"/>
                        </a:rPr>
                        <a:t>р-ра</a:t>
                      </a:r>
                      <a:r>
                        <a:rPr sz="2400" spc="15" baseline="-20833" dirty="0">
                          <a:latin typeface="Times New Roman"/>
                          <a:cs typeface="Times New Roman"/>
                        </a:rPr>
                        <a:t> </a:t>
                      </a:r>
                      <a:r>
                        <a:rPr sz="2400" spc="-7" baseline="-20833" dirty="0">
                          <a:latin typeface="Times New Roman"/>
                          <a:cs typeface="Times New Roman"/>
                        </a:rPr>
                        <a:t>1</a:t>
                      </a:r>
                      <a:r>
                        <a:rPr sz="2400" spc="-5" dirty="0">
                          <a:latin typeface="Times New Roman"/>
                          <a:cs typeface="Times New Roman"/>
                        </a:rPr>
                        <a:t>(Ba(NO</a:t>
                      </a:r>
                      <a:r>
                        <a:rPr sz="2400" spc="-7" baseline="-20833" dirty="0">
                          <a:latin typeface="Times New Roman"/>
                          <a:cs typeface="Times New Roman"/>
                        </a:rPr>
                        <a:t>3</a:t>
                      </a:r>
                      <a:r>
                        <a:rPr sz="2400" spc="-5" dirty="0">
                          <a:latin typeface="Times New Roman"/>
                          <a:cs typeface="Times New Roman"/>
                        </a:rPr>
                        <a:t>)</a:t>
                      </a:r>
                      <a:r>
                        <a:rPr sz="2400" spc="-7" baseline="-20833" dirty="0">
                          <a:latin typeface="Times New Roman"/>
                          <a:cs typeface="Times New Roman"/>
                        </a:rPr>
                        <a:t>2</a:t>
                      </a:r>
                      <a:r>
                        <a:rPr sz="2400" spc="-5" dirty="0">
                          <a:latin typeface="Times New Roman"/>
                          <a:cs typeface="Times New Roman"/>
                        </a:rPr>
                        <a:t>) </a:t>
                      </a:r>
                      <a:r>
                        <a:rPr sz="2400" dirty="0">
                          <a:latin typeface="Times New Roman"/>
                          <a:cs typeface="Times New Roman"/>
                        </a:rPr>
                        <a:t>=</a:t>
                      </a:r>
                      <a:r>
                        <a:rPr sz="2400" spc="-10" dirty="0">
                          <a:latin typeface="Times New Roman"/>
                          <a:cs typeface="Times New Roman"/>
                        </a:rPr>
                        <a:t> </a:t>
                      </a:r>
                      <a:r>
                        <a:rPr sz="2400" dirty="0">
                          <a:latin typeface="Times New Roman"/>
                          <a:cs typeface="Times New Roman"/>
                        </a:rPr>
                        <a:t>522</a:t>
                      </a:r>
                      <a:r>
                        <a:rPr sz="2400" spc="-10" dirty="0">
                          <a:latin typeface="Times New Roman"/>
                          <a:cs typeface="Times New Roman"/>
                        </a:rPr>
                        <a:t> </a:t>
                      </a:r>
                      <a:r>
                        <a:rPr sz="2400" dirty="0">
                          <a:latin typeface="Times New Roman"/>
                          <a:cs typeface="Times New Roman"/>
                        </a:rPr>
                        <a:t>г</a:t>
                      </a:r>
                      <a:endParaRPr sz="2400">
                        <a:latin typeface="Times New Roman"/>
                        <a:cs typeface="Times New Roman"/>
                      </a:endParaRPr>
                    </a:p>
                    <a:p>
                      <a:pPr marL="68580" marR="917575">
                        <a:lnSpc>
                          <a:spcPct val="100000"/>
                        </a:lnSpc>
                      </a:pPr>
                      <a:r>
                        <a:rPr sz="2400" spc="-10" dirty="0">
                          <a:latin typeface="Times New Roman"/>
                          <a:cs typeface="Times New Roman"/>
                        </a:rPr>
                        <a:t>V</a:t>
                      </a:r>
                      <a:r>
                        <a:rPr sz="2400" spc="-15" baseline="-20833" dirty="0">
                          <a:latin typeface="Times New Roman"/>
                          <a:cs typeface="Times New Roman"/>
                        </a:rPr>
                        <a:t>г</a:t>
                      </a:r>
                      <a:r>
                        <a:rPr sz="2400" spc="-10" dirty="0">
                          <a:latin typeface="Times New Roman"/>
                          <a:cs typeface="Times New Roman"/>
                        </a:rPr>
                        <a:t>(анод)</a:t>
                      </a:r>
                      <a:r>
                        <a:rPr sz="2400" dirty="0">
                          <a:latin typeface="Times New Roman"/>
                          <a:cs typeface="Times New Roman"/>
                        </a:rPr>
                        <a:t> =</a:t>
                      </a:r>
                      <a:r>
                        <a:rPr sz="2400" spc="-5" dirty="0">
                          <a:latin typeface="Times New Roman"/>
                          <a:cs typeface="Times New Roman"/>
                        </a:rPr>
                        <a:t> </a:t>
                      </a:r>
                      <a:r>
                        <a:rPr sz="2400" dirty="0">
                          <a:latin typeface="Times New Roman"/>
                          <a:cs typeface="Times New Roman"/>
                        </a:rPr>
                        <a:t>8,4</a:t>
                      </a:r>
                      <a:r>
                        <a:rPr sz="2400" spc="-5" dirty="0">
                          <a:latin typeface="Times New Roman"/>
                          <a:cs typeface="Times New Roman"/>
                        </a:rPr>
                        <a:t> </a:t>
                      </a:r>
                      <a:r>
                        <a:rPr sz="2400" dirty="0">
                          <a:latin typeface="Times New Roman"/>
                          <a:cs typeface="Times New Roman"/>
                        </a:rPr>
                        <a:t>л </a:t>
                      </a:r>
                      <a:r>
                        <a:rPr sz="2400" spc="5" dirty="0">
                          <a:latin typeface="Times New Roman"/>
                          <a:cs typeface="Times New Roman"/>
                        </a:rPr>
                        <a:t> </a:t>
                      </a:r>
                      <a:r>
                        <a:rPr sz="2400" spc="-5" dirty="0">
                          <a:latin typeface="Times New Roman"/>
                          <a:cs typeface="Times New Roman"/>
                        </a:rPr>
                        <a:t>m(Na</a:t>
                      </a:r>
                      <a:r>
                        <a:rPr sz="2400" spc="-7" baseline="-20833" dirty="0">
                          <a:latin typeface="Times New Roman"/>
                          <a:cs typeface="Times New Roman"/>
                        </a:rPr>
                        <a:t>2</a:t>
                      </a:r>
                      <a:r>
                        <a:rPr sz="2400" spc="-5" dirty="0">
                          <a:latin typeface="Times New Roman"/>
                          <a:cs typeface="Times New Roman"/>
                        </a:rPr>
                        <a:t>SO</a:t>
                      </a:r>
                      <a:r>
                        <a:rPr sz="2400" spc="-7" baseline="-20833" dirty="0">
                          <a:latin typeface="Times New Roman"/>
                          <a:cs typeface="Times New Roman"/>
                        </a:rPr>
                        <a:t>4</a:t>
                      </a:r>
                      <a:r>
                        <a:rPr sz="2400" spc="-5" dirty="0">
                          <a:latin typeface="Times New Roman"/>
                          <a:cs typeface="Times New Roman"/>
                        </a:rPr>
                        <a:t>∙10H</a:t>
                      </a:r>
                      <a:r>
                        <a:rPr sz="2400" spc="-7" baseline="-20833" dirty="0">
                          <a:latin typeface="Times New Roman"/>
                          <a:cs typeface="Times New Roman"/>
                        </a:rPr>
                        <a:t>2</a:t>
                      </a:r>
                      <a:r>
                        <a:rPr sz="2400" spc="-5" dirty="0">
                          <a:latin typeface="Times New Roman"/>
                          <a:cs typeface="Times New Roman"/>
                        </a:rPr>
                        <a:t>O)</a:t>
                      </a:r>
                      <a:r>
                        <a:rPr sz="2400" spc="5" dirty="0">
                          <a:latin typeface="Times New Roman"/>
                          <a:cs typeface="Times New Roman"/>
                        </a:rPr>
                        <a:t> </a:t>
                      </a:r>
                      <a:r>
                        <a:rPr sz="2400" dirty="0">
                          <a:latin typeface="Times New Roman"/>
                          <a:cs typeface="Times New Roman"/>
                        </a:rPr>
                        <a:t>=</a:t>
                      </a:r>
                      <a:r>
                        <a:rPr sz="2400" spc="-25" dirty="0">
                          <a:latin typeface="Times New Roman"/>
                          <a:cs typeface="Times New Roman"/>
                        </a:rPr>
                        <a:t> </a:t>
                      </a:r>
                      <a:r>
                        <a:rPr sz="2400" dirty="0">
                          <a:latin typeface="Times New Roman"/>
                          <a:cs typeface="Times New Roman"/>
                        </a:rPr>
                        <a:t>96,6</a:t>
                      </a:r>
                      <a:r>
                        <a:rPr sz="2400" spc="-15" dirty="0">
                          <a:latin typeface="Times New Roman"/>
                          <a:cs typeface="Times New Roman"/>
                        </a:rPr>
                        <a:t> </a:t>
                      </a:r>
                      <a:r>
                        <a:rPr sz="2400" dirty="0">
                          <a:latin typeface="Times New Roman"/>
                          <a:cs typeface="Times New Roman"/>
                        </a:rPr>
                        <a:t>г</a:t>
                      </a:r>
                      <a:endParaRPr sz="2400">
                        <a:latin typeface="Times New Roman"/>
                        <a:cs typeface="Times New Roman"/>
                      </a:endParaRPr>
                    </a:p>
                    <a:p>
                      <a:pPr marL="68580" marR="572135">
                        <a:lnSpc>
                          <a:spcPts val="2870"/>
                        </a:lnSpc>
                        <a:spcBef>
                          <a:spcPts val="114"/>
                        </a:spcBef>
                      </a:pPr>
                      <a:r>
                        <a:rPr sz="2400" spc="-5" dirty="0">
                          <a:latin typeface="Symbol"/>
                          <a:cs typeface="Symbol"/>
                        </a:rPr>
                        <a:t></a:t>
                      </a:r>
                      <a:r>
                        <a:rPr sz="2400" spc="-7" baseline="-20833" dirty="0">
                          <a:latin typeface="Times New Roman"/>
                          <a:cs typeface="Times New Roman"/>
                        </a:rPr>
                        <a:t>1</a:t>
                      </a:r>
                      <a:r>
                        <a:rPr sz="2400" spc="-5" dirty="0">
                          <a:latin typeface="Times New Roman"/>
                          <a:cs typeface="Times New Roman"/>
                        </a:rPr>
                        <a:t>(Na</a:t>
                      </a:r>
                      <a:r>
                        <a:rPr sz="2400" spc="-7" baseline="-20833" dirty="0">
                          <a:latin typeface="Times New Roman"/>
                          <a:cs typeface="Times New Roman"/>
                        </a:rPr>
                        <a:t>2</a:t>
                      </a:r>
                      <a:r>
                        <a:rPr sz="2400" spc="-5" dirty="0">
                          <a:latin typeface="Times New Roman"/>
                          <a:cs typeface="Times New Roman"/>
                        </a:rPr>
                        <a:t>SO</a:t>
                      </a:r>
                      <a:r>
                        <a:rPr sz="2400" spc="-7" baseline="-20833" dirty="0">
                          <a:latin typeface="Times New Roman"/>
                          <a:cs typeface="Times New Roman"/>
                        </a:rPr>
                        <a:t>4</a:t>
                      </a:r>
                      <a:r>
                        <a:rPr sz="2400" spc="-5" dirty="0">
                          <a:latin typeface="Times New Roman"/>
                          <a:cs typeface="Times New Roman"/>
                        </a:rPr>
                        <a:t>)/</a:t>
                      </a:r>
                      <a:r>
                        <a:rPr sz="2400" spc="-5" dirty="0">
                          <a:latin typeface="Symbol"/>
                          <a:cs typeface="Symbol"/>
                        </a:rPr>
                        <a:t></a:t>
                      </a:r>
                      <a:r>
                        <a:rPr sz="2400" spc="-7" baseline="-20833" dirty="0">
                          <a:latin typeface="Times New Roman"/>
                          <a:cs typeface="Times New Roman"/>
                        </a:rPr>
                        <a:t>2</a:t>
                      </a:r>
                      <a:r>
                        <a:rPr sz="2400" spc="-5" dirty="0">
                          <a:latin typeface="Times New Roman"/>
                          <a:cs typeface="Times New Roman"/>
                        </a:rPr>
                        <a:t>(Na</a:t>
                      </a:r>
                      <a:r>
                        <a:rPr sz="2400" spc="-7" baseline="-20833" dirty="0">
                          <a:latin typeface="Times New Roman"/>
                          <a:cs typeface="Times New Roman"/>
                        </a:rPr>
                        <a:t>2</a:t>
                      </a:r>
                      <a:r>
                        <a:rPr sz="2400" spc="-5" dirty="0">
                          <a:latin typeface="Times New Roman"/>
                          <a:cs typeface="Times New Roman"/>
                        </a:rPr>
                        <a:t>SO</a:t>
                      </a:r>
                      <a:r>
                        <a:rPr sz="2400" spc="-7" baseline="-20833" dirty="0">
                          <a:latin typeface="Times New Roman"/>
                          <a:cs typeface="Times New Roman"/>
                        </a:rPr>
                        <a:t>4</a:t>
                      </a:r>
                      <a:r>
                        <a:rPr sz="2400" spc="-5" dirty="0">
                          <a:latin typeface="Times New Roman"/>
                          <a:cs typeface="Times New Roman"/>
                        </a:rPr>
                        <a:t>) </a:t>
                      </a:r>
                      <a:r>
                        <a:rPr sz="2400" dirty="0">
                          <a:latin typeface="Times New Roman"/>
                          <a:cs typeface="Times New Roman"/>
                        </a:rPr>
                        <a:t>= 4,5 </a:t>
                      </a:r>
                      <a:r>
                        <a:rPr sz="2400" spc="-585" dirty="0">
                          <a:latin typeface="Times New Roman"/>
                          <a:cs typeface="Times New Roman"/>
                        </a:rPr>
                        <a:t> </a:t>
                      </a:r>
                      <a:r>
                        <a:rPr sz="2400" spc="-5" dirty="0">
                          <a:latin typeface="Times New Roman"/>
                          <a:cs typeface="Times New Roman"/>
                        </a:rPr>
                        <a:t>Р(Na</a:t>
                      </a:r>
                      <a:r>
                        <a:rPr sz="2400" spc="-7" baseline="-20833" dirty="0">
                          <a:latin typeface="Times New Roman"/>
                          <a:cs typeface="Times New Roman"/>
                        </a:rPr>
                        <a:t>2</a:t>
                      </a:r>
                      <a:r>
                        <a:rPr sz="2400" spc="-5" dirty="0">
                          <a:latin typeface="Times New Roman"/>
                          <a:cs typeface="Times New Roman"/>
                        </a:rPr>
                        <a:t>SO</a:t>
                      </a:r>
                      <a:r>
                        <a:rPr sz="2400" spc="-7" baseline="-20833" dirty="0">
                          <a:latin typeface="Times New Roman"/>
                          <a:cs typeface="Times New Roman"/>
                        </a:rPr>
                        <a:t>4</a:t>
                      </a:r>
                      <a:r>
                        <a:rPr sz="2400" spc="-5" dirty="0">
                          <a:latin typeface="Times New Roman"/>
                          <a:cs typeface="Times New Roman"/>
                        </a:rPr>
                        <a:t>)/100 </a:t>
                      </a:r>
                      <a:r>
                        <a:rPr sz="2400" dirty="0">
                          <a:latin typeface="Times New Roman"/>
                          <a:cs typeface="Times New Roman"/>
                        </a:rPr>
                        <a:t>г</a:t>
                      </a:r>
                      <a:r>
                        <a:rPr sz="2400" spc="-10" dirty="0">
                          <a:latin typeface="Times New Roman"/>
                          <a:cs typeface="Times New Roman"/>
                        </a:rPr>
                        <a:t> </a:t>
                      </a:r>
                      <a:r>
                        <a:rPr sz="2400" spc="-5" dirty="0">
                          <a:latin typeface="Times New Roman"/>
                          <a:cs typeface="Times New Roman"/>
                        </a:rPr>
                        <a:t>H</a:t>
                      </a:r>
                      <a:r>
                        <a:rPr sz="2400" spc="-7" baseline="-20833" dirty="0">
                          <a:latin typeface="Times New Roman"/>
                          <a:cs typeface="Times New Roman"/>
                        </a:rPr>
                        <a:t>2</a:t>
                      </a:r>
                      <a:r>
                        <a:rPr sz="2400" spc="-5" dirty="0">
                          <a:latin typeface="Times New Roman"/>
                          <a:cs typeface="Times New Roman"/>
                        </a:rPr>
                        <a:t>O</a:t>
                      </a:r>
                      <a:r>
                        <a:rPr sz="2400" spc="5" dirty="0">
                          <a:latin typeface="Times New Roman"/>
                          <a:cs typeface="Times New Roman"/>
                        </a:rPr>
                        <a:t> </a:t>
                      </a:r>
                      <a:r>
                        <a:rPr sz="2400" dirty="0">
                          <a:latin typeface="Times New Roman"/>
                          <a:cs typeface="Times New Roman"/>
                        </a:rPr>
                        <a:t>–</a:t>
                      </a:r>
                      <a:r>
                        <a:rPr sz="2400" spc="-5" dirty="0">
                          <a:latin typeface="Times New Roman"/>
                          <a:cs typeface="Times New Roman"/>
                        </a:rPr>
                        <a:t> </a:t>
                      </a:r>
                      <a:r>
                        <a:rPr sz="2400" dirty="0">
                          <a:latin typeface="Times New Roman"/>
                          <a:cs typeface="Times New Roman"/>
                        </a:rPr>
                        <a:t>?</a:t>
                      </a:r>
                      <a:endParaRPr sz="2400">
                        <a:latin typeface="Times New Roman"/>
                        <a:cs typeface="Times New Roman"/>
                      </a:endParaRPr>
                    </a:p>
                  </a:txBody>
                  <a:tcPr marL="0" marR="0" marT="0" marB="0">
                    <a:lnL w="12700">
                      <a:solidFill>
                        <a:srgbClr val="FFFFFF"/>
                      </a:solidFill>
                      <a:prstDash val="solid"/>
                    </a:lnL>
                    <a:lnR w="12700">
                      <a:solidFill>
                        <a:srgbClr val="000000"/>
                      </a:solidFill>
                      <a:prstDash val="solid"/>
                    </a:lnR>
                    <a:lnT w="38100">
                      <a:solidFill>
                        <a:srgbClr val="FFFFFF"/>
                      </a:solidFill>
                      <a:prstDash val="solid"/>
                    </a:lnT>
                    <a:lnB w="12700">
                      <a:solidFill>
                        <a:srgbClr val="FFFFFF"/>
                      </a:solidFill>
                      <a:prstDash val="solid"/>
                    </a:lnB>
                  </a:tcPr>
                </a:tc>
                <a:tc>
                  <a:txBody>
                    <a:bodyPr/>
                    <a:lstStyle/>
                    <a:p>
                      <a:pPr marL="69215" marR="534670">
                        <a:lnSpc>
                          <a:spcPts val="2880"/>
                        </a:lnSpc>
                        <a:spcBef>
                          <a:spcPts val="15"/>
                        </a:spcBef>
                      </a:pPr>
                      <a:r>
                        <a:rPr sz="2400" spc="-10" dirty="0">
                          <a:latin typeface="Times New Roman"/>
                          <a:cs typeface="Times New Roman"/>
                        </a:rPr>
                        <a:t>Основные </a:t>
                      </a:r>
                      <a:r>
                        <a:rPr sz="2400" spc="-20" dirty="0">
                          <a:latin typeface="Times New Roman"/>
                          <a:cs typeface="Times New Roman"/>
                        </a:rPr>
                        <a:t>формулы </a:t>
                      </a:r>
                      <a:r>
                        <a:rPr sz="2400" spc="-585" dirty="0">
                          <a:latin typeface="Times New Roman"/>
                          <a:cs typeface="Times New Roman"/>
                        </a:rPr>
                        <a:t> </a:t>
                      </a:r>
                      <a:r>
                        <a:rPr sz="2400" dirty="0">
                          <a:latin typeface="Times New Roman"/>
                          <a:cs typeface="Times New Roman"/>
                        </a:rPr>
                        <a:t>для</a:t>
                      </a:r>
                      <a:r>
                        <a:rPr sz="2400" spc="-10" dirty="0">
                          <a:latin typeface="Times New Roman"/>
                          <a:cs typeface="Times New Roman"/>
                        </a:rPr>
                        <a:t> </a:t>
                      </a:r>
                      <a:r>
                        <a:rPr sz="2400" spc="-5" dirty="0">
                          <a:latin typeface="Times New Roman"/>
                          <a:cs typeface="Times New Roman"/>
                        </a:rPr>
                        <a:t>расчёта:</a:t>
                      </a:r>
                      <a:endParaRPr sz="2400">
                        <a:latin typeface="Times New Roman"/>
                        <a:cs typeface="Times New Roman"/>
                      </a:endParaRPr>
                    </a:p>
                    <a:p>
                      <a:pPr marL="69215" marR="1365250">
                        <a:lnSpc>
                          <a:spcPct val="79600"/>
                        </a:lnSpc>
                        <a:spcBef>
                          <a:spcPts val="1080"/>
                        </a:spcBef>
                      </a:pPr>
                      <a:r>
                        <a:rPr sz="3600" baseline="13888" dirty="0">
                          <a:latin typeface="Times New Roman"/>
                          <a:cs typeface="Times New Roman"/>
                        </a:rPr>
                        <a:t>n</a:t>
                      </a:r>
                      <a:r>
                        <a:rPr sz="3600" spc="-37" baseline="13888" dirty="0">
                          <a:latin typeface="Times New Roman"/>
                          <a:cs typeface="Times New Roman"/>
                        </a:rPr>
                        <a:t> </a:t>
                      </a:r>
                      <a:r>
                        <a:rPr sz="3600" baseline="13888" dirty="0">
                          <a:latin typeface="Times New Roman"/>
                          <a:cs typeface="Times New Roman"/>
                        </a:rPr>
                        <a:t>=</a:t>
                      </a:r>
                      <a:r>
                        <a:rPr sz="3600" spc="-52" baseline="13888" dirty="0">
                          <a:latin typeface="Times New Roman"/>
                          <a:cs typeface="Times New Roman"/>
                        </a:rPr>
                        <a:t> </a:t>
                      </a:r>
                      <a:r>
                        <a:rPr sz="3600" spc="-22" baseline="13888" dirty="0">
                          <a:latin typeface="Times New Roman"/>
                          <a:cs typeface="Times New Roman"/>
                        </a:rPr>
                        <a:t>m</a:t>
                      </a:r>
                      <a:r>
                        <a:rPr sz="1600" spc="-15" dirty="0">
                          <a:latin typeface="Times New Roman"/>
                          <a:cs typeface="Times New Roman"/>
                        </a:rPr>
                        <a:t>в-ва</a:t>
                      </a:r>
                      <a:r>
                        <a:rPr sz="3600" spc="-22" baseline="13888" dirty="0">
                          <a:latin typeface="Times New Roman"/>
                          <a:cs typeface="Times New Roman"/>
                        </a:rPr>
                        <a:t>/М</a:t>
                      </a:r>
                      <a:r>
                        <a:rPr sz="1600" spc="-15" dirty="0">
                          <a:latin typeface="Times New Roman"/>
                          <a:cs typeface="Times New Roman"/>
                        </a:rPr>
                        <a:t>в-ва </a:t>
                      </a:r>
                      <a:r>
                        <a:rPr sz="1600" spc="-385" dirty="0">
                          <a:latin typeface="Times New Roman"/>
                          <a:cs typeface="Times New Roman"/>
                        </a:rPr>
                        <a:t> </a:t>
                      </a:r>
                      <a:r>
                        <a:rPr sz="2400" dirty="0">
                          <a:latin typeface="Times New Roman"/>
                          <a:cs typeface="Times New Roman"/>
                        </a:rPr>
                        <a:t>n</a:t>
                      </a:r>
                      <a:r>
                        <a:rPr sz="2400" spc="-10" dirty="0">
                          <a:latin typeface="Times New Roman"/>
                          <a:cs typeface="Times New Roman"/>
                        </a:rPr>
                        <a:t> </a:t>
                      </a:r>
                      <a:r>
                        <a:rPr sz="2400" dirty="0">
                          <a:latin typeface="Times New Roman"/>
                          <a:cs typeface="Times New Roman"/>
                        </a:rPr>
                        <a:t>=</a:t>
                      </a:r>
                      <a:r>
                        <a:rPr sz="2400" spc="-60" dirty="0">
                          <a:latin typeface="Times New Roman"/>
                          <a:cs typeface="Times New Roman"/>
                        </a:rPr>
                        <a:t> </a:t>
                      </a:r>
                      <a:r>
                        <a:rPr sz="2400" spc="-5" dirty="0">
                          <a:latin typeface="Times New Roman"/>
                          <a:cs typeface="Times New Roman"/>
                        </a:rPr>
                        <a:t>V/V</a:t>
                      </a:r>
                      <a:r>
                        <a:rPr sz="2400" spc="-7" baseline="-20833" dirty="0">
                          <a:latin typeface="Times New Roman"/>
                          <a:cs typeface="Times New Roman"/>
                        </a:rPr>
                        <a:t>M</a:t>
                      </a:r>
                      <a:endParaRPr sz="2400" baseline="-20833">
                        <a:latin typeface="Times New Roman"/>
                        <a:cs typeface="Times New Roman"/>
                      </a:endParaRPr>
                    </a:p>
                    <a:p>
                      <a:pPr marL="69215">
                        <a:lnSpc>
                          <a:spcPct val="100000"/>
                        </a:lnSpc>
                        <a:spcBef>
                          <a:spcPts val="600"/>
                        </a:spcBef>
                      </a:pPr>
                      <a:r>
                        <a:rPr sz="3600" baseline="13888" dirty="0">
                          <a:latin typeface="Symbol"/>
                          <a:cs typeface="Symbol"/>
                        </a:rPr>
                        <a:t></a:t>
                      </a:r>
                      <a:r>
                        <a:rPr sz="3600" spc="-22" baseline="13888" dirty="0">
                          <a:latin typeface="Times New Roman"/>
                          <a:cs typeface="Times New Roman"/>
                        </a:rPr>
                        <a:t> </a:t>
                      </a:r>
                      <a:r>
                        <a:rPr sz="3600" baseline="13888" dirty="0">
                          <a:latin typeface="Times New Roman"/>
                          <a:cs typeface="Times New Roman"/>
                        </a:rPr>
                        <a:t>=</a:t>
                      </a:r>
                      <a:r>
                        <a:rPr sz="3600" spc="-15" baseline="13888" dirty="0">
                          <a:latin typeface="Times New Roman"/>
                          <a:cs typeface="Times New Roman"/>
                        </a:rPr>
                        <a:t> m</a:t>
                      </a:r>
                      <a:r>
                        <a:rPr sz="1600" spc="-10" dirty="0">
                          <a:latin typeface="Times New Roman"/>
                          <a:cs typeface="Times New Roman"/>
                        </a:rPr>
                        <a:t>в-ва</a:t>
                      </a:r>
                      <a:r>
                        <a:rPr sz="3600" spc="-15" baseline="13888" dirty="0">
                          <a:latin typeface="Times New Roman"/>
                          <a:cs typeface="Times New Roman"/>
                        </a:rPr>
                        <a:t>/m</a:t>
                      </a:r>
                      <a:r>
                        <a:rPr sz="1600" spc="-10" dirty="0">
                          <a:latin typeface="Times New Roman"/>
                          <a:cs typeface="Times New Roman"/>
                        </a:rPr>
                        <a:t>р-ра</a:t>
                      </a:r>
                      <a:endParaRPr sz="1600">
                        <a:latin typeface="Times New Roman"/>
                        <a:cs typeface="Times New Roman"/>
                      </a:endParaRPr>
                    </a:p>
                  </a:txBody>
                  <a:tcPr marL="0" marR="0" marT="1905" marB="0">
                    <a:lnL w="12700">
                      <a:solidFill>
                        <a:srgbClr val="000000"/>
                      </a:solidFill>
                      <a:prstDash val="solid"/>
                    </a:lnL>
                    <a:lnR w="12700">
                      <a:solidFill>
                        <a:srgbClr val="FFFFFF"/>
                      </a:solidFill>
                      <a:prstDash val="solid"/>
                    </a:lnR>
                    <a:lnT w="38100">
                      <a:solidFill>
                        <a:srgbClr val="FFFFFF"/>
                      </a:solidFill>
                      <a:prstDash val="solid"/>
                    </a:lnT>
                    <a:lnB w="12700">
                      <a:solidFill>
                        <a:srgbClr val="FFFFFF"/>
                      </a:solidFill>
                      <a:prstDash val="solid"/>
                    </a:lnB>
                  </a:tcPr>
                </a:tc>
              </a:tr>
            </a:tbl>
          </a:graphicData>
        </a:graphic>
      </p:graphicFrame>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485851" y="75056"/>
            <a:ext cx="11083925" cy="1000760"/>
          </a:xfrm>
          <a:prstGeom prst="rect">
            <a:avLst/>
          </a:prstGeom>
        </p:spPr>
        <p:txBody>
          <a:bodyPr vert="horz" wrap="square" lIns="0" tIns="12065" rIns="0" bIns="0" rtlCol="0">
            <a:spAutoFit/>
          </a:bodyPr>
          <a:lstStyle/>
          <a:p>
            <a:pPr marL="38100" marR="30480">
              <a:lnSpc>
                <a:spcPct val="100000"/>
              </a:lnSpc>
              <a:spcBef>
                <a:spcPts val="95"/>
              </a:spcBef>
            </a:pPr>
            <a:r>
              <a:rPr sz="1600" b="1" spc="-5" dirty="0">
                <a:latin typeface="Times New Roman"/>
                <a:cs typeface="Times New Roman"/>
              </a:rPr>
              <a:t>Пример</a:t>
            </a:r>
            <a:r>
              <a:rPr sz="1600" b="1" spc="10" dirty="0">
                <a:latin typeface="Times New Roman"/>
                <a:cs typeface="Times New Roman"/>
              </a:rPr>
              <a:t> </a:t>
            </a:r>
            <a:r>
              <a:rPr sz="1600" b="1" spc="-5" dirty="0">
                <a:latin typeface="Times New Roman"/>
                <a:cs typeface="Times New Roman"/>
              </a:rPr>
              <a:t>4.</a:t>
            </a:r>
            <a:r>
              <a:rPr sz="1600" b="1" spc="10" dirty="0">
                <a:latin typeface="Times New Roman"/>
                <a:cs typeface="Times New Roman"/>
              </a:rPr>
              <a:t> </a:t>
            </a:r>
            <a:r>
              <a:rPr sz="1600" spc="-10" dirty="0">
                <a:solidFill>
                  <a:srgbClr val="353535"/>
                </a:solidFill>
                <a:latin typeface="Times New Roman"/>
                <a:cs typeface="Times New Roman"/>
              </a:rPr>
              <a:t>Электролиз</a:t>
            </a:r>
            <a:r>
              <a:rPr sz="1600" spc="35" dirty="0">
                <a:solidFill>
                  <a:srgbClr val="353535"/>
                </a:solidFill>
                <a:latin typeface="Times New Roman"/>
                <a:cs typeface="Times New Roman"/>
              </a:rPr>
              <a:t> </a:t>
            </a:r>
            <a:r>
              <a:rPr sz="1600" spc="-10" dirty="0">
                <a:solidFill>
                  <a:srgbClr val="353535"/>
                </a:solidFill>
                <a:latin typeface="Times New Roman"/>
                <a:cs typeface="Times New Roman"/>
              </a:rPr>
              <a:t>5%-ного</a:t>
            </a:r>
            <a:r>
              <a:rPr sz="1600" spc="20" dirty="0">
                <a:solidFill>
                  <a:srgbClr val="353535"/>
                </a:solidFill>
                <a:latin typeface="Times New Roman"/>
                <a:cs typeface="Times New Roman"/>
              </a:rPr>
              <a:t> </a:t>
            </a:r>
            <a:r>
              <a:rPr sz="1600" spc="-5" dirty="0">
                <a:solidFill>
                  <a:srgbClr val="353535"/>
                </a:solidFill>
                <a:latin typeface="Times New Roman"/>
                <a:cs typeface="Times New Roman"/>
              </a:rPr>
              <a:t>раствора</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нитрата</a:t>
            </a:r>
            <a:r>
              <a:rPr sz="1600" spc="20" dirty="0">
                <a:solidFill>
                  <a:srgbClr val="353535"/>
                </a:solidFill>
                <a:latin typeface="Times New Roman"/>
                <a:cs typeface="Times New Roman"/>
              </a:rPr>
              <a:t> </a:t>
            </a:r>
            <a:r>
              <a:rPr sz="1600" spc="-5" dirty="0">
                <a:solidFill>
                  <a:srgbClr val="353535"/>
                </a:solidFill>
                <a:latin typeface="Times New Roman"/>
                <a:cs typeface="Times New Roman"/>
              </a:rPr>
              <a:t>бария</a:t>
            </a:r>
            <a:r>
              <a:rPr sz="1600" spc="5" dirty="0">
                <a:solidFill>
                  <a:srgbClr val="353535"/>
                </a:solidFill>
                <a:latin typeface="Times New Roman"/>
                <a:cs typeface="Times New Roman"/>
              </a:rPr>
              <a:t> </a:t>
            </a:r>
            <a:r>
              <a:rPr sz="1600" spc="-5" dirty="0">
                <a:solidFill>
                  <a:srgbClr val="353535"/>
                </a:solidFill>
                <a:latin typeface="Times New Roman"/>
                <a:cs typeface="Times New Roman"/>
              </a:rPr>
              <a:t>массой</a:t>
            </a:r>
            <a:r>
              <a:rPr sz="1600" spc="35" dirty="0">
                <a:solidFill>
                  <a:srgbClr val="353535"/>
                </a:solidFill>
                <a:latin typeface="Times New Roman"/>
                <a:cs typeface="Times New Roman"/>
              </a:rPr>
              <a:t> </a:t>
            </a:r>
            <a:r>
              <a:rPr sz="1600" spc="-5" dirty="0">
                <a:solidFill>
                  <a:srgbClr val="353535"/>
                </a:solidFill>
                <a:latin typeface="Times New Roman"/>
                <a:cs typeface="Times New Roman"/>
              </a:rPr>
              <a:t>522</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г</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проводили</a:t>
            </a:r>
            <a:r>
              <a:rPr sz="1600" spc="35" dirty="0">
                <a:solidFill>
                  <a:srgbClr val="353535"/>
                </a:solidFill>
                <a:latin typeface="Times New Roman"/>
                <a:cs typeface="Times New Roman"/>
              </a:rPr>
              <a:t> </a:t>
            </a:r>
            <a:r>
              <a:rPr sz="1600" spc="-5" dirty="0">
                <a:solidFill>
                  <a:srgbClr val="353535"/>
                </a:solidFill>
                <a:latin typeface="Times New Roman"/>
                <a:cs typeface="Times New Roman"/>
              </a:rPr>
              <a:t>до </a:t>
            </a:r>
            <a:r>
              <a:rPr sz="1600" spc="-15" dirty="0">
                <a:solidFill>
                  <a:srgbClr val="353535"/>
                </a:solidFill>
                <a:latin typeface="Times New Roman"/>
                <a:cs typeface="Times New Roman"/>
              </a:rPr>
              <a:t>тех</a:t>
            </a:r>
            <a:r>
              <a:rPr sz="1600" spc="15" dirty="0">
                <a:solidFill>
                  <a:srgbClr val="353535"/>
                </a:solidFill>
                <a:latin typeface="Times New Roman"/>
                <a:cs typeface="Times New Roman"/>
              </a:rPr>
              <a:t> </a:t>
            </a:r>
            <a:r>
              <a:rPr sz="1600" spc="-5" dirty="0">
                <a:solidFill>
                  <a:srgbClr val="353535"/>
                </a:solidFill>
                <a:latin typeface="Times New Roman"/>
                <a:cs typeface="Times New Roman"/>
              </a:rPr>
              <a:t>пор,</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пока</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на</a:t>
            </a:r>
            <a:r>
              <a:rPr sz="1600" spc="20" dirty="0">
                <a:solidFill>
                  <a:srgbClr val="353535"/>
                </a:solidFill>
                <a:latin typeface="Times New Roman"/>
                <a:cs typeface="Times New Roman"/>
              </a:rPr>
              <a:t> </a:t>
            </a:r>
            <a:r>
              <a:rPr sz="1600" spc="-15" dirty="0">
                <a:solidFill>
                  <a:srgbClr val="353535"/>
                </a:solidFill>
                <a:latin typeface="Times New Roman"/>
                <a:cs typeface="Times New Roman"/>
              </a:rPr>
              <a:t>аноде</a:t>
            </a:r>
            <a:r>
              <a:rPr sz="1600" spc="15" dirty="0">
                <a:solidFill>
                  <a:srgbClr val="353535"/>
                </a:solidFill>
                <a:latin typeface="Times New Roman"/>
                <a:cs typeface="Times New Roman"/>
              </a:rPr>
              <a:t> </a:t>
            </a:r>
            <a:r>
              <a:rPr sz="1600" spc="-5" dirty="0">
                <a:solidFill>
                  <a:srgbClr val="353535"/>
                </a:solidFill>
                <a:latin typeface="Times New Roman"/>
                <a:cs typeface="Times New Roman"/>
              </a:rPr>
              <a:t>не</a:t>
            </a:r>
            <a:r>
              <a:rPr sz="1600" spc="20" dirty="0">
                <a:solidFill>
                  <a:srgbClr val="353535"/>
                </a:solidFill>
                <a:latin typeface="Times New Roman"/>
                <a:cs typeface="Times New Roman"/>
              </a:rPr>
              <a:t> </a:t>
            </a:r>
            <a:r>
              <a:rPr sz="1600" spc="-5" dirty="0">
                <a:solidFill>
                  <a:srgbClr val="353535"/>
                </a:solidFill>
                <a:latin typeface="Times New Roman"/>
                <a:cs typeface="Times New Roman"/>
              </a:rPr>
              <a:t>выделилось</a:t>
            </a:r>
            <a:r>
              <a:rPr sz="1600" spc="25" dirty="0">
                <a:solidFill>
                  <a:srgbClr val="353535"/>
                </a:solidFill>
                <a:latin typeface="Times New Roman"/>
                <a:cs typeface="Times New Roman"/>
              </a:rPr>
              <a:t> </a:t>
            </a:r>
            <a:r>
              <a:rPr sz="1600" spc="-5" dirty="0">
                <a:solidFill>
                  <a:srgbClr val="353535"/>
                </a:solidFill>
                <a:latin typeface="Times New Roman"/>
                <a:cs typeface="Times New Roman"/>
              </a:rPr>
              <a:t>8,4</a:t>
            </a:r>
            <a:r>
              <a:rPr sz="1600" dirty="0">
                <a:solidFill>
                  <a:srgbClr val="353535"/>
                </a:solidFill>
                <a:latin typeface="Times New Roman"/>
                <a:cs typeface="Times New Roman"/>
              </a:rPr>
              <a:t> </a:t>
            </a:r>
            <a:r>
              <a:rPr sz="1600" spc="-5" dirty="0">
                <a:solidFill>
                  <a:srgbClr val="353535"/>
                </a:solidFill>
                <a:latin typeface="Times New Roman"/>
                <a:cs typeface="Times New Roman"/>
              </a:rPr>
              <a:t>л </a:t>
            </a:r>
            <a:r>
              <a:rPr sz="1600" spc="-385" dirty="0">
                <a:solidFill>
                  <a:srgbClr val="353535"/>
                </a:solidFill>
                <a:latin typeface="Times New Roman"/>
                <a:cs typeface="Times New Roman"/>
              </a:rPr>
              <a:t> </a:t>
            </a:r>
            <a:r>
              <a:rPr sz="1600" spc="-5" dirty="0">
                <a:solidFill>
                  <a:srgbClr val="353535"/>
                </a:solidFill>
                <a:latin typeface="Times New Roman"/>
                <a:cs typeface="Times New Roman"/>
              </a:rPr>
              <a:t>газа.</a:t>
            </a:r>
            <a:r>
              <a:rPr sz="1600" spc="20" dirty="0">
                <a:solidFill>
                  <a:srgbClr val="353535"/>
                </a:solidFill>
                <a:latin typeface="Times New Roman"/>
                <a:cs typeface="Times New Roman"/>
              </a:rPr>
              <a:t> </a:t>
            </a:r>
            <a:r>
              <a:rPr sz="1600" spc="-5" dirty="0">
                <a:solidFill>
                  <a:srgbClr val="353535"/>
                </a:solidFill>
                <a:latin typeface="Times New Roman"/>
                <a:cs typeface="Times New Roman"/>
              </a:rPr>
              <a:t>К</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образовавшему</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раствору</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прилили</a:t>
            </a:r>
            <a:r>
              <a:rPr sz="1600" spc="60" dirty="0">
                <a:solidFill>
                  <a:srgbClr val="353535"/>
                </a:solidFill>
                <a:latin typeface="Times New Roman"/>
                <a:cs typeface="Times New Roman"/>
              </a:rPr>
              <a:t> </a:t>
            </a:r>
            <a:r>
              <a:rPr sz="1600" spc="-10" dirty="0">
                <a:solidFill>
                  <a:srgbClr val="353535"/>
                </a:solidFill>
                <a:latin typeface="Times New Roman"/>
                <a:cs typeface="Times New Roman"/>
              </a:rPr>
              <a:t>насыщенный</a:t>
            </a:r>
            <a:r>
              <a:rPr sz="1600" spc="65" dirty="0">
                <a:solidFill>
                  <a:srgbClr val="353535"/>
                </a:solidFill>
                <a:latin typeface="Times New Roman"/>
                <a:cs typeface="Times New Roman"/>
              </a:rPr>
              <a:t> </a:t>
            </a:r>
            <a:r>
              <a:rPr sz="1600" spc="-5" dirty="0">
                <a:solidFill>
                  <a:srgbClr val="353535"/>
                </a:solidFill>
                <a:latin typeface="Times New Roman"/>
                <a:cs typeface="Times New Roman"/>
              </a:rPr>
              <a:t>раствор, </a:t>
            </a:r>
            <a:r>
              <a:rPr sz="1600" spc="-10" dirty="0">
                <a:solidFill>
                  <a:srgbClr val="353535"/>
                </a:solidFill>
                <a:latin typeface="Times New Roman"/>
                <a:cs typeface="Times New Roman"/>
              </a:rPr>
              <a:t>полученный</a:t>
            </a:r>
            <a:r>
              <a:rPr sz="1600" spc="65" dirty="0">
                <a:solidFill>
                  <a:srgbClr val="353535"/>
                </a:solidFill>
                <a:latin typeface="Times New Roman"/>
                <a:cs typeface="Times New Roman"/>
              </a:rPr>
              <a:t> </a:t>
            </a:r>
            <a:r>
              <a:rPr sz="1600" spc="-10" dirty="0">
                <a:solidFill>
                  <a:srgbClr val="353535"/>
                </a:solidFill>
                <a:latin typeface="Times New Roman"/>
                <a:cs typeface="Times New Roman"/>
              </a:rPr>
              <a:t>при</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растворении</a:t>
            </a:r>
            <a:r>
              <a:rPr sz="1600" spc="25" dirty="0">
                <a:solidFill>
                  <a:srgbClr val="353535"/>
                </a:solidFill>
                <a:latin typeface="Times New Roman"/>
                <a:cs typeface="Times New Roman"/>
              </a:rPr>
              <a:t> </a:t>
            </a:r>
            <a:r>
              <a:rPr sz="1600" spc="-5" dirty="0">
                <a:solidFill>
                  <a:srgbClr val="353535"/>
                </a:solidFill>
                <a:latin typeface="Times New Roman"/>
                <a:cs typeface="Times New Roman"/>
              </a:rPr>
              <a:t>96,6</a:t>
            </a:r>
            <a:r>
              <a:rPr sz="1600" dirty="0">
                <a:solidFill>
                  <a:srgbClr val="353535"/>
                </a:solidFill>
                <a:latin typeface="Times New Roman"/>
                <a:cs typeface="Times New Roman"/>
              </a:rPr>
              <a:t> </a:t>
            </a:r>
            <a:r>
              <a:rPr sz="1600" spc="-5" dirty="0">
                <a:solidFill>
                  <a:srgbClr val="353535"/>
                </a:solidFill>
                <a:latin typeface="Times New Roman"/>
                <a:cs typeface="Times New Roman"/>
              </a:rPr>
              <a:t>г</a:t>
            </a:r>
            <a:r>
              <a:rPr sz="1600" spc="15" dirty="0">
                <a:solidFill>
                  <a:srgbClr val="353535"/>
                </a:solidFill>
                <a:latin typeface="Times New Roman"/>
                <a:cs typeface="Times New Roman"/>
              </a:rPr>
              <a:t> </a:t>
            </a:r>
            <a:r>
              <a:rPr sz="1600" spc="-25" dirty="0">
                <a:solidFill>
                  <a:srgbClr val="353535"/>
                </a:solidFill>
                <a:latin typeface="Times New Roman"/>
                <a:cs typeface="Times New Roman"/>
              </a:rPr>
              <a:t>глауберовой</a:t>
            </a:r>
            <a:r>
              <a:rPr sz="1600" spc="20" dirty="0">
                <a:solidFill>
                  <a:srgbClr val="353535"/>
                </a:solidFill>
                <a:latin typeface="Times New Roman"/>
                <a:cs typeface="Times New Roman"/>
              </a:rPr>
              <a:t> </a:t>
            </a:r>
            <a:r>
              <a:rPr sz="1600" spc="-10" dirty="0">
                <a:solidFill>
                  <a:srgbClr val="353535"/>
                </a:solidFill>
                <a:latin typeface="Times New Roman"/>
                <a:cs typeface="Times New Roman"/>
              </a:rPr>
              <a:t>соли </a:t>
            </a:r>
            <a:r>
              <a:rPr sz="1600" spc="-5" dirty="0">
                <a:solidFill>
                  <a:srgbClr val="353535"/>
                </a:solidFill>
                <a:latin typeface="Times New Roman"/>
                <a:cs typeface="Times New Roman"/>
              </a:rPr>
              <a:t> </a:t>
            </a:r>
            <a:r>
              <a:rPr sz="1600" dirty="0">
                <a:solidFill>
                  <a:srgbClr val="353535"/>
                </a:solidFill>
                <a:latin typeface="Times New Roman"/>
                <a:cs typeface="Times New Roman"/>
              </a:rPr>
              <a:t>(Na</a:t>
            </a:r>
            <a:r>
              <a:rPr sz="1575" baseline="-21164" dirty="0">
                <a:solidFill>
                  <a:srgbClr val="353535"/>
                </a:solidFill>
                <a:latin typeface="Times New Roman"/>
                <a:cs typeface="Times New Roman"/>
              </a:rPr>
              <a:t>2</a:t>
            </a:r>
            <a:r>
              <a:rPr sz="1600" dirty="0">
                <a:solidFill>
                  <a:srgbClr val="353535"/>
                </a:solidFill>
                <a:latin typeface="Times New Roman"/>
                <a:cs typeface="Times New Roman"/>
              </a:rPr>
              <a:t>SO</a:t>
            </a:r>
            <a:r>
              <a:rPr sz="1575" baseline="-21164" dirty="0">
                <a:solidFill>
                  <a:srgbClr val="353535"/>
                </a:solidFill>
                <a:latin typeface="Times New Roman"/>
                <a:cs typeface="Times New Roman"/>
              </a:rPr>
              <a:t>4</a:t>
            </a:r>
            <a:r>
              <a:rPr sz="1600" dirty="0">
                <a:solidFill>
                  <a:srgbClr val="353535"/>
                </a:solidFill>
                <a:latin typeface="Times New Roman"/>
                <a:cs typeface="Times New Roman"/>
              </a:rPr>
              <a:t>∙10H</a:t>
            </a:r>
            <a:r>
              <a:rPr sz="1575" baseline="-21164" dirty="0">
                <a:solidFill>
                  <a:srgbClr val="353535"/>
                </a:solidFill>
                <a:latin typeface="Times New Roman"/>
                <a:cs typeface="Times New Roman"/>
              </a:rPr>
              <a:t>2</a:t>
            </a:r>
            <a:r>
              <a:rPr sz="1600" dirty="0">
                <a:solidFill>
                  <a:srgbClr val="353535"/>
                </a:solidFill>
                <a:latin typeface="Times New Roman"/>
                <a:cs typeface="Times New Roman"/>
              </a:rPr>
              <a:t>O)</a:t>
            </a:r>
            <a:r>
              <a:rPr sz="1600" spc="-5" dirty="0">
                <a:solidFill>
                  <a:srgbClr val="353535"/>
                </a:solidFill>
                <a:latin typeface="Times New Roman"/>
                <a:cs typeface="Times New Roman"/>
              </a:rPr>
              <a:t> в</a:t>
            </a:r>
            <a:r>
              <a:rPr sz="1600" spc="-10" dirty="0">
                <a:solidFill>
                  <a:srgbClr val="353535"/>
                </a:solidFill>
                <a:latin typeface="Times New Roman"/>
                <a:cs typeface="Times New Roman"/>
              </a:rPr>
              <a:t> </a:t>
            </a:r>
            <a:r>
              <a:rPr sz="1600" spc="-15" dirty="0">
                <a:solidFill>
                  <a:srgbClr val="353535"/>
                </a:solidFill>
                <a:latin typeface="Times New Roman"/>
                <a:cs typeface="Times New Roman"/>
              </a:rPr>
              <a:t>воде.</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В</a:t>
            </a:r>
            <a:r>
              <a:rPr sz="1600" spc="5" dirty="0">
                <a:solidFill>
                  <a:srgbClr val="353535"/>
                </a:solidFill>
                <a:latin typeface="Times New Roman"/>
                <a:cs typeface="Times New Roman"/>
              </a:rPr>
              <a:t> </a:t>
            </a:r>
            <a:r>
              <a:rPr sz="1600" spc="-20" dirty="0">
                <a:solidFill>
                  <a:srgbClr val="353535"/>
                </a:solidFill>
                <a:latin typeface="Times New Roman"/>
                <a:cs typeface="Times New Roman"/>
              </a:rPr>
              <a:t>результате</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массовая</a:t>
            </a:r>
            <a:r>
              <a:rPr sz="1600" spc="20" dirty="0">
                <a:solidFill>
                  <a:srgbClr val="353535"/>
                </a:solidFill>
                <a:latin typeface="Times New Roman"/>
                <a:cs typeface="Times New Roman"/>
              </a:rPr>
              <a:t> </a:t>
            </a:r>
            <a:r>
              <a:rPr sz="1600" spc="-10" dirty="0">
                <a:solidFill>
                  <a:srgbClr val="353535"/>
                </a:solidFill>
                <a:latin typeface="Times New Roman"/>
                <a:cs typeface="Times New Roman"/>
              </a:rPr>
              <a:t>доля</a:t>
            </a:r>
            <a:r>
              <a:rPr sz="1600" spc="10" dirty="0">
                <a:solidFill>
                  <a:srgbClr val="353535"/>
                </a:solidFill>
                <a:latin typeface="Times New Roman"/>
                <a:cs typeface="Times New Roman"/>
              </a:rPr>
              <a:t> </a:t>
            </a:r>
            <a:r>
              <a:rPr sz="1600" spc="-20" dirty="0">
                <a:solidFill>
                  <a:srgbClr val="353535"/>
                </a:solidFill>
                <a:latin typeface="Times New Roman"/>
                <a:cs typeface="Times New Roman"/>
              </a:rPr>
              <a:t>сульфата</a:t>
            </a:r>
            <a:r>
              <a:rPr sz="1600" spc="30" dirty="0">
                <a:solidFill>
                  <a:srgbClr val="353535"/>
                </a:solidFill>
                <a:latin typeface="Times New Roman"/>
                <a:cs typeface="Times New Roman"/>
              </a:rPr>
              <a:t> </a:t>
            </a:r>
            <a:r>
              <a:rPr sz="1600" spc="-10" dirty="0">
                <a:solidFill>
                  <a:srgbClr val="353535"/>
                </a:solidFill>
                <a:latin typeface="Times New Roman"/>
                <a:cs typeface="Times New Roman"/>
              </a:rPr>
              <a:t>натрия</a:t>
            </a:r>
            <a:r>
              <a:rPr sz="1600" spc="20" dirty="0">
                <a:solidFill>
                  <a:srgbClr val="353535"/>
                </a:solidFill>
                <a:latin typeface="Times New Roman"/>
                <a:cs typeface="Times New Roman"/>
              </a:rPr>
              <a:t> </a:t>
            </a:r>
            <a:r>
              <a:rPr sz="1600" spc="-10" dirty="0">
                <a:solidFill>
                  <a:srgbClr val="353535"/>
                </a:solidFill>
                <a:latin typeface="Times New Roman"/>
                <a:cs typeface="Times New Roman"/>
              </a:rPr>
              <a:t>уменьшилась</a:t>
            </a:r>
            <a:r>
              <a:rPr sz="1600" spc="60" dirty="0">
                <a:solidFill>
                  <a:srgbClr val="353535"/>
                </a:solidFill>
                <a:latin typeface="Times New Roman"/>
                <a:cs typeface="Times New Roman"/>
              </a:rPr>
              <a:t> </a:t>
            </a:r>
            <a:r>
              <a:rPr sz="1600" spc="-5" dirty="0">
                <a:solidFill>
                  <a:srgbClr val="353535"/>
                </a:solidFill>
                <a:latin typeface="Times New Roman"/>
                <a:cs typeface="Times New Roman"/>
              </a:rPr>
              <a:t>в</a:t>
            </a:r>
            <a:r>
              <a:rPr sz="1600" dirty="0">
                <a:solidFill>
                  <a:srgbClr val="353535"/>
                </a:solidFill>
                <a:latin typeface="Times New Roman"/>
                <a:cs typeface="Times New Roman"/>
              </a:rPr>
              <a:t> </a:t>
            </a:r>
            <a:r>
              <a:rPr sz="1600" spc="-5" dirty="0">
                <a:solidFill>
                  <a:srgbClr val="353535"/>
                </a:solidFill>
                <a:latin typeface="Times New Roman"/>
                <a:cs typeface="Times New Roman"/>
              </a:rPr>
              <a:t>4,5</a:t>
            </a:r>
            <a:r>
              <a:rPr sz="1600" spc="5" dirty="0">
                <a:solidFill>
                  <a:srgbClr val="353535"/>
                </a:solidFill>
                <a:latin typeface="Times New Roman"/>
                <a:cs typeface="Times New Roman"/>
              </a:rPr>
              <a:t> </a:t>
            </a:r>
            <a:r>
              <a:rPr sz="1600" spc="-5" dirty="0">
                <a:solidFill>
                  <a:srgbClr val="353535"/>
                </a:solidFill>
                <a:latin typeface="Times New Roman"/>
                <a:cs typeface="Times New Roman"/>
              </a:rPr>
              <a:t>раза.</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Определите</a:t>
            </a:r>
            <a:r>
              <a:rPr sz="1600" spc="40" dirty="0">
                <a:solidFill>
                  <a:srgbClr val="353535"/>
                </a:solidFill>
                <a:latin typeface="Times New Roman"/>
                <a:cs typeface="Times New Roman"/>
              </a:rPr>
              <a:t> </a:t>
            </a:r>
            <a:r>
              <a:rPr sz="1600" spc="-5" dirty="0">
                <a:solidFill>
                  <a:srgbClr val="353535"/>
                </a:solidFill>
                <a:latin typeface="Times New Roman"/>
                <a:cs typeface="Times New Roman"/>
              </a:rPr>
              <a:t>растворимость </a:t>
            </a:r>
            <a:r>
              <a:rPr sz="1600" dirty="0">
                <a:solidFill>
                  <a:srgbClr val="353535"/>
                </a:solidFill>
                <a:latin typeface="Times New Roman"/>
                <a:cs typeface="Times New Roman"/>
              </a:rPr>
              <a:t> </a:t>
            </a:r>
            <a:r>
              <a:rPr sz="1600" spc="-15" dirty="0">
                <a:solidFill>
                  <a:srgbClr val="353535"/>
                </a:solidFill>
                <a:latin typeface="Times New Roman"/>
                <a:cs typeface="Times New Roman"/>
              </a:rPr>
              <a:t>безводного</a:t>
            </a:r>
            <a:r>
              <a:rPr sz="1600" dirty="0">
                <a:solidFill>
                  <a:srgbClr val="353535"/>
                </a:solidFill>
                <a:latin typeface="Times New Roman"/>
                <a:cs typeface="Times New Roman"/>
              </a:rPr>
              <a:t> </a:t>
            </a:r>
            <a:r>
              <a:rPr sz="1600" spc="-20" dirty="0">
                <a:solidFill>
                  <a:srgbClr val="353535"/>
                </a:solidFill>
                <a:latin typeface="Times New Roman"/>
                <a:cs typeface="Times New Roman"/>
              </a:rPr>
              <a:t>сульфата</a:t>
            </a:r>
            <a:r>
              <a:rPr sz="1600" spc="15" dirty="0">
                <a:solidFill>
                  <a:srgbClr val="353535"/>
                </a:solidFill>
                <a:latin typeface="Times New Roman"/>
                <a:cs typeface="Times New Roman"/>
              </a:rPr>
              <a:t> </a:t>
            </a:r>
            <a:r>
              <a:rPr sz="1600" spc="-10" dirty="0">
                <a:solidFill>
                  <a:srgbClr val="353535"/>
                </a:solidFill>
                <a:latin typeface="Times New Roman"/>
                <a:cs typeface="Times New Roman"/>
              </a:rPr>
              <a:t>натрия</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на</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100г</a:t>
            </a:r>
            <a:r>
              <a:rPr sz="1600" spc="-15" dirty="0">
                <a:solidFill>
                  <a:srgbClr val="353535"/>
                </a:solidFill>
                <a:latin typeface="Times New Roman"/>
                <a:cs typeface="Times New Roman"/>
              </a:rPr>
              <a:t> воды.</a:t>
            </a:r>
            <a:endParaRPr sz="1600">
              <a:latin typeface="Times New Roman"/>
              <a:cs typeface="Times New Roman"/>
            </a:endParaRPr>
          </a:p>
        </p:txBody>
      </p:sp>
      <p:sp>
        <p:nvSpPr>
          <p:cNvPr id="3" name="object 3"/>
          <p:cNvSpPr txBox="1"/>
          <p:nvPr/>
        </p:nvSpPr>
        <p:spPr>
          <a:xfrm>
            <a:off x="1109980" y="3514470"/>
            <a:ext cx="2686685" cy="757555"/>
          </a:xfrm>
          <a:prstGeom prst="rect">
            <a:avLst/>
          </a:prstGeom>
        </p:spPr>
        <p:txBody>
          <a:bodyPr vert="horz" wrap="square" lIns="0" tIns="12700" rIns="0" bIns="0" rtlCol="0">
            <a:spAutoFit/>
          </a:bodyPr>
          <a:lstStyle/>
          <a:p>
            <a:pPr marL="63500" marR="43180">
              <a:lnSpc>
                <a:spcPct val="100000"/>
              </a:lnSpc>
              <a:spcBef>
                <a:spcPts val="100"/>
              </a:spcBef>
              <a:tabLst>
                <a:tab pos="2254885" algn="l"/>
              </a:tabLst>
            </a:pPr>
            <a:r>
              <a:rPr sz="2400" spc="-5" dirty="0">
                <a:latin typeface="Times New Roman"/>
                <a:cs typeface="Times New Roman"/>
              </a:rPr>
              <a:t>Ba(NO</a:t>
            </a:r>
            <a:r>
              <a:rPr sz="2400" spc="-7" baseline="-20833" dirty="0">
                <a:latin typeface="Times New Roman"/>
                <a:cs typeface="Times New Roman"/>
              </a:rPr>
              <a:t>3</a:t>
            </a:r>
            <a:r>
              <a:rPr sz="2400" spc="-5" dirty="0">
                <a:latin typeface="Times New Roman"/>
                <a:cs typeface="Times New Roman"/>
              </a:rPr>
              <a:t>)</a:t>
            </a:r>
            <a:r>
              <a:rPr sz="2400" spc="-7" baseline="-20833" dirty="0">
                <a:latin typeface="Times New Roman"/>
                <a:cs typeface="Times New Roman"/>
              </a:rPr>
              <a:t>2</a:t>
            </a:r>
            <a:r>
              <a:rPr sz="2400" spc="315" baseline="-20833" dirty="0">
                <a:latin typeface="Times New Roman"/>
                <a:cs typeface="Times New Roman"/>
              </a:rPr>
              <a:t> </a:t>
            </a:r>
            <a:r>
              <a:rPr sz="2400" dirty="0">
                <a:latin typeface="Times New Roman"/>
                <a:cs typeface="Times New Roman"/>
              </a:rPr>
              <a:t>≠	(1) </a:t>
            </a:r>
            <a:r>
              <a:rPr sz="2400" spc="-585" dirty="0">
                <a:latin typeface="Times New Roman"/>
                <a:cs typeface="Times New Roman"/>
              </a:rPr>
              <a:t> </a:t>
            </a:r>
            <a:r>
              <a:rPr sz="2400" spc="-5" dirty="0">
                <a:latin typeface="Times New Roman"/>
                <a:cs typeface="Times New Roman"/>
              </a:rPr>
              <a:t>2H</a:t>
            </a:r>
            <a:r>
              <a:rPr sz="2400" spc="-7" baseline="-20833" dirty="0">
                <a:latin typeface="Times New Roman"/>
                <a:cs typeface="Times New Roman"/>
              </a:rPr>
              <a:t>2</a:t>
            </a:r>
            <a:r>
              <a:rPr sz="2400" spc="-5" dirty="0">
                <a:latin typeface="Times New Roman"/>
                <a:cs typeface="Times New Roman"/>
              </a:rPr>
              <a:t>O</a:t>
            </a:r>
            <a:r>
              <a:rPr sz="2400" spc="-10" dirty="0">
                <a:latin typeface="Times New Roman"/>
                <a:cs typeface="Times New Roman"/>
              </a:rPr>
              <a:t> </a:t>
            </a:r>
            <a:r>
              <a:rPr sz="2400" dirty="0">
                <a:latin typeface="Times New Roman"/>
                <a:cs typeface="Times New Roman"/>
              </a:rPr>
              <a:t>=</a:t>
            </a:r>
            <a:r>
              <a:rPr sz="2400" spc="-15" dirty="0">
                <a:latin typeface="Times New Roman"/>
                <a:cs typeface="Times New Roman"/>
              </a:rPr>
              <a:t> </a:t>
            </a:r>
            <a:r>
              <a:rPr sz="2400" spc="-5" dirty="0">
                <a:latin typeface="Times New Roman"/>
                <a:cs typeface="Times New Roman"/>
              </a:rPr>
              <a:t>2H</a:t>
            </a:r>
            <a:r>
              <a:rPr sz="2400" spc="-7" baseline="-20833" dirty="0">
                <a:latin typeface="Times New Roman"/>
                <a:cs typeface="Times New Roman"/>
              </a:rPr>
              <a:t>2</a:t>
            </a:r>
            <a:r>
              <a:rPr sz="2400" spc="284" baseline="-20833" dirty="0">
                <a:latin typeface="Times New Roman"/>
                <a:cs typeface="Times New Roman"/>
              </a:rPr>
              <a:t> </a:t>
            </a:r>
            <a:r>
              <a:rPr sz="2400" dirty="0">
                <a:latin typeface="Times New Roman"/>
                <a:cs typeface="Times New Roman"/>
              </a:rPr>
              <a:t>+</a:t>
            </a:r>
            <a:r>
              <a:rPr sz="2400" spc="-15" dirty="0">
                <a:latin typeface="Times New Roman"/>
                <a:cs typeface="Times New Roman"/>
              </a:rPr>
              <a:t> </a:t>
            </a:r>
            <a:r>
              <a:rPr sz="2400" spc="-5" dirty="0">
                <a:latin typeface="Times New Roman"/>
                <a:cs typeface="Times New Roman"/>
              </a:rPr>
              <a:t>O</a:t>
            </a:r>
            <a:r>
              <a:rPr sz="2400" spc="-7" baseline="-20833" dirty="0">
                <a:latin typeface="Times New Roman"/>
                <a:cs typeface="Times New Roman"/>
              </a:rPr>
              <a:t>2</a:t>
            </a:r>
            <a:r>
              <a:rPr sz="2400" spc="284" baseline="-20833" dirty="0">
                <a:latin typeface="Times New Roman"/>
                <a:cs typeface="Times New Roman"/>
              </a:rPr>
              <a:t> </a:t>
            </a:r>
            <a:r>
              <a:rPr sz="2400" dirty="0">
                <a:latin typeface="Times New Roman"/>
                <a:cs typeface="Times New Roman"/>
              </a:rPr>
              <a:t>(2)</a:t>
            </a:r>
            <a:endParaRPr sz="2400">
              <a:latin typeface="Times New Roman"/>
              <a:cs typeface="Times New Roman"/>
            </a:endParaRPr>
          </a:p>
        </p:txBody>
      </p:sp>
      <p:sp>
        <p:nvSpPr>
          <p:cNvPr id="4" name="object 4"/>
          <p:cNvSpPr txBox="1">
            <a:spLocks noGrp="1"/>
          </p:cNvSpPr>
          <p:nvPr>
            <p:ph type="title"/>
          </p:nvPr>
        </p:nvSpPr>
        <p:spPr>
          <a:xfrm>
            <a:off x="535940" y="1418082"/>
            <a:ext cx="3003550" cy="391160"/>
          </a:xfrm>
          <a:prstGeom prst="rect">
            <a:avLst/>
          </a:prstGeom>
        </p:spPr>
        <p:txBody>
          <a:bodyPr vert="horz" wrap="square" lIns="0" tIns="12700" rIns="0" bIns="0" rtlCol="0">
            <a:spAutoFit/>
          </a:bodyPr>
          <a:lstStyle/>
          <a:p>
            <a:pPr marL="12700">
              <a:lnSpc>
                <a:spcPct val="100000"/>
              </a:lnSpc>
              <a:spcBef>
                <a:spcPts val="100"/>
              </a:spcBef>
            </a:pPr>
            <a:r>
              <a:rPr sz="2400" b="1" dirty="0">
                <a:solidFill>
                  <a:srgbClr val="000000"/>
                </a:solidFill>
                <a:latin typeface="Calibri"/>
                <a:cs typeface="Calibri"/>
              </a:rPr>
              <a:t>А)</a:t>
            </a:r>
            <a:r>
              <a:rPr sz="2400" b="1" spc="-55" dirty="0">
                <a:solidFill>
                  <a:srgbClr val="000000"/>
                </a:solidFill>
                <a:latin typeface="Calibri"/>
                <a:cs typeface="Calibri"/>
              </a:rPr>
              <a:t> </a:t>
            </a:r>
            <a:r>
              <a:rPr sz="2400" b="1" spc="-10" dirty="0">
                <a:solidFill>
                  <a:srgbClr val="000000"/>
                </a:solidFill>
                <a:latin typeface="Calibri"/>
                <a:cs typeface="Calibri"/>
              </a:rPr>
              <a:t>Уравнения</a:t>
            </a:r>
            <a:r>
              <a:rPr sz="2400" b="1" spc="-25" dirty="0">
                <a:solidFill>
                  <a:srgbClr val="000000"/>
                </a:solidFill>
                <a:latin typeface="Calibri"/>
                <a:cs typeface="Calibri"/>
              </a:rPr>
              <a:t> </a:t>
            </a:r>
            <a:r>
              <a:rPr sz="2400" b="1" dirty="0">
                <a:solidFill>
                  <a:srgbClr val="000000"/>
                </a:solidFill>
                <a:latin typeface="Calibri"/>
                <a:cs typeface="Calibri"/>
              </a:rPr>
              <a:t>реакций</a:t>
            </a:r>
            <a:endParaRPr sz="2400">
              <a:latin typeface="Calibri"/>
              <a:cs typeface="Calibri"/>
            </a:endParaRPr>
          </a:p>
        </p:txBody>
      </p:sp>
      <p:sp>
        <p:nvSpPr>
          <p:cNvPr id="5" name="object 5"/>
          <p:cNvSpPr txBox="1"/>
          <p:nvPr/>
        </p:nvSpPr>
        <p:spPr>
          <a:xfrm>
            <a:off x="535940" y="1786889"/>
            <a:ext cx="9484360" cy="1545590"/>
          </a:xfrm>
          <a:prstGeom prst="rect">
            <a:avLst/>
          </a:prstGeom>
        </p:spPr>
        <p:txBody>
          <a:bodyPr vert="horz" wrap="square" lIns="0" tIns="13335" rIns="0" bIns="0" rtlCol="0">
            <a:spAutoFit/>
          </a:bodyPr>
          <a:lstStyle/>
          <a:p>
            <a:pPr marL="68580" marR="1439545" indent="-56515">
              <a:lnSpc>
                <a:spcPct val="100000"/>
              </a:lnSpc>
              <a:spcBef>
                <a:spcPts val="105"/>
              </a:spcBef>
            </a:pPr>
            <a:r>
              <a:rPr sz="2000" spc="-5" dirty="0">
                <a:latin typeface="Calibri"/>
                <a:cs typeface="Calibri"/>
              </a:rPr>
              <a:t>Разбиваем</a:t>
            </a:r>
            <a:r>
              <a:rPr sz="2000" dirty="0">
                <a:latin typeface="Calibri"/>
                <a:cs typeface="Calibri"/>
              </a:rPr>
              <a:t> условие</a:t>
            </a:r>
            <a:r>
              <a:rPr sz="2000" spc="-5" dirty="0">
                <a:latin typeface="Calibri"/>
                <a:cs typeface="Calibri"/>
              </a:rPr>
              <a:t> </a:t>
            </a:r>
            <a:r>
              <a:rPr sz="2000" dirty="0">
                <a:latin typeface="Calibri"/>
                <a:cs typeface="Calibri"/>
              </a:rPr>
              <a:t>на</a:t>
            </a:r>
            <a:r>
              <a:rPr sz="2000" spc="10" dirty="0">
                <a:latin typeface="Calibri"/>
                <a:cs typeface="Calibri"/>
              </a:rPr>
              <a:t> </a:t>
            </a:r>
            <a:r>
              <a:rPr sz="2000" spc="-5" dirty="0">
                <a:latin typeface="Calibri"/>
                <a:cs typeface="Calibri"/>
              </a:rPr>
              <a:t>смысловые</a:t>
            </a:r>
            <a:r>
              <a:rPr sz="2000" spc="5" dirty="0">
                <a:latin typeface="Calibri"/>
                <a:cs typeface="Calibri"/>
              </a:rPr>
              <a:t> </a:t>
            </a:r>
            <a:r>
              <a:rPr sz="2000" spc="-5" dirty="0">
                <a:latin typeface="Calibri"/>
                <a:cs typeface="Calibri"/>
              </a:rPr>
              <a:t>фрагменты,</a:t>
            </a:r>
            <a:r>
              <a:rPr sz="2000" spc="5" dirty="0">
                <a:latin typeface="Calibri"/>
                <a:cs typeface="Calibri"/>
              </a:rPr>
              <a:t> </a:t>
            </a:r>
            <a:r>
              <a:rPr sz="2000" spc="-15" dirty="0">
                <a:latin typeface="Calibri"/>
                <a:cs typeface="Calibri"/>
              </a:rPr>
              <a:t>выделяем</a:t>
            </a:r>
            <a:r>
              <a:rPr sz="2000" spc="20" dirty="0">
                <a:latin typeface="Calibri"/>
                <a:cs typeface="Calibri"/>
              </a:rPr>
              <a:t> </a:t>
            </a:r>
            <a:r>
              <a:rPr sz="2000" dirty="0">
                <a:latin typeface="Calibri"/>
                <a:cs typeface="Calibri"/>
              </a:rPr>
              <a:t>ключевые</a:t>
            </a:r>
            <a:r>
              <a:rPr sz="2000" spc="25" dirty="0">
                <a:latin typeface="Calibri"/>
                <a:cs typeface="Calibri"/>
              </a:rPr>
              <a:t> </a:t>
            </a:r>
            <a:r>
              <a:rPr sz="2000" dirty="0">
                <a:latin typeface="Calibri"/>
                <a:cs typeface="Calibri"/>
              </a:rPr>
              <a:t>слова </a:t>
            </a:r>
            <a:r>
              <a:rPr sz="2000" spc="-440" dirty="0">
                <a:latin typeface="Calibri"/>
                <a:cs typeface="Calibri"/>
              </a:rPr>
              <a:t> </a:t>
            </a:r>
            <a:r>
              <a:rPr sz="2000" dirty="0">
                <a:latin typeface="Calibri"/>
                <a:cs typeface="Calibri"/>
              </a:rPr>
              <a:t>и </a:t>
            </a:r>
            <a:r>
              <a:rPr sz="2000" spc="-5" dirty="0">
                <a:latin typeface="Calibri"/>
                <a:cs typeface="Calibri"/>
              </a:rPr>
              <a:t>понятия,</a:t>
            </a:r>
            <a:r>
              <a:rPr sz="2000" spc="-20" dirty="0">
                <a:latin typeface="Calibri"/>
                <a:cs typeface="Calibri"/>
              </a:rPr>
              <a:t> </a:t>
            </a:r>
            <a:r>
              <a:rPr sz="2000" dirty="0">
                <a:latin typeface="Calibri"/>
                <a:cs typeface="Calibri"/>
              </a:rPr>
              <a:t>и</a:t>
            </a:r>
            <a:r>
              <a:rPr sz="2000" spc="-15" dirty="0">
                <a:latin typeface="Calibri"/>
                <a:cs typeface="Calibri"/>
              </a:rPr>
              <a:t> </a:t>
            </a:r>
            <a:r>
              <a:rPr sz="2000" spc="-5" dirty="0">
                <a:latin typeface="Calibri"/>
                <a:cs typeface="Calibri"/>
              </a:rPr>
              <a:t>составляем </a:t>
            </a:r>
            <a:r>
              <a:rPr sz="2000" dirty="0">
                <a:latin typeface="Calibri"/>
                <a:cs typeface="Calibri"/>
              </a:rPr>
              <a:t>уравнения</a:t>
            </a:r>
            <a:r>
              <a:rPr sz="2000" spc="-15" dirty="0">
                <a:latin typeface="Calibri"/>
                <a:cs typeface="Calibri"/>
              </a:rPr>
              <a:t> </a:t>
            </a:r>
            <a:r>
              <a:rPr sz="2000" spc="-5" dirty="0">
                <a:latin typeface="Calibri"/>
                <a:cs typeface="Calibri"/>
              </a:rPr>
              <a:t>реакций (химическая</a:t>
            </a:r>
            <a:r>
              <a:rPr sz="2000" spc="-20" dirty="0">
                <a:latin typeface="Calibri"/>
                <a:cs typeface="Calibri"/>
              </a:rPr>
              <a:t> </a:t>
            </a:r>
            <a:r>
              <a:rPr sz="2000" dirty="0">
                <a:latin typeface="Calibri"/>
                <a:cs typeface="Calibri"/>
              </a:rPr>
              <a:t>часть</a:t>
            </a:r>
            <a:r>
              <a:rPr sz="2000" spc="-10" dirty="0">
                <a:latin typeface="Calibri"/>
                <a:cs typeface="Calibri"/>
              </a:rPr>
              <a:t> </a:t>
            </a:r>
            <a:r>
              <a:rPr sz="2000" dirty="0">
                <a:latin typeface="Calibri"/>
                <a:cs typeface="Calibri"/>
              </a:rPr>
              <a:t>задачи).</a:t>
            </a:r>
            <a:endParaRPr sz="2000">
              <a:latin typeface="Calibri"/>
              <a:cs typeface="Calibri"/>
            </a:endParaRPr>
          </a:p>
          <a:p>
            <a:pPr marL="55880">
              <a:lnSpc>
                <a:spcPct val="100000"/>
              </a:lnSpc>
              <a:spcBef>
                <a:spcPts val="1340"/>
              </a:spcBef>
            </a:pPr>
            <a:r>
              <a:rPr sz="2400" i="1" spc="-5" dirty="0">
                <a:latin typeface="Calibri"/>
                <a:cs typeface="Calibri"/>
              </a:rPr>
              <a:t>1-й</a:t>
            </a:r>
            <a:r>
              <a:rPr sz="2400" i="1" spc="-10" dirty="0">
                <a:latin typeface="Calibri"/>
                <a:cs typeface="Calibri"/>
              </a:rPr>
              <a:t> </a:t>
            </a:r>
            <a:r>
              <a:rPr sz="2400" i="1" dirty="0">
                <a:latin typeface="Calibri"/>
                <a:cs typeface="Calibri"/>
              </a:rPr>
              <a:t>фрагмент:</a:t>
            </a:r>
            <a:r>
              <a:rPr sz="2400" i="1" spc="-10" dirty="0">
                <a:latin typeface="Calibri"/>
                <a:cs typeface="Calibri"/>
              </a:rPr>
              <a:t> </a:t>
            </a:r>
            <a:r>
              <a:rPr sz="2400" spc="-10" dirty="0">
                <a:latin typeface="Calibri"/>
                <a:cs typeface="Calibri"/>
              </a:rPr>
              <a:t>«</a:t>
            </a:r>
            <a:r>
              <a:rPr sz="2400" b="1" spc="-10" dirty="0">
                <a:solidFill>
                  <a:srgbClr val="FF0000"/>
                </a:solidFill>
                <a:latin typeface="Times New Roman"/>
                <a:cs typeface="Times New Roman"/>
              </a:rPr>
              <a:t>Электролиз</a:t>
            </a:r>
            <a:r>
              <a:rPr sz="2400" b="1" spc="25" dirty="0">
                <a:solidFill>
                  <a:srgbClr val="FF0000"/>
                </a:solidFill>
                <a:latin typeface="Times New Roman"/>
                <a:cs typeface="Times New Roman"/>
              </a:rPr>
              <a:t> </a:t>
            </a:r>
            <a:r>
              <a:rPr sz="1800" spc="-10" dirty="0">
                <a:solidFill>
                  <a:srgbClr val="353535"/>
                </a:solidFill>
                <a:latin typeface="Times New Roman"/>
                <a:cs typeface="Times New Roman"/>
              </a:rPr>
              <a:t>5%-ного</a:t>
            </a:r>
            <a:r>
              <a:rPr sz="1800" spc="5" dirty="0">
                <a:solidFill>
                  <a:srgbClr val="353535"/>
                </a:solidFill>
                <a:latin typeface="Times New Roman"/>
                <a:cs typeface="Times New Roman"/>
              </a:rPr>
              <a:t> </a:t>
            </a:r>
            <a:r>
              <a:rPr sz="2400" b="1" spc="-5" dirty="0">
                <a:solidFill>
                  <a:srgbClr val="FF0000"/>
                </a:solidFill>
                <a:latin typeface="Times New Roman"/>
                <a:cs typeface="Times New Roman"/>
              </a:rPr>
              <a:t>раствора </a:t>
            </a:r>
            <a:r>
              <a:rPr sz="2400" b="1" spc="-10" dirty="0">
                <a:solidFill>
                  <a:srgbClr val="FF0000"/>
                </a:solidFill>
                <a:latin typeface="Times New Roman"/>
                <a:cs typeface="Times New Roman"/>
              </a:rPr>
              <a:t>нитрата</a:t>
            </a:r>
            <a:r>
              <a:rPr sz="2400" b="1" spc="15" dirty="0">
                <a:solidFill>
                  <a:srgbClr val="FF0000"/>
                </a:solidFill>
                <a:latin typeface="Times New Roman"/>
                <a:cs typeface="Times New Roman"/>
              </a:rPr>
              <a:t> </a:t>
            </a:r>
            <a:r>
              <a:rPr sz="2400" b="1" dirty="0">
                <a:solidFill>
                  <a:srgbClr val="FF0000"/>
                </a:solidFill>
                <a:latin typeface="Times New Roman"/>
                <a:cs typeface="Times New Roman"/>
              </a:rPr>
              <a:t>бария</a:t>
            </a:r>
            <a:r>
              <a:rPr sz="2400" b="1" spc="20" dirty="0">
                <a:solidFill>
                  <a:srgbClr val="FF0000"/>
                </a:solidFill>
                <a:latin typeface="Times New Roman"/>
                <a:cs typeface="Times New Roman"/>
              </a:rPr>
              <a:t> </a:t>
            </a:r>
            <a:r>
              <a:rPr sz="1800" spc="-5" dirty="0">
                <a:solidFill>
                  <a:srgbClr val="353535"/>
                </a:solidFill>
                <a:latin typeface="Times New Roman"/>
                <a:cs typeface="Times New Roman"/>
              </a:rPr>
              <a:t>массой</a:t>
            </a:r>
            <a:r>
              <a:rPr sz="1800" spc="-25" dirty="0">
                <a:solidFill>
                  <a:srgbClr val="353535"/>
                </a:solidFill>
                <a:latin typeface="Times New Roman"/>
                <a:cs typeface="Times New Roman"/>
              </a:rPr>
              <a:t> </a:t>
            </a:r>
            <a:r>
              <a:rPr sz="1800" dirty="0">
                <a:solidFill>
                  <a:srgbClr val="353535"/>
                </a:solidFill>
                <a:latin typeface="Times New Roman"/>
                <a:cs typeface="Times New Roman"/>
              </a:rPr>
              <a:t>522 г</a:t>
            </a:r>
            <a:endParaRPr sz="1800">
              <a:latin typeface="Times New Roman"/>
              <a:cs typeface="Times New Roman"/>
            </a:endParaRPr>
          </a:p>
          <a:p>
            <a:pPr marL="55880">
              <a:lnSpc>
                <a:spcPct val="100000"/>
              </a:lnSpc>
              <a:spcBef>
                <a:spcPts val="60"/>
              </a:spcBef>
            </a:pPr>
            <a:r>
              <a:rPr sz="1800" spc="-10" dirty="0">
                <a:solidFill>
                  <a:srgbClr val="353535"/>
                </a:solidFill>
                <a:latin typeface="Times New Roman"/>
                <a:cs typeface="Times New Roman"/>
              </a:rPr>
              <a:t>проводили </a:t>
            </a:r>
            <a:r>
              <a:rPr sz="1800" dirty="0">
                <a:solidFill>
                  <a:srgbClr val="353535"/>
                </a:solidFill>
                <a:latin typeface="Times New Roman"/>
                <a:cs typeface="Times New Roman"/>
              </a:rPr>
              <a:t>до</a:t>
            </a:r>
            <a:r>
              <a:rPr sz="1800" spc="-10" dirty="0">
                <a:solidFill>
                  <a:srgbClr val="353535"/>
                </a:solidFill>
                <a:latin typeface="Times New Roman"/>
                <a:cs typeface="Times New Roman"/>
              </a:rPr>
              <a:t> тех </a:t>
            </a:r>
            <a:r>
              <a:rPr sz="1800" spc="-5" dirty="0">
                <a:solidFill>
                  <a:srgbClr val="353535"/>
                </a:solidFill>
                <a:latin typeface="Times New Roman"/>
                <a:cs typeface="Times New Roman"/>
              </a:rPr>
              <a:t>пор,</a:t>
            </a:r>
            <a:r>
              <a:rPr sz="1800" dirty="0">
                <a:solidFill>
                  <a:srgbClr val="353535"/>
                </a:solidFill>
                <a:latin typeface="Times New Roman"/>
                <a:cs typeface="Times New Roman"/>
              </a:rPr>
              <a:t> </a:t>
            </a:r>
            <a:r>
              <a:rPr sz="1800" spc="-10" dirty="0">
                <a:solidFill>
                  <a:srgbClr val="353535"/>
                </a:solidFill>
                <a:latin typeface="Times New Roman"/>
                <a:cs typeface="Times New Roman"/>
              </a:rPr>
              <a:t>пока</a:t>
            </a:r>
            <a:r>
              <a:rPr sz="1800" spc="160" dirty="0">
                <a:solidFill>
                  <a:srgbClr val="353535"/>
                </a:solidFill>
                <a:latin typeface="Times New Roman"/>
                <a:cs typeface="Times New Roman"/>
              </a:rPr>
              <a:t> </a:t>
            </a:r>
            <a:r>
              <a:rPr sz="2400" b="1" spc="-5" dirty="0">
                <a:solidFill>
                  <a:srgbClr val="FF0000"/>
                </a:solidFill>
                <a:latin typeface="Times New Roman"/>
                <a:cs typeface="Times New Roman"/>
              </a:rPr>
              <a:t>на </a:t>
            </a:r>
            <a:r>
              <a:rPr sz="2400" b="1" spc="-20" dirty="0">
                <a:solidFill>
                  <a:srgbClr val="FF0000"/>
                </a:solidFill>
                <a:latin typeface="Times New Roman"/>
                <a:cs typeface="Times New Roman"/>
              </a:rPr>
              <a:t>аноде</a:t>
            </a:r>
            <a:r>
              <a:rPr sz="2400" b="1" spc="10" dirty="0">
                <a:solidFill>
                  <a:srgbClr val="FF0000"/>
                </a:solidFill>
                <a:latin typeface="Times New Roman"/>
                <a:cs typeface="Times New Roman"/>
              </a:rPr>
              <a:t> </a:t>
            </a:r>
            <a:r>
              <a:rPr sz="1800" spc="-5" dirty="0">
                <a:solidFill>
                  <a:srgbClr val="353535"/>
                </a:solidFill>
                <a:latin typeface="Times New Roman"/>
                <a:cs typeface="Times New Roman"/>
              </a:rPr>
              <a:t>не</a:t>
            </a:r>
            <a:r>
              <a:rPr sz="1800" spc="-10" dirty="0">
                <a:solidFill>
                  <a:srgbClr val="353535"/>
                </a:solidFill>
                <a:latin typeface="Times New Roman"/>
                <a:cs typeface="Times New Roman"/>
              </a:rPr>
              <a:t> </a:t>
            </a:r>
            <a:r>
              <a:rPr sz="1800" dirty="0">
                <a:solidFill>
                  <a:srgbClr val="353535"/>
                </a:solidFill>
                <a:latin typeface="Times New Roman"/>
                <a:cs typeface="Times New Roman"/>
              </a:rPr>
              <a:t>выделилось</a:t>
            </a:r>
            <a:r>
              <a:rPr sz="1800" spc="5" dirty="0">
                <a:solidFill>
                  <a:srgbClr val="353535"/>
                </a:solidFill>
                <a:latin typeface="Times New Roman"/>
                <a:cs typeface="Times New Roman"/>
              </a:rPr>
              <a:t> </a:t>
            </a:r>
            <a:r>
              <a:rPr sz="1800" dirty="0">
                <a:solidFill>
                  <a:srgbClr val="353535"/>
                </a:solidFill>
                <a:latin typeface="Times New Roman"/>
                <a:cs typeface="Times New Roman"/>
              </a:rPr>
              <a:t>8,4</a:t>
            </a:r>
            <a:r>
              <a:rPr sz="1800" spc="-10" dirty="0">
                <a:solidFill>
                  <a:srgbClr val="353535"/>
                </a:solidFill>
                <a:latin typeface="Times New Roman"/>
                <a:cs typeface="Times New Roman"/>
              </a:rPr>
              <a:t> </a:t>
            </a:r>
            <a:r>
              <a:rPr sz="1800" dirty="0">
                <a:solidFill>
                  <a:srgbClr val="353535"/>
                </a:solidFill>
                <a:latin typeface="Times New Roman"/>
                <a:cs typeface="Times New Roman"/>
              </a:rPr>
              <a:t>л </a:t>
            </a:r>
            <a:r>
              <a:rPr sz="2400" b="1" spc="-5" dirty="0">
                <a:solidFill>
                  <a:srgbClr val="FF0000"/>
                </a:solidFill>
                <a:latin typeface="Times New Roman"/>
                <a:cs typeface="Times New Roman"/>
              </a:rPr>
              <a:t>газа</a:t>
            </a:r>
            <a:r>
              <a:rPr sz="2400" spc="-5" dirty="0">
                <a:solidFill>
                  <a:srgbClr val="353535"/>
                </a:solidFill>
                <a:latin typeface="Times New Roman"/>
                <a:cs typeface="Times New Roman"/>
              </a:rPr>
              <a:t>.</a:t>
            </a:r>
            <a:r>
              <a:rPr sz="2000" spc="-5" dirty="0">
                <a:solidFill>
                  <a:srgbClr val="353535"/>
                </a:solidFill>
                <a:latin typeface="Times New Roman"/>
                <a:cs typeface="Times New Roman"/>
              </a:rPr>
              <a:t>»</a:t>
            </a:r>
            <a:endParaRPr sz="2000">
              <a:latin typeface="Times New Roman"/>
              <a:cs typeface="Times New Roman"/>
            </a:endParaRPr>
          </a:p>
        </p:txBody>
      </p:sp>
      <p:grpSp>
        <p:nvGrpSpPr>
          <p:cNvPr id="6" name="object 6"/>
          <p:cNvGrpSpPr/>
          <p:nvPr/>
        </p:nvGrpSpPr>
        <p:grpSpPr>
          <a:xfrm>
            <a:off x="450850" y="3402584"/>
            <a:ext cx="634365" cy="923290"/>
            <a:chOff x="450850" y="3402584"/>
            <a:chExt cx="634365" cy="923290"/>
          </a:xfrm>
        </p:grpSpPr>
        <p:sp>
          <p:nvSpPr>
            <p:cNvPr id="7" name="object 7"/>
            <p:cNvSpPr/>
            <p:nvPr/>
          </p:nvSpPr>
          <p:spPr>
            <a:xfrm>
              <a:off x="845134" y="3451606"/>
              <a:ext cx="236854" cy="871219"/>
            </a:xfrm>
            <a:custGeom>
              <a:avLst/>
              <a:gdLst/>
              <a:ahLst/>
              <a:cxnLst/>
              <a:rect l="l" t="t" r="r" b="b"/>
              <a:pathLst>
                <a:path w="236855" h="871220">
                  <a:moveTo>
                    <a:pt x="236677" y="870712"/>
                  </a:moveTo>
                  <a:lnTo>
                    <a:pt x="190615" y="869154"/>
                  </a:lnTo>
                  <a:lnTo>
                    <a:pt x="153000" y="864917"/>
                  </a:lnTo>
                  <a:lnTo>
                    <a:pt x="127638" y="858656"/>
                  </a:lnTo>
                  <a:lnTo>
                    <a:pt x="118338" y="851027"/>
                  </a:lnTo>
                  <a:lnTo>
                    <a:pt x="118338" y="455041"/>
                  </a:lnTo>
                  <a:lnTo>
                    <a:pt x="109038" y="447411"/>
                  </a:lnTo>
                  <a:lnTo>
                    <a:pt x="83677" y="441150"/>
                  </a:lnTo>
                  <a:lnTo>
                    <a:pt x="46061" y="436913"/>
                  </a:lnTo>
                  <a:lnTo>
                    <a:pt x="0" y="435356"/>
                  </a:lnTo>
                  <a:lnTo>
                    <a:pt x="46061" y="433816"/>
                  </a:lnTo>
                  <a:lnTo>
                    <a:pt x="83677" y="429609"/>
                  </a:lnTo>
                  <a:lnTo>
                    <a:pt x="109038" y="423354"/>
                  </a:lnTo>
                  <a:lnTo>
                    <a:pt x="118338" y="415671"/>
                  </a:lnTo>
                  <a:lnTo>
                    <a:pt x="118338" y="19812"/>
                  </a:lnTo>
                  <a:lnTo>
                    <a:pt x="127638" y="12108"/>
                  </a:lnTo>
                  <a:lnTo>
                    <a:pt x="153000" y="5810"/>
                  </a:lnTo>
                  <a:lnTo>
                    <a:pt x="190615" y="1559"/>
                  </a:lnTo>
                  <a:lnTo>
                    <a:pt x="236677" y="0"/>
                  </a:lnTo>
                </a:path>
              </a:pathLst>
            </a:custGeom>
            <a:ln w="6350">
              <a:solidFill>
                <a:srgbClr val="5B9BD4"/>
              </a:solidFill>
            </a:ln>
          </p:spPr>
          <p:txBody>
            <a:bodyPr wrap="square" lIns="0" tIns="0" rIns="0" bIns="0" rtlCol="0"/>
            <a:lstStyle/>
            <a:p>
              <a:endParaRPr/>
            </a:p>
          </p:txBody>
        </p:sp>
        <p:sp>
          <p:nvSpPr>
            <p:cNvPr id="8" name="object 8"/>
            <p:cNvSpPr/>
            <p:nvPr/>
          </p:nvSpPr>
          <p:spPr>
            <a:xfrm>
              <a:off x="457200" y="3408934"/>
              <a:ext cx="404495" cy="403860"/>
            </a:xfrm>
            <a:custGeom>
              <a:avLst/>
              <a:gdLst/>
              <a:ahLst/>
              <a:cxnLst/>
              <a:rect l="l" t="t" r="r" b="b"/>
              <a:pathLst>
                <a:path w="404494" h="403860">
                  <a:moveTo>
                    <a:pt x="201942" y="0"/>
                  </a:moveTo>
                  <a:lnTo>
                    <a:pt x="155638" y="5333"/>
                  </a:lnTo>
                  <a:lnTo>
                    <a:pt x="113132" y="20527"/>
                  </a:lnTo>
                  <a:lnTo>
                    <a:pt x="75637" y="44367"/>
                  </a:lnTo>
                  <a:lnTo>
                    <a:pt x="44364" y="75640"/>
                  </a:lnTo>
                  <a:lnTo>
                    <a:pt x="20525" y="113133"/>
                  </a:lnTo>
                  <a:lnTo>
                    <a:pt x="5333" y="155634"/>
                  </a:lnTo>
                  <a:lnTo>
                    <a:pt x="0" y="201929"/>
                  </a:lnTo>
                  <a:lnTo>
                    <a:pt x="5333" y="248225"/>
                  </a:lnTo>
                  <a:lnTo>
                    <a:pt x="20525" y="290726"/>
                  </a:lnTo>
                  <a:lnTo>
                    <a:pt x="44364" y="328219"/>
                  </a:lnTo>
                  <a:lnTo>
                    <a:pt x="75637" y="359492"/>
                  </a:lnTo>
                  <a:lnTo>
                    <a:pt x="113132" y="383332"/>
                  </a:lnTo>
                  <a:lnTo>
                    <a:pt x="155638" y="398525"/>
                  </a:lnTo>
                  <a:lnTo>
                    <a:pt x="201942" y="403859"/>
                  </a:lnTo>
                  <a:lnTo>
                    <a:pt x="248247" y="398525"/>
                  </a:lnTo>
                  <a:lnTo>
                    <a:pt x="290755" y="383332"/>
                  </a:lnTo>
                  <a:lnTo>
                    <a:pt x="328253" y="359492"/>
                  </a:lnTo>
                  <a:lnTo>
                    <a:pt x="359529" y="328219"/>
                  </a:lnTo>
                  <a:lnTo>
                    <a:pt x="383370" y="290726"/>
                  </a:lnTo>
                  <a:lnTo>
                    <a:pt x="398564" y="248225"/>
                  </a:lnTo>
                  <a:lnTo>
                    <a:pt x="403898" y="201929"/>
                  </a:lnTo>
                  <a:lnTo>
                    <a:pt x="398564" y="155634"/>
                  </a:lnTo>
                  <a:lnTo>
                    <a:pt x="383370" y="113133"/>
                  </a:lnTo>
                  <a:lnTo>
                    <a:pt x="359529" y="75640"/>
                  </a:lnTo>
                  <a:lnTo>
                    <a:pt x="328253" y="44367"/>
                  </a:lnTo>
                  <a:lnTo>
                    <a:pt x="290755" y="20527"/>
                  </a:lnTo>
                  <a:lnTo>
                    <a:pt x="248247" y="5333"/>
                  </a:lnTo>
                  <a:lnTo>
                    <a:pt x="201942" y="0"/>
                  </a:lnTo>
                  <a:close/>
                </a:path>
              </a:pathLst>
            </a:custGeom>
            <a:solidFill>
              <a:srgbClr val="5B9BD4"/>
            </a:solidFill>
          </p:spPr>
          <p:txBody>
            <a:bodyPr wrap="square" lIns="0" tIns="0" rIns="0" bIns="0" rtlCol="0"/>
            <a:lstStyle/>
            <a:p>
              <a:endParaRPr/>
            </a:p>
          </p:txBody>
        </p:sp>
        <p:sp>
          <p:nvSpPr>
            <p:cNvPr id="9" name="object 9"/>
            <p:cNvSpPr/>
            <p:nvPr/>
          </p:nvSpPr>
          <p:spPr>
            <a:xfrm>
              <a:off x="457200" y="3408934"/>
              <a:ext cx="404495" cy="403860"/>
            </a:xfrm>
            <a:custGeom>
              <a:avLst/>
              <a:gdLst/>
              <a:ahLst/>
              <a:cxnLst/>
              <a:rect l="l" t="t" r="r" b="b"/>
              <a:pathLst>
                <a:path w="404494" h="403860">
                  <a:moveTo>
                    <a:pt x="0" y="201929"/>
                  </a:moveTo>
                  <a:lnTo>
                    <a:pt x="5333" y="155634"/>
                  </a:lnTo>
                  <a:lnTo>
                    <a:pt x="20525" y="113133"/>
                  </a:lnTo>
                  <a:lnTo>
                    <a:pt x="44364" y="75640"/>
                  </a:lnTo>
                  <a:lnTo>
                    <a:pt x="75637" y="44367"/>
                  </a:lnTo>
                  <a:lnTo>
                    <a:pt x="113132" y="20527"/>
                  </a:lnTo>
                  <a:lnTo>
                    <a:pt x="155638" y="5333"/>
                  </a:lnTo>
                  <a:lnTo>
                    <a:pt x="201942" y="0"/>
                  </a:lnTo>
                  <a:lnTo>
                    <a:pt x="248247" y="5333"/>
                  </a:lnTo>
                  <a:lnTo>
                    <a:pt x="290755" y="20527"/>
                  </a:lnTo>
                  <a:lnTo>
                    <a:pt x="328253" y="44367"/>
                  </a:lnTo>
                  <a:lnTo>
                    <a:pt x="359529" y="75640"/>
                  </a:lnTo>
                  <a:lnTo>
                    <a:pt x="383370" y="113133"/>
                  </a:lnTo>
                  <a:lnTo>
                    <a:pt x="398564" y="155634"/>
                  </a:lnTo>
                  <a:lnTo>
                    <a:pt x="403898" y="201929"/>
                  </a:lnTo>
                  <a:lnTo>
                    <a:pt x="398564" y="248225"/>
                  </a:lnTo>
                  <a:lnTo>
                    <a:pt x="383370" y="290726"/>
                  </a:lnTo>
                  <a:lnTo>
                    <a:pt x="359529" y="328219"/>
                  </a:lnTo>
                  <a:lnTo>
                    <a:pt x="328253" y="359492"/>
                  </a:lnTo>
                  <a:lnTo>
                    <a:pt x="290755" y="383332"/>
                  </a:lnTo>
                  <a:lnTo>
                    <a:pt x="248247" y="398525"/>
                  </a:lnTo>
                  <a:lnTo>
                    <a:pt x="201942" y="403859"/>
                  </a:lnTo>
                  <a:lnTo>
                    <a:pt x="155638" y="398525"/>
                  </a:lnTo>
                  <a:lnTo>
                    <a:pt x="113132" y="383332"/>
                  </a:lnTo>
                  <a:lnTo>
                    <a:pt x="75637" y="359492"/>
                  </a:lnTo>
                  <a:lnTo>
                    <a:pt x="44364" y="328219"/>
                  </a:lnTo>
                  <a:lnTo>
                    <a:pt x="20525" y="290726"/>
                  </a:lnTo>
                  <a:lnTo>
                    <a:pt x="5333" y="248225"/>
                  </a:lnTo>
                  <a:lnTo>
                    <a:pt x="0" y="201929"/>
                  </a:lnTo>
                  <a:close/>
                </a:path>
              </a:pathLst>
            </a:custGeom>
            <a:ln w="12700">
              <a:solidFill>
                <a:srgbClr val="41709C"/>
              </a:solidFill>
            </a:ln>
          </p:spPr>
          <p:txBody>
            <a:bodyPr wrap="square" lIns="0" tIns="0" rIns="0" bIns="0" rtlCol="0"/>
            <a:lstStyle/>
            <a:p>
              <a:endParaRPr/>
            </a:p>
          </p:txBody>
        </p:sp>
      </p:grpSp>
      <p:sp>
        <p:nvSpPr>
          <p:cNvPr id="10" name="object 10"/>
          <p:cNvSpPr txBox="1"/>
          <p:nvPr/>
        </p:nvSpPr>
        <p:spPr>
          <a:xfrm>
            <a:off x="620064" y="3464763"/>
            <a:ext cx="76835" cy="269240"/>
          </a:xfrm>
          <a:prstGeom prst="rect">
            <a:avLst/>
          </a:prstGeom>
        </p:spPr>
        <p:txBody>
          <a:bodyPr vert="horz" wrap="square" lIns="0" tIns="12065" rIns="0" bIns="0" rtlCol="0">
            <a:spAutoFit/>
          </a:bodyPr>
          <a:lstStyle/>
          <a:p>
            <a:pPr marL="12700">
              <a:lnSpc>
                <a:spcPct val="100000"/>
              </a:lnSpc>
              <a:spcBef>
                <a:spcPts val="95"/>
              </a:spcBef>
            </a:pPr>
            <a:r>
              <a:rPr sz="1600" spc="-5" dirty="0">
                <a:solidFill>
                  <a:srgbClr val="FFFFFF"/>
                </a:solidFill>
                <a:latin typeface="Calibri"/>
                <a:cs typeface="Calibri"/>
              </a:rPr>
              <a:t>I</a:t>
            </a:r>
            <a:endParaRPr sz="1600">
              <a:latin typeface="Calibri"/>
              <a:cs typeface="Calibri"/>
            </a:endParaRPr>
          </a:p>
        </p:txBody>
      </p:sp>
      <p:sp>
        <p:nvSpPr>
          <p:cNvPr id="11" name="object 11"/>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39</a:t>
            </a:fld>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4</a:t>
            </a:fld>
            <a:endParaRPr dirty="0"/>
          </a:p>
        </p:txBody>
      </p:sp>
      <p:sp>
        <p:nvSpPr>
          <p:cNvPr id="2" name="object 2"/>
          <p:cNvSpPr txBox="1">
            <a:spLocks noGrp="1"/>
          </p:cNvSpPr>
          <p:nvPr>
            <p:ph type="title"/>
          </p:nvPr>
        </p:nvSpPr>
        <p:spPr>
          <a:xfrm>
            <a:off x="851103" y="389635"/>
            <a:ext cx="10726420" cy="1854835"/>
          </a:xfrm>
          <a:prstGeom prst="rect">
            <a:avLst/>
          </a:prstGeom>
        </p:spPr>
        <p:txBody>
          <a:bodyPr vert="horz" wrap="square" lIns="0" tIns="12700" rIns="0" bIns="0" rtlCol="0">
            <a:spAutoFit/>
          </a:bodyPr>
          <a:lstStyle/>
          <a:p>
            <a:pPr marL="12700" marR="5080">
              <a:lnSpc>
                <a:spcPct val="100000"/>
              </a:lnSpc>
              <a:spcBef>
                <a:spcPts val="100"/>
              </a:spcBef>
            </a:pPr>
            <a:r>
              <a:rPr sz="2400" b="1" spc="-15" dirty="0">
                <a:solidFill>
                  <a:srgbClr val="000000"/>
                </a:solidFill>
                <a:latin typeface="Times New Roman"/>
                <a:cs typeface="Times New Roman"/>
              </a:rPr>
              <a:t>Задача </a:t>
            </a:r>
            <a:r>
              <a:rPr sz="2400" b="1" dirty="0">
                <a:solidFill>
                  <a:srgbClr val="000000"/>
                </a:solidFill>
                <a:latin typeface="Times New Roman"/>
                <a:cs typeface="Times New Roman"/>
              </a:rPr>
              <a:t>1.</a:t>
            </a:r>
            <a:r>
              <a:rPr sz="2400" b="1" spc="-5" dirty="0">
                <a:solidFill>
                  <a:srgbClr val="000000"/>
                </a:solidFill>
                <a:latin typeface="Times New Roman"/>
                <a:cs typeface="Times New Roman"/>
              </a:rPr>
              <a:t> </a:t>
            </a:r>
            <a:r>
              <a:rPr sz="2400" spc="10" dirty="0">
                <a:solidFill>
                  <a:srgbClr val="353535"/>
                </a:solidFill>
                <a:latin typeface="Times New Roman"/>
                <a:cs typeface="Times New Roman"/>
              </a:rPr>
              <a:t>Смесь</a:t>
            </a:r>
            <a:r>
              <a:rPr sz="2400" dirty="0">
                <a:solidFill>
                  <a:srgbClr val="353535"/>
                </a:solidFill>
                <a:latin typeface="Times New Roman"/>
                <a:cs typeface="Times New Roman"/>
              </a:rPr>
              <a:t> </a:t>
            </a:r>
            <a:r>
              <a:rPr sz="2400" spc="-10" dirty="0">
                <a:solidFill>
                  <a:srgbClr val="353535"/>
                </a:solidFill>
                <a:latin typeface="Times New Roman"/>
                <a:cs typeface="Times New Roman"/>
              </a:rPr>
              <a:t>оксида натрия</a:t>
            </a:r>
            <a:r>
              <a:rPr sz="2400" spc="10" dirty="0">
                <a:solidFill>
                  <a:srgbClr val="353535"/>
                </a:solidFill>
                <a:latin typeface="Times New Roman"/>
                <a:cs typeface="Times New Roman"/>
              </a:rPr>
              <a:t> </a:t>
            </a:r>
            <a:r>
              <a:rPr sz="2400" dirty="0">
                <a:solidFill>
                  <a:srgbClr val="353535"/>
                </a:solidFill>
                <a:latin typeface="Times New Roman"/>
                <a:cs typeface="Times New Roman"/>
              </a:rPr>
              <a:t>и</a:t>
            </a:r>
            <a:r>
              <a:rPr sz="2400" spc="-5" dirty="0">
                <a:solidFill>
                  <a:srgbClr val="353535"/>
                </a:solidFill>
                <a:latin typeface="Times New Roman"/>
                <a:cs typeface="Times New Roman"/>
              </a:rPr>
              <a:t> </a:t>
            </a:r>
            <a:r>
              <a:rPr sz="2400" spc="-10" dirty="0">
                <a:solidFill>
                  <a:srgbClr val="353535"/>
                </a:solidFill>
                <a:latin typeface="Times New Roman"/>
                <a:cs typeface="Times New Roman"/>
              </a:rPr>
              <a:t>оксида</a:t>
            </a:r>
            <a:r>
              <a:rPr sz="2400" spc="-15" dirty="0">
                <a:solidFill>
                  <a:srgbClr val="353535"/>
                </a:solidFill>
                <a:latin typeface="Times New Roman"/>
                <a:cs typeface="Times New Roman"/>
              </a:rPr>
              <a:t> </a:t>
            </a:r>
            <a:r>
              <a:rPr sz="2400" spc="10" dirty="0">
                <a:solidFill>
                  <a:srgbClr val="353535"/>
                </a:solidFill>
                <a:latin typeface="Times New Roman"/>
                <a:cs typeface="Times New Roman"/>
              </a:rPr>
              <a:t>фосфора</a:t>
            </a:r>
            <a:r>
              <a:rPr sz="2400" spc="-20" dirty="0">
                <a:solidFill>
                  <a:srgbClr val="353535"/>
                </a:solidFill>
                <a:latin typeface="Times New Roman"/>
                <a:cs typeface="Times New Roman"/>
              </a:rPr>
              <a:t> </a:t>
            </a:r>
            <a:r>
              <a:rPr sz="2400" dirty="0">
                <a:solidFill>
                  <a:srgbClr val="353535"/>
                </a:solidFill>
                <a:latin typeface="Times New Roman"/>
                <a:cs typeface="Times New Roman"/>
              </a:rPr>
              <a:t>(V), в</a:t>
            </a:r>
            <a:r>
              <a:rPr sz="2400" spc="-5" dirty="0">
                <a:solidFill>
                  <a:srgbClr val="353535"/>
                </a:solidFill>
                <a:latin typeface="Times New Roman"/>
                <a:cs typeface="Times New Roman"/>
              </a:rPr>
              <a:t> </a:t>
            </a:r>
            <a:r>
              <a:rPr sz="2400" spc="-30" dirty="0">
                <a:solidFill>
                  <a:srgbClr val="353535"/>
                </a:solidFill>
                <a:latin typeface="Times New Roman"/>
                <a:cs typeface="Times New Roman"/>
              </a:rPr>
              <a:t>которой</a:t>
            </a:r>
            <a:r>
              <a:rPr sz="2400" spc="20" dirty="0">
                <a:solidFill>
                  <a:srgbClr val="353535"/>
                </a:solidFill>
                <a:latin typeface="Times New Roman"/>
                <a:cs typeface="Times New Roman"/>
              </a:rPr>
              <a:t> </a:t>
            </a:r>
            <a:r>
              <a:rPr sz="2400" spc="-5" dirty="0">
                <a:solidFill>
                  <a:srgbClr val="353535"/>
                </a:solidFill>
                <a:latin typeface="Times New Roman"/>
                <a:cs typeface="Times New Roman"/>
              </a:rPr>
              <a:t>соотношение </a:t>
            </a:r>
            <a:r>
              <a:rPr sz="2400" dirty="0">
                <a:solidFill>
                  <a:srgbClr val="353535"/>
                </a:solidFill>
                <a:latin typeface="Times New Roman"/>
                <a:cs typeface="Times New Roman"/>
              </a:rPr>
              <a:t> числа</a:t>
            </a:r>
            <a:r>
              <a:rPr sz="2400" spc="-15" dirty="0">
                <a:solidFill>
                  <a:srgbClr val="353535"/>
                </a:solidFill>
                <a:latin typeface="Times New Roman"/>
                <a:cs typeface="Times New Roman"/>
              </a:rPr>
              <a:t> </a:t>
            </a:r>
            <a:r>
              <a:rPr sz="2400" spc="-25" dirty="0">
                <a:solidFill>
                  <a:srgbClr val="353535"/>
                </a:solidFill>
                <a:latin typeface="Times New Roman"/>
                <a:cs typeface="Times New Roman"/>
              </a:rPr>
              <a:t>атомов</a:t>
            </a:r>
            <a:r>
              <a:rPr sz="2400" spc="15" dirty="0">
                <a:solidFill>
                  <a:srgbClr val="353535"/>
                </a:solidFill>
                <a:latin typeface="Times New Roman"/>
                <a:cs typeface="Times New Roman"/>
              </a:rPr>
              <a:t> </a:t>
            </a:r>
            <a:r>
              <a:rPr sz="2400" spc="10" dirty="0">
                <a:solidFill>
                  <a:srgbClr val="353535"/>
                </a:solidFill>
                <a:latin typeface="Times New Roman"/>
                <a:cs typeface="Times New Roman"/>
              </a:rPr>
              <a:t>фосфора</a:t>
            </a:r>
            <a:r>
              <a:rPr sz="2400" spc="-20" dirty="0">
                <a:solidFill>
                  <a:srgbClr val="353535"/>
                </a:solidFill>
                <a:latin typeface="Times New Roman"/>
                <a:cs typeface="Times New Roman"/>
              </a:rPr>
              <a:t> </a:t>
            </a:r>
            <a:r>
              <a:rPr sz="2400" dirty="0">
                <a:solidFill>
                  <a:srgbClr val="353535"/>
                </a:solidFill>
                <a:latin typeface="Times New Roman"/>
                <a:cs typeface="Times New Roman"/>
              </a:rPr>
              <a:t>к числу</a:t>
            </a:r>
            <a:r>
              <a:rPr sz="2400" spc="-10" dirty="0">
                <a:solidFill>
                  <a:srgbClr val="353535"/>
                </a:solidFill>
                <a:latin typeface="Times New Roman"/>
                <a:cs typeface="Times New Roman"/>
              </a:rPr>
              <a:t> </a:t>
            </a:r>
            <a:r>
              <a:rPr sz="2400" spc="-25" dirty="0">
                <a:solidFill>
                  <a:srgbClr val="353535"/>
                </a:solidFill>
                <a:latin typeface="Times New Roman"/>
                <a:cs typeface="Times New Roman"/>
              </a:rPr>
              <a:t>атомов</a:t>
            </a:r>
            <a:r>
              <a:rPr sz="2400" spc="15" dirty="0">
                <a:solidFill>
                  <a:srgbClr val="353535"/>
                </a:solidFill>
                <a:latin typeface="Times New Roman"/>
                <a:cs typeface="Times New Roman"/>
              </a:rPr>
              <a:t> </a:t>
            </a:r>
            <a:r>
              <a:rPr sz="2400" spc="-10" dirty="0">
                <a:solidFill>
                  <a:srgbClr val="353535"/>
                </a:solidFill>
                <a:latin typeface="Times New Roman"/>
                <a:cs typeface="Times New Roman"/>
              </a:rPr>
              <a:t>натрия</a:t>
            </a:r>
            <a:r>
              <a:rPr sz="2400" dirty="0">
                <a:solidFill>
                  <a:srgbClr val="353535"/>
                </a:solidFill>
                <a:latin typeface="Times New Roman"/>
                <a:cs typeface="Times New Roman"/>
              </a:rPr>
              <a:t> </a:t>
            </a:r>
            <a:r>
              <a:rPr sz="2400" spc="-5" dirty="0">
                <a:solidFill>
                  <a:srgbClr val="353535"/>
                </a:solidFill>
                <a:latin typeface="Times New Roman"/>
                <a:cs typeface="Times New Roman"/>
              </a:rPr>
              <a:t>равно</a:t>
            </a:r>
            <a:r>
              <a:rPr sz="2400" dirty="0">
                <a:solidFill>
                  <a:srgbClr val="353535"/>
                </a:solidFill>
                <a:latin typeface="Times New Roman"/>
                <a:cs typeface="Times New Roman"/>
              </a:rPr>
              <a:t> 7 :</a:t>
            </a:r>
            <a:r>
              <a:rPr sz="2400" spc="-10" dirty="0">
                <a:solidFill>
                  <a:srgbClr val="353535"/>
                </a:solidFill>
                <a:latin typeface="Times New Roman"/>
                <a:cs typeface="Times New Roman"/>
              </a:rPr>
              <a:t> </a:t>
            </a:r>
            <a:r>
              <a:rPr sz="2400" dirty="0">
                <a:solidFill>
                  <a:srgbClr val="353535"/>
                </a:solidFill>
                <a:latin typeface="Times New Roman"/>
                <a:cs typeface="Times New Roman"/>
              </a:rPr>
              <a:t>18, нагрели</a:t>
            </a:r>
            <a:r>
              <a:rPr sz="2400" spc="-5" dirty="0">
                <a:solidFill>
                  <a:srgbClr val="353535"/>
                </a:solidFill>
                <a:latin typeface="Times New Roman"/>
                <a:cs typeface="Times New Roman"/>
              </a:rPr>
              <a:t> </a:t>
            </a:r>
            <a:r>
              <a:rPr sz="2400" dirty="0">
                <a:solidFill>
                  <a:srgbClr val="353535"/>
                </a:solidFill>
                <a:latin typeface="Times New Roman"/>
                <a:cs typeface="Times New Roman"/>
              </a:rPr>
              <a:t>и</a:t>
            </a:r>
            <a:r>
              <a:rPr sz="2400" spc="5" dirty="0">
                <a:solidFill>
                  <a:srgbClr val="353535"/>
                </a:solidFill>
                <a:latin typeface="Times New Roman"/>
                <a:cs typeface="Times New Roman"/>
              </a:rPr>
              <a:t> </a:t>
            </a:r>
            <a:r>
              <a:rPr sz="2400" spc="-5" dirty="0">
                <a:solidFill>
                  <a:srgbClr val="353535"/>
                </a:solidFill>
                <a:latin typeface="Times New Roman"/>
                <a:cs typeface="Times New Roman"/>
              </a:rPr>
              <a:t>растворили</a:t>
            </a:r>
            <a:r>
              <a:rPr sz="2400" spc="10" dirty="0">
                <a:solidFill>
                  <a:srgbClr val="353535"/>
                </a:solidFill>
                <a:latin typeface="Times New Roman"/>
                <a:cs typeface="Times New Roman"/>
              </a:rPr>
              <a:t> </a:t>
            </a:r>
            <a:r>
              <a:rPr sz="2400" dirty="0">
                <a:solidFill>
                  <a:srgbClr val="353535"/>
                </a:solidFill>
                <a:latin typeface="Times New Roman"/>
                <a:cs typeface="Times New Roman"/>
              </a:rPr>
              <a:t>в </a:t>
            </a:r>
            <a:r>
              <a:rPr sz="2400" spc="-585" dirty="0">
                <a:solidFill>
                  <a:srgbClr val="353535"/>
                </a:solidFill>
                <a:latin typeface="Times New Roman"/>
                <a:cs typeface="Times New Roman"/>
              </a:rPr>
              <a:t> </a:t>
            </a:r>
            <a:r>
              <a:rPr sz="2400" spc="-10" dirty="0">
                <a:solidFill>
                  <a:srgbClr val="353535"/>
                </a:solidFill>
                <a:latin typeface="Times New Roman"/>
                <a:cs typeface="Times New Roman"/>
              </a:rPr>
              <a:t>горячей</a:t>
            </a:r>
            <a:r>
              <a:rPr sz="2400" spc="5" dirty="0">
                <a:solidFill>
                  <a:srgbClr val="353535"/>
                </a:solidFill>
                <a:latin typeface="Times New Roman"/>
                <a:cs typeface="Times New Roman"/>
              </a:rPr>
              <a:t> </a:t>
            </a:r>
            <a:r>
              <a:rPr sz="2400" spc="-20" dirty="0">
                <a:solidFill>
                  <a:srgbClr val="353535"/>
                </a:solidFill>
                <a:latin typeface="Times New Roman"/>
                <a:cs typeface="Times New Roman"/>
              </a:rPr>
              <a:t>воде.</a:t>
            </a:r>
            <a:r>
              <a:rPr sz="2400" spc="5" dirty="0">
                <a:solidFill>
                  <a:srgbClr val="353535"/>
                </a:solidFill>
                <a:latin typeface="Times New Roman"/>
                <a:cs typeface="Times New Roman"/>
              </a:rPr>
              <a:t> </a:t>
            </a:r>
            <a:r>
              <a:rPr sz="2400" dirty="0">
                <a:solidFill>
                  <a:srgbClr val="353535"/>
                </a:solidFill>
                <a:latin typeface="Times New Roman"/>
                <a:cs typeface="Times New Roman"/>
              </a:rPr>
              <a:t>В</a:t>
            </a:r>
            <a:r>
              <a:rPr sz="2400" spc="5" dirty="0">
                <a:solidFill>
                  <a:srgbClr val="353535"/>
                </a:solidFill>
                <a:latin typeface="Times New Roman"/>
                <a:cs typeface="Times New Roman"/>
              </a:rPr>
              <a:t> </a:t>
            </a:r>
            <a:r>
              <a:rPr sz="2400" spc="-30" dirty="0">
                <a:solidFill>
                  <a:srgbClr val="353535"/>
                </a:solidFill>
                <a:latin typeface="Times New Roman"/>
                <a:cs typeface="Times New Roman"/>
              </a:rPr>
              <a:t>результате</a:t>
            </a:r>
            <a:r>
              <a:rPr sz="2400" spc="5" dirty="0">
                <a:solidFill>
                  <a:srgbClr val="353535"/>
                </a:solidFill>
                <a:latin typeface="Times New Roman"/>
                <a:cs typeface="Times New Roman"/>
              </a:rPr>
              <a:t> </a:t>
            </a:r>
            <a:r>
              <a:rPr sz="2400" spc="-5" dirty="0">
                <a:solidFill>
                  <a:srgbClr val="353535"/>
                </a:solidFill>
                <a:latin typeface="Times New Roman"/>
                <a:cs typeface="Times New Roman"/>
              </a:rPr>
              <a:t>получили</a:t>
            </a:r>
            <a:r>
              <a:rPr sz="2400" spc="-10" dirty="0">
                <a:solidFill>
                  <a:srgbClr val="353535"/>
                </a:solidFill>
                <a:latin typeface="Times New Roman"/>
                <a:cs typeface="Times New Roman"/>
              </a:rPr>
              <a:t> </a:t>
            </a:r>
            <a:r>
              <a:rPr sz="2400" dirty="0">
                <a:solidFill>
                  <a:srgbClr val="353535"/>
                </a:solidFill>
                <a:latin typeface="Times New Roman"/>
                <a:cs typeface="Times New Roman"/>
              </a:rPr>
              <a:t>312,5</a:t>
            </a:r>
            <a:r>
              <a:rPr sz="2400" spc="5" dirty="0">
                <a:solidFill>
                  <a:srgbClr val="353535"/>
                </a:solidFill>
                <a:latin typeface="Times New Roman"/>
                <a:cs typeface="Times New Roman"/>
              </a:rPr>
              <a:t> </a:t>
            </a:r>
            <a:r>
              <a:rPr sz="2400" dirty="0">
                <a:solidFill>
                  <a:srgbClr val="353535"/>
                </a:solidFill>
                <a:latin typeface="Times New Roman"/>
                <a:cs typeface="Times New Roman"/>
              </a:rPr>
              <a:t>г</a:t>
            </a:r>
            <a:r>
              <a:rPr sz="2400" spc="15" dirty="0">
                <a:solidFill>
                  <a:srgbClr val="353535"/>
                </a:solidFill>
                <a:latin typeface="Times New Roman"/>
                <a:cs typeface="Times New Roman"/>
              </a:rPr>
              <a:t> </a:t>
            </a:r>
            <a:r>
              <a:rPr sz="2400" spc="-5" dirty="0">
                <a:solidFill>
                  <a:srgbClr val="353535"/>
                </a:solidFill>
                <a:latin typeface="Times New Roman"/>
                <a:cs typeface="Times New Roman"/>
              </a:rPr>
              <a:t>раствора, </a:t>
            </a:r>
            <a:r>
              <a:rPr sz="2400" dirty="0">
                <a:solidFill>
                  <a:srgbClr val="353535"/>
                </a:solidFill>
                <a:latin typeface="Times New Roman"/>
                <a:cs typeface="Times New Roman"/>
              </a:rPr>
              <a:t>в </a:t>
            </a:r>
            <a:r>
              <a:rPr sz="2400" spc="-40" dirty="0">
                <a:solidFill>
                  <a:srgbClr val="353535"/>
                </a:solidFill>
                <a:latin typeface="Times New Roman"/>
                <a:cs typeface="Times New Roman"/>
              </a:rPr>
              <a:t>котором</a:t>
            </a:r>
            <a:r>
              <a:rPr sz="2400" spc="25" dirty="0">
                <a:solidFill>
                  <a:srgbClr val="353535"/>
                </a:solidFill>
                <a:latin typeface="Times New Roman"/>
                <a:cs typeface="Times New Roman"/>
              </a:rPr>
              <a:t> </a:t>
            </a:r>
            <a:r>
              <a:rPr sz="2400" spc="-5" dirty="0">
                <a:solidFill>
                  <a:srgbClr val="353535"/>
                </a:solidFill>
                <a:latin typeface="Times New Roman"/>
                <a:cs typeface="Times New Roman"/>
              </a:rPr>
              <a:t>массовая</a:t>
            </a:r>
            <a:r>
              <a:rPr sz="2400" spc="-10" dirty="0">
                <a:solidFill>
                  <a:srgbClr val="353535"/>
                </a:solidFill>
                <a:latin typeface="Times New Roman"/>
                <a:cs typeface="Times New Roman"/>
              </a:rPr>
              <a:t> </a:t>
            </a:r>
            <a:r>
              <a:rPr sz="2400" spc="-15" dirty="0">
                <a:solidFill>
                  <a:srgbClr val="353535"/>
                </a:solidFill>
                <a:latin typeface="Times New Roman"/>
                <a:cs typeface="Times New Roman"/>
              </a:rPr>
              <a:t>доля </a:t>
            </a:r>
            <a:r>
              <a:rPr sz="2400" spc="-10" dirty="0">
                <a:solidFill>
                  <a:srgbClr val="353535"/>
                </a:solidFill>
                <a:latin typeface="Times New Roman"/>
                <a:cs typeface="Times New Roman"/>
              </a:rPr>
              <a:t> </a:t>
            </a:r>
            <a:r>
              <a:rPr sz="2400" spc="-25" dirty="0">
                <a:solidFill>
                  <a:srgbClr val="353535"/>
                </a:solidFill>
                <a:latin typeface="Times New Roman"/>
                <a:cs typeface="Times New Roman"/>
              </a:rPr>
              <a:t>атомов</a:t>
            </a:r>
            <a:r>
              <a:rPr sz="2400" dirty="0">
                <a:solidFill>
                  <a:srgbClr val="353535"/>
                </a:solidFill>
                <a:latin typeface="Times New Roman"/>
                <a:cs typeface="Times New Roman"/>
              </a:rPr>
              <a:t> </a:t>
            </a:r>
            <a:r>
              <a:rPr sz="2400" spc="-25" dirty="0">
                <a:solidFill>
                  <a:srgbClr val="353535"/>
                </a:solidFill>
                <a:latin typeface="Times New Roman"/>
                <a:cs typeface="Times New Roman"/>
              </a:rPr>
              <a:t>водорода</a:t>
            </a:r>
            <a:r>
              <a:rPr sz="2400" spc="15" dirty="0">
                <a:solidFill>
                  <a:srgbClr val="353535"/>
                </a:solidFill>
                <a:latin typeface="Times New Roman"/>
                <a:cs typeface="Times New Roman"/>
              </a:rPr>
              <a:t> </a:t>
            </a:r>
            <a:r>
              <a:rPr sz="2400" dirty="0">
                <a:solidFill>
                  <a:srgbClr val="353535"/>
                </a:solidFill>
                <a:latin typeface="Times New Roman"/>
                <a:cs typeface="Times New Roman"/>
              </a:rPr>
              <a:t>равна 7,36%. </a:t>
            </a:r>
            <a:r>
              <a:rPr sz="2400" spc="-5" dirty="0">
                <a:solidFill>
                  <a:srgbClr val="353535"/>
                </a:solidFill>
                <a:latin typeface="Times New Roman"/>
                <a:cs typeface="Times New Roman"/>
              </a:rPr>
              <a:t>Определите</a:t>
            </a:r>
            <a:r>
              <a:rPr sz="2400" spc="5" dirty="0">
                <a:solidFill>
                  <a:srgbClr val="353535"/>
                </a:solidFill>
                <a:latin typeface="Times New Roman"/>
                <a:cs typeface="Times New Roman"/>
              </a:rPr>
              <a:t> </a:t>
            </a:r>
            <a:r>
              <a:rPr sz="2400" spc="-10" dirty="0">
                <a:solidFill>
                  <a:srgbClr val="353535"/>
                </a:solidFill>
                <a:latin typeface="Times New Roman"/>
                <a:cs typeface="Times New Roman"/>
              </a:rPr>
              <a:t>массу</a:t>
            </a:r>
            <a:r>
              <a:rPr sz="2400" spc="-25" dirty="0">
                <a:solidFill>
                  <a:srgbClr val="353535"/>
                </a:solidFill>
                <a:latin typeface="Times New Roman"/>
                <a:cs typeface="Times New Roman"/>
              </a:rPr>
              <a:t> </a:t>
            </a:r>
            <a:r>
              <a:rPr sz="2400" spc="5" dirty="0">
                <a:solidFill>
                  <a:srgbClr val="353535"/>
                </a:solidFill>
                <a:latin typeface="Times New Roman"/>
                <a:cs typeface="Times New Roman"/>
              </a:rPr>
              <a:t>фосфата</a:t>
            </a:r>
            <a:r>
              <a:rPr sz="2400" spc="-10" dirty="0">
                <a:solidFill>
                  <a:srgbClr val="353535"/>
                </a:solidFill>
                <a:latin typeface="Times New Roman"/>
                <a:cs typeface="Times New Roman"/>
              </a:rPr>
              <a:t> натрия</a:t>
            </a:r>
            <a:r>
              <a:rPr sz="2400" dirty="0">
                <a:solidFill>
                  <a:srgbClr val="353535"/>
                </a:solidFill>
                <a:latin typeface="Times New Roman"/>
                <a:cs typeface="Times New Roman"/>
              </a:rPr>
              <a:t> в</a:t>
            </a:r>
            <a:r>
              <a:rPr sz="2400" spc="5" dirty="0">
                <a:solidFill>
                  <a:srgbClr val="353535"/>
                </a:solidFill>
                <a:latin typeface="Times New Roman"/>
                <a:cs typeface="Times New Roman"/>
              </a:rPr>
              <a:t> </a:t>
            </a:r>
            <a:r>
              <a:rPr sz="2400" spc="-10" dirty="0">
                <a:solidFill>
                  <a:srgbClr val="353535"/>
                </a:solidFill>
                <a:latin typeface="Times New Roman"/>
                <a:cs typeface="Times New Roman"/>
              </a:rPr>
              <a:t>полученном </a:t>
            </a:r>
            <a:r>
              <a:rPr sz="2400" spc="-5" dirty="0">
                <a:solidFill>
                  <a:srgbClr val="353535"/>
                </a:solidFill>
                <a:latin typeface="Times New Roman"/>
                <a:cs typeface="Times New Roman"/>
              </a:rPr>
              <a:t> растворе.</a:t>
            </a:r>
            <a:endParaRPr sz="2400">
              <a:latin typeface="Times New Roman"/>
              <a:cs typeface="Times New Roman"/>
            </a:endParaRPr>
          </a:p>
        </p:txBody>
      </p:sp>
      <p:graphicFrame>
        <p:nvGraphicFramePr>
          <p:cNvPr id="3" name="object 3"/>
          <p:cNvGraphicFramePr>
            <a:graphicFrameLocks noGrp="1"/>
          </p:cNvGraphicFramePr>
          <p:nvPr/>
        </p:nvGraphicFramePr>
        <p:xfrm>
          <a:off x="1079004" y="2563622"/>
          <a:ext cx="7241540" cy="1828799"/>
        </p:xfrm>
        <a:graphic>
          <a:graphicData uri="http://schemas.openxmlformats.org/drawingml/2006/table">
            <a:tbl>
              <a:tblPr firstRow="1" bandRow="1">
                <a:tableStyleId>{2D5ABB26-0587-4C30-8999-92F81FD0307C}</a:tableStyleId>
              </a:tblPr>
              <a:tblGrid>
                <a:gridCol w="3267075"/>
                <a:gridCol w="3974465"/>
              </a:tblGrid>
              <a:tr h="365760">
                <a:tc>
                  <a:txBody>
                    <a:bodyPr/>
                    <a:lstStyle/>
                    <a:p>
                      <a:pPr marL="68580">
                        <a:lnSpc>
                          <a:spcPts val="2740"/>
                        </a:lnSpc>
                      </a:pPr>
                      <a:r>
                        <a:rPr sz="2400" b="1" u="heavy" spc="-5" dirty="0">
                          <a:uFill>
                            <a:solidFill>
                              <a:srgbClr val="000000"/>
                            </a:solidFill>
                          </a:uFill>
                          <a:latin typeface="Calibri"/>
                          <a:cs typeface="Calibri"/>
                        </a:rPr>
                        <a:t>Дано:</a:t>
                      </a:r>
                      <a:endParaRPr sz="2400">
                        <a:latin typeface="Calibri"/>
                        <a:cs typeface="Calibri"/>
                      </a:endParaRPr>
                    </a:p>
                  </a:txBody>
                  <a:tcPr marL="0" marR="0" marT="0" marB="0">
                    <a:lnL w="12700">
                      <a:solidFill>
                        <a:srgbClr val="FFFFFF"/>
                      </a:solidFill>
                      <a:prstDash val="solid"/>
                    </a:lnL>
                    <a:lnT w="12700">
                      <a:solidFill>
                        <a:srgbClr val="FFFFFF"/>
                      </a:solidFill>
                      <a:prstDash val="solid"/>
                    </a:lnT>
                    <a:lnB w="38100">
                      <a:solidFill>
                        <a:srgbClr val="FFFFFF"/>
                      </a:solidFill>
                      <a:prstDash val="solid"/>
                    </a:lnB>
                  </a:tcPr>
                </a:tc>
                <a:tc>
                  <a:txBody>
                    <a:bodyPr/>
                    <a:lstStyle/>
                    <a:p>
                      <a:pPr marL="68580">
                        <a:lnSpc>
                          <a:spcPts val="2740"/>
                        </a:lnSpc>
                      </a:pPr>
                      <a:r>
                        <a:rPr sz="2400" b="1" u="heavy" dirty="0">
                          <a:uFill>
                            <a:solidFill>
                              <a:srgbClr val="000000"/>
                            </a:solidFill>
                          </a:uFill>
                          <a:latin typeface="Calibri"/>
                          <a:cs typeface="Calibri"/>
                        </a:rPr>
                        <a:t>Анализ</a:t>
                      </a:r>
                      <a:r>
                        <a:rPr sz="2400" b="1" u="heavy" spc="-25" dirty="0">
                          <a:uFill>
                            <a:solidFill>
                              <a:srgbClr val="000000"/>
                            </a:solidFill>
                          </a:uFill>
                          <a:latin typeface="Calibri"/>
                          <a:cs typeface="Calibri"/>
                        </a:rPr>
                        <a:t> </a:t>
                      </a:r>
                      <a:r>
                        <a:rPr sz="2400" b="1" u="heavy" dirty="0">
                          <a:uFill>
                            <a:solidFill>
                              <a:srgbClr val="000000"/>
                            </a:solidFill>
                          </a:uFill>
                          <a:latin typeface="Calibri"/>
                          <a:cs typeface="Calibri"/>
                        </a:rPr>
                        <a:t>и</a:t>
                      </a:r>
                      <a:r>
                        <a:rPr sz="2400" b="1" u="heavy" spc="-15" dirty="0">
                          <a:uFill>
                            <a:solidFill>
                              <a:srgbClr val="000000"/>
                            </a:solidFill>
                          </a:uFill>
                          <a:latin typeface="Calibri"/>
                          <a:cs typeface="Calibri"/>
                        </a:rPr>
                        <a:t> </a:t>
                      </a:r>
                      <a:r>
                        <a:rPr sz="2400" b="1" u="heavy" spc="-5" dirty="0">
                          <a:uFill>
                            <a:solidFill>
                              <a:srgbClr val="000000"/>
                            </a:solidFill>
                          </a:uFill>
                          <a:latin typeface="Calibri"/>
                          <a:cs typeface="Calibri"/>
                        </a:rPr>
                        <a:t>решение:</a:t>
                      </a:r>
                      <a:endParaRPr sz="2400">
                        <a:latin typeface="Calibri"/>
                        <a:cs typeface="Calibri"/>
                      </a:endParaRPr>
                    </a:p>
                  </a:txBody>
                  <a:tcPr marL="0" marR="0" marT="0" marB="0">
                    <a:lnR w="12700">
                      <a:solidFill>
                        <a:srgbClr val="FFFFFF"/>
                      </a:solidFill>
                      <a:prstDash val="solid"/>
                    </a:lnR>
                    <a:lnT w="12700">
                      <a:solidFill>
                        <a:srgbClr val="FFFFFF"/>
                      </a:solidFill>
                      <a:prstDash val="solid"/>
                    </a:lnT>
                    <a:lnB w="38100">
                      <a:solidFill>
                        <a:srgbClr val="FFFFFF"/>
                      </a:solidFill>
                      <a:prstDash val="solid"/>
                    </a:lnB>
                  </a:tcPr>
                </a:tc>
              </a:tr>
              <a:tr h="1463039">
                <a:tc>
                  <a:txBody>
                    <a:bodyPr/>
                    <a:lstStyle/>
                    <a:p>
                      <a:pPr marL="68580">
                        <a:lnSpc>
                          <a:spcPts val="2730"/>
                        </a:lnSpc>
                      </a:pPr>
                      <a:r>
                        <a:rPr sz="2400" spc="-5" dirty="0">
                          <a:latin typeface="Calibri"/>
                          <a:cs typeface="Calibri"/>
                        </a:rPr>
                        <a:t>n(P)</a:t>
                      </a:r>
                      <a:r>
                        <a:rPr sz="2400" spc="-25" dirty="0">
                          <a:latin typeface="Calibri"/>
                          <a:cs typeface="Calibri"/>
                        </a:rPr>
                        <a:t> </a:t>
                      </a:r>
                      <a:r>
                        <a:rPr sz="2400" dirty="0">
                          <a:latin typeface="Calibri"/>
                          <a:cs typeface="Calibri"/>
                        </a:rPr>
                        <a:t>:</a:t>
                      </a:r>
                      <a:r>
                        <a:rPr sz="2400" spc="-20" dirty="0">
                          <a:latin typeface="Calibri"/>
                          <a:cs typeface="Calibri"/>
                        </a:rPr>
                        <a:t> </a:t>
                      </a:r>
                      <a:r>
                        <a:rPr sz="2400" spc="-5" dirty="0">
                          <a:latin typeface="Calibri"/>
                          <a:cs typeface="Calibri"/>
                        </a:rPr>
                        <a:t>n(Na)</a:t>
                      </a:r>
                      <a:r>
                        <a:rPr sz="2400" spc="-20" dirty="0">
                          <a:latin typeface="Calibri"/>
                          <a:cs typeface="Calibri"/>
                        </a:rPr>
                        <a:t> </a:t>
                      </a:r>
                      <a:r>
                        <a:rPr sz="2400" dirty="0">
                          <a:latin typeface="Calibri"/>
                          <a:cs typeface="Calibri"/>
                        </a:rPr>
                        <a:t>=</a:t>
                      </a:r>
                      <a:r>
                        <a:rPr sz="2400" spc="-10" dirty="0">
                          <a:latin typeface="Calibri"/>
                          <a:cs typeface="Calibri"/>
                        </a:rPr>
                        <a:t> </a:t>
                      </a:r>
                      <a:r>
                        <a:rPr sz="2400" dirty="0">
                          <a:latin typeface="Calibri"/>
                          <a:cs typeface="Calibri"/>
                        </a:rPr>
                        <a:t>7</a:t>
                      </a:r>
                      <a:r>
                        <a:rPr sz="2400" spc="-30" dirty="0">
                          <a:latin typeface="Calibri"/>
                          <a:cs typeface="Calibri"/>
                        </a:rPr>
                        <a:t> </a:t>
                      </a:r>
                      <a:r>
                        <a:rPr sz="2400" dirty="0">
                          <a:latin typeface="Calibri"/>
                          <a:cs typeface="Calibri"/>
                        </a:rPr>
                        <a:t>:</a:t>
                      </a:r>
                      <a:r>
                        <a:rPr sz="2400" spc="-20" dirty="0">
                          <a:latin typeface="Calibri"/>
                          <a:cs typeface="Calibri"/>
                        </a:rPr>
                        <a:t> </a:t>
                      </a:r>
                      <a:r>
                        <a:rPr sz="2400" dirty="0">
                          <a:latin typeface="Calibri"/>
                          <a:cs typeface="Calibri"/>
                        </a:rPr>
                        <a:t>18</a:t>
                      </a:r>
                      <a:endParaRPr sz="2400">
                        <a:latin typeface="Calibri"/>
                        <a:cs typeface="Calibri"/>
                      </a:endParaRPr>
                    </a:p>
                    <a:p>
                      <a:pPr marL="68580">
                        <a:lnSpc>
                          <a:spcPct val="100000"/>
                        </a:lnSpc>
                      </a:pPr>
                      <a:r>
                        <a:rPr sz="2400" spc="-5" dirty="0">
                          <a:latin typeface="Calibri"/>
                          <a:cs typeface="Calibri"/>
                        </a:rPr>
                        <a:t>m</a:t>
                      </a:r>
                      <a:r>
                        <a:rPr sz="2400" spc="-7" baseline="-20833" dirty="0">
                          <a:latin typeface="Calibri"/>
                          <a:cs typeface="Calibri"/>
                        </a:rPr>
                        <a:t>р-ра</a:t>
                      </a:r>
                      <a:r>
                        <a:rPr sz="2400" spc="225" baseline="-20833" dirty="0">
                          <a:latin typeface="Calibri"/>
                          <a:cs typeface="Calibri"/>
                        </a:rPr>
                        <a:t> </a:t>
                      </a:r>
                      <a:r>
                        <a:rPr sz="2400" dirty="0">
                          <a:latin typeface="Calibri"/>
                          <a:cs typeface="Calibri"/>
                        </a:rPr>
                        <a:t>(</a:t>
                      </a:r>
                      <a:r>
                        <a:rPr sz="2400" spc="-20" dirty="0">
                          <a:latin typeface="Calibri"/>
                          <a:cs typeface="Calibri"/>
                        </a:rPr>
                        <a:t> </a:t>
                      </a:r>
                      <a:r>
                        <a:rPr sz="2400" dirty="0">
                          <a:latin typeface="Calibri"/>
                          <a:cs typeface="Calibri"/>
                        </a:rPr>
                        <a:t>)</a:t>
                      </a:r>
                      <a:r>
                        <a:rPr sz="2400" spc="-20" dirty="0">
                          <a:latin typeface="Calibri"/>
                          <a:cs typeface="Calibri"/>
                        </a:rPr>
                        <a:t> </a:t>
                      </a:r>
                      <a:r>
                        <a:rPr sz="2400" dirty="0">
                          <a:latin typeface="Calibri"/>
                          <a:cs typeface="Calibri"/>
                        </a:rPr>
                        <a:t>=</a:t>
                      </a:r>
                      <a:r>
                        <a:rPr sz="2400" spc="-10" dirty="0">
                          <a:latin typeface="Calibri"/>
                          <a:cs typeface="Calibri"/>
                        </a:rPr>
                        <a:t> </a:t>
                      </a:r>
                      <a:r>
                        <a:rPr sz="2400" spc="-5" dirty="0">
                          <a:latin typeface="Calibri"/>
                          <a:cs typeface="Calibri"/>
                        </a:rPr>
                        <a:t>312,5</a:t>
                      </a:r>
                      <a:r>
                        <a:rPr sz="2400" spc="-20" dirty="0">
                          <a:latin typeface="Calibri"/>
                          <a:cs typeface="Calibri"/>
                        </a:rPr>
                        <a:t> </a:t>
                      </a:r>
                      <a:r>
                        <a:rPr sz="2400" dirty="0">
                          <a:latin typeface="Calibri"/>
                          <a:cs typeface="Calibri"/>
                        </a:rPr>
                        <a:t>г</a:t>
                      </a:r>
                      <a:endParaRPr sz="2400">
                        <a:latin typeface="Calibri"/>
                        <a:cs typeface="Calibri"/>
                      </a:endParaRPr>
                    </a:p>
                    <a:p>
                      <a:pPr marL="68580" marR="322580">
                        <a:lnSpc>
                          <a:spcPts val="2860"/>
                        </a:lnSpc>
                        <a:spcBef>
                          <a:spcPts val="90"/>
                        </a:spcBef>
                      </a:pPr>
                      <a:r>
                        <a:rPr sz="2400" spc="-10" dirty="0">
                          <a:latin typeface="Symbol"/>
                          <a:cs typeface="Symbol"/>
                        </a:rPr>
                        <a:t></a:t>
                      </a:r>
                      <a:r>
                        <a:rPr sz="2400" spc="-15" baseline="-20833" dirty="0">
                          <a:latin typeface="Calibri"/>
                          <a:cs typeface="Calibri"/>
                        </a:rPr>
                        <a:t>2</a:t>
                      </a:r>
                      <a:r>
                        <a:rPr sz="2400" spc="-10" dirty="0">
                          <a:latin typeface="Calibri"/>
                          <a:cs typeface="Calibri"/>
                        </a:rPr>
                        <a:t>(H)</a:t>
                      </a:r>
                      <a:r>
                        <a:rPr sz="2400" spc="10" dirty="0">
                          <a:latin typeface="Calibri"/>
                          <a:cs typeface="Calibri"/>
                        </a:rPr>
                        <a:t> </a:t>
                      </a:r>
                      <a:r>
                        <a:rPr sz="2400" dirty="0">
                          <a:latin typeface="Calibri"/>
                          <a:cs typeface="Calibri"/>
                        </a:rPr>
                        <a:t>=</a:t>
                      </a:r>
                      <a:r>
                        <a:rPr sz="2400" spc="-20" dirty="0">
                          <a:latin typeface="Calibri"/>
                          <a:cs typeface="Calibri"/>
                        </a:rPr>
                        <a:t> </a:t>
                      </a:r>
                      <a:r>
                        <a:rPr sz="2400" spc="-5" dirty="0">
                          <a:latin typeface="Calibri"/>
                          <a:cs typeface="Calibri"/>
                        </a:rPr>
                        <a:t>7,36%</a:t>
                      </a:r>
                      <a:r>
                        <a:rPr sz="2400" spc="-30" dirty="0">
                          <a:latin typeface="Calibri"/>
                          <a:cs typeface="Calibri"/>
                        </a:rPr>
                        <a:t> </a:t>
                      </a:r>
                      <a:r>
                        <a:rPr sz="2400" dirty="0">
                          <a:latin typeface="Calibri"/>
                          <a:cs typeface="Calibri"/>
                        </a:rPr>
                        <a:t>=</a:t>
                      </a:r>
                      <a:r>
                        <a:rPr sz="2400" spc="-25" dirty="0">
                          <a:latin typeface="Calibri"/>
                          <a:cs typeface="Calibri"/>
                        </a:rPr>
                        <a:t> </a:t>
                      </a:r>
                      <a:r>
                        <a:rPr sz="2400" spc="-5" dirty="0">
                          <a:latin typeface="Calibri"/>
                          <a:cs typeface="Calibri"/>
                        </a:rPr>
                        <a:t>0,0736 </a:t>
                      </a:r>
                      <a:r>
                        <a:rPr sz="2400" spc="-525" dirty="0">
                          <a:latin typeface="Calibri"/>
                          <a:cs typeface="Calibri"/>
                        </a:rPr>
                        <a:t> </a:t>
                      </a:r>
                      <a:r>
                        <a:rPr sz="2400" spc="-5" dirty="0">
                          <a:latin typeface="Calibri"/>
                          <a:cs typeface="Calibri"/>
                        </a:rPr>
                        <a:t>m</a:t>
                      </a:r>
                      <a:r>
                        <a:rPr sz="2400" spc="-7" baseline="-20833" dirty="0">
                          <a:latin typeface="Calibri"/>
                          <a:cs typeface="Calibri"/>
                        </a:rPr>
                        <a:t>2</a:t>
                      </a:r>
                      <a:r>
                        <a:rPr sz="2400" spc="-5" dirty="0">
                          <a:latin typeface="Calibri"/>
                          <a:cs typeface="Calibri"/>
                        </a:rPr>
                        <a:t>(Na</a:t>
                      </a:r>
                      <a:r>
                        <a:rPr sz="2400" spc="-7" baseline="-20833" dirty="0">
                          <a:latin typeface="Calibri"/>
                          <a:cs typeface="Calibri"/>
                        </a:rPr>
                        <a:t>3</a:t>
                      </a:r>
                      <a:r>
                        <a:rPr sz="2400" spc="-5" dirty="0">
                          <a:latin typeface="Calibri"/>
                          <a:cs typeface="Calibri"/>
                        </a:rPr>
                        <a:t>PO</a:t>
                      </a:r>
                      <a:r>
                        <a:rPr sz="2400" spc="-7" baseline="-20833" dirty="0">
                          <a:latin typeface="Calibri"/>
                          <a:cs typeface="Calibri"/>
                        </a:rPr>
                        <a:t>4</a:t>
                      </a:r>
                      <a:r>
                        <a:rPr sz="2400" spc="-5" dirty="0">
                          <a:latin typeface="Calibri"/>
                          <a:cs typeface="Calibri"/>
                        </a:rPr>
                        <a:t>)</a:t>
                      </a:r>
                      <a:r>
                        <a:rPr sz="2400" dirty="0">
                          <a:latin typeface="Calibri"/>
                          <a:cs typeface="Calibri"/>
                        </a:rPr>
                        <a:t> –</a:t>
                      </a:r>
                      <a:r>
                        <a:rPr sz="2400" spc="-15" dirty="0">
                          <a:latin typeface="Calibri"/>
                          <a:cs typeface="Calibri"/>
                        </a:rPr>
                        <a:t> </a:t>
                      </a:r>
                      <a:r>
                        <a:rPr sz="2400" dirty="0">
                          <a:latin typeface="Calibri"/>
                          <a:cs typeface="Calibri"/>
                        </a:rPr>
                        <a:t>?</a:t>
                      </a:r>
                      <a:endParaRPr sz="2400">
                        <a:latin typeface="Calibri"/>
                        <a:cs typeface="Calibri"/>
                      </a:endParaRPr>
                    </a:p>
                  </a:txBody>
                  <a:tcPr marL="0" marR="0" marT="0" marB="0">
                    <a:lnL w="12700">
                      <a:solidFill>
                        <a:srgbClr val="FFFFFF"/>
                      </a:solidFill>
                      <a:prstDash val="solid"/>
                    </a:lnL>
                    <a:lnR w="12700">
                      <a:solidFill>
                        <a:srgbClr val="000000"/>
                      </a:solidFill>
                      <a:prstDash val="solid"/>
                    </a:lnR>
                    <a:lnT w="38100">
                      <a:solidFill>
                        <a:srgbClr val="FFFFFF"/>
                      </a:solidFill>
                      <a:prstDash val="solid"/>
                    </a:lnT>
                    <a:lnB w="12700">
                      <a:solidFill>
                        <a:srgbClr val="FFFFFF"/>
                      </a:solidFill>
                      <a:prstDash val="solid"/>
                    </a:lnB>
                  </a:tcPr>
                </a:tc>
                <a:tc>
                  <a:txBody>
                    <a:bodyPr/>
                    <a:lstStyle/>
                    <a:p>
                      <a:pPr marL="68580">
                        <a:lnSpc>
                          <a:spcPts val="2730"/>
                        </a:lnSpc>
                      </a:pPr>
                      <a:r>
                        <a:rPr sz="2400" spc="-5" dirty="0">
                          <a:latin typeface="Calibri"/>
                          <a:cs typeface="Calibri"/>
                        </a:rPr>
                        <a:t>Основные</a:t>
                      </a:r>
                      <a:r>
                        <a:rPr sz="2400" spc="-20" dirty="0">
                          <a:latin typeface="Calibri"/>
                          <a:cs typeface="Calibri"/>
                        </a:rPr>
                        <a:t> формулы</a:t>
                      </a:r>
                      <a:r>
                        <a:rPr sz="2400" spc="-15" dirty="0">
                          <a:latin typeface="Calibri"/>
                          <a:cs typeface="Calibri"/>
                        </a:rPr>
                        <a:t> </a:t>
                      </a:r>
                      <a:r>
                        <a:rPr sz="2400" spc="-5" dirty="0">
                          <a:latin typeface="Calibri"/>
                          <a:cs typeface="Calibri"/>
                        </a:rPr>
                        <a:t>для</a:t>
                      </a:r>
                      <a:endParaRPr sz="2400">
                        <a:latin typeface="Calibri"/>
                        <a:cs typeface="Calibri"/>
                      </a:endParaRPr>
                    </a:p>
                    <a:p>
                      <a:pPr marL="68580">
                        <a:lnSpc>
                          <a:spcPct val="100000"/>
                        </a:lnSpc>
                      </a:pPr>
                      <a:r>
                        <a:rPr sz="2400" spc="-5" dirty="0">
                          <a:latin typeface="Calibri"/>
                          <a:cs typeface="Calibri"/>
                        </a:rPr>
                        <a:t>расчёта:</a:t>
                      </a:r>
                      <a:endParaRPr sz="2400">
                        <a:latin typeface="Calibri"/>
                        <a:cs typeface="Calibri"/>
                      </a:endParaRPr>
                    </a:p>
                    <a:p>
                      <a:pPr marL="68580">
                        <a:lnSpc>
                          <a:spcPct val="100000"/>
                        </a:lnSpc>
                        <a:spcBef>
                          <a:spcPts val="590"/>
                        </a:spcBef>
                      </a:pPr>
                      <a:r>
                        <a:rPr sz="3600" baseline="13888" dirty="0">
                          <a:latin typeface="Calibri"/>
                          <a:cs typeface="Calibri"/>
                        </a:rPr>
                        <a:t>n</a:t>
                      </a:r>
                      <a:r>
                        <a:rPr sz="3600" spc="-30" baseline="13888" dirty="0">
                          <a:latin typeface="Calibri"/>
                          <a:cs typeface="Calibri"/>
                        </a:rPr>
                        <a:t> </a:t>
                      </a:r>
                      <a:r>
                        <a:rPr sz="3600" baseline="13888" dirty="0">
                          <a:latin typeface="Calibri"/>
                          <a:cs typeface="Calibri"/>
                        </a:rPr>
                        <a:t>=</a:t>
                      </a:r>
                      <a:r>
                        <a:rPr sz="3600" spc="-15" baseline="13888" dirty="0">
                          <a:latin typeface="Calibri"/>
                          <a:cs typeface="Calibri"/>
                        </a:rPr>
                        <a:t> </a:t>
                      </a:r>
                      <a:r>
                        <a:rPr sz="3600" spc="-7" baseline="13888" dirty="0">
                          <a:latin typeface="Calibri"/>
                          <a:cs typeface="Calibri"/>
                        </a:rPr>
                        <a:t>m</a:t>
                      </a:r>
                      <a:r>
                        <a:rPr sz="1600" spc="-5" dirty="0">
                          <a:latin typeface="Calibri"/>
                          <a:cs typeface="Calibri"/>
                        </a:rPr>
                        <a:t>в-ва</a:t>
                      </a:r>
                      <a:r>
                        <a:rPr sz="3600" spc="-7" baseline="13888" dirty="0">
                          <a:latin typeface="Calibri"/>
                          <a:cs typeface="Calibri"/>
                        </a:rPr>
                        <a:t>/М</a:t>
                      </a:r>
                      <a:r>
                        <a:rPr sz="1600" spc="-5" dirty="0">
                          <a:latin typeface="Calibri"/>
                          <a:cs typeface="Calibri"/>
                        </a:rPr>
                        <a:t>в-ва</a:t>
                      </a:r>
                      <a:endParaRPr sz="1600">
                        <a:latin typeface="Calibri"/>
                        <a:cs typeface="Calibri"/>
                      </a:endParaRPr>
                    </a:p>
                    <a:p>
                      <a:pPr marL="68580">
                        <a:lnSpc>
                          <a:spcPts val="2315"/>
                        </a:lnSpc>
                        <a:spcBef>
                          <a:spcPts val="20"/>
                        </a:spcBef>
                      </a:pPr>
                      <a:r>
                        <a:rPr sz="3600" baseline="13888" dirty="0">
                          <a:latin typeface="Symbol"/>
                          <a:cs typeface="Symbol"/>
                        </a:rPr>
                        <a:t></a:t>
                      </a:r>
                      <a:r>
                        <a:rPr sz="3600" spc="-120" baseline="13888" dirty="0">
                          <a:latin typeface="Times New Roman"/>
                          <a:cs typeface="Times New Roman"/>
                        </a:rPr>
                        <a:t> </a:t>
                      </a:r>
                      <a:r>
                        <a:rPr sz="3600" baseline="13888" dirty="0">
                          <a:latin typeface="Calibri"/>
                          <a:cs typeface="Calibri"/>
                        </a:rPr>
                        <a:t>=</a:t>
                      </a:r>
                      <a:r>
                        <a:rPr sz="3600" spc="-22" baseline="13888" dirty="0">
                          <a:latin typeface="Calibri"/>
                          <a:cs typeface="Calibri"/>
                        </a:rPr>
                        <a:t> </a:t>
                      </a:r>
                      <a:r>
                        <a:rPr sz="3600" spc="-7" baseline="13888" dirty="0">
                          <a:latin typeface="Calibri"/>
                          <a:cs typeface="Calibri"/>
                        </a:rPr>
                        <a:t>m</a:t>
                      </a:r>
                      <a:r>
                        <a:rPr sz="1600" spc="-5" dirty="0">
                          <a:latin typeface="Calibri"/>
                          <a:cs typeface="Calibri"/>
                        </a:rPr>
                        <a:t>в-ва</a:t>
                      </a:r>
                      <a:r>
                        <a:rPr sz="3600" spc="-7" baseline="13888" dirty="0">
                          <a:latin typeface="Calibri"/>
                          <a:cs typeface="Calibri"/>
                        </a:rPr>
                        <a:t>/m</a:t>
                      </a:r>
                      <a:r>
                        <a:rPr sz="1600" spc="-5" dirty="0">
                          <a:latin typeface="Calibri"/>
                          <a:cs typeface="Calibri"/>
                        </a:rPr>
                        <a:t>р-ра</a:t>
                      </a:r>
                      <a:endParaRPr sz="1600">
                        <a:latin typeface="Calibri"/>
                        <a:cs typeface="Calibri"/>
                      </a:endParaRPr>
                    </a:p>
                  </a:txBody>
                  <a:tcPr marL="0" marR="0" marT="0" marB="0">
                    <a:lnL w="12700">
                      <a:solidFill>
                        <a:srgbClr val="000000"/>
                      </a:solidFill>
                      <a:prstDash val="solid"/>
                    </a:lnL>
                    <a:lnR w="12700">
                      <a:solidFill>
                        <a:srgbClr val="FFFFFF"/>
                      </a:solidFill>
                      <a:prstDash val="solid"/>
                    </a:lnR>
                    <a:lnT w="38100">
                      <a:solidFill>
                        <a:srgbClr val="FFFFFF"/>
                      </a:solidFill>
                      <a:prstDash val="solid"/>
                    </a:lnT>
                    <a:lnB w="12700">
                      <a:solidFill>
                        <a:srgbClr val="FFFFFF"/>
                      </a:solidFill>
                      <a:prstDash val="solid"/>
                    </a:lnB>
                  </a:tcPr>
                </a:tc>
              </a:tr>
            </a:tbl>
          </a:graphicData>
        </a:graphic>
      </p:graphicFrame>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205740" y="219202"/>
            <a:ext cx="11083290" cy="1000760"/>
          </a:xfrm>
          <a:prstGeom prst="rect">
            <a:avLst/>
          </a:prstGeom>
        </p:spPr>
        <p:txBody>
          <a:bodyPr vert="horz" wrap="square" lIns="0" tIns="12065" rIns="0" bIns="0" rtlCol="0">
            <a:spAutoFit/>
          </a:bodyPr>
          <a:lstStyle/>
          <a:p>
            <a:pPr marL="38100" marR="30480">
              <a:lnSpc>
                <a:spcPct val="100000"/>
              </a:lnSpc>
              <a:spcBef>
                <a:spcPts val="95"/>
              </a:spcBef>
            </a:pPr>
            <a:r>
              <a:rPr sz="1600" b="1" spc="-5" dirty="0">
                <a:latin typeface="Times New Roman"/>
                <a:cs typeface="Times New Roman"/>
              </a:rPr>
              <a:t>Пример</a:t>
            </a:r>
            <a:r>
              <a:rPr sz="1600" b="1" spc="5" dirty="0">
                <a:latin typeface="Times New Roman"/>
                <a:cs typeface="Times New Roman"/>
              </a:rPr>
              <a:t> </a:t>
            </a:r>
            <a:r>
              <a:rPr sz="1600" b="1" spc="-5" dirty="0">
                <a:latin typeface="Times New Roman"/>
                <a:cs typeface="Times New Roman"/>
              </a:rPr>
              <a:t>4.</a:t>
            </a:r>
            <a:r>
              <a:rPr sz="1600" b="1" spc="15" dirty="0">
                <a:latin typeface="Times New Roman"/>
                <a:cs typeface="Times New Roman"/>
              </a:rPr>
              <a:t> </a:t>
            </a:r>
            <a:r>
              <a:rPr sz="1600" spc="-10" dirty="0">
                <a:solidFill>
                  <a:srgbClr val="353535"/>
                </a:solidFill>
                <a:latin typeface="Times New Roman"/>
                <a:cs typeface="Times New Roman"/>
              </a:rPr>
              <a:t>Электролиз</a:t>
            </a:r>
            <a:r>
              <a:rPr sz="1600" spc="35" dirty="0">
                <a:solidFill>
                  <a:srgbClr val="353535"/>
                </a:solidFill>
                <a:latin typeface="Times New Roman"/>
                <a:cs typeface="Times New Roman"/>
              </a:rPr>
              <a:t> </a:t>
            </a:r>
            <a:r>
              <a:rPr sz="1600" spc="-10" dirty="0">
                <a:solidFill>
                  <a:srgbClr val="353535"/>
                </a:solidFill>
                <a:latin typeface="Times New Roman"/>
                <a:cs typeface="Times New Roman"/>
              </a:rPr>
              <a:t>5%-ного</a:t>
            </a:r>
            <a:r>
              <a:rPr sz="1600" spc="15" dirty="0">
                <a:solidFill>
                  <a:srgbClr val="353535"/>
                </a:solidFill>
                <a:latin typeface="Times New Roman"/>
                <a:cs typeface="Times New Roman"/>
              </a:rPr>
              <a:t> </a:t>
            </a:r>
            <a:r>
              <a:rPr sz="1600" spc="-5" dirty="0">
                <a:solidFill>
                  <a:srgbClr val="353535"/>
                </a:solidFill>
                <a:latin typeface="Times New Roman"/>
                <a:cs typeface="Times New Roman"/>
              </a:rPr>
              <a:t>раствора</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нитрата</a:t>
            </a:r>
            <a:r>
              <a:rPr sz="1600" spc="20" dirty="0">
                <a:solidFill>
                  <a:srgbClr val="353535"/>
                </a:solidFill>
                <a:latin typeface="Times New Roman"/>
                <a:cs typeface="Times New Roman"/>
              </a:rPr>
              <a:t> </a:t>
            </a:r>
            <a:r>
              <a:rPr sz="1600" spc="-5" dirty="0">
                <a:solidFill>
                  <a:srgbClr val="353535"/>
                </a:solidFill>
                <a:latin typeface="Times New Roman"/>
                <a:cs typeface="Times New Roman"/>
              </a:rPr>
              <a:t>бария</a:t>
            </a:r>
            <a:r>
              <a:rPr sz="1600" spc="5" dirty="0">
                <a:solidFill>
                  <a:srgbClr val="353535"/>
                </a:solidFill>
                <a:latin typeface="Times New Roman"/>
                <a:cs typeface="Times New Roman"/>
              </a:rPr>
              <a:t> </a:t>
            </a:r>
            <a:r>
              <a:rPr sz="1600" spc="-5" dirty="0">
                <a:solidFill>
                  <a:srgbClr val="353535"/>
                </a:solidFill>
                <a:latin typeface="Times New Roman"/>
                <a:cs typeface="Times New Roman"/>
              </a:rPr>
              <a:t>массой</a:t>
            </a:r>
            <a:r>
              <a:rPr sz="1600" spc="35" dirty="0">
                <a:solidFill>
                  <a:srgbClr val="353535"/>
                </a:solidFill>
                <a:latin typeface="Times New Roman"/>
                <a:cs typeface="Times New Roman"/>
              </a:rPr>
              <a:t> </a:t>
            </a:r>
            <a:r>
              <a:rPr sz="1600" spc="-5" dirty="0">
                <a:solidFill>
                  <a:srgbClr val="353535"/>
                </a:solidFill>
                <a:latin typeface="Times New Roman"/>
                <a:cs typeface="Times New Roman"/>
              </a:rPr>
              <a:t>522</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г</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проводили</a:t>
            </a:r>
            <a:r>
              <a:rPr sz="1600" spc="25" dirty="0">
                <a:solidFill>
                  <a:srgbClr val="353535"/>
                </a:solidFill>
                <a:latin typeface="Times New Roman"/>
                <a:cs typeface="Times New Roman"/>
              </a:rPr>
              <a:t> </a:t>
            </a:r>
            <a:r>
              <a:rPr sz="1600" spc="-5" dirty="0">
                <a:solidFill>
                  <a:srgbClr val="353535"/>
                </a:solidFill>
                <a:latin typeface="Times New Roman"/>
                <a:cs typeface="Times New Roman"/>
              </a:rPr>
              <a:t>до </a:t>
            </a:r>
            <a:r>
              <a:rPr sz="1600" spc="-15" dirty="0">
                <a:solidFill>
                  <a:srgbClr val="353535"/>
                </a:solidFill>
                <a:latin typeface="Times New Roman"/>
                <a:cs typeface="Times New Roman"/>
              </a:rPr>
              <a:t>тех</a:t>
            </a:r>
            <a:r>
              <a:rPr sz="1600" spc="15" dirty="0">
                <a:solidFill>
                  <a:srgbClr val="353535"/>
                </a:solidFill>
                <a:latin typeface="Times New Roman"/>
                <a:cs typeface="Times New Roman"/>
              </a:rPr>
              <a:t> </a:t>
            </a:r>
            <a:r>
              <a:rPr sz="1600" spc="-5" dirty="0">
                <a:solidFill>
                  <a:srgbClr val="353535"/>
                </a:solidFill>
                <a:latin typeface="Times New Roman"/>
                <a:cs typeface="Times New Roman"/>
              </a:rPr>
              <a:t>пор,</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пока</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на</a:t>
            </a:r>
            <a:r>
              <a:rPr sz="1600" spc="20" dirty="0">
                <a:solidFill>
                  <a:srgbClr val="353535"/>
                </a:solidFill>
                <a:latin typeface="Times New Roman"/>
                <a:cs typeface="Times New Roman"/>
              </a:rPr>
              <a:t> </a:t>
            </a:r>
            <a:r>
              <a:rPr sz="1600" spc="-15" dirty="0">
                <a:solidFill>
                  <a:srgbClr val="353535"/>
                </a:solidFill>
                <a:latin typeface="Times New Roman"/>
                <a:cs typeface="Times New Roman"/>
              </a:rPr>
              <a:t>аноде</a:t>
            </a:r>
            <a:r>
              <a:rPr sz="1600" spc="15" dirty="0">
                <a:solidFill>
                  <a:srgbClr val="353535"/>
                </a:solidFill>
                <a:latin typeface="Times New Roman"/>
                <a:cs typeface="Times New Roman"/>
              </a:rPr>
              <a:t> </a:t>
            </a:r>
            <a:r>
              <a:rPr sz="1600" spc="-5" dirty="0">
                <a:solidFill>
                  <a:srgbClr val="353535"/>
                </a:solidFill>
                <a:latin typeface="Times New Roman"/>
                <a:cs typeface="Times New Roman"/>
              </a:rPr>
              <a:t>не</a:t>
            </a:r>
            <a:r>
              <a:rPr sz="1600" spc="20" dirty="0">
                <a:solidFill>
                  <a:srgbClr val="353535"/>
                </a:solidFill>
                <a:latin typeface="Times New Roman"/>
                <a:cs typeface="Times New Roman"/>
              </a:rPr>
              <a:t> </a:t>
            </a:r>
            <a:r>
              <a:rPr sz="1600" spc="-5" dirty="0">
                <a:solidFill>
                  <a:srgbClr val="353535"/>
                </a:solidFill>
                <a:latin typeface="Times New Roman"/>
                <a:cs typeface="Times New Roman"/>
              </a:rPr>
              <a:t>выделилось</a:t>
            </a:r>
            <a:r>
              <a:rPr sz="1600" spc="25" dirty="0">
                <a:solidFill>
                  <a:srgbClr val="353535"/>
                </a:solidFill>
                <a:latin typeface="Times New Roman"/>
                <a:cs typeface="Times New Roman"/>
              </a:rPr>
              <a:t> </a:t>
            </a:r>
            <a:r>
              <a:rPr sz="1600" spc="-5" dirty="0">
                <a:solidFill>
                  <a:srgbClr val="353535"/>
                </a:solidFill>
                <a:latin typeface="Times New Roman"/>
                <a:cs typeface="Times New Roman"/>
              </a:rPr>
              <a:t>8,4</a:t>
            </a:r>
            <a:r>
              <a:rPr sz="1600" dirty="0">
                <a:solidFill>
                  <a:srgbClr val="353535"/>
                </a:solidFill>
                <a:latin typeface="Times New Roman"/>
                <a:cs typeface="Times New Roman"/>
              </a:rPr>
              <a:t> </a:t>
            </a:r>
            <a:r>
              <a:rPr sz="1600" spc="-5" dirty="0">
                <a:solidFill>
                  <a:srgbClr val="353535"/>
                </a:solidFill>
                <a:latin typeface="Times New Roman"/>
                <a:cs typeface="Times New Roman"/>
              </a:rPr>
              <a:t>л </a:t>
            </a:r>
            <a:r>
              <a:rPr sz="1600" spc="-385" dirty="0">
                <a:solidFill>
                  <a:srgbClr val="353535"/>
                </a:solidFill>
                <a:latin typeface="Times New Roman"/>
                <a:cs typeface="Times New Roman"/>
              </a:rPr>
              <a:t> </a:t>
            </a:r>
            <a:r>
              <a:rPr sz="1600" spc="-5" dirty="0">
                <a:solidFill>
                  <a:srgbClr val="353535"/>
                </a:solidFill>
                <a:latin typeface="Times New Roman"/>
                <a:cs typeface="Times New Roman"/>
              </a:rPr>
              <a:t>газа.</a:t>
            </a:r>
            <a:r>
              <a:rPr sz="1600" spc="20" dirty="0">
                <a:solidFill>
                  <a:srgbClr val="353535"/>
                </a:solidFill>
                <a:latin typeface="Times New Roman"/>
                <a:cs typeface="Times New Roman"/>
              </a:rPr>
              <a:t> </a:t>
            </a:r>
            <a:r>
              <a:rPr sz="1600" spc="-5" dirty="0">
                <a:solidFill>
                  <a:srgbClr val="353535"/>
                </a:solidFill>
                <a:latin typeface="Times New Roman"/>
                <a:cs typeface="Times New Roman"/>
              </a:rPr>
              <a:t>К</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образовавшему</a:t>
            </a:r>
            <a:r>
              <a:rPr sz="1600" spc="20" dirty="0">
                <a:solidFill>
                  <a:srgbClr val="353535"/>
                </a:solidFill>
                <a:latin typeface="Times New Roman"/>
                <a:cs typeface="Times New Roman"/>
              </a:rPr>
              <a:t> </a:t>
            </a:r>
            <a:r>
              <a:rPr sz="1600" spc="-10" dirty="0">
                <a:solidFill>
                  <a:srgbClr val="353535"/>
                </a:solidFill>
                <a:latin typeface="Times New Roman"/>
                <a:cs typeface="Times New Roman"/>
              </a:rPr>
              <a:t>раствору</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прилили</a:t>
            </a:r>
            <a:r>
              <a:rPr sz="1600" spc="60" dirty="0">
                <a:solidFill>
                  <a:srgbClr val="353535"/>
                </a:solidFill>
                <a:latin typeface="Times New Roman"/>
                <a:cs typeface="Times New Roman"/>
              </a:rPr>
              <a:t> </a:t>
            </a:r>
            <a:r>
              <a:rPr sz="1600" spc="-10" dirty="0">
                <a:solidFill>
                  <a:srgbClr val="353535"/>
                </a:solidFill>
                <a:latin typeface="Times New Roman"/>
                <a:cs typeface="Times New Roman"/>
              </a:rPr>
              <a:t>насыщенный</a:t>
            </a:r>
            <a:r>
              <a:rPr sz="1600" spc="65" dirty="0">
                <a:solidFill>
                  <a:srgbClr val="353535"/>
                </a:solidFill>
                <a:latin typeface="Times New Roman"/>
                <a:cs typeface="Times New Roman"/>
              </a:rPr>
              <a:t> </a:t>
            </a:r>
            <a:r>
              <a:rPr sz="1600" spc="-5" dirty="0">
                <a:solidFill>
                  <a:srgbClr val="353535"/>
                </a:solidFill>
                <a:latin typeface="Times New Roman"/>
                <a:cs typeface="Times New Roman"/>
              </a:rPr>
              <a:t>раствор, </a:t>
            </a:r>
            <a:r>
              <a:rPr sz="1600" spc="-10" dirty="0">
                <a:solidFill>
                  <a:srgbClr val="353535"/>
                </a:solidFill>
                <a:latin typeface="Times New Roman"/>
                <a:cs typeface="Times New Roman"/>
              </a:rPr>
              <a:t>полученный</a:t>
            </a:r>
            <a:r>
              <a:rPr sz="1600" spc="70" dirty="0">
                <a:solidFill>
                  <a:srgbClr val="353535"/>
                </a:solidFill>
                <a:latin typeface="Times New Roman"/>
                <a:cs typeface="Times New Roman"/>
              </a:rPr>
              <a:t> </a:t>
            </a:r>
            <a:r>
              <a:rPr sz="1600" spc="-10" dirty="0">
                <a:solidFill>
                  <a:srgbClr val="353535"/>
                </a:solidFill>
                <a:latin typeface="Times New Roman"/>
                <a:cs typeface="Times New Roman"/>
              </a:rPr>
              <a:t>при</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растворении</a:t>
            </a:r>
            <a:r>
              <a:rPr sz="1600" spc="30" dirty="0">
                <a:solidFill>
                  <a:srgbClr val="353535"/>
                </a:solidFill>
                <a:latin typeface="Times New Roman"/>
                <a:cs typeface="Times New Roman"/>
              </a:rPr>
              <a:t> </a:t>
            </a:r>
            <a:r>
              <a:rPr sz="1600" spc="-5" dirty="0">
                <a:solidFill>
                  <a:srgbClr val="353535"/>
                </a:solidFill>
                <a:latin typeface="Times New Roman"/>
                <a:cs typeface="Times New Roman"/>
              </a:rPr>
              <a:t>96,6</a:t>
            </a:r>
            <a:r>
              <a:rPr sz="1600" dirty="0">
                <a:solidFill>
                  <a:srgbClr val="353535"/>
                </a:solidFill>
                <a:latin typeface="Times New Roman"/>
                <a:cs typeface="Times New Roman"/>
              </a:rPr>
              <a:t> </a:t>
            </a:r>
            <a:r>
              <a:rPr sz="1600" spc="-5" dirty="0">
                <a:solidFill>
                  <a:srgbClr val="353535"/>
                </a:solidFill>
                <a:latin typeface="Times New Roman"/>
                <a:cs typeface="Times New Roman"/>
              </a:rPr>
              <a:t>г</a:t>
            </a:r>
            <a:r>
              <a:rPr sz="1600" spc="15" dirty="0">
                <a:solidFill>
                  <a:srgbClr val="353535"/>
                </a:solidFill>
                <a:latin typeface="Times New Roman"/>
                <a:cs typeface="Times New Roman"/>
              </a:rPr>
              <a:t> </a:t>
            </a:r>
            <a:r>
              <a:rPr sz="1600" spc="-25" dirty="0">
                <a:solidFill>
                  <a:srgbClr val="353535"/>
                </a:solidFill>
                <a:latin typeface="Times New Roman"/>
                <a:cs typeface="Times New Roman"/>
              </a:rPr>
              <a:t>глауберовой</a:t>
            </a:r>
            <a:r>
              <a:rPr sz="1600" spc="25" dirty="0">
                <a:solidFill>
                  <a:srgbClr val="353535"/>
                </a:solidFill>
                <a:latin typeface="Times New Roman"/>
                <a:cs typeface="Times New Roman"/>
              </a:rPr>
              <a:t> </a:t>
            </a:r>
            <a:r>
              <a:rPr sz="1600" spc="-10" dirty="0">
                <a:solidFill>
                  <a:srgbClr val="353535"/>
                </a:solidFill>
                <a:latin typeface="Times New Roman"/>
                <a:cs typeface="Times New Roman"/>
              </a:rPr>
              <a:t>соли </a:t>
            </a:r>
            <a:r>
              <a:rPr sz="1600" spc="-5" dirty="0">
                <a:solidFill>
                  <a:srgbClr val="353535"/>
                </a:solidFill>
                <a:latin typeface="Times New Roman"/>
                <a:cs typeface="Times New Roman"/>
              </a:rPr>
              <a:t> </a:t>
            </a:r>
            <a:r>
              <a:rPr sz="1600" dirty="0">
                <a:solidFill>
                  <a:srgbClr val="353535"/>
                </a:solidFill>
                <a:latin typeface="Times New Roman"/>
                <a:cs typeface="Times New Roman"/>
              </a:rPr>
              <a:t>(Na</a:t>
            </a:r>
            <a:r>
              <a:rPr sz="1575" baseline="-21164" dirty="0">
                <a:solidFill>
                  <a:srgbClr val="353535"/>
                </a:solidFill>
                <a:latin typeface="Times New Roman"/>
                <a:cs typeface="Times New Roman"/>
              </a:rPr>
              <a:t>2</a:t>
            </a:r>
            <a:r>
              <a:rPr sz="1600" dirty="0">
                <a:solidFill>
                  <a:srgbClr val="353535"/>
                </a:solidFill>
                <a:latin typeface="Times New Roman"/>
                <a:cs typeface="Times New Roman"/>
              </a:rPr>
              <a:t>SO</a:t>
            </a:r>
            <a:r>
              <a:rPr sz="1575" baseline="-21164" dirty="0">
                <a:solidFill>
                  <a:srgbClr val="353535"/>
                </a:solidFill>
                <a:latin typeface="Times New Roman"/>
                <a:cs typeface="Times New Roman"/>
              </a:rPr>
              <a:t>4</a:t>
            </a:r>
            <a:r>
              <a:rPr sz="1600" dirty="0">
                <a:solidFill>
                  <a:srgbClr val="353535"/>
                </a:solidFill>
                <a:latin typeface="Times New Roman"/>
                <a:cs typeface="Times New Roman"/>
              </a:rPr>
              <a:t>∙10H</a:t>
            </a:r>
            <a:r>
              <a:rPr sz="1575" baseline="-21164" dirty="0">
                <a:solidFill>
                  <a:srgbClr val="353535"/>
                </a:solidFill>
                <a:latin typeface="Times New Roman"/>
                <a:cs typeface="Times New Roman"/>
              </a:rPr>
              <a:t>2</a:t>
            </a:r>
            <a:r>
              <a:rPr sz="1600" dirty="0">
                <a:solidFill>
                  <a:srgbClr val="353535"/>
                </a:solidFill>
                <a:latin typeface="Times New Roman"/>
                <a:cs typeface="Times New Roman"/>
              </a:rPr>
              <a:t>O)</a:t>
            </a:r>
            <a:r>
              <a:rPr sz="1600" spc="-5" dirty="0">
                <a:solidFill>
                  <a:srgbClr val="353535"/>
                </a:solidFill>
                <a:latin typeface="Times New Roman"/>
                <a:cs typeface="Times New Roman"/>
              </a:rPr>
              <a:t> в</a:t>
            </a:r>
            <a:r>
              <a:rPr sz="1600" spc="-10" dirty="0">
                <a:solidFill>
                  <a:srgbClr val="353535"/>
                </a:solidFill>
                <a:latin typeface="Times New Roman"/>
                <a:cs typeface="Times New Roman"/>
              </a:rPr>
              <a:t> </a:t>
            </a:r>
            <a:r>
              <a:rPr sz="1600" spc="-15" dirty="0">
                <a:solidFill>
                  <a:srgbClr val="353535"/>
                </a:solidFill>
                <a:latin typeface="Times New Roman"/>
                <a:cs typeface="Times New Roman"/>
              </a:rPr>
              <a:t>воде.</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В</a:t>
            </a:r>
            <a:r>
              <a:rPr sz="1600" dirty="0">
                <a:solidFill>
                  <a:srgbClr val="353535"/>
                </a:solidFill>
                <a:latin typeface="Times New Roman"/>
                <a:cs typeface="Times New Roman"/>
              </a:rPr>
              <a:t> </a:t>
            </a:r>
            <a:r>
              <a:rPr sz="1600" spc="-20" dirty="0">
                <a:solidFill>
                  <a:srgbClr val="353535"/>
                </a:solidFill>
                <a:latin typeface="Times New Roman"/>
                <a:cs typeface="Times New Roman"/>
              </a:rPr>
              <a:t>результате</a:t>
            </a:r>
            <a:r>
              <a:rPr sz="1600" spc="10" dirty="0">
                <a:solidFill>
                  <a:srgbClr val="353535"/>
                </a:solidFill>
                <a:latin typeface="Times New Roman"/>
                <a:cs typeface="Times New Roman"/>
              </a:rPr>
              <a:t> </a:t>
            </a:r>
            <a:r>
              <a:rPr sz="1600" spc="-10" dirty="0">
                <a:solidFill>
                  <a:srgbClr val="353535"/>
                </a:solidFill>
                <a:latin typeface="Times New Roman"/>
                <a:cs typeface="Times New Roman"/>
              </a:rPr>
              <a:t>массовая</a:t>
            </a:r>
            <a:r>
              <a:rPr sz="1600" spc="20" dirty="0">
                <a:solidFill>
                  <a:srgbClr val="353535"/>
                </a:solidFill>
                <a:latin typeface="Times New Roman"/>
                <a:cs typeface="Times New Roman"/>
              </a:rPr>
              <a:t> </a:t>
            </a:r>
            <a:r>
              <a:rPr sz="1600" spc="-10" dirty="0">
                <a:solidFill>
                  <a:srgbClr val="353535"/>
                </a:solidFill>
                <a:latin typeface="Times New Roman"/>
                <a:cs typeface="Times New Roman"/>
              </a:rPr>
              <a:t>доля</a:t>
            </a:r>
            <a:r>
              <a:rPr sz="1600" spc="5" dirty="0">
                <a:solidFill>
                  <a:srgbClr val="353535"/>
                </a:solidFill>
                <a:latin typeface="Times New Roman"/>
                <a:cs typeface="Times New Roman"/>
              </a:rPr>
              <a:t> </a:t>
            </a:r>
            <a:r>
              <a:rPr sz="1600" spc="-20" dirty="0">
                <a:solidFill>
                  <a:srgbClr val="353535"/>
                </a:solidFill>
                <a:latin typeface="Times New Roman"/>
                <a:cs typeface="Times New Roman"/>
              </a:rPr>
              <a:t>сульфата</a:t>
            </a:r>
            <a:r>
              <a:rPr sz="1600" spc="35" dirty="0">
                <a:solidFill>
                  <a:srgbClr val="353535"/>
                </a:solidFill>
                <a:latin typeface="Times New Roman"/>
                <a:cs typeface="Times New Roman"/>
              </a:rPr>
              <a:t> </a:t>
            </a:r>
            <a:r>
              <a:rPr sz="1600" spc="-10" dirty="0">
                <a:solidFill>
                  <a:srgbClr val="353535"/>
                </a:solidFill>
                <a:latin typeface="Times New Roman"/>
                <a:cs typeface="Times New Roman"/>
              </a:rPr>
              <a:t>натрия</a:t>
            </a:r>
            <a:r>
              <a:rPr sz="1600" spc="15" dirty="0">
                <a:solidFill>
                  <a:srgbClr val="353535"/>
                </a:solidFill>
                <a:latin typeface="Times New Roman"/>
                <a:cs typeface="Times New Roman"/>
              </a:rPr>
              <a:t> </a:t>
            </a:r>
            <a:r>
              <a:rPr sz="1600" spc="-10" dirty="0">
                <a:solidFill>
                  <a:srgbClr val="353535"/>
                </a:solidFill>
                <a:latin typeface="Times New Roman"/>
                <a:cs typeface="Times New Roman"/>
              </a:rPr>
              <a:t>уменьшилась</a:t>
            </a:r>
            <a:r>
              <a:rPr sz="1600" spc="60" dirty="0">
                <a:solidFill>
                  <a:srgbClr val="353535"/>
                </a:solidFill>
                <a:latin typeface="Times New Roman"/>
                <a:cs typeface="Times New Roman"/>
              </a:rPr>
              <a:t> </a:t>
            </a:r>
            <a:r>
              <a:rPr sz="1600" spc="-5" dirty="0">
                <a:solidFill>
                  <a:srgbClr val="353535"/>
                </a:solidFill>
                <a:latin typeface="Times New Roman"/>
                <a:cs typeface="Times New Roman"/>
              </a:rPr>
              <a:t>в</a:t>
            </a:r>
            <a:r>
              <a:rPr sz="1600" dirty="0">
                <a:solidFill>
                  <a:srgbClr val="353535"/>
                </a:solidFill>
                <a:latin typeface="Times New Roman"/>
                <a:cs typeface="Times New Roman"/>
              </a:rPr>
              <a:t> </a:t>
            </a:r>
            <a:r>
              <a:rPr sz="1600" spc="-5" dirty="0">
                <a:solidFill>
                  <a:srgbClr val="353535"/>
                </a:solidFill>
                <a:latin typeface="Times New Roman"/>
                <a:cs typeface="Times New Roman"/>
              </a:rPr>
              <a:t>4,5</a:t>
            </a:r>
            <a:r>
              <a:rPr sz="1600" spc="5" dirty="0">
                <a:solidFill>
                  <a:srgbClr val="353535"/>
                </a:solidFill>
                <a:latin typeface="Times New Roman"/>
                <a:cs typeface="Times New Roman"/>
              </a:rPr>
              <a:t> </a:t>
            </a:r>
            <a:r>
              <a:rPr sz="1600" spc="-5" dirty="0">
                <a:solidFill>
                  <a:srgbClr val="353535"/>
                </a:solidFill>
                <a:latin typeface="Times New Roman"/>
                <a:cs typeface="Times New Roman"/>
              </a:rPr>
              <a:t>раза.</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Определите</a:t>
            </a:r>
            <a:r>
              <a:rPr sz="1600" spc="40" dirty="0">
                <a:solidFill>
                  <a:srgbClr val="353535"/>
                </a:solidFill>
                <a:latin typeface="Times New Roman"/>
                <a:cs typeface="Times New Roman"/>
              </a:rPr>
              <a:t> </a:t>
            </a:r>
            <a:r>
              <a:rPr sz="1600" spc="-5" dirty="0">
                <a:solidFill>
                  <a:srgbClr val="353535"/>
                </a:solidFill>
                <a:latin typeface="Times New Roman"/>
                <a:cs typeface="Times New Roman"/>
              </a:rPr>
              <a:t>растворимость </a:t>
            </a:r>
            <a:r>
              <a:rPr sz="1600" dirty="0">
                <a:solidFill>
                  <a:srgbClr val="353535"/>
                </a:solidFill>
                <a:latin typeface="Times New Roman"/>
                <a:cs typeface="Times New Roman"/>
              </a:rPr>
              <a:t> </a:t>
            </a:r>
            <a:r>
              <a:rPr sz="1600" spc="-15" dirty="0">
                <a:solidFill>
                  <a:srgbClr val="353535"/>
                </a:solidFill>
                <a:latin typeface="Times New Roman"/>
                <a:cs typeface="Times New Roman"/>
              </a:rPr>
              <a:t>безводного</a:t>
            </a:r>
            <a:r>
              <a:rPr sz="1600" dirty="0">
                <a:solidFill>
                  <a:srgbClr val="353535"/>
                </a:solidFill>
                <a:latin typeface="Times New Roman"/>
                <a:cs typeface="Times New Roman"/>
              </a:rPr>
              <a:t> </a:t>
            </a:r>
            <a:r>
              <a:rPr sz="1600" spc="-20" dirty="0">
                <a:solidFill>
                  <a:srgbClr val="353535"/>
                </a:solidFill>
                <a:latin typeface="Times New Roman"/>
                <a:cs typeface="Times New Roman"/>
              </a:rPr>
              <a:t>сульфата</a:t>
            </a:r>
            <a:r>
              <a:rPr sz="1600" spc="15" dirty="0">
                <a:solidFill>
                  <a:srgbClr val="353535"/>
                </a:solidFill>
                <a:latin typeface="Times New Roman"/>
                <a:cs typeface="Times New Roman"/>
              </a:rPr>
              <a:t> </a:t>
            </a:r>
            <a:r>
              <a:rPr sz="1600" spc="-10" dirty="0">
                <a:solidFill>
                  <a:srgbClr val="353535"/>
                </a:solidFill>
                <a:latin typeface="Times New Roman"/>
                <a:cs typeface="Times New Roman"/>
              </a:rPr>
              <a:t>натрия</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на</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100г</a:t>
            </a:r>
            <a:r>
              <a:rPr sz="1600" spc="-15" dirty="0">
                <a:solidFill>
                  <a:srgbClr val="353535"/>
                </a:solidFill>
                <a:latin typeface="Times New Roman"/>
                <a:cs typeface="Times New Roman"/>
              </a:rPr>
              <a:t> воды.</a:t>
            </a:r>
            <a:endParaRPr sz="1600">
              <a:latin typeface="Times New Roman"/>
              <a:cs typeface="Times New Roman"/>
            </a:endParaRPr>
          </a:p>
        </p:txBody>
      </p:sp>
      <p:sp>
        <p:nvSpPr>
          <p:cNvPr id="3" name="object 3"/>
          <p:cNvSpPr txBox="1"/>
          <p:nvPr/>
        </p:nvSpPr>
        <p:spPr>
          <a:xfrm>
            <a:off x="510540" y="2110232"/>
            <a:ext cx="9455785" cy="1130935"/>
          </a:xfrm>
          <a:prstGeom prst="rect">
            <a:avLst/>
          </a:prstGeom>
        </p:spPr>
        <p:txBody>
          <a:bodyPr vert="horz" wrap="square" lIns="0" tIns="8255" rIns="0" bIns="0" rtlCol="0">
            <a:spAutoFit/>
          </a:bodyPr>
          <a:lstStyle/>
          <a:p>
            <a:pPr marL="38100" marR="30480" algn="just">
              <a:lnSpc>
                <a:spcPct val="101099"/>
              </a:lnSpc>
              <a:spcBef>
                <a:spcPts val="65"/>
              </a:spcBef>
            </a:pPr>
            <a:r>
              <a:rPr sz="2400" i="1" spc="-5" dirty="0">
                <a:latin typeface="Calibri"/>
                <a:cs typeface="Calibri"/>
              </a:rPr>
              <a:t>2-й </a:t>
            </a:r>
            <a:r>
              <a:rPr sz="2400" i="1" dirty="0">
                <a:latin typeface="Calibri"/>
                <a:cs typeface="Calibri"/>
              </a:rPr>
              <a:t>фрагмент: </a:t>
            </a:r>
            <a:r>
              <a:rPr sz="2400" spc="-5" dirty="0">
                <a:latin typeface="Calibri"/>
                <a:cs typeface="Calibri"/>
              </a:rPr>
              <a:t>«</a:t>
            </a:r>
            <a:r>
              <a:rPr sz="2400" b="1" spc="-5" dirty="0">
                <a:solidFill>
                  <a:srgbClr val="FF0000"/>
                </a:solidFill>
                <a:latin typeface="Times New Roman"/>
                <a:cs typeface="Times New Roman"/>
              </a:rPr>
              <a:t>К </a:t>
            </a:r>
            <a:r>
              <a:rPr sz="2400" b="1" spc="-10" dirty="0">
                <a:solidFill>
                  <a:srgbClr val="FF0000"/>
                </a:solidFill>
                <a:latin typeface="Times New Roman"/>
                <a:cs typeface="Times New Roman"/>
              </a:rPr>
              <a:t>образовавшему раствору </a:t>
            </a:r>
            <a:r>
              <a:rPr sz="1800" spc="-5" dirty="0">
                <a:solidFill>
                  <a:srgbClr val="353535"/>
                </a:solidFill>
                <a:latin typeface="Times New Roman"/>
                <a:cs typeface="Times New Roman"/>
              </a:rPr>
              <a:t>прилили </a:t>
            </a:r>
            <a:r>
              <a:rPr sz="1800" dirty="0">
                <a:solidFill>
                  <a:srgbClr val="353535"/>
                </a:solidFill>
                <a:latin typeface="Times New Roman"/>
                <a:cs typeface="Times New Roman"/>
              </a:rPr>
              <a:t>насыщенный </a:t>
            </a:r>
            <a:r>
              <a:rPr sz="2400" spc="-5" dirty="0">
                <a:solidFill>
                  <a:srgbClr val="353535"/>
                </a:solidFill>
                <a:latin typeface="Times New Roman"/>
                <a:cs typeface="Times New Roman"/>
              </a:rPr>
              <a:t>раствор, </a:t>
            </a:r>
            <a:r>
              <a:rPr sz="2400" dirty="0">
                <a:solidFill>
                  <a:srgbClr val="353535"/>
                </a:solidFill>
                <a:latin typeface="Times New Roman"/>
                <a:cs typeface="Times New Roman"/>
              </a:rPr>
              <a:t> </a:t>
            </a:r>
            <a:r>
              <a:rPr sz="2400" spc="-5" dirty="0">
                <a:solidFill>
                  <a:srgbClr val="353535"/>
                </a:solidFill>
                <a:latin typeface="Times New Roman"/>
                <a:cs typeface="Times New Roman"/>
              </a:rPr>
              <a:t>полученный при растворении </a:t>
            </a:r>
            <a:r>
              <a:rPr sz="1800" dirty="0">
                <a:solidFill>
                  <a:srgbClr val="353535"/>
                </a:solidFill>
                <a:latin typeface="Times New Roman"/>
                <a:cs typeface="Times New Roman"/>
              </a:rPr>
              <a:t>96,6 г </a:t>
            </a:r>
            <a:r>
              <a:rPr sz="2400" b="1" spc="-40" dirty="0">
                <a:solidFill>
                  <a:srgbClr val="FF0000"/>
                </a:solidFill>
                <a:latin typeface="Times New Roman"/>
                <a:cs typeface="Times New Roman"/>
              </a:rPr>
              <a:t>глауберовой </a:t>
            </a:r>
            <a:r>
              <a:rPr sz="2400" b="1" spc="-10" dirty="0">
                <a:solidFill>
                  <a:srgbClr val="FF0000"/>
                </a:solidFill>
                <a:latin typeface="Times New Roman"/>
                <a:cs typeface="Times New Roman"/>
              </a:rPr>
              <a:t>соли </a:t>
            </a:r>
            <a:r>
              <a:rPr sz="2400" b="1" dirty="0">
                <a:solidFill>
                  <a:srgbClr val="FF0000"/>
                </a:solidFill>
                <a:latin typeface="Times New Roman"/>
                <a:cs typeface="Times New Roman"/>
              </a:rPr>
              <a:t>(Na</a:t>
            </a:r>
            <a:r>
              <a:rPr sz="2400" b="1" baseline="-20833" dirty="0">
                <a:solidFill>
                  <a:srgbClr val="FF0000"/>
                </a:solidFill>
                <a:latin typeface="Times New Roman"/>
                <a:cs typeface="Times New Roman"/>
              </a:rPr>
              <a:t>2</a:t>
            </a:r>
            <a:r>
              <a:rPr sz="2400" b="1" dirty="0">
                <a:solidFill>
                  <a:srgbClr val="FF0000"/>
                </a:solidFill>
                <a:latin typeface="Times New Roman"/>
                <a:cs typeface="Times New Roman"/>
              </a:rPr>
              <a:t>SO</a:t>
            </a:r>
            <a:r>
              <a:rPr sz="2400" b="1" baseline="-20833" dirty="0">
                <a:solidFill>
                  <a:srgbClr val="FF0000"/>
                </a:solidFill>
                <a:latin typeface="Times New Roman"/>
                <a:cs typeface="Times New Roman"/>
              </a:rPr>
              <a:t>4</a:t>
            </a:r>
            <a:r>
              <a:rPr sz="2400" b="1" dirty="0">
                <a:solidFill>
                  <a:srgbClr val="FF0000"/>
                </a:solidFill>
                <a:latin typeface="Times New Roman"/>
                <a:cs typeface="Times New Roman"/>
              </a:rPr>
              <a:t>∙10H</a:t>
            </a:r>
            <a:r>
              <a:rPr sz="2400" b="1" baseline="-20833" dirty="0">
                <a:solidFill>
                  <a:srgbClr val="FF0000"/>
                </a:solidFill>
                <a:latin typeface="Times New Roman"/>
                <a:cs typeface="Times New Roman"/>
              </a:rPr>
              <a:t>2</a:t>
            </a:r>
            <a:r>
              <a:rPr sz="2400" b="1" dirty="0">
                <a:solidFill>
                  <a:srgbClr val="FF0000"/>
                </a:solidFill>
                <a:latin typeface="Times New Roman"/>
                <a:cs typeface="Times New Roman"/>
              </a:rPr>
              <a:t>O) </a:t>
            </a:r>
            <a:r>
              <a:rPr sz="2400" dirty="0">
                <a:solidFill>
                  <a:srgbClr val="353535"/>
                </a:solidFill>
                <a:latin typeface="Times New Roman"/>
                <a:cs typeface="Times New Roman"/>
              </a:rPr>
              <a:t>в </a:t>
            </a:r>
            <a:r>
              <a:rPr sz="2400" spc="-585" dirty="0">
                <a:solidFill>
                  <a:srgbClr val="353535"/>
                </a:solidFill>
                <a:latin typeface="Times New Roman"/>
                <a:cs typeface="Times New Roman"/>
              </a:rPr>
              <a:t> </a:t>
            </a:r>
            <a:r>
              <a:rPr sz="2400" spc="-20" dirty="0">
                <a:solidFill>
                  <a:srgbClr val="353535"/>
                </a:solidFill>
                <a:latin typeface="Times New Roman"/>
                <a:cs typeface="Times New Roman"/>
              </a:rPr>
              <a:t>воде.</a:t>
            </a:r>
            <a:r>
              <a:rPr sz="2400" spc="-5" dirty="0">
                <a:solidFill>
                  <a:srgbClr val="353535"/>
                </a:solidFill>
                <a:latin typeface="Times New Roman"/>
                <a:cs typeface="Times New Roman"/>
              </a:rPr>
              <a:t> </a:t>
            </a:r>
            <a:r>
              <a:rPr sz="2000" dirty="0">
                <a:solidFill>
                  <a:srgbClr val="353535"/>
                </a:solidFill>
                <a:latin typeface="Times New Roman"/>
                <a:cs typeface="Times New Roman"/>
              </a:rPr>
              <a:t>»</a:t>
            </a:r>
            <a:endParaRPr sz="2000">
              <a:latin typeface="Times New Roman"/>
              <a:cs typeface="Times New Roman"/>
            </a:endParaRPr>
          </a:p>
        </p:txBody>
      </p:sp>
      <p:sp>
        <p:nvSpPr>
          <p:cNvPr id="4" name="object 4"/>
          <p:cNvSpPr txBox="1"/>
          <p:nvPr/>
        </p:nvSpPr>
        <p:spPr>
          <a:xfrm>
            <a:off x="8436609" y="1187577"/>
            <a:ext cx="229235" cy="188595"/>
          </a:xfrm>
          <a:prstGeom prst="rect">
            <a:avLst/>
          </a:prstGeom>
        </p:spPr>
        <p:txBody>
          <a:bodyPr vert="horz" wrap="square" lIns="0" tIns="14604" rIns="0" bIns="0" rtlCol="0">
            <a:spAutoFit/>
          </a:bodyPr>
          <a:lstStyle/>
          <a:p>
            <a:pPr marL="12700">
              <a:lnSpc>
                <a:spcPct val="100000"/>
              </a:lnSpc>
              <a:spcBef>
                <a:spcPts val="114"/>
              </a:spcBef>
            </a:pPr>
            <a:r>
              <a:rPr sz="1050" spc="5" dirty="0">
                <a:latin typeface="Times New Roman"/>
                <a:cs typeface="Times New Roman"/>
              </a:rPr>
              <a:t>3</a:t>
            </a:r>
            <a:r>
              <a:rPr sz="1050" spc="190" dirty="0">
                <a:latin typeface="Times New Roman"/>
                <a:cs typeface="Times New Roman"/>
              </a:rPr>
              <a:t> </a:t>
            </a:r>
            <a:r>
              <a:rPr sz="1050" spc="5" dirty="0">
                <a:latin typeface="Times New Roman"/>
                <a:cs typeface="Times New Roman"/>
              </a:rPr>
              <a:t>2</a:t>
            </a:r>
            <a:endParaRPr sz="1050">
              <a:latin typeface="Times New Roman"/>
              <a:cs typeface="Times New Roman"/>
            </a:endParaRPr>
          </a:p>
        </p:txBody>
      </p:sp>
      <p:sp>
        <p:nvSpPr>
          <p:cNvPr id="5" name="object 5"/>
          <p:cNvSpPr txBox="1"/>
          <p:nvPr/>
        </p:nvSpPr>
        <p:spPr>
          <a:xfrm>
            <a:off x="9311385" y="1071753"/>
            <a:ext cx="263525" cy="269240"/>
          </a:xfrm>
          <a:prstGeom prst="rect">
            <a:avLst/>
          </a:prstGeom>
        </p:spPr>
        <p:txBody>
          <a:bodyPr vert="horz" wrap="square" lIns="0" tIns="12065" rIns="0" bIns="0" rtlCol="0">
            <a:spAutoFit/>
          </a:bodyPr>
          <a:lstStyle/>
          <a:p>
            <a:pPr marL="12700">
              <a:lnSpc>
                <a:spcPct val="100000"/>
              </a:lnSpc>
              <a:spcBef>
                <a:spcPts val="95"/>
              </a:spcBef>
            </a:pPr>
            <a:r>
              <a:rPr sz="1600" spc="-5" dirty="0">
                <a:latin typeface="Times New Roman"/>
                <a:cs typeface="Times New Roman"/>
              </a:rPr>
              <a:t>(</a:t>
            </a:r>
            <a:r>
              <a:rPr sz="1600" dirty="0">
                <a:latin typeface="Times New Roman"/>
                <a:cs typeface="Times New Roman"/>
              </a:rPr>
              <a:t>1)</a:t>
            </a:r>
            <a:endParaRPr sz="1600">
              <a:latin typeface="Times New Roman"/>
              <a:cs typeface="Times New Roman"/>
            </a:endParaRPr>
          </a:p>
        </p:txBody>
      </p:sp>
      <p:sp>
        <p:nvSpPr>
          <p:cNvPr id="6" name="object 6"/>
          <p:cNvSpPr txBox="1"/>
          <p:nvPr/>
        </p:nvSpPr>
        <p:spPr>
          <a:xfrm>
            <a:off x="7825993" y="1315592"/>
            <a:ext cx="1788160" cy="269240"/>
          </a:xfrm>
          <a:prstGeom prst="rect">
            <a:avLst/>
          </a:prstGeom>
        </p:spPr>
        <p:txBody>
          <a:bodyPr vert="horz" wrap="square" lIns="0" tIns="12065" rIns="0" bIns="0" rtlCol="0">
            <a:spAutoFit/>
          </a:bodyPr>
          <a:lstStyle/>
          <a:p>
            <a:pPr marL="38100">
              <a:lnSpc>
                <a:spcPct val="100000"/>
              </a:lnSpc>
              <a:spcBef>
                <a:spcPts val="95"/>
              </a:spcBef>
            </a:pPr>
            <a:r>
              <a:rPr sz="1600" dirty="0">
                <a:latin typeface="Times New Roman"/>
                <a:cs typeface="Times New Roman"/>
              </a:rPr>
              <a:t>2H</a:t>
            </a:r>
            <a:r>
              <a:rPr sz="1575" baseline="-21164" dirty="0">
                <a:latin typeface="Times New Roman"/>
                <a:cs typeface="Times New Roman"/>
              </a:rPr>
              <a:t>2</a:t>
            </a:r>
            <a:r>
              <a:rPr sz="1600" dirty="0">
                <a:latin typeface="Times New Roman"/>
                <a:cs typeface="Times New Roman"/>
              </a:rPr>
              <a:t>O</a:t>
            </a:r>
            <a:r>
              <a:rPr sz="1600" spc="-35" dirty="0">
                <a:latin typeface="Times New Roman"/>
                <a:cs typeface="Times New Roman"/>
              </a:rPr>
              <a:t> </a:t>
            </a:r>
            <a:r>
              <a:rPr sz="1600" spc="-5" dirty="0">
                <a:latin typeface="Times New Roman"/>
                <a:cs typeface="Times New Roman"/>
              </a:rPr>
              <a:t>=</a:t>
            </a:r>
            <a:r>
              <a:rPr sz="1600" spc="-10" dirty="0">
                <a:latin typeface="Times New Roman"/>
                <a:cs typeface="Times New Roman"/>
              </a:rPr>
              <a:t> </a:t>
            </a:r>
            <a:r>
              <a:rPr sz="1600" dirty="0">
                <a:latin typeface="Times New Roman"/>
                <a:cs typeface="Times New Roman"/>
              </a:rPr>
              <a:t>2H</a:t>
            </a:r>
            <a:r>
              <a:rPr sz="1575" baseline="-21164" dirty="0">
                <a:latin typeface="Times New Roman"/>
                <a:cs typeface="Times New Roman"/>
              </a:rPr>
              <a:t>2</a:t>
            </a:r>
            <a:r>
              <a:rPr sz="1575" spc="172" baseline="-21164" dirty="0">
                <a:latin typeface="Times New Roman"/>
                <a:cs typeface="Times New Roman"/>
              </a:rPr>
              <a:t> </a:t>
            </a:r>
            <a:r>
              <a:rPr sz="1600" spc="-5" dirty="0">
                <a:latin typeface="Times New Roman"/>
                <a:cs typeface="Times New Roman"/>
              </a:rPr>
              <a:t>+</a:t>
            </a:r>
            <a:r>
              <a:rPr sz="1600" spc="-10" dirty="0">
                <a:latin typeface="Times New Roman"/>
                <a:cs typeface="Times New Roman"/>
              </a:rPr>
              <a:t> </a:t>
            </a:r>
            <a:r>
              <a:rPr sz="1600" dirty="0">
                <a:latin typeface="Times New Roman"/>
                <a:cs typeface="Times New Roman"/>
              </a:rPr>
              <a:t>O</a:t>
            </a:r>
            <a:r>
              <a:rPr sz="1575" baseline="-21164" dirty="0">
                <a:latin typeface="Times New Roman"/>
                <a:cs typeface="Times New Roman"/>
              </a:rPr>
              <a:t>2</a:t>
            </a:r>
            <a:r>
              <a:rPr sz="1575" spc="187" baseline="-21164" dirty="0">
                <a:latin typeface="Times New Roman"/>
                <a:cs typeface="Times New Roman"/>
              </a:rPr>
              <a:t> </a:t>
            </a:r>
            <a:r>
              <a:rPr sz="1600" spc="-5" dirty="0">
                <a:latin typeface="Times New Roman"/>
                <a:cs typeface="Times New Roman"/>
              </a:rPr>
              <a:t>(2)</a:t>
            </a:r>
            <a:endParaRPr sz="1600">
              <a:latin typeface="Times New Roman"/>
              <a:cs typeface="Times New Roman"/>
            </a:endParaRPr>
          </a:p>
        </p:txBody>
      </p:sp>
      <p:sp>
        <p:nvSpPr>
          <p:cNvPr id="7" name="object 7"/>
          <p:cNvSpPr txBox="1"/>
          <p:nvPr/>
        </p:nvSpPr>
        <p:spPr>
          <a:xfrm>
            <a:off x="535940" y="1418082"/>
            <a:ext cx="3003550" cy="391160"/>
          </a:xfrm>
          <a:prstGeom prst="rect">
            <a:avLst/>
          </a:prstGeom>
        </p:spPr>
        <p:txBody>
          <a:bodyPr vert="horz" wrap="square" lIns="0" tIns="12700" rIns="0" bIns="0" rtlCol="0">
            <a:spAutoFit/>
          </a:bodyPr>
          <a:lstStyle/>
          <a:p>
            <a:pPr marL="12700">
              <a:lnSpc>
                <a:spcPct val="100000"/>
              </a:lnSpc>
              <a:spcBef>
                <a:spcPts val="100"/>
              </a:spcBef>
            </a:pPr>
            <a:r>
              <a:rPr sz="2400" b="1" dirty="0">
                <a:latin typeface="Calibri"/>
                <a:cs typeface="Calibri"/>
              </a:rPr>
              <a:t>А)</a:t>
            </a:r>
            <a:r>
              <a:rPr sz="2400" b="1" spc="-55" dirty="0">
                <a:latin typeface="Calibri"/>
                <a:cs typeface="Calibri"/>
              </a:rPr>
              <a:t> </a:t>
            </a:r>
            <a:r>
              <a:rPr sz="2400" b="1" spc="-10" dirty="0">
                <a:latin typeface="Calibri"/>
                <a:cs typeface="Calibri"/>
              </a:rPr>
              <a:t>Уравнения</a:t>
            </a:r>
            <a:r>
              <a:rPr sz="2400" b="1" spc="-25" dirty="0">
                <a:latin typeface="Calibri"/>
                <a:cs typeface="Calibri"/>
              </a:rPr>
              <a:t> </a:t>
            </a:r>
            <a:r>
              <a:rPr sz="2400" b="1" dirty="0">
                <a:latin typeface="Calibri"/>
                <a:cs typeface="Calibri"/>
              </a:rPr>
              <a:t>реакций</a:t>
            </a:r>
            <a:endParaRPr sz="2400">
              <a:latin typeface="Calibri"/>
              <a:cs typeface="Calibri"/>
            </a:endParaRPr>
          </a:p>
        </p:txBody>
      </p:sp>
      <p:sp>
        <p:nvSpPr>
          <p:cNvPr id="8" name="object 8"/>
          <p:cNvSpPr/>
          <p:nvPr/>
        </p:nvSpPr>
        <p:spPr>
          <a:xfrm>
            <a:off x="1431925" y="3377565"/>
            <a:ext cx="236854" cy="870585"/>
          </a:xfrm>
          <a:custGeom>
            <a:avLst/>
            <a:gdLst/>
            <a:ahLst/>
            <a:cxnLst/>
            <a:rect l="l" t="t" r="r" b="b"/>
            <a:pathLst>
              <a:path w="236855" h="870585">
                <a:moveTo>
                  <a:pt x="236728" y="870585"/>
                </a:moveTo>
                <a:lnTo>
                  <a:pt x="190640" y="869045"/>
                </a:lnTo>
                <a:lnTo>
                  <a:pt x="153019" y="864838"/>
                </a:lnTo>
                <a:lnTo>
                  <a:pt x="127660" y="858583"/>
                </a:lnTo>
                <a:lnTo>
                  <a:pt x="118364" y="850900"/>
                </a:lnTo>
                <a:lnTo>
                  <a:pt x="118364" y="455041"/>
                </a:lnTo>
                <a:lnTo>
                  <a:pt x="109067" y="447337"/>
                </a:lnTo>
                <a:lnTo>
                  <a:pt x="83708" y="441039"/>
                </a:lnTo>
                <a:lnTo>
                  <a:pt x="46087" y="436788"/>
                </a:lnTo>
                <a:lnTo>
                  <a:pt x="0" y="435229"/>
                </a:lnTo>
                <a:lnTo>
                  <a:pt x="46087" y="433689"/>
                </a:lnTo>
                <a:lnTo>
                  <a:pt x="83708" y="429482"/>
                </a:lnTo>
                <a:lnTo>
                  <a:pt x="109067" y="423227"/>
                </a:lnTo>
                <a:lnTo>
                  <a:pt x="118364" y="415544"/>
                </a:lnTo>
                <a:lnTo>
                  <a:pt x="118364" y="19685"/>
                </a:lnTo>
                <a:lnTo>
                  <a:pt x="127660" y="12001"/>
                </a:lnTo>
                <a:lnTo>
                  <a:pt x="153019" y="5746"/>
                </a:lnTo>
                <a:lnTo>
                  <a:pt x="190640" y="1539"/>
                </a:lnTo>
                <a:lnTo>
                  <a:pt x="236728" y="0"/>
                </a:lnTo>
              </a:path>
            </a:pathLst>
          </a:custGeom>
          <a:ln w="6350">
            <a:solidFill>
              <a:srgbClr val="5B9BD4"/>
            </a:solidFill>
          </a:ln>
        </p:spPr>
        <p:txBody>
          <a:bodyPr wrap="square" lIns="0" tIns="0" rIns="0" bIns="0" rtlCol="0"/>
          <a:lstStyle/>
          <a:p>
            <a:endParaRPr/>
          </a:p>
        </p:txBody>
      </p:sp>
      <p:grpSp>
        <p:nvGrpSpPr>
          <p:cNvPr id="9" name="object 9"/>
          <p:cNvGrpSpPr/>
          <p:nvPr/>
        </p:nvGrpSpPr>
        <p:grpSpPr>
          <a:xfrm>
            <a:off x="7236079" y="1009522"/>
            <a:ext cx="416559" cy="416559"/>
            <a:chOff x="7236079" y="1009522"/>
            <a:chExt cx="416559" cy="416559"/>
          </a:xfrm>
        </p:grpSpPr>
        <p:sp>
          <p:nvSpPr>
            <p:cNvPr id="10" name="object 10"/>
            <p:cNvSpPr/>
            <p:nvPr/>
          </p:nvSpPr>
          <p:spPr>
            <a:xfrm>
              <a:off x="7242429" y="1015872"/>
              <a:ext cx="403860" cy="403860"/>
            </a:xfrm>
            <a:custGeom>
              <a:avLst/>
              <a:gdLst/>
              <a:ahLst/>
              <a:cxnLst/>
              <a:rect l="l" t="t" r="r" b="b"/>
              <a:pathLst>
                <a:path w="403859" h="403859">
                  <a:moveTo>
                    <a:pt x="201930" y="0"/>
                  </a:moveTo>
                  <a:lnTo>
                    <a:pt x="155634" y="5333"/>
                  </a:lnTo>
                  <a:lnTo>
                    <a:pt x="113133" y="20527"/>
                  </a:lnTo>
                  <a:lnTo>
                    <a:pt x="75640" y="44367"/>
                  </a:lnTo>
                  <a:lnTo>
                    <a:pt x="44367" y="75640"/>
                  </a:lnTo>
                  <a:lnTo>
                    <a:pt x="20527" y="113133"/>
                  </a:lnTo>
                  <a:lnTo>
                    <a:pt x="5334" y="155634"/>
                  </a:lnTo>
                  <a:lnTo>
                    <a:pt x="0" y="201929"/>
                  </a:lnTo>
                  <a:lnTo>
                    <a:pt x="5333" y="248225"/>
                  </a:lnTo>
                  <a:lnTo>
                    <a:pt x="20527" y="290726"/>
                  </a:lnTo>
                  <a:lnTo>
                    <a:pt x="44367" y="328219"/>
                  </a:lnTo>
                  <a:lnTo>
                    <a:pt x="75640" y="359492"/>
                  </a:lnTo>
                  <a:lnTo>
                    <a:pt x="113133" y="383332"/>
                  </a:lnTo>
                  <a:lnTo>
                    <a:pt x="155634" y="398525"/>
                  </a:lnTo>
                  <a:lnTo>
                    <a:pt x="201930" y="403859"/>
                  </a:lnTo>
                  <a:lnTo>
                    <a:pt x="248225" y="398525"/>
                  </a:lnTo>
                  <a:lnTo>
                    <a:pt x="290726" y="383332"/>
                  </a:lnTo>
                  <a:lnTo>
                    <a:pt x="328219" y="359492"/>
                  </a:lnTo>
                  <a:lnTo>
                    <a:pt x="359492" y="328219"/>
                  </a:lnTo>
                  <a:lnTo>
                    <a:pt x="383332" y="290726"/>
                  </a:lnTo>
                  <a:lnTo>
                    <a:pt x="398526" y="248225"/>
                  </a:lnTo>
                  <a:lnTo>
                    <a:pt x="403860" y="201929"/>
                  </a:lnTo>
                  <a:lnTo>
                    <a:pt x="398526" y="155634"/>
                  </a:lnTo>
                  <a:lnTo>
                    <a:pt x="383332" y="113133"/>
                  </a:lnTo>
                  <a:lnTo>
                    <a:pt x="359492" y="75640"/>
                  </a:lnTo>
                  <a:lnTo>
                    <a:pt x="328219" y="44367"/>
                  </a:lnTo>
                  <a:lnTo>
                    <a:pt x="290726" y="20527"/>
                  </a:lnTo>
                  <a:lnTo>
                    <a:pt x="248225" y="5333"/>
                  </a:lnTo>
                  <a:lnTo>
                    <a:pt x="201930" y="0"/>
                  </a:lnTo>
                  <a:close/>
                </a:path>
              </a:pathLst>
            </a:custGeom>
            <a:solidFill>
              <a:srgbClr val="5B9BD4"/>
            </a:solidFill>
          </p:spPr>
          <p:txBody>
            <a:bodyPr wrap="square" lIns="0" tIns="0" rIns="0" bIns="0" rtlCol="0"/>
            <a:lstStyle/>
            <a:p>
              <a:endParaRPr/>
            </a:p>
          </p:txBody>
        </p:sp>
        <p:sp>
          <p:nvSpPr>
            <p:cNvPr id="11" name="object 11"/>
            <p:cNvSpPr/>
            <p:nvPr/>
          </p:nvSpPr>
          <p:spPr>
            <a:xfrm>
              <a:off x="7242429" y="1015872"/>
              <a:ext cx="403860" cy="403860"/>
            </a:xfrm>
            <a:custGeom>
              <a:avLst/>
              <a:gdLst/>
              <a:ahLst/>
              <a:cxnLst/>
              <a:rect l="l" t="t" r="r" b="b"/>
              <a:pathLst>
                <a:path w="403859" h="403859">
                  <a:moveTo>
                    <a:pt x="0" y="201929"/>
                  </a:moveTo>
                  <a:lnTo>
                    <a:pt x="5334" y="155634"/>
                  </a:lnTo>
                  <a:lnTo>
                    <a:pt x="20527" y="113133"/>
                  </a:lnTo>
                  <a:lnTo>
                    <a:pt x="44367" y="75640"/>
                  </a:lnTo>
                  <a:lnTo>
                    <a:pt x="75640" y="44367"/>
                  </a:lnTo>
                  <a:lnTo>
                    <a:pt x="113133" y="20527"/>
                  </a:lnTo>
                  <a:lnTo>
                    <a:pt x="155634" y="5333"/>
                  </a:lnTo>
                  <a:lnTo>
                    <a:pt x="201930" y="0"/>
                  </a:lnTo>
                  <a:lnTo>
                    <a:pt x="248225" y="5333"/>
                  </a:lnTo>
                  <a:lnTo>
                    <a:pt x="290726" y="20527"/>
                  </a:lnTo>
                  <a:lnTo>
                    <a:pt x="328219" y="44367"/>
                  </a:lnTo>
                  <a:lnTo>
                    <a:pt x="359492" y="75640"/>
                  </a:lnTo>
                  <a:lnTo>
                    <a:pt x="383332" y="113133"/>
                  </a:lnTo>
                  <a:lnTo>
                    <a:pt x="398526" y="155634"/>
                  </a:lnTo>
                  <a:lnTo>
                    <a:pt x="403860" y="201929"/>
                  </a:lnTo>
                  <a:lnTo>
                    <a:pt x="398526" y="248225"/>
                  </a:lnTo>
                  <a:lnTo>
                    <a:pt x="383332" y="290726"/>
                  </a:lnTo>
                  <a:lnTo>
                    <a:pt x="359492" y="328219"/>
                  </a:lnTo>
                  <a:lnTo>
                    <a:pt x="328219" y="359492"/>
                  </a:lnTo>
                  <a:lnTo>
                    <a:pt x="290726" y="383332"/>
                  </a:lnTo>
                  <a:lnTo>
                    <a:pt x="248225" y="398525"/>
                  </a:lnTo>
                  <a:lnTo>
                    <a:pt x="201930" y="403859"/>
                  </a:lnTo>
                  <a:lnTo>
                    <a:pt x="155634" y="398525"/>
                  </a:lnTo>
                  <a:lnTo>
                    <a:pt x="113133" y="383332"/>
                  </a:lnTo>
                  <a:lnTo>
                    <a:pt x="75640" y="359492"/>
                  </a:lnTo>
                  <a:lnTo>
                    <a:pt x="44367" y="328219"/>
                  </a:lnTo>
                  <a:lnTo>
                    <a:pt x="20527" y="290726"/>
                  </a:lnTo>
                  <a:lnTo>
                    <a:pt x="5333" y="248225"/>
                  </a:lnTo>
                  <a:lnTo>
                    <a:pt x="0" y="201929"/>
                  </a:lnTo>
                  <a:close/>
                </a:path>
              </a:pathLst>
            </a:custGeom>
            <a:ln w="12700">
              <a:solidFill>
                <a:srgbClr val="41709C"/>
              </a:solidFill>
            </a:ln>
          </p:spPr>
          <p:txBody>
            <a:bodyPr wrap="square" lIns="0" tIns="0" rIns="0" bIns="0" rtlCol="0"/>
            <a:lstStyle/>
            <a:p>
              <a:endParaRPr/>
            </a:p>
          </p:txBody>
        </p:sp>
      </p:grpSp>
      <p:sp>
        <p:nvSpPr>
          <p:cNvPr id="12" name="object 12"/>
          <p:cNvSpPr txBox="1"/>
          <p:nvPr/>
        </p:nvSpPr>
        <p:spPr>
          <a:xfrm>
            <a:off x="7406131" y="1071753"/>
            <a:ext cx="1423670" cy="269240"/>
          </a:xfrm>
          <a:prstGeom prst="rect">
            <a:avLst/>
          </a:prstGeom>
        </p:spPr>
        <p:txBody>
          <a:bodyPr vert="horz" wrap="square" lIns="0" tIns="12065" rIns="0" bIns="0" rtlCol="0">
            <a:spAutoFit/>
          </a:bodyPr>
          <a:lstStyle/>
          <a:p>
            <a:pPr marL="12700">
              <a:lnSpc>
                <a:spcPct val="100000"/>
              </a:lnSpc>
              <a:spcBef>
                <a:spcPts val="95"/>
              </a:spcBef>
              <a:tabLst>
                <a:tab pos="457834" algn="l"/>
              </a:tabLst>
            </a:pPr>
            <a:r>
              <a:rPr sz="1600" spc="-5" dirty="0">
                <a:solidFill>
                  <a:srgbClr val="FFFFFF"/>
                </a:solidFill>
                <a:latin typeface="Calibri"/>
                <a:cs typeface="Calibri"/>
              </a:rPr>
              <a:t>I	</a:t>
            </a:r>
            <a:r>
              <a:rPr sz="1600" spc="-10" dirty="0">
                <a:latin typeface="Times New Roman"/>
                <a:cs typeface="Times New Roman"/>
              </a:rPr>
              <a:t>Ba(NO</a:t>
            </a:r>
            <a:r>
              <a:rPr sz="1600" spc="110" dirty="0">
                <a:latin typeface="Times New Roman"/>
                <a:cs typeface="Times New Roman"/>
              </a:rPr>
              <a:t> </a:t>
            </a:r>
            <a:r>
              <a:rPr sz="1600" spc="-5" dirty="0">
                <a:latin typeface="Times New Roman"/>
                <a:cs typeface="Times New Roman"/>
              </a:rPr>
              <a:t>)</a:t>
            </a:r>
            <a:r>
              <a:rPr sz="1600" spc="110" dirty="0">
                <a:latin typeface="Times New Roman"/>
                <a:cs typeface="Times New Roman"/>
              </a:rPr>
              <a:t> </a:t>
            </a:r>
            <a:r>
              <a:rPr sz="1600" spc="-5" dirty="0">
                <a:latin typeface="Times New Roman"/>
                <a:cs typeface="Times New Roman"/>
              </a:rPr>
              <a:t>≠</a:t>
            </a:r>
            <a:endParaRPr sz="1600">
              <a:latin typeface="Times New Roman"/>
              <a:cs typeface="Times New Roman"/>
            </a:endParaRPr>
          </a:p>
        </p:txBody>
      </p:sp>
      <p:sp>
        <p:nvSpPr>
          <p:cNvPr id="13" name="object 13"/>
          <p:cNvSpPr txBox="1"/>
          <p:nvPr/>
        </p:nvSpPr>
        <p:spPr>
          <a:xfrm>
            <a:off x="1680082" y="3376676"/>
            <a:ext cx="5649595" cy="749935"/>
          </a:xfrm>
          <a:prstGeom prst="rect">
            <a:avLst/>
          </a:prstGeom>
        </p:spPr>
        <p:txBody>
          <a:bodyPr vert="horz" wrap="square" lIns="0" tIns="30480" rIns="0" bIns="0" rtlCol="0">
            <a:spAutoFit/>
          </a:bodyPr>
          <a:lstStyle/>
          <a:p>
            <a:pPr marL="38100" marR="30480" indent="-635">
              <a:lnSpc>
                <a:spcPts val="2820"/>
              </a:lnSpc>
              <a:spcBef>
                <a:spcPts val="240"/>
              </a:spcBef>
            </a:pPr>
            <a:r>
              <a:rPr sz="2400" spc="-5" dirty="0">
                <a:latin typeface="Times New Roman"/>
                <a:cs typeface="Times New Roman"/>
              </a:rPr>
              <a:t>Na</a:t>
            </a:r>
            <a:r>
              <a:rPr sz="2400" spc="-7" baseline="-20833" dirty="0">
                <a:latin typeface="Times New Roman"/>
                <a:cs typeface="Times New Roman"/>
              </a:rPr>
              <a:t>2</a:t>
            </a:r>
            <a:r>
              <a:rPr sz="2400" spc="-5" dirty="0">
                <a:latin typeface="Times New Roman"/>
                <a:cs typeface="Times New Roman"/>
              </a:rPr>
              <a:t>SO</a:t>
            </a:r>
            <a:r>
              <a:rPr sz="2400" spc="-7" baseline="-20833" dirty="0">
                <a:latin typeface="Times New Roman"/>
                <a:cs typeface="Times New Roman"/>
              </a:rPr>
              <a:t>4</a:t>
            </a:r>
            <a:r>
              <a:rPr sz="2400" spc="-5" dirty="0">
                <a:latin typeface="Times New Roman"/>
                <a:cs typeface="Times New Roman"/>
              </a:rPr>
              <a:t>∙10H</a:t>
            </a:r>
            <a:r>
              <a:rPr sz="2400" spc="-7" baseline="-20833" dirty="0">
                <a:latin typeface="Times New Roman"/>
                <a:cs typeface="Times New Roman"/>
              </a:rPr>
              <a:t>2</a:t>
            </a:r>
            <a:r>
              <a:rPr sz="2400" spc="-5" dirty="0">
                <a:latin typeface="Times New Roman"/>
                <a:cs typeface="Times New Roman"/>
              </a:rPr>
              <a:t>O </a:t>
            </a:r>
            <a:r>
              <a:rPr sz="2400" dirty="0">
                <a:latin typeface="Times New Roman"/>
                <a:cs typeface="Times New Roman"/>
              </a:rPr>
              <a:t>= </a:t>
            </a:r>
            <a:r>
              <a:rPr sz="2400" spc="-5" dirty="0">
                <a:latin typeface="Times New Roman"/>
                <a:cs typeface="Times New Roman"/>
              </a:rPr>
              <a:t>Na</a:t>
            </a:r>
            <a:r>
              <a:rPr sz="2400" spc="-7" baseline="-20833" dirty="0">
                <a:latin typeface="Times New Roman"/>
                <a:cs typeface="Times New Roman"/>
              </a:rPr>
              <a:t>2</a:t>
            </a:r>
            <a:r>
              <a:rPr sz="2400" spc="-5" dirty="0">
                <a:latin typeface="Times New Roman"/>
                <a:cs typeface="Times New Roman"/>
              </a:rPr>
              <a:t>SO</a:t>
            </a:r>
            <a:r>
              <a:rPr sz="2400" spc="-7" baseline="-20833" dirty="0">
                <a:latin typeface="Times New Roman"/>
                <a:cs typeface="Times New Roman"/>
              </a:rPr>
              <a:t>4</a:t>
            </a:r>
            <a:r>
              <a:rPr sz="2400" baseline="-20833" dirty="0">
                <a:latin typeface="Times New Roman"/>
                <a:cs typeface="Times New Roman"/>
              </a:rPr>
              <a:t> </a:t>
            </a:r>
            <a:r>
              <a:rPr sz="2400" dirty="0">
                <a:latin typeface="Times New Roman"/>
                <a:cs typeface="Times New Roman"/>
              </a:rPr>
              <a:t>+ </a:t>
            </a:r>
            <a:r>
              <a:rPr sz="2400" spc="-5" dirty="0">
                <a:latin typeface="Times New Roman"/>
                <a:cs typeface="Times New Roman"/>
              </a:rPr>
              <a:t>10H</a:t>
            </a:r>
            <a:r>
              <a:rPr sz="2400" spc="-7" baseline="-20833" dirty="0">
                <a:latin typeface="Times New Roman"/>
                <a:cs typeface="Times New Roman"/>
              </a:rPr>
              <a:t>2</a:t>
            </a:r>
            <a:r>
              <a:rPr sz="2400" spc="-5" dirty="0">
                <a:latin typeface="Times New Roman"/>
                <a:cs typeface="Times New Roman"/>
              </a:rPr>
              <a:t>O </a:t>
            </a:r>
            <a:r>
              <a:rPr sz="2400" dirty="0">
                <a:latin typeface="Times New Roman"/>
                <a:cs typeface="Times New Roman"/>
              </a:rPr>
              <a:t>(3) </a:t>
            </a:r>
            <a:r>
              <a:rPr sz="2400" spc="5" dirty="0">
                <a:latin typeface="Times New Roman"/>
                <a:cs typeface="Times New Roman"/>
              </a:rPr>
              <a:t> </a:t>
            </a:r>
            <a:r>
              <a:rPr sz="2400" spc="-5" dirty="0">
                <a:latin typeface="Times New Roman"/>
                <a:cs typeface="Times New Roman"/>
              </a:rPr>
              <a:t>Ba(NO</a:t>
            </a:r>
            <a:r>
              <a:rPr sz="2400" spc="-7" baseline="-20833" dirty="0">
                <a:latin typeface="Times New Roman"/>
                <a:cs typeface="Times New Roman"/>
              </a:rPr>
              <a:t>3</a:t>
            </a:r>
            <a:r>
              <a:rPr sz="2400" spc="-5" dirty="0">
                <a:latin typeface="Times New Roman"/>
                <a:cs typeface="Times New Roman"/>
              </a:rPr>
              <a:t>)</a:t>
            </a:r>
            <a:r>
              <a:rPr sz="2400" spc="-7" baseline="-20833" dirty="0">
                <a:latin typeface="Times New Roman"/>
                <a:cs typeface="Times New Roman"/>
              </a:rPr>
              <a:t>2</a:t>
            </a:r>
            <a:r>
              <a:rPr sz="2400" spc="300" baseline="-20833" dirty="0">
                <a:latin typeface="Times New Roman"/>
                <a:cs typeface="Times New Roman"/>
              </a:rPr>
              <a:t> </a:t>
            </a:r>
            <a:r>
              <a:rPr sz="2400" dirty="0">
                <a:latin typeface="Times New Roman"/>
                <a:cs typeface="Times New Roman"/>
              </a:rPr>
              <a:t>+ </a:t>
            </a:r>
            <a:r>
              <a:rPr sz="2400" spc="-5" dirty="0">
                <a:latin typeface="Times New Roman"/>
                <a:cs typeface="Times New Roman"/>
              </a:rPr>
              <a:t>Na</a:t>
            </a:r>
            <a:r>
              <a:rPr sz="2400" spc="-7" baseline="-20833" dirty="0">
                <a:latin typeface="Times New Roman"/>
                <a:cs typeface="Times New Roman"/>
              </a:rPr>
              <a:t>2</a:t>
            </a:r>
            <a:r>
              <a:rPr sz="2400" spc="-5" dirty="0">
                <a:latin typeface="Times New Roman"/>
                <a:cs typeface="Times New Roman"/>
              </a:rPr>
              <a:t>SO</a:t>
            </a:r>
            <a:r>
              <a:rPr sz="2400" spc="-7" baseline="-20833" dirty="0">
                <a:latin typeface="Times New Roman"/>
                <a:cs typeface="Times New Roman"/>
              </a:rPr>
              <a:t>4</a:t>
            </a:r>
            <a:r>
              <a:rPr sz="2400" spc="315" baseline="-20833" dirty="0">
                <a:latin typeface="Times New Roman"/>
                <a:cs typeface="Times New Roman"/>
              </a:rPr>
              <a:t> </a:t>
            </a:r>
            <a:r>
              <a:rPr sz="2400" dirty="0">
                <a:latin typeface="Times New Roman"/>
                <a:cs typeface="Times New Roman"/>
              </a:rPr>
              <a:t>=</a:t>
            </a:r>
            <a:r>
              <a:rPr sz="2400" spc="-15" dirty="0">
                <a:latin typeface="Times New Roman"/>
                <a:cs typeface="Times New Roman"/>
              </a:rPr>
              <a:t> </a:t>
            </a:r>
            <a:r>
              <a:rPr sz="2400" spc="-5" dirty="0">
                <a:latin typeface="Times New Roman"/>
                <a:cs typeface="Times New Roman"/>
              </a:rPr>
              <a:t>BaSO</a:t>
            </a:r>
            <a:r>
              <a:rPr sz="2400" spc="-7" baseline="-20833" dirty="0">
                <a:latin typeface="Times New Roman"/>
                <a:cs typeface="Times New Roman"/>
              </a:rPr>
              <a:t>4</a:t>
            </a:r>
            <a:r>
              <a:rPr sz="2400" spc="-5" dirty="0">
                <a:latin typeface="Times New Roman"/>
                <a:cs typeface="Times New Roman"/>
              </a:rPr>
              <a:t>↓</a:t>
            </a:r>
            <a:r>
              <a:rPr sz="2400" dirty="0">
                <a:latin typeface="Times New Roman"/>
                <a:cs typeface="Times New Roman"/>
              </a:rPr>
              <a:t> +</a:t>
            </a:r>
            <a:r>
              <a:rPr sz="2400" spc="-15" dirty="0">
                <a:latin typeface="Times New Roman"/>
                <a:cs typeface="Times New Roman"/>
              </a:rPr>
              <a:t> </a:t>
            </a:r>
            <a:r>
              <a:rPr sz="2400" spc="-5" dirty="0">
                <a:latin typeface="Times New Roman"/>
                <a:cs typeface="Times New Roman"/>
              </a:rPr>
              <a:t>2NaNO</a:t>
            </a:r>
            <a:r>
              <a:rPr sz="2400" spc="-7" baseline="-20833" dirty="0">
                <a:latin typeface="Times New Roman"/>
                <a:cs typeface="Times New Roman"/>
              </a:rPr>
              <a:t>3</a:t>
            </a:r>
            <a:r>
              <a:rPr sz="2400" spc="330" baseline="-20833" dirty="0">
                <a:latin typeface="Times New Roman"/>
                <a:cs typeface="Times New Roman"/>
              </a:rPr>
              <a:t> </a:t>
            </a:r>
            <a:r>
              <a:rPr sz="2400" dirty="0">
                <a:latin typeface="Times New Roman"/>
                <a:cs typeface="Times New Roman"/>
              </a:rPr>
              <a:t>(4)</a:t>
            </a:r>
            <a:endParaRPr sz="2400">
              <a:latin typeface="Times New Roman"/>
              <a:cs typeface="Times New Roman"/>
            </a:endParaRPr>
          </a:p>
        </p:txBody>
      </p:sp>
      <p:grpSp>
        <p:nvGrpSpPr>
          <p:cNvPr id="14" name="object 14"/>
          <p:cNvGrpSpPr/>
          <p:nvPr/>
        </p:nvGrpSpPr>
        <p:grpSpPr>
          <a:xfrm>
            <a:off x="878941" y="3444240"/>
            <a:ext cx="417195" cy="416559"/>
            <a:chOff x="878941" y="3444240"/>
            <a:chExt cx="417195" cy="416559"/>
          </a:xfrm>
        </p:grpSpPr>
        <p:sp>
          <p:nvSpPr>
            <p:cNvPr id="15" name="object 15"/>
            <p:cNvSpPr/>
            <p:nvPr/>
          </p:nvSpPr>
          <p:spPr>
            <a:xfrm>
              <a:off x="885291" y="3450590"/>
              <a:ext cx="404495" cy="403860"/>
            </a:xfrm>
            <a:custGeom>
              <a:avLst/>
              <a:gdLst/>
              <a:ahLst/>
              <a:cxnLst/>
              <a:rect l="l" t="t" r="r" b="b"/>
              <a:pathLst>
                <a:path w="404494" h="403860">
                  <a:moveTo>
                    <a:pt x="201955" y="0"/>
                  </a:moveTo>
                  <a:lnTo>
                    <a:pt x="155646" y="5334"/>
                  </a:lnTo>
                  <a:lnTo>
                    <a:pt x="113137" y="20527"/>
                  </a:lnTo>
                  <a:lnTo>
                    <a:pt x="75639" y="44367"/>
                  </a:lnTo>
                  <a:lnTo>
                    <a:pt x="44365" y="75640"/>
                  </a:lnTo>
                  <a:lnTo>
                    <a:pt x="20525" y="113133"/>
                  </a:lnTo>
                  <a:lnTo>
                    <a:pt x="5333" y="155634"/>
                  </a:lnTo>
                  <a:lnTo>
                    <a:pt x="0" y="201930"/>
                  </a:lnTo>
                  <a:lnTo>
                    <a:pt x="5333" y="248225"/>
                  </a:lnTo>
                  <a:lnTo>
                    <a:pt x="20525" y="290726"/>
                  </a:lnTo>
                  <a:lnTo>
                    <a:pt x="44365" y="328219"/>
                  </a:lnTo>
                  <a:lnTo>
                    <a:pt x="75639" y="359492"/>
                  </a:lnTo>
                  <a:lnTo>
                    <a:pt x="113137" y="383332"/>
                  </a:lnTo>
                  <a:lnTo>
                    <a:pt x="155646" y="398526"/>
                  </a:lnTo>
                  <a:lnTo>
                    <a:pt x="201955" y="403860"/>
                  </a:lnTo>
                  <a:lnTo>
                    <a:pt x="248258" y="398526"/>
                  </a:lnTo>
                  <a:lnTo>
                    <a:pt x="290762" y="383332"/>
                  </a:lnTo>
                  <a:lnTo>
                    <a:pt x="328255" y="359492"/>
                  </a:lnTo>
                  <a:lnTo>
                    <a:pt x="359526" y="328219"/>
                  </a:lnTo>
                  <a:lnTo>
                    <a:pt x="383362" y="290726"/>
                  </a:lnTo>
                  <a:lnTo>
                    <a:pt x="398552" y="248225"/>
                  </a:lnTo>
                  <a:lnTo>
                    <a:pt x="403885" y="201930"/>
                  </a:lnTo>
                  <a:lnTo>
                    <a:pt x="398552" y="155634"/>
                  </a:lnTo>
                  <a:lnTo>
                    <a:pt x="383362" y="113133"/>
                  </a:lnTo>
                  <a:lnTo>
                    <a:pt x="359526" y="75640"/>
                  </a:lnTo>
                  <a:lnTo>
                    <a:pt x="328255" y="44367"/>
                  </a:lnTo>
                  <a:lnTo>
                    <a:pt x="290762" y="20527"/>
                  </a:lnTo>
                  <a:lnTo>
                    <a:pt x="248258" y="5334"/>
                  </a:lnTo>
                  <a:lnTo>
                    <a:pt x="201955" y="0"/>
                  </a:lnTo>
                  <a:close/>
                </a:path>
              </a:pathLst>
            </a:custGeom>
            <a:solidFill>
              <a:srgbClr val="5B9BD4"/>
            </a:solidFill>
          </p:spPr>
          <p:txBody>
            <a:bodyPr wrap="square" lIns="0" tIns="0" rIns="0" bIns="0" rtlCol="0"/>
            <a:lstStyle/>
            <a:p>
              <a:endParaRPr/>
            </a:p>
          </p:txBody>
        </p:sp>
        <p:sp>
          <p:nvSpPr>
            <p:cNvPr id="16" name="object 16"/>
            <p:cNvSpPr/>
            <p:nvPr/>
          </p:nvSpPr>
          <p:spPr>
            <a:xfrm>
              <a:off x="885291" y="3450590"/>
              <a:ext cx="404495" cy="403860"/>
            </a:xfrm>
            <a:custGeom>
              <a:avLst/>
              <a:gdLst/>
              <a:ahLst/>
              <a:cxnLst/>
              <a:rect l="l" t="t" r="r" b="b"/>
              <a:pathLst>
                <a:path w="404494" h="403860">
                  <a:moveTo>
                    <a:pt x="0" y="201930"/>
                  </a:moveTo>
                  <a:lnTo>
                    <a:pt x="5333" y="155634"/>
                  </a:lnTo>
                  <a:lnTo>
                    <a:pt x="20525" y="113133"/>
                  </a:lnTo>
                  <a:lnTo>
                    <a:pt x="44365" y="75640"/>
                  </a:lnTo>
                  <a:lnTo>
                    <a:pt x="75639" y="44367"/>
                  </a:lnTo>
                  <a:lnTo>
                    <a:pt x="113137" y="20527"/>
                  </a:lnTo>
                  <a:lnTo>
                    <a:pt x="155646" y="5334"/>
                  </a:lnTo>
                  <a:lnTo>
                    <a:pt x="201955" y="0"/>
                  </a:lnTo>
                  <a:lnTo>
                    <a:pt x="248258" y="5334"/>
                  </a:lnTo>
                  <a:lnTo>
                    <a:pt x="290762" y="20527"/>
                  </a:lnTo>
                  <a:lnTo>
                    <a:pt x="328255" y="44367"/>
                  </a:lnTo>
                  <a:lnTo>
                    <a:pt x="359526" y="75640"/>
                  </a:lnTo>
                  <a:lnTo>
                    <a:pt x="383362" y="113133"/>
                  </a:lnTo>
                  <a:lnTo>
                    <a:pt x="398552" y="155634"/>
                  </a:lnTo>
                  <a:lnTo>
                    <a:pt x="403885" y="201930"/>
                  </a:lnTo>
                  <a:lnTo>
                    <a:pt x="398552" y="248225"/>
                  </a:lnTo>
                  <a:lnTo>
                    <a:pt x="383362" y="290726"/>
                  </a:lnTo>
                  <a:lnTo>
                    <a:pt x="359526" y="328219"/>
                  </a:lnTo>
                  <a:lnTo>
                    <a:pt x="328255" y="359492"/>
                  </a:lnTo>
                  <a:lnTo>
                    <a:pt x="290762" y="383332"/>
                  </a:lnTo>
                  <a:lnTo>
                    <a:pt x="248258" y="398526"/>
                  </a:lnTo>
                  <a:lnTo>
                    <a:pt x="201955" y="403860"/>
                  </a:lnTo>
                  <a:lnTo>
                    <a:pt x="155646" y="398526"/>
                  </a:lnTo>
                  <a:lnTo>
                    <a:pt x="113137" y="383332"/>
                  </a:lnTo>
                  <a:lnTo>
                    <a:pt x="75639" y="359492"/>
                  </a:lnTo>
                  <a:lnTo>
                    <a:pt x="44365" y="328219"/>
                  </a:lnTo>
                  <a:lnTo>
                    <a:pt x="20525" y="290726"/>
                  </a:lnTo>
                  <a:lnTo>
                    <a:pt x="5333" y="248225"/>
                  </a:lnTo>
                  <a:lnTo>
                    <a:pt x="0" y="201930"/>
                  </a:lnTo>
                  <a:close/>
                </a:path>
              </a:pathLst>
            </a:custGeom>
            <a:ln w="12700">
              <a:solidFill>
                <a:srgbClr val="41709C"/>
              </a:solidFill>
            </a:ln>
          </p:spPr>
          <p:txBody>
            <a:bodyPr wrap="square" lIns="0" tIns="0" rIns="0" bIns="0" rtlCol="0"/>
            <a:lstStyle/>
            <a:p>
              <a:endParaRPr/>
            </a:p>
          </p:txBody>
        </p:sp>
      </p:grpSp>
      <p:sp>
        <p:nvSpPr>
          <p:cNvPr id="17" name="object 17"/>
          <p:cNvSpPr txBox="1"/>
          <p:nvPr/>
        </p:nvSpPr>
        <p:spPr>
          <a:xfrm>
            <a:off x="1023924" y="3506470"/>
            <a:ext cx="129539" cy="269240"/>
          </a:xfrm>
          <a:prstGeom prst="rect">
            <a:avLst/>
          </a:prstGeom>
        </p:spPr>
        <p:txBody>
          <a:bodyPr vert="horz" wrap="square" lIns="0" tIns="12065" rIns="0" bIns="0" rtlCol="0">
            <a:spAutoFit/>
          </a:bodyPr>
          <a:lstStyle/>
          <a:p>
            <a:pPr marL="12700">
              <a:lnSpc>
                <a:spcPct val="100000"/>
              </a:lnSpc>
              <a:spcBef>
                <a:spcPts val="95"/>
              </a:spcBef>
            </a:pPr>
            <a:r>
              <a:rPr sz="1600" dirty="0">
                <a:solidFill>
                  <a:srgbClr val="FFFFFF"/>
                </a:solidFill>
                <a:latin typeface="Calibri"/>
                <a:cs typeface="Calibri"/>
              </a:rPr>
              <a:t>II</a:t>
            </a:r>
            <a:endParaRPr sz="1600">
              <a:latin typeface="Calibri"/>
              <a:cs typeface="Calibri"/>
            </a:endParaRPr>
          </a:p>
        </p:txBody>
      </p:sp>
      <p:sp>
        <p:nvSpPr>
          <p:cNvPr id="18" name="object 18"/>
          <p:cNvSpPr/>
          <p:nvPr/>
        </p:nvSpPr>
        <p:spPr>
          <a:xfrm>
            <a:off x="7646289" y="1140841"/>
            <a:ext cx="237490" cy="423545"/>
          </a:xfrm>
          <a:custGeom>
            <a:avLst/>
            <a:gdLst/>
            <a:ahLst/>
            <a:cxnLst/>
            <a:rect l="l" t="t" r="r" b="b"/>
            <a:pathLst>
              <a:path w="237490" h="423544">
                <a:moveTo>
                  <a:pt x="236981" y="423163"/>
                </a:moveTo>
                <a:lnTo>
                  <a:pt x="190875" y="421624"/>
                </a:lnTo>
                <a:lnTo>
                  <a:pt x="153209" y="417417"/>
                </a:lnTo>
                <a:lnTo>
                  <a:pt x="127807" y="411162"/>
                </a:lnTo>
                <a:lnTo>
                  <a:pt x="118490" y="403478"/>
                </a:lnTo>
                <a:lnTo>
                  <a:pt x="118490" y="231393"/>
                </a:lnTo>
                <a:lnTo>
                  <a:pt x="109174" y="223690"/>
                </a:lnTo>
                <a:lnTo>
                  <a:pt x="83772" y="217392"/>
                </a:lnTo>
                <a:lnTo>
                  <a:pt x="46106" y="213141"/>
                </a:lnTo>
                <a:lnTo>
                  <a:pt x="0" y="211581"/>
                </a:lnTo>
                <a:lnTo>
                  <a:pt x="46106" y="210042"/>
                </a:lnTo>
                <a:lnTo>
                  <a:pt x="83772" y="205835"/>
                </a:lnTo>
                <a:lnTo>
                  <a:pt x="109174" y="199580"/>
                </a:lnTo>
                <a:lnTo>
                  <a:pt x="118490" y="191896"/>
                </a:lnTo>
                <a:lnTo>
                  <a:pt x="118490" y="19811"/>
                </a:lnTo>
                <a:lnTo>
                  <a:pt x="127807" y="12108"/>
                </a:lnTo>
                <a:lnTo>
                  <a:pt x="153209" y="5810"/>
                </a:lnTo>
                <a:lnTo>
                  <a:pt x="190875" y="1559"/>
                </a:lnTo>
                <a:lnTo>
                  <a:pt x="236981" y="0"/>
                </a:lnTo>
              </a:path>
            </a:pathLst>
          </a:custGeom>
          <a:ln w="6350">
            <a:solidFill>
              <a:srgbClr val="5B9BD4"/>
            </a:solidFill>
          </a:ln>
        </p:spPr>
        <p:txBody>
          <a:bodyPr wrap="square" lIns="0" tIns="0" rIns="0" bIns="0" rtlCol="0"/>
          <a:lstStyle/>
          <a:p>
            <a:endParaRPr/>
          </a:p>
        </p:txBody>
      </p:sp>
      <p:sp>
        <p:nvSpPr>
          <p:cNvPr id="19" name="object 19"/>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40</a:t>
            </a:fld>
            <a:endParaRPr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205740" y="219202"/>
            <a:ext cx="11083290" cy="1000760"/>
          </a:xfrm>
          <a:prstGeom prst="rect">
            <a:avLst/>
          </a:prstGeom>
        </p:spPr>
        <p:txBody>
          <a:bodyPr vert="horz" wrap="square" lIns="0" tIns="12065" rIns="0" bIns="0" rtlCol="0">
            <a:spAutoFit/>
          </a:bodyPr>
          <a:lstStyle/>
          <a:p>
            <a:pPr marL="38100" marR="30480">
              <a:lnSpc>
                <a:spcPct val="100000"/>
              </a:lnSpc>
              <a:spcBef>
                <a:spcPts val="95"/>
              </a:spcBef>
            </a:pPr>
            <a:r>
              <a:rPr sz="1600" b="1" spc="-5" dirty="0">
                <a:latin typeface="Times New Roman"/>
                <a:cs typeface="Times New Roman"/>
              </a:rPr>
              <a:t>Пример</a:t>
            </a:r>
            <a:r>
              <a:rPr sz="1600" b="1" spc="5" dirty="0">
                <a:latin typeface="Times New Roman"/>
                <a:cs typeface="Times New Roman"/>
              </a:rPr>
              <a:t> </a:t>
            </a:r>
            <a:r>
              <a:rPr sz="1600" b="1" spc="-5" dirty="0">
                <a:latin typeface="Times New Roman"/>
                <a:cs typeface="Times New Roman"/>
              </a:rPr>
              <a:t>4.</a:t>
            </a:r>
            <a:r>
              <a:rPr sz="1600" b="1" spc="15" dirty="0">
                <a:latin typeface="Times New Roman"/>
                <a:cs typeface="Times New Roman"/>
              </a:rPr>
              <a:t> </a:t>
            </a:r>
            <a:r>
              <a:rPr sz="1600" spc="-10" dirty="0">
                <a:solidFill>
                  <a:srgbClr val="353535"/>
                </a:solidFill>
                <a:latin typeface="Times New Roman"/>
                <a:cs typeface="Times New Roman"/>
              </a:rPr>
              <a:t>Электролиз</a:t>
            </a:r>
            <a:r>
              <a:rPr sz="1600" spc="35" dirty="0">
                <a:solidFill>
                  <a:srgbClr val="353535"/>
                </a:solidFill>
                <a:latin typeface="Times New Roman"/>
                <a:cs typeface="Times New Roman"/>
              </a:rPr>
              <a:t> </a:t>
            </a:r>
            <a:r>
              <a:rPr sz="1600" spc="-10" dirty="0">
                <a:solidFill>
                  <a:srgbClr val="353535"/>
                </a:solidFill>
                <a:latin typeface="Times New Roman"/>
                <a:cs typeface="Times New Roman"/>
              </a:rPr>
              <a:t>5%-ного</a:t>
            </a:r>
            <a:r>
              <a:rPr sz="1600" spc="15" dirty="0">
                <a:solidFill>
                  <a:srgbClr val="353535"/>
                </a:solidFill>
                <a:latin typeface="Times New Roman"/>
                <a:cs typeface="Times New Roman"/>
              </a:rPr>
              <a:t> </a:t>
            </a:r>
            <a:r>
              <a:rPr sz="1600" spc="-5" dirty="0">
                <a:solidFill>
                  <a:srgbClr val="353535"/>
                </a:solidFill>
                <a:latin typeface="Times New Roman"/>
                <a:cs typeface="Times New Roman"/>
              </a:rPr>
              <a:t>раствора</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нитрата</a:t>
            </a:r>
            <a:r>
              <a:rPr sz="1600" spc="20" dirty="0">
                <a:solidFill>
                  <a:srgbClr val="353535"/>
                </a:solidFill>
                <a:latin typeface="Times New Roman"/>
                <a:cs typeface="Times New Roman"/>
              </a:rPr>
              <a:t> </a:t>
            </a:r>
            <a:r>
              <a:rPr sz="1600" spc="-5" dirty="0">
                <a:solidFill>
                  <a:srgbClr val="353535"/>
                </a:solidFill>
                <a:latin typeface="Times New Roman"/>
                <a:cs typeface="Times New Roman"/>
              </a:rPr>
              <a:t>бария</a:t>
            </a:r>
            <a:r>
              <a:rPr sz="1600" spc="5" dirty="0">
                <a:solidFill>
                  <a:srgbClr val="353535"/>
                </a:solidFill>
                <a:latin typeface="Times New Roman"/>
                <a:cs typeface="Times New Roman"/>
              </a:rPr>
              <a:t> </a:t>
            </a:r>
            <a:r>
              <a:rPr sz="1600" spc="-5" dirty="0">
                <a:solidFill>
                  <a:srgbClr val="353535"/>
                </a:solidFill>
                <a:latin typeface="Times New Roman"/>
                <a:cs typeface="Times New Roman"/>
              </a:rPr>
              <a:t>массой</a:t>
            </a:r>
            <a:r>
              <a:rPr sz="1600" spc="35" dirty="0">
                <a:solidFill>
                  <a:srgbClr val="353535"/>
                </a:solidFill>
                <a:latin typeface="Times New Roman"/>
                <a:cs typeface="Times New Roman"/>
              </a:rPr>
              <a:t> </a:t>
            </a:r>
            <a:r>
              <a:rPr sz="1600" spc="-5" dirty="0">
                <a:solidFill>
                  <a:srgbClr val="353535"/>
                </a:solidFill>
                <a:latin typeface="Times New Roman"/>
                <a:cs typeface="Times New Roman"/>
              </a:rPr>
              <a:t>522</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г</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проводили</a:t>
            </a:r>
            <a:r>
              <a:rPr sz="1600" spc="25" dirty="0">
                <a:solidFill>
                  <a:srgbClr val="353535"/>
                </a:solidFill>
                <a:latin typeface="Times New Roman"/>
                <a:cs typeface="Times New Roman"/>
              </a:rPr>
              <a:t> </a:t>
            </a:r>
            <a:r>
              <a:rPr sz="1600" spc="-5" dirty="0">
                <a:solidFill>
                  <a:srgbClr val="353535"/>
                </a:solidFill>
                <a:latin typeface="Times New Roman"/>
                <a:cs typeface="Times New Roman"/>
              </a:rPr>
              <a:t>до </a:t>
            </a:r>
            <a:r>
              <a:rPr sz="1600" spc="-15" dirty="0">
                <a:solidFill>
                  <a:srgbClr val="353535"/>
                </a:solidFill>
                <a:latin typeface="Times New Roman"/>
                <a:cs typeface="Times New Roman"/>
              </a:rPr>
              <a:t>тех</a:t>
            </a:r>
            <a:r>
              <a:rPr sz="1600" spc="15" dirty="0">
                <a:solidFill>
                  <a:srgbClr val="353535"/>
                </a:solidFill>
                <a:latin typeface="Times New Roman"/>
                <a:cs typeface="Times New Roman"/>
              </a:rPr>
              <a:t> </a:t>
            </a:r>
            <a:r>
              <a:rPr sz="1600" spc="-5" dirty="0">
                <a:solidFill>
                  <a:srgbClr val="353535"/>
                </a:solidFill>
                <a:latin typeface="Times New Roman"/>
                <a:cs typeface="Times New Roman"/>
              </a:rPr>
              <a:t>пор,</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пока</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на</a:t>
            </a:r>
            <a:r>
              <a:rPr sz="1600" spc="20" dirty="0">
                <a:solidFill>
                  <a:srgbClr val="353535"/>
                </a:solidFill>
                <a:latin typeface="Times New Roman"/>
                <a:cs typeface="Times New Roman"/>
              </a:rPr>
              <a:t> </a:t>
            </a:r>
            <a:r>
              <a:rPr sz="1600" spc="-15" dirty="0">
                <a:solidFill>
                  <a:srgbClr val="353535"/>
                </a:solidFill>
                <a:latin typeface="Times New Roman"/>
                <a:cs typeface="Times New Roman"/>
              </a:rPr>
              <a:t>аноде</a:t>
            </a:r>
            <a:r>
              <a:rPr sz="1600" spc="15" dirty="0">
                <a:solidFill>
                  <a:srgbClr val="353535"/>
                </a:solidFill>
                <a:latin typeface="Times New Roman"/>
                <a:cs typeface="Times New Roman"/>
              </a:rPr>
              <a:t> </a:t>
            </a:r>
            <a:r>
              <a:rPr sz="1600" spc="-5" dirty="0">
                <a:solidFill>
                  <a:srgbClr val="353535"/>
                </a:solidFill>
                <a:latin typeface="Times New Roman"/>
                <a:cs typeface="Times New Roman"/>
              </a:rPr>
              <a:t>не</a:t>
            </a:r>
            <a:r>
              <a:rPr sz="1600" spc="20" dirty="0">
                <a:solidFill>
                  <a:srgbClr val="353535"/>
                </a:solidFill>
                <a:latin typeface="Times New Roman"/>
                <a:cs typeface="Times New Roman"/>
              </a:rPr>
              <a:t> </a:t>
            </a:r>
            <a:r>
              <a:rPr sz="1600" spc="-5" dirty="0">
                <a:solidFill>
                  <a:srgbClr val="353535"/>
                </a:solidFill>
                <a:latin typeface="Times New Roman"/>
                <a:cs typeface="Times New Roman"/>
              </a:rPr>
              <a:t>выделилось</a:t>
            </a:r>
            <a:r>
              <a:rPr sz="1600" spc="25" dirty="0">
                <a:solidFill>
                  <a:srgbClr val="353535"/>
                </a:solidFill>
                <a:latin typeface="Times New Roman"/>
                <a:cs typeface="Times New Roman"/>
              </a:rPr>
              <a:t> </a:t>
            </a:r>
            <a:r>
              <a:rPr sz="1600" spc="-5" dirty="0">
                <a:solidFill>
                  <a:srgbClr val="353535"/>
                </a:solidFill>
                <a:latin typeface="Times New Roman"/>
                <a:cs typeface="Times New Roman"/>
              </a:rPr>
              <a:t>8,4</a:t>
            </a:r>
            <a:r>
              <a:rPr sz="1600" dirty="0">
                <a:solidFill>
                  <a:srgbClr val="353535"/>
                </a:solidFill>
                <a:latin typeface="Times New Roman"/>
                <a:cs typeface="Times New Roman"/>
              </a:rPr>
              <a:t> </a:t>
            </a:r>
            <a:r>
              <a:rPr sz="1600" spc="-5" dirty="0">
                <a:solidFill>
                  <a:srgbClr val="353535"/>
                </a:solidFill>
                <a:latin typeface="Times New Roman"/>
                <a:cs typeface="Times New Roman"/>
              </a:rPr>
              <a:t>л </a:t>
            </a:r>
            <a:r>
              <a:rPr sz="1600" spc="-385" dirty="0">
                <a:solidFill>
                  <a:srgbClr val="353535"/>
                </a:solidFill>
                <a:latin typeface="Times New Roman"/>
                <a:cs typeface="Times New Roman"/>
              </a:rPr>
              <a:t> </a:t>
            </a:r>
            <a:r>
              <a:rPr sz="1600" spc="-5" dirty="0">
                <a:solidFill>
                  <a:srgbClr val="353535"/>
                </a:solidFill>
                <a:latin typeface="Times New Roman"/>
                <a:cs typeface="Times New Roman"/>
              </a:rPr>
              <a:t>газа.</a:t>
            </a:r>
            <a:r>
              <a:rPr sz="1600" spc="20" dirty="0">
                <a:solidFill>
                  <a:srgbClr val="353535"/>
                </a:solidFill>
                <a:latin typeface="Times New Roman"/>
                <a:cs typeface="Times New Roman"/>
              </a:rPr>
              <a:t> </a:t>
            </a:r>
            <a:r>
              <a:rPr sz="1600" spc="-5" dirty="0">
                <a:solidFill>
                  <a:srgbClr val="353535"/>
                </a:solidFill>
                <a:latin typeface="Times New Roman"/>
                <a:cs typeface="Times New Roman"/>
              </a:rPr>
              <a:t>К</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образовавшему</a:t>
            </a:r>
            <a:r>
              <a:rPr sz="1600" spc="20" dirty="0">
                <a:solidFill>
                  <a:srgbClr val="353535"/>
                </a:solidFill>
                <a:latin typeface="Times New Roman"/>
                <a:cs typeface="Times New Roman"/>
              </a:rPr>
              <a:t> </a:t>
            </a:r>
            <a:r>
              <a:rPr sz="1600" spc="-10" dirty="0">
                <a:solidFill>
                  <a:srgbClr val="353535"/>
                </a:solidFill>
                <a:latin typeface="Times New Roman"/>
                <a:cs typeface="Times New Roman"/>
              </a:rPr>
              <a:t>раствору</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прилили</a:t>
            </a:r>
            <a:r>
              <a:rPr sz="1600" spc="60" dirty="0">
                <a:solidFill>
                  <a:srgbClr val="353535"/>
                </a:solidFill>
                <a:latin typeface="Times New Roman"/>
                <a:cs typeface="Times New Roman"/>
              </a:rPr>
              <a:t> </a:t>
            </a:r>
            <a:r>
              <a:rPr sz="1600" spc="-10" dirty="0">
                <a:solidFill>
                  <a:srgbClr val="353535"/>
                </a:solidFill>
                <a:latin typeface="Times New Roman"/>
                <a:cs typeface="Times New Roman"/>
              </a:rPr>
              <a:t>насыщенный</a:t>
            </a:r>
            <a:r>
              <a:rPr sz="1600" spc="65" dirty="0">
                <a:solidFill>
                  <a:srgbClr val="353535"/>
                </a:solidFill>
                <a:latin typeface="Times New Roman"/>
                <a:cs typeface="Times New Roman"/>
              </a:rPr>
              <a:t> </a:t>
            </a:r>
            <a:r>
              <a:rPr sz="1600" spc="-5" dirty="0">
                <a:solidFill>
                  <a:srgbClr val="353535"/>
                </a:solidFill>
                <a:latin typeface="Times New Roman"/>
                <a:cs typeface="Times New Roman"/>
              </a:rPr>
              <a:t>раствор, </a:t>
            </a:r>
            <a:r>
              <a:rPr sz="1600" spc="-10" dirty="0">
                <a:solidFill>
                  <a:srgbClr val="353535"/>
                </a:solidFill>
                <a:latin typeface="Times New Roman"/>
                <a:cs typeface="Times New Roman"/>
              </a:rPr>
              <a:t>полученный</a:t>
            </a:r>
            <a:r>
              <a:rPr sz="1600" spc="70" dirty="0">
                <a:solidFill>
                  <a:srgbClr val="353535"/>
                </a:solidFill>
                <a:latin typeface="Times New Roman"/>
                <a:cs typeface="Times New Roman"/>
              </a:rPr>
              <a:t> </a:t>
            </a:r>
            <a:r>
              <a:rPr sz="1600" spc="-10" dirty="0">
                <a:solidFill>
                  <a:srgbClr val="353535"/>
                </a:solidFill>
                <a:latin typeface="Times New Roman"/>
                <a:cs typeface="Times New Roman"/>
              </a:rPr>
              <a:t>при</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растворении</a:t>
            </a:r>
            <a:r>
              <a:rPr sz="1600" spc="30" dirty="0">
                <a:solidFill>
                  <a:srgbClr val="353535"/>
                </a:solidFill>
                <a:latin typeface="Times New Roman"/>
                <a:cs typeface="Times New Roman"/>
              </a:rPr>
              <a:t> </a:t>
            </a:r>
            <a:r>
              <a:rPr sz="1600" spc="-5" dirty="0">
                <a:solidFill>
                  <a:srgbClr val="353535"/>
                </a:solidFill>
                <a:latin typeface="Times New Roman"/>
                <a:cs typeface="Times New Roman"/>
              </a:rPr>
              <a:t>96,6</a:t>
            </a:r>
            <a:r>
              <a:rPr sz="1600" dirty="0">
                <a:solidFill>
                  <a:srgbClr val="353535"/>
                </a:solidFill>
                <a:latin typeface="Times New Roman"/>
                <a:cs typeface="Times New Roman"/>
              </a:rPr>
              <a:t> </a:t>
            </a:r>
            <a:r>
              <a:rPr sz="1600" spc="-5" dirty="0">
                <a:solidFill>
                  <a:srgbClr val="353535"/>
                </a:solidFill>
                <a:latin typeface="Times New Roman"/>
                <a:cs typeface="Times New Roman"/>
              </a:rPr>
              <a:t>г</a:t>
            </a:r>
            <a:r>
              <a:rPr sz="1600" spc="15" dirty="0">
                <a:solidFill>
                  <a:srgbClr val="353535"/>
                </a:solidFill>
                <a:latin typeface="Times New Roman"/>
                <a:cs typeface="Times New Roman"/>
              </a:rPr>
              <a:t> </a:t>
            </a:r>
            <a:r>
              <a:rPr sz="1600" spc="-25" dirty="0">
                <a:solidFill>
                  <a:srgbClr val="353535"/>
                </a:solidFill>
                <a:latin typeface="Times New Roman"/>
                <a:cs typeface="Times New Roman"/>
              </a:rPr>
              <a:t>глауберовой</a:t>
            </a:r>
            <a:r>
              <a:rPr sz="1600" spc="25" dirty="0">
                <a:solidFill>
                  <a:srgbClr val="353535"/>
                </a:solidFill>
                <a:latin typeface="Times New Roman"/>
                <a:cs typeface="Times New Roman"/>
              </a:rPr>
              <a:t> </a:t>
            </a:r>
            <a:r>
              <a:rPr sz="1600" spc="-10" dirty="0">
                <a:solidFill>
                  <a:srgbClr val="353535"/>
                </a:solidFill>
                <a:latin typeface="Times New Roman"/>
                <a:cs typeface="Times New Roman"/>
              </a:rPr>
              <a:t>соли </a:t>
            </a:r>
            <a:r>
              <a:rPr sz="1600" spc="-5" dirty="0">
                <a:solidFill>
                  <a:srgbClr val="353535"/>
                </a:solidFill>
                <a:latin typeface="Times New Roman"/>
                <a:cs typeface="Times New Roman"/>
              </a:rPr>
              <a:t> </a:t>
            </a:r>
            <a:r>
              <a:rPr sz="1600" dirty="0">
                <a:solidFill>
                  <a:srgbClr val="353535"/>
                </a:solidFill>
                <a:latin typeface="Times New Roman"/>
                <a:cs typeface="Times New Roman"/>
              </a:rPr>
              <a:t>(Na</a:t>
            </a:r>
            <a:r>
              <a:rPr sz="1575" baseline="-21164" dirty="0">
                <a:solidFill>
                  <a:srgbClr val="353535"/>
                </a:solidFill>
                <a:latin typeface="Times New Roman"/>
                <a:cs typeface="Times New Roman"/>
              </a:rPr>
              <a:t>2</a:t>
            </a:r>
            <a:r>
              <a:rPr sz="1600" dirty="0">
                <a:solidFill>
                  <a:srgbClr val="353535"/>
                </a:solidFill>
                <a:latin typeface="Times New Roman"/>
                <a:cs typeface="Times New Roman"/>
              </a:rPr>
              <a:t>SO</a:t>
            </a:r>
            <a:r>
              <a:rPr sz="1575" baseline="-21164" dirty="0">
                <a:solidFill>
                  <a:srgbClr val="353535"/>
                </a:solidFill>
                <a:latin typeface="Times New Roman"/>
                <a:cs typeface="Times New Roman"/>
              </a:rPr>
              <a:t>4</a:t>
            </a:r>
            <a:r>
              <a:rPr sz="1600" dirty="0">
                <a:solidFill>
                  <a:srgbClr val="353535"/>
                </a:solidFill>
                <a:latin typeface="Times New Roman"/>
                <a:cs typeface="Times New Roman"/>
              </a:rPr>
              <a:t>∙10H</a:t>
            </a:r>
            <a:r>
              <a:rPr sz="1575" baseline="-21164" dirty="0">
                <a:solidFill>
                  <a:srgbClr val="353535"/>
                </a:solidFill>
                <a:latin typeface="Times New Roman"/>
                <a:cs typeface="Times New Roman"/>
              </a:rPr>
              <a:t>2</a:t>
            </a:r>
            <a:r>
              <a:rPr sz="1600" dirty="0">
                <a:solidFill>
                  <a:srgbClr val="353535"/>
                </a:solidFill>
                <a:latin typeface="Times New Roman"/>
                <a:cs typeface="Times New Roman"/>
              </a:rPr>
              <a:t>O)</a:t>
            </a:r>
            <a:r>
              <a:rPr sz="1600" spc="-5" dirty="0">
                <a:solidFill>
                  <a:srgbClr val="353535"/>
                </a:solidFill>
                <a:latin typeface="Times New Roman"/>
                <a:cs typeface="Times New Roman"/>
              </a:rPr>
              <a:t> в</a:t>
            </a:r>
            <a:r>
              <a:rPr sz="1600" spc="-10" dirty="0">
                <a:solidFill>
                  <a:srgbClr val="353535"/>
                </a:solidFill>
                <a:latin typeface="Times New Roman"/>
                <a:cs typeface="Times New Roman"/>
              </a:rPr>
              <a:t> </a:t>
            </a:r>
            <a:r>
              <a:rPr sz="1600" spc="-15" dirty="0">
                <a:solidFill>
                  <a:srgbClr val="353535"/>
                </a:solidFill>
                <a:latin typeface="Times New Roman"/>
                <a:cs typeface="Times New Roman"/>
              </a:rPr>
              <a:t>воде.</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В</a:t>
            </a:r>
            <a:r>
              <a:rPr sz="1600" dirty="0">
                <a:solidFill>
                  <a:srgbClr val="353535"/>
                </a:solidFill>
                <a:latin typeface="Times New Roman"/>
                <a:cs typeface="Times New Roman"/>
              </a:rPr>
              <a:t> </a:t>
            </a:r>
            <a:r>
              <a:rPr sz="1600" spc="-20" dirty="0">
                <a:solidFill>
                  <a:srgbClr val="353535"/>
                </a:solidFill>
                <a:latin typeface="Times New Roman"/>
                <a:cs typeface="Times New Roman"/>
              </a:rPr>
              <a:t>результате</a:t>
            </a:r>
            <a:r>
              <a:rPr sz="1600" spc="10" dirty="0">
                <a:solidFill>
                  <a:srgbClr val="353535"/>
                </a:solidFill>
                <a:latin typeface="Times New Roman"/>
                <a:cs typeface="Times New Roman"/>
              </a:rPr>
              <a:t> </a:t>
            </a:r>
            <a:r>
              <a:rPr sz="1600" spc="-10" dirty="0">
                <a:solidFill>
                  <a:srgbClr val="353535"/>
                </a:solidFill>
                <a:latin typeface="Times New Roman"/>
                <a:cs typeface="Times New Roman"/>
              </a:rPr>
              <a:t>массовая</a:t>
            </a:r>
            <a:r>
              <a:rPr sz="1600" spc="20" dirty="0">
                <a:solidFill>
                  <a:srgbClr val="353535"/>
                </a:solidFill>
                <a:latin typeface="Times New Roman"/>
                <a:cs typeface="Times New Roman"/>
              </a:rPr>
              <a:t> </a:t>
            </a:r>
            <a:r>
              <a:rPr sz="1600" spc="-10" dirty="0">
                <a:solidFill>
                  <a:srgbClr val="353535"/>
                </a:solidFill>
                <a:latin typeface="Times New Roman"/>
                <a:cs typeface="Times New Roman"/>
              </a:rPr>
              <a:t>доля</a:t>
            </a:r>
            <a:r>
              <a:rPr sz="1600" spc="5" dirty="0">
                <a:solidFill>
                  <a:srgbClr val="353535"/>
                </a:solidFill>
                <a:latin typeface="Times New Roman"/>
                <a:cs typeface="Times New Roman"/>
              </a:rPr>
              <a:t> </a:t>
            </a:r>
            <a:r>
              <a:rPr sz="1600" spc="-20" dirty="0">
                <a:solidFill>
                  <a:srgbClr val="353535"/>
                </a:solidFill>
                <a:latin typeface="Times New Roman"/>
                <a:cs typeface="Times New Roman"/>
              </a:rPr>
              <a:t>сульфата</a:t>
            </a:r>
            <a:r>
              <a:rPr sz="1600" spc="35" dirty="0">
                <a:solidFill>
                  <a:srgbClr val="353535"/>
                </a:solidFill>
                <a:latin typeface="Times New Roman"/>
                <a:cs typeface="Times New Roman"/>
              </a:rPr>
              <a:t> </a:t>
            </a:r>
            <a:r>
              <a:rPr sz="1600" spc="-10" dirty="0">
                <a:solidFill>
                  <a:srgbClr val="353535"/>
                </a:solidFill>
                <a:latin typeface="Times New Roman"/>
                <a:cs typeface="Times New Roman"/>
              </a:rPr>
              <a:t>натрия</a:t>
            </a:r>
            <a:r>
              <a:rPr sz="1600" spc="15" dirty="0">
                <a:solidFill>
                  <a:srgbClr val="353535"/>
                </a:solidFill>
                <a:latin typeface="Times New Roman"/>
                <a:cs typeface="Times New Roman"/>
              </a:rPr>
              <a:t> </a:t>
            </a:r>
            <a:r>
              <a:rPr sz="1600" spc="-10" dirty="0">
                <a:solidFill>
                  <a:srgbClr val="353535"/>
                </a:solidFill>
                <a:latin typeface="Times New Roman"/>
                <a:cs typeface="Times New Roman"/>
              </a:rPr>
              <a:t>уменьшилась</a:t>
            </a:r>
            <a:r>
              <a:rPr sz="1600" spc="60" dirty="0">
                <a:solidFill>
                  <a:srgbClr val="353535"/>
                </a:solidFill>
                <a:latin typeface="Times New Roman"/>
                <a:cs typeface="Times New Roman"/>
              </a:rPr>
              <a:t> </a:t>
            </a:r>
            <a:r>
              <a:rPr sz="1600" spc="-5" dirty="0">
                <a:solidFill>
                  <a:srgbClr val="353535"/>
                </a:solidFill>
                <a:latin typeface="Times New Roman"/>
                <a:cs typeface="Times New Roman"/>
              </a:rPr>
              <a:t>в</a:t>
            </a:r>
            <a:r>
              <a:rPr sz="1600" dirty="0">
                <a:solidFill>
                  <a:srgbClr val="353535"/>
                </a:solidFill>
                <a:latin typeface="Times New Roman"/>
                <a:cs typeface="Times New Roman"/>
              </a:rPr>
              <a:t> </a:t>
            </a:r>
            <a:r>
              <a:rPr sz="1600" spc="-5" dirty="0">
                <a:solidFill>
                  <a:srgbClr val="353535"/>
                </a:solidFill>
                <a:latin typeface="Times New Roman"/>
                <a:cs typeface="Times New Roman"/>
              </a:rPr>
              <a:t>4,5</a:t>
            </a:r>
            <a:r>
              <a:rPr sz="1600" spc="5" dirty="0">
                <a:solidFill>
                  <a:srgbClr val="353535"/>
                </a:solidFill>
                <a:latin typeface="Times New Roman"/>
                <a:cs typeface="Times New Roman"/>
              </a:rPr>
              <a:t> </a:t>
            </a:r>
            <a:r>
              <a:rPr sz="1600" spc="-5" dirty="0">
                <a:solidFill>
                  <a:srgbClr val="353535"/>
                </a:solidFill>
                <a:latin typeface="Times New Roman"/>
                <a:cs typeface="Times New Roman"/>
              </a:rPr>
              <a:t>раза.</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Определите</a:t>
            </a:r>
            <a:r>
              <a:rPr sz="1600" spc="40" dirty="0">
                <a:solidFill>
                  <a:srgbClr val="353535"/>
                </a:solidFill>
                <a:latin typeface="Times New Roman"/>
                <a:cs typeface="Times New Roman"/>
              </a:rPr>
              <a:t> </a:t>
            </a:r>
            <a:r>
              <a:rPr sz="1600" spc="-5" dirty="0">
                <a:solidFill>
                  <a:srgbClr val="353535"/>
                </a:solidFill>
                <a:latin typeface="Times New Roman"/>
                <a:cs typeface="Times New Roman"/>
              </a:rPr>
              <a:t>растворимость </a:t>
            </a:r>
            <a:r>
              <a:rPr sz="1600" dirty="0">
                <a:solidFill>
                  <a:srgbClr val="353535"/>
                </a:solidFill>
                <a:latin typeface="Times New Roman"/>
                <a:cs typeface="Times New Roman"/>
              </a:rPr>
              <a:t> </a:t>
            </a:r>
            <a:r>
              <a:rPr sz="1600" spc="-15" dirty="0">
                <a:solidFill>
                  <a:srgbClr val="353535"/>
                </a:solidFill>
                <a:latin typeface="Times New Roman"/>
                <a:cs typeface="Times New Roman"/>
              </a:rPr>
              <a:t>безводного</a:t>
            </a:r>
            <a:r>
              <a:rPr sz="1600" dirty="0">
                <a:solidFill>
                  <a:srgbClr val="353535"/>
                </a:solidFill>
                <a:latin typeface="Times New Roman"/>
                <a:cs typeface="Times New Roman"/>
              </a:rPr>
              <a:t> </a:t>
            </a:r>
            <a:r>
              <a:rPr sz="1600" spc="-20" dirty="0">
                <a:solidFill>
                  <a:srgbClr val="353535"/>
                </a:solidFill>
                <a:latin typeface="Times New Roman"/>
                <a:cs typeface="Times New Roman"/>
              </a:rPr>
              <a:t>сульфата</a:t>
            </a:r>
            <a:r>
              <a:rPr sz="1600" spc="15" dirty="0">
                <a:solidFill>
                  <a:srgbClr val="353535"/>
                </a:solidFill>
                <a:latin typeface="Times New Roman"/>
                <a:cs typeface="Times New Roman"/>
              </a:rPr>
              <a:t> </a:t>
            </a:r>
            <a:r>
              <a:rPr sz="1600" spc="-10" dirty="0">
                <a:solidFill>
                  <a:srgbClr val="353535"/>
                </a:solidFill>
                <a:latin typeface="Times New Roman"/>
                <a:cs typeface="Times New Roman"/>
              </a:rPr>
              <a:t>натрия</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на</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100г</a:t>
            </a:r>
            <a:r>
              <a:rPr sz="1600" spc="-15" dirty="0">
                <a:solidFill>
                  <a:srgbClr val="353535"/>
                </a:solidFill>
                <a:latin typeface="Times New Roman"/>
                <a:cs typeface="Times New Roman"/>
              </a:rPr>
              <a:t> воды.</a:t>
            </a:r>
            <a:endParaRPr sz="1600">
              <a:latin typeface="Times New Roman"/>
              <a:cs typeface="Times New Roman"/>
            </a:endParaRPr>
          </a:p>
        </p:txBody>
      </p:sp>
      <p:sp>
        <p:nvSpPr>
          <p:cNvPr id="3" name="object 3"/>
          <p:cNvSpPr txBox="1"/>
          <p:nvPr/>
        </p:nvSpPr>
        <p:spPr>
          <a:xfrm>
            <a:off x="553313" y="2291537"/>
            <a:ext cx="10493375" cy="2278380"/>
          </a:xfrm>
          <a:prstGeom prst="rect">
            <a:avLst/>
          </a:prstGeom>
        </p:spPr>
        <p:txBody>
          <a:bodyPr vert="horz" wrap="square" lIns="0" tIns="8890" rIns="0" bIns="0" rtlCol="0">
            <a:spAutoFit/>
          </a:bodyPr>
          <a:lstStyle/>
          <a:p>
            <a:pPr marL="500380" marR="17780">
              <a:lnSpc>
                <a:spcPct val="101000"/>
              </a:lnSpc>
              <a:spcBef>
                <a:spcPts val="70"/>
              </a:spcBef>
            </a:pPr>
            <a:r>
              <a:rPr sz="2400" i="1" spc="-5" dirty="0">
                <a:latin typeface="Calibri"/>
                <a:cs typeface="Calibri"/>
              </a:rPr>
              <a:t>3-й</a:t>
            </a:r>
            <a:r>
              <a:rPr sz="2400" i="1" spc="5" dirty="0">
                <a:latin typeface="Calibri"/>
                <a:cs typeface="Calibri"/>
              </a:rPr>
              <a:t> </a:t>
            </a:r>
            <a:r>
              <a:rPr sz="2400" i="1" dirty="0">
                <a:latin typeface="Calibri"/>
                <a:cs typeface="Calibri"/>
              </a:rPr>
              <a:t>фрагмент:</a:t>
            </a:r>
            <a:r>
              <a:rPr sz="2400" i="1" spc="5" dirty="0">
                <a:latin typeface="Calibri"/>
                <a:cs typeface="Calibri"/>
              </a:rPr>
              <a:t> </a:t>
            </a:r>
            <a:r>
              <a:rPr sz="2400" spc="-5" dirty="0">
                <a:latin typeface="Calibri"/>
                <a:cs typeface="Calibri"/>
              </a:rPr>
              <a:t>«</a:t>
            </a:r>
            <a:r>
              <a:rPr sz="2400" spc="-5" dirty="0">
                <a:solidFill>
                  <a:srgbClr val="353535"/>
                </a:solidFill>
                <a:latin typeface="Times New Roman"/>
                <a:cs typeface="Times New Roman"/>
              </a:rPr>
              <a:t>В</a:t>
            </a:r>
            <a:r>
              <a:rPr sz="2400" spc="10" dirty="0">
                <a:solidFill>
                  <a:srgbClr val="353535"/>
                </a:solidFill>
                <a:latin typeface="Times New Roman"/>
                <a:cs typeface="Times New Roman"/>
              </a:rPr>
              <a:t> </a:t>
            </a:r>
            <a:r>
              <a:rPr sz="2400" spc="-30" dirty="0">
                <a:solidFill>
                  <a:srgbClr val="353535"/>
                </a:solidFill>
                <a:latin typeface="Times New Roman"/>
                <a:cs typeface="Times New Roman"/>
              </a:rPr>
              <a:t>результате</a:t>
            </a:r>
            <a:r>
              <a:rPr sz="2400" spc="-10" dirty="0">
                <a:solidFill>
                  <a:srgbClr val="353535"/>
                </a:solidFill>
                <a:latin typeface="Times New Roman"/>
                <a:cs typeface="Times New Roman"/>
              </a:rPr>
              <a:t> массовая</a:t>
            </a:r>
            <a:r>
              <a:rPr sz="2400" dirty="0">
                <a:solidFill>
                  <a:srgbClr val="353535"/>
                </a:solidFill>
                <a:latin typeface="Times New Roman"/>
                <a:cs typeface="Times New Roman"/>
              </a:rPr>
              <a:t> </a:t>
            </a:r>
            <a:r>
              <a:rPr sz="2400" spc="-15" dirty="0">
                <a:solidFill>
                  <a:srgbClr val="353535"/>
                </a:solidFill>
                <a:latin typeface="Times New Roman"/>
                <a:cs typeface="Times New Roman"/>
              </a:rPr>
              <a:t>доля</a:t>
            </a:r>
            <a:r>
              <a:rPr sz="2400" spc="10" dirty="0">
                <a:solidFill>
                  <a:srgbClr val="353535"/>
                </a:solidFill>
                <a:latin typeface="Times New Roman"/>
                <a:cs typeface="Times New Roman"/>
              </a:rPr>
              <a:t> </a:t>
            </a:r>
            <a:r>
              <a:rPr sz="2400" spc="-25" dirty="0">
                <a:solidFill>
                  <a:srgbClr val="353535"/>
                </a:solidFill>
                <a:latin typeface="Times New Roman"/>
                <a:cs typeface="Times New Roman"/>
              </a:rPr>
              <a:t>сульфата</a:t>
            </a:r>
            <a:r>
              <a:rPr sz="2400" spc="-15" dirty="0">
                <a:solidFill>
                  <a:srgbClr val="353535"/>
                </a:solidFill>
                <a:latin typeface="Times New Roman"/>
                <a:cs typeface="Times New Roman"/>
              </a:rPr>
              <a:t> </a:t>
            </a:r>
            <a:r>
              <a:rPr sz="2400" spc="-10" dirty="0">
                <a:solidFill>
                  <a:srgbClr val="353535"/>
                </a:solidFill>
                <a:latin typeface="Times New Roman"/>
                <a:cs typeface="Times New Roman"/>
              </a:rPr>
              <a:t>натрия</a:t>
            </a:r>
            <a:r>
              <a:rPr sz="2400" spc="15" dirty="0">
                <a:solidFill>
                  <a:srgbClr val="353535"/>
                </a:solidFill>
                <a:latin typeface="Times New Roman"/>
                <a:cs typeface="Times New Roman"/>
              </a:rPr>
              <a:t> </a:t>
            </a:r>
            <a:r>
              <a:rPr sz="2400" spc="-5" dirty="0">
                <a:solidFill>
                  <a:srgbClr val="353535"/>
                </a:solidFill>
                <a:latin typeface="Times New Roman"/>
                <a:cs typeface="Times New Roman"/>
              </a:rPr>
              <a:t>уменьшилась</a:t>
            </a:r>
            <a:r>
              <a:rPr sz="2400" dirty="0">
                <a:solidFill>
                  <a:srgbClr val="353535"/>
                </a:solidFill>
                <a:latin typeface="Times New Roman"/>
                <a:cs typeface="Times New Roman"/>
              </a:rPr>
              <a:t> в </a:t>
            </a:r>
            <a:r>
              <a:rPr sz="2400" spc="-585" dirty="0">
                <a:solidFill>
                  <a:srgbClr val="353535"/>
                </a:solidFill>
                <a:latin typeface="Times New Roman"/>
                <a:cs typeface="Times New Roman"/>
              </a:rPr>
              <a:t> </a:t>
            </a:r>
            <a:r>
              <a:rPr sz="2400" dirty="0">
                <a:solidFill>
                  <a:srgbClr val="353535"/>
                </a:solidFill>
                <a:latin typeface="Times New Roman"/>
                <a:cs typeface="Times New Roman"/>
              </a:rPr>
              <a:t>4,5 раза.</a:t>
            </a:r>
            <a:r>
              <a:rPr sz="2400" spc="-5" dirty="0">
                <a:solidFill>
                  <a:srgbClr val="353535"/>
                </a:solidFill>
                <a:latin typeface="Times New Roman"/>
                <a:cs typeface="Times New Roman"/>
              </a:rPr>
              <a:t> </a:t>
            </a:r>
            <a:r>
              <a:rPr sz="2400" spc="-10" dirty="0">
                <a:solidFill>
                  <a:srgbClr val="353535"/>
                </a:solidFill>
                <a:latin typeface="Times New Roman"/>
                <a:cs typeface="Times New Roman"/>
              </a:rPr>
              <a:t>Определите</a:t>
            </a:r>
            <a:r>
              <a:rPr sz="2400" spc="20" dirty="0">
                <a:solidFill>
                  <a:srgbClr val="353535"/>
                </a:solidFill>
                <a:latin typeface="Times New Roman"/>
                <a:cs typeface="Times New Roman"/>
              </a:rPr>
              <a:t> </a:t>
            </a:r>
            <a:r>
              <a:rPr sz="2400" dirty="0">
                <a:solidFill>
                  <a:srgbClr val="353535"/>
                </a:solidFill>
                <a:latin typeface="Times New Roman"/>
                <a:cs typeface="Times New Roman"/>
              </a:rPr>
              <a:t>растворимость</a:t>
            </a:r>
            <a:r>
              <a:rPr sz="2400" spc="5" dirty="0">
                <a:solidFill>
                  <a:srgbClr val="353535"/>
                </a:solidFill>
                <a:latin typeface="Times New Roman"/>
                <a:cs typeface="Times New Roman"/>
              </a:rPr>
              <a:t> </a:t>
            </a:r>
            <a:r>
              <a:rPr sz="2400" spc="-20" dirty="0">
                <a:solidFill>
                  <a:srgbClr val="353535"/>
                </a:solidFill>
                <a:latin typeface="Times New Roman"/>
                <a:cs typeface="Times New Roman"/>
              </a:rPr>
              <a:t>безводного</a:t>
            </a:r>
            <a:r>
              <a:rPr sz="2400" spc="25" dirty="0">
                <a:solidFill>
                  <a:srgbClr val="353535"/>
                </a:solidFill>
                <a:latin typeface="Times New Roman"/>
                <a:cs typeface="Times New Roman"/>
              </a:rPr>
              <a:t> </a:t>
            </a:r>
            <a:r>
              <a:rPr sz="2400" spc="-25" dirty="0">
                <a:solidFill>
                  <a:srgbClr val="353535"/>
                </a:solidFill>
                <a:latin typeface="Times New Roman"/>
                <a:cs typeface="Times New Roman"/>
              </a:rPr>
              <a:t>сульфата</a:t>
            </a:r>
            <a:r>
              <a:rPr sz="2400" spc="-20" dirty="0">
                <a:solidFill>
                  <a:srgbClr val="353535"/>
                </a:solidFill>
                <a:latin typeface="Times New Roman"/>
                <a:cs typeface="Times New Roman"/>
              </a:rPr>
              <a:t> </a:t>
            </a:r>
            <a:r>
              <a:rPr sz="2400" spc="-10" dirty="0">
                <a:solidFill>
                  <a:srgbClr val="353535"/>
                </a:solidFill>
                <a:latin typeface="Times New Roman"/>
                <a:cs typeface="Times New Roman"/>
              </a:rPr>
              <a:t>натрия</a:t>
            </a:r>
            <a:r>
              <a:rPr sz="2400" spc="10" dirty="0">
                <a:solidFill>
                  <a:srgbClr val="353535"/>
                </a:solidFill>
                <a:latin typeface="Times New Roman"/>
                <a:cs typeface="Times New Roman"/>
              </a:rPr>
              <a:t> </a:t>
            </a:r>
            <a:r>
              <a:rPr sz="2400" spc="-5" dirty="0">
                <a:solidFill>
                  <a:srgbClr val="353535"/>
                </a:solidFill>
                <a:latin typeface="Times New Roman"/>
                <a:cs typeface="Times New Roman"/>
              </a:rPr>
              <a:t>на </a:t>
            </a:r>
            <a:r>
              <a:rPr sz="2400" dirty="0">
                <a:solidFill>
                  <a:srgbClr val="353535"/>
                </a:solidFill>
                <a:latin typeface="Times New Roman"/>
                <a:cs typeface="Times New Roman"/>
              </a:rPr>
              <a:t>100г </a:t>
            </a:r>
            <a:r>
              <a:rPr sz="2400" spc="5" dirty="0">
                <a:solidFill>
                  <a:srgbClr val="353535"/>
                </a:solidFill>
                <a:latin typeface="Times New Roman"/>
                <a:cs typeface="Times New Roman"/>
              </a:rPr>
              <a:t> </a:t>
            </a:r>
            <a:r>
              <a:rPr sz="2400" spc="-20" dirty="0">
                <a:solidFill>
                  <a:srgbClr val="353535"/>
                </a:solidFill>
                <a:latin typeface="Times New Roman"/>
                <a:cs typeface="Times New Roman"/>
              </a:rPr>
              <a:t>воды.</a:t>
            </a:r>
            <a:r>
              <a:rPr sz="2000" spc="-20" dirty="0">
                <a:solidFill>
                  <a:srgbClr val="353535"/>
                </a:solidFill>
                <a:latin typeface="Times New Roman"/>
                <a:cs typeface="Times New Roman"/>
              </a:rPr>
              <a:t>»</a:t>
            </a:r>
            <a:endParaRPr sz="2000">
              <a:latin typeface="Times New Roman"/>
              <a:cs typeface="Times New Roman"/>
            </a:endParaRPr>
          </a:p>
          <a:p>
            <a:pPr marL="500380">
              <a:lnSpc>
                <a:spcPct val="100000"/>
              </a:lnSpc>
              <a:spcBef>
                <a:spcPts val="395"/>
              </a:spcBef>
            </a:pPr>
            <a:r>
              <a:rPr sz="2800" dirty="0">
                <a:latin typeface="Times New Roman"/>
                <a:cs typeface="Times New Roman"/>
              </a:rPr>
              <a:t>Химических</a:t>
            </a:r>
            <a:r>
              <a:rPr sz="2800" spc="25" dirty="0">
                <a:latin typeface="Times New Roman"/>
                <a:cs typeface="Times New Roman"/>
              </a:rPr>
              <a:t> </a:t>
            </a:r>
            <a:r>
              <a:rPr sz="2800" spc="-5" dirty="0">
                <a:latin typeface="Times New Roman"/>
                <a:cs typeface="Times New Roman"/>
              </a:rPr>
              <a:t>реакций</a:t>
            </a:r>
            <a:r>
              <a:rPr sz="2800" dirty="0">
                <a:latin typeface="Times New Roman"/>
                <a:cs typeface="Times New Roman"/>
              </a:rPr>
              <a:t> </a:t>
            </a:r>
            <a:r>
              <a:rPr sz="2800" spc="-60" dirty="0">
                <a:latin typeface="Times New Roman"/>
                <a:cs typeface="Times New Roman"/>
              </a:rPr>
              <a:t>нет.</a:t>
            </a:r>
            <a:endParaRPr sz="2800">
              <a:latin typeface="Times New Roman"/>
              <a:cs typeface="Times New Roman"/>
            </a:endParaRPr>
          </a:p>
          <a:p>
            <a:pPr marL="50800">
              <a:lnSpc>
                <a:spcPct val="100000"/>
              </a:lnSpc>
              <a:spcBef>
                <a:spcPts val="2405"/>
              </a:spcBef>
            </a:pPr>
            <a:r>
              <a:rPr sz="2400" b="1" dirty="0">
                <a:solidFill>
                  <a:srgbClr val="FF0000"/>
                </a:solidFill>
                <a:latin typeface="Calibri"/>
                <a:cs typeface="Calibri"/>
              </a:rPr>
              <a:t>Б)</a:t>
            </a:r>
            <a:r>
              <a:rPr sz="2400" b="1" spc="-10" dirty="0">
                <a:solidFill>
                  <a:srgbClr val="FF0000"/>
                </a:solidFill>
                <a:latin typeface="Calibri"/>
                <a:cs typeface="Calibri"/>
              </a:rPr>
              <a:t> </a:t>
            </a:r>
            <a:r>
              <a:rPr sz="2400" b="1" spc="-35" dirty="0">
                <a:solidFill>
                  <a:srgbClr val="FF0000"/>
                </a:solidFill>
                <a:latin typeface="Calibri"/>
                <a:cs typeface="Calibri"/>
              </a:rPr>
              <a:t>Главный</a:t>
            </a:r>
            <a:r>
              <a:rPr sz="2400" b="1" dirty="0">
                <a:solidFill>
                  <a:srgbClr val="FF0000"/>
                </a:solidFill>
                <a:latin typeface="Calibri"/>
                <a:cs typeface="Calibri"/>
              </a:rPr>
              <a:t> вопрос</a:t>
            </a:r>
            <a:r>
              <a:rPr sz="2400" b="1" spc="-10" dirty="0">
                <a:solidFill>
                  <a:srgbClr val="FF0000"/>
                </a:solidFill>
                <a:latin typeface="Calibri"/>
                <a:cs typeface="Calibri"/>
              </a:rPr>
              <a:t> </a:t>
            </a:r>
            <a:r>
              <a:rPr sz="2400" b="1" spc="-5" dirty="0">
                <a:solidFill>
                  <a:srgbClr val="FF0000"/>
                </a:solidFill>
                <a:latin typeface="Calibri"/>
                <a:cs typeface="Calibri"/>
              </a:rPr>
              <a:t>задачи</a:t>
            </a:r>
            <a:r>
              <a:rPr sz="2400" b="1" spc="15" dirty="0">
                <a:solidFill>
                  <a:srgbClr val="FF0000"/>
                </a:solidFill>
                <a:latin typeface="Calibri"/>
                <a:cs typeface="Calibri"/>
              </a:rPr>
              <a:t> </a:t>
            </a:r>
            <a:r>
              <a:rPr sz="2400" b="1" dirty="0">
                <a:solidFill>
                  <a:srgbClr val="FF0000"/>
                </a:solidFill>
                <a:latin typeface="Calibri"/>
                <a:cs typeface="Calibri"/>
              </a:rPr>
              <a:t>–</a:t>
            </a:r>
            <a:r>
              <a:rPr sz="2400" b="1" spc="-10" dirty="0">
                <a:solidFill>
                  <a:srgbClr val="FF0000"/>
                </a:solidFill>
                <a:latin typeface="Calibri"/>
                <a:cs typeface="Calibri"/>
              </a:rPr>
              <a:t> </a:t>
            </a:r>
            <a:r>
              <a:rPr sz="2400" b="1" spc="-5" dirty="0">
                <a:solidFill>
                  <a:srgbClr val="FF0000"/>
                </a:solidFill>
                <a:latin typeface="Calibri"/>
                <a:cs typeface="Calibri"/>
              </a:rPr>
              <a:t>Na</a:t>
            </a:r>
            <a:r>
              <a:rPr sz="2400" b="1" spc="-7" baseline="-20833" dirty="0">
                <a:solidFill>
                  <a:srgbClr val="FF0000"/>
                </a:solidFill>
                <a:latin typeface="Calibri"/>
                <a:cs typeface="Calibri"/>
              </a:rPr>
              <a:t>2</a:t>
            </a:r>
            <a:r>
              <a:rPr sz="2400" b="1" spc="-5" dirty="0">
                <a:solidFill>
                  <a:srgbClr val="FF0000"/>
                </a:solidFill>
                <a:latin typeface="Calibri"/>
                <a:cs typeface="Calibri"/>
              </a:rPr>
              <a:t>SO</a:t>
            </a:r>
            <a:r>
              <a:rPr sz="2400" b="1" spc="-7" baseline="-20833" dirty="0">
                <a:solidFill>
                  <a:srgbClr val="FF0000"/>
                </a:solidFill>
                <a:latin typeface="Calibri"/>
                <a:cs typeface="Calibri"/>
              </a:rPr>
              <a:t>4</a:t>
            </a:r>
            <a:r>
              <a:rPr sz="2400" b="1" spc="247" baseline="-20833" dirty="0">
                <a:solidFill>
                  <a:srgbClr val="FF0000"/>
                </a:solidFill>
                <a:latin typeface="Calibri"/>
                <a:cs typeface="Calibri"/>
              </a:rPr>
              <a:t> </a:t>
            </a:r>
            <a:r>
              <a:rPr sz="2400" b="1" dirty="0">
                <a:solidFill>
                  <a:srgbClr val="FF0000"/>
                </a:solidFill>
                <a:latin typeface="Calibri"/>
                <a:cs typeface="Calibri"/>
              </a:rPr>
              <a:t>после</a:t>
            </a:r>
            <a:r>
              <a:rPr sz="2400" b="1" spc="-15" dirty="0">
                <a:solidFill>
                  <a:srgbClr val="FF0000"/>
                </a:solidFill>
                <a:latin typeface="Calibri"/>
                <a:cs typeface="Calibri"/>
              </a:rPr>
              <a:t> </a:t>
            </a:r>
            <a:r>
              <a:rPr sz="2400" b="1" spc="-5" dirty="0">
                <a:solidFill>
                  <a:srgbClr val="FF0000"/>
                </a:solidFill>
                <a:latin typeface="Calibri"/>
                <a:cs typeface="Calibri"/>
              </a:rPr>
              <a:t>реакции.</a:t>
            </a:r>
            <a:endParaRPr sz="2400">
              <a:latin typeface="Calibri"/>
              <a:cs typeface="Calibri"/>
            </a:endParaRPr>
          </a:p>
        </p:txBody>
      </p:sp>
      <p:sp>
        <p:nvSpPr>
          <p:cNvPr id="4" name="object 4"/>
          <p:cNvSpPr txBox="1"/>
          <p:nvPr/>
        </p:nvSpPr>
        <p:spPr>
          <a:xfrm>
            <a:off x="8187308" y="1187577"/>
            <a:ext cx="229235" cy="188595"/>
          </a:xfrm>
          <a:prstGeom prst="rect">
            <a:avLst/>
          </a:prstGeom>
        </p:spPr>
        <p:txBody>
          <a:bodyPr vert="horz" wrap="square" lIns="0" tIns="14604" rIns="0" bIns="0" rtlCol="0">
            <a:spAutoFit/>
          </a:bodyPr>
          <a:lstStyle/>
          <a:p>
            <a:pPr marL="12700">
              <a:lnSpc>
                <a:spcPct val="100000"/>
              </a:lnSpc>
              <a:spcBef>
                <a:spcPts val="114"/>
              </a:spcBef>
            </a:pPr>
            <a:r>
              <a:rPr sz="1050" spc="5" dirty="0">
                <a:latin typeface="Times New Roman"/>
                <a:cs typeface="Times New Roman"/>
              </a:rPr>
              <a:t>3</a:t>
            </a:r>
            <a:r>
              <a:rPr sz="1050" spc="190" dirty="0">
                <a:latin typeface="Times New Roman"/>
                <a:cs typeface="Times New Roman"/>
              </a:rPr>
              <a:t> </a:t>
            </a:r>
            <a:r>
              <a:rPr sz="1050" spc="5" dirty="0">
                <a:latin typeface="Times New Roman"/>
                <a:cs typeface="Times New Roman"/>
              </a:rPr>
              <a:t>2</a:t>
            </a:r>
            <a:endParaRPr sz="1050">
              <a:latin typeface="Times New Roman"/>
              <a:cs typeface="Times New Roman"/>
            </a:endParaRPr>
          </a:p>
        </p:txBody>
      </p:sp>
      <p:sp>
        <p:nvSpPr>
          <p:cNvPr id="5" name="object 5"/>
          <p:cNvSpPr txBox="1"/>
          <p:nvPr/>
        </p:nvSpPr>
        <p:spPr>
          <a:xfrm>
            <a:off x="9062084" y="1071753"/>
            <a:ext cx="262890" cy="269240"/>
          </a:xfrm>
          <a:prstGeom prst="rect">
            <a:avLst/>
          </a:prstGeom>
        </p:spPr>
        <p:txBody>
          <a:bodyPr vert="horz" wrap="square" lIns="0" tIns="12065" rIns="0" bIns="0" rtlCol="0">
            <a:spAutoFit/>
          </a:bodyPr>
          <a:lstStyle/>
          <a:p>
            <a:pPr marL="12700">
              <a:lnSpc>
                <a:spcPct val="100000"/>
              </a:lnSpc>
              <a:spcBef>
                <a:spcPts val="95"/>
              </a:spcBef>
            </a:pPr>
            <a:r>
              <a:rPr sz="1600" spc="-10" dirty="0">
                <a:latin typeface="Times New Roman"/>
                <a:cs typeface="Times New Roman"/>
              </a:rPr>
              <a:t>(</a:t>
            </a:r>
            <a:r>
              <a:rPr sz="1600" dirty="0">
                <a:latin typeface="Times New Roman"/>
                <a:cs typeface="Times New Roman"/>
              </a:rPr>
              <a:t>1)</a:t>
            </a:r>
            <a:endParaRPr sz="1600">
              <a:latin typeface="Times New Roman"/>
              <a:cs typeface="Times New Roman"/>
            </a:endParaRPr>
          </a:p>
        </p:txBody>
      </p:sp>
      <p:sp>
        <p:nvSpPr>
          <p:cNvPr id="6" name="object 6"/>
          <p:cNvSpPr txBox="1"/>
          <p:nvPr/>
        </p:nvSpPr>
        <p:spPr>
          <a:xfrm>
            <a:off x="535940" y="1418082"/>
            <a:ext cx="3003550" cy="391160"/>
          </a:xfrm>
          <a:prstGeom prst="rect">
            <a:avLst/>
          </a:prstGeom>
        </p:spPr>
        <p:txBody>
          <a:bodyPr vert="horz" wrap="square" lIns="0" tIns="12700" rIns="0" bIns="0" rtlCol="0">
            <a:spAutoFit/>
          </a:bodyPr>
          <a:lstStyle/>
          <a:p>
            <a:pPr marL="12700">
              <a:lnSpc>
                <a:spcPct val="100000"/>
              </a:lnSpc>
              <a:spcBef>
                <a:spcPts val="100"/>
              </a:spcBef>
            </a:pPr>
            <a:r>
              <a:rPr sz="2400" b="1" dirty="0">
                <a:latin typeface="Calibri"/>
                <a:cs typeface="Calibri"/>
              </a:rPr>
              <a:t>А)</a:t>
            </a:r>
            <a:r>
              <a:rPr sz="2400" b="1" spc="-55" dirty="0">
                <a:latin typeface="Calibri"/>
                <a:cs typeface="Calibri"/>
              </a:rPr>
              <a:t> </a:t>
            </a:r>
            <a:r>
              <a:rPr sz="2400" b="1" spc="-10" dirty="0">
                <a:latin typeface="Calibri"/>
                <a:cs typeface="Calibri"/>
              </a:rPr>
              <a:t>Уравнения</a:t>
            </a:r>
            <a:r>
              <a:rPr sz="2400" b="1" spc="-25" dirty="0">
                <a:latin typeface="Calibri"/>
                <a:cs typeface="Calibri"/>
              </a:rPr>
              <a:t> </a:t>
            </a:r>
            <a:r>
              <a:rPr sz="2400" b="1" dirty="0">
                <a:latin typeface="Calibri"/>
                <a:cs typeface="Calibri"/>
              </a:rPr>
              <a:t>реакций</a:t>
            </a:r>
            <a:endParaRPr sz="2400">
              <a:latin typeface="Calibri"/>
              <a:cs typeface="Calibri"/>
            </a:endParaRPr>
          </a:p>
        </p:txBody>
      </p:sp>
      <p:grpSp>
        <p:nvGrpSpPr>
          <p:cNvPr id="7" name="object 7"/>
          <p:cNvGrpSpPr/>
          <p:nvPr/>
        </p:nvGrpSpPr>
        <p:grpSpPr>
          <a:xfrm>
            <a:off x="6986651" y="1009522"/>
            <a:ext cx="416559" cy="416559"/>
            <a:chOff x="6986651" y="1009522"/>
            <a:chExt cx="416559" cy="416559"/>
          </a:xfrm>
        </p:grpSpPr>
        <p:sp>
          <p:nvSpPr>
            <p:cNvPr id="8" name="object 8"/>
            <p:cNvSpPr/>
            <p:nvPr/>
          </p:nvSpPr>
          <p:spPr>
            <a:xfrm>
              <a:off x="6993001" y="1015872"/>
              <a:ext cx="403860" cy="403860"/>
            </a:xfrm>
            <a:custGeom>
              <a:avLst/>
              <a:gdLst/>
              <a:ahLst/>
              <a:cxnLst/>
              <a:rect l="l" t="t" r="r" b="b"/>
              <a:pathLst>
                <a:path w="403859" h="403859">
                  <a:moveTo>
                    <a:pt x="201930" y="0"/>
                  </a:moveTo>
                  <a:lnTo>
                    <a:pt x="155634" y="5333"/>
                  </a:lnTo>
                  <a:lnTo>
                    <a:pt x="113133" y="20527"/>
                  </a:lnTo>
                  <a:lnTo>
                    <a:pt x="75640" y="44367"/>
                  </a:lnTo>
                  <a:lnTo>
                    <a:pt x="44367" y="75640"/>
                  </a:lnTo>
                  <a:lnTo>
                    <a:pt x="20527" y="113133"/>
                  </a:lnTo>
                  <a:lnTo>
                    <a:pt x="5334" y="155634"/>
                  </a:lnTo>
                  <a:lnTo>
                    <a:pt x="0" y="201929"/>
                  </a:lnTo>
                  <a:lnTo>
                    <a:pt x="5333" y="248225"/>
                  </a:lnTo>
                  <a:lnTo>
                    <a:pt x="20527" y="290726"/>
                  </a:lnTo>
                  <a:lnTo>
                    <a:pt x="44367" y="328219"/>
                  </a:lnTo>
                  <a:lnTo>
                    <a:pt x="75640" y="359492"/>
                  </a:lnTo>
                  <a:lnTo>
                    <a:pt x="113133" y="383332"/>
                  </a:lnTo>
                  <a:lnTo>
                    <a:pt x="155634" y="398525"/>
                  </a:lnTo>
                  <a:lnTo>
                    <a:pt x="201930" y="403859"/>
                  </a:lnTo>
                  <a:lnTo>
                    <a:pt x="248265" y="398525"/>
                  </a:lnTo>
                  <a:lnTo>
                    <a:pt x="290781" y="383332"/>
                  </a:lnTo>
                  <a:lnTo>
                    <a:pt x="328273" y="359492"/>
                  </a:lnTo>
                  <a:lnTo>
                    <a:pt x="359532" y="328219"/>
                  </a:lnTo>
                  <a:lnTo>
                    <a:pt x="383354" y="290726"/>
                  </a:lnTo>
                  <a:lnTo>
                    <a:pt x="398532" y="248225"/>
                  </a:lnTo>
                  <a:lnTo>
                    <a:pt x="403860" y="201929"/>
                  </a:lnTo>
                  <a:lnTo>
                    <a:pt x="398532" y="155634"/>
                  </a:lnTo>
                  <a:lnTo>
                    <a:pt x="383354" y="113133"/>
                  </a:lnTo>
                  <a:lnTo>
                    <a:pt x="359532" y="75640"/>
                  </a:lnTo>
                  <a:lnTo>
                    <a:pt x="328273" y="44367"/>
                  </a:lnTo>
                  <a:lnTo>
                    <a:pt x="290781" y="20527"/>
                  </a:lnTo>
                  <a:lnTo>
                    <a:pt x="248265" y="5333"/>
                  </a:lnTo>
                  <a:lnTo>
                    <a:pt x="201930" y="0"/>
                  </a:lnTo>
                  <a:close/>
                </a:path>
              </a:pathLst>
            </a:custGeom>
            <a:solidFill>
              <a:srgbClr val="5B9BD4"/>
            </a:solidFill>
          </p:spPr>
          <p:txBody>
            <a:bodyPr wrap="square" lIns="0" tIns="0" rIns="0" bIns="0" rtlCol="0"/>
            <a:lstStyle/>
            <a:p>
              <a:endParaRPr/>
            </a:p>
          </p:txBody>
        </p:sp>
        <p:sp>
          <p:nvSpPr>
            <p:cNvPr id="9" name="object 9"/>
            <p:cNvSpPr/>
            <p:nvPr/>
          </p:nvSpPr>
          <p:spPr>
            <a:xfrm>
              <a:off x="6993001" y="1015872"/>
              <a:ext cx="403860" cy="403860"/>
            </a:xfrm>
            <a:custGeom>
              <a:avLst/>
              <a:gdLst/>
              <a:ahLst/>
              <a:cxnLst/>
              <a:rect l="l" t="t" r="r" b="b"/>
              <a:pathLst>
                <a:path w="403859" h="403859">
                  <a:moveTo>
                    <a:pt x="0" y="201929"/>
                  </a:moveTo>
                  <a:lnTo>
                    <a:pt x="5334" y="155634"/>
                  </a:lnTo>
                  <a:lnTo>
                    <a:pt x="20527" y="113133"/>
                  </a:lnTo>
                  <a:lnTo>
                    <a:pt x="44367" y="75640"/>
                  </a:lnTo>
                  <a:lnTo>
                    <a:pt x="75640" y="44367"/>
                  </a:lnTo>
                  <a:lnTo>
                    <a:pt x="113133" y="20527"/>
                  </a:lnTo>
                  <a:lnTo>
                    <a:pt x="155634" y="5333"/>
                  </a:lnTo>
                  <a:lnTo>
                    <a:pt x="201930" y="0"/>
                  </a:lnTo>
                  <a:lnTo>
                    <a:pt x="248265" y="5333"/>
                  </a:lnTo>
                  <a:lnTo>
                    <a:pt x="290781" y="20527"/>
                  </a:lnTo>
                  <a:lnTo>
                    <a:pt x="328273" y="44367"/>
                  </a:lnTo>
                  <a:lnTo>
                    <a:pt x="359532" y="75640"/>
                  </a:lnTo>
                  <a:lnTo>
                    <a:pt x="383354" y="113133"/>
                  </a:lnTo>
                  <a:lnTo>
                    <a:pt x="398532" y="155634"/>
                  </a:lnTo>
                  <a:lnTo>
                    <a:pt x="403860" y="201929"/>
                  </a:lnTo>
                  <a:lnTo>
                    <a:pt x="398532" y="248225"/>
                  </a:lnTo>
                  <a:lnTo>
                    <a:pt x="383354" y="290726"/>
                  </a:lnTo>
                  <a:lnTo>
                    <a:pt x="359532" y="328219"/>
                  </a:lnTo>
                  <a:lnTo>
                    <a:pt x="328273" y="359492"/>
                  </a:lnTo>
                  <a:lnTo>
                    <a:pt x="290781" y="383332"/>
                  </a:lnTo>
                  <a:lnTo>
                    <a:pt x="248265" y="398525"/>
                  </a:lnTo>
                  <a:lnTo>
                    <a:pt x="201930" y="403859"/>
                  </a:lnTo>
                  <a:lnTo>
                    <a:pt x="155634" y="398525"/>
                  </a:lnTo>
                  <a:lnTo>
                    <a:pt x="113133" y="383332"/>
                  </a:lnTo>
                  <a:lnTo>
                    <a:pt x="75640" y="359492"/>
                  </a:lnTo>
                  <a:lnTo>
                    <a:pt x="44367" y="328219"/>
                  </a:lnTo>
                  <a:lnTo>
                    <a:pt x="20527" y="290726"/>
                  </a:lnTo>
                  <a:lnTo>
                    <a:pt x="5333" y="248225"/>
                  </a:lnTo>
                  <a:lnTo>
                    <a:pt x="0" y="201929"/>
                  </a:lnTo>
                  <a:close/>
                </a:path>
              </a:pathLst>
            </a:custGeom>
            <a:ln w="12700">
              <a:solidFill>
                <a:srgbClr val="41709C"/>
              </a:solidFill>
            </a:ln>
          </p:spPr>
          <p:txBody>
            <a:bodyPr wrap="square" lIns="0" tIns="0" rIns="0" bIns="0" rtlCol="0"/>
            <a:lstStyle/>
            <a:p>
              <a:endParaRPr/>
            </a:p>
          </p:txBody>
        </p:sp>
      </p:grpSp>
      <p:sp>
        <p:nvSpPr>
          <p:cNvPr id="10" name="object 10"/>
          <p:cNvSpPr txBox="1"/>
          <p:nvPr/>
        </p:nvSpPr>
        <p:spPr>
          <a:xfrm>
            <a:off x="7156831" y="1071753"/>
            <a:ext cx="1423670" cy="269240"/>
          </a:xfrm>
          <a:prstGeom prst="rect">
            <a:avLst/>
          </a:prstGeom>
        </p:spPr>
        <p:txBody>
          <a:bodyPr vert="horz" wrap="square" lIns="0" tIns="12065" rIns="0" bIns="0" rtlCol="0">
            <a:spAutoFit/>
          </a:bodyPr>
          <a:lstStyle/>
          <a:p>
            <a:pPr marL="12700">
              <a:lnSpc>
                <a:spcPct val="100000"/>
              </a:lnSpc>
              <a:spcBef>
                <a:spcPts val="95"/>
              </a:spcBef>
              <a:tabLst>
                <a:tab pos="457834" algn="l"/>
              </a:tabLst>
            </a:pPr>
            <a:r>
              <a:rPr sz="1600" spc="-5" dirty="0">
                <a:solidFill>
                  <a:srgbClr val="FFFFFF"/>
                </a:solidFill>
                <a:latin typeface="Calibri"/>
                <a:cs typeface="Calibri"/>
              </a:rPr>
              <a:t>I	</a:t>
            </a:r>
            <a:r>
              <a:rPr sz="1600" spc="-10" dirty="0">
                <a:latin typeface="Times New Roman"/>
                <a:cs typeface="Times New Roman"/>
              </a:rPr>
              <a:t>Ba(NO</a:t>
            </a:r>
            <a:r>
              <a:rPr sz="1600" spc="110" dirty="0">
                <a:latin typeface="Times New Roman"/>
                <a:cs typeface="Times New Roman"/>
              </a:rPr>
              <a:t> </a:t>
            </a:r>
            <a:r>
              <a:rPr sz="1600" spc="-5" dirty="0">
                <a:latin typeface="Times New Roman"/>
                <a:cs typeface="Times New Roman"/>
              </a:rPr>
              <a:t>)</a:t>
            </a:r>
            <a:r>
              <a:rPr sz="1600" spc="110" dirty="0">
                <a:latin typeface="Times New Roman"/>
                <a:cs typeface="Times New Roman"/>
              </a:rPr>
              <a:t> </a:t>
            </a:r>
            <a:r>
              <a:rPr sz="1600" spc="-5" dirty="0">
                <a:latin typeface="Times New Roman"/>
                <a:cs typeface="Times New Roman"/>
              </a:rPr>
              <a:t>≠</a:t>
            </a:r>
            <a:endParaRPr sz="1600">
              <a:latin typeface="Times New Roman"/>
              <a:cs typeface="Times New Roman"/>
            </a:endParaRPr>
          </a:p>
        </p:txBody>
      </p:sp>
      <p:sp>
        <p:nvSpPr>
          <p:cNvPr id="11" name="object 11"/>
          <p:cNvSpPr txBox="1"/>
          <p:nvPr/>
        </p:nvSpPr>
        <p:spPr>
          <a:xfrm>
            <a:off x="7549006" y="1315592"/>
            <a:ext cx="3787775" cy="902969"/>
          </a:xfrm>
          <a:prstGeom prst="rect">
            <a:avLst/>
          </a:prstGeom>
        </p:spPr>
        <p:txBody>
          <a:bodyPr vert="horz" wrap="square" lIns="0" tIns="12065" rIns="0" bIns="0" rtlCol="0">
            <a:spAutoFit/>
          </a:bodyPr>
          <a:lstStyle/>
          <a:p>
            <a:pPr marL="65405">
              <a:lnSpc>
                <a:spcPct val="100000"/>
              </a:lnSpc>
              <a:spcBef>
                <a:spcPts val="95"/>
              </a:spcBef>
            </a:pPr>
            <a:r>
              <a:rPr sz="1600" dirty="0">
                <a:latin typeface="Times New Roman"/>
                <a:cs typeface="Times New Roman"/>
              </a:rPr>
              <a:t>2H</a:t>
            </a:r>
            <a:r>
              <a:rPr sz="1575" baseline="-21164" dirty="0">
                <a:latin typeface="Times New Roman"/>
                <a:cs typeface="Times New Roman"/>
              </a:rPr>
              <a:t>2</a:t>
            </a:r>
            <a:r>
              <a:rPr sz="1600" dirty="0">
                <a:latin typeface="Times New Roman"/>
                <a:cs typeface="Times New Roman"/>
              </a:rPr>
              <a:t>O</a:t>
            </a:r>
            <a:r>
              <a:rPr sz="1600" spc="-30" dirty="0">
                <a:latin typeface="Times New Roman"/>
                <a:cs typeface="Times New Roman"/>
              </a:rPr>
              <a:t> </a:t>
            </a:r>
            <a:r>
              <a:rPr sz="1600" spc="-5" dirty="0">
                <a:latin typeface="Times New Roman"/>
                <a:cs typeface="Times New Roman"/>
              </a:rPr>
              <a:t>= </a:t>
            </a:r>
            <a:r>
              <a:rPr sz="1600" dirty="0">
                <a:latin typeface="Times New Roman"/>
                <a:cs typeface="Times New Roman"/>
              </a:rPr>
              <a:t>2H</a:t>
            </a:r>
            <a:r>
              <a:rPr sz="1575" baseline="-21164" dirty="0">
                <a:latin typeface="Times New Roman"/>
                <a:cs typeface="Times New Roman"/>
              </a:rPr>
              <a:t>2</a:t>
            </a:r>
            <a:r>
              <a:rPr sz="1575" spc="179" baseline="-21164" dirty="0">
                <a:latin typeface="Times New Roman"/>
                <a:cs typeface="Times New Roman"/>
              </a:rPr>
              <a:t> </a:t>
            </a:r>
            <a:r>
              <a:rPr sz="1600" spc="-5" dirty="0">
                <a:latin typeface="Times New Roman"/>
                <a:cs typeface="Times New Roman"/>
              </a:rPr>
              <a:t>+ </a:t>
            </a:r>
            <a:r>
              <a:rPr sz="1600" dirty="0">
                <a:latin typeface="Times New Roman"/>
                <a:cs typeface="Times New Roman"/>
              </a:rPr>
              <a:t>O</a:t>
            </a:r>
            <a:r>
              <a:rPr sz="1575" baseline="-21164" dirty="0">
                <a:latin typeface="Times New Roman"/>
                <a:cs typeface="Times New Roman"/>
              </a:rPr>
              <a:t>2</a:t>
            </a:r>
            <a:r>
              <a:rPr sz="1575" spc="195" baseline="-21164" dirty="0">
                <a:latin typeface="Times New Roman"/>
                <a:cs typeface="Times New Roman"/>
              </a:rPr>
              <a:t> </a:t>
            </a:r>
            <a:r>
              <a:rPr sz="1600" spc="-5" dirty="0">
                <a:latin typeface="Times New Roman"/>
                <a:cs typeface="Times New Roman"/>
              </a:rPr>
              <a:t>(2)</a:t>
            </a:r>
            <a:endParaRPr sz="1600">
              <a:latin typeface="Times New Roman"/>
              <a:cs typeface="Times New Roman"/>
            </a:endParaRPr>
          </a:p>
          <a:p>
            <a:pPr marL="38100" marR="30480">
              <a:lnSpc>
                <a:spcPts val="1880"/>
              </a:lnSpc>
              <a:spcBef>
                <a:spcPts val="1280"/>
              </a:spcBef>
            </a:pPr>
            <a:r>
              <a:rPr sz="1600" dirty="0">
                <a:latin typeface="Times New Roman"/>
                <a:cs typeface="Times New Roman"/>
              </a:rPr>
              <a:t>Na</a:t>
            </a:r>
            <a:r>
              <a:rPr sz="1575" baseline="-21164" dirty="0">
                <a:latin typeface="Times New Roman"/>
                <a:cs typeface="Times New Roman"/>
              </a:rPr>
              <a:t>2</a:t>
            </a:r>
            <a:r>
              <a:rPr sz="1600" dirty="0">
                <a:latin typeface="Times New Roman"/>
                <a:cs typeface="Times New Roman"/>
              </a:rPr>
              <a:t>SO</a:t>
            </a:r>
            <a:r>
              <a:rPr sz="1575" baseline="-21164" dirty="0">
                <a:latin typeface="Times New Roman"/>
                <a:cs typeface="Times New Roman"/>
              </a:rPr>
              <a:t>4</a:t>
            </a:r>
            <a:r>
              <a:rPr sz="1600" dirty="0">
                <a:latin typeface="Times New Roman"/>
                <a:cs typeface="Times New Roman"/>
              </a:rPr>
              <a:t>∙10H</a:t>
            </a:r>
            <a:r>
              <a:rPr sz="1575" baseline="-21164" dirty="0">
                <a:latin typeface="Times New Roman"/>
                <a:cs typeface="Times New Roman"/>
              </a:rPr>
              <a:t>2</a:t>
            </a:r>
            <a:r>
              <a:rPr sz="1600" dirty="0">
                <a:latin typeface="Times New Roman"/>
                <a:cs typeface="Times New Roman"/>
              </a:rPr>
              <a:t>O </a:t>
            </a:r>
            <a:r>
              <a:rPr sz="1600" spc="-5" dirty="0">
                <a:latin typeface="Times New Roman"/>
                <a:cs typeface="Times New Roman"/>
              </a:rPr>
              <a:t>= </a:t>
            </a:r>
            <a:r>
              <a:rPr sz="1600" dirty="0">
                <a:latin typeface="Times New Roman"/>
                <a:cs typeface="Times New Roman"/>
              </a:rPr>
              <a:t>Na</a:t>
            </a:r>
            <a:r>
              <a:rPr sz="1575" baseline="-21164" dirty="0">
                <a:latin typeface="Times New Roman"/>
                <a:cs typeface="Times New Roman"/>
              </a:rPr>
              <a:t>2</a:t>
            </a:r>
            <a:r>
              <a:rPr sz="1600" dirty="0">
                <a:latin typeface="Times New Roman"/>
                <a:cs typeface="Times New Roman"/>
              </a:rPr>
              <a:t>SO</a:t>
            </a:r>
            <a:r>
              <a:rPr sz="1575" baseline="-21164" dirty="0">
                <a:latin typeface="Times New Roman"/>
                <a:cs typeface="Times New Roman"/>
              </a:rPr>
              <a:t>4</a:t>
            </a:r>
            <a:r>
              <a:rPr sz="1575" spc="7" baseline="-21164" dirty="0">
                <a:latin typeface="Times New Roman"/>
                <a:cs typeface="Times New Roman"/>
              </a:rPr>
              <a:t> </a:t>
            </a:r>
            <a:r>
              <a:rPr sz="1600" spc="-5" dirty="0">
                <a:latin typeface="Times New Roman"/>
                <a:cs typeface="Times New Roman"/>
              </a:rPr>
              <a:t>+ </a:t>
            </a:r>
            <a:r>
              <a:rPr sz="1600" dirty="0">
                <a:latin typeface="Times New Roman"/>
                <a:cs typeface="Times New Roman"/>
              </a:rPr>
              <a:t>10H</a:t>
            </a:r>
            <a:r>
              <a:rPr sz="1575" baseline="-21164" dirty="0">
                <a:latin typeface="Times New Roman"/>
                <a:cs typeface="Times New Roman"/>
              </a:rPr>
              <a:t>2</a:t>
            </a:r>
            <a:r>
              <a:rPr sz="1600" dirty="0">
                <a:latin typeface="Times New Roman"/>
                <a:cs typeface="Times New Roman"/>
              </a:rPr>
              <a:t>O </a:t>
            </a:r>
            <a:r>
              <a:rPr sz="1600" spc="-5" dirty="0">
                <a:latin typeface="Times New Roman"/>
                <a:cs typeface="Times New Roman"/>
              </a:rPr>
              <a:t>(3) </a:t>
            </a:r>
            <a:r>
              <a:rPr sz="1600" dirty="0">
                <a:latin typeface="Times New Roman"/>
                <a:cs typeface="Times New Roman"/>
              </a:rPr>
              <a:t> </a:t>
            </a:r>
            <a:r>
              <a:rPr sz="1600" spc="-5" dirty="0">
                <a:latin typeface="Times New Roman"/>
                <a:cs typeface="Times New Roman"/>
              </a:rPr>
              <a:t>Ba(NO</a:t>
            </a:r>
            <a:r>
              <a:rPr sz="1575" spc="-7" baseline="-21164" dirty="0">
                <a:latin typeface="Times New Roman"/>
                <a:cs typeface="Times New Roman"/>
              </a:rPr>
              <a:t>3</a:t>
            </a:r>
            <a:r>
              <a:rPr sz="1600" spc="-5" dirty="0">
                <a:latin typeface="Times New Roman"/>
                <a:cs typeface="Times New Roman"/>
              </a:rPr>
              <a:t>)</a:t>
            </a:r>
            <a:r>
              <a:rPr sz="1575" spc="-7" baseline="-21164" dirty="0">
                <a:latin typeface="Times New Roman"/>
                <a:cs typeface="Times New Roman"/>
              </a:rPr>
              <a:t>2</a:t>
            </a:r>
            <a:r>
              <a:rPr sz="1575" spc="217" baseline="-21164" dirty="0">
                <a:latin typeface="Times New Roman"/>
                <a:cs typeface="Times New Roman"/>
              </a:rPr>
              <a:t> </a:t>
            </a:r>
            <a:r>
              <a:rPr sz="1600" spc="-5" dirty="0">
                <a:latin typeface="Times New Roman"/>
                <a:cs typeface="Times New Roman"/>
              </a:rPr>
              <a:t>+</a:t>
            </a:r>
            <a:r>
              <a:rPr sz="1600" dirty="0">
                <a:latin typeface="Times New Roman"/>
                <a:cs typeface="Times New Roman"/>
              </a:rPr>
              <a:t> Na</a:t>
            </a:r>
            <a:r>
              <a:rPr sz="1575" baseline="-21164" dirty="0">
                <a:latin typeface="Times New Roman"/>
                <a:cs typeface="Times New Roman"/>
              </a:rPr>
              <a:t>2</a:t>
            </a:r>
            <a:r>
              <a:rPr sz="1600" dirty="0">
                <a:latin typeface="Times New Roman"/>
                <a:cs typeface="Times New Roman"/>
              </a:rPr>
              <a:t>SO</a:t>
            </a:r>
            <a:r>
              <a:rPr sz="1575" baseline="-21164" dirty="0">
                <a:latin typeface="Times New Roman"/>
                <a:cs typeface="Times New Roman"/>
              </a:rPr>
              <a:t>4</a:t>
            </a:r>
            <a:r>
              <a:rPr sz="1575" spc="202" baseline="-21164" dirty="0">
                <a:latin typeface="Times New Roman"/>
                <a:cs typeface="Times New Roman"/>
              </a:rPr>
              <a:t> </a:t>
            </a:r>
            <a:r>
              <a:rPr sz="1600" spc="-5" dirty="0">
                <a:latin typeface="Times New Roman"/>
                <a:cs typeface="Times New Roman"/>
              </a:rPr>
              <a:t>= </a:t>
            </a:r>
            <a:r>
              <a:rPr sz="1600" dirty="0">
                <a:latin typeface="Times New Roman"/>
                <a:cs typeface="Times New Roman"/>
              </a:rPr>
              <a:t>BaSO</a:t>
            </a:r>
            <a:r>
              <a:rPr sz="1575" baseline="-21164" dirty="0">
                <a:latin typeface="Times New Roman"/>
                <a:cs typeface="Times New Roman"/>
              </a:rPr>
              <a:t>4</a:t>
            </a:r>
            <a:r>
              <a:rPr sz="1600" dirty="0">
                <a:latin typeface="Times New Roman"/>
                <a:cs typeface="Times New Roman"/>
              </a:rPr>
              <a:t>↓</a:t>
            </a:r>
            <a:r>
              <a:rPr sz="1600" spc="-5" dirty="0">
                <a:latin typeface="Times New Roman"/>
                <a:cs typeface="Times New Roman"/>
              </a:rPr>
              <a:t> +</a:t>
            </a:r>
            <a:r>
              <a:rPr sz="1600" spc="-10" dirty="0">
                <a:latin typeface="Times New Roman"/>
                <a:cs typeface="Times New Roman"/>
              </a:rPr>
              <a:t> </a:t>
            </a:r>
            <a:r>
              <a:rPr sz="1600" spc="-5" dirty="0">
                <a:latin typeface="Times New Roman"/>
                <a:cs typeface="Times New Roman"/>
              </a:rPr>
              <a:t>2NaNO</a:t>
            </a:r>
            <a:r>
              <a:rPr sz="1575" spc="-7" baseline="-21164" dirty="0">
                <a:latin typeface="Times New Roman"/>
                <a:cs typeface="Times New Roman"/>
              </a:rPr>
              <a:t>3</a:t>
            </a:r>
            <a:r>
              <a:rPr sz="1575" spc="202" baseline="-21164" dirty="0">
                <a:latin typeface="Times New Roman"/>
                <a:cs typeface="Times New Roman"/>
              </a:rPr>
              <a:t> </a:t>
            </a:r>
            <a:r>
              <a:rPr sz="1600" spc="-5" dirty="0">
                <a:latin typeface="Times New Roman"/>
                <a:cs typeface="Times New Roman"/>
              </a:rPr>
              <a:t>(4)</a:t>
            </a:r>
            <a:endParaRPr sz="1600">
              <a:latin typeface="Times New Roman"/>
              <a:cs typeface="Times New Roman"/>
            </a:endParaRPr>
          </a:p>
        </p:txBody>
      </p:sp>
      <p:grpSp>
        <p:nvGrpSpPr>
          <p:cNvPr id="12" name="object 12"/>
          <p:cNvGrpSpPr/>
          <p:nvPr/>
        </p:nvGrpSpPr>
        <p:grpSpPr>
          <a:xfrm>
            <a:off x="6972807" y="1682876"/>
            <a:ext cx="416559" cy="416559"/>
            <a:chOff x="6972807" y="1682876"/>
            <a:chExt cx="416559" cy="416559"/>
          </a:xfrm>
        </p:grpSpPr>
        <p:sp>
          <p:nvSpPr>
            <p:cNvPr id="13" name="object 13"/>
            <p:cNvSpPr/>
            <p:nvPr/>
          </p:nvSpPr>
          <p:spPr>
            <a:xfrm>
              <a:off x="6979157" y="1689226"/>
              <a:ext cx="403860" cy="403860"/>
            </a:xfrm>
            <a:custGeom>
              <a:avLst/>
              <a:gdLst/>
              <a:ahLst/>
              <a:cxnLst/>
              <a:rect l="l" t="t" r="r" b="b"/>
              <a:pathLst>
                <a:path w="403859" h="403860">
                  <a:moveTo>
                    <a:pt x="201930" y="0"/>
                  </a:moveTo>
                  <a:lnTo>
                    <a:pt x="155634" y="5333"/>
                  </a:lnTo>
                  <a:lnTo>
                    <a:pt x="113133" y="20527"/>
                  </a:lnTo>
                  <a:lnTo>
                    <a:pt x="75640" y="44367"/>
                  </a:lnTo>
                  <a:lnTo>
                    <a:pt x="44367" y="75640"/>
                  </a:lnTo>
                  <a:lnTo>
                    <a:pt x="20527" y="113133"/>
                  </a:lnTo>
                  <a:lnTo>
                    <a:pt x="5334" y="155634"/>
                  </a:lnTo>
                  <a:lnTo>
                    <a:pt x="0" y="201929"/>
                  </a:lnTo>
                  <a:lnTo>
                    <a:pt x="5333" y="248225"/>
                  </a:lnTo>
                  <a:lnTo>
                    <a:pt x="20527" y="290726"/>
                  </a:lnTo>
                  <a:lnTo>
                    <a:pt x="44367" y="328219"/>
                  </a:lnTo>
                  <a:lnTo>
                    <a:pt x="75640" y="359492"/>
                  </a:lnTo>
                  <a:lnTo>
                    <a:pt x="113133" y="383332"/>
                  </a:lnTo>
                  <a:lnTo>
                    <a:pt x="155634" y="398525"/>
                  </a:lnTo>
                  <a:lnTo>
                    <a:pt x="201930" y="403859"/>
                  </a:lnTo>
                  <a:lnTo>
                    <a:pt x="248225" y="398525"/>
                  </a:lnTo>
                  <a:lnTo>
                    <a:pt x="290726" y="383332"/>
                  </a:lnTo>
                  <a:lnTo>
                    <a:pt x="328219" y="359492"/>
                  </a:lnTo>
                  <a:lnTo>
                    <a:pt x="359492" y="328219"/>
                  </a:lnTo>
                  <a:lnTo>
                    <a:pt x="383332" y="290726"/>
                  </a:lnTo>
                  <a:lnTo>
                    <a:pt x="398526" y="248225"/>
                  </a:lnTo>
                  <a:lnTo>
                    <a:pt x="403860" y="201929"/>
                  </a:lnTo>
                  <a:lnTo>
                    <a:pt x="398526" y="155634"/>
                  </a:lnTo>
                  <a:lnTo>
                    <a:pt x="383332" y="113133"/>
                  </a:lnTo>
                  <a:lnTo>
                    <a:pt x="359492" y="75640"/>
                  </a:lnTo>
                  <a:lnTo>
                    <a:pt x="328219" y="44367"/>
                  </a:lnTo>
                  <a:lnTo>
                    <a:pt x="290726" y="20527"/>
                  </a:lnTo>
                  <a:lnTo>
                    <a:pt x="248225" y="5333"/>
                  </a:lnTo>
                  <a:lnTo>
                    <a:pt x="201930" y="0"/>
                  </a:lnTo>
                  <a:close/>
                </a:path>
              </a:pathLst>
            </a:custGeom>
            <a:solidFill>
              <a:srgbClr val="5B9BD4"/>
            </a:solidFill>
          </p:spPr>
          <p:txBody>
            <a:bodyPr wrap="square" lIns="0" tIns="0" rIns="0" bIns="0" rtlCol="0"/>
            <a:lstStyle/>
            <a:p>
              <a:endParaRPr/>
            </a:p>
          </p:txBody>
        </p:sp>
        <p:sp>
          <p:nvSpPr>
            <p:cNvPr id="14" name="object 14"/>
            <p:cNvSpPr/>
            <p:nvPr/>
          </p:nvSpPr>
          <p:spPr>
            <a:xfrm>
              <a:off x="6979157" y="1689226"/>
              <a:ext cx="403860" cy="403860"/>
            </a:xfrm>
            <a:custGeom>
              <a:avLst/>
              <a:gdLst/>
              <a:ahLst/>
              <a:cxnLst/>
              <a:rect l="l" t="t" r="r" b="b"/>
              <a:pathLst>
                <a:path w="403859" h="403860">
                  <a:moveTo>
                    <a:pt x="0" y="201929"/>
                  </a:moveTo>
                  <a:lnTo>
                    <a:pt x="5334" y="155634"/>
                  </a:lnTo>
                  <a:lnTo>
                    <a:pt x="20527" y="113133"/>
                  </a:lnTo>
                  <a:lnTo>
                    <a:pt x="44367" y="75640"/>
                  </a:lnTo>
                  <a:lnTo>
                    <a:pt x="75640" y="44367"/>
                  </a:lnTo>
                  <a:lnTo>
                    <a:pt x="113133" y="20527"/>
                  </a:lnTo>
                  <a:lnTo>
                    <a:pt x="155634" y="5333"/>
                  </a:lnTo>
                  <a:lnTo>
                    <a:pt x="201930" y="0"/>
                  </a:lnTo>
                  <a:lnTo>
                    <a:pt x="248225" y="5333"/>
                  </a:lnTo>
                  <a:lnTo>
                    <a:pt x="290726" y="20527"/>
                  </a:lnTo>
                  <a:lnTo>
                    <a:pt x="328219" y="44367"/>
                  </a:lnTo>
                  <a:lnTo>
                    <a:pt x="359492" y="75640"/>
                  </a:lnTo>
                  <a:lnTo>
                    <a:pt x="383332" y="113133"/>
                  </a:lnTo>
                  <a:lnTo>
                    <a:pt x="398526" y="155634"/>
                  </a:lnTo>
                  <a:lnTo>
                    <a:pt x="403860" y="201929"/>
                  </a:lnTo>
                  <a:lnTo>
                    <a:pt x="398526" y="248225"/>
                  </a:lnTo>
                  <a:lnTo>
                    <a:pt x="383332" y="290726"/>
                  </a:lnTo>
                  <a:lnTo>
                    <a:pt x="359492" y="328219"/>
                  </a:lnTo>
                  <a:lnTo>
                    <a:pt x="328219" y="359492"/>
                  </a:lnTo>
                  <a:lnTo>
                    <a:pt x="290726" y="383332"/>
                  </a:lnTo>
                  <a:lnTo>
                    <a:pt x="248225" y="398525"/>
                  </a:lnTo>
                  <a:lnTo>
                    <a:pt x="201930" y="403859"/>
                  </a:lnTo>
                  <a:lnTo>
                    <a:pt x="155634" y="398525"/>
                  </a:lnTo>
                  <a:lnTo>
                    <a:pt x="113133" y="383332"/>
                  </a:lnTo>
                  <a:lnTo>
                    <a:pt x="75640" y="359492"/>
                  </a:lnTo>
                  <a:lnTo>
                    <a:pt x="44367" y="328219"/>
                  </a:lnTo>
                  <a:lnTo>
                    <a:pt x="20527" y="290726"/>
                  </a:lnTo>
                  <a:lnTo>
                    <a:pt x="5333" y="248225"/>
                  </a:lnTo>
                  <a:lnTo>
                    <a:pt x="0" y="201929"/>
                  </a:lnTo>
                  <a:close/>
                </a:path>
              </a:pathLst>
            </a:custGeom>
            <a:ln w="12700">
              <a:solidFill>
                <a:srgbClr val="41709C"/>
              </a:solidFill>
            </a:ln>
          </p:spPr>
          <p:txBody>
            <a:bodyPr wrap="square" lIns="0" tIns="0" rIns="0" bIns="0" rtlCol="0"/>
            <a:lstStyle/>
            <a:p>
              <a:endParaRPr/>
            </a:p>
          </p:txBody>
        </p:sp>
      </p:grpSp>
      <p:sp>
        <p:nvSpPr>
          <p:cNvPr id="15" name="object 15"/>
          <p:cNvSpPr txBox="1"/>
          <p:nvPr/>
        </p:nvSpPr>
        <p:spPr>
          <a:xfrm>
            <a:off x="7118350" y="1744725"/>
            <a:ext cx="129539" cy="269240"/>
          </a:xfrm>
          <a:prstGeom prst="rect">
            <a:avLst/>
          </a:prstGeom>
        </p:spPr>
        <p:txBody>
          <a:bodyPr vert="horz" wrap="square" lIns="0" tIns="12065" rIns="0" bIns="0" rtlCol="0">
            <a:spAutoFit/>
          </a:bodyPr>
          <a:lstStyle/>
          <a:p>
            <a:pPr marL="12700">
              <a:lnSpc>
                <a:spcPct val="100000"/>
              </a:lnSpc>
              <a:spcBef>
                <a:spcPts val="95"/>
              </a:spcBef>
            </a:pPr>
            <a:r>
              <a:rPr sz="1600" dirty="0">
                <a:solidFill>
                  <a:srgbClr val="FFFFFF"/>
                </a:solidFill>
                <a:latin typeface="Calibri"/>
                <a:cs typeface="Calibri"/>
              </a:rPr>
              <a:t>II</a:t>
            </a:r>
            <a:endParaRPr sz="1600">
              <a:latin typeface="Calibri"/>
              <a:cs typeface="Calibri"/>
            </a:endParaRPr>
          </a:p>
        </p:txBody>
      </p:sp>
      <p:sp>
        <p:nvSpPr>
          <p:cNvPr id="16" name="object 16"/>
          <p:cNvSpPr/>
          <p:nvPr/>
        </p:nvSpPr>
        <p:spPr>
          <a:xfrm>
            <a:off x="7396860" y="1140841"/>
            <a:ext cx="237490" cy="423545"/>
          </a:xfrm>
          <a:custGeom>
            <a:avLst/>
            <a:gdLst/>
            <a:ahLst/>
            <a:cxnLst/>
            <a:rect l="l" t="t" r="r" b="b"/>
            <a:pathLst>
              <a:path w="237490" h="423544">
                <a:moveTo>
                  <a:pt x="236981" y="423163"/>
                </a:moveTo>
                <a:lnTo>
                  <a:pt x="190875" y="421624"/>
                </a:lnTo>
                <a:lnTo>
                  <a:pt x="153209" y="417417"/>
                </a:lnTo>
                <a:lnTo>
                  <a:pt x="127807" y="411162"/>
                </a:lnTo>
                <a:lnTo>
                  <a:pt x="118490" y="403478"/>
                </a:lnTo>
                <a:lnTo>
                  <a:pt x="118490" y="231393"/>
                </a:lnTo>
                <a:lnTo>
                  <a:pt x="109192" y="223690"/>
                </a:lnTo>
                <a:lnTo>
                  <a:pt x="83819" y="217392"/>
                </a:lnTo>
                <a:lnTo>
                  <a:pt x="46160" y="213141"/>
                </a:lnTo>
                <a:lnTo>
                  <a:pt x="0" y="211581"/>
                </a:lnTo>
                <a:lnTo>
                  <a:pt x="46160" y="210042"/>
                </a:lnTo>
                <a:lnTo>
                  <a:pt x="83819" y="205835"/>
                </a:lnTo>
                <a:lnTo>
                  <a:pt x="109192" y="199580"/>
                </a:lnTo>
                <a:lnTo>
                  <a:pt x="118490" y="191896"/>
                </a:lnTo>
                <a:lnTo>
                  <a:pt x="118490" y="19811"/>
                </a:lnTo>
                <a:lnTo>
                  <a:pt x="127807" y="12108"/>
                </a:lnTo>
                <a:lnTo>
                  <a:pt x="153209" y="5810"/>
                </a:lnTo>
                <a:lnTo>
                  <a:pt x="190875" y="1559"/>
                </a:lnTo>
                <a:lnTo>
                  <a:pt x="236981" y="0"/>
                </a:lnTo>
              </a:path>
            </a:pathLst>
          </a:custGeom>
          <a:ln w="6350">
            <a:solidFill>
              <a:srgbClr val="5B9BD4"/>
            </a:solidFill>
          </a:ln>
        </p:spPr>
        <p:txBody>
          <a:bodyPr wrap="square" lIns="0" tIns="0" rIns="0" bIns="0" rtlCol="0"/>
          <a:lstStyle/>
          <a:p>
            <a:endParaRPr/>
          </a:p>
        </p:txBody>
      </p:sp>
      <p:sp>
        <p:nvSpPr>
          <p:cNvPr id="17" name="object 17"/>
          <p:cNvSpPr/>
          <p:nvPr/>
        </p:nvSpPr>
        <p:spPr>
          <a:xfrm>
            <a:off x="7383018" y="1764283"/>
            <a:ext cx="237490" cy="423545"/>
          </a:xfrm>
          <a:custGeom>
            <a:avLst/>
            <a:gdLst/>
            <a:ahLst/>
            <a:cxnLst/>
            <a:rect l="l" t="t" r="r" b="b"/>
            <a:pathLst>
              <a:path w="237490" h="423544">
                <a:moveTo>
                  <a:pt x="236981" y="423290"/>
                </a:moveTo>
                <a:lnTo>
                  <a:pt x="190875" y="421731"/>
                </a:lnTo>
                <a:lnTo>
                  <a:pt x="153209" y="417480"/>
                </a:lnTo>
                <a:lnTo>
                  <a:pt x="127807" y="411182"/>
                </a:lnTo>
                <a:lnTo>
                  <a:pt x="118490" y="403478"/>
                </a:lnTo>
                <a:lnTo>
                  <a:pt x="118490" y="231393"/>
                </a:lnTo>
                <a:lnTo>
                  <a:pt x="109174" y="223690"/>
                </a:lnTo>
                <a:lnTo>
                  <a:pt x="83772" y="217392"/>
                </a:lnTo>
                <a:lnTo>
                  <a:pt x="46106" y="213141"/>
                </a:lnTo>
                <a:lnTo>
                  <a:pt x="0" y="211581"/>
                </a:lnTo>
                <a:lnTo>
                  <a:pt x="46106" y="210042"/>
                </a:lnTo>
                <a:lnTo>
                  <a:pt x="83772" y="205835"/>
                </a:lnTo>
                <a:lnTo>
                  <a:pt x="109174" y="199580"/>
                </a:lnTo>
                <a:lnTo>
                  <a:pt x="118490" y="191896"/>
                </a:lnTo>
                <a:lnTo>
                  <a:pt x="118490" y="19811"/>
                </a:lnTo>
                <a:lnTo>
                  <a:pt x="127807" y="12108"/>
                </a:lnTo>
                <a:lnTo>
                  <a:pt x="153209" y="5810"/>
                </a:lnTo>
                <a:lnTo>
                  <a:pt x="190875" y="1559"/>
                </a:lnTo>
                <a:lnTo>
                  <a:pt x="236981" y="0"/>
                </a:lnTo>
              </a:path>
            </a:pathLst>
          </a:custGeom>
          <a:ln w="6350">
            <a:solidFill>
              <a:srgbClr val="5B9BD4"/>
            </a:solidFill>
          </a:ln>
        </p:spPr>
        <p:txBody>
          <a:bodyPr wrap="square" lIns="0" tIns="0" rIns="0" bIns="0" rtlCol="0"/>
          <a:lstStyle/>
          <a:p>
            <a:endParaRPr/>
          </a:p>
        </p:txBody>
      </p:sp>
      <p:sp>
        <p:nvSpPr>
          <p:cNvPr id="18" name="object 18"/>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41</a:t>
            </a:fld>
            <a:endParaRPr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205740" y="219202"/>
            <a:ext cx="11083290" cy="1000760"/>
          </a:xfrm>
          <a:prstGeom prst="rect">
            <a:avLst/>
          </a:prstGeom>
        </p:spPr>
        <p:txBody>
          <a:bodyPr vert="horz" wrap="square" lIns="0" tIns="12065" rIns="0" bIns="0" rtlCol="0">
            <a:spAutoFit/>
          </a:bodyPr>
          <a:lstStyle/>
          <a:p>
            <a:pPr marL="38100" marR="30480">
              <a:lnSpc>
                <a:spcPct val="100000"/>
              </a:lnSpc>
              <a:spcBef>
                <a:spcPts val="95"/>
              </a:spcBef>
            </a:pPr>
            <a:r>
              <a:rPr sz="1600" b="1" spc="-5" dirty="0">
                <a:latin typeface="Times New Roman"/>
                <a:cs typeface="Times New Roman"/>
              </a:rPr>
              <a:t>Пример</a:t>
            </a:r>
            <a:r>
              <a:rPr sz="1600" b="1" spc="5" dirty="0">
                <a:latin typeface="Times New Roman"/>
                <a:cs typeface="Times New Roman"/>
              </a:rPr>
              <a:t> </a:t>
            </a:r>
            <a:r>
              <a:rPr sz="1600" b="1" spc="-5" dirty="0">
                <a:latin typeface="Times New Roman"/>
                <a:cs typeface="Times New Roman"/>
              </a:rPr>
              <a:t>4.</a:t>
            </a:r>
            <a:r>
              <a:rPr sz="1600" b="1" spc="15" dirty="0">
                <a:latin typeface="Times New Roman"/>
                <a:cs typeface="Times New Roman"/>
              </a:rPr>
              <a:t> </a:t>
            </a:r>
            <a:r>
              <a:rPr sz="1600" spc="-10" dirty="0">
                <a:solidFill>
                  <a:srgbClr val="353535"/>
                </a:solidFill>
                <a:latin typeface="Times New Roman"/>
                <a:cs typeface="Times New Roman"/>
              </a:rPr>
              <a:t>Электролиз</a:t>
            </a:r>
            <a:r>
              <a:rPr sz="1600" spc="35" dirty="0">
                <a:solidFill>
                  <a:srgbClr val="353535"/>
                </a:solidFill>
                <a:latin typeface="Times New Roman"/>
                <a:cs typeface="Times New Roman"/>
              </a:rPr>
              <a:t> </a:t>
            </a:r>
            <a:r>
              <a:rPr sz="1600" spc="-10" dirty="0">
                <a:solidFill>
                  <a:srgbClr val="353535"/>
                </a:solidFill>
                <a:latin typeface="Times New Roman"/>
                <a:cs typeface="Times New Roman"/>
              </a:rPr>
              <a:t>5%-ного</a:t>
            </a:r>
            <a:r>
              <a:rPr sz="1600" spc="15" dirty="0">
                <a:solidFill>
                  <a:srgbClr val="353535"/>
                </a:solidFill>
                <a:latin typeface="Times New Roman"/>
                <a:cs typeface="Times New Roman"/>
              </a:rPr>
              <a:t> </a:t>
            </a:r>
            <a:r>
              <a:rPr sz="1600" spc="-5" dirty="0">
                <a:solidFill>
                  <a:srgbClr val="353535"/>
                </a:solidFill>
                <a:latin typeface="Times New Roman"/>
                <a:cs typeface="Times New Roman"/>
              </a:rPr>
              <a:t>раствора</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нитрата</a:t>
            </a:r>
            <a:r>
              <a:rPr sz="1600" spc="20" dirty="0">
                <a:solidFill>
                  <a:srgbClr val="353535"/>
                </a:solidFill>
                <a:latin typeface="Times New Roman"/>
                <a:cs typeface="Times New Roman"/>
              </a:rPr>
              <a:t> </a:t>
            </a:r>
            <a:r>
              <a:rPr sz="1600" spc="-5" dirty="0">
                <a:solidFill>
                  <a:srgbClr val="353535"/>
                </a:solidFill>
                <a:latin typeface="Times New Roman"/>
                <a:cs typeface="Times New Roman"/>
              </a:rPr>
              <a:t>бария</a:t>
            </a:r>
            <a:r>
              <a:rPr sz="1600" spc="5" dirty="0">
                <a:solidFill>
                  <a:srgbClr val="353535"/>
                </a:solidFill>
                <a:latin typeface="Times New Roman"/>
                <a:cs typeface="Times New Roman"/>
              </a:rPr>
              <a:t> </a:t>
            </a:r>
            <a:r>
              <a:rPr sz="1600" spc="-5" dirty="0">
                <a:solidFill>
                  <a:srgbClr val="353535"/>
                </a:solidFill>
                <a:latin typeface="Times New Roman"/>
                <a:cs typeface="Times New Roman"/>
              </a:rPr>
              <a:t>массой</a:t>
            </a:r>
            <a:r>
              <a:rPr sz="1600" spc="35" dirty="0">
                <a:solidFill>
                  <a:srgbClr val="353535"/>
                </a:solidFill>
                <a:latin typeface="Times New Roman"/>
                <a:cs typeface="Times New Roman"/>
              </a:rPr>
              <a:t> </a:t>
            </a:r>
            <a:r>
              <a:rPr sz="1600" spc="-5" dirty="0">
                <a:solidFill>
                  <a:srgbClr val="353535"/>
                </a:solidFill>
                <a:latin typeface="Times New Roman"/>
                <a:cs typeface="Times New Roman"/>
              </a:rPr>
              <a:t>522</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г</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проводили</a:t>
            </a:r>
            <a:r>
              <a:rPr sz="1600" spc="25" dirty="0">
                <a:solidFill>
                  <a:srgbClr val="353535"/>
                </a:solidFill>
                <a:latin typeface="Times New Roman"/>
                <a:cs typeface="Times New Roman"/>
              </a:rPr>
              <a:t> </a:t>
            </a:r>
            <a:r>
              <a:rPr sz="1600" spc="-5" dirty="0">
                <a:solidFill>
                  <a:srgbClr val="353535"/>
                </a:solidFill>
                <a:latin typeface="Times New Roman"/>
                <a:cs typeface="Times New Roman"/>
              </a:rPr>
              <a:t>до </a:t>
            </a:r>
            <a:r>
              <a:rPr sz="1600" spc="-15" dirty="0">
                <a:solidFill>
                  <a:srgbClr val="353535"/>
                </a:solidFill>
                <a:latin typeface="Times New Roman"/>
                <a:cs typeface="Times New Roman"/>
              </a:rPr>
              <a:t>тех</a:t>
            </a:r>
            <a:r>
              <a:rPr sz="1600" spc="15" dirty="0">
                <a:solidFill>
                  <a:srgbClr val="353535"/>
                </a:solidFill>
                <a:latin typeface="Times New Roman"/>
                <a:cs typeface="Times New Roman"/>
              </a:rPr>
              <a:t> </a:t>
            </a:r>
            <a:r>
              <a:rPr sz="1600" spc="-5" dirty="0">
                <a:solidFill>
                  <a:srgbClr val="353535"/>
                </a:solidFill>
                <a:latin typeface="Times New Roman"/>
                <a:cs typeface="Times New Roman"/>
              </a:rPr>
              <a:t>пор,</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пока</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на</a:t>
            </a:r>
            <a:r>
              <a:rPr sz="1600" spc="20" dirty="0">
                <a:solidFill>
                  <a:srgbClr val="353535"/>
                </a:solidFill>
                <a:latin typeface="Times New Roman"/>
                <a:cs typeface="Times New Roman"/>
              </a:rPr>
              <a:t> </a:t>
            </a:r>
            <a:r>
              <a:rPr sz="1600" spc="-15" dirty="0">
                <a:solidFill>
                  <a:srgbClr val="353535"/>
                </a:solidFill>
                <a:latin typeface="Times New Roman"/>
                <a:cs typeface="Times New Roman"/>
              </a:rPr>
              <a:t>аноде</a:t>
            </a:r>
            <a:r>
              <a:rPr sz="1600" spc="15" dirty="0">
                <a:solidFill>
                  <a:srgbClr val="353535"/>
                </a:solidFill>
                <a:latin typeface="Times New Roman"/>
                <a:cs typeface="Times New Roman"/>
              </a:rPr>
              <a:t> </a:t>
            </a:r>
            <a:r>
              <a:rPr sz="1600" spc="-5" dirty="0">
                <a:solidFill>
                  <a:srgbClr val="353535"/>
                </a:solidFill>
                <a:latin typeface="Times New Roman"/>
                <a:cs typeface="Times New Roman"/>
              </a:rPr>
              <a:t>не</a:t>
            </a:r>
            <a:r>
              <a:rPr sz="1600" spc="20" dirty="0">
                <a:solidFill>
                  <a:srgbClr val="353535"/>
                </a:solidFill>
                <a:latin typeface="Times New Roman"/>
                <a:cs typeface="Times New Roman"/>
              </a:rPr>
              <a:t> </a:t>
            </a:r>
            <a:r>
              <a:rPr sz="1600" spc="-5" dirty="0">
                <a:solidFill>
                  <a:srgbClr val="353535"/>
                </a:solidFill>
                <a:latin typeface="Times New Roman"/>
                <a:cs typeface="Times New Roman"/>
              </a:rPr>
              <a:t>выделилось</a:t>
            </a:r>
            <a:r>
              <a:rPr sz="1600" spc="25" dirty="0">
                <a:solidFill>
                  <a:srgbClr val="353535"/>
                </a:solidFill>
                <a:latin typeface="Times New Roman"/>
                <a:cs typeface="Times New Roman"/>
              </a:rPr>
              <a:t> </a:t>
            </a:r>
            <a:r>
              <a:rPr sz="1600" spc="-5" dirty="0">
                <a:solidFill>
                  <a:srgbClr val="353535"/>
                </a:solidFill>
                <a:latin typeface="Times New Roman"/>
                <a:cs typeface="Times New Roman"/>
              </a:rPr>
              <a:t>8,4</a:t>
            </a:r>
            <a:r>
              <a:rPr sz="1600" dirty="0">
                <a:solidFill>
                  <a:srgbClr val="353535"/>
                </a:solidFill>
                <a:latin typeface="Times New Roman"/>
                <a:cs typeface="Times New Roman"/>
              </a:rPr>
              <a:t> </a:t>
            </a:r>
            <a:r>
              <a:rPr sz="1600" spc="-5" dirty="0">
                <a:solidFill>
                  <a:srgbClr val="353535"/>
                </a:solidFill>
                <a:latin typeface="Times New Roman"/>
                <a:cs typeface="Times New Roman"/>
              </a:rPr>
              <a:t>л </a:t>
            </a:r>
            <a:r>
              <a:rPr sz="1600" spc="-385" dirty="0">
                <a:solidFill>
                  <a:srgbClr val="353535"/>
                </a:solidFill>
                <a:latin typeface="Times New Roman"/>
                <a:cs typeface="Times New Roman"/>
              </a:rPr>
              <a:t> </a:t>
            </a:r>
            <a:r>
              <a:rPr sz="1600" spc="-5" dirty="0">
                <a:solidFill>
                  <a:srgbClr val="353535"/>
                </a:solidFill>
                <a:latin typeface="Times New Roman"/>
                <a:cs typeface="Times New Roman"/>
              </a:rPr>
              <a:t>газа.</a:t>
            </a:r>
            <a:r>
              <a:rPr sz="1600" spc="20" dirty="0">
                <a:solidFill>
                  <a:srgbClr val="353535"/>
                </a:solidFill>
                <a:latin typeface="Times New Roman"/>
                <a:cs typeface="Times New Roman"/>
              </a:rPr>
              <a:t> </a:t>
            </a:r>
            <a:r>
              <a:rPr sz="1600" spc="-5" dirty="0">
                <a:solidFill>
                  <a:srgbClr val="353535"/>
                </a:solidFill>
                <a:latin typeface="Times New Roman"/>
                <a:cs typeface="Times New Roman"/>
              </a:rPr>
              <a:t>К</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образовавшему</a:t>
            </a:r>
            <a:r>
              <a:rPr sz="1600" spc="20" dirty="0">
                <a:solidFill>
                  <a:srgbClr val="353535"/>
                </a:solidFill>
                <a:latin typeface="Times New Roman"/>
                <a:cs typeface="Times New Roman"/>
              </a:rPr>
              <a:t> </a:t>
            </a:r>
            <a:r>
              <a:rPr sz="1600" spc="-10" dirty="0">
                <a:solidFill>
                  <a:srgbClr val="353535"/>
                </a:solidFill>
                <a:latin typeface="Times New Roman"/>
                <a:cs typeface="Times New Roman"/>
              </a:rPr>
              <a:t>раствору</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прилили</a:t>
            </a:r>
            <a:r>
              <a:rPr sz="1600" spc="60" dirty="0">
                <a:solidFill>
                  <a:srgbClr val="353535"/>
                </a:solidFill>
                <a:latin typeface="Times New Roman"/>
                <a:cs typeface="Times New Roman"/>
              </a:rPr>
              <a:t> </a:t>
            </a:r>
            <a:r>
              <a:rPr sz="1600" spc="-10" dirty="0">
                <a:solidFill>
                  <a:srgbClr val="353535"/>
                </a:solidFill>
                <a:latin typeface="Times New Roman"/>
                <a:cs typeface="Times New Roman"/>
              </a:rPr>
              <a:t>насыщенный</a:t>
            </a:r>
            <a:r>
              <a:rPr sz="1600" spc="65" dirty="0">
                <a:solidFill>
                  <a:srgbClr val="353535"/>
                </a:solidFill>
                <a:latin typeface="Times New Roman"/>
                <a:cs typeface="Times New Roman"/>
              </a:rPr>
              <a:t> </a:t>
            </a:r>
            <a:r>
              <a:rPr sz="1600" spc="-5" dirty="0">
                <a:solidFill>
                  <a:srgbClr val="353535"/>
                </a:solidFill>
                <a:latin typeface="Times New Roman"/>
                <a:cs typeface="Times New Roman"/>
              </a:rPr>
              <a:t>раствор, </a:t>
            </a:r>
            <a:r>
              <a:rPr sz="1600" spc="-10" dirty="0">
                <a:solidFill>
                  <a:srgbClr val="353535"/>
                </a:solidFill>
                <a:latin typeface="Times New Roman"/>
                <a:cs typeface="Times New Roman"/>
              </a:rPr>
              <a:t>полученный</a:t>
            </a:r>
            <a:r>
              <a:rPr sz="1600" spc="70" dirty="0">
                <a:solidFill>
                  <a:srgbClr val="353535"/>
                </a:solidFill>
                <a:latin typeface="Times New Roman"/>
                <a:cs typeface="Times New Roman"/>
              </a:rPr>
              <a:t> </a:t>
            </a:r>
            <a:r>
              <a:rPr sz="1600" spc="-10" dirty="0">
                <a:solidFill>
                  <a:srgbClr val="353535"/>
                </a:solidFill>
                <a:latin typeface="Times New Roman"/>
                <a:cs typeface="Times New Roman"/>
              </a:rPr>
              <a:t>при</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растворении</a:t>
            </a:r>
            <a:r>
              <a:rPr sz="1600" spc="30" dirty="0">
                <a:solidFill>
                  <a:srgbClr val="353535"/>
                </a:solidFill>
                <a:latin typeface="Times New Roman"/>
                <a:cs typeface="Times New Roman"/>
              </a:rPr>
              <a:t> </a:t>
            </a:r>
            <a:r>
              <a:rPr sz="1600" spc="-5" dirty="0">
                <a:solidFill>
                  <a:srgbClr val="353535"/>
                </a:solidFill>
                <a:latin typeface="Times New Roman"/>
                <a:cs typeface="Times New Roman"/>
              </a:rPr>
              <a:t>96,6</a:t>
            </a:r>
            <a:r>
              <a:rPr sz="1600" dirty="0">
                <a:solidFill>
                  <a:srgbClr val="353535"/>
                </a:solidFill>
                <a:latin typeface="Times New Roman"/>
                <a:cs typeface="Times New Roman"/>
              </a:rPr>
              <a:t> </a:t>
            </a:r>
            <a:r>
              <a:rPr sz="1600" spc="-5" dirty="0">
                <a:solidFill>
                  <a:srgbClr val="353535"/>
                </a:solidFill>
                <a:latin typeface="Times New Roman"/>
                <a:cs typeface="Times New Roman"/>
              </a:rPr>
              <a:t>г</a:t>
            </a:r>
            <a:r>
              <a:rPr sz="1600" spc="15" dirty="0">
                <a:solidFill>
                  <a:srgbClr val="353535"/>
                </a:solidFill>
                <a:latin typeface="Times New Roman"/>
                <a:cs typeface="Times New Roman"/>
              </a:rPr>
              <a:t> </a:t>
            </a:r>
            <a:r>
              <a:rPr sz="1600" spc="-25" dirty="0">
                <a:solidFill>
                  <a:srgbClr val="353535"/>
                </a:solidFill>
                <a:latin typeface="Times New Roman"/>
                <a:cs typeface="Times New Roman"/>
              </a:rPr>
              <a:t>глауберовой</a:t>
            </a:r>
            <a:r>
              <a:rPr sz="1600" spc="25" dirty="0">
                <a:solidFill>
                  <a:srgbClr val="353535"/>
                </a:solidFill>
                <a:latin typeface="Times New Roman"/>
                <a:cs typeface="Times New Roman"/>
              </a:rPr>
              <a:t> </a:t>
            </a:r>
            <a:r>
              <a:rPr sz="1600" spc="-10" dirty="0">
                <a:solidFill>
                  <a:srgbClr val="353535"/>
                </a:solidFill>
                <a:latin typeface="Times New Roman"/>
                <a:cs typeface="Times New Roman"/>
              </a:rPr>
              <a:t>соли </a:t>
            </a:r>
            <a:r>
              <a:rPr sz="1600" spc="-5" dirty="0">
                <a:solidFill>
                  <a:srgbClr val="353535"/>
                </a:solidFill>
                <a:latin typeface="Times New Roman"/>
                <a:cs typeface="Times New Roman"/>
              </a:rPr>
              <a:t> </a:t>
            </a:r>
            <a:r>
              <a:rPr sz="1600" dirty="0">
                <a:solidFill>
                  <a:srgbClr val="353535"/>
                </a:solidFill>
                <a:latin typeface="Times New Roman"/>
                <a:cs typeface="Times New Roman"/>
              </a:rPr>
              <a:t>(Na</a:t>
            </a:r>
            <a:r>
              <a:rPr sz="1575" baseline="-21164" dirty="0">
                <a:solidFill>
                  <a:srgbClr val="353535"/>
                </a:solidFill>
                <a:latin typeface="Times New Roman"/>
                <a:cs typeface="Times New Roman"/>
              </a:rPr>
              <a:t>2</a:t>
            </a:r>
            <a:r>
              <a:rPr sz="1600" dirty="0">
                <a:solidFill>
                  <a:srgbClr val="353535"/>
                </a:solidFill>
                <a:latin typeface="Times New Roman"/>
                <a:cs typeface="Times New Roman"/>
              </a:rPr>
              <a:t>SO</a:t>
            </a:r>
            <a:r>
              <a:rPr sz="1575" baseline="-21164" dirty="0">
                <a:solidFill>
                  <a:srgbClr val="353535"/>
                </a:solidFill>
                <a:latin typeface="Times New Roman"/>
                <a:cs typeface="Times New Roman"/>
              </a:rPr>
              <a:t>4</a:t>
            </a:r>
            <a:r>
              <a:rPr sz="1600" dirty="0">
                <a:solidFill>
                  <a:srgbClr val="353535"/>
                </a:solidFill>
                <a:latin typeface="Times New Roman"/>
                <a:cs typeface="Times New Roman"/>
              </a:rPr>
              <a:t>∙10H</a:t>
            </a:r>
            <a:r>
              <a:rPr sz="1575" baseline="-21164" dirty="0">
                <a:solidFill>
                  <a:srgbClr val="353535"/>
                </a:solidFill>
                <a:latin typeface="Times New Roman"/>
                <a:cs typeface="Times New Roman"/>
              </a:rPr>
              <a:t>2</a:t>
            </a:r>
            <a:r>
              <a:rPr sz="1600" dirty="0">
                <a:solidFill>
                  <a:srgbClr val="353535"/>
                </a:solidFill>
                <a:latin typeface="Times New Roman"/>
                <a:cs typeface="Times New Roman"/>
              </a:rPr>
              <a:t>O)</a:t>
            </a:r>
            <a:r>
              <a:rPr sz="1600" spc="-5" dirty="0">
                <a:solidFill>
                  <a:srgbClr val="353535"/>
                </a:solidFill>
                <a:latin typeface="Times New Roman"/>
                <a:cs typeface="Times New Roman"/>
              </a:rPr>
              <a:t> в</a:t>
            </a:r>
            <a:r>
              <a:rPr sz="1600" spc="-10" dirty="0">
                <a:solidFill>
                  <a:srgbClr val="353535"/>
                </a:solidFill>
                <a:latin typeface="Times New Roman"/>
                <a:cs typeface="Times New Roman"/>
              </a:rPr>
              <a:t> </a:t>
            </a:r>
            <a:r>
              <a:rPr sz="1600" spc="-15" dirty="0">
                <a:solidFill>
                  <a:srgbClr val="353535"/>
                </a:solidFill>
                <a:latin typeface="Times New Roman"/>
                <a:cs typeface="Times New Roman"/>
              </a:rPr>
              <a:t>воде.</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В</a:t>
            </a:r>
            <a:r>
              <a:rPr sz="1600" dirty="0">
                <a:solidFill>
                  <a:srgbClr val="353535"/>
                </a:solidFill>
                <a:latin typeface="Times New Roman"/>
                <a:cs typeface="Times New Roman"/>
              </a:rPr>
              <a:t> </a:t>
            </a:r>
            <a:r>
              <a:rPr sz="1600" spc="-20" dirty="0">
                <a:solidFill>
                  <a:srgbClr val="353535"/>
                </a:solidFill>
                <a:latin typeface="Times New Roman"/>
                <a:cs typeface="Times New Roman"/>
              </a:rPr>
              <a:t>результате</a:t>
            </a:r>
            <a:r>
              <a:rPr sz="1600" spc="10" dirty="0">
                <a:solidFill>
                  <a:srgbClr val="353535"/>
                </a:solidFill>
                <a:latin typeface="Times New Roman"/>
                <a:cs typeface="Times New Roman"/>
              </a:rPr>
              <a:t> </a:t>
            </a:r>
            <a:r>
              <a:rPr sz="1600" spc="-10" dirty="0">
                <a:solidFill>
                  <a:srgbClr val="353535"/>
                </a:solidFill>
                <a:latin typeface="Times New Roman"/>
                <a:cs typeface="Times New Roman"/>
              </a:rPr>
              <a:t>массовая</a:t>
            </a:r>
            <a:r>
              <a:rPr sz="1600" spc="20" dirty="0">
                <a:solidFill>
                  <a:srgbClr val="353535"/>
                </a:solidFill>
                <a:latin typeface="Times New Roman"/>
                <a:cs typeface="Times New Roman"/>
              </a:rPr>
              <a:t> </a:t>
            </a:r>
            <a:r>
              <a:rPr sz="1600" spc="-10" dirty="0">
                <a:solidFill>
                  <a:srgbClr val="353535"/>
                </a:solidFill>
                <a:latin typeface="Times New Roman"/>
                <a:cs typeface="Times New Roman"/>
              </a:rPr>
              <a:t>доля</a:t>
            </a:r>
            <a:r>
              <a:rPr sz="1600" spc="5" dirty="0">
                <a:solidFill>
                  <a:srgbClr val="353535"/>
                </a:solidFill>
                <a:latin typeface="Times New Roman"/>
                <a:cs typeface="Times New Roman"/>
              </a:rPr>
              <a:t> </a:t>
            </a:r>
            <a:r>
              <a:rPr sz="1600" spc="-20" dirty="0">
                <a:solidFill>
                  <a:srgbClr val="353535"/>
                </a:solidFill>
                <a:latin typeface="Times New Roman"/>
                <a:cs typeface="Times New Roman"/>
              </a:rPr>
              <a:t>сульфата</a:t>
            </a:r>
            <a:r>
              <a:rPr sz="1600" spc="35" dirty="0">
                <a:solidFill>
                  <a:srgbClr val="353535"/>
                </a:solidFill>
                <a:latin typeface="Times New Roman"/>
                <a:cs typeface="Times New Roman"/>
              </a:rPr>
              <a:t> </a:t>
            </a:r>
            <a:r>
              <a:rPr sz="1600" spc="-10" dirty="0">
                <a:solidFill>
                  <a:srgbClr val="353535"/>
                </a:solidFill>
                <a:latin typeface="Times New Roman"/>
                <a:cs typeface="Times New Roman"/>
              </a:rPr>
              <a:t>натрия</a:t>
            </a:r>
            <a:r>
              <a:rPr sz="1600" spc="15" dirty="0">
                <a:solidFill>
                  <a:srgbClr val="353535"/>
                </a:solidFill>
                <a:latin typeface="Times New Roman"/>
                <a:cs typeface="Times New Roman"/>
              </a:rPr>
              <a:t> </a:t>
            </a:r>
            <a:r>
              <a:rPr sz="1600" spc="-10" dirty="0">
                <a:solidFill>
                  <a:srgbClr val="353535"/>
                </a:solidFill>
                <a:latin typeface="Times New Roman"/>
                <a:cs typeface="Times New Roman"/>
              </a:rPr>
              <a:t>уменьшилась</a:t>
            </a:r>
            <a:r>
              <a:rPr sz="1600" spc="60" dirty="0">
                <a:solidFill>
                  <a:srgbClr val="353535"/>
                </a:solidFill>
                <a:latin typeface="Times New Roman"/>
                <a:cs typeface="Times New Roman"/>
              </a:rPr>
              <a:t> </a:t>
            </a:r>
            <a:r>
              <a:rPr sz="1600" spc="-5" dirty="0">
                <a:solidFill>
                  <a:srgbClr val="353535"/>
                </a:solidFill>
                <a:latin typeface="Times New Roman"/>
                <a:cs typeface="Times New Roman"/>
              </a:rPr>
              <a:t>в</a:t>
            </a:r>
            <a:r>
              <a:rPr sz="1600" dirty="0">
                <a:solidFill>
                  <a:srgbClr val="353535"/>
                </a:solidFill>
                <a:latin typeface="Times New Roman"/>
                <a:cs typeface="Times New Roman"/>
              </a:rPr>
              <a:t> </a:t>
            </a:r>
            <a:r>
              <a:rPr sz="1600" spc="-5" dirty="0">
                <a:solidFill>
                  <a:srgbClr val="353535"/>
                </a:solidFill>
                <a:latin typeface="Times New Roman"/>
                <a:cs typeface="Times New Roman"/>
              </a:rPr>
              <a:t>4,5</a:t>
            </a:r>
            <a:r>
              <a:rPr sz="1600" spc="5" dirty="0">
                <a:solidFill>
                  <a:srgbClr val="353535"/>
                </a:solidFill>
                <a:latin typeface="Times New Roman"/>
                <a:cs typeface="Times New Roman"/>
              </a:rPr>
              <a:t> </a:t>
            </a:r>
            <a:r>
              <a:rPr sz="1600" spc="-5" dirty="0">
                <a:solidFill>
                  <a:srgbClr val="353535"/>
                </a:solidFill>
                <a:latin typeface="Times New Roman"/>
                <a:cs typeface="Times New Roman"/>
              </a:rPr>
              <a:t>раза.</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Определите</a:t>
            </a:r>
            <a:r>
              <a:rPr sz="1600" spc="40" dirty="0">
                <a:solidFill>
                  <a:srgbClr val="353535"/>
                </a:solidFill>
                <a:latin typeface="Times New Roman"/>
                <a:cs typeface="Times New Roman"/>
              </a:rPr>
              <a:t> </a:t>
            </a:r>
            <a:r>
              <a:rPr sz="1600" spc="-5" dirty="0">
                <a:solidFill>
                  <a:srgbClr val="353535"/>
                </a:solidFill>
                <a:latin typeface="Times New Roman"/>
                <a:cs typeface="Times New Roman"/>
              </a:rPr>
              <a:t>растворимость </a:t>
            </a:r>
            <a:r>
              <a:rPr sz="1600" dirty="0">
                <a:solidFill>
                  <a:srgbClr val="353535"/>
                </a:solidFill>
                <a:latin typeface="Times New Roman"/>
                <a:cs typeface="Times New Roman"/>
              </a:rPr>
              <a:t> </a:t>
            </a:r>
            <a:r>
              <a:rPr sz="1600" spc="-15" dirty="0">
                <a:solidFill>
                  <a:srgbClr val="353535"/>
                </a:solidFill>
                <a:latin typeface="Times New Roman"/>
                <a:cs typeface="Times New Roman"/>
              </a:rPr>
              <a:t>безводного</a:t>
            </a:r>
            <a:r>
              <a:rPr sz="1600" dirty="0">
                <a:solidFill>
                  <a:srgbClr val="353535"/>
                </a:solidFill>
                <a:latin typeface="Times New Roman"/>
                <a:cs typeface="Times New Roman"/>
              </a:rPr>
              <a:t> </a:t>
            </a:r>
            <a:r>
              <a:rPr sz="1600" spc="-20" dirty="0">
                <a:solidFill>
                  <a:srgbClr val="353535"/>
                </a:solidFill>
                <a:latin typeface="Times New Roman"/>
                <a:cs typeface="Times New Roman"/>
              </a:rPr>
              <a:t>сульфата</a:t>
            </a:r>
            <a:r>
              <a:rPr sz="1600" spc="15" dirty="0">
                <a:solidFill>
                  <a:srgbClr val="353535"/>
                </a:solidFill>
                <a:latin typeface="Times New Roman"/>
                <a:cs typeface="Times New Roman"/>
              </a:rPr>
              <a:t> </a:t>
            </a:r>
            <a:r>
              <a:rPr sz="1600" spc="-10" dirty="0">
                <a:solidFill>
                  <a:srgbClr val="353535"/>
                </a:solidFill>
                <a:latin typeface="Times New Roman"/>
                <a:cs typeface="Times New Roman"/>
              </a:rPr>
              <a:t>натрия</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на</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100г</a:t>
            </a:r>
            <a:r>
              <a:rPr sz="1600" spc="-15" dirty="0">
                <a:solidFill>
                  <a:srgbClr val="353535"/>
                </a:solidFill>
                <a:latin typeface="Times New Roman"/>
                <a:cs typeface="Times New Roman"/>
              </a:rPr>
              <a:t> воды.</a:t>
            </a:r>
            <a:endParaRPr sz="1600">
              <a:latin typeface="Times New Roman"/>
              <a:cs typeface="Times New Roman"/>
            </a:endParaRPr>
          </a:p>
        </p:txBody>
      </p:sp>
      <p:sp>
        <p:nvSpPr>
          <p:cNvPr id="3" name="object 3"/>
          <p:cNvSpPr txBox="1"/>
          <p:nvPr/>
        </p:nvSpPr>
        <p:spPr>
          <a:xfrm>
            <a:off x="8187308" y="1187577"/>
            <a:ext cx="229235" cy="188595"/>
          </a:xfrm>
          <a:prstGeom prst="rect">
            <a:avLst/>
          </a:prstGeom>
        </p:spPr>
        <p:txBody>
          <a:bodyPr vert="horz" wrap="square" lIns="0" tIns="14604" rIns="0" bIns="0" rtlCol="0">
            <a:spAutoFit/>
          </a:bodyPr>
          <a:lstStyle/>
          <a:p>
            <a:pPr marL="12700">
              <a:lnSpc>
                <a:spcPct val="100000"/>
              </a:lnSpc>
              <a:spcBef>
                <a:spcPts val="114"/>
              </a:spcBef>
            </a:pPr>
            <a:r>
              <a:rPr sz="1050" spc="5" dirty="0">
                <a:latin typeface="Times New Roman"/>
                <a:cs typeface="Times New Roman"/>
              </a:rPr>
              <a:t>3</a:t>
            </a:r>
            <a:r>
              <a:rPr sz="1050" spc="190" dirty="0">
                <a:latin typeface="Times New Roman"/>
                <a:cs typeface="Times New Roman"/>
              </a:rPr>
              <a:t> </a:t>
            </a:r>
            <a:r>
              <a:rPr sz="1050" spc="5" dirty="0">
                <a:latin typeface="Times New Roman"/>
                <a:cs typeface="Times New Roman"/>
              </a:rPr>
              <a:t>2</a:t>
            </a:r>
            <a:endParaRPr sz="1050">
              <a:latin typeface="Times New Roman"/>
              <a:cs typeface="Times New Roman"/>
            </a:endParaRPr>
          </a:p>
        </p:txBody>
      </p:sp>
      <p:sp>
        <p:nvSpPr>
          <p:cNvPr id="4" name="object 4"/>
          <p:cNvSpPr txBox="1"/>
          <p:nvPr/>
        </p:nvSpPr>
        <p:spPr>
          <a:xfrm>
            <a:off x="9062084" y="1071753"/>
            <a:ext cx="262890" cy="269240"/>
          </a:xfrm>
          <a:prstGeom prst="rect">
            <a:avLst/>
          </a:prstGeom>
        </p:spPr>
        <p:txBody>
          <a:bodyPr vert="horz" wrap="square" lIns="0" tIns="12065" rIns="0" bIns="0" rtlCol="0">
            <a:spAutoFit/>
          </a:bodyPr>
          <a:lstStyle/>
          <a:p>
            <a:pPr marL="12700">
              <a:lnSpc>
                <a:spcPct val="100000"/>
              </a:lnSpc>
              <a:spcBef>
                <a:spcPts val="95"/>
              </a:spcBef>
            </a:pPr>
            <a:r>
              <a:rPr sz="1600" spc="-10" dirty="0">
                <a:latin typeface="Times New Roman"/>
                <a:cs typeface="Times New Roman"/>
              </a:rPr>
              <a:t>(</a:t>
            </a:r>
            <a:r>
              <a:rPr sz="1600" dirty="0">
                <a:latin typeface="Times New Roman"/>
                <a:cs typeface="Times New Roman"/>
              </a:rPr>
              <a:t>1)</a:t>
            </a:r>
            <a:endParaRPr sz="1600">
              <a:latin typeface="Times New Roman"/>
              <a:cs typeface="Times New Roman"/>
            </a:endParaRPr>
          </a:p>
        </p:txBody>
      </p:sp>
      <p:sp>
        <p:nvSpPr>
          <p:cNvPr id="5" name="object 5"/>
          <p:cNvSpPr txBox="1"/>
          <p:nvPr/>
        </p:nvSpPr>
        <p:spPr>
          <a:xfrm>
            <a:off x="535940" y="1418082"/>
            <a:ext cx="2693670" cy="391160"/>
          </a:xfrm>
          <a:prstGeom prst="rect">
            <a:avLst/>
          </a:prstGeom>
        </p:spPr>
        <p:txBody>
          <a:bodyPr vert="horz" wrap="square" lIns="0" tIns="12700" rIns="0" bIns="0" rtlCol="0">
            <a:spAutoFit/>
          </a:bodyPr>
          <a:lstStyle/>
          <a:p>
            <a:pPr marL="12700">
              <a:lnSpc>
                <a:spcPct val="100000"/>
              </a:lnSpc>
              <a:spcBef>
                <a:spcPts val="100"/>
              </a:spcBef>
            </a:pPr>
            <a:r>
              <a:rPr sz="2400" b="1" dirty="0">
                <a:latin typeface="Calibri"/>
                <a:cs typeface="Calibri"/>
              </a:rPr>
              <a:t>В)</a:t>
            </a:r>
            <a:r>
              <a:rPr sz="2400" b="1" spc="-45" dirty="0">
                <a:latin typeface="Calibri"/>
                <a:cs typeface="Calibri"/>
              </a:rPr>
              <a:t> </a:t>
            </a:r>
            <a:r>
              <a:rPr sz="2400" b="1" dirty="0">
                <a:latin typeface="Calibri"/>
                <a:cs typeface="Calibri"/>
              </a:rPr>
              <a:t>Логические</a:t>
            </a:r>
            <a:r>
              <a:rPr sz="2400" b="1" spc="-50" dirty="0">
                <a:latin typeface="Calibri"/>
                <a:cs typeface="Calibri"/>
              </a:rPr>
              <a:t> </a:t>
            </a:r>
            <a:r>
              <a:rPr sz="2400" b="1" spc="-10" dirty="0">
                <a:latin typeface="Calibri"/>
                <a:cs typeface="Calibri"/>
              </a:rPr>
              <a:t>связи</a:t>
            </a:r>
            <a:endParaRPr sz="2400">
              <a:latin typeface="Calibri"/>
              <a:cs typeface="Calibri"/>
            </a:endParaRPr>
          </a:p>
        </p:txBody>
      </p:sp>
      <p:grpSp>
        <p:nvGrpSpPr>
          <p:cNvPr id="6" name="object 6"/>
          <p:cNvGrpSpPr/>
          <p:nvPr/>
        </p:nvGrpSpPr>
        <p:grpSpPr>
          <a:xfrm>
            <a:off x="6986651" y="1009522"/>
            <a:ext cx="416559" cy="416559"/>
            <a:chOff x="6986651" y="1009522"/>
            <a:chExt cx="416559" cy="416559"/>
          </a:xfrm>
        </p:grpSpPr>
        <p:sp>
          <p:nvSpPr>
            <p:cNvPr id="7" name="object 7"/>
            <p:cNvSpPr/>
            <p:nvPr/>
          </p:nvSpPr>
          <p:spPr>
            <a:xfrm>
              <a:off x="6993001" y="1015872"/>
              <a:ext cx="403860" cy="403860"/>
            </a:xfrm>
            <a:custGeom>
              <a:avLst/>
              <a:gdLst/>
              <a:ahLst/>
              <a:cxnLst/>
              <a:rect l="l" t="t" r="r" b="b"/>
              <a:pathLst>
                <a:path w="403859" h="403859">
                  <a:moveTo>
                    <a:pt x="201930" y="0"/>
                  </a:moveTo>
                  <a:lnTo>
                    <a:pt x="155634" y="5333"/>
                  </a:lnTo>
                  <a:lnTo>
                    <a:pt x="113133" y="20527"/>
                  </a:lnTo>
                  <a:lnTo>
                    <a:pt x="75640" y="44367"/>
                  </a:lnTo>
                  <a:lnTo>
                    <a:pt x="44367" y="75640"/>
                  </a:lnTo>
                  <a:lnTo>
                    <a:pt x="20527" y="113133"/>
                  </a:lnTo>
                  <a:lnTo>
                    <a:pt x="5334" y="155634"/>
                  </a:lnTo>
                  <a:lnTo>
                    <a:pt x="0" y="201929"/>
                  </a:lnTo>
                  <a:lnTo>
                    <a:pt x="5333" y="248225"/>
                  </a:lnTo>
                  <a:lnTo>
                    <a:pt x="20527" y="290726"/>
                  </a:lnTo>
                  <a:lnTo>
                    <a:pt x="44367" y="328219"/>
                  </a:lnTo>
                  <a:lnTo>
                    <a:pt x="75640" y="359492"/>
                  </a:lnTo>
                  <a:lnTo>
                    <a:pt x="113133" y="383332"/>
                  </a:lnTo>
                  <a:lnTo>
                    <a:pt x="155634" y="398525"/>
                  </a:lnTo>
                  <a:lnTo>
                    <a:pt x="201930" y="403859"/>
                  </a:lnTo>
                  <a:lnTo>
                    <a:pt x="248265" y="398525"/>
                  </a:lnTo>
                  <a:lnTo>
                    <a:pt x="290781" y="383332"/>
                  </a:lnTo>
                  <a:lnTo>
                    <a:pt x="328273" y="359492"/>
                  </a:lnTo>
                  <a:lnTo>
                    <a:pt x="359532" y="328219"/>
                  </a:lnTo>
                  <a:lnTo>
                    <a:pt x="383354" y="290726"/>
                  </a:lnTo>
                  <a:lnTo>
                    <a:pt x="398532" y="248225"/>
                  </a:lnTo>
                  <a:lnTo>
                    <a:pt x="403860" y="201929"/>
                  </a:lnTo>
                  <a:lnTo>
                    <a:pt x="398532" y="155634"/>
                  </a:lnTo>
                  <a:lnTo>
                    <a:pt x="383354" y="113133"/>
                  </a:lnTo>
                  <a:lnTo>
                    <a:pt x="359532" y="75640"/>
                  </a:lnTo>
                  <a:lnTo>
                    <a:pt x="328273" y="44367"/>
                  </a:lnTo>
                  <a:lnTo>
                    <a:pt x="290781" y="20527"/>
                  </a:lnTo>
                  <a:lnTo>
                    <a:pt x="248265" y="5333"/>
                  </a:lnTo>
                  <a:lnTo>
                    <a:pt x="201930" y="0"/>
                  </a:lnTo>
                  <a:close/>
                </a:path>
              </a:pathLst>
            </a:custGeom>
            <a:solidFill>
              <a:srgbClr val="5B9BD4"/>
            </a:solidFill>
          </p:spPr>
          <p:txBody>
            <a:bodyPr wrap="square" lIns="0" tIns="0" rIns="0" bIns="0" rtlCol="0"/>
            <a:lstStyle/>
            <a:p>
              <a:endParaRPr/>
            </a:p>
          </p:txBody>
        </p:sp>
        <p:sp>
          <p:nvSpPr>
            <p:cNvPr id="8" name="object 8"/>
            <p:cNvSpPr/>
            <p:nvPr/>
          </p:nvSpPr>
          <p:spPr>
            <a:xfrm>
              <a:off x="6993001" y="1015872"/>
              <a:ext cx="403860" cy="403860"/>
            </a:xfrm>
            <a:custGeom>
              <a:avLst/>
              <a:gdLst/>
              <a:ahLst/>
              <a:cxnLst/>
              <a:rect l="l" t="t" r="r" b="b"/>
              <a:pathLst>
                <a:path w="403859" h="403859">
                  <a:moveTo>
                    <a:pt x="0" y="201929"/>
                  </a:moveTo>
                  <a:lnTo>
                    <a:pt x="5334" y="155634"/>
                  </a:lnTo>
                  <a:lnTo>
                    <a:pt x="20527" y="113133"/>
                  </a:lnTo>
                  <a:lnTo>
                    <a:pt x="44367" y="75640"/>
                  </a:lnTo>
                  <a:lnTo>
                    <a:pt x="75640" y="44367"/>
                  </a:lnTo>
                  <a:lnTo>
                    <a:pt x="113133" y="20527"/>
                  </a:lnTo>
                  <a:lnTo>
                    <a:pt x="155634" y="5333"/>
                  </a:lnTo>
                  <a:lnTo>
                    <a:pt x="201930" y="0"/>
                  </a:lnTo>
                  <a:lnTo>
                    <a:pt x="248265" y="5333"/>
                  </a:lnTo>
                  <a:lnTo>
                    <a:pt x="290781" y="20527"/>
                  </a:lnTo>
                  <a:lnTo>
                    <a:pt x="328273" y="44367"/>
                  </a:lnTo>
                  <a:lnTo>
                    <a:pt x="359532" y="75640"/>
                  </a:lnTo>
                  <a:lnTo>
                    <a:pt x="383354" y="113133"/>
                  </a:lnTo>
                  <a:lnTo>
                    <a:pt x="398532" y="155634"/>
                  </a:lnTo>
                  <a:lnTo>
                    <a:pt x="403860" y="201929"/>
                  </a:lnTo>
                  <a:lnTo>
                    <a:pt x="398532" y="248225"/>
                  </a:lnTo>
                  <a:lnTo>
                    <a:pt x="383354" y="290726"/>
                  </a:lnTo>
                  <a:lnTo>
                    <a:pt x="359532" y="328219"/>
                  </a:lnTo>
                  <a:lnTo>
                    <a:pt x="328273" y="359492"/>
                  </a:lnTo>
                  <a:lnTo>
                    <a:pt x="290781" y="383332"/>
                  </a:lnTo>
                  <a:lnTo>
                    <a:pt x="248265" y="398525"/>
                  </a:lnTo>
                  <a:lnTo>
                    <a:pt x="201930" y="403859"/>
                  </a:lnTo>
                  <a:lnTo>
                    <a:pt x="155634" y="398525"/>
                  </a:lnTo>
                  <a:lnTo>
                    <a:pt x="113133" y="383332"/>
                  </a:lnTo>
                  <a:lnTo>
                    <a:pt x="75640" y="359492"/>
                  </a:lnTo>
                  <a:lnTo>
                    <a:pt x="44367" y="328219"/>
                  </a:lnTo>
                  <a:lnTo>
                    <a:pt x="20527" y="290726"/>
                  </a:lnTo>
                  <a:lnTo>
                    <a:pt x="5333" y="248225"/>
                  </a:lnTo>
                  <a:lnTo>
                    <a:pt x="0" y="201929"/>
                  </a:lnTo>
                  <a:close/>
                </a:path>
              </a:pathLst>
            </a:custGeom>
            <a:ln w="12700">
              <a:solidFill>
                <a:srgbClr val="41709C"/>
              </a:solidFill>
            </a:ln>
          </p:spPr>
          <p:txBody>
            <a:bodyPr wrap="square" lIns="0" tIns="0" rIns="0" bIns="0" rtlCol="0"/>
            <a:lstStyle/>
            <a:p>
              <a:endParaRPr/>
            </a:p>
          </p:txBody>
        </p:sp>
      </p:grpSp>
      <p:sp>
        <p:nvSpPr>
          <p:cNvPr id="9" name="object 9"/>
          <p:cNvSpPr txBox="1"/>
          <p:nvPr/>
        </p:nvSpPr>
        <p:spPr>
          <a:xfrm>
            <a:off x="7156831" y="1071753"/>
            <a:ext cx="1423670" cy="269240"/>
          </a:xfrm>
          <a:prstGeom prst="rect">
            <a:avLst/>
          </a:prstGeom>
        </p:spPr>
        <p:txBody>
          <a:bodyPr vert="horz" wrap="square" lIns="0" tIns="12065" rIns="0" bIns="0" rtlCol="0">
            <a:spAutoFit/>
          </a:bodyPr>
          <a:lstStyle/>
          <a:p>
            <a:pPr marL="12700">
              <a:lnSpc>
                <a:spcPct val="100000"/>
              </a:lnSpc>
              <a:spcBef>
                <a:spcPts val="95"/>
              </a:spcBef>
              <a:tabLst>
                <a:tab pos="457834" algn="l"/>
              </a:tabLst>
            </a:pPr>
            <a:r>
              <a:rPr sz="1600" spc="-5" dirty="0">
                <a:solidFill>
                  <a:srgbClr val="FFFFFF"/>
                </a:solidFill>
                <a:latin typeface="Calibri"/>
                <a:cs typeface="Calibri"/>
              </a:rPr>
              <a:t>I	</a:t>
            </a:r>
            <a:r>
              <a:rPr sz="1600" spc="-10" dirty="0">
                <a:latin typeface="Times New Roman"/>
                <a:cs typeface="Times New Roman"/>
              </a:rPr>
              <a:t>Ba(NO</a:t>
            </a:r>
            <a:r>
              <a:rPr sz="1600" spc="110" dirty="0">
                <a:latin typeface="Times New Roman"/>
                <a:cs typeface="Times New Roman"/>
              </a:rPr>
              <a:t> </a:t>
            </a:r>
            <a:r>
              <a:rPr sz="1600" spc="-5" dirty="0">
                <a:latin typeface="Times New Roman"/>
                <a:cs typeface="Times New Roman"/>
              </a:rPr>
              <a:t>)</a:t>
            </a:r>
            <a:r>
              <a:rPr sz="1600" spc="110" dirty="0">
                <a:latin typeface="Times New Roman"/>
                <a:cs typeface="Times New Roman"/>
              </a:rPr>
              <a:t> </a:t>
            </a:r>
            <a:r>
              <a:rPr sz="1600" spc="-5" dirty="0">
                <a:latin typeface="Times New Roman"/>
                <a:cs typeface="Times New Roman"/>
              </a:rPr>
              <a:t>≠</a:t>
            </a:r>
            <a:endParaRPr sz="1600">
              <a:latin typeface="Times New Roman"/>
              <a:cs typeface="Times New Roman"/>
            </a:endParaRPr>
          </a:p>
        </p:txBody>
      </p:sp>
      <p:sp>
        <p:nvSpPr>
          <p:cNvPr id="10" name="object 10"/>
          <p:cNvSpPr txBox="1"/>
          <p:nvPr/>
        </p:nvSpPr>
        <p:spPr>
          <a:xfrm>
            <a:off x="7549006" y="1315592"/>
            <a:ext cx="3787775" cy="902969"/>
          </a:xfrm>
          <a:prstGeom prst="rect">
            <a:avLst/>
          </a:prstGeom>
        </p:spPr>
        <p:txBody>
          <a:bodyPr vert="horz" wrap="square" lIns="0" tIns="12065" rIns="0" bIns="0" rtlCol="0">
            <a:spAutoFit/>
          </a:bodyPr>
          <a:lstStyle/>
          <a:p>
            <a:pPr marL="65405">
              <a:lnSpc>
                <a:spcPct val="100000"/>
              </a:lnSpc>
              <a:spcBef>
                <a:spcPts val="95"/>
              </a:spcBef>
            </a:pPr>
            <a:r>
              <a:rPr sz="1600" dirty="0">
                <a:latin typeface="Times New Roman"/>
                <a:cs typeface="Times New Roman"/>
              </a:rPr>
              <a:t>2H</a:t>
            </a:r>
            <a:r>
              <a:rPr sz="1575" baseline="-21164" dirty="0">
                <a:latin typeface="Times New Roman"/>
                <a:cs typeface="Times New Roman"/>
              </a:rPr>
              <a:t>2</a:t>
            </a:r>
            <a:r>
              <a:rPr sz="1600" dirty="0">
                <a:latin typeface="Times New Roman"/>
                <a:cs typeface="Times New Roman"/>
              </a:rPr>
              <a:t>O</a:t>
            </a:r>
            <a:r>
              <a:rPr sz="1600" spc="-30" dirty="0">
                <a:latin typeface="Times New Roman"/>
                <a:cs typeface="Times New Roman"/>
              </a:rPr>
              <a:t> </a:t>
            </a:r>
            <a:r>
              <a:rPr sz="1600" spc="-5" dirty="0">
                <a:latin typeface="Times New Roman"/>
                <a:cs typeface="Times New Roman"/>
              </a:rPr>
              <a:t>= </a:t>
            </a:r>
            <a:r>
              <a:rPr sz="1600" dirty="0">
                <a:latin typeface="Times New Roman"/>
                <a:cs typeface="Times New Roman"/>
              </a:rPr>
              <a:t>2H</a:t>
            </a:r>
            <a:r>
              <a:rPr sz="1575" baseline="-21164" dirty="0">
                <a:latin typeface="Times New Roman"/>
                <a:cs typeface="Times New Roman"/>
              </a:rPr>
              <a:t>2</a:t>
            </a:r>
            <a:r>
              <a:rPr sz="1575" spc="179" baseline="-21164" dirty="0">
                <a:latin typeface="Times New Roman"/>
                <a:cs typeface="Times New Roman"/>
              </a:rPr>
              <a:t> </a:t>
            </a:r>
            <a:r>
              <a:rPr sz="1600" spc="-5" dirty="0">
                <a:latin typeface="Times New Roman"/>
                <a:cs typeface="Times New Roman"/>
              </a:rPr>
              <a:t>+ </a:t>
            </a:r>
            <a:r>
              <a:rPr sz="1600" dirty="0">
                <a:latin typeface="Times New Roman"/>
                <a:cs typeface="Times New Roman"/>
              </a:rPr>
              <a:t>O</a:t>
            </a:r>
            <a:r>
              <a:rPr sz="1575" baseline="-21164" dirty="0">
                <a:latin typeface="Times New Roman"/>
                <a:cs typeface="Times New Roman"/>
              </a:rPr>
              <a:t>2</a:t>
            </a:r>
            <a:r>
              <a:rPr sz="1575" spc="195" baseline="-21164" dirty="0">
                <a:latin typeface="Times New Roman"/>
                <a:cs typeface="Times New Roman"/>
              </a:rPr>
              <a:t> </a:t>
            </a:r>
            <a:r>
              <a:rPr sz="1600" spc="-5" dirty="0">
                <a:latin typeface="Times New Roman"/>
                <a:cs typeface="Times New Roman"/>
              </a:rPr>
              <a:t>(2)</a:t>
            </a:r>
            <a:endParaRPr sz="1600">
              <a:latin typeface="Times New Roman"/>
              <a:cs typeface="Times New Roman"/>
            </a:endParaRPr>
          </a:p>
          <a:p>
            <a:pPr marL="38100" marR="30480">
              <a:lnSpc>
                <a:spcPts val="1880"/>
              </a:lnSpc>
              <a:spcBef>
                <a:spcPts val="1280"/>
              </a:spcBef>
            </a:pPr>
            <a:r>
              <a:rPr sz="1600" dirty="0">
                <a:latin typeface="Times New Roman"/>
                <a:cs typeface="Times New Roman"/>
              </a:rPr>
              <a:t>Na</a:t>
            </a:r>
            <a:r>
              <a:rPr sz="1575" baseline="-21164" dirty="0">
                <a:latin typeface="Times New Roman"/>
                <a:cs typeface="Times New Roman"/>
              </a:rPr>
              <a:t>2</a:t>
            </a:r>
            <a:r>
              <a:rPr sz="1600" dirty="0">
                <a:latin typeface="Times New Roman"/>
                <a:cs typeface="Times New Roman"/>
              </a:rPr>
              <a:t>SO</a:t>
            </a:r>
            <a:r>
              <a:rPr sz="1575" baseline="-21164" dirty="0">
                <a:latin typeface="Times New Roman"/>
                <a:cs typeface="Times New Roman"/>
              </a:rPr>
              <a:t>4</a:t>
            </a:r>
            <a:r>
              <a:rPr sz="1600" dirty="0">
                <a:latin typeface="Times New Roman"/>
                <a:cs typeface="Times New Roman"/>
              </a:rPr>
              <a:t>∙10H</a:t>
            </a:r>
            <a:r>
              <a:rPr sz="1575" baseline="-21164" dirty="0">
                <a:latin typeface="Times New Roman"/>
                <a:cs typeface="Times New Roman"/>
              </a:rPr>
              <a:t>2</a:t>
            </a:r>
            <a:r>
              <a:rPr sz="1600" dirty="0">
                <a:latin typeface="Times New Roman"/>
                <a:cs typeface="Times New Roman"/>
              </a:rPr>
              <a:t>O </a:t>
            </a:r>
            <a:r>
              <a:rPr sz="1600" spc="-5" dirty="0">
                <a:latin typeface="Times New Roman"/>
                <a:cs typeface="Times New Roman"/>
              </a:rPr>
              <a:t>= </a:t>
            </a:r>
            <a:r>
              <a:rPr sz="1600" dirty="0">
                <a:latin typeface="Times New Roman"/>
                <a:cs typeface="Times New Roman"/>
              </a:rPr>
              <a:t>Na</a:t>
            </a:r>
            <a:r>
              <a:rPr sz="1575" baseline="-21164" dirty="0">
                <a:latin typeface="Times New Roman"/>
                <a:cs typeface="Times New Roman"/>
              </a:rPr>
              <a:t>2</a:t>
            </a:r>
            <a:r>
              <a:rPr sz="1600" dirty="0">
                <a:latin typeface="Times New Roman"/>
                <a:cs typeface="Times New Roman"/>
              </a:rPr>
              <a:t>SO</a:t>
            </a:r>
            <a:r>
              <a:rPr sz="1575" baseline="-21164" dirty="0">
                <a:latin typeface="Times New Roman"/>
                <a:cs typeface="Times New Roman"/>
              </a:rPr>
              <a:t>4</a:t>
            </a:r>
            <a:r>
              <a:rPr sz="1575" spc="7" baseline="-21164" dirty="0">
                <a:latin typeface="Times New Roman"/>
                <a:cs typeface="Times New Roman"/>
              </a:rPr>
              <a:t> </a:t>
            </a:r>
            <a:r>
              <a:rPr sz="1600" spc="-5" dirty="0">
                <a:latin typeface="Times New Roman"/>
                <a:cs typeface="Times New Roman"/>
              </a:rPr>
              <a:t>+ </a:t>
            </a:r>
            <a:r>
              <a:rPr sz="1600" dirty="0">
                <a:latin typeface="Times New Roman"/>
                <a:cs typeface="Times New Roman"/>
              </a:rPr>
              <a:t>10H</a:t>
            </a:r>
            <a:r>
              <a:rPr sz="1575" baseline="-21164" dirty="0">
                <a:latin typeface="Times New Roman"/>
                <a:cs typeface="Times New Roman"/>
              </a:rPr>
              <a:t>2</a:t>
            </a:r>
            <a:r>
              <a:rPr sz="1600" dirty="0">
                <a:latin typeface="Times New Roman"/>
                <a:cs typeface="Times New Roman"/>
              </a:rPr>
              <a:t>O </a:t>
            </a:r>
            <a:r>
              <a:rPr sz="1600" spc="-5" dirty="0">
                <a:latin typeface="Times New Roman"/>
                <a:cs typeface="Times New Roman"/>
              </a:rPr>
              <a:t>(3) </a:t>
            </a:r>
            <a:r>
              <a:rPr sz="1600" dirty="0">
                <a:latin typeface="Times New Roman"/>
                <a:cs typeface="Times New Roman"/>
              </a:rPr>
              <a:t> </a:t>
            </a:r>
            <a:r>
              <a:rPr sz="1600" spc="-5" dirty="0">
                <a:latin typeface="Times New Roman"/>
                <a:cs typeface="Times New Roman"/>
              </a:rPr>
              <a:t>Ba(NO</a:t>
            </a:r>
            <a:r>
              <a:rPr sz="1575" spc="-7" baseline="-21164" dirty="0">
                <a:latin typeface="Times New Roman"/>
                <a:cs typeface="Times New Roman"/>
              </a:rPr>
              <a:t>3</a:t>
            </a:r>
            <a:r>
              <a:rPr sz="1600" spc="-5" dirty="0">
                <a:latin typeface="Times New Roman"/>
                <a:cs typeface="Times New Roman"/>
              </a:rPr>
              <a:t>)</a:t>
            </a:r>
            <a:r>
              <a:rPr sz="1575" spc="-7" baseline="-21164" dirty="0">
                <a:latin typeface="Times New Roman"/>
                <a:cs typeface="Times New Roman"/>
              </a:rPr>
              <a:t>2</a:t>
            </a:r>
            <a:r>
              <a:rPr sz="1575" spc="217" baseline="-21164" dirty="0">
                <a:latin typeface="Times New Roman"/>
                <a:cs typeface="Times New Roman"/>
              </a:rPr>
              <a:t> </a:t>
            </a:r>
            <a:r>
              <a:rPr sz="1600" spc="-5" dirty="0">
                <a:latin typeface="Times New Roman"/>
                <a:cs typeface="Times New Roman"/>
              </a:rPr>
              <a:t>+</a:t>
            </a:r>
            <a:r>
              <a:rPr sz="1600" dirty="0">
                <a:latin typeface="Times New Roman"/>
                <a:cs typeface="Times New Roman"/>
              </a:rPr>
              <a:t> Na</a:t>
            </a:r>
            <a:r>
              <a:rPr sz="1575" baseline="-21164" dirty="0">
                <a:latin typeface="Times New Roman"/>
                <a:cs typeface="Times New Roman"/>
              </a:rPr>
              <a:t>2</a:t>
            </a:r>
            <a:r>
              <a:rPr sz="1600" dirty="0">
                <a:latin typeface="Times New Roman"/>
                <a:cs typeface="Times New Roman"/>
              </a:rPr>
              <a:t>SO</a:t>
            </a:r>
            <a:r>
              <a:rPr sz="1575" baseline="-21164" dirty="0">
                <a:latin typeface="Times New Roman"/>
                <a:cs typeface="Times New Roman"/>
              </a:rPr>
              <a:t>4</a:t>
            </a:r>
            <a:r>
              <a:rPr sz="1575" spc="202" baseline="-21164" dirty="0">
                <a:latin typeface="Times New Roman"/>
                <a:cs typeface="Times New Roman"/>
              </a:rPr>
              <a:t> </a:t>
            </a:r>
            <a:r>
              <a:rPr sz="1600" spc="-5" dirty="0">
                <a:latin typeface="Times New Roman"/>
                <a:cs typeface="Times New Roman"/>
              </a:rPr>
              <a:t>= </a:t>
            </a:r>
            <a:r>
              <a:rPr sz="1600" dirty="0">
                <a:latin typeface="Times New Roman"/>
                <a:cs typeface="Times New Roman"/>
              </a:rPr>
              <a:t>BaSO</a:t>
            </a:r>
            <a:r>
              <a:rPr sz="1575" baseline="-21164" dirty="0">
                <a:latin typeface="Times New Roman"/>
                <a:cs typeface="Times New Roman"/>
              </a:rPr>
              <a:t>4</a:t>
            </a:r>
            <a:r>
              <a:rPr sz="1600" dirty="0">
                <a:latin typeface="Times New Roman"/>
                <a:cs typeface="Times New Roman"/>
              </a:rPr>
              <a:t>↓</a:t>
            </a:r>
            <a:r>
              <a:rPr sz="1600" spc="-5" dirty="0">
                <a:latin typeface="Times New Roman"/>
                <a:cs typeface="Times New Roman"/>
              </a:rPr>
              <a:t> +</a:t>
            </a:r>
            <a:r>
              <a:rPr sz="1600" spc="-10" dirty="0">
                <a:latin typeface="Times New Roman"/>
                <a:cs typeface="Times New Roman"/>
              </a:rPr>
              <a:t> </a:t>
            </a:r>
            <a:r>
              <a:rPr sz="1600" spc="-5" dirty="0">
                <a:latin typeface="Times New Roman"/>
                <a:cs typeface="Times New Roman"/>
              </a:rPr>
              <a:t>2NaNO</a:t>
            </a:r>
            <a:r>
              <a:rPr sz="1575" spc="-7" baseline="-21164" dirty="0">
                <a:latin typeface="Times New Roman"/>
                <a:cs typeface="Times New Roman"/>
              </a:rPr>
              <a:t>3</a:t>
            </a:r>
            <a:r>
              <a:rPr sz="1575" spc="202" baseline="-21164" dirty="0">
                <a:latin typeface="Times New Roman"/>
                <a:cs typeface="Times New Roman"/>
              </a:rPr>
              <a:t> </a:t>
            </a:r>
            <a:r>
              <a:rPr sz="1600" spc="-5" dirty="0">
                <a:latin typeface="Times New Roman"/>
                <a:cs typeface="Times New Roman"/>
              </a:rPr>
              <a:t>(4)</a:t>
            </a:r>
            <a:endParaRPr sz="1600">
              <a:latin typeface="Times New Roman"/>
              <a:cs typeface="Times New Roman"/>
            </a:endParaRPr>
          </a:p>
        </p:txBody>
      </p:sp>
      <p:grpSp>
        <p:nvGrpSpPr>
          <p:cNvPr id="11" name="object 11"/>
          <p:cNvGrpSpPr/>
          <p:nvPr/>
        </p:nvGrpSpPr>
        <p:grpSpPr>
          <a:xfrm>
            <a:off x="6972807" y="1682876"/>
            <a:ext cx="416559" cy="416559"/>
            <a:chOff x="6972807" y="1682876"/>
            <a:chExt cx="416559" cy="416559"/>
          </a:xfrm>
        </p:grpSpPr>
        <p:sp>
          <p:nvSpPr>
            <p:cNvPr id="12" name="object 12"/>
            <p:cNvSpPr/>
            <p:nvPr/>
          </p:nvSpPr>
          <p:spPr>
            <a:xfrm>
              <a:off x="6979157" y="1689226"/>
              <a:ext cx="403860" cy="403860"/>
            </a:xfrm>
            <a:custGeom>
              <a:avLst/>
              <a:gdLst/>
              <a:ahLst/>
              <a:cxnLst/>
              <a:rect l="l" t="t" r="r" b="b"/>
              <a:pathLst>
                <a:path w="403859" h="403860">
                  <a:moveTo>
                    <a:pt x="201930" y="0"/>
                  </a:moveTo>
                  <a:lnTo>
                    <a:pt x="155634" y="5333"/>
                  </a:lnTo>
                  <a:lnTo>
                    <a:pt x="113133" y="20527"/>
                  </a:lnTo>
                  <a:lnTo>
                    <a:pt x="75640" y="44367"/>
                  </a:lnTo>
                  <a:lnTo>
                    <a:pt x="44367" y="75640"/>
                  </a:lnTo>
                  <a:lnTo>
                    <a:pt x="20527" y="113133"/>
                  </a:lnTo>
                  <a:lnTo>
                    <a:pt x="5334" y="155634"/>
                  </a:lnTo>
                  <a:lnTo>
                    <a:pt x="0" y="201929"/>
                  </a:lnTo>
                  <a:lnTo>
                    <a:pt x="5333" y="248225"/>
                  </a:lnTo>
                  <a:lnTo>
                    <a:pt x="20527" y="290726"/>
                  </a:lnTo>
                  <a:lnTo>
                    <a:pt x="44367" y="328219"/>
                  </a:lnTo>
                  <a:lnTo>
                    <a:pt x="75640" y="359492"/>
                  </a:lnTo>
                  <a:lnTo>
                    <a:pt x="113133" y="383332"/>
                  </a:lnTo>
                  <a:lnTo>
                    <a:pt x="155634" y="398525"/>
                  </a:lnTo>
                  <a:lnTo>
                    <a:pt x="201930" y="403859"/>
                  </a:lnTo>
                  <a:lnTo>
                    <a:pt x="248225" y="398525"/>
                  </a:lnTo>
                  <a:lnTo>
                    <a:pt x="290726" y="383332"/>
                  </a:lnTo>
                  <a:lnTo>
                    <a:pt x="328219" y="359492"/>
                  </a:lnTo>
                  <a:lnTo>
                    <a:pt x="359492" y="328219"/>
                  </a:lnTo>
                  <a:lnTo>
                    <a:pt x="383332" y="290726"/>
                  </a:lnTo>
                  <a:lnTo>
                    <a:pt x="398526" y="248225"/>
                  </a:lnTo>
                  <a:lnTo>
                    <a:pt x="403860" y="201929"/>
                  </a:lnTo>
                  <a:lnTo>
                    <a:pt x="398526" y="155634"/>
                  </a:lnTo>
                  <a:lnTo>
                    <a:pt x="383332" y="113133"/>
                  </a:lnTo>
                  <a:lnTo>
                    <a:pt x="359492" y="75640"/>
                  </a:lnTo>
                  <a:lnTo>
                    <a:pt x="328219" y="44367"/>
                  </a:lnTo>
                  <a:lnTo>
                    <a:pt x="290726" y="20527"/>
                  </a:lnTo>
                  <a:lnTo>
                    <a:pt x="248225" y="5333"/>
                  </a:lnTo>
                  <a:lnTo>
                    <a:pt x="201930" y="0"/>
                  </a:lnTo>
                  <a:close/>
                </a:path>
              </a:pathLst>
            </a:custGeom>
            <a:solidFill>
              <a:srgbClr val="5B9BD4"/>
            </a:solidFill>
          </p:spPr>
          <p:txBody>
            <a:bodyPr wrap="square" lIns="0" tIns="0" rIns="0" bIns="0" rtlCol="0"/>
            <a:lstStyle/>
            <a:p>
              <a:endParaRPr/>
            </a:p>
          </p:txBody>
        </p:sp>
        <p:sp>
          <p:nvSpPr>
            <p:cNvPr id="13" name="object 13"/>
            <p:cNvSpPr/>
            <p:nvPr/>
          </p:nvSpPr>
          <p:spPr>
            <a:xfrm>
              <a:off x="6979157" y="1689226"/>
              <a:ext cx="403860" cy="403860"/>
            </a:xfrm>
            <a:custGeom>
              <a:avLst/>
              <a:gdLst/>
              <a:ahLst/>
              <a:cxnLst/>
              <a:rect l="l" t="t" r="r" b="b"/>
              <a:pathLst>
                <a:path w="403859" h="403860">
                  <a:moveTo>
                    <a:pt x="0" y="201929"/>
                  </a:moveTo>
                  <a:lnTo>
                    <a:pt x="5334" y="155634"/>
                  </a:lnTo>
                  <a:lnTo>
                    <a:pt x="20527" y="113133"/>
                  </a:lnTo>
                  <a:lnTo>
                    <a:pt x="44367" y="75640"/>
                  </a:lnTo>
                  <a:lnTo>
                    <a:pt x="75640" y="44367"/>
                  </a:lnTo>
                  <a:lnTo>
                    <a:pt x="113133" y="20527"/>
                  </a:lnTo>
                  <a:lnTo>
                    <a:pt x="155634" y="5333"/>
                  </a:lnTo>
                  <a:lnTo>
                    <a:pt x="201930" y="0"/>
                  </a:lnTo>
                  <a:lnTo>
                    <a:pt x="248225" y="5333"/>
                  </a:lnTo>
                  <a:lnTo>
                    <a:pt x="290726" y="20527"/>
                  </a:lnTo>
                  <a:lnTo>
                    <a:pt x="328219" y="44367"/>
                  </a:lnTo>
                  <a:lnTo>
                    <a:pt x="359492" y="75640"/>
                  </a:lnTo>
                  <a:lnTo>
                    <a:pt x="383332" y="113133"/>
                  </a:lnTo>
                  <a:lnTo>
                    <a:pt x="398526" y="155634"/>
                  </a:lnTo>
                  <a:lnTo>
                    <a:pt x="403860" y="201929"/>
                  </a:lnTo>
                  <a:lnTo>
                    <a:pt x="398526" y="248225"/>
                  </a:lnTo>
                  <a:lnTo>
                    <a:pt x="383332" y="290726"/>
                  </a:lnTo>
                  <a:lnTo>
                    <a:pt x="359492" y="328219"/>
                  </a:lnTo>
                  <a:lnTo>
                    <a:pt x="328219" y="359492"/>
                  </a:lnTo>
                  <a:lnTo>
                    <a:pt x="290726" y="383332"/>
                  </a:lnTo>
                  <a:lnTo>
                    <a:pt x="248225" y="398525"/>
                  </a:lnTo>
                  <a:lnTo>
                    <a:pt x="201930" y="403859"/>
                  </a:lnTo>
                  <a:lnTo>
                    <a:pt x="155634" y="398525"/>
                  </a:lnTo>
                  <a:lnTo>
                    <a:pt x="113133" y="383332"/>
                  </a:lnTo>
                  <a:lnTo>
                    <a:pt x="75640" y="359492"/>
                  </a:lnTo>
                  <a:lnTo>
                    <a:pt x="44367" y="328219"/>
                  </a:lnTo>
                  <a:lnTo>
                    <a:pt x="20527" y="290726"/>
                  </a:lnTo>
                  <a:lnTo>
                    <a:pt x="5333" y="248225"/>
                  </a:lnTo>
                  <a:lnTo>
                    <a:pt x="0" y="201929"/>
                  </a:lnTo>
                  <a:close/>
                </a:path>
              </a:pathLst>
            </a:custGeom>
            <a:ln w="12700">
              <a:solidFill>
                <a:srgbClr val="41709C"/>
              </a:solidFill>
            </a:ln>
          </p:spPr>
          <p:txBody>
            <a:bodyPr wrap="square" lIns="0" tIns="0" rIns="0" bIns="0" rtlCol="0"/>
            <a:lstStyle/>
            <a:p>
              <a:endParaRPr/>
            </a:p>
          </p:txBody>
        </p:sp>
      </p:grpSp>
      <p:sp>
        <p:nvSpPr>
          <p:cNvPr id="14" name="object 14"/>
          <p:cNvSpPr txBox="1"/>
          <p:nvPr/>
        </p:nvSpPr>
        <p:spPr>
          <a:xfrm>
            <a:off x="7118350" y="1744725"/>
            <a:ext cx="129539" cy="269240"/>
          </a:xfrm>
          <a:prstGeom prst="rect">
            <a:avLst/>
          </a:prstGeom>
        </p:spPr>
        <p:txBody>
          <a:bodyPr vert="horz" wrap="square" lIns="0" tIns="12065" rIns="0" bIns="0" rtlCol="0">
            <a:spAutoFit/>
          </a:bodyPr>
          <a:lstStyle/>
          <a:p>
            <a:pPr marL="12700">
              <a:lnSpc>
                <a:spcPct val="100000"/>
              </a:lnSpc>
              <a:spcBef>
                <a:spcPts val="95"/>
              </a:spcBef>
            </a:pPr>
            <a:r>
              <a:rPr sz="1600" dirty="0">
                <a:solidFill>
                  <a:srgbClr val="FFFFFF"/>
                </a:solidFill>
                <a:latin typeface="Calibri"/>
                <a:cs typeface="Calibri"/>
              </a:rPr>
              <a:t>II</a:t>
            </a:r>
            <a:endParaRPr sz="1600">
              <a:latin typeface="Calibri"/>
              <a:cs typeface="Calibri"/>
            </a:endParaRPr>
          </a:p>
        </p:txBody>
      </p:sp>
      <p:sp>
        <p:nvSpPr>
          <p:cNvPr id="15" name="object 15"/>
          <p:cNvSpPr/>
          <p:nvPr/>
        </p:nvSpPr>
        <p:spPr>
          <a:xfrm>
            <a:off x="7396860" y="1140841"/>
            <a:ext cx="237490" cy="423545"/>
          </a:xfrm>
          <a:custGeom>
            <a:avLst/>
            <a:gdLst/>
            <a:ahLst/>
            <a:cxnLst/>
            <a:rect l="l" t="t" r="r" b="b"/>
            <a:pathLst>
              <a:path w="237490" h="423544">
                <a:moveTo>
                  <a:pt x="236981" y="423163"/>
                </a:moveTo>
                <a:lnTo>
                  <a:pt x="190875" y="421624"/>
                </a:lnTo>
                <a:lnTo>
                  <a:pt x="153209" y="417417"/>
                </a:lnTo>
                <a:lnTo>
                  <a:pt x="127807" y="411162"/>
                </a:lnTo>
                <a:lnTo>
                  <a:pt x="118490" y="403478"/>
                </a:lnTo>
                <a:lnTo>
                  <a:pt x="118490" y="231393"/>
                </a:lnTo>
                <a:lnTo>
                  <a:pt x="109192" y="223690"/>
                </a:lnTo>
                <a:lnTo>
                  <a:pt x="83819" y="217392"/>
                </a:lnTo>
                <a:lnTo>
                  <a:pt x="46160" y="213141"/>
                </a:lnTo>
                <a:lnTo>
                  <a:pt x="0" y="211581"/>
                </a:lnTo>
                <a:lnTo>
                  <a:pt x="46160" y="210042"/>
                </a:lnTo>
                <a:lnTo>
                  <a:pt x="83819" y="205835"/>
                </a:lnTo>
                <a:lnTo>
                  <a:pt x="109192" y="199580"/>
                </a:lnTo>
                <a:lnTo>
                  <a:pt x="118490" y="191896"/>
                </a:lnTo>
                <a:lnTo>
                  <a:pt x="118490" y="19811"/>
                </a:lnTo>
                <a:lnTo>
                  <a:pt x="127807" y="12108"/>
                </a:lnTo>
                <a:lnTo>
                  <a:pt x="153209" y="5810"/>
                </a:lnTo>
                <a:lnTo>
                  <a:pt x="190875" y="1559"/>
                </a:lnTo>
                <a:lnTo>
                  <a:pt x="236981" y="0"/>
                </a:lnTo>
              </a:path>
            </a:pathLst>
          </a:custGeom>
          <a:ln w="6350">
            <a:solidFill>
              <a:srgbClr val="5B9BD4"/>
            </a:solidFill>
          </a:ln>
        </p:spPr>
        <p:txBody>
          <a:bodyPr wrap="square" lIns="0" tIns="0" rIns="0" bIns="0" rtlCol="0"/>
          <a:lstStyle/>
          <a:p>
            <a:endParaRPr/>
          </a:p>
        </p:txBody>
      </p:sp>
      <p:sp>
        <p:nvSpPr>
          <p:cNvPr id="16" name="object 16"/>
          <p:cNvSpPr/>
          <p:nvPr/>
        </p:nvSpPr>
        <p:spPr>
          <a:xfrm>
            <a:off x="7383018" y="1764283"/>
            <a:ext cx="237490" cy="423545"/>
          </a:xfrm>
          <a:custGeom>
            <a:avLst/>
            <a:gdLst/>
            <a:ahLst/>
            <a:cxnLst/>
            <a:rect l="l" t="t" r="r" b="b"/>
            <a:pathLst>
              <a:path w="237490" h="423544">
                <a:moveTo>
                  <a:pt x="236981" y="423290"/>
                </a:moveTo>
                <a:lnTo>
                  <a:pt x="190875" y="421731"/>
                </a:lnTo>
                <a:lnTo>
                  <a:pt x="153209" y="417480"/>
                </a:lnTo>
                <a:lnTo>
                  <a:pt x="127807" y="411182"/>
                </a:lnTo>
                <a:lnTo>
                  <a:pt x="118490" y="403478"/>
                </a:lnTo>
                <a:lnTo>
                  <a:pt x="118490" y="231393"/>
                </a:lnTo>
                <a:lnTo>
                  <a:pt x="109174" y="223690"/>
                </a:lnTo>
                <a:lnTo>
                  <a:pt x="83772" y="217392"/>
                </a:lnTo>
                <a:lnTo>
                  <a:pt x="46106" y="213141"/>
                </a:lnTo>
                <a:lnTo>
                  <a:pt x="0" y="211581"/>
                </a:lnTo>
                <a:lnTo>
                  <a:pt x="46106" y="210042"/>
                </a:lnTo>
                <a:lnTo>
                  <a:pt x="83772" y="205835"/>
                </a:lnTo>
                <a:lnTo>
                  <a:pt x="109174" y="199580"/>
                </a:lnTo>
                <a:lnTo>
                  <a:pt x="118490" y="191896"/>
                </a:lnTo>
                <a:lnTo>
                  <a:pt x="118490" y="19811"/>
                </a:lnTo>
                <a:lnTo>
                  <a:pt x="127807" y="12108"/>
                </a:lnTo>
                <a:lnTo>
                  <a:pt x="153209" y="5810"/>
                </a:lnTo>
                <a:lnTo>
                  <a:pt x="190875" y="1559"/>
                </a:lnTo>
                <a:lnTo>
                  <a:pt x="236981" y="0"/>
                </a:lnTo>
              </a:path>
            </a:pathLst>
          </a:custGeom>
          <a:ln w="6350">
            <a:solidFill>
              <a:srgbClr val="5B9BD4"/>
            </a:solidFill>
          </a:ln>
        </p:spPr>
        <p:txBody>
          <a:bodyPr wrap="square" lIns="0" tIns="0" rIns="0" bIns="0" rtlCol="0"/>
          <a:lstStyle/>
          <a:p>
            <a:endParaRPr/>
          </a:p>
        </p:txBody>
      </p:sp>
      <p:sp>
        <p:nvSpPr>
          <p:cNvPr id="17" name="object 17"/>
          <p:cNvSpPr txBox="1"/>
          <p:nvPr/>
        </p:nvSpPr>
        <p:spPr>
          <a:xfrm>
            <a:off x="1222044" y="2200782"/>
            <a:ext cx="3002915" cy="269240"/>
          </a:xfrm>
          <a:prstGeom prst="rect">
            <a:avLst/>
          </a:prstGeom>
        </p:spPr>
        <p:txBody>
          <a:bodyPr vert="horz" wrap="square" lIns="0" tIns="12065" rIns="0" bIns="0" rtlCol="0">
            <a:spAutoFit/>
          </a:bodyPr>
          <a:lstStyle/>
          <a:p>
            <a:pPr marL="12700">
              <a:lnSpc>
                <a:spcPct val="100000"/>
              </a:lnSpc>
              <a:spcBef>
                <a:spcPts val="95"/>
              </a:spcBef>
              <a:tabLst>
                <a:tab pos="502920" algn="l"/>
                <a:tab pos="2684145" algn="l"/>
              </a:tabLst>
            </a:pPr>
            <a:r>
              <a:rPr sz="1600" spc="-5" dirty="0">
                <a:latin typeface="Times New Roman"/>
                <a:cs typeface="Times New Roman"/>
              </a:rPr>
              <a:t>2	4	3</a:t>
            </a:r>
            <a:r>
              <a:rPr sz="1600" spc="325" dirty="0">
                <a:latin typeface="Times New Roman"/>
                <a:cs typeface="Times New Roman"/>
              </a:rPr>
              <a:t> </a:t>
            </a:r>
            <a:r>
              <a:rPr sz="1600" spc="-5" dirty="0">
                <a:latin typeface="Times New Roman"/>
                <a:cs typeface="Times New Roman"/>
              </a:rPr>
              <a:t>2</a:t>
            </a:r>
            <a:endParaRPr sz="1600">
              <a:latin typeface="Times New Roman"/>
              <a:cs typeface="Times New Roman"/>
            </a:endParaRPr>
          </a:p>
        </p:txBody>
      </p:sp>
      <p:sp>
        <p:nvSpPr>
          <p:cNvPr id="20" name="object 20"/>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42</a:t>
            </a:fld>
            <a:endParaRPr dirty="0"/>
          </a:p>
        </p:txBody>
      </p:sp>
      <p:sp>
        <p:nvSpPr>
          <p:cNvPr id="18" name="object 18"/>
          <p:cNvSpPr txBox="1"/>
          <p:nvPr/>
        </p:nvSpPr>
        <p:spPr>
          <a:xfrm>
            <a:off x="535940" y="2023998"/>
            <a:ext cx="3766185" cy="391160"/>
          </a:xfrm>
          <a:prstGeom prst="rect">
            <a:avLst/>
          </a:prstGeom>
        </p:spPr>
        <p:txBody>
          <a:bodyPr vert="horz" wrap="square" lIns="0" tIns="12700" rIns="0" bIns="0" rtlCol="0">
            <a:spAutoFit/>
          </a:bodyPr>
          <a:lstStyle/>
          <a:p>
            <a:pPr marL="12700">
              <a:lnSpc>
                <a:spcPct val="100000"/>
              </a:lnSpc>
              <a:spcBef>
                <a:spcPts val="100"/>
              </a:spcBef>
              <a:tabLst>
                <a:tab pos="1369060" algn="l"/>
              </a:tabLst>
            </a:pPr>
            <a:r>
              <a:rPr sz="2400" dirty="0">
                <a:latin typeface="Times New Roman"/>
                <a:cs typeface="Times New Roman"/>
              </a:rPr>
              <a:t>1) </a:t>
            </a:r>
            <a:r>
              <a:rPr sz="2400" spc="-5" dirty="0">
                <a:latin typeface="Times New Roman"/>
                <a:cs typeface="Times New Roman"/>
              </a:rPr>
              <a:t>Na</a:t>
            </a:r>
            <a:r>
              <a:rPr sz="2400" spc="204" dirty="0">
                <a:latin typeface="Times New Roman"/>
                <a:cs typeface="Times New Roman"/>
              </a:rPr>
              <a:t> </a:t>
            </a:r>
            <a:r>
              <a:rPr sz="2400" spc="-5" dirty="0">
                <a:latin typeface="Times New Roman"/>
                <a:cs typeface="Times New Roman"/>
              </a:rPr>
              <a:t>SO	</a:t>
            </a:r>
            <a:r>
              <a:rPr sz="2400" spc="-10" dirty="0">
                <a:latin typeface="Times New Roman"/>
                <a:cs typeface="Times New Roman"/>
              </a:rPr>
              <a:t>связан </a:t>
            </a:r>
            <a:r>
              <a:rPr sz="2400" dirty="0">
                <a:latin typeface="Times New Roman"/>
                <a:cs typeface="Times New Roman"/>
              </a:rPr>
              <a:t>с</a:t>
            </a:r>
            <a:r>
              <a:rPr sz="2400" spc="-10" dirty="0">
                <a:latin typeface="Times New Roman"/>
                <a:cs typeface="Times New Roman"/>
              </a:rPr>
              <a:t> </a:t>
            </a:r>
            <a:r>
              <a:rPr sz="2400" spc="-5" dirty="0">
                <a:latin typeface="Times New Roman"/>
                <a:cs typeface="Times New Roman"/>
              </a:rPr>
              <a:t>Ba(NO</a:t>
            </a:r>
            <a:r>
              <a:rPr sz="2400" spc="185" dirty="0">
                <a:latin typeface="Times New Roman"/>
                <a:cs typeface="Times New Roman"/>
              </a:rPr>
              <a:t> </a:t>
            </a:r>
            <a:r>
              <a:rPr sz="2400" dirty="0">
                <a:latin typeface="Times New Roman"/>
                <a:cs typeface="Times New Roman"/>
              </a:rPr>
              <a:t>)</a:t>
            </a:r>
            <a:r>
              <a:rPr sz="2400" spc="190" dirty="0">
                <a:latin typeface="Times New Roman"/>
                <a:cs typeface="Times New Roman"/>
              </a:rPr>
              <a:t> </a:t>
            </a:r>
            <a:r>
              <a:rPr sz="2400" dirty="0">
                <a:latin typeface="Times New Roman"/>
                <a:cs typeface="Times New Roman"/>
              </a:rPr>
              <a:t>.</a:t>
            </a:r>
            <a:endParaRPr sz="2400">
              <a:latin typeface="Times New Roman"/>
              <a:cs typeface="Times New Roman"/>
            </a:endParaRPr>
          </a:p>
        </p:txBody>
      </p:sp>
      <p:sp>
        <p:nvSpPr>
          <p:cNvPr id="19" name="object 19"/>
          <p:cNvSpPr txBox="1"/>
          <p:nvPr/>
        </p:nvSpPr>
        <p:spPr>
          <a:xfrm>
            <a:off x="510540" y="2389759"/>
            <a:ext cx="10346055" cy="2586355"/>
          </a:xfrm>
          <a:prstGeom prst="rect">
            <a:avLst/>
          </a:prstGeom>
        </p:spPr>
        <p:txBody>
          <a:bodyPr vert="horz" wrap="square" lIns="0" tIns="12700" rIns="0" bIns="0" rtlCol="0">
            <a:spAutoFit/>
          </a:bodyPr>
          <a:lstStyle/>
          <a:p>
            <a:pPr marL="367665" indent="-330200">
              <a:lnSpc>
                <a:spcPct val="100000"/>
              </a:lnSpc>
              <a:spcBef>
                <a:spcPts val="100"/>
              </a:spcBef>
              <a:buAutoNum type="arabicParenR" startAt="2"/>
              <a:tabLst>
                <a:tab pos="368300" algn="l"/>
              </a:tabLst>
            </a:pPr>
            <a:r>
              <a:rPr sz="2400" spc="-5" dirty="0">
                <a:latin typeface="Times New Roman"/>
                <a:cs typeface="Times New Roman"/>
              </a:rPr>
              <a:t>Na</a:t>
            </a:r>
            <a:r>
              <a:rPr sz="2400" spc="-7" baseline="-20833" dirty="0">
                <a:latin typeface="Times New Roman"/>
                <a:cs typeface="Times New Roman"/>
              </a:rPr>
              <a:t>2</a:t>
            </a:r>
            <a:r>
              <a:rPr sz="2400" spc="-5" dirty="0">
                <a:latin typeface="Times New Roman"/>
                <a:cs typeface="Times New Roman"/>
              </a:rPr>
              <a:t>SO</a:t>
            </a:r>
            <a:r>
              <a:rPr sz="2400" spc="-7" baseline="-20833" dirty="0">
                <a:latin typeface="Times New Roman"/>
                <a:cs typeface="Times New Roman"/>
              </a:rPr>
              <a:t>4</a:t>
            </a:r>
            <a:r>
              <a:rPr sz="2400" spc="315" baseline="-20833" dirty="0">
                <a:latin typeface="Times New Roman"/>
                <a:cs typeface="Times New Roman"/>
              </a:rPr>
              <a:t> </a:t>
            </a:r>
            <a:r>
              <a:rPr sz="2400" spc="-10" dirty="0">
                <a:latin typeface="Times New Roman"/>
                <a:cs typeface="Times New Roman"/>
              </a:rPr>
              <a:t>связан</a:t>
            </a:r>
            <a:r>
              <a:rPr sz="2400" dirty="0">
                <a:latin typeface="Times New Roman"/>
                <a:cs typeface="Times New Roman"/>
              </a:rPr>
              <a:t> с </a:t>
            </a:r>
            <a:r>
              <a:rPr sz="2400" spc="-5" dirty="0">
                <a:latin typeface="Times New Roman"/>
                <a:cs typeface="Times New Roman"/>
              </a:rPr>
              <a:t>Na</a:t>
            </a:r>
            <a:r>
              <a:rPr sz="2400" spc="-7" baseline="-20833" dirty="0">
                <a:latin typeface="Times New Roman"/>
                <a:cs typeface="Times New Roman"/>
              </a:rPr>
              <a:t>2</a:t>
            </a:r>
            <a:r>
              <a:rPr sz="2400" spc="-5" dirty="0">
                <a:latin typeface="Times New Roman"/>
                <a:cs typeface="Times New Roman"/>
              </a:rPr>
              <a:t>SO</a:t>
            </a:r>
            <a:r>
              <a:rPr sz="2400" spc="-7" baseline="-20833" dirty="0">
                <a:latin typeface="Times New Roman"/>
                <a:cs typeface="Times New Roman"/>
              </a:rPr>
              <a:t>4</a:t>
            </a:r>
            <a:r>
              <a:rPr sz="2400" spc="-5" dirty="0">
                <a:latin typeface="Times New Roman"/>
                <a:cs typeface="Times New Roman"/>
              </a:rPr>
              <a:t>∙10H</a:t>
            </a:r>
            <a:r>
              <a:rPr sz="2400" spc="-7" baseline="-20833" dirty="0">
                <a:latin typeface="Times New Roman"/>
                <a:cs typeface="Times New Roman"/>
              </a:rPr>
              <a:t>2</a:t>
            </a:r>
            <a:r>
              <a:rPr sz="2400" spc="-5" dirty="0">
                <a:latin typeface="Times New Roman"/>
                <a:cs typeface="Times New Roman"/>
              </a:rPr>
              <a:t>O.</a:t>
            </a:r>
            <a:endParaRPr sz="2400">
              <a:latin typeface="Times New Roman"/>
              <a:cs typeface="Times New Roman"/>
            </a:endParaRPr>
          </a:p>
          <a:p>
            <a:pPr marL="368300" indent="-330835">
              <a:lnSpc>
                <a:spcPct val="100000"/>
              </a:lnSpc>
              <a:buAutoNum type="arabicParenR" startAt="2"/>
              <a:tabLst>
                <a:tab pos="368935" algn="l"/>
              </a:tabLst>
            </a:pPr>
            <a:r>
              <a:rPr sz="2400" spc="-5" dirty="0">
                <a:latin typeface="Times New Roman"/>
                <a:cs typeface="Times New Roman"/>
              </a:rPr>
              <a:t>Na</a:t>
            </a:r>
            <a:r>
              <a:rPr sz="2400" spc="-7" baseline="-20833" dirty="0">
                <a:latin typeface="Times New Roman"/>
                <a:cs typeface="Times New Roman"/>
              </a:rPr>
              <a:t>2</a:t>
            </a:r>
            <a:r>
              <a:rPr sz="2400" spc="-5" dirty="0">
                <a:latin typeface="Times New Roman"/>
                <a:cs typeface="Times New Roman"/>
              </a:rPr>
              <a:t>SO</a:t>
            </a:r>
            <a:r>
              <a:rPr sz="2400" spc="-7" baseline="-20833" dirty="0">
                <a:latin typeface="Times New Roman"/>
                <a:cs typeface="Times New Roman"/>
              </a:rPr>
              <a:t>4</a:t>
            </a:r>
            <a:r>
              <a:rPr sz="2400" spc="307" baseline="-20833" dirty="0">
                <a:latin typeface="Times New Roman"/>
                <a:cs typeface="Times New Roman"/>
              </a:rPr>
              <a:t> </a:t>
            </a:r>
            <a:r>
              <a:rPr sz="2400" spc="-10" dirty="0">
                <a:latin typeface="Times New Roman"/>
                <a:cs typeface="Times New Roman"/>
              </a:rPr>
              <a:t>связан </a:t>
            </a:r>
            <a:r>
              <a:rPr sz="2400" dirty="0">
                <a:latin typeface="Times New Roman"/>
                <a:cs typeface="Times New Roman"/>
              </a:rPr>
              <a:t>с</a:t>
            </a:r>
            <a:r>
              <a:rPr sz="2400" spc="-10" dirty="0">
                <a:latin typeface="Times New Roman"/>
                <a:cs typeface="Times New Roman"/>
              </a:rPr>
              <a:t> </a:t>
            </a:r>
            <a:r>
              <a:rPr sz="2400" dirty="0">
                <a:latin typeface="Times New Roman"/>
                <a:cs typeface="Times New Roman"/>
              </a:rPr>
              <a:t>ω</a:t>
            </a:r>
            <a:r>
              <a:rPr sz="2400" baseline="-20833" dirty="0">
                <a:latin typeface="Times New Roman"/>
                <a:cs typeface="Times New Roman"/>
              </a:rPr>
              <a:t>1</a:t>
            </a:r>
            <a:r>
              <a:rPr sz="2400" dirty="0">
                <a:latin typeface="Times New Roman"/>
                <a:cs typeface="Times New Roman"/>
              </a:rPr>
              <a:t>/ω</a:t>
            </a:r>
            <a:r>
              <a:rPr sz="2400" baseline="-20833" dirty="0">
                <a:latin typeface="Times New Roman"/>
                <a:cs typeface="Times New Roman"/>
              </a:rPr>
              <a:t>2</a:t>
            </a:r>
            <a:r>
              <a:rPr sz="2400" dirty="0">
                <a:latin typeface="Times New Roman"/>
                <a:cs typeface="Times New Roman"/>
              </a:rPr>
              <a:t>.</a:t>
            </a:r>
            <a:endParaRPr sz="2400">
              <a:latin typeface="Times New Roman"/>
              <a:cs typeface="Times New Roman"/>
            </a:endParaRPr>
          </a:p>
          <a:p>
            <a:pPr marL="342900" marR="4204970">
              <a:lnSpc>
                <a:spcPct val="100000"/>
              </a:lnSpc>
            </a:pPr>
            <a:r>
              <a:rPr sz="2400" spc="-5" dirty="0">
                <a:latin typeface="Times New Roman"/>
                <a:cs typeface="Times New Roman"/>
              </a:rPr>
              <a:t>ω</a:t>
            </a:r>
            <a:r>
              <a:rPr sz="2400" spc="-7" baseline="-20833" dirty="0">
                <a:latin typeface="Times New Roman"/>
                <a:cs typeface="Times New Roman"/>
              </a:rPr>
              <a:t>1</a:t>
            </a:r>
            <a:r>
              <a:rPr sz="2400" spc="-5" dirty="0">
                <a:latin typeface="Times New Roman"/>
                <a:cs typeface="Times New Roman"/>
              </a:rPr>
              <a:t>(Na</a:t>
            </a:r>
            <a:r>
              <a:rPr sz="2400" spc="-7" baseline="-20833" dirty="0">
                <a:latin typeface="Times New Roman"/>
                <a:cs typeface="Times New Roman"/>
              </a:rPr>
              <a:t>2</a:t>
            </a:r>
            <a:r>
              <a:rPr sz="2400" spc="-5" dirty="0">
                <a:latin typeface="Times New Roman"/>
                <a:cs typeface="Times New Roman"/>
              </a:rPr>
              <a:t>SO</a:t>
            </a:r>
            <a:r>
              <a:rPr sz="2400" spc="-7" baseline="-20833" dirty="0">
                <a:latin typeface="Times New Roman"/>
                <a:cs typeface="Times New Roman"/>
              </a:rPr>
              <a:t>4</a:t>
            </a:r>
            <a:r>
              <a:rPr sz="2400" spc="-5" dirty="0">
                <a:latin typeface="Times New Roman"/>
                <a:cs typeface="Times New Roman"/>
              </a:rPr>
              <a:t>)</a:t>
            </a:r>
            <a:r>
              <a:rPr sz="2400" dirty="0">
                <a:latin typeface="Times New Roman"/>
                <a:cs typeface="Times New Roman"/>
              </a:rPr>
              <a:t> =</a:t>
            </a:r>
            <a:r>
              <a:rPr sz="2400" spc="5" dirty="0">
                <a:latin typeface="Times New Roman"/>
                <a:cs typeface="Times New Roman"/>
              </a:rPr>
              <a:t> </a:t>
            </a:r>
            <a:r>
              <a:rPr sz="2400" spc="-5" dirty="0">
                <a:latin typeface="Times New Roman"/>
                <a:cs typeface="Times New Roman"/>
              </a:rPr>
              <a:t>m</a:t>
            </a:r>
            <a:r>
              <a:rPr sz="2400" spc="-7" baseline="-20833" dirty="0">
                <a:latin typeface="Times New Roman"/>
                <a:cs typeface="Times New Roman"/>
              </a:rPr>
              <a:t>1</a:t>
            </a:r>
            <a:r>
              <a:rPr sz="2400" spc="-5" dirty="0">
                <a:latin typeface="Times New Roman"/>
                <a:cs typeface="Times New Roman"/>
              </a:rPr>
              <a:t>(Na</a:t>
            </a:r>
            <a:r>
              <a:rPr sz="2400" spc="-7" baseline="-20833" dirty="0">
                <a:latin typeface="Times New Roman"/>
                <a:cs typeface="Times New Roman"/>
              </a:rPr>
              <a:t>2</a:t>
            </a:r>
            <a:r>
              <a:rPr sz="2400" spc="-5" dirty="0">
                <a:latin typeface="Times New Roman"/>
                <a:cs typeface="Times New Roman"/>
              </a:rPr>
              <a:t>SO</a:t>
            </a:r>
            <a:r>
              <a:rPr sz="2400" spc="-7" baseline="-20833" dirty="0">
                <a:latin typeface="Times New Roman"/>
                <a:cs typeface="Times New Roman"/>
              </a:rPr>
              <a:t>4</a:t>
            </a:r>
            <a:r>
              <a:rPr sz="2400" spc="-5" dirty="0">
                <a:latin typeface="Times New Roman"/>
                <a:cs typeface="Times New Roman"/>
              </a:rPr>
              <a:t>)/m(р-ра</a:t>
            </a:r>
            <a:r>
              <a:rPr sz="2400" spc="5" dirty="0">
                <a:latin typeface="Times New Roman"/>
                <a:cs typeface="Times New Roman"/>
              </a:rPr>
              <a:t> </a:t>
            </a:r>
            <a:r>
              <a:rPr sz="2400" dirty="0">
                <a:latin typeface="Times New Roman"/>
                <a:cs typeface="Times New Roman"/>
              </a:rPr>
              <a:t>(1) </a:t>
            </a:r>
            <a:r>
              <a:rPr sz="2400" spc="-5" dirty="0">
                <a:latin typeface="Times New Roman"/>
                <a:cs typeface="Times New Roman"/>
              </a:rPr>
              <a:t>Na</a:t>
            </a:r>
            <a:r>
              <a:rPr sz="2400" spc="-7" baseline="-20833" dirty="0">
                <a:latin typeface="Times New Roman"/>
                <a:cs typeface="Times New Roman"/>
              </a:rPr>
              <a:t>2</a:t>
            </a:r>
            <a:r>
              <a:rPr sz="2400" spc="-5" dirty="0">
                <a:latin typeface="Times New Roman"/>
                <a:cs typeface="Times New Roman"/>
              </a:rPr>
              <a:t>SO</a:t>
            </a:r>
            <a:r>
              <a:rPr sz="2400" spc="-7" baseline="-20833" dirty="0">
                <a:latin typeface="Times New Roman"/>
                <a:cs typeface="Times New Roman"/>
              </a:rPr>
              <a:t>4</a:t>
            </a:r>
            <a:r>
              <a:rPr sz="2400" spc="-5" dirty="0">
                <a:latin typeface="Times New Roman"/>
                <a:cs typeface="Times New Roman"/>
              </a:rPr>
              <a:t>) </a:t>
            </a:r>
            <a:r>
              <a:rPr sz="2400" spc="-585" dirty="0">
                <a:latin typeface="Times New Roman"/>
                <a:cs typeface="Times New Roman"/>
              </a:rPr>
              <a:t> </a:t>
            </a:r>
            <a:r>
              <a:rPr sz="2400" spc="-5" dirty="0">
                <a:latin typeface="Times New Roman"/>
                <a:cs typeface="Times New Roman"/>
              </a:rPr>
              <a:t>ω</a:t>
            </a:r>
            <a:r>
              <a:rPr sz="2400" spc="-7" baseline="-20833" dirty="0">
                <a:latin typeface="Times New Roman"/>
                <a:cs typeface="Times New Roman"/>
              </a:rPr>
              <a:t>2</a:t>
            </a:r>
            <a:r>
              <a:rPr sz="2400" spc="-5" dirty="0">
                <a:latin typeface="Times New Roman"/>
                <a:cs typeface="Times New Roman"/>
              </a:rPr>
              <a:t>(Na</a:t>
            </a:r>
            <a:r>
              <a:rPr sz="2400" spc="-7" baseline="-20833" dirty="0">
                <a:latin typeface="Times New Roman"/>
                <a:cs typeface="Times New Roman"/>
              </a:rPr>
              <a:t>2</a:t>
            </a:r>
            <a:r>
              <a:rPr sz="2400" spc="-5" dirty="0">
                <a:latin typeface="Times New Roman"/>
                <a:cs typeface="Times New Roman"/>
              </a:rPr>
              <a:t>SO</a:t>
            </a:r>
            <a:r>
              <a:rPr sz="2400" spc="-7" baseline="-20833" dirty="0">
                <a:latin typeface="Times New Roman"/>
                <a:cs typeface="Times New Roman"/>
              </a:rPr>
              <a:t>4</a:t>
            </a:r>
            <a:r>
              <a:rPr sz="2400" spc="-5" dirty="0">
                <a:latin typeface="Times New Roman"/>
                <a:cs typeface="Times New Roman"/>
              </a:rPr>
              <a:t>)</a:t>
            </a:r>
            <a:r>
              <a:rPr sz="2400" spc="5" dirty="0">
                <a:latin typeface="Times New Roman"/>
                <a:cs typeface="Times New Roman"/>
              </a:rPr>
              <a:t> </a:t>
            </a:r>
            <a:r>
              <a:rPr sz="2400" dirty="0">
                <a:latin typeface="Times New Roman"/>
                <a:cs typeface="Times New Roman"/>
              </a:rPr>
              <a:t>= </a:t>
            </a:r>
            <a:r>
              <a:rPr sz="2400" spc="-5" dirty="0">
                <a:latin typeface="Times New Roman"/>
                <a:cs typeface="Times New Roman"/>
              </a:rPr>
              <a:t>m</a:t>
            </a:r>
            <a:r>
              <a:rPr sz="2400" spc="-7" baseline="-20833" dirty="0">
                <a:latin typeface="Times New Roman"/>
                <a:cs typeface="Times New Roman"/>
              </a:rPr>
              <a:t>2</a:t>
            </a:r>
            <a:r>
              <a:rPr sz="2400" spc="-5" dirty="0">
                <a:latin typeface="Times New Roman"/>
                <a:cs typeface="Times New Roman"/>
              </a:rPr>
              <a:t>(Na</a:t>
            </a:r>
            <a:r>
              <a:rPr sz="2400" spc="-7" baseline="-20833" dirty="0">
                <a:latin typeface="Times New Roman"/>
                <a:cs typeface="Times New Roman"/>
              </a:rPr>
              <a:t>2</a:t>
            </a:r>
            <a:r>
              <a:rPr sz="2400" spc="-5" dirty="0">
                <a:latin typeface="Times New Roman"/>
                <a:cs typeface="Times New Roman"/>
              </a:rPr>
              <a:t>SO</a:t>
            </a:r>
            <a:r>
              <a:rPr sz="2400" spc="-7" baseline="-20833" dirty="0">
                <a:latin typeface="Times New Roman"/>
                <a:cs typeface="Times New Roman"/>
              </a:rPr>
              <a:t>4</a:t>
            </a:r>
            <a:r>
              <a:rPr sz="2400" spc="-5" dirty="0">
                <a:latin typeface="Times New Roman"/>
                <a:cs typeface="Times New Roman"/>
              </a:rPr>
              <a:t>)/m(р-ра</a:t>
            </a:r>
            <a:r>
              <a:rPr sz="2400" spc="5" dirty="0">
                <a:latin typeface="Times New Roman"/>
                <a:cs typeface="Times New Roman"/>
              </a:rPr>
              <a:t> </a:t>
            </a:r>
            <a:r>
              <a:rPr sz="2400" dirty="0">
                <a:latin typeface="Times New Roman"/>
                <a:cs typeface="Times New Roman"/>
              </a:rPr>
              <a:t>(2) </a:t>
            </a:r>
            <a:r>
              <a:rPr sz="2400" spc="-5" dirty="0">
                <a:latin typeface="Times New Roman"/>
                <a:cs typeface="Times New Roman"/>
              </a:rPr>
              <a:t>Na</a:t>
            </a:r>
            <a:r>
              <a:rPr sz="2400" spc="-7" baseline="-20833" dirty="0">
                <a:latin typeface="Times New Roman"/>
                <a:cs typeface="Times New Roman"/>
              </a:rPr>
              <a:t>2</a:t>
            </a:r>
            <a:r>
              <a:rPr sz="2400" spc="-5" dirty="0">
                <a:latin typeface="Times New Roman"/>
                <a:cs typeface="Times New Roman"/>
              </a:rPr>
              <a:t>SO</a:t>
            </a:r>
            <a:r>
              <a:rPr sz="2400" spc="-7" baseline="-20833" dirty="0">
                <a:latin typeface="Times New Roman"/>
                <a:cs typeface="Times New Roman"/>
              </a:rPr>
              <a:t>4</a:t>
            </a:r>
            <a:r>
              <a:rPr sz="2400" spc="-5" dirty="0">
                <a:latin typeface="Times New Roman"/>
                <a:cs typeface="Times New Roman"/>
              </a:rPr>
              <a:t>)</a:t>
            </a:r>
            <a:endParaRPr sz="2400">
              <a:latin typeface="Times New Roman"/>
              <a:cs typeface="Times New Roman"/>
            </a:endParaRPr>
          </a:p>
          <a:p>
            <a:pPr marL="342900">
              <a:lnSpc>
                <a:spcPct val="100000"/>
              </a:lnSpc>
            </a:pPr>
            <a:r>
              <a:rPr sz="2400" spc="-5" dirty="0">
                <a:latin typeface="Times New Roman"/>
                <a:cs typeface="Times New Roman"/>
              </a:rPr>
              <a:t>m</a:t>
            </a:r>
            <a:r>
              <a:rPr sz="2400" spc="-7" baseline="-20833" dirty="0">
                <a:latin typeface="Times New Roman"/>
                <a:cs typeface="Times New Roman"/>
              </a:rPr>
              <a:t>2</a:t>
            </a:r>
            <a:r>
              <a:rPr sz="2400" spc="-5" dirty="0">
                <a:latin typeface="Times New Roman"/>
                <a:cs typeface="Times New Roman"/>
              </a:rPr>
              <a:t>(Na</a:t>
            </a:r>
            <a:r>
              <a:rPr sz="2400" spc="-7" baseline="-20833" dirty="0">
                <a:latin typeface="Times New Roman"/>
                <a:cs typeface="Times New Roman"/>
              </a:rPr>
              <a:t>2</a:t>
            </a:r>
            <a:r>
              <a:rPr sz="2400" spc="-5" dirty="0">
                <a:latin typeface="Times New Roman"/>
                <a:cs typeface="Times New Roman"/>
              </a:rPr>
              <a:t>SO</a:t>
            </a:r>
            <a:r>
              <a:rPr sz="2400" spc="-7" baseline="-20833" dirty="0">
                <a:latin typeface="Times New Roman"/>
                <a:cs typeface="Times New Roman"/>
              </a:rPr>
              <a:t>4</a:t>
            </a:r>
            <a:r>
              <a:rPr sz="2400" spc="-5" dirty="0">
                <a:latin typeface="Times New Roman"/>
                <a:cs typeface="Times New Roman"/>
              </a:rPr>
              <a:t>)</a:t>
            </a:r>
            <a:r>
              <a:rPr sz="2400" spc="5" dirty="0">
                <a:latin typeface="Times New Roman"/>
                <a:cs typeface="Times New Roman"/>
              </a:rPr>
              <a:t> </a:t>
            </a:r>
            <a:r>
              <a:rPr sz="2400" dirty="0">
                <a:latin typeface="Times New Roman"/>
                <a:cs typeface="Times New Roman"/>
              </a:rPr>
              <a:t>=</a:t>
            </a:r>
            <a:r>
              <a:rPr sz="2400" spc="-5" dirty="0">
                <a:latin typeface="Times New Roman"/>
                <a:cs typeface="Times New Roman"/>
              </a:rPr>
              <a:t> </a:t>
            </a:r>
            <a:r>
              <a:rPr sz="2400" dirty="0">
                <a:latin typeface="Times New Roman"/>
                <a:cs typeface="Times New Roman"/>
              </a:rPr>
              <a:t>было</a:t>
            </a:r>
            <a:r>
              <a:rPr sz="2400" spc="-10" dirty="0">
                <a:latin typeface="Times New Roman"/>
                <a:cs typeface="Times New Roman"/>
              </a:rPr>
              <a:t> </a:t>
            </a:r>
            <a:r>
              <a:rPr sz="2400" dirty="0">
                <a:latin typeface="Times New Roman"/>
                <a:cs typeface="Times New Roman"/>
              </a:rPr>
              <a:t>–</a:t>
            </a:r>
            <a:r>
              <a:rPr sz="2400" spc="-5" dirty="0">
                <a:latin typeface="Times New Roman"/>
                <a:cs typeface="Times New Roman"/>
              </a:rPr>
              <a:t> прореагировало</a:t>
            </a:r>
            <a:endParaRPr sz="2400">
              <a:latin typeface="Times New Roman"/>
              <a:cs typeface="Times New Roman"/>
            </a:endParaRPr>
          </a:p>
          <a:p>
            <a:pPr marL="342900">
              <a:lnSpc>
                <a:spcPct val="100000"/>
              </a:lnSpc>
              <a:spcBef>
                <a:spcPts val="5"/>
              </a:spcBef>
            </a:pPr>
            <a:r>
              <a:rPr sz="2400" spc="-5" dirty="0">
                <a:latin typeface="Times New Roman"/>
                <a:cs typeface="Times New Roman"/>
              </a:rPr>
              <a:t>m(р-ра</a:t>
            </a:r>
            <a:r>
              <a:rPr sz="2400" spc="5" dirty="0">
                <a:latin typeface="Times New Roman"/>
                <a:cs typeface="Times New Roman"/>
              </a:rPr>
              <a:t> </a:t>
            </a:r>
            <a:r>
              <a:rPr sz="2400" dirty="0">
                <a:latin typeface="Times New Roman"/>
                <a:cs typeface="Times New Roman"/>
              </a:rPr>
              <a:t>(2) </a:t>
            </a:r>
            <a:r>
              <a:rPr sz="2400" spc="-5" dirty="0">
                <a:latin typeface="Times New Roman"/>
                <a:cs typeface="Times New Roman"/>
              </a:rPr>
              <a:t>Na</a:t>
            </a:r>
            <a:r>
              <a:rPr sz="2400" spc="-7" baseline="-20833" dirty="0">
                <a:latin typeface="Times New Roman"/>
                <a:cs typeface="Times New Roman"/>
              </a:rPr>
              <a:t>2</a:t>
            </a:r>
            <a:r>
              <a:rPr sz="2400" spc="-5" dirty="0">
                <a:latin typeface="Times New Roman"/>
                <a:cs typeface="Times New Roman"/>
              </a:rPr>
              <a:t>SO</a:t>
            </a:r>
            <a:r>
              <a:rPr sz="2400" spc="-7" baseline="-20833" dirty="0">
                <a:latin typeface="Times New Roman"/>
                <a:cs typeface="Times New Roman"/>
              </a:rPr>
              <a:t>4</a:t>
            </a:r>
            <a:r>
              <a:rPr sz="2400" spc="-5" dirty="0">
                <a:latin typeface="Times New Roman"/>
                <a:cs typeface="Times New Roman"/>
              </a:rPr>
              <a:t>)</a:t>
            </a:r>
            <a:r>
              <a:rPr sz="2400" spc="20" dirty="0">
                <a:latin typeface="Times New Roman"/>
                <a:cs typeface="Times New Roman"/>
              </a:rPr>
              <a:t> </a:t>
            </a:r>
            <a:r>
              <a:rPr sz="2400" dirty="0">
                <a:latin typeface="Times New Roman"/>
                <a:cs typeface="Times New Roman"/>
              </a:rPr>
              <a:t>=</a:t>
            </a:r>
            <a:r>
              <a:rPr sz="2400" spc="5" dirty="0">
                <a:latin typeface="Times New Roman"/>
                <a:cs typeface="Times New Roman"/>
              </a:rPr>
              <a:t> </a:t>
            </a:r>
            <a:r>
              <a:rPr sz="2400" spc="-5" dirty="0">
                <a:latin typeface="Times New Roman"/>
                <a:cs typeface="Times New Roman"/>
              </a:rPr>
              <a:t>m</a:t>
            </a:r>
            <a:r>
              <a:rPr sz="2400" spc="-7" baseline="-20833" dirty="0">
                <a:latin typeface="Times New Roman"/>
                <a:cs typeface="Times New Roman"/>
              </a:rPr>
              <a:t>р-ра</a:t>
            </a:r>
            <a:r>
              <a:rPr sz="2400" spc="330" baseline="-20833" dirty="0">
                <a:latin typeface="Times New Roman"/>
                <a:cs typeface="Times New Roman"/>
              </a:rPr>
              <a:t> </a:t>
            </a:r>
            <a:r>
              <a:rPr sz="2400" spc="-7" baseline="-20833" dirty="0">
                <a:latin typeface="Times New Roman"/>
                <a:cs typeface="Times New Roman"/>
              </a:rPr>
              <a:t>1</a:t>
            </a:r>
            <a:r>
              <a:rPr sz="2400" spc="-5" dirty="0">
                <a:latin typeface="Times New Roman"/>
                <a:cs typeface="Times New Roman"/>
              </a:rPr>
              <a:t>(Ba(NO</a:t>
            </a:r>
            <a:r>
              <a:rPr sz="2400" spc="-7" baseline="-20833" dirty="0">
                <a:latin typeface="Times New Roman"/>
                <a:cs typeface="Times New Roman"/>
              </a:rPr>
              <a:t>3</a:t>
            </a:r>
            <a:r>
              <a:rPr sz="2400" spc="-5" dirty="0">
                <a:latin typeface="Times New Roman"/>
                <a:cs typeface="Times New Roman"/>
              </a:rPr>
              <a:t>)</a:t>
            </a:r>
            <a:r>
              <a:rPr sz="2400" spc="-7" baseline="-20833" dirty="0">
                <a:latin typeface="Times New Roman"/>
                <a:cs typeface="Times New Roman"/>
              </a:rPr>
              <a:t>2</a:t>
            </a:r>
            <a:r>
              <a:rPr sz="2400" spc="-5" dirty="0">
                <a:latin typeface="Times New Roman"/>
                <a:cs typeface="Times New Roman"/>
              </a:rPr>
              <a:t>) </a:t>
            </a:r>
            <a:r>
              <a:rPr sz="2400" dirty="0">
                <a:latin typeface="Times New Roman"/>
                <a:cs typeface="Times New Roman"/>
              </a:rPr>
              <a:t>–</a:t>
            </a:r>
            <a:r>
              <a:rPr sz="2400" spc="5" dirty="0">
                <a:latin typeface="Times New Roman"/>
                <a:cs typeface="Times New Roman"/>
              </a:rPr>
              <a:t> </a:t>
            </a:r>
            <a:r>
              <a:rPr sz="2400" spc="-5" dirty="0">
                <a:latin typeface="Times New Roman"/>
                <a:cs typeface="Times New Roman"/>
              </a:rPr>
              <a:t>m(H</a:t>
            </a:r>
            <a:r>
              <a:rPr sz="2400" spc="-7" baseline="-20833" dirty="0">
                <a:latin typeface="Times New Roman"/>
                <a:cs typeface="Times New Roman"/>
              </a:rPr>
              <a:t>2</a:t>
            </a:r>
            <a:r>
              <a:rPr sz="2400" spc="-5" dirty="0">
                <a:latin typeface="Times New Roman"/>
                <a:cs typeface="Times New Roman"/>
              </a:rPr>
              <a:t>O)</a:t>
            </a:r>
            <a:r>
              <a:rPr sz="2400" spc="25" dirty="0">
                <a:latin typeface="Times New Roman"/>
                <a:cs typeface="Times New Roman"/>
              </a:rPr>
              <a:t> </a:t>
            </a:r>
            <a:r>
              <a:rPr sz="2400" dirty="0">
                <a:latin typeface="Times New Roman"/>
                <a:cs typeface="Times New Roman"/>
              </a:rPr>
              <a:t>+</a:t>
            </a:r>
            <a:r>
              <a:rPr sz="2400" spc="10" dirty="0">
                <a:latin typeface="Times New Roman"/>
                <a:cs typeface="Times New Roman"/>
              </a:rPr>
              <a:t> </a:t>
            </a:r>
            <a:r>
              <a:rPr sz="2400" spc="-5" dirty="0">
                <a:latin typeface="Times New Roman"/>
                <a:cs typeface="Times New Roman"/>
              </a:rPr>
              <a:t>m</a:t>
            </a:r>
            <a:r>
              <a:rPr sz="2400" spc="-7" baseline="-20833" dirty="0">
                <a:latin typeface="Times New Roman"/>
                <a:cs typeface="Times New Roman"/>
              </a:rPr>
              <a:t>р-ра1</a:t>
            </a:r>
            <a:r>
              <a:rPr sz="2400" spc="-5" dirty="0">
                <a:latin typeface="Times New Roman"/>
                <a:cs typeface="Times New Roman"/>
              </a:rPr>
              <a:t>(Na</a:t>
            </a:r>
            <a:r>
              <a:rPr sz="2400" spc="-7" baseline="-20833" dirty="0">
                <a:latin typeface="Times New Roman"/>
                <a:cs typeface="Times New Roman"/>
              </a:rPr>
              <a:t>2</a:t>
            </a:r>
            <a:r>
              <a:rPr sz="2400" spc="-5" dirty="0">
                <a:latin typeface="Times New Roman"/>
                <a:cs typeface="Times New Roman"/>
              </a:rPr>
              <a:t>SO</a:t>
            </a:r>
            <a:r>
              <a:rPr sz="2400" spc="-7" baseline="-20833" dirty="0">
                <a:latin typeface="Times New Roman"/>
                <a:cs typeface="Times New Roman"/>
              </a:rPr>
              <a:t>4</a:t>
            </a:r>
            <a:r>
              <a:rPr sz="2400" spc="-5" dirty="0">
                <a:latin typeface="Times New Roman"/>
                <a:cs typeface="Times New Roman"/>
              </a:rPr>
              <a:t>)</a:t>
            </a:r>
            <a:r>
              <a:rPr sz="2400" spc="20" dirty="0">
                <a:latin typeface="Times New Roman"/>
                <a:cs typeface="Times New Roman"/>
              </a:rPr>
              <a:t> </a:t>
            </a:r>
            <a:r>
              <a:rPr sz="2400" dirty="0">
                <a:latin typeface="Times New Roman"/>
                <a:cs typeface="Times New Roman"/>
              </a:rPr>
              <a:t>–</a:t>
            </a:r>
            <a:r>
              <a:rPr sz="2400" spc="5" dirty="0">
                <a:latin typeface="Times New Roman"/>
                <a:cs typeface="Times New Roman"/>
              </a:rPr>
              <a:t> </a:t>
            </a:r>
            <a:r>
              <a:rPr sz="2400" spc="-5" dirty="0">
                <a:latin typeface="Times New Roman"/>
                <a:cs typeface="Times New Roman"/>
              </a:rPr>
              <a:t>m(BaSO</a:t>
            </a:r>
            <a:r>
              <a:rPr sz="2400" spc="-7" baseline="-20833" dirty="0">
                <a:latin typeface="Times New Roman"/>
                <a:cs typeface="Times New Roman"/>
              </a:rPr>
              <a:t>4</a:t>
            </a:r>
            <a:r>
              <a:rPr sz="2400" spc="-5" dirty="0">
                <a:latin typeface="Times New Roman"/>
                <a:cs typeface="Times New Roman"/>
              </a:rPr>
              <a:t>)</a:t>
            </a:r>
            <a:endParaRPr sz="2400">
              <a:latin typeface="Times New Roman"/>
              <a:cs typeface="Times New Roman"/>
            </a:endParaRPr>
          </a:p>
          <a:p>
            <a:pPr marL="368300" indent="-330835">
              <a:lnSpc>
                <a:spcPct val="100000"/>
              </a:lnSpc>
              <a:buAutoNum type="arabicParenR" startAt="4"/>
              <a:tabLst>
                <a:tab pos="368935" algn="l"/>
              </a:tabLst>
            </a:pPr>
            <a:r>
              <a:rPr sz="2400" spc="-5" dirty="0">
                <a:latin typeface="Times New Roman"/>
                <a:cs typeface="Times New Roman"/>
              </a:rPr>
              <a:t>O</a:t>
            </a:r>
            <a:r>
              <a:rPr sz="2400" spc="-7" baseline="-20833" dirty="0">
                <a:latin typeface="Times New Roman"/>
                <a:cs typeface="Times New Roman"/>
              </a:rPr>
              <a:t>2</a:t>
            </a:r>
            <a:r>
              <a:rPr sz="2400" spc="292" baseline="-20833" dirty="0">
                <a:latin typeface="Times New Roman"/>
                <a:cs typeface="Times New Roman"/>
              </a:rPr>
              <a:t> </a:t>
            </a:r>
            <a:r>
              <a:rPr sz="2400" spc="-10" dirty="0">
                <a:latin typeface="Times New Roman"/>
                <a:cs typeface="Times New Roman"/>
              </a:rPr>
              <a:t>связан</a:t>
            </a:r>
            <a:r>
              <a:rPr sz="2400" dirty="0">
                <a:latin typeface="Times New Roman"/>
                <a:cs typeface="Times New Roman"/>
              </a:rPr>
              <a:t> с</a:t>
            </a:r>
            <a:r>
              <a:rPr sz="2400" spc="-20" dirty="0">
                <a:latin typeface="Times New Roman"/>
                <a:cs typeface="Times New Roman"/>
              </a:rPr>
              <a:t> </a:t>
            </a:r>
            <a:r>
              <a:rPr sz="2400" spc="-5" dirty="0">
                <a:latin typeface="Times New Roman"/>
                <a:cs typeface="Times New Roman"/>
              </a:rPr>
              <a:t>H</a:t>
            </a:r>
            <a:r>
              <a:rPr sz="2400" spc="-7" baseline="-20833" dirty="0">
                <a:latin typeface="Times New Roman"/>
                <a:cs typeface="Times New Roman"/>
              </a:rPr>
              <a:t>2</a:t>
            </a:r>
            <a:r>
              <a:rPr sz="2400" spc="-5" dirty="0">
                <a:latin typeface="Times New Roman"/>
                <a:cs typeface="Times New Roman"/>
              </a:rPr>
              <a:t>O.</a:t>
            </a:r>
            <a:endParaRPr sz="2400">
              <a:latin typeface="Times New Roman"/>
              <a:cs typeface="Times New Roman"/>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205740" y="219202"/>
            <a:ext cx="11083290" cy="1000760"/>
          </a:xfrm>
          <a:prstGeom prst="rect">
            <a:avLst/>
          </a:prstGeom>
        </p:spPr>
        <p:txBody>
          <a:bodyPr vert="horz" wrap="square" lIns="0" tIns="12065" rIns="0" bIns="0" rtlCol="0">
            <a:spAutoFit/>
          </a:bodyPr>
          <a:lstStyle/>
          <a:p>
            <a:pPr marL="38100" marR="30480">
              <a:lnSpc>
                <a:spcPct val="100000"/>
              </a:lnSpc>
              <a:spcBef>
                <a:spcPts val="95"/>
              </a:spcBef>
            </a:pPr>
            <a:r>
              <a:rPr sz="1600" b="1" spc="-5" dirty="0">
                <a:latin typeface="Times New Roman"/>
                <a:cs typeface="Times New Roman"/>
              </a:rPr>
              <a:t>Пример</a:t>
            </a:r>
            <a:r>
              <a:rPr sz="1600" b="1" spc="5" dirty="0">
                <a:latin typeface="Times New Roman"/>
                <a:cs typeface="Times New Roman"/>
              </a:rPr>
              <a:t> </a:t>
            </a:r>
            <a:r>
              <a:rPr sz="1600" b="1" spc="-5" dirty="0">
                <a:latin typeface="Times New Roman"/>
                <a:cs typeface="Times New Roman"/>
              </a:rPr>
              <a:t>4.</a:t>
            </a:r>
            <a:r>
              <a:rPr sz="1600" b="1" spc="15" dirty="0">
                <a:latin typeface="Times New Roman"/>
                <a:cs typeface="Times New Roman"/>
              </a:rPr>
              <a:t> </a:t>
            </a:r>
            <a:r>
              <a:rPr sz="1600" spc="-10" dirty="0">
                <a:solidFill>
                  <a:srgbClr val="353535"/>
                </a:solidFill>
                <a:latin typeface="Times New Roman"/>
                <a:cs typeface="Times New Roman"/>
              </a:rPr>
              <a:t>Электролиз</a:t>
            </a:r>
            <a:r>
              <a:rPr sz="1600" spc="35" dirty="0">
                <a:solidFill>
                  <a:srgbClr val="353535"/>
                </a:solidFill>
                <a:latin typeface="Times New Roman"/>
                <a:cs typeface="Times New Roman"/>
              </a:rPr>
              <a:t> </a:t>
            </a:r>
            <a:r>
              <a:rPr sz="1600" spc="-10" dirty="0">
                <a:solidFill>
                  <a:srgbClr val="353535"/>
                </a:solidFill>
                <a:latin typeface="Times New Roman"/>
                <a:cs typeface="Times New Roman"/>
              </a:rPr>
              <a:t>5%-ного</a:t>
            </a:r>
            <a:r>
              <a:rPr sz="1600" spc="15" dirty="0">
                <a:solidFill>
                  <a:srgbClr val="353535"/>
                </a:solidFill>
                <a:latin typeface="Times New Roman"/>
                <a:cs typeface="Times New Roman"/>
              </a:rPr>
              <a:t> </a:t>
            </a:r>
            <a:r>
              <a:rPr sz="1600" spc="-5" dirty="0">
                <a:solidFill>
                  <a:srgbClr val="353535"/>
                </a:solidFill>
                <a:latin typeface="Times New Roman"/>
                <a:cs typeface="Times New Roman"/>
              </a:rPr>
              <a:t>раствора</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нитрата</a:t>
            </a:r>
            <a:r>
              <a:rPr sz="1600" spc="20" dirty="0">
                <a:solidFill>
                  <a:srgbClr val="353535"/>
                </a:solidFill>
                <a:latin typeface="Times New Roman"/>
                <a:cs typeface="Times New Roman"/>
              </a:rPr>
              <a:t> </a:t>
            </a:r>
            <a:r>
              <a:rPr sz="1600" spc="-5" dirty="0">
                <a:solidFill>
                  <a:srgbClr val="353535"/>
                </a:solidFill>
                <a:latin typeface="Times New Roman"/>
                <a:cs typeface="Times New Roman"/>
              </a:rPr>
              <a:t>бария</a:t>
            </a:r>
            <a:r>
              <a:rPr sz="1600" spc="5" dirty="0">
                <a:solidFill>
                  <a:srgbClr val="353535"/>
                </a:solidFill>
                <a:latin typeface="Times New Roman"/>
                <a:cs typeface="Times New Roman"/>
              </a:rPr>
              <a:t> </a:t>
            </a:r>
            <a:r>
              <a:rPr sz="1600" spc="-5" dirty="0">
                <a:solidFill>
                  <a:srgbClr val="353535"/>
                </a:solidFill>
                <a:latin typeface="Times New Roman"/>
                <a:cs typeface="Times New Roman"/>
              </a:rPr>
              <a:t>массой</a:t>
            </a:r>
            <a:r>
              <a:rPr sz="1600" spc="35" dirty="0">
                <a:solidFill>
                  <a:srgbClr val="353535"/>
                </a:solidFill>
                <a:latin typeface="Times New Roman"/>
                <a:cs typeface="Times New Roman"/>
              </a:rPr>
              <a:t> </a:t>
            </a:r>
            <a:r>
              <a:rPr sz="1600" spc="-5" dirty="0">
                <a:solidFill>
                  <a:srgbClr val="353535"/>
                </a:solidFill>
                <a:latin typeface="Times New Roman"/>
                <a:cs typeface="Times New Roman"/>
              </a:rPr>
              <a:t>522</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г</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проводили</a:t>
            </a:r>
            <a:r>
              <a:rPr sz="1600" spc="25" dirty="0">
                <a:solidFill>
                  <a:srgbClr val="353535"/>
                </a:solidFill>
                <a:latin typeface="Times New Roman"/>
                <a:cs typeface="Times New Roman"/>
              </a:rPr>
              <a:t> </a:t>
            </a:r>
            <a:r>
              <a:rPr sz="1600" spc="-5" dirty="0">
                <a:solidFill>
                  <a:srgbClr val="353535"/>
                </a:solidFill>
                <a:latin typeface="Times New Roman"/>
                <a:cs typeface="Times New Roman"/>
              </a:rPr>
              <a:t>до </a:t>
            </a:r>
            <a:r>
              <a:rPr sz="1600" spc="-15" dirty="0">
                <a:solidFill>
                  <a:srgbClr val="353535"/>
                </a:solidFill>
                <a:latin typeface="Times New Roman"/>
                <a:cs typeface="Times New Roman"/>
              </a:rPr>
              <a:t>тех</a:t>
            </a:r>
            <a:r>
              <a:rPr sz="1600" spc="15" dirty="0">
                <a:solidFill>
                  <a:srgbClr val="353535"/>
                </a:solidFill>
                <a:latin typeface="Times New Roman"/>
                <a:cs typeface="Times New Roman"/>
              </a:rPr>
              <a:t> </a:t>
            </a:r>
            <a:r>
              <a:rPr sz="1600" spc="-5" dirty="0">
                <a:solidFill>
                  <a:srgbClr val="353535"/>
                </a:solidFill>
                <a:latin typeface="Times New Roman"/>
                <a:cs typeface="Times New Roman"/>
              </a:rPr>
              <a:t>пор,</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пока</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на</a:t>
            </a:r>
            <a:r>
              <a:rPr sz="1600" spc="20" dirty="0">
                <a:solidFill>
                  <a:srgbClr val="353535"/>
                </a:solidFill>
                <a:latin typeface="Times New Roman"/>
                <a:cs typeface="Times New Roman"/>
              </a:rPr>
              <a:t> </a:t>
            </a:r>
            <a:r>
              <a:rPr sz="1600" spc="-15" dirty="0">
                <a:solidFill>
                  <a:srgbClr val="353535"/>
                </a:solidFill>
                <a:latin typeface="Times New Roman"/>
                <a:cs typeface="Times New Roman"/>
              </a:rPr>
              <a:t>аноде</a:t>
            </a:r>
            <a:r>
              <a:rPr sz="1600" spc="15" dirty="0">
                <a:solidFill>
                  <a:srgbClr val="353535"/>
                </a:solidFill>
                <a:latin typeface="Times New Roman"/>
                <a:cs typeface="Times New Roman"/>
              </a:rPr>
              <a:t> </a:t>
            </a:r>
            <a:r>
              <a:rPr sz="1600" spc="-5" dirty="0">
                <a:solidFill>
                  <a:srgbClr val="353535"/>
                </a:solidFill>
                <a:latin typeface="Times New Roman"/>
                <a:cs typeface="Times New Roman"/>
              </a:rPr>
              <a:t>не</a:t>
            </a:r>
            <a:r>
              <a:rPr sz="1600" spc="20" dirty="0">
                <a:solidFill>
                  <a:srgbClr val="353535"/>
                </a:solidFill>
                <a:latin typeface="Times New Roman"/>
                <a:cs typeface="Times New Roman"/>
              </a:rPr>
              <a:t> </a:t>
            </a:r>
            <a:r>
              <a:rPr sz="1600" spc="-5" dirty="0">
                <a:solidFill>
                  <a:srgbClr val="353535"/>
                </a:solidFill>
                <a:latin typeface="Times New Roman"/>
                <a:cs typeface="Times New Roman"/>
              </a:rPr>
              <a:t>выделилось</a:t>
            </a:r>
            <a:r>
              <a:rPr sz="1600" spc="25" dirty="0">
                <a:solidFill>
                  <a:srgbClr val="353535"/>
                </a:solidFill>
                <a:latin typeface="Times New Roman"/>
                <a:cs typeface="Times New Roman"/>
              </a:rPr>
              <a:t> </a:t>
            </a:r>
            <a:r>
              <a:rPr sz="1600" spc="-5" dirty="0">
                <a:solidFill>
                  <a:srgbClr val="353535"/>
                </a:solidFill>
                <a:latin typeface="Times New Roman"/>
                <a:cs typeface="Times New Roman"/>
              </a:rPr>
              <a:t>8,4</a:t>
            </a:r>
            <a:r>
              <a:rPr sz="1600" dirty="0">
                <a:solidFill>
                  <a:srgbClr val="353535"/>
                </a:solidFill>
                <a:latin typeface="Times New Roman"/>
                <a:cs typeface="Times New Roman"/>
              </a:rPr>
              <a:t> </a:t>
            </a:r>
            <a:r>
              <a:rPr sz="1600" spc="-5" dirty="0">
                <a:solidFill>
                  <a:srgbClr val="353535"/>
                </a:solidFill>
                <a:latin typeface="Times New Roman"/>
                <a:cs typeface="Times New Roman"/>
              </a:rPr>
              <a:t>л </a:t>
            </a:r>
            <a:r>
              <a:rPr sz="1600" spc="-385" dirty="0">
                <a:solidFill>
                  <a:srgbClr val="353535"/>
                </a:solidFill>
                <a:latin typeface="Times New Roman"/>
                <a:cs typeface="Times New Roman"/>
              </a:rPr>
              <a:t> </a:t>
            </a:r>
            <a:r>
              <a:rPr sz="1600" spc="-5" dirty="0">
                <a:solidFill>
                  <a:srgbClr val="353535"/>
                </a:solidFill>
                <a:latin typeface="Times New Roman"/>
                <a:cs typeface="Times New Roman"/>
              </a:rPr>
              <a:t>газа.</a:t>
            </a:r>
            <a:r>
              <a:rPr sz="1600" spc="20" dirty="0">
                <a:solidFill>
                  <a:srgbClr val="353535"/>
                </a:solidFill>
                <a:latin typeface="Times New Roman"/>
                <a:cs typeface="Times New Roman"/>
              </a:rPr>
              <a:t> </a:t>
            </a:r>
            <a:r>
              <a:rPr sz="1600" spc="-5" dirty="0">
                <a:solidFill>
                  <a:srgbClr val="353535"/>
                </a:solidFill>
                <a:latin typeface="Times New Roman"/>
                <a:cs typeface="Times New Roman"/>
              </a:rPr>
              <a:t>К</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образовавшему</a:t>
            </a:r>
            <a:r>
              <a:rPr sz="1600" spc="20" dirty="0">
                <a:solidFill>
                  <a:srgbClr val="353535"/>
                </a:solidFill>
                <a:latin typeface="Times New Roman"/>
                <a:cs typeface="Times New Roman"/>
              </a:rPr>
              <a:t> </a:t>
            </a:r>
            <a:r>
              <a:rPr sz="1600" spc="-10" dirty="0">
                <a:solidFill>
                  <a:srgbClr val="353535"/>
                </a:solidFill>
                <a:latin typeface="Times New Roman"/>
                <a:cs typeface="Times New Roman"/>
              </a:rPr>
              <a:t>раствору</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прилили</a:t>
            </a:r>
            <a:r>
              <a:rPr sz="1600" spc="60" dirty="0">
                <a:solidFill>
                  <a:srgbClr val="353535"/>
                </a:solidFill>
                <a:latin typeface="Times New Roman"/>
                <a:cs typeface="Times New Roman"/>
              </a:rPr>
              <a:t> </a:t>
            </a:r>
            <a:r>
              <a:rPr sz="1600" spc="-10" dirty="0">
                <a:solidFill>
                  <a:srgbClr val="353535"/>
                </a:solidFill>
                <a:latin typeface="Times New Roman"/>
                <a:cs typeface="Times New Roman"/>
              </a:rPr>
              <a:t>насыщенный</a:t>
            </a:r>
            <a:r>
              <a:rPr sz="1600" spc="65" dirty="0">
                <a:solidFill>
                  <a:srgbClr val="353535"/>
                </a:solidFill>
                <a:latin typeface="Times New Roman"/>
                <a:cs typeface="Times New Roman"/>
              </a:rPr>
              <a:t> </a:t>
            </a:r>
            <a:r>
              <a:rPr sz="1600" spc="-5" dirty="0">
                <a:solidFill>
                  <a:srgbClr val="353535"/>
                </a:solidFill>
                <a:latin typeface="Times New Roman"/>
                <a:cs typeface="Times New Roman"/>
              </a:rPr>
              <a:t>раствор, </a:t>
            </a:r>
            <a:r>
              <a:rPr sz="1600" spc="-10" dirty="0">
                <a:solidFill>
                  <a:srgbClr val="353535"/>
                </a:solidFill>
                <a:latin typeface="Times New Roman"/>
                <a:cs typeface="Times New Roman"/>
              </a:rPr>
              <a:t>полученный</a:t>
            </a:r>
            <a:r>
              <a:rPr sz="1600" spc="70" dirty="0">
                <a:solidFill>
                  <a:srgbClr val="353535"/>
                </a:solidFill>
                <a:latin typeface="Times New Roman"/>
                <a:cs typeface="Times New Roman"/>
              </a:rPr>
              <a:t> </a:t>
            </a:r>
            <a:r>
              <a:rPr sz="1600" spc="-10" dirty="0">
                <a:solidFill>
                  <a:srgbClr val="353535"/>
                </a:solidFill>
                <a:latin typeface="Times New Roman"/>
                <a:cs typeface="Times New Roman"/>
              </a:rPr>
              <a:t>при</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растворении</a:t>
            </a:r>
            <a:r>
              <a:rPr sz="1600" spc="30" dirty="0">
                <a:solidFill>
                  <a:srgbClr val="353535"/>
                </a:solidFill>
                <a:latin typeface="Times New Roman"/>
                <a:cs typeface="Times New Roman"/>
              </a:rPr>
              <a:t> </a:t>
            </a:r>
            <a:r>
              <a:rPr sz="1600" spc="-5" dirty="0">
                <a:solidFill>
                  <a:srgbClr val="353535"/>
                </a:solidFill>
                <a:latin typeface="Times New Roman"/>
                <a:cs typeface="Times New Roman"/>
              </a:rPr>
              <a:t>96,6</a:t>
            </a:r>
            <a:r>
              <a:rPr sz="1600" dirty="0">
                <a:solidFill>
                  <a:srgbClr val="353535"/>
                </a:solidFill>
                <a:latin typeface="Times New Roman"/>
                <a:cs typeface="Times New Roman"/>
              </a:rPr>
              <a:t> </a:t>
            </a:r>
            <a:r>
              <a:rPr sz="1600" spc="-5" dirty="0">
                <a:solidFill>
                  <a:srgbClr val="353535"/>
                </a:solidFill>
                <a:latin typeface="Times New Roman"/>
                <a:cs typeface="Times New Roman"/>
              </a:rPr>
              <a:t>г</a:t>
            </a:r>
            <a:r>
              <a:rPr sz="1600" spc="15" dirty="0">
                <a:solidFill>
                  <a:srgbClr val="353535"/>
                </a:solidFill>
                <a:latin typeface="Times New Roman"/>
                <a:cs typeface="Times New Roman"/>
              </a:rPr>
              <a:t> </a:t>
            </a:r>
            <a:r>
              <a:rPr sz="1600" spc="-25" dirty="0">
                <a:solidFill>
                  <a:srgbClr val="353535"/>
                </a:solidFill>
                <a:latin typeface="Times New Roman"/>
                <a:cs typeface="Times New Roman"/>
              </a:rPr>
              <a:t>глауберовой</a:t>
            </a:r>
            <a:r>
              <a:rPr sz="1600" spc="25" dirty="0">
                <a:solidFill>
                  <a:srgbClr val="353535"/>
                </a:solidFill>
                <a:latin typeface="Times New Roman"/>
                <a:cs typeface="Times New Roman"/>
              </a:rPr>
              <a:t> </a:t>
            </a:r>
            <a:r>
              <a:rPr sz="1600" spc="-10" dirty="0">
                <a:solidFill>
                  <a:srgbClr val="353535"/>
                </a:solidFill>
                <a:latin typeface="Times New Roman"/>
                <a:cs typeface="Times New Roman"/>
              </a:rPr>
              <a:t>соли </a:t>
            </a:r>
            <a:r>
              <a:rPr sz="1600" spc="-5" dirty="0">
                <a:solidFill>
                  <a:srgbClr val="353535"/>
                </a:solidFill>
                <a:latin typeface="Times New Roman"/>
                <a:cs typeface="Times New Roman"/>
              </a:rPr>
              <a:t> </a:t>
            </a:r>
            <a:r>
              <a:rPr sz="1600" dirty="0">
                <a:solidFill>
                  <a:srgbClr val="353535"/>
                </a:solidFill>
                <a:latin typeface="Times New Roman"/>
                <a:cs typeface="Times New Roman"/>
              </a:rPr>
              <a:t>(Na</a:t>
            </a:r>
            <a:r>
              <a:rPr sz="1575" baseline="-21164" dirty="0">
                <a:solidFill>
                  <a:srgbClr val="353535"/>
                </a:solidFill>
                <a:latin typeface="Times New Roman"/>
                <a:cs typeface="Times New Roman"/>
              </a:rPr>
              <a:t>2</a:t>
            </a:r>
            <a:r>
              <a:rPr sz="1600" dirty="0">
                <a:solidFill>
                  <a:srgbClr val="353535"/>
                </a:solidFill>
                <a:latin typeface="Times New Roman"/>
                <a:cs typeface="Times New Roman"/>
              </a:rPr>
              <a:t>SO</a:t>
            </a:r>
            <a:r>
              <a:rPr sz="1575" baseline="-21164" dirty="0">
                <a:solidFill>
                  <a:srgbClr val="353535"/>
                </a:solidFill>
                <a:latin typeface="Times New Roman"/>
                <a:cs typeface="Times New Roman"/>
              </a:rPr>
              <a:t>4</a:t>
            </a:r>
            <a:r>
              <a:rPr sz="1600" dirty="0">
                <a:solidFill>
                  <a:srgbClr val="353535"/>
                </a:solidFill>
                <a:latin typeface="Times New Roman"/>
                <a:cs typeface="Times New Roman"/>
              </a:rPr>
              <a:t>∙10H</a:t>
            </a:r>
            <a:r>
              <a:rPr sz="1575" baseline="-21164" dirty="0">
                <a:solidFill>
                  <a:srgbClr val="353535"/>
                </a:solidFill>
                <a:latin typeface="Times New Roman"/>
                <a:cs typeface="Times New Roman"/>
              </a:rPr>
              <a:t>2</a:t>
            </a:r>
            <a:r>
              <a:rPr sz="1600" dirty="0">
                <a:solidFill>
                  <a:srgbClr val="353535"/>
                </a:solidFill>
                <a:latin typeface="Times New Roman"/>
                <a:cs typeface="Times New Roman"/>
              </a:rPr>
              <a:t>O)</a:t>
            </a:r>
            <a:r>
              <a:rPr sz="1600" spc="-5" dirty="0">
                <a:solidFill>
                  <a:srgbClr val="353535"/>
                </a:solidFill>
                <a:latin typeface="Times New Roman"/>
                <a:cs typeface="Times New Roman"/>
              </a:rPr>
              <a:t> в</a:t>
            </a:r>
            <a:r>
              <a:rPr sz="1600" spc="-10" dirty="0">
                <a:solidFill>
                  <a:srgbClr val="353535"/>
                </a:solidFill>
                <a:latin typeface="Times New Roman"/>
                <a:cs typeface="Times New Roman"/>
              </a:rPr>
              <a:t> </a:t>
            </a:r>
            <a:r>
              <a:rPr sz="1600" spc="-15" dirty="0">
                <a:solidFill>
                  <a:srgbClr val="353535"/>
                </a:solidFill>
                <a:latin typeface="Times New Roman"/>
                <a:cs typeface="Times New Roman"/>
              </a:rPr>
              <a:t>воде.</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В</a:t>
            </a:r>
            <a:r>
              <a:rPr sz="1600" dirty="0">
                <a:solidFill>
                  <a:srgbClr val="353535"/>
                </a:solidFill>
                <a:latin typeface="Times New Roman"/>
                <a:cs typeface="Times New Roman"/>
              </a:rPr>
              <a:t> </a:t>
            </a:r>
            <a:r>
              <a:rPr sz="1600" spc="-20" dirty="0">
                <a:solidFill>
                  <a:srgbClr val="353535"/>
                </a:solidFill>
                <a:latin typeface="Times New Roman"/>
                <a:cs typeface="Times New Roman"/>
              </a:rPr>
              <a:t>результате</a:t>
            </a:r>
            <a:r>
              <a:rPr sz="1600" spc="10" dirty="0">
                <a:solidFill>
                  <a:srgbClr val="353535"/>
                </a:solidFill>
                <a:latin typeface="Times New Roman"/>
                <a:cs typeface="Times New Roman"/>
              </a:rPr>
              <a:t> </a:t>
            </a:r>
            <a:r>
              <a:rPr sz="1600" spc="-10" dirty="0">
                <a:solidFill>
                  <a:srgbClr val="353535"/>
                </a:solidFill>
                <a:latin typeface="Times New Roman"/>
                <a:cs typeface="Times New Roman"/>
              </a:rPr>
              <a:t>массовая</a:t>
            </a:r>
            <a:r>
              <a:rPr sz="1600" spc="20" dirty="0">
                <a:solidFill>
                  <a:srgbClr val="353535"/>
                </a:solidFill>
                <a:latin typeface="Times New Roman"/>
                <a:cs typeface="Times New Roman"/>
              </a:rPr>
              <a:t> </a:t>
            </a:r>
            <a:r>
              <a:rPr sz="1600" spc="-10" dirty="0">
                <a:solidFill>
                  <a:srgbClr val="353535"/>
                </a:solidFill>
                <a:latin typeface="Times New Roman"/>
                <a:cs typeface="Times New Roman"/>
              </a:rPr>
              <a:t>доля</a:t>
            </a:r>
            <a:r>
              <a:rPr sz="1600" spc="5" dirty="0">
                <a:solidFill>
                  <a:srgbClr val="353535"/>
                </a:solidFill>
                <a:latin typeface="Times New Roman"/>
                <a:cs typeface="Times New Roman"/>
              </a:rPr>
              <a:t> </a:t>
            </a:r>
            <a:r>
              <a:rPr sz="1600" spc="-20" dirty="0">
                <a:solidFill>
                  <a:srgbClr val="353535"/>
                </a:solidFill>
                <a:latin typeface="Times New Roman"/>
                <a:cs typeface="Times New Roman"/>
              </a:rPr>
              <a:t>сульфата</a:t>
            </a:r>
            <a:r>
              <a:rPr sz="1600" spc="35" dirty="0">
                <a:solidFill>
                  <a:srgbClr val="353535"/>
                </a:solidFill>
                <a:latin typeface="Times New Roman"/>
                <a:cs typeface="Times New Roman"/>
              </a:rPr>
              <a:t> </a:t>
            </a:r>
            <a:r>
              <a:rPr sz="1600" spc="-10" dirty="0">
                <a:solidFill>
                  <a:srgbClr val="353535"/>
                </a:solidFill>
                <a:latin typeface="Times New Roman"/>
                <a:cs typeface="Times New Roman"/>
              </a:rPr>
              <a:t>натрия</a:t>
            </a:r>
            <a:r>
              <a:rPr sz="1600" spc="15" dirty="0">
                <a:solidFill>
                  <a:srgbClr val="353535"/>
                </a:solidFill>
                <a:latin typeface="Times New Roman"/>
                <a:cs typeface="Times New Roman"/>
              </a:rPr>
              <a:t> </a:t>
            </a:r>
            <a:r>
              <a:rPr sz="1600" spc="-10" dirty="0">
                <a:solidFill>
                  <a:srgbClr val="353535"/>
                </a:solidFill>
                <a:latin typeface="Times New Roman"/>
                <a:cs typeface="Times New Roman"/>
              </a:rPr>
              <a:t>уменьшилась</a:t>
            </a:r>
            <a:r>
              <a:rPr sz="1600" spc="60" dirty="0">
                <a:solidFill>
                  <a:srgbClr val="353535"/>
                </a:solidFill>
                <a:latin typeface="Times New Roman"/>
                <a:cs typeface="Times New Roman"/>
              </a:rPr>
              <a:t> </a:t>
            </a:r>
            <a:r>
              <a:rPr sz="1600" spc="-5" dirty="0">
                <a:solidFill>
                  <a:srgbClr val="353535"/>
                </a:solidFill>
                <a:latin typeface="Times New Roman"/>
                <a:cs typeface="Times New Roman"/>
              </a:rPr>
              <a:t>в</a:t>
            </a:r>
            <a:r>
              <a:rPr sz="1600" dirty="0">
                <a:solidFill>
                  <a:srgbClr val="353535"/>
                </a:solidFill>
                <a:latin typeface="Times New Roman"/>
                <a:cs typeface="Times New Roman"/>
              </a:rPr>
              <a:t> </a:t>
            </a:r>
            <a:r>
              <a:rPr sz="1600" spc="-5" dirty="0">
                <a:solidFill>
                  <a:srgbClr val="353535"/>
                </a:solidFill>
                <a:latin typeface="Times New Roman"/>
                <a:cs typeface="Times New Roman"/>
              </a:rPr>
              <a:t>4,5</a:t>
            </a:r>
            <a:r>
              <a:rPr sz="1600" spc="5" dirty="0">
                <a:solidFill>
                  <a:srgbClr val="353535"/>
                </a:solidFill>
                <a:latin typeface="Times New Roman"/>
                <a:cs typeface="Times New Roman"/>
              </a:rPr>
              <a:t> </a:t>
            </a:r>
            <a:r>
              <a:rPr sz="1600" spc="-5" dirty="0">
                <a:solidFill>
                  <a:srgbClr val="353535"/>
                </a:solidFill>
                <a:latin typeface="Times New Roman"/>
                <a:cs typeface="Times New Roman"/>
              </a:rPr>
              <a:t>раза.</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Определите</a:t>
            </a:r>
            <a:r>
              <a:rPr sz="1600" spc="40" dirty="0">
                <a:solidFill>
                  <a:srgbClr val="353535"/>
                </a:solidFill>
                <a:latin typeface="Times New Roman"/>
                <a:cs typeface="Times New Roman"/>
              </a:rPr>
              <a:t> </a:t>
            </a:r>
            <a:r>
              <a:rPr sz="1600" spc="-5" dirty="0">
                <a:solidFill>
                  <a:srgbClr val="353535"/>
                </a:solidFill>
                <a:latin typeface="Times New Roman"/>
                <a:cs typeface="Times New Roman"/>
              </a:rPr>
              <a:t>растворимость </a:t>
            </a:r>
            <a:r>
              <a:rPr sz="1600" dirty="0">
                <a:solidFill>
                  <a:srgbClr val="353535"/>
                </a:solidFill>
                <a:latin typeface="Times New Roman"/>
                <a:cs typeface="Times New Roman"/>
              </a:rPr>
              <a:t> </a:t>
            </a:r>
            <a:r>
              <a:rPr sz="1600" spc="-15" dirty="0">
                <a:solidFill>
                  <a:srgbClr val="353535"/>
                </a:solidFill>
                <a:latin typeface="Times New Roman"/>
                <a:cs typeface="Times New Roman"/>
              </a:rPr>
              <a:t>безводного</a:t>
            </a:r>
            <a:r>
              <a:rPr sz="1600" dirty="0">
                <a:solidFill>
                  <a:srgbClr val="353535"/>
                </a:solidFill>
                <a:latin typeface="Times New Roman"/>
                <a:cs typeface="Times New Roman"/>
              </a:rPr>
              <a:t> </a:t>
            </a:r>
            <a:r>
              <a:rPr sz="1600" spc="-20" dirty="0">
                <a:solidFill>
                  <a:srgbClr val="353535"/>
                </a:solidFill>
                <a:latin typeface="Times New Roman"/>
                <a:cs typeface="Times New Roman"/>
              </a:rPr>
              <a:t>сульфата</a:t>
            </a:r>
            <a:r>
              <a:rPr sz="1600" spc="15" dirty="0">
                <a:solidFill>
                  <a:srgbClr val="353535"/>
                </a:solidFill>
                <a:latin typeface="Times New Roman"/>
                <a:cs typeface="Times New Roman"/>
              </a:rPr>
              <a:t> </a:t>
            </a:r>
            <a:r>
              <a:rPr sz="1600" spc="-10" dirty="0">
                <a:solidFill>
                  <a:srgbClr val="353535"/>
                </a:solidFill>
                <a:latin typeface="Times New Roman"/>
                <a:cs typeface="Times New Roman"/>
              </a:rPr>
              <a:t>натрия</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на</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100г</a:t>
            </a:r>
            <a:r>
              <a:rPr sz="1600" spc="-15" dirty="0">
                <a:solidFill>
                  <a:srgbClr val="353535"/>
                </a:solidFill>
                <a:latin typeface="Times New Roman"/>
                <a:cs typeface="Times New Roman"/>
              </a:rPr>
              <a:t> воды.</a:t>
            </a:r>
            <a:endParaRPr sz="1600">
              <a:latin typeface="Times New Roman"/>
              <a:cs typeface="Times New Roman"/>
            </a:endParaRPr>
          </a:p>
        </p:txBody>
      </p:sp>
      <p:sp>
        <p:nvSpPr>
          <p:cNvPr id="3" name="object 3"/>
          <p:cNvSpPr txBox="1"/>
          <p:nvPr/>
        </p:nvSpPr>
        <p:spPr>
          <a:xfrm>
            <a:off x="8187308" y="1187577"/>
            <a:ext cx="229235" cy="188595"/>
          </a:xfrm>
          <a:prstGeom prst="rect">
            <a:avLst/>
          </a:prstGeom>
        </p:spPr>
        <p:txBody>
          <a:bodyPr vert="horz" wrap="square" lIns="0" tIns="14604" rIns="0" bIns="0" rtlCol="0">
            <a:spAutoFit/>
          </a:bodyPr>
          <a:lstStyle/>
          <a:p>
            <a:pPr marL="12700">
              <a:lnSpc>
                <a:spcPct val="100000"/>
              </a:lnSpc>
              <a:spcBef>
                <a:spcPts val="114"/>
              </a:spcBef>
            </a:pPr>
            <a:r>
              <a:rPr sz="1050" spc="5" dirty="0">
                <a:latin typeface="Times New Roman"/>
                <a:cs typeface="Times New Roman"/>
              </a:rPr>
              <a:t>3</a:t>
            </a:r>
            <a:r>
              <a:rPr sz="1050" spc="190" dirty="0">
                <a:latin typeface="Times New Roman"/>
                <a:cs typeface="Times New Roman"/>
              </a:rPr>
              <a:t> </a:t>
            </a:r>
            <a:r>
              <a:rPr sz="1050" spc="5" dirty="0">
                <a:latin typeface="Times New Roman"/>
                <a:cs typeface="Times New Roman"/>
              </a:rPr>
              <a:t>2</a:t>
            </a:r>
            <a:endParaRPr sz="1050">
              <a:latin typeface="Times New Roman"/>
              <a:cs typeface="Times New Roman"/>
            </a:endParaRPr>
          </a:p>
        </p:txBody>
      </p:sp>
      <p:sp>
        <p:nvSpPr>
          <p:cNvPr id="4" name="object 4"/>
          <p:cNvSpPr txBox="1"/>
          <p:nvPr/>
        </p:nvSpPr>
        <p:spPr>
          <a:xfrm>
            <a:off x="9062084" y="1071753"/>
            <a:ext cx="262890" cy="269240"/>
          </a:xfrm>
          <a:prstGeom prst="rect">
            <a:avLst/>
          </a:prstGeom>
        </p:spPr>
        <p:txBody>
          <a:bodyPr vert="horz" wrap="square" lIns="0" tIns="12065" rIns="0" bIns="0" rtlCol="0">
            <a:spAutoFit/>
          </a:bodyPr>
          <a:lstStyle/>
          <a:p>
            <a:pPr marL="12700">
              <a:lnSpc>
                <a:spcPct val="100000"/>
              </a:lnSpc>
              <a:spcBef>
                <a:spcPts val="95"/>
              </a:spcBef>
            </a:pPr>
            <a:r>
              <a:rPr sz="1600" spc="-10" dirty="0">
                <a:latin typeface="Times New Roman"/>
                <a:cs typeface="Times New Roman"/>
              </a:rPr>
              <a:t>(</a:t>
            </a:r>
            <a:r>
              <a:rPr sz="1600" dirty="0">
                <a:latin typeface="Times New Roman"/>
                <a:cs typeface="Times New Roman"/>
              </a:rPr>
              <a:t>1)</a:t>
            </a:r>
            <a:endParaRPr sz="1600">
              <a:latin typeface="Times New Roman"/>
              <a:cs typeface="Times New Roman"/>
            </a:endParaRPr>
          </a:p>
        </p:txBody>
      </p:sp>
      <p:grpSp>
        <p:nvGrpSpPr>
          <p:cNvPr id="5" name="object 5"/>
          <p:cNvGrpSpPr/>
          <p:nvPr/>
        </p:nvGrpSpPr>
        <p:grpSpPr>
          <a:xfrm>
            <a:off x="6986651" y="1009522"/>
            <a:ext cx="416559" cy="416559"/>
            <a:chOff x="6986651" y="1009522"/>
            <a:chExt cx="416559" cy="416559"/>
          </a:xfrm>
        </p:grpSpPr>
        <p:sp>
          <p:nvSpPr>
            <p:cNvPr id="6" name="object 6"/>
            <p:cNvSpPr/>
            <p:nvPr/>
          </p:nvSpPr>
          <p:spPr>
            <a:xfrm>
              <a:off x="6993001" y="1015872"/>
              <a:ext cx="403860" cy="403860"/>
            </a:xfrm>
            <a:custGeom>
              <a:avLst/>
              <a:gdLst/>
              <a:ahLst/>
              <a:cxnLst/>
              <a:rect l="l" t="t" r="r" b="b"/>
              <a:pathLst>
                <a:path w="403859" h="403859">
                  <a:moveTo>
                    <a:pt x="201930" y="0"/>
                  </a:moveTo>
                  <a:lnTo>
                    <a:pt x="155634" y="5333"/>
                  </a:lnTo>
                  <a:lnTo>
                    <a:pt x="113133" y="20527"/>
                  </a:lnTo>
                  <a:lnTo>
                    <a:pt x="75640" y="44367"/>
                  </a:lnTo>
                  <a:lnTo>
                    <a:pt x="44367" y="75640"/>
                  </a:lnTo>
                  <a:lnTo>
                    <a:pt x="20527" y="113133"/>
                  </a:lnTo>
                  <a:lnTo>
                    <a:pt x="5334" y="155634"/>
                  </a:lnTo>
                  <a:lnTo>
                    <a:pt x="0" y="201929"/>
                  </a:lnTo>
                  <a:lnTo>
                    <a:pt x="5333" y="248225"/>
                  </a:lnTo>
                  <a:lnTo>
                    <a:pt x="20527" y="290726"/>
                  </a:lnTo>
                  <a:lnTo>
                    <a:pt x="44367" y="328219"/>
                  </a:lnTo>
                  <a:lnTo>
                    <a:pt x="75640" y="359492"/>
                  </a:lnTo>
                  <a:lnTo>
                    <a:pt x="113133" y="383332"/>
                  </a:lnTo>
                  <a:lnTo>
                    <a:pt x="155634" y="398525"/>
                  </a:lnTo>
                  <a:lnTo>
                    <a:pt x="201930" y="403859"/>
                  </a:lnTo>
                  <a:lnTo>
                    <a:pt x="248265" y="398525"/>
                  </a:lnTo>
                  <a:lnTo>
                    <a:pt x="290781" y="383332"/>
                  </a:lnTo>
                  <a:lnTo>
                    <a:pt x="328273" y="359492"/>
                  </a:lnTo>
                  <a:lnTo>
                    <a:pt x="359532" y="328219"/>
                  </a:lnTo>
                  <a:lnTo>
                    <a:pt x="383354" y="290726"/>
                  </a:lnTo>
                  <a:lnTo>
                    <a:pt x="398532" y="248225"/>
                  </a:lnTo>
                  <a:lnTo>
                    <a:pt x="403860" y="201929"/>
                  </a:lnTo>
                  <a:lnTo>
                    <a:pt x="398532" y="155634"/>
                  </a:lnTo>
                  <a:lnTo>
                    <a:pt x="383354" y="113133"/>
                  </a:lnTo>
                  <a:lnTo>
                    <a:pt x="359532" y="75640"/>
                  </a:lnTo>
                  <a:lnTo>
                    <a:pt x="328273" y="44367"/>
                  </a:lnTo>
                  <a:lnTo>
                    <a:pt x="290781" y="20527"/>
                  </a:lnTo>
                  <a:lnTo>
                    <a:pt x="248265" y="5333"/>
                  </a:lnTo>
                  <a:lnTo>
                    <a:pt x="201930" y="0"/>
                  </a:lnTo>
                  <a:close/>
                </a:path>
              </a:pathLst>
            </a:custGeom>
            <a:solidFill>
              <a:srgbClr val="5B9BD4"/>
            </a:solidFill>
          </p:spPr>
          <p:txBody>
            <a:bodyPr wrap="square" lIns="0" tIns="0" rIns="0" bIns="0" rtlCol="0"/>
            <a:lstStyle/>
            <a:p>
              <a:endParaRPr/>
            </a:p>
          </p:txBody>
        </p:sp>
        <p:sp>
          <p:nvSpPr>
            <p:cNvPr id="7" name="object 7"/>
            <p:cNvSpPr/>
            <p:nvPr/>
          </p:nvSpPr>
          <p:spPr>
            <a:xfrm>
              <a:off x="6993001" y="1015872"/>
              <a:ext cx="403860" cy="403860"/>
            </a:xfrm>
            <a:custGeom>
              <a:avLst/>
              <a:gdLst/>
              <a:ahLst/>
              <a:cxnLst/>
              <a:rect l="l" t="t" r="r" b="b"/>
              <a:pathLst>
                <a:path w="403859" h="403859">
                  <a:moveTo>
                    <a:pt x="0" y="201929"/>
                  </a:moveTo>
                  <a:lnTo>
                    <a:pt x="5334" y="155634"/>
                  </a:lnTo>
                  <a:lnTo>
                    <a:pt x="20527" y="113133"/>
                  </a:lnTo>
                  <a:lnTo>
                    <a:pt x="44367" y="75640"/>
                  </a:lnTo>
                  <a:lnTo>
                    <a:pt x="75640" y="44367"/>
                  </a:lnTo>
                  <a:lnTo>
                    <a:pt x="113133" y="20527"/>
                  </a:lnTo>
                  <a:lnTo>
                    <a:pt x="155634" y="5333"/>
                  </a:lnTo>
                  <a:lnTo>
                    <a:pt x="201930" y="0"/>
                  </a:lnTo>
                  <a:lnTo>
                    <a:pt x="248265" y="5333"/>
                  </a:lnTo>
                  <a:lnTo>
                    <a:pt x="290781" y="20527"/>
                  </a:lnTo>
                  <a:lnTo>
                    <a:pt x="328273" y="44367"/>
                  </a:lnTo>
                  <a:lnTo>
                    <a:pt x="359532" y="75640"/>
                  </a:lnTo>
                  <a:lnTo>
                    <a:pt x="383354" y="113133"/>
                  </a:lnTo>
                  <a:lnTo>
                    <a:pt x="398532" y="155634"/>
                  </a:lnTo>
                  <a:lnTo>
                    <a:pt x="403860" y="201929"/>
                  </a:lnTo>
                  <a:lnTo>
                    <a:pt x="398532" y="248225"/>
                  </a:lnTo>
                  <a:lnTo>
                    <a:pt x="383354" y="290726"/>
                  </a:lnTo>
                  <a:lnTo>
                    <a:pt x="359532" y="328219"/>
                  </a:lnTo>
                  <a:lnTo>
                    <a:pt x="328273" y="359492"/>
                  </a:lnTo>
                  <a:lnTo>
                    <a:pt x="290781" y="383332"/>
                  </a:lnTo>
                  <a:lnTo>
                    <a:pt x="248265" y="398525"/>
                  </a:lnTo>
                  <a:lnTo>
                    <a:pt x="201930" y="403859"/>
                  </a:lnTo>
                  <a:lnTo>
                    <a:pt x="155634" y="398525"/>
                  </a:lnTo>
                  <a:lnTo>
                    <a:pt x="113133" y="383332"/>
                  </a:lnTo>
                  <a:lnTo>
                    <a:pt x="75640" y="359492"/>
                  </a:lnTo>
                  <a:lnTo>
                    <a:pt x="44367" y="328219"/>
                  </a:lnTo>
                  <a:lnTo>
                    <a:pt x="20527" y="290726"/>
                  </a:lnTo>
                  <a:lnTo>
                    <a:pt x="5333" y="248225"/>
                  </a:lnTo>
                  <a:lnTo>
                    <a:pt x="0" y="201929"/>
                  </a:lnTo>
                  <a:close/>
                </a:path>
              </a:pathLst>
            </a:custGeom>
            <a:ln w="12700">
              <a:solidFill>
                <a:srgbClr val="41709C"/>
              </a:solidFill>
            </a:ln>
          </p:spPr>
          <p:txBody>
            <a:bodyPr wrap="square" lIns="0" tIns="0" rIns="0" bIns="0" rtlCol="0"/>
            <a:lstStyle/>
            <a:p>
              <a:endParaRPr/>
            </a:p>
          </p:txBody>
        </p:sp>
      </p:grpSp>
      <p:sp>
        <p:nvSpPr>
          <p:cNvPr id="8" name="object 8"/>
          <p:cNvSpPr txBox="1"/>
          <p:nvPr/>
        </p:nvSpPr>
        <p:spPr>
          <a:xfrm>
            <a:off x="7156831" y="1071753"/>
            <a:ext cx="1423670" cy="269240"/>
          </a:xfrm>
          <a:prstGeom prst="rect">
            <a:avLst/>
          </a:prstGeom>
        </p:spPr>
        <p:txBody>
          <a:bodyPr vert="horz" wrap="square" lIns="0" tIns="12065" rIns="0" bIns="0" rtlCol="0">
            <a:spAutoFit/>
          </a:bodyPr>
          <a:lstStyle/>
          <a:p>
            <a:pPr marL="12700">
              <a:lnSpc>
                <a:spcPct val="100000"/>
              </a:lnSpc>
              <a:spcBef>
                <a:spcPts val="95"/>
              </a:spcBef>
              <a:tabLst>
                <a:tab pos="457834" algn="l"/>
              </a:tabLst>
            </a:pPr>
            <a:r>
              <a:rPr sz="1600" spc="-5" dirty="0">
                <a:solidFill>
                  <a:srgbClr val="FFFFFF"/>
                </a:solidFill>
                <a:latin typeface="Calibri"/>
                <a:cs typeface="Calibri"/>
              </a:rPr>
              <a:t>I	</a:t>
            </a:r>
            <a:r>
              <a:rPr sz="1600" spc="-10" dirty="0">
                <a:latin typeface="Times New Roman"/>
                <a:cs typeface="Times New Roman"/>
              </a:rPr>
              <a:t>Ba(NO</a:t>
            </a:r>
            <a:r>
              <a:rPr sz="1600" spc="110" dirty="0">
                <a:latin typeface="Times New Roman"/>
                <a:cs typeface="Times New Roman"/>
              </a:rPr>
              <a:t> </a:t>
            </a:r>
            <a:r>
              <a:rPr sz="1600" spc="-5" dirty="0">
                <a:latin typeface="Times New Roman"/>
                <a:cs typeface="Times New Roman"/>
              </a:rPr>
              <a:t>)</a:t>
            </a:r>
            <a:r>
              <a:rPr sz="1600" spc="110" dirty="0">
                <a:latin typeface="Times New Roman"/>
                <a:cs typeface="Times New Roman"/>
              </a:rPr>
              <a:t> </a:t>
            </a:r>
            <a:r>
              <a:rPr sz="1600" spc="-5" dirty="0">
                <a:latin typeface="Times New Roman"/>
                <a:cs typeface="Times New Roman"/>
              </a:rPr>
              <a:t>≠</a:t>
            </a:r>
            <a:endParaRPr sz="1600">
              <a:latin typeface="Times New Roman"/>
              <a:cs typeface="Times New Roman"/>
            </a:endParaRPr>
          </a:p>
        </p:txBody>
      </p:sp>
      <p:sp>
        <p:nvSpPr>
          <p:cNvPr id="9" name="object 9"/>
          <p:cNvSpPr txBox="1"/>
          <p:nvPr/>
        </p:nvSpPr>
        <p:spPr>
          <a:xfrm>
            <a:off x="7549006" y="1315592"/>
            <a:ext cx="3787775" cy="902969"/>
          </a:xfrm>
          <a:prstGeom prst="rect">
            <a:avLst/>
          </a:prstGeom>
        </p:spPr>
        <p:txBody>
          <a:bodyPr vert="horz" wrap="square" lIns="0" tIns="12065" rIns="0" bIns="0" rtlCol="0">
            <a:spAutoFit/>
          </a:bodyPr>
          <a:lstStyle/>
          <a:p>
            <a:pPr marL="65405">
              <a:lnSpc>
                <a:spcPct val="100000"/>
              </a:lnSpc>
              <a:spcBef>
                <a:spcPts val="95"/>
              </a:spcBef>
            </a:pPr>
            <a:r>
              <a:rPr sz="1600" dirty="0">
                <a:latin typeface="Times New Roman"/>
                <a:cs typeface="Times New Roman"/>
              </a:rPr>
              <a:t>2H</a:t>
            </a:r>
            <a:r>
              <a:rPr sz="1575" baseline="-21164" dirty="0">
                <a:latin typeface="Times New Roman"/>
                <a:cs typeface="Times New Roman"/>
              </a:rPr>
              <a:t>2</a:t>
            </a:r>
            <a:r>
              <a:rPr sz="1600" dirty="0">
                <a:latin typeface="Times New Roman"/>
                <a:cs typeface="Times New Roman"/>
              </a:rPr>
              <a:t>O</a:t>
            </a:r>
            <a:r>
              <a:rPr sz="1600" spc="-30" dirty="0">
                <a:latin typeface="Times New Roman"/>
                <a:cs typeface="Times New Roman"/>
              </a:rPr>
              <a:t> </a:t>
            </a:r>
            <a:r>
              <a:rPr sz="1600" spc="-5" dirty="0">
                <a:latin typeface="Times New Roman"/>
                <a:cs typeface="Times New Roman"/>
              </a:rPr>
              <a:t>= </a:t>
            </a:r>
            <a:r>
              <a:rPr sz="1600" dirty="0">
                <a:latin typeface="Times New Roman"/>
                <a:cs typeface="Times New Roman"/>
              </a:rPr>
              <a:t>2H</a:t>
            </a:r>
            <a:r>
              <a:rPr sz="1575" baseline="-21164" dirty="0">
                <a:latin typeface="Times New Roman"/>
                <a:cs typeface="Times New Roman"/>
              </a:rPr>
              <a:t>2</a:t>
            </a:r>
            <a:r>
              <a:rPr sz="1575" spc="179" baseline="-21164" dirty="0">
                <a:latin typeface="Times New Roman"/>
                <a:cs typeface="Times New Roman"/>
              </a:rPr>
              <a:t> </a:t>
            </a:r>
            <a:r>
              <a:rPr sz="1600" spc="-5" dirty="0">
                <a:latin typeface="Times New Roman"/>
                <a:cs typeface="Times New Roman"/>
              </a:rPr>
              <a:t>+ </a:t>
            </a:r>
            <a:r>
              <a:rPr sz="1600" dirty="0">
                <a:latin typeface="Times New Roman"/>
                <a:cs typeface="Times New Roman"/>
              </a:rPr>
              <a:t>O</a:t>
            </a:r>
            <a:r>
              <a:rPr sz="1575" baseline="-21164" dirty="0">
                <a:latin typeface="Times New Roman"/>
                <a:cs typeface="Times New Roman"/>
              </a:rPr>
              <a:t>2</a:t>
            </a:r>
            <a:r>
              <a:rPr sz="1575" spc="195" baseline="-21164" dirty="0">
                <a:latin typeface="Times New Roman"/>
                <a:cs typeface="Times New Roman"/>
              </a:rPr>
              <a:t> </a:t>
            </a:r>
            <a:r>
              <a:rPr sz="1600" spc="-5" dirty="0">
                <a:latin typeface="Times New Roman"/>
                <a:cs typeface="Times New Roman"/>
              </a:rPr>
              <a:t>(2)</a:t>
            </a:r>
            <a:endParaRPr sz="1600">
              <a:latin typeface="Times New Roman"/>
              <a:cs typeface="Times New Roman"/>
            </a:endParaRPr>
          </a:p>
          <a:p>
            <a:pPr marL="38100" marR="30480">
              <a:lnSpc>
                <a:spcPts val="1880"/>
              </a:lnSpc>
              <a:spcBef>
                <a:spcPts val="1280"/>
              </a:spcBef>
            </a:pPr>
            <a:r>
              <a:rPr sz="1600" dirty="0">
                <a:latin typeface="Times New Roman"/>
                <a:cs typeface="Times New Roman"/>
              </a:rPr>
              <a:t>Na</a:t>
            </a:r>
            <a:r>
              <a:rPr sz="1575" baseline="-21164" dirty="0">
                <a:latin typeface="Times New Roman"/>
                <a:cs typeface="Times New Roman"/>
              </a:rPr>
              <a:t>2</a:t>
            </a:r>
            <a:r>
              <a:rPr sz="1600" dirty="0">
                <a:latin typeface="Times New Roman"/>
                <a:cs typeface="Times New Roman"/>
              </a:rPr>
              <a:t>SO</a:t>
            </a:r>
            <a:r>
              <a:rPr sz="1575" baseline="-21164" dirty="0">
                <a:latin typeface="Times New Roman"/>
                <a:cs typeface="Times New Roman"/>
              </a:rPr>
              <a:t>4</a:t>
            </a:r>
            <a:r>
              <a:rPr sz="1600" dirty="0">
                <a:latin typeface="Times New Roman"/>
                <a:cs typeface="Times New Roman"/>
              </a:rPr>
              <a:t>∙10H</a:t>
            </a:r>
            <a:r>
              <a:rPr sz="1575" baseline="-21164" dirty="0">
                <a:latin typeface="Times New Roman"/>
                <a:cs typeface="Times New Roman"/>
              </a:rPr>
              <a:t>2</a:t>
            </a:r>
            <a:r>
              <a:rPr sz="1600" dirty="0">
                <a:latin typeface="Times New Roman"/>
                <a:cs typeface="Times New Roman"/>
              </a:rPr>
              <a:t>O </a:t>
            </a:r>
            <a:r>
              <a:rPr sz="1600" spc="-5" dirty="0">
                <a:latin typeface="Times New Roman"/>
                <a:cs typeface="Times New Roman"/>
              </a:rPr>
              <a:t>= </a:t>
            </a:r>
            <a:r>
              <a:rPr sz="1600" dirty="0">
                <a:latin typeface="Times New Roman"/>
                <a:cs typeface="Times New Roman"/>
              </a:rPr>
              <a:t>Na</a:t>
            </a:r>
            <a:r>
              <a:rPr sz="1575" baseline="-21164" dirty="0">
                <a:latin typeface="Times New Roman"/>
                <a:cs typeface="Times New Roman"/>
              </a:rPr>
              <a:t>2</a:t>
            </a:r>
            <a:r>
              <a:rPr sz="1600" dirty="0">
                <a:latin typeface="Times New Roman"/>
                <a:cs typeface="Times New Roman"/>
              </a:rPr>
              <a:t>SO</a:t>
            </a:r>
            <a:r>
              <a:rPr sz="1575" baseline="-21164" dirty="0">
                <a:latin typeface="Times New Roman"/>
                <a:cs typeface="Times New Roman"/>
              </a:rPr>
              <a:t>4</a:t>
            </a:r>
            <a:r>
              <a:rPr sz="1575" spc="7" baseline="-21164" dirty="0">
                <a:latin typeface="Times New Roman"/>
                <a:cs typeface="Times New Roman"/>
              </a:rPr>
              <a:t> </a:t>
            </a:r>
            <a:r>
              <a:rPr sz="1600" spc="-5" dirty="0">
                <a:latin typeface="Times New Roman"/>
                <a:cs typeface="Times New Roman"/>
              </a:rPr>
              <a:t>+ </a:t>
            </a:r>
            <a:r>
              <a:rPr sz="1600" dirty="0">
                <a:latin typeface="Times New Roman"/>
                <a:cs typeface="Times New Roman"/>
              </a:rPr>
              <a:t>10H</a:t>
            </a:r>
            <a:r>
              <a:rPr sz="1575" baseline="-21164" dirty="0">
                <a:latin typeface="Times New Roman"/>
                <a:cs typeface="Times New Roman"/>
              </a:rPr>
              <a:t>2</a:t>
            </a:r>
            <a:r>
              <a:rPr sz="1600" dirty="0">
                <a:latin typeface="Times New Roman"/>
                <a:cs typeface="Times New Roman"/>
              </a:rPr>
              <a:t>O </a:t>
            </a:r>
            <a:r>
              <a:rPr sz="1600" spc="-5" dirty="0">
                <a:latin typeface="Times New Roman"/>
                <a:cs typeface="Times New Roman"/>
              </a:rPr>
              <a:t>(3) </a:t>
            </a:r>
            <a:r>
              <a:rPr sz="1600" dirty="0">
                <a:latin typeface="Times New Roman"/>
                <a:cs typeface="Times New Roman"/>
              </a:rPr>
              <a:t> </a:t>
            </a:r>
            <a:r>
              <a:rPr sz="1600" spc="-5" dirty="0">
                <a:latin typeface="Times New Roman"/>
                <a:cs typeface="Times New Roman"/>
              </a:rPr>
              <a:t>Ba(NO</a:t>
            </a:r>
            <a:r>
              <a:rPr sz="1575" spc="-7" baseline="-21164" dirty="0">
                <a:latin typeface="Times New Roman"/>
                <a:cs typeface="Times New Roman"/>
              </a:rPr>
              <a:t>3</a:t>
            </a:r>
            <a:r>
              <a:rPr sz="1600" spc="-5" dirty="0">
                <a:latin typeface="Times New Roman"/>
                <a:cs typeface="Times New Roman"/>
              </a:rPr>
              <a:t>)</a:t>
            </a:r>
            <a:r>
              <a:rPr sz="1575" spc="-7" baseline="-21164" dirty="0">
                <a:latin typeface="Times New Roman"/>
                <a:cs typeface="Times New Roman"/>
              </a:rPr>
              <a:t>2</a:t>
            </a:r>
            <a:r>
              <a:rPr sz="1575" spc="217" baseline="-21164" dirty="0">
                <a:latin typeface="Times New Roman"/>
                <a:cs typeface="Times New Roman"/>
              </a:rPr>
              <a:t> </a:t>
            </a:r>
            <a:r>
              <a:rPr sz="1600" spc="-5" dirty="0">
                <a:latin typeface="Times New Roman"/>
                <a:cs typeface="Times New Roman"/>
              </a:rPr>
              <a:t>+</a:t>
            </a:r>
            <a:r>
              <a:rPr sz="1600" dirty="0">
                <a:latin typeface="Times New Roman"/>
                <a:cs typeface="Times New Roman"/>
              </a:rPr>
              <a:t> Na</a:t>
            </a:r>
            <a:r>
              <a:rPr sz="1575" baseline="-21164" dirty="0">
                <a:latin typeface="Times New Roman"/>
                <a:cs typeface="Times New Roman"/>
              </a:rPr>
              <a:t>2</a:t>
            </a:r>
            <a:r>
              <a:rPr sz="1600" dirty="0">
                <a:latin typeface="Times New Roman"/>
                <a:cs typeface="Times New Roman"/>
              </a:rPr>
              <a:t>SO</a:t>
            </a:r>
            <a:r>
              <a:rPr sz="1575" baseline="-21164" dirty="0">
                <a:latin typeface="Times New Roman"/>
                <a:cs typeface="Times New Roman"/>
              </a:rPr>
              <a:t>4</a:t>
            </a:r>
            <a:r>
              <a:rPr sz="1575" spc="202" baseline="-21164" dirty="0">
                <a:latin typeface="Times New Roman"/>
                <a:cs typeface="Times New Roman"/>
              </a:rPr>
              <a:t> </a:t>
            </a:r>
            <a:r>
              <a:rPr sz="1600" spc="-5" dirty="0">
                <a:latin typeface="Times New Roman"/>
                <a:cs typeface="Times New Roman"/>
              </a:rPr>
              <a:t>= </a:t>
            </a:r>
            <a:r>
              <a:rPr sz="1600" dirty="0">
                <a:latin typeface="Times New Roman"/>
                <a:cs typeface="Times New Roman"/>
              </a:rPr>
              <a:t>BaSO</a:t>
            </a:r>
            <a:r>
              <a:rPr sz="1575" baseline="-21164" dirty="0">
                <a:latin typeface="Times New Roman"/>
                <a:cs typeface="Times New Roman"/>
              </a:rPr>
              <a:t>4</a:t>
            </a:r>
            <a:r>
              <a:rPr sz="1600" dirty="0">
                <a:latin typeface="Times New Roman"/>
                <a:cs typeface="Times New Roman"/>
              </a:rPr>
              <a:t>↓</a:t>
            </a:r>
            <a:r>
              <a:rPr sz="1600" spc="-5" dirty="0">
                <a:latin typeface="Times New Roman"/>
                <a:cs typeface="Times New Roman"/>
              </a:rPr>
              <a:t> +</a:t>
            </a:r>
            <a:r>
              <a:rPr sz="1600" spc="-10" dirty="0">
                <a:latin typeface="Times New Roman"/>
                <a:cs typeface="Times New Roman"/>
              </a:rPr>
              <a:t> </a:t>
            </a:r>
            <a:r>
              <a:rPr sz="1600" spc="-5" dirty="0">
                <a:latin typeface="Times New Roman"/>
                <a:cs typeface="Times New Roman"/>
              </a:rPr>
              <a:t>2NaNO</a:t>
            </a:r>
            <a:r>
              <a:rPr sz="1575" spc="-7" baseline="-21164" dirty="0">
                <a:latin typeface="Times New Roman"/>
                <a:cs typeface="Times New Roman"/>
              </a:rPr>
              <a:t>3</a:t>
            </a:r>
            <a:r>
              <a:rPr sz="1575" spc="202" baseline="-21164" dirty="0">
                <a:latin typeface="Times New Roman"/>
                <a:cs typeface="Times New Roman"/>
              </a:rPr>
              <a:t> </a:t>
            </a:r>
            <a:r>
              <a:rPr sz="1600" spc="-5" dirty="0">
                <a:latin typeface="Times New Roman"/>
                <a:cs typeface="Times New Roman"/>
              </a:rPr>
              <a:t>(4)</a:t>
            </a:r>
            <a:endParaRPr sz="1600">
              <a:latin typeface="Times New Roman"/>
              <a:cs typeface="Times New Roman"/>
            </a:endParaRPr>
          </a:p>
        </p:txBody>
      </p:sp>
      <p:grpSp>
        <p:nvGrpSpPr>
          <p:cNvPr id="10" name="object 10"/>
          <p:cNvGrpSpPr/>
          <p:nvPr/>
        </p:nvGrpSpPr>
        <p:grpSpPr>
          <a:xfrm>
            <a:off x="6972807" y="1682876"/>
            <a:ext cx="416559" cy="416559"/>
            <a:chOff x="6972807" y="1682876"/>
            <a:chExt cx="416559" cy="416559"/>
          </a:xfrm>
        </p:grpSpPr>
        <p:sp>
          <p:nvSpPr>
            <p:cNvPr id="11" name="object 11"/>
            <p:cNvSpPr/>
            <p:nvPr/>
          </p:nvSpPr>
          <p:spPr>
            <a:xfrm>
              <a:off x="6979157" y="1689226"/>
              <a:ext cx="403860" cy="403860"/>
            </a:xfrm>
            <a:custGeom>
              <a:avLst/>
              <a:gdLst/>
              <a:ahLst/>
              <a:cxnLst/>
              <a:rect l="l" t="t" r="r" b="b"/>
              <a:pathLst>
                <a:path w="403859" h="403860">
                  <a:moveTo>
                    <a:pt x="201930" y="0"/>
                  </a:moveTo>
                  <a:lnTo>
                    <a:pt x="155634" y="5333"/>
                  </a:lnTo>
                  <a:lnTo>
                    <a:pt x="113133" y="20527"/>
                  </a:lnTo>
                  <a:lnTo>
                    <a:pt x="75640" y="44367"/>
                  </a:lnTo>
                  <a:lnTo>
                    <a:pt x="44367" y="75640"/>
                  </a:lnTo>
                  <a:lnTo>
                    <a:pt x="20527" y="113133"/>
                  </a:lnTo>
                  <a:lnTo>
                    <a:pt x="5334" y="155634"/>
                  </a:lnTo>
                  <a:lnTo>
                    <a:pt x="0" y="201929"/>
                  </a:lnTo>
                  <a:lnTo>
                    <a:pt x="5333" y="248225"/>
                  </a:lnTo>
                  <a:lnTo>
                    <a:pt x="20527" y="290726"/>
                  </a:lnTo>
                  <a:lnTo>
                    <a:pt x="44367" y="328219"/>
                  </a:lnTo>
                  <a:lnTo>
                    <a:pt x="75640" y="359492"/>
                  </a:lnTo>
                  <a:lnTo>
                    <a:pt x="113133" y="383332"/>
                  </a:lnTo>
                  <a:lnTo>
                    <a:pt x="155634" y="398525"/>
                  </a:lnTo>
                  <a:lnTo>
                    <a:pt x="201930" y="403859"/>
                  </a:lnTo>
                  <a:lnTo>
                    <a:pt x="248225" y="398525"/>
                  </a:lnTo>
                  <a:lnTo>
                    <a:pt x="290726" y="383332"/>
                  </a:lnTo>
                  <a:lnTo>
                    <a:pt x="328219" y="359492"/>
                  </a:lnTo>
                  <a:lnTo>
                    <a:pt x="359492" y="328219"/>
                  </a:lnTo>
                  <a:lnTo>
                    <a:pt x="383332" y="290726"/>
                  </a:lnTo>
                  <a:lnTo>
                    <a:pt x="398526" y="248225"/>
                  </a:lnTo>
                  <a:lnTo>
                    <a:pt x="403860" y="201929"/>
                  </a:lnTo>
                  <a:lnTo>
                    <a:pt x="398526" y="155634"/>
                  </a:lnTo>
                  <a:lnTo>
                    <a:pt x="383332" y="113133"/>
                  </a:lnTo>
                  <a:lnTo>
                    <a:pt x="359492" y="75640"/>
                  </a:lnTo>
                  <a:lnTo>
                    <a:pt x="328219" y="44367"/>
                  </a:lnTo>
                  <a:lnTo>
                    <a:pt x="290726" y="20527"/>
                  </a:lnTo>
                  <a:lnTo>
                    <a:pt x="248225" y="5333"/>
                  </a:lnTo>
                  <a:lnTo>
                    <a:pt x="201930" y="0"/>
                  </a:lnTo>
                  <a:close/>
                </a:path>
              </a:pathLst>
            </a:custGeom>
            <a:solidFill>
              <a:srgbClr val="5B9BD4"/>
            </a:solidFill>
          </p:spPr>
          <p:txBody>
            <a:bodyPr wrap="square" lIns="0" tIns="0" rIns="0" bIns="0" rtlCol="0"/>
            <a:lstStyle/>
            <a:p>
              <a:endParaRPr/>
            </a:p>
          </p:txBody>
        </p:sp>
        <p:sp>
          <p:nvSpPr>
            <p:cNvPr id="12" name="object 12"/>
            <p:cNvSpPr/>
            <p:nvPr/>
          </p:nvSpPr>
          <p:spPr>
            <a:xfrm>
              <a:off x="6979157" y="1689226"/>
              <a:ext cx="403860" cy="403860"/>
            </a:xfrm>
            <a:custGeom>
              <a:avLst/>
              <a:gdLst/>
              <a:ahLst/>
              <a:cxnLst/>
              <a:rect l="l" t="t" r="r" b="b"/>
              <a:pathLst>
                <a:path w="403859" h="403860">
                  <a:moveTo>
                    <a:pt x="0" y="201929"/>
                  </a:moveTo>
                  <a:lnTo>
                    <a:pt x="5334" y="155634"/>
                  </a:lnTo>
                  <a:lnTo>
                    <a:pt x="20527" y="113133"/>
                  </a:lnTo>
                  <a:lnTo>
                    <a:pt x="44367" y="75640"/>
                  </a:lnTo>
                  <a:lnTo>
                    <a:pt x="75640" y="44367"/>
                  </a:lnTo>
                  <a:lnTo>
                    <a:pt x="113133" y="20527"/>
                  </a:lnTo>
                  <a:lnTo>
                    <a:pt x="155634" y="5333"/>
                  </a:lnTo>
                  <a:lnTo>
                    <a:pt x="201930" y="0"/>
                  </a:lnTo>
                  <a:lnTo>
                    <a:pt x="248225" y="5333"/>
                  </a:lnTo>
                  <a:lnTo>
                    <a:pt x="290726" y="20527"/>
                  </a:lnTo>
                  <a:lnTo>
                    <a:pt x="328219" y="44367"/>
                  </a:lnTo>
                  <a:lnTo>
                    <a:pt x="359492" y="75640"/>
                  </a:lnTo>
                  <a:lnTo>
                    <a:pt x="383332" y="113133"/>
                  </a:lnTo>
                  <a:lnTo>
                    <a:pt x="398526" y="155634"/>
                  </a:lnTo>
                  <a:lnTo>
                    <a:pt x="403860" y="201929"/>
                  </a:lnTo>
                  <a:lnTo>
                    <a:pt x="398526" y="248225"/>
                  </a:lnTo>
                  <a:lnTo>
                    <a:pt x="383332" y="290726"/>
                  </a:lnTo>
                  <a:lnTo>
                    <a:pt x="359492" y="328219"/>
                  </a:lnTo>
                  <a:lnTo>
                    <a:pt x="328219" y="359492"/>
                  </a:lnTo>
                  <a:lnTo>
                    <a:pt x="290726" y="383332"/>
                  </a:lnTo>
                  <a:lnTo>
                    <a:pt x="248225" y="398525"/>
                  </a:lnTo>
                  <a:lnTo>
                    <a:pt x="201930" y="403859"/>
                  </a:lnTo>
                  <a:lnTo>
                    <a:pt x="155634" y="398525"/>
                  </a:lnTo>
                  <a:lnTo>
                    <a:pt x="113133" y="383332"/>
                  </a:lnTo>
                  <a:lnTo>
                    <a:pt x="75640" y="359492"/>
                  </a:lnTo>
                  <a:lnTo>
                    <a:pt x="44367" y="328219"/>
                  </a:lnTo>
                  <a:lnTo>
                    <a:pt x="20527" y="290726"/>
                  </a:lnTo>
                  <a:lnTo>
                    <a:pt x="5333" y="248225"/>
                  </a:lnTo>
                  <a:lnTo>
                    <a:pt x="0" y="201929"/>
                  </a:lnTo>
                  <a:close/>
                </a:path>
              </a:pathLst>
            </a:custGeom>
            <a:ln w="12700">
              <a:solidFill>
                <a:srgbClr val="41709C"/>
              </a:solidFill>
            </a:ln>
          </p:spPr>
          <p:txBody>
            <a:bodyPr wrap="square" lIns="0" tIns="0" rIns="0" bIns="0" rtlCol="0"/>
            <a:lstStyle/>
            <a:p>
              <a:endParaRPr/>
            </a:p>
          </p:txBody>
        </p:sp>
      </p:grpSp>
      <p:sp>
        <p:nvSpPr>
          <p:cNvPr id="13" name="object 13"/>
          <p:cNvSpPr txBox="1"/>
          <p:nvPr/>
        </p:nvSpPr>
        <p:spPr>
          <a:xfrm>
            <a:off x="7118350" y="1744725"/>
            <a:ext cx="129539" cy="269240"/>
          </a:xfrm>
          <a:prstGeom prst="rect">
            <a:avLst/>
          </a:prstGeom>
        </p:spPr>
        <p:txBody>
          <a:bodyPr vert="horz" wrap="square" lIns="0" tIns="12065" rIns="0" bIns="0" rtlCol="0">
            <a:spAutoFit/>
          </a:bodyPr>
          <a:lstStyle/>
          <a:p>
            <a:pPr marL="12700">
              <a:lnSpc>
                <a:spcPct val="100000"/>
              </a:lnSpc>
              <a:spcBef>
                <a:spcPts val="95"/>
              </a:spcBef>
            </a:pPr>
            <a:r>
              <a:rPr sz="1600" dirty="0">
                <a:solidFill>
                  <a:srgbClr val="FFFFFF"/>
                </a:solidFill>
                <a:latin typeface="Calibri"/>
                <a:cs typeface="Calibri"/>
              </a:rPr>
              <a:t>II</a:t>
            </a:r>
            <a:endParaRPr sz="1600">
              <a:latin typeface="Calibri"/>
              <a:cs typeface="Calibri"/>
            </a:endParaRPr>
          </a:p>
        </p:txBody>
      </p:sp>
      <p:sp>
        <p:nvSpPr>
          <p:cNvPr id="14" name="object 14"/>
          <p:cNvSpPr/>
          <p:nvPr/>
        </p:nvSpPr>
        <p:spPr>
          <a:xfrm>
            <a:off x="7396860" y="1140841"/>
            <a:ext cx="237490" cy="423545"/>
          </a:xfrm>
          <a:custGeom>
            <a:avLst/>
            <a:gdLst/>
            <a:ahLst/>
            <a:cxnLst/>
            <a:rect l="l" t="t" r="r" b="b"/>
            <a:pathLst>
              <a:path w="237490" h="423544">
                <a:moveTo>
                  <a:pt x="236981" y="423163"/>
                </a:moveTo>
                <a:lnTo>
                  <a:pt x="190875" y="421624"/>
                </a:lnTo>
                <a:lnTo>
                  <a:pt x="153209" y="417417"/>
                </a:lnTo>
                <a:lnTo>
                  <a:pt x="127807" y="411162"/>
                </a:lnTo>
                <a:lnTo>
                  <a:pt x="118490" y="403478"/>
                </a:lnTo>
                <a:lnTo>
                  <a:pt x="118490" y="231393"/>
                </a:lnTo>
                <a:lnTo>
                  <a:pt x="109192" y="223690"/>
                </a:lnTo>
                <a:lnTo>
                  <a:pt x="83819" y="217392"/>
                </a:lnTo>
                <a:lnTo>
                  <a:pt x="46160" y="213141"/>
                </a:lnTo>
                <a:lnTo>
                  <a:pt x="0" y="211581"/>
                </a:lnTo>
                <a:lnTo>
                  <a:pt x="46160" y="210042"/>
                </a:lnTo>
                <a:lnTo>
                  <a:pt x="83819" y="205835"/>
                </a:lnTo>
                <a:lnTo>
                  <a:pt x="109192" y="199580"/>
                </a:lnTo>
                <a:lnTo>
                  <a:pt x="118490" y="191896"/>
                </a:lnTo>
                <a:lnTo>
                  <a:pt x="118490" y="19811"/>
                </a:lnTo>
                <a:lnTo>
                  <a:pt x="127807" y="12108"/>
                </a:lnTo>
                <a:lnTo>
                  <a:pt x="153209" y="5810"/>
                </a:lnTo>
                <a:lnTo>
                  <a:pt x="190875" y="1559"/>
                </a:lnTo>
                <a:lnTo>
                  <a:pt x="236981" y="0"/>
                </a:lnTo>
              </a:path>
            </a:pathLst>
          </a:custGeom>
          <a:ln w="6350">
            <a:solidFill>
              <a:srgbClr val="5B9BD4"/>
            </a:solidFill>
          </a:ln>
        </p:spPr>
        <p:txBody>
          <a:bodyPr wrap="square" lIns="0" tIns="0" rIns="0" bIns="0" rtlCol="0"/>
          <a:lstStyle/>
          <a:p>
            <a:endParaRPr/>
          </a:p>
        </p:txBody>
      </p:sp>
      <p:sp>
        <p:nvSpPr>
          <p:cNvPr id="15" name="object 15"/>
          <p:cNvSpPr/>
          <p:nvPr/>
        </p:nvSpPr>
        <p:spPr>
          <a:xfrm>
            <a:off x="7383018" y="1764283"/>
            <a:ext cx="237490" cy="423545"/>
          </a:xfrm>
          <a:custGeom>
            <a:avLst/>
            <a:gdLst/>
            <a:ahLst/>
            <a:cxnLst/>
            <a:rect l="l" t="t" r="r" b="b"/>
            <a:pathLst>
              <a:path w="237490" h="423544">
                <a:moveTo>
                  <a:pt x="236981" y="423290"/>
                </a:moveTo>
                <a:lnTo>
                  <a:pt x="190875" y="421731"/>
                </a:lnTo>
                <a:lnTo>
                  <a:pt x="153209" y="417480"/>
                </a:lnTo>
                <a:lnTo>
                  <a:pt x="127807" y="411182"/>
                </a:lnTo>
                <a:lnTo>
                  <a:pt x="118490" y="403478"/>
                </a:lnTo>
                <a:lnTo>
                  <a:pt x="118490" y="231393"/>
                </a:lnTo>
                <a:lnTo>
                  <a:pt x="109174" y="223690"/>
                </a:lnTo>
                <a:lnTo>
                  <a:pt x="83772" y="217392"/>
                </a:lnTo>
                <a:lnTo>
                  <a:pt x="46106" y="213141"/>
                </a:lnTo>
                <a:lnTo>
                  <a:pt x="0" y="211581"/>
                </a:lnTo>
                <a:lnTo>
                  <a:pt x="46106" y="210042"/>
                </a:lnTo>
                <a:lnTo>
                  <a:pt x="83772" y="205835"/>
                </a:lnTo>
                <a:lnTo>
                  <a:pt x="109174" y="199580"/>
                </a:lnTo>
                <a:lnTo>
                  <a:pt x="118490" y="191896"/>
                </a:lnTo>
                <a:lnTo>
                  <a:pt x="118490" y="19811"/>
                </a:lnTo>
                <a:lnTo>
                  <a:pt x="127807" y="12108"/>
                </a:lnTo>
                <a:lnTo>
                  <a:pt x="153209" y="5810"/>
                </a:lnTo>
                <a:lnTo>
                  <a:pt x="190875" y="1559"/>
                </a:lnTo>
                <a:lnTo>
                  <a:pt x="236981" y="0"/>
                </a:lnTo>
              </a:path>
            </a:pathLst>
          </a:custGeom>
          <a:ln w="6350">
            <a:solidFill>
              <a:srgbClr val="5B9BD4"/>
            </a:solidFill>
          </a:ln>
        </p:spPr>
        <p:txBody>
          <a:bodyPr wrap="square" lIns="0" tIns="0" rIns="0" bIns="0" rtlCol="0"/>
          <a:lstStyle/>
          <a:p>
            <a:endParaRPr/>
          </a:p>
        </p:txBody>
      </p:sp>
      <p:sp>
        <p:nvSpPr>
          <p:cNvPr id="16" name="object 16"/>
          <p:cNvSpPr txBox="1"/>
          <p:nvPr/>
        </p:nvSpPr>
        <p:spPr>
          <a:xfrm>
            <a:off x="510540" y="1228711"/>
            <a:ext cx="7081520" cy="2599690"/>
          </a:xfrm>
          <a:prstGeom prst="rect">
            <a:avLst/>
          </a:prstGeom>
        </p:spPr>
        <p:txBody>
          <a:bodyPr vert="horz" wrap="square" lIns="0" tIns="201930" rIns="0" bIns="0" rtlCol="0">
            <a:spAutoFit/>
          </a:bodyPr>
          <a:lstStyle/>
          <a:p>
            <a:pPr marL="38100">
              <a:lnSpc>
                <a:spcPct val="100000"/>
              </a:lnSpc>
              <a:spcBef>
                <a:spcPts val="1590"/>
              </a:spcBef>
            </a:pPr>
            <a:r>
              <a:rPr sz="2400" b="1" spc="-5" dirty="0">
                <a:latin typeface="Calibri"/>
                <a:cs typeface="Calibri"/>
              </a:rPr>
              <a:t>Г)</a:t>
            </a:r>
            <a:r>
              <a:rPr sz="2400" b="1" spc="-15" dirty="0">
                <a:latin typeface="Calibri"/>
                <a:cs typeface="Calibri"/>
              </a:rPr>
              <a:t> </a:t>
            </a:r>
            <a:r>
              <a:rPr sz="2400" b="1" dirty="0">
                <a:latin typeface="Calibri"/>
                <a:cs typeface="Calibri"/>
              </a:rPr>
              <a:t>План</a:t>
            </a:r>
            <a:r>
              <a:rPr sz="2400" b="1" spc="-10" dirty="0">
                <a:latin typeface="Calibri"/>
                <a:cs typeface="Calibri"/>
              </a:rPr>
              <a:t> </a:t>
            </a:r>
            <a:r>
              <a:rPr sz="2400" b="1" spc="-5" dirty="0">
                <a:latin typeface="Calibri"/>
                <a:cs typeface="Calibri"/>
              </a:rPr>
              <a:t>расчёта</a:t>
            </a:r>
            <a:endParaRPr sz="2400">
              <a:latin typeface="Calibri"/>
              <a:cs typeface="Calibri"/>
            </a:endParaRPr>
          </a:p>
          <a:p>
            <a:pPr marL="368300" indent="-330835">
              <a:lnSpc>
                <a:spcPct val="100000"/>
              </a:lnSpc>
              <a:spcBef>
                <a:spcPts val="1495"/>
              </a:spcBef>
              <a:buAutoNum type="arabicParenR"/>
              <a:tabLst>
                <a:tab pos="368935" algn="l"/>
              </a:tabLst>
            </a:pPr>
            <a:r>
              <a:rPr sz="2400" spc="-5" dirty="0">
                <a:latin typeface="Times New Roman"/>
                <a:cs typeface="Times New Roman"/>
              </a:rPr>
              <a:t>Найти</a:t>
            </a:r>
            <a:r>
              <a:rPr sz="2400" spc="5" dirty="0">
                <a:latin typeface="Times New Roman"/>
                <a:cs typeface="Times New Roman"/>
              </a:rPr>
              <a:t> </a:t>
            </a:r>
            <a:r>
              <a:rPr sz="2400" spc="-15" dirty="0">
                <a:latin typeface="Times New Roman"/>
                <a:cs typeface="Times New Roman"/>
              </a:rPr>
              <a:t>количество</a:t>
            </a:r>
            <a:r>
              <a:rPr sz="2400" spc="5" dirty="0">
                <a:latin typeface="Times New Roman"/>
                <a:cs typeface="Times New Roman"/>
              </a:rPr>
              <a:t> </a:t>
            </a:r>
            <a:r>
              <a:rPr sz="2400" spc="-5" dirty="0">
                <a:latin typeface="Times New Roman"/>
                <a:cs typeface="Times New Roman"/>
              </a:rPr>
              <a:t>вещества</a:t>
            </a:r>
            <a:r>
              <a:rPr sz="2400" dirty="0">
                <a:latin typeface="Times New Roman"/>
                <a:cs typeface="Times New Roman"/>
              </a:rPr>
              <a:t> </a:t>
            </a:r>
            <a:r>
              <a:rPr sz="2400" spc="-10" dirty="0">
                <a:latin typeface="Times New Roman"/>
                <a:cs typeface="Times New Roman"/>
              </a:rPr>
              <a:t>реагентов.</a:t>
            </a:r>
            <a:endParaRPr sz="2400">
              <a:latin typeface="Times New Roman"/>
              <a:cs typeface="Times New Roman"/>
            </a:endParaRPr>
          </a:p>
          <a:p>
            <a:pPr marL="368300" indent="-330835">
              <a:lnSpc>
                <a:spcPct val="100000"/>
              </a:lnSpc>
              <a:buAutoNum type="arabicParenR"/>
              <a:tabLst>
                <a:tab pos="368935" algn="l"/>
              </a:tabLst>
            </a:pPr>
            <a:r>
              <a:rPr sz="2400" spc="-5" dirty="0">
                <a:latin typeface="Times New Roman"/>
                <a:cs typeface="Times New Roman"/>
              </a:rPr>
              <a:t>Найти</a:t>
            </a:r>
            <a:r>
              <a:rPr sz="2400" spc="5" dirty="0">
                <a:latin typeface="Times New Roman"/>
                <a:cs typeface="Times New Roman"/>
              </a:rPr>
              <a:t> </a:t>
            </a:r>
            <a:r>
              <a:rPr sz="2400" spc="-5" dirty="0">
                <a:latin typeface="Times New Roman"/>
                <a:cs typeface="Times New Roman"/>
              </a:rPr>
              <a:t>m(H</a:t>
            </a:r>
            <a:r>
              <a:rPr sz="2400" spc="-7" baseline="-20833" dirty="0">
                <a:latin typeface="Times New Roman"/>
                <a:cs typeface="Times New Roman"/>
              </a:rPr>
              <a:t>2</a:t>
            </a:r>
            <a:r>
              <a:rPr sz="2400" spc="-5" dirty="0">
                <a:latin typeface="Times New Roman"/>
                <a:cs typeface="Times New Roman"/>
              </a:rPr>
              <a:t>O)</a:t>
            </a:r>
            <a:r>
              <a:rPr sz="2400" spc="15" dirty="0">
                <a:latin typeface="Times New Roman"/>
                <a:cs typeface="Times New Roman"/>
              </a:rPr>
              <a:t> </a:t>
            </a:r>
            <a:r>
              <a:rPr sz="2400" dirty="0">
                <a:latin typeface="Times New Roman"/>
                <a:cs typeface="Times New Roman"/>
              </a:rPr>
              <a:t>и</a:t>
            </a:r>
            <a:r>
              <a:rPr sz="2400" spc="-10" dirty="0">
                <a:latin typeface="Times New Roman"/>
                <a:cs typeface="Times New Roman"/>
              </a:rPr>
              <a:t> </a:t>
            </a:r>
            <a:r>
              <a:rPr sz="2400" spc="-5" dirty="0">
                <a:latin typeface="Times New Roman"/>
                <a:cs typeface="Times New Roman"/>
              </a:rPr>
              <a:t>m</a:t>
            </a:r>
            <a:r>
              <a:rPr sz="2400" spc="-7" baseline="-20833" dirty="0">
                <a:latin typeface="Times New Roman"/>
                <a:cs typeface="Times New Roman"/>
              </a:rPr>
              <a:t>р-ра</a:t>
            </a:r>
            <a:r>
              <a:rPr sz="2400" spc="22" baseline="-20833" dirty="0">
                <a:latin typeface="Times New Roman"/>
                <a:cs typeface="Times New Roman"/>
              </a:rPr>
              <a:t> </a:t>
            </a:r>
            <a:r>
              <a:rPr sz="2400" spc="-7" baseline="-20833" dirty="0">
                <a:latin typeface="Times New Roman"/>
                <a:cs typeface="Times New Roman"/>
              </a:rPr>
              <a:t>2</a:t>
            </a:r>
            <a:r>
              <a:rPr sz="2400" spc="-5" dirty="0">
                <a:latin typeface="Times New Roman"/>
                <a:cs typeface="Times New Roman"/>
              </a:rPr>
              <a:t>(Ba(NO</a:t>
            </a:r>
            <a:r>
              <a:rPr sz="2400" spc="-7" baseline="-20833" dirty="0">
                <a:latin typeface="Times New Roman"/>
                <a:cs typeface="Times New Roman"/>
              </a:rPr>
              <a:t>3</a:t>
            </a:r>
            <a:r>
              <a:rPr sz="2400" spc="-5" dirty="0">
                <a:latin typeface="Times New Roman"/>
                <a:cs typeface="Times New Roman"/>
              </a:rPr>
              <a:t>)</a:t>
            </a:r>
            <a:r>
              <a:rPr sz="2400" spc="-7" baseline="-20833" dirty="0">
                <a:latin typeface="Times New Roman"/>
                <a:cs typeface="Times New Roman"/>
              </a:rPr>
              <a:t>2</a:t>
            </a:r>
            <a:r>
              <a:rPr sz="2400" spc="-5" dirty="0">
                <a:latin typeface="Times New Roman"/>
                <a:cs typeface="Times New Roman"/>
              </a:rPr>
              <a:t>.</a:t>
            </a:r>
            <a:endParaRPr sz="2400">
              <a:latin typeface="Times New Roman"/>
              <a:cs typeface="Times New Roman"/>
            </a:endParaRPr>
          </a:p>
          <a:p>
            <a:pPr marL="368300" indent="-330835">
              <a:lnSpc>
                <a:spcPts val="2585"/>
              </a:lnSpc>
              <a:spcBef>
                <a:spcPts val="590"/>
              </a:spcBef>
              <a:buAutoNum type="arabicParenR"/>
              <a:tabLst>
                <a:tab pos="368935" algn="l"/>
              </a:tabLst>
            </a:pPr>
            <a:r>
              <a:rPr sz="3600" spc="-7" baseline="13888" dirty="0">
                <a:latin typeface="Times New Roman"/>
                <a:cs typeface="Times New Roman"/>
              </a:rPr>
              <a:t>Найти</a:t>
            </a:r>
            <a:r>
              <a:rPr sz="3600" spc="7" baseline="13888" dirty="0">
                <a:latin typeface="Times New Roman"/>
                <a:cs typeface="Times New Roman"/>
              </a:rPr>
              <a:t> </a:t>
            </a:r>
            <a:r>
              <a:rPr sz="3600" spc="-7" baseline="13888" dirty="0">
                <a:latin typeface="Times New Roman"/>
                <a:cs typeface="Times New Roman"/>
              </a:rPr>
              <a:t>n(Na</a:t>
            </a:r>
            <a:r>
              <a:rPr sz="1600" spc="-5" dirty="0">
                <a:latin typeface="Times New Roman"/>
                <a:cs typeface="Times New Roman"/>
              </a:rPr>
              <a:t>2</a:t>
            </a:r>
            <a:r>
              <a:rPr sz="3600" spc="-7" baseline="13888" dirty="0">
                <a:latin typeface="Times New Roman"/>
                <a:cs typeface="Times New Roman"/>
              </a:rPr>
              <a:t>SO</a:t>
            </a:r>
            <a:r>
              <a:rPr sz="1600" spc="-5" dirty="0">
                <a:latin typeface="Times New Roman"/>
                <a:cs typeface="Times New Roman"/>
              </a:rPr>
              <a:t>4)</a:t>
            </a:r>
            <a:r>
              <a:rPr sz="3600" spc="-7" baseline="13888" dirty="0">
                <a:latin typeface="Times New Roman"/>
                <a:cs typeface="Times New Roman"/>
              </a:rPr>
              <a:t>)</a:t>
            </a:r>
            <a:r>
              <a:rPr sz="1600" spc="-5" dirty="0">
                <a:latin typeface="Times New Roman"/>
                <a:cs typeface="Times New Roman"/>
              </a:rPr>
              <a:t>прореагировало.</a:t>
            </a:r>
            <a:endParaRPr sz="1600">
              <a:latin typeface="Times New Roman"/>
              <a:cs typeface="Times New Roman"/>
            </a:endParaRPr>
          </a:p>
          <a:p>
            <a:pPr marL="367665" indent="-330200">
              <a:lnSpc>
                <a:spcPts val="2585"/>
              </a:lnSpc>
              <a:buAutoNum type="arabicParenR"/>
              <a:tabLst>
                <a:tab pos="368300" algn="l"/>
              </a:tabLst>
            </a:pPr>
            <a:r>
              <a:rPr sz="2400" spc="-5" dirty="0">
                <a:latin typeface="Times New Roman"/>
                <a:cs typeface="Times New Roman"/>
              </a:rPr>
              <a:t>Найти m(BaSO</a:t>
            </a:r>
            <a:r>
              <a:rPr sz="2400" spc="-7" baseline="-20833" dirty="0">
                <a:latin typeface="Times New Roman"/>
                <a:cs typeface="Times New Roman"/>
              </a:rPr>
              <a:t>4</a:t>
            </a:r>
            <a:r>
              <a:rPr sz="2400" spc="-5" dirty="0">
                <a:latin typeface="Times New Roman"/>
                <a:cs typeface="Times New Roman"/>
              </a:rPr>
              <a:t>).</a:t>
            </a:r>
            <a:endParaRPr sz="2400">
              <a:latin typeface="Times New Roman"/>
              <a:cs typeface="Times New Roman"/>
            </a:endParaRPr>
          </a:p>
          <a:p>
            <a:pPr marL="367665" indent="-330200">
              <a:lnSpc>
                <a:spcPct val="100000"/>
              </a:lnSpc>
              <a:buAutoNum type="arabicParenR"/>
              <a:tabLst>
                <a:tab pos="368300" algn="l"/>
              </a:tabLst>
            </a:pPr>
            <a:r>
              <a:rPr sz="2400" spc="-5" dirty="0">
                <a:latin typeface="Times New Roman"/>
                <a:cs typeface="Times New Roman"/>
              </a:rPr>
              <a:t>По</a:t>
            </a:r>
            <a:r>
              <a:rPr sz="2400" spc="-10" dirty="0">
                <a:latin typeface="Times New Roman"/>
                <a:cs typeface="Times New Roman"/>
              </a:rPr>
              <a:t> </a:t>
            </a:r>
            <a:r>
              <a:rPr sz="2400" spc="-5" dirty="0">
                <a:latin typeface="Times New Roman"/>
                <a:cs typeface="Times New Roman"/>
              </a:rPr>
              <a:t>отношению</a:t>
            </a:r>
            <a:r>
              <a:rPr sz="2400" spc="10" dirty="0">
                <a:latin typeface="Times New Roman"/>
                <a:cs typeface="Times New Roman"/>
              </a:rPr>
              <a:t> </a:t>
            </a:r>
            <a:r>
              <a:rPr sz="2400" dirty="0">
                <a:latin typeface="Times New Roman"/>
                <a:cs typeface="Times New Roman"/>
              </a:rPr>
              <a:t>ω</a:t>
            </a:r>
            <a:r>
              <a:rPr sz="2400" baseline="-20833" dirty="0">
                <a:latin typeface="Times New Roman"/>
                <a:cs typeface="Times New Roman"/>
              </a:rPr>
              <a:t>1</a:t>
            </a:r>
            <a:r>
              <a:rPr sz="2400" dirty="0">
                <a:latin typeface="Times New Roman"/>
                <a:cs typeface="Times New Roman"/>
              </a:rPr>
              <a:t>/ω</a:t>
            </a:r>
            <a:r>
              <a:rPr sz="2400" baseline="-20833" dirty="0">
                <a:latin typeface="Times New Roman"/>
                <a:cs typeface="Times New Roman"/>
              </a:rPr>
              <a:t>2</a:t>
            </a:r>
            <a:r>
              <a:rPr sz="2400" spc="254" baseline="-20833" dirty="0">
                <a:latin typeface="Times New Roman"/>
                <a:cs typeface="Times New Roman"/>
              </a:rPr>
              <a:t> </a:t>
            </a:r>
            <a:r>
              <a:rPr sz="2400" spc="-5" dirty="0">
                <a:latin typeface="Times New Roman"/>
                <a:cs typeface="Times New Roman"/>
              </a:rPr>
              <a:t>найти</a:t>
            </a:r>
            <a:r>
              <a:rPr sz="2400" spc="5" dirty="0">
                <a:latin typeface="Times New Roman"/>
                <a:cs typeface="Times New Roman"/>
              </a:rPr>
              <a:t> </a:t>
            </a:r>
            <a:r>
              <a:rPr sz="2400" dirty="0">
                <a:latin typeface="Times New Roman"/>
                <a:cs typeface="Times New Roman"/>
              </a:rPr>
              <a:t>растворимость</a:t>
            </a:r>
            <a:r>
              <a:rPr sz="2400" spc="10" dirty="0">
                <a:latin typeface="Times New Roman"/>
                <a:cs typeface="Times New Roman"/>
              </a:rPr>
              <a:t> </a:t>
            </a:r>
            <a:r>
              <a:rPr sz="2400" spc="-5" dirty="0">
                <a:latin typeface="Times New Roman"/>
                <a:cs typeface="Times New Roman"/>
              </a:rPr>
              <a:t>Na</a:t>
            </a:r>
            <a:r>
              <a:rPr sz="2400" spc="-7" baseline="-20833" dirty="0">
                <a:latin typeface="Times New Roman"/>
                <a:cs typeface="Times New Roman"/>
              </a:rPr>
              <a:t>2</a:t>
            </a:r>
            <a:r>
              <a:rPr sz="2400" spc="-5" dirty="0">
                <a:latin typeface="Times New Roman"/>
                <a:cs typeface="Times New Roman"/>
              </a:rPr>
              <a:t>SO</a:t>
            </a:r>
            <a:r>
              <a:rPr sz="2400" spc="-7" baseline="-20833" dirty="0">
                <a:latin typeface="Times New Roman"/>
                <a:cs typeface="Times New Roman"/>
              </a:rPr>
              <a:t>4</a:t>
            </a:r>
            <a:r>
              <a:rPr sz="2400" spc="-5" dirty="0">
                <a:latin typeface="Times New Roman"/>
                <a:cs typeface="Times New Roman"/>
              </a:rPr>
              <a:t>.</a:t>
            </a:r>
            <a:endParaRPr sz="2400">
              <a:latin typeface="Times New Roman"/>
              <a:cs typeface="Times New Roman"/>
            </a:endParaRPr>
          </a:p>
        </p:txBody>
      </p:sp>
      <p:sp>
        <p:nvSpPr>
          <p:cNvPr id="17" name="object 17"/>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43</a:t>
            </a:fld>
            <a:endParaRPr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205740" y="219202"/>
            <a:ext cx="11083290" cy="1000760"/>
          </a:xfrm>
          <a:prstGeom prst="rect">
            <a:avLst/>
          </a:prstGeom>
        </p:spPr>
        <p:txBody>
          <a:bodyPr vert="horz" wrap="square" lIns="0" tIns="12065" rIns="0" bIns="0" rtlCol="0">
            <a:spAutoFit/>
          </a:bodyPr>
          <a:lstStyle/>
          <a:p>
            <a:pPr marL="38100" marR="30480">
              <a:lnSpc>
                <a:spcPct val="100000"/>
              </a:lnSpc>
              <a:spcBef>
                <a:spcPts val="95"/>
              </a:spcBef>
            </a:pPr>
            <a:r>
              <a:rPr sz="1600" b="1" spc="-5" dirty="0">
                <a:latin typeface="Times New Roman"/>
                <a:cs typeface="Times New Roman"/>
              </a:rPr>
              <a:t>Пример</a:t>
            </a:r>
            <a:r>
              <a:rPr sz="1600" b="1" spc="5" dirty="0">
                <a:latin typeface="Times New Roman"/>
                <a:cs typeface="Times New Roman"/>
              </a:rPr>
              <a:t> </a:t>
            </a:r>
            <a:r>
              <a:rPr sz="1600" b="1" spc="-5" dirty="0">
                <a:latin typeface="Times New Roman"/>
                <a:cs typeface="Times New Roman"/>
              </a:rPr>
              <a:t>4.</a:t>
            </a:r>
            <a:r>
              <a:rPr sz="1600" b="1" spc="15" dirty="0">
                <a:latin typeface="Times New Roman"/>
                <a:cs typeface="Times New Roman"/>
              </a:rPr>
              <a:t> </a:t>
            </a:r>
            <a:r>
              <a:rPr sz="1600" spc="-10" dirty="0">
                <a:solidFill>
                  <a:srgbClr val="353535"/>
                </a:solidFill>
                <a:latin typeface="Times New Roman"/>
                <a:cs typeface="Times New Roman"/>
              </a:rPr>
              <a:t>Электролиз</a:t>
            </a:r>
            <a:r>
              <a:rPr sz="1600" spc="35" dirty="0">
                <a:solidFill>
                  <a:srgbClr val="353535"/>
                </a:solidFill>
                <a:latin typeface="Times New Roman"/>
                <a:cs typeface="Times New Roman"/>
              </a:rPr>
              <a:t> </a:t>
            </a:r>
            <a:r>
              <a:rPr sz="1600" spc="-10" dirty="0">
                <a:solidFill>
                  <a:srgbClr val="353535"/>
                </a:solidFill>
                <a:latin typeface="Times New Roman"/>
                <a:cs typeface="Times New Roman"/>
              </a:rPr>
              <a:t>5%-ного</a:t>
            </a:r>
            <a:r>
              <a:rPr sz="1600" spc="15" dirty="0">
                <a:solidFill>
                  <a:srgbClr val="353535"/>
                </a:solidFill>
                <a:latin typeface="Times New Roman"/>
                <a:cs typeface="Times New Roman"/>
              </a:rPr>
              <a:t> </a:t>
            </a:r>
            <a:r>
              <a:rPr sz="1600" spc="-5" dirty="0">
                <a:solidFill>
                  <a:srgbClr val="353535"/>
                </a:solidFill>
                <a:latin typeface="Times New Roman"/>
                <a:cs typeface="Times New Roman"/>
              </a:rPr>
              <a:t>раствора</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нитрата</a:t>
            </a:r>
            <a:r>
              <a:rPr sz="1600" spc="20" dirty="0">
                <a:solidFill>
                  <a:srgbClr val="353535"/>
                </a:solidFill>
                <a:latin typeface="Times New Roman"/>
                <a:cs typeface="Times New Roman"/>
              </a:rPr>
              <a:t> </a:t>
            </a:r>
            <a:r>
              <a:rPr sz="1600" spc="-5" dirty="0">
                <a:solidFill>
                  <a:srgbClr val="353535"/>
                </a:solidFill>
                <a:latin typeface="Times New Roman"/>
                <a:cs typeface="Times New Roman"/>
              </a:rPr>
              <a:t>бария</a:t>
            </a:r>
            <a:r>
              <a:rPr sz="1600" spc="5" dirty="0">
                <a:solidFill>
                  <a:srgbClr val="353535"/>
                </a:solidFill>
                <a:latin typeface="Times New Roman"/>
                <a:cs typeface="Times New Roman"/>
              </a:rPr>
              <a:t> </a:t>
            </a:r>
            <a:r>
              <a:rPr sz="1600" spc="-5" dirty="0">
                <a:solidFill>
                  <a:srgbClr val="353535"/>
                </a:solidFill>
                <a:latin typeface="Times New Roman"/>
                <a:cs typeface="Times New Roman"/>
              </a:rPr>
              <a:t>массой</a:t>
            </a:r>
            <a:r>
              <a:rPr sz="1600" spc="35" dirty="0">
                <a:solidFill>
                  <a:srgbClr val="353535"/>
                </a:solidFill>
                <a:latin typeface="Times New Roman"/>
                <a:cs typeface="Times New Roman"/>
              </a:rPr>
              <a:t> </a:t>
            </a:r>
            <a:r>
              <a:rPr sz="1600" spc="-5" dirty="0">
                <a:solidFill>
                  <a:srgbClr val="353535"/>
                </a:solidFill>
                <a:latin typeface="Times New Roman"/>
                <a:cs typeface="Times New Roman"/>
              </a:rPr>
              <a:t>522</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г</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проводили</a:t>
            </a:r>
            <a:r>
              <a:rPr sz="1600" spc="25" dirty="0">
                <a:solidFill>
                  <a:srgbClr val="353535"/>
                </a:solidFill>
                <a:latin typeface="Times New Roman"/>
                <a:cs typeface="Times New Roman"/>
              </a:rPr>
              <a:t> </a:t>
            </a:r>
            <a:r>
              <a:rPr sz="1600" spc="-5" dirty="0">
                <a:solidFill>
                  <a:srgbClr val="353535"/>
                </a:solidFill>
                <a:latin typeface="Times New Roman"/>
                <a:cs typeface="Times New Roman"/>
              </a:rPr>
              <a:t>до </a:t>
            </a:r>
            <a:r>
              <a:rPr sz="1600" spc="-15" dirty="0">
                <a:solidFill>
                  <a:srgbClr val="353535"/>
                </a:solidFill>
                <a:latin typeface="Times New Roman"/>
                <a:cs typeface="Times New Roman"/>
              </a:rPr>
              <a:t>тех</a:t>
            </a:r>
            <a:r>
              <a:rPr sz="1600" spc="15" dirty="0">
                <a:solidFill>
                  <a:srgbClr val="353535"/>
                </a:solidFill>
                <a:latin typeface="Times New Roman"/>
                <a:cs typeface="Times New Roman"/>
              </a:rPr>
              <a:t> </a:t>
            </a:r>
            <a:r>
              <a:rPr sz="1600" spc="-5" dirty="0">
                <a:solidFill>
                  <a:srgbClr val="353535"/>
                </a:solidFill>
                <a:latin typeface="Times New Roman"/>
                <a:cs typeface="Times New Roman"/>
              </a:rPr>
              <a:t>пор,</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пока</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на</a:t>
            </a:r>
            <a:r>
              <a:rPr sz="1600" spc="20" dirty="0">
                <a:solidFill>
                  <a:srgbClr val="353535"/>
                </a:solidFill>
                <a:latin typeface="Times New Roman"/>
                <a:cs typeface="Times New Roman"/>
              </a:rPr>
              <a:t> </a:t>
            </a:r>
            <a:r>
              <a:rPr sz="1600" spc="-15" dirty="0">
                <a:solidFill>
                  <a:srgbClr val="353535"/>
                </a:solidFill>
                <a:latin typeface="Times New Roman"/>
                <a:cs typeface="Times New Roman"/>
              </a:rPr>
              <a:t>аноде</a:t>
            </a:r>
            <a:r>
              <a:rPr sz="1600" spc="15" dirty="0">
                <a:solidFill>
                  <a:srgbClr val="353535"/>
                </a:solidFill>
                <a:latin typeface="Times New Roman"/>
                <a:cs typeface="Times New Roman"/>
              </a:rPr>
              <a:t> </a:t>
            </a:r>
            <a:r>
              <a:rPr sz="1600" spc="-5" dirty="0">
                <a:solidFill>
                  <a:srgbClr val="353535"/>
                </a:solidFill>
                <a:latin typeface="Times New Roman"/>
                <a:cs typeface="Times New Roman"/>
              </a:rPr>
              <a:t>не</a:t>
            </a:r>
            <a:r>
              <a:rPr sz="1600" spc="20" dirty="0">
                <a:solidFill>
                  <a:srgbClr val="353535"/>
                </a:solidFill>
                <a:latin typeface="Times New Roman"/>
                <a:cs typeface="Times New Roman"/>
              </a:rPr>
              <a:t> </a:t>
            </a:r>
            <a:r>
              <a:rPr sz="1600" spc="-5" dirty="0">
                <a:solidFill>
                  <a:srgbClr val="353535"/>
                </a:solidFill>
                <a:latin typeface="Times New Roman"/>
                <a:cs typeface="Times New Roman"/>
              </a:rPr>
              <a:t>выделилось</a:t>
            </a:r>
            <a:r>
              <a:rPr sz="1600" spc="25" dirty="0">
                <a:solidFill>
                  <a:srgbClr val="353535"/>
                </a:solidFill>
                <a:latin typeface="Times New Roman"/>
                <a:cs typeface="Times New Roman"/>
              </a:rPr>
              <a:t> </a:t>
            </a:r>
            <a:r>
              <a:rPr sz="1600" spc="-5" dirty="0">
                <a:solidFill>
                  <a:srgbClr val="353535"/>
                </a:solidFill>
                <a:latin typeface="Times New Roman"/>
                <a:cs typeface="Times New Roman"/>
              </a:rPr>
              <a:t>8,4</a:t>
            </a:r>
            <a:r>
              <a:rPr sz="1600" dirty="0">
                <a:solidFill>
                  <a:srgbClr val="353535"/>
                </a:solidFill>
                <a:latin typeface="Times New Roman"/>
                <a:cs typeface="Times New Roman"/>
              </a:rPr>
              <a:t> </a:t>
            </a:r>
            <a:r>
              <a:rPr sz="1600" spc="-5" dirty="0">
                <a:solidFill>
                  <a:srgbClr val="353535"/>
                </a:solidFill>
                <a:latin typeface="Times New Roman"/>
                <a:cs typeface="Times New Roman"/>
              </a:rPr>
              <a:t>л </a:t>
            </a:r>
            <a:r>
              <a:rPr sz="1600" spc="-385" dirty="0">
                <a:solidFill>
                  <a:srgbClr val="353535"/>
                </a:solidFill>
                <a:latin typeface="Times New Roman"/>
                <a:cs typeface="Times New Roman"/>
              </a:rPr>
              <a:t> </a:t>
            </a:r>
            <a:r>
              <a:rPr sz="1600" spc="-5" dirty="0">
                <a:solidFill>
                  <a:srgbClr val="353535"/>
                </a:solidFill>
                <a:latin typeface="Times New Roman"/>
                <a:cs typeface="Times New Roman"/>
              </a:rPr>
              <a:t>газа.</a:t>
            </a:r>
            <a:r>
              <a:rPr sz="1600" spc="20" dirty="0">
                <a:solidFill>
                  <a:srgbClr val="353535"/>
                </a:solidFill>
                <a:latin typeface="Times New Roman"/>
                <a:cs typeface="Times New Roman"/>
              </a:rPr>
              <a:t> </a:t>
            </a:r>
            <a:r>
              <a:rPr sz="1600" spc="-5" dirty="0">
                <a:solidFill>
                  <a:srgbClr val="353535"/>
                </a:solidFill>
                <a:latin typeface="Times New Roman"/>
                <a:cs typeface="Times New Roman"/>
              </a:rPr>
              <a:t>К</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образовавшему</a:t>
            </a:r>
            <a:r>
              <a:rPr sz="1600" spc="20" dirty="0">
                <a:solidFill>
                  <a:srgbClr val="353535"/>
                </a:solidFill>
                <a:latin typeface="Times New Roman"/>
                <a:cs typeface="Times New Roman"/>
              </a:rPr>
              <a:t> </a:t>
            </a:r>
            <a:r>
              <a:rPr sz="1600" spc="-10" dirty="0">
                <a:solidFill>
                  <a:srgbClr val="353535"/>
                </a:solidFill>
                <a:latin typeface="Times New Roman"/>
                <a:cs typeface="Times New Roman"/>
              </a:rPr>
              <a:t>раствору</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прилили</a:t>
            </a:r>
            <a:r>
              <a:rPr sz="1600" spc="60" dirty="0">
                <a:solidFill>
                  <a:srgbClr val="353535"/>
                </a:solidFill>
                <a:latin typeface="Times New Roman"/>
                <a:cs typeface="Times New Roman"/>
              </a:rPr>
              <a:t> </a:t>
            </a:r>
            <a:r>
              <a:rPr sz="1600" spc="-10" dirty="0">
                <a:solidFill>
                  <a:srgbClr val="353535"/>
                </a:solidFill>
                <a:latin typeface="Times New Roman"/>
                <a:cs typeface="Times New Roman"/>
              </a:rPr>
              <a:t>насыщенный</a:t>
            </a:r>
            <a:r>
              <a:rPr sz="1600" spc="65" dirty="0">
                <a:solidFill>
                  <a:srgbClr val="353535"/>
                </a:solidFill>
                <a:latin typeface="Times New Roman"/>
                <a:cs typeface="Times New Roman"/>
              </a:rPr>
              <a:t> </a:t>
            </a:r>
            <a:r>
              <a:rPr sz="1600" spc="-5" dirty="0">
                <a:solidFill>
                  <a:srgbClr val="353535"/>
                </a:solidFill>
                <a:latin typeface="Times New Roman"/>
                <a:cs typeface="Times New Roman"/>
              </a:rPr>
              <a:t>раствор, </a:t>
            </a:r>
            <a:r>
              <a:rPr sz="1600" spc="-10" dirty="0">
                <a:solidFill>
                  <a:srgbClr val="353535"/>
                </a:solidFill>
                <a:latin typeface="Times New Roman"/>
                <a:cs typeface="Times New Roman"/>
              </a:rPr>
              <a:t>полученный</a:t>
            </a:r>
            <a:r>
              <a:rPr sz="1600" spc="70" dirty="0">
                <a:solidFill>
                  <a:srgbClr val="353535"/>
                </a:solidFill>
                <a:latin typeface="Times New Roman"/>
                <a:cs typeface="Times New Roman"/>
              </a:rPr>
              <a:t> </a:t>
            </a:r>
            <a:r>
              <a:rPr sz="1600" spc="-10" dirty="0">
                <a:solidFill>
                  <a:srgbClr val="353535"/>
                </a:solidFill>
                <a:latin typeface="Times New Roman"/>
                <a:cs typeface="Times New Roman"/>
              </a:rPr>
              <a:t>при</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растворении</a:t>
            </a:r>
            <a:r>
              <a:rPr sz="1600" spc="30" dirty="0">
                <a:solidFill>
                  <a:srgbClr val="353535"/>
                </a:solidFill>
                <a:latin typeface="Times New Roman"/>
                <a:cs typeface="Times New Roman"/>
              </a:rPr>
              <a:t> </a:t>
            </a:r>
            <a:r>
              <a:rPr sz="1600" spc="-5" dirty="0">
                <a:solidFill>
                  <a:srgbClr val="353535"/>
                </a:solidFill>
                <a:latin typeface="Times New Roman"/>
                <a:cs typeface="Times New Roman"/>
              </a:rPr>
              <a:t>96,6</a:t>
            </a:r>
            <a:r>
              <a:rPr sz="1600" dirty="0">
                <a:solidFill>
                  <a:srgbClr val="353535"/>
                </a:solidFill>
                <a:latin typeface="Times New Roman"/>
                <a:cs typeface="Times New Roman"/>
              </a:rPr>
              <a:t> </a:t>
            </a:r>
            <a:r>
              <a:rPr sz="1600" spc="-5" dirty="0">
                <a:solidFill>
                  <a:srgbClr val="353535"/>
                </a:solidFill>
                <a:latin typeface="Times New Roman"/>
                <a:cs typeface="Times New Roman"/>
              </a:rPr>
              <a:t>г</a:t>
            </a:r>
            <a:r>
              <a:rPr sz="1600" spc="15" dirty="0">
                <a:solidFill>
                  <a:srgbClr val="353535"/>
                </a:solidFill>
                <a:latin typeface="Times New Roman"/>
                <a:cs typeface="Times New Roman"/>
              </a:rPr>
              <a:t> </a:t>
            </a:r>
            <a:r>
              <a:rPr sz="1600" spc="-25" dirty="0">
                <a:solidFill>
                  <a:srgbClr val="353535"/>
                </a:solidFill>
                <a:latin typeface="Times New Roman"/>
                <a:cs typeface="Times New Roman"/>
              </a:rPr>
              <a:t>глауберовой</a:t>
            </a:r>
            <a:r>
              <a:rPr sz="1600" spc="25" dirty="0">
                <a:solidFill>
                  <a:srgbClr val="353535"/>
                </a:solidFill>
                <a:latin typeface="Times New Roman"/>
                <a:cs typeface="Times New Roman"/>
              </a:rPr>
              <a:t> </a:t>
            </a:r>
            <a:r>
              <a:rPr sz="1600" spc="-10" dirty="0">
                <a:solidFill>
                  <a:srgbClr val="353535"/>
                </a:solidFill>
                <a:latin typeface="Times New Roman"/>
                <a:cs typeface="Times New Roman"/>
              </a:rPr>
              <a:t>соли </a:t>
            </a:r>
            <a:r>
              <a:rPr sz="1600" spc="-5" dirty="0">
                <a:solidFill>
                  <a:srgbClr val="353535"/>
                </a:solidFill>
                <a:latin typeface="Times New Roman"/>
                <a:cs typeface="Times New Roman"/>
              </a:rPr>
              <a:t> </a:t>
            </a:r>
            <a:r>
              <a:rPr sz="1600" dirty="0">
                <a:solidFill>
                  <a:srgbClr val="353535"/>
                </a:solidFill>
                <a:latin typeface="Times New Roman"/>
                <a:cs typeface="Times New Roman"/>
              </a:rPr>
              <a:t>(Na</a:t>
            </a:r>
            <a:r>
              <a:rPr sz="1575" baseline="-21164" dirty="0">
                <a:solidFill>
                  <a:srgbClr val="353535"/>
                </a:solidFill>
                <a:latin typeface="Times New Roman"/>
                <a:cs typeface="Times New Roman"/>
              </a:rPr>
              <a:t>2</a:t>
            </a:r>
            <a:r>
              <a:rPr sz="1600" dirty="0">
                <a:solidFill>
                  <a:srgbClr val="353535"/>
                </a:solidFill>
                <a:latin typeface="Times New Roman"/>
                <a:cs typeface="Times New Roman"/>
              </a:rPr>
              <a:t>SO</a:t>
            </a:r>
            <a:r>
              <a:rPr sz="1575" baseline="-21164" dirty="0">
                <a:solidFill>
                  <a:srgbClr val="353535"/>
                </a:solidFill>
                <a:latin typeface="Times New Roman"/>
                <a:cs typeface="Times New Roman"/>
              </a:rPr>
              <a:t>4</a:t>
            </a:r>
            <a:r>
              <a:rPr sz="1600" dirty="0">
                <a:solidFill>
                  <a:srgbClr val="353535"/>
                </a:solidFill>
                <a:latin typeface="Times New Roman"/>
                <a:cs typeface="Times New Roman"/>
              </a:rPr>
              <a:t>∙10H</a:t>
            </a:r>
            <a:r>
              <a:rPr sz="1575" baseline="-21164" dirty="0">
                <a:solidFill>
                  <a:srgbClr val="353535"/>
                </a:solidFill>
                <a:latin typeface="Times New Roman"/>
                <a:cs typeface="Times New Roman"/>
              </a:rPr>
              <a:t>2</a:t>
            </a:r>
            <a:r>
              <a:rPr sz="1600" dirty="0">
                <a:solidFill>
                  <a:srgbClr val="353535"/>
                </a:solidFill>
                <a:latin typeface="Times New Roman"/>
                <a:cs typeface="Times New Roman"/>
              </a:rPr>
              <a:t>O)</a:t>
            </a:r>
            <a:r>
              <a:rPr sz="1600" spc="-5" dirty="0">
                <a:solidFill>
                  <a:srgbClr val="353535"/>
                </a:solidFill>
                <a:latin typeface="Times New Roman"/>
                <a:cs typeface="Times New Roman"/>
              </a:rPr>
              <a:t> в</a:t>
            </a:r>
            <a:r>
              <a:rPr sz="1600" spc="-10" dirty="0">
                <a:solidFill>
                  <a:srgbClr val="353535"/>
                </a:solidFill>
                <a:latin typeface="Times New Roman"/>
                <a:cs typeface="Times New Roman"/>
              </a:rPr>
              <a:t> </a:t>
            </a:r>
            <a:r>
              <a:rPr sz="1600" spc="-15" dirty="0">
                <a:solidFill>
                  <a:srgbClr val="353535"/>
                </a:solidFill>
                <a:latin typeface="Times New Roman"/>
                <a:cs typeface="Times New Roman"/>
              </a:rPr>
              <a:t>воде.</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В</a:t>
            </a:r>
            <a:r>
              <a:rPr sz="1600" dirty="0">
                <a:solidFill>
                  <a:srgbClr val="353535"/>
                </a:solidFill>
                <a:latin typeface="Times New Roman"/>
                <a:cs typeface="Times New Roman"/>
              </a:rPr>
              <a:t> </a:t>
            </a:r>
            <a:r>
              <a:rPr sz="1600" spc="-20" dirty="0">
                <a:solidFill>
                  <a:srgbClr val="353535"/>
                </a:solidFill>
                <a:latin typeface="Times New Roman"/>
                <a:cs typeface="Times New Roman"/>
              </a:rPr>
              <a:t>результате</a:t>
            </a:r>
            <a:r>
              <a:rPr sz="1600" spc="10" dirty="0">
                <a:solidFill>
                  <a:srgbClr val="353535"/>
                </a:solidFill>
                <a:latin typeface="Times New Roman"/>
                <a:cs typeface="Times New Roman"/>
              </a:rPr>
              <a:t> </a:t>
            </a:r>
            <a:r>
              <a:rPr sz="1600" spc="-10" dirty="0">
                <a:solidFill>
                  <a:srgbClr val="353535"/>
                </a:solidFill>
                <a:latin typeface="Times New Roman"/>
                <a:cs typeface="Times New Roman"/>
              </a:rPr>
              <a:t>массовая</a:t>
            </a:r>
            <a:r>
              <a:rPr sz="1600" spc="20" dirty="0">
                <a:solidFill>
                  <a:srgbClr val="353535"/>
                </a:solidFill>
                <a:latin typeface="Times New Roman"/>
                <a:cs typeface="Times New Roman"/>
              </a:rPr>
              <a:t> </a:t>
            </a:r>
            <a:r>
              <a:rPr sz="1600" spc="-10" dirty="0">
                <a:solidFill>
                  <a:srgbClr val="353535"/>
                </a:solidFill>
                <a:latin typeface="Times New Roman"/>
                <a:cs typeface="Times New Roman"/>
              </a:rPr>
              <a:t>доля</a:t>
            </a:r>
            <a:r>
              <a:rPr sz="1600" spc="5" dirty="0">
                <a:solidFill>
                  <a:srgbClr val="353535"/>
                </a:solidFill>
                <a:latin typeface="Times New Roman"/>
                <a:cs typeface="Times New Roman"/>
              </a:rPr>
              <a:t> </a:t>
            </a:r>
            <a:r>
              <a:rPr sz="1600" spc="-20" dirty="0">
                <a:solidFill>
                  <a:srgbClr val="353535"/>
                </a:solidFill>
                <a:latin typeface="Times New Roman"/>
                <a:cs typeface="Times New Roman"/>
              </a:rPr>
              <a:t>сульфата</a:t>
            </a:r>
            <a:r>
              <a:rPr sz="1600" spc="35" dirty="0">
                <a:solidFill>
                  <a:srgbClr val="353535"/>
                </a:solidFill>
                <a:latin typeface="Times New Roman"/>
                <a:cs typeface="Times New Roman"/>
              </a:rPr>
              <a:t> </a:t>
            </a:r>
            <a:r>
              <a:rPr sz="1600" spc="-10" dirty="0">
                <a:solidFill>
                  <a:srgbClr val="353535"/>
                </a:solidFill>
                <a:latin typeface="Times New Roman"/>
                <a:cs typeface="Times New Roman"/>
              </a:rPr>
              <a:t>натрия</a:t>
            </a:r>
            <a:r>
              <a:rPr sz="1600" spc="15" dirty="0">
                <a:solidFill>
                  <a:srgbClr val="353535"/>
                </a:solidFill>
                <a:latin typeface="Times New Roman"/>
                <a:cs typeface="Times New Roman"/>
              </a:rPr>
              <a:t> </a:t>
            </a:r>
            <a:r>
              <a:rPr sz="1600" spc="-10" dirty="0">
                <a:solidFill>
                  <a:srgbClr val="353535"/>
                </a:solidFill>
                <a:latin typeface="Times New Roman"/>
                <a:cs typeface="Times New Roman"/>
              </a:rPr>
              <a:t>уменьшилась</a:t>
            </a:r>
            <a:r>
              <a:rPr sz="1600" spc="60" dirty="0">
                <a:solidFill>
                  <a:srgbClr val="353535"/>
                </a:solidFill>
                <a:latin typeface="Times New Roman"/>
                <a:cs typeface="Times New Roman"/>
              </a:rPr>
              <a:t> </a:t>
            </a:r>
            <a:r>
              <a:rPr sz="1600" spc="-5" dirty="0">
                <a:solidFill>
                  <a:srgbClr val="353535"/>
                </a:solidFill>
                <a:latin typeface="Times New Roman"/>
                <a:cs typeface="Times New Roman"/>
              </a:rPr>
              <a:t>в</a:t>
            </a:r>
            <a:r>
              <a:rPr sz="1600" dirty="0">
                <a:solidFill>
                  <a:srgbClr val="353535"/>
                </a:solidFill>
                <a:latin typeface="Times New Roman"/>
                <a:cs typeface="Times New Roman"/>
              </a:rPr>
              <a:t> </a:t>
            </a:r>
            <a:r>
              <a:rPr sz="1600" spc="-5" dirty="0">
                <a:solidFill>
                  <a:srgbClr val="353535"/>
                </a:solidFill>
                <a:latin typeface="Times New Roman"/>
                <a:cs typeface="Times New Roman"/>
              </a:rPr>
              <a:t>4,5</a:t>
            </a:r>
            <a:r>
              <a:rPr sz="1600" spc="5" dirty="0">
                <a:solidFill>
                  <a:srgbClr val="353535"/>
                </a:solidFill>
                <a:latin typeface="Times New Roman"/>
                <a:cs typeface="Times New Roman"/>
              </a:rPr>
              <a:t> </a:t>
            </a:r>
            <a:r>
              <a:rPr sz="1600" spc="-5" dirty="0">
                <a:solidFill>
                  <a:srgbClr val="353535"/>
                </a:solidFill>
                <a:latin typeface="Times New Roman"/>
                <a:cs typeface="Times New Roman"/>
              </a:rPr>
              <a:t>раза.</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Определите</a:t>
            </a:r>
            <a:r>
              <a:rPr sz="1600" spc="40" dirty="0">
                <a:solidFill>
                  <a:srgbClr val="353535"/>
                </a:solidFill>
                <a:latin typeface="Times New Roman"/>
                <a:cs typeface="Times New Roman"/>
              </a:rPr>
              <a:t> </a:t>
            </a:r>
            <a:r>
              <a:rPr sz="1600" spc="-5" dirty="0">
                <a:solidFill>
                  <a:srgbClr val="353535"/>
                </a:solidFill>
                <a:latin typeface="Times New Roman"/>
                <a:cs typeface="Times New Roman"/>
              </a:rPr>
              <a:t>растворимость </a:t>
            </a:r>
            <a:r>
              <a:rPr sz="1600" dirty="0">
                <a:solidFill>
                  <a:srgbClr val="353535"/>
                </a:solidFill>
                <a:latin typeface="Times New Roman"/>
                <a:cs typeface="Times New Roman"/>
              </a:rPr>
              <a:t> </a:t>
            </a:r>
            <a:r>
              <a:rPr sz="1600" spc="-15" dirty="0">
                <a:solidFill>
                  <a:srgbClr val="353535"/>
                </a:solidFill>
                <a:latin typeface="Times New Roman"/>
                <a:cs typeface="Times New Roman"/>
              </a:rPr>
              <a:t>безводного</a:t>
            </a:r>
            <a:r>
              <a:rPr sz="1600" dirty="0">
                <a:solidFill>
                  <a:srgbClr val="353535"/>
                </a:solidFill>
                <a:latin typeface="Times New Roman"/>
                <a:cs typeface="Times New Roman"/>
              </a:rPr>
              <a:t> </a:t>
            </a:r>
            <a:r>
              <a:rPr sz="1600" spc="-20" dirty="0">
                <a:solidFill>
                  <a:srgbClr val="353535"/>
                </a:solidFill>
                <a:latin typeface="Times New Roman"/>
                <a:cs typeface="Times New Roman"/>
              </a:rPr>
              <a:t>сульфата</a:t>
            </a:r>
            <a:r>
              <a:rPr sz="1600" spc="15" dirty="0">
                <a:solidFill>
                  <a:srgbClr val="353535"/>
                </a:solidFill>
                <a:latin typeface="Times New Roman"/>
                <a:cs typeface="Times New Roman"/>
              </a:rPr>
              <a:t> </a:t>
            </a:r>
            <a:r>
              <a:rPr sz="1600" spc="-10" dirty="0">
                <a:solidFill>
                  <a:srgbClr val="353535"/>
                </a:solidFill>
                <a:latin typeface="Times New Roman"/>
                <a:cs typeface="Times New Roman"/>
              </a:rPr>
              <a:t>натрия</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на</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100г</a:t>
            </a:r>
            <a:r>
              <a:rPr sz="1600" spc="-15" dirty="0">
                <a:solidFill>
                  <a:srgbClr val="353535"/>
                </a:solidFill>
                <a:latin typeface="Times New Roman"/>
                <a:cs typeface="Times New Roman"/>
              </a:rPr>
              <a:t> воды.</a:t>
            </a:r>
            <a:endParaRPr sz="1600">
              <a:latin typeface="Times New Roman"/>
              <a:cs typeface="Times New Roman"/>
            </a:endParaRPr>
          </a:p>
        </p:txBody>
      </p:sp>
      <p:sp>
        <p:nvSpPr>
          <p:cNvPr id="3" name="object 3"/>
          <p:cNvSpPr txBox="1"/>
          <p:nvPr/>
        </p:nvSpPr>
        <p:spPr>
          <a:xfrm>
            <a:off x="8187308" y="1187577"/>
            <a:ext cx="229235" cy="188595"/>
          </a:xfrm>
          <a:prstGeom prst="rect">
            <a:avLst/>
          </a:prstGeom>
        </p:spPr>
        <p:txBody>
          <a:bodyPr vert="horz" wrap="square" lIns="0" tIns="14604" rIns="0" bIns="0" rtlCol="0">
            <a:spAutoFit/>
          </a:bodyPr>
          <a:lstStyle/>
          <a:p>
            <a:pPr marL="12700">
              <a:lnSpc>
                <a:spcPct val="100000"/>
              </a:lnSpc>
              <a:spcBef>
                <a:spcPts val="114"/>
              </a:spcBef>
            </a:pPr>
            <a:r>
              <a:rPr sz="1050" spc="5" dirty="0">
                <a:latin typeface="Times New Roman"/>
                <a:cs typeface="Times New Roman"/>
              </a:rPr>
              <a:t>3</a:t>
            </a:r>
            <a:r>
              <a:rPr sz="1050" spc="190" dirty="0">
                <a:latin typeface="Times New Roman"/>
                <a:cs typeface="Times New Roman"/>
              </a:rPr>
              <a:t> </a:t>
            </a:r>
            <a:r>
              <a:rPr sz="1050" spc="5" dirty="0">
                <a:latin typeface="Times New Roman"/>
                <a:cs typeface="Times New Roman"/>
              </a:rPr>
              <a:t>2</a:t>
            </a:r>
            <a:endParaRPr sz="1050">
              <a:latin typeface="Times New Roman"/>
              <a:cs typeface="Times New Roman"/>
            </a:endParaRPr>
          </a:p>
        </p:txBody>
      </p:sp>
      <p:sp>
        <p:nvSpPr>
          <p:cNvPr id="4" name="object 4"/>
          <p:cNvSpPr txBox="1"/>
          <p:nvPr/>
        </p:nvSpPr>
        <p:spPr>
          <a:xfrm>
            <a:off x="9062084" y="1071753"/>
            <a:ext cx="262890" cy="269240"/>
          </a:xfrm>
          <a:prstGeom prst="rect">
            <a:avLst/>
          </a:prstGeom>
        </p:spPr>
        <p:txBody>
          <a:bodyPr vert="horz" wrap="square" lIns="0" tIns="12065" rIns="0" bIns="0" rtlCol="0">
            <a:spAutoFit/>
          </a:bodyPr>
          <a:lstStyle/>
          <a:p>
            <a:pPr marL="12700">
              <a:lnSpc>
                <a:spcPct val="100000"/>
              </a:lnSpc>
              <a:spcBef>
                <a:spcPts val="95"/>
              </a:spcBef>
            </a:pPr>
            <a:r>
              <a:rPr sz="1600" spc="-10" dirty="0">
                <a:latin typeface="Times New Roman"/>
                <a:cs typeface="Times New Roman"/>
              </a:rPr>
              <a:t>(</a:t>
            </a:r>
            <a:r>
              <a:rPr sz="1600" dirty="0">
                <a:latin typeface="Times New Roman"/>
                <a:cs typeface="Times New Roman"/>
              </a:rPr>
              <a:t>1)</a:t>
            </a:r>
            <a:endParaRPr sz="1600">
              <a:latin typeface="Times New Roman"/>
              <a:cs typeface="Times New Roman"/>
            </a:endParaRPr>
          </a:p>
        </p:txBody>
      </p:sp>
      <p:sp>
        <p:nvSpPr>
          <p:cNvPr id="5" name="object 5"/>
          <p:cNvSpPr txBox="1"/>
          <p:nvPr/>
        </p:nvSpPr>
        <p:spPr>
          <a:xfrm>
            <a:off x="535940" y="1418082"/>
            <a:ext cx="1473835" cy="391160"/>
          </a:xfrm>
          <a:prstGeom prst="rect">
            <a:avLst/>
          </a:prstGeom>
        </p:spPr>
        <p:txBody>
          <a:bodyPr vert="horz" wrap="square" lIns="0" tIns="12700" rIns="0" bIns="0" rtlCol="0">
            <a:spAutoFit/>
          </a:bodyPr>
          <a:lstStyle/>
          <a:p>
            <a:pPr marL="12700">
              <a:lnSpc>
                <a:spcPct val="100000"/>
              </a:lnSpc>
              <a:spcBef>
                <a:spcPts val="100"/>
              </a:spcBef>
            </a:pPr>
            <a:r>
              <a:rPr sz="2400" b="1" dirty="0">
                <a:latin typeface="Calibri"/>
                <a:cs typeface="Calibri"/>
              </a:rPr>
              <a:t>Д)</a:t>
            </a:r>
            <a:r>
              <a:rPr sz="2400" b="1" spc="-60" dirty="0">
                <a:latin typeface="Calibri"/>
                <a:cs typeface="Calibri"/>
              </a:rPr>
              <a:t> </a:t>
            </a:r>
            <a:r>
              <a:rPr sz="2400" b="1" spc="-5" dirty="0">
                <a:latin typeface="Calibri"/>
                <a:cs typeface="Calibri"/>
              </a:rPr>
              <a:t>Расчёты</a:t>
            </a:r>
            <a:endParaRPr sz="2400">
              <a:latin typeface="Calibri"/>
              <a:cs typeface="Calibri"/>
            </a:endParaRPr>
          </a:p>
        </p:txBody>
      </p:sp>
      <p:grpSp>
        <p:nvGrpSpPr>
          <p:cNvPr id="6" name="object 6"/>
          <p:cNvGrpSpPr/>
          <p:nvPr/>
        </p:nvGrpSpPr>
        <p:grpSpPr>
          <a:xfrm>
            <a:off x="6986651" y="1009522"/>
            <a:ext cx="416559" cy="416559"/>
            <a:chOff x="6986651" y="1009522"/>
            <a:chExt cx="416559" cy="416559"/>
          </a:xfrm>
        </p:grpSpPr>
        <p:sp>
          <p:nvSpPr>
            <p:cNvPr id="7" name="object 7"/>
            <p:cNvSpPr/>
            <p:nvPr/>
          </p:nvSpPr>
          <p:spPr>
            <a:xfrm>
              <a:off x="6993001" y="1015872"/>
              <a:ext cx="403860" cy="403860"/>
            </a:xfrm>
            <a:custGeom>
              <a:avLst/>
              <a:gdLst/>
              <a:ahLst/>
              <a:cxnLst/>
              <a:rect l="l" t="t" r="r" b="b"/>
              <a:pathLst>
                <a:path w="403859" h="403859">
                  <a:moveTo>
                    <a:pt x="201930" y="0"/>
                  </a:moveTo>
                  <a:lnTo>
                    <a:pt x="155634" y="5333"/>
                  </a:lnTo>
                  <a:lnTo>
                    <a:pt x="113133" y="20527"/>
                  </a:lnTo>
                  <a:lnTo>
                    <a:pt x="75640" y="44367"/>
                  </a:lnTo>
                  <a:lnTo>
                    <a:pt x="44367" y="75640"/>
                  </a:lnTo>
                  <a:lnTo>
                    <a:pt x="20527" y="113133"/>
                  </a:lnTo>
                  <a:lnTo>
                    <a:pt x="5334" y="155634"/>
                  </a:lnTo>
                  <a:lnTo>
                    <a:pt x="0" y="201929"/>
                  </a:lnTo>
                  <a:lnTo>
                    <a:pt x="5333" y="248225"/>
                  </a:lnTo>
                  <a:lnTo>
                    <a:pt x="20527" y="290726"/>
                  </a:lnTo>
                  <a:lnTo>
                    <a:pt x="44367" y="328219"/>
                  </a:lnTo>
                  <a:lnTo>
                    <a:pt x="75640" y="359492"/>
                  </a:lnTo>
                  <a:lnTo>
                    <a:pt x="113133" y="383332"/>
                  </a:lnTo>
                  <a:lnTo>
                    <a:pt x="155634" y="398525"/>
                  </a:lnTo>
                  <a:lnTo>
                    <a:pt x="201930" y="403859"/>
                  </a:lnTo>
                  <a:lnTo>
                    <a:pt x="248265" y="398525"/>
                  </a:lnTo>
                  <a:lnTo>
                    <a:pt x="290781" y="383332"/>
                  </a:lnTo>
                  <a:lnTo>
                    <a:pt x="328273" y="359492"/>
                  </a:lnTo>
                  <a:lnTo>
                    <a:pt x="359532" y="328219"/>
                  </a:lnTo>
                  <a:lnTo>
                    <a:pt x="383354" y="290726"/>
                  </a:lnTo>
                  <a:lnTo>
                    <a:pt x="398532" y="248225"/>
                  </a:lnTo>
                  <a:lnTo>
                    <a:pt x="403860" y="201929"/>
                  </a:lnTo>
                  <a:lnTo>
                    <a:pt x="398532" y="155634"/>
                  </a:lnTo>
                  <a:lnTo>
                    <a:pt x="383354" y="113133"/>
                  </a:lnTo>
                  <a:lnTo>
                    <a:pt x="359532" y="75640"/>
                  </a:lnTo>
                  <a:lnTo>
                    <a:pt x="328273" y="44367"/>
                  </a:lnTo>
                  <a:lnTo>
                    <a:pt x="290781" y="20527"/>
                  </a:lnTo>
                  <a:lnTo>
                    <a:pt x="248265" y="5333"/>
                  </a:lnTo>
                  <a:lnTo>
                    <a:pt x="201930" y="0"/>
                  </a:lnTo>
                  <a:close/>
                </a:path>
              </a:pathLst>
            </a:custGeom>
            <a:solidFill>
              <a:srgbClr val="5B9BD4"/>
            </a:solidFill>
          </p:spPr>
          <p:txBody>
            <a:bodyPr wrap="square" lIns="0" tIns="0" rIns="0" bIns="0" rtlCol="0"/>
            <a:lstStyle/>
            <a:p>
              <a:endParaRPr/>
            </a:p>
          </p:txBody>
        </p:sp>
        <p:sp>
          <p:nvSpPr>
            <p:cNvPr id="8" name="object 8"/>
            <p:cNvSpPr/>
            <p:nvPr/>
          </p:nvSpPr>
          <p:spPr>
            <a:xfrm>
              <a:off x="6993001" y="1015872"/>
              <a:ext cx="403860" cy="403860"/>
            </a:xfrm>
            <a:custGeom>
              <a:avLst/>
              <a:gdLst/>
              <a:ahLst/>
              <a:cxnLst/>
              <a:rect l="l" t="t" r="r" b="b"/>
              <a:pathLst>
                <a:path w="403859" h="403859">
                  <a:moveTo>
                    <a:pt x="0" y="201929"/>
                  </a:moveTo>
                  <a:lnTo>
                    <a:pt x="5334" y="155634"/>
                  </a:lnTo>
                  <a:lnTo>
                    <a:pt x="20527" y="113133"/>
                  </a:lnTo>
                  <a:lnTo>
                    <a:pt x="44367" y="75640"/>
                  </a:lnTo>
                  <a:lnTo>
                    <a:pt x="75640" y="44367"/>
                  </a:lnTo>
                  <a:lnTo>
                    <a:pt x="113133" y="20527"/>
                  </a:lnTo>
                  <a:lnTo>
                    <a:pt x="155634" y="5333"/>
                  </a:lnTo>
                  <a:lnTo>
                    <a:pt x="201930" y="0"/>
                  </a:lnTo>
                  <a:lnTo>
                    <a:pt x="248265" y="5333"/>
                  </a:lnTo>
                  <a:lnTo>
                    <a:pt x="290781" y="20527"/>
                  </a:lnTo>
                  <a:lnTo>
                    <a:pt x="328273" y="44367"/>
                  </a:lnTo>
                  <a:lnTo>
                    <a:pt x="359532" y="75640"/>
                  </a:lnTo>
                  <a:lnTo>
                    <a:pt x="383354" y="113133"/>
                  </a:lnTo>
                  <a:lnTo>
                    <a:pt x="398532" y="155634"/>
                  </a:lnTo>
                  <a:lnTo>
                    <a:pt x="403860" y="201929"/>
                  </a:lnTo>
                  <a:lnTo>
                    <a:pt x="398532" y="248225"/>
                  </a:lnTo>
                  <a:lnTo>
                    <a:pt x="383354" y="290726"/>
                  </a:lnTo>
                  <a:lnTo>
                    <a:pt x="359532" y="328219"/>
                  </a:lnTo>
                  <a:lnTo>
                    <a:pt x="328273" y="359492"/>
                  </a:lnTo>
                  <a:lnTo>
                    <a:pt x="290781" y="383332"/>
                  </a:lnTo>
                  <a:lnTo>
                    <a:pt x="248265" y="398525"/>
                  </a:lnTo>
                  <a:lnTo>
                    <a:pt x="201930" y="403859"/>
                  </a:lnTo>
                  <a:lnTo>
                    <a:pt x="155634" y="398525"/>
                  </a:lnTo>
                  <a:lnTo>
                    <a:pt x="113133" y="383332"/>
                  </a:lnTo>
                  <a:lnTo>
                    <a:pt x="75640" y="359492"/>
                  </a:lnTo>
                  <a:lnTo>
                    <a:pt x="44367" y="328219"/>
                  </a:lnTo>
                  <a:lnTo>
                    <a:pt x="20527" y="290726"/>
                  </a:lnTo>
                  <a:lnTo>
                    <a:pt x="5333" y="248225"/>
                  </a:lnTo>
                  <a:lnTo>
                    <a:pt x="0" y="201929"/>
                  </a:lnTo>
                  <a:close/>
                </a:path>
              </a:pathLst>
            </a:custGeom>
            <a:ln w="12700">
              <a:solidFill>
                <a:srgbClr val="41709C"/>
              </a:solidFill>
            </a:ln>
          </p:spPr>
          <p:txBody>
            <a:bodyPr wrap="square" lIns="0" tIns="0" rIns="0" bIns="0" rtlCol="0"/>
            <a:lstStyle/>
            <a:p>
              <a:endParaRPr/>
            </a:p>
          </p:txBody>
        </p:sp>
      </p:grpSp>
      <p:sp>
        <p:nvSpPr>
          <p:cNvPr id="9" name="object 9"/>
          <p:cNvSpPr txBox="1"/>
          <p:nvPr/>
        </p:nvSpPr>
        <p:spPr>
          <a:xfrm>
            <a:off x="7156831" y="1071753"/>
            <a:ext cx="1423670" cy="269240"/>
          </a:xfrm>
          <a:prstGeom prst="rect">
            <a:avLst/>
          </a:prstGeom>
        </p:spPr>
        <p:txBody>
          <a:bodyPr vert="horz" wrap="square" lIns="0" tIns="12065" rIns="0" bIns="0" rtlCol="0">
            <a:spAutoFit/>
          </a:bodyPr>
          <a:lstStyle/>
          <a:p>
            <a:pPr marL="12700">
              <a:lnSpc>
                <a:spcPct val="100000"/>
              </a:lnSpc>
              <a:spcBef>
                <a:spcPts val="95"/>
              </a:spcBef>
              <a:tabLst>
                <a:tab pos="457834" algn="l"/>
              </a:tabLst>
            </a:pPr>
            <a:r>
              <a:rPr sz="1600" spc="-5" dirty="0">
                <a:solidFill>
                  <a:srgbClr val="FFFFFF"/>
                </a:solidFill>
                <a:latin typeface="Calibri"/>
                <a:cs typeface="Calibri"/>
              </a:rPr>
              <a:t>I	</a:t>
            </a:r>
            <a:r>
              <a:rPr sz="1600" spc="-10" dirty="0">
                <a:latin typeface="Times New Roman"/>
                <a:cs typeface="Times New Roman"/>
              </a:rPr>
              <a:t>Ba(NO</a:t>
            </a:r>
            <a:r>
              <a:rPr sz="1600" spc="110" dirty="0">
                <a:latin typeface="Times New Roman"/>
                <a:cs typeface="Times New Roman"/>
              </a:rPr>
              <a:t> </a:t>
            </a:r>
            <a:r>
              <a:rPr sz="1600" spc="-5" dirty="0">
                <a:latin typeface="Times New Roman"/>
                <a:cs typeface="Times New Roman"/>
              </a:rPr>
              <a:t>)</a:t>
            </a:r>
            <a:r>
              <a:rPr sz="1600" spc="110" dirty="0">
                <a:latin typeface="Times New Roman"/>
                <a:cs typeface="Times New Roman"/>
              </a:rPr>
              <a:t> </a:t>
            </a:r>
            <a:r>
              <a:rPr sz="1600" spc="-5" dirty="0">
                <a:latin typeface="Times New Roman"/>
                <a:cs typeface="Times New Roman"/>
              </a:rPr>
              <a:t>≠</a:t>
            </a:r>
            <a:endParaRPr sz="1600">
              <a:latin typeface="Times New Roman"/>
              <a:cs typeface="Times New Roman"/>
            </a:endParaRPr>
          </a:p>
        </p:txBody>
      </p:sp>
      <p:sp>
        <p:nvSpPr>
          <p:cNvPr id="10" name="object 10"/>
          <p:cNvSpPr txBox="1"/>
          <p:nvPr/>
        </p:nvSpPr>
        <p:spPr>
          <a:xfrm>
            <a:off x="7549006" y="1315592"/>
            <a:ext cx="3787775" cy="902969"/>
          </a:xfrm>
          <a:prstGeom prst="rect">
            <a:avLst/>
          </a:prstGeom>
        </p:spPr>
        <p:txBody>
          <a:bodyPr vert="horz" wrap="square" lIns="0" tIns="12065" rIns="0" bIns="0" rtlCol="0">
            <a:spAutoFit/>
          </a:bodyPr>
          <a:lstStyle/>
          <a:p>
            <a:pPr marL="65405">
              <a:lnSpc>
                <a:spcPct val="100000"/>
              </a:lnSpc>
              <a:spcBef>
                <a:spcPts val="95"/>
              </a:spcBef>
            </a:pPr>
            <a:r>
              <a:rPr sz="1600" dirty="0">
                <a:latin typeface="Times New Roman"/>
                <a:cs typeface="Times New Roman"/>
              </a:rPr>
              <a:t>2H</a:t>
            </a:r>
            <a:r>
              <a:rPr sz="1575" baseline="-21164" dirty="0">
                <a:latin typeface="Times New Roman"/>
                <a:cs typeface="Times New Roman"/>
              </a:rPr>
              <a:t>2</a:t>
            </a:r>
            <a:r>
              <a:rPr sz="1600" dirty="0">
                <a:latin typeface="Times New Roman"/>
                <a:cs typeface="Times New Roman"/>
              </a:rPr>
              <a:t>O</a:t>
            </a:r>
            <a:r>
              <a:rPr sz="1600" spc="-30" dirty="0">
                <a:latin typeface="Times New Roman"/>
                <a:cs typeface="Times New Roman"/>
              </a:rPr>
              <a:t> </a:t>
            </a:r>
            <a:r>
              <a:rPr sz="1600" spc="-5" dirty="0">
                <a:latin typeface="Times New Roman"/>
                <a:cs typeface="Times New Roman"/>
              </a:rPr>
              <a:t>= </a:t>
            </a:r>
            <a:r>
              <a:rPr sz="1600" dirty="0">
                <a:latin typeface="Times New Roman"/>
                <a:cs typeface="Times New Roman"/>
              </a:rPr>
              <a:t>2H</a:t>
            </a:r>
            <a:r>
              <a:rPr sz="1575" baseline="-21164" dirty="0">
                <a:latin typeface="Times New Roman"/>
                <a:cs typeface="Times New Roman"/>
              </a:rPr>
              <a:t>2</a:t>
            </a:r>
            <a:r>
              <a:rPr sz="1575" spc="179" baseline="-21164" dirty="0">
                <a:latin typeface="Times New Roman"/>
                <a:cs typeface="Times New Roman"/>
              </a:rPr>
              <a:t> </a:t>
            </a:r>
            <a:r>
              <a:rPr sz="1600" spc="-5" dirty="0">
                <a:latin typeface="Times New Roman"/>
                <a:cs typeface="Times New Roman"/>
              </a:rPr>
              <a:t>+ </a:t>
            </a:r>
            <a:r>
              <a:rPr sz="1600" dirty="0">
                <a:latin typeface="Times New Roman"/>
                <a:cs typeface="Times New Roman"/>
              </a:rPr>
              <a:t>O</a:t>
            </a:r>
            <a:r>
              <a:rPr sz="1575" baseline="-21164" dirty="0">
                <a:latin typeface="Times New Roman"/>
                <a:cs typeface="Times New Roman"/>
              </a:rPr>
              <a:t>2</a:t>
            </a:r>
            <a:r>
              <a:rPr sz="1575" spc="195" baseline="-21164" dirty="0">
                <a:latin typeface="Times New Roman"/>
                <a:cs typeface="Times New Roman"/>
              </a:rPr>
              <a:t> </a:t>
            </a:r>
            <a:r>
              <a:rPr sz="1600" spc="-5" dirty="0">
                <a:latin typeface="Times New Roman"/>
                <a:cs typeface="Times New Roman"/>
              </a:rPr>
              <a:t>(2)</a:t>
            </a:r>
            <a:endParaRPr sz="1600">
              <a:latin typeface="Times New Roman"/>
              <a:cs typeface="Times New Roman"/>
            </a:endParaRPr>
          </a:p>
          <a:p>
            <a:pPr marL="38100" marR="30480">
              <a:lnSpc>
                <a:spcPts val="1880"/>
              </a:lnSpc>
              <a:spcBef>
                <a:spcPts val="1280"/>
              </a:spcBef>
            </a:pPr>
            <a:r>
              <a:rPr sz="1600" dirty="0">
                <a:latin typeface="Times New Roman"/>
                <a:cs typeface="Times New Roman"/>
              </a:rPr>
              <a:t>Na</a:t>
            </a:r>
            <a:r>
              <a:rPr sz="1575" baseline="-21164" dirty="0">
                <a:latin typeface="Times New Roman"/>
                <a:cs typeface="Times New Roman"/>
              </a:rPr>
              <a:t>2</a:t>
            </a:r>
            <a:r>
              <a:rPr sz="1600" dirty="0">
                <a:latin typeface="Times New Roman"/>
                <a:cs typeface="Times New Roman"/>
              </a:rPr>
              <a:t>SO</a:t>
            </a:r>
            <a:r>
              <a:rPr sz="1575" baseline="-21164" dirty="0">
                <a:latin typeface="Times New Roman"/>
                <a:cs typeface="Times New Roman"/>
              </a:rPr>
              <a:t>4</a:t>
            </a:r>
            <a:r>
              <a:rPr sz="1600" dirty="0">
                <a:latin typeface="Times New Roman"/>
                <a:cs typeface="Times New Roman"/>
              </a:rPr>
              <a:t>∙10H</a:t>
            </a:r>
            <a:r>
              <a:rPr sz="1575" baseline="-21164" dirty="0">
                <a:latin typeface="Times New Roman"/>
                <a:cs typeface="Times New Roman"/>
              </a:rPr>
              <a:t>2</a:t>
            </a:r>
            <a:r>
              <a:rPr sz="1600" dirty="0">
                <a:latin typeface="Times New Roman"/>
                <a:cs typeface="Times New Roman"/>
              </a:rPr>
              <a:t>O </a:t>
            </a:r>
            <a:r>
              <a:rPr sz="1600" spc="-5" dirty="0">
                <a:latin typeface="Times New Roman"/>
                <a:cs typeface="Times New Roman"/>
              </a:rPr>
              <a:t>= </a:t>
            </a:r>
            <a:r>
              <a:rPr sz="1600" dirty="0">
                <a:latin typeface="Times New Roman"/>
                <a:cs typeface="Times New Roman"/>
              </a:rPr>
              <a:t>Na</a:t>
            </a:r>
            <a:r>
              <a:rPr sz="1575" baseline="-21164" dirty="0">
                <a:latin typeface="Times New Roman"/>
                <a:cs typeface="Times New Roman"/>
              </a:rPr>
              <a:t>2</a:t>
            </a:r>
            <a:r>
              <a:rPr sz="1600" dirty="0">
                <a:latin typeface="Times New Roman"/>
                <a:cs typeface="Times New Roman"/>
              </a:rPr>
              <a:t>SO</a:t>
            </a:r>
            <a:r>
              <a:rPr sz="1575" baseline="-21164" dirty="0">
                <a:latin typeface="Times New Roman"/>
                <a:cs typeface="Times New Roman"/>
              </a:rPr>
              <a:t>4</a:t>
            </a:r>
            <a:r>
              <a:rPr sz="1575" spc="7" baseline="-21164" dirty="0">
                <a:latin typeface="Times New Roman"/>
                <a:cs typeface="Times New Roman"/>
              </a:rPr>
              <a:t> </a:t>
            </a:r>
            <a:r>
              <a:rPr sz="1600" spc="-5" dirty="0">
                <a:latin typeface="Times New Roman"/>
                <a:cs typeface="Times New Roman"/>
              </a:rPr>
              <a:t>+ </a:t>
            </a:r>
            <a:r>
              <a:rPr sz="1600" dirty="0">
                <a:latin typeface="Times New Roman"/>
                <a:cs typeface="Times New Roman"/>
              </a:rPr>
              <a:t>10H</a:t>
            </a:r>
            <a:r>
              <a:rPr sz="1575" baseline="-21164" dirty="0">
                <a:latin typeface="Times New Roman"/>
                <a:cs typeface="Times New Roman"/>
              </a:rPr>
              <a:t>2</a:t>
            </a:r>
            <a:r>
              <a:rPr sz="1600" dirty="0">
                <a:latin typeface="Times New Roman"/>
                <a:cs typeface="Times New Roman"/>
              </a:rPr>
              <a:t>O </a:t>
            </a:r>
            <a:r>
              <a:rPr sz="1600" spc="-5" dirty="0">
                <a:latin typeface="Times New Roman"/>
                <a:cs typeface="Times New Roman"/>
              </a:rPr>
              <a:t>(3) </a:t>
            </a:r>
            <a:r>
              <a:rPr sz="1600" dirty="0">
                <a:latin typeface="Times New Roman"/>
                <a:cs typeface="Times New Roman"/>
              </a:rPr>
              <a:t> </a:t>
            </a:r>
            <a:r>
              <a:rPr sz="1600" spc="-5" dirty="0">
                <a:latin typeface="Times New Roman"/>
                <a:cs typeface="Times New Roman"/>
              </a:rPr>
              <a:t>Ba(NO</a:t>
            </a:r>
            <a:r>
              <a:rPr sz="1575" spc="-7" baseline="-21164" dirty="0">
                <a:latin typeface="Times New Roman"/>
                <a:cs typeface="Times New Roman"/>
              </a:rPr>
              <a:t>3</a:t>
            </a:r>
            <a:r>
              <a:rPr sz="1600" spc="-5" dirty="0">
                <a:latin typeface="Times New Roman"/>
                <a:cs typeface="Times New Roman"/>
              </a:rPr>
              <a:t>)</a:t>
            </a:r>
            <a:r>
              <a:rPr sz="1575" spc="-7" baseline="-21164" dirty="0">
                <a:latin typeface="Times New Roman"/>
                <a:cs typeface="Times New Roman"/>
              </a:rPr>
              <a:t>2</a:t>
            </a:r>
            <a:r>
              <a:rPr sz="1575" spc="217" baseline="-21164" dirty="0">
                <a:latin typeface="Times New Roman"/>
                <a:cs typeface="Times New Roman"/>
              </a:rPr>
              <a:t> </a:t>
            </a:r>
            <a:r>
              <a:rPr sz="1600" spc="-5" dirty="0">
                <a:latin typeface="Times New Roman"/>
                <a:cs typeface="Times New Roman"/>
              </a:rPr>
              <a:t>+</a:t>
            </a:r>
            <a:r>
              <a:rPr sz="1600" dirty="0">
                <a:latin typeface="Times New Roman"/>
                <a:cs typeface="Times New Roman"/>
              </a:rPr>
              <a:t> Na</a:t>
            </a:r>
            <a:r>
              <a:rPr sz="1575" baseline="-21164" dirty="0">
                <a:latin typeface="Times New Roman"/>
                <a:cs typeface="Times New Roman"/>
              </a:rPr>
              <a:t>2</a:t>
            </a:r>
            <a:r>
              <a:rPr sz="1600" dirty="0">
                <a:latin typeface="Times New Roman"/>
                <a:cs typeface="Times New Roman"/>
              </a:rPr>
              <a:t>SO</a:t>
            </a:r>
            <a:r>
              <a:rPr sz="1575" baseline="-21164" dirty="0">
                <a:latin typeface="Times New Roman"/>
                <a:cs typeface="Times New Roman"/>
              </a:rPr>
              <a:t>4</a:t>
            </a:r>
            <a:r>
              <a:rPr sz="1575" spc="202" baseline="-21164" dirty="0">
                <a:latin typeface="Times New Roman"/>
                <a:cs typeface="Times New Roman"/>
              </a:rPr>
              <a:t> </a:t>
            </a:r>
            <a:r>
              <a:rPr sz="1600" spc="-5" dirty="0">
                <a:latin typeface="Times New Roman"/>
                <a:cs typeface="Times New Roman"/>
              </a:rPr>
              <a:t>= </a:t>
            </a:r>
            <a:r>
              <a:rPr sz="1600" dirty="0">
                <a:latin typeface="Times New Roman"/>
                <a:cs typeface="Times New Roman"/>
              </a:rPr>
              <a:t>BaSO</a:t>
            </a:r>
            <a:r>
              <a:rPr sz="1575" baseline="-21164" dirty="0">
                <a:latin typeface="Times New Roman"/>
                <a:cs typeface="Times New Roman"/>
              </a:rPr>
              <a:t>4</a:t>
            </a:r>
            <a:r>
              <a:rPr sz="1600" dirty="0">
                <a:latin typeface="Times New Roman"/>
                <a:cs typeface="Times New Roman"/>
              </a:rPr>
              <a:t>↓</a:t>
            </a:r>
            <a:r>
              <a:rPr sz="1600" spc="-5" dirty="0">
                <a:latin typeface="Times New Roman"/>
                <a:cs typeface="Times New Roman"/>
              </a:rPr>
              <a:t> +</a:t>
            </a:r>
            <a:r>
              <a:rPr sz="1600" spc="-10" dirty="0">
                <a:latin typeface="Times New Roman"/>
                <a:cs typeface="Times New Roman"/>
              </a:rPr>
              <a:t> </a:t>
            </a:r>
            <a:r>
              <a:rPr sz="1600" spc="-5" dirty="0">
                <a:latin typeface="Times New Roman"/>
                <a:cs typeface="Times New Roman"/>
              </a:rPr>
              <a:t>2NaNO</a:t>
            </a:r>
            <a:r>
              <a:rPr sz="1575" spc="-7" baseline="-21164" dirty="0">
                <a:latin typeface="Times New Roman"/>
                <a:cs typeface="Times New Roman"/>
              </a:rPr>
              <a:t>3</a:t>
            </a:r>
            <a:r>
              <a:rPr sz="1575" spc="202" baseline="-21164" dirty="0">
                <a:latin typeface="Times New Roman"/>
                <a:cs typeface="Times New Roman"/>
              </a:rPr>
              <a:t> </a:t>
            </a:r>
            <a:r>
              <a:rPr sz="1600" spc="-5" dirty="0">
                <a:latin typeface="Times New Roman"/>
                <a:cs typeface="Times New Roman"/>
              </a:rPr>
              <a:t>(4)</a:t>
            </a:r>
            <a:endParaRPr sz="1600">
              <a:latin typeface="Times New Roman"/>
              <a:cs typeface="Times New Roman"/>
            </a:endParaRPr>
          </a:p>
        </p:txBody>
      </p:sp>
      <p:grpSp>
        <p:nvGrpSpPr>
          <p:cNvPr id="11" name="object 11"/>
          <p:cNvGrpSpPr/>
          <p:nvPr/>
        </p:nvGrpSpPr>
        <p:grpSpPr>
          <a:xfrm>
            <a:off x="6972807" y="1682876"/>
            <a:ext cx="416559" cy="416559"/>
            <a:chOff x="6972807" y="1682876"/>
            <a:chExt cx="416559" cy="416559"/>
          </a:xfrm>
        </p:grpSpPr>
        <p:sp>
          <p:nvSpPr>
            <p:cNvPr id="12" name="object 12"/>
            <p:cNvSpPr/>
            <p:nvPr/>
          </p:nvSpPr>
          <p:spPr>
            <a:xfrm>
              <a:off x="6979157" y="1689226"/>
              <a:ext cx="403860" cy="403860"/>
            </a:xfrm>
            <a:custGeom>
              <a:avLst/>
              <a:gdLst/>
              <a:ahLst/>
              <a:cxnLst/>
              <a:rect l="l" t="t" r="r" b="b"/>
              <a:pathLst>
                <a:path w="403859" h="403860">
                  <a:moveTo>
                    <a:pt x="201930" y="0"/>
                  </a:moveTo>
                  <a:lnTo>
                    <a:pt x="155634" y="5333"/>
                  </a:lnTo>
                  <a:lnTo>
                    <a:pt x="113133" y="20527"/>
                  </a:lnTo>
                  <a:lnTo>
                    <a:pt x="75640" y="44367"/>
                  </a:lnTo>
                  <a:lnTo>
                    <a:pt x="44367" y="75640"/>
                  </a:lnTo>
                  <a:lnTo>
                    <a:pt x="20527" y="113133"/>
                  </a:lnTo>
                  <a:lnTo>
                    <a:pt x="5334" y="155634"/>
                  </a:lnTo>
                  <a:lnTo>
                    <a:pt x="0" y="201929"/>
                  </a:lnTo>
                  <a:lnTo>
                    <a:pt x="5333" y="248225"/>
                  </a:lnTo>
                  <a:lnTo>
                    <a:pt x="20527" y="290726"/>
                  </a:lnTo>
                  <a:lnTo>
                    <a:pt x="44367" y="328219"/>
                  </a:lnTo>
                  <a:lnTo>
                    <a:pt x="75640" y="359492"/>
                  </a:lnTo>
                  <a:lnTo>
                    <a:pt x="113133" y="383332"/>
                  </a:lnTo>
                  <a:lnTo>
                    <a:pt x="155634" y="398525"/>
                  </a:lnTo>
                  <a:lnTo>
                    <a:pt x="201930" y="403859"/>
                  </a:lnTo>
                  <a:lnTo>
                    <a:pt x="248225" y="398525"/>
                  </a:lnTo>
                  <a:lnTo>
                    <a:pt x="290726" y="383332"/>
                  </a:lnTo>
                  <a:lnTo>
                    <a:pt x="328219" y="359492"/>
                  </a:lnTo>
                  <a:lnTo>
                    <a:pt x="359492" y="328219"/>
                  </a:lnTo>
                  <a:lnTo>
                    <a:pt x="383332" y="290726"/>
                  </a:lnTo>
                  <a:lnTo>
                    <a:pt x="398526" y="248225"/>
                  </a:lnTo>
                  <a:lnTo>
                    <a:pt x="403860" y="201929"/>
                  </a:lnTo>
                  <a:lnTo>
                    <a:pt x="398526" y="155634"/>
                  </a:lnTo>
                  <a:lnTo>
                    <a:pt x="383332" y="113133"/>
                  </a:lnTo>
                  <a:lnTo>
                    <a:pt x="359492" y="75640"/>
                  </a:lnTo>
                  <a:lnTo>
                    <a:pt x="328219" y="44367"/>
                  </a:lnTo>
                  <a:lnTo>
                    <a:pt x="290726" y="20527"/>
                  </a:lnTo>
                  <a:lnTo>
                    <a:pt x="248225" y="5333"/>
                  </a:lnTo>
                  <a:lnTo>
                    <a:pt x="201930" y="0"/>
                  </a:lnTo>
                  <a:close/>
                </a:path>
              </a:pathLst>
            </a:custGeom>
            <a:solidFill>
              <a:srgbClr val="5B9BD4"/>
            </a:solidFill>
          </p:spPr>
          <p:txBody>
            <a:bodyPr wrap="square" lIns="0" tIns="0" rIns="0" bIns="0" rtlCol="0"/>
            <a:lstStyle/>
            <a:p>
              <a:endParaRPr/>
            </a:p>
          </p:txBody>
        </p:sp>
        <p:sp>
          <p:nvSpPr>
            <p:cNvPr id="13" name="object 13"/>
            <p:cNvSpPr/>
            <p:nvPr/>
          </p:nvSpPr>
          <p:spPr>
            <a:xfrm>
              <a:off x="6979157" y="1689226"/>
              <a:ext cx="403860" cy="403860"/>
            </a:xfrm>
            <a:custGeom>
              <a:avLst/>
              <a:gdLst/>
              <a:ahLst/>
              <a:cxnLst/>
              <a:rect l="l" t="t" r="r" b="b"/>
              <a:pathLst>
                <a:path w="403859" h="403860">
                  <a:moveTo>
                    <a:pt x="0" y="201929"/>
                  </a:moveTo>
                  <a:lnTo>
                    <a:pt x="5334" y="155634"/>
                  </a:lnTo>
                  <a:lnTo>
                    <a:pt x="20527" y="113133"/>
                  </a:lnTo>
                  <a:lnTo>
                    <a:pt x="44367" y="75640"/>
                  </a:lnTo>
                  <a:lnTo>
                    <a:pt x="75640" y="44367"/>
                  </a:lnTo>
                  <a:lnTo>
                    <a:pt x="113133" y="20527"/>
                  </a:lnTo>
                  <a:lnTo>
                    <a:pt x="155634" y="5333"/>
                  </a:lnTo>
                  <a:lnTo>
                    <a:pt x="201930" y="0"/>
                  </a:lnTo>
                  <a:lnTo>
                    <a:pt x="248225" y="5333"/>
                  </a:lnTo>
                  <a:lnTo>
                    <a:pt x="290726" y="20527"/>
                  </a:lnTo>
                  <a:lnTo>
                    <a:pt x="328219" y="44367"/>
                  </a:lnTo>
                  <a:lnTo>
                    <a:pt x="359492" y="75640"/>
                  </a:lnTo>
                  <a:lnTo>
                    <a:pt x="383332" y="113133"/>
                  </a:lnTo>
                  <a:lnTo>
                    <a:pt x="398526" y="155634"/>
                  </a:lnTo>
                  <a:lnTo>
                    <a:pt x="403860" y="201929"/>
                  </a:lnTo>
                  <a:lnTo>
                    <a:pt x="398526" y="248225"/>
                  </a:lnTo>
                  <a:lnTo>
                    <a:pt x="383332" y="290726"/>
                  </a:lnTo>
                  <a:lnTo>
                    <a:pt x="359492" y="328219"/>
                  </a:lnTo>
                  <a:lnTo>
                    <a:pt x="328219" y="359492"/>
                  </a:lnTo>
                  <a:lnTo>
                    <a:pt x="290726" y="383332"/>
                  </a:lnTo>
                  <a:lnTo>
                    <a:pt x="248225" y="398525"/>
                  </a:lnTo>
                  <a:lnTo>
                    <a:pt x="201930" y="403859"/>
                  </a:lnTo>
                  <a:lnTo>
                    <a:pt x="155634" y="398525"/>
                  </a:lnTo>
                  <a:lnTo>
                    <a:pt x="113133" y="383332"/>
                  </a:lnTo>
                  <a:lnTo>
                    <a:pt x="75640" y="359492"/>
                  </a:lnTo>
                  <a:lnTo>
                    <a:pt x="44367" y="328219"/>
                  </a:lnTo>
                  <a:lnTo>
                    <a:pt x="20527" y="290726"/>
                  </a:lnTo>
                  <a:lnTo>
                    <a:pt x="5333" y="248225"/>
                  </a:lnTo>
                  <a:lnTo>
                    <a:pt x="0" y="201929"/>
                  </a:lnTo>
                  <a:close/>
                </a:path>
              </a:pathLst>
            </a:custGeom>
            <a:ln w="12700">
              <a:solidFill>
                <a:srgbClr val="41709C"/>
              </a:solidFill>
            </a:ln>
          </p:spPr>
          <p:txBody>
            <a:bodyPr wrap="square" lIns="0" tIns="0" rIns="0" bIns="0" rtlCol="0"/>
            <a:lstStyle/>
            <a:p>
              <a:endParaRPr/>
            </a:p>
          </p:txBody>
        </p:sp>
      </p:grpSp>
      <p:sp>
        <p:nvSpPr>
          <p:cNvPr id="14" name="object 14"/>
          <p:cNvSpPr txBox="1"/>
          <p:nvPr/>
        </p:nvSpPr>
        <p:spPr>
          <a:xfrm>
            <a:off x="7118350" y="1744725"/>
            <a:ext cx="129539" cy="269240"/>
          </a:xfrm>
          <a:prstGeom prst="rect">
            <a:avLst/>
          </a:prstGeom>
        </p:spPr>
        <p:txBody>
          <a:bodyPr vert="horz" wrap="square" lIns="0" tIns="12065" rIns="0" bIns="0" rtlCol="0">
            <a:spAutoFit/>
          </a:bodyPr>
          <a:lstStyle/>
          <a:p>
            <a:pPr marL="12700">
              <a:lnSpc>
                <a:spcPct val="100000"/>
              </a:lnSpc>
              <a:spcBef>
                <a:spcPts val="95"/>
              </a:spcBef>
            </a:pPr>
            <a:r>
              <a:rPr sz="1600" dirty="0">
                <a:solidFill>
                  <a:srgbClr val="FFFFFF"/>
                </a:solidFill>
                <a:latin typeface="Calibri"/>
                <a:cs typeface="Calibri"/>
              </a:rPr>
              <a:t>II</a:t>
            </a:r>
            <a:endParaRPr sz="1600">
              <a:latin typeface="Calibri"/>
              <a:cs typeface="Calibri"/>
            </a:endParaRPr>
          </a:p>
        </p:txBody>
      </p:sp>
      <p:sp>
        <p:nvSpPr>
          <p:cNvPr id="15" name="object 15"/>
          <p:cNvSpPr/>
          <p:nvPr/>
        </p:nvSpPr>
        <p:spPr>
          <a:xfrm>
            <a:off x="7396860" y="1140841"/>
            <a:ext cx="237490" cy="423545"/>
          </a:xfrm>
          <a:custGeom>
            <a:avLst/>
            <a:gdLst/>
            <a:ahLst/>
            <a:cxnLst/>
            <a:rect l="l" t="t" r="r" b="b"/>
            <a:pathLst>
              <a:path w="237490" h="423544">
                <a:moveTo>
                  <a:pt x="236981" y="423163"/>
                </a:moveTo>
                <a:lnTo>
                  <a:pt x="190875" y="421624"/>
                </a:lnTo>
                <a:lnTo>
                  <a:pt x="153209" y="417417"/>
                </a:lnTo>
                <a:lnTo>
                  <a:pt x="127807" y="411162"/>
                </a:lnTo>
                <a:lnTo>
                  <a:pt x="118490" y="403478"/>
                </a:lnTo>
                <a:lnTo>
                  <a:pt x="118490" y="231393"/>
                </a:lnTo>
                <a:lnTo>
                  <a:pt x="109192" y="223690"/>
                </a:lnTo>
                <a:lnTo>
                  <a:pt x="83819" y="217392"/>
                </a:lnTo>
                <a:lnTo>
                  <a:pt x="46160" y="213141"/>
                </a:lnTo>
                <a:lnTo>
                  <a:pt x="0" y="211581"/>
                </a:lnTo>
                <a:lnTo>
                  <a:pt x="46160" y="210042"/>
                </a:lnTo>
                <a:lnTo>
                  <a:pt x="83819" y="205835"/>
                </a:lnTo>
                <a:lnTo>
                  <a:pt x="109192" y="199580"/>
                </a:lnTo>
                <a:lnTo>
                  <a:pt x="118490" y="191896"/>
                </a:lnTo>
                <a:lnTo>
                  <a:pt x="118490" y="19811"/>
                </a:lnTo>
                <a:lnTo>
                  <a:pt x="127807" y="12108"/>
                </a:lnTo>
                <a:lnTo>
                  <a:pt x="153209" y="5810"/>
                </a:lnTo>
                <a:lnTo>
                  <a:pt x="190875" y="1559"/>
                </a:lnTo>
                <a:lnTo>
                  <a:pt x="236981" y="0"/>
                </a:lnTo>
              </a:path>
            </a:pathLst>
          </a:custGeom>
          <a:ln w="6350">
            <a:solidFill>
              <a:srgbClr val="5B9BD4"/>
            </a:solidFill>
          </a:ln>
        </p:spPr>
        <p:txBody>
          <a:bodyPr wrap="square" lIns="0" tIns="0" rIns="0" bIns="0" rtlCol="0"/>
          <a:lstStyle/>
          <a:p>
            <a:endParaRPr/>
          </a:p>
        </p:txBody>
      </p:sp>
      <p:sp>
        <p:nvSpPr>
          <p:cNvPr id="16" name="object 16"/>
          <p:cNvSpPr/>
          <p:nvPr/>
        </p:nvSpPr>
        <p:spPr>
          <a:xfrm>
            <a:off x="7383018" y="1764283"/>
            <a:ext cx="237490" cy="423545"/>
          </a:xfrm>
          <a:custGeom>
            <a:avLst/>
            <a:gdLst/>
            <a:ahLst/>
            <a:cxnLst/>
            <a:rect l="l" t="t" r="r" b="b"/>
            <a:pathLst>
              <a:path w="237490" h="423544">
                <a:moveTo>
                  <a:pt x="236981" y="423290"/>
                </a:moveTo>
                <a:lnTo>
                  <a:pt x="190875" y="421731"/>
                </a:lnTo>
                <a:lnTo>
                  <a:pt x="153209" y="417480"/>
                </a:lnTo>
                <a:lnTo>
                  <a:pt x="127807" y="411182"/>
                </a:lnTo>
                <a:lnTo>
                  <a:pt x="118490" y="403478"/>
                </a:lnTo>
                <a:lnTo>
                  <a:pt x="118490" y="231393"/>
                </a:lnTo>
                <a:lnTo>
                  <a:pt x="109174" y="223690"/>
                </a:lnTo>
                <a:lnTo>
                  <a:pt x="83772" y="217392"/>
                </a:lnTo>
                <a:lnTo>
                  <a:pt x="46106" y="213141"/>
                </a:lnTo>
                <a:lnTo>
                  <a:pt x="0" y="211581"/>
                </a:lnTo>
                <a:lnTo>
                  <a:pt x="46106" y="210042"/>
                </a:lnTo>
                <a:lnTo>
                  <a:pt x="83772" y="205835"/>
                </a:lnTo>
                <a:lnTo>
                  <a:pt x="109174" y="199580"/>
                </a:lnTo>
                <a:lnTo>
                  <a:pt x="118490" y="191896"/>
                </a:lnTo>
                <a:lnTo>
                  <a:pt x="118490" y="19811"/>
                </a:lnTo>
                <a:lnTo>
                  <a:pt x="127807" y="12108"/>
                </a:lnTo>
                <a:lnTo>
                  <a:pt x="153209" y="5810"/>
                </a:lnTo>
                <a:lnTo>
                  <a:pt x="190875" y="1559"/>
                </a:lnTo>
                <a:lnTo>
                  <a:pt x="236981" y="0"/>
                </a:lnTo>
              </a:path>
            </a:pathLst>
          </a:custGeom>
          <a:ln w="6350">
            <a:solidFill>
              <a:srgbClr val="5B9BD4"/>
            </a:solidFill>
          </a:ln>
        </p:spPr>
        <p:txBody>
          <a:bodyPr wrap="square" lIns="0" tIns="0" rIns="0" bIns="0" rtlCol="0"/>
          <a:lstStyle/>
          <a:p>
            <a:endParaRPr/>
          </a:p>
        </p:txBody>
      </p:sp>
      <p:sp>
        <p:nvSpPr>
          <p:cNvPr id="17" name="object 17"/>
          <p:cNvSpPr txBox="1"/>
          <p:nvPr/>
        </p:nvSpPr>
        <p:spPr>
          <a:xfrm>
            <a:off x="400913" y="2172461"/>
            <a:ext cx="9497695" cy="3364229"/>
          </a:xfrm>
          <a:prstGeom prst="rect">
            <a:avLst/>
          </a:prstGeom>
        </p:spPr>
        <p:txBody>
          <a:bodyPr vert="horz" wrap="square" lIns="0" tIns="12700" rIns="0" bIns="0" rtlCol="0">
            <a:spAutoFit/>
          </a:bodyPr>
          <a:lstStyle/>
          <a:p>
            <a:pPr marL="381000" indent="-331470">
              <a:lnSpc>
                <a:spcPct val="100000"/>
              </a:lnSpc>
              <a:spcBef>
                <a:spcPts val="100"/>
              </a:spcBef>
              <a:buAutoNum type="arabicParenR"/>
              <a:tabLst>
                <a:tab pos="381635" algn="l"/>
              </a:tabLst>
            </a:pPr>
            <a:r>
              <a:rPr sz="2400" spc="-15" dirty="0">
                <a:latin typeface="Times New Roman"/>
                <a:cs typeface="Times New Roman"/>
              </a:rPr>
              <a:t>Количество</a:t>
            </a:r>
            <a:r>
              <a:rPr sz="2400" spc="-5" dirty="0">
                <a:latin typeface="Times New Roman"/>
                <a:cs typeface="Times New Roman"/>
              </a:rPr>
              <a:t> вещества</a:t>
            </a:r>
            <a:r>
              <a:rPr sz="2400" spc="-10" dirty="0">
                <a:latin typeface="Times New Roman"/>
                <a:cs typeface="Times New Roman"/>
              </a:rPr>
              <a:t> </a:t>
            </a:r>
            <a:r>
              <a:rPr sz="2400" spc="-5" dirty="0">
                <a:latin typeface="Times New Roman"/>
                <a:cs typeface="Times New Roman"/>
              </a:rPr>
              <a:t>реагентов:</a:t>
            </a:r>
            <a:endParaRPr sz="2400">
              <a:latin typeface="Times New Roman"/>
              <a:cs typeface="Times New Roman"/>
            </a:endParaRPr>
          </a:p>
          <a:p>
            <a:pPr marL="278765" marR="409575">
              <a:lnSpc>
                <a:spcPct val="100000"/>
              </a:lnSpc>
            </a:pPr>
            <a:r>
              <a:rPr sz="2400" dirty="0">
                <a:latin typeface="Times New Roman"/>
                <a:cs typeface="Times New Roman"/>
              </a:rPr>
              <a:t>а)</a:t>
            </a:r>
            <a:r>
              <a:rPr sz="2400" spc="-5" dirty="0">
                <a:latin typeface="Times New Roman"/>
                <a:cs typeface="Times New Roman"/>
              </a:rPr>
              <a:t> m(Ba(NO</a:t>
            </a:r>
            <a:r>
              <a:rPr sz="2400" spc="-7" baseline="-20833" dirty="0">
                <a:latin typeface="Times New Roman"/>
                <a:cs typeface="Times New Roman"/>
              </a:rPr>
              <a:t>3</a:t>
            </a:r>
            <a:r>
              <a:rPr sz="2400" spc="-5" dirty="0">
                <a:latin typeface="Times New Roman"/>
                <a:cs typeface="Times New Roman"/>
              </a:rPr>
              <a:t>)</a:t>
            </a:r>
            <a:r>
              <a:rPr sz="2400" spc="-7" baseline="-20833" dirty="0">
                <a:latin typeface="Times New Roman"/>
                <a:cs typeface="Times New Roman"/>
              </a:rPr>
              <a:t>2</a:t>
            </a:r>
            <a:r>
              <a:rPr sz="2400" spc="322" baseline="-20833" dirty="0">
                <a:latin typeface="Times New Roman"/>
                <a:cs typeface="Times New Roman"/>
              </a:rPr>
              <a:t> </a:t>
            </a:r>
            <a:r>
              <a:rPr sz="2400" dirty="0">
                <a:latin typeface="Times New Roman"/>
                <a:cs typeface="Times New Roman"/>
              </a:rPr>
              <a:t>= 0,05∙522</a:t>
            </a:r>
            <a:r>
              <a:rPr sz="2400" spc="-15" dirty="0">
                <a:latin typeface="Times New Roman"/>
                <a:cs typeface="Times New Roman"/>
              </a:rPr>
              <a:t> </a:t>
            </a:r>
            <a:r>
              <a:rPr sz="2400" dirty="0">
                <a:latin typeface="Times New Roman"/>
                <a:cs typeface="Times New Roman"/>
              </a:rPr>
              <a:t>=</a:t>
            </a:r>
            <a:r>
              <a:rPr sz="2400" spc="-10" dirty="0">
                <a:latin typeface="Times New Roman"/>
                <a:cs typeface="Times New Roman"/>
              </a:rPr>
              <a:t> </a:t>
            </a:r>
            <a:r>
              <a:rPr sz="2400" dirty="0">
                <a:latin typeface="Times New Roman"/>
                <a:cs typeface="Times New Roman"/>
              </a:rPr>
              <a:t>26,1 </a:t>
            </a:r>
            <a:r>
              <a:rPr sz="2400" spc="-5" dirty="0">
                <a:latin typeface="Times New Roman"/>
                <a:cs typeface="Times New Roman"/>
              </a:rPr>
              <a:t>г;</a:t>
            </a:r>
            <a:r>
              <a:rPr sz="2400" spc="10" dirty="0">
                <a:latin typeface="Times New Roman"/>
                <a:cs typeface="Times New Roman"/>
              </a:rPr>
              <a:t> </a:t>
            </a:r>
            <a:r>
              <a:rPr sz="2400" spc="-5" dirty="0">
                <a:latin typeface="Times New Roman"/>
                <a:cs typeface="Times New Roman"/>
              </a:rPr>
              <a:t>n(Ba(NO</a:t>
            </a:r>
            <a:r>
              <a:rPr sz="2400" spc="-7" baseline="-20833" dirty="0">
                <a:latin typeface="Times New Roman"/>
                <a:cs typeface="Times New Roman"/>
              </a:rPr>
              <a:t>3</a:t>
            </a:r>
            <a:r>
              <a:rPr sz="2400" spc="-5" dirty="0">
                <a:latin typeface="Times New Roman"/>
                <a:cs typeface="Times New Roman"/>
              </a:rPr>
              <a:t>)</a:t>
            </a:r>
            <a:r>
              <a:rPr sz="2400" spc="-7" baseline="-20833" dirty="0">
                <a:latin typeface="Times New Roman"/>
                <a:cs typeface="Times New Roman"/>
              </a:rPr>
              <a:t>2</a:t>
            </a:r>
            <a:r>
              <a:rPr sz="2400" spc="-5" dirty="0">
                <a:latin typeface="Times New Roman"/>
                <a:cs typeface="Times New Roman"/>
              </a:rPr>
              <a:t>)</a:t>
            </a:r>
            <a:r>
              <a:rPr sz="2400" dirty="0">
                <a:latin typeface="Times New Roman"/>
                <a:cs typeface="Times New Roman"/>
              </a:rPr>
              <a:t> = 26,1/261</a:t>
            </a:r>
            <a:r>
              <a:rPr sz="2400" spc="-15" dirty="0">
                <a:latin typeface="Times New Roman"/>
                <a:cs typeface="Times New Roman"/>
              </a:rPr>
              <a:t> </a:t>
            </a:r>
            <a:r>
              <a:rPr sz="2400" dirty="0">
                <a:latin typeface="Times New Roman"/>
                <a:cs typeface="Times New Roman"/>
              </a:rPr>
              <a:t>=</a:t>
            </a:r>
            <a:r>
              <a:rPr sz="2400" spc="-10" dirty="0">
                <a:latin typeface="Times New Roman"/>
                <a:cs typeface="Times New Roman"/>
              </a:rPr>
              <a:t> </a:t>
            </a:r>
            <a:r>
              <a:rPr sz="2400" dirty="0">
                <a:latin typeface="Times New Roman"/>
                <a:cs typeface="Times New Roman"/>
              </a:rPr>
              <a:t>0,1 </a:t>
            </a:r>
            <a:r>
              <a:rPr sz="2400" spc="-15" dirty="0">
                <a:latin typeface="Times New Roman"/>
                <a:cs typeface="Times New Roman"/>
              </a:rPr>
              <a:t>моль </a:t>
            </a:r>
            <a:r>
              <a:rPr sz="2400" spc="-585" dirty="0">
                <a:latin typeface="Times New Roman"/>
                <a:cs typeface="Times New Roman"/>
              </a:rPr>
              <a:t> </a:t>
            </a:r>
            <a:r>
              <a:rPr sz="2400" dirty="0">
                <a:latin typeface="Times New Roman"/>
                <a:cs typeface="Times New Roman"/>
              </a:rPr>
              <a:t>б) </a:t>
            </a:r>
            <a:r>
              <a:rPr sz="2400" spc="-5" dirty="0">
                <a:latin typeface="Times New Roman"/>
                <a:cs typeface="Times New Roman"/>
              </a:rPr>
              <a:t>n(O</a:t>
            </a:r>
            <a:r>
              <a:rPr sz="2400" spc="-7" baseline="-20833" dirty="0">
                <a:latin typeface="Times New Roman"/>
                <a:cs typeface="Times New Roman"/>
              </a:rPr>
              <a:t>2</a:t>
            </a:r>
            <a:r>
              <a:rPr sz="2400" spc="-5" dirty="0">
                <a:latin typeface="Times New Roman"/>
                <a:cs typeface="Times New Roman"/>
              </a:rPr>
              <a:t>)</a:t>
            </a:r>
            <a:r>
              <a:rPr sz="2400" dirty="0">
                <a:latin typeface="Times New Roman"/>
                <a:cs typeface="Times New Roman"/>
              </a:rPr>
              <a:t> =</a:t>
            </a:r>
            <a:r>
              <a:rPr sz="2400" spc="-10" dirty="0">
                <a:latin typeface="Times New Roman"/>
                <a:cs typeface="Times New Roman"/>
              </a:rPr>
              <a:t> </a:t>
            </a:r>
            <a:r>
              <a:rPr sz="2400" dirty="0">
                <a:latin typeface="Times New Roman"/>
                <a:cs typeface="Times New Roman"/>
              </a:rPr>
              <a:t>8,4/22,4 = 0,375</a:t>
            </a:r>
            <a:r>
              <a:rPr sz="2400" spc="-5" dirty="0">
                <a:latin typeface="Times New Roman"/>
                <a:cs typeface="Times New Roman"/>
              </a:rPr>
              <a:t> </a:t>
            </a:r>
            <a:r>
              <a:rPr sz="2400" spc="-15" dirty="0">
                <a:latin typeface="Times New Roman"/>
                <a:cs typeface="Times New Roman"/>
              </a:rPr>
              <a:t>моль</a:t>
            </a:r>
            <a:endParaRPr sz="2400">
              <a:latin typeface="Times New Roman"/>
              <a:cs typeface="Times New Roman"/>
            </a:endParaRPr>
          </a:p>
          <a:p>
            <a:pPr marL="279400">
              <a:lnSpc>
                <a:spcPct val="100000"/>
              </a:lnSpc>
            </a:pPr>
            <a:r>
              <a:rPr sz="2400" spc="-5" dirty="0">
                <a:latin typeface="Times New Roman"/>
                <a:cs typeface="Times New Roman"/>
              </a:rPr>
              <a:t>в)</a:t>
            </a:r>
            <a:r>
              <a:rPr sz="2400" spc="-10" dirty="0">
                <a:latin typeface="Times New Roman"/>
                <a:cs typeface="Times New Roman"/>
              </a:rPr>
              <a:t> </a:t>
            </a:r>
            <a:r>
              <a:rPr sz="2400" spc="-5" dirty="0">
                <a:latin typeface="Times New Roman"/>
                <a:cs typeface="Times New Roman"/>
              </a:rPr>
              <a:t>n(Na</a:t>
            </a:r>
            <a:r>
              <a:rPr sz="2400" spc="-7" baseline="-20833" dirty="0">
                <a:latin typeface="Times New Roman"/>
                <a:cs typeface="Times New Roman"/>
              </a:rPr>
              <a:t>2</a:t>
            </a:r>
            <a:r>
              <a:rPr sz="2400" spc="-5" dirty="0">
                <a:latin typeface="Times New Roman"/>
                <a:cs typeface="Times New Roman"/>
              </a:rPr>
              <a:t>SO</a:t>
            </a:r>
            <a:r>
              <a:rPr sz="2400" spc="-7" baseline="-20833" dirty="0">
                <a:latin typeface="Times New Roman"/>
                <a:cs typeface="Times New Roman"/>
              </a:rPr>
              <a:t>4</a:t>
            </a:r>
            <a:r>
              <a:rPr sz="2400" spc="-5" dirty="0">
                <a:latin typeface="Times New Roman"/>
                <a:cs typeface="Times New Roman"/>
              </a:rPr>
              <a:t>∙10H</a:t>
            </a:r>
            <a:r>
              <a:rPr sz="2400" spc="-7" baseline="-20833" dirty="0">
                <a:latin typeface="Times New Roman"/>
                <a:cs typeface="Times New Roman"/>
              </a:rPr>
              <a:t>2</a:t>
            </a:r>
            <a:r>
              <a:rPr sz="2400" spc="-5" dirty="0">
                <a:latin typeface="Times New Roman"/>
                <a:cs typeface="Times New Roman"/>
              </a:rPr>
              <a:t>O)</a:t>
            </a:r>
            <a:r>
              <a:rPr sz="2400" spc="5" dirty="0">
                <a:latin typeface="Times New Roman"/>
                <a:cs typeface="Times New Roman"/>
              </a:rPr>
              <a:t> </a:t>
            </a:r>
            <a:r>
              <a:rPr sz="2400" dirty="0">
                <a:latin typeface="Times New Roman"/>
                <a:cs typeface="Times New Roman"/>
              </a:rPr>
              <a:t>=</a:t>
            </a:r>
            <a:r>
              <a:rPr sz="2400" spc="-15" dirty="0">
                <a:latin typeface="Times New Roman"/>
                <a:cs typeface="Times New Roman"/>
              </a:rPr>
              <a:t> </a:t>
            </a:r>
            <a:r>
              <a:rPr sz="2400" dirty="0">
                <a:latin typeface="Times New Roman"/>
                <a:cs typeface="Times New Roman"/>
              </a:rPr>
              <a:t>96,6/322</a:t>
            </a:r>
            <a:r>
              <a:rPr sz="2400" spc="-5" dirty="0">
                <a:latin typeface="Times New Roman"/>
                <a:cs typeface="Times New Roman"/>
              </a:rPr>
              <a:t> </a:t>
            </a:r>
            <a:r>
              <a:rPr sz="2400" dirty="0">
                <a:latin typeface="Times New Roman"/>
                <a:cs typeface="Times New Roman"/>
              </a:rPr>
              <a:t>=</a:t>
            </a:r>
            <a:r>
              <a:rPr sz="2400" spc="-20" dirty="0">
                <a:latin typeface="Times New Roman"/>
                <a:cs typeface="Times New Roman"/>
              </a:rPr>
              <a:t> </a:t>
            </a:r>
            <a:r>
              <a:rPr sz="2400" dirty="0">
                <a:latin typeface="Times New Roman"/>
                <a:cs typeface="Times New Roman"/>
              </a:rPr>
              <a:t>0,3 </a:t>
            </a:r>
            <a:r>
              <a:rPr sz="2400" spc="-10" dirty="0">
                <a:latin typeface="Times New Roman"/>
                <a:cs typeface="Times New Roman"/>
              </a:rPr>
              <a:t>моль</a:t>
            </a:r>
            <a:endParaRPr sz="2400">
              <a:latin typeface="Times New Roman"/>
              <a:cs typeface="Times New Roman"/>
            </a:endParaRPr>
          </a:p>
          <a:p>
            <a:pPr marL="381000" indent="-330835">
              <a:lnSpc>
                <a:spcPct val="100000"/>
              </a:lnSpc>
              <a:spcBef>
                <a:spcPts val="1140"/>
              </a:spcBef>
              <a:buAutoNum type="arabicParenR" startAt="2"/>
              <a:tabLst>
                <a:tab pos="381635" algn="l"/>
              </a:tabLst>
            </a:pPr>
            <a:r>
              <a:rPr sz="2400" spc="-5" dirty="0">
                <a:latin typeface="Times New Roman"/>
                <a:cs typeface="Times New Roman"/>
              </a:rPr>
              <a:t>По</a:t>
            </a:r>
            <a:r>
              <a:rPr sz="2400" spc="-25" dirty="0">
                <a:latin typeface="Times New Roman"/>
                <a:cs typeface="Times New Roman"/>
              </a:rPr>
              <a:t> </a:t>
            </a:r>
            <a:r>
              <a:rPr sz="2400" dirty="0">
                <a:latin typeface="Times New Roman"/>
                <a:cs typeface="Times New Roman"/>
              </a:rPr>
              <a:t>уравнению</a:t>
            </a:r>
            <a:r>
              <a:rPr sz="2400" spc="-30" dirty="0">
                <a:latin typeface="Times New Roman"/>
                <a:cs typeface="Times New Roman"/>
              </a:rPr>
              <a:t> </a:t>
            </a:r>
            <a:r>
              <a:rPr sz="2400" dirty="0">
                <a:latin typeface="Times New Roman"/>
                <a:cs typeface="Times New Roman"/>
              </a:rPr>
              <a:t>(2):</a:t>
            </a:r>
            <a:endParaRPr sz="2400">
              <a:latin typeface="Times New Roman"/>
              <a:cs typeface="Times New Roman"/>
            </a:endParaRPr>
          </a:p>
          <a:p>
            <a:pPr marL="278765">
              <a:lnSpc>
                <a:spcPct val="100000"/>
              </a:lnSpc>
            </a:pPr>
            <a:r>
              <a:rPr sz="2400" spc="-5" dirty="0">
                <a:latin typeface="Times New Roman"/>
                <a:cs typeface="Times New Roman"/>
              </a:rPr>
              <a:t>n(H</a:t>
            </a:r>
            <a:r>
              <a:rPr sz="2400" spc="-7" baseline="-20833" dirty="0">
                <a:latin typeface="Times New Roman"/>
                <a:cs typeface="Times New Roman"/>
              </a:rPr>
              <a:t>2</a:t>
            </a:r>
            <a:r>
              <a:rPr sz="2400" spc="-5" dirty="0">
                <a:latin typeface="Times New Roman"/>
                <a:cs typeface="Times New Roman"/>
              </a:rPr>
              <a:t>O)</a:t>
            </a:r>
            <a:r>
              <a:rPr sz="2400" spc="5" dirty="0">
                <a:latin typeface="Times New Roman"/>
                <a:cs typeface="Times New Roman"/>
              </a:rPr>
              <a:t> </a:t>
            </a:r>
            <a:r>
              <a:rPr sz="2400" dirty="0">
                <a:latin typeface="Times New Roman"/>
                <a:cs typeface="Times New Roman"/>
              </a:rPr>
              <a:t>=</a:t>
            </a:r>
            <a:r>
              <a:rPr sz="2400" spc="-15" dirty="0">
                <a:latin typeface="Times New Roman"/>
                <a:cs typeface="Times New Roman"/>
              </a:rPr>
              <a:t> </a:t>
            </a:r>
            <a:r>
              <a:rPr sz="2400" dirty="0">
                <a:latin typeface="Times New Roman"/>
                <a:cs typeface="Times New Roman"/>
              </a:rPr>
              <a:t>0,375∙2</a:t>
            </a:r>
            <a:r>
              <a:rPr sz="2400" spc="-20" dirty="0">
                <a:latin typeface="Times New Roman"/>
                <a:cs typeface="Times New Roman"/>
              </a:rPr>
              <a:t> </a:t>
            </a:r>
            <a:r>
              <a:rPr sz="2400" dirty="0">
                <a:latin typeface="Times New Roman"/>
                <a:cs typeface="Times New Roman"/>
              </a:rPr>
              <a:t>=</a:t>
            </a:r>
            <a:r>
              <a:rPr sz="2400" spc="-5" dirty="0">
                <a:latin typeface="Times New Roman"/>
                <a:cs typeface="Times New Roman"/>
              </a:rPr>
              <a:t> </a:t>
            </a:r>
            <a:r>
              <a:rPr sz="2400" dirty="0">
                <a:latin typeface="Times New Roman"/>
                <a:cs typeface="Times New Roman"/>
              </a:rPr>
              <a:t>0,75</a:t>
            </a:r>
            <a:r>
              <a:rPr sz="2400" spc="-5" dirty="0">
                <a:latin typeface="Times New Roman"/>
                <a:cs typeface="Times New Roman"/>
              </a:rPr>
              <a:t> </a:t>
            </a:r>
            <a:r>
              <a:rPr sz="2400" spc="-10" dirty="0">
                <a:latin typeface="Times New Roman"/>
                <a:cs typeface="Times New Roman"/>
              </a:rPr>
              <a:t>моль,</a:t>
            </a:r>
            <a:r>
              <a:rPr sz="2400" spc="20" dirty="0">
                <a:latin typeface="Times New Roman"/>
                <a:cs typeface="Times New Roman"/>
              </a:rPr>
              <a:t> </a:t>
            </a:r>
            <a:r>
              <a:rPr sz="2400" spc="-5" dirty="0">
                <a:latin typeface="Times New Roman"/>
                <a:cs typeface="Times New Roman"/>
              </a:rPr>
              <a:t>m(H</a:t>
            </a:r>
            <a:r>
              <a:rPr sz="2400" spc="-7" baseline="-20833" dirty="0">
                <a:latin typeface="Times New Roman"/>
                <a:cs typeface="Times New Roman"/>
              </a:rPr>
              <a:t>2</a:t>
            </a:r>
            <a:r>
              <a:rPr sz="2400" spc="-5" dirty="0">
                <a:latin typeface="Times New Roman"/>
                <a:cs typeface="Times New Roman"/>
              </a:rPr>
              <a:t>O)</a:t>
            </a:r>
            <a:r>
              <a:rPr sz="2400" spc="20" dirty="0">
                <a:latin typeface="Times New Roman"/>
                <a:cs typeface="Times New Roman"/>
              </a:rPr>
              <a:t> </a:t>
            </a:r>
            <a:r>
              <a:rPr sz="2400" dirty="0">
                <a:latin typeface="Times New Roman"/>
                <a:cs typeface="Times New Roman"/>
              </a:rPr>
              <a:t>=</a:t>
            </a:r>
            <a:r>
              <a:rPr sz="2400" spc="-15" dirty="0">
                <a:latin typeface="Times New Roman"/>
                <a:cs typeface="Times New Roman"/>
              </a:rPr>
              <a:t> </a:t>
            </a:r>
            <a:r>
              <a:rPr sz="2400" dirty="0">
                <a:latin typeface="Times New Roman"/>
                <a:cs typeface="Times New Roman"/>
              </a:rPr>
              <a:t>0,75∙18</a:t>
            </a:r>
            <a:r>
              <a:rPr sz="2400" spc="-20" dirty="0">
                <a:latin typeface="Times New Roman"/>
                <a:cs typeface="Times New Roman"/>
              </a:rPr>
              <a:t> </a:t>
            </a:r>
            <a:r>
              <a:rPr sz="2400" dirty="0">
                <a:latin typeface="Times New Roman"/>
                <a:cs typeface="Times New Roman"/>
              </a:rPr>
              <a:t>=</a:t>
            </a:r>
            <a:r>
              <a:rPr sz="2400" spc="-5" dirty="0">
                <a:latin typeface="Times New Roman"/>
                <a:cs typeface="Times New Roman"/>
              </a:rPr>
              <a:t> </a:t>
            </a:r>
            <a:r>
              <a:rPr sz="2400" dirty="0">
                <a:latin typeface="Times New Roman"/>
                <a:cs typeface="Times New Roman"/>
              </a:rPr>
              <a:t>13,5 г</a:t>
            </a:r>
            <a:endParaRPr sz="2400">
              <a:latin typeface="Times New Roman"/>
              <a:cs typeface="Times New Roman"/>
            </a:endParaRPr>
          </a:p>
          <a:p>
            <a:pPr marL="436880" indent="-331470">
              <a:lnSpc>
                <a:spcPct val="100000"/>
              </a:lnSpc>
              <a:spcBef>
                <a:spcPts val="2105"/>
              </a:spcBef>
              <a:buAutoNum type="arabicParenR" startAt="3"/>
              <a:tabLst>
                <a:tab pos="437515" algn="l"/>
              </a:tabLst>
            </a:pPr>
            <a:r>
              <a:rPr sz="2400" spc="-5" dirty="0">
                <a:latin typeface="Times New Roman"/>
                <a:cs typeface="Times New Roman"/>
              </a:rPr>
              <a:t>По</a:t>
            </a:r>
            <a:r>
              <a:rPr sz="2400" spc="-20" dirty="0">
                <a:latin typeface="Times New Roman"/>
                <a:cs typeface="Times New Roman"/>
              </a:rPr>
              <a:t> </a:t>
            </a:r>
            <a:r>
              <a:rPr sz="2400" dirty="0">
                <a:latin typeface="Times New Roman"/>
                <a:cs typeface="Times New Roman"/>
              </a:rPr>
              <a:t>уравнению</a:t>
            </a:r>
            <a:r>
              <a:rPr sz="2400" spc="-25" dirty="0">
                <a:latin typeface="Times New Roman"/>
                <a:cs typeface="Times New Roman"/>
              </a:rPr>
              <a:t> </a:t>
            </a:r>
            <a:r>
              <a:rPr sz="2400" dirty="0">
                <a:latin typeface="Times New Roman"/>
                <a:cs typeface="Times New Roman"/>
              </a:rPr>
              <a:t>(3):</a:t>
            </a:r>
            <a:endParaRPr sz="2400">
              <a:latin typeface="Times New Roman"/>
              <a:cs typeface="Times New Roman"/>
            </a:endParaRPr>
          </a:p>
          <a:p>
            <a:pPr marL="334645">
              <a:lnSpc>
                <a:spcPct val="100000"/>
              </a:lnSpc>
              <a:spcBef>
                <a:spcPts val="5"/>
              </a:spcBef>
            </a:pPr>
            <a:r>
              <a:rPr sz="2400" spc="-5" dirty="0">
                <a:latin typeface="Times New Roman"/>
                <a:cs typeface="Times New Roman"/>
              </a:rPr>
              <a:t>n(Na</a:t>
            </a:r>
            <a:r>
              <a:rPr sz="2400" spc="-7" baseline="-20833" dirty="0">
                <a:latin typeface="Times New Roman"/>
                <a:cs typeface="Times New Roman"/>
              </a:rPr>
              <a:t>2</a:t>
            </a:r>
            <a:r>
              <a:rPr sz="2400" spc="-5" dirty="0">
                <a:latin typeface="Times New Roman"/>
                <a:cs typeface="Times New Roman"/>
              </a:rPr>
              <a:t>SO</a:t>
            </a:r>
            <a:r>
              <a:rPr sz="2400" spc="-7" baseline="-20833" dirty="0">
                <a:latin typeface="Times New Roman"/>
                <a:cs typeface="Times New Roman"/>
              </a:rPr>
              <a:t>4</a:t>
            </a:r>
            <a:r>
              <a:rPr sz="2400" spc="-5" dirty="0">
                <a:latin typeface="Times New Roman"/>
                <a:cs typeface="Times New Roman"/>
              </a:rPr>
              <a:t>) </a:t>
            </a:r>
            <a:r>
              <a:rPr sz="2400" dirty="0">
                <a:latin typeface="Times New Roman"/>
                <a:cs typeface="Times New Roman"/>
              </a:rPr>
              <a:t>= n(Na</a:t>
            </a:r>
            <a:r>
              <a:rPr sz="2400" baseline="-20833" dirty="0">
                <a:latin typeface="Times New Roman"/>
                <a:cs typeface="Times New Roman"/>
              </a:rPr>
              <a:t>2</a:t>
            </a:r>
            <a:r>
              <a:rPr sz="2400" dirty="0">
                <a:latin typeface="Times New Roman"/>
                <a:cs typeface="Times New Roman"/>
              </a:rPr>
              <a:t>SO</a:t>
            </a:r>
            <a:r>
              <a:rPr sz="2400" baseline="-20833" dirty="0">
                <a:latin typeface="Times New Roman"/>
                <a:cs typeface="Times New Roman"/>
              </a:rPr>
              <a:t>4</a:t>
            </a:r>
            <a:r>
              <a:rPr sz="2400" dirty="0">
                <a:latin typeface="Times New Roman"/>
                <a:cs typeface="Times New Roman"/>
              </a:rPr>
              <a:t>∙10H</a:t>
            </a:r>
            <a:r>
              <a:rPr sz="2400" baseline="-20833" dirty="0">
                <a:latin typeface="Times New Roman"/>
                <a:cs typeface="Times New Roman"/>
              </a:rPr>
              <a:t>2</a:t>
            </a:r>
            <a:r>
              <a:rPr sz="2400" dirty="0">
                <a:latin typeface="Times New Roman"/>
                <a:cs typeface="Times New Roman"/>
              </a:rPr>
              <a:t>O) =</a:t>
            </a:r>
            <a:r>
              <a:rPr sz="2400" spc="-5" dirty="0">
                <a:latin typeface="Times New Roman"/>
                <a:cs typeface="Times New Roman"/>
              </a:rPr>
              <a:t> </a:t>
            </a:r>
            <a:r>
              <a:rPr sz="2400" dirty="0">
                <a:latin typeface="Times New Roman"/>
                <a:cs typeface="Times New Roman"/>
              </a:rPr>
              <a:t>0,3 </a:t>
            </a:r>
            <a:r>
              <a:rPr sz="2400" spc="-10" dirty="0">
                <a:latin typeface="Times New Roman"/>
                <a:cs typeface="Times New Roman"/>
              </a:rPr>
              <a:t>моль,</a:t>
            </a:r>
            <a:r>
              <a:rPr sz="2400" spc="5" dirty="0">
                <a:latin typeface="Times New Roman"/>
                <a:cs typeface="Times New Roman"/>
              </a:rPr>
              <a:t> </a:t>
            </a:r>
            <a:r>
              <a:rPr sz="2400" spc="-5" dirty="0">
                <a:latin typeface="Times New Roman"/>
                <a:cs typeface="Times New Roman"/>
              </a:rPr>
              <a:t>m(Na</a:t>
            </a:r>
            <a:r>
              <a:rPr sz="2400" spc="-7" baseline="-20833" dirty="0">
                <a:latin typeface="Times New Roman"/>
                <a:cs typeface="Times New Roman"/>
              </a:rPr>
              <a:t>2</a:t>
            </a:r>
            <a:r>
              <a:rPr sz="2400" spc="-5" dirty="0">
                <a:latin typeface="Times New Roman"/>
                <a:cs typeface="Times New Roman"/>
              </a:rPr>
              <a:t>SO</a:t>
            </a:r>
            <a:r>
              <a:rPr sz="2400" spc="-7" baseline="-20833" dirty="0">
                <a:latin typeface="Times New Roman"/>
                <a:cs typeface="Times New Roman"/>
              </a:rPr>
              <a:t>4</a:t>
            </a:r>
            <a:r>
              <a:rPr sz="2400" spc="-5" dirty="0">
                <a:latin typeface="Times New Roman"/>
                <a:cs typeface="Times New Roman"/>
              </a:rPr>
              <a:t>)</a:t>
            </a:r>
            <a:r>
              <a:rPr sz="2400" spc="5" dirty="0">
                <a:latin typeface="Times New Roman"/>
                <a:cs typeface="Times New Roman"/>
              </a:rPr>
              <a:t> </a:t>
            </a:r>
            <a:r>
              <a:rPr sz="2400" dirty="0">
                <a:latin typeface="Times New Roman"/>
                <a:cs typeface="Times New Roman"/>
              </a:rPr>
              <a:t>= 0,3∙142</a:t>
            </a:r>
            <a:r>
              <a:rPr sz="2400" spc="-15" dirty="0">
                <a:latin typeface="Times New Roman"/>
                <a:cs typeface="Times New Roman"/>
              </a:rPr>
              <a:t> </a:t>
            </a:r>
            <a:r>
              <a:rPr sz="2400" dirty="0">
                <a:latin typeface="Times New Roman"/>
                <a:cs typeface="Times New Roman"/>
              </a:rPr>
              <a:t>=</a:t>
            </a:r>
            <a:r>
              <a:rPr sz="2400" spc="-10" dirty="0">
                <a:latin typeface="Times New Roman"/>
                <a:cs typeface="Times New Roman"/>
              </a:rPr>
              <a:t> </a:t>
            </a:r>
            <a:r>
              <a:rPr sz="2400" dirty="0">
                <a:latin typeface="Times New Roman"/>
                <a:cs typeface="Times New Roman"/>
              </a:rPr>
              <a:t>42,6 г</a:t>
            </a:r>
            <a:endParaRPr sz="2400">
              <a:latin typeface="Times New Roman"/>
              <a:cs typeface="Times New Roman"/>
            </a:endParaRPr>
          </a:p>
        </p:txBody>
      </p:sp>
      <p:sp>
        <p:nvSpPr>
          <p:cNvPr id="18" name="object 18"/>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44</a:t>
            </a:fld>
            <a:endParaRPr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205740" y="219202"/>
            <a:ext cx="11083290" cy="1000760"/>
          </a:xfrm>
          <a:prstGeom prst="rect">
            <a:avLst/>
          </a:prstGeom>
        </p:spPr>
        <p:txBody>
          <a:bodyPr vert="horz" wrap="square" lIns="0" tIns="12065" rIns="0" bIns="0" rtlCol="0">
            <a:spAutoFit/>
          </a:bodyPr>
          <a:lstStyle/>
          <a:p>
            <a:pPr marL="38100" marR="30480">
              <a:lnSpc>
                <a:spcPct val="100000"/>
              </a:lnSpc>
              <a:spcBef>
                <a:spcPts val="95"/>
              </a:spcBef>
            </a:pPr>
            <a:r>
              <a:rPr sz="1600" b="1" spc="-5" dirty="0">
                <a:latin typeface="Times New Roman"/>
                <a:cs typeface="Times New Roman"/>
              </a:rPr>
              <a:t>Пример</a:t>
            </a:r>
            <a:r>
              <a:rPr sz="1600" b="1" spc="5" dirty="0">
                <a:latin typeface="Times New Roman"/>
                <a:cs typeface="Times New Roman"/>
              </a:rPr>
              <a:t> </a:t>
            </a:r>
            <a:r>
              <a:rPr sz="1600" b="1" spc="-5" dirty="0">
                <a:latin typeface="Times New Roman"/>
                <a:cs typeface="Times New Roman"/>
              </a:rPr>
              <a:t>4.</a:t>
            </a:r>
            <a:r>
              <a:rPr sz="1600" b="1" spc="15" dirty="0">
                <a:latin typeface="Times New Roman"/>
                <a:cs typeface="Times New Roman"/>
              </a:rPr>
              <a:t> </a:t>
            </a:r>
            <a:r>
              <a:rPr sz="1600" spc="-10" dirty="0">
                <a:solidFill>
                  <a:srgbClr val="353535"/>
                </a:solidFill>
                <a:latin typeface="Times New Roman"/>
                <a:cs typeface="Times New Roman"/>
              </a:rPr>
              <a:t>Электролиз</a:t>
            </a:r>
            <a:r>
              <a:rPr sz="1600" spc="35" dirty="0">
                <a:solidFill>
                  <a:srgbClr val="353535"/>
                </a:solidFill>
                <a:latin typeface="Times New Roman"/>
                <a:cs typeface="Times New Roman"/>
              </a:rPr>
              <a:t> </a:t>
            </a:r>
            <a:r>
              <a:rPr sz="1600" spc="-10" dirty="0">
                <a:solidFill>
                  <a:srgbClr val="353535"/>
                </a:solidFill>
                <a:latin typeface="Times New Roman"/>
                <a:cs typeface="Times New Roman"/>
              </a:rPr>
              <a:t>5%-ного</a:t>
            </a:r>
            <a:r>
              <a:rPr sz="1600" spc="15" dirty="0">
                <a:solidFill>
                  <a:srgbClr val="353535"/>
                </a:solidFill>
                <a:latin typeface="Times New Roman"/>
                <a:cs typeface="Times New Roman"/>
              </a:rPr>
              <a:t> </a:t>
            </a:r>
            <a:r>
              <a:rPr sz="1600" spc="-5" dirty="0">
                <a:solidFill>
                  <a:srgbClr val="353535"/>
                </a:solidFill>
                <a:latin typeface="Times New Roman"/>
                <a:cs typeface="Times New Roman"/>
              </a:rPr>
              <a:t>раствора</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нитрата</a:t>
            </a:r>
            <a:r>
              <a:rPr sz="1600" spc="20" dirty="0">
                <a:solidFill>
                  <a:srgbClr val="353535"/>
                </a:solidFill>
                <a:latin typeface="Times New Roman"/>
                <a:cs typeface="Times New Roman"/>
              </a:rPr>
              <a:t> </a:t>
            </a:r>
            <a:r>
              <a:rPr sz="1600" spc="-5" dirty="0">
                <a:solidFill>
                  <a:srgbClr val="353535"/>
                </a:solidFill>
                <a:latin typeface="Times New Roman"/>
                <a:cs typeface="Times New Roman"/>
              </a:rPr>
              <a:t>бария</a:t>
            </a:r>
            <a:r>
              <a:rPr sz="1600" spc="5" dirty="0">
                <a:solidFill>
                  <a:srgbClr val="353535"/>
                </a:solidFill>
                <a:latin typeface="Times New Roman"/>
                <a:cs typeface="Times New Roman"/>
              </a:rPr>
              <a:t> </a:t>
            </a:r>
            <a:r>
              <a:rPr sz="1600" spc="-5" dirty="0">
                <a:solidFill>
                  <a:srgbClr val="353535"/>
                </a:solidFill>
                <a:latin typeface="Times New Roman"/>
                <a:cs typeface="Times New Roman"/>
              </a:rPr>
              <a:t>массой</a:t>
            </a:r>
            <a:r>
              <a:rPr sz="1600" spc="35" dirty="0">
                <a:solidFill>
                  <a:srgbClr val="353535"/>
                </a:solidFill>
                <a:latin typeface="Times New Roman"/>
                <a:cs typeface="Times New Roman"/>
              </a:rPr>
              <a:t> </a:t>
            </a:r>
            <a:r>
              <a:rPr sz="1600" spc="-5" dirty="0">
                <a:solidFill>
                  <a:srgbClr val="353535"/>
                </a:solidFill>
                <a:latin typeface="Times New Roman"/>
                <a:cs typeface="Times New Roman"/>
              </a:rPr>
              <a:t>522</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г</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проводили</a:t>
            </a:r>
            <a:r>
              <a:rPr sz="1600" spc="25" dirty="0">
                <a:solidFill>
                  <a:srgbClr val="353535"/>
                </a:solidFill>
                <a:latin typeface="Times New Roman"/>
                <a:cs typeface="Times New Roman"/>
              </a:rPr>
              <a:t> </a:t>
            </a:r>
            <a:r>
              <a:rPr sz="1600" spc="-5" dirty="0">
                <a:solidFill>
                  <a:srgbClr val="353535"/>
                </a:solidFill>
                <a:latin typeface="Times New Roman"/>
                <a:cs typeface="Times New Roman"/>
              </a:rPr>
              <a:t>до </a:t>
            </a:r>
            <a:r>
              <a:rPr sz="1600" spc="-15" dirty="0">
                <a:solidFill>
                  <a:srgbClr val="353535"/>
                </a:solidFill>
                <a:latin typeface="Times New Roman"/>
                <a:cs typeface="Times New Roman"/>
              </a:rPr>
              <a:t>тех</a:t>
            </a:r>
            <a:r>
              <a:rPr sz="1600" spc="15" dirty="0">
                <a:solidFill>
                  <a:srgbClr val="353535"/>
                </a:solidFill>
                <a:latin typeface="Times New Roman"/>
                <a:cs typeface="Times New Roman"/>
              </a:rPr>
              <a:t> </a:t>
            </a:r>
            <a:r>
              <a:rPr sz="1600" spc="-5" dirty="0">
                <a:solidFill>
                  <a:srgbClr val="353535"/>
                </a:solidFill>
                <a:latin typeface="Times New Roman"/>
                <a:cs typeface="Times New Roman"/>
              </a:rPr>
              <a:t>пор,</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пока</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на</a:t>
            </a:r>
            <a:r>
              <a:rPr sz="1600" spc="20" dirty="0">
                <a:solidFill>
                  <a:srgbClr val="353535"/>
                </a:solidFill>
                <a:latin typeface="Times New Roman"/>
                <a:cs typeface="Times New Roman"/>
              </a:rPr>
              <a:t> </a:t>
            </a:r>
            <a:r>
              <a:rPr sz="1600" spc="-15" dirty="0">
                <a:solidFill>
                  <a:srgbClr val="353535"/>
                </a:solidFill>
                <a:latin typeface="Times New Roman"/>
                <a:cs typeface="Times New Roman"/>
              </a:rPr>
              <a:t>аноде</a:t>
            </a:r>
            <a:r>
              <a:rPr sz="1600" spc="15" dirty="0">
                <a:solidFill>
                  <a:srgbClr val="353535"/>
                </a:solidFill>
                <a:latin typeface="Times New Roman"/>
                <a:cs typeface="Times New Roman"/>
              </a:rPr>
              <a:t> </a:t>
            </a:r>
            <a:r>
              <a:rPr sz="1600" spc="-5" dirty="0">
                <a:solidFill>
                  <a:srgbClr val="353535"/>
                </a:solidFill>
                <a:latin typeface="Times New Roman"/>
                <a:cs typeface="Times New Roman"/>
              </a:rPr>
              <a:t>не</a:t>
            </a:r>
            <a:r>
              <a:rPr sz="1600" spc="20" dirty="0">
                <a:solidFill>
                  <a:srgbClr val="353535"/>
                </a:solidFill>
                <a:latin typeface="Times New Roman"/>
                <a:cs typeface="Times New Roman"/>
              </a:rPr>
              <a:t> </a:t>
            </a:r>
            <a:r>
              <a:rPr sz="1600" spc="-5" dirty="0">
                <a:solidFill>
                  <a:srgbClr val="353535"/>
                </a:solidFill>
                <a:latin typeface="Times New Roman"/>
                <a:cs typeface="Times New Roman"/>
              </a:rPr>
              <a:t>выделилось</a:t>
            </a:r>
            <a:r>
              <a:rPr sz="1600" spc="25" dirty="0">
                <a:solidFill>
                  <a:srgbClr val="353535"/>
                </a:solidFill>
                <a:latin typeface="Times New Roman"/>
                <a:cs typeface="Times New Roman"/>
              </a:rPr>
              <a:t> </a:t>
            </a:r>
            <a:r>
              <a:rPr sz="1600" spc="-5" dirty="0">
                <a:solidFill>
                  <a:srgbClr val="353535"/>
                </a:solidFill>
                <a:latin typeface="Times New Roman"/>
                <a:cs typeface="Times New Roman"/>
              </a:rPr>
              <a:t>8,4</a:t>
            </a:r>
            <a:r>
              <a:rPr sz="1600" dirty="0">
                <a:solidFill>
                  <a:srgbClr val="353535"/>
                </a:solidFill>
                <a:latin typeface="Times New Roman"/>
                <a:cs typeface="Times New Roman"/>
              </a:rPr>
              <a:t> </a:t>
            </a:r>
            <a:r>
              <a:rPr sz="1600" spc="-5" dirty="0">
                <a:solidFill>
                  <a:srgbClr val="353535"/>
                </a:solidFill>
                <a:latin typeface="Times New Roman"/>
                <a:cs typeface="Times New Roman"/>
              </a:rPr>
              <a:t>л </a:t>
            </a:r>
            <a:r>
              <a:rPr sz="1600" spc="-385" dirty="0">
                <a:solidFill>
                  <a:srgbClr val="353535"/>
                </a:solidFill>
                <a:latin typeface="Times New Roman"/>
                <a:cs typeface="Times New Roman"/>
              </a:rPr>
              <a:t> </a:t>
            </a:r>
            <a:r>
              <a:rPr sz="1600" spc="-5" dirty="0">
                <a:solidFill>
                  <a:srgbClr val="353535"/>
                </a:solidFill>
                <a:latin typeface="Times New Roman"/>
                <a:cs typeface="Times New Roman"/>
              </a:rPr>
              <a:t>газа.</a:t>
            </a:r>
            <a:r>
              <a:rPr sz="1600" spc="20" dirty="0">
                <a:solidFill>
                  <a:srgbClr val="353535"/>
                </a:solidFill>
                <a:latin typeface="Times New Roman"/>
                <a:cs typeface="Times New Roman"/>
              </a:rPr>
              <a:t> </a:t>
            </a:r>
            <a:r>
              <a:rPr sz="1600" spc="-5" dirty="0">
                <a:solidFill>
                  <a:srgbClr val="353535"/>
                </a:solidFill>
                <a:latin typeface="Times New Roman"/>
                <a:cs typeface="Times New Roman"/>
              </a:rPr>
              <a:t>К</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образовавшему</a:t>
            </a:r>
            <a:r>
              <a:rPr sz="1600" spc="20" dirty="0">
                <a:solidFill>
                  <a:srgbClr val="353535"/>
                </a:solidFill>
                <a:latin typeface="Times New Roman"/>
                <a:cs typeface="Times New Roman"/>
              </a:rPr>
              <a:t> </a:t>
            </a:r>
            <a:r>
              <a:rPr sz="1600" spc="-10" dirty="0">
                <a:solidFill>
                  <a:srgbClr val="353535"/>
                </a:solidFill>
                <a:latin typeface="Times New Roman"/>
                <a:cs typeface="Times New Roman"/>
              </a:rPr>
              <a:t>раствору</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прилили</a:t>
            </a:r>
            <a:r>
              <a:rPr sz="1600" spc="60" dirty="0">
                <a:solidFill>
                  <a:srgbClr val="353535"/>
                </a:solidFill>
                <a:latin typeface="Times New Roman"/>
                <a:cs typeface="Times New Roman"/>
              </a:rPr>
              <a:t> </a:t>
            </a:r>
            <a:r>
              <a:rPr sz="1600" spc="-10" dirty="0">
                <a:solidFill>
                  <a:srgbClr val="353535"/>
                </a:solidFill>
                <a:latin typeface="Times New Roman"/>
                <a:cs typeface="Times New Roman"/>
              </a:rPr>
              <a:t>насыщенный</a:t>
            </a:r>
            <a:r>
              <a:rPr sz="1600" spc="65" dirty="0">
                <a:solidFill>
                  <a:srgbClr val="353535"/>
                </a:solidFill>
                <a:latin typeface="Times New Roman"/>
                <a:cs typeface="Times New Roman"/>
              </a:rPr>
              <a:t> </a:t>
            </a:r>
            <a:r>
              <a:rPr sz="1600" spc="-5" dirty="0">
                <a:solidFill>
                  <a:srgbClr val="353535"/>
                </a:solidFill>
                <a:latin typeface="Times New Roman"/>
                <a:cs typeface="Times New Roman"/>
              </a:rPr>
              <a:t>раствор, </a:t>
            </a:r>
            <a:r>
              <a:rPr sz="1600" spc="-10" dirty="0">
                <a:solidFill>
                  <a:srgbClr val="353535"/>
                </a:solidFill>
                <a:latin typeface="Times New Roman"/>
                <a:cs typeface="Times New Roman"/>
              </a:rPr>
              <a:t>полученный</a:t>
            </a:r>
            <a:r>
              <a:rPr sz="1600" spc="70" dirty="0">
                <a:solidFill>
                  <a:srgbClr val="353535"/>
                </a:solidFill>
                <a:latin typeface="Times New Roman"/>
                <a:cs typeface="Times New Roman"/>
              </a:rPr>
              <a:t> </a:t>
            </a:r>
            <a:r>
              <a:rPr sz="1600" spc="-10" dirty="0">
                <a:solidFill>
                  <a:srgbClr val="353535"/>
                </a:solidFill>
                <a:latin typeface="Times New Roman"/>
                <a:cs typeface="Times New Roman"/>
              </a:rPr>
              <a:t>при</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растворении</a:t>
            </a:r>
            <a:r>
              <a:rPr sz="1600" spc="30" dirty="0">
                <a:solidFill>
                  <a:srgbClr val="353535"/>
                </a:solidFill>
                <a:latin typeface="Times New Roman"/>
                <a:cs typeface="Times New Roman"/>
              </a:rPr>
              <a:t> </a:t>
            </a:r>
            <a:r>
              <a:rPr sz="1600" spc="-5" dirty="0">
                <a:solidFill>
                  <a:srgbClr val="353535"/>
                </a:solidFill>
                <a:latin typeface="Times New Roman"/>
                <a:cs typeface="Times New Roman"/>
              </a:rPr>
              <a:t>96,6</a:t>
            </a:r>
            <a:r>
              <a:rPr sz="1600" dirty="0">
                <a:solidFill>
                  <a:srgbClr val="353535"/>
                </a:solidFill>
                <a:latin typeface="Times New Roman"/>
                <a:cs typeface="Times New Roman"/>
              </a:rPr>
              <a:t> </a:t>
            </a:r>
            <a:r>
              <a:rPr sz="1600" spc="-5" dirty="0">
                <a:solidFill>
                  <a:srgbClr val="353535"/>
                </a:solidFill>
                <a:latin typeface="Times New Roman"/>
                <a:cs typeface="Times New Roman"/>
              </a:rPr>
              <a:t>г</a:t>
            </a:r>
            <a:r>
              <a:rPr sz="1600" spc="15" dirty="0">
                <a:solidFill>
                  <a:srgbClr val="353535"/>
                </a:solidFill>
                <a:latin typeface="Times New Roman"/>
                <a:cs typeface="Times New Roman"/>
              </a:rPr>
              <a:t> </a:t>
            </a:r>
            <a:r>
              <a:rPr sz="1600" spc="-25" dirty="0">
                <a:solidFill>
                  <a:srgbClr val="353535"/>
                </a:solidFill>
                <a:latin typeface="Times New Roman"/>
                <a:cs typeface="Times New Roman"/>
              </a:rPr>
              <a:t>глауберовой</a:t>
            </a:r>
            <a:r>
              <a:rPr sz="1600" spc="25" dirty="0">
                <a:solidFill>
                  <a:srgbClr val="353535"/>
                </a:solidFill>
                <a:latin typeface="Times New Roman"/>
                <a:cs typeface="Times New Roman"/>
              </a:rPr>
              <a:t> </a:t>
            </a:r>
            <a:r>
              <a:rPr sz="1600" spc="-10" dirty="0">
                <a:solidFill>
                  <a:srgbClr val="353535"/>
                </a:solidFill>
                <a:latin typeface="Times New Roman"/>
                <a:cs typeface="Times New Roman"/>
              </a:rPr>
              <a:t>соли </a:t>
            </a:r>
            <a:r>
              <a:rPr sz="1600" spc="-5" dirty="0">
                <a:solidFill>
                  <a:srgbClr val="353535"/>
                </a:solidFill>
                <a:latin typeface="Times New Roman"/>
                <a:cs typeface="Times New Roman"/>
              </a:rPr>
              <a:t> </a:t>
            </a:r>
            <a:r>
              <a:rPr sz="1600" dirty="0">
                <a:solidFill>
                  <a:srgbClr val="353535"/>
                </a:solidFill>
                <a:latin typeface="Times New Roman"/>
                <a:cs typeface="Times New Roman"/>
              </a:rPr>
              <a:t>(Na</a:t>
            </a:r>
            <a:r>
              <a:rPr sz="1575" baseline="-21164" dirty="0">
                <a:solidFill>
                  <a:srgbClr val="353535"/>
                </a:solidFill>
                <a:latin typeface="Times New Roman"/>
                <a:cs typeface="Times New Roman"/>
              </a:rPr>
              <a:t>2</a:t>
            </a:r>
            <a:r>
              <a:rPr sz="1600" dirty="0">
                <a:solidFill>
                  <a:srgbClr val="353535"/>
                </a:solidFill>
                <a:latin typeface="Times New Roman"/>
                <a:cs typeface="Times New Roman"/>
              </a:rPr>
              <a:t>SO</a:t>
            </a:r>
            <a:r>
              <a:rPr sz="1575" baseline="-21164" dirty="0">
                <a:solidFill>
                  <a:srgbClr val="353535"/>
                </a:solidFill>
                <a:latin typeface="Times New Roman"/>
                <a:cs typeface="Times New Roman"/>
              </a:rPr>
              <a:t>4</a:t>
            </a:r>
            <a:r>
              <a:rPr sz="1600" dirty="0">
                <a:solidFill>
                  <a:srgbClr val="353535"/>
                </a:solidFill>
                <a:latin typeface="Times New Roman"/>
                <a:cs typeface="Times New Roman"/>
              </a:rPr>
              <a:t>∙10H</a:t>
            </a:r>
            <a:r>
              <a:rPr sz="1575" baseline="-21164" dirty="0">
                <a:solidFill>
                  <a:srgbClr val="353535"/>
                </a:solidFill>
                <a:latin typeface="Times New Roman"/>
                <a:cs typeface="Times New Roman"/>
              </a:rPr>
              <a:t>2</a:t>
            </a:r>
            <a:r>
              <a:rPr sz="1600" dirty="0">
                <a:solidFill>
                  <a:srgbClr val="353535"/>
                </a:solidFill>
                <a:latin typeface="Times New Roman"/>
                <a:cs typeface="Times New Roman"/>
              </a:rPr>
              <a:t>O)</a:t>
            </a:r>
            <a:r>
              <a:rPr sz="1600" spc="-5" dirty="0">
                <a:solidFill>
                  <a:srgbClr val="353535"/>
                </a:solidFill>
                <a:latin typeface="Times New Roman"/>
                <a:cs typeface="Times New Roman"/>
              </a:rPr>
              <a:t> в</a:t>
            </a:r>
            <a:r>
              <a:rPr sz="1600" spc="-10" dirty="0">
                <a:solidFill>
                  <a:srgbClr val="353535"/>
                </a:solidFill>
                <a:latin typeface="Times New Roman"/>
                <a:cs typeface="Times New Roman"/>
              </a:rPr>
              <a:t> </a:t>
            </a:r>
            <a:r>
              <a:rPr sz="1600" spc="-15" dirty="0">
                <a:solidFill>
                  <a:srgbClr val="353535"/>
                </a:solidFill>
                <a:latin typeface="Times New Roman"/>
                <a:cs typeface="Times New Roman"/>
              </a:rPr>
              <a:t>воде.</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В</a:t>
            </a:r>
            <a:r>
              <a:rPr sz="1600" dirty="0">
                <a:solidFill>
                  <a:srgbClr val="353535"/>
                </a:solidFill>
                <a:latin typeface="Times New Roman"/>
                <a:cs typeface="Times New Roman"/>
              </a:rPr>
              <a:t> </a:t>
            </a:r>
            <a:r>
              <a:rPr sz="1600" spc="-20" dirty="0">
                <a:solidFill>
                  <a:srgbClr val="353535"/>
                </a:solidFill>
                <a:latin typeface="Times New Roman"/>
                <a:cs typeface="Times New Roman"/>
              </a:rPr>
              <a:t>результате</a:t>
            </a:r>
            <a:r>
              <a:rPr sz="1600" spc="10" dirty="0">
                <a:solidFill>
                  <a:srgbClr val="353535"/>
                </a:solidFill>
                <a:latin typeface="Times New Roman"/>
                <a:cs typeface="Times New Roman"/>
              </a:rPr>
              <a:t> </a:t>
            </a:r>
            <a:r>
              <a:rPr sz="1600" spc="-10" dirty="0">
                <a:solidFill>
                  <a:srgbClr val="353535"/>
                </a:solidFill>
                <a:latin typeface="Times New Roman"/>
                <a:cs typeface="Times New Roman"/>
              </a:rPr>
              <a:t>массовая</a:t>
            </a:r>
            <a:r>
              <a:rPr sz="1600" spc="20" dirty="0">
                <a:solidFill>
                  <a:srgbClr val="353535"/>
                </a:solidFill>
                <a:latin typeface="Times New Roman"/>
                <a:cs typeface="Times New Roman"/>
              </a:rPr>
              <a:t> </a:t>
            </a:r>
            <a:r>
              <a:rPr sz="1600" spc="-10" dirty="0">
                <a:solidFill>
                  <a:srgbClr val="353535"/>
                </a:solidFill>
                <a:latin typeface="Times New Roman"/>
                <a:cs typeface="Times New Roman"/>
              </a:rPr>
              <a:t>доля</a:t>
            </a:r>
            <a:r>
              <a:rPr sz="1600" spc="5" dirty="0">
                <a:solidFill>
                  <a:srgbClr val="353535"/>
                </a:solidFill>
                <a:latin typeface="Times New Roman"/>
                <a:cs typeface="Times New Roman"/>
              </a:rPr>
              <a:t> </a:t>
            </a:r>
            <a:r>
              <a:rPr sz="1600" spc="-20" dirty="0">
                <a:solidFill>
                  <a:srgbClr val="353535"/>
                </a:solidFill>
                <a:latin typeface="Times New Roman"/>
                <a:cs typeface="Times New Roman"/>
              </a:rPr>
              <a:t>сульфата</a:t>
            </a:r>
            <a:r>
              <a:rPr sz="1600" spc="35" dirty="0">
                <a:solidFill>
                  <a:srgbClr val="353535"/>
                </a:solidFill>
                <a:latin typeface="Times New Roman"/>
                <a:cs typeface="Times New Roman"/>
              </a:rPr>
              <a:t> </a:t>
            </a:r>
            <a:r>
              <a:rPr sz="1600" spc="-10" dirty="0">
                <a:solidFill>
                  <a:srgbClr val="353535"/>
                </a:solidFill>
                <a:latin typeface="Times New Roman"/>
                <a:cs typeface="Times New Roman"/>
              </a:rPr>
              <a:t>натрия</a:t>
            </a:r>
            <a:r>
              <a:rPr sz="1600" spc="15" dirty="0">
                <a:solidFill>
                  <a:srgbClr val="353535"/>
                </a:solidFill>
                <a:latin typeface="Times New Roman"/>
                <a:cs typeface="Times New Roman"/>
              </a:rPr>
              <a:t> </a:t>
            </a:r>
            <a:r>
              <a:rPr sz="1600" spc="-10" dirty="0">
                <a:solidFill>
                  <a:srgbClr val="353535"/>
                </a:solidFill>
                <a:latin typeface="Times New Roman"/>
                <a:cs typeface="Times New Roman"/>
              </a:rPr>
              <a:t>уменьшилась</a:t>
            </a:r>
            <a:r>
              <a:rPr sz="1600" spc="60" dirty="0">
                <a:solidFill>
                  <a:srgbClr val="353535"/>
                </a:solidFill>
                <a:latin typeface="Times New Roman"/>
                <a:cs typeface="Times New Roman"/>
              </a:rPr>
              <a:t> </a:t>
            </a:r>
            <a:r>
              <a:rPr sz="1600" spc="-5" dirty="0">
                <a:solidFill>
                  <a:srgbClr val="353535"/>
                </a:solidFill>
                <a:latin typeface="Times New Roman"/>
                <a:cs typeface="Times New Roman"/>
              </a:rPr>
              <a:t>в</a:t>
            </a:r>
            <a:r>
              <a:rPr sz="1600" dirty="0">
                <a:solidFill>
                  <a:srgbClr val="353535"/>
                </a:solidFill>
                <a:latin typeface="Times New Roman"/>
                <a:cs typeface="Times New Roman"/>
              </a:rPr>
              <a:t> </a:t>
            </a:r>
            <a:r>
              <a:rPr sz="1600" spc="-5" dirty="0">
                <a:solidFill>
                  <a:srgbClr val="353535"/>
                </a:solidFill>
                <a:latin typeface="Times New Roman"/>
                <a:cs typeface="Times New Roman"/>
              </a:rPr>
              <a:t>4,5</a:t>
            </a:r>
            <a:r>
              <a:rPr sz="1600" spc="5" dirty="0">
                <a:solidFill>
                  <a:srgbClr val="353535"/>
                </a:solidFill>
                <a:latin typeface="Times New Roman"/>
                <a:cs typeface="Times New Roman"/>
              </a:rPr>
              <a:t> </a:t>
            </a:r>
            <a:r>
              <a:rPr sz="1600" spc="-5" dirty="0">
                <a:solidFill>
                  <a:srgbClr val="353535"/>
                </a:solidFill>
                <a:latin typeface="Times New Roman"/>
                <a:cs typeface="Times New Roman"/>
              </a:rPr>
              <a:t>раза.</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Определите</a:t>
            </a:r>
            <a:r>
              <a:rPr sz="1600" spc="40" dirty="0">
                <a:solidFill>
                  <a:srgbClr val="353535"/>
                </a:solidFill>
                <a:latin typeface="Times New Roman"/>
                <a:cs typeface="Times New Roman"/>
              </a:rPr>
              <a:t> </a:t>
            </a:r>
            <a:r>
              <a:rPr sz="1600" spc="-5" dirty="0">
                <a:solidFill>
                  <a:srgbClr val="353535"/>
                </a:solidFill>
                <a:latin typeface="Times New Roman"/>
                <a:cs typeface="Times New Roman"/>
              </a:rPr>
              <a:t>растворимость </a:t>
            </a:r>
            <a:r>
              <a:rPr sz="1600" dirty="0">
                <a:solidFill>
                  <a:srgbClr val="353535"/>
                </a:solidFill>
                <a:latin typeface="Times New Roman"/>
                <a:cs typeface="Times New Roman"/>
              </a:rPr>
              <a:t> </a:t>
            </a:r>
            <a:r>
              <a:rPr sz="1600" spc="-15" dirty="0">
                <a:solidFill>
                  <a:srgbClr val="353535"/>
                </a:solidFill>
                <a:latin typeface="Times New Roman"/>
                <a:cs typeface="Times New Roman"/>
              </a:rPr>
              <a:t>безводного</a:t>
            </a:r>
            <a:r>
              <a:rPr sz="1600" dirty="0">
                <a:solidFill>
                  <a:srgbClr val="353535"/>
                </a:solidFill>
                <a:latin typeface="Times New Roman"/>
                <a:cs typeface="Times New Roman"/>
              </a:rPr>
              <a:t> </a:t>
            </a:r>
            <a:r>
              <a:rPr sz="1600" spc="-20" dirty="0">
                <a:solidFill>
                  <a:srgbClr val="353535"/>
                </a:solidFill>
                <a:latin typeface="Times New Roman"/>
                <a:cs typeface="Times New Roman"/>
              </a:rPr>
              <a:t>сульфата</a:t>
            </a:r>
            <a:r>
              <a:rPr sz="1600" spc="15" dirty="0">
                <a:solidFill>
                  <a:srgbClr val="353535"/>
                </a:solidFill>
                <a:latin typeface="Times New Roman"/>
                <a:cs typeface="Times New Roman"/>
              </a:rPr>
              <a:t> </a:t>
            </a:r>
            <a:r>
              <a:rPr sz="1600" spc="-10" dirty="0">
                <a:solidFill>
                  <a:srgbClr val="353535"/>
                </a:solidFill>
                <a:latin typeface="Times New Roman"/>
                <a:cs typeface="Times New Roman"/>
              </a:rPr>
              <a:t>натрия</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на</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100г</a:t>
            </a:r>
            <a:r>
              <a:rPr sz="1600" spc="-15" dirty="0">
                <a:solidFill>
                  <a:srgbClr val="353535"/>
                </a:solidFill>
                <a:latin typeface="Times New Roman"/>
                <a:cs typeface="Times New Roman"/>
              </a:rPr>
              <a:t> воды.</a:t>
            </a:r>
            <a:endParaRPr sz="1600">
              <a:latin typeface="Times New Roman"/>
              <a:cs typeface="Times New Roman"/>
            </a:endParaRPr>
          </a:p>
        </p:txBody>
      </p:sp>
      <p:sp>
        <p:nvSpPr>
          <p:cNvPr id="3" name="object 3"/>
          <p:cNvSpPr txBox="1"/>
          <p:nvPr/>
        </p:nvSpPr>
        <p:spPr>
          <a:xfrm>
            <a:off x="8187308" y="1187577"/>
            <a:ext cx="229235" cy="188595"/>
          </a:xfrm>
          <a:prstGeom prst="rect">
            <a:avLst/>
          </a:prstGeom>
        </p:spPr>
        <p:txBody>
          <a:bodyPr vert="horz" wrap="square" lIns="0" tIns="14604" rIns="0" bIns="0" rtlCol="0">
            <a:spAutoFit/>
          </a:bodyPr>
          <a:lstStyle/>
          <a:p>
            <a:pPr marL="12700">
              <a:lnSpc>
                <a:spcPct val="100000"/>
              </a:lnSpc>
              <a:spcBef>
                <a:spcPts val="114"/>
              </a:spcBef>
            </a:pPr>
            <a:r>
              <a:rPr sz="1050" spc="5" dirty="0">
                <a:latin typeface="Times New Roman"/>
                <a:cs typeface="Times New Roman"/>
              </a:rPr>
              <a:t>3</a:t>
            </a:r>
            <a:r>
              <a:rPr sz="1050" spc="190" dirty="0">
                <a:latin typeface="Times New Roman"/>
                <a:cs typeface="Times New Roman"/>
              </a:rPr>
              <a:t> </a:t>
            </a:r>
            <a:r>
              <a:rPr sz="1050" spc="5" dirty="0">
                <a:latin typeface="Times New Roman"/>
                <a:cs typeface="Times New Roman"/>
              </a:rPr>
              <a:t>2</a:t>
            </a:r>
            <a:endParaRPr sz="1050">
              <a:latin typeface="Times New Roman"/>
              <a:cs typeface="Times New Roman"/>
            </a:endParaRPr>
          </a:p>
        </p:txBody>
      </p:sp>
      <p:sp>
        <p:nvSpPr>
          <p:cNvPr id="4" name="object 4"/>
          <p:cNvSpPr txBox="1"/>
          <p:nvPr/>
        </p:nvSpPr>
        <p:spPr>
          <a:xfrm>
            <a:off x="9062084" y="1071753"/>
            <a:ext cx="262890" cy="269240"/>
          </a:xfrm>
          <a:prstGeom prst="rect">
            <a:avLst/>
          </a:prstGeom>
        </p:spPr>
        <p:txBody>
          <a:bodyPr vert="horz" wrap="square" lIns="0" tIns="12065" rIns="0" bIns="0" rtlCol="0">
            <a:spAutoFit/>
          </a:bodyPr>
          <a:lstStyle/>
          <a:p>
            <a:pPr marL="12700">
              <a:lnSpc>
                <a:spcPct val="100000"/>
              </a:lnSpc>
              <a:spcBef>
                <a:spcPts val="95"/>
              </a:spcBef>
            </a:pPr>
            <a:r>
              <a:rPr sz="1600" spc="-10" dirty="0">
                <a:latin typeface="Times New Roman"/>
                <a:cs typeface="Times New Roman"/>
              </a:rPr>
              <a:t>(</a:t>
            </a:r>
            <a:r>
              <a:rPr sz="1600" dirty="0">
                <a:latin typeface="Times New Roman"/>
                <a:cs typeface="Times New Roman"/>
              </a:rPr>
              <a:t>1)</a:t>
            </a:r>
            <a:endParaRPr sz="1600">
              <a:latin typeface="Times New Roman"/>
              <a:cs typeface="Times New Roman"/>
            </a:endParaRPr>
          </a:p>
        </p:txBody>
      </p:sp>
      <p:sp>
        <p:nvSpPr>
          <p:cNvPr id="5" name="object 5"/>
          <p:cNvSpPr txBox="1"/>
          <p:nvPr/>
        </p:nvSpPr>
        <p:spPr>
          <a:xfrm>
            <a:off x="397763" y="1244092"/>
            <a:ext cx="3535679" cy="1470660"/>
          </a:xfrm>
          <a:prstGeom prst="rect">
            <a:avLst/>
          </a:prstGeom>
        </p:spPr>
        <p:txBody>
          <a:bodyPr vert="horz" wrap="square" lIns="0" tIns="186690" rIns="0" bIns="0" rtlCol="0">
            <a:spAutoFit/>
          </a:bodyPr>
          <a:lstStyle/>
          <a:p>
            <a:pPr marL="150495">
              <a:lnSpc>
                <a:spcPct val="100000"/>
              </a:lnSpc>
              <a:spcBef>
                <a:spcPts val="1470"/>
              </a:spcBef>
            </a:pPr>
            <a:r>
              <a:rPr sz="2400" b="1" dirty="0">
                <a:latin typeface="Calibri"/>
                <a:cs typeface="Calibri"/>
              </a:rPr>
              <a:t>Д)</a:t>
            </a:r>
            <a:r>
              <a:rPr sz="2400" b="1" spc="-15" dirty="0">
                <a:latin typeface="Calibri"/>
                <a:cs typeface="Calibri"/>
              </a:rPr>
              <a:t> </a:t>
            </a:r>
            <a:r>
              <a:rPr sz="2400" b="1" spc="-5" dirty="0">
                <a:latin typeface="Calibri"/>
                <a:cs typeface="Calibri"/>
              </a:rPr>
              <a:t>Расчёты</a:t>
            </a:r>
            <a:endParaRPr sz="2400">
              <a:latin typeface="Calibri"/>
              <a:cs typeface="Calibri"/>
            </a:endParaRPr>
          </a:p>
          <a:p>
            <a:pPr marL="266700" marR="30480" indent="-228600">
              <a:lnSpc>
                <a:spcPct val="100000"/>
              </a:lnSpc>
              <a:spcBef>
                <a:spcPts val="1370"/>
              </a:spcBef>
            </a:pPr>
            <a:r>
              <a:rPr sz="2400" dirty="0">
                <a:latin typeface="Times New Roman"/>
                <a:cs typeface="Times New Roman"/>
              </a:rPr>
              <a:t>4) </a:t>
            </a:r>
            <a:r>
              <a:rPr sz="2400" spc="-5" dirty="0">
                <a:latin typeface="Times New Roman"/>
                <a:cs typeface="Times New Roman"/>
              </a:rPr>
              <a:t>По </a:t>
            </a:r>
            <a:r>
              <a:rPr sz="2400" dirty="0">
                <a:latin typeface="Times New Roman"/>
                <a:cs typeface="Times New Roman"/>
              </a:rPr>
              <a:t>уравнению (4): </a:t>
            </a:r>
            <a:r>
              <a:rPr sz="2400" spc="5" dirty="0">
                <a:latin typeface="Times New Roman"/>
                <a:cs typeface="Times New Roman"/>
              </a:rPr>
              <a:t> </a:t>
            </a:r>
            <a:r>
              <a:rPr sz="2400" dirty="0">
                <a:latin typeface="Times New Roman"/>
                <a:cs typeface="Times New Roman"/>
              </a:rPr>
              <a:t>имеется</a:t>
            </a:r>
            <a:r>
              <a:rPr sz="2400" spc="-25" dirty="0">
                <a:latin typeface="Times New Roman"/>
                <a:cs typeface="Times New Roman"/>
              </a:rPr>
              <a:t> </a:t>
            </a:r>
            <a:r>
              <a:rPr sz="2400" dirty="0">
                <a:latin typeface="Times New Roman"/>
                <a:cs typeface="Times New Roman"/>
              </a:rPr>
              <a:t>0,3</a:t>
            </a:r>
            <a:r>
              <a:rPr sz="2400" spc="-25" dirty="0">
                <a:latin typeface="Times New Roman"/>
                <a:cs typeface="Times New Roman"/>
              </a:rPr>
              <a:t> </a:t>
            </a:r>
            <a:r>
              <a:rPr sz="2400" spc="-10" dirty="0">
                <a:latin typeface="Times New Roman"/>
                <a:cs typeface="Times New Roman"/>
              </a:rPr>
              <a:t>моль</a:t>
            </a:r>
            <a:r>
              <a:rPr sz="2400" spc="-5" dirty="0">
                <a:latin typeface="Times New Roman"/>
                <a:cs typeface="Times New Roman"/>
              </a:rPr>
              <a:t> Na</a:t>
            </a:r>
            <a:r>
              <a:rPr sz="2400" spc="-7" baseline="-20833" dirty="0">
                <a:latin typeface="Times New Roman"/>
                <a:cs typeface="Times New Roman"/>
              </a:rPr>
              <a:t>2</a:t>
            </a:r>
            <a:r>
              <a:rPr sz="2400" spc="-5" dirty="0">
                <a:latin typeface="Times New Roman"/>
                <a:cs typeface="Times New Roman"/>
              </a:rPr>
              <a:t>SO</a:t>
            </a:r>
            <a:r>
              <a:rPr sz="2400" spc="-7" baseline="-20833" dirty="0">
                <a:latin typeface="Times New Roman"/>
                <a:cs typeface="Times New Roman"/>
              </a:rPr>
              <a:t>4</a:t>
            </a:r>
            <a:endParaRPr sz="2400" baseline="-20833">
              <a:latin typeface="Times New Roman"/>
              <a:cs typeface="Times New Roman"/>
            </a:endParaRPr>
          </a:p>
        </p:txBody>
      </p:sp>
      <p:grpSp>
        <p:nvGrpSpPr>
          <p:cNvPr id="6" name="object 6"/>
          <p:cNvGrpSpPr/>
          <p:nvPr/>
        </p:nvGrpSpPr>
        <p:grpSpPr>
          <a:xfrm>
            <a:off x="6986651" y="1009522"/>
            <a:ext cx="416559" cy="416559"/>
            <a:chOff x="6986651" y="1009522"/>
            <a:chExt cx="416559" cy="416559"/>
          </a:xfrm>
        </p:grpSpPr>
        <p:sp>
          <p:nvSpPr>
            <p:cNvPr id="7" name="object 7"/>
            <p:cNvSpPr/>
            <p:nvPr/>
          </p:nvSpPr>
          <p:spPr>
            <a:xfrm>
              <a:off x="6993001" y="1015872"/>
              <a:ext cx="403860" cy="403860"/>
            </a:xfrm>
            <a:custGeom>
              <a:avLst/>
              <a:gdLst/>
              <a:ahLst/>
              <a:cxnLst/>
              <a:rect l="l" t="t" r="r" b="b"/>
              <a:pathLst>
                <a:path w="403859" h="403859">
                  <a:moveTo>
                    <a:pt x="201930" y="0"/>
                  </a:moveTo>
                  <a:lnTo>
                    <a:pt x="155634" y="5333"/>
                  </a:lnTo>
                  <a:lnTo>
                    <a:pt x="113133" y="20527"/>
                  </a:lnTo>
                  <a:lnTo>
                    <a:pt x="75640" y="44367"/>
                  </a:lnTo>
                  <a:lnTo>
                    <a:pt x="44367" y="75640"/>
                  </a:lnTo>
                  <a:lnTo>
                    <a:pt x="20527" y="113133"/>
                  </a:lnTo>
                  <a:lnTo>
                    <a:pt x="5334" y="155634"/>
                  </a:lnTo>
                  <a:lnTo>
                    <a:pt x="0" y="201929"/>
                  </a:lnTo>
                  <a:lnTo>
                    <a:pt x="5333" y="248225"/>
                  </a:lnTo>
                  <a:lnTo>
                    <a:pt x="20527" y="290726"/>
                  </a:lnTo>
                  <a:lnTo>
                    <a:pt x="44367" y="328219"/>
                  </a:lnTo>
                  <a:lnTo>
                    <a:pt x="75640" y="359492"/>
                  </a:lnTo>
                  <a:lnTo>
                    <a:pt x="113133" y="383332"/>
                  </a:lnTo>
                  <a:lnTo>
                    <a:pt x="155634" y="398525"/>
                  </a:lnTo>
                  <a:lnTo>
                    <a:pt x="201930" y="403859"/>
                  </a:lnTo>
                  <a:lnTo>
                    <a:pt x="248265" y="398525"/>
                  </a:lnTo>
                  <a:lnTo>
                    <a:pt x="290781" y="383332"/>
                  </a:lnTo>
                  <a:lnTo>
                    <a:pt x="328273" y="359492"/>
                  </a:lnTo>
                  <a:lnTo>
                    <a:pt x="359532" y="328219"/>
                  </a:lnTo>
                  <a:lnTo>
                    <a:pt x="383354" y="290726"/>
                  </a:lnTo>
                  <a:lnTo>
                    <a:pt x="398532" y="248225"/>
                  </a:lnTo>
                  <a:lnTo>
                    <a:pt x="403860" y="201929"/>
                  </a:lnTo>
                  <a:lnTo>
                    <a:pt x="398532" y="155634"/>
                  </a:lnTo>
                  <a:lnTo>
                    <a:pt x="383354" y="113133"/>
                  </a:lnTo>
                  <a:lnTo>
                    <a:pt x="359532" y="75640"/>
                  </a:lnTo>
                  <a:lnTo>
                    <a:pt x="328273" y="44367"/>
                  </a:lnTo>
                  <a:lnTo>
                    <a:pt x="290781" y="20527"/>
                  </a:lnTo>
                  <a:lnTo>
                    <a:pt x="248265" y="5333"/>
                  </a:lnTo>
                  <a:lnTo>
                    <a:pt x="201930" y="0"/>
                  </a:lnTo>
                  <a:close/>
                </a:path>
              </a:pathLst>
            </a:custGeom>
            <a:solidFill>
              <a:srgbClr val="5B9BD4"/>
            </a:solidFill>
          </p:spPr>
          <p:txBody>
            <a:bodyPr wrap="square" lIns="0" tIns="0" rIns="0" bIns="0" rtlCol="0"/>
            <a:lstStyle/>
            <a:p>
              <a:endParaRPr/>
            </a:p>
          </p:txBody>
        </p:sp>
        <p:sp>
          <p:nvSpPr>
            <p:cNvPr id="8" name="object 8"/>
            <p:cNvSpPr/>
            <p:nvPr/>
          </p:nvSpPr>
          <p:spPr>
            <a:xfrm>
              <a:off x="6993001" y="1015872"/>
              <a:ext cx="403860" cy="403860"/>
            </a:xfrm>
            <a:custGeom>
              <a:avLst/>
              <a:gdLst/>
              <a:ahLst/>
              <a:cxnLst/>
              <a:rect l="l" t="t" r="r" b="b"/>
              <a:pathLst>
                <a:path w="403859" h="403859">
                  <a:moveTo>
                    <a:pt x="0" y="201929"/>
                  </a:moveTo>
                  <a:lnTo>
                    <a:pt x="5334" y="155634"/>
                  </a:lnTo>
                  <a:lnTo>
                    <a:pt x="20527" y="113133"/>
                  </a:lnTo>
                  <a:lnTo>
                    <a:pt x="44367" y="75640"/>
                  </a:lnTo>
                  <a:lnTo>
                    <a:pt x="75640" y="44367"/>
                  </a:lnTo>
                  <a:lnTo>
                    <a:pt x="113133" y="20527"/>
                  </a:lnTo>
                  <a:lnTo>
                    <a:pt x="155634" y="5333"/>
                  </a:lnTo>
                  <a:lnTo>
                    <a:pt x="201930" y="0"/>
                  </a:lnTo>
                  <a:lnTo>
                    <a:pt x="248265" y="5333"/>
                  </a:lnTo>
                  <a:lnTo>
                    <a:pt x="290781" y="20527"/>
                  </a:lnTo>
                  <a:lnTo>
                    <a:pt x="328273" y="44367"/>
                  </a:lnTo>
                  <a:lnTo>
                    <a:pt x="359532" y="75640"/>
                  </a:lnTo>
                  <a:lnTo>
                    <a:pt x="383354" y="113133"/>
                  </a:lnTo>
                  <a:lnTo>
                    <a:pt x="398532" y="155634"/>
                  </a:lnTo>
                  <a:lnTo>
                    <a:pt x="403860" y="201929"/>
                  </a:lnTo>
                  <a:lnTo>
                    <a:pt x="398532" y="248225"/>
                  </a:lnTo>
                  <a:lnTo>
                    <a:pt x="383354" y="290726"/>
                  </a:lnTo>
                  <a:lnTo>
                    <a:pt x="359532" y="328219"/>
                  </a:lnTo>
                  <a:lnTo>
                    <a:pt x="328273" y="359492"/>
                  </a:lnTo>
                  <a:lnTo>
                    <a:pt x="290781" y="383332"/>
                  </a:lnTo>
                  <a:lnTo>
                    <a:pt x="248265" y="398525"/>
                  </a:lnTo>
                  <a:lnTo>
                    <a:pt x="201930" y="403859"/>
                  </a:lnTo>
                  <a:lnTo>
                    <a:pt x="155634" y="398525"/>
                  </a:lnTo>
                  <a:lnTo>
                    <a:pt x="113133" y="383332"/>
                  </a:lnTo>
                  <a:lnTo>
                    <a:pt x="75640" y="359492"/>
                  </a:lnTo>
                  <a:lnTo>
                    <a:pt x="44367" y="328219"/>
                  </a:lnTo>
                  <a:lnTo>
                    <a:pt x="20527" y="290726"/>
                  </a:lnTo>
                  <a:lnTo>
                    <a:pt x="5333" y="248225"/>
                  </a:lnTo>
                  <a:lnTo>
                    <a:pt x="0" y="201929"/>
                  </a:lnTo>
                  <a:close/>
                </a:path>
              </a:pathLst>
            </a:custGeom>
            <a:ln w="12700">
              <a:solidFill>
                <a:srgbClr val="41709C"/>
              </a:solidFill>
            </a:ln>
          </p:spPr>
          <p:txBody>
            <a:bodyPr wrap="square" lIns="0" tIns="0" rIns="0" bIns="0" rtlCol="0"/>
            <a:lstStyle/>
            <a:p>
              <a:endParaRPr/>
            </a:p>
          </p:txBody>
        </p:sp>
      </p:grpSp>
      <p:sp>
        <p:nvSpPr>
          <p:cNvPr id="9" name="object 9"/>
          <p:cNvSpPr txBox="1"/>
          <p:nvPr/>
        </p:nvSpPr>
        <p:spPr>
          <a:xfrm>
            <a:off x="7156831" y="1071753"/>
            <a:ext cx="1423670" cy="269240"/>
          </a:xfrm>
          <a:prstGeom prst="rect">
            <a:avLst/>
          </a:prstGeom>
        </p:spPr>
        <p:txBody>
          <a:bodyPr vert="horz" wrap="square" lIns="0" tIns="12065" rIns="0" bIns="0" rtlCol="0">
            <a:spAutoFit/>
          </a:bodyPr>
          <a:lstStyle/>
          <a:p>
            <a:pPr marL="12700">
              <a:lnSpc>
                <a:spcPct val="100000"/>
              </a:lnSpc>
              <a:spcBef>
                <a:spcPts val="95"/>
              </a:spcBef>
              <a:tabLst>
                <a:tab pos="457834" algn="l"/>
              </a:tabLst>
            </a:pPr>
            <a:r>
              <a:rPr sz="1600" spc="-5" dirty="0">
                <a:solidFill>
                  <a:srgbClr val="FFFFFF"/>
                </a:solidFill>
                <a:latin typeface="Calibri"/>
                <a:cs typeface="Calibri"/>
              </a:rPr>
              <a:t>I	</a:t>
            </a:r>
            <a:r>
              <a:rPr sz="1600" spc="-10" dirty="0">
                <a:latin typeface="Times New Roman"/>
                <a:cs typeface="Times New Roman"/>
              </a:rPr>
              <a:t>Ba(NO</a:t>
            </a:r>
            <a:r>
              <a:rPr sz="1600" spc="110" dirty="0">
                <a:latin typeface="Times New Roman"/>
                <a:cs typeface="Times New Roman"/>
              </a:rPr>
              <a:t> </a:t>
            </a:r>
            <a:r>
              <a:rPr sz="1600" spc="-5" dirty="0">
                <a:latin typeface="Times New Roman"/>
                <a:cs typeface="Times New Roman"/>
              </a:rPr>
              <a:t>)</a:t>
            </a:r>
            <a:r>
              <a:rPr sz="1600" spc="110" dirty="0">
                <a:latin typeface="Times New Roman"/>
                <a:cs typeface="Times New Roman"/>
              </a:rPr>
              <a:t> </a:t>
            </a:r>
            <a:r>
              <a:rPr sz="1600" spc="-5" dirty="0">
                <a:latin typeface="Times New Roman"/>
                <a:cs typeface="Times New Roman"/>
              </a:rPr>
              <a:t>≠</a:t>
            </a:r>
            <a:endParaRPr sz="1600">
              <a:latin typeface="Times New Roman"/>
              <a:cs typeface="Times New Roman"/>
            </a:endParaRPr>
          </a:p>
        </p:txBody>
      </p:sp>
      <p:sp>
        <p:nvSpPr>
          <p:cNvPr id="10" name="object 10"/>
          <p:cNvSpPr txBox="1"/>
          <p:nvPr/>
        </p:nvSpPr>
        <p:spPr>
          <a:xfrm>
            <a:off x="7549006" y="1315592"/>
            <a:ext cx="3787775" cy="902969"/>
          </a:xfrm>
          <a:prstGeom prst="rect">
            <a:avLst/>
          </a:prstGeom>
        </p:spPr>
        <p:txBody>
          <a:bodyPr vert="horz" wrap="square" lIns="0" tIns="12065" rIns="0" bIns="0" rtlCol="0">
            <a:spAutoFit/>
          </a:bodyPr>
          <a:lstStyle/>
          <a:p>
            <a:pPr marL="65405">
              <a:lnSpc>
                <a:spcPct val="100000"/>
              </a:lnSpc>
              <a:spcBef>
                <a:spcPts val="95"/>
              </a:spcBef>
            </a:pPr>
            <a:r>
              <a:rPr sz="1600" dirty="0">
                <a:latin typeface="Times New Roman"/>
                <a:cs typeface="Times New Roman"/>
              </a:rPr>
              <a:t>2H</a:t>
            </a:r>
            <a:r>
              <a:rPr sz="1575" baseline="-21164" dirty="0">
                <a:latin typeface="Times New Roman"/>
                <a:cs typeface="Times New Roman"/>
              </a:rPr>
              <a:t>2</a:t>
            </a:r>
            <a:r>
              <a:rPr sz="1600" dirty="0">
                <a:latin typeface="Times New Roman"/>
                <a:cs typeface="Times New Roman"/>
              </a:rPr>
              <a:t>O</a:t>
            </a:r>
            <a:r>
              <a:rPr sz="1600" spc="-30" dirty="0">
                <a:latin typeface="Times New Roman"/>
                <a:cs typeface="Times New Roman"/>
              </a:rPr>
              <a:t> </a:t>
            </a:r>
            <a:r>
              <a:rPr sz="1600" spc="-5" dirty="0">
                <a:latin typeface="Times New Roman"/>
                <a:cs typeface="Times New Roman"/>
              </a:rPr>
              <a:t>= </a:t>
            </a:r>
            <a:r>
              <a:rPr sz="1600" dirty="0">
                <a:latin typeface="Times New Roman"/>
                <a:cs typeface="Times New Roman"/>
              </a:rPr>
              <a:t>2H</a:t>
            </a:r>
            <a:r>
              <a:rPr sz="1575" baseline="-21164" dirty="0">
                <a:latin typeface="Times New Roman"/>
                <a:cs typeface="Times New Roman"/>
              </a:rPr>
              <a:t>2</a:t>
            </a:r>
            <a:r>
              <a:rPr sz="1575" spc="179" baseline="-21164" dirty="0">
                <a:latin typeface="Times New Roman"/>
                <a:cs typeface="Times New Roman"/>
              </a:rPr>
              <a:t> </a:t>
            </a:r>
            <a:r>
              <a:rPr sz="1600" spc="-5" dirty="0">
                <a:latin typeface="Times New Roman"/>
                <a:cs typeface="Times New Roman"/>
              </a:rPr>
              <a:t>+ </a:t>
            </a:r>
            <a:r>
              <a:rPr sz="1600" dirty="0">
                <a:latin typeface="Times New Roman"/>
                <a:cs typeface="Times New Roman"/>
              </a:rPr>
              <a:t>O</a:t>
            </a:r>
            <a:r>
              <a:rPr sz="1575" baseline="-21164" dirty="0">
                <a:latin typeface="Times New Roman"/>
                <a:cs typeface="Times New Roman"/>
              </a:rPr>
              <a:t>2</a:t>
            </a:r>
            <a:r>
              <a:rPr sz="1575" spc="195" baseline="-21164" dirty="0">
                <a:latin typeface="Times New Roman"/>
                <a:cs typeface="Times New Roman"/>
              </a:rPr>
              <a:t> </a:t>
            </a:r>
            <a:r>
              <a:rPr sz="1600" spc="-5" dirty="0">
                <a:latin typeface="Times New Roman"/>
                <a:cs typeface="Times New Roman"/>
              </a:rPr>
              <a:t>(2)</a:t>
            </a:r>
            <a:endParaRPr sz="1600">
              <a:latin typeface="Times New Roman"/>
              <a:cs typeface="Times New Roman"/>
            </a:endParaRPr>
          </a:p>
          <a:p>
            <a:pPr marL="38100" marR="30480">
              <a:lnSpc>
                <a:spcPts val="1880"/>
              </a:lnSpc>
              <a:spcBef>
                <a:spcPts val="1280"/>
              </a:spcBef>
            </a:pPr>
            <a:r>
              <a:rPr sz="1600" dirty="0">
                <a:latin typeface="Times New Roman"/>
                <a:cs typeface="Times New Roman"/>
              </a:rPr>
              <a:t>Na</a:t>
            </a:r>
            <a:r>
              <a:rPr sz="1575" baseline="-21164" dirty="0">
                <a:latin typeface="Times New Roman"/>
                <a:cs typeface="Times New Roman"/>
              </a:rPr>
              <a:t>2</a:t>
            </a:r>
            <a:r>
              <a:rPr sz="1600" dirty="0">
                <a:latin typeface="Times New Roman"/>
                <a:cs typeface="Times New Roman"/>
              </a:rPr>
              <a:t>SO</a:t>
            </a:r>
            <a:r>
              <a:rPr sz="1575" baseline="-21164" dirty="0">
                <a:latin typeface="Times New Roman"/>
                <a:cs typeface="Times New Roman"/>
              </a:rPr>
              <a:t>4</a:t>
            </a:r>
            <a:r>
              <a:rPr sz="1600" dirty="0">
                <a:latin typeface="Times New Roman"/>
                <a:cs typeface="Times New Roman"/>
              </a:rPr>
              <a:t>∙10H</a:t>
            </a:r>
            <a:r>
              <a:rPr sz="1575" baseline="-21164" dirty="0">
                <a:latin typeface="Times New Roman"/>
                <a:cs typeface="Times New Roman"/>
              </a:rPr>
              <a:t>2</a:t>
            </a:r>
            <a:r>
              <a:rPr sz="1600" dirty="0">
                <a:latin typeface="Times New Roman"/>
                <a:cs typeface="Times New Roman"/>
              </a:rPr>
              <a:t>O </a:t>
            </a:r>
            <a:r>
              <a:rPr sz="1600" spc="-5" dirty="0">
                <a:latin typeface="Times New Roman"/>
                <a:cs typeface="Times New Roman"/>
              </a:rPr>
              <a:t>= </a:t>
            </a:r>
            <a:r>
              <a:rPr sz="1600" dirty="0">
                <a:latin typeface="Times New Roman"/>
                <a:cs typeface="Times New Roman"/>
              </a:rPr>
              <a:t>Na</a:t>
            </a:r>
            <a:r>
              <a:rPr sz="1575" baseline="-21164" dirty="0">
                <a:latin typeface="Times New Roman"/>
                <a:cs typeface="Times New Roman"/>
              </a:rPr>
              <a:t>2</a:t>
            </a:r>
            <a:r>
              <a:rPr sz="1600" dirty="0">
                <a:latin typeface="Times New Roman"/>
                <a:cs typeface="Times New Roman"/>
              </a:rPr>
              <a:t>SO</a:t>
            </a:r>
            <a:r>
              <a:rPr sz="1575" baseline="-21164" dirty="0">
                <a:latin typeface="Times New Roman"/>
                <a:cs typeface="Times New Roman"/>
              </a:rPr>
              <a:t>4</a:t>
            </a:r>
            <a:r>
              <a:rPr sz="1575" spc="7" baseline="-21164" dirty="0">
                <a:latin typeface="Times New Roman"/>
                <a:cs typeface="Times New Roman"/>
              </a:rPr>
              <a:t> </a:t>
            </a:r>
            <a:r>
              <a:rPr sz="1600" spc="-5" dirty="0">
                <a:latin typeface="Times New Roman"/>
                <a:cs typeface="Times New Roman"/>
              </a:rPr>
              <a:t>+ </a:t>
            </a:r>
            <a:r>
              <a:rPr sz="1600" dirty="0">
                <a:latin typeface="Times New Roman"/>
                <a:cs typeface="Times New Roman"/>
              </a:rPr>
              <a:t>10H</a:t>
            </a:r>
            <a:r>
              <a:rPr sz="1575" baseline="-21164" dirty="0">
                <a:latin typeface="Times New Roman"/>
                <a:cs typeface="Times New Roman"/>
              </a:rPr>
              <a:t>2</a:t>
            </a:r>
            <a:r>
              <a:rPr sz="1600" dirty="0">
                <a:latin typeface="Times New Roman"/>
                <a:cs typeface="Times New Roman"/>
              </a:rPr>
              <a:t>O </a:t>
            </a:r>
            <a:r>
              <a:rPr sz="1600" spc="-5" dirty="0">
                <a:latin typeface="Times New Roman"/>
                <a:cs typeface="Times New Roman"/>
              </a:rPr>
              <a:t>(3) </a:t>
            </a:r>
            <a:r>
              <a:rPr sz="1600" dirty="0">
                <a:latin typeface="Times New Roman"/>
                <a:cs typeface="Times New Roman"/>
              </a:rPr>
              <a:t> </a:t>
            </a:r>
            <a:r>
              <a:rPr sz="1600" spc="-5" dirty="0">
                <a:latin typeface="Times New Roman"/>
                <a:cs typeface="Times New Roman"/>
              </a:rPr>
              <a:t>Ba(NO</a:t>
            </a:r>
            <a:r>
              <a:rPr sz="1575" spc="-7" baseline="-21164" dirty="0">
                <a:latin typeface="Times New Roman"/>
                <a:cs typeface="Times New Roman"/>
              </a:rPr>
              <a:t>3</a:t>
            </a:r>
            <a:r>
              <a:rPr sz="1600" spc="-5" dirty="0">
                <a:latin typeface="Times New Roman"/>
                <a:cs typeface="Times New Roman"/>
              </a:rPr>
              <a:t>)</a:t>
            </a:r>
            <a:r>
              <a:rPr sz="1575" spc="-7" baseline="-21164" dirty="0">
                <a:latin typeface="Times New Roman"/>
                <a:cs typeface="Times New Roman"/>
              </a:rPr>
              <a:t>2</a:t>
            </a:r>
            <a:r>
              <a:rPr sz="1575" spc="217" baseline="-21164" dirty="0">
                <a:latin typeface="Times New Roman"/>
                <a:cs typeface="Times New Roman"/>
              </a:rPr>
              <a:t> </a:t>
            </a:r>
            <a:r>
              <a:rPr sz="1600" spc="-5" dirty="0">
                <a:latin typeface="Times New Roman"/>
                <a:cs typeface="Times New Roman"/>
              </a:rPr>
              <a:t>+</a:t>
            </a:r>
            <a:r>
              <a:rPr sz="1600" dirty="0">
                <a:latin typeface="Times New Roman"/>
                <a:cs typeface="Times New Roman"/>
              </a:rPr>
              <a:t> Na</a:t>
            </a:r>
            <a:r>
              <a:rPr sz="1575" baseline="-21164" dirty="0">
                <a:latin typeface="Times New Roman"/>
                <a:cs typeface="Times New Roman"/>
              </a:rPr>
              <a:t>2</a:t>
            </a:r>
            <a:r>
              <a:rPr sz="1600" dirty="0">
                <a:latin typeface="Times New Roman"/>
                <a:cs typeface="Times New Roman"/>
              </a:rPr>
              <a:t>SO</a:t>
            </a:r>
            <a:r>
              <a:rPr sz="1575" baseline="-21164" dirty="0">
                <a:latin typeface="Times New Roman"/>
                <a:cs typeface="Times New Roman"/>
              </a:rPr>
              <a:t>4</a:t>
            </a:r>
            <a:r>
              <a:rPr sz="1575" spc="202" baseline="-21164" dirty="0">
                <a:latin typeface="Times New Roman"/>
                <a:cs typeface="Times New Roman"/>
              </a:rPr>
              <a:t> </a:t>
            </a:r>
            <a:r>
              <a:rPr sz="1600" spc="-5" dirty="0">
                <a:latin typeface="Times New Roman"/>
                <a:cs typeface="Times New Roman"/>
              </a:rPr>
              <a:t>= </a:t>
            </a:r>
            <a:r>
              <a:rPr sz="1600" dirty="0">
                <a:latin typeface="Times New Roman"/>
                <a:cs typeface="Times New Roman"/>
              </a:rPr>
              <a:t>BaSO</a:t>
            </a:r>
            <a:r>
              <a:rPr sz="1575" baseline="-21164" dirty="0">
                <a:latin typeface="Times New Roman"/>
                <a:cs typeface="Times New Roman"/>
              </a:rPr>
              <a:t>4</a:t>
            </a:r>
            <a:r>
              <a:rPr sz="1600" dirty="0">
                <a:latin typeface="Times New Roman"/>
                <a:cs typeface="Times New Roman"/>
              </a:rPr>
              <a:t>↓</a:t>
            </a:r>
            <a:r>
              <a:rPr sz="1600" spc="-5" dirty="0">
                <a:latin typeface="Times New Roman"/>
                <a:cs typeface="Times New Roman"/>
              </a:rPr>
              <a:t> +</a:t>
            </a:r>
            <a:r>
              <a:rPr sz="1600" spc="-10" dirty="0">
                <a:latin typeface="Times New Roman"/>
                <a:cs typeface="Times New Roman"/>
              </a:rPr>
              <a:t> </a:t>
            </a:r>
            <a:r>
              <a:rPr sz="1600" spc="-5" dirty="0">
                <a:latin typeface="Times New Roman"/>
                <a:cs typeface="Times New Roman"/>
              </a:rPr>
              <a:t>2NaNO</a:t>
            </a:r>
            <a:r>
              <a:rPr sz="1575" spc="-7" baseline="-21164" dirty="0">
                <a:latin typeface="Times New Roman"/>
                <a:cs typeface="Times New Roman"/>
              </a:rPr>
              <a:t>3</a:t>
            </a:r>
            <a:r>
              <a:rPr sz="1575" spc="202" baseline="-21164" dirty="0">
                <a:latin typeface="Times New Roman"/>
                <a:cs typeface="Times New Roman"/>
              </a:rPr>
              <a:t> </a:t>
            </a:r>
            <a:r>
              <a:rPr sz="1600" spc="-5" dirty="0">
                <a:latin typeface="Times New Roman"/>
                <a:cs typeface="Times New Roman"/>
              </a:rPr>
              <a:t>(4)</a:t>
            </a:r>
            <a:endParaRPr sz="1600">
              <a:latin typeface="Times New Roman"/>
              <a:cs typeface="Times New Roman"/>
            </a:endParaRPr>
          </a:p>
        </p:txBody>
      </p:sp>
      <p:grpSp>
        <p:nvGrpSpPr>
          <p:cNvPr id="11" name="object 11"/>
          <p:cNvGrpSpPr/>
          <p:nvPr/>
        </p:nvGrpSpPr>
        <p:grpSpPr>
          <a:xfrm>
            <a:off x="6972807" y="1682876"/>
            <a:ext cx="416559" cy="416559"/>
            <a:chOff x="6972807" y="1682876"/>
            <a:chExt cx="416559" cy="416559"/>
          </a:xfrm>
        </p:grpSpPr>
        <p:sp>
          <p:nvSpPr>
            <p:cNvPr id="12" name="object 12"/>
            <p:cNvSpPr/>
            <p:nvPr/>
          </p:nvSpPr>
          <p:spPr>
            <a:xfrm>
              <a:off x="6979157" y="1689226"/>
              <a:ext cx="403860" cy="403860"/>
            </a:xfrm>
            <a:custGeom>
              <a:avLst/>
              <a:gdLst/>
              <a:ahLst/>
              <a:cxnLst/>
              <a:rect l="l" t="t" r="r" b="b"/>
              <a:pathLst>
                <a:path w="403859" h="403860">
                  <a:moveTo>
                    <a:pt x="201930" y="0"/>
                  </a:moveTo>
                  <a:lnTo>
                    <a:pt x="155634" y="5333"/>
                  </a:lnTo>
                  <a:lnTo>
                    <a:pt x="113133" y="20527"/>
                  </a:lnTo>
                  <a:lnTo>
                    <a:pt x="75640" y="44367"/>
                  </a:lnTo>
                  <a:lnTo>
                    <a:pt x="44367" y="75640"/>
                  </a:lnTo>
                  <a:lnTo>
                    <a:pt x="20527" y="113133"/>
                  </a:lnTo>
                  <a:lnTo>
                    <a:pt x="5334" y="155634"/>
                  </a:lnTo>
                  <a:lnTo>
                    <a:pt x="0" y="201929"/>
                  </a:lnTo>
                  <a:lnTo>
                    <a:pt x="5333" y="248225"/>
                  </a:lnTo>
                  <a:lnTo>
                    <a:pt x="20527" y="290726"/>
                  </a:lnTo>
                  <a:lnTo>
                    <a:pt x="44367" y="328219"/>
                  </a:lnTo>
                  <a:lnTo>
                    <a:pt x="75640" y="359492"/>
                  </a:lnTo>
                  <a:lnTo>
                    <a:pt x="113133" y="383332"/>
                  </a:lnTo>
                  <a:lnTo>
                    <a:pt x="155634" y="398525"/>
                  </a:lnTo>
                  <a:lnTo>
                    <a:pt x="201930" y="403859"/>
                  </a:lnTo>
                  <a:lnTo>
                    <a:pt x="248225" y="398525"/>
                  </a:lnTo>
                  <a:lnTo>
                    <a:pt x="290726" y="383332"/>
                  </a:lnTo>
                  <a:lnTo>
                    <a:pt x="328219" y="359492"/>
                  </a:lnTo>
                  <a:lnTo>
                    <a:pt x="359492" y="328219"/>
                  </a:lnTo>
                  <a:lnTo>
                    <a:pt x="383332" y="290726"/>
                  </a:lnTo>
                  <a:lnTo>
                    <a:pt x="398526" y="248225"/>
                  </a:lnTo>
                  <a:lnTo>
                    <a:pt x="403860" y="201929"/>
                  </a:lnTo>
                  <a:lnTo>
                    <a:pt x="398526" y="155634"/>
                  </a:lnTo>
                  <a:lnTo>
                    <a:pt x="383332" y="113133"/>
                  </a:lnTo>
                  <a:lnTo>
                    <a:pt x="359492" y="75640"/>
                  </a:lnTo>
                  <a:lnTo>
                    <a:pt x="328219" y="44367"/>
                  </a:lnTo>
                  <a:lnTo>
                    <a:pt x="290726" y="20527"/>
                  </a:lnTo>
                  <a:lnTo>
                    <a:pt x="248225" y="5333"/>
                  </a:lnTo>
                  <a:lnTo>
                    <a:pt x="201930" y="0"/>
                  </a:lnTo>
                  <a:close/>
                </a:path>
              </a:pathLst>
            </a:custGeom>
            <a:solidFill>
              <a:srgbClr val="5B9BD4"/>
            </a:solidFill>
          </p:spPr>
          <p:txBody>
            <a:bodyPr wrap="square" lIns="0" tIns="0" rIns="0" bIns="0" rtlCol="0"/>
            <a:lstStyle/>
            <a:p>
              <a:endParaRPr/>
            </a:p>
          </p:txBody>
        </p:sp>
        <p:sp>
          <p:nvSpPr>
            <p:cNvPr id="13" name="object 13"/>
            <p:cNvSpPr/>
            <p:nvPr/>
          </p:nvSpPr>
          <p:spPr>
            <a:xfrm>
              <a:off x="6979157" y="1689226"/>
              <a:ext cx="403860" cy="403860"/>
            </a:xfrm>
            <a:custGeom>
              <a:avLst/>
              <a:gdLst/>
              <a:ahLst/>
              <a:cxnLst/>
              <a:rect l="l" t="t" r="r" b="b"/>
              <a:pathLst>
                <a:path w="403859" h="403860">
                  <a:moveTo>
                    <a:pt x="0" y="201929"/>
                  </a:moveTo>
                  <a:lnTo>
                    <a:pt x="5334" y="155634"/>
                  </a:lnTo>
                  <a:lnTo>
                    <a:pt x="20527" y="113133"/>
                  </a:lnTo>
                  <a:lnTo>
                    <a:pt x="44367" y="75640"/>
                  </a:lnTo>
                  <a:lnTo>
                    <a:pt x="75640" y="44367"/>
                  </a:lnTo>
                  <a:lnTo>
                    <a:pt x="113133" y="20527"/>
                  </a:lnTo>
                  <a:lnTo>
                    <a:pt x="155634" y="5333"/>
                  </a:lnTo>
                  <a:lnTo>
                    <a:pt x="201930" y="0"/>
                  </a:lnTo>
                  <a:lnTo>
                    <a:pt x="248225" y="5333"/>
                  </a:lnTo>
                  <a:lnTo>
                    <a:pt x="290726" y="20527"/>
                  </a:lnTo>
                  <a:lnTo>
                    <a:pt x="328219" y="44367"/>
                  </a:lnTo>
                  <a:lnTo>
                    <a:pt x="359492" y="75640"/>
                  </a:lnTo>
                  <a:lnTo>
                    <a:pt x="383332" y="113133"/>
                  </a:lnTo>
                  <a:lnTo>
                    <a:pt x="398526" y="155634"/>
                  </a:lnTo>
                  <a:lnTo>
                    <a:pt x="403860" y="201929"/>
                  </a:lnTo>
                  <a:lnTo>
                    <a:pt x="398526" y="248225"/>
                  </a:lnTo>
                  <a:lnTo>
                    <a:pt x="383332" y="290726"/>
                  </a:lnTo>
                  <a:lnTo>
                    <a:pt x="359492" y="328219"/>
                  </a:lnTo>
                  <a:lnTo>
                    <a:pt x="328219" y="359492"/>
                  </a:lnTo>
                  <a:lnTo>
                    <a:pt x="290726" y="383332"/>
                  </a:lnTo>
                  <a:lnTo>
                    <a:pt x="248225" y="398525"/>
                  </a:lnTo>
                  <a:lnTo>
                    <a:pt x="201930" y="403859"/>
                  </a:lnTo>
                  <a:lnTo>
                    <a:pt x="155634" y="398525"/>
                  </a:lnTo>
                  <a:lnTo>
                    <a:pt x="113133" y="383332"/>
                  </a:lnTo>
                  <a:lnTo>
                    <a:pt x="75640" y="359492"/>
                  </a:lnTo>
                  <a:lnTo>
                    <a:pt x="44367" y="328219"/>
                  </a:lnTo>
                  <a:lnTo>
                    <a:pt x="20527" y="290726"/>
                  </a:lnTo>
                  <a:lnTo>
                    <a:pt x="5333" y="248225"/>
                  </a:lnTo>
                  <a:lnTo>
                    <a:pt x="0" y="201929"/>
                  </a:lnTo>
                  <a:close/>
                </a:path>
              </a:pathLst>
            </a:custGeom>
            <a:ln w="12700">
              <a:solidFill>
                <a:srgbClr val="41709C"/>
              </a:solidFill>
            </a:ln>
          </p:spPr>
          <p:txBody>
            <a:bodyPr wrap="square" lIns="0" tIns="0" rIns="0" bIns="0" rtlCol="0"/>
            <a:lstStyle/>
            <a:p>
              <a:endParaRPr/>
            </a:p>
          </p:txBody>
        </p:sp>
      </p:grpSp>
      <p:sp>
        <p:nvSpPr>
          <p:cNvPr id="14" name="object 14"/>
          <p:cNvSpPr txBox="1"/>
          <p:nvPr/>
        </p:nvSpPr>
        <p:spPr>
          <a:xfrm>
            <a:off x="7118350" y="1744725"/>
            <a:ext cx="129539" cy="269240"/>
          </a:xfrm>
          <a:prstGeom prst="rect">
            <a:avLst/>
          </a:prstGeom>
        </p:spPr>
        <p:txBody>
          <a:bodyPr vert="horz" wrap="square" lIns="0" tIns="12065" rIns="0" bIns="0" rtlCol="0">
            <a:spAutoFit/>
          </a:bodyPr>
          <a:lstStyle/>
          <a:p>
            <a:pPr marL="12700">
              <a:lnSpc>
                <a:spcPct val="100000"/>
              </a:lnSpc>
              <a:spcBef>
                <a:spcPts val="95"/>
              </a:spcBef>
            </a:pPr>
            <a:r>
              <a:rPr sz="1600" dirty="0">
                <a:solidFill>
                  <a:srgbClr val="FFFFFF"/>
                </a:solidFill>
                <a:latin typeface="Calibri"/>
                <a:cs typeface="Calibri"/>
              </a:rPr>
              <a:t>II</a:t>
            </a:r>
            <a:endParaRPr sz="1600">
              <a:latin typeface="Calibri"/>
              <a:cs typeface="Calibri"/>
            </a:endParaRPr>
          </a:p>
        </p:txBody>
      </p:sp>
      <p:sp>
        <p:nvSpPr>
          <p:cNvPr id="15" name="object 15"/>
          <p:cNvSpPr/>
          <p:nvPr/>
        </p:nvSpPr>
        <p:spPr>
          <a:xfrm>
            <a:off x="7396860" y="1140841"/>
            <a:ext cx="237490" cy="423545"/>
          </a:xfrm>
          <a:custGeom>
            <a:avLst/>
            <a:gdLst/>
            <a:ahLst/>
            <a:cxnLst/>
            <a:rect l="l" t="t" r="r" b="b"/>
            <a:pathLst>
              <a:path w="237490" h="423544">
                <a:moveTo>
                  <a:pt x="236981" y="423163"/>
                </a:moveTo>
                <a:lnTo>
                  <a:pt x="190875" y="421624"/>
                </a:lnTo>
                <a:lnTo>
                  <a:pt x="153209" y="417417"/>
                </a:lnTo>
                <a:lnTo>
                  <a:pt x="127807" y="411162"/>
                </a:lnTo>
                <a:lnTo>
                  <a:pt x="118490" y="403478"/>
                </a:lnTo>
                <a:lnTo>
                  <a:pt x="118490" y="231393"/>
                </a:lnTo>
                <a:lnTo>
                  <a:pt x="109192" y="223690"/>
                </a:lnTo>
                <a:lnTo>
                  <a:pt x="83819" y="217392"/>
                </a:lnTo>
                <a:lnTo>
                  <a:pt x="46160" y="213141"/>
                </a:lnTo>
                <a:lnTo>
                  <a:pt x="0" y="211581"/>
                </a:lnTo>
                <a:lnTo>
                  <a:pt x="46160" y="210042"/>
                </a:lnTo>
                <a:lnTo>
                  <a:pt x="83819" y="205835"/>
                </a:lnTo>
                <a:lnTo>
                  <a:pt x="109192" y="199580"/>
                </a:lnTo>
                <a:lnTo>
                  <a:pt x="118490" y="191896"/>
                </a:lnTo>
                <a:lnTo>
                  <a:pt x="118490" y="19811"/>
                </a:lnTo>
                <a:lnTo>
                  <a:pt x="127807" y="12108"/>
                </a:lnTo>
                <a:lnTo>
                  <a:pt x="153209" y="5810"/>
                </a:lnTo>
                <a:lnTo>
                  <a:pt x="190875" y="1559"/>
                </a:lnTo>
                <a:lnTo>
                  <a:pt x="236981" y="0"/>
                </a:lnTo>
              </a:path>
            </a:pathLst>
          </a:custGeom>
          <a:ln w="6350">
            <a:solidFill>
              <a:srgbClr val="5B9BD4"/>
            </a:solidFill>
          </a:ln>
        </p:spPr>
        <p:txBody>
          <a:bodyPr wrap="square" lIns="0" tIns="0" rIns="0" bIns="0" rtlCol="0"/>
          <a:lstStyle/>
          <a:p>
            <a:endParaRPr/>
          </a:p>
        </p:txBody>
      </p:sp>
      <p:sp>
        <p:nvSpPr>
          <p:cNvPr id="16" name="object 16"/>
          <p:cNvSpPr/>
          <p:nvPr/>
        </p:nvSpPr>
        <p:spPr>
          <a:xfrm>
            <a:off x="7383018" y="1764283"/>
            <a:ext cx="237490" cy="423545"/>
          </a:xfrm>
          <a:custGeom>
            <a:avLst/>
            <a:gdLst/>
            <a:ahLst/>
            <a:cxnLst/>
            <a:rect l="l" t="t" r="r" b="b"/>
            <a:pathLst>
              <a:path w="237490" h="423544">
                <a:moveTo>
                  <a:pt x="236981" y="423290"/>
                </a:moveTo>
                <a:lnTo>
                  <a:pt x="190875" y="421731"/>
                </a:lnTo>
                <a:lnTo>
                  <a:pt x="153209" y="417480"/>
                </a:lnTo>
                <a:lnTo>
                  <a:pt x="127807" y="411182"/>
                </a:lnTo>
                <a:lnTo>
                  <a:pt x="118490" y="403478"/>
                </a:lnTo>
                <a:lnTo>
                  <a:pt x="118490" y="231393"/>
                </a:lnTo>
                <a:lnTo>
                  <a:pt x="109174" y="223690"/>
                </a:lnTo>
                <a:lnTo>
                  <a:pt x="83772" y="217392"/>
                </a:lnTo>
                <a:lnTo>
                  <a:pt x="46106" y="213141"/>
                </a:lnTo>
                <a:lnTo>
                  <a:pt x="0" y="211581"/>
                </a:lnTo>
                <a:lnTo>
                  <a:pt x="46106" y="210042"/>
                </a:lnTo>
                <a:lnTo>
                  <a:pt x="83772" y="205835"/>
                </a:lnTo>
                <a:lnTo>
                  <a:pt x="109174" y="199580"/>
                </a:lnTo>
                <a:lnTo>
                  <a:pt x="118490" y="191896"/>
                </a:lnTo>
                <a:lnTo>
                  <a:pt x="118490" y="19811"/>
                </a:lnTo>
                <a:lnTo>
                  <a:pt x="127807" y="12108"/>
                </a:lnTo>
                <a:lnTo>
                  <a:pt x="153209" y="5810"/>
                </a:lnTo>
                <a:lnTo>
                  <a:pt x="190875" y="1559"/>
                </a:lnTo>
                <a:lnTo>
                  <a:pt x="236981" y="0"/>
                </a:lnTo>
              </a:path>
            </a:pathLst>
          </a:custGeom>
          <a:ln w="6350">
            <a:solidFill>
              <a:srgbClr val="5B9BD4"/>
            </a:solidFill>
          </a:ln>
        </p:spPr>
        <p:txBody>
          <a:bodyPr wrap="square" lIns="0" tIns="0" rIns="0" bIns="0" rtlCol="0"/>
          <a:lstStyle/>
          <a:p>
            <a:endParaRPr/>
          </a:p>
        </p:txBody>
      </p:sp>
      <p:sp>
        <p:nvSpPr>
          <p:cNvPr id="17" name="object 17"/>
          <p:cNvSpPr txBox="1"/>
          <p:nvPr/>
        </p:nvSpPr>
        <p:spPr>
          <a:xfrm>
            <a:off x="626363" y="2689352"/>
            <a:ext cx="9324340" cy="1123315"/>
          </a:xfrm>
          <a:prstGeom prst="rect">
            <a:avLst/>
          </a:prstGeom>
        </p:spPr>
        <p:txBody>
          <a:bodyPr vert="horz" wrap="square" lIns="0" tIns="12700" rIns="0" bIns="0" rtlCol="0">
            <a:spAutoFit/>
          </a:bodyPr>
          <a:lstStyle/>
          <a:p>
            <a:pPr marL="38100">
              <a:lnSpc>
                <a:spcPct val="100000"/>
              </a:lnSpc>
              <a:spcBef>
                <a:spcPts val="100"/>
              </a:spcBef>
            </a:pPr>
            <a:r>
              <a:rPr sz="2400" spc="-5" dirty="0">
                <a:latin typeface="Times New Roman"/>
                <a:cs typeface="Times New Roman"/>
              </a:rPr>
              <a:t>прореагирует</a:t>
            </a:r>
            <a:r>
              <a:rPr sz="2400" spc="-30" dirty="0">
                <a:latin typeface="Times New Roman"/>
                <a:cs typeface="Times New Roman"/>
              </a:rPr>
              <a:t> </a:t>
            </a:r>
            <a:r>
              <a:rPr sz="2400" dirty="0">
                <a:latin typeface="Times New Roman"/>
                <a:cs typeface="Times New Roman"/>
              </a:rPr>
              <a:t>0,1</a:t>
            </a:r>
            <a:r>
              <a:rPr sz="2400" spc="-10" dirty="0">
                <a:latin typeface="Times New Roman"/>
                <a:cs typeface="Times New Roman"/>
              </a:rPr>
              <a:t> моль</a:t>
            </a:r>
            <a:r>
              <a:rPr sz="2400" spc="5" dirty="0">
                <a:latin typeface="Times New Roman"/>
                <a:cs typeface="Times New Roman"/>
              </a:rPr>
              <a:t> </a:t>
            </a:r>
            <a:r>
              <a:rPr sz="2400" spc="-5" dirty="0">
                <a:latin typeface="Times New Roman"/>
                <a:cs typeface="Times New Roman"/>
              </a:rPr>
              <a:t>Na</a:t>
            </a:r>
            <a:r>
              <a:rPr sz="2400" spc="-7" baseline="-20833" dirty="0">
                <a:latin typeface="Times New Roman"/>
                <a:cs typeface="Times New Roman"/>
              </a:rPr>
              <a:t>2</a:t>
            </a:r>
            <a:r>
              <a:rPr sz="2400" spc="-5" dirty="0">
                <a:latin typeface="Times New Roman"/>
                <a:cs typeface="Times New Roman"/>
              </a:rPr>
              <a:t>SO</a:t>
            </a:r>
            <a:r>
              <a:rPr sz="2400" spc="-7" baseline="-20833" dirty="0">
                <a:latin typeface="Times New Roman"/>
                <a:cs typeface="Times New Roman"/>
              </a:rPr>
              <a:t>4</a:t>
            </a:r>
            <a:endParaRPr sz="2400" baseline="-20833">
              <a:latin typeface="Times New Roman"/>
              <a:cs typeface="Times New Roman"/>
            </a:endParaRPr>
          </a:p>
          <a:p>
            <a:pPr marL="38100">
              <a:lnSpc>
                <a:spcPct val="100000"/>
              </a:lnSpc>
            </a:pPr>
            <a:r>
              <a:rPr sz="2400" spc="10" dirty="0">
                <a:latin typeface="Times New Roman"/>
                <a:cs typeface="Times New Roman"/>
              </a:rPr>
              <a:t>останется</a:t>
            </a:r>
            <a:r>
              <a:rPr sz="2400" spc="-5" dirty="0">
                <a:latin typeface="Times New Roman"/>
                <a:cs typeface="Times New Roman"/>
              </a:rPr>
              <a:t> </a:t>
            </a:r>
            <a:r>
              <a:rPr sz="2400" dirty="0">
                <a:latin typeface="Times New Roman"/>
                <a:cs typeface="Times New Roman"/>
              </a:rPr>
              <a:t>(0,3</a:t>
            </a:r>
            <a:r>
              <a:rPr sz="2400" spc="10" dirty="0">
                <a:latin typeface="Times New Roman"/>
                <a:cs typeface="Times New Roman"/>
              </a:rPr>
              <a:t> </a:t>
            </a:r>
            <a:r>
              <a:rPr sz="2400" dirty="0">
                <a:latin typeface="Times New Roman"/>
                <a:cs typeface="Times New Roman"/>
              </a:rPr>
              <a:t>–</a:t>
            </a:r>
            <a:r>
              <a:rPr sz="2400" spc="-5" dirty="0">
                <a:latin typeface="Times New Roman"/>
                <a:cs typeface="Times New Roman"/>
              </a:rPr>
              <a:t> </a:t>
            </a:r>
            <a:r>
              <a:rPr sz="2400" dirty="0">
                <a:latin typeface="Times New Roman"/>
                <a:cs typeface="Times New Roman"/>
              </a:rPr>
              <a:t>0,1)</a:t>
            </a:r>
            <a:r>
              <a:rPr sz="2400" spc="-15" dirty="0">
                <a:latin typeface="Times New Roman"/>
                <a:cs typeface="Times New Roman"/>
              </a:rPr>
              <a:t> </a:t>
            </a:r>
            <a:r>
              <a:rPr sz="2400" dirty="0">
                <a:latin typeface="Times New Roman"/>
                <a:cs typeface="Times New Roman"/>
              </a:rPr>
              <a:t>= 0,2</a:t>
            </a:r>
            <a:r>
              <a:rPr sz="2400" spc="-5" dirty="0">
                <a:latin typeface="Times New Roman"/>
                <a:cs typeface="Times New Roman"/>
              </a:rPr>
              <a:t> </a:t>
            </a:r>
            <a:r>
              <a:rPr sz="2400" spc="-10" dirty="0">
                <a:latin typeface="Times New Roman"/>
                <a:cs typeface="Times New Roman"/>
              </a:rPr>
              <a:t>моль</a:t>
            </a:r>
            <a:r>
              <a:rPr sz="2400" spc="5" dirty="0">
                <a:latin typeface="Times New Roman"/>
                <a:cs typeface="Times New Roman"/>
              </a:rPr>
              <a:t> </a:t>
            </a:r>
            <a:r>
              <a:rPr sz="2400" spc="-5" dirty="0">
                <a:latin typeface="Times New Roman"/>
                <a:cs typeface="Times New Roman"/>
              </a:rPr>
              <a:t>Na</a:t>
            </a:r>
            <a:r>
              <a:rPr sz="2400" spc="-7" baseline="-20833" dirty="0">
                <a:latin typeface="Times New Roman"/>
                <a:cs typeface="Times New Roman"/>
              </a:rPr>
              <a:t>2</a:t>
            </a:r>
            <a:r>
              <a:rPr sz="2400" spc="-5" dirty="0">
                <a:latin typeface="Times New Roman"/>
                <a:cs typeface="Times New Roman"/>
              </a:rPr>
              <a:t>SO</a:t>
            </a:r>
            <a:r>
              <a:rPr sz="2400" spc="-7" baseline="-20833" dirty="0">
                <a:latin typeface="Times New Roman"/>
                <a:cs typeface="Times New Roman"/>
              </a:rPr>
              <a:t>4</a:t>
            </a:r>
            <a:r>
              <a:rPr sz="2400" spc="-5" dirty="0">
                <a:latin typeface="Times New Roman"/>
                <a:cs typeface="Times New Roman"/>
              </a:rPr>
              <a:t>,</a:t>
            </a:r>
            <a:r>
              <a:rPr sz="2400" spc="5" dirty="0">
                <a:latin typeface="Times New Roman"/>
                <a:cs typeface="Times New Roman"/>
              </a:rPr>
              <a:t> </a:t>
            </a:r>
            <a:r>
              <a:rPr sz="2400" spc="-5" dirty="0">
                <a:latin typeface="Times New Roman"/>
                <a:cs typeface="Times New Roman"/>
              </a:rPr>
              <a:t>m(Na</a:t>
            </a:r>
            <a:r>
              <a:rPr sz="2400" spc="-7" baseline="-20833" dirty="0">
                <a:latin typeface="Times New Roman"/>
                <a:cs typeface="Times New Roman"/>
              </a:rPr>
              <a:t>2</a:t>
            </a:r>
            <a:r>
              <a:rPr sz="2400" spc="-5" dirty="0">
                <a:latin typeface="Times New Roman"/>
                <a:cs typeface="Times New Roman"/>
              </a:rPr>
              <a:t>SO</a:t>
            </a:r>
            <a:r>
              <a:rPr sz="2400" spc="-7" baseline="-20833" dirty="0">
                <a:latin typeface="Times New Roman"/>
                <a:cs typeface="Times New Roman"/>
              </a:rPr>
              <a:t>4</a:t>
            </a:r>
            <a:r>
              <a:rPr sz="2400" spc="-5" dirty="0">
                <a:latin typeface="Times New Roman"/>
                <a:cs typeface="Times New Roman"/>
              </a:rPr>
              <a:t>)</a:t>
            </a:r>
            <a:r>
              <a:rPr sz="2400" spc="-7" baseline="-20833" dirty="0">
                <a:latin typeface="Times New Roman"/>
                <a:cs typeface="Times New Roman"/>
              </a:rPr>
              <a:t>изб.</a:t>
            </a:r>
            <a:r>
              <a:rPr sz="2400" spc="330" baseline="-20833" dirty="0">
                <a:latin typeface="Times New Roman"/>
                <a:cs typeface="Times New Roman"/>
              </a:rPr>
              <a:t> </a:t>
            </a:r>
            <a:r>
              <a:rPr sz="2400" dirty="0">
                <a:latin typeface="Times New Roman"/>
                <a:cs typeface="Times New Roman"/>
              </a:rPr>
              <a:t>= 0,2</a:t>
            </a:r>
            <a:r>
              <a:rPr sz="2400" spc="-5" dirty="0">
                <a:latin typeface="Times New Roman"/>
                <a:cs typeface="Times New Roman"/>
              </a:rPr>
              <a:t> </a:t>
            </a:r>
            <a:r>
              <a:rPr sz="2400" dirty="0">
                <a:latin typeface="Times New Roman"/>
                <a:cs typeface="Times New Roman"/>
              </a:rPr>
              <a:t>142</a:t>
            </a:r>
            <a:r>
              <a:rPr sz="2400" spc="-10" dirty="0">
                <a:latin typeface="Times New Roman"/>
                <a:cs typeface="Times New Roman"/>
              </a:rPr>
              <a:t> </a:t>
            </a:r>
            <a:r>
              <a:rPr sz="2400" dirty="0">
                <a:latin typeface="Times New Roman"/>
                <a:cs typeface="Times New Roman"/>
              </a:rPr>
              <a:t>=</a:t>
            </a:r>
            <a:r>
              <a:rPr sz="2400" spc="-20" dirty="0">
                <a:latin typeface="Times New Roman"/>
                <a:cs typeface="Times New Roman"/>
              </a:rPr>
              <a:t> </a:t>
            </a:r>
            <a:r>
              <a:rPr sz="2400" dirty="0">
                <a:latin typeface="Times New Roman"/>
                <a:cs typeface="Times New Roman"/>
              </a:rPr>
              <a:t>28,4 г</a:t>
            </a:r>
            <a:endParaRPr sz="2400">
              <a:latin typeface="Times New Roman"/>
              <a:cs typeface="Times New Roman"/>
            </a:endParaRPr>
          </a:p>
          <a:p>
            <a:pPr marL="38100">
              <a:lnSpc>
                <a:spcPct val="100000"/>
              </a:lnSpc>
            </a:pPr>
            <a:r>
              <a:rPr sz="2400" spc="-5" dirty="0">
                <a:latin typeface="Times New Roman"/>
                <a:cs typeface="Times New Roman"/>
              </a:rPr>
              <a:t>n(BaSO</a:t>
            </a:r>
            <a:r>
              <a:rPr sz="2400" spc="-7" baseline="-20833" dirty="0">
                <a:latin typeface="Times New Roman"/>
                <a:cs typeface="Times New Roman"/>
              </a:rPr>
              <a:t>4</a:t>
            </a:r>
            <a:r>
              <a:rPr sz="2400" spc="-5" dirty="0">
                <a:latin typeface="Times New Roman"/>
                <a:cs typeface="Times New Roman"/>
              </a:rPr>
              <a:t>) </a:t>
            </a:r>
            <a:r>
              <a:rPr sz="2400" dirty="0">
                <a:latin typeface="Times New Roman"/>
                <a:cs typeface="Times New Roman"/>
              </a:rPr>
              <a:t>=</a:t>
            </a:r>
            <a:r>
              <a:rPr sz="2400" spc="-5" dirty="0">
                <a:latin typeface="Times New Roman"/>
                <a:cs typeface="Times New Roman"/>
              </a:rPr>
              <a:t> </a:t>
            </a:r>
            <a:r>
              <a:rPr sz="2400" dirty="0">
                <a:latin typeface="Times New Roman"/>
                <a:cs typeface="Times New Roman"/>
              </a:rPr>
              <a:t>0,1 </a:t>
            </a:r>
            <a:r>
              <a:rPr sz="2400" spc="-10" dirty="0">
                <a:latin typeface="Times New Roman"/>
                <a:cs typeface="Times New Roman"/>
              </a:rPr>
              <a:t>моль,</a:t>
            </a:r>
            <a:r>
              <a:rPr sz="2400" spc="10" dirty="0">
                <a:latin typeface="Times New Roman"/>
                <a:cs typeface="Times New Roman"/>
              </a:rPr>
              <a:t> </a:t>
            </a:r>
            <a:r>
              <a:rPr sz="2400" spc="-5" dirty="0">
                <a:latin typeface="Times New Roman"/>
                <a:cs typeface="Times New Roman"/>
              </a:rPr>
              <a:t>m(BaSO</a:t>
            </a:r>
            <a:r>
              <a:rPr sz="2400" spc="-7" baseline="-20833" dirty="0">
                <a:latin typeface="Times New Roman"/>
                <a:cs typeface="Times New Roman"/>
              </a:rPr>
              <a:t>4</a:t>
            </a:r>
            <a:r>
              <a:rPr sz="2400" spc="-5" dirty="0">
                <a:latin typeface="Times New Roman"/>
                <a:cs typeface="Times New Roman"/>
              </a:rPr>
              <a:t>)</a:t>
            </a:r>
            <a:r>
              <a:rPr sz="2400" spc="10" dirty="0">
                <a:latin typeface="Times New Roman"/>
                <a:cs typeface="Times New Roman"/>
              </a:rPr>
              <a:t> </a:t>
            </a:r>
            <a:r>
              <a:rPr sz="2400" dirty="0">
                <a:latin typeface="Times New Roman"/>
                <a:cs typeface="Times New Roman"/>
              </a:rPr>
              <a:t>=</a:t>
            </a:r>
            <a:r>
              <a:rPr sz="2400" spc="-5" dirty="0">
                <a:latin typeface="Times New Roman"/>
                <a:cs typeface="Times New Roman"/>
              </a:rPr>
              <a:t> </a:t>
            </a:r>
            <a:r>
              <a:rPr sz="2400" dirty="0">
                <a:latin typeface="Times New Roman"/>
                <a:cs typeface="Times New Roman"/>
              </a:rPr>
              <a:t>0,1∙233</a:t>
            </a:r>
            <a:r>
              <a:rPr sz="2400" spc="-15" dirty="0">
                <a:latin typeface="Times New Roman"/>
                <a:cs typeface="Times New Roman"/>
              </a:rPr>
              <a:t> </a:t>
            </a:r>
            <a:r>
              <a:rPr sz="2400" dirty="0">
                <a:latin typeface="Times New Roman"/>
                <a:cs typeface="Times New Roman"/>
              </a:rPr>
              <a:t>=</a:t>
            </a:r>
            <a:r>
              <a:rPr sz="2400" spc="-15" dirty="0">
                <a:latin typeface="Times New Roman"/>
                <a:cs typeface="Times New Roman"/>
              </a:rPr>
              <a:t> </a:t>
            </a:r>
            <a:r>
              <a:rPr sz="2400" dirty="0">
                <a:latin typeface="Times New Roman"/>
                <a:cs typeface="Times New Roman"/>
              </a:rPr>
              <a:t>23,3 г</a:t>
            </a:r>
            <a:endParaRPr sz="2400">
              <a:latin typeface="Times New Roman"/>
              <a:cs typeface="Times New Roman"/>
            </a:endParaRPr>
          </a:p>
        </p:txBody>
      </p:sp>
      <p:sp>
        <p:nvSpPr>
          <p:cNvPr id="18" name="object 18"/>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45</a:t>
            </a:fld>
            <a:endParaRPr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205740" y="219202"/>
            <a:ext cx="11083290" cy="1000760"/>
          </a:xfrm>
          <a:prstGeom prst="rect">
            <a:avLst/>
          </a:prstGeom>
        </p:spPr>
        <p:txBody>
          <a:bodyPr vert="horz" wrap="square" lIns="0" tIns="12065" rIns="0" bIns="0" rtlCol="0">
            <a:spAutoFit/>
          </a:bodyPr>
          <a:lstStyle/>
          <a:p>
            <a:pPr marL="38100" marR="30480">
              <a:lnSpc>
                <a:spcPct val="100000"/>
              </a:lnSpc>
              <a:spcBef>
                <a:spcPts val="95"/>
              </a:spcBef>
            </a:pPr>
            <a:r>
              <a:rPr sz="1600" b="1" spc="-5" dirty="0">
                <a:latin typeface="Times New Roman"/>
                <a:cs typeface="Times New Roman"/>
              </a:rPr>
              <a:t>Пример</a:t>
            </a:r>
            <a:r>
              <a:rPr sz="1600" b="1" spc="5" dirty="0">
                <a:latin typeface="Times New Roman"/>
                <a:cs typeface="Times New Roman"/>
              </a:rPr>
              <a:t> </a:t>
            </a:r>
            <a:r>
              <a:rPr sz="1600" b="1" spc="-5" dirty="0">
                <a:latin typeface="Times New Roman"/>
                <a:cs typeface="Times New Roman"/>
              </a:rPr>
              <a:t>4.</a:t>
            </a:r>
            <a:r>
              <a:rPr sz="1600" b="1" spc="15" dirty="0">
                <a:latin typeface="Times New Roman"/>
                <a:cs typeface="Times New Roman"/>
              </a:rPr>
              <a:t> </a:t>
            </a:r>
            <a:r>
              <a:rPr sz="1600" spc="-10" dirty="0">
                <a:solidFill>
                  <a:srgbClr val="353535"/>
                </a:solidFill>
                <a:latin typeface="Times New Roman"/>
                <a:cs typeface="Times New Roman"/>
              </a:rPr>
              <a:t>Электролиз</a:t>
            </a:r>
            <a:r>
              <a:rPr sz="1600" spc="35" dirty="0">
                <a:solidFill>
                  <a:srgbClr val="353535"/>
                </a:solidFill>
                <a:latin typeface="Times New Roman"/>
                <a:cs typeface="Times New Roman"/>
              </a:rPr>
              <a:t> </a:t>
            </a:r>
            <a:r>
              <a:rPr sz="1600" spc="-10" dirty="0">
                <a:solidFill>
                  <a:srgbClr val="353535"/>
                </a:solidFill>
                <a:latin typeface="Times New Roman"/>
                <a:cs typeface="Times New Roman"/>
              </a:rPr>
              <a:t>5%-ного</a:t>
            </a:r>
            <a:r>
              <a:rPr sz="1600" spc="15" dirty="0">
                <a:solidFill>
                  <a:srgbClr val="353535"/>
                </a:solidFill>
                <a:latin typeface="Times New Roman"/>
                <a:cs typeface="Times New Roman"/>
              </a:rPr>
              <a:t> </a:t>
            </a:r>
            <a:r>
              <a:rPr sz="1600" spc="-5" dirty="0">
                <a:solidFill>
                  <a:srgbClr val="353535"/>
                </a:solidFill>
                <a:latin typeface="Times New Roman"/>
                <a:cs typeface="Times New Roman"/>
              </a:rPr>
              <a:t>раствора</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нитрата</a:t>
            </a:r>
            <a:r>
              <a:rPr sz="1600" spc="20" dirty="0">
                <a:solidFill>
                  <a:srgbClr val="353535"/>
                </a:solidFill>
                <a:latin typeface="Times New Roman"/>
                <a:cs typeface="Times New Roman"/>
              </a:rPr>
              <a:t> </a:t>
            </a:r>
            <a:r>
              <a:rPr sz="1600" spc="-5" dirty="0">
                <a:solidFill>
                  <a:srgbClr val="353535"/>
                </a:solidFill>
                <a:latin typeface="Times New Roman"/>
                <a:cs typeface="Times New Roman"/>
              </a:rPr>
              <a:t>бария</a:t>
            </a:r>
            <a:r>
              <a:rPr sz="1600" spc="5" dirty="0">
                <a:solidFill>
                  <a:srgbClr val="353535"/>
                </a:solidFill>
                <a:latin typeface="Times New Roman"/>
                <a:cs typeface="Times New Roman"/>
              </a:rPr>
              <a:t> </a:t>
            </a:r>
            <a:r>
              <a:rPr sz="1600" spc="-5" dirty="0">
                <a:solidFill>
                  <a:srgbClr val="353535"/>
                </a:solidFill>
                <a:latin typeface="Times New Roman"/>
                <a:cs typeface="Times New Roman"/>
              </a:rPr>
              <a:t>массой</a:t>
            </a:r>
            <a:r>
              <a:rPr sz="1600" spc="35" dirty="0">
                <a:solidFill>
                  <a:srgbClr val="353535"/>
                </a:solidFill>
                <a:latin typeface="Times New Roman"/>
                <a:cs typeface="Times New Roman"/>
              </a:rPr>
              <a:t> </a:t>
            </a:r>
            <a:r>
              <a:rPr sz="1600" spc="-5" dirty="0">
                <a:solidFill>
                  <a:srgbClr val="353535"/>
                </a:solidFill>
                <a:latin typeface="Times New Roman"/>
                <a:cs typeface="Times New Roman"/>
              </a:rPr>
              <a:t>522</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г</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проводили</a:t>
            </a:r>
            <a:r>
              <a:rPr sz="1600" spc="25" dirty="0">
                <a:solidFill>
                  <a:srgbClr val="353535"/>
                </a:solidFill>
                <a:latin typeface="Times New Roman"/>
                <a:cs typeface="Times New Roman"/>
              </a:rPr>
              <a:t> </a:t>
            </a:r>
            <a:r>
              <a:rPr sz="1600" spc="-5" dirty="0">
                <a:solidFill>
                  <a:srgbClr val="353535"/>
                </a:solidFill>
                <a:latin typeface="Times New Roman"/>
                <a:cs typeface="Times New Roman"/>
              </a:rPr>
              <a:t>до </a:t>
            </a:r>
            <a:r>
              <a:rPr sz="1600" spc="-15" dirty="0">
                <a:solidFill>
                  <a:srgbClr val="353535"/>
                </a:solidFill>
                <a:latin typeface="Times New Roman"/>
                <a:cs typeface="Times New Roman"/>
              </a:rPr>
              <a:t>тех</a:t>
            </a:r>
            <a:r>
              <a:rPr sz="1600" spc="15" dirty="0">
                <a:solidFill>
                  <a:srgbClr val="353535"/>
                </a:solidFill>
                <a:latin typeface="Times New Roman"/>
                <a:cs typeface="Times New Roman"/>
              </a:rPr>
              <a:t> </a:t>
            </a:r>
            <a:r>
              <a:rPr sz="1600" spc="-5" dirty="0">
                <a:solidFill>
                  <a:srgbClr val="353535"/>
                </a:solidFill>
                <a:latin typeface="Times New Roman"/>
                <a:cs typeface="Times New Roman"/>
              </a:rPr>
              <a:t>пор,</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пока</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на</a:t>
            </a:r>
            <a:r>
              <a:rPr sz="1600" spc="20" dirty="0">
                <a:solidFill>
                  <a:srgbClr val="353535"/>
                </a:solidFill>
                <a:latin typeface="Times New Roman"/>
                <a:cs typeface="Times New Roman"/>
              </a:rPr>
              <a:t> </a:t>
            </a:r>
            <a:r>
              <a:rPr sz="1600" spc="-15" dirty="0">
                <a:solidFill>
                  <a:srgbClr val="353535"/>
                </a:solidFill>
                <a:latin typeface="Times New Roman"/>
                <a:cs typeface="Times New Roman"/>
              </a:rPr>
              <a:t>аноде</a:t>
            </a:r>
            <a:r>
              <a:rPr sz="1600" spc="15" dirty="0">
                <a:solidFill>
                  <a:srgbClr val="353535"/>
                </a:solidFill>
                <a:latin typeface="Times New Roman"/>
                <a:cs typeface="Times New Roman"/>
              </a:rPr>
              <a:t> </a:t>
            </a:r>
            <a:r>
              <a:rPr sz="1600" spc="-5" dirty="0">
                <a:solidFill>
                  <a:srgbClr val="353535"/>
                </a:solidFill>
                <a:latin typeface="Times New Roman"/>
                <a:cs typeface="Times New Roman"/>
              </a:rPr>
              <a:t>не</a:t>
            </a:r>
            <a:r>
              <a:rPr sz="1600" spc="20" dirty="0">
                <a:solidFill>
                  <a:srgbClr val="353535"/>
                </a:solidFill>
                <a:latin typeface="Times New Roman"/>
                <a:cs typeface="Times New Roman"/>
              </a:rPr>
              <a:t> </a:t>
            </a:r>
            <a:r>
              <a:rPr sz="1600" spc="-5" dirty="0">
                <a:solidFill>
                  <a:srgbClr val="353535"/>
                </a:solidFill>
                <a:latin typeface="Times New Roman"/>
                <a:cs typeface="Times New Roman"/>
              </a:rPr>
              <a:t>выделилось</a:t>
            </a:r>
            <a:r>
              <a:rPr sz="1600" spc="25" dirty="0">
                <a:solidFill>
                  <a:srgbClr val="353535"/>
                </a:solidFill>
                <a:latin typeface="Times New Roman"/>
                <a:cs typeface="Times New Roman"/>
              </a:rPr>
              <a:t> </a:t>
            </a:r>
            <a:r>
              <a:rPr sz="1600" spc="-5" dirty="0">
                <a:solidFill>
                  <a:srgbClr val="353535"/>
                </a:solidFill>
                <a:latin typeface="Times New Roman"/>
                <a:cs typeface="Times New Roman"/>
              </a:rPr>
              <a:t>8,4</a:t>
            </a:r>
            <a:r>
              <a:rPr sz="1600" dirty="0">
                <a:solidFill>
                  <a:srgbClr val="353535"/>
                </a:solidFill>
                <a:latin typeface="Times New Roman"/>
                <a:cs typeface="Times New Roman"/>
              </a:rPr>
              <a:t> </a:t>
            </a:r>
            <a:r>
              <a:rPr sz="1600" spc="-5" dirty="0">
                <a:solidFill>
                  <a:srgbClr val="353535"/>
                </a:solidFill>
                <a:latin typeface="Times New Roman"/>
                <a:cs typeface="Times New Roman"/>
              </a:rPr>
              <a:t>л </a:t>
            </a:r>
            <a:r>
              <a:rPr sz="1600" spc="-385" dirty="0">
                <a:solidFill>
                  <a:srgbClr val="353535"/>
                </a:solidFill>
                <a:latin typeface="Times New Roman"/>
                <a:cs typeface="Times New Roman"/>
              </a:rPr>
              <a:t> </a:t>
            </a:r>
            <a:r>
              <a:rPr sz="1600" spc="-5" dirty="0">
                <a:solidFill>
                  <a:srgbClr val="353535"/>
                </a:solidFill>
                <a:latin typeface="Times New Roman"/>
                <a:cs typeface="Times New Roman"/>
              </a:rPr>
              <a:t>газа.</a:t>
            </a:r>
            <a:r>
              <a:rPr sz="1600" spc="20" dirty="0">
                <a:solidFill>
                  <a:srgbClr val="353535"/>
                </a:solidFill>
                <a:latin typeface="Times New Roman"/>
                <a:cs typeface="Times New Roman"/>
              </a:rPr>
              <a:t> </a:t>
            </a:r>
            <a:r>
              <a:rPr sz="1600" spc="-5" dirty="0">
                <a:solidFill>
                  <a:srgbClr val="353535"/>
                </a:solidFill>
                <a:latin typeface="Times New Roman"/>
                <a:cs typeface="Times New Roman"/>
              </a:rPr>
              <a:t>К</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образовавшему</a:t>
            </a:r>
            <a:r>
              <a:rPr sz="1600" spc="20" dirty="0">
                <a:solidFill>
                  <a:srgbClr val="353535"/>
                </a:solidFill>
                <a:latin typeface="Times New Roman"/>
                <a:cs typeface="Times New Roman"/>
              </a:rPr>
              <a:t> </a:t>
            </a:r>
            <a:r>
              <a:rPr sz="1600" spc="-10" dirty="0">
                <a:solidFill>
                  <a:srgbClr val="353535"/>
                </a:solidFill>
                <a:latin typeface="Times New Roman"/>
                <a:cs typeface="Times New Roman"/>
              </a:rPr>
              <a:t>раствору</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прилили</a:t>
            </a:r>
            <a:r>
              <a:rPr sz="1600" spc="60" dirty="0">
                <a:solidFill>
                  <a:srgbClr val="353535"/>
                </a:solidFill>
                <a:latin typeface="Times New Roman"/>
                <a:cs typeface="Times New Roman"/>
              </a:rPr>
              <a:t> </a:t>
            </a:r>
            <a:r>
              <a:rPr sz="1600" spc="-10" dirty="0">
                <a:solidFill>
                  <a:srgbClr val="353535"/>
                </a:solidFill>
                <a:latin typeface="Times New Roman"/>
                <a:cs typeface="Times New Roman"/>
              </a:rPr>
              <a:t>насыщенный</a:t>
            </a:r>
            <a:r>
              <a:rPr sz="1600" spc="65" dirty="0">
                <a:solidFill>
                  <a:srgbClr val="353535"/>
                </a:solidFill>
                <a:latin typeface="Times New Roman"/>
                <a:cs typeface="Times New Roman"/>
              </a:rPr>
              <a:t> </a:t>
            </a:r>
            <a:r>
              <a:rPr sz="1600" spc="-5" dirty="0">
                <a:solidFill>
                  <a:srgbClr val="353535"/>
                </a:solidFill>
                <a:latin typeface="Times New Roman"/>
                <a:cs typeface="Times New Roman"/>
              </a:rPr>
              <a:t>раствор, </a:t>
            </a:r>
            <a:r>
              <a:rPr sz="1600" spc="-10" dirty="0">
                <a:solidFill>
                  <a:srgbClr val="353535"/>
                </a:solidFill>
                <a:latin typeface="Times New Roman"/>
                <a:cs typeface="Times New Roman"/>
              </a:rPr>
              <a:t>полученный</a:t>
            </a:r>
            <a:r>
              <a:rPr sz="1600" spc="70" dirty="0">
                <a:solidFill>
                  <a:srgbClr val="353535"/>
                </a:solidFill>
                <a:latin typeface="Times New Roman"/>
                <a:cs typeface="Times New Roman"/>
              </a:rPr>
              <a:t> </a:t>
            </a:r>
            <a:r>
              <a:rPr sz="1600" spc="-10" dirty="0">
                <a:solidFill>
                  <a:srgbClr val="353535"/>
                </a:solidFill>
                <a:latin typeface="Times New Roman"/>
                <a:cs typeface="Times New Roman"/>
              </a:rPr>
              <a:t>при</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растворении</a:t>
            </a:r>
            <a:r>
              <a:rPr sz="1600" spc="30" dirty="0">
                <a:solidFill>
                  <a:srgbClr val="353535"/>
                </a:solidFill>
                <a:latin typeface="Times New Roman"/>
                <a:cs typeface="Times New Roman"/>
              </a:rPr>
              <a:t> </a:t>
            </a:r>
            <a:r>
              <a:rPr sz="1600" spc="-5" dirty="0">
                <a:solidFill>
                  <a:srgbClr val="353535"/>
                </a:solidFill>
                <a:latin typeface="Times New Roman"/>
                <a:cs typeface="Times New Roman"/>
              </a:rPr>
              <a:t>96,6</a:t>
            </a:r>
            <a:r>
              <a:rPr sz="1600" dirty="0">
                <a:solidFill>
                  <a:srgbClr val="353535"/>
                </a:solidFill>
                <a:latin typeface="Times New Roman"/>
                <a:cs typeface="Times New Roman"/>
              </a:rPr>
              <a:t> </a:t>
            </a:r>
            <a:r>
              <a:rPr sz="1600" spc="-5" dirty="0">
                <a:solidFill>
                  <a:srgbClr val="353535"/>
                </a:solidFill>
                <a:latin typeface="Times New Roman"/>
                <a:cs typeface="Times New Roman"/>
              </a:rPr>
              <a:t>г</a:t>
            </a:r>
            <a:r>
              <a:rPr sz="1600" spc="15" dirty="0">
                <a:solidFill>
                  <a:srgbClr val="353535"/>
                </a:solidFill>
                <a:latin typeface="Times New Roman"/>
                <a:cs typeface="Times New Roman"/>
              </a:rPr>
              <a:t> </a:t>
            </a:r>
            <a:r>
              <a:rPr sz="1600" spc="-25" dirty="0">
                <a:solidFill>
                  <a:srgbClr val="353535"/>
                </a:solidFill>
                <a:latin typeface="Times New Roman"/>
                <a:cs typeface="Times New Roman"/>
              </a:rPr>
              <a:t>глауберовой</a:t>
            </a:r>
            <a:r>
              <a:rPr sz="1600" spc="25" dirty="0">
                <a:solidFill>
                  <a:srgbClr val="353535"/>
                </a:solidFill>
                <a:latin typeface="Times New Roman"/>
                <a:cs typeface="Times New Roman"/>
              </a:rPr>
              <a:t> </a:t>
            </a:r>
            <a:r>
              <a:rPr sz="1600" spc="-10" dirty="0">
                <a:solidFill>
                  <a:srgbClr val="353535"/>
                </a:solidFill>
                <a:latin typeface="Times New Roman"/>
                <a:cs typeface="Times New Roman"/>
              </a:rPr>
              <a:t>соли </a:t>
            </a:r>
            <a:r>
              <a:rPr sz="1600" spc="-5" dirty="0">
                <a:solidFill>
                  <a:srgbClr val="353535"/>
                </a:solidFill>
                <a:latin typeface="Times New Roman"/>
                <a:cs typeface="Times New Roman"/>
              </a:rPr>
              <a:t> </a:t>
            </a:r>
            <a:r>
              <a:rPr sz="1600" dirty="0">
                <a:solidFill>
                  <a:srgbClr val="353535"/>
                </a:solidFill>
                <a:latin typeface="Times New Roman"/>
                <a:cs typeface="Times New Roman"/>
              </a:rPr>
              <a:t>(Na</a:t>
            </a:r>
            <a:r>
              <a:rPr sz="1575" baseline="-21164" dirty="0">
                <a:solidFill>
                  <a:srgbClr val="353535"/>
                </a:solidFill>
                <a:latin typeface="Times New Roman"/>
                <a:cs typeface="Times New Roman"/>
              </a:rPr>
              <a:t>2</a:t>
            </a:r>
            <a:r>
              <a:rPr sz="1600" dirty="0">
                <a:solidFill>
                  <a:srgbClr val="353535"/>
                </a:solidFill>
                <a:latin typeface="Times New Roman"/>
                <a:cs typeface="Times New Roman"/>
              </a:rPr>
              <a:t>SO</a:t>
            </a:r>
            <a:r>
              <a:rPr sz="1575" baseline="-21164" dirty="0">
                <a:solidFill>
                  <a:srgbClr val="353535"/>
                </a:solidFill>
                <a:latin typeface="Times New Roman"/>
                <a:cs typeface="Times New Roman"/>
              </a:rPr>
              <a:t>4</a:t>
            </a:r>
            <a:r>
              <a:rPr sz="1600" dirty="0">
                <a:solidFill>
                  <a:srgbClr val="353535"/>
                </a:solidFill>
                <a:latin typeface="Times New Roman"/>
                <a:cs typeface="Times New Roman"/>
              </a:rPr>
              <a:t>∙10H</a:t>
            </a:r>
            <a:r>
              <a:rPr sz="1575" baseline="-21164" dirty="0">
                <a:solidFill>
                  <a:srgbClr val="353535"/>
                </a:solidFill>
                <a:latin typeface="Times New Roman"/>
                <a:cs typeface="Times New Roman"/>
              </a:rPr>
              <a:t>2</a:t>
            </a:r>
            <a:r>
              <a:rPr sz="1600" dirty="0">
                <a:solidFill>
                  <a:srgbClr val="353535"/>
                </a:solidFill>
                <a:latin typeface="Times New Roman"/>
                <a:cs typeface="Times New Roman"/>
              </a:rPr>
              <a:t>O)</a:t>
            </a:r>
            <a:r>
              <a:rPr sz="1600" spc="-5" dirty="0">
                <a:solidFill>
                  <a:srgbClr val="353535"/>
                </a:solidFill>
                <a:latin typeface="Times New Roman"/>
                <a:cs typeface="Times New Roman"/>
              </a:rPr>
              <a:t> в</a:t>
            </a:r>
            <a:r>
              <a:rPr sz="1600" spc="-10" dirty="0">
                <a:solidFill>
                  <a:srgbClr val="353535"/>
                </a:solidFill>
                <a:latin typeface="Times New Roman"/>
                <a:cs typeface="Times New Roman"/>
              </a:rPr>
              <a:t> </a:t>
            </a:r>
            <a:r>
              <a:rPr sz="1600" spc="-15" dirty="0">
                <a:solidFill>
                  <a:srgbClr val="353535"/>
                </a:solidFill>
                <a:latin typeface="Times New Roman"/>
                <a:cs typeface="Times New Roman"/>
              </a:rPr>
              <a:t>воде.</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В</a:t>
            </a:r>
            <a:r>
              <a:rPr sz="1600" dirty="0">
                <a:solidFill>
                  <a:srgbClr val="353535"/>
                </a:solidFill>
                <a:latin typeface="Times New Roman"/>
                <a:cs typeface="Times New Roman"/>
              </a:rPr>
              <a:t> </a:t>
            </a:r>
            <a:r>
              <a:rPr sz="1600" spc="-20" dirty="0">
                <a:solidFill>
                  <a:srgbClr val="353535"/>
                </a:solidFill>
                <a:latin typeface="Times New Roman"/>
                <a:cs typeface="Times New Roman"/>
              </a:rPr>
              <a:t>результате</a:t>
            </a:r>
            <a:r>
              <a:rPr sz="1600" spc="10" dirty="0">
                <a:solidFill>
                  <a:srgbClr val="353535"/>
                </a:solidFill>
                <a:latin typeface="Times New Roman"/>
                <a:cs typeface="Times New Roman"/>
              </a:rPr>
              <a:t> </a:t>
            </a:r>
            <a:r>
              <a:rPr sz="1600" spc="-10" dirty="0">
                <a:solidFill>
                  <a:srgbClr val="353535"/>
                </a:solidFill>
                <a:latin typeface="Times New Roman"/>
                <a:cs typeface="Times New Roman"/>
              </a:rPr>
              <a:t>массовая</a:t>
            </a:r>
            <a:r>
              <a:rPr sz="1600" spc="20" dirty="0">
                <a:solidFill>
                  <a:srgbClr val="353535"/>
                </a:solidFill>
                <a:latin typeface="Times New Roman"/>
                <a:cs typeface="Times New Roman"/>
              </a:rPr>
              <a:t> </a:t>
            </a:r>
            <a:r>
              <a:rPr sz="1600" spc="-10" dirty="0">
                <a:solidFill>
                  <a:srgbClr val="353535"/>
                </a:solidFill>
                <a:latin typeface="Times New Roman"/>
                <a:cs typeface="Times New Roman"/>
              </a:rPr>
              <a:t>доля</a:t>
            </a:r>
            <a:r>
              <a:rPr sz="1600" spc="5" dirty="0">
                <a:solidFill>
                  <a:srgbClr val="353535"/>
                </a:solidFill>
                <a:latin typeface="Times New Roman"/>
                <a:cs typeface="Times New Roman"/>
              </a:rPr>
              <a:t> </a:t>
            </a:r>
            <a:r>
              <a:rPr sz="1600" spc="-20" dirty="0">
                <a:solidFill>
                  <a:srgbClr val="353535"/>
                </a:solidFill>
                <a:latin typeface="Times New Roman"/>
                <a:cs typeface="Times New Roman"/>
              </a:rPr>
              <a:t>сульфата</a:t>
            </a:r>
            <a:r>
              <a:rPr sz="1600" spc="35" dirty="0">
                <a:solidFill>
                  <a:srgbClr val="353535"/>
                </a:solidFill>
                <a:latin typeface="Times New Roman"/>
                <a:cs typeface="Times New Roman"/>
              </a:rPr>
              <a:t> </a:t>
            </a:r>
            <a:r>
              <a:rPr sz="1600" spc="-10" dirty="0">
                <a:solidFill>
                  <a:srgbClr val="353535"/>
                </a:solidFill>
                <a:latin typeface="Times New Roman"/>
                <a:cs typeface="Times New Roman"/>
              </a:rPr>
              <a:t>натрия</a:t>
            </a:r>
            <a:r>
              <a:rPr sz="1600" spc="15" dirty="0">
                <a:solidFill>
                  <a:srgbClr val="353535"/>
                </a:solidFill>
                <a:latin typeface="Times New Roman"/>
                <a:cs typeface="Times New Roman"/>
              </a:rPr>
              <a:t> </a:t>
            </a:r>
            <a:r>
              <a:rPr sz="1600" spc="-10" dirty="0">
                <a:solidFill>
                  <a:srgbClr val="353535"/>
                </a:solidFill>
                <a:latin typeface="Times New Roman"/>
                <a:cs typeface="Times New Roman"/>
              </a:rPr>
              <a:t>уменьшилась</a:t>
            </a:r>
            <a:r>
              <a:rPr sz="1600" spc="60" dirty="0">
                <a:solidFill>
                  <a:srgbClr val="353535"/>
                </a:solidFill>
                <a:latin typeface="Times New Roman"/>
                <a:cs typeface="Times New Roman"/>
              </a:rPr>
              <a:t> </a:t>
            </a:r>
            <a:r>
              <a:rPr sz="1600" spc="-5" dirty="0">
                <a:solidFill>
                  <a:srgbClr val="353535"/>
                </a:solidFill>
                <a:latin typeface="Times New Roman"/>
                <a:cs typeface="Times New Roman"/>
              </a:rPr>
              <a:t>в</a:t>
            </a:r>
            <a:r>
              <a:rPr sz="1600" dirty="0">
                <a:solidFill>
                  <a:srgbClr val="353535"/>
                </a:solidFill>
                <a:latin typeface="Times New Roman"/>
                <a:cs typeface="Times New Roman"/>
              </a:rPr>
              <a:t> </a:t>
            </a:r>
            <a:r>
              <a:rPr sz="1600" spc="-5" dirty="0">
                <a:solidFill>
                  <a:srgbClr val="353535"/>
                </a:solidFill>
                <a:latin typeface="Times New Roman"/>
                <a:cs typeface="Times New Roman"/>
              </a:rPr>
              <a:t>4,5</a:t>
            </a:r>
            <a:r>
              <a:rPr sz="1600" spc="5" dirty="0">
                <a:solidFill>
                  <a:srgbClr val="353535"/>
                </a:solidFill>
                <a:latin typeface="Times New Roman"/>
                <a:cs typeface="Times New Roman"/>
              </a:rPr>
              <a:t> </a:t>
            </a:r>
            <a:r>
              <a:rPr sz="1600" spc="-5" dirty="0">
                <a:solidFill>
                  <a:srgbClr val="353535"/>
                </a:solidFill>
                <a:latin typeface="Times New Roman"/>
                <a:cs typeface="Times New Roman"/>
              </a:rPr>
              <a:t>раза.</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Определите</a:t>
            </a:r>
            <a:r>
              <a:rPr sz="1600" spc="40" dirty="0">
                <a:solidFill>
                  <a:srgbClr val="353535"/>
                </a:solidFill>
                <a:latin typeface="Times New Roman"/>
                <a:cs typeface="Times New Roman"/>
              </a:rPr>
              <a:t> </a:t>
            </a:r>
            <a:r>
              <a:rPr sz="1600" spc="-5" dirty="0">
                <a:solidFill>
                  <a:srgbClr val="353535"/>
                </a:solidFill>
                <a:latin typeface="Times New Roman"/>
                <a:cs typeface="Times New Roman"/>
              </a:rPr>
              <a:t>растворимость </a:t>
            </a:r>
            <a:r>
              <a:rPr sz="1600" dirty="0">
                <a:solidFill>
                  <a:srgbClr val="353535"/>
                </a:solidFill>
                <a:latin typeface="Times New Roman"/>
                <a:cs typeface="Times New Roman"/>
              </a:rPr>
              <a:t> </a:t>
            </a:r>
            <a:r>
              <a:rPr sz="1600" spc="-15" dirty="0">
                <a:solidFill>
                  <a:srgbClr val="353535"/>
                </a:solidFill>
                <a:latin typeface="Times New Roman"/>
                <a:cs typeface="Times New Roman"/>
              </a:rPr>
              <a:t>безводного</a:t>
            </a:r>
            <a:r>
              <a:rPr sz="1600" dirty="0">
                <a:solidFill>
                  <a:srgbClr val="353535"/>
                </a:solidFill>
                <a:latin typeface="Times New Roman"/>
                <a:cs typeface="Times New Roman"/>
              </a:rPr>
              <a:t> </a:t>
            </a:r>
            <a:r>
              <a:rPr sz="1600" spc="-20" dirty="0">
                <a:solidFill>
                  <a:srgbClr val="353535"/>
                </a:solidFill>
                <a:latin typeface="Times New Roman"/>
                <a:cs typeface="Times New Roman"/>
              </a:rPr>
              <a:t>сульфата</a:t>
            </a:r>
            <a:r>
              <a:rPr sz="1600" spc="15" dirty="0">
                <a:solidFill>
                  <a:srgbClr val="353535"/>
                </a:solidFill>
                <a:latin typeface="Times New Roman"/>
                <a:cs typeface="Times New Roman"/>
              </a:rPr>
              <a:t> </a:t>
            </a:r>
            <a:r>
              <a:rPr sz="1600" spc="-10" dirty="0">
                <a:solidFill>
                  <a:srgbClr val="353535"/>
                </a:solidFill>
                <a:latin typeface="Times New Roman"/>
                <a:cs typeface="Times New Roman"/>
              </a:rPr>
              <a:t>натрия</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на</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100г</a:t>
            </a:r>
            <a:r>
              <a:rPr sz="1600" spc="-15" dirty="0">
                <a:solidFill>
                  <a:srgbClr val="353535"/>
                </a:solidFill>
                <a:latin typeface="Times New Roman"/>
                <a:cs typeface="Times New Roman"/>
              </a:rPr>
              <a:t> воды.</a:t>
            </a:r>
            <a:endParaRPr sz="1600">
              <a:latin typeface="Times New Roman"/>
              <a:cs typeface="Times New Roman"/>
            </a:endParaRPr>
          </a:p>
        </p:txBody>
      </p:sp>
      <p:sp>
        <p:nvSpPr>
          <p:cNvPr id="3" name="object 3"/>
          <p:cNvSpPr txBox="1"/>
          <p:nvPr/>
        </p:nvSpPr>
        <p:spPr>
          <a:xfrm>
            <a:off x="8187308" y="1187577"/>
            <a:ext cx="229235" cy="188595"/>
          </a:xfrm>
          <a:prstGeom prst="rect">
            <a:avLst/>
          </a:prstGeom>
        </p:spPr>
        <p:txBody>
          <a:bodyPr vert="horz" wrap="square" lIns="0" tIns="14604" rIns="0" bIns="0" rtlCol="0">
            <a:spAutoFit/>
          </a:bodyPr>
          <a:lstStyle/>
          <a:p>
            <a:pPr marL="12700">
              <a:lnSpc>
                <a:spcPct val="100000"/>
              </a:lnSpc>
              <a:spcBef>
                <a:spcPts val="114"/>
              </a:spcBef>
            </a:pPr>
            <a:r>
              <a:rPr sz="1050" spc="5" dirty="0">
                <a:latin typeface="Times New Roman"/>
                <a:cs typeface="Times New Roman"/>
              </a:rPr>
              <a:t>3</a:t>
            </a:r>
            <a:r>
              <a:rPr sz="1050" spc="190" dirty="0">
                <a:latin typeface="Times New Roman"/>
                <a:cs typeface="Times New Roman"/>
              </a:rPr>
              <a:t> </a:t>
            </a:r>
            <a:r>
              <a:rPr sz="1050" spc="5" dirty="0">
                <a:latin typeface="Times New Roman"/>
                <a:cs typeface="Times New Roman"/>
              </a:rPr>
              <a:t>2</a:t>
            </a:r>
            <a:endParaRPr sz="1050">
              <a:latin typeface="Times New Roman"/>
              <a:cs typeface="Times New Roman"/>
            </a:endParaRPr>
          </a:p>
        </p:txBody>
      </p:sp>
      <p:sp>
        <p:nvSpPr>
          <p:cNvPr id="4" name="object 4"/>
          <p:cNvSpPr txBox="1"/>
          <p:nvPr/>
        </p:nvSpPr>
        <p:spPr>
          <a:xfrm>
            <a:off x="9062084" y="1071753"/>
            <a:ext cx="262890" cy="269240"/>
          </a:xfrm>
          <a:prstGeom prst="rect">
            <a:avLst/>
          </a:prstGeom>
        </p:spPr>
        <p:txBody>
          <a:bodyPr vert="horz" wrap="square" lIns="0" tIns="12065" rIns="0" bIns="0" rtlCol="0">
            <a:spAutoFit/>
          </a:bodyPr>
          <a:lstStyle/>
          <a:p>
            <a:pPr marL="12700">
              <a:lnSpc>
                <a:spcPct val="100000"/>
              </a:lnSpc>
              <a:spcBef>
                <a:spcPts val="95"/>
              </a:spcBef>
            </a:pPr>
            <a:r>
              <a:rPr sz="1600" spc="-10" dirty="0">
                <a:latin typeface="Times New Roman"/>
                <a:cs typeface="Times New Roman"/>
              </a:rPr>
              <a:t>(</a:t>
            </a:r>
            <a:r>
              <a:rPr sz="1600" dirty="0">
                <a:latin typeface="Times New Roman"/>
                <a:cs typeface="Times New Roman"/>
              </a:rPr>
              <a:t>1)</a:t>
            </a:r>
            <a:endParaRPr sz="1600">
              <a:latin typeface="Times New Roman"/>
              <a:cs typeface="Times New Roman"/>
            </a:endParaRPr>
          </a:p>
        </p:txBody>
      </p:sp>
      <p:sp>
        <p:nvSpPr>
          <p:cNvPr id="5" name="object 5"/>
          <p:cNvSpPr txBox="1"/>
          <p:nvPr/>
        </p:nvSpPr>
        <p:spPr>
          <a:xfrm>
            <a:off x="535940" y="1418082"/>
            <a:ext cx="1473835" cy="391160"/>
          </a:xfrm>
          <a:prstGeom prst="rect">
            <a:avLst/>
          </a:prstGeom>
        </p:spPr>
        <p:txBody>
          <a:bodyPr vert="horz" wrap="square" lIns="0" tIns="12700" rIns="0" bIns="0" rtlCol="0">
            <a:spAutoFit/>
          </a:bodyPr>
          <a:lstStyle/>
          <a:p>
            <a:pPr marL="12700">
              <a:lnSpc>
                <a:spcPct val="100000"/>
              </a:lnSpc>
              <a:spcBef>
                <a:spcPts val="100"/>
              </a:spcBef>
            </a:pPr>
            <a:r>
              <a:rPr sz="2400" b="1" dirty="0">
                <a:latin typeface="Calibri"/>
                <a:cs typeface="Calibri"/>
              </a:rPr>
              <a:t>Д)</a:t>
            </a:r>
            <a:r>
              <a:rPr sz="2400" b="1" spc="-60" dirty="0">
                <a:latin typeface="Calibri"/>
                <a:cs typeface="Calibri"/>
              </a:rPr>
              <a:t> </a:t>
            </a:r>
            <a:r>
              <a:rPr sz="2400" b="1" spc="-5" dirty="0">
                <a:latin typeface="Calibri"/>
                <a:cs typeface="Calibri"/>
              </a:rPr>
              <a:t>Расчёты</a:t>
            </a:r>
            <a:endParaRPr sz="2400">
              <a:latin typeface="Calibri"/>
              <a:cs typeface="Calibri"/>
            </a:endParaRPr>
          </a:p>
        </p:txBody>
      </p:sp>
      <p:grpSp>
        <p:nvGrpSpPr>
          <p:cNvPr id="6" name="object 6"/>
          <p:cNvGrpSpPr/>
          <p:nvPr/>
        </p:nvGrpSpPr>
        <p:grpSpPr>
          <a:xfrm>
            <a:off x="6986651" y="1009522"/>
            <a:ext cx="416559" cy="416559"/>
            <a:chOff x="6986651" y="1009522"/>
            <a:chExt cx="416559" cy="416559"/>
          </a:xfrm>
        </p:grpSpPr>
        <p:sp>
          <p:nvSpPr>
            <p:cNvPr id="7" name="object 7"/>
            <p:cNvSpPr/>
            <p:nvPr/>
          </p:nvSpPr>
          <p:spPr>
            <a:xfrm>
              <a:off x="6993001" y="1015872"/>
              <a:ext cx="403860" cy="403860"/>
            </a:xfrm>
            <a:custGeom>
              <a:avLst/>
              <a:gdLst/>
              <a:ahLst/>
              <a:cxnLst/>
              <a:rect l="l" t="t" r="r" b="b"/>
              <a:pathLst>
                <a:path w="403859" h="403859">
                  <a:moveTo>
                    <a:pt x="201930" y="0"/>
                  </a:moveTo>
                  <a:lnTo>
                    <a:pt x="155634" y="5333"/>
                  </a:lnTo>
                  <a:lnTo>
                    <a:pt x="113133" y="20527"/>
                  </a:lnTo>
                  <a:lnTo>
                    <a:pt x="75640" y="44367"/>
                  </a:lnTo>
                  <a:lnTo>
                    <a:pt x="44367" y="75640"/>
                  </a:lnTo>
                  <a:lnTo>
                    <a:pt x="20527" y="113133"/>
                  </a:lnTo>
                  <a:lnTo>
                    <a:pt x="5334" y="155634"/>
                  </a:lnTo>
                  <a:lnTo>
                    <a:pt x="0" y="201929"/>
                  </a:lnTo>
                  <a:lnTo>
                    <a:pt x="5333" y="248225"/>
                  </a:lnTo>
                  <a:lnTo>
                    <a:pt x="20527" y="290726"/>
                  </a:lnTo>
                  <a:lnTo>
                    <a:pt x="44367" y="328219"/>
                  </a:lnTo>
                  <a:lnTo>
                    <a:pt x="75640" y="359492"/>
                  </a:lnTo>
                  <a:lnTo>
                    <a:pt x="113133" y="383332"/>
                  </a:lnTo>
                  <a:lnTo>
                    <a:pt x="155634" y="398525"/>
                  </a:lnTo>
                  <a:lnTo>
                    <a:pt x="201930" y="403859"/>
                  </a:lnTo>
                  <a:lnTo>
                    <a:pt x="248265" y="398525"/>
                  </a:lnTo>
                  <a:lnTo>
                    <a:pt x="290781" y="383332"/>
                  </a:lnTo>
                  <a:lnTo>
                    <a:pt x="328273" y="359492"/>
                  </a:lnTo>
                  <a:lnTo>
                    <a:pt x="359532" y="328219"/>
                  </a:lnTo>
                  <a:lnTo>
                    <a:pt x="383354" y="290726"/>
                  </a:lnTo>
                  <a:lnTo>
                    <a:pt x="398532" y="248225"/>
                  </a:lnTo>
                  <a:lnTo>
                    <a:pt x="403860" y="201929"/>
                  </a:lnTo>
                  <a:lnTo>
                    <a:pt x="398532" y="155634"/>
                  </a:lnTo>
                  <a:lnTo>
                    <a:pt x="383354" y="113133"/>
                  </a:lnTo>
                  <a:lnTo>
                    <a:pt x="359532" y="75640"/>
                  </a:lnTo>
                  <a:lnTo>
                    <a:pt x="328273" y="44367"/>
                  </a:lnTo>
                  <a:lnTo>
                    <a:pt x="290781" y="20527"/>
                  </a:lnTo>
                  <a:lnTo>
                    <a:pt x="248265" y="5333"/>
                  </a:lnTo>
                  <a:lnTo>
                    <a:pt x="201930" y="0"/>
                  </a:lnTo>
                  <a:close/>
                </a:path>
              </a:pathLst>
            </a:custGeom>
            <a:solidFill>
              <a:srgbClr val="5B9BD4"/>
            </a:solidFill>
          </p:spPr>
          <p:txBody>
            <a:bodyPr wrap="square" lIns="0" tIns="0" rIns="0" bIns="0" rtlCol="0"/>
            <a:lstStyle/>
            <a:p>
              <a:endParaRPr/>
            </a:p>
          </p:txBody>
        </p:sp>
        <p:sp>
          <p:nvSpPr>
            <p:cNvPr id="8" name="object 8"/>
            <p:cNvSpPr/>
            <p:nvPr/>
          </p:nvSpPr>
          <p:spPr>
            <a:xfrm>
              <a:off x="6993001" y="1015872"/>
              <a:ext cx="403860" cy="403860"/>
            </a:xfrm>
            <a:custGeom>
              <a:avLst/>
              <a:gdLst/>
              <a:ahLst/>
              <a:cxnLst/>
              <a:rect l="l" t="t" r="r" b="b"/>
              <a:pathLst>
                <a:path w="403859" h="403859">
                  <a:moveTo>
                    <a:pt x="0" y="201929"/>
                  </a:moveTo>
                  <a:lnTo>
                    <a:pt x="5334" y="155634"/>
                  </a:lnTo>
                  <a:lnTo>
                    <a:pt x="20527" y="113133"/>
                  </a:lnTo>
                  <a:lnTo>
                    <a:pt x="44367" y="75640"/>
                  </a:lnTo>
                  <a:lnTo>
                    <a:pt x="75640" y="44367"/>
                  </a:lnTo>
                  <a:lnTo>
                    <a:pt x="113133" y="20527"/>
                  </a:lnTo>
                  <a:lnTo>
                    <a:pt x="155634" y="5333"/>
                  </a:lnTo>
                  <a:lnTo>
                    <a:pt x="201930" y="0"/>
                  </a:lnTo>
                  <a:lnTo>
                    <a:pt x="248265" y="5333"/>
                  </a:lnTo>
                  <a:lnTo>
                    <a:pt x="290781" y="20527"/>
                  </a:lnTo>
                  <a:lnTo>
                    <a:pt x="328273" y="44367"/>
                  </a:lnTo>
                  <a:lnTo>
                    <a:pt x="359532" y="75640"/>
                  </a:lnTo>
                  <a:lnTo>
                    <a:pt x="383354" y="113133"/>
                  </a:lnTo>
                  <a:lnTo>
                    <a:pt x="398532" y="155634"/>
                  </a:lnTo>
                  <a:lnTo>
                    <a:pt x="403860" y="201929"/>
                  </a:lnTo>
                  <a:lnTo>
                    <a:pt x="398532" y="248225"/>
                  </a:lnTo>
                  <a:lnTo>
                    <a:pt x="383354" y="290726"/>
                  </a:lnTo>
                  <a:lnTo>
                    <a:pt x="359532" y="328219"/>
                  </a:lnTo>
                  <a:lnTo>
                    <a:pt x="328273" y="359492"/>
                  </a:lnTo>
                  <a:lnTo>
                    <a:pt x="290781" y="383332"/>
                  </a:lnTo>
                  <a:lnTo>
                    <a:pt x="248265" y="398525"/>
                  </a:lnTo>
                  <a:lnTo>
                    <a:pt x="201930" y="403859"/>
                  </a:lnTo>
                  <a:lnTo>
                    <a:pt x="155634" y="398525"/>
                  </a:lnTo>
                  <a:lnTo>
                    <a:pt x="113133" y="383332"/>
                  </a:lnTo>
                  <a:lnTo>
                    <a:pt x="75640" y="359492"/>
                  </a:lnTo>
                  <a:lnTo>
                    <a:pt x="44367" y="328219"/>
                  </a:lnTo>
                  <a:lnTo>
                    <a:pt x="20527" y="290726"/>
                  </a:lnTo>
                  <a:lnTo>
                    <a:pt x="5333" y="248225"/>
                  </a:lnTo>
                  <a:lnTo>
                    <a:pt x="0" y="201929"/>
                  </a:lnTo>
                  <a:close/>
                </a:path>
              </a:pathLst>
            </a:custGeom>
            <a:ln w="12700">
              <a:solidFill>
                <a:srgbClr val="41709C"/>
              </a:solidFill>
            </a:ln>
          </p:spPr>
          <p:txBody>
            <a:bodyPr wrap="square" lIns="0" tIns="0" rIns="0" bIns="0" rtlCol="0"/>
            <a:lstStyle/>
            <a:p>
              <a:endParaRPr/>
            </a:p>
          </p:txBody>
        </p:sp>
      </p:grpSp>
      <p:sp>
        <p:nvSpPr>
          <p:cNvPr id="9" name="object 9"/>
          <p:cNvSpPr txBox="1"/>
          <p:nvPr/>
        </p:nvSpPr>
        <p:spPr>
          <a:xfrm>
            <a:off x="7156831" y="1071753"/>
            <a:ext cx="1423670" cy="269240"/>
          </a:xfrm>
          <a:prstGeom prst="rect">
            <a:avLst/>
          </a:prstGeom>
        </p:spPr>
        <p:txBody>
          <a:bodyPr vert="horz" wrap="square" lIns="0" tIns="12065" rIns="0" bIns="0" rtlCol="0">
            <a:spAutoFit/>
          </a:bodyPr>
          <a:lstStyle/>
          <a:p>
            <a:pPr marL="12700">
              <a:lnSpc>
                <a:spcPct val="100000"/>
              </a:lnSpc>
              <a:spcBef>
                <a:spcPts val="95"/>
              </a:spcBef>
              <a:tabLst>
                <a:tab pos="457834" algn="l"/>
              </a:tabLst>
            </a:pPr>
            <a:r>
              <a:rPr sz="1600" spc="-5" dirty="0">
                <a:solidFill>
                  <a:srgbClr val="FFFFFF"/>
                </a:solidFill>
                <a:latin typeface="Calibri"/>
                <a:cs typeface="Calibri"/>
              </a:rPr>
              <a:t>I	</a:t>
            </a:r>
            <a:r>
              <a:rPr sz="1600" spc="-10" dirty="0">
                <a:latin typeface="Times New Roman"/>
                <a:cs typeface="Times New Roman"/>
              </a:rPr>
              <a:t>Ba(NO</a:t>
            </a:r>
            <a:r>
              <a:rPr sz="1600" spc="110" dirty="0">
                <a:latin typeface="Times New Roman"/>
                <a:cs typeface="Times New Roman"/>
              </a:rPr>
              <a:t> </a:t>
            </a:r>
            <a:r>
              <a:rPr sz="1600" spc="-5" dirty="0">
                <a:latin typeface="Times New Roman"/>
                <a:cs typeface="Times New Roman"/>
              </a:rPr>
              <a:t>)</a:t>
            </a:r>
            <a:r>
              <a:rPr sz="1600" spc="110" dirty="0">
                <a:latin typeface="Times New Roman"/>
                <a:cs typeface="Times New Roman"/>
              </a:rPr>
              <a:t> </a:t>
            </a:r>
            <a:r>
              <a:rPr sz="1600" spc="-5" dirty="0">
                <a:latin typeface="Times New Roman"/>
                <a:cs typeface="Times New Roman"/>
              </a:rPr>
              <a:t>≠</a:t>
            </a:r>
            <a:endParaRPr sz="1600">
              <a:latin typeface="Times New Roman"/>
              <a:cs typeface="Times New Roman"/>
            </a:endParaRPr>
          </a:p>
        </p:txBody>
      </p:sp>
      <p:sp>
        <p:nvSpPr>
          <p:cNvPr id="10" name="object 10"/>
          <p:cNvSpPr txBox="1"/>
          <p:nvPr/>
        </p:nvSpPr>
        <p:spPr>
          <a:xfrm>
            <a:off x="7549006" y="1315592"/>
            <a:ext cx="3787775" cy="902969"/>
          </a:xfrm>
          <a:prstGeom prst="rect">
            <a:avLst/>
          </a:prstGeom>
        </p:spPr>
        <p:txBody>
          <a:bodyPr vert="horz" wrap="square" lIns="0" tIns="12065" rIns="0" bIns="0" rtlCol="0">
            <a:spAutoFit/>
          </a:bodyPr>
          <a:lstStyle/>
          <a:p>
            <a:pPr marL="65405">
              <a:lnSpc>
                <a:spcPct val="100000"/>
              </a:lnSpc>
              <a:spcBef>
                <a:spcPts val="95"/>
              </a:spcBef>
            </a:pPr>
            <a:r>
              <a:rPr sz="1600" dirty="0">
                <a:latin typeface="Times New Roman"/>
                <a:cs typeface="Times New Roman"/>
              </a:rPr>
              <a:t>2H</a:t>
            </a:r>
            <a:r>
              <a:rPr sz="1575" baseline="-21164" dirty="0">
                <a:latin typeface="Times New Roman"/>
                <a:cs typeface="Times New Roman"/>
              </a:rPr>
              <a:t>2</a:t>
            </a:r>
            <a:r>
              <a:rPr sz="1600" dirty="0">
                <a:latin typeface="Times New Roman"/>
                <a:cs typeface="Times New Roman"/>
              </a:rPr>
              <a:t>O</a:t>
            </a:r>
            <a:r>
              <a:rPr sz="1600" spc="-30" dirty="0">
                <a:latin typeface="Times New Roman"/>
                <a:cs typeface="Times New Roman"/>
              </a:rPr>
              <a:t> </a:t>
            </a:r>
            <a:r>
              <a:rPr sz="1600" spc="-5" dirty="0">
                <a:latin typeface="Times New Roman"/>
                <a:cs typeface="Times New Roman"/>
              </a:rPr>
              <a:t>= </a:t>
            </a:r>
            <a:r>
              <a:rPr sz="1600" dirty="0">
                <a:latin typeface="Times New Roman"/>
                <a:cs typeface="Times New Roman"/>
              </a:rPr>
              <a:t>2H</a:t>
            </a:r>
            <a:r>
              <a:rPr sz="1575" baseline="-21164" dirty="0">
                <a:latin typeface="Times New Roman"/>
                <a:cs typeface="Times New Roman"/>
              </a:rPr>
              <a:t>2</a:t>
            </a:r>
            <a:r>
              <a:rPr sz="1575" spc="179" baseline="-21164" dirty="0">
                <a:latin typeface="Times New Roman"/>
                <a:cs typeface="Times New Roman"/>
              </a:rPr>
              <a:t> </a:t>
            </a:r>
            <a:r>
              <a:rPr sz="1600" spc="-5" dirty="0">
                <a:latin typeface="Times New Roman"/>
                <a:cs typeface="Times New Roman"/>
              </a:rPr>
              <a:t>+ </a:t>
            </a:r>
            <a:r>
              <a:rPr sz="1600" dirty="0">
                <a:latin typeface="Times New Roman"/>
                <a:cs typeface="Times New Roman"/>
              </a:rPr>
              <a:t>O</a:t>
            </a:r>
            <a:r>
              <a:rPr sz="1575" baseline="-21164" dirty="0">
                <a:latin typeface="Times New Roman"/>
                <a:cs typeface="Times New Roman"/>
              </a:rPr>
              <a:t>2</a:t>
            </a:r>
            <a:r>
              <a:rPr sz="1575" spc="195" baseline="-21164" dirty="0">
                <a:latin typeface="Times New Roman"/>
                <a:cs typeface="Times New Roman"/>
              </a:rPr>
              <a:t> </a:t>
            </a:r>
            <a:r>
              <a:rPr sz="1600" spc="-5" dirty="0">
                <a:latin typeface="Times New Roman"/>
                <a:cs typeface="Times New Roman"/>
              </a:rPr>
              <a:t>(2)</a:t>
            </a:r>
            <a:endParaRPr sz="1600">
              <a:latin typeface="Times New Roman"/>
              <a:cs typeface="Times New Roman"/>
            </a:endParaRPr>
          </a:p>
          <a:p>
            <a:pPr marL="38100" marR="30480">
              <a:lnSpc>
                <a:spcPts val="1880"/>
              </a:lnSpc>
              <a:spcBef>
                <a:spcPts val="1280"/>
              </a:spcBef>
            </a:pPr>
            <a:r>
              <a:rPr sz="1600" dirty="0">
                <a:latin typeface="Times New Roman"/>
                <a:cs typeface="Times New Roman"/>
              </a:rPr>
              <a:t>Na</a:t>
            </a:r>
            <a:r>
              <a:rPr sz="1575" baseline="-21164" dirty="0">
                <a:latin typeface="Times New Roman"/>
                <a:cs typeface="Times New Roman"/>
              </a:rPr>
              <a:t>2</a:t>
            </a:r>
            <a:r>
              <a:rPr sz="1600" dirty="0">
                <a:latin typeface="Times New Roman"/>
                <a:cs typeface="Times New Roman"/>
              </a:rPr>
              <a:t>SO</a:t>
            </a:r>
            <a:r>
              <a:rPr sz="1575" baseline="-21164" dirty="0">
                <a:latin typeface="Times New Roman"/>
                <a:cs typeface="Times New Roman"/>
              </a:rPr>
              <a:t>4</a:t>
            </a:r>
            <a:r>
              <a:rPr sz="1600" dirty="0">
                <a:latin typeface="Times New Roman"/>
                <a:cs typeface="Times New Roman"/>
              </a:rPr>
              <a:t>∙10H</a:t>
            </a:r>
            <a:r>
              <a:rPr sz="1575" baseline="-21164" dirty="0">
                <a:latin typeface="Times New Roman"/>
                <a:cs typeface="Times New Roman"/>
              </a:rPr>
              <a:t>2</a:t>
            </a:r>
            <a:r>
              <a:rPr sz="1600" dirty="0">
                <a:latin typeface="Times New Roman"/>
                <a:cs typeface="Times New Roman"/>
              </a:rPr>
              <a:t>O </a:t>
            </a:r>
            <a:r>
              <a:rPr sz="1600" spc="-5" dirty="0">
                <a:latin typeface="Times New Roman"/>
                <a:cs typeface="Times New Roman"/>
              </a:rPr>
              <a:t>= </a:t>
            </a:r>
            <a:r>
              <a:rPr sz="1600" dirty="0">
                <a:latin typeface="Times New Roman"/>
                <a:cs typeface="Times New Roman"/>
              </a:rPr>
              <a:t>Na</a:t>
            </a:r>
            <a:r>
              <a:rPr sz="1575" baseline="-21164" dirty="0">
                <a:latin typeface="Times New Roman"/>
                <a:cs typeface="Times New Roman"/>
              </a:rPr>
              <a:t>2</a:t>
            </a:r>
            <a:r>
              <a:rPr sz="1600" dirty="0">
                <a:latin typeface="Times New Roman"/>
                <a:cs typeface="Times New Roman"/>
              </a:rPr>
              <a:t>SO</a:t>
            </a:r>
            <a:r>
              <a:rPr sz="1575" baseline="-21164" dirty="0">
                <a:latin typeface="Times New Roman"/>
                <a:cs typeface="Times New Roman"/>
              </a:rPr>
              <a:t>4</a:t>
            </a:r>
            <a:r>
              <a:rPr sz="1575" spc="7" baseline="-21164" dirty="0">
                <a:latin typeface="Times New Roman"/>
                <a:cs typeface="Times New Roman"/>
              </a:rPr>
              <a:t> </a:t>
            </a:r>
            <a:r>
              <a:rPr sz="1600" spc="-5" dirty="0">
                <a:latin typeface="Times New Roman"/>
                <a:cs typeface="Times New Roman"/>
              </a:rPr>
              <a:t>+ </a:t>
            </a:r>
            <a:r>
              <a:rPr sz="1600" dirty="0">
                <a:latin typeface="Times New Roman"/>
                <a:cs typeface="Times New Roman"/>
              </a:rPr>
              <a:t>10H</a:t>
            </a:r>
            <a:r>
              <a:rPr sz="1575" baseline="-21164" dirty="0">
                <a:latin typeface="Times New Roman"/>
                <a:cs typeface="Times New Roman"/>
              </a:rPr>
              <a:t>2</a:t>
            </a:r>
            <a:r>
              <a:rPr sz="1600" dirty="0">
                <a:latin typeface="Times New Roman"/>
                <a:cs typeface="Times New Roman"/>
              </a:rPr>
              <a:t>O </a:t>
            </a:r>
            <a:r>
              <a:rPr sz="1600" spc="-5" dirty="0">
                <a:latin typeface="Times New Roman"/>
                <a:cs typeface="Times New Roman"/>
              </a:rPr>
              <a:t>(3) </a:t>
            </a:r>
            <a:r>
              <a:rPr sz="1600" dirty="0">
                <a:latin typeface="Times New Roman"/>
                <a:cs typeface="Times New Roman"/>
              </a:rPr>
              <a:t> </a:t>
            </a:r>
            <a:r>
              <a:rPr sz="1600" spc="-5" dirty="0">
                <a:latin typeface="Times New Roman"/>
                <a:cs typeface="Times New Roman"/>
              </a:rPr>
              <a:t>Ba(NO</a:t>
            </a:r>
            <a:r>
              <a:rPr sz="1575" spc="-7" baseline="-21164" dirty="0">
                <a:latin typeface="Times New Roman"/>
                <a:cs typeface="Times New Roman"/>
              </a:rPr>
              <a:t>3</a:t>
            </a:r>
            <a:r>
              <a:rPr sz="1600" spc="-5" dirty="0">
                <a:latin typeface="Times New Roman"/>
                <a:cs typeface="Times New Roman"/>
              </a:rPr>
              <a:t>)</a:t>
            </a:r>
            <a:r>
              <a:rPr sz="1575" spc="-7" baseline="-21164" dirty="0">
                <a:latin typeface="Times New Roman"/>
                <a:cs typeface="Times New Roman"/>
              </a:rPr>
              <a:t>2</a:t>
            </a:r>
            <a:r>
              <a:rPr sz="1575" spc="217" baseline="-21164" dirty="0">
                <a:latin typeface="Times New Roman"/>
                <a:cs typeface="Times New Roman"/>
              </a:rPr>
              <a:t> </a:t>
            </a:r>
            <a:r>
              <a:rPr sz="1600" spc="-5" dirty="0">
                <a:latin typeface="Times New Roman"/>
                <a:cs typeface="Times New Roman"/>
              </a:rPr>
              <a:t>+</a:t>
            </a:r>
            <a:r>
              <a:rPr sz="1600" dirty="0">
                <a:latin typeface="Times New Roman"/>
                <a:cs typeface="Times New Roman"/>
              </a:rPr>
              <a:t> Na</a:t>
            </a:r>
            <a:r>
              <a:rPr sz="1575" baseline="-21164" dirty="0">
                <a:latin typeface="Times New Roman"/>
                <a:cs typeface="Times New Roman"/>
              </a:rPr>
              <a:t>2</a:t>
            </a:r>
            <a:r>
              <a:rPr sz="1600" dirty="0">
                <a:latin typeface="Times New Roman"/>
                <a:cs typeface="Times New Roman"/>
              </a:rPr>
              <a:t>SO</a:t>
            </a:r>
            <a:r>
              <a:rPr sz="1575" baseline="-21164" dirty="0">
                <a:latin typeface="Times New Roman"/>
                <a:cs typeface="Times New Roman"/>
              </a:rPr>
              <a:t>4</a:t>
            </a:r>
            <a:r>
              <a:rPr sz="1575" spc="202" baseline="-21164" dirty="0">
                <a:latin typeface="Times New Roman"/>
                <a:cs typeface="Times New Roman"/>
              </a:rPr>
              <a:t> </a:t>
            </a:r>
            <a:r>
              <a:rPr sz="1600" spc="-5" dirty="0">
                <a:latin typeface="Times New Roman"/>
                <a:cs typeface="Times New Roman"/>
              </a:rPr>
              <a:t>= </a:t>
            </a:r>
            <a:r>
              <a:rPr sz="1600" dirty="0">
                <a:latin typeface="Times New Roman"/>
                <a:cs typeface="Times New Roman"/>
              </a:rPr>
              <a:t>BaSO</a:t>
            </a:r>
            <a:r>
              <a:rPr sz="1575" baseline="-21164" dirty="0">
                <a:latin typeface="Times New Roman"/>
                <a:cs typeface="Times New Roman"/>
              </a:rPr>
              <a:t>4</a:t>
            </a:r>
            <a:r>
              <a:rPr sz="1600" dirty="0">
                <a:latin typeface="Times New Roman"/>
                <a:cs typeface="Times New Roman"/>
              </a:rPr>
              <a:t>↓</a:t>
            </a:r>
            <a:r>
              <a:rPr sz="1600" spc="-5" dirty="0">
                <a:latin typeface="Times New Roman"/>
                <a:cs typeface="Times New Roman"/>
              </a:rPr>
              <a:t> +</a:t>
            </a:r>
            <a:r>
              <a:rPr sz="1600" spc="-10" dirty="0">
                <a:latin typeface="Times New Roman"/>
                <a:cs typeface="Times New Roman"/>
              </a:rPr>
              <a:t> </a:t>
            </a:r>
            <a:r>
              <a:rPr sz="1600" spc="-5" dirty="0">
                <a:latin typeface="Times New Roman"/>
                <a:cs typeface="Times New Roman"/>
              </a:rPr>
              <a:t>2NaNO</a:t>
            </a:r>
            <a:r>
              <a:rPr sz="1575" spc="-7" baseline="-21164" dirty="0">
                <a:latin typeface="Times New Roman"/>
                <a:cs typeface="Times New Roman"/>
              </a:rPr>
              <a:t>3</a:t>
            </a:r>
            <a:r>
              <a:rPr sz="1575" spc="202" baseline="-21164" dirty="0">
                <a:latin typeface="Times New Roman"/>
                <a:cs typeface="Times New Roman"/>
              </a:rPr>
              <a:t> </a:t>
            </a:r>
            <a:r>
              <a:rPr sz="1600" spc="-5" dirty="0">
                <a:latin typeface="Times New Roman"/>
                <a:cs typeface="Times New Roman"/>
              </a:rPr>
              <a:t>(4)</a:t>
            </a:r>
            <a:endParaRPr sz="1600">
              <a:latin typeface="Times New Roman"/>
              <a:cs typeface="Times New Roman"/>
            </a:endParaRPr>
          </a:p>
        </p:txBody>
      </p:sp>
      <p:grpSp>
        <p:nvGrpSpPr>
          <p:cNvPr id="11" name="object 11"/>
          <p:cNvGrpSpPr/>
          <p:nvPr/>
        </p:nvGrpSpPr>
        <p:grpSpPr>
          <a:xfrm>
            <a:off x="6972807" y="1682876"/>
            <a:ext cx="416559" cy="416559"/>
            <a:chOff x="6972807" y="1682876"/>
            <a:chExt cx="416559" cy="416559"/>
          </a:xfrm>
        </p:grpSpPr>
        <p:sp>
          <p:nvSpPr>
            <p:cNvPr id="12" name="object 12"/>
            <p:cNvSpPr/>
            <p:nvPr/>
          </p:nvSpPr>
          <p:spPr>
            <a:xfrm>
              <a:off x="6979157" y="1689226"/>
              <a:ext cx="403860" cy="403860"/>
            </a:xfrm>
            <a:custGeom>
              <a:avLst/>
              <a:gdLst/>
              <a:ahLst/>
              <a:cxnLst/>
              <a:rect l="l" t="t" r="r" b="b"/>
              <a:pathLst>
                <a:path w="403859" h="403860">
                  <a:moveTo>
                    <a:pt x="201930" y="0"/>
                  </a:moveTo>
                  <a:lnTo>
                    <a:pt x="155634" y="5333"/>
                  </a:lnTo>
                  <a:lnTo>
                    <a:pt x="113133" y="20527"/>
                  </a:lnTo>
                  <a:lnTo>
                    <a:pt x="75640" y="44367"/>
                  </a:lnTo>
                  <a:lnTo>
                    <a:pt x="44367" y="75640"/>
                  </a:lnTo>
                  <a:lnTo>
                    <a:pt x="20527" y="113133"/>
                  </a:lnTo>
                  <a:lnTo>
                    <a:pt x="5334" y="155634"/>
                  </a:lnTo>
                  <a:lnTo>
                    <a:pt x="0" y="201929"/>
                  </a:lnTo>
                  <a:lnTo>
                    <a:pt x="5333" y="248225"/>
                  </a:lnTo>
                  <a:lnTo>
                    <a:pt x="20527" y="290726"/>
                  </a:lnTo>
                  <a:lnTo>
                    <a:pt x="44367" y="328219"/>
                  </a:lnTo>
                  <a:lnTo>
                    <a:pt x="75640" y="359492"/>
                  </a:lnTo>
                  <a:lnTo>
                    <a:pt x="113133" y="383332"/>
                  </a:lnTo>
                  <a:lnTo>
                    <a:pt x="155634" y="398525"/>
                  </a:lnTo>
                  <a:lnTo>
                    <a:pt x="201930" y="403859"/>
                  </a:lnTo>
                  <a:lnTo>
                    <a:pt x="248225" y="398525"/>
                  </a:lnTo>
                  <a:lnTo>
                    <a:pt x="290726" y="383332"/>
                  </a:lnTo>
                  <a:lnTo>
                    <a:pt x="328219" y="359492"/>
                  </a:lnTo>
                  <a:lnTo>
                    <a:pt x="359492" y="328219"/>
                  </a:lnTo>
                  <a:lnTo>
                    <a:pt x="383332" y="290726"/>
                  </a:lnTo>
                  <a:lnTo>
                    <a:pt x="398526" y="248225"/>
                  </a:lnTo>
                  <a:lnTo>
                    <a:pt x="403860" y="201929"/>
                  </a:lnTo>
                  <a:lnTo>
                    <a:pt x="398526" y="155634"/>
                  </a:lnTo>
                  <a:lnTo>
                    <a:pt x="383332" y="113133"/>
                  </a:lnTo>
                  <a:lnTo>
                    <a:pt x="359492" y="75640"/>
                  </a:lnTo>
                  <a:lnTo>
                    <a:pt x="328219" y="44367"/>
                  </a:lnTo>
                  <a:lnTo>
                    <a:pt x="290726" y="20527"/>
                  </a:lnTo>
                  <a:lnTo>
                    <a:pt x="248225" y="5333"/>
                  </a:lnTo>
                  <a:lnTo>
                    <a:pt x="201930" y="0"/>
                  </a:lnTo>
                  <a:close/>
                </a:path>
              </a:pathLst>
            </a:custGeom>
            <a:solidFill>
              <a:srgbClr val="5B9BD4"/>
            </a:solidFill>
          </p:spPr>
          <p:txBody>
            <a:bodyPr wrap="square" lIns="0" tIns="0" rIns="0" bIns="0" rtlCol="0"/>
            <a:lstStyle/>
            <a:p>
              <a:endParaRPr/>
            </a:p>
          </p:txBody>
        </p:sp>
        <p:sp>
          <p:nvSpPr>
            <p:cNvPr id="13" name="object 13"/>
            <p:cNvSpPr/>
            <p:nvPr/>
          </p:nvSpPr>
          <p:spPr>
            <a:xfrm>
              <a:off x="6979157" y="1689226"/>
              <a:ext cx="403860" cy="403860"/>
            </a:xfrm>
            <a:custGeom>
              <a:avLst/>
              <a:gdLst/>
              <a:ahLst/>
              <a:cxnLst/>
              <a:rect l="l" t="t" r="r" b="b"/>
              <a:pathLst>
                <a:path w="403859" h="403860">
                  <a:moveTo>
                    <a:pt x="0" y="201929"/>
                  </a:moveTo>
                  <a:lnTo>
                    <a:pt x="5334" y="155634"/>
                  </a:lnTo>
                  <a:lnTo>
                    <a:pt x="20527" y="113133"/>
                  </a:lnTo>
                  <a:lnTo>
                    <a:pt x="44367" y="75640"/>
                  </a:lnTo>
                  <a:lnTo>
                    <a:pt x="75640" y="44367"/>
                  </a:lnTo>
                  <a:lnTo>
                    <a:pt x="113133" y="20527"/>
                  </a:lnTo>
                  <a:lnTo>
                    <a:pt x="155634" y="5333"/>
                  </a:lnTo>
                  <a:lnTo>
                    <a:pt x="201930" y="0"/>
                  </a:lnTo>
                  <a:lnTo>
                    <a:pt x="248225" y="5333"/>
                  </a:lnTo>
                  <a:lnTo>
                    <a:pt x="290726" y="20527"/>
                  </a:lnTo>
                  <a:lnTo>
                    <a:pt x="328219" y="44367"/>
                  </a:lnTo>
                  <a:lnTo>
                    <a:pt x="359492" y="75640"/>
                  </a:lnTo>
                  <a:lnTo>
                    <a:pt x="383332" y="113133"/>
                  </a:lnTo>
                  <a:lnTo>
                    <a:pt x="398526" y="155634"/>
                  </a:lnTo>
                  <a:lnTo>
                    <a:pt x="403860" y="201929"/>
                  </a:lnTo>
                  <a:lnTo>
                    <a:pt x="398526" y="248225"/>
                  </a:lnTo>
                  <a:lnTo>
                    <a:pt x="383332" y="290726"/>
                  </a:lnTo>
                  <a:lnTo>
                    <a:pt x="359492" y="328219"/>
                  </a:lnTo>
                  <a:lnTo>
                    <a:pt x="328219" y="359492"/>
                  </a:lnTo>
                  <a:lnTo>
                    <a:pt x="290726" y="383332"/>
                  </a:lnTo>
                  <a:lnTo>
                    <a:pt x="248225" y="398525"/>
                  </a:lnTo>
                  <a:lnTo>
                    <a:pt x="201930" y="403859"/>
                  </a:lnTo>
                  <a:lnTo>
                    <a:pt x="155634" y="398525"/>
                  </a:lnTo>
                  <a:lnTo>
                    <a:pt x="113133" y="383332"/>
                  </a:lnTo>
                  <a:lnTo>
                    <a:pt x="75640" y="359492"/>
                  </a:lnTo>
                  <a:lnTo>
                    <a:pt x="44367" y="328219"/>
                  </a:lnTo>
                  <a:lnTo>
                    <a:pt x="20527" y="290726"/>
                  </a:lnTo>
                  <a:lnTo>
                    <a:pt x="5333" y="248225"/>
                  </a:lnTo>
                  <a:lnTo>
                    <a:pt x="0" y="201929"/>
                  </a:lnTo>
                  <a:close/>
                </a:path>
              </a:pathLst>
            </a:custGeom>
            <a:ln w="12700">
              <a:solidFill>
                <a:srgbClr val="41709C"/>
              </a:solidFill>
            </a:ln>
          </p:spPr>
          <p:txBody>
            <a:bodyPr wrap="square" lIns="0" tIns="0" rIns="0" bIns="0" rtlCol="0"/>
            <a:lstStyle/>
            <a:p>
              <a:endParaRPr/>
            </a:p>
          </p:txBody>
        </p:sp>
      </p:grpSp>
      <p:sp>
        <p:nvSpPr>
          <p:cNvPr id="14" name="object 14"/>
          <p:cNvSpPr txBox="1"/>
          <p:nvPr/>
        </p:nvSpPr>
        <p:spPr>
          <a:xfrm>
            <a:off x="7118350" y="1744725"/>
            <a:ext cx="129539" cy="269240"/>
          </a:xfrm>
          <a:prstGeom prst="rect">
            <a:avLst/>
          </a:prstGeom>
        </p:spPr>
        <p:txBody>
          <a:bodyPr vert="horz" wrap="square" lIns="0" tIns="12065" rIns="0" bIns="0" rtlCol="0">
            <a:spAutoFit/>
          </a:bodyPr>
          <a:lstStyle/>
          <a:p>
            <a:pPr marL="12700">
              <a:lnSpc>
                <a:spcPct val="100000"/>
              </a:lnSpc>
              <a:spcBef>
                <a:spcPts val="95"/>
              </a:spcBef>
            </a:pPr>
            <a:r>
              <a:rPr sz="1600" dirty="0">
                <a:solidFill>
                  <a:srgbClr val="FFFFFF"/>
                </a:solidFill>
                <a:latin typeface="Calibri"/>
                <a:cs typeface="Calibri"/>
              </a:rPr>
              <a:t>II</a:t>
            </a:r>
            <a:endParaRPr sz="1600">
              <a:latin typeface="Calibri"/>
              <a:cs typeface="Calibri"/>
            </a:endParaRPr>
          </a:p>
        </p:txBody>
      </p:sp>
      <p:sp>
        <p:nvSpPr>
          <p:cNvPr id="15" name="object 15"/>
          <p:cNvSpPr/>
          <p:nvPr/>
        </p:nvSpPr>
        <p:spPr>
          <a:xfrm>
            <a:off x="7396860" y="1140841"/>
            <a:ext cx="237490" cy="423545"/>
          </a:xfrm>
          <a:custGeom>
            <a:avLst/>
            <a:gdLst/>
            <a:ahLst/>
            <a:cxnLst/>
            <a:rect l="l" t="t" r="r" b="b"/>
            <a:pathLst>
              <a:path w="237490" h="423544">
                <a:moveTo>
                  <a:pt x="236981" y="423163"/>
                </a:moveTo>
                <a:lnTo>
                  <a:pt x="190875" y="421624"/>
                </a:lnTo>
                <a:lnTo>
                  <a:pt x="153209" y="417417"/>
                </a:lnTo>
                <a:lnTo>
                  <a:pt x="127807" y="411162"/>
                </a:lnTo>
                <a:lnTo>
                  <a:pt x="118490" y="403478"/>
                </a:lnTo>
                <a:lnTo>
                  <a:pt x="118490" y="231393"/>
                </a:lnTo>
                <a:lnTo>
                  <a:pt x="109192" y="223690"/>
                </a:lnTo>
                <a:lnTo>
                  <a:pt x="83819" y="217392"/>
                </a:lnTo>
                <a:lnTo>
                  <a:pt x="46160" y="213141"/>
                </a:lnTo>
                <a:lnTo>
                  <a:pt x="0" y="211581"/>
                </a:lnTo>
                <a:lnTo>
                  <a:pt x="46160" y="210042"/>
                </a:lnTo>
                <a:lnTo>
                  <a:pt x="83819" y="205835"/>
                </a:lnTo>
                <a:lnTo>
                  <a:pt x="109192" y="199580"/>
                </a:lnTo>
                <a:lnTo>
                  <a:pt x="118490" y="191896"/>
                </a:lnTo>
                <a:lnTo>
                  <a:pt x="118490" y="19811"/>
                </a:lnTo>
                <a:lnTo>
                  <a:pt x="127807" y="12108"/>
                </a:lnTo>
                <a:lnTo>
                  <a:pt x="153209" y="5810"/>
                </a:lnTo>
                <a:lnTo>
                  <a:pt x="190875" y="1559"/>
                </a:lnTo>
                <a:lnTo>
                  <a:pt x="236981" y="0"/>
                </a:lnTo>
              </a:path>
            </a:pathLst>
          </a:custGeom>
          <a:ln w="6350">
            <a:solidFill>
              <a:srgbClr val="5B9BD4"/>
            </a:solidFill>
          </a:ln>
        </p:spPr>
        <p:txBody>
          <a:bodyPr wrap="square" lIns="0" tIns="0" rIns="0" bIns="0" rtlCol="0"/>
          <a:lstStyle/>
          <a:p>
            <a:endParaRPr/>
          </a:p>
        </p:txBody>
      </p:sp>
      <p:sp>
        <p:nvSpPr>
          <p:cNvPr id="16" name="object 16"/>
          <p:cNvSpPr/>
          <p:nvPr/>
        </p:nvSpPr>
        <p:spPr>
          <a:xfrm>
            <a:off x="7383018" y="1764283"/>
            <a:ext cx="237490" cy="423545"/>
          </a:xfrm>
          <a:custGeom>
            <a:avLst/>
            <a:gdLst/>
            <a:ahLst/>
            <a:cxnLst/>
            <a:rect l="l" t="t" r="r" b="b"/>
            <a:pathLst>
              <a:path w="237490" h="423544">
                <a:moveTo>
                  <a:pt x="236981" y="423290"/>
                </a:moveTo>
                <a:lnTo>
                  <a:pt x="190875" y="421731"/>
                </a:lnTo>
                <a:lnTo>
                  <a:pt x="153209" y="417480"/>
                </a:lnTo>
                <a:lnTo>
                  <a:pt x="127807" y="411182"/>
                </a:lnTo>
                <a:lnTo>
                  <a:pt x="118490" y="403478"/>
                </a:lnTo>
                <a:lnTo>
                  <a:pt x="118490" y="231393"/>
                </a:lnTo>
                <a:lnTo>
                  <a:pt x="109174" y="223690"/>
                </a:lnTo>
                <a:lnTo>
                  <a:pt x="83772" y="217392"/>
                </a:lnTo>
                <a:lnTo>
                  <a:pt x="46106" y="213141"/>
                </a:lnTo>
                <a:lnTo>
                  <a:pt x="0" y="211581"/>
                </a:lnTo>
                <a:lnTo>
                  <a:pt x="46106" y="210042"/>
                </a:lnTo>
                <a:lnTo>
                  <a:pt x="83772" y="205835"/>
                </a:lnTo>
                <a:lnTo>
                  <a:pt x="109174" y="199580"/>
                </a:lnTo>
                <a:lnTo>
                  <a:pt x="118490" y="191896"/>
                </a:lnTo>
                <a:lnTo>
                  <a:pt x="118490" y="19811"/>
                </a:lnTo>
                <a:lnTo>
                  <a:pt x="127807" y="12108"/>
                </a:lnTo>
                <a:lnTo>
                  <a:pt x="153209" y="5810"/>
                </a:lnTo>
                <a:lnTo>
                  <a:pt x="190875" y="1559"/>
                </a:lnTo>
                <a:lnTo>
                  <a:pt x="236981" y="0"/>
                </a:lnTo>
              </a:path>
            </a:pathLst>
          </a:custGeom>
          <a:ln w="6350">
            <a:solidFill>
              <a:srgbClr val="5B9BD4"/>
            </a:solidFill>
          </a:ln>
        </p:spPr>
        <p:txBody>
          <a:bodyPr wrap="square" lIns="0" tIns="0" rIns="0" bIns="0" rtlCol="0"/>
          <a:lstStyle/>
          <a:p>
            <a:endParaRPr/>
          </a:p>
        </p:txBody>
      </p:sp>
      <p:sp>
        <p:nvSpPr>
          <p:cNvPr id="17" name="object 17"/>
          <p:cNvSpPr txBox="1"/>
          <p:nvPr/>
        </p:nvSpPr>
        <p:spPr>
          <a:xfrm>
            <a:off x="510540" y="2369565"/>
            <a:ext cx="7753350" cy="2220595"/>
          </a:xfrm>
          <a:prstGeom prst="rect">
            <a:avLst/>
          </a:prstGeom>
        </p:spPr>
        <p:txBody>
          <a:bodyPr vert="horz" wrap="square" lIns="0" tIns="12700" rIns="0" bIns="0" rtlCol="0">
            <a:spAutoFit/>
          </a:bodyPr>
          <a:lstStyle/>
          <a:p>
            <a:pPr marL="266700" marR="709930" indent="-228600">
              <a:lnSpc>
                <a:spcPct val="100000"/>
              </a:lnSpc>
              <a:spcBef>
                <a:spcPts val="100"/>
              </a:spcBef>
            </a:pPr>
            <a:r>
              <a:rPr sz="2400" dirty="0">
                <a:latin typeface="Times New Roman"/>
                <a:cs typeface="Times New Roman"/>
              </a:rPr>
              <a:t>5)</a:t>
            </a:r>
            <a:r>
              <a:rPr sz="2400" spc="-5" dirty="0">
                <a:latin typeface="Times New Roman"/>
                <a:cs typeface="Times New Roman"/>
              </a:rPr>
              <a:t> </a:t>
            </a:r>
            <a:r>
              <a:rPr sz="2400" dirty="0">
                <a:latin typeface="Times New Roman"/>
                <a:cs typeface="Times New Roman"/>
              </a:rPr>
              <a:t>Пусть</a:t>
            </a:r>
            <a:r>
              <a:rPr sz="2400" spc="-20" dirty="0">
                <a:latin typeface="Times New Roman"/>
                <a:cs typeface="Times New Roman"/>
              </a:rPr>
              <a:t> </a:t>
            </a:r>
            <a:r>
              <a:rPr sz="2400" dirty="0">
                <a:latin typeface="Times New Roman"/>
                <a:cs typeface="Times New Roman"/>
              </a:rPr>
              <a:t>растворимость</a:t>
            </a:r>
            <a:r>
              <a:rPr sz="2400" spc="10" dirty="0">
                <a:latin typeface="Times New Roman"/>
                <a:cs typeface="Times New Roman"/>
              </a:rPr>
              <a:t> </a:t>
            </a:r>
            <a:r>
              <a:rPr sz="2400" spc="-5" dirty="0">
                <a:latin typeface="Times New Roman"/>
                <a:cs typeface="Times New Roman"/>
              </a:rPr>
              <a:t>Na</a:t>
            </a:r>
            <a:r>
              <a:rPr sz="2400" spc="-7" baseline="-20833" dirty="0">
                <a:latin typeface="Times New Roman"/>
                <a:cs typeface="Times New Roman"/>
              </a:rPr>
              <a:t>2</a:t>
            </a:r>
            <a:r>
              <a:rPr sz="2400" spc="-5" dirty="0">
                <a:latin typeface="Times New Roman"/>
                <a:cs typeface="Times New Roman"/>
              </a:rPr>
              <a:t>SO</a:t>
            </a:r>
            <a:r>
              <a:rPr sz="2400" spc="-7" baseline="-20833" dirty="0">
                <a:latin typeface="Times New Roman"/>
                <a:cs typeface="Times New Roman"/>
              </a:rPr>
              <a:t>4</a:t>
            </a:r>
            <a:r>
              <a:rPr sz="2400" spc="322" baseline="-20833" dirty="0">
                <a:latin typeface="Times New Roman"/>
                <a:cs typeface="Times New Roman"/>
              </a:rPr>
              <a:t> </a:t>
            </a:r>
            <a:r>
              <a:rPr sz="2400" dirty="0">
                <a:latin typeface="Times New Roman"/>
                <a:cs typeface="Times New Roman"/>
              </a:rPr>
              <a:t>= </a:t>
            </a:r>
            <a:r>
              <a:rPr sz="2400" i="1" dirty="0">
                <a:latin typeface="Times New Roman"/>
                <a:cs typeface="Times New Roman"/>
              </a:rPr>
              <a:t>х</a:t>
            </a:r>
            <a:r>
              <a:rPr sz="2400" i="1" spc="-10" dirty="0">
                <a:latin typeface="Times New Roman"/>
                <a:cs typeface="Times New Roman"/>
              </a:rPr>
              <a:t> </a:t>
            </a:r>
            <a:r>
              <a:rPr sz="2400" spc="-5" dirty="0">
                <a:latin typeface="Times New Roman"/>
                <a:cs typeface="Times New Roman"/>
              </a:rPr>
              <a:t>г/100 </a:t>
            </a:r>
            <a:r>
              <a:rPr sz="2400" dirty="0">
                <a:latin typeface="Times New Roman"/>
                <a:cs typeface="Times New Roman"/>
              </a:rPr>
              <a:t>г</a:t>
            </a:r>
            <a:r>
              <a:rPr sz="2400" spc="10" dirty="0">
                <a:latin typeface="Times New Roman"/>
                <a:cs typeface="Times New Roman"/>
              </a:rPr>
              <a:t> </a:t>
            </a:r>
            <a:r>
              <a:rPr sz="2400" spc="-5" dirty="0">
                <a:latin typeface="Times New Roman"/>
                <a:cs typeface="Times New Roman"/>
              </a:rPr>
              <a:t>H</a:t>
            </a:r>
            <a:r>
              <a:rPr sz="2400" spc="-7" baseline="-20833" dirty="0">
                <a:latin typeface="Times New Roman"/>
                <a:cs typeface="Times New Roman"/>
              </a:rPr>
              <a:t>2</a:t>
            </a:r>
            <a:r>
              <a:rPr sz="2400" spc="-5" dirty="0">
                <a:latin typeface="Times New Roman"/>
                <a:cs typeface="Times New Roman"/>
              </a:rPr>
              <a:t>O,</a:t>
            </a:r>
            <a:r>
              <a:rPr sz="2400" spc="5" dirty="0">
                <a:latin typeface="Times New Roman"/>
                <a:cs typeface="Times New Roman"/>
              </a:rPr>
              <a:t> </a:t>
            </a:r>
            <a:r>
              <a:rPr sz="2400" spc="-35" dirty="0">
                <a:latin typeface="Times New Roman"/>
                <a:cs typeface="Times New Roman"/>
              </a:rPr>
              <a:t>тогда </a:t>
            </a:r>
            <a:r>
              <a:rPr sz="2400" spc="-585" dirty="0">
                <a:latin typeface="Times New Roman"/>
                <a:cs typeface="Times New Roman"/>
              </a:rPr>
              <a:t> </a:t>
            </a:r>
            <a:r>
              <a:rPr sz="2400" dirty="0">
                <a:latin typeface="Times New Roman"/>
                <a:cs typeface="Times New Roman"/>
              </a:rPr>
              <a:t>а)</a:t>
            </a:r>
            <a:r>
              <a:rPr sz="2400" spc="-15" dirty="0">
                <a:latin typeface="Times New Roman"/>
                <a:cs typeface="Times New Roman"/>
              </a:rPr>
              <a:t> </a:t>
            </a:r>
            <a:r>
              <a:rPr sz="2400" dirty="0">
                <a:latin typeface="Times New Roman"/>
                <a:cs typeface="Times New Roman"/>
              </a:rPr>
              <a:t>х/(100</a:t>
            </a:r>
            <a:r>
              <a:rPr sz="2400" spc="-20" dirty="0">
                <a:latin typeface="Times New Roman"/>
                <a:cs typeface="Times New Roman"/>
              </a:rPr>
              <a:t> </a:t>
            </a:r>
            <a:r>
              <a:rPr sz="2400" dirty="0">
                <a:latin typeface="Times New Roman"/>
                <a:cs typeface="Times New Roman"/>
              </a:rPr>
              <a:t>+ </a:t>
            </a:r>
            <a:r>
              <a:rPr sz="2400" i="1" dirty="0">
                <a:latin typeface="Times New Roman"/>
                <a:cs typeface="Times New Roman"/>
              </a:rPr>
              <a:t>х</a:t>
            </a:r>
            <a:r>
              <a:rPr sz="2400" dirty="0">
                <a:latin typeface="Times New Roman"/>
                <a:cs typeface="Times New Roman"/>
              </a:rPr>
              <a:t>) =</a:t>
            </a:r>
            <a:r>
              <a:rPr sz="2400" spc="-25" dirty="0">
                <a:latin typeface="Times New Roman"/>
                <a:cs typeface="Times New Roman"/>
              </a:rPr>
              <a:t> </a:t>
            </a:r>
            <a:r>
              <a:rPr sz="2400" spc="-5" dirty="0">
                <a:latin typeface="Times New Roman"/>
                <a:cs typeface="Times New Roman"/>
              </a:rPr>
              <a:t>42,6/m</a:t>
            </a:r>
            <a:r>
              <a:rPr sz="2400" spc="-7" baseline="-20833" dirty="0">
                <a:latin typeface="Times New Roman"/>
                <a:cs typeface="Times New Roman"/>
              </a:rPr>
              <a:t>р-ра</a:t>
            </a:r>
            <a:r>
              <a:rPr sz="2400" spc="-5" dirty="0">
                <a:latin typeface="Times New Roman"/>
                <a:cs typeface="Times New Roman"/>
              </a:rPr>
              <a:t>,</a:t>
            </a:r>
            <a:r>
              <a:rPr sz="2400" spc="5" dirty="0">
                <a:latin typeface="Times New Roman"/>
                <a:cs typeface="Times New Roman"/>
              </a:rPr>
              <a:t> </a:t>
            </a:r>
            <a:r>
              <a:rPr sz="2400" spc="-5" dirty="0">
                <a:latin typeface="Times New Roman"/>
                <a:cs typeface="Times New Roman"/>
              </a:rPr>
              <a:t>m</a:t>
            </a:r>
            <a:r>
              <a:rPr sz="2400" spc="-7" baseline="-20833" dirty="0">
                <a:latin typeface="Times New Roman"/>
                <a:cs typeface="Times New Roman"/>
              </a:rPr>
              <a:t>р-ра</a:t>
            </a:r>
            <a:r>
              <a:rPr sz="2400" spc="322" baseline="-20833" dirty="0">
                <a:latin typeface="Times New Roman"/>
                <a:cs typeface="Times New Roman"/>
              </a:rPr>
              <a:t> </a:t>
            </a:r>
            <a:r>
              <a:rPr sz="2400" dirty="0">
                <a:latin typeface="Times New Roman"/>
                <a:cs typeface="Times New Roman"/>
              </a:rPr>
              <a:t>=</a:t>
            </a:r>
            <a:r>
              <a:rPr sz="2400" spc="-10" dirty="0">
                <a:latin typeface="Times New Roman"/>
                <a:cs typeface="Times New Roman"/>
              </a:rPr>
              <a:t> </a:t>
            </a:r>
            <a:r>
              <a:rPr sz="2400" dirty="0">
                <a:latin typeface="Times New Roman"/>
                <a:cs typeface="Times New Roman"/>
              </a:rPr>
              <a:t>42,6</a:t>
            </a:r>
            <a:r>
              <a:rPr sz="2400" spc="-5" dirty="0">
                <a:latin typeface="Times New Roman"/>
                <a:cs typeface="Times New Roman"/>
              </a:rPr>
              <a:t> </a:t>
            </a:r>
            <a:r>
              <a:rPr sz="2400" dirty="0">
                <a:latin typeface="Times New Roman"/>
                <a:cs typeface="Times New Roman"/>
              </a:rPr>
              <a:t>(100</a:t>
            </a:r>
            <a:r>
              <a:rPr sz="2400" spc="-5" dirty="0">
                <a:latin typeface="Times New Roman"/>
                <a:cs typeface="Times New Roman"/>
              </a:rPr>
              <a:t> </a:t>
            </a:r>
            <a:r>
              <a:rPr sz="2400" dirty="0">
                <a:latin typeface="Times New Roman"/>
                <a:cs typeface="Times New Roman"/>
              </a:rPr>
              <a:t>+</a:t>
            </a:r>
            <a:r>
              <a:rPr sz="2400" spc="5" dirty="0">
                <a:latin typeface="Times New Roman"/>
                <a:cs typeface="Times New Roman"/>
              </a:rPr>
              <a:t> </a:t>
            </a:r>
            <a:r>
              <a:rPr sz="2400" i="1" dirty="0">
                <a:latin typeface="Times New Roman"/>
                <a:cs typeface="Times New Roman"/>
              </a:rPr>
              <a:t>х</a:t>
            </a:r>
            <a:r>
              <a:rPr sz="2400" dirty="0">
                <a:latin typeface="Times New Roman"/>
                <a:cs typeface="Times New Roman"/>
              </a:rPr>
              <a:t>)/</a:t>
            </a:r>
            <a:r>
              <a:rPr sz="2400" i="1" dirty="0">
                <a:latin typeface="Times New Roman"/>
                <a:cs typeface="Times New Roman"/>
              </a:rPr>
              <a:t>х</a:t>
            </a:r>
            <a:r>
              <a:rPr sz="2400" i="1" spc="-30" dirty="0">
                <a:latin typeface="Times New Roman"/>
                <a:cs typeface="Times New Roman"/>
              </a:rPr>
              <a:t> </a:t>
            </a:r>
            <a:r>
              <a:rPr sz="2400" dirty="0">
                <a:latin typeface="Times New Roman"/>
                <a:cs typeface="Times New Roman"/>
              </a:rPr>
              <a:t>г</a:t>
            </a:r>
            <a:endParaRPr sz="2400">
              <a:latin typeface="Times New Roman"/>
              <a:cs typeface="Times New Roman"/>
            </a:endParaRPr>
          </a:p>
          <a:p>
            <a:pPr marL="266700">
              <a:lnSpc>
                <a:spcPct val="100000"/>
              </a:lnSpc>
            </a:pPr>
            <a:r>
              <a:rPr sz="2400" dirty="0">
                <a:latin typeface="Times New Roman"/>
                <a:cs typeface="Times New Roman"/>
              </a:rPr>
              <a:t>б)</a:t>
            </a:r>
            <a:r>
              <a:rPr sz="2400" spc="-5" dirty="0">
                <a:latin typeface="Times New Roman"/>
                <a:cs typeface="Times New Roman"/>
              </a:rPr>
              <a:t> ω</a:t>
            </a:r>
            <a:r>
              <a:rPr sz="2400" spc="-7" baseline="-20833" dirty="0">
                <a:latin typeface="Times New Roman"/>
                <a:cs typeface="Times New Roman"/>
              </a:rPr>
              <a:t>1</a:t>
            </a:r>
            <a:r>
              <a:rPr sz="2400" spc="-5" dirty="0">
                <a:latin typeface="Times New Roman"/>
                <a:cs typeface="Times New Roman"/>
              </a:rPr>
              <a:t>(Na</a:t>
            </a:r>
            <a:r>
              <a:rPr sz="2400" spc="-7" baseline="-20833" dirty="0">
                <a:latin typeface="Times New Roman"/>
                <a:cs typeface="Times New Roman"/>
              </a:rPr>
              <a:t>2</a:t>
            </a:r>
            <a:r>
              <a:rPr sz="2400" spc="-5" dirty="0">
                <a:latin typeface="Times New Roman"/>
                <a:cs typeface="Times New Roman"/>
              </a:rPr>
              <a:t>SO</a:t>
            </a:r>
            <a:r>
              <a:rPr sz="2400" spc="-7" baseline="-20833" dirty="0">
                <a:latin typeface="Times New Roman"/>
                <a:cs typeface="Times New Roman"/>
              </a:rPr>
              <a:t>4</a:t>
            </a:r>
            <a:r>
              <a:rPr sz="2400" spc="-5" dirty="0">
                <a:latin typeface="Times New Roman"/>
                <a:cs typeface="Times New Roman"/>
              </a:rPr>
              <a:t>) </a:t>
            </a:r>
            <a:r>
              <a:rPr sz="2400" dirty="0">
                <a:latin typeface="Times New Roman"/>
                <a:cs typeface="Times New Roman"/>
              </a:rPr>
              <a:t>=</a:t>
            </a:r>
            <a:r>
              <a:rPr sz="2400" spc="-25" dirty="0">
                <a:latin typeface="Times New Roman"/>
                <a:cs typeface="Times New Roman"/>
              </a:rPr>
              <a:t> </a:t>
            </a:r>
            <a:r>
              <a:rPr sz="2400" i="1" dirty="0">
                <a:latin typeface="Times New Roman"/>
                <a:cs typeface="Times New Roman"/>
              </a:rPr>
              <a:t>х</a:t>
            </a:r>
            <a:r>
              <a:rPr sz="2400" dirty="0">
                <a:latin typeface="Times New Roman"/>
                <a:cs typeface="Times New Roman"/>
              </a:rPr>
              <a:t>/(100</a:t>
            </a:r>
            <a:r>
              <a:rPr sz="2400" spc="-20" dirty="0">
                <a:latin typeface="Times New Roman"/>
                <a:cs typeface="Times New Roman"/>
              </a:rPr>
              <a:t> </a:t>
            </a:r>
            <a:r>
              <a:rPr sz="2400" dirty="0">
                <a:latin typeface="Times New Roman"/>
                <a:cs typeface="Times New Roman"/>
              </a:rPr>
              <a:t>+</a:t>
            </a:r>
            <a:r>
              <a:rPr sz="2400" spc="-10" dirty="0">
                <a:latin typeface="Times New Roman"/>
                <a:cs typeface="Times New Roman"/>
              </a:rPr>
              <a:t> </a:t>
            </a:r>
            <a:r>
              <a:rPr sz="2400" i="1" dirty="0">
                <a:latin typeface="Times New Roman"/>
                <a:cs typeface="Times New Roman"/>
              </a:rPr>
              <a:t>х</a:t>
            </a:r>
            <a:r>
              <a:rPr sz="2400" dirty="0">
                <a:latin typeface="Times New Roman"/>
                <a:cs typeface="Times New Roman"/>
              </a:rPr>
              <a:t>)</a:t>
            </a:r>
            <a:endParaRPr sz="2400">
              <a:latin typeface="Times New Roman"/>
              <a:cs typeface="Times New Roman"/>
            </a:endParaRPr>
          </a:p>
          <a:p>
            <a:pPr marL="266700">
              <a:lnSpc>
                <a:spcPct val="100000"/>
              </a:lnSpc>
            </a:pPr>
            <a:r>
              <a:rPr sz="2400" spc="-5" dirty="0">
                <a:latin typeface="Times New Roman"/>
                <a:cs typeface="Times New Roman"/>
              </a:rPr>
              <a:t>в) ω</a:t>
            </a:r>
            <a:r>
              <a:rPr sz="2400" spc="-7" baseline="-20833" dirty="0">
                <a:latin typeface="Times New Roman"/>
                <a:cs typeface="Times New Roman"/>
              </a:rPr>
              <a:t>2</a:t>
            </a:r>
            <a:r>
              <a:rPr sz="2400" spc="-5" dirty="0">
                <a:latin typeface="Times New Roman"/>
                <a:cs typeface="Times New Roman"/>
              </a:rPr>
              <a:t>(Na</a:t>
            </a:r>
            <a:r>
              <a:rPr sz="2400" spc="-7" baseline="-20833" dirty="0">
                <a:latin typeface="Times New Roman"/>
                <a:cs typeface="Times New Roman"/>
              </a:rPr>
              <a:t>2</a:t>
            </a:r>
            <a:r>
              <a:rPr sz="2400" spc="-5" dirty="0">
                <a:latin typeface="Times New Roman"/>
                <a:cs typeface="Times New Roman"/>
              </a:rPr>
              <a:t>SO</a:t>
            </a:r>
            <a:r>
              <a:rPr sz="2400" spc="-7" baseline="-20833" dirty="0">
                <a:latin typeface="Times New Roman"/>
                <a:cs typeface="Times New Roman"/>
              </a:rPr>
              <a:t>4</a:t>
            </a:r>
            <a:r>
              <a:rPr sz="2400" spc="-5" dirty="0">
                <a:latin typeface="Times New Roman"/>
                <a:cs typeface="Times New Roman"/>
              </a:rPr>
              <a:t>)</a:t>
            </a:r>
            <a:r>
              <a:rPr sz="2400" dirty="0">
                <a:latin typeface="Times New Roman"/>
                <a:cs typeface="Times New Roman"/>
              </a:rPr>
              <a:t> =</a:t>
            </a:r>
            <a:r>
              <a:rPr sz="2400" spc="-10" dirty="0">
                <a:latin typeface="Times New Roman"/>
                <a:cs typeface="Times New Roman"/>
              </a:rPr>
              <a:t> </a:t>
            </a:r>
            <a:r>
              <a:rPr sz="2400" spc="-5" dirty="0">
                <a:latin typeface="Times New Roman"/>
                <a:cs typeface="Times New Roman"/>
              </a:rPr>
              <a:t>ω</a:t>
            </a:r>
            <a:r>
              <a:rPr sz="2400" spc="-7" baseline="-20833" dirty="0">
                <a:latin typeface="Times New Roman"/>
                <a:cs typeface="Times New Roman"/>
              </a:rPr>
              <a:t>1</a:t>
            </a:r>
            <a:r>
              <a:rPr sz="2400" spc="-5" dirty="0">
                <a:latin typeface="Times New Roman"/>
                <a:cs typeface="Times New Roman"/>
              </a:rPr>
              <a:t>(Na</a:t>
            </a:r>
            <a:r>
              <a:rPr sz="2400" spc="-7" baseline="-20833" dirty="0">
                <a:latin typeface="Times New Roman"/>
                <a:cs typeface="Times New Roman"/>
              </a:rPr>
              <a:t>2</a:t>
            </a:r>
            <a:r>
              <a:rPr sz="2400" spc="-5" dirty="0">
                <a:latin typeface="Times New Roman"/>
                <a:cs typeface="Times New Roman"/>
              </a:rPr>
              <a:t>SO</a:t>
            </a:r>
            <a:r>
              <a:rPr sz="2400" spc="-7" baseline="-20833" dirty="0">
                <a:latin typeface="Times New Roman"/>
                <a:cs typeface="Times New Roman"/>
              </a:rPr>
              <a:t>4</a:t>
            </a:r>
            <a:r>
              <a:rPr sz="2400" spc="-5" dirty="0">
                <a:latin typeface="Times New Roman"/>
                <a:cs typeface="Times New Roman"/>
              </a:rPr>
              <a:t>)/4,5</a:t>
            </a:r>
            <a:r>
              <a:rPr sz="2400" spc="-15" dirty="0">
                <a:latin typeface="Times New Roman"/>
                <a:cs typeface="Times New Roman"/>
              </a:rPr>
              <a:t> </a:t>
            </a:r>
            <a:r>
              <a:rPr sz="2400" dirty="0">
                <a:latin typeface="Times New Roman"/>
                <a:cs typeface="Times New Roman"/>
              </a:rPr>
              <a:t>=</a:t>
            </a:r>
            <a:r>
              <a:rPr sz="2400" spc="-5" dirty="0">
                <a:latin typeface="Times New Roman"/>
                <a:cs typeface="Times New Roman"/>
              </a:rPr>
              <a:t> </a:t>
            </a:r>
            <a:r>
              <a:rPr sz="2400" i="1" dirty="0">
                <a:latin typeface="Times New Roman"/>
                <a:cs typeface="Times New Roman"/>
              </a:rPr>
              <a:t>х</a:t>
            </a:r>
            <a:r>
              <a:rPr sz="2400" dirty="0">
                <a:latin typeface="Times New Roman"/>
                <a:cs typeface="Times New Roman"/>
              </a:rPr>
              <a:t>/4,5∙(100</a:t>
            </a:r>
            <a:r>
              <a:rPr sz="2400" spc="-40" dirty="0">
                <a:latin typeface="Times New Roman"/>
                <a:cs typeface="Times New Roman"/>
              </a:rPr>
              <a:t> </a:t>
            </a:r>
            <a:r>
              <a:rPr sz="2400" dirty="0">
                <a:latin typeface="Times New Roman"/>
                <a:cs typeface="Times New Roman"/>
              </a:rPr>
              <a:t>+</a:t>
            </a:r>
            <a:r>
              <a:rPr sz="2400" spc="5" dirty="0">
                <a:latin typeface="Times New Roman"/>
                <a:cs typeface="Times New Roman"/>
              </a:rPr>
              <a:t> </a:t>
            </a:r>
            <a:r>
              <a:rPr sz="2400" i="1" dirty="0">
                <a:latin typeface="Times New Roman"/>
                <a:cs typeface="Times New Roman"/>
              </a:rPr>
              <a:t>х</a:t>
            </a:r>
            <a:r>
              <a:rPr sz="2400" dirty="0">
                <a:latin typeface="Times New Roman"/>
                <a:cs typeface="Times New Roman"/>
              </a:rPr>
              <a:t>)</a:t>
            </a:r>
            <a:endParaRPr sz="2400">
              <a:latin typeface="Times New Roman"/>
              <a:cs typeface="Times New Roman"/>
            </a:endParaRPr>
          </a:p>
          <a:p>
            <a:pPr marL="38100">
              <a:lnSpc>
                <a:spcPct val="100000"/>
              </a:lnSpc>
            </a:pPr>
            <a:r>
              <a:rPr sz="2400" dirty="0">
                <a:latin typeface="Times New Roman"/>
                <a:cs typeface="Times New Roman"/>
              </a:rPr>
              <a:t>6)</a:t>
            </a:r>
            <a:r>
              <a:rPr sz="2400" spc="-10" dirty="0">
                <a:latin typeface="Times New Roman"/>
                <a:cs typeface="Times New Roman"/>
              </a:rPr>
              <a:t> </a:t>
            </a:r>
            <a:r>
              <a:rPr sz="2400" i="1" dirty="0">
                <a:latin typeface="Times New Roman"/>
                <a:cs typeface="Times New Roman"/>
              </a:rPr>
              <a:t>х</a:t>
            </a:r>
            <a:r>
              <a:rPr sz="2400" dirty="0">
                <a:latin typeface="Times New Roman"/>
                <a:cs typeface="Times New Roman"/>
              </a:rPr>
              <a:t>/4,5∙(100</a:t>
            </a:r>
            <a:r>
              <a:rPr sz="2400" spc="-40" dirty="0">
                <a:latin typeface="Times New Roman"/>
                <a:cs typeface="Times New Roman"/>
              </a:rPr>
              <a:t> </a:t>
            </a:r>
            <a:r>
              <a:rPr sz="2400" dirty="0">
                <a:latin typeface="Times New Roman"/>
                <a:cs typeface="Times New Roman"/>
              </a:rPr>
              <a:t>+ </a:t>
            </a:r>
            <a:r>
              <a:rPr sz="2400" i="1" dirty="0">
                <a:latin typeface="Times New Roman"/>
                <a:cs typeface="Times New Roman"/>
              </a:rPr>
              <a:t>х</a:t>
            </a:r>
            <a:r>
              <a:rPr sz="2400" dirty="0">
                <a:latin typeface="Times New Roman"/>
                <a:cs typeface="Times New Roman"/>
              </a:rPr>
              <a:t>)</a:t>
            </a:r>
            <a:r>
              <a:rPr sz="2400" spc="-5" dirty="0">
                <a:latin typeface="Times New Roman"/>
                <a:cs typeface="Times New Roman"/>
              </a:rPr>
              <a:t> </a:t>
            </a:r>
            <a:r>
              <a:rPr sz="2400" dirty="0">
                <a:latin typeface="Times New Roman"/>
                <a:cs typeface="Times New Roman"/>
              </a:rPr>
              <a:t>=</a:t>
            </a:r>
            <a:r>
              <a:rPr sz="2400" spc="-25" dirty="0">
                <a:latin typeface="Times New Roman"/>
                <a:cs typeface="Times New Roman"/>
              </a:rPr>
              <a:t> </a:t>
            </a:r>
            <a:r>
              <a:rPr sz="2400" dirty="0">
                <a:latin typeface="Times New Roman"/>
                <a:cs typeface="Times New Roman"/>
              </a:rPr>
              <a:t>28,4/(522</a:t>
            </a:r>
            <a:r>
              <a:rPr sz="2400" spc="-15" dirty="0">
                <a:latin typeface="Times New Roman"/>
                <a:cs typeface="Times New Roman"/>
              </a:rPr>
              <a:t> </a:t>
            </a:r>
            <a:r>
              <a:rPr sz="2400" dirty="0">
                <a:latin typeface="Times New Roman"/>
                <a:cs typeface="Times New Roman"/>
              </a:rPr>
              <a:t>–</a:t>
            </a:r>
            <a:r>
              <a:rPr sz="2400" spc="-10" dirty="0">
                <a:latin typeface="Times New Roman"/>
                <a:cs typeface="Times New Roman"/>
              </a:rPr>
              <a:t> </a:t>
            </a:r>
            <a:r>
              <a:rPr sz="2400" dirty="0">
                <a:latin typeface="Times New Roman"/>
                <a:cs typeface="Times New Roman"/>
              </a:rPr>
              <a:t>13,5</a:t>
            </a:r>
            <a:r>
              <a:rPr sz="2400" spc="-5" dirty="0">
                <a:latin typeface="Times New Roman"/>
                <a:cs typeface="Times New Roman"/>
              </a:rPr>
              <a:t> </a:t>
            </a:r>
            <a:r>
              <a:rPr sz="2400" dirty="0">
                <a:latin typeface="Times New Roman"/>
                <a:cs typeface="Times New Roman"/>
              </a:rPr>
              <a:t>+</a:t>
            </a:r>
            <a:r>
              <a:rPr sz="2400" spc="-5" dirty="0">
                <a:latin typeface="Times New Roman"/>
                <a:cs typeface="Times New Roman"/>
              </a:rPr>
              <a:t> </a:t>
            </a:r>
            <a:r>
              <a:rPr sz="2400" dirty="0">
                <a:latin typeface="Times New Roman"/>
                <a:cs typeface="Times New Roman"/>
              </a:rPr>
              <a:t>42,6</a:t>
            </a:r>
            <a:r>
              <a:rPr sz="2400" spc="-5" dirty="0">
                <a:latin typeface="Times New Roman"/>
                <a:cs typeface="Times New Roman"/>
              </a:rPr>
              <a:t> </a:t>
            </a:r>
            <a:r>
              <a:rPr sz="2400" dirty="0">
                <a:latin typeface="Times New Roman"/>
                <a:cs typeface="Times New Roman"/>
              </a:rPr>
              <a:t>(100</a:t>
            </a:r>
            <a:r>
              <a:rPr sz="2400" spc="-5" dirty="0">
                <a:latin typeface="Times New Roman"/>
                <a:cs typeface="Times New Roman"/>
              </a:rPr>
              <a:t> </a:t>
            </a:r>
            <a:r>
              <a:rPr sz="2400" dirty="0">
                <a:latin typeface="Times New Roman"/>
                <a:cs typeface="Times New Roman"/>
              </a:rPr>
              <a:t>+</a:t>
            </a:r>
            <a:r>
              <a:rPr sz="2400" spc="-10" dirty="0">
                <a:latin typeface="Times New Roman"/>
                <a:cs typeface="Times New Roman"/>
              </a:rPr>
              <a:t> </a:t>
            </a:r>
            <a:r>
              <a:rPr sz="2400" i="1" dirty="0">
                <a:latin typeface="Times New Roman"/>
                <a:cs typeface="Times New Roman"/>
              </a:rPr>
              <a:t>х</a:t>
            </a:r>
            <a:r>
              <a:rPr sz="2400" dirty="0">
                <a:latin typeface="Times New Roman"/>
                <a:cs typeface="Times New Roman"/>
              </a:rPr>
              <a:t>)/</a:t>
            </a:r>
            <a:r>
              <a:rPr sz="2400" i="1" dirty="0">
                <a:latin typeface="Times New Roman"/>
                <a:cs typeface="Times New Roman"/>
              </a:rPr>
              <a:t>х</a:t>
            </a:r>
            <a:r>
              <a:rPr sz="2400" i="1" spc="-30" dirty="0">
                <a:latin typeface="Times New Roman"/>
                <a:cs typeface="Times New Roman"/>
              </a:rPr>
              <a:t> </a:t>
            </a:r>
            <a:r>
              <a:rPr sz="2400" dirty="0">
                <a:latin typeface="Times New Roman"/>
                <a:cs typeface="Times New Roman"/>
              </a:rPr>
              <a:t>–</a:t>
            </a:r>
            <a:r>
              <a:rPr sz="2400" spc="-5" dirty="0">
                <a:latin typeface="Times New Roman"/>
                <a:cs typeface="Times New Roman"/>
              </a:rPr>
              <a:t> </a:t>
            </a:r>
            <a:r>
              <a:rPr sz="2400" dirty="0">
                <a:latin typeface="Times New Roman"/>
                <a:cs typeface="Times New Roman"/>
              </a:rPr>
              <a:t>23,3)</a:t>
            </a:r>
            <a:endParaRPr sz="2400">
              <a:latin typeface="Times New Roman"/>
              <a:cs typeface="Times New Roman"/>
            </a:endParaRPr>
          </a:p>
          <a:p>
            <a:pPr marL="266700">
              <a:lnSpc>
                <a:spcPct val="100000"/>
              </a:lnSpc>
            </a:pPr>
            <a:r>
              <a:rPr sz="2400" i="1" dirty="0">
                <a:latin typeface="Times New Roman"/>
                <a:cs typeface="Times New Roman"/>
              </a:rPr>
              <a:t>х</a:t>
            </a:r>
            <a:r>
              <a:rPr sz="2400" i="1" spc="-10" dirty="0">
                <a:latin typeface="Times New Roman"/>
                <a:cs typeface="Times New Roman"/>
              </a:rPr>
              <a:t> </a:t>
            </a:r>
            <a:r>
              <a:rPr sz="2400" dirty="0">
                <a:latin typeface="Times New Roman"/>
                <a:cs typeface="Times New Roman"/>
              </a:rPr>
              <a:t>≈</a:t>
            </a:r>
            <a:r>
              <a:rPr sz="2400" spc="-20" dirty="0">
                <a:latin typeface="Times New Roman"/>
                <a:cs typeface="Times New Roman"/>
              </a:rPr>
              <a:t> </a:t>
            </a:r>
            <a:r>
              <a:rPr sz="2400" dirty="0">
                <a:latin typeface="Times New Roman"/>
                <a:cs typeface="Times New Roman"/>
              </a:rPr>
              <a:t>21,3</a:t>
            </a:r>
            <a:r>
              <a:rPr sz="2400" spc="-5" dirty="0">
                <a:latin typeface="Times New Roman"/>
                <a:cs typeface="Times New Roman"/>
              </a:rPr>
              <a:t> </a:t>
            </a:r>
            <a:r>
              <a:rPr sz="2400" dirty="0">
                <a:latin typeface="Times New Roman"/>
                <a:cs typeface="Times New Roman"/>
              </a:rPr>
              <a:t>г</a:t>
            </a:r>
            <a:r>
              <a:rPr sz="2400" spc="-15" dirty="0">
                <a:latin typeface="Times New Roman"/>
                <a:cs typeface="Times New Roman"/>
              </a:rPr>
              <a:t> </a:t>
            </a:r>
            <a:r>
              <a:rPr sz="2400" dirty="0">
                <a:latin typeface="Times New Roman"/>
                <a:cs typeface="Times New Roman"/>
              </a:rPr>
              <a:t>/</a:t>
            </a:r>
            <a:r>
              <a:rPr sz="2400" spc="-15" dirty="0">
                <a:latin typeface="Times New Roman"/>
                <a:cs typeface="Times New Roman"/>
              </a:rPr>
              <a:t> </a:t>
            </a:r>
            <a:r>
              <a:rPr sz="2400" dirty="0">
                <a:latin typeface="Times New Roman"/>
                <a:cs typeface="Times New Roman"/>
              </a:rPr>
              <a:t>100</a:t>
            </a:r>
            <a:r>
              <a:rPr sz="2400" spc="-10" dirty="0">
                <a:latin typeface="Times New Roman"/>
                <a:cs typeface="Times New Roman"/>
              </a:rPr>
              <a:t> </a:t>
            </a:r>
            <a:r>
              <a:rPr sz="2400" dirty="0">
                <a:latin typeface="Times New Roman"/>
                <a:cs typeface="Times New Roman"/>
              </a:rPr>
              <a:t>г </a:t>
            </a:r>
            <a:r>
              <a:rPr sz="2400" spc="-5" dirty="0">
                <a:latin typeface="Times New Roman"/>
                <a:cs typeface="Times New Roman"/>
              </a:rPr>
              <a:t>H</a:t>
            </a:r>
            <a:r>
              <a:rPr sz="2400" spc="-7" baseline="-20833" dirty="0">
                <a:latin typeface="Times New Roman"/>
                <a:cs typeface="Times New Roman"/>
              </a:rPr>
              <a:t>2</a:t>
            </a:r>
            <a:r>
              <a:rPr sz="2400" spc="-5" dirty="0">
                <a:latin typeface="Times New Roman"/>
                <a:cs typeface="Times New Roman"/>
              </a:rPr>
              <a:t>O</a:t>
            </a:r>
            <a:endParaRPr sz="2400">
              <a:latin typeface="Times New Roman"/>
              <a:cs typeface="Times New Roman"/>
            </a:endParaRPr>
          </a:p>
        </p:txBody>
      </p:sp>
      <p:sp>
        <p:nvSpPr>
          <p:cNvPr id="19" name="object 19"/>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46</a:t>
            </a:fld>
            <a:endParaRPr dirty="0"/>
          </a:p>
        </p:txBody>
      </p:sp>
      <p:sp>
        <p:nvSpPr>
          <p:cNvPr id="18" name="object 18"/>
          <p:cNvSpPr txBox="1"/>
          <p:nvPr/>
        </p:nvSpPr>
        <p:spPr>
          <a:xfrm>
            <a:off x="621487" y="5593791"/>
            <a:ext cx="8370570" cy="635635"/>
          </a:xfrm>
          <a:prstGeom prst="rect">
            <a:avLst/>
          </a:prstGeom>
        </p:spPr>
        <p:txBody>
          <a:bodyPr vert="horz" wrap="square" lIns="0" tIns="12700" rIns="0" bIns="0" rtlCol="0">
            <a:spAutoFit/>
          </a:bodyPr>
          <a:lstStyle/>
          <a:p>
            <a:pPr marL="38100">
              <a:lnSpc>
                <a:spcPct val="100000"/>
              </a:lnSpc>
              <a:spcBef>
                <a:spcPts val="100"/>
              </a:spcBef>
            </a:pPr>
            <a:r>
              <a:rPr sz="2000" spc="-5" dirty="0">
                <a:latin typeface="Times New Roman"/>
                <a:cs typeface="Times New Roman"/>
              </a:rPr>
              <a:t>Вспоминаем:</a:t>
            </a:r>
            <a:endParaRPr sz="2000">
              <a:latin typeface="Times New Roman"/>
              <a:cs typeface="Times New Roman"/>
            </a:endParaRPr>
          </a:p>
          <a:p>
            <a:pPr marL="38100">
              <a:lnSpc>
                <a:spcPct val="100000"/>
              </a:lnSpc>
            </a:pPr>
            <a:r>
              <a:rPr sz="2000" spc="-5" dirty="0">
                <a:latin typeface="Times New Roman"/>
                <a:cs typeface="Times New Roman"/>
              </a:rPr>
              <a:t>m(р-ра</a:t>
            </a:r>
            <a:r>
              <a:rPr sz="2000" spc="-20" dirty="0">
                <a:latin typeface="Times New Roman"/>
                <a:cs typeface="Times New Roman"/>
              </a:rPr>
              <a:t> </a:t>
            </a:r>
            <a:r>
              <a:rPr sz="2000" dirty="0">
                <a:latin typeface="Times New Roman"/>
                <a:cs typeface="Times New Roman"/>
              </a:rPr>
              <a:t>(2)</a:t>
            </a:r>
            <a:r>
              <a:rPr sz="2000" spc="-15" dirty="0">
                <a:latin typeface="Times New Roman"/>
                <a:cs typeface="Times New Roman"/>
              </a:rPr>
              <a:t> </a:t>
            </a:r>
            <a:r>
              <a:rPr sz="2000" spc="5" dirty="0">
                <a:latin typeface="Times New Roman"/>
                <a:cs typeface="Times New Roman"/>
              </a:rPr>
              <a:t>Na</a:t>
            </a:r>
            <a:r>
              <a:rPr sz="1950" spc="7" baseline="-21367" dirty="0">
                <a:latin typeface="Times New Roman"/>
                <a:cs typeface="Times New Roman"/>
              </a:rPr>
              <a:t>2</a:t>
            </a:r>
            <a:r>
              <a:rPr sz="2000" spc="5" dirty="0">
                <a:latin typeface="Times New Roman"/>
                <a:cs typeface="Times New Roman"/>
              </a:rPr>
              <a:t>SO</a:t>
            </a:r>
            <a:r>
              <a:rPr sz="1950" spc="7" baseline="-21367" dirty="0">
                <a:latin typeface="Times New Roman"/>
                <a:cs typeface="Times New Roman"/>
              </a:rPr>
              <a:t>4</a:t>
            </a:r>
            <a:r>
              <a:rPr sz="2000" spc="5" dirty="0">
                <a:latin typeface="Times New Roman"/>
                <a:cs typeface="Times New Roman"/>
              </a:rPr>
              <a:t>)</a:t>
            </a:r>
            <a:r>
              <a:rPr sz="2000" spc="-20" dirty="0">
                <a:latin typeface="Times New Roman"/>
                <a:cs typeface="Times New Roman"/>
              </a:rPr>
              <a:t> </a:t>
            </a:r>
            <a:r>
              <a:rPr sz="2000" dirty="0">
                <a:latin typeface="Times New Roman"/>
                <a:cs typeface="Times New Roman"/>
              </a:rPr>
              <a:t>= </a:t>
            </a:r>
            <a:r>
              <a:rPr sz="2000" spc="5" dirty="0">
                <a:latin typeface="Times New Roman"/>
                <a:cs typeface="Times New Roman"/>
              </a:rPr>
              <a:t>m</a:t>
            </a:r>
            <a:r>
              <a:rPr sz="1950" spc="7" baseline="-21367" dirty="0">
                <a:latin typeface="Times New Roman"/>
                <a:cs typeface="Times New Roman"/>
              </a:rPr>
              <a:t>р-ра</a:t>
            </a:r>
            <a:r>
              <a:rPr sz="1950" spc="270" baseline="-21367" dirty="0">
                <a:latin typeface="Times New Roman"/>
                <a:cs typeface="Times New Roman"/>
              </a:rPr>
              <a:t> </a:t>
            </a:r>
            <a:r>
              <a:rPr sz="1950" baseline="-21367" dirty="0">
                <a:latin typeface="Times New Roman"/>
                <a:cs typeface="Times New Roman"/>
              </a:rPr>
              <a:t>1</a:t>
            </a:r>
            <a:r>
              <a:rPr sz="2000" dirty="0">
                <a:latin typeface="Times New Roman"/>
                <a:cs typeface="Times New Roman"/>
              </a:rPr>
              <a:t>(Ba(NO</a:t>
            </a:r>
            <a:r>
              <a:rPr sz="1950" baseline="-21367" dirty="0">
                <a:latin typeface="Times New Roman"/>
                <a:cs typeface="Times New Roman"/>
              </a:rPr>
              <a:t>3</a:t>
            </a:r>
            <a:r>
              <a:rPr sz="2000" dirty="0">
                <a:latin typeface="Times New Roman"/>
                <a:cs typeface="Times New Roman"/>
              </a:rPr>
              <a:t>)</a:t>
            </a:r>
            <a:r>
              <a:rPr sz="1950" baseline="-21367" dirty="0">
                <a:latin typeface="Times New Roman"/>
                <a:cs typeface="Times New Roman"/>
              </a:rPr>
              <a:t>2</a:t>
            </a:r>
            <a:r>
              <a:rPr sz="2000" dirty="0">
                <a:latin typeface="Times New Roman"/>
                <a:cs typeface="Times New Roman"/>
              </a:rPr>
              <a:t>)</a:t>
            </a:r>
            <a:r>
              <a:rPr sz="2000" spc="-30" dirty="0">
                <a:latin typeface="Times New Roman"/>
                <a:cs typeface="Times New Roman"/>
              </a:rPr>
              <a:t> </a:t>
            </a:r>
            <a:r>
              <a:rPr sz="2000" dirty="0">
                <a:latin typeface="Times New Roman"/>
                <a:cs typeface="Times New Roman"/>
              </a:rPr>
              <a:t>–</a:t>
            </a:r>
            <a:r>
              <a:rPr sz="2000" spc="5" dirty="0">
                <a:latin typeface="Times New Roman"/>
                <a:cs typeface="Times New Roman"/>
              </a:rPr>
              <a:t> </a:t>
            </a:r>
            <a:r>
              <a:rPr sz="2000" dirty="0">
                <a:latin typeface="Times New Roman"/>
                <a:cs typeface="Times New Roman"/>
              </a:rPr>
              <a:t>m(H</a:t>
            </a:r>
            <a:r>
              <a:rPr sz="1950" baseline="-21367" dirty="0">
                <a:latin typeface="Times New Roman"/>
                <a:cs typeface="Times New Roman"/>
              </a:rPr>
              <a:t>2</a:t>
            </a:r>
            <a:r>
              <a:rPr sz="2000" dirty="0">
                <a:latin typeface="Times New Roman"/>
                <a:cs typeface="Times New Roman"/>
              </a:rPr>
              <a:t>O)</a:t>
            </a:r>
            <a:r>
              <a:rPr sz="2000" spc="-5" dirty="0">
                <a:latin typeface="Times New Roman"/>
                <a:cs typeface="Times New Roman"/>
              </a:rPr>
              <a:t> </a:t>
            </a:r>
            <a:r>
              <a:rPr sz="2000" dirty="0">
                <a:latin typeface="Times New Roman"/>
                <a:cs typeface="Times New Roman"/>
              </a:rPr>
              <a:t>+</a:t>
            </a:r>
            <a:r>
              <a:rPr sz="2000" spc="10" dirty="0">
                <a:latin typeface="Times New Roman"/>
                <a:cs typeface="Times New Roman"/>
              </a:rPr>
              <a:t> </a:t>
            </a:r>
            <a:r>
              <a:rPr sz="2000" spc="5" dirty="0">
                <a:latin typeface="Times New Roman"/>
                <a:cs typeface="Times New Roman"/>
              </a:rPr>
              <a:t>m</a:t>
            </a:r>
            <a:r>
              <a:rPr sz="1950" spc="7" baseline="-21367" dirty="0">
                <a:latin typeface="Times New Roman"/>
                <a:cs typeface="Times New Roman"/>
              </a:rPr>
              <a:t>р-ра1</a:t>
            </a:r>
            <a:r>
              <a:rPr sz="2000" spc="5" dirty="0">
                <a:latin typeface="Times New Roman"/>
                <a:cs typeface="Times New Roman"/>
              </a:rPr>
              <a:t>(Na</a:t>
            </a:r>
            <a:r>
              <a:rPr sz="1950" spc="7" baseline="-21367" dirty="0">
                <a:latin typeface="Times New Roman"/>
                <a:cs typeface="Times New Roman"/>
              </a:rPr>
              <a:t>2</a:t>
            </a:r>
            <a:r>
              <a:rPr sz="2000" spc="5" dirty="0">
                <a:latin typeface="Times New Roman"/>
                <a:cs typeface="Times New Roman"/>
              </a:rPr>
              <a:t>SO</a:t>
            </a:r>
            <a:r>
              <a:rPr sz="1950" spc="7" baseline="-21367" dirty="0">
                <a:latin typeface="Times New Roman"/>
                <a:cs typeface="Times New Roman"/>
              </a:rPr>
              <a:t>4</a:t>
            </a:r>
            <a:r>
              <a:rPr sz="2000" spc="5" dirty="0">
                <a:latin typeface="Times New Roman"/>
                <a:cs typeface="Times New Roman"/>
              </a:rPr>
              <a:t>)</a:t>
            </a:r>
            <a:r>
              <a:rPr sz="2000" spc="-35" dirty="0">
                <a:latin typeface="Times New Roman"/>
                <a:cs typeface="Times New Roman"/>
              </a:rPr>
              <a:t> </a:t>
            </a:r>
            <a:r>
              <a:rPr sz="2000" dirty="0">
                <a:latin typeface="Times New Roman"/>
                <a:cs typeface="Times New Roman"/>
              </a:rPr>
              <a:t>–</a:t>
            </a:r>
            <a:r>
              <a:rPr sz="2000" spc="10" dirty="0">
                <a:latin typeface="Times New Roman"/>
                <a:cs typeface="Times New Roman"/>
              </a:rPr>
              <a:t> </a:t>
            </a:r>
            <a:r>
              <a:rPr sz="2000" dirty="0">
                <a:latin typeface="Times New Roman"/>
                <a:cs typeface="Times New Roman"/>
              </a:rPr>
              <a:t>m(BaSO</a:t>
            </a:r>
            <a:r>
              <a:rPr sz="1950" baseline="-21367" dirty="0">
                <a:latin typeface="Times New Roman"/>
                <a:cs typeface="Times New Roman"/>
              </a:rPr>
              <a:t>4</a:t>
            </a:r>
            <a:r>
              <a:rPr sz="2000" dirty="0">
                <a:latin typeface="Times New Roman"/>
                <a:cs typeface="Times New Roman"/>
              </a:rPr>
              <a:t>)</a:t>
            </a:r>
            <a:endParaRPr sz="2000">
              <a:latin typeface="Times New Roman"/>
              <a:cs typeface="Times New Roman"/>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2232914" y="3083305"/>
            <a:ext cx="8384540" cy="2586355"/>
            <a:chOff x="2232914" y="3083305"/>
            <a:chExt cx="8384540" cy="2586355"/>
          </a:xfrm>
        </p:grpSpPr>
        <p:sp>
          <p:nvSpPr>
            <p:cNvPr id="3" name="object 3"/>
            <p:cNvSpPr/>
            <p:nvPr/>
          </p:nvSpPr>
          <p:spPr>
            <a:xfrm>
              <a:off x="6934200" y="3461765"/>
              <a:ext cx="0" cy="2201545"/>
            </a:xfrm>
            <a:custGeom>
              <a:avLst/>
              <a:gdLst/>
              <a:ahLst/>
              <a:cxnLst/>
              <a:rect l="l" t="t" r="r" b="b"/>
              <a:pathLst>
                <a:path h="2201545">
                  <a:moveTo>
                    <a:pt x="0" y="0"/>
                  </a:moveTo>
                  <a:lnTo>
                    <a:pt x="0" y="2200960"/>
                  </a:lnTo>
                </a:path>
              </a:pathLst>
            </a:custGeom>
            <a:ln w="12700">
              <a:solidFill>
                <a:srgbClr val="000000"/>
              </a:solidFill>
            </a:ln>
          </p:spPr>
          <p:txBody>
            <a:bodyPr wrap="square" lIns="0" tIns="0" rIns="0" bIns="0" rtlCol="0"/>
            <a:lstStyle/>
            <a:p>
              <a:endParaRPr/>
            </a:p>
          </p:txBody>
        </p:sp>
        <p:sp>
          <p:nvSpPr>
            <p:cNvPr id="4" name="object 4"/>
            <p:cNvSpPr/>
            <p:nvPr/>
          </p:nvSpPr>
          <p:spPr>
            <a:xfrm>
              <a:off x="2251964" y="3461765"/>
              <a:ext cx="8346440" cy="0"/>
            </a:xfrm>
            <a:custGeom>
              <a:avLst/>
              <a:gdLst/>
              <a:ahLst/>
              <a:cxnLst/>
              <a:rect l="l" t="t" r="r" b="b"/>
              <a:pathLst>
                <a:path w="8346440">
                  <a:moveTo>
                    <a:pt x="0" y="0"/>
                  </a:moveTo>
                  <a:lnTo>
                    <a:pt x="8346185" y="0"/>
                  </a:lnTo>
                </a:path>
              </a:pathLst>
            </a:custGeom>
            <a:ln w="38100">
              <a:solidFill>
                <a:srgbClr val="FFFFFF"/>
              </a:solidFill>
            </a:ln>
          </p:spPr>
          <p:txBody>
            <a:bodyPr wrap="square" lIns="0" tIns="0" rIns="0" bIns="0" rtlCol="0"/>
            <a:lstStyle/>
            <a:p>
              <a:endParaRPr/>
            </a:p>
          </p:txBody>
        </p:sp>
        <p:sp>
          <p:nvSpPr>
            <p:cNvPr id="5" name="object 5"/>
            <p:cNvSpPr/>
            <p:nvPr/>
          </p:nvSpPr>
          <p:spPr>
            <a:xfrm>
              <a:off x="2258314" y="3089655"/>
              <a:ext cx="0" cy="2573655"/>
            </a:xfrm>
            <a:custGeom>
              <a:avLst/>
              <a:gdLst/>
              <a:ahLst/>
              <a:cxnLst/>
              <a:rect l="l" t="t" r="r" b="b"/>
              <a:pathLst>
                <a:path h="2573654">
                  <a:moveTo>
                    <a:pt x="0" y="0"/>
                  </a:moveTo>
                  <a:lnTo>
                    <a:pt x="0" y="2573070"/>
                  </a:lnTo>
                </a:path>
              </a:pathLst>
            </a:custGeom>
            <a:ln w="12700">
              <a:solidFill>
                <a:srgbClr val="FFFFFF"/>
              </a:solidFill>
            </a:ln>
          </p:spPr>
          <p:txBody>
            <a:bodyPr wrap="square" lIns="0" tIns="0" rIns="0" bIns="0" rtlCol="0"/>
            <a:lstStyle/>
            <a:p>
              <a:endParaRPr/>
            </a:p>
          </p:txBody>
        </p:sp>
        <p:sp>
          <p:nvSpPr>
            <p:cNvPr id="6" name="object 6"/>
            <p:cNvSpPr/>
            <p:nvPr/>
          </p:nvSpPr>
          <p:spPr>
            <a:xfrm>
              <a:off x="10591800" y="3089655"/>
              <a:ext cx="0" cy="2573655"/>
            </a:xfrm>
            <a:custGeom>
              <a:avLst/>
              <a:gdLst/>
              <a:ahLst/>
              <a:cxnLst/>
              <a:rect l="l" t="t" r="r" b="b"/>
              <a:pathLst>
                <a:path h="2573654">
                  <a:moveTo>
                    <a:pt x="0" y="0"/>
                  </a:moveTo>
                  <a:lnTo>
                    <a:pt x="0" y="2573070"/>
                  </a:lnTo>
                </a:path>
              </a:pathLst>
            </a:custGeom>
            <a:ln w="12700">
              <a:solidFill>
                <a:srgbClr val="FFFFFF"/>
              </a:solidFill>
            </a:ln>
          </p:spPr>
          <p:txBody>
            <a:bodyPr wrap="square" lIns="0" tIns="0" rIns="0" bIns="0" rtlCol="0"/>
            <a:lstStyle/>
            <a:p>
              <a:endParaRPr/>
            </a:p>
          </p:txBody>
        </p:sp>
        <p:sp>
          <p:nvSpPr>
            <p:cNvPr id="7" name="object 7"/>
            <p:cNvSpPr/>
            <p:nvPr/>
          </p:nvSpPr>
          <p:spPr>
            <a:xfrm>
              <a:off x="2251964" y="3096005"/>
              <a:ext cx="8346440" cy="0"/>
            </a:xfrm>
            <a:custGeom>
              <a:avLst/>
              <a:gdLst/>
              <a:ahLst/>
              <a:cxnLst/>
              <a:rect l="l" t="t" r="r" b="b"/>
              <a:pathLst>
                <a:path w="8346440">
                  <a:moveTo>
                    <a:pt x="0" y="0"/>
                  </a:moveTo>
                  <a:lnTo>
                    <a:pt x="8346185" y="0"/>
                  </a:lnTo>
                </a:path>
              </a:pathLst>
            </a:custGeom>
            <a:ln w="12700">
              <a:solidFill>
                <a:srgbClr val="FFFFFF"/>
              </a:solidFill>
            </a:ln>
          </p:spPr>
          <p:txBody>
            <a:bodyPr wrap="square" lIns="0" tIns="0" rIns="0" bIns="0" rtlCol="0"/>
            <a:lstStyle/>
            <a:p>
              <a:endParaRPr/>
            </a:p>
          </p:txBody>
        </p:sp>
        <p:sp>
          <p:nvSpPr>
            <p:cNvPr id="8" name="object 8"/>
            <p:cNvSpPr/>
            <p:nvPr/>
          </p:nvSpPr>
          <p:spPr>
            <a:xfrm>
              <a:off x="2251964" y="5656376"/>
              <a:ext cx="8346440" cy="0"/>
            </a:xfrm>
            <a:custGeom>
              <a:avLst/>
              <a:gdLst/>
              <a:ahLst/>
              <a:cxnLst/>
              <a:rect l="l" t="t" r="r" b="b"/>
              <a:pathLst>
                <a:path w="8346440">
                  <a:moveTo>
                    <a:pt x="0" y="0"/>
                  </a:moveTo>
                  <a:lnTo>
                    <a:pt x="8346185" y="0"/>
                  </a:lnTo>
                </a:path>
              </a:pathLst>
            </a:custGeom>
            <a:ln w="12700">
              <a:solidFill>
                <a:srgbClr val="FFFFFF"/>
              </a:solidFill>
            </a:ln>
          </p:spPr>
          <p:txBody>
            <a:bodyPr wrap="square" lIns="0" tIns="0" rIns="0" bIns="0" rtlCol="0"/>
            <a:lstStyle/>
            <a:p>
              <a:endParaRPr/>
            </a:p>
          </p:txBody>
        </p:sp>
      </p:grpSp>
      <p:sp>
        <p:nvSpPr>
          <p:cNvPr id="9" name="object 9"/>
          <p:cNvSpPr txBox="1"/>
          <p:nvPr/>
        </p:nvSpPr>
        <p:spPr>
          <a:xfrm>
            <a:off x="2289048" y="3796029"/>
            <a:ext cx="2506345" cy="391160"/>
          </a:xfrm>
          <a:prstGeom prst="rect">
            <a:avLst/>
          </a:prstGeom>
        </p:spPr>
        <p:txBody>
          <a:bodyPr vert="horz" wrap="square" lIns="0" tIns="12700" rIns="0" bIns="0" rtlCol="0">
            <a:spAutoFit/>
          </a:bodyPr>
          <a:lstStyle/>
          <a:p>
            <a:pPr marL="38100">
              <a:lnSpc>
                <a:spcPct val="100000"/>
              </a:lnSpc>
              <a:spcBef>
                <a:spcPts val="100"/>
              </a:spcBef>
            </a:pPr>
            <a:r>
              <a:rPr sz="2400" spc="-5" dirty="0">
                <a:latin typeface="Calibri"/>
                <a:cs typeface="Calibri"/>
              </a:rPr>
              <a:t>m(H</a:t>
            </a:r>
            <a:r>
              <a:rPr sz="2400" spc="-7" baseline="-20833" dirty="0">
                <a:latin typeface="Calibri"/>
                <a:cs typeface="Calibri"/>
              </a:rPr>
              <a:t>2</a:t>
            </a:r>
            <a:r>
              <a:rPr sz="2400" spc="-5" dirty="0">
                <a:latin typeface="Calibri"/>
                <a:cs typeface="Calibri"/>
              </a:rPr>
              <a:t>O)</a:t>
            </a:r>
            <a:r>
              <a:rPr sz="2400" spc="-7" baseline="-20833" dirty="0">
                <a:latin typeface="Calibri"/>
                <a:cs typeface="Calibri"/>
              </a:rPr>
              <a:t>смесь</a:t>
            </a:r>
            <a:r>
              <a:rPr sz="2400" spc="247" baseline="-20833" dirty="0">
                <a:latin typeface="Calibri"/>
                <a:cs typeface="Calibri"/>
              </a:rPr>
              <a:t> </a:t>
            </a:r>
            <a:r>
              <a:rPr sz="2400" dirty="0">
                <a:latin typeface="Calibri"/>
                <a:cs typeface="Calibri"/>
              </a:rPr>
              <a:t>=</a:t>
            </a:r>
            <a:r>
              <a:rPr sz="2400" spc="-20" dirty="0">
                <a:latin typeface="Calibri"/>
                <a:cs typeface="Calibri"/>
              </a:rPr>
              <a:t> </a:t>
            </a:r>
            <a:r>
              <a:rPr sz="2400" spc="-5" dirty="0">
                <a:latin typeface="Calibri"/>
                <a:cs typeface="Calibri"/>
              </a:rPr>
              <a:t>43,2</a:t>
            </a:r>
            <a:r>
              <a:rPr sz="2400" spc="-20" dirty="0">
                <a:latin typeface="Calibri"/>
                <a:cs typeface="Calibri"/>
              </a:rPr>
              <a:t> </a:t>
            </a:r>
            <a:r>
              <a:rPr sz="2400" dirty="0">
                <a:latin typeface="Calibri"/>
                <a:cs typeface="Calibri"/>
              </a:rPr>
              <a:t>г</a:t>
            </a:r>
            <a:endParaRPr sz="2400">
              <a:latin typeface="Calibri"/>
              <a:cs typeface="Calibri"/>
            </a:endParaRPr>
          </a:p>
        </p:txBody>
      </p:sp>
      <p:sp>
        <p:nvSpPr>
          <p:cNvPr id="10" name="object 10"/>
          <p:cNvSpPr txBox="1"/>
          <p:nvPr/>
        </p:nvSpPr>
        <p:spPr>
          <a:xfrm>
            <a:off x="2289048" y="4527550"/>
            <a:ext cx="2988310" cy="1126490"/>
          </a:xfrm>
          <a:prstGeom prst="rect">
            <a:avLst/>
          </a:prstGeom>
        </p:spPr>
        <p:txBody>
          <a:bodyPr vert="horz" wrap="square" lIns="0" tIns="12700" rIns="0" bIns="0" rtlCol="0">
            <a:spAutoFit/>
          </a:bodyPr>
          <a:lstStyle/>
          <a:p>
            <a:pPr marL="38100">
              <a:lnSpc>
                <a:spcPct val="100000"/>
              </a:lnSpc>
              <a:spcBef>
                <a:spcPts val="100"/>
              </a:spcBef>
            </a:pPr>
            <a:r>
              <a:rPr sz="2400" spc="-5" dirty="0">
                <a:latin typeface="Calibri"/>
                <a:cs typeface="Calibri"/>
              </a:rPr>
              <a:t>m</a:t>
            </a:r>
            <a:r>
              <a:rPr sz="2400" spc="-7" baseline="-20833" dirty="0">
                <a:latin typeface="Calibri"/>
                <a:cs typeface="Calibri"/>
              </a:rPr>
              <a:t>р-ра</a:t>
            </a:r>
            <a:r>
              <a:rPr sz="2400" spc="-5" dirty="0">
                <a:latin typeface="Calibri"/>
                <a:cs typeface="Calibri"/>
              </a:rPr>
              <a:t>(AlCl</a:t>
            </a:r>
            <a:r>
              <a:rPr sz="2400" spc="-7" baseline="-20833" dirty="0">
                <a:latin typeface="Calibri"/>
                <a:cs typeface="Calibri"/>
              </a:rPr>
              <a:t>3</a:t>
            </a:r>
            <a:r>
              <a:rPr sz="2400" spc="-5" dirty="0">
                <a:latin typeface="Calibri"/>
                <a:cs typeface="Calibri"/>
              </a:rPr>
              <a:t>)</a:t>
            </a:r>
            <a:r>
              <a:rPr sz="2400" spc="-7" baseline="-20833" dirty="0">
                <a:latin typeface="Calibri"/>
                <a:cs typeface="Calibri"/>
              </a:rPr>
              <a:t>доб.</a:t>
            </a:r>
            <a:r>
              <a:rPr sz="2400" spc="187" baseline="-20833" dirty="0">
                <a:latin typeface="Calibri"/>
                <a:cs typeface="Calibri"/>
              </a:rPr>
              <a:t> </a:t>
            </a:r>
            <a:r>
              <a:rPr sz="2400" dirty="0">
                <a:latin typeface="Calibri"/>
                <a:cs typeface="Calibri"/>
              </a:rPr>
              <a:t>=</a:t>
            </a:r>
            <a:r>
              <a:rPr sz="2400" spc="-25" dirty="0">
                <a:latin typeface="Calibri"/>
                <a:cs typeface="Calibri"/>
              </a:rPr>
              <a:t> </a:t>
            </a:r>
            <a:r>
              <a:rPr sz="2400" spc="-5" dirty="0">
                <a:latin typeface="Calibri"/>
                <a:cs typeface="Calibri"/>
              </a:rPr>
              <a:t>89,25</a:t>
            </a:r>
            <a:r>
              <a:rPr sz="2400" spc="-30" dirty="0">
                <a:latin typeface="Calibri"/>
                <a:cs typeface="Calibri"/>
              </a:rPr>
              <a:t> </a:t>
            </a:r>
            <a:r>
              <a:rPr sz="2400" dirty="0">
                <a:latin typeface="Calibri"/>
                <a:cs typeface="Calibri"/>
              </a:rPr>
              <a:t>г</a:t>
            </a:r>
            <a:endParaRPr sz="2400">
              <a:latin typeface="Calibri"/>
              <a:cs typeface="Calibri"/>
            </a:endParaRPr>
          </a:p>
          <a:p>
            <a:pPr marL="38100">
              <a:lnSpc>
                <a:spcPct val="100000"/>
              </a:lnSpc>
              <a:spcBef>
                <a:spcPts val="15"/>
              </a:spcBef>
            </a:pPr>
            <a:r>
              <a:rPr sz="2400" dirty="0">
                <a:latin typeface="Times New Roman"/>
                <a:cs typeface="Times New Roman"/>
              </a:rPr>
              <a:t>ω(Cl</a:t>
            </a:r>
            <a:r>
              <a:rPr sz="2400" baseline="24305" dirty="0">
                <a:latin typeface="Times New Roman"/>
                <a:cs typeface="Times New Roman"/>
              </a:rPr>
              <a:t>-</a:t>
            </a:r>
            <a:r>
              <a:rPr sz="2400" dirty="0">
                <a:latin typeface="Times New Roman"/>
                <a:cs typeface="Times New Roman"/>
              </a:rPr>
              <a:t>)</a:t>
            </a:r>
            <a:r>
              <a:rPr sz="2400" spc="-30" dirty="0">
                <a:latin typeface="Times New Roman"/>
                <a:cs typeface="Times New Roman"/>
              </a:rPr>
              <a:t> </a:t>
            </a:r>
            <a:r>
              <a:rPr sz="2400" dirty="0">
                <a:latin typeface="Times New Roman"/>
                <a:cs typeface="Times New Roman"/>
              </a:rPr>
              <a:t>=</a:t>
            </a:r>
            <a:r>
              <a:rPr sz="2400" spc="-30" dirty="0">
                <a:latin typeface="Times New Roman"/>
                <a:cs typeface="Times New Roman"/>
              </a:rPr>
              <a:t> </a:t>
            </a:r>
            <a:r>
              <a:rPr sz="2400" dirty="0">
                <a:latin typeface="Times New Roman"/>
                <a:cs typeface="Times New Roman"/>
              </a:rPr>
              <a:t>6,39%</a:t>
            </a:r>
            <a:endParaRPr sz="2400">
              <a:latin typeface="Times New Roman"/>
              <a:cs typeface="Times New Roman"/>
            </a:endParaRPr>
          </a:p>
          <a:p>
            <a:pPr marL="38100">
              <a:lnSpc>
                <a:spcPct val="100000"/>
              </a:lnSpc>
              <a:spcBef>
                <a:spcPts val="10"/>
              </a:spcBef>
            </a:pPr>
            <a:r>
              <a:rPr sz="2400" spc="-10" dirty="0">
                <a:latin typeface="Symbol"/>
                <a:cs typeface="Symbol"/>
              </a:rPr>
              <a:t></a:t>
            </a:r>
            <a:r>
              <a:rPr sz="2400" spc="-10" dirty="0">
                <a:latin typeface="Calibri"/>
                <a:cs typeface="Calibri"/>
              </a:rPr>
              <a:t>(AlCl</a:t>
            </a:r>
            <a:r>
              <a:rPr sz="2400" spc="-15" baseline="-20833" dirty="0">
                <a:latin typeface="Calibri"/>
                <a:cs typeface="Calibri"/>
              </a:rPr>
              <a:t>3</a:t>
            </a:r>
            <a:r>
              <a:rPr sz="2400" spc="-10" dirty="0">
                <a:latin typeface="Calibri"/>
                <a:cs typeface="Calibri"/>
              </a:rPr>
              <a:t>)</a:t>
            </a:r>
            <a:r>
              <a:rPr sz="2400" spc="-15" baseline="-20833" dirty="0">
                <a:latin typeface="Calibri"/>
                <a:cs typeface="Calibri"/>
              </a:rPr>
              <a:t>доб.</a:t>
            </a:r>
            <a:r>
              <a:rPr sz="2400" spc="277" baseline="-20833" dirty="0">
                <a:latin typeface="Calibri"/>
                <a:cs typeface="Calibri"/>
              </a:rPr>
              <a:t> </a:t>
            </a:r>
            <a:r>
              <a:rPr sz="2400" dirty="0">
                <a:latin typeface="Calibri"/>
                <a:cs typeface="Calibri"/>
              </a:rPr>
              <a:t>-</a:t>
            </a:r>
            <a:r>
              <a:rPr sz="2400" spc="-20" dirty="0">
                <a:latin typeface="Calibri"/>
                <a:cs typeface="Calibri"/>
              </a:rPr>
              <a:t> </a:t>
            </a:r>
            <a:r>
              <a:rPr sz="2400" dirty="0">
                <a:latin typeface="Calibri"/>
                <a:cs typeface="Calibri"/>
              </a:rPr>
              <a:t>?</a:t>
            </a:r>
            <a:endParaRPr sz="2400">
              <a:latin typeface="Calibri"/>
              <a:cs typeface="Calibri"/>
            </a:endParaRPr>
          </a:p>
        </p:txBody>
      </p:sp>
      <p:sp>
        <p:nvSpPr>
          <p:cNvPr id="11" name="object 11"/>
          <p:cNvSpPr txBox="1"/>
          <p:nvPr/>
        </p:nvSpPr>
        <p:spPr>
          <a:xfrm>
            <a:off x="689660" y="271653"/>
            <a:ext cx="9947910" cy="3551554"/>
          </a:xfrm>
          <a:prstGeom prst="rect">
            <a:avLst/>
          </a:prstGeom>
        </p:spPr>
        <p:txBody>
          <a:bodyPr vert="horz" wrap="square" lIns="0" tIns="12700" rIns="0" bIns="0" rtlCol="0">
            <a:spAutoFit/>
          </a:bodyPr>
          <a:lstStyle/>
          <a:p>
            <a:pPr marL="25400">
              <a:lnSpc>
                <a:spcPct val="100000"/>
              </a:lnSpc>
              <a:spcBef>
                <a:spcPts val="100"/>
              </a:spcBef>
            </a:pPr>
            <a:r>
              <a:rPr sz="2400" b="1" spc="-5" dirty="0">
                <a:latin typeface="Calibri"/>
                <a:cs typeface="Calibri"/>
              </a:rPr>
              <a:t>Пример</a:t>
            </a:r>
            <a:r>
              <a:rPr sz="2400" b="1" spc="5" dirty="0">
                <a:latin typeface="Calibri"/>
                <a:cs typeface="Calibri"/>
              </a:rPr>
              <a:t> </a:t>
            </a:r>
            <a:r>
              <a:rPr sz="2400" b="1" spc="-5" dirty="0">
                <a:latin typeface="Calibri"/>
                <a:cs typeface="Calibri"/>
              </a:rPr>
              <a:t>5.</a:t>
            </a:r>
            <a:r>
              <a:rPr sz="2400" b="1" spc="-10" dirty="0">
                <a:latin typeface="Calibri"/>
                <a:cs typeface="Calibri"/>
              </a:rPr>
              <a:t> </a:t>
            </a:r>
            <a:r>
              <a:rPr sz="2400" spc="-5" dirty="0">
                <a:latin typeface="Calibri"/>
                <a:cs typeface="Calibri"/>
              </a:rPr>
              <a:t>Смесь</a:t>
            </a:r>
            <a:r>
              <a:rPr sz="2400" spc="-20" dirty="0">
                <a:latin typeface="Calibri"/>
                <a:cs typeface="Calibri"/>
              </a:rPr>
              <a:t> </a:t>
            </a:r>
            <a:r>
              <a:rPr sz="2400" spc="-5" dirty="0">
                <a:latin typeface="Calibri"/>
                <a:cs typeface="Calibri"/>
              </a:rPr>
              <a:t>гексагидрата</a:t>
            </a:r>
            <a:r>
              <a:rPr sz="2400" spc="-30" dirty="0">
                <a:latin typeface="Calibri"/>
                <a:cs typeface="Calibri"/>
              </a:rPr>
              <a:t> </a:t>
            </a:r>
            <a:r>
              <a:rPr sz="2400" spc="-5" dirty="0">
                <a:latin typeface="Calibri"/>
                <a:cs typeface="Calibri"/>
              </a:rPr>
              <a:t>хлорида кальция</a:t>
            </a:r>
            <a:r>
              <a:rPr sz="2400" spc="-20" dirty="0">
                <a:latin typeface="Calibri"/>
                <a:cs typeface="Calibri"/>
              </a:rPr>
              <a:t> </a:t>
            </a:r>
            <a:r>
              <a:rPr sz="2400" dirty="0">
                <a:latin typeface="Calibri"/>
                <a:cs typeface="Calibri"/>
              </a:rPr>
              <a:t>и</a:t>
            </a:r>
            <a:r>
              <a:rPr sz="2400" spc="10" dirty="0">
                <a:latin typeface="Calibri"/>
                <a:cs typeface="Calibri"/>
              </a:rPr>
              <a:t> </a:t>
            </a:r>
            <a:r>
              <a:rPr sz="2400" spc="-10" dirty="0">
                <a:latin typeface="Calibri"/>
                <a:cs typeface="Calibri"/>
              </a:rPr>
              <a:t>декагидрата</a:t>
            </a:r>
            <a:r>
              <a:rPr sz="2400" spc="-25" dirty="0">
                <a:latin typeface="Calibri"/>
                <a:cs typeface="Calibri"/>
              </a:rPr>
              <a:t> </a:t>
            </a:r>
            <a:r>
              <a:rPr sz="2400" spc="-10" dirty="0">
                <a:latin typeface="Calibri"/>
                <a:cs typeface="Calibri"/>
              </a:rPr>
              <a:t>карбоната</a:t>
            </a:r>
            <a:endParaRPr sz="2400">
              <a:latin typeface="Calibri"/>
              <a:cs typeface="Calibri"/>
            </a:endParaRPr>
          </a:p>
          <a:p>
            <a:pPr marL="25400" marR="17780">
              <a:lnSpc>
                <a:spcPct val="100000"/>
              </a:lnSpc>
            </a:pPr>
            <a:r>
              <a:rPr sz="2400" spc="-5" dirty="0">
                <a:latin typeface="Calibri"/>
                <a:cs typeface="Calibri"/>
              </a:rPr>
              <a:t>натрия,</a:t>
            </a:r>
            <a:r>
              <a:rPr sz="2400" dirty="0">
                <a:latin typeface="Calibri"/>
                <a:cs typeface="Calibri"/>
              </a:rPr>
              <a:t> </a:t>
            </a:r>
            <a:r>
              <a:rPr sz="2400" spc="-20" dirty="0">
                <a:latin typeface="Calibri"/>
                <a:cs typeface="Calibri"/>
              </a:rPr>
              <a:t>содержащую</a:t>
            </a:r>
            <a:r>
              <a:rPr sz="2400" spc="-10" dirty="0">
                <a:latin typeface="Calibri"/>
                <a:cs typeface="Calibri"/>
              </a:rPr>
              <a:t> </a:t>
            </a:r>
            <a:r>
              <a:rPr sz="2400" spc="-5" dirty="0">
                <a:latin typeface="Calibri"/>
                <a:cs typeface="Calibri"/>
              </a:rPr>
              <a:t>43,2</a:t>
            </a:r>
            <a:r>
              <a:rPr sz="2400" dirty="0">
                <a:latin typeface="Calibri"/>
                <a:cs typeface="Calibri"/>
              </a:rPr>
              <a:t> г</a:t>
            </a:r>
            <a:r>
              <a:rPr sz="2400" spc="10" dirty="0">
                <a:latin typeface="Calibri"/>
                <a:cs typeface="Calibri"/>
              </a:rPr>
              <a:t> </a:t>
            </a:r>
            <a:r>
              <a:rPr sz="2400" spc="-5" dirty="0">
                <a:latin typeface="Calibri"/>
                <a:cs typeface="Calibri"/>
              </a:rPr>
              <a:t>кристаллизационной</a:t>
            </a:r>
            <a:r>
              <a:rPr sz="2400" spc="5" dirty="0">
                <a:latin typeface="Calibri"/>
                <a:cs typeface="Calibri"/>
              </a:rPr>
              <a:t> </a:t>
            </a:r>
            <a:r>
              <a:rPr sz="2400" spc="-20" dirty="0">
                <a:latin typeface="Calibri"/>
                <a:cs typeface="Calibri"/>
              </a:rPr>
              <a:t>воды,</a:t>
            </a:r>
            <a:r>
              <a:rPr sz="2400" dirty="0">
                <a:latin typeface="Calibri"/>
                <a:cs typeface="Calibri"/>
              </a:rPr>
              <a:t> </a:t>
            </a:r>
            <a:r>
              <a:rPr sz="2400" spc="-5" dirty="0">
                <a:latin typeface="Calibri"/>
                <a:cs typeface="Calibri"/>
              </a:rPr>
              <a:t>растворили</a:t>
            </a:r>
            <a:r>
              <a:rPr sz="2400" dirty="0">
                <a:latin typeface="Calibri"/>
                <a:cs typeface="Calibri"/>
              </a:rPr>
              <a:t> в </a:t>
            </a:r>
            <a:r>
              <a:rPr sz="2400" spc="-5" dirty="0">
                <a:latin typeface="Calibri"/>
                <a:cs typeface="Calibri"/>
              </a:rPr>
              <a:t>250 мл </a:t>
            </a:r>
            <a:r>
              <a:rPr sz="2400" spc="-525" dirty="0">
                <a:latin typeface="Calibri"/>
                <a:cs typeface="Calibri"/>
              </a:rPr>
              <a:t> </a:t>
            </a:r>
            <a:r>
              <a:rPr sz="2400" spc="-20" dirty="0">
                <a:latin typeface="Calibri"/>
                <a:cs typeface="Calibri"/>
              </a:rPr>
              <a:t>воды,</a:t>
            </a:r>
            <a:r>
              <a:rPr sz="2400" spc="-5" dirty="0">
                <a:latin typeface="Calibri"/>
                <a:cs typeface="Calibri"/>
              </a:rPr>
              <a:t> </a:t>
            </a:r>
            <a:r>
              <a:rPr sz="2400" dirty="0">
                <a:latin typeface="Calibri"/>
                <a:cs typeface="Calibri"/>
              </a:rPr>
              <a:t>выпавший</a:t>
            </a:r>
            <a:r>
              <a:rPr sz="2400" spc="-5" dirty="0">
                <a:latin typeface="Calibri"/>
                <a:cs typeface="Calibri"/>
              </a:rPr>
              <a:t> </a:t>
            </a:r>
            <a:r>
              <a:rPr sz="2400" spc="-10" dirty="0">
                <a:latin typeface="Calibri"/>
                <a:cs typeface="Calibri"/>
              </a:rPr>
              <a:t>осадок</a:t>
            </a:r>
            <a:r>
              <a:rPr sz="2400" spc="-20" dirty="0">
                <a:latin typeface="Calibri"/>
                <a:cs typeface="Calibri"/>
              </a:rPr>
              <a:t> </a:t>
            </a:r>
            <a:r>
              <a:rPr sz="2400" spc="-25" dirty="0">
                <a:latin typeface="Calibri"/>
                <a:cs typeface="Calibri"/>
              </a:rPr>
              <a:t>отделили.</a:t>
            </a:r>
            <a:r>
              <a:rPr sz="2400" spc="-20" dirty="0">
                <a:latin typeface="Calibri"/>
                <a:cs typeface="Calibri"/>
              </a:rPr>
              <a:t> </a:t>
            </a:r>
            <a:r>
              <a:rPr sz="2400" dirty="0">
                <a:latin typeface="Calibri"/>
                <a:cs typeface="Calibri"/>
              </a:rPr>
              <a:t>В</a:t>
            </a:r>
            <a:r>
              <a:rPr sz="2400" spc="-15" dirty="0">
                <a:latin typeface="Calibri"/>
                <a:cs typeface="Calibri"/>
              </a:rPr>
              <a:t> </a:t>
            </a:r>
            <a:r>
              <a:rPr sz="2400" spc="-10" dirty="0">
                <a:latin typeface="Calibri"/>
                <a:cs typeface="Calibri"/>
              </a:rPr>
              <a:t>полученном</a:t>
            </a:r>
            <a:r>
              <a:rPr sz="2400" dirty="0">
                <a:latin typeface="Calibri"/>
                <a:cs typeface="Calibri"/>
              </a:rPr>
              <a:t> </a:t>
            </a:r>
            <a:r>
              <a:rPr sz="2400" spc="-5" dirty="0">
                <a:latin typeface="Calibri"/>
                <a:cs typeface="Calibri"/>
              </a:rPr>
              <a:t>растворе</a:t>
            </a:r>
            <a:r>
              <a:rPr sz="2400" dirty="0">
                <a:latin typeface="Calibri"/>
                <a:cs typeface="Calibri"/>
              </a:rPr>
              <a:t> не</a:t>
            </a:r>
            <a:r>
              <a:rPr sz="2400" spc="5" dirty="0">
                <a:latin typeface="Calibri"/>
                <a:cs typeface="Calibri"/>
              </a:rPr>
              <a:t> </a:t>
            </a:r>
            <a:r>
              <a:rPr sz="2400" spc="-15" dirty="0">
                <a:latin typeface="Calibri"/>
                <a:cs typeface="Calibri"/>
              </a:rPr>
              <a:t>содержалось </a:t>
            </a:r>
            <a:r>
              <a:rPr sz="2400" spc="-10" dirty="0">
                <a:latin typeface="Calibri"/>
                <a:cs typeface="Calibri"/>
              </a:rPr>
              <a:t> </a:t>
            </a:r>
            <a:r>
              <a:rPr sz="2400" dirty="0">
                <a:latin typeface="Calibri"/>
                <a:cs typeface="Calibri"/>
              </a:rPr>
              <a:t>ни</a:t>
            </a:r>
            <a:r>
              <a:rPr sz="2400" spc="5" dirty="0">
                <a:latin typeface="Calibri"/>
                <a:cs typeface="Calibri"/>
              </a:rPr>
              <a:t> </a:t>
            </a:r>
            <a:r>
              <a:rPr sz="2400" spc="-5" dirty="0">
                <a:latin typeface="Calibri"/>
                <a:cs typeface="Calibri"/>
              </a:rPr>
              <a:t>ионов</a:t>
            </a:r>
            <a:r>
              <a:rPr sz="2400" spc="10" dirty="0">
                <a:latin typeface="Calibri"/>
                <a:cs typeface="Calibri"/>
              </a:rPr>
              <a:t> </a:t>
            </a:r>
            <a:r>
              <a:rPr sz="2400" spc="-5" dirty="0">
                <a:latin typeface="Calibri"/>
                <a:cs typeface="Calibri"/>
              </a:rPr>
              <a:t>кальция,</a:t>
            </a:r>
            <a:r>
              <a:rPr sz="2400" dirty="0">
                <a:latin typeface="Calibri"/>
                <a:cs typeface="Calibri"/>
              </a:rPr>
              <a:t> ни</a:t>
            </a:r>
            <a:r>
              <a:rPr sz="2400" spc="-5" dirty="0">
                <a:latin typeface="Calibri"/>
                <a:cs typeface="Calibri"/>
              </a:rPr>
              <a:t> </a:t>
            </a:r>
            <a:r>
              <a:rPr sz="2400" spc="-10" dirty="0">
                <a:latin typeface="Calibri"/>
                <a:cs typeface="Calibri"/>
              </a:rPr>
              <a:t>карбонат-ионов.</a:t>
            </a:r>
            <a:r>
              <a:rPr sz="2400" spc="5" dirty="0">
                <a:latin typeface="Calibri"/>
                <a:cs typeface="Calibri"/>
              </a:rPr>
              <a:t> </a:t>
            </a:r>
            <a:r>
              <a:rPr sz="2400" dirty="0">
                <a:latin typeface="Calibri"/>
                <a:cs typeface="Calibri"/>
              </a:rPr>
              <a:t>К</a:t>
            </a:r>
            <a:r>
              <a:rPr sz="2400" spc="-5" dirty="0">
                <a:latin typeface="Calibri"/>
                <a:cs typeface="Calibri"/>
              </a:rPr>
              <a:t> </a:t>
            </a:r>
            <a:r>
              <a:rPr sz="2400" spc="-10" dirty="0">
                <a:latin typeface="Calibri"/>
                <a:cs typeface="Calibri"/>
              </a:rPr>
              <a:t>полученному</a:t>
            </a:r>
            <a:r>
              <a:rPr sz="2400" spc="15" dirty="0">
                <a:latin typeface="Calibri"/>
                <a:cs typeface="Calibri"/>
              </a:rPr>
              <a:t> </a:t>
            </a:r>
            <a:r>
              <a:rPr sz="2400" spc="-10" dirty="0">
                <a:latin typeface="Calibri"/>
                <a:cs typeface="Calibri"/>
              </a:rPr>
              <a:t>раствору</a:t>
            </a:r>
            <a:r>
              <a:rPr sz="2400" spc="-5" dirty="0">
                <a:latin typeface="Calibri"/>
                <a:cs typeface="Calibri"/>
              </a:rPr>
              <a:t> </a:t>
            </a:r>
            <a:r>
              <a:rPr sz="2400" spc="-10" dirty="0">
                <a:latin typeface="Calibri"/>
                <a:cs typeface="Calibri"/>
              </a:rPr>
              <a:t>добавили</a:t>
            </a:r>
            <a:endParaRPr sz="2400">
              <a:latin typeface="Calibri"/>
              <a:cs typeface="Calibri"/>
            </a:endParaRPr>
          </a:p>
          <a:p>
            <a:pPr marL="25400" marR="410845" algn="just">
              <a:lnSpc>
                <a:spcPct val="100000"/>
              </a:lnSpc>
            </a:pPr>
            <a:r>
              <a:rPr sz="2400" spc="-5" dirty="0">
                <a:latin typeface="Calibri"/>
                <a:cs typeface="Calibri"/>
              </a:rPr>
              <a:t>89,25 </a:t>
            </a:r>
            <a:r>
              <a:rPr sz="2400" dirty="0">
                <a:latin typeface="Calibri"/>
                <a:cs typeface="Calibri"/>
              </a:rPr>
              <a:t>г </a:t>
            </a:r>
            <a:r>
              <a:rPr sz="2400" spc="-5" dirty="0">
                <a:latin typeface="Calibri"/>
                <a:cs typeface="Calibri"/>
              </a:rPr>
              <a:t>раствора хлорида алюминия, </a:t>
            </a:r>
            <a:r>
              <a:rPr sz="2400" dirty="0">
                <a:latin typeface="Calibri"/>
                <a:cs typeface="Calibri"/>
              </a:rPr>
              <a:t>в </a:t>
            </a:r>
            <a:r>
              <a:rPr sz="2400" spc="-25" dirty="0">
                <a:latin typeface="Calibri"/>
                <a:cs typeface="Calibri"/>
              </a:rPr>
              <a:t>результате </a:t>
            </a:r>
            <a:r>
              <a:rPr sz="2400" spc="-5" dirty="0">
                <a:latin typeface="Calibri"/>
                <a:cs typeface="Calibri"/>
              </a:rPr>
              <a:t>массовая </a:t>
            </a:r>
            <a:r>
              <a:rPr sz="2400" spc="-20" dirty="0">
                <a:latin typeface="Calibri"/>
                <a:cs typeface="Calibri"/>
              </a:rPr>
              <a:t>доля </a:t>
            </a:r>
            <a:r>
              <a:rPr sz="2400" dirty="0">
                <a:latin typeface="Calibri"/>
                <a:cs typeface="Calibri"/>
              </a:rPr>
              <a:t>хлорид- </a:t>
            </a:r>
            <a:r>
              <a:rPr sz="2400" spc="-530" dirty="0">
                <a:latin typeface="Calibri"/>
                <a:cs typeface="Calibri"/>
              </a:rPr>
              <a:t> </a:t>
            </a:r>
            <a:r>
              <a:rPr sz="2400" spc="-5" dirty="0">
                <a:latin typeface="Calibri"/>
                <a:cs typeface="Calibri"/>
              </a:rPr>
              <a:t>ионов </a:t>
            </a:r>
            <a:r>
              <a:rPr sz="2400" dirty="0">
                <a:latin typeface="Calibri"/>
                <a:cs typeface="Calibri"/>
              </a:rPr>
              <a:t>в </a:t>
            </a:r>
            <a:r>
              <a:rPr sz="2400" spc="-15" dirty="0">
                <a:latin typeface="Calibri"/>
                <a:cs typeface="Calibri"/>
              </a:rPr>
              <a:t>итоговом </a:t>
            </a:r>
            <a:r>
              <a:rPr sz="2400" spc="-5" dirty="0">
                <a:latin typeface="Calibri"/>
                <a:cs typeface="Calibri"/>
              </a:rPr>
              <a:t>растворе оказалась равна 6,39%. Вычислите массовую </a:t>
            </a:r>
            <a:r>
              <a:rPr sz="2400" dirty="0">
                <a:latin typeface="Calibri"/>
                <a:cs typeface="Calibri"/>
              </a:rPr>
              <a:t> </a:t>
            </a:r>
            <a:r>
              <a:rPr sz="2400" spc="-25" dirty="0">
                <a:latin typeface="Calibri"/>
                <a:cs typeface="Calibri"/>
              </a:rPr>
              <a:t>долю</a:t>
            </a:r>
            <a:r>
              <a:rPr sz="2400" spc="-10" dirty="0">
                <a:latin typeface="Calibri"/>
                <a:cs typeface="Calibri"/>
              </a:rPr>
              <a:t> </a:t>
            </a:r>
            <a:r>
              <a:rPr sz="2400" spc="-5" dirty="0">
                <a:latin typeface="Calibri"/>
                <a:cs typeface="Calibri"/>
              </a:rPr>
              <a:t>хлорида</a:t>
            </a:r>
            <a:r>
              <a:rPr sz="2400" spc="-10" dirty="0">
                <a:latin typeface="Calibri"/>
                <a:cs typeface="Calibri"/>
              </a:rPr>
              <a:t> </a:t>
            </a:r>
            <a:r>
              <a:rPr sz="2400" spc="-5" dirty="0">
                <a:latin typeface="Calibri"/>
                <a:cs typeface="Calibri"/>
              </a:rPr>
              <a:t>алюминия</a:t>
            </a:r>
            <a:r>
              <a:rPr sz="2400" spc="15" dirty="0">
                <a:latin typeface="Calibri"/>
                <a:cs typeface="Calibri"/>
              </a:rPr>
              <a:t> </a:t>
            </a:r>
            <a:r>
              <a:rPr sz="2400" dirty="0">
                <a:latin typeface="Calibri"/>
                <a:cs typeface="Calibri"/>
              </a:rPr>
              <a:t>в</a:t>
            </a:r>
            <a:r>
              <a:rPr sz="2400" spc="-15" dirty="0">
                <a:latin typeface="Calibri"/>
                <a:cs typeface="Calibri"/>
              </a:rPr>
              <a:t> </a:t>
            </a:r>
            <a:r>
              <a:rPr sz="2400" spc="-10" dirty="0">
                <a:latin typeface="Calibri"/>
                <a:cs typeface="Calibri"/>
              </a:rPr>
              <a:t>добавленном </a:t>
            </a:r>
            <a:r>
              <a:rPr sz="2400" spc="-5" dirty="0">
                <a:latin typeface="Calibri"/>
                <a:cs typeface="Calibri"/>
              </a:rPr>
              <a:t>растворе.</a:t>
            </a:r>
            <a:endParaRPr sz="2400">
              <a:latin typeface="Calibri"/>
              <a:cs typeface="Calibri"/>
            </a:endParaRPr>
          </a:p>
          <a:p>
            <a:pPr marL="1637030">
              <a:lnSpc>
                <a:spcPct val="100000"/>
              </a:lnSpc>
              <a:spcBef>
                <a:spcPts val="1839"/>
              </a:spcBef>
              <a:tabLst>
                <a:tab pos="6313805" algn="l"/>
              </a:tabLst>
            </a:pPr>
            <a:r>
              <a:rPr sz="2400" b="1" u="heavy" spc="-5" dirty="0">
                <a:uFill>
                  <a:solidFill>
                    <a:srgbClr val="000000"/>
                  </a:solidFill>
                </a:uFill>
                <a:latin typeface="Calibri"/>
                <a:cs typeface="Calibri"/>
              </a:rPr>
              <a:t>Дано:</a:t>
            </a:r>
            <a:r>
              <a:rPr sz="2400" b="1" spc="-5" dirty="0">
                <a:latin typeface="Calibri"/>
                <a:cs typeface="Calibri"/>
              </a:rPr>
              <a:t>	</a:t>
            </a:r>
            <a:r>
              <a:rPr sz="2400" b="1" u="heavy" dirty="0">
                <a:uFill>
                  <a:solidFill>
                    <a:srgbClr val="000000"/>
                  </a:solidFill>
                </a:uFill>
                <a:latin typeface="Calibri"/>
                <a:cs typeface="Calibri"/>
              </a:rPr>
              <a:t>Анализ</a:t>
            </a:r>
            <a:r>
              <a:rPr sz="2400" b="1" u="heavy" spc="-25" dirty="0">
                <a:uFill>
                  <a:solidFill>
                    <a:srgbClr val="000000"/>
                  </a:solidFill>
                </a:uFill>
                <a:latin typeface="Calibri"/>
                <a:cs typeface="Calibri"/>
              </a:rPr>
              <a:t> </a:t>
            </a:r>
            <a:r>
              <a:rPr sz="2400" b="1" u="heavy" dirty="0">
                <a:uFill>
                  <a:solidFill>
                    <a:srgbClr val="000000"/>
                  </a:solidFill>
                </a:uFill>
                <a:latin typeface="Calibri"/>
                <a:cs typeface="Calibri"/>
              </a:rPr>
              <a:t>и</a:t>
            </a:r>
            <a:r>
              <a:rPr sz="2400" b="1" u="heavy" spc="-15" dirty="0">
                <a:uFill>
                  <a:solidFill>
                    <a:srgbClr val="000000"/>
                  </a:solidFill>
                </a:uFill>
                <a:latin typeface="Calibri"/>
                <a:cs typeface="Calibri"/>
              </a:rPr>
              <a:t> </a:t>
            </a:r>
            <a:r>
              <a:rPr sz="2400" b="1" u="heavy" spc="-5" dirty="0">
                <a:uFill>
                  <a:solidFill>
                    <a:srgbClr val="000000"/>
                  </a:solidFill>
                </a:uFill>
                <a:latin typeface="Calibri"/>
                <a:cs typeface="Calibri"/>
              </a:rPr>
              <a:t>решение:</a:t>
            </a:r>
            <a:endParaRPr sz="2400">
              <a:latin typeface="Calibri"/>
              <a:cs typeface="Calibri"/>
            </a:endParaRPr>
          </a:p>
          <a:p>
            <a:pPr marL="1637030">
              <a:lnSpc>
                <a:spcPct val="100000"/>
              </a:lnSpc>
              <a:tabLst>
                <a:tab pos="6313805" algn="l"/>
              </a:tabLst>
            </a:pPr>
            <a:r>
              <a:rPr sz="2400" spc="-5" dirty="0">
                <a:latin typeface="Calibri"/>
                <a:cs typeface="Calibri"/>
              </a:rPr>
              <a:t>Смесь(CaCl</a:t>
            </a:r>
            <a:r>
              <a:rPr sz="2400" spc="-7" baseline="-20833" dirty="0">
                <a:latin typeface="Calibri"/>
                <a:cs typeface="Calibri"/>
              </a:rPr>
              <a:t>2</a:t>
            </a:r>
            <a:r>
              <a:rPr sz="2400" spc="-5" dirty="0">
                <a:latin typeface="Times New Roman"/>
                <a:cs typeface="Times New Roman"/>
              </a:rPr>
              <a:t>∙6H</a:t>
            </a:r>
            <a:r>
              <a:rPr sz="2400" spc="-7" baseline="-20833" dirty="0">
                <a:latin typeface="Times New Roman"/>
                <a:cs typeface="Times New Roman"/>
              </a:rPr>
              <a:t>2</a:t>
            </a:r>
            <a:r>
              <a:rPr sz="2400" spc="-5" dirty="0">
                <a:latin typeface="Times New Roman"/>
                <a:cs typeface="Times New Roman"/>
              </a:rPr>
              <a:t>O</a:t>
            </a:r>
            <a:r>
              <a:rPr sz="2400" spc="-80" dirty="0">
                <a:latin typeface="Times New Roman"/>
                <a:cs typeface="Times New Roman"/>
              </a:rPr>
              <a:t> </a:t>
            </a:r>
            <a:r>
              <a:rPr sz="2400" dirty="0">
                <a:latin typeface="Calibri"/>
                <a:cs typeface="Calibri"/>
              </a:rPr>
              <a:t>+</a:t>
            </a:r>
            <a:r>
              <a:rPr sz="2400" spc="15" dirty="0">
                <a:latin typeface="Calibri"/>
                <a:cs typeface="Calibri"/>
              </a:rPr>
              <a:t> </a:t>
            </a:r>
            <a:r>
              <a:rPr sz="2400" spc="-5" dirty="0">
                <a:latin typeface="Calibri"/>
                <a:cs typeface="Calibri"/>
              </a:rPr>
              <a:t>Na</a:t>
            </a:r>
            <a:r>
              <a:rPr sz="2400" spc="-7" baseline="-20833" dirty="0">
                <a:latin typeface="Calibri"/>
                <a:cs typeface="Calibri"/>
              </a:rPr>
              <a:t>2</a:t>
            </a:r>
            <a:r>
              <a:rPr sz="2400" spc="-5" dirty="0">
                <a:latin typeface="Calibri"/>
                <a:cs typeface="Calibri"/>
              </a:rPr>
              <a:t>CO</a:t>
            </a:r>
            <a:r>
              <a:rPr sz="2400" spc="-7" baseline="-20833" dirty="0">
                <a:latin typeface="Calibri"/>
                <a:cs typeface="Calibri"/>
              </a:rPr>
              <a:t>3</a:t>
            </a:r>
            <a:r>
              <a:rPr sz="2400" spc="-5" dirty="0">
                <a:latin typeface="Times New Roman"/>
                <a:cs typeface="Times New Roman"/>
              </a:rPr>
              <a:t>∙10H</a:t>
            </a:r>
            <a:r>
              <a:rPr sz="2400" spc="-7" baseline="-20833" dirty="0">
                <a:latin typeface="Times New Roman"/>
                <a:cs typeface="Times New Roman"/>
              </a:rPr>
              <a:t>2</a:t>
            </a:r>
            <a:r>
              <a:rPr sz="2400" spc="-5" dirty="0">
                <a:latin typeface="Times New Roman"/>
                <a:cs typeface="Times New Roman"/>
              </a:rPr>
              <a:t>O)	</a:t>
            </a:r>
            <a:r>
              <a:rPr sz="2400" spc="-5" dirty="0">
                <a:latin typeface="Calibri"/>
                <a:cs typeface="Calibri"/>
              </a:rPr>
              <a:t>Основные </a:t>
            </a:r>
            <a:r>
              <a:rPr sz="2400" spc="-20" dirty="0">
                <a:latin typeface="Calibri"/>
                <a:cs typeface="Calibri"/>
              </a:rPr>
              <a:t>формулы</a:t>
            </a:r>
            <a:r>
              <a:rPr sz="2400" spc="-15" dirty="0">
                <a:latin typeface="Calibri"/>
                <a:cs typeface="Calibri"/>
              </a:rPr>
              <a:t> </a:t>
            </a:r>
            <a:r>
              <a:rPr sz="2400" spc="-5" dirty="0">
                <a:latin typeface="Calibri"/>
                <a:cs typeface="Calibri"/>
              </a:rPr>
              <a:t>для</a:t>
            </a:r>
            <a:endParaRPr sz="2400">
              <a:latin typeface="Calibri"/>
              <a:cs typeface="Calibri"/>
            </a:endParaRPr>
          </a:p>
        </p:txBody>
      </p:sp>
      <p:sp>
        <p:nvSpPr>
          <p:cNvPr id="12" name="object 12"/>
          <p:cNvSpPr txBox="1"/>
          <p:nvPr/>
        </p:nvSpPr>
        <p:spPr>
          <a:xfrm>
            <a:off x="6965568" y="3721353"/>
            <a:ext cx="1905635" cy="1641475"/>
          </a:xfrm>
          <a:prstGeom prst="rect">
            <a:avLst/>
          </a:prstGeom>
        </p:spPr>
        <p:txBody>
          <a:bodyPr vert="horz" wrap="square" lIns="0" tIns="86995" rIns="0" bIns="0" rtlCol="0">
            <a:spAutoFit/>
          </a:bodyPr>
          <a:lstStyle/>
          <a:p>
            <a:pPr marL="38100">
              <a:lnSpc>
                <a:spcPct val="100000"/>
              </a:lnSpc>
              <a:spcBef>
                <a:spcPts val="685"/>
              </a:spcBef>
            </a:pPr>
            <a:r>
              <a:rPr sz="2400" spc="-5" dirty="0">
                <a:latin typeface="Calibri"/>
                <a:cs typeface="Calibri"/>
              </a:rPr>
              <a:t>расчёта:</a:t>
            </a:r>
            <a:endParaRPr sz="2400">
              <a:latin typeface="Calibri"/>
              <a:cs typeface="Calibri"/>
            </a:endParaRPr>
          </a:p>
          <a:p>
            <a:pPr marL="38100" marR="80010">
              <a:lnSpc>
                <a:spcPct val="79600"/>
              </a:lnSpc>
              <a:spcBef>
                <a:spcPts val="1175"/>
              </a:spcBef>
            </a:pPr>
            <a:r>
              <a:rPr sz="3600" baseline="13888" dirty="0">
                <a:latin typeface="Calibri"/>
                <a:cs typeface="Calibri"/>
              </a:rPr>
              <a:t>n</a:t>
            </a:r>
            <a:r>
              <a:rPr sz="3600" spc="-67" baseline="13888" dirty="0">
                <a:latin typeface="Calibri"/>
                <a:cs typeface="Calibri"/>
              </a:rPr>
              <a:t> </a:t>
            </a:r>
            <a:r>
              <a:rPr sz="3600" baseline="13888" dirty="0">
                <a:latin typeface="Calibri"/>
                <a:cs typeface="Calibri"/>
              </a:rPr>
              <a:t>=</a:t>
            </a:r>
            <a:r>
              <a:rPr sz="3600" spc="-60" baseline="13888" dirty="0">
                <a:latin typeface="Calibri"/>
                <a:cs typeface="Calibri"/>
              </a:rPr>
              <a:t> </a:t>
            </a:r>
            <a:r>
              <a:rPr sz="3600" spc="-7" baseline="13888" dirty="0">
                <a:latin typeface="Calibri"/>
                <a:cs typeface="Calibri"/>
              </a:rPr>
              <a:t>m</a:t>
            </a:r>
            <a:r>
              <a:rPr sz="1600" spc="-5" dirty="0">
                <a:latin typeface="Calibri"/>
                <a:cs typeface="Calibri"/>
              </a:rPr>
              <a:t>в-ва</a:t>
            </a:r>
            <a:r>
              <a:rPr sz="3600" spc="-7" baseline="13888" dirty="0">
                <a:latin typeface="Calibri"/>
                <a:cs typeface="Calibri"/>
              </a:rPr>
              <a:t>/М</a:t>
            </a:r>
            <a:r>
              <a:rPr sz="1600" spc="-5" dirty="0">
                <a:latin typeface="Calibri"/>
                <a:cs typeface="Calibri"/>
              </a:rPr>
              <a:t>в-ва </a:t>
            </a:r>
            <a:r>
              <a:rPr sz="1600" spc="-350" dirty="0">
                <a:latin typeface="Calibri"/>
                <a:cs typeface="Calibri"/>
              </a:rPr>
              <a:t> </a:t>
            </a:r>
            <a:r>
              <a:rPr sz="2400" spc="-5" dirty="0">
                <a:latin typeface="Calibri"/>
                <a:cs typeface="Calibri"/>
              </a:rPr>
              <a:t>n</a:t>
            </a:r>
            <a:r>
              <a:rPr sz="2400" spc="-7" baseline="-20833" dirty="0">
                <a:latin typeface="Calibri"/>
                <a:cs typeface="Calibri"/>
              </a:rPr>
              <a:t>г</a:t>
            </a:r>
            <a:r>
              <a:rPr sz="2400" spc="247" baseline="-20833" dirty="0">
                <a:latin typeface="Calibri"/>
                <a:cs typeface="Calibri"/>
              </a:rPr>
              <a:t> </a:t>
            </a:r>
            <a:r>
              <a:rPr sz="2400" dirty="0">
                <a:latin typeface="Calibri"/>
                <a:cs typeface="Calibri"/>
              </a:rPr>
              <a:t>=</a:t>
            </a:r>
            <a:r>
              <a:rPr sz="2400" spc="-10" dirty="0">
                <a:latin typeface="Calibri"/>
                <a:cs typeface="Calibri"/>
              </a:rPr>
              <a:t> V</a:t>
            </a:r>
            <a:r>
              <a:rPr sz="2400" spc="-15" baseline="-20833" dirty="0">
                <a:latin typeface="Calibri"/>
                <a:cs typeface="Calibri"/>
              </a:rPr>
              <a:t>газ</a:t>
            </a:r>
            <a:r>
              <a:rPr sz="2400" spc="-10" dirty="0">
                <a:latin typeface="Calibri"/>
                <a:cs typeface="Calibri"/>
              </a:rPr>
              <a:t>/V</a:t>
            </a:r>
            <a:r>
              <a:rPr sz="2400" spc="-15" baseline="-20833" dirty="0">
                <a:latin typeface="Calibri"/>
                <a:cs typeface="Calibri"/>
              </a:rPr>
              <a:t>M</a:t>
            </a:r>
            <a:endParaRPr sz="2400" baseline="-20833">
              <a:latin typeface="Calibri"/>
              <a:cs typeface="Calibri"/>
            </a:endParaRPr>
          </a:p>
          <a:p>
            <a:pPr marL="38100">
              <a:lnSpc>
                <a:spcPct val="100000"/>
              </a:lnSpc>
              <a:spcBef>
                <a:spcPts val="615"/>
              </a:spcBef>
            </a:pPr>
            <a:r>
              <a:rPr sz="3600" baseline="13888" dirty="0">
                <a:latin typeface="Symbol"/>
                <a:cs typeface="Symbol"/>
              </a:rPr>
              <a:t></a:t>
            </a:r>
            <a:r>
              <a:rPr sz="3600" spc="-142" baseline="13888" dirty="0">
                <a:latin typeface="Times New Roman"/>
                <a:cs typeface="Times New Roman"/>
              </a:rPr>
              <a:t> </a:t>
            </a:r>
            <a:r>
              <a:rPr sz="3600" baseline="13888" dirty="0">
                <a:latin typeface="Calibri"/>
                <a:cs typeface="Calibri"/>
              </a:rPr>
              <a:t>=</a:t>
            </a:r>
            <a:r>
              <a:rPr sz="3600" spc="-44" baseline="13888" dirty="0">
                <a:latin typeface="Calibri"/>
                <a:cs typeface="Calibri"/>
              </a:rPr>
              <a:t> </a:t>
            </a:r>
            <a:r>
              <a:rPr sz="3600" spc="-7" baseline="13888" dirty="0">
                <a:latin typeface="Calibri"/>
                <a:cs typeface="Calibri"/>
              </a:rPr>
              <a:t>m</a:t>
            </a:r>
            <a:r>
              <a:rPr sz="1600" spc="-5" dirty="0">
                <a:latin typeface="Calibri"/>
                <a:cs typeface="Calibri"/>
              </a:rPr>
              <a:t>в-ва</a:t>
            </a:r>
            <a:r>
              <a:rPr sz="3600" spc="-7" baseline="13888" dirty="0">
                <a:latin typeface="Calibri"/>
                <a:cs typeface="Calibri"/>
              </a:rPr>
              <a:t>/m</a:t>
            </a:r>
            <a:r>
              <a:rPr sz="1600" spc="-5" dirty="0">
                <a:latin typeface="Calibri"/>
                <a:cs typeface="Calibri"/>
              </a:rPr>
              <a:t>р-ра</a:t>
            </a:r>
            <a:endParaRPr sz="1600">
              <a:latin typeface="Calibri"/>
              <a:cs typeface="Calibri"/>
            </a:endParaRPr>
          </a:p>
        </p:txBody>
      </p:sp>
      <p:grpSp>
        <p:nvGrpSpPr>
          <p:cNvPr id="13" name="object 13"/>
          <p:cNvGrpSpPr/>
          <p:nvPr/>
        </p:nvGrpSpPr>
        <p:grpSpPr>
          <a:xfrm>
            <a:off x="2120010" y="3542284"/>
            <a:ext cx="158750" cy="1744980"/>
            <a:chOff x="2120010" y="3542284"/>
            <a:chExt cx="158750" cy="1744980"/>
          </a:xfrm>
        </p:grpSpPr>
        <p:sp>
          <p:nvSpPr>
            <p:cNvPr id="14" name="object 14"/>
            <p:cNvSpPr/>
            <p:nvPr/>
          </p:nvSpPr>
          <p:spPr>
            <a:xfrm>
              <a:off x="2123185" y="3545459"/>
              <a:ext cx="152400" cy="543560"/>
            </a:xfrm>
            <a:custGeom>
              <a:avLst/>
              <a:gdLst/>
              <a:ahLst/>
              <a:cxnLst/>
              <a:rect l="l" t="t" r="r" b="b"/>
              <a:pathLst>
                <a:path w="152400" h="543560">
                  <a:moveTo>
                    <a:pt x="152400" y="543178"/>
                  </a:moveTo>
                  <a:lnTo>
                    <a:pt x="122759" y="542176"/>
                  </a:lnTo>
                  <a:lnTo>
                    <a:pt x="98536" y="539448"/>
                  </a:lnTo>
                  <a:lnTo>
                    <a:pt x="82194" y="535410"/>
                  </a:lnTo>
                  <a:lnTo>
                    <a:pt x="76200" y="530478"/>
                  </a:lnTo>
                  <a:lnTo>
                    <a:pt x="76200" y="284352"/>
                  </a:lnTo>
                  <a:lnTo>
                    <a:pt x="70223" y="279368"/>
                  </a:lnTo>
                  <a:lnTo>
                    <a:pt x="53911" y="275335"/>
                  </a:lnTo>
                  <a:lnTo>
                    <a:pt x="29694" y="272637"/>
                  </a:lnTo>
                  <a:lnTo>
                    <a:pt x="0" y="271652"/>
                  </a:lnTo>
                  <a:lnTo>
                    <a:pt x="29694" y="270650"/>
                  </a:lnTo>
                  <a:lnTo>
                    <a:pt x="53911" y="267922"/>
                  </a:lnTo>
                  <a:lnTo>
                    <a:pt x="70223" y="263884"/>
                  </a:lnTo>
                  <a:lnTo>
                    <a:pt x="76200" y="258952"/>
                  </a:lnTo>
                  <a:lnTo>
                    <a:pt x="76200" y="12699"/>
                  </a:lnTo>
                  <a:lnTo>
                    <a:pt x="82194" y="7768"/>
                  </a:lnTo>
                  <a:lnTo>
                    <a:pt x="98536" y="3730"/>
                  </a:lnTo>
                  <a:lnTo>
                    <a:pt x="122759" y="1002"/>
                  </a:lnTo>
                  <a:lnTo>
                    <a:pt x="152400" y="0"/>
                  </a:lnTo>
                </a:path>
              </a:pathLst>
            </a:custGeom>
            <a:ln w="6350">
              <a:solidFill>
                <a:srgbClr val="5B9BD4"/>
              </a:solidFill>
            </a:ln>
          </p:spPr>
          <p:txBody>
            <a:bodyPr wrap="square" lIns="0" tIns="0" rIns="0" bIns="0" rtlCol="0"/>
            <a:lstStyle/>
            <a:p>
              <a:endParaRPr/>
            </a:p>
          </p:txBody>
        </p:sp>
        <p:sp>
          <p:nvSpPr>
            <p:cNvPr id="15" name="object 15"/>
            <p:cNvSpPr/>
            <p:nvPr/>
          </p:nvSpPr>
          <p:spPr>
            <a:xfrm>
              <a:off x="2154554" y="4750689"/>
              <a:ext cx="104139" cy="533400"/>
            </a:xfrm>
            <a:custGeom>
              <a:avLst/>
              <a:gdLst/>
              <a:ahLst/>
              <a:cxnLst/>
              <a:rect l="l" t="t" r="r" b="b"/>
              <a:pathLst>
                <a:path w="104139" h="533400">
                  <a:moveTo>
                    <a:pt x="103758" y="533400"/>
                  </a:moveTo>
                  <a:lnTo>
                    <a:pt x="83607" y="532711"/>
                  </a:lnTo>
                  <a:lnTo>
                    <a:pt x="67135" y="530844"/>
                  </a:lnTo>
                  <a:lnTo>
                    <a:pt x="56020" y="528095"/>
                  </a:lnTo>
                  <a:lnTo>
                    <a:pt x="51942" y="524764"/>
                  </a:lnTo>
                  <a:lnTo>
                    <a:pt x="51942" y="275336"/>
                  </a:lnTo>
                  <a:lnTo>
                    <a:pt x="47863" y="271950"/>
                  </a:lnTo>
                  <a:lnTo>
                    <a:pt x="36734" y="269208"/>
                  </a:lnTo>
                  <a:lnTo>
                    <a:pt x="20224" y="267370"/>
                  </a:lnTo>
                  <a:lnTo>
                    <a:pt x="0" y="266700"/>
                  </a:lnTo>
                  <a:lnTo>
                    <a:pt x="20224" y="266011"/>
                  </a:lnTo>
                  <a:lnTo>
                    <a:pt x="36734" y="264144"/>
                  </a:lnTo>
                  <a:lnTo>
                    <a:pt x="47863" y="261395"/>
                  </a:lnTo>
                  <a:lnTo>
                    <a:pt x="51942" y="258064"/>
                  </a:lnTo>
                  <a:lnTo>
                    <a:pt x="51942" y="8635"/>
                  </a:lnTo>
                  <a:lnTo>
                    <a:pt x="56020" y="5250"/>
                  </a:lnTo>
                  <a:lnTo>
                    <a:pt x="67135" y="2508"/>
                  </a:lnTo>
                  <a:lnTo>
                    <a:pt x="83607" y="670"/>
                  </a:lnTo>
                  <a:lnTo>
                    <a:pt x="103758" y="0"/>
                  </a:lnTo>
                </a:path>
              </a:pathLst>
            </a:custGeom>
            <a:ln w="6350">
              <a:solidFill>
                <a:srgbClr val="5B9BD4"/>
              </a:solidFill>
            </a:ln>
          </p:spPr>
          <p:txBody>
            <a:bodyPr wrap="square" lIns="0" tIns="0" rIns="0" bIns="0" rtlCol="0"/>
            <a:lstStyle/>
            <a:p>
              <a:endParaRPr/>
            </a:p>
          </p:txBody>
        </p:sp>
      </p:grpSp>
      <p:sp>
        <p:nvSpPr>
          <p:cNvPr id="16" name="object 16"/>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47</a:t>
            </a:fld>
            <a:endParaRPr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454050" y="76326"/>
            <a:ext cx="10448925" cy="4250690"/>
          </a:xfrm>
          <a:prstGeom prst="rect">
            <a:avLst/>
          </a:prstGeom>
        </p:spPr>
        <p:txBody>
          <a:bodyPr vert="horz" wrap="square" lIns="0" tIns="12065" rIns="0" bIns="0" rtlCol="0">
            <a:spAutoFit/>
          </a:bodyPr>
          <a:lstStyle/>
          <a:p>
            <a:pPr marL="25400">
              <a:lnSpc>
                <a:spcPct val="100000"/>
              </a:lnSpc>
              <a:spcBef>
                <a:spcPts val="95"/>
              </a:spcBef>
            </a:pPr>
            <a:r>
              <a:rPr sz="1600" b="1" spc="-5" dirty="0">
                <a:latin typeface="Calibri"/>
                <a:cs typeface="Calibri"/>
              </a:rPr>
              <a:t>Пример</a:t>
            </a:r>
            <a:r>
              <a:rPr sz="1600" b="1" spc="20" dirty="0">
                <a:latin typeface="Calibri"/>
                <a:cs typeface="Calibri"/>
              </a:rPr>
              <a:t> </a:t>
            </a:r>
            <a:r>
              <a:rPr sz="1600" b="1" spc="-5" dirty="0">
                <a:latin typeface="Calibri"/>
                <a:cs typeface="Calibri"/>
              </a:rPr>
              <a:t>5.</a:t>
            </a:r>
            <a:r>
              <a:rPr sz="1600" b="1" spc="5" dirty="0">
                <a:latin typeface="Calibri"/>
                <a:cs typeface="Calibri"/>
              </a:rPr>
              <a:t> </a:t>
            </a:r>
            <a:r>
              <a:rPr sz="1600" spc="-10" dirty="0">
                <a:latin typeface="Calibri"/>
                <a:cs typeface="Calibri"/>
              </a:rPr>
              <a:t>Смесь</a:t>
            </a:r>
            <a:r>
              <a:rPr sz="1600" spc="20" dirty="0">
                <a:latin typeface="Calibri"/>
                <a:cs typeface="Calibri"/>
              </a:rPr>
              <a:t> </a:t>
            </a:r>
            <a:r>
              <a:rPr sz="1600" spc="-5" dirty="0">
                <a:latin typeface="Calibri"/>
                <a:cs typeface="Calibri"/>
              </a:rPr>
              <a:t>гексагидрата</a:t>
            </a:r>
            <a:r>
              <a:rPr sz="1600" spc="-15" dirty="0">
                <a:latin typeface="Calibri"/>
                <a:cs typeface="Calibri"/>
              </a:rPr>
              <a:t> </a:t>
            </a:r>
            <a:r>
              <a:rPr sz="1600" spc="-10" dirty="0">
                <a:latin typeface="Calibri"/>
                <a:cs typeface="Calibri"/>
              </a:rPr>
              <a:t>хлорида</a:t>
            </a:r>
            <a:r>
              <a:rPr sz="1600" spc="-5" dirty="0">
                <a:latin typeface="Calibri"/>
                <a:cs typeface="Calibri"/>
              </a:rPr>
              <a:t> </a:t>
            </a:r>
            <a:r>
              <a:rPr sz="1600" spc="-10" dirty="0">
                <a:latin typeface="Calibri"/>
                <a:cs typeface="Calibri"/>
              </a:rPr>
              <a:t>кальция</a:t>
            </a:r>
            <a:r>
              <a:rPr sz="1600" spc="5" dirty="0">
                <a:latin typeface="Calibri"/>
                <a:cs typeface="Calibri"/>
              </a:rPr>
              <a:t> </a:t>
            </a:r>
            <a:r>
              <a:rPr sz="1600" spc="-5" dirty="0">
                <a:latin typeface="Calibri"/>
                <a:cs typeface="Calibri"/>
              </a:rPr>
              <a:t>и</a:t>
            </a:r>
            <a:r>
              <a:rPr sz="1600" spc="10" dirty="0">
                <a:latin typeface="Calibri"/>
                <a:cs typeface="Calibri"/>
              </a:rPr>
              <a:t> </a:t>
            </a:r>
            <a:r>
              <a:rPr sz="1600" spc="-10" dirty="0">
                <a:latin typeface="Calibri"/>
                <a:cs typeface="Calibri"/>
              </a:rPr>
              <a:t>декагидрата </a:t>
            </a:r>
            <a:r>
              <a:rPr sz="1600" spc="-5" dirty="0">
                <a:latin typeface="Calibri"/>
                <a:cs typeface="Calibri"/>
              </a:rPr>
              <a:t>карбоната</a:t>
            </a:r>
            <a:r>
              <a:rPr sz="1600" spc="-20" dirty="0">
                <a:latin typeface="Calibri"/>
                <a:cs typeface="Calibri"/>
              </a:rPr>
              <a:t> </a:t>
            </a:r>
            <a:r>
              <a:rPr sz="1600" spc="-5" dirty="0">
                <a:latin typeface="Calibri"/>
                <a:cs typeface="Calibri"/>
              </a:rPr>
              <a:t>натрия,</a:t>
            </a:r>
            <a:r>
              <a:rPr sz="1600" dirty="0">
                <a:latin typeface="Calibri"/>
                <a:cs typeface="Calibri"/>
              </a:rPr>
              <a:t> </a:t>
            </a:r>
            <a:r>
              <a:rPr sz="1600" spc="-15" dirty="0">
                <a:latin typeface="Calibri"/>
                <a:cs typeface="Calibri"/>
              </a:rPr>
              <a:t>содержащую</a:t>
            </a:r>
            <a:r>
              <a:rPr sz="1600" spc="10" dirty="0">
                <a:latin typeface="Calibri"/>
                <a:cs typeface="Calibri"/>
              </a:rPr>
              <a:t> </a:t>
            </a:r>
            <a:r>
              <a:rPr sz="1600" spc="-5" dirty="0">
                <a:latin typeface="Calibri"/>
                <a:cs typeface="Calibri"/>
              </a:rPr>
              <a:t>43,2</a:t>
            </a:r>
            <a:r>
              <a:rPr sz="1600" spc="30" dirty="0">
                <a:latin typeface="Calibri"/>
                <a:cs typeface="Calibri"/>
              </a:rPr>
              <a:t> </a:t>
            </a:r>
            <a:r>
              <a:rPr sz="1600" spc="-5" dirty="0">
                <a:latin typeface="Calibri"/>
                <a:cs typeface="Calibri"/>
              </a:rPr>
              <a:t>г</a:t>
            </a:r>
            <a:endParaRPr sz="1600">
              <a:latin typeface="Calibri"/>
              <a:cs typeface="Calibri"/>
            </a:endParaRPr>
          </a:p>
          <a:p>
            <a:pPr marL="25400">
              <a:lnSpc>
                <a:spcPct val="100000"/>
              </a:lnSpc>
            </a:pPr>
            <a:r>
              <a:rPr sz="1600" spc="-5" dirty="0">
                <a:latin typeface="Calibri"/>
                <a:cs typeface="Calibri"/>
              </a:rPr>
              <a:t>кристаллизационной</a:t>
            </a:r>
            <a:r>
              <a:rPr sz="1600" spc="-15" dirty="0">
                <a:latin typeface="Calibri"/>
                <a:cs typeface="Calibri"/>
              </a:rPr>
              <a:t> воды,</a:t>
            </a:r>
            <a:r>
              <a:rPr sz="1600" spc="10" dirty="0">
                <a:latin typeface="Calibri"/>
                <a:cs typeface="Calibri"/>
              </a:rPr>
              <a:t> </a:t>
            </a:r>
            <a:r>
              <a:rPr sz="1600" spc="-5" dirty="0">
                <a:latin typeface="Calibri"/>
                <a:cs typeface="Calibri"/>
              </a:rPr>
              <a:t>растворили</a:t>
            </a:r>
            <a:r>
              <a:rPr sz="1600" spc="-15" dirty="0">
                <a:latin typeface="Calibri"/>
                <a:cs typeface="Calibri"/>
              </a:rPr>
              <a:t> </a:t>
            </a:r>
            <a:r>
              <a:rPr sz="1600" spc="-5" dirty="0">
                <a:latin typeface="Calibri"/>
                <a:cs typeface="Calibri"/>
              </a:rPr>
              <a:t>в</a:t>
            </a:r>
            <a:r>
              <a:rPr sz="1600" dirty="0">
                <a:latin typeface="Calibri"/>
                <a:cs typeface="Calibri"/>
              </a:rPr>
              <a:t> </a:t>
            </a:r>
            <a:r>
              <a:rPr sz="1600" spc="-10" dirty="0">
                <a:latin typeface="Calibri"/>
                <a:cs typeface="Calibri"/>
              </a:rPr>
              <a:t>250</a:t>
            </a:r>
            <a:r>
              <a:rPr sz="1600" spc="30" dirty="0">
                <a:latin typeface="Calibri"/>
                <a:cs typeface="Calibri"/>
              </a:rPr>
              <a:t> </a:t>
            </a:r>
            <a:r>
              <a:rPr sz="1600" spc="-5" dirty="0">
                <a:latin typeface="Calibri"/>
                <a:cs typeface="Calibri"/>
              </a:rPr>
              <a:t>мл </a:t>
            </a:r>
            <a:r>
              <a:rPr sz="1600" spc="-15" dirty="0">
                <a:latin typeface="Calibri"/>
                <a:cs typeface="Calibri"/>
              </a:rPr>
              <a:t>воды,</a:t>
            </a:r>
            <a:r>
              <a:rPr sz="1600" spc="10" dirty="0">
                <a:latin typeface="Calibri"/>
                <a:cs typeface="Calibri"/>
              </a:rPr>
              <a:t> </a:t>
            </a:r>
            <a:r>
              <a:rPr sz="1600" spc="-5" dirty="0">
                <a:latin typeface="Calibri"/>
                <a:cs typeface="Calibri"/>
              </a:rPr>
              <a:t>выпавший </a:t>
            </a:r>
            <a:r>
              <a:rPr sz="1600" spc="-10" dirty="0">
                <a:latin typeface="Calibri"/>
                <a:cs typeface="Calibri"/>
              </a:rPr>
              <a:t>осадок</a:t>
            </a:r>
            <a:r>
              <a:rPr sz="1600" spc="-5" dirty="0">
                <a:latin typeface="Calibri"/>
                <a:cs typeface="Calibri"/>
              </a:rPr>
              <a:t> </a:t>
            </a:r>
            <a:r>
              <a:rPr sz="1600" spc="-20" dirty="0">
                <a:latin typeface="Calibri"/>
                <a:cs typeface="Calibri"/>
              </a:rPr>
              <a:t>отделили.</a:t>
            </a:r>
            <a:r>
              <a:rPr sz="1600" spc="5" dirty="0">
                <a:latin typeface="Calibri"/>
                <a:cs typeface="Calibri"/>
              </a:rPr>
              <a:t> </a:t>
            </a:r>
            <a:r>
              <a:rPr sz="1600" spc="-5" dirty="0">
                <a:latin typeface="Calibri"/>
                <a:cs typeface="Calibri"/>
              </a:rPr>
              <a:t>В</a:t>
            </a:r>
            <a:r>
              <a:rPr sz="1600" spc="5" dirty="0">
                <a:latin typeface="Calibri"/>
                <a:cs typeface="Calibri"/>
              </a:rPr>
              <a:t> </a:t>
            </a:r>
            <a:r>
              <a:rPr sz="1600" spc="-10" dirty="0">
                <a:latin typeface="Calibri"/>
                <a:cs typeface="Calibri"/>
              </a:rPr>
              <a:t>полученном</a:t>
            </a:r>
            <a:r>
              <a:rPr sz="1600" spc="40" dirty="0">
                <a:latin typeface="Calibri"/>
                <a:cs typeface="Calibri"/>
              </a:rPr>
              <a:t> </a:t>
            </a:r>
            <a:r>
              <a:rPr sz="1600" spc="-5" dirty="0">
                <a:latin typeface="Calibri"/>
                <a:cs typeface="Calibri"/>
              </a:rPr>
              <a:t>растворе</a:t>
            </a:r>
            <a:r>
              <a:rPr sz="1600" spc="10" dirty="0">
                <a:latin typeface="Calibri"/>
                <a:cs typeface="Calibri"/>
              </a:rPr>
              <a:t> </a:t>
            </a:r>
            <a:r>
              <a:rPr sz="1600" spc="-5" dirty="0">
                <a:latin typeface="Calibri"/>
                <a:cs typeface="Calibri"/>
              </a:rPr>
              <a:t>не</a:t>
            </a:r>
            <a:endParaRPr sz="1600">
              <a:latin typeface="Calibri"/>
              <a:cs typeface="Calibri"/>
            </a:endParaRPr>
          </a:p>
          <a:p>
            <a:pPr marL="25400" marR="17780">
              <a:lnSpc>
                <a:spcPct val="100000"/>
              </a:lnSpc>
            </a:pPr>
            <a:r>
              <a:rPr sz="1600" spc="-15" dirty="0">
                <a:latin typeface="Calibri"/>
                <a:cs typeface="Calibri"/>
              </a:rPr>
              <a:t>содержалось</a:t>
            </a:r>
            <a:r>
              <a:rPr sz="1600" spc="20" dirty="0">
                <a:latin typeface="Calibri"/>
                <a:cs typeface="Calibri"/>
              </a:rPr>
              <a:t> </a:t>
            </a:r>
            <a:r>
              <a:rPr sz="1600" spc="-5" dirty="0">
                <a:latin typeface="Calibri"/>
                <a:cs typeface="Calibri"/>
              </a:rPr>
              <a:t>ни</a:t>
            </a:r>
            <a:r>
              <a:rPr sz="1600" spc="-10" dirty="0">
                <a:latin typeface="Calibri"/>
                <a:cs typeface="Calibri"/>
              </a:rPr>
              <a:t> </a:t>
            </a:r>
            <a:r>
              <a:rPr sz="1600" spc="-5" dirty="0">
                <a:latin typeface="Calibri"/>
                <a:cs typeface="Calibri"/>
              </a:rPr>
              <a:t>ионов</a:t>
            </a:r>
            <a:r>
              <a:rPr sz="1600" spc="25" dirty="0">
                <a:latin typeface="Calibri"/>
                <a:cs typeface="Calibri"/>
              </a:rPr>
              <a:t> </a:t>
            </a:r>
            <a:r>
              <a:rPr sz="1600" spc="-10" dirty="0">
                <a:latin typeface="Calibri"/>
                <a:cs typeface="Calibri"/>
              </a:rPr>
              <a:t>кальция,</a:t>
            </a:r>
            <a:r>
              <a:rPr sz="1600" spc="5" dirty="0">
                <a:latin typeface="Calibri"/>
                <a:cs typeface="Calibri"/>
              </a:rPr>
              <a:t> </a:t>
            </a:r>
            <a:r>
              <a:rPr sz="1600" spc="-10" dirty="0">
                <a:latin typeface="Calibri"/>
                <a:cs typeface="Calibri"/>
              </a:rPr>
              <a:t>ни</a:t>
            </a:r>
            <a:r>
              <a:rPr sz="1600" spc="5" dirty="0">
                <a:latin typeface="Calibri"/>
                <a:cs typeface="Calibri"/>
              </a:rPr>
              <a:t> </a:t>
            </a:r>
            <a:r>
              <a:rPr sz="1600" spc="-5" dirty="0">
                <a:latin typeface="Calibri"/>
                <a:cs typeface="Calibri"/>
              </a:rPr>
              <a:t>карбонат-ионов.</a:t>
            </a:r>
            <a:r>
              <a:rPr sz="1600" spc="-15" dirty="0">
                <a:latin typeface="Calibri"/>
                <a:cs typeface="Calibri"/>
              </a:rPr>
              <a:t> </a:t>
            </a:r>
            <a:r>
              <a:rPr sz="1600" spc="-5" dirty="0">
                <a:latin typeface="Calibri"/>
                <a:cs typeface="Calibri"/>
              </a:rPr>
              <a:t>К</a:t>
            </a:r>
            <a:r>
              <a:rPr sz="1600" spc="10" dirty="0">
                <a:latin typeface="Calibri"/>
                <a:cs typeface="Calibri"/>
              </a:rPr>
              <a:t> </a:t>
            </a:r>
            <a:r>
              <a:rPr sz="1600" spc="-10" dirty="0">
                <a:latin typeface="Calibri"/>
                <a:cs typeface="Calibri"/>
              </a:rPr>
              <a:t>полученному</a:t>
            </a:r>
            <a:r>
              <a:rPr sz="1600" spc="55" dirty="0">
                <a:latin typeface="Calibri"/>
                <a:cs typeface="Calibri"/>
              </a:rPr>
              <a:t> </a:t>
            </a:r>
            <a:r>
              <a:rPr sz="1600" spc="-5" dirty="0">
                <a:latin typeface="Calibri"/>
                <a:cs typeface="Calibri"/>
              </a:rPr>
              <a:t>раствору</a:t>
            </a:r>
            <a:r>
              <a:rPr sz="1600" spc="5" dirty="0">
                <a:latin typeface="Calibri"/>
                <a:cs typeface="Calibri"/>
              </a:rPr>
              <a:t> </a:t>
            </a:r>
            <a:r>
              <a:rPr sz="1600" spc="-10" dirty="0">
                <a:latin typeface="Calibri"/>
                <a:cs typeface="Calibri"/>
              </a:rPr>
              <a:t>добавили 89,25</a:t>
            </a:r>
            <a:r>
              <a:rPr sz="1600" spc="45" dirty="0">
                <a:latin typeface="Calibri"/>
                <a:cs typeface="Calibri"/>
              </a:rPr>
              <a:t> </a:t>
            </a:r>
            <a:r>
              <a:rPr sz="1600" spc="-5" dirty="0">
                <a:latin typeface="Calibri"/>
                <a:cs typeface="Calibri"/>
              </a:rPr>
              <a:t>г</a:t>
            </a:r>
            <a:r>
              <a:rPr sz="1600" dirty="0">
                <a:latin typeface="Calibri"/>
                <a:cs typeface="Calibri"/>
              </a:rPr>
              <a:t> </a:t>
            </a:r>
            <a:r>
              <a:rPr sz="1600" spc="-5" dirty="0">
                <a:latin typeface="Calibri"/>
                <a:cs typeface="Calibri"/>
              </a:rPr>
              <a:t>раствора </a:t>
            </a:r>
            <a:r>
              <a:rPr sz="1600" spc="-10" dirty="0">
                <a:latin typeface="Calibri"/>
                <a:cs typeface="Calibri"/>
              </a:rPr>
              <a:t>хлорида </a:t>
            </a:r>
            <a:r>
              <a:rPr sz="1600" spc="-5" dirty="0">
                <a:latin typeface="Calibri"/>
                <a:cs typeface="Calibri"/>
              </a:rPr>
              <a:t> алюминия,</a:t>
            </a:r>
            <a:r>
              <a:rPr sz="1600" dirty="0">
                <a:latin typeface="Calibri"/>
                <a:cs typeface="Calibri"/>
              </a:rPr>
              <a:t> </a:t>
            </a:r>
            <a:r>
              <a:rPr sz="1600" spc="-5" dirty="0">
                <a:latin typeface="Calibri"/>
                <a:cs typeface="Calibri"/>
              </a:rPr>
              <a:t>в</a:t>
            </a:r>
            <a:r>
              <a:rPr sz="1600" spc="5" dirty="0">
                <a:latin typeface="Calibri"/>
                <a:cs typeface="Calibri"/>
              </a:rPr>
              <a:t> </a:t>
            </a:r>
            <a:r>
              <a:rPr sz="1600" spc="-20" dirty="0">
                <a:latin typeface="Calibri"/>
                <a:cs typeface="Calibri"/>
              </a:rPr>
              <a:t>результате</a:t>
            </a:r>
            <a:r>
              <a:rPr sz="1600" spc="10" dirty="0">
                <a:latin typeface="Calibri"/>
                <a:cs typeface="Calibri"/>
              </a:rPr>
              <a:t> </a:t>
            </a:r>
            <a:r>
              <a:rPr sz="1600" spc="-10" dirty="0">
                <a:latin typeface="Calibri"/>
                <a:cs typeface="Calibri"/>
              </a:rPr>
              <a:t>массовая</a:t>
            </a:r>
            <a:r>
              <a:rPr sz="1600" spc="30" dirty="0">
                <a:latin typeface="Calibri"/>
                <a:cs typeface="Calibri"/>
              </a:rPr>
              <a:t> </a:t>
            </a:r>
            <a:r>
              <a:rPr sz="1600" spc="-15" dirty="0">
                <a:latin typeface="Calibri"/>
                <a:cs typeface="Calibri"/>
              </a:rPr>
              <a:t>доля</a:t>
            </a:r>
            <a:r>
              <a:rPr sz="1600" dirty="0">
                <a:latin typeface="Calibri"/>
                <a:cs typeface="Calibri"/>
              </a:rPr>
              <a:t> </a:t>
            </a:r>
            <a:r>
              <a:rPr sz="1600" spc="-5" dirty="0">
                <a:latin typeface="Calibri"/>
                <a:cs typeface="Calibri"/>
              </a:rPr>
              <a:t>хлорид-ионов</a:t>
            </a:r>
            <a:r>
              <a:rPr sz="1600" spc="15" dirty="0">
                <a:latin typeface="Calibri"/>
                <a:cs typeface="Calibri"/>
              </a:rPr>
              <a:t> </a:t>
            </a:r>
            <a:r>
              <a:rPr sz="1600" spc="-5" dirty="0">
                <a:latin typeface="Calibri"/>
                <a:cs typeface="Calibri"/>
              </a:rPr>
              <a:t>в </a:t>
            </a:r>
            <a:r>
              <a:rPr sz="1600" spc="-10" dirty="0">
                <a:latin typeface="Calibri"/>
                <a:cs typeface="Calibri"/>
              </a:rPr>
              <a:t>итоговом</a:t>
            </a:r>
            <a:r>
              <a:rPr sz="1600" spc="25" dirty="0">
                <a:latin typeface="Calibri"/>
                <a:cs typeface="Calibri"/>
              </a:rPr>
              <a:t> </a:t>
            </a:r>
            <a:r>
              <a:rPr sz="1600" spc="-5" dirty="0">
                <a:latin typeface="Calibri"/>
                <a:cs typeface="Calibri"/>
              </a:rPr>
              <a:t>растворе</a:t>
            </a:r>
            <a:r>
              <a:rPr sz="1600" spc="10" dirty="0">
                <a:latin typeface="Calibri"/>
                <a:cs typeface="Calibri"/>
              </a:rPr>
              <a:t> </a:t>
            </a:r>
            <a:r>
              <a:rPr sz="1600" spc="-5" dirty="0">
                <a:latin typeface="Calibri"/>
                <a:cs typeface="Calibri"/>
              </a:rPr>
              <a:t>оказалась равна</a:t>
            </a:r>
            <a:r>
              <a:rPr sz="1600" spc="-15" dirty="0">
                <a:latin typeface="Calibri"/>
                <a:cs typeface="Calibri"/>
              </a:rPr>
              <a:t> </a:t>
            </a:r>
            <a:r>
              <a:rPr sz="1600" spc="-10" dirty="0">
                <a:latin typeface="Calibri"/>
                <a:cs typeface="Calibri"/>
              </a:rPr>
              <a:t>6,39%.</a:t>
            </a:r>
            <a:r>
              <a:rPr sz="1600" spc="45" dirty="0">
                <a:latin typeface="Calibri"/>
                <a:cs typeface="Calibri"/>
              </a:rPr>
              <a:t> </a:t>
            </a:r>
            <a:r>
              <a:rPr sz="1600" spc="-5" dirty="0">
                <a:latin typeface="Calibri"/>
                <a:cs typeface="Calibri"/>
              </a:rPr>
              <a:t>Вычислите</a:t>
            </a:r>
            <a:r>
              <a:rPr sz="1600" spc="15" dirty="0">
                <a:latin typeface="Calibri"/>
                <a:cs typeface="Calibri"/>
              </a:rPr>
              <a:t> </a:t>
            </a:r>
            <a:r>
              <a:rPr sz="1600" spc="-10" dirty="0">
                <a:latin typeface="Calibri"/>
                <a:cs typeface="Calibri"/>
              </a:rPr>
              <a:t>массовую </a:t>
            </a:r>
            <a:r>
              <a:rPr sz="1600" spc="-350" dirty="0">
                <a:latin typeface="Calibri"/>
                <a:cs typeface="Calibri"/>
              </a:rPr>
              <a:t> </a:t>
            </a:r>
            <a:r>
              <a:rPr sz="1600" spc="-15" dirty="0">
                <a:latin typeface="Calibri"/>
                <a:cs typeface="Calibri"/>
              </a:rPr>
              <a:t>долю</a:t>
            </a:r>
            <a:r>
              <a:rPr sz="1600" spc="-5" dirty="0">
                <a:latin typeface="Calibri"/>
                <a:cs typeface="Calibri"/>
              </a:rPr>
              <a:t> </a:t>
            </a:r>
            <a:r>
              <a:rPr sz="1600" spc="-10" dirty="0">
                <a:latin typeface="Calibri"/>
                <a:cs typeface="Calibri"/>
              </a:rPr>
              <a:t>хлорида </a:t>
            </a:r>
            <a:r>
              <a:rPr sz="1600" spc="-5" dirty="0">
                <a:latin typeface="Calibri"/>
                <a:cs typeface="Calibri"/>
              </a:rPr>
              <a:t>алюминия в </a:t>
            </a:r>
            <a:r>
              <a:rPr sz="1600" spc="-10" dirty="0">
                <a:latin typeface="Calibri"/>
                <a:cs typeface="Calibri"/>
              </a:rPr>
              <a:t>добавленном</a:t>
            </a:r>
            <a:r>
              <a:rPr sz="1600" spc="5" dirty="0">
                <a:latin typeface="Calibri"/>
                <a:cs typeface="Calibri"/>
              </a:rPr>
              <a:t> </a:t>
            </a:r>
            <a:r>
              <a:rPr sz="1600" spc="-5" dirty="0">
                <a:latin typeface="Calibri"/>
                <a:cs typeface="Calibri"/>
              </a:rPr>
              <a:t>растворе.</a:t>
            </a:r>
            <a:endParaRPr sz="1600">
              <a:latin typeface="Calibri"/>
              <a:cs typeface="Calibri"/>
            </a:endParaRPr>
          </a:p>
          <a:p>
            <a:pPr marL="1134745">
              <a:lnSpc>
                <a:spcPct val="100000"/>
              </a:lnSpc>
              <a:spcBef>
                <a:spcPts val="420"/>
              </a:spcBef>
            </a:pPr>
            <a:r>
              <a:rPr sz="2400" b="1" dirty="0">
                <a:latin typeface="Calibri"/>
                <a:cs typeface="Calibri"/>
              </a:rPr>
              <a:t>А)</a:t>
            </a:r>
            <a:r>
              <a:rPr sz="2400" b="1" spc="-25" dirty="0">
                <a:latin typeface="Calibri"/>
                <a:cs typeface="Calibri"/>
              </a:rPr>
              <a:t> </a:t>
            </a:r>
            <a:r>
              <a:rPr sz="2400" b="1" spc="-10" dirty="0">
                <a:latin typeface="Calibri"/>
                <a:cs typeface="Calibri"/>
              </a:rPr>
              <a:t>Уравнения</a:t>
            </a:r>
            <a:r>
              <a:rPr sz="2400" b="1" spc="10" dirty="0">
                <a:latin typeface="Calibri"/>
                <a:cs typeface="Calibri"/>
              </a:rPr>
              <a:t> </a:t>
            </a:r>
            <a:r>
              <a:rPr sz="2400" b="1" dirty="0">
                <a:latin typeface="Calibri"/>
                <a:cs typeface="Calibri"/>
              </a:rPr>
              <a:t>реакций.</a:t>
            </a:r>
            <a:endParaRPr sz="2400">
              <a:latin typeface="Calibri"/>
              <a:cs typeface="Calibri"/>
            </a:endParaRPr>
          </a:p>
          <a:p>
            <a:pPr marL="1134745">
              <a:lnSpc>
                <a:spcPct val="100000"/>
              </a:lnSpc>
              <a:spcBef>
                <a:spcPts val="30"/>
              </a:spcBef>
            </a:pPr>
            <a:r>
              <a:rPr sz="2000" dirty="0">
                <a:latin typeface="Calibri"/>
                <a:cs typeface="Calibri"/>
              </a:rPr>
              <a:t>Разбиваем</a:t>
            </a:r>
            <a:r>
              <a:rPr sz="2000" spc="-10" dirty="0">
                <a:latin typeface="Calibri"/>
                <a:cs typeface="Calibri"/>
              </a:rPr>
              <a:t> </a:t>
            </a:r>
            <a:r>
              <a:rPr sz="2000" dirty="0">
                <a:latin typeface="Calibri"/>
                <a:cs typeface="Calibri"/>
              </a:rPr>
              <a:t>условие</a:t>
            </a:r>
            <a:r>
              <a:rPr sz="2000" spc="-5" dirty="0">
                <a:latin typeface="Calibri"/>
                <a:cs typeface="Calibri"/>
              </a:rPr>
              <a:t> </a:t>
            </a:r>
            <a:r>
              <a:rPr sz="2000" dirty="0">
                <a:latin typeface="Calibri"/>
                <a:cs typeface="Calibri"/>
              </a:rPr>
              <a:t>на</a:t>
            </a:r>
            <a:r>
              <a:rPr sz="2000" spc="-5" dirty="0">
                <a:latin typeface="Calibri"/>
                <a:cs typeface="Calibri"/>
              </a:rPr>
              <a:t> </a:t>
            </a:r>
            <a:r>
              <a:rPr sz="2000" dirty="0">
                <a:latin typeface="Calibri"/>
                <a:cs typeface="Calibri"/>
              </a:rPr>
              <a:t>смысловые</a:t>
            </a:r>
            <a:r>
              <a:rPr sz="2000" spc="5" dirty="0">
                <a:latin typeface="Calibri"/>
                <a:cs typeface="Calibri"/>
              </a:rPr>
              <a:t> </a:t>
            </a:r>
            <a:r>
              <a:rPr sz="2000" spc="-5" dirty="0">
                <a:latin typeface="Calibri"/>
                <a:cs typeface="Calibri"/>
              </a:rPr>
              <a:t>фрагменты,</a:t>
            </a:r>
            <a:r>
              <a:rPr sz="2000" spc="5" dirty="0">
                <a:latin typeface="Calibri"/>
                <a:cs typeface="Calibri"/>
              </a:rPr>
              <a:t> </a:t>
            </a:r>
            <a:r>
              <a:rPr sz="2000" spc="-15" dirty="0">
                <a:latin typeface="Calibri"/>
                <a:cs typeface="Calibri"/>
              </a:rPr>
              <a:t>выделяем</a:t>
            </a:r>
            <a:r>
              <a:rPr sz="2000" spc="10" dirty="0">
                <a:latin typeface="Calibri"/>
                <a:cs typeface="Calibri"/>
              </a:rPr>
              <a:t> </a:t>
            </a:r>
            <a:r>
              <a:rPr sz="2000" spc="-5" dirty="0">
                <a:latin typeface="Calibri"/>
                <a:cs typeface="Calibri"/>
              </a:rPr>
              <a:t>ключевые</a:t>
            </a:r>
            <a:r>
              <a:rPr sz="2000" spc="5" dirty="0">
                <a:latin typeface="Calibri"/>
                <a:cs typeface="Calibri"/>
              </a:rPr>
              <a:t> </a:t>
            </a:r>
            <a:r>
              <a:rPr sz="2000" dirty="0">
                <a:latin typeface="Calibri"/>
                <a:cs typeface="Calibri"/>
              </a:rPr>
              <a:t>слова</a:t>
            </a:r>
            <a:endParaRPr sz="2000">
              <a:latin typeface="Calibri"/>
              <a:cs typeface="Calibri"/>
            </a:endParaRPr>
          </a:p>
          <a:p>
            <a:pPr marL="1190625">
              <a:lnSpc>
                <a:spcPct val="100000"/>
              </a:lnSpc>
            </a:pPr>
            <a:r>
              <a:rPr sz="2000" dirty="0">
                <a:latin typeface="Calibri"/>
                <a:cs typeface="Calibri"/>
              </a:rPr>
              <a:t>и </a:t>
            </a:r>
            <a:r>
              <a:rPr sz="2000" spc="-5" dirty="0">
                <a:latin typeface="Calibri"/>
                <a:cs typeface="Calibri"/>
              </a:rPr>
              <a:t>понятия,</a:t>
            </a:r>
            <a:r>
              <a:rPr sz="2000" spc="-25" dirty="0">
                <a:latin typeface="Calibri"/>
                <a:cs typeface="Calibri"/>
              </a:rPr>
              <a:t> </a:t>
            </a:r>
            <a:r>
              <a:rPr sz="2000" dirty="0">
                <a:latin typeface="Calibri"/>
                <a:cs typeface="Calibri"/>
              </a:rPr>
              <a:t>и</a:t>
            </a:r>
            <a:r>
              <a:rPr sz="2000" spc="-15" dirty="0">
                <a:latin typeface="Calibri"/>
                <a:cs typeface="Calibri"/>
              </a:rPr>
              <a:t> </a:t>
            </a:r>
            <a:r>
              <a:rPr sz="2000" spc="-5" dirty="0">
                <a:latin typeface="Calibri"/>
                <a:cs typeface="Calibri"/>
              </a:rPr>
              <a:t>составляем </a:t>
            </a:r>
            <a:r>
              <a:rPr sz="2000" dirty="0">
                <a:latin typeface="Calibri"/>
                <a:cs typeface="Calibri"/>
              </a:rPr>
              <a:t>уравнения</a:t>
            </a:r>
            <a:r>
              <a:rPr sz="2000" spc="-10" dirty="0">
                <a:latin typeface="Calibri"/>
                <a:cs typeface="Calibri"/>
              </a:rPr>
              <a:t> </a:t>
            </a:r>
            <a:r>
              <a:rPr sz="2000" spc="-5" dirty="0">
                <a:latin typeface="Calibri"/>
                <a:cs typeface="Calibri"/>
              </a:rPr>
              <a:t>реакций</a:t>
            </a:r>
            <a:r>
              <a:rPr sz="2000" spc="-10" dirty="0">
                <a:latin typeface="Calibri"/>
                <a:cs typeface="Calibri"/>
              </a:rPr>
              <a:t> </a:t>
            </a:r>
            <a:r>
              <a:rPr sz="2000" spc="-5" dirty="0">
                <a:latin typeface="Calibri"/>
                <a:cs typeface="Calibri"/>
              </a:rPr>
              <a:t>(химическая</a:t>
            </a:r>
            <a:r>
              <a:rPr sz="2000" spc="-25" dirty="0">
                <a:latin typeface="Calibri"/>
                <a:cs typeface="Calibri"/>
              </a:rPr>
              <a:t> </a:t>
            </a:r>
            <a:r>
              <a:rPr sz="2000" dirty="0">
                <a:latin typeface="Calibri"/>
                <a:cs typeface="Calibri"/>
              </a:rPr>
              <a:t>часть</a:t>
            </a:r>
            <a:r>
              <a:rPr sz="2000" spc="-10" dirty="0">
                <a:latin typeface="Calibri"/>
                <a:cs typeface="Calibri"/>
              </a:rPr>
              <a:t> </a:t>
            </a:r>
            <a:r>
              <a:rPr sz="2000" dirty="0">
                <a:latin typeface="Calibri"/>
                <a:cs typeface="Calibri"/>
              </a:rPr>
              <a:t>задачи).</a:t>
            </a:r>
            <a:endParaRPr sz="2000">
              <a:latin typeface="Calibri"/>
              <a:cs typeface="Calibri"/>
            </a:endParaRPr>
          </a:p>
          <a:p>
            <a:pPr>
              <a:lnSpc>
                <a:spcPct val="100000"/>
              </a:lnSpc>
              <a:spcBef>
                <a:spcPts val="40"/>
              </a:spcBef>
            </a:pPr>
            <a:endParaRPr sz="2250">
              <a:latin typeface="Calibri"/>
              <a:cs typeface="Calibri"/>
            </a:endParaRPr>
          </a:p>
          <a:p>
            <a:pPr marL="523875" marR="71755">
              <a:lnSpc>
                <a:spcPct val="100000"/>
              </a:lnSpc>
            </a:pPr>
            <a:r>
              <a:rPr sz="2000" i="1" dirty="0">
                <a:latin typeface="Times New Roman"/>
                <a:cs typeface="Times New Roman"/>
              </a:rPr>
              <a:t>1-й</a:t>
            </a:r>
            <a:r>
              <a:rPr sz="2000" i="1" spc="-15" dirty="0">
                <a:latin typeface="Times New Roman"/>
                <a:cs typeface="Times New Roman"/>
              </a:rPr>
              <a:t> </a:t>
            </a:r>
            <a:r>
              <a:rPr sz="2000" i="1" dirty="0">
                <a:latin typeface="Times New Roman"/>
                <a:cs typeface="Times New Roman"/>
              </a:rPr>
              <a:t>фрагмент:</a:t>
            </a:r>
            <a:r>
              <a:rPr sz="2000" i="1" spc="-30" dirty="0">
                <a:latin typeface="Times New Roman"/>
                <a:cs typeface="Times New Roman"/>
              </a:rPr>
              <a:t> </a:t>
            </a:r>
            <a:r>
              <a:rPr sz="2000" spc="-5" dirty="0">
                <a:latin typeface="Times New Roman"/>
                <a:cs typeface="Times New Roman"/>
              </a:rPr>
              <a:t>«</a:t>
            </a:r>
            <a:r>
              <a:rPr sz="2400" b="1" spc="-5" dirty="0">
                <a:solidFill>
                  <a:srgbClr val="FF0000"/>
                </a:solidFill>
                <a:latin typeface="Times New Roman"/>
                <a:cs typeface="Times New Roman"/>
              </a:rPr>
              <a:t>Смесь</a:t>
            </a:r>
            <a:r>
              <a:rPr sz="2400" b="1" spc="25" dirty="0">
                <a:solidFill>
                  <a:srgbClr val="FF0000"/>
                </a:solidFill>
                <a:latin typeface="Times New Roman"/>
                <a:cs typeface="Times New Roman"/>
              </a:rPr>
              <a:t> </a:t>
            </a:r>
            <a:r>
              <a:rPr sz="2400" b="1" spc="-15" dirty="0">
                <a:solidFill>
                  <a:srgbClr val="FF0000"/>
                </a:solidFill>
                <a:latin typeface="Times New Roman"/>
                <a:cs typeface="Times New Roman"/>
              </a:rPr>
              <a:t>гексагидрата</a:t>
            </a:r>
            <a:r>
              <a:rPr sz="2400" b="1" spc="15" dirty="0">
                <a:solidFill>
                  <a:srgbClr val="FF0000"/>
                </a:solidFill>
                <a:latin typeface="Times New Roman"/>
                <a:cs typeface="Times New Roman"/>
              </a:rPr>
              <a:t> </a:t>
            </a:r>
            <a:r>
              <a:rPr sz="2400" b="1" spc="-5" dirty="0">
                <a:solidFill>
                  <a:srgbClr val="FF0000"/>
                </a:solidFill>
                <a:latin typeface="Times New Roman"/>
                <a:cs typeface="Times New Roman"/>
              </a:rPr>
              <a:t>хлорида</a:t>
            </a:r>
            <a:r>
              <a:rPr sz="2400" b="1" spc="20" dirty="0">
                <a:solidFill>
                  <a:srgbClr val="FF0000"/>
                </a:solidFill>
                <a:latin typeface="Times New Roman"/>
                <a:cs typeface="Times New Roman"/>
              </a:rPr>
              <a:t> </a:t>
            </a:r>
            <a:r>
              <a:rPr sz="2400" b="1" spc="-10" dirty="0">
                <a:solidFill>
                  <a:srgbClr val="FF0000"/>
                </a:solidFill>
                <a:latin typeface="Times New Roman"/>
                <a:cs typeface="Times New Roman"/>
              </a:rPr>
              <a:t>кальция</a:t>
            </a:r>
            <a:r>
              <a:rPr sz="2400" b="1" spc="30" dirty="0">
                <a:solidFill>
                  <a:srgbClr val="FF0000"/>
                </a:solidFill>
                <a:latin typeface="Times New Roman"/>
                <a:cs typeface="Times New Roman"/>
              </a:rPr>
              <a:t> </a:t>
            </a:r>
            <a:r>
              <a:rPr sz="2400" b="1" dirty="0">
                <a:solidFill>
                  <a:srgbClr val="FF0000"/>
                </a:solidFill>
                <a:latin typeface="Times New Roman"/>
                <a:cs typeface="Times New Roman"/>
              </a:rPr>
              <a:t>и</a:t>
            </a:r>
            <a:r>
              <a:rPr sz="2400" b="1" spc="10" dirty="0">
                <a:solidFill>
                  <a:srgbClr val="FF0000"/>
                </a:solidFill>
                <a:latin typeface="Times New Roman"/>
                <a:cs typeface="Times New Roman"/>
              </a:rPr>
              <a:t> </a:t>
            </a:r>
            <a:r>
              <a:rPr sz="2400" b="1" spc="-10" dirty="0">
                <a:solidFill>
                  <a:srgbClr val="FF0000"/>
                </a:solidFill>
                <a:latin typeface="Times New Roman"/>
                <a:cs typeface="Times New Roman"/>
              </a:rPr>
              <a:t>декагидрата </a:t>
            </a:r>
            <a:r>
              <a:rPr sz="2400" b="1" spc="-5" dirty="0">
                <a:solidFill>
                  <a:srgbClr val="FF0000"/>
                </a:solidFill>
                <a:latin typeface="Times New Roman"/>
                <a:cs typeface="Times New Roman"/>
              </a:rPr>
              <a:t> </a:t>
            </a:r>
            <a:r>
              <a:rPr sz="2400" b="1" spc="-15" dirty="0">
                <a:solidFill>
                  <a:srgbClr val="FF0000"/>
                </a:solidFill>
                <a:latin typeface="Times New Roman"/>
                <a:cs typeface="Times New Roman"/>
              </a:rPr>
              <a:t>карбоната</a:t>
            </a:r>
            <a:r>
              <a:rPr sz="2400" b="1" spc="15" dirty="0">
                <a:solidFill>
                  <a:srgbClr val="FF0000"/>
                </a:solidFill>
                <a:latin typeface="Times New Roman"/>
                <a:cs typeface="Times New Roman"/>
              </a:rPr>
              <a:t> </a:t>
            </a:r>
            <a:r>
              <a:rPr sz="2400" b="1" spc="-10" dirty="0">
                <a:solidFill>
                  <a:srgbClr val="FF0000"/>
                </a:solidFill>
                <a:latin typeface="Times New Roman"/>
                <a:cs typeface="Times New Roman"/>
              </a:rPr>
              <a:t>натрия</a:t>
            </a:r>
            <a:r>
              <a:rPr sz="2400" spc="-10" dirty="0">
                <a:latin typeface="Times New Roman"/>
                <a:cs typeface="Times New Roman"/>
              </a:rPr>
              <a:t>,</a:t>
            </a:r>
            <a:r>
              <a:rPr sz="2400" spc="35" dirty="0">
                <a:latin typeface="Times New Roman"/>
                <a:cs typeface="Times New Roman"/>
              </a:rPr>
              <a:t> </a:t>
            </a:r>
            <a:r>
              <a:rPr sz="1800" spc="-5" dirty="0">
                <a:latin typeface="Times New Roman"/>
                <a:cs typeface="Times New Roman"/>
              </a:rPr>
              <a:t>содержащую</a:t>
            </a:r>
            <a:r>
              <a:rPr sz="1800" spc="-35" dirty="0">
                <a:latin typeface="Times New Roman"/>
                <a:cs typeface="Times New Roman"/>
              </a:rPr>
              <a:t> </a:t>
            </a:r>
            <a:r>
              <a:rPr sz="1800" dirty="0">
                <a:latin typeface="Times New Roman"/>
                <a:cs typeface="Times New Roman"/>
              </a:rPr>
              <a:t>43,2</a:t>
            </a:r>
            <a:r>
              <a:rPr sz="1800" spc="-10" dirty="0">
                <a:latin typeface="Times New Roman"/>
                <a:cs typeface="Times New Roman"/>
              </a:rPr>
              <a:t> </a:t>
            </a:r>
            <a:r>
              <a:rPr sz="1800" dirty="0">
                <a:latin typeface="Times New Roman"/>
                <a:cs typeface="Times New Roman"/>
              </a:rPr>
              <a:t>г</a:t>
            </a:r>
            <a:r>
              <a:rPr sz="1800" spc="-5" dirty="0">
                <a:latin typeface="Times New Roman"/>
                <a:cs typeface="Times New Roman"/>
              </a:rPr>
              <a:t> </a:t>
            </a:r>
            <a:r>
              <a:rPr sz="1800" dirty="0">
                <a:latin typeface="Times New Roman"/>
                <a:cs typeface="Times New Roman"/>
              </a:rPr>
              <a:t>кристаллизационной</a:t>
            </a:r>
            <a:r>
              <a:rPr sz="1800" spc="-5" dirty="0">
                <a:latin typeface="Times New Roman"/>
                <a:cs typeface="Times New Roman"/>
              </a:rPr>
              <a:t> </a:t>
            </a:r>
            <a:r>
              <a:rPr sz="1800" spc="-15" dirty="0">
                <a:latin typeface="Times New Roman"/>
                <a:cs typeface="Times New Roman"/>
              </a:rPr>
              <a:t>воды,</a:t>
            </a:r>
            <a:r>
              <a:rPr sz="1800" dirty="0">
                <a:latin typeface="Times New Roman"/>
                <a:cs typeface="Times New Roman"/>
              </a:rPr>
              <a:t> </a:t>
            </a:r>
            <a:r>
              <a:rPr sz="1800" spc="-5" dirty="0">
                <a:latin typeface="Times New Roman"/>
                <a:cs typeface="Times New Roman"/>
              </a:rPr>
              <a:t>растворили</a:t>
            </a:r>
            <a:r>
              <a:rPr sz="1800" spc="-20" dirty="0">
                <a:latin typeface="Times New Roman"/>
                <a:cs typeface="Times New Roman"/>
              </a:rPr>
              <a:t> </a:t>
            </a:r>
            <a:r>
              <a:rPr sz="1800" dirty="0">
                <a:latin typeface="Times New Roman"/>
                <a:cs typeface="Times New Roman"/>
              </a:rPr>
              <a:t>в</a:t>
            </a:r>
            <a:r>
              <a:rPr sz="1800" spc="5" dirty="0">
                <a:latin typeface="Times New Roman"/>
                <a:cs typeface="Times New Roman"/>
              </a:rPr>
              <a:t> </a:t>
            </a:r>
            <a:r>
              <a:rPr sz="1800" dirty="0">
                <a:latin typeface="Times New Roman"/>
                <a:cs typeface="Times New Roman"/>
              </a:rPr>
              <a:t>250</a:t>
            </a:r>
            <a:r>
              <a:rPr sz="1800" spc="-10" dirty="0">
                <a:latin typeface="Times New Roman"/>
                <a:cs typeface="Times New Roman"/>
              </a:rPr>
              <a:t> </a:t>
            </a:r>
            <a:r>
              <a:rPr sz="1800" dirty="0">
                <a:latin typeface="Times New Roman"/>
                <a:cs typeface="Times New Roman"/>
              </a:rPr>
              <a:t>мл </a:t>
            </a:r>
            <a:r>
              <a:rPr sz="1800" spc="-15" dirty="0">
                <a:latin typeface="Times New Roman"/>
                <a:cs typeface="Times New Roman"/>
              </a:rPr>
              <a:t>воды, </a:t>
            </a:r>
            <a:r>
              <a:rPr sz="1800" spc="-434" dirty="0">
                <a:latin typeface="Times New Roman"/>
                <a:cs typeface="Times New Roman"/>
              </a:rPr>
              <a:t> </a:t>
            </a:r>
            <a:r>
              <a:rPr sz="2400" b="1" spc="-5" dirty="0">
                <a:solidFill>
                  <a:srgbClr val="FF0000"/>
                </a:solidFill>
                <a:latin typeface="Times New Roman"/>
                <a:cs typeface="Times New Roman"/>
              </a:rPr>
              <a:t>выпавший</a:t>
            </a:r>
            <a:r>
              <a:rPr sz="2400" b="1" spc="20" dirty="0">
                <a:solidFill>
                  <a:srgbClr val="FF0000"/>
                </a:solidFill>
                <a:latin typeface="Times New Roman"/>
                <a:cs typeface="Times New Roman"/>
              </a:rPr>
              <a:t> </a:t>
            </a:r>
            <a:r>
              <a:rPr sz="2400" b="1" dirty="0">
                <a:solidFill>
                  <a:srgbClr val="FF0000"/>
                </a:solidFill>
                <a:latin typeface="Times New Roman"/>
                <a:cs typeface="Times New Roman"/>
              </a:rPr>
              <a:t>осадок </a:t>
            </a:r>
            <a:r>
              <a:rPr sz="2400" b="1" spc="-15" dirty="0">
                <a:solidFill>
                  <a:srgbClr val="FF0000"/>
                </a:solidFill>
                <a:latin typeface="Times New Roman"/>
                <a:cs typeface="Times New Roman"/>
              </a:rPr>
              <a:t>отделили</a:t>
            </a:r>
            <a:r>
              <a:rPr sz="2400" spc="-15" dirty="0">
                <a:latin typeface="Times New Roman"/>
                <a:cs typeface="Times New Roman"/>
              </a:rPr>
              <a:t>.</a:t>
            </a:r>
            <a:r>
              <a:rPr sz="2400" spc="30" dirty="0">
                <a:latin typeface="Times New Roman"/>
                <a:cs typeface="Times New Roman"/>
              </a:rPr>
              <a:t> </a:t>
            </a:r>
            <a:r>
              <a:rPr sz="2400" dirty="0">
                <a:latin typeface="Times New Roman"/>
                <a:cs typeface="Times New Roman"/>
              </a:rPr>
              <a:t>»</a:t>
            </a:r>
            <a:endParaRPr sz="2400">
              <a:latin typeface="Times New Roman"/>
              <a:cs typeface="Times New Roman"/>
            </a:endParaRPr>
          </a:p>
          <a:p>
            <a:pPr marL="1525270">
              <a:lnSpc>
                <a:spcPct val="100000"/>
              </a:lnSpc>
              <a:spcBef>
                <a:spcPts val="1235"/>
              </a:spcBef>
            </a:pPr>
            <a:r>
              <a:rPr sz="2400" dirty="0">
                <a:latin typeface="Times New Roman"/>
                <a:cs typeface="Times New Roman"/>
              </a:rPr>
              <a:t>CaCl</a:t>
            </a:r>
            <a:r>
              <a:rPr sz="2400" baseline="-20833" dirty="0">
                <a:latin typeface="Times New Roman"/>
                <a:cs typeface="Times New Roman"/>
              </a:rPr>
              <a:t>2</a:t>
            </a:r>
            <a:r>
              <a:rPr sz="2400" dirty="0">
                <a:latin typeface="Times New Roman"/>
                <a:cs typeface="Times New Roman"/>
              </a:rPr>
              <a:t>·6H</a:t>
            </a:r>
            <a:r>
              <a:rPr sz="2400" baseline="-20833" dirty="0">
                <a:latin typeface="Times New Roman"/>
                <a:cs typeface="Times New Roman"/>
              </a:rPr>
              <a:t>2</a:t>
            </a:r>
            <a:r>
              <a:rPr sz="2400" dirty="0">
                <a:latin typeface="Times New Roman"/>
                <a:cs typeface="Times New Roman"/>
              </a:rPr>
              <a:t>O</a:t>
            </a:r>
            <a:r>
              <a:rPr sz="2400" spc="-10" dirty="0">
                <a:latin typeface="Times New Roman"/>
                <a:cs typeface="Times New Roman"/>
              </a:rPr>
              <a:t> </a:t>
            </a:r>
            <a:r>
              <a:rPr sz="2400" dirty="0">
                <a:latin typeface="Times New Roman"/>
                <a:cs typeface="Times New Roman"/>
              </a:rPr>
              <a:t>=</a:t>
            </a:r>
            <a:r>
              <a:rPr sz="2400" spc="-10" dirty="0">
                <a:latin typeface="Times New Roman"/>
                <a:cs typeface="Times New Roman"/>
              </a:rPr>
              <a:t> </a:t>
            </a:r>
            <a:r>
              <a:rPr sz="2400" spc="-5" dirty="0">
                <a:latin typeface="Times New Roman"/>
                <a:cs typeface="Times New Roman"/>
              </a:rPr>
              <a:t>CaCl</a:t>
            </a:r>
            <a:r>
              <a:rPr sz="2400" spc="-7" baseline="-20833" dirty="0">
                <a:latin typeface="Times New Roman"/>
                <a:cs typeface="Times New Roman"/>
              </a:rPr>
              <a:t>2</a:t>
            </a:r>
            <a:r>
              <a:rPr sz="2400" spc="277" baseline="-20833" dirty="0">
                <a:latin typeface="Times New Roman"/>
                <a:cs typeface="Times New Roman"/>
              </a:rPr>
              <a:t> </a:t>
            </a:r>
            <a:r>
              <a:rPr sz="2400" dirty="0">
                <a:latin typeface="Times New Roman"/>
                <a:cs typeface="Times New Roman"/>
              </a:rPr>
              <a:t>+</a:t>
            </a:r>
            <a:r>
              <a:rPr sz="2400" spc="-20" dirty="0">
                <a:latin typeface="Times New Roman"/>
                <a:cs typeface="Times New Roman"/>
              </a:rPr>
              <a:t> </a:t>
            </a:r>
            <a:r>
              <a:rPr sz="2400" spc="-5" dirty="0">
                <a:latin typeface="Times New Roman"/>
                <a:cs typeface="Times New Roman"/>
              </a:rPr>
              <a:t>6H</a:t>
            </a:r>
            <a:r>
              <a:rPr sz="2400" spc="-7" baseline="-20833" dirty="0">
                <a:latin typeface="Times New Roman"/>
                <a:cs typeface="Times New Roman"/>
              </a:rPr>
              <a:t>2</a:t>
            </a:r>
            <a:r>
              <a:rPr sz="2400" spc="-5" dirty="0">
                <a:latin typeface="Times New Roman"/>
                <a:cs typeface="Times New Roman"/>
              </a:rPr>
              <a:t>O </a:t>
            </a:r>
            <a:r>
              <a:rPr sz="2400" dirty="0">
                <a:latin typeface="Times New Roman"/>
                <a:cs typeface="Times New Roman"/>
              </a:rPr>
              <a:t>(1)</a:t>
            </a:r>
            <a:endParaRPr sz="2400">
              <a:latin typeface="Times New Roman"/>
              <a:cs typeface="Times New Roman"/>
            </a:endParaRPr>
          </a:p>
        </p:txBody>
      </p:sp>
      <p:sp>
        <p:nvSpPr>
          <p:cNvPr id="3" name="object 3"/>
          <p:cNvSpPr txBox="1"/>
          <p:nvPr/>
        </p:nvSpPr>
        <p:spPr>
          <a:xfrm>
            <a:off x="2321814" y="4478273"/>
            <a:ext cx="3859529" cy="269240"/>
          </a:xfrm>
          <a:prstGeom prst="rect">
            <a:avLst/>
          </a:prstGeom>
        </p:spPr>
        <p:txBody>
          <a:bodyPr vert="horz" wrap="square" lIns="0" tIns="12065" rIns="0" bIns="0" rtlCol="0">
            <a:spAutoFit/>
          </a:bodyPr>
          <a:lstStyle/>
          <a:p>
            <a:pPr marL="12700">
              <a:lnSpc>
                <a:spcPct val="100000"/>
              </a:lnSpc>
              <a:spcBef>
                <a:spcPts val="95"/>
              </a:spcBef>
              <a:tabLst>
                <a:tab pos="536575" algn="l"/>
                <a:tab pos="1264920" algn="l"/>
                <a:tab pos="2268220" algn="l"/>
                <a:tab pos="2792095" algn="l"/>
                <a:tab pos="3744595" algn="l"/>
              </a:tabLst>
            </a:pPr>
            <a:r>
              <a:rPr sz="1600" spc="-5" dirty="0">
                <a:latin typeface="Times New Roman"/>
                <a:cs typeface="Times New Roman"/>
              </a:rPr>
              <a:t>2	3	2	2	3	2</a:t>
            </a:r>
            <a:endParaRPr sz="1600">
              <a:latin typeface="Times New Roman"/>
              <a:cs typeface="Times New Roman"/>
            </a:endParaRPr>
          </a:p>
        </p:txBody>
      </p:sp>
      <p:sp>
        <p:nvSpPr>
          <p:cNvPr id="4" name="object 4"/>
          <p:cNvSpPr txBox="1"/>
          <p:nvPr/>
        </p:nvSpPr>
        <p:spPr>
          <a:xfrm>
            <a:off x="1966722" y="4301490"/>
            <a:ext cx="4867910" cy="391160"/>
          </a:xfrm>
          <a:prstGeom prst="rect">
            <a:avLst/>
          </a:prstGeom>
        </p:spPr>
        <p:txBody>
          <a:bodyPr vert="horz" wrap="square" lIns="0" tIns="12700" rIns="0" bIns="0" rtlCol="0">
            <a:spAutoFit/>
          </a:bodyPr>
          <a:lstStyle/>
          <a:p>
            <a:pPr marL="12700">
              <a:lnSpc>
                <a:spcPct val="100000"/>
              </a:lnSpc>
              <a:spcBef>
                <a:spcPts val="100"/>
              </a:spcBef>
              <a:tabLst>
                <a:tab pos="3327400" algn="l"/>
              </a:tabLst>
            </a:pPr>
            <a:r>
              <a:rPr sz="2400" spc="-5" dirty="0">
                <a:latin typeface="Times New Roman"/>
                <a:cs typeface="Times New Roman"/>
              </a:rPr>
              <a:t>Na</a:t>
            </a:r>
            <a:r>
              <a:rPr sz="2400" spc="204" dirty="0">
                <a:latin typeface="Times New Roman"/>
                <a:cs typeface="Times New Roman"/>
              </a:rPr>
              <a:t> </a:t>
            </a:r>
            <a:r>
              <a:rPr sz="2400" spc="-5" dirty="0">
                <a:latin typeface="Times New Roman"/>
                <a:cs typeface="Times New Roman"/>
              </a:rPr>
              <a:t>CO</a:t>
            </a:r>
            <a:r>
              <a:rPr sz="2400" spc="200" dirty="0">
                <a:latin typeface="Times New Roman"/>
                <a:cs typeface="Times New Roman"/>
              </a:rPr>
              <a:t> </a:t>
            </a:r>
            <a:r>
              <a:rPr sz="2400" dirty="0">
                <a:latin typeface="Times New Roman"/>
                <a:cs typeface="Times New Roman"/>
              </a:rPr>
              <a:t>·10H</a:t>
            </a:r>
            <a:r>
              <a:rPr sz="2400" spc="204" dirty="0">
                <a:latin typeface="Times New Roman"/>
                <a:cs typeface="Times New Roman"/>
              </a:rPr>
              <a:t> </a:t>
            </a:r>
            <a:r>
              <a:rPr sz="2400" spc="-5" dirty="0">
                <a:latin typeface="Times New Roman"/>
                <a:cs typeface="Times New Roman"/>
              </a:rPr>
              <a:t>O</a:t>
            </a:r>
            <a:r>
              <a:rPr sz="2400" spc="15" dirty="0">
                <a:latin typeface="Times New Roman"/>
                <a:cs typeface="Times New Roman"/>
              </a:rPr>
              <a:t> </a:t>
            </a:r>
            <a:r>
              <a:rPr sz="2400" dirty="0">
                <a:latin typeface="Times New Roman"/>
                <a:cs typeface="Times New Roman"/>
              </a:rPr>
              <a:t>=</a:t>
            </a:r>
            <a:r>
              <a:rPr sz="2400" spc="-5" dirty="0">
                <a:latin typeface="Times New Roman"/>
                <a:cs typeface="Times New Roman"/>
              </a:rPr>
              <a:t> Na</a:t>
            </a:r>
            <a:r>
              <a:rPr sz="2400" spc="210" dirty="0">
                <a:latin typeface="Times New Roman"/>
                <a:cs typeface="Times New Roman"/>
              </a:rPr>
              <a:t> </a:t>
            </a:r>
            <a:r>
              <a:rPr sz="2400" spc="-5" dirty="0">
                <a:latin typeface="Times New Roman"/>
                <a:cs typeface="Times New Roman"/>
              </a:rPr>
              <a:t>CO	</a:t>
            </a:r>
            <a:r>
              <a:rPr sz="2400" dirty="0">
                <a:latin typeface="Times New Roman"/>
                <a:cs typeface="Times New Roman"/>
              </a:rPr>
              <a:t>+</a:t>
            </a:r>
            <a:r>
              <a:rPr sz="2400" spc="-30" dirty="0">
                <a:latin typeface="Times New Roman"/>
                <a:cs typeface="Times New Roman"/>
              </a:rPr>
              <a:t> </a:t>
            </a:r>
            <a:r>
              <a:rPr sz="2400" dirty="0">
                <a:latin typeface="Times New Roman"/>
                <a:cs typeface="Times New Roman"/>
              </a:rPr>
              <a:t>10H</a:t>
            </a:r>
            <a:r>
              <a:rPr sz="2400" spc="165" dirty="0">
                <a:latin typeface="Times New Roman"/>
                <a:cs typeface="Times New Roman"/>
              </a:rPr>
              <a:t> </a:t>
            </a:r>
            <a:r>
              <a:rPr sz="2400" spc="-5" dirty="0">
                <a:latin typeface="Times New Roman"/>
                <a:cs typeface="Times New Roman"/>
              </a:rPr>
              <a:t>O</a:t>
            </a:r>
            <a:r>
              <a:rPr sz="2400" spc="-25" dirty="0">
                <a:latin typeface="Times New Roman"/>
                <a:cs typeface="Times New Roman"/>
              </a:rPr>
              <a:t> </a:t>
            </a:r>
            <a:r>
              <a:rPr sz="2400" dirty="0">
                <a:latin typeface="Times New Roman"/>
                <a:cs typeface="Times New Roman"/>
              </a:rPr>
              <a:t>(2)</a:t>
            </a:r>
            <a:endParaRPr sz="2400">
              <a:latin typeface="Times New Roman"/>
              <a:cs typeface="Times New Roman"/>
            </a:endParaRPr>
          </a:p>
        </p:txBody>
      </p:sp>
      <p:sp>
        <p:nvSpPr>
          <p:cNvPr id="5" name="object 5"/>
          <p:cNvSpPr txBox="1"/>
          <p:nvPr/>
        </p:nvSpPr>
        <p:spPr>
          <a:xfrm>
            <a:off x="1941322" y="4667250"/>
            <a:ext cx="5476240" cy="391160"/>
          </a:xfrm>
          <a:prstGeom prst="rect">
            <a:avLst/>
          </a:prstGeom>
        </p:spPr>
        <p:txBody>
          <a:bodyPr vert="horz" wrap="square" lIns="0" tIns="12700" rIns="0" bIns="0" rtlCol="0">
            <a:spAutoFit/>
          </a:bodyPr>
          <a:lstStyle/>
          <a:p>
            <a:pPr marL="38100">
              <a:lnSpc>
                <a:spcPct val="100000"/>
              </a:lnSpc>
              <a:spcBef>
                <a:spcPts val="100"/>
              </a:spcBef>
            </a:pPr>
            <a:r>
              <a:rPr sz="2400" spc="-5" dirty="0">
                <a:latin typeface="Times New Roman"/>
                <a:cs typeface="Times New Roman"/>
              </a:rPr>
              <a:t>CaCl</a:t>
            </a:r>
            <a:r>
              <a:rPr sz="2400" spc="-7" baseline="-20833" dirty="0">
                <a:latin typeface="Times New Roman"/>
                <a:cs typeface="Times New Roman"/>
              </a:rPr>
              <a:t>2(1)</a:t>
            </a:r>
            <a:r>
              <a:rPr sz="2400" spc="284" baseline="-20833" dirty="0">
                <a:latin typeface="Times New Roman"/>
                <a:cs typeface="Times New Roman"/>
              </a:rPr>
              <a:t> </a:t>
            </a:r>
            <a:r>
              <a:rPr sz="2400" dirty="0">
                <a:latin typeface="Times New Roman"/>
                <a:cs typeface="Times New Roman"/>
              </a:rPr>
              <a:t>+ </a:t>
            </a:r>
            <a:r>
              <a:rPr sz="2400" spc="-5" dirty="0">
                <a:latin typeface="Times New Roman"/>
                <a:cs typeface="Times New Roman"/>
              </a:rPr>
              <a:t>Na</a:t>
            </a:r>
            <a:r>
              <a:rPr sz="2400" spc="-7" baseline="-20833" dirty="0">
                <a:latin typeface="Times New Roman"/>
                <a:cs typeface="Times New Roman"/>
              </a:rPr>
              <a:t>2</a:t>
            </a:r>
            <a:r>
              <a:rPr sz="2400" spc="-5" dirty="0">
                <a:latin typeface="Times New Roman"/>
                <a:cs typeface="Times New Roman"/>
              </a:rPr>
              <a:t>CO</a:t>
            </a:r>
            <a:r>
              <a:rPr sz="2400" spc="-7" baseline="-20833" dirty="0">
                <a:latin typeface="Times New Roman"/>
                <a:cs typeface="Times New Roman"/>
              </a:rPr>
              <a:t>3(2)</a:t>
            </a:r>
            <a:r>
              <a:rPr sz="2400" spc="322" baseline="-20833" dirty="0">
                <a:latin typeface="Times New Roman"/>
                <a:cs typeface="Times New Roman"/>
              </a:rPr>
              <a:t> </a:t>
            </a:r>
            <a:r>
              <a:rPr sz="2400" dirty="0">
                <a:latin typeface="Times New Roman"/>
                <a:cs typeface="Times New Roman"/>
              </a:rPr>
              <a:t>=</a:t>
            </a:r>
            <a:r>
              <a:rPr sz="2400" spc="-10" dirty="0">
                <a:latin typeface="Times New Roman"/>
                <a:cs typeface="Times New Roman"/>
              </a:rPr>
              <a:t> </a:t>
            </a:r>
            <a:r>
              <a:rPr sz="2400" spc="-5" dirty="0">
                <a:latin typeface="Times New Roman"/>
                <a:cs typeface="Times New Roman"/>
              </a:rPr>
              <a:t>CaCO</a:t>
            </a:r>
            <a:r>
              <a:rPr sz="2400" spc="-7" baseline="-20833" dirty="0">
                <a:latin typeface="Times New Roman"/>
                <a:cs typeface="Times New Roman"/>
              </a:rPr>
              <a:t>3</a:t>
            </a:r>
            <a:r>
              <a:rPr sz="2400" spc="-5" dirty="0">
                <a:latin typeface="Times New Roman"/>
                <a:cs typeface="Times New Roman"/>
              </a:rPr>
              <a:t>↓</a:t>
            </a:r>
            <a:r>
              <a:rPr sz="2400" dirty="0">
                <a:latin typeface="Times New Roman"/>
                <a:cs typeface="Times New Roman"/>
              </a:rPr>
              <a:t> + 2NaCl</a:t>
            </a:r>
            <a:r>
              <a:rPr sz="2400" spc="-20" dirty="0">
                <a:latin typeface="Times New Roman"/>
                <a:cs typeface="Times New Roman"/>
              </a:rPr>
              <a:t> </a:t>
            </a:r>
            <a:r>
              <a:rPr sz="2400" dirty="0">
                <a:latin typeface="Times New Roman"/>
                <a:cs typeface="Times New Roman"/>
              </a:rPr>
              <a:t>(3)</a:t>
            </a:r>
            <a:endParaRPr sz="2400">
              <a:latin typeface="Times New Roman"/>
              <a:cs typeface="Times New Roman"/>
            </a:endParaRPr>
          </a:p>
        </p:txBody>
      </p:sp>
      <p:grpSp>
        <p:nvGrpSpPr>
          <p:cNvPr id="6" name="object 6"/>
          <p:cNvGrpSpPr/>
          <p:nvPr/>
        </p:nvGrpSpPr>
        <p:grpSpPr>
          <a:xfrm>
            <a:off x="1289177" y="4056253"/>
            <a:ext cx="654685" cy="1183005"/>
            <a:chOff x="1289177" y="4056253"/>
            <a:chExt cx="654685" cy="1183005"/>
          </a:xfrm>
        </p:grpSpPr>
        <p:sp>
          <p:nvSpPr>
            <p:cNvPr id="7" name="object 7"/>
            <p:cNvSpPr/>
            <p:nvPr/>
          </p:nvSpPr>
          <p:spPr>
            <a:xfrm>
              <a:off x="1676400" y="4059428"/>
              <a:ext cx="264160" cy="1176655"/>
            </a:xfrm>
            <a:custGeom>
              <a:avLst/>
              <a:gdLst/>
              <a:ahLst/>
              <a:cxnLst/>
              <a:rect l="l" t="t" r="r" b="b"/>
              <a:pathLst>
                <a:path w="264160" h="1176654">
                  <a:moveTo>
                    <a:pt x="263779" y="1176274"/>
                  </a:moveTo>
                  <a:lnTo>
                    <a:pt x="212480" y="1174555"/>
                  </a:lnTo>
                  <a:lnTo>
                    <a:pt x="170576" y="1169860"/>
                  </a:lnTo>
                  <a:lnTo>
                    <a:pt x="142317" y="1162879"/>
                  </a:lnTo>
                  <a:lnTo>
                    <a:pt x="131953" y="1154303"/>
                  </a:lnTo>
                  <a:lnTo>
                    <a:pt x="131953" y="610108"/>
                  </a:lnTo>
                  <a:lnTo>
                    <a:pt x="121586" y="601531"/>
                  </a:lnTo>
                  <a:lnTo>
                    <a:pt x="93313" y="594550"/>
                  </a:lnTo>
                  <a:lnTo>
                    <a:pt x="51371" y="589855"/>
                  </a:lnTo>
                  <a:lnTo>
                    <a:pt x="0" y="588137"/>
                  </a:lnTo>
                  <a:lnTo>
                    <a:pt x="51371" y="586400"/>
                  </a:lnTo>
                  <a:lnTo>
                    <a:pt x="93313" y="581675"/>
                  </a:lnTo>
                  <a:lnTo>
                    <a:pt x="121586" y="574688"/>
                  </a:lnTo>
                  <a:lnTo>
                    <a:pt x="131953" y="566166"/>
                  </a:lnTo>
                  <a:lnTo>
                    <a:pt x="131953" y="21971"/>
                  </a:lnTo>
                  <a:lnTo>
                    <a:pt x="142317" y="13394"/>
                  </a:lnTo>
                  <a:lnTo>
                    <a:pt x="170576" y="6413"/>
                  </a:lnTo>
                  <a:lnTo>
                    <a:pt x="212480" y="1718"/>
                  </a:lnTo>
                  <a:lnTo>
                    <a:pt x="263779" y="0"/>
                  </a:lnTo>
                </a:path>
              </a:pathLst>
            </a:custGeom>
            <a:ln w="6350">
              <a:solidFill>
                <a:srgbClr val="5B9BD4"/>
              </a:solidFill>
            </a:ln>
          </p:spPr>
          <p:txBody>
            <a:bodyPr wrap="square" lIns="0" tIns="0" rIns="0" bIns="0" rtlCol="0"/>
            <a:lstStyle/>
            <a:p>
              <a:endParaRPr/>
            </a:p>
          </p:txBody>
        </p:sp>
        <p:sp>
          <p:nvSpPr>
            <p:cNvPr id="8" name="object 8"/>
            <p:cNvSpPr/>
            <p:nvPr/>
          </p:nvSpPr>
          <p:spPr>
            <a:xfrm>
              <a:off x="1295527" y="4188206"/>
              <a:ext cx="403860" cy="403860"/>
            </a:xfrm>
            <a:custGeom>
              <a:avLst/>
              <a:gdLst/>
              <a:ahLst/>
              <a:cxnLst/>
              <a:rect l="l" t="t" r="r" b="b"/>
              <a:pathLst>
                <a:path w="403860" h="403860">
                  <a:moveTo>
                    <a:pt x="201930" y="0"/>
                  </a:moveTo>
                  <a:lnTo>
                    <a:pt x="155634" y="5334"/>
                  </a:lnTo>
                  <a:lnTo>
                    <a:pt x="113133" y="20527"/>
                  </a:lnTo>
                  <a:lnTo>
                    <a:pt x="75640" y="44367"/>
                  </a:lnTo>
                  <a:lnTo>
                    <a:pt x="44367" y="75640"/>
                  </a:lnTo>
                  <a:lnTo>
                    <a:pt x="20527" y="113133"/>
                  </a:lnTo>
                  <a:lnTo>
                    <a:pt x="5334" y="155634"/>
                  </a:lnTo>
                  <a:lnTo>
                    <a:pt x="0" y="201930"/>
                  </a:lnTo>
                  <a:lnTo>
                    <a:pt x="5333" y="248225"/>
                  </a:lnTo>
                  <a:lnTo>
                    <a:pt x="20527" y="290726"/>
                  </a:lnTo>
                  <a:lnTo>
                    <a:pt x="44367" y="328219"/>
                  </a:lnTo>
                  <a:lnTo>
                    <a:pt x="75640" y="359492"/>
                  </a:lnTo>
                  <a:lnTo>
                    <a:pt x="113133" y="383332"/>
                  </a:lnTo>
                  <a:lnTo>
                    <a:pt x="155634" y="398526"/>
                  </a:lnTo>
                  <a:lnTo>
                    <a:pt x="201930" y="403860"/>
                  </a:lnTo>
                  <a:lnTo>
                    <a:pt x="248225" y="398526"/>
                  </a:lnTo>
                  <a:lnTo>
                    <a:pt x="290726" y="383332"/>
                  </a:lnTo>
                  <a:lnTo>
                    <a:pt x="328219" y="359492"/>
                  </a:lnTo>
                  <a:lnTo>
                    <a:pt x="359492" y="328219"/>
                  </a:lnTo>
                  <a:lnTo>
                    <a:pt x="383332" y="290726"/>
                  </a:lnTo>
                  <a:lnTo>
                    <a:pt x="398526" y="248225"/>
                  </a:lnTo>
                  <a:lnTo>
                    <a:pt x="403860" y="201930"/>
                  </a:lnTo>
                  <a:lnTo>
                    <a:pt x="398526" y="155634"/>
                  </a:lnTo>
                  <a:lnTo>
                    <a:pt x="383332" y="113133"/>
                  </a:lnTo>
                  <a:lnTo>
                    <a:pt x="359492" y="75640"/>
                  </a:lnTo>
                  <a:lnTo>
                    <a:pt x="328219" y="44367"/>
                  </a:lnTo>
                  <a:lnTo>
                    <a:pt x="290726" y="20527"/>
                  </a:lnTo>
                  <a:lnTo>
                    <a:pt x="248225" y="5334"/>
                  </a:lnTo>
                  <a:lnTo>
                    <a:pt x="201930" y="0"/>
                  </a:lnTo>
                  <a:close/>
                </a:path>
              </a:pathLst>
            </a:custGeom>
            <a:solidFill>
              <a:srgbClr val="5B9BD4"/>
            </a:solidFill>
          </p:spPr>
          <p:txBody>
            <a:bodyPr wrap="square" lIns="0" tIns="0" rIns="0" bIns="0" rtlCol="0"/>
            <a:lstStyle/>
            <a:p>
              <a:endParaRPr/>
            </a:p>
          </p:txBody>
        </p:sp>
        <p:sp>
          <p:nvSpPr>
            <p:cNvPr id="9" name="object 9"/>
            <p:cNvSpPr/>
            <p:nvPr/>
          </p:nvSpPr>
          <p:spPr>
            <a:xfrm>
              <a:off x="1295527" y="4188206"/>
              <a:ext cx="403860" cy="403860"/>
            </a:xfrm>
            <a:custGeom>
              <a:avLst/>
              <a:gdLst/>
              <a:ahLst/>
              <a:cxnLst/>
              <a:rect l="l" t="t" r="r" b="b"/>
              <a:pathLst>
                <a:path w="403860" h="403860">
                  <a:moveTo>
                    <a:pt x="0" y="201930"/>
                  </a:moveTo>
                  <a:lnTo>
                    <a:pt x="5334" y="155634"/>
                  </a:lnTo>
                  <a:lnTo>
                    <a:pt x="20527" y="113133"/>
                  </a:lnTo>
                  <a:lnTo>
                    <a:pt x="44367" y="75640"/>
                  </a:lnTo>
                  <a:lnTo>
                    <a:pt x="75640" y="44367"/>
                  </a:lnTo>
                  <a:lnTo>
                    <a:pt x="113133" y="20527"/>
                  </a:lnTo>
                  <a:lnTo>
                    <a:pt x="155634" y="5334"/>
                  </a:lnTo>
                  <a:lnTo>
                    <a:pt x="201930" y="0"/>
                  </a:lnTo>
                  <a:lnTo>
                    <a:pt x="248225" y="5334"/>
                  </a:lnTo>
                  <a:lnTo>
                    <a:pt x="290726" y="20527"/>
                  </a:lnTo>
                  <a:lnTo>
                    <a:pt x="328219" y="44367"/>
                  </a:lnTo>
                  <a:lnTo>
                    <a:pt x="359492" y="75640"/>
                  </a:lnTo>
                  <a:lnTo>
                    <a:pt x="383332" y="113133"/>
                  </a:lnTo>
                  <a:lnTo>
                    <a:pt x="398526" y="155634"/>
                  </a:lnTo>
                  <a:lnTo>
                    <a:pt x="403860" y="201930"/>
                  </a:lnTo>
                  <a:lnTo>
                    <a:pt x="398526" y="248225"/>
                  </a:lnTo>
                  <a:lnTo>
                    <a:pt x="383332" y="290726"/>
                  </a:lnTo>
                  <a:lnTo>
                    <a:pt x="359492" y="328219"/>
                  </a:lnTo>
                  <a:lnTo>
                    <a:pt x="328219" y="359492"/>
                  </a:lnTo>
                  <a:lnTo>
                    <a:pt x="290726" y="383332"/>
                  </a:lnTo>
                  <a:lnTo>
                    <a:pt x="248225" y="398526"/>
                  </a:lnTo>
                  <a:lnTo>
                    <a:pt x="201930" y="403860"/>
                  </a:lnTo>
                  <a:lnTo>
                    <a:pt x="155634" y="398526"/>
                  </a:lnTo>
                  <a:lnTo>
                    <a:pt x="113133" y="383332"/>
                  </a:lnTo>
                  <a:lnTo>
                    <a:pt x="75640" y="359492"/>
                  </a:lnTo>
                  <a:lnTo>
                    <a:pt x="44367" y="328219"/>
                  </a:lnTo>
                  <a:lnTo>
                    <a:pt x="20527" y="290726"/>
                  </a:lnTo>
                  <a:lnTo>
                    <a:pt x="5333" y="248225"/>
                  </a:lnTo>
                  <a:lnTo>
                    <a:pt x="0" y="201930"/>
                  </a:lnTo>
                  <a:close/>
                </a:path>
              </a:pathLst>
            </a:custGeom>
            <a:ln w="12700">
              <a:solidFill>
                <a:srgbClr val="41709C"/>
              </a:solidFill>
            </a:ln>
          </p:spPr>
          <p:txBody>
            <a:bodyPr wrap="square" lIns="0" tIns="0" rIns="0" bIns="0" rtlCol="0"/>
            <a:lstStyle/>
            <a:p>
              <a:endParaRPr/>
            </a:p>
          </p:txBody>
        </p:sp>
      </p:grpSp>
      <p:sp>
        <p:nvSpPr>
          <p:cNvPr id="10" name="object 10"/>
          <p:cNvSpPr txBox="1"/>
          <p:nvPr/>
        </p:nvSpPr>
        <p:spPr>
          <a:xfrm>
            <a:off x="1458594" y="4244466"/>
            <a:ext cx="76835" cy="269240"/>
          </a:xfrm>
          <a:prstGeom prst="rect">
            <a:avLst/>
          </a:prstGeom>
        </p:spPr>
        <p:txBody>
          <a:bodyPr vert="horz" wrap="square" lIns="0" tIns="12065" rIns="0" bIns="0" rtlCol="0">
            <a:spAutoFit/>
          </a:bodyPr>
          <a:lstStyle/>
          <a:p>
            <a:pPr marL="12700">
              <a:lnSpc>
                <a:spcPct val="100000"/>
              </a:lnSpc>
              <a:spcBef>
                <a:spcPts val="95"/>
              </a:spcBef>
            </a:pPr>
            <a:r>
              <a:rPr sz="1600" spc="-5" dirty="0">
                <a:solidFill>
                  <a:srgbClr val="FFFFFF"/>
                </a:solidFill>
                <a:latin typeface="Calibri"/>
                <a:cs typeface="Calibri"/>
              </a:rPr>
              <a:t>I</a:t>
            </a:r>
            <a:endParaRPr sz="1600">
              <a:latin typeface="Calibri"/>
              <a:cs typeface="Calibri"/>
            </a:endParaRPr>
          </a:p>
        </p:txBody>
      </p:sp>
      <p:sp>
        <p:nvSpPr>
          <p:cNvPr id="11" name="object 11"/>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48</a:t>
            </a:fld>
            <a:endParaRPr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466750" y="1468323"/>
            <a:ext cx="2578100" cy="331470"/>
          </a:xfrm>
          <a:prstGeom prst="rect">
            <a:avLst/>
          </a:prstGeom>
        </p:spPr>
        <p:txBody>
          <a:bodyPr vert="horz" wrap="square" lIns="0" tIns="13335" rIns="0" bIns="0" rtlCol="0">
            <a:spAutoFit/>
          </a:bodyPr>
          <a:lstStyle/>
          <a:p>
            <a:pPr marL="12700">
              <a:lnSpc>
                <a:spcPct val="100000"/>
              </a:lnSpc>
              <a:spcBef>
                <a:spcPts val="105"/>
              </a:spcBef>
            </a:pPr>
            <a:r>
              <a:rPr sz="2000" b="1" dirty="0">
                <a:latin typeface="Calibri"/>
                <a:cs typeface="Calibri"/>
              </a:rPr>
              <a:t>А)</a:t>
            </a:r>
            <a:r>
              <a:rPr sz="2000" b="1" spc="-25" dirty="0">
                <a:latin typeface="Calibri"/>
                <a:cs typeface="Calibri"/>
              </a:rPr>
              <a:t> </a:t>
            </a:r>
            <a:r>
              <a:rPr sz="2000" b="1" spc="-10" dirty="0">
                <a:latin typeface="Calibri"/>
                <a:cs typeface="Calibri"/>
              </a:rPr>
              <a:t>Уравнения</a:t>
            </a:r>
            <a:r>
              <a:rPr sz="2000" b="1" spc="-30" dirty="0">
                <a:latin typeface="Calibri"/>
                <a:cs typeface="Calibri"/>
              </a:rPr>
              <a:t> </a:t>
            </a:r>
            <a:r>
              <a:rPr sz="2000" b="1" dirty="0">
                <a:latin typeface="Calibri"/>
                <a:cs typeface="Calibri"/>
              </a:rPr>
              <a:t>реакций.</a:t>
            </a:r>
            <a:endParaRPr sz="2000">
              <a:latin typeface="Calibri"/>
              <a:cs typeface="Calibri"/>
            </a:endParaRPr>
          </a:p>
        </p:txBody>
      </p:sp>
      <p:sp>
        <p:nvSpPr>
          <p:cNvPr id="3" name="object 3"/>
          <p:cNvSpPr txBox="1"/>
          <p:nvPr/>
        </p:nvSpPr>
        <p:spPr>
          <a:xfrm>
            <a:off x="716076" y="2145614"/>
            <a:ext cx="10191750" cy="757555"/>
          </a:xfrm>
          <a:prstGeom prst="rect">
            <a:avLst/>
          </a:prstGeom>
        </p:spPr>
        <p:txBody>
          <a:bodyPr vert="horz" wrap="square" lIns="0" tIns="12700" rIns="0" bIns="0" rtlCol="0">
            <a:spAutoFit/>
          </a:bodyPr>
          <a:lstStyle/>
          <a:p>
            <a:pPr marL="12700">
              <a:lnSpc>
                <a:spcPct val="100000"/>
              </a:lnSpc>
              <a:spcBef>
                <a:spcPts val="100"/>
              </a:spcBef>
            </a:pPr>
            <a:r>
              <a:rPr sz="2000" i="1" dirty="0">
                <a:latin typeface="Times New Roman"/>
                <a:cs typeface="Times New Roman"/>
              </a:rPr>
              <a:t>2-й</a:t>
            </a:r>
            <a:r>
              <a:rPr sz="2000" i="1" spc="-15" dirty="0">
                <a:latin typeface="Times New Roman"/>
                <a:cs typeface="Times New Roman"/>
              </a:rPr>
              <a:t> </a:t>
            </a:r>
            <a:r>
              <a:rPr sz="2000" i="1" dirty="0">
                <a:latin typeface="Times New Roman"/>
                <a:cs typeface="Times New Roman"/>
              </a:rPr>
              <a:t>фрагмент:</a:t>
            </a:r>
            <a:r>
              <a:rPr sz="2000" i="1" spc="-30" dirty="0">
                <a:latin typeface="Times New Roman"/>
                <a:cs typeface="Times New Roman"/>
              </a:rPr>
              <a:t> </a:t>
            </a:r>
            <a:r>
              <a:rPr sz="2000" spc="-5" dirty="0">
                <a:latin typeface="Times New Roman"/>
                <a:cs typeface="Times New Roman"/>
              </a:rPr>
              <a:t>«</a:t>
            </a:r>
            <a:r>
              <a:rPr sz="1800" spc="-5" dirty="0">
                <a:latin typeface="Times New Roman"/>
                <a:cs typeface="Times New Roman"/>
              </a:rPr>
              <a:t>К</a:t>
            </a:r>
            <a:r>
              <a:rPr sz="1800" spc="5" dirty="0">
                <a:latin typeface="Times New Roman"/>
                <a:cs typeface="Times New Roman"/>
              </a:rPr>
              <a:t> </a:t>
            </a:r>
            <a:r>
              <a:rPr sz="1800" spc="-10" dirty="0">
                <a:latin typeface="Times New Roman"/>
                <a:cs typeface="Times New Roman"/>
              </a:rPr>
              <a:t>полученному</a:t>
            </a:r>
            <a:r>
              <a:rPr sz="1800" spc="-35" dirty="0">
                <a:latin typeface="Times New Roman"/>
                <a:cs typeface="Times New Roman"/>
              </a:rPr>
              <a:t> </a:t>
            </a:r>
            <a:r>
              <a:rPr sz="1800" spc="-5" dirty="0">
                <a:latin typeface="Times New Roman"/>
                <a:cs typeface="Times New Roman"/>
              </a:rPr>
              <a:t>раствору</a:t>
            </a:r>
            <a:r>
              <a:rPr sz="1800" spc="5" dirty="0">
                <a:latin typeface="Times New Roman"/>
                <a:cs typeface="Times New Roman"/>
              </a:rPr>
              <a:t> </a:t>
            </a:r>
            <a:r>
              <a:rPr sz="2400" b="1" spc="-5" dirty="0">
                <a:solidFill>
                  <a:srgbClr val="FF0000"/>
                </a:solidFill>
                <a:latin typeface="Times New Roman"/>
                <a:cs typeface="Times New Roman"/>
              </a:rPr>
              <a:t>добавили</a:t>
            </a:r>
            <a:r>
              <a:rPr sz="2400" b="1" spc="-135" dirty="0">
                <a:solidFill>
                  <a:srgbClr val="FF0000"/>
                </a:solidFill>
                <a:latin typeface="Times New Roman"/>
                <a:cs typeface="Times New Roman"/>
              </a:rPr>
              <a:t> </a:t>
            </a:r>
            <a:r>
              <a:rPr sz="1800" dirty="0">
                <a:latin typeface="Times New Roman"/>
                <a:cs typeface="Times New Roman"/>
              </a:rPr>
              <a:t>89,25 г </a:t>
            </a:r>
            <a:r>
              <a:rPr sz="2400" b="1" spc="-5" dirty="0">
                <a:solidFill>
                  <a:srgbClr val="FF0000"/>
                </a:solidFill>
                <a:latin typeface="Times New Roman"/>
                <a:cs typeface="Times New Roman"/>
              </a:rPr>
              <a:t>раствора</a:t>
            </a:r>
            <a:r>
              <a:rPr sz="2400" b="1" spc="5" dirty="0">
                <a:solidFill>
                  <a:srgbClr val="FF0000"/>
                </a:solidFill>
                <a:latin typeface="Times New Roman"/>
                <a:cs typeface="Times New Roman"/>
              </a:rPr>
              <a:t> </a:t>
            </a:r>
            <a:r>
              <a:rPr sz="2400" b="1" spc="-5" dirty="0">
                <a:solidFill>
                  <a:srgbClr val="FF0000"/>
                </a:solidFill>
                <a:latin typeface="Times New Roman"/>
                <a:cs typeface="Times New Roman"/>
              </a:rPr>
              <a:t>хлорида</a:t>
            </a:r>
            <a:endParaRPr sz="2400">
              <a:latin typeface="Times New Roman"/>
              <a:cs typeface="Times New Roman"/>
            </a:endParaRPr>
          </a:p>
          <a:p>
            <a:pPr marL="12700">
              <a:lnSpc>
                <a:spcPct val="100000"/>
              </a:lnSpc>
            </a:pPr>
            <a:r>
              <a:rPr sz="2400" b="1" spc="-10" dirty="0">
                <a:solidFill>
                  <a:srgbClr val="FF0000"/>
                </a:solidFill>
                <a:latin typeface="Times New Roman"/>
                <a:cs typeface="Times New Roman"/>
              </a:rPr>
              <a:t>алюминия,</a:t>
            </a:r>
            <a:r>
              <a:rPr sz="2400" b="1" spc="-105" dirty="0">
                <a:solidFill>
                  <a:srgbClr val="FF0000"/>
                </a:solidFill>
                <a:latin typeface="Times New Roman"/>
                <a:cs typeface="Times New Roman"/>
              </a:rPr>
              <a:t> </a:t>
            </a:r>
            <a:r>
              <a:rPr sz="1800" dirty="0">
                <a:latin typeface="Times New Roman"/>
                <a:cs typeface="Times New Roman"/>
              </a:rPr>
              <a:t>в </a:t>
            </a:r>
            <a:r>
              <a:rPr sz="1800" spc="-20" dirty="0">
                <a:latin typeface="Times New Roman"/>
                <a:cs typeface="Times New Roman"/>
              </a:rPr>
              <a:t>результате</a:t>
            </a:r>
            <a:r>
              <a:rPr sz="1800" spc="-15" dirty="0">
                <a:latin typeface="Times New Roman"/>
                <a:cs typeface="Times New Roman"/>
              </a:rPr>
              <a:t> </a:t>
            </a:r>
            <a:r>
              <a:rPr sz="1800" spc="-5" dirty="0">
                <a:latin typeface="Times New Roman"/>
                <a:cs typeface="Times New Roman"/>
              </a:rPr>
              <a:t>массовая</a:t>
            </a:r>
            <a:r>
              <a:rPr sz="1800" spc="-10" dirty="0">
                <a:latin typeface="Times New Roman"/>
                <a:cs typeface="Times New Roman"/>
              </a:rPr>
              <a:t> доля</a:t>
            </a:r>
            <a:r>
              <a:rPr sz="1800" dirty="0">
                <a:latin typeface="Times New Roman"/>
                <a:cs typeface="Times New Roman"/>
              </a:rPr>
              <a:t> </a:t>
            </a:r>
            <a:r>
              <a:rPr sz="1800" spc="-5" dirty="0">
                <a:latin typeface="Times New Roman"/>
                <a:cs typeface="Times New Roman"/>
              </a:rPr>
              <a:t>хлорид-ионов</a:t>
            </a:r>
            <a:r>
              <a:rPr sz="1800" spc="15" dirty="0">
                <a:latin typeface="Times New Roman"/>
                <a:cs typeface="Times New Roman"/>
              </a:rPr>
              <a:t> </a:t>
            </a:r>
            <a:r>
              <a:rPr sz="1800" dirty="0">
                <a:latin typeface="Times New Roman"/>
                <a:cs typeface="Times New Roman"/>
              </a:rPr>
              <a:t>в</a:t>
            </a:r>
            <a:r>
              <a:rPr sz="1800" spc="10" dirty="0">
                <a:latin typeface="Times New Roman"/>
                <a:cs typeface="Times New Roman"/>
              </a:rPr>
              <a:t> </a:t>
            </a:r>
            <a:r>
              <a:rPr sz="1800" spc="-20" dirty="0">
                <a:latin typeface="Times New Roman"/>
                <a:cs typeface="Times New Roman"/>
              </a:rPr>
              <a:t>итоговом</a:t>
            </a:r>
            <a:r>
              <a:rPr sz="1800" spc="-15" dirty="0">
                <a:latin typeface="Times New Roman"/>
                <a:cs typeface="Times New Roman"/>
              </a:rPr>
              <a:t> </a:t>
            </a:r>
            <a:r>
              <a:rPr sz="1800" dirty="0">
                <a:latin typeface="Times New Roman"/>
                <a:cs typeface="Times New Roman"/>
              </a:rPr>
              <a:t>растворе</a:t>
            </a:r>
            <a:r>
              <a:rPr sz="1800" spc="-10" dirty="0">
                <a:latin typeface="Times New Roman"/>
                <a:cs typeface="Times New Roman"/>
              </a:rPr>
              <a:t> </a:t>
            </a:r>
            <a:r>
              <a:rPr sz="1800" spc="-5" dirty="0">
                <a:latin typeface="Times New Roman"/>
                <a:cs typeface="Times New Roman"/>
              </a:rPr>
              <a:t>оказалась</a:t>
            </a:r>
            <a:r>
              <a:rPr sz="1800" spc="5" dirty="0">
                <a:latin typeface="Times New Roman"/>
                <a:cs typeface="Times New Roman"/>
              </a:rPr>
              <a:t> </a:t>
            </a:r>
            <a:r>
              <a:rPr sz="1800" dirty="0">
                <a:latin typeface="Times New Roman"/>
                <a:cs typeface="Times New Roman"/>
              </a:rPr>
              <a:t>равна 6,39%.</a:t>
            </a:r>
            <a:r>
              <a:rPr sz="1800" spc="15" dirty="0">
                <a:latin typeface="Times New Roman"/>
                <a:cs typeface="Times New Roman"/>
              </a:rPr>
              <a:t> </a:t>
            </a:r>
            <a:r>
              <a:rPr sz="2400" dirty="0">
                <a:latin typeface="Times New Roman"/>
                <a:cs typeface="Times New Roman"/>
              </a:rPr>
              <a:t>»</a:t>
            </a:r>
            <a:endParaRPr sz="2400">
              <a:latin typeface="Times New Roman"/>
              <a:cs typeface="Times New Roman"/>
            </a:endParaRPr>
          </a:p>
        </p:txBody>
      </p:sp>
      <p:sp>
        <p:nvSpPr>
          <p:cNvPr id="4" name="object 4"/>
          <p:cNvSpPr txBox="1"/>
          <p:nvPr/>
        </p:nvSpPr>
        <p:spPr>
          <a:xfrm>
            <a:off x="3972305" y="3522929"/>
            <a:ext cx="262255" cy="269240"/>
          </a:xfrm>
          <a:prstGeom prst="rect">
            <a:avLst/>
          </a:prstGeom>
        </p:spPr>
        <p:txBody>
          <a:bodyPr vert="horz" wrap="square" lIns="0" tIns="12065" rIns="0" bIns="0" rtlCol="0">
            <a:spAutoFit/>
          </a:bodyPr>
          <a:lstStyle/>
          <a:p>
            <a:pPr marL="12700">
              <a:lnSpc>
                <a:spcPct val="100000"/>
              </a:lnSpc>
              <a:spcBef>
                <a:spcPts val="95"/>
              </a:spcBef>
            </a:pPr>
            <a:r>
              <a:rPr sz="1600" spc="-5" dirty="0">
                <a:latin typeface="Times New Roman"/>
                <a:cs typeface="Times New Roman"/>
              </a:rPr>
              <a:t>(3)</a:t>
            </a:r>
            <a:endParaRPr sz="1600">
              <a:latin typeface="Times New Roman"/>
              <a:cs typeface="Times New Roman"/>
            </a:endParaRPr>
          </a:p>
        </p:txBody>
      </p:sp>
      <p:sp>
        <p:nvSpPr>
          <p:cNvPr id="5" name="object 5"/>
          <p:cNvSpPr txBox="1"/>
          <p:nvPr/>
        </p:nvSpPr>
        <p:spPr>
          <a:xfrm>
            <a:off x="1508125" y="3346145"/>
            <a:ext cx="3185160" cy="391795"/>
          </a:xfrm>
          <a:prstGeom prst="rect">
            <a:avLst/>
          </a:prstGeom>
        </p:spPr>
        <p:txBody>
          <a:bodyPr vert="horz" wrap="square" lIns="0" tIns="12700" rIns="0" bIns="0" rtlCol="0">
            <a:spAutoFit/>
          </a:bodyPr>
          <a:lstStyle/>
          <a:p>
            <a:pPr marL="38100">
              <a:lnSpc>
                <a:spcPct val="100000"/>
              </a:lnSpc>
              <a:spcBef>
                <a:spcPts val="100"/>
              </a:spcBef>
              <a:tabLst>
                <a:tab pos="2790825" algn="l"/>
              </a:tabLst>
            </a:pPr>
            <a:r>
              <a:rPr sz="2400" spc="-5" dirty="0">
                <a:latin typeface="Times New Roman"/>
                <a:cs typeface="Times New Roman"/>
              </a:rPr>
              <a:t>NaCl</a:t>
            </a:r>
            <a:r>
              <a:rPr sz="2400" spc="-7" baseline="-20833" dirty="0">
                <a:latin typeface="Times New Roman"/>
                <a:cs typeface="Times New Roman"/>
              </a:rPr>
              <a:t>(3)</a:t>
            </a:r>
            <a:r>
              <a:rPr sz="2400" spc="315" baseline="-20833" dirty="0">
                <a:latin typeface="Times New Roman"/>
                <a:cs typeface="Times New Roman"/>
              </a:rPr>
              <a:t> </a:t>
            </a:r>
            <a:r>
              <a:rPr sz="2400" dirty="0">
                <a:latin typeface="Cambria Math"/>
                <a:cs typeface="Cambria Math"/>
              </a:rPr>
              <a:t>⇄</a:t>
            </a:r>
            <a:r>
              <a:rPr sz="2400" spc="80" dirty="0">
                <a:latin typeface="Cambria Math"/>
                <a:cs typeface="Cambria Math"/>
              </a:rPr>
              <a:t> </a:t>
            </a:r>
            <a:r>
              <a:rPr sz="2400" spc="-5" dirty="0">
                <a:latin typeface="Times New Roman"/>
                <a:cs typeface="Times New Roman"/>
              </a:rPr>
              <a:t>Na</a:t>
            </a:r>
            <a:r>
              <a:rPr sz="2400" spc="-7" baseline="24305" dirty="0">
                <a:latin typeface="Times New Roman"/>
                <a:cs typeface="Times New Roman"/>
              </a:rPr>
              <a:t>+</a:t>
            </a:r>
            <a:r>
              <a:rPr sz="2400" spc="307" baseline="24305" dirty="0">
                <a:latin typeface="Times New Roman"/>
                <a:cs typeface="Times New Roman"/>
              </a:rPr>
              <a:t> </a:t>
            </a:r>
            <a:r>
              <a:rPr sz="2400" dirty="0">
                <a:latin typeface="Times New Roman"/>
                <a:cs typeface="Times New Roman"/>
              </a:rPr>
              <a:t>+</a:t>
            </a:r>
            <a:r>
              <a:rPr sz="2400" spc="5" dirty="0">
                <a:latin typeface="Times New Roman"/>
                <a:cs typeface="Times New Roman"/>
              </a:rPr>
              <a:t> </a:t>
            </a:r>
            <a:r>
              <a:rPr sz="2400" spc="-5" dirty="0">
                <a:latin typeface="Times New Roman"/>
                <a:cs typeface="Times New Roman"/>
              </a:rPr>
              <a:t>Cl</a:t>
            </a:r>
            <a:r>
              <a:rPr sz="2400" spc="-7" baseline="24305" dirty="0">
                <a:latin typeface="Times New Roman"/>
                <a:cs typeface="Times New Roman"/>
              </a:rPr>
              <a:t>-	</a:t>
            </a:r>
            <a:r>
              <a:rPr sz="2400" dirty="0">
                <a:latin typeface="Times New Roman"/>
                <a:cs typeface="Times New Roman"/>
              </a:rPr>
              <a:t>(4)</a:t>
            </a:r>
            <a:endParaRPr sz="2400">
              <a:latin typeface="Times New Roman"/>
              <a:cs typeface="Times New Roman"/>
            </a:endParaRPr>
          </a:p>
        </p:txBody>
      </p:sp>
      <p:sp>
        <p:nvSpPr>
          <p:cNvPr id="6" name="object 6"/>
          <p:cNvSpPr txBox="1"/>
          <p:nvPr/>
        </p:nvSpPr>
        <p:spPr>
          <a:xfrm>
            <a:off x="1508125" y="3712209"/>
            <a:ext cx="3009900" cy="391160"/>
          </a:xfrm>
          <a:prstGeom prst="rect">
            <a:avLst/>
          </a:prstGeom>
        </p:spPr>
        <p:txBody>
          <a:bodyPr vert="horz" wrap="square" lIns="0" tIns="12700" rIns="0" bIns="0" rtlCol="0">
            <a:spAutoFit/>
          </a:bodyPr>
          <a:lstStyle/>
          <a:p>
            <a:pPr marL="38100">
              <a:lnSpc>
                <a:spcPct val="100000"/>
              </a:lnSpc>
              <a:spcBef>
                <a:spcPts val="100"/>
              </a:spcBef>
            </a:pPr>
            <a:r>
              <a:rPr sz="2400" spc="-5" dirty="0">
                <a:latin typeface="Times New Roman"/>
                <a:cs typeface="Times New Roman"/>
              </a:rPr>
              <a:t>AlCl</a:t>
            </a:r>
            <a:r>
              <a:rPr sz="2400" spc="-7" baseline="-20833" dirty="0">
                <a:latin typeface="Times New Roman"/>
                <a:cs typeface="Times New Roman"/>
              </a:rPr>
              <a:t>3(доб.)</a:t>
            </a:r>
            <a:r>
              <a:rPr sz="2400" spc="277" baseline="-20833" dirty="0">
                <a:latin typeface="Times New Roman"/>
                <a:cs typeface="Times New Roman"/>
              </a:rPr>
              <a:t> </a:t>
            </a:r>
            <a:r>
              <a:rPr sz="2400" dirty="0">
                <a:latin typeface="Cambria Math"/>
                <a:cs typeface="Cambria Math"/>
              </a:rPr>
              <a:t>⇄</a:t>
            </a:r>
            <a:r>
              <a:rPr sz="2400" spc="-65" dirty="0">
                <a:latin typeface="Cambria Math"/>
                <a:cs typeface="Cambria Math"/>
              </a:rPr>
              <a:t> </a:t>
            </a:r>
            <a:r>
              <a:rPr sz="2400" dirty="0">
                <a:latin typeface="Times New Roman"/>
                <a:cs typeface="Times New Roman"/>
              </a:rPr>
              <a:t>Al</a:t>
            </a:r>
            <a:r>
              <a:rPr sz="2400" baseline="24305" dirty="0">
                <a:latin typeface="Times New Roman"/>
                <a:cs typeface="Times New Roman"/>
              </a:rPr>
              <a:t>3+</a:t>
            </a:r>
            <a:r>
              <a:rPr sz="2400" spc="277" baseline="24305" dirty="0">
                <a:latin typeface="Times New Roman"/>
                <a:cs typeface="Times New Roman"/>
              </a:rPr>
              <a:t> </a:t>
            </a:r>
            <a:r>
              <a:rPr sz="2400" dirty="0">
                <a:latin typeface="Times New Roman"/>
                <a:cs typeface="Times New Roman"/>
              </a:rPr>
              <a:t>+</a:t>
            </a:r>
            <a:r>
              <a:rPr sz="2400" spc="-15" dirty="0">
                <a:latin typeface="Times New Roman"/>
                <a:cs typeface="Times New Roman"/>
              </a:rPr>
              <a:t> </a:t>
            </a:r>
            <a:r>
              <a:rPr sz="2400" spc="-5" dirty="0">
                <a:latin typeface="Times New Roman"/>
                <a:cs typeface="Times New Roman"/>
              </a:rPr>
              <a:t>3Cl</a:t>
            </a:r>
            <a:r>
              <a:rPr sz="2400" spc="-7" baseline="24305" dirty="0">
                <a:latin typeface="Times New Roman"/>
                <a:cs typeface="Times New Roman"/>
              </a:rPr>
              <a:t>-</a:t>
            </a:r>
            <a:endParaRPr sz="2400" baseline="24305">
              <a:latin typeface="Times New Roman"/>
              <a:cs typeface="Times New Roman"/>
            </a:endParaRPr>
          </a:p>
        </p:txBody>
      </p:sp>
      <p:sp>
        <p:nvSpPr>
          <p:cNvPr id="7" name="object 7"/>
          <p:cNvSpPr txBox="1"/>
          <p:nvPr/>
        </p:nvSpPr>
        <p:spPr>
          <a:xfrm>
            <a:off x="4466335" y="3888994"/>
            <a:ext cx="520065" cy="269240"/>
          </a:xfrm>
          <a:prstGeom prst="rect">
            <a:avLst/>
          </a:prstGeom>
        </p:spPr>
        <p:txBody>
          <a:bodyPr vert="horz" wrap="square" lIns="0" tIns="12065" rIns="0" bIns="0" rtlCol="0">
            <a:spAutoFit/>
          </a:bodyPr>
          <a:lstStyle/>
          <a:p>
            <a:pPr marL="12700">
              <a:lnSpc>
                <a:spcPct val="100000"/>
              </a:lnSpc>
              <a:spcBef>
                <a:spcPts val="95"/>
              </a:spcBef>
            </a:pPr>
            <a:r>
              <a:rPr sz="1600" spc="-10" dirty="0">
                <a:latin typeface="Times New Roman"/>
                <a:cs typeface="Times New Roman"/>
              </a:rPr>
              <a:t>(</a:t>
            </a:r>
            <a:r>
              <a:rPr sz="1600" spc="-5" dirty="0">
                <a:latin typeface="Times New Roman"/>
                <a:cs typeface="Times New Roman"/>
              </a:rPr>
              <a:t>д</a:t>
            </a:r>
            <a:r>
              <a:rPr sz="1600" dirty="0">
                <a:latin typeface="Times New Roman"/>
                <a:cs typeface="Times New Roman"/>
              </a:rPr>
              <a:t>об</a:t>
            </a:r>
            <a:r>
              <a:rPr sz="1600" spc="-10" dirty="0">
                <a:latin typeface="Times New Roman"/>
                <a:cs typeface="Times New Roman"/>
              </a:rPr>
              <a:t>.</a:t>
            </a:r>
            <a:r>
              <a:rPr sz="1600" spc="-5" dirty="0">
                <a:latin typeface="Times New Roman"/>
                <a:cs typeface="Times New Roman"/>
              </a:rPr>
              <a:t>)</a:t>
            </a:r>
            <a:endParaRPr sz="1600">
              <a:latin typeface="Times New Roman"/>
              <a:cs typeface="Times New Roman"/>
            </a:endParaRPr>
          </a:p>
        </p:txBody>
      </p:sp>
      <p:sp>
        <p:nvSpPr>
          <p:cNvPr id="8" name="object 8"/>
          <p:cNvSpPr txBox="1"/>
          <p:nvPr/>
        </p:nvSpPr>
        <p:spPr>
          <a:xfrm>
            <a:off x="5037835" y="3712209"/>
            <a:ext cx="381000" cy="391160"/>
          </a:xfrm>
          <a:prstGeom prst="rect">
            <a:avLst/>
          </a:prstGeom>
        </p:spPr>
        <p:txBody>
          <a:bodyPr vert="horz" wrap="square" lIns="0" tIns="12700" rIns="0" bIns="0" rtlCol="0">
            <a:spAutoFit/>
          </a:bodyPr>
          <a:lstStyle/>
          <a:p>
            <a:pPr marL="12700">
              <a:lnSpc>
                <a:spcPct val="100000"/>
              </a:lnSpc>
              <a:spcBef>
                <a:spcPts val="100"/>
              </a:spcBef>
            </a:pPr>
            <a:r>
              <a:rPr sz="2400" dirty="0">
                <a:latin typeface="Times New Roman"/>
                <a:cs typeface="Times New Roman"/>
              </a:rPr>
              <a:t>(5)</a:t>
            </a:r>
            <a:endParaRPr sz="2400">
              <a:latin typeface="Times New Roman"/>
              <a:cs typeface="Times New Roman"/>
            </a:endParaRPr>
          </a:p>
        </p:txBody>
      </p:sp>
      <p:sp>
        <p:nvSpPr>
          <p:cNvPr id="9" name="object 9"/>
          <p:cNvSpPr txBox="1"/>
          <p:nvPr/>
        </p:nvSpPr>
        <p:spPr>
          <a:xfrm>
            <a:off x="7602473" y="1303147"/>
            <a:ext cx="1858645" cy="188595"/>
          </a:xfrm>
          <a:prstGeom prst="rect">
            <a:avLst/>
          </a:prstGeom>
        </p:spPr>
        <p:txBody>
          <a:bodyPr vert="horz" wrap="square" lIns="0" tIns="14604" rIns="0" bIns="0" rtlCol="0">
            <a:spAutoFit/>
          </a:bodyPr>
          <a:lstStyle/>
          <a:p>
            <a:pPr marL="12700">
              <a:lnSpc>
                <a:spcPct val="100000"/>
              </a:lnSpc>
              <a:spcBef>
                <a:spcPts val="114"/>
              </a:spcBef>
              <a:tabLst>
                <a:tab pos="396240" algn="l"/>
                <a:tab pos="1245235" algn="l"/>
                <a:tab pos="1777364" algn="l"/>
              </a:tabLst>
            </a:pPr>
            <a:r>
              <a:rPr sz="1050" spc="5" dirty="0">
                <a:latin typeface="Times New Roman"/>
                <a:cs typeface="Times New Roman"/>
              </a:rPr>
              <a:t>2	2	2	2</a:t>
            </a:r>
            <a:endParaRPr sz="1050">
              <a:latin typeface="Times New Roman"/>
              <a:cs typeface="Times New Roman"/>
            </a:endParaRPr>
          </a:p>
        </p:txBody>
      </p:sp>
      <p:sp>
        <p:nvSpPr>
          <p:cNvPr id="10" name="object 10"/>
          <p:cNvSpPr txBox="1"/>
          <p:nvPr/>
        </p:nvSpPr>
        <p:spPr>
          <a:xfrm>
            <a:off x="7184897" y="1187323"/>
            <a:ext cx="3724910" cy="269240"/>
          </a:xfrm>
          <a:prstGeom prst="rect">
            <a:avLst/>
          </a:prstGeom>
        </p:spPr>
        <p:txBody>
          <a:bodyPr vert="horz" wrap="square" lIns="0" tIns="12065" rIns="0" bIns="0" rtlCol="0">
            <a:spAutoFit/>
          </a:bodyPr>
          <a:lstStyle/>
          <a:p>
            <a:pPr marL="12700">
              <a:lnSpc>
                <a:spcPct val="100000"/>
              </a:lnSpc>
              <a:spcBef>
                <a:spcPts val="95"/>
              </a:spcBef>
              <a:tabLst>
                <a:tab pos="3475354" algn="l"/>
              </a:tabLst>
            </a:pPr>
            <a:r>
              <a:rPr sz="1600" spc="-5" dirty="0">
                <a:latin typeface="Times New Roman"/>
                <a:cs typeface="Times New Roman"/>
              </a:rPr>
              <a:t>CaCl</a:t>
            </a:r>
            <a:r>
              <a:rPr sz="1600" spc="140" dirty="0">
                <a:latin typeface="Times New Roman"/>
                <a:cs typeface="Times New Roman"/>
              </a:rPr>
              <a:t> </a:t>
            </a:r>
            <a:r>
              <a:rPr sz="1600" spc="-5" dirty="0">
                <a:latin typeface="Times New Roman"/>
                <a:cs typeface="Times New Roman"/>
              </a:rPr>
              <a:t>·6H</a:t>
            </a:r>
            <a:r>
              <a:rPr sz="1600" spc="140" dirty="0">
                <a:latin typeface="Times New Roman"/>
                <a:cs typeface="Times New Roman"/>
              </a:rPr>
              <a:t> </a:t>
            </a:r>
            <a:r>
              <a:rPr sz="1600" spc="-5" dirty="0">
                <a:latin typeface="Times New Roman"/>
                <a:cs typeface="Times New Roman"/>
              </a:rPr>
              <a:t>O =</a:t>
            </a:r>
            <a:r>
              <a:rPr sz="1600" dirty="0">
                <a:latin typeface="Times New Roman"/>
                <a:cs typeface="Times New Roman"/>
              </a:rPr>
              <a:t> </a:t>
            </a:r>
            <a:r>
              <a:rPr sz="1600" spc="-5" dirty="0">
                <a:latin typeface="Times New Roman"/>
                <a:cs typeface="Times New Roman"/>
              </a:rPr>
              <a:t>CaCl</a:t>
            </a:r>
            <a:r>
              <a:rPr sz="1600" dirty="0">
                <a:latin typeface="Times New Roman"/>
                <a:cs typeface="Times New Roman"/>
              </a:rPr>
              <a:t> </a:t>
            </a:r>
            <a:r>
              <a:rPr sz="1600" spc="140" dirty="0">
                <a:latin typeface="Times New Roman"/>
                <a:cs typeface="Times New Roman"/>
              </a:rPr>
              <a:t> </a:t>
            </a:r>
            <a:r>
              <a:rPr sz="1600" spc="-5" dirty="0">
                <a:latin typeface="Times New Roman"/>
                <a:cs typeface="Times New Roman"/>
              </a:rPr>
              <a:t>+ </a:t>
            </a:r>
            <a:r>
              <a:rPr sz="1600" dirty="0">
                <a:latin typeface="Times New Roman"/>
                <a:cs typeface="Times New Roman"/>
              </a:rPr>
              <a:t>6</a:t>
            </a:r>
            <a:r>
              <a:rPr sz="1600" spc="-5" dirty="0">
                <a:latin typeface="Times New Roman"/>
                <a:cs typeface="Times New Roman"/>
              </a:rPr>
              <a:t>H</a:t>
            </a:r>
            <a:r>
              <a:rPr sz="1600" spc="135" dirty="0">
                <a:latin typeface="Times New Roman"/>
                <a:cs typeface="Times New Roman"/>
              </a:rPr>
              <a:t> </a:t>
            </a:r>
            <a:r>
              <a:rPr sz="1600" spc="-5" dirty="0">
                <a:latin typeface="Times New Roman"/>
                <a:cs typeface="Times New Roman"/>
              </a:rPr>
              <a:t>O</a:t>
            </a:r>
            <a:r>
              <a:rPr sz="1600" dirty="0">
                <a:latin typeface="Times New Roman"/>
                <a:cs typeface="Times New Roman"/>
              </a:rPr>
              <a:t>	</a:t>
            </a:r>
            <a:r>
              <a:rPr sz="1600" spc="-5" dirty="0">
                <a:latin typeface="Times New Roman"/>
                <a:cs typeface="Times New Roman"/>
              </a:rPr>
              <a:t>(1)</a:t>
            </a:r>
            <a:endParaRPr sz="1600">
              <a:latin typeface="Times New Roman"/>
              <a:cs typeface="Times New Roman"/>
            </a:endParaRPr>
          </a:p>
        </p:txBody>
      </p:sp>
      <p:sp>
        <p:nvSpPr>
          <p:cNvPr id="11" name="object 11"/>
          <p:cNvSpPr txBox="1"/>
          <p:nvPr/>
        </p:nvSpPr>
        <p:spPr>
          <a:xfrm>
            <a:off x="7146797" y="1431162"/>
            <a:ext cx="3719829" cy="269240"/>
          </a:xfrm>
          <a:prstGeom prst="rect">
            <a:avLst/>
          </a:prstGeom>
        </p:spPr>
        <p:txBody>
          <a:bodyPr vert="horz" wrap="square" lIns="0" tIns="12065" rIns="0" bIns="0" rtlCol="0">
            <a:spAutoFit/>
          </a:bodyPr>
          <a:lstStyle/>
          <a:p>
            <a:pPr marL="50800">
              <a:lnSpc>
                <a:spcPct val="100000"/>
              </a:lnSpc>
              <a:spcBef>
                <a:spcPts val="95"/>
              </a:spcBef>
              <a:tabLst>
                <a:tab pos="3442970" algn="l"/>
              </a:tabLst>
            </a:pPr>
            <a:r>
              <a:rPr sz="1600" dirty="0">
                <a:latin typeface="Times New Roman"/>
                <a:cs typeface="Times New Roman"/>
              </a:rPr>
              <a:t>Na</a:t>
            </a:r>
            <a:r>
              <a:rPr sz="1575" baseline="-21164" dirty="0">
                <a:latin typeface="Times New Roman"/>
                <a:cs typeface="Times New Roman"/>
              </a:rPr>
              <a:t>2</a:t>
            </a:r>
            <a:r>
              <a:rPr sz="1600" dirty="0">
                <a:latin typeface="Times New Roman"/>
                <a:cs typeface="Times New Roman"/>
              </a:rPr>
              <a:t>CO</a:t>
            </a:r>
            <a:r>
              <a:rPr sz="1575" baseline="-21164" dirty="0">
                <a:latin typeface="Times New Roman"/>
                <a:cs typeface="Times New Roman"/>
              </a:rPr>
              <a:t>3</a:t>
            </a:r>
            <a:r>
              <a:rPr sz="1600" dirty="0">
                <a:latin typeface="Times New Roman"/>
                <a:cs typeface="Times New Roman"/>
              </a:rPr>
              <a:t>·10H</a:t>
            </a:r>
            <a:r>
              <a:rPr sz="1575" baseline="-21164" dirty="0">
                <a:latin typeface="Times New Roman"/>
                <a:cs typeface="Times New Roman"/>
              </a:rPr>
              <a:t>2</a:t>
            </a:r>
            <a:r>
              <a:rPr sz="1600" dirty="0">
                <a:latin typeface="Times New Roman"/>
                <a:cs typeface="Times New Roman"/>
              </a:rPr>
              <a:t>O</a:t>
            </a:r>
            <a:r>
              <a:rPr sz="1600" spc="-20" dirty="0">
                <a:latin typeface="Times New Roman"/>
                <a:cs typeface="Times New Roman"/>
              </a:rPr>
              <a:t> </a:t>
            </a:r>
            <a:r>
              <a:rPr sz="1600" spc="-5" dirty="0">
                <a:latin typeface="Times New Roman"/>
                <a:cs typeface="Times New Roman"/>
              </a:rPr>
              <a:t>=</a:t>
            </a:r>
            <a:r>
              <a:rPr sz="1600" spc="10" dirty="0">
                <a:latin typeface="Times New Roman"/>
                <a:cs typeface="Times New Roman"/>
              </a:rPr>
              <a:t> </a:t>
            </a:r>
            <a:r>
              <a:rPr sz="1600" dirty="0">
                <a:latin typeface="Times New Roman"/>
                <a:cs typeface="Times New Roman"/>
              </a:rPr>
              <a:t>Na</a:t>
            </a:r>
            <a:r>
              <a:rPr sz="1575" baseline="-21164" dirty="0">
                <a:latin typeface="Times New Roman"/>
                <a:cs typeface="Times New Roman"/>
              </a:rPr>
              <a:t>2</a:t>
            </a:r>
            <a:r>
              <a:rPr sz="1600" dirty="0">
                <a:latin typeface="Times New Roman"/>
                <a:cs typeface="Times New Roman"/>
              </a:rPr>
              <a:t>CO</a:t>
            </a:r>
            <a:r>
              <a:rPr sz="1575" baseline="-21164" dirty="0">
                <a:latin typeface="Times New Roman"/>
                <a:cs typeface="Times New Roman"/>
              </a:rPr>
              <a:t>3</a:t>
            </a:r>
            <a:r>
              <a:rPr sz="1575" spc="195" baseline="-21164" dirty="0">
                <a:latin typeface="Times New Roman"/>
                <a:cs typeface="Times New Roman"/>
              </a:rPr>
              <a:t> </a:t>
            </a:r>
            <a:r>
              <a:rPr sz="1600" spc="-5" dirty="0">
                <a:latin typeface="Times New Roman"/>
                <a:cs typeface="Times New Roman"/>
              </a:rPr>
              <a:t>+</a:t>
            </a:r>
            <a:r>
              <a:rPr sz="1600" spc="10" dirty="0">
                <a:latin typeface="Times New Roman"/>
                <a:cs typeface="Times New Roman"/>
              </a:rPr>
              <a:t> </a:t>
            </a:r>
            <a:r>
              <a:rPr sz="1600" dirty="0">
                <a:latin typeface="Times New Roman"/>
                <a:cs typeface="Times New Roman"/>
              </a:rPr>
              <a:t>10H</a:t>
            </a:r>
            <a:r>
              <a:rPr sz="1575" baseline="-21164" dirty="0">
                <a:latin typeface="Times New Roman"/>
                <a:cs typeface="Times New Roman"/>
              </a:rPr>
              <a:t>2</a:t>
            </a:r>
            <a:r>
              <a:rPr sz="1600" dirty="0">
                <a:latin typeface="Times New Roman"/>
                <a:cs typeface="Times New Roman"/>
              </a:rPr>
              <a:t>O	(2)</a:t>
            </a:r>
            <a:endParaRPr sz="1600">
              <a:latin typeface="Times New Roman"/>
              <a:cs typeface="Times New Roman"/>
            </a:endParaRPr>
          </a:p>
        </p:txBody>
      </p:sp>
      <p:sp>
        <p:nvSpPr>
          <p:cNvPr id="12" name="object 12"/>
          <p:cNvSpPr txBox="1"/>
          <p:nvPr/>
        </p:nvSpPr>
        <p:spPr>
          <a:xfrm>
            <a:off x="7159497" y="1675002"/>
            <a:ext cx="3672840" cy="269240"/>
          </a:xfrm>
          <a:prstGeom prst="rect">
            <a:avLst/>
          </a:prstGeom>
        </p:spPr>
        <p:txBody>
          <a:bodyPr vert="horz" wrap="square" lIns="0" tIns="12065" rIns="0" bIns="0" rtlCol="0">
            <a:spAutoFit/>
          </a:bodyPr>
          <a:lstStyle/>
          <a:p>
            <a:pPr marL="38100">
              <a:lnSpc>
                <a:spcPct val="100000"/>
              </a:lnSpc>
              <a:spcBef>
                <a:spcPts val="95"/>
              </a:spcBef>
            </a:pPr>
            <a:r>
              <a:rPr sz="1600" dirty="0">
                <a:latin typeface="Times New Roman"/>
                <a:cs typeface="Times New Roman"/>
              </a:rPr>
              <a:t>CaCl</a:t>
            </a:r>
            <a:r>
              <a:rPr sz="1575" baseline="-21164" dirty="0">
                <a:latin typeface="Times New Roman"/>
                <a:cs typeface="Times New Roman"/>
              </a:rPr>
              <a:t>2(1)</a:t>
            </a:r>
            <a:r>
              <a:rPr sz="1575" spc="187" baseline="-21164" dirty="0">
                <a:latin typeface="Times New Roman"/>
                <a:cs typeface="Times New Roman"/>
              </a:rPr>
              <a:t> </a:t>
            </a:r>
            <a:r>
              <a:rPr sz="1600" spc="-5" dirty="0">
                <a:latin typeface="Times New Roman"/>
                <a:cs typeface="Times New Roman"/>
              </a:rPr>
              <a:t>+ </a:t>
            </a:r>
            <a:r>
              <a:rPr sz="1600" dirty="0">
                <a:latin typeface="Times New Roman"/>
                <a:cs typeface="Times New Roman"/>
              </a:rPr>
              <a:t>Na</a:t>
            </a:r>
            <a:r>
              <a:rPr sz="1575" baseline="-21164" dirty="0">
                <a:latin typeface="Times New Roman"/>
                <a:cs typeface="Times New Roman"/>
              </a:rPr>
              <a:t>2</a:t>
            </a:r>
            <a:r>
              <a:rPr sz="1600" dirty="0">
                <a:latin typeface="Times New Roman"/>
                <a:cs typeface="Times New Roman"/>
              </a:rPr>
              <a:t>CO</a:t>
            </a:r>
            <a:r>
              <a:rPr sz="1575" baseline="-21164" dirty="0">
                <a:latin typeface="Times New Roman"/>
                <a:cs typeface="Times New Roman"/>
              </a:rPr>
              <a:t>3(2)</a:t>
            </a:r>
            <a:r>
              <a:rPr sz="1575" spc="165" baseline="-21164" dirty="0">
                <a:latin typeface="Times New Roman"/>
                <a:cs typeface="Times New Roman"/>
              </a:rPr>
              <a:t> </a:t>
            </a:r>
            <a:r>
              <a:rPr sz="1600" spc="-5" dirty="0">
                <a:latin typeface="Times New Roman"/>
                <a:cs typeface="Times New Roman"/>
              </a:rPr>
              <a:t>= </a:t>
            </a:r>
            <a:r>
              <a:rPr sz="1600" dirty="0">
                <a:latin typeface="Times New Roman"/>
                <a:cs typeface="Times New Roman"/>
              </a:rPr>
              <a:t>CaCO</a:t>
            </a:r>
            <a:r>
              <a:rPr sz="1575" baseline="-21164" dirty="0">
                <a:latin typeface="Times New Roman"/>
                <a:cs typeface="Times New Roman"/>
              </a:rPr>
              <a:t>3</a:t>
            </a:r>
            <a:r>
              <a:rPr sz="1600" dirty="0">
                <a:latin typeface="Times New Roman"/>
                <a:cs typeface="Times New Roman"/>
              </a:rPr>
              <a:t>↓</a:t>
            </a:r>
            <a:r>
              <a:rPr sz="1600" spc="-15" dirty="0">
                <a:latin typeface="Times New Roman"/>
                <a:cs typeface="Times New Roman"/>
              </a:rPr>
              <a:t> </a:t>
            </a:r>
            <a:r>
              <a:rPr sz="1600" spc="-5" dirty="0">
                <a:latin typeface="Times New Roman"/>
                <a:cs typeface="Times New Roman"/>
              </a:rPr>
              <a:t>+ 2NaCl</a:t>
            </a:r>
            <a:r>
              <a:rPr sz="1600" spc="5" dirty="0">
                <a:latin typeface="Times New Roman"/>
                <a:cs typeface="Times New Roman"/>
              </a:rPr>
              <a:t> </a:t>
            </a:r>
            <a:r>
              <a:rPr sz="1600" spc="-5" dirty="0">
                <a:latin typeface="Times New Roman"/>
                <a:cs typeface="Times New Roman"/>
              </a:rPr>
              <a:t>(3)</a:t>
            </a:r>
            <a:endParaRPr sz="1600">
              <a:latin typeface="Times New Roman"/>
              <a:cs typeface="Times New Roman"/>
            </a:endParaRPr>
          </a:p>
        </p:txBody>
      </p:sp>
      <p:grpSp>
        <p:nvGrpSpPr>
          <p:cNvPr id="13" name="object 13"/>
          <p:cNvGrpSpPr/>
          <p:nvPr/>
        </p:nvGrpSpPr>
        <p:grpSpPr>
          <a:xfrm>
            <a:off x="6515227" y="1166749"/>
            <a:ext cx="695325" cy="751205"/>
            <a:chOff x="6515227" y="1166749"/>
            <a:chExt cx="695325" cy="751205"/>
          </a:xfrm>
        </p:grpSpPr>
        <p:sp>
          <p:nvSpPr>
            <p:cNvPr id="14" name="object 14"/>
            <p:cNvSpPr/>
            <p:nvPr/>
          </p:nvSpPr>
          <p:spPr>
            <a:xfrm>
              <a:off x="6902577" y="1169924"/>
              <a:ext cx="304800" cy="744855"/>
            </a:xfrm>
            <a:custGeom>
              <a:avLst/>
              <a:gdLst/>
              <a:ahLst/>
              <a:cxnLst/>
              <a:rect l="l" t="t" r="r" b="b"/>
              <a:pathLst>
                <a:path w="304800" h="744855">
                  <a:moveTo>
                    <a:pt x="304800" y="744601"/>
                  </a:moveTo>
                  <a:lnTo>
                    <a:pt x="245465" y="742614"/>
                  </a:lnTo>
                  <a:lnTo>
                    <a:pt x="197024" y="737187"/>
                  </a:lnTo>
                  <a:lnTo>
                    <a:pt x="164371" y="729116"/>
                  </a:lnTo>
                  <a:lnTo>
                    <a:pt x="152400" y="719201"/>
                  </a:lnTo>
                  <a:lnTo>
                    <a:pt x="152400" y="397763"/>
                  </a:lnTo>
                  <a:lnTo>
                    <a:pt x="140410" y="387848"/>
                  </a:lnTo>
                  <a:lnTo>
                    <a:pt x="107727" y="379777"/>
                  </a:lnTo>
                  <a:lnTo>
                    <a:pt x="59281" y="374350"/>
                  </a:lnTo>
                  <a:lnTo>
                    <a:pt x="0" y="372363"/>
                  </a:lnTo>
                  <a:lnTo>
                    <a:pt x="59281" y="370359"/>
                  </a:lnTo>
                  <a:lnTo>
                    <a:pt x="107727" y="364902"/>
                  </a:lnTo>
                  <a:lnTo>
                    <a:pt x="140410" y="356826"/>
                  </a:lnTo>
                  <a:lnTo>
                    <a:pt x="152400" y="346963"/>
                  </a:lnTo>
                  <a:lnTo>
                    <a:pt x="152400" y="25399"/>
                  </a:lnTo>
                  <a:lnTo>
                    <a:pt x="164371" y="15537"/>
                  </a:lnTo>
                  <a:lnTo>
                    <a:pt x="197024" y="7461"/>
                  </a:lnTo>
                  <a:lnTo>
                    <a:pt x="245465" y="2004"/>
                  </a:lnTo>
                  <a:lnTo>
                    <a:pt x="304800" y="0"/>
                  </a:lnTo>
                </a:path>
              </a:pathLst>
            </a:custGeom>
            <a:ln w="6350">
              <a:solidFill>
                <a:srgbClr val="5B9BD4"/>
              </a:solidFill>
            </a:ln>
          </p:spPr>
          <p:txBody>
            <a:bodyPr wrap="square" lIns="0" tIns="0" rIns="0" bIns="0" rtlCol="0"/>
            <a:lstStyle/>
            <a:p>
              <a:endParaRPr/>
            </a:p>
          </p:txBody>
        </p:sp>
        <p:sp>
          <p:nvSpPr>
            <p:cNvPr id="15" name="object 15"/>
            <p:cNvSpPr/>
            <p:nvPr/>
          </p:nvSpPr>
          <p:spPr>
            <a:xfrm>
              <a:off x="6521577" y="1298702"/>
              <a:ext cx="403860" cy="404495"/>
            </a:xfrm>
            <a:custGeom>
              <a:avLst/>
              <a:gdLst/>
              <a:ahLst/>
              <a:cxnLst/>
              <a:rect l="l" t="t" r="r" b="b"/>
              <a:pathLst>
                <a:path w="403859" h="404494">
                  <a:moveTo>
                    <a:pt x="201930" y="0"/>
                  </a:moveTo>
                  <a:lnTo>
                    <a:pt x="155634" y="5333"/>
                  </a:lnTo>
                  <a:lnTo>
                    <a:pt x="113133" y="20527"/>
                  </a:lnTo>
                  <a:lnTo>
                    <a:pt x="75640" y="44367"/>
                  </a:lnTo>
                  <a:lnTo>
                    <a:pt x="44367" y="75640"/>
                  </a:lnTo>
                  <a:lnTo>
                    <a:pt x="20527" y="113133"/>
                  </a:lnTo>
                  <a:lnTo>
                    <a:pt x="5334" y="155634"/>
                  </a:lnTo>
                  <a:lnTo>
                    <a:pt x="0" y="201929"/>
                  </a:lnTo>
                  <a:lnTo>
                    <a:pt x="5333" y="248272"/>
                  </a:lnTo>
                  <a:lnTo>
                    <a:pt x="20527" y="290807"/>
                  </a:lnTo>
                  <a:lnTo>
                    <a:pt x="44367" y="328323"/>
                  </a:lnTo>
                  <a:lnTo>
                    <a:pt x="75640" y="359609"/>
                  </a:lnTo>
                  <a:lnTo>
                    <a:pt x="113133" y="383456"/>
                  </a:lnTo>
                  <a:lnTo>
                    <a:pt x="155634" y="398652"/>
                  </a:lnTo>
                  <a:lnTo>
                    <a:pt x="201930" y="403986"/>
                  </a:lnTo>
                  <a:lnTo>
                    <a:pt x="248225" y="398652"/>
                  </a:lnTo>
                  <a:lnTo>
                    <a:pt x="290726" y="383456"/>
                  </a:lnTo>
                  <a:lnTo>
                    <a:pt x="328219" y="359609"/>
                  </a:lnTo>
                  <a:lnTo>
                    <a:pt x="359492" y="328323"/>
                  </a:lnTo>
                  <a:lnTo>
                    <a:pt x="383332" y="290807"/>
                  </a:lnTo>
                  <a:lnTo>
                    <a:pt x="398526" y="248272"/>
                  </a:lnTo>
                  <a:lnTo>
                    <a:pt x="403860" y="201929"/>
                  </a:lnTo>
                  <a:lnTo>
                    <a:pt x="398526" y="155634"/>
                  </a:lnTo>
                  <a:lnTo>
                    <a:pt x="383332" y="113133"/>
                  </a:lnTo>
                  <a:lnTo>
                    <a:pt x="359492" y="75640"/>
                  </a:lnTo>
                  <a:lnTo>
                    <a:pt x="328219" y="44367"/>
                  </a:lnTo>
                  <a:lnTo>
                    <a:pt x="290726" y="20527"/>
                  </a:lnTo>
                  <a:lnTo>
                    <a:pt x="248225" y="5333"/>
                  </a:lnTo>
                  <a:lnTo>
                    <a:pt x="201930" y="0"/>
                  </a:lnTo>
                  <a:close/>
                </a:path>
              </a:pathLst>
            </a:custGeom>
            <a:solidFill>
              <a:srgbClr val="5B9BD4"/>
            </a:solidFill>
          </p:spPr>
          <p:txBody>
            <a:bodyPr wrap="square" lIns="0" tIns="0" rIns="0" bIns="0" rtlCol="0"/>
            <a:lstStyle/>
            <a:p>
              <a:endParaRPr/>
            </a:p>
          </p:txBody>
        </p:sp>
        <p:sp>
          <p:nvSpPr>
            <p:cNvPr id="16" name="object 16"/>
            <p:cNvSpPr/>
            <p:nvPr/>
          </p:nvSpPr>
          <p:spPr>
            <a:xfrm>
              <a:off x="6521577" y="1298702"/>
              <a:ext cx="403860" cy="404495"/>
            </a:xfrm>
            <a:custGeom>
              <a:avLst/>
              <a:gdLst/>
              <a:ahLst/>
              <a:cxnLst/>
              <a:rect l="l" t="t" r="r" b="b"/>
              <a:pathLst>
                <a:path w="403859" h="404494">
                  <a:moveTo>
                    <a:pt x="0" y="201929"/>
                  </a:moveTo>
                  <a:lnTo>
                    <a:pt x="5334" y="155634"/>
                  </a:lnTo>
                  <a:lnTo>
                    <a:pt x="20527" y="113133"/>
                  </a:lnTo>
                  <a:lnTo>
                    <a:pt x="44367" y="75640"/>
                  </a:lnTo>
                  <a:lnTo>
                    <a:pt x="75640" y="44367"/>
                  </a:lnTo>
                  <a:lnTo>
                    <a:pt x="113133" y="20527"/>
                  </a:lnTo>
                  <a:lnTo>
                    <a:pt x="155634" y="5333"/>
                  </a:lnTo>
                  <a:lnTo>
                    <a:pt x="201930" y="0"/>
                  </a:lnTo>
                  <a:lnTo>
                    <a:pt x="248225" y="5333"/>
                  </a:lnTo>
                  <a:lnTo>
                    <a:pt x="290726" y="20527"/>
                  </a:lnTo>
                  <a:lnTo>
                    <a:pt x="328219" y="44367"/>
                  </a:lnTo>
                  <a:lnTo>
                    <a:pt x="359492" y="75640"/>
                  </a:lnTo>
                  <a:lnTo>
                    <a:pt x="383332" y="113133"/>
                  </a:lnTo>
                  <a:lnTo>
                    <a:pt x="398526" y="155634"/>
                  </a:lnTo>
                  <a:lnTo>
                    <a:pt x="403860" y="201929"/>
                  </a:lnTo>
                  <a:lnTo>
                    <a:pt x="398526" y="248272"/>
                  </a:lnTo>
                  <a:lnTo>
                    <a:pt x="383332" y="290807"/>
                  </a:lnTo>
                  <a:lnTo>
                    <a:pt x="359492" y="328323"/>
                  </a:lnTo>
                  <a:lnTo>
                    <a:pt x="328219" y="359609"/>
                  </a:lnTo>
                  <a:lnTo>
                    <a:pt x="290726" y="383456"/>
                  </a:lnTo>
                  <a:lnTo>
                    <a:pt x="248225" y="398652"/>
                  </a:lnTo>
                  <a:lnTo>
                    <a:pt x="201930" y="403986"/>
                  </a:lnTo>
                  <a:lnTo>
                    <a:pt x="155634" y="398652"/>
                  </a:lnTo>
                  <a:lnTo>
                    <a:pt x="113133" y="383456"/>
                  </a:lnTo>
                  <a:lnTo>
                    <a:pt x="75640" y="359609"/>
                  </a:lnTo>
                  <a:lnTo>
                    <a:pt x="44367" y="328323"/>
                  </a:lnTo>
                  <a:lnTo>
                    <a:pt x="20527" y="290807"/>
                  </a:lnTo>
                  <a:lnTo>
                    <a:pt x="5333" y="248272"/>
                  </a:lnTo>
                  <a:lnTo>
                    <a:pt x="0" y="201929"/>
                  </a:lnTo>
                  <a:close/>
                </a:path>
              </a:pathLst>
            </a:custGeom>
            <a:ln w="12700">
              <a:solidFill>
                <a:srgbClr val="41709C"/>
              </a:solidFill>
            </a:ln>
          </p:spPr>
          <p:txBody>
            <a:bodyPr wrap="square" lIns="0" tIns="0" rIns="0" bIns="0" rtlCol="0"/>
            <a:lstStyle/>
            <a:p>
              <a:endParaRPr/>
            </a:p>
          </p:txBody>
        </p:sp>
      </p:grpSp>
      <p:sp>
        <p:nvSpPr>
          <p:cNvPr id="17" name="object 17"/>
          <p:cNvSpPr txBox="1"/>
          <p:nvPr/>
        </p:nvSpPr>
        <p:spPr>
          <a:xfrm>
            <a:off x="6685280" y="1354328"/>
            <a:ext cx="76835" cy="269240"/>
          </a:xfrm>
          <a:prstGeom prst="rect">
            <a:avLst/>
          </a:prstGeom>
        </p:spPr>
        <p:txBody>
          <a:bodyPr vert="horz" wrap="square" lIns="0" tIns="12065" rIns="0" bIns="0" rtlCol="0">
            <a:spAutoFit/>
          </a:bodyPr>
          <a:lstStyle/>
          <a:p>
            <a:pPr marL="12700">
              <a:lnSpc>
                <a:spcPct val="100000"/>
              </a:lnSpc>
              <a:spcBef>
                <a:spcPts val="95"/>
              </a:spcBef>
            </a:pPr>
            <a:r>
              <a:rPr sz="1600" spc="-5" dirty="0">
                <a:solidFill>
                  <a:srgbClr val="FFFFFF"/>
                </a:solidFill>
                <a:latin typeface="Calibri"/>
                <a:cs typeface="Calibri"/>
              </a:rPr>
              <a:t>I</a:t>
            </a:r>
            <a:endParaRPr sz="1600">
              <a:latin typeface="Calibri"/>
              <a:cs typeface="Calibri"/>
            </a:endParaRPr>
          </a:p>
        </p:txBody>
      </p:sp>
      <p:grpSp>
        <p:nvGrpSpPr>
          <p:cNvPr id="18" name="object 18"/>
          <p:cNvGrpSpPr/>
          <p:nvPr/>
        </p:nvGrpSpPr>
        <p:grpSpPr>
          <a:xfrm>
            <a:off x="806030" y="3362452"/>
            <a:ext cx="652145" cy="795020"/>
            <a:chOff x="806030" y="3362452"/>
            <a:chExt cx="652145" cy="795020"/>
          </a:xfrm>
        </p:grpSpPr>
        <p:sp>
          <p:nvSpPr>
            <p:cNvPr id="19" name="object 19"/>
            <p:cNvSpPr/>
            <p:nvPr/>
          </p:nvSpPr>
          <p:spPr>
            <a:xfrm>
              <a:off x="1227988" y="3391154"/>
              <a:ext cx="227329" cy="763270"/>
            </a:xfrm>
            <a:custGeom>
              <a:avLst/>
              <a:gdLst/>
              <a:ahLst/>
              <a:cxnLst/>
              <a:rect l="l" t="t" r="r" b="b"/>
              <a:pathLst>
                <a:path w="227330" h="763270">
                  <a:moveTo>
                    <a:pt x="226796" y="763016"/>
                  </a:moveTo>
                  <a:lnTo>
                    <a:pt x="182662" y="761523"/>
                  </a:lnTo>
                  <a:lnTo>
                    <a:pt x="146611" y="757459"/>
                  </a:lnTo>
                  <a:lnTo>
                    <a:pt x="122301" y="751443"/>
                  </a:lnTo>
                  <a:lnTo>
                    <a:pt x="113385" y="744093"/>
                  </a:lnTo>
                  <a:lnTo>
                    <a:pt x="113385" y="400431"/>
                  </a:lnTo>
                  <a:lnTo>
                    <a:pt x="104470" y="393080"/>
                  </a:lnTo>
                  <a:lnTo>
                    <a:pt x="80162" y="387064"/>
                  </a:lnTo>
                  <a:lnTo>
                    <a:pt x="44119" y="383000"/>
                  </a:lnTo>
                  <a:lnTo>
                    <a:pt x="0" y="381508"/>
                  </a:lnTo>
                  <a:lnTo>
                    <a:pt x="44119" y="380015"/>
                  </a:lnTo>
                  <a:lnTo>
                    <a:pt x="80162" y="375951"/>
                  </a:lnTo>
                  <a:lnTo>
                    <a:pt x="104470" y="369935"/>
                  </a:lnTo>
                  <a:lnTo>
                    <a:pt x="113385" y="362585"/>
                  </a:lnTo>
                  <a:lnTo>
                    <a:pt x="113385" y="18923"/>
                  </a:lnTo>
                  <a:lnTo>
                    <a:pt x="122301" y="11572"/>
                  </a:lnTo>
                  <a:lnTo>
                    <a:pt x="146611" y="5556"/>
                  </a:lnTo>
                  <a:lnTo>
                    <a:pt x="182662" y="1492"/>
                  </a:lnTo>
                  <a:lnTo>
                    <a:pt x="226796" y="0"/>
                  </a:lnTo>
                </a:path>
              </a:pathLst>
            </a:custGeom>
            <a:ln w="6350">
              <a:solidFill>
                <a:srgbClr val="5B9BD4"/>
              </a:solidFill>
            </a:ln>
          </p:spPr>
          <p:txBody>
            <a:bodyPr wrap="square" lIns="0" tIns="0" rIns="0" bIns="0" rtlCol="0"/>
            <a:lstStyle/>
            <a:p>
              <a:endParaRPr/>
            </a:p>
          </p:txBody>
        </p:sp>
        <p:sp>
          <p:nvSpPr>
            <p:cNvPr id="20" name="object 20"/>
            <p:cNvSpPr/>
            <p:nvPr/>
          </p:nvSpPr>
          <p:spPr>
            <a:xfrm>
              <a:off x="812380" y="3368802"/>
              <a:ext cx="404495" cy="403860"/>
            </a:xfrm>
            <a:custGeom>
              <a:avLst/>
              <a:gdLst/>
              <a:ahLst/>
              <a:cxnLst/>
              <a:rect l="l" t="t" r="r" b="b"/>
              <a:pathLst>
                <a:path w="404494" h="403860">
                  <a:moveTo>
                    <a:pt x="201955" y="0"/>
                  </a:moveTo>
                  <a:lnTo>
                    <a:pt x="155646" y="5333"/>
                  </a:lnTo>
                  <a:lnTo>
                    <a:pt x="113137" y="20527"/>
                  </a:lnTo>
                  <a:lnTo>
                    <a:pt x="75639" y="44367"/>
                  </a:lnTo>
                  <a:lnTo>
                    <a:pt x="44365" y="75640"/>
                  </a:lnTo>
                  <a:lnTo>
                    <a:pt x="20525" y="113133"/>
                  </a:lnTo>
                  <a:lnTo>
                    <a:pt x="5333" y="155634"/>
                  </a:lnTo>
                  <a:lnTo>
                    <a:pt x="0" y="201929"/>
                  </a:lnTo>
                  <a:lnTo>
                    <a:pt x="5333" y="248225"/>
                  </a:lnTo>
                  <a:lnTo>
                    <a:pt x="20525" y="290726"/>
                  </a:lnTo>
                  <a:lnTo>
                    <a:pt x="44365" y="328219"/>
                  </a:lnTo>
                  <a:lnTo>
                    <a:pt x="75639" y="359492"/>
                  </a:lnTo>
                  <a:lnTo>
                    <a:pt x="113137" y="383332"/>
                  </a:lnTo>
                  <a:lnTo>
                    <a:pt x="155646" y="398525"/>
                  </a:lnTo>
                  <a:lnTo>
                    <a:pt x="201955" y="403859"/>
                  </a:lnTo>
                  <a:lnTo>
                    <a:pt x="248259" y="398525"/>
                  </a:lnTo>
                  <a:lnTo>
                    <a:pt x="290765" y="383332"/>
                  </a:lnTo>
                  <a:lnTo>
                    <a:pt x="328260" y="359492"/>
                  </a:lnTo>
                  <a:lnTo>
                    <a:pt x="359534" y="328219"/>
                  </a:lnTo>
                  <a:lnTo>
                    <a:pt x="383372" y="290726"/>
                  </a:lnTo>
                  <a:lnTo>
                    <a:pt x="398564" y="248225"/>
                  </a:lnTo>
                  <a:lnTo>
                    <a:pt x="403898" y="201929"/>
                  </a:lnTo>
                  <a:lnTo>
                    <a:pt x="398564" y="155634"/>
                  </a:lnTo>
                  <a:lnTo>
                    <a:pt x="383372" y="113133"/>
                  </a:lnTo>
                  <a:lnTo>
                    <a:pt x="359534" y="75640"/>
                  </a:lnTo>
                  <a:lnTo>
                    <a:pt x="328260" y="44367"/>
                  </a:lnTo>
                  <a:lnTo>
                    <a:pt x="290765" y="20527"/>
                  </a:lnTo>
                  <a:lnTo>
                    <a:pt x="248259" y="5333"/>
                  </a:lnTo>
                  <a:lnTo>
                    <a:pt x="201955" y="0"/>
                  </a:lnTo>
                  <a:close/>
                </a:path>
              </a:pathLst>
            </a:custGeom>
            <a:solidFill>
              <a:srgbClr val="5B9BD4"/>
            </a:solidFill>
          </p:spPr>
          <p:txBody>
            <a:bodyPr wrap="square" lIns="0" tIns="0" rIns="0" bIns="0" rtlCol="0"/>
            <a:lstStyle/>
            <a:p>
              <a:endParaRPr/>
            </a:p>
          </p:txBody>
        </p:sp>
        <p:sp>
          <p:nvSpPr>
            <p:cNvPr id="21" name="object 21"/>
            <p:cNvSpPr/>
            <p:nvPr/>
          </p:nvSpPr>
          <p:spPr>
            <a:xfrm>
              <a:off x="812380" y="3368802"/>
              <a:ext cx="404495" cy="403860"/>
            </a:xfrm>
            <a:custGeom>
              <a:avLst/>
              <a:gdLst/>
              <a:ahLst/>
              <a:cxnLst/>
              <a:rect l="l" t="t" r="r" b="b"/>
              <a:pathLst>
                <a:path w="404494" h="403860">
                  <a:moveTo>
                    <a:pt x="0" y="201929"/>
                  </a:moveTo>
                  <a:lnTo>
                    <a:pt x="5333" y="155634"/>
                  </a:lnTo>
                  <a:lnTo>
                    <a:pt x="20525" y="113133"/>
                  </a:lnTo>
                  <a:lnTo>
                    <a:pt x="44365" y="75640"/>
                  </a:lnTo>
                  <a:lnTo>
                    <a:pt x="75639" y="44367"/>
                  </a:lnTo>
                  <a:lnTo>
                    <a:pt x="113137" y="20527"/>
                  </a:lnTo>
                  <a:lnTo>
                    <a:pt x="155646" y="5333"/>
                  </a:lnTo>
                  <a:lnTo>
                    <a:pt x="201955" y="0"/>
                  </a:lnTo>
                  <a:lnTo>
                    <a:pt x="248259" y="5333"/>
                  </a:lnTo>
                  <a:lnTo>
                    <a:pt x="290765" y="20527"/>
                  </a:lnTo>
                  <a:lnTo>
                    <a:pt x="328260" y="44367"/>
                  </a:lnTo>
                  <a:lnTo>
                    <a:pt x="359534" y="75640"/>
                  </a:lnTo>
                  <a:lnTo>
                    <a:pt x="383372" y="113133"/>
                  </a:lnTo>
                  <a:lnTo>
                    <a:pt x="398564" y="155634"/>
                  </a:lnTo>
                  <a:lnTo>
                    <a:pt x="403898" y="201929"/>
                  </a:lnTo>
                  <a:lnTo>
                    <a:pt x="398564" y="248225"/>
                  </a:lnTo>
                  <a:lnTo>
                    <a:pt x="383372" y="290726"/>
                  </a:lnTo>
                  <a:lnTo>
                    <a:pt x="359534" y="328219"/>
                  </a:lnTo>
                  <a:lnTo>
                    <a:pt x="328260" y="359492"/>
                  </a:lnTo>
                  <a:lnTo>
                    <a:pt x="290765" y="383332"/>
                  </a:lnTo>
                  <a:lnTo>
                    <a:pt x="248259" y="398525"/>
                  </a:lnTo>
                  <a:lnTo>
                    <a:pt x="201955" y="403859"/>
                  </a:lnTo>
                  <a:lnTo>
                    <a:pt x="155646" y="398525"/>
                  </a:lnTo>
                  <a:lnTo>
                    <a:pt x="113137" y="383332"/>
                  </a:lnTo>
                  <a:lnTo>
                    <a:pt x="75639" y="359492"/>
                  </a:lnTo>
                  <a:lnTo>
                    <a:pt x="44365" y="328219"/>
                  </a:lnTo>
                  <a:lnTo>
                    <a:pt x="20525" y="290726"/>
                  </a:lnTo>
                  <a:lnTo>
                    <a:pt x="5333" y="248225"/>
                  </a:lnTo>
                  <a:lnTo>
                    <a:pt x="0" y="201929"/>
                  </a:lnTo>
                  <a:close/>
                </a:path>
              </a:pathLst>
            </a:custGeom>
            <a:ln w="12700">
              <a:solidFill>
                <a:srgbClr val="41709C"/>
              </a:solidFill>
            </a:ln>
          </p:spPr>
          <p:txBody>
            <a:bodyPr wrap="square" lIns="0" tIns="0" rIns="0" bIns="0" rtlCol="0"/>
            <a:lstStyle/>
            <a:p>
              <a:endParaRPr/>
            </a:p>
          </p:txBody>
        </p:sp>
      </p:grpSp>
      <p:sp>
        <p:nvSpPr>
          <p:cNvPr id="22" name="object 22"/>
          <p:cNvSpPr txBox="1"/>
          <p:nvPr/>
        </p:nvSpPr>
        <p:spPr>
          <a:xfrm>
            <a:off x="951077" y="3424809"/>
            <a:ext cx="129539" cy="269240"/>
          </a:xfrm>
          <a:prstGeom prst="rect">
            <a:avLst/>
          </a:prstGeom>
        </p:spPr>
        <p:txBody>
          <a:bodyPr vert="horz" wrap="square" lIns="0" tIns="12065" rIns="0" bIns="0" rtlCol="0">
            <a:spAutoFit/>
          </a:bodyPr>
          <a:lstStyle/>
          <a:p>
            <a:pPr marL="12700">
              <a:lnSpc>
                <a:spcPct val="100000"/>
              </a:lnSpc>
              <a:spcBef>
                <a:spcPts val="95"/>
              </a:spcBef>
            </a:pPr>
            <a:r>
              <a:rPr sz="1600" dirty="0">
                <a:solidFill>
                  <a:srgbClr val="FFFFFF"/>
                </a:solidFill>
                <a:latin typeface="Calibri"/>
                <a:cs typeface="Calibri"/>
              </a:rPr>
              <a:t>II</a:t>
            </a:r>
            <a:endParaRPr sz="1600">
              <a:latin typeface="Calibri"/>
              <a:cs typeface="Calibri"/>
            </a:endParaRPr>
          </a:p>
        </p:txBody>
      </p:sp>
      <p:sp>
        <p:nvSpPr>
          <p:cNvPr id="24" name="object 24"/>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49</a:t>
            </a:fld>
            <a:endParaRPr dirty="0"/>
          </a:p>
        </p:txBody>
      </p:sp>
      <p:sp>
        <p:nvSpPr>
          <p:cNvPr id="23" name="object 23"/>
          <p:cNvSpPr txBox="1"/>
          <p:nvPr/>
        </p:nvSpPr>
        <p:spPr>
          <a:xfrm>
            <a:off x="466750" y="76326"/>
            <a:ext cx="10423525" cy="1244600"/>
          </a:xfrm>
          <a:prstGeom prst="rect">
            <a:avLst/>
          </a:prstGeom>
        </p:spPr>
        <p:txBody>
          <a:bodyPr vert="horz" wrap="square" lIns="0" tIns="12065" rIns="0" bIns="0" rtlCol="0">
            <a:spAutoFit/>
          </a:bodyPr>
          <a:lstStyle/>
          <a:p>
            <a:pPr marL="12700">
              <a:lnSpc>
                <a:spcPct val="100000"/>
              </a:lnSpc>
              <a:spcBef>
                <a:spcPts val="95"/>
              </a:spcBef>
            </a:pPr>
            <a:r>
              <a:rPr sz="1600" b="1" spc="-5" dirty="0">
                <a:latin typeface="Calibri"/>
                <a:cs typeface="Calibri"/>
              </a:rPr>
              <a:t>Пример</a:t>
            </a:r>
            <a:r>
              <a:rPr sz="1600" b="1" spc="20" dirty="0">
                <a:latin typeface="Calibri"/>
                <a:cs typeface="Calibri"/>
              </a:rPr>
              <a:t> </a:t>
            </a:r>
            <a:r>
              <a:rPr sz="1600" b="1" spc="-5" dirty="0">
                <a:latin typeface="Calibri"/>
                <a:cs typeface="Calibri"/>
              </a:rPr>
              <a:t>5.</a:t>
            </a:r>
            <a:r>
              <a:rPr sz="1600" b="1" spc="5" dirty="0">
                <a:latin typeface="Calibri"/>
                <a:cs typeface="Calibri"/>
              </a:rPr>
              <a:t> </a:t>
            </a:r>
            <a:r>
              <a:rPr sz="1600" spc="-10" dirty="0">
                <a:latin typeface="Calibri"/>
                <a:cs typeface="Calibri"/>
              </a:rPr>
              <a:t>Смесь</a:t>
            </a:r>
            <a:r>
              <a:rPr sz="1600" spc="20" dirty="0">
                <a:latin typeface="Calibri"/>
                <a:cs typeface="Calibri"/>
              </a:rPr>
              <a:t> </a:t>
            </a:r>
            <a:r>
              <a:rPr sz="1600" spc="-5" dirty="0">
                <a:latin typeface="Calibri"/>
                <a:cs typeface="Calibri"/>
              </a:rPr>
              <a:t>гексагидрата</a:t>
            </a:r>
            <a:r>
              <a:rPr sz="1600" spc="-15" dirty="0">
                <a:latin typeface="Calibri"/>
                <a:cs typeface="Calibri"/>
              </a:rPr>
              <a:t> </a:t>
            </a:r>
            <a:r>
              <a:rPr sz="1600" spc="-10" dirty="0">
                <a:latin typeface="Calibri"/>
                <a:cs typeface="Calibri"/>
              </a:rPr>
              <a:t>хлорида</a:t>
            </a:r>
            <a:r>
              <a:rPr sz="1600" spc="-5" dirty="0">
                <a:latin typeface="Calibri"/>
                <a:cs typeface="Calibri"/>
              </a:rPr>
              <a:t> </a:t>
            </a:r>
            <a:r>
              <a:rPr sz="1600" spc="-10" dirty="0">
                <a:latin typeface="Calibri"/>
                <a:cs typeface="Calibri"/>
              </a:rPr>
              <a:t>кальция</a:t>
            </a:r>
            <a:r>
              <a:rPr sz="1600" spc="5" dirty="0">
                <a:latin typeface="Calibri"/>
                <a:cs typeface="Calibri"/>
              </a:rPr>
              <a:t> </a:t>
            </a:r>
            <a:r>
              <a:rPr sz="1600" spc="-5" dirty="0">
                <a:latin typeface="Calibri"/>
                <a:cs typeface="Calibri"/>
              </a:rPr>
              <a:t>и</a:t>
            </a:r>
            <a:r>
              <a:rPr sz="1600" spc="10" dirty="0">
                <a:latin typeface="Calibri"/>
                <a:cs typeface="Calibri"/>
              </a:rPr>
              <a:t> </a:t>
            </a:r>
            <a:r>
              <a:rPr sz="1600" spc="-10" dirty="0">
                <a:latin typeface="Calibri"/>
                <a:cs typeface="Calibri"/>
              </a:rPr>
              <a:t>декагидрата </a:t>
            </a:r>
            <a:r>
              <a:rPr sz="1600" spc="-5" dirty="0">
                <a:latin typeface="Calibri"/>
                <a:cs typeface="Calibri"/>
              </a:rPr>
              <a:t>карбоната</a:t>
            </a:r>
            <a:r>
              <a:rPr sz="1600" spc="-20" dirty="0">
                <a:latin typeface="Calibri"/>
                <a:cs typeface="Calibri"/>
              </a:rPr>
              <a:t> </a:t>
            </a:r>
            <a:r>
              <a:rPr sz="1600" spc="-5" dirty="0">
                <a:latin typeface="Calibri"/>
                <a:cs typeface="Calibri"/>
              </a:rPr>
              <a:t>натрия,</a:t>
            </a:r>
            <a:r>
              <a:rPr sz="1600" dirty="0">
                <a:latin typeface="Calibri"/>
                <a:cs typeface="Calibri"/>
              </a:rPr>
              <a:t> </a:t>
            </a:r>
            <a:r>
              <a:rPr sz="1600" spc="-15" dirty="0">
                <a:latin typeface="Calibri"/>
                <a:cs typeface="Calibri"/>
              </a:rPr>
              <a:t>содержащую</a:t>
            </a:r>
            <a:r>
              <a:rPr sz="1600" spc="10" dirty="0">
                <a:latin typeface="Calibri"/>
                <a:cs typeface="Calibri"/>
              </a:rPr>
              <a:t> </a:t>
            </a:r>
            <a:r>
              <a:rPr sz="1600" spc="-5" dirty="0">
                <a:latin typeface="Calibri"/>
                <a:cs typeface="Calibri"/>
              </a:rPr>
              <a:t>43,2</a:t>
            </a:r>
            <a:r>
              <a:rPr sz="1600" spc="30" dirty="0">
                <a:latin typeface="Calibri"/>
                <a:cs typeface="Calibri"/>
              </a:rPr>
              <a:t> </a:t>
            </a:r>
            <a:r>
              <a:rPr sz="1600" spc="-5" dirty="0">
                <a:latin typeface="Calibri"/>
                <a:cs typeface="Calibri"/>
              </a:rPr>
              <a:t>г</a:t>
            </a:r>
            <a:endParaRPr sz="1600">
              <a:latin typeface="Calibri"/>
              <a:cs typeface="Calibri"/>
            </a:endParaRPr>
          </a:p>
          <a:p>
            <a:pPr marL="12700">
              <a:lnSpc>
                <a:spcPct val="100000"/>
              </a:lnSpc>
            </a:pPr>
            <a:r>
              <a:rPr sz="1600" spc="-5" dirty="0">
                <a:latin typeface="Calibri"/>
                <a:cs typeface="Calibri"/>
              </a:rPr>
              <a:t>кристаллизационной</a:t>
            </a:r>
            <a:r>
              <a:rPr sz="1600" spc="-15" dirty="0">
                <a:latin typeface="Calibri"/>
                <a:cs typeface="Calibri"/>
              </a:rPr>
              <a:t> воды,</a:t>
            </a:r>
            <a:r>
              <a:rPr sz="1600" spc="10" dirty="0">
                <a:latin typeface="Calibri"/>
                <a:cs typeface="Calibri"/>
              </a:rPr>
              <a:t> </a:t>
            </a:r>
            <a:r>
              <a:rPr sz="1600" spc="-5" dirty="0">
                <a:latin typeface="Calibri"/>
                <a:cs typeface="Calibri"/>
              </a:rPr>
              <a:t>растворили</a:t>
            </a:r>
            <a:r>
              <a:rPr sz="1600" spc="-15" dirty="0">
                <a:latin typeface="Calibri"/>
                <a:cs typeface="Calibri"/>
              </a:rPr>
              <a:t> </a:t>
            </a:r>
            <a:r>
              <a:rPr sz="1600" spc="-5" dirty="0">
                <a:latin typeface="Calibri"/>
                <a:cs typeface="Calibri"/>
              </a:rPr>
              <a:t>в</a:t>
            </a:r>
            <a:r>
              <a:rPr sz="1600" dirty="0">
                <a:latin typeface="Calibri"/>
                <a:cs typeface="Calibri"/>
              </a:rPr>
              <a:t> </a:t>
            </a:r>
            <a:r>
              <a:rPr sz="1600" spc="-10" dirty="0">
                <a:latin typeface="Calibri"/>
                <a:cs typeface="Calibri"/>
              </a:rPr>
              <a:t>250</a:t>
            </a:r>
            <a:r>
              <a:rPr sz="1600" spc="30" dirty="0">
                <a:latin typeface="Calibri"/>
                <a:cs typeface="Calibri"/>
              </a:rPr>
              <a:t> </a:t>
            </a:r>
            <a:r>
              <a:rPr sz="1600" spc="-5" dirty="0">
                <a:latin typeface="Calibri"/>
                <a:cs typeface="Calibri"/>
              </a:rPr>
              <a:t>мл </a:t>
            </a:r>
            <a:r>
              <a:rPr sz="1600" spc="-15" dirty="0">
                <a:latin typeface="Calibri"/>
                <a:cs typeface="Calibri"/>
              </a:rPr>
              <a:t>воды,</a:t>
            </a:r>
            <a:r>
              <a:rPr sz="1600" spc="10" dirty="0">
                <a:latin typeface="Calibri"/>
                <a:cs typeface="Calibri"/>
              </a:rPr>
              <a:t> </a:t>
            </a:r>
            <a:r>
              <a:rPr sz="1600" spc="-5" dirty="0">
                <a:latin typeface="Calibri"/>
                <a:cs typeface="Calibri"/>
              </a:rPr>
              <a:t>выпавший </a:t>
            </a:r>
            <a:r>
              <a:rPr sz="1600" spc="-10" dirty="0">
                <a:latin typeface="Calibri"/>
                <a:cs typeface="Calibri"/>
              </a:rPr>
              <a:t>осадок</a:t>
            </a:r>
            <a:r>
              <a:rPr sz="1600" spc="-5" dirty="0">
                <a:latin typeface="Calibri"/>
                <a:cs typeface="Calibri"/>
              </a:rPr>
              <a:t> </a:t>
            </a:r>
            <a:r>
              <a:rPr sz="1600" spc="-20" dirty="0">
                <a:latin typeface="Calibri"/>
                <a:cs typeface="Calibri"/>
              </a:rPr>
              <a:t>отделили.</a:t>
            </a:r>
            <a:r>
              <a:rPr sz="1600" spc="5" dirty="0">
                <a:latin typeface="Calibri"/>
                <a:cs typeface="Calibri"/>
              </a:rPr>
              <a:t> </a:t>
            </a:r>
            <a:r>
              <a:rPr sz="1600" spc="-5" dirty="0">
                <a:latin typeface="Calibri"/>
                <a:cs typeface="Calibri"/>
              </a:rPr>
              <a:t>В</a:t>
            </a:r>
            <a:r>
              <a:rPr sz="1600" spc="5" dirty="0">
                <a:latin typeface="Calibri"/>
                <a:cs typeface="Calibri"/>
              </a:rPr>
              <a:t> </a:t>
            </a:r>
            <a:r>
              <a:rPr sz="1600" spc="-10" dirty="0">
                <a:latin typeface="Calibri"/>
                <a:cs typeface="Calibri"/>
              </a:rPr>
              <a:t>полученном</a:t>
            </a:r>
            <a:r>
              <a:rPr sz="1600" spc="40" dirty="0">
                <a:latin typeface="Calibri"/>
                <a:cs typeface="Calibri"/>
              </a:rPr>
              <a:t> </a:t>
            </a:r>
            <a:r>
              <a:rPr sz="1600" spc="-5" dirty="0">
                <a:latin typeface="Calibri"/>
                <a:cs typeface="Calibri"/>
              </a:rPr>
              <a:t>растворе</a:t>
            </a:r>
            <a:r>
              <a:rPr sz="1600" spc="10" dirty="0">
                <a:latin typeface="Calibri"/>
                <a:cs typeface="Calibri"/>
              </a:rPr>
              <a:t> </a:t>
            </a:r>
            <a:r>
              <a:rPr sz="1600" spc="-5" dirty="0">
                <a:latin typeface="Calibri"/>
                <a:cs typeface="Calibri"/>
              </a:rPr>
              <a:t>не</a:t>
            </a:r>
            <a:endParaRPr sz="1600">
              <a:latin typeface="Calibri"/>
              <a:cs typeface="Calibri"/>
            </a:endParaRPr>
          </a:p>
          <a:p>
            <a:pPr marL="12700" marR="5080">
              <a:lnSpc>
                <a:spcPct val="100000"/>
              </a:lnSpc>
            </a:pPr>
            <a:r>
              <a:rPr sz="1600" spc="-15" dirty="0">
                <a:latin typeface="Calibri"/>
                <a:cs typeface="Calibri"/>
              </a:rPr>
              <a:t>содержалось</a:t>
            </a:r>
            <a:r>
              <a:rPr sz="1600" spc="20" dirty="0">
                <a:latin typeface="Calibri"/>
                <a:cs typeface="Calibri"/>
              </a:rPr>
              <a:t> </a:t>
            </a:r>
            <a:r>
              <a:rPr sz="1600" spc="-5" dirty="0">
                <a:latin typeface="Calibri"/>
                <a:cs typeface="Calibri"/>
              </a:rPr>
              <a:t>ни</a:t>
            </a:r>
            <a:r>
              <a:rPr sz="1600" spc="-10" dirty="0">
                <a:latin typeface="Calibri"/>
                <a:cs typeface="Calibri"/>
              </a:rPr>
              <a:t> </a:t>
            </a:r>
            <a:r>
              <a:rPr sz="1600" spc="-5" dirty="0">
                <a:latin typeface="Calibri"/>
                <a:cs typeface="Calibri"/>
              </a:rPr>
              <a:t>ионов</a:t>
            </a:r>
            <a:r>
              <a:rPr sz="1600" spc="25" dirty="0">
                <a:latin typeface="Calibri"/>
                <a:cs typeface="Calibri"/>
              </a:rPr>
              <a:t> </a:t>
            </a:r>
            <a:r>
              <a:rPr sz="1600" spc="-10" dirty="0">
                <a:latin typeface="Calibri"/>
                <a:cs typeface="Calibri"/>
              </a:rPr>
              <a:t>кальция,</a:t>
            </a:r>
            <a:r>
              <a:rPr sz="1600" spc="5" dirty="0">
                <a:latin typeface="Calibri"/>
                <a:cs typeface="Calibri"/>
              </a:rPr>
              <a:t> </a:t>
            </a:r>
            <a:r>
              <a:rPr sz="1600" spc="-10" dirty="0">
                <a:latin typeface="Calibri"/>
                <a:cs typeface="Calibri"/>
              </a:rPr>
              <a:t>ни</a:t>
            </a:r>
            <a:r>
              <a:rPr sz="1600" spc="5" dirty="0">
                <a:latin typeface="Calibri"/>
                <a:cs typeface="Calibri"/>
              </a:rPr>
              <a:t> </a:t>
            </a:r>
            <a:r>
              <a:rPr sz="1600" spc="-5" dirty="0">
                <a:latin typeface="Calibri"/>
                <a:cs typeface="Calibri"/>
              </a:rPr>
              <a:t>карбонат-ионов.</a:t>
            </a:r>
            <a:r>
              <a:rPr sz="1600" spc="-15" dirty="0">
                <a:latin typeface="Calibri"/>
                <a:cs typeface="Calibri"/>
              </a:rPr>
              <a:t> </a:t>
            </a:r>
            <a:r>
              <a:rPr sz="1600" spc="-5" dirty="0">
                <a:latin typeface="Calibri"/>
                <a:cs typeface="Calibri"/>
              </a:rPr>
              <a:t>К</a:t>
            </a:r>
            <a:r>
              <a:rPr sz="1600" spc="10" dirty="0">
                <a:latin typeface="Calibri"/>
                <a:cs typeface="Calibri"/>
              </a:rPr>
              <a:t> </a:t>
            </a:r>
            <a:r>
              <a:rPr sz="1600" spc="-10" dirty="0">
                <a:latin typeface="Calibri"/>
                <a:cs typeface="Calibri"/>
              </a:rPr>
              <a:t>полученному</a:t>
            </a:r>
            <a:r>
              <a:rPr sz="1600" spc="55" dirty="0">
                <a:latin typeface="Calibri"/>
                <a:cs typeface="Calibri"/>
              </a:rPr>
              <a:t> </a:t>
            </a:r>
            <a:r>
              <a:rPr sz="1600" spc="-5" dirty="0">
                <a:latin typeface="Calibri"/>
                <a:cs typeface="Calibri"/>
              </a:rPr>
              <a:t>раствору</a:t>
            </a:r>
            <a:r>
              <a:rPr sz="1600" spc="5" dirty="0">
                <a:latin typeface="Calibri"/>
                <a:cs typeface="Calibri"/>
              </a:rPr>
              <a:t> </a:t>
            </a:r>
            <a:r>
              <a:rPr sz="1600" spc="-10" dirty="0">
                <a:latin typeface="Calibri"/>
                <a:cs typeface="Calibri"/>
              </a:rPr>
              <a:t>добавили 89,25</a:t>
            </a:r>
            <a:r>
              <a:rPr sz="1600" spc="45" dirty="0">
                <a:latin typeface="Calibri"/>
                <a:cs typeface="Calibri"/>
              </a:rPr>
              <a:t> </a:t>
            </a:r>
            <a:r>
              <a:rPr sz="1600" spc="-5" dirty="0">
                <a:latin typeface="Calibri"/>
                <a:cs typeface="Calibri"/>
              </a:rPr>
              <a:t>г</a:t>
            </a:r>
            <a:r>
              <a:rPr sz="1600" dirty="0">
                <a:latin typeface="Calibri"/>
                <a:cs typeface="Calibri"/>
              </a:rPr>
              <a:t> </a:t>
            </a:r>
            <a:r>
              <a:rPr sz="1600" spc="-5" dirty="0">
                <a:latin typeface="Calibri"/>
                <a:cs typeface="Calibri"/>
              </a:rPr>
              <a:t>раствора </a:t>
            </a:r>
            <a:r>
              <a:rPr sz="1600" spc="-10" dirty="0">
                <a:latin typeface="Calibri"/>
                <a:cs typeface="Calibri"/>
              </a:rPr>
              <a:t>хлорида </a:t>
            </a:r>
            <a:r>
              <a:rPr sz="1600" spc="-5" dirty="0">
                <a:latin typeface="Calibri"/>
                <a:cs typeface="Calibri"/>
              </a:rPr>
              <a:t> алюминия,</a:t>
            </a:r>
            <a:r>
              <a:rPr sz="1600" dirty="0">
                <a:latin typeface="Calibri"/>
                <a:cs typeface="Calibri"/>
              </a:rPr>
              <a:t> </a:t>
            </a:r>
            <a:r>
              <a:rPr sz="1600" spc="-5" dirty="0">
                <a:latin typeface="Calibri"/>
                <a:cs typeface="Calibri"/>
              </a:rPr>
              <a:t>в</a:t>
            </a:r>
            <a:r>
              <a:rPr sz="1600" spc="5" dirty="0">
                <a:latin typeface="Calibri"/>
                <a:cs typeface="Calibri"/>
              </a:rPr>
              <a:t> </a:t>
            </a:r>
            <a:r>
              <a:rPr sz="1600" spc="-20" dirty="0">
                <a:latin typeface="Calibri"/>
                <a:cs typeface="Calibri"/>
              </a:rPr>
              <a:t>результате</a:t>
            </a:r>
            <a:r>
              <a:rPr sz="1600" spc="10" dirty="0">
                <a:latin typeface="Calibri"/>
                <a:cs typeface="Calibri"/>
              </a:rPr>
              <a:t> </a:t>
            </a:r>
            <a:r>
              <a:rPr sz="1600" spc="-10" dirty="0">
                <a:latin typeface="Calibri"/>
                <a:cs typeface="Calibri"/>
              </a:rPr>
              <a:t>массовая</a:t>
            </a:r>
            <a:r>
              <a:rPr sz="1600" spc="30" dirty="0">
                <a:latin typeface="Calibri"/>
                <a:cs typeface="Calibri"/>
              </a:rPr>
              <a:t> </a:t>
            </a:r>
            <a:r>
              <a:rPr sz="1600" spc="-15" dirty="0">
                <a:latin typeface="Calibri"/>
                <a:cs typeface="Calibri"/>
              </a:rPr>
              <a:t>доля</a:t>
            </a:r>
            <a:r>
              <a:rPr sz="1600" dirty="0">
                <a:latin typeface="Calibri"/>
                <a:cs typeface="Calibri"/>
              </a:rPr>
              <a:t> </a:t>
            </a:r>
            <a:r>
              <a:rPr sz="1600" spc="-5" dirty="0">
                <a:latin typeface="Calibri"/>
                <a:cs typeface="Calibri"/>
              </a:rPr>
              <a:t>хлорид-ионов</a:t>
            </a:r>
            <a:r>
              <a:rPr sz="1600" spc="15" dirty="0">
                <a:latin typeface="Calibri"/>
                <a:cs typeface="Calibri"/>
              </a:rPr>
              <a:t> </a:t>
            </a:r>
            <a:r>
              <a:rPr sz="1600" spc="-5" dirty="0">
                <a:latin typeface="Calibri"/>
                <a:cs typeface="Calibri"/>
              </a:rPr>
              <a:t>в </a:t>
            </a:r>
            <a:r>
              <a:rPr sz="1600" spc="-10" dirty="0">
                <a:latin typeface="Calibri"/>
                <a:cs typeface="Calibri"/>
              </a:rPr>
              <a:t>итоговом</a:t>
            </a:r>
            <a:r>
              <a:rPr sz="1600" spc="25" dirty="0">
                <a:latin typeface="Calibri"/>
                <a:cs typeface="Calibri"/>
              </a:rPr>
              <a:t> </a:t>
            </a:r>
            <a:r>
              <a:rPr sz="1600" spc="-5" dirty="0">
                <a:latin typeface="Calibri"/>
                <a:cs typeface="Calibri"/>
              </a:rPr>
              <a:t>растворе</a:t>
            </a:r>
            <a:r>
              <a:rPr sz="1600" spc="10" dirty="0">
                <a:latin typeface="Calibri"/>
                <a:cs typeface="Calibri"/>
              </a:rPr>
              <a:t> </a:t>
            </a:r>
            <a:r>
              <a:rPr sz="1600" spc="-5" dirty="0">
                <a:latin typeface="Calibri"/>
                <a:cs typeface="Calibri"/>
              </a:rPr>
              <a:t>оказалась равна</a:t>
            </a:r>
            <a:r>
              <a:rPr sz="1600" spc="-15" dirty="0">
                <a:latin typeface="Calibri"/>
                <a:cs typeface="Calibri"/>
              </a:rPr>
              <a:t> </a:t>
            </a:r>
            <a:r>
              <a:rPr sz="1600" spc="-10" dirty="0">
                <a:latin typeface="Calibri"/>
                <a:cs typeface="Calibri"/>
              </a:rPr>
              <a:t>6,39%.</a:t>
            </a:r>
            <a:r>
              <a:rPr sz="1600" spc="45" dirty="0">
                <a:latin typeface="Calibri"/>
                <a:cs typeface="Calibri"/>
              </a:rPr>
              <a:t> </a:t>
            </a:r>
            <a:r>
              <a:rPr sz="1600" spc="-5" dirty="0">
                <a:latin typeface="Calibri"/>
                <a:cs typeface="Calibri"/>
              </a:rPr>
              <a:t>Вычислите</a:t>
            </a:r>
            <a:r>
              <a:rPr sz="1600" spc="15" dirty="0">
                <a:latin typeface="Calibri"/>
                <a:cs typeface="Calibri"/>
              </a:rPr>
              <a:t> </a:t>
            </a:r>
            <a:r>
              <a:rPr sz="1600" spc="-10" dirty="0">
                <a:latin typeface="Calibri"/>
                <a:cs typeface="Calibri"/>
              </a:rPr>
              <a:t>массовую </a:t>
            </a:r>
            <a:r>
              <a:rPr sz="1600" spc="-350" dirty="0">
                <a:latin typeface="Calibri"/>
                <a:cs typeface="Calibri"/>
              </a:rPr>
              <a:t> </a:t>
            </a:r>
            <a:r>
              <a:rPr sz="1600" spc="-15" dirty="0">
                <a:latin typeface="Calibri"/>
                <a:cs typeface="Calibri"/>
              </a:rPr>
              <a:t>долю</a:t>
            </a:r>
            <a:r>
              <a:rPr sz="1600" spc="-5" dirty="0">
                <a:latin typeface="Calibri"/>
                <a:cs typeface="Calibri"/>
              </a:rPr>
              <a:t> </a:t>
            </a:r>
            <a:r>
              <a:rPr sz="1600" spc="-10" dirty="0">
                <a:latin typeface="Calibri"/>
                <a:cs typeface="Calibri"/>
              </a:rPr>
              <a:t>хлорида </a:t>
            </a:r>
            <a:r>
              <a:rPr sz="1600" spc="-5" dirty="0">
                <a:latin typeface="Calibri"/>
                <a:cs typeface="Calibri"/>
              </a:rPr>
              <a:t>алюминия в </a:t>
            </a:r>
            <a:r>
              <a:rPr sz="1600" spc="-10" dirty="0">
                <a:latin typeface="Calibri"/>
                <a:cs typeface="Calibri"/>
              </a:rPr>
              <a:t>добавленном</a:t>
            </a:r>
            <a:r>
              <a:rPr sz="1600" spc="5" dirty="0">
                <a:latin typeface="Calibri"/>
                <a:cs typeface="Calibri"/>
              </a:rPr>
              <a:t> </a:t>
            </a:r>
            <a:r>
              <a:rPr sz="1600" spc="-5" dirty="0">
                <a:latin typeface="Calibri"/>
                <a:cs typeface="Calibri"/>
              </a:rPr>
              <a:t>растворе.</a:t>
            </a:r>
            <a:endParaRPr sz="1600">
              <a:latin typeface="Calibri"/>
              <a:cs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5</a:t>
            </a:fld>
            <a:endParaRPr dirty="0"/>
          </a:p>
        </p:txBody>
      </p:sp>
      <p:sp>
        <p:nvSpPr>
          <p:cNvPr id="2" name="object 2"/>
          <p:cNvSpPr txBox="1"/>
          <p:nvPr/>
        </p:nvSpPr>
        <p:spPr>
          <a:xfrm>
            <a:off x="535940" y="386918"/>
            <a:ext cx="10728325" cy="756920"/>
          </a:xfrm>
          <a:prstGeom prst="rect">
            <a:avLst/>
          </a:prstGeom>
        </p:spPr>
        <p:txBody>
          <a:bodyPr vert="horz" wrap="square" lIns="0" tIns="12065" rIns="0" bIns="0" rtlCol="0">
            <a:spAutoFit/>
          </a:bodyPr>
          <a:lstStyle/>
          <a:p>
            <a:pPr marL="12700" marR="5080">
              <a:lnSpc>
                <a:spcPct val="100000"/>
              </a:lnSpc>
              <a:spcBef>
                <a:spcPts val="95"/>
              </a:spcBef>
            </a:pPr>
            <a:r>
              <a:rPr sz="1600" b="1" spc="-15" dirty="0">
                <a:latin typeface="Times New Roman"/>
                <a:cs typeface="Times New Roman"/>
              </a:rPr>
              <a:t>Задача</a:t>
            </a:r>
            <a:r>
              <a:rPr sz="1600" b="1" spc="25" dirty="0">
                <a:latin typeface="Times New Roman"/>
                <a:cs typeface="Times New Roman"/>
              </a:rPr>
              <a:t> </a:t>
            </a:r>
            <a:r>
              <a:rPr sz="1600" b="1" spc="-5" dirty="0">
                <a:latin typeface="Times New Roman"/>
                <a:cs typeface="Times New Roman"/>
              </a:rPr>
              <a:t>1.</a:t>
            </a:r>
            <a:r>
              <a:rPr sz="1600" b="1" spc="20" dirty="0">
                <a:latin typeface="Times New Roman"/>
                <a:cs typeface="Times New Roman"/>
              </a:rPr>
              <a:t> </a:t>
            </a:r>
            <a:r>
              <a:rPr sz="1600" spc="5" dirty="0">
                <a:solidFill>
                  <a:srgbClr val="353535"/>
                </a:solidFill>
                <a:latin typeface="Times New Roman"/>
                <a:cs typeface="Times New Roman"/>
              </a:rPr>
              <a:t>Смесь</a:t>
            </a:r>
            <a:r>
              <a:rPr sz="1600" spc="30" dirty="0">
                <a:solidFill>
                  <a:srgbClr val="353535"/>
                </a:solidFill>
                <a:latin typeface="Times New Roman"/>
                <a:cs typeface="Times New Roman"/>
              </a:rPr>
              <a:t> </a:t>
            </a:r>
            <a:r>
              <a:rPr sz="1600" spc="-10" dirty="0">
                <a:solidFill>
                  <a:srgbClr val="353535"/>
                </a:solidFill>
                <a:latin typeface="Times New Roman"/>
                <a:cs typeface="Times New Roman"/>
              </a:rPr>
              <a:t>оксида</a:t>
            </a:r>
            <a:r>
              <a:rPr sz="1600" spc="20" dirty="0">
                <a:solidFill>
                  <a:srgbClr val="353535"/>
                </a:solidFill>
                <a:latin typeface="Times New Roman"/>
                <a:cs typeface="Times New Roman"/>
              </a:rPr>
              <a:t> </a:t>
            </a:r>
            <a:r>
              <a:rPr sz="1600" spc="-10" dirty="0">
                <a:solidFill>
                  <a:srgbClr val="353535"/>
                </a:solidFill>
                <a:latin typeface="Times New Roman"/>
                <a:cs typeface="Times New Roman"/>
              </a:rPr>
              <a:t>натрия</a:t>
            </a:r>
            <a:r>
              <a:rPr sz="1600" spc="35" dirty="0">
                <a:solidFill>
                  <a:srgbClr val="353535"/>
                </a:solidFill>
                <a:latin typeface="Times New Roman"/>
                <a:cs typeface="Times New Roman"/>
              </a:rPr>
              <a:t> </a:t>
            </a:r>
            <a:r>
              <a:rPr sz="1600" spc="-5" dirty="0">
                <a:solidFill>
                  <a:srgbClr val="353535"/>
                </a:solidFill>
                <a:latin typeface="Times New Roman"/>
                <a:cs typeface="Times New Roman"/>
              </a:rPr>
              <a:t>и</a:t>
            </a:r>
            <a:r>
              <a:rPr sz="1600" spc="40" dirty="0">
                <a:solidFill>
                  <a:srgbClr val="353535"/>
                </a:solidFill>
                <a:latin typeface="Times New Roman"/>
                <a:cs typeface="Times New Roman"/>
              </a:rPr>
              <a:t> </a:t>
            </a:r>
            <a:r>
              <a:rPr sz="1600" spc="-10" dirty="0">
                <a:solidFill>
                  <a:srgbClr val="353535"/>
                </a:solidFill>
                <a:latin typeface="Times New Roman"/>
                <a:cs typeface="Times New Roman"/>
              </a:rPr>
              <a:t>оксида</a:t>
            </a:r>
            <a:r>
              <a:rPr sz="1600" spc="25" dirty="0">
                <a:solidFill>
                  <a:srgbClr val="353535"/>
                </a:solidFill>
                <a:latin typeface="Times New Roman"/>
                <a:cs typeface="Times New Roman"/>
              </a:rPr>
              <a:t> </a:t>
            </a:r>
            <a:r>
              <a:rPr sz="1600" spc="5" dirty="0">
                <a:solidFill>
                  <a:srgbClr val="353535"/>
                </a:solidFill>
                <a:latin typeface="Times New Roman"/>
                <a:cs typeface="Times New Roman"/>
              </a:rPr>
              <a:t>фосфора</a:t>
            </a:r>
            <a:r>
              <a:rPr sz="1600" spc="25" dirty="0">
                <a:solidFill>
                  <a:srgbClr val="353535"/>
                </a:solidFill>
                <a:latin typeface="Times New Roman"/>
                <a:cs typeface="Times New Roman"/>
              </a:rPr>
              <a:t> </a:t>
            </a:r>
            <a:r>
              <a:rPr sz="1600" spc="-5" dirty="0">
                <a:solidFill>
                  <a:srgbClr val="353535"/>
                </a:solidFill>
                <a:latin typeface="Times New Roman"/>
                <a:cs typeface="Times New Roman"/>
              </a:rPr>
              <a:t>(V),</a:t>
            </a:r>
            <a:r>
              <a:rPr sz="1600" spc="30" dirty="0">
                <a:solidFill>
                  <a:srgbClr val="353535"/>
                </a:solidFill>
                <a:latin typeface="Times New Roman"/>
                <a:cs typeface="Times New Roman"/>
              </a:rPr>
              <a:t> </a:t>
            </a:r>
            <a:r>
              <a:rPr sz="1600" spc="-5" dirty="0">
                <a:solidFill>
                  <a:srgbClr val="353535"/>
                </a:solidFill>
                <a:latin typeface="Times New Roman"/>
                <a:cs typeface="Times New Roman"/>
              </a:rPr>
              <a:t>в</a:t>
            </a:r>
            <a:r>
              <a:rPr sz="1600" spc="20" dirty="0">
                <a:solidFill>
                  <a:srgbClr val="353535"/>
                </a:solidFill>
                <a:latin typeface="Times New Roman"/>
                <a:cs typeface="Times New Roman"/>
              </a:rPr>
              <a:t> </a:t>
            </a:r>
            <a:r>
              <a:rPr sz="1600" spc="-25" dirty="0">
                <a:solidFill>
                  <a:srgbClr val="353535"/>
                </a:solidFill>
                <a:latin typeface="Times New Roman"/>
                <a:cs typeface="Times New Roman"/>
              </a:rPr>
              <a:t>которой</a:t>
            </a:r>
            <a:r>
              <a:rPr sz="1600" spc="15" dirty="0">
                <a:solidFill>
                  <a:srgbClr val="353535"/>
                </a:solidFill>
                <a:latin typeface="Times New Roman"/>
                <a:cs typeface="Times New Roman"/>
              </a:rPr>
              <a:t> </a:t>
            </a:r>
            <a:r>
              <a:rPr sz="1600" spc="-10" dirty="0">
                <a:solidFill>
                  <a:srgbClr val="353535"/>
                </a:solidFill>
                <a:latin typeface="Times New Roman"/>
                <a:cs typeface="Times New Roman"/>
              </a:rPr>
              <a:t>соотношение</a:t>
            </a:r>
            <a:r>
              <a:rPr sz="1600" spc="70" dirty="0">
                <a:solidFill>
                  <a:srgbClr val="353535"/>
                </a:solidFill>
                <a:latin typeface="Times New Roman"/>
                <a:cs typeface="Times New Roman"/>
              </a:rPr>
              <a:t> </a:t>
            </a:r>
            <a:r>
              <a:rPr sz="1600" spc="-5" dirty="0">
                <a:solidFill>
                  <a:srgbClr val="353535"/>
                </a:solidFill>
                <a:latin typeface="Times New Roman"/>
                <a:cs typeface="Times New Roman"/>
              </a:rPr>
              <a:t>числа</a:t>
            </a:r>
            <a:r>
              <a:rPr sz="1600" spc="45" dirty="0">
                <a:solidFill>
                  <a:srgbClr val="353535"/>
                </a:solidFill>
                <a:latin typeface="Times New Roman"/>
                <a:cs typeface="Times New Roman"/>
              </a:rPr>
              <a:t> </a:t>
            </a:r>
            <a:r>
              <a:rPr sz="1600" spc="-20" dirty="0">
                <a:solidFill>
                  <a:srgbClr val="353535"/>
                </a:solidFill>
                <a:latin typeface="Times New Roman"/>
                <a:cs typeface="Times New Roman"/>
              </a:rPr>
              <a:t>атомов</a:t>
            </a:r>
            <a:r>
              <a:rPr sz="1600" spc="25" dirty="0">
                <a:solidFill>
                  <a:srgbClr val="353535"/>
                </a:solidFill>
                <a:latin typeface="Times New Roman"/>
                <a:cs typeface="Times New Roman"/>
              </a:rPr>
              <a:t> </a:t>
            </a:r>
            <a:r>
              <a:rPr sz="1600" spc="5" dirty="0">
                <a:solidFill>
                  <a:srgbClr val="353535"/>
                </a:solidFill>
                <a:latin typeface="Times New Roman"/>
                <a:cs typeface="Times New Roman"/>
              </a:rPr>
              <a:t>фосфора</a:t>
            </a:r>
            <a:r>
              <a:rPr sz="1600" spc="25" dirty="0">
                <a:solidFill>
                  <a:srgbClr val="353535"/>
                </a:solidFill>
                <a:latin typeface="Times New Roman"/>
                <a:cs typeface="Times New Roman"/>
              </a:rPr>
              <a:t> </a:t>
            </a:r>
            <a:r>
              <a:rPr sz="1600" spc="-5" dirty="0">
                <a:solidFill>
                  <a:srgbClr val="353535"/>
                </a:solidFill>
                <a:latin typeface="Times New Roman"/>
                <a:cs typeface="Times New Roman"/>
              </a:rPr>
              <a:t>к</a:t>
            </a:r>
            <a:r>
              <a:rPr sz="1600" spc="25" dirty="0">
                <a:solidFill>
                  <a:srgbClr val="353535"/>
                </a:solidFill>
                <a:latin typeface="Times New Roman"/>
                <a:cs typeface="Times New Roman"/>
              </a:rPr>
              <a:t> </a:t>
            </a:r>
            <a:r>
              <a:rPr sz="1600" spc="-5" dirty="0">
                <a:solidFill>
                  <a:srgbClr val="353535"/>
                </a:solidFill>
                <a:latin typeface="Times New Roman"/>
                <a:cs typeface="Times New Roman"/>
              </a:rPr>
              <a:t>числу</a:t>
            </a:r>
            <a:r>
              <a:rPr sz="1600" spc="40" dirty="0">
                <a:solidFill>
                  <a:srgbClr val="353535"/>
                </a:solidFill>
                <a:latin typeface="Times New Roman"/>
                <a:cs typeface="Times New Roman"/>
              </a:rPr>
              <a:t> </a:t>
            </a:r>
            <a:r>
              <a:rPr sz="1600" spc="-20" dirty="0">
                <a:solidFill>
                  <a:srgbClr val="353535"/>
                </a:solidFill>
                <a:latin typeface="Times New Roman"/>
                <a:cs typeface="Times New Roman"/>
              </a:rPr>
              <a:t>атомов </a:t>
            </a:r>
            <a:r>
              <a:rPr sz="1600" spc="-15" dirty="0">
                <a:solidFill>
                  <a:srgbClr val="353535"/>
                </a:solidFill>
                <a:latin typeface="Times New Roman"/>
                <a:cs typeface="Times New Roman"/>
              </a:rPr>
              <a:t> </a:t>
            </a:r>
            <a:r>
              <a:rPr sz="1600" spc="-10" dirty="0">
                <a:solidFill>
                  <a:srgbClr val="353535"/>
                </a:solidFill>
                <a:latin typeface="Times New Roman"/>
                <a:cs typeface="Times New Roman"/>
              </a:rPr>
              <a:t>натрия</a:t>
            </a:r>
            <a:r>
              <a:rPr sz="1600" spc="15" dirty="0">
                <a:solidFill>
                  <a:srgbClr val="353535"/>
                </a:solidFill>
                <a:latin typeface="Times New Roman"/>
                <a:cs typeface="Times New Roman"/>
              </a:rPr>
              <a:t> </a:t>
            </a:r>
            <a:r>
              <a:rPr sz="1600" spc="-5" dirty="0">
                <a:solidFill>
                  <a:srgbClr val="353535"/>
                </a:solidFill>
                <a:latin typeface="Times New Roman"/>
                <a:cs typeface="Times New Roman"/>
              </a:rPr>
              <a:t>равно</a:t>
            </a:r>
            <a:r>
              <a:rPr sz="1600" spc="5" dirty="0">
                <a:solidFill>
                  <a:srgbClr val="353535"/>
                </a:solidFill>
                <a:latin typeface="Times New Roman"/>
                <a:cs typeface="Times New Roman"/>
              </a:rPr>
              <a:t> </a:t>
            </a:r>
            <a:r>
              <a:rPr sz="1600" spc="-5" dirty="0">
                <a:solidFill>
                  <a:srgbClr val="353535"/>
                </a:solidFill>
                <a:latin typeface="Times New Roman"/>
                <a:cs typeface="Times New Roman"/>
              </a:rPr>
              <a:t>7</a:t>
            </a:r>
            <a:r>
              <a:rPr sz="1600" spc="5" dirty="0">
                <a:solidFill>
                  <a:srgbClr val="353535"/>
                </a:solidFill>
                <a:latin typeface="Times New Roman"/>
                <a:cs typeface="Times New Roman"/>
              </a:rPr>
              <a:t> </a:t>
            </a:r>
            <a:r>
              <a:rPr sz="1600" spc="-5" dirty="0">
                <a:solidFill>
                  <a:srgbClr val="353535"/>
                </a:solidFill>
                <a:latin typeface="Times New Roman"/>
                <a:cs typeface="Times New Roman"/>
              </a:rPr>
              <a:t>:</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18, нагрели</a:t>
            </a:r>
            <a:r>
              <a:rPr sz="1600" spc="50" dirty="0">
                <a:solidFill>
                  <a:srgbClr val="353535"/>
                </a:solidFill>
                <a:latin typeface="Times New Roman"/>
                <a:cs typeface="Times New Roman"/>
              </a:rPr>
              <a:t> </a:t>
            </a:r>
            <a:r>
              <a:rPr sz="1600" spc="-5" dirty="0">
                <a:solidFill>
                  <a:srgbClr val="353535"/>
                </a:solidFill>
                <a:latin typeface="Times New Roman"/>
                <a:cs typeface="Times New Roman"/>
              </a:rPr>
              <a:t>и</a:t>
            </a:r>
            <a:r>
              <a:rPr sz="1600" spc="5" dirty="0">
                <a:solidFill>
                  <a:srgbClr val="353535"/>
                </a:solidFill>
                <a:latin typeface="Times New Roman"/>
                <a:cs typeface="Times New Roman"/>
              </a:rPr>
              <a:t> </a:t>
            </a:r>
            <a:r>
              <a:rPr sz="1600" spc="-5" dirty="0">
                <a:solidFill>
                  <a:srgbClr val="353535"/>
                </a:solidFill>
                <a:latin typeface="Times New Roman"/>
                <a:cs typeface="Times New Roman"/>
              </a:rPr>
              <a:t>растворили</a:t>
            </a:r>
            <a:r>
              <a:rPr sz="1600" spc="25" dirty="0">
                <a:solidFill>
                  <a:srgbClr val="353535"/>
                </a:solidFill>
                <a:latin typeface="Times New Roman"/>
                <a:cs typeface="Times New Roman"/>
              </a:rPr>
              <a:t> </a:t>
            </a:r>
            <a:r>
              <a:rPr sz="1600" spc="-5" dirty="0">
                <a:solidFill>
                  <a:srgbClr val="353535"/>
                </a:solidFill>
                <a:latin typeface="Times New Roman"/>
                <a:cs typeface="Times New Roman"/>
              </a:rPr>
              <a:t>в</a:t>
            </a:r>
            <a:r>
              <a:rPr sz="1600" dirty="0">
                <a:solidFill>
                  <a:srgbClr val="353535"/>
                </a:solidFill>
                <a:latin typeface="Times New Roman"/>
                <a:cs typeface="Times New Roman"/>
              </a:rPr>
              <a:t> </a:t>
            </a:r>
            <a:r>
              <a:rPr sz="1600" spc="-10" dirty="0">
                <a:solidFill>
                  <a:srgbClr val="353535"/>
                </a:solidFill>
                <a:latin typeface="Times New Roman"/>
                <a:cs typeface="Times New Roman"/>
              </a:rPr>
              <a:t>горячей</a:t>
            </a:r>
            <a:r>
              <a:rPr sz="1600" spc="5" dirty="0">
                <a:solidFill>
                  <a:srgbClr val="353535"/>
                </a:solidFill>
                <a:latin typeface="Times New Roman"/>
                <a:cs typeface="Times New Roman"/>
              </a:rPr>
              <a:t> </a:t>
            </a:r>
            <a:r>
              <a:rPr sz="1600" spc="-15" dirty="0">
                <a:solidFill>
                  <a:srgbClr val="353535"/>
                </a:solidFill>
                <a:latin typeface="Times New Roman"/>
                <a:cs typeface="Times New Roman"/>
              </a:rPr>
              <a:t>воде.</a:t>
            </a:r>
            <a:r>
              <a:rPr sz="1600" spc="5" dirty="0">
                <a:solidFill>
                  <a:srgbClr val="353535"/>
                </a:solidFill>
                <a:latin typeface="Times New Roman"/>
                <a:cs typeface="Times New Roman"/>
              </a:rPr>
              <a:t> </a:t>
            </a:r>
            <a:r>
              <a:rPr sz="1600" spc="-5" dirty="0">
                <a:solidFill>
                  <a:srgbClr val="353535"/>
                </a:solidFill>
                <a:latin typeface="Times New Roman"/>
                <a:cs typeface="Times New Roman"/>
              </a:rPr>
              <a:t>В</a:t>
            </a:r>
            <a:r>
              <a:rPr sz="1600" dirty="0">
                <a:solidFill>
                  <a:srgbClr val="353535"/>
                </a:solidFill>
                <a:latin typeface="Times New Roman"/>
                <a:cs typeface="Times New Roman"/>
              </a:rPr>
              <a:t> </a:t>
            </a:r>
            <a:r>
              <a:rPr sz="1600" spc="-20" dirty="0">
                <a:solidFill>
                  <a:srgbClr val="353535"/>
                </a:solidFill>
                <a:latin typeface="Times New Roman"/>
                <a:cs typeface="Times New Roman"/>
              </a:rPr>
              <a:t>результате</a:t>
            </a:r>
            <a:r>
              <a:rPr sz="1600" spc="25" dirty="0">
                <a:solidFill>
                  <a:srgbClr val="353535"/>
                </a:solidFill>
                <a:latin typeface="Times New Roman"/>
                <a:cs typeface="Times New Roman"/>
              </a:rPr>
              <a:t> </a:t>
            </a:r>
            <a:r>
              <a:rPr sz="1600" spc="-10" dirty="0">
                <a:solidFill>
                  <a:srgbClr val="353535"/>
                </a:solidFill>
                <a:latin typeface="Times New Roman"/>
                <a:cs typeface="Times New Roman"/>
              </a:rPr>
              <a:t>получили</a:t>
            </a:r>
            <a:r>
              <a:rPr sz="1600" spc="45" dirty="0">
                <a:solidFill>
                  <a:srgbClr val="353535"/>
                </a:solidFill>
                <a:latin typeface="Times New Roman"/>
                <a:cs typeface="Times New Roman"/>
              </a:rPr>
              <a:t> </a:t>
            </a:r>
            <a:r>
              <a:rPr sz="1600" spc="-5" dirty="0">
                <a:solidFill>
                  <a:srgbClr val="353535"/>
                </a:solidFill>
                <a:latin typeface="Times New Roman"/>
                <a:cs typeface="Times New Roman"/>
              </a:rPr>
              <a:t>312,5</a:t>
            </a:r>
            <a:r>
              <a:rPr sz="1600" dirty="0">
                <a:solidFill>
                  <a:srgbClr val="353535"/>
                </a:solidFill>
                <a:latin typeface="Times New Roman"/>
                <a:cs typeface="Times New Roman"/>
              </a:rPr>
              <a:t> </a:t>
            </a:r>
            <a:r>
              <a:rPr sz="1600" spc="-5" dirty="0">
                <a:solidFill>
                  <a:srgbClr val="353535"/>
                </a:solidFill>
                <a:latin typeface="Times New Roman"/>
                <a:cs typeface="Times New Roman"/>
              </a:rPr>
              <a:t>г</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раствора,</a:t>
            </a:r>
            <a:r>
              <a:rPr sz="1600" spc="5" dirty="0">
                <a:solidFill>
                  <a:srgbClr val="353535"/>
                </a:solidFill>
                <a:latin typeface="Times New Roman"/>
                <a:cs typeface="Times New Roman"/>
              </a:rPr>
              <a:t> </a:t>
            </a:r>
            <a:r>
              <a:rPr sz="1600" spc="-5" dirty="0">
                <a:solidFill>
                  <a:srgbClr val="353535"/>
                </a:solidFill>
                <a:latin typeface="Times New Roman"/>
                <a:cs typeface="Times New Roman"/>
              </a:rPr>
              <a:t>в</a:t>
            </a:r>
            <a:r>
              <a:rPr sz="1600" spc="5" dirty="0">
                <a:solidFill>
                  <a:srgbClr val="353535"/>
                </a:solidFill>
                <a:latin typeface="Times New Roman"/>
                <a:cs typeface="Times New Roman"/>
              </a:rPr>
              <a:t> </a:t>
            </a:r>
            <a:r>
              <a:rPr sz="1600" spc="-30" dirty="0">
                <a:solidFill>
                  <a:srgbClr val="353535"/>
                </a:solidFill>
                <a:latin typeface="Times New Roman"/>
                <a:cs typeface="Times New Roman"/>
              </a:rPr>
              <a:t>котором</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массовая</a:t>
            </a:r>
            <a:r>
              <a:rPr sz="1600" spc="20" dirty="0">
                <a:solidFill>
                  <a:srgbClr val="353535"/>
                </a:solidFill>
                <a:latin typeface="Times New Roman"/>
                <a:cs typeface="Times New Roman"/>
              </a:rPr>
              <a:t> </a:t>
            </a:r>
            <a:r>
              <a:rPr sz="1600" spc="-10" dirty="0">
                <a:solidFill>
                  <a:srgbClr val="353535"/>
                </a:solidFill>
                <a:latin typeface="Times New Roman"/>
                <a:cs typeface="Times New Roman"/>
              </a:rPr>
              <a:t>доля </a:t>
            </a:r>
            <a:r>
              <a:rPr sz="1600" spc="-385" dirty="0">
                <a:solidFill>
                  <a:srgbClr val="353535"/>
                </a:solidFill>
                <a:latin typeface="Times New Roman"/>
                <a:cs typeface="Times New Roman"/>
              </a:rPr>
              <a:t> </a:t>
            </a:r>
            <a:r>
              <a:rPr sz="1600" spc="-20" dirty="0">
                <a:solidFill>
                  <a:srgbClr val="353535"/>
                </a:solidFill>
                <a:latin typeface="Times New Roman"/>
                <a:cs typeface="Times New Roman"/>
              </a:rPr>
              <a:t>атомов</a:t>
            </a:r>
            <a:r>
              <a:rPr sz="1600" dirty="0">
                <a:solidFill>
                  <a:srgbClr val="353535"/>
                </a:solidFill>
                <a:latin typeface="Times New Roman"/>
                <a:cs typeface="Times New Roman"/>
              </a:rPr>
              <a:t> </a:t>
            </a:r>
            <a:r>
              <a:rPr sz="1600" spc="-15" dirty="0">
                <a:solidFill>
                  <a:srgbClr val="353535"/>
                </a:solidFill>
                <a:latin typeface="Times New Roman"/>
                <a:cs typeface="Times New Roman"/>
              </a:rPr>
              <a:t>водорода </a:t>
            </a:r>
            <a:r>
              <a:rPr sz="1600" spc="-5" dirty="0">
                <a:solidFill>
                  <a:srgbClr val="353535"/>
                </a:solidFill>
                <a:latin typeface="Times New Roman"/>
                <a:cs typeface="Times New Roman"/>
              </a:rPr>
              <a:t>равна</a:t>
            </a:r>
            <a:r>
              <a:rPr sz="1600" spc="5" dirty="0">
                <a:solidFill>
                  <a:srgbClr val="353535"/>
                </a:solidFill>
                <a:latin typeface="Times New Roman"/>
                <a:cs typeface="Times New Roman"/>
              </a:rPr>
              <a:t> </a:t>
            </a:r>
            <a:r>
              <a:rPr sz="1600" spc="-5" dirty="0">
                <a:solidFill>
                  <a:srgbClr val="353535"/>
                </a:solidFill>
                <a:latin typeface="Times New Roman"/>
                <a:cs typeface="Times New Roman"/>
              </a:rPr>
              <a:t>7,36%.</a:t>
            </a:r>
            <a:r>
              <a:rPr sz="1600" spc="10" dirty="0">
                <a:solidFill>
                  <a:srgbClr val="353535"/>
                </a:solidFill>
                <a:latin typeface="Times New Roman"/>
                <a:cs typeface="Times New Roman"/>
              </a:rPr>
              <a:t> </a:t>
            </a:r>
            <a:r>
              <a:rPr sz="1600" spc="-10" dirty="0">
                <a:solidFill>
                  <a:srgbClr val="353535"/>
                </a:solidFill>
                <a:latin typeface="Times New Roman"/>
                <a:cs typeface="Times New Roman"/>
              </a:rPr>
              <a:t>Определите</a:t>
            </a:r>
            <a:r>
              <a:rPr sz="1600" spc="25" dirty="0">
                <a:solidFill>
                  <a:srgbClr val="353535"/>
                </a:solidFill>
                <a:latin typeface="Times New Roman"/>
                <a:cs typeface="Times New Roman"/>
              </a:rPr>
              <a:t> </a:t>
            </a:r>
            <a:r>
              <a:rPr sz="1600" spc="-15" dirty="0">
                <a:solidFill>
                  <a:srgbClr val="353535"/>
                </a:solidFill>
                <a:latin typeface="Times New Roman"/>
                <a:cs typeface="Times New Roman"/>
              </a:rPr>
              <a:t>массу</a:t>
            </a:r>
            <a:r>
              <a:rPr sz="1600" spc="20" dirty="0">
                <a:solidFill>
                  <a:srgbClr val="353535"/>
                </a:solidFill>
                <a:latin typeface="Times New Roman"/>
                <a:cs typeface="Times New Roman"/>
              </a:rPr>
              <a:t> </a:t>
            </a:r>
            <a:r>
              <a:rPr sz="1600" dirty="0">
                <a:solidFill>
                  <a:srgbClr val="353535"/>
                </a:solidFill>
                <a:latin typeface="Times New Roman"/>
                <a:cs typeface="Times New Roman"/>
              </a:rPr>
              <a:t>фосфата</a:t>
            </a:r>
            <a:r>
              <a:rPr sz="1600" spc="20" dirty="0">
                <a:solidFill>
                  <a:srgbClr val="353535"/>
                </a:solidFill>
                <a:latin typeface="Times New Roman"/>
                <a:cs typeface="Times New Roman"/>
              </a:rPr>
              <a:t> </a:t>
            </a:r>
            <a:r>
              <a:rPr sz="1600" spc="-10" dirty="0">
                <a:solidFill>
                  <a:srgbClr val="353535"/>
                </a:solidFill>
                <a:latin typeface="Times New Roman"/>
                <a:cs typeface="Times New Roman"/>
              </a:rPr>
              <a:t>натрия</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в </a:t>
            </a:r>
            <a:r>
              <a:rPr sz="1600" spc="-15" dirty="0">
                <a:solidFill>
                  <a:srgbClr val="353535"/>
                </a:solidFill>
                <a:latin typeface="Times New Roman"/>
                <a:cs typeface="Times New Roman"/>
              </a:rPr>
              <a:t>полученном</a:t>
            </a:r>
            <a:r>
              <a:rPr sz="1600" spc="45" dirty="0">
                <a:solidFill>
                  <a:srgbClr val="353535"/>
                </a:solidFill>
                <a:latin typeface="Times New Roman"/>
                <a:cs typeface="Times New Roman"/>
              </a:rPr>
              <a:t> </a:t>
            </a:r>
            <a:r>
              <a:rPr sz="1600" spc="-5" dirty="0">
                <a:solidFill>
                  <a:srgbClr val="353535"/>
                </a:solidFill>
                <a:latin typeface="Times New Roman"/>
                <a:cs typeface="Times New Roman"/>
              </a:rPr>
              <a:t>растворе.</a:t>
            </a:r>
            <a:endParaRPr sz="1600">
              <a:latin typeface="Times New Roman"/>
              <a:cs typeface="Times New Roman"/>
            </a:endParaRPr>
          </a:p>
        </p:txBody>
      </p:sp>
      <p:sp>
        <p:nvSpPr>
          <p:cNvPr id="3" name="object 3"/>
          <p:cNvSpPr txBox="1">
            <a:spLocks noGrp="1"/>
          </p:cNvSpPr>
          <p:nvPr>
            <p:ph type="title"/>
          </p:nvPr>
        </p:nvSpPr>
        <p:spPr>
          <a:xfrm>
            <a:off x="535940" y="1384553"/>
            <a:ext cx="2577465" cy="330835"/>
          </a:xfrm>
          <a:prstGeom prst="rect">
            <a:avLst/>
          </a:prstGeom>
        </p:spPr>
        <p:txBody>
          <a:bodyPr vert="horz" wrap="square" lIns="0" tIns="13335" rIns="0" bIns="0" rtlCol="0">
            <a:spAutoFit/>
          </a:bodyPr>
          <a:lstStyle/>
          <a:p>
            <a:pPr marL="12700">
              <a:lnSpc>
                <a:spcPct val="100000"/>
              </a:lnSpc>
              <a:spcBef>
                <a:spcPts val="105"/>
              </a:spcBef>
            </a:pPr>
            <a:r>
              <a:rPr sz="2000" b="1" dirty="0">
                <a:solidFill>
                  <a:srgbClr val="000000"/>
                </a:solidFill>
                <a:latin typeface="Calibri"/>
                <a:cs typeface="Calibri"/>
              </a:rPr>
              <a:t>А)</a:t>
            </a:r>
            <a:r>
              <a:rPr sz="2000" b="1" spc="-25" dirty="0">
                <a:solidFill>
                  <a:srgbClr val="000000"/>
                </a:solidFill>
                <a:latin typeface="Calibri"/>
                <a:cs typeface="Calibri"/>
              </a:rPr>
              <a:t> </a:t>
            </a:r>
            <a:r>
              <a:rPr sz="2000" b="1" spc="-10" dirty="0">
                <a:solidFill>
                  <a:srgbClr val="000000"/>
                </a:solidFill>
                <a:latin typeface="Calibri"/>
                <a:cs typeface="Calibri"/>
              </a:rPr>
              <a:t>Уравнения</a:t>
            </a:r>
            <a:r>
              <a:rPr sz="2000" b="1" spc="-35" dirty="0">
                <a:solidFill>
                  <a:srgbClr val="000000"/>
                </a:solidFill>
                <a:latin typeface="Calibri"/>
                <a:cs typeface="Calibri"/>
              </a:rPr>
              <a:t> </a:t>
            </a:r>
            <a:r>
              <a:rPr sz="2000" b="1" dirty="0">
                <a:solidFill>
                  <a:srgbClr val="000000"/>
                </a:solidFill>
                <a:latin typeface="Calibri"/>
                <a:cs typeface="Calibri"/>
              </a:rPr>
              <a:t>реакций.</a:t>
            </a:r>
            <a:endParaRPr sz="2000">
              <a:latin typeface="Calibri"/>
              <a:cs typeface="Calibri"/>
            </a:endParaRPr>
          </a:p>
        </p:txBody>
      </p:sp>
      <p:sp>
        <p:nvSpPr>
          <p:cNvPr id="4" name="object 4"/>
          <p:cNvSpPr txBox="1"/>
          <p:nvPr/>
        </p:nvSpPr>
        <p:spPr>
          <a:xfrm>
            <a:off x="523240" y="1689354"/>
            <a:ext cx="9642475" cy="2028189"/>
          </a:xfrm>
          <a:prstGeom prst="rect">
            <a:avLst/>
          </a:prstGeom>
        </p:spPr>
        <p:txBody>
          <a:bodyPr vert="horz" wrap="square" lIns="0" tIns="13335" rIns="0" bIns="0" rtlCol="0">
            <a:spAutoFit/>
          </a:bodyPr>
          <a:lstStyle/>
          <a:p>
            <a:pPr marL="81280" marR="1584960" indent="-56515">
              <a:lnSpc>
                <a:spcPct val="100000"/>
              </a:lnSpc>
              <a:spcBef>
                <a:spcPts val="105"/>
              </a:spcBef>
            </a:pPr>
            <a:r>
              <a:rPr sz="2000" spc="-5" dirty="0">
                <a:latin typeface="Calibri"/>
                <a:cs typeface="Calibri"/>
              </a:rPr>
              <a:t>Разбиваем</a:t>
            </a:r>
            <a:r>
              <a:rPr sz="2000" dirty="0">
                <a:latin typeface="Calibri"/>
                <a:cs typeface="Calibri"/>
              </a:rPr>
              <a:t> условие</a:t>
            </a:r>
            <a:r>
              <a:rPr sz="2000" spc="-5" dirty="0">
                <a:latin typeface="Calibri"/>
                <a:cs typeface="Calibri"/>
              </a:rPr>
              <a:t> </a:t>
            </a:r>
            <a:r>
              <a:rPr sz="2000" dirty="0">
                <a:latin typeface="Calibri"/>
                <a:cs typeface="Calibri"/>
              </a:rPr>
              <a:t>на</a:t>
            </a:r>
            <a:r>
              <a:rPr sz="2000" spc="10" dirty="0">
                <a:latin typeface="Calibri"/>
                <a:cs typeface="Calibri"/>
              </a:rPr>
              <a:t> </a:t>
            </a:r>
            <a:r>
              <a:rPr sz="2000" spc="-5" dirty="0">
                <a:latin typeface="Calibri"/>
                <a:cs typeface="Calibri"/>
              </a:rPr>
              <a:t>смысловые</a:t>
            </a:r>
            <a:r>
              <a:rPr sz="2000" spc="5" dirty="0">
                <a:latin typeface="Calibri"/>
                <a:cs typeface="Calibri"/>
              </a:rPr>
              <a:t> </a:t>
            </a:r>
            <a:r>
              <a:rPr sz="2000" spc="-5" dirty="0">
                <a:latin typeface="Calibri"/>
                <a:cs typeface="Calibri"/>
              </a:rPr>
              <a:t>фрагменты,</a:t>
            </a:r>
            <a:r>
              <a:rPr sz="2000" spc="5" dirty="0">
                <a:latin typeface="Calibri"/>
                <a:cs typeface="Calibri"/>
              </a:rPr>
              <a:t> </a:t>
            </a:r>
            <a:r>
              <a:rPr sz="2000" spc="-15" dirty="0">
                <a:latin typeface="Calibri"/>
                <a:cs typeface="Calibri"/>
              </a:rPr>
              <a:t>выделяем</a:t>
            </a:r>
            <a:r>
              <a:rPr sz="2000" spc="20" dirty="0">
                <a:latin typeface="Calibri"/>
                <a:cs typeface="Calibri"/>
              </a:rPr>
              <a:t> </a:t>
            </a:r>
            <a:r>
              <a:rPr sz="2000" dirty="0">
                <a:latin typeface="Calibri"/>
                <a:cs typeface="Calibri"/>
              </a:rPr>
              <a:t>ключевые</a:t>
            </a:r>
            <a:r>
              <a:rPr sz="2000" spc="25" dirty="0">
                <a:latin typeface="Calibri"/>
                <a:cs typeface="Calibri"/>
              </a:rPr>
              <a:t> </a:t>
            </a:r>
            <a:r>
              <a:rPr sz="2000" dirty="0">
                <a:latin typeface="Calibri"/>
                <a:cs typeface="Calibri"/>
              </a:rPr>
              <a:t>слова </a:t>
            </a:r>
            <a:r>
              <a:rPr sz="2000" spc="-440" dirty="0">
                <a:latin typeface="Calibri"/>
                <a:cs typeface="Calibri"/>
              </a:rPr>
              <a:t> </a:t>
            </a:r>
            <a:r>
              <a:rPr sz="2000" dirty="0">
                <a:latin typeface="Calibri"/>
                <a:cs typeface="Calibri"/>
              </a:rPr>
              <a:t>и </a:t>
            </a:r>
            <a:r>
              <a:rPr sz="2000" spc="-5" dirty="0">
                <a:latin typeface="Calibri"/>
                <a:cs typeface="Calibri"/>
              </a:rPr>
              <a:t>понятия,</a:t>
            </a:r>
            <a:r>
              <a:rPr sz="2000" spc="-20" dirty="0">
                <a:latin typeface="Calibri"/>
                <a:cs typeface="Calibri"/>
              </a:rPr>
              <a:t> </a:t>
            </a:r>
            <a:r>
              <a:rPr sz="2000" dirty="0">
                <a:latin typeface="Calibri"/>
                <a:cs typeface="Calibri"/>
              </a:rPr>
              <a:t>и</a:t>
            </a:r>
            <a:r>
              <a:rPr sz="2000" spc="-15" dirty="0">
                <a:latin typeface="Calibri"/>
                <a:cs typeface="Calibri"/>
              </a:rPr>
              <a:t> </a:t>
            </a:r>
            <a:r>
              <a:rPr sz="2000" spc="-5" dirty="0">
                <a:latin typeface="Calibri"/>
                <a:cs typeface="Calibri"/>
              </a:rPr>
              <a:t>составляем </a:t>
            </a:r>
            <a:r>
              <a:rPr sz="2000" dirty="0">
                <a:latin typeface="Calibri"/>
                <a:cs typeface="Calibri"/>
              </a:rPr>
              <a:t>уравнения</a:t>
            </a:r>
            <a:r>
              <a:rPr sz="2000" spc="-15" dirty="0">
                <a:latin typeface="Calibri"/>
                <a:cs typeface="Calibri"/>
              </a:rPr>
              <a:t> </a:t>
            </a:r>
            <a:r>
              <a:rPr sz="2000" spc="-5" dirty="0">
                <a:latin typeface="Calibri"/>
                <a:cs typeface="Calibri"/>
              </a:rPr>
              <a:t>реакций (химическая</a:t>
            </a:r>
            <a:r>
              <a:rPr sz="2000" spc="-20" dirty="0">
                <a:latin typeface="Calibri"/>
                <a:cs typeface="Calibri"/>
              </a:rPr>
              <a:t> </a:t>
            </a:r>
            <a:r>
              <a:rPr sz="2000" dirty="0">
                <a:latin typeface="Calibri"/>
                <a:cs typeface="Calibri"/>
              </a:rPr>
              <a:t>часть</a:t>
            </a:r>
            <a:r>
              <a:rPr sz="2000" spc="-10" dirty="0">
                <a:latin typeface="Calibri"/>
                <a:cs typeface="Calibri"/>
              </a:rPr>
              <a:t> </a:t>
            </a:r>
            <a:r>
              <a:rPr sz="2000" dirty="0">
                <a:latin typeface="Calibri"/>
                <a:cs typeface="Calibri"/>
              </a:rPr>
              <a:t>задачи).</a:t>
            </a:r>
            <a:endParaRPr sz="2000">
              <a:latin typeface="Calibri"/>
              <a:cs typeface="Calibri"/>
            </a:endParaRPr>
          </a:p>
          <a:p>
            <a:pPr marL="149225" marR="17780">
              <a:lnSpc>
                <a:spcPct val="100000"/>
              </a:lnSpc>
              <a:spcBef>
                <a:spcPts val="780"/>
              </a:spcBef>
            </a:pPr>
            <a:r>
              <a:rPr sz="2400" i="1" spc="-5" dirty="0">
                <a:latin typeface="Calibri"/>
                <a:cs typeface="Calibri"/>
              </a:rPr>
              <a:t>1-й </a:t>
            </a:r>
            <a:r>
              <a:rPr sz="2400" i="1" dirty="0">
                <a:latin typeface="Calibri"/>
                <a:cs typeface="Calibri"/>
              </a:rPr>
              <a:t>фрагмент:</a:t>
            </a:r>
            <a:r>
              <a:rPr sz="2400" i="1" spc="-5" dirty="0">
                <a:latin typeface="Calibri"/>
                <a:cs typeface="Calibri"/>
              </a:rPr>
              <a:t> </a:t>
            </a:r>
            <a:r>
              <a:rPr sz="2400" spc="5" dirty="0">
                <a:latin typeface="Calibri"/>
                <a:cs typeface="Calibri"/>
              </a:rPr>
              <a:t>«</a:t>
            </a:r>
            <a:r>
              <a:rPr sz="2000" spc="5" dirty="0">
                <a:solidFill>
                  <a:srgbClr val="353535"/>
                </a:solidFill>
                <a:latin typeface="Times New Roman"/>
                <a:cs typeface="Times New Roman"/>
              </a:rPr>
              <a:t>Смесь</a:t>
            </a:r>
            <a:r>
              <a:rPr sz="2000" spc="105" dirty="0">
                <a:solidFill>
                  <a:srgbClr val="353535"/>
                </a:solidFill>
                <a:latin typeface="Times New Roman"/>
                <a:cs typeface="Times New Roman"/>
              </a:rPr>
              <a:t> </a:t>
            </a:r>
            <a:r>
              <a:rPr sz="2400" b="1" spc="-15" dirty="0">
                <a:solidFill>
                  <a:srgbClr val="FF0000"/>
                </a:solidFill>
                <a:latin typeface="Times New Roman"/>
                <a:cs typeface="Times New Roman"/>
              </a:rPr>
              <a:t>оксида</a:t>
            </a:r>
            <a:r>
              <a:rPr sz="2400" b="1" spc="5" dirty="0">
                <a:solidFill>
                  <a:srgbClr val="FF0000"/>
                </a:solidFill>
                <a:latin typeface="Times New Roman"/>
                <a:cs typeface="Times New Roman"/>
              </a:rPr>
              <a:t> </a:t>
            </a:r>
            <a:r>
              <a:rPr sz="2400" b="1" spc="-15" dirty="0">
                <a:solidFill>
                  <a:srgbClr val="FF0000"/>
                </a:solidFill>
                <a:latin typeface="Times New Roman"/>
                <a:cs typeface="Times New Roman"/>
              </a:rPr>
              <a:t>натрия</a:t>
            </a:r>
            <a:r>
              <a:rPr sz="2400" b="1" spc="15" dirty="0">
                <a:solidFill>
                  <a:srgbClr val="FF0000"/>
                </a:solidFill>
                <a:latin typeface="Times New Roman"/>
                <a:cs typeface="Times New Roman"/>
              </a:rPr>
              <a:t> </a:t>
            </a:r>
            <a:r>
              <a:rPr sz="2400" b="1" dirty="0">
                <a:solidFill>
                  <a:srgbClr val="FF0000"/>
                </a:solidFill>
                <a:latin typeface="Times New Roman"/>
                <a:cs typeface="Times New Roman"/>
              </a:rPr>
              <a:t>и</a:t>
            </a:r>
            <a:r>
              <a:rPr sz="2400" b="1" spc="10" dirty="0">
                <a:solidFill>
                  <a:srgbClr val="FF0000"/>
                </a:solidFill>
                <a:latin typeface="Times New Roman"/>
                <a:cs typeface="Times New Roman"/>
              </a:rPr>
              <a:t> </a:t>
            </a:r>
            <a:r>
              <a:rPr sz="2400" b="1" spc="-15" dirty="0">
                <a:solidFill>
                  <a:srgbClr val="FF0000"/>
                </a:solidFill>
                <a:latin typeface="Times New Roman"/>
                <a:cs typeface="Times New Roman"/>
              </a:rPr>
              <a:t>оксида</a:t>
            </a:r>
            <a:r>
              <a:rPr sz="2400" b="1" spc="5" dirty="0">
                <a:solidFill>
                  <a:srgbClr val="FF0000"/>
                </a:solidFill>
                <a:latin typeface="Times New Roman"/>
                <a:cs typeface="Times New Roman"/>
              </a:rPr>
              <a:t> </a:t>
            </a:r>
            <a:r>
              <a:rPr sz="2400" b="1" spc="-15" dirty="0">
                <a:solidFill>
                  <a:srgbClr val="FF0000"/>
                </a:solidFill>
                <a:latin typeface="Times New Roman"/>
                <a:cs typeface="Times New Roman"/>
              </a:rPr>
              <a:t>фосфора</a:t>
            </a:r>
            <a:r>
              <a:rPr sz="2400" b="1" spc="60" dirty="0">
                <a:solidFill>
                  <a:srgbClr val="FF0000"/>
                </a:solidFill>
                <a:latin typeface="Times New Roman"/>
                <a:cs typeface="Times New Roman"/>
              </a:rPr>
              <a:t> </a:t>
            </a:r>
            <a:r>
              <a:rPr sz="2400" b="1" dirty="0">
                <a:solidFill>
                  <a:srgbClr val="FF0000"/>
                </a:solidFill>
                <a:latin typeface="Times New Roman"/>
                <a:cs typeface="Times New Roman"/>
              </a:rPr>
              <a:t>(V)</a:t>
            </a:r>
            <a:r>
              <a:rPr sz="2400" dirty="0">
                <a:solidFill>
                  <a:srgbClr val="353535"/>
                </a:solidFill>
                <a:latin typeface="Times New Roman"/>
                <a:cs typeface="Times New Roman"/>
              </a:rPr>
              <a:t>, </a:t>
            </a:r>
            <a:r>
              <a:rPr sz="2000" dirty="0">
                <a:solidFill>
                  <a:srgbClr val="353535"/>
                </a:solidFill>
                <a:latin typeface="Times New Roman"/>
                <a:cs typeface="Times New Roman"/>
              </a:rPr>
              <a:t>в</a:t>
            </a:r>
            <a:r>
              <a:rPr sz="2000" spc="5" dirty="0">
                <a:solidFill>
                  <a:srgbClr val="353535"/>
                </a:solidFill>
                <a:latin typeface="Times New Roman"/>
                <a:cs typeface="Times New Roman"/>
              </a:rPr>
              <a:t> </a:t>
            </a:r>
            <a:r>
              <a:rPr sz="2000" spc="-20" dirty="0">
                <a:solidFill>
                  <a:srgbClr val="353535"/>
                </a:solidFill>
                <a:latin typeface="Times New Roman"/>
                <a:cs typeface="Times New Roman"/>
              </a:rPr>
              <a:t>которой </a:t>
            </a:r>
            <a:r>
              <a:rPr sz="2000" spc="-15" dirty="0">
                <a:solidFill>
                  <a:srgbClr val="353535"/>
                </a:solidFill>
                <a:latin typeface="Times New Roman"/>
                <a:cs typeface="Times New Roman"/>
              </a:rPr>
              <a:t> </a:t>
            </a:r>
            <a:r>
              <a:rPr sz="2000" dirty="0">
                <a:solidFill>
                  <a:srgbClr val="353535"/>
                </a:solidFill>
                <a:latin typeface="Times New Roman"/>
                <a:cs typeface="Times New Roman"/>
              </a:rPr>
              <a:t>соотношение</a:t>
            </a:r>
            <a:r>
              <a:rPr sz="2000" spc="-25" dirty="0">
                <a:solidFill>
                  <a:srgbClr val="353535"/>
                </a:solidFill>
                <a:latin typeface="Times New Roman"/>
                <a:cs typeface="Times New Roman"/>
              </a:rPr>
              <a:t> </a:t>
            </a:r>
            <a:r>
              <a:rPr sz="2000" spc="-5" dirty="0">
                <a:solidFill>
                  <a:srgbClr val="353535"/>
                </a:solidFill>
                <a:latin typeface="Times New Roman"/>
                <a:cs typeface="Times New Roman"/>
              </a:rPr>
              <a:t>числа</a:t>
            </a:r>
            <a:r>
              <a:rPr sz="2000" dirty="0">
                <a:solidFill>
                  <a:srgbClr val="353535"/>
                </a:solidFill>
                <a:latin typeface="Times New Roman"/>
                <a:cs typeface="Times New Roman"/>
              </a:rPr>
              <a:t> </a:t>
            </a:r>
            <a:r>
              <a:rPr sz="2000" spc="-20" dirty="0">
                <a:solidFill>
                  <a:srgbClr val="353535"/>
                </a:solidFill>
                <a:latin typeface="Times New Roman"/>
                <a:cs typeface="Times New Roman"/>
              </a:rPr>
              <a:t>атомов</a:t>
            </a:r>
            <a:r>
              <a:rPr sz="2000" spc="-25" dirty="0">
                <a:solidFill>
                  <a:srgbClr val="353535"/>
                </a:solidFill>
                <a:latin typeface="Times New Roman"/>
                <a:cs typeface="Times New Roman"/>
              </a:rPr>
              <a:t> </a:t>
            </a:r>
            <a:r>
              <a:rPr sz="2000" spc="10" dirty="0">
                <a:solidFill>
                  <a:srgbClr val="353535"/>
                </a:solidFill>
                <a:latin typeface="Times New Roman"/>
                <a:cs typeface="Times New Roman"/>
              </a:rPr>
              <a:t>фосфора</a:t>
            </a:r>
            <a:r>
              <a:rPr sz="2000" spc="-25" dirty="0">
                <a:solidFill>
                  <a:srgbClr val="353535"/>
                </a:solidFill>
                <a:latin typeface="Times New Roman"/>
                <a:cs typeface="Times New Roman"/>
              </a:rPr>
              <a:t> </a:t>
            </a:r>
            <a:r>
              <a:rPr sz="2000" dirty="0">
                <a:solidFill>
                  <a:srgbClr val="353535"/>
                </a:solidFill>
                <a:latin typeface="Times New Roman"/>
                <a:cs typeface="Times New Roman"/>
              </a:rPr>
              <a:t>к</a:t>
            </a:r>
            <a:r>
              <a:rPr sz="2000" spc="5" dirty="0">
                <a:solidFill>
                  <a:srgbClr val="353535"/>
                </a:solidFill>
                <a:latin typeface="Times New Roman"/>
                <a:cs typeface="Times New Roman"/>
              </a:rPr>
              <a:t> </a:t>
            </a:r>
            <a:r>
              <a:rPr sz="2000" dirty="0">
                <a:solidFill>
                  <a:srgbClr val="353535"/>
                </a:solidFill>
                <a:latin typeface="Times New Roman"/>
                <a:cs typeface="Times New Roman"/>
              </a:rPr>
              <a:t>числу </a:t>
            </a:r>
            <a:r>
              <a:rPr sz="2000" spc="-20" dirty="0">
                <a:solidFill>
                  <a:srgbClr val="353535"/>
                </a:solidFill>
                <a:latin typeface="Times New Roman"/>
                <a:cs typeface="Times New Roman"/>
              </a:rPr>
              <a:t>атомов</a:t>
            </a:r>
            <a:r>
              <a:rPr sz="2000" spc="-25" dirty="0">
                <a:solidFill>
                  <a:srgbClr val="353535"/>
                </a:solidFill>
                <a:latin typeface="Times New Roman"/>
                <a:cs typeface="Times New Roman"/>
              </a:rPr>
              <a:t> </a:t>
            </a:r>
            <a:r>
              <a:rPr sz="2000" spc="-5" dirty="0">
                <a:solidFill>
                  <a:srgbClr val="353535"/>
                </a:solidFill>
                <a:latin typeface="Times New Roman"/>
                <a:cs typeface="Times New Roman"/>
              </a:rPr>
              <a:t>натрия</a:t>
            </a:r>
            <a:r>
              <a:rPr sz="2000" spc="5" dirty="0">
                <a:solidFill>
                  <a:srgbClr val="353535"/>
                </a:solidFill>
                <a:latin typeface="Times New Roman"/>
                <a:cs typeface="Times New Roman"/>
              </a:rPr>
              <a:t> </a:t>
            </a:r>
            <a:r>
              <a:rPr sz="2000" dirty="0">
                <a:solidFill>
                  <a:srgbClr val="353535"/>
                </a:solidFill>
                <a:latin typeface="Times New Roman"/>
                <a:cs typeface="Times New Roman"/>
              </a:rPr>
              <a:t>равно</a:t>
            </a:r>
            <a:r>
              <a:rPr sz="2000" spc="-5" dirty="0">
                <a:solidFill>
                  <a:srgbClr val="353535"/>
                </a:solidFill>
                <a:latin typeface="Times New Roman"/>
                <a:cs typeface="Times New Roman"/>
              </a:rPr>
              <a:t> </a:t>
            </a:r>
            <a:r>
              <a:rPr sz="2000" dirty="0">
                <a:solidFill>
                  <a:srgbClr val="353535"/>
                </a:solidFill>
                <a:latin typeface="Times New Roman"/>
                <a:cs typeface="Times New Roman"/>
              </a:rPr>
              <a:t>7 :</a:t>
            </a:r>
            <a:r>
              <a:rPr sz="2000" spc="-5" dirty="0">
                <a:solidFill>
                  <a:srgbClr val="353535"/>
                </a:solidFill>
                <a:latin typeface="Times New Roman"/>
                <a:cs typeface="Times New Roman"/>
              </a:rPr>
              <a:t> </a:t>
            </a:r>
            <a:r>
              <a:rPr sz="2000" dirty="0">
                <a:solidFill>
                  <a:srgbClr val="353535"/>
                </a:solidFill>
                <a:latin typeface="Times New Roman"/>
                <a:cs typeface="Times New Roman"/>
              </a:rPr>
              <a:t>18,</a:t>
            </a:r>
            <a:r>
              <a:rPr sz="2000" spc="100" dirty="0">
                <a:solidFill>
                  <a:srgbClr val="353535"/>
                </a:solidFill>
                <a:latin typeface="Times New Roman"/>
                <a:cs typeface="Times New Roman"/>
              </a:rPr>
              <a:t> </a:t>
            </a:r>
            <a:r>
              <a:rPr sz="2400" b="1" spc="-5" dirty="0">
                <a:solidFill>
                  <a:srgbClr val="FF0000"/>
                </a:solidFill>
                <a:latin typeface="Times New Roman"/>
                <a:cs typeface="Times New Roman"/>
              </a:rPr>
              <a:t>нагрели</a:t>
            </a:r>
            <a:r>
              <a:rPr sz="2400" spc="-5" dirty="0">
                <a:solidFill>
                  <a:srgbClr val="353535"/>
                </a:solidFill>
                <a:latin typeface="Times New Roman"/>
                <a:cs typeface="Times New Roman"/>
              </a:rPr>
              <a:t>...</a:t>
            </a:r>
            <a:r>
              <a:rPr sz="2400" spc="15" dirty="0">
                <a:solidFill>
                  <a:srgbClr val="353535"/>
                </a:solidFill>
                <a:latin typeface="Times New Roman"/>
                <a:cs typeface="Times New Roman"/>
              </a:rPr>
              <a:t> </a:t>
            </a:r>
            <a:r>
              <a:rPr sz="2400" dirty="0">
                <a:latin typeface="Calibri"/>
                <a:cs typeface="Calibri"/>
              </a:rPr>
              <a:t>»</a:t>
            </a:r>
            <a:endParaRPr sz="2400">
              <a:latin typeface="Calibri"/>
              <a:cs typeface="Calibri"/>
            </a:endParaRPr>
          </a:p>
          <a:p>
            <a:pPr marL="149225">
              <a:lnSpc>
                <a:spcPct val="100000"/>
              </a:lnSpc>
              <a:spcBef>
                <a:spcPts val="1540"/>
              </a:spcBef>
            </a:pPr>
            <a:r>
              <a:rPr sz="2400" spc="-5" dirty="0">
                <a:latin typeface="Calibri"/>
                <a:cs typeface="Calibri"/>
              </a:rPr>
              <a:t>3Na</a:t>
            </a:r>
            <a:r>
              <a:rPr sz="2400" spc="-7" baseline="-20833" dirty="0">
                <a:latin typeface="Calibri"/>
                <a:cs typeface="Calibri"/>
              </a:rPr>
              <a:t>2</a:t>
            </a:r>
            <a:r>
              <a:rPr sz="2400" spc="-5" dirty="0">
                <a:latin typeface="Calibri"/>
                <a:cs typeface="Calibri"/>
              </a:rPr>
              <a:t>O</a:t>
            </a:r>
            <a:r>
              <a:rPr sz="2400" spc="-15" dirty="0">
                <a:latin typeface="Calibri"/>
                <a:cs typeface="Calibri"/>
              </a:rPr>
              <a:t> </a:t>
            </a:r>
            <a:r>
              <a:rPr sz="2400" dirty="0">
                <a:latin typeface="Calibri"/>
                <a:cs typeface="Calibri"/>
              </a:rPr>
              <a:t>+ </a:t>
            </a:r>
            <a:r>
              <a:rPr sz="2400" spc="-10" dirty="0">
                <a:latin typeface="Calibri"/>
                <a:cs typeface="Calibri"/>
              </a:rPr>
              <a:t>P</a:t>
            </a:r>
            <a:r>
              <a:rPr sz="2400" spc="-15" baseline="-20833" dirty="0">
                <a:latin typeface="Calibri"/>
                <a:cs typeface="Calibri"/>
              </a:rPr>
              <a:t>2</a:t>
            </a:r>
            <a:r>
              <a:rPr sz="2400" spc="-10" dirty="0">
                <a:latin typeface="Calibri"/>
                <a:cs typeface="Calibri"/>
              </a:rPr>
              <a:t>O</a:t>
            </a:r>
            <a:r>
              <a:rPr sz="2400" spc="-15" baseline="-20833" dirty="0">
                <a:latin typeface="Calibri"/>
                <a:cs typeface="Calibri"/>
              </a:rPr>
              <a:t>5</a:t>
            </a:r>
            <a:r>
              <a:rPr sz="2400" spc="262" baseline="-20833" dirty="0">
                <a:latin typeface="Calibri"/>
                <a:cs typeface="Calibri"/>
              </a:rPr>
              <a:t> </a:t>
            </a:r>
            <a:r>
              <a:rPr sz="2400" dirty="0">
                <a:latin typeface="Calibri"/>
                <a:cs typeface="Calibri"/>
              </a:rPr>
              <a:t>=</a:t>
            </a:r>
            <a:r>
              <a:rPr sz="2400" spc="-15" dirty="0">
                <a:latin typeface="Calibri"/>
                <a:cs typeface="Calibri"/>
              </a:rPr>
              <a:t> </a:t>
            </a:r>
            <a:r>
              <a:rPr sz="2400" spc="-5" dirty="0">
                <a:latin typeface="Calibri"/>
                <a:cs typeface="Calibri"/>
              </a:rPr>
              <a:t>2Na</a:t>
            </a:r>
            <a:r>
              <a:rPr sz="2400" spc="-7" baseline="-20833" dirty="0">
                <a:latin typeface="Calibri"/>
                <a:cs typeface="Calibri"/>
              </a:rPr>
              <a:t>3</a:t>
            </a:r>
            <a:r>
              <a:rPr sz="2400" spc="-5" dirty="0">
                <a:latin typeface="Calibri"/>
                <a:cs typeface="Calibri"/>
              </a:rPr>
              <a:t>PO</a:t>
            </a:r>
            <a:r>
              <a:rPr sz="2400" spc="-7" baseline="-20833" dirty="0">
                <a:latin typeface="Calibri"/>
                <a:cs typeface="Calibri"/>
              </a:rPr>
              <a:t>4</a:t>
            </a:r>
            <a:r>
              <a:rPr sz="2400" spc="284" baseline="-20833" dirty="0">
                <a:latin typeface="Calibri"/>
                <a:cs typeface="Calibri"/>
              </a:rPr>
              <a:t> </a:t>
            </a:r>
            <a:r>
              <a:rPr sz="2400" spc="-5" dirty="0">
                <a:latin typeface="Calibri"/>
                <a:cs typeface="Calibri"/>
              </a:rPr>
              <a:t>(1)</a:t>
            </a:r>
            <a:endParaRPr sz="2400">
              <a:latin typeface="Calibri"/>
              <a:cs typeface="Calibri"/>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7149083" y="1222324"/>
            <a:ext cx="2473960" cy="269240"/>
          </a:xfrm>
          <a:prstGeom prst="rect">
            <a:avLst/>
          </a:prstGeom>
        </p:spPr>
        <p:txBody>
          <a:bodyPr vert="horz" wrap="square" lIns="0" tIns="12065" rIns="0" bIns="0" rtlCol="0">
            <a:spAutoFit/>
          </a:bodyPr>
          <a:lstStyle/>
          <a:p>
            <a:pPr marL="38100">
              <a:lnSpc>
                <a:spcPct val="100000"/>
              </a:lnSpc>
              <a:spcBef>
                <a:spcPts val="95"/>
              </a:spcBef>
            </a:pPr>
            <a:r>
              <a:rPr sz="1600" dirty="0">
                <a:latin typeface="Times New Roman"/>
                <a:cs typeface="Times New Roman"/>
              </a:rPr>
              <a:t>CaCl</a:t>
            </a:r>
            <a:r>
              <a:rPr sz="1575" baseline="-21164" dirty="0">
                <a:latin typeface="Times New Roman"/>
                <a:cs typeface="Times New Roman"/>
              </a:rPr>
              <a:t>2</a:t>
            </a:r>
            <a:r>
              <a:rPr sz="1600" dirty="0">
                <a:latin typeface="Times New Roman"/>
                <a:cs typeface="Times New Roman"/>
              </a:rPr>
              <a:t>·6H</a:t>
            </a:r>
            <a:r>
              <a:rPr sz="1575" baseline="-21164" dirty="0">
                <a:latin typeface="Times New Roman"/>
                <a:cs typeface="Times New Roman"/>
              </a:rPr>
              <a:t>2</a:t>
            </a:r>
            <a:r>
              <a:rPr sz="1600" dirty="0">
                <a:latin typeface="Times New Roman"/>
                <a:cs typeface="Times New Roman"/>
              </a:rPr>
              <a:t>O</a:t>
            </a:r>
            <a:r>
              <a:rPr sz="1600" spc="-30" dirty="0">
                <a:latin typeface="Times New Roman"/>
                <a:cs typeface="Times New Roman"/>
              </a:rPr>
              <a:t> </a:t>
            </a:r>
            <a:r>
              <a:rPr sz="1600" spc="-5" dirty="0">
                <a:latin typeface="Times New Roman"/>
                <a:cs typeface="Times New Roman"/>
              </a:rPr>
              <a:t>=</a:t>
            </a:r>
            <a:r>
              <a:rPr sz="1600" spc="-25" dirty="0">
                <a:latin typeface="Times New Roman"/>
                <a:cs typeface="Times New Roman"/>
              </a:rPr>
              <a:t> </a:t>
            </a:r>
            <a:r>
              <a:rPr sz="1600" dirty="0">
                <a:latin typeface="Times New Roman"/>
                <a:cs typeface="Times New Roman"/>
              </a:rPr>
              <a:t>CaCl</a:t>
            </a:r>
            <a:r>
              <a:rPr sz="1575" baseline="-21164" dirty="0">
                <a:latin typeface="Times New Roman"/>
                <a:cs typeface="Times New Roman"/>
              </a:rPr>
              <a:t>2</a:t>
            </a:r>
            <a:r>
              <a:rPr sz="1575" spc="187" baseline="-21164" dirty="0">
                <a:latin typeface="Times New Roman"/>
                <a:cs typeface="Times New Roman"/>
              </a:rPr>
              <a:t> </a:t>
            </a:r>
            <a:r>
              <a:rPr sz="1600" spc="-5" dirty="0">
                <a:latin typeface="Times New Roman"/>
                <a:cs typeface="Times New Roman"/>
              </a:rPr>
              <a:t>+</a:t>
            </a:r>
            <a:r>
              <a:rPr sz="1600" spc="-10" dirty="0">
                <a:latin typeface="Times New Roman"/>
                <a:cs typeface="Times New Roman"/>
              </a:rPr>
              <a:t> </a:t>
            </a:r>
            <a:r>
              <a:rPr sz="1600" dirty="0">
                <a:latin typeface="Times New Roman"/>
                <a:cs typeface="Times New Roman"/>
              </a:rPr>
              <a:t>6H</a:t>
            </a:r>
            <a:r>
              <a:rPr sz="1575" baseline="-21164" dirty="0">
                <a:latin typeface="Times New Roman"/>
                <a:cs typeface="Times New Roman"/>
              </a:rPr>
              <a:t>2</a:t>
            </a:r>
            <a:r>
              <a:rPr sz="1600" dirty="0">
                <a:latin typeface="Times New Roman"/>
                <a:cs typeface="Times New Roman"/>
              </a:rPr>
              <a:t>O</a:t>
            </a:r>
            <a:endParaRPr sz="1600">
              <a:latin typeface="Times New Roman"/>
              <a:cs typeface="Times New Roman"/>
            </a:endParaRPr>
          </a:p>
        </p:txBody>
      </p:sp>
      <p:sp>
        <p:nvSpPr>
          <p:cNvPr id="3" name="object 3"/>
          <p:cNvSpPr txBox="1"/>
          <p:nvPr/>
        </p:nvSpPr>
        <p:spPr>
          <a:xfrm>
            <a:off x="7149083" y="1466468"/>
            <a:ext cx="3013710" cy="269240"/>
          </a:xfrm>
          <a:prstGeom prst="rect">
            <a:avLst/>
          </a:prstGeom>
        </p:spPr>
        <p:txBody>
          <a:bodyPr vert="horz" wrap="square" lIns="0" tIns="12065" rIns="0" bIns="0" rtlCol="0">
            <a:spAutoFit/>
          </a:bodyPr>
          <a:lstStyle/>
          <a:p>
            <a:pPr marL="38100">
              <a:lnSpc>
                <a:spcPct val="100000"/>
              </a:lnSpc>
              <a:spcBef>
                <a:spcPts val="95"/>
              </a:spcBef>
            </a:pPr>
            <a:r>
              <a:rPr sz="1600" dirty="0">
                <a:latin typeface="Times New Roman"/>
                <a:cs typeface="Times New Roman"/>
              </a:rPr>
              <a:t>Na</a:t>
            </a:r>
            <a:r>
              <a:rPr sz="1575" baseline="-21164" dirty="0">
                <a:latin typeface="Times New Roman"/>
                <a:cs typeface="Times New Roman"/>
              </a:rPr>
              <a:t>2</a:t>
            </a:r>
            <a:r>
              <a:rPr sz="1600" dirty="0">
                <a:latin typeface="Times New Roman"/>
                <a:cs typeface="Times New Roman"/>
              </a:rPr>
              <a:t>CO</a:t>
            </a:r>
            <a:r>
              <a:rPr sz="1575" baseline="-21164" dirty="0">
                <a:latin typeface="Times New Roman"/>
                <a:cs typeface="Times New Roman"/>
              </a:rPr>
              <a:t>3</a:t>
            </a:r>
            <a:r>
              <a:rPr sz="1600" dirty="0">
                <a:latin typeface="Times New Roman"/>
                <a:cs typeface="Times New Roman"/>
              </a:rPr>
              <a:t>·10H</a:t>
            </a:r>
            <a:r>
              <a:rPr sz="1575" baseline="-21164" dirty="0">
                <a:latin typeface="Times New Roman"/>
                <a:cs typeface="Times New Roman"/>
              </a:rPr>
              <a:t>2</a:t>
            </a:r>
            <a:r>
              <a:rPr sz="1600" dirty="0">
                <a:latin typeface="Times New Roman"/>
                <a:cs typeface="Times New Roman"/>
              </a:rPr>
              <a:t>O</a:t>
            </a:r>
            <a:r>
              <a:rPr sz="1600" spc="-35" dirty="0">
                <a:latin typeface="Times New Roman"/>
                <a:cs typeface="Times New Roman"/>
              </a:rPr>
              <a:t> </a:t>
            </a:r>
            <a:r>
              <a:rPr sz="1600" spc="-5" dirty="0">
                <a:latin typeface="Times New Roman"/>
                <a:cs typeface="Times New Roman"/>
              </a:rPr>
              <a:t>=</a:t>
            </a:r>
            <a:r>
              <a:rPr sz="1600" spc="-20" dirty="0">
                <a:latin typeface="Times New Roman"/>
                <a:cs typeface="Times New Roman"/>
              </a:rPr>
              <a:t> </a:t>
            </a:r>
            <a:r>
              <a:rPr sz="1600" dirty="0">
                <a:latin typeface="Times New Roman"/>
                <a:cs typeface="Times New Roman"/>
              </a:rPr>
              <a:t>Na</a:t>
            </a:r>
            <a:r>
              <a:rPr sz="1575" baseline="-21164" dirty="0">
                <a:latin typeface="Times New Roman"/>
                <a:cs typeface="Times New Roman"/>
              </a:rPr>
              <a:t>2</a:t>
            </a:r>
            <a:r>
              <a:rPr sz="1600" dirty="0">
                <a:latin typeface="Times New Roman"/>
                <a:cs typeface="Times New Roman"/>
              </a:rPr>
              <a:t>CO</a:t>
            </a:r>
            <a:r>
              <a:rPr sz="1575" baseline="-21164" dirty="0">
                <a:latin typeface="Times New Roman"/>
                <a:cs typeface="Times New Roman"/>
              </a:rPr>
              <a:t>3</a:t>
            </a:r>
            <a:r>
              <a:rPr sz="1575" spc="179" baseline="-21164" dirty="0">
                <a:latin typeface="Times New Roman"/>
                <a:cs typeface="Times New Roman"/>
              </a:rPr>
              <a:t> </a:t>
            </a:r>
            <a:r>
              <a:rPr sz="1600" spc="-5" dirty="0">
                <a:latin typeface="Times New Roman"/>
                <a:cs typeface="Times New Roman"/>
              </a:rPr>
              <a:t>+</a:t>
            </a:r>
            <a:r>
              <a:rPr sz="1600" spc="-20" dirty="0">
                <a:latin typeface="Times New Roman"/>
                <a:cs typeface="Times New Roman"/>
              </a:rPr>
              <a:t> </a:t>
            </a:r>
            <a:r>
              <a:rPr sz="1600" dirty="0">
                <a:latin typeface="Times New Roman"/>
                <a:cs typeface="Times New Roman"/>
              </a:rPr>
              <a:t>10H</a:t>
            </a:r>
            <a:r>
              <a:rPr sz="1575" baseline="-21164" dirty="0">
                <a:latin typeface="Times New Roman"/>
                <a:cs typeface="Times New Roman"/>
              </a:rPr>
              <a:t>2</a:t>
            </a:r>
            <a:r>
              <a:rPr sz="1600" dirty="0">
                <a:latin typeface="Times New Roman"/>
                <a:cs typeface="Times New Roman"/>
              </a:rPr>
              <a:t>O</a:t>
            </a:r>
            <a:endParaRPr sz="1600">
              <a:latin typeface="Times New Roman"/>
              <a:cs typeface="Times New Roman"/>
            </a:endParaRPr>
          </a:p>
        </p:txBody>
      </p:sp>
      <p:sp>
        <p:nvSpPr>
          <p:cNvPr id="4" name="object 4"/>
          <p:cNvSpPr txBox="1"/>
          <p:nvPr/>
        </p:nvSpPr>
        <p:spPr>
          <a:xfrm>
            <a:off x="10535157" y="1222324"/>
            <a:ext cx="295275" cy="513080"/>
          </a:xfrm>
          <a:prstGeom prst="rect">
            <a:avLst/>
          </a:prstGeom>
        </p:spPr>
        <p:txBody>
          <a:bodyPr vert="horz" wrap="square" lIns="0" tIns="12065" rIns="0" bIns="0" rtlCol="0">
            <a:spAutoFit/>
          </a:bodyPr>
          <a:lstStyle/>
          <a:p>
            <a:pPr marL="12700">
              <a:lnSpc>
                <a:spcPct val="100000"/>
              </a:lnSpc>
              <a:spcBef>
                <a:spcPts val="95"/>
              </a:spcBef>
            </a:pPr>
            <a:r>
              <a:rPr sz="1600" spc="-5" dirty="0">
                <a:latin typeface="Times New Roman"/>
                <a:cs typeface="Times New Roman"/>
              </a:rPr>
              <a:t>(1)</a:t>
            </a:r>
            <a:endParaRPr sz="1600">
              <a:latin typeface="Times New Roman"/>
              <a:cs typeface="Times New Roman"/>
            </a:endParaRPr>
          </a:p>
          <a:p>
            <a:pPr marL="44450">
              <a:lnSpc>
                <a:spcPct val="100000"/>
              </a:lnSpc>
            </a:pPr>
            <a:r>
              <a:rPr sz="1600" spc="-10" dirty="0">
                <a:latin typeface="Times New Roman"/>
                <a:cs typeface="Times New Roman"/>
              </a:rPr>
              <a:t>(</a:t>
            </a:r>
            <a:r>
              <a:rPr sz="1600" dirty="0">
                <a:latin typeface="Times New Roman"/>
                <a:cs typeface="Times New Roman"/>
              </a:rPr>
              <a:t>2)</a:t>
            </a:r>
            <a:endParaRPr sz="1600">
              <a:latin typeface="Times New Roman"/>
              <a:cs typeface="Times New Roman"/>
            </a:endParaRPr>
          </a:p>
        </p:txBody>
      </p:sp>
      <p:sp>
        <p:nvSpPr>
          <p:cNvPr id="5" name="object 5"/>
          <p:cNvSpPr txBox="1"/>
          <p:nvPr/>
        </p:nvSpPr>
        <p:spPr>
          <a:xfrm>
            <a:off x="7149083" y="1710308"/>
            <a:ext cx="3671570" cy="269240"/>
          </a:xfrm>
          <a:prstGeom prst="rect">
            <a:avLst/>
          </a:prstGeom>
        </p:spPr>
        <p:txBody>
          <a:bodyPr vert="horz" wrap="square" lIns="0" tIns="12065" rIns="0" bIns="0" rtlCol="0">
            <a:spAutoFit/>
          </a:bodyPr>
          <a:lstStyle/>
          <a:p>
            <a:pPr marL="38100">
              <a:lnSpc>
                <a:spcPct val="100000"/>
              </a:lnSpc>
              <a:spcBef>
                <a:spcPts val="95"/>
              </a:spcBef>
            </a:pPr>
            <a:r>
              <a:rPr sz="1600" dirty="0">
                <a:latin typeface="Times New Roman"/>
                <a:cs typeface="Times New Roman"/>
              </a:rPr>
              <a:t>CaCl</a:t>
            </a:r>
            <a:r>
              <a:rPr sz="1575" baseline="-21164" dirty="0">
                <a:latin typeface="Times New Roman"/>
                <a:cs typeface="Times New Roman"/>
              </a:rPr>
              <a:t>2(1)</a:t>
            </a:r>
            <a:r>
              <a:rPr sz="1575" spc="165" baseline="-21164" dirty="0">
                <a:latin typeface="Times New Roman"/>
                <a:cs typeface="Times New Roman"/>
              </a:rPr>
              <a:t> </a:t>
            </a:r>
            <a:r>
              <a:rPr sz="1600" spc="-5" dirty="0">
                <a:latin typeface="Times New Roman"/>
                <a:cs typeface="Times New Roman"/>
              </a:rPr>
              <a:t>+</a:t>
            </a:r>
            <a:r>
              <a:rPr sz="1600" spc="5" dirty="0">
                <a:latin typeface="Times New Roman"/>
                <a:cs typeface="Times New Roman"/>
              </a:rPr>
              <a:t> </a:t>
            </a:r>
            <a:r>
              <a:rPr sz="1600" dirty="0">
                <a:latin typeface="Times New Roman"/>
                <a:cs typeface="Times New Roman"/>
              </a:rPr>
              <a:t>Na</a:t>
            </a:r>
            <a:r>
              <a:rPr sz="1575" baseline="-21164" dirty="0">
                <a:latin typeface="Times New Roman"/>
                <a:cs typeface="Times New Roman"/>
              </a:rPr>
              <a:t>2</a:t>
            </a:r>
            <a:r>
              <a:rPr sz="1600" dirty="0">
                <a:latin typeface="Times New Roman"/>
                <a:cs typeface="Times New Roman"/>
              </a:rPr>
              <a:t>CO</a:t>
            </a:r>
            <a:r>
              <a:rPr sz="1575" baseline="-21164" dirty="0">
                <a:latin typeface="Times New Roman"/>
                <a:cs typeface="Times New Roman"/>
              </a:rPr>
              <a:t>3(2)</a:t>
            </a:r>
            <a:r>
              <a:rPr sz="1575" spc="150" baseline="-21164" dirty="0">
                <a:latin typeface="Times New Roman"/>
                <a:cs typeface="Times New Roman"/>
              </a:rPr>
              <a:t> </a:t>
            </a:r>
            <a:r>
              <a:rPr sz="1600" spc="-5" dirty="0">
                <a:latin typeface="Times New Roman"/>
                <a:cs typeface="Times New Roman"/>
              </a:rPr>
              <a:t>=</a:t>
            </a:r>
            <a:r>
              <a:rPr sz="1600" dirty="0">
                <a:latin typeface="Times New Roman"/>
                <a:cs typeface="Times New Roman"/>
              </a:rPr>
              <a:t> CaCO</a:t>
            </a:r>
            <a:r>
              <a:rPr sz="1575" baseline="-21164" dirty="0">
                <a:latin typeface="Times New Roman"/>
                <a:cs typeface="Times New Roman"/>
              </a:rPr>
              <a:t>3</a:t>
            </a:r>
            <a:r>
              <a:rPr sz="1600" dirty="0">
                <a:latin typeface="Times New Roman"/>
                <a:cs typeface="Times New Roman"/>
              </a:rPr>
              <a:t>↓</a:t>
            </a:r>
            <a:r>
              <a:rPr sz="1600" spc="-15" dirty="0">
                <a:latin typeface="Times New Roman"/>
                <a:cs typeface="Times New Roman"/>
              </a:rPr>
              <a:t> </a:t>
            </a:r>
            <a:r>
              <a:rPr sz="1600" spc="-5" dirty="0">
                <a:latin typeface="Times New Roman"/>
                <a:cs typeface="Times New Roman"/>
              </a:rPr>
              <a:t>+ 2NaCl (3)</a:t>
            </a:r>
            <a:endParaRPr sz="1600">
              <a:latin typeface="Times New Roman"/>
              <a:cs typeface="Times New Roman"/>
            </a:endParaRPr>
          </a:p>
        </p:txBody>
      </p:sp>
      <p:sp>
        <p:nvSpPr>
          <p:cNvPr id="6" name="object 6"/>
          <p:cNvSpPr txBox="1"/>
          <p:nvPr/>
        </p:nvSpPr>
        <p:spPr>
          <a:xfrm>
            <a:off x="8796273" y="2069973"/>
            <a:ext cx="184785" cy="188595"/>
          </a:xfrm>
          <a:prstGeom prst="rect">
            <a:avLst/>
          </a:prstGeom>
        </p:spPr>
        <p:txBody>
          <a:bodyPr vert="horz" wrap="square" lIns="0" tIns="14604" rIns="0" bIns="0" rtlCol="0">
            <a:spAutoFit/>
          </a:bodyPr>
          <a:lstStyle/>
          <a:p>
            <a:pPr marL="12700">
              <a:lnSpc>
                <a:spcPct val="100000"/>
              </a:lnSpc>
              <a:spcBef>
                <a:spcPts val="114"/>
              </a:spcBef>
            </a:pPr>
            <a:r>
              <a:rPr sz="1050" spc="5" dirty="0">
                <a:latin typeface="Times New Roman"/>
                <a:cs typeface="Times New Roman"/>
              </a:rPr>
              <a:t>(</a:t>
            </a:r>
            <a:r>
              <a:rPr sz="1050" spc="10" dirty="0">
                <a:latin typeface="Times New Roman"/>
                <a:cs typeface="Times New Roman"/>
              </a:rPr>
              <a:t>3</a:t>
            </a:r>
            <a:r>
              <a:rPr sz="1050" spc="5" dirty="0">
                <a:latin typeface="Times New Roman"/>
                <a:cs typeface="Times New Roman"/>
              </a:rPr>
              <a:t>)</a:t>
            </a:r>
            <a:endParaRPr sz="1050">
              <a:latin typeface="Times New Roman"/>
              <a:cs typeface="Times New Roman"/>
            </a:endParaRPr>
          </a:p>
        </p:txBody>
      </p:sp>
      <p:sp>
        <p:nvSpPr>
          <p:cNvPr id="7" name="object 7"/>
          <p:cNvSpPr txBox="1"/>
          <p:nvPr/>
        </p:nvSpPr>
        <p:spPr>
          <a:xfrm>
            <a:off x="7149083" y="1954148"/>
            <a:ext cx="2143125" cy="269240"/>
          </a:xfrm>
          <a:prstGeom prst="rect">
            <a:avLst/>
          </a:prstGeom>
        </p:spPr>
        <p:txBody>
          <a:bodyPr vert="horz" wrap="square" lIns="0" tIns="12065" rIns="0" bIns="0" rtlCol="0">
            <a:spAutoFit/>
          </a:bodyPr>
          <a:lstStyle/>
          <a:p>
            <a:pPr marL="38100">
              <a:lnSpc>
                <a:spcPct val="100000"/>
              </a:lnSpc>
              <a:spcBef>
                <a:spcPts val="95"/>
              </a:spcBef>
              <a:tabLst>
                <a:tab pos="1868170" algn="l"/>
              </a:tabLst>
            </a:pPr>
            <a:r>
              <a:rPr sz="1600" dirty="0">
                <a:latin typeface="Times New Roman"/>
                <a:cs typeface="Times New Roman"/>
              </a:rPr>
              <a:t>NaCl</a:t>
            </a:r>
            <a:r>
              <a:rPr sz="1575" baseline="-21164" dirty="0">
                <a:latin typeface="Times New Roman"/>
                <a:cs typeface="Times New Roman"/>
              </a:rPr>
              <a:t>(3)</a:t>
            </a:r>
            <a:r>
              <a:rPr sz="1575" spc="187" baseline="-21164" dirty="0">
                <a:latin typeface="Times New Roman"/>
                <a:cs typeface="Times New Roman"/>
              </a:rPr>
              <a:t> </a:t>
            </a:r>
            <a:r>
              <a:rPr sz="1600" spc="-5" dirty="0">
                <a:latin typeface="Cambria Math"/>
                <a:cs typeface="Cambria Math"/>
              </a:rPr>
              <a:t>⇄</a:t>
            </a:r>
            <a:r>
              <a:rPr sz="1600" spc="40" dirty="0">
                <a:latin typeface="Cambria Math"/>
                <a:cs typeface="Cambria Math"/>
              </a:rPr>
              <a:t> </a:t>
            </a:r>
            <a:r>
              <a:rPr sz="1600" spc="-5" dirty="0">
                <a:latin typeface="Times New Roman"/>
                <a:cs typeface="Times New Roman"/>
              </a:rPr>
              <a:t>Na</a:t>
            </a:r>
            <a:r>
              <a:rPr sz="1575" spc="-7" baseline="26455" dirty="0">
                <a:latin typeface="Times New Roman"/>
                <a:cs typeface="Times New Roman"/>
              </a:rPr>
              <a:t>+</a:t>
            </a:r>
            <a:r>
              <a:rPr sz="1575" spc="225" baseline="26455" dirty="0">
                <a:latin typeface="Times New Roman"/>
                <a:cs typeface="Times New Roman"/>
              </a:rPr>
              <a:t> </a:t>
            </a:r>
            <a:r>
              <a:rPr sz="1600" spc="-5" dirty="0">
                <a:latin typeface="Times New Roman"/>
                <a:cs typeface="Times New Roman"/>
              </a:rPr>
              <a:t>+</a:t>
            </a:r>
            <a:r>
              <a:rPr sz="1600" dirty="0">
                <a:latin typeface="Times New Roman"/>
                <a:cs typeface="Times New Roman"/>
              </a:rPr>
              <a:t> Cl</a:t>
            </a:r>
            <a:r>
              <a:rPr sz="1575" baseline="26455" dirty="0">
                <a:latin typeface="Times New Roman"/>
                <a:cs typeface="Times New Roman"/>
              </a:rPr>
              <a:t>-	</a:t>
            </a:r>
            <a:r>
              <a:rPr sz="1600" spc="-5" dirty="0">
                <a:latin typeface="Times New Roman"/>
                <a:cs typeface="Times New Roman"/>
              </a:rPr>
              <a:t>(4)</a:t>
            </a:r>
            <a:endParaRPr sz="1600">
              <a:latin typeface="Times New Roman"/>
              <a:cs typeface="Times New Roman"/>
            </a:endParaRPr>
          </a:p>
        </p:txBody>
      </p:sp>
      <p:sp>
        <p:nvSpPr>
          <p:cNvPr id="8" name="object 8"/>
          <p:cNvSpPr txBox="1"/>
          <p:nvPr/>
        </p:nvSpPr>
        <p:spPr>
          <a:xfrm>
            <a:off x="7149083" y="2197988"/>
            <a:ext cx="2030095" cy="269240"/>
          </a:xfrm>
          <a:prstGeom prst="rect">
            <a:avLst/>
          </a:prstGeom>
        </p:spPr>
        <p:txBody>
          <a:bodyPr vert="horz" wrap="square" lIns="0" tIns="12065" rIns="0" bIns="0" rtlCol="0">
            <a:spAutoFit/>
          </a:bodyPr>
          <a:lstStyle/>
          <a:p>
            <a:pPr marL="38100">
              <a:lnSpc>
                <a:spcPct val="100000"/>
              </a:lnSpc>
              <a:spcBef>
                <a:spcPts val="95"/>
              </a:spcBef>
            </a:pPr>
            <a:r>
              <a:rPr sz="1600" dirty="0">
                <a:latin typeface="Times New Roman"/>
                <a:cs typeface="Times New Roman"/>
              </a:rPr>
              <a:t>AlCl</a:t>
            </a:r>
            <a:r>
              <a:rPr sz="1575" baseline="-21164" dirty="0">
                <a:latin typeface="Times New Roman"/>
                <a:cs typeface="Times New Roman"/>
              </a:rPr>
              <a:t>3(доб.)</a:t>
            </a:r>
            <a:r>
              <a:rPr sz="1575" spc="165" baseline="-21164" dirty="0">
                <a:latin typeface="Times New Roman"/>
                <a:cs typeface="Times New Roman"/>
              </a:rPr>
              <a:t> </a:t>
            </a:r>
            <a:r>
              <a:rPr sz="1600" spc="-5" dirty="0">
                <a:latin typeface="Cambria Math"/>
                <a:cs typeface="Cambria Math"/>
              </a:rPr>
              <a:t>⇄</a:t>
            </a:r>
            <a:r>
              <a:rPr sz="1600" spc="-60" dirty="0">
                <a:latin typeface="Cambria Math"/>
                <a:cs typeface="Cambria Math"/>
              </a:rPr>
              <a:t> </a:t>
            </a:r>
            <a:r>
              <a:rPr sz="1600" dirty="0">
                <a:latin typeface="Times New Roman"/>
                <a:cs typeface="Times New Roman"/>
              </a:rPr>
              <a:t>Al</a:t>
            </a:r>
            <a:r>
              <a:rPr sz="1575" baseline="26455" dirty="0">
                <a:latin typeface="Times New Roman"/>
                <a:cs typeface="Times New Roman"/>
              </a:rPr>
              <a:t>3+</a:t>
            </a:r>
            <a:r>
              <a:rPr sz="1575" spc="195" baseline="26455" dirty="0">
                <a:latin typeface="Times New Roman"/>
                <a:cs typeface="Times New Roman"/>
              </a:rPr>
              <a:t> </a:t>
            </a:r>
            <a:r>
              <a:rPr sz="1600" spc="-5" dirty="0">
                <a:latin typeface="Times New Roman"/>
                <a:cs typeface="Times New Roman"/>
              </a:rPr>
              <a:t>+</a:t>
            </a:r>
            <a:r>
              <a:rPr sz="1600" spc="-15" dirty="0">
                <a:latin typeface="Times New Roman"/>
                <a:cs typeface="Times New Roman"/>
              </a:rPr>
              <a:t> </a:t>
            </a:r>
            <a:r>
              <a:rPr sz="1600" dirty="0">
                <a:latin typeface="Times New Roman"/>
                <a:cs typeface="Times New Roman"/>
              </a:rPr>
              <a:t>3Cl</a:t>
            </a:r>
            <a:r>
              <a:rPr sz="1575" baseline="26455" dirty="0">
                <a:latin typeface="Times New Roman"/>
                <a:cs typeface="Times New Roman"/>
              </a:rPr>
              <a:t>-</a:t>
            </a:r>
            <a:endParaRPr sz="1575" baseline="26455">
              <a:latin typeface="Times New Roman"/>
              <a:cs typeface="Times New Roman"/>
            </a:endParaRPr>
          </a:p>
        </p:txBody>
      </p:sp>
      <p:sp>
        <p:nvSpPr>
          <p:cNvPr id="9" name="object 9"/>
          <p:cNvSpPr txBox="1"/>
          <p:nvPr/>
        </p:nvSpPr>
        <p:spPr>
          <a:xfrm>
            <a:off x="9126981" y="2313813"/>
            <a:ext cx="353060" cy="188595"/>
          </a:xfrm>
          <a:prstGeom prst="rect">
            <a:avLst/>
          </a:prstGeom>
        </p:spPr>
        <p:txBody>
          <a:bodyPr vert="horz" wrap="square" lIns="0" tIns="14604" rIns="0" bIns="0" rtlCol="0">
            <a:spAutoFit/>
          </a:bodyPr>
          <a:lstStyle/>
          <a:p>
            <a:pPr marL="12700">
              <a:lnSpc>
                <a:spcPct val="100000"/>
              </a:lnSpc>
              <a:spcBef>
                <a:spcPts val="114"/>
              </a:spcBef>
            </a:pPr>
            <a:r>
              <a:rPr sz="1050" spc="5" dirty="0">
                <a:latin typeface="Times New Roman"/>
                <a:cs typeface="Times New Roman"/>
              </a:rPr>
              <a:t>(</a:t>
            </a:r>
            <a:r>
              <a:rPr sz="1050" spc="-5" dirty="0">
                <a:latin typeface="Times New Roman"/>
                <a:cs typeface="Times New Roman"/>
              </a:rPr>
              <a:t>ло</a:t>
            </a:r>
            <a:r>
              <a:rPr sz="1050" dirty="0">
                <a:latin typeface="Times New Roman"/>
                <a:cs typeface="Times New Roman"/>
              </a:rPr>
              <a:t>б.</a:t>
            </a:r>
            <a:r>
              <a:rPr sz="1050" spc="5" dirty="0">
                <a:latin typeface="Times New Roman"/>
                <a:cs typeface="Times New Roman"/>
              </a:rPr>
              <a:t>)</a:t>
            </a:r>
            <a:endParaRPr sz="1050">
              <a:latin typeface="Times New Roman"/>
              <a:cs typeface="Times New Roman"/>
            </a:endParaRPr>
          </a:p>
        </p:txBody>
      </p:sp>
      <p:sp>
        <p:nvSpPr>
          <p:cNvPr id="10" name="object 10"/>
          <p:cNvSpPr txBox="1"/>
          <p:nvPr/>
        </p:nvSpPr>
        <p:spPr>
          <a:xfrm>
            <a:off x="9504933" y="2197988"/>
            <a:ext cx="262255" cy="269240"/>
          </a:xfrm>
          <a:prstGeom prst="rect">
            <a:avLst/>
          </a:prstGeom>
        </p:spPr>
        <p:txBody>
          <a:bodyPr vert="horz" wrap="square" lIns="0" tIns="12065" rIns="0" bIns="0" rtlCol="0">
            <a:spAutoFit/>
          </a:bodyPr>
          <a:lstStyle/>
          <a:p>
            <a:pPr marL="12700">
              <a:lnSpc>
                <a:spcPct val="100000"/>
              </a:lnSpc>
              <a:spcBef>
                <a:spcPts val="95"/>
              </a:spcBef>
            </a:pPr>
            <a:r>
              <a:rPr sz="1600" spc="-5" dirty="0">
                <a:latin typeface="Times New Roman"/>
                <a:cs typeface="Times New Roman"/>
              </a:rPr>
              <a:t>(5)</a:t>
            </a:r>
            <a:endParaRPr sz="1600">
              <a:latin typeface="Times New Roman"/>
              <a:cs typeface="Times New Roman"/>
            </a:endParaRPr>
          </a:p>
        </p:txBody>
      </p:sp>
      <p:sp>
        <p:nvSpPr>
          <p:cNvPr id="11" name="object 11"/>
          <p:cNvSpPr txBox="1"/>
          <p:nvPr/>
        </p:nvSpPr>
        <p:spPr>
          <a:xfrm>
            <a:off x="712927" y="1272667"/>
            <a:ext cx="5168265" cy="1186815"/>
          </a:xfrm>
          <a:prstGeom prst="rect">
            <a:avLst/>
          </a:prstGeom>
        </p:spPr>
        <p:txBody>
          <a:bodyPr vert="horz" wrap="square" lIns="0" tIns="12065" rIns="0" bIns="0" rtlCol="0">
            <a:spAutoFit/>
          </a:bodyPr>
          <a:lstStyle/>
          <a:p>
            <a:pPr marL="38100" marR="30480">
              <a:lnSpc>
                <a:spcPct val="158800"/>
              </a:lnSpc>
              <a:spcBef>
                <a:spcPts val="95"/>
              </a:spcBef>
            </a:pPr>
            <a:r>
              <a:rPr sz="2400" b="1" spc="-5" dirty="0">
                <a:solidFill>
                  <a:srgbClr val="FF0000"/>
                </a:solidFill>
                <a:latin typeface="Times New Roman"/>
                <a:cs typeface="Times New Roman"/>
              </a:rPr>
              <a:t>Б)</a:t>
            </a:r>
            <a:r>
              <a:rPr sz="2400" b="1" spc="-20" dirty="0">
                <a:solidFill>
                  <a:srgbClr val="FF0000"/>
                </a:solidFill>
                <a:latin typeface="Times New Roman"/>
                <a:cs typeface="Times New Roman"/>
              </a:rPr>
              <a:t> </a:t>
            </a:r>
            <a:r>
              <a:rPr sz="2400" b="1" spc="-45" dirty="0">
                <a:solidFill>
                  <a:srgbClr val="FF0000"/>
                </a:solidFill>
                <a:latin typeface="Times New Roman"/>
                <a:cs typeface="Times New Roman"/>
              </a:rPr>
              <a:t>Главный</a:t>
            </a:r>
            <a:r>
              <a:rPr sz="2400" b="1" spc="20" dirty="0">
                <a:solidFill>
                  <a:srgbClr val="FF0000"/>
                </a:solidFill>
                <a:latin typeface="Times New Roman"/>
                <a:cs typeface="Times New Roman"/>
              </a:rPr>
              <a:t> </a:t>
            </a:r>
            <a:r>
              <a:rPr sz="2400" b="1" spc="-5" dirty="0">
                <a:solidFill>
                  <a:srgbClr val="FF0000"/>
                </a:solidFill>
                <a:latin typeface="Times New Roman"/>
                <a:cs typeface="Times New Roman"/>
              </a:rPr>
              <a:t>вопрос</a:t>
            </a:r>
            <a:r>
              <a:rPr sz="2400" b="1" spc="-15" dirty="0">
                <a:solidFill>
                  <a:srgbClr val="FF0000"/>
                </a:solidFill>
                <a:latin typeface="Times New Roman"/>
                <a:cs typeface="Times New Roman"/>
              </a:rPr>
              <a:t> </a:t>
            </a:r>
            <a:r>
              <a:rPr sz="2400" dirty="0">
                <a:latin typeface="Times New Roman"/>
                <a:cs typeface="Times New Roman"/>
              </a:rPr>
              <a:t>–</a:t>
            </a:r>
            <a:r>
              <a:rPr sz="2400" spc="-10" dirty="0">
                <a:latin typeface="Times New Roman"/>
                <a:cs typeface="Times New Roman"/>
              </a:rPr>
              <a:t> </a:t>
            </a:r>
            <a:r>
              <a:rPr sz="2400" spc="-5" dirty="0">
                <a:latin typeface="Times New Roman"/>
                <a:cs typeface="Times New Roman"/>
              </a:rPr>
              <a:t>найти </a:t>
            </a:r>
            <a:r>
              <a:rPr sz="2400" b="1" dirty="0">
                <a:solidFill>
                  <a:srgbClr val="FF0000"/>
                </a:solidFill>
                <a:latin typeface="Times New Roman"/>
                <a:cs typeface="Times New Roman"/>
              </a:rPr>
              <a:t>(AlCl</a:t>
            </a:r>
            <a:r>
              <a:rPr sz="2400" b="1" baseline="-20833" dirty="0">
                <a:solidFill>
                  <a:srgbClr val="FF0000"/>
                </a:solidFill>
                <a:latin typeface="Times New Roman"/>
                <a:cs typeface="Times New Roman"/>
              </a:rPr>
              <a:t>3</a:t>
            </a:r>
            <a:r>
              <a:rPr sz="2400" b="1" dirty="0">
                <a:solidFill>
                  <a:srgbClr val="FF0000"/>
                </a:solidFill>
                <a:latin typeface="Times New Roman"/>
                <a:cs typeface="Times New Roman"/>
              </a:rPr>
              <a:t>)</a:t>
            </a:r>
            <a:r>
              <a:rPr sz="2400" b="1" baseline="-20833" dirty="0">
                <a:solidFill>
                  <a:srgbClr val="FF0000"/>
                </a:solidFill>
                <a:latin typeface="Times New Roman"/>
                <a:cs typeface="Times New Roman"/>
              </a:rPr>
              <a:t>доб. </a:t>
            </a:r>
            <a:r>
              <a:rPr sz="2400" b="1" spc="-577" baseline="-20833" dirty="0">
                <a:solidFill>
                  <a:srgbClr val="FF0000"/>
                </a:solidFill>
                <a:latin typeface="Times New Roman"/>
                <a:cs typeface="Times New Roman"/>
              </a:rPr>
              <a:t> </a:t>
            </a:r>
            <a:r>
              <a:rPr sz="2400" b="1" dirty="0">
                <a:latin typeface="Times New Roman"/>
                <a:cs typeface="Times New Roman"/>
              </a:rPr>
              <a:t>В)</a:t>
            </a:r>
            <a:r>
              <a:rPr sz="2400" b="1" spc="-10" dirty="0">
                <a:latin typeface="Times New Roman"/>
                <a:cs typeface="Times New Roman"/>
              </a:rPr>
              <a:t> </a:t>
            </a:r>
            <a:r>
              <a:rPr sz="2400" b="1" spc="-25" dirty="0">
                <a:latin typeface="Times New Roman"/>
                <a:cs typeface="Times New Roman"/>
              </a:rPr>
              <a:t>Устанавливаем</a:t>
            </a:r>
            <a:r>
              <a:rPr sz="2400" b="1" spc="15" dirty="0">
                <a:latin typeface="Times New Roman"/>
                <a:cs typeface="Times New Roman"/>
              </a:rPr>
              <a:t> </a:t>
            </a:r>
            <a:r>
              <a:rPr sz="2400" b="1" spc="-5" dirty="0">
                <a:latin typeface="Times New Roman"/>
                <a:cs typeface="Times New Roman"/>
              </a:rPr>
              <a:t>логические</a:t>
            </a:r>
            <a:r>
              <a:rPr sz="2400" b="1" spc="5" dirty="0">
                <a:latin typeface="Times New Roman"/>
                <a:cs typeface="Times New Roman"/>
              </a:rPr>
              <a:t> </a:t>
            </a:r>
            <a:r>
              <a:rPr sz="2400" b="1" spc="-10" dirty="0">
                <a:latin typeface="Times New Roman"/>
                <a:cs typeface="Times New Roman"/>
              </a:rPr>
              <a:t>связи:</a:t>
            </a:r>
            <a:endParaRPr sz="2400">
              <a:latin typeface="Times New Roman"/>
              <a:cs typeface="Times New Roman"/>
            </a:endParaRPr>
          </a:p>
        </p:txBody>
      </p:sp>
      <p:sp>
        <p:nvSpPr>
          <p:cNvPr id="12" name="object 12"/>
          <p:cNvSpPr txBox="1"/>
          <p:nvPr/>
        </p:nvSpPr>
        <p:spPr>
          <a:xfrm>
            <a:off x="1033881" y="2595117"/>
            <a:ext cx="8922385" cy="1489075"/>
          </a:xfrm>
          <a:prstGeom prst="rect">
            <a:avLst/>
          </a:prstGeom>
        </p:spPr>
        <p:txBody>
          <a:bodyPr vert="horz" wrap="square" lIns="0" tIns="12700" rIns="0" bIns="0" rtlCol="0">
            <a:spAutoFit/>
          </a:bodyPr>
          <a:lstStyle/>
          <a:p>
            <a:pPr marL="368300" indent="-330835">
              <a:lnSpc>
                <a:spcPct val="100000"/>
              </a:lnSpc>
              <a:spcBef>
                <a:spcPts val="100"/>
              </a:spcBef>
              <a:buAutoNum type="arabicParenR"/>
              <a:tabLst>
                <a:tab pos="368935" algn="l"/>
              </a:tabLst>
            </a:pPr>
            <a:r>
              <a:rPr sz="2400" dirty="0">
                <a:latin typeface="Times New Roman"/>
                <a:cs typeface="Times New Roman"/>
              </a:rPr>
              <a:t>n(AlCl</a:t>
            </a:r>
            <a:r>
              <a:rPr sz="2400" baseline="-20833" dirty="0">
                <a:latin typeface="Times New Roman"/>
                <a:cs typeface="Times New Roman"/>
              </a:rPr>
              <a:t>3</a:t>
            </a:r>
            <a:r>
              <a:rPr sz="2400" dirty="0">
                <a:latin typeface="Times New Roman"/>
                <a:cs typeface="Times New Roman"/>
              </a:rPr>
              <a:t>)</a:t>
            </a:r>
            <a:r>
              <a:rPr sz="2400" baseline="-20833" dirty="0">
                <a:latin typeface="Times New Roman"/>
                <a:cs typeface="Times New Roman"/>
              </a:rPr>
              <a:t>доб.</a:t>
            </a:r>
            <a:r>
              <a:rPr sz="2400" spc="262" baseline="-20833" dirty="0">
                <a:latin typeface="Times New Roman"/>
                <a:cs typeface="Times New Roman"/>
              </a:rPr>
              <a:t> </a:t>
            </a:r>
            <a:r>
              <a:rPr sz="2400" spc="-10" dirty="0">
                <a:latin typeface="Times New Roman"/>
                <a:cs typeface="Times New Roman"/>
              </a:rPr>
              <a:t>связана</a:t>
            </a:r>
            <a:r>
              <a:rPr sz="2400" spc="-5" dirty="0">
                <a:latin typeface="Times New Roman"/>
                <a:cs typeface="Times New Roman"/>
              </a:rPr>
              <a:t> </a:t>
            </a:r>
            <a:r>
              <a:rPr sz="2400" dirty="0">
                <a:latin typeface="Times New Roman"/>
                <a:cs typeface="Times New Roman"/>
              </a:rPr>
              <a:t>с</a:t>
            </a:r>
            <a:r>
              <a:rPr sz="2400" spc="-20" dirty="0">
                <a:latin typeface="Times New Roman"/>
                <a:cs typeface="Times New Roman"/>
              </a:rPr>
              <a:t> </a:t>
            </a:r>
            <a:r>
              <a:rPr sz="2400" spc="-5" dirty="0">
                <a:latin typeface="Times New Roman"/>
                <a:cs typeface="Times New Roman"/>
              </a:rPr>
              <a:t>n(Cl</a:t>
            </a:r>
            <a:r>
              <a:rPr sz="2400" spc="-7" baseline="24305" dirty="0">
                <a:latin typeface="Times New Roman"/>
                <a:cs typeface="Times New Roman"/>
              </a:rPr>
              <a:t>-</a:t>
            </a:r>
            <a:r>
              <a:rPr sz="2400" spc="-5" dirty="0">
                <a:latin typeface="Times New Roman"/>
                <a:cs typeface="Times New Roman"/>
              </a:rPr>
              <a:t>)</a:t>
            </a:r>
            <a:endParaRPr sz="2400">
              <a:latin typeface="Times New Roman"/>
              <a:cs typeface="Times New Roman"/>
            </a:endParaRPr>
          </a:p>
          <a:p>
            <a:pPr marL="367665" indent="-330200">
              <a:lnSpc>
                <a:spcPct val="100000"/>
              </a:lnSpc>
              <a:buAutoNum type="arabicParenR"/>
              <a:tabLst>
                <a:tab pos="368300" algn="l"/>
              </a:tabLst>
            </a:pPr>
            <a:r>
              <a:rPr sz="2400" spc="-5" dirty="0">
                <a:latin typeface="Times New Roman"/>
                <a:cs typeface="Times New Roman"/>
              </a:rPr>
              <a:t>n(Cl</a:t>
            </a:r>
            <a:r>
              <a:rPr sz="2400" spc="-7" baseline="24305" dirty="0">
                <a:latin typeface="Times New Roman"/>
                <a:cs typeface="Times New Roman"/>
              </a:rPr>
              <a:t>-</a:t>
            </a:r>
            <a:r>
              <a:rPr sz="2400" spc="-5" dirty="0">
                <a:latin typeface="Times New Roman"/>
                <a:cs typeface="Times New Roman"/>
              </a:rPr>
              <a:t>) </a:t>
            </a:r>
            <a:r>
              <a:rPr sz="2400" spc="-10" dirty="0">
                <a:latin typeface="Times New Roman"/>
                <a:cs typeface="Times New Roman"/>
              </a:rPr>
              <a:t>связано</a:t>
            </a:r>
            <a:r>
              <a:rPr sz="2400" spc="15" dirty="0">
                <a:latin typeface="Times New Roman"/>
                <a:cs typeface="Times New Roman"/>
              </a:rPr>
              <a:t> </a:t>
            </a:r>
            <a:r>
              <a:rPr sz="2400" dirty="0">
                <a:latin typeface="Times New Roman"/>
                <a:cs typeface="Times New Roman"/>
              </a:rPr>
              <a:t>с</a:t>
            </a:r>
            <a:r>
              <a:rPr sz="2400" spc="-5" dirty="0">
                <a:latin typeface="Times New Roman"/>
                <a:cs typeface="Times New Roman"/>
              </a:rPr>
              <a:t> </a:t>
            </a:r>
            <a:r>
              <a:rPr sz="2400" dirty="0">
                <a:latin typeface="Times New Roman"/>
                <a:cs typeface="Times New Roman"/>
              </a:rPr>
              <a:t>n(AlCl</a:t>
            </a:r>
            <a:r>
              <a:rPr sz="2400" baseline="-20833" dirty="0">
                <a:latin typeface="Times New Roman"/>
                <a:cs typeface="Times New Roman"/>
              </a:rPr>
              <a:t>3</a:t>
            </a:r>
            <a:r>
              <a:rPr sz="2400" dirty="0">
                <a:latin typeface="Times New Roman"/>
                <a:cs typeface="Times New Roman"/>
              </a:rPr>
              <a:t>)</a:t>
            </a:r>
            <a:r>
              <a:rPr sz="2400" baseline="-20833" dirty="0">
                <a:latin typeface="Times New Roman"/>
                <a:cs typeface="Times New Roman"/>
              </a:rPr>
              <a:t>доб.</a:t>
            </a:r>
            <a:r>
              <a:rPr sz="2400" spc="270" baseline="-20833" dirty="0">
                <a:latin typeface="Times New Roman"/>
                <a:cs typeface="Times New Roman"/>
              </a:rPr>
              <a:t> </a:t>
            </a:r>
            <a:r>
              <a:rPr sz="2400" dirty="0">
                <a:latin typeface="Times New Roman"/>
                <a:cs typeface="Times New Roman"/>
              </a:rPr>
              <a:t>(ур-е</a:t>
            </a:r>
            <a:r>
              <a:rPr sz="2400" spc="-30" dirty="0">
                <a:latin typeface="Times New Roman"/>
                <a:cs typeface="Times New Roman"/>
              </a:rPr>
              <a:t> </a:t>
            </a:r>
            <a:r>
              <a:rPr sz="2400" dirty="0">
                <a:latin typeface="Times New Roman"/>
                <a:cs typeface="Times New Roman"/>
              </a:rPr>
              <a:t>(5))</a:t>
            </a:r>
            <a:r>
              <a:rPr sz="2400" spc="5" dirty="0">
                <a:latin typeface="Times New Roman"/>
                <a:cs typeface="Times New Roman"/>
              </a:rPr>
              <a:t> </a:t>
            </a:r>
            <a:r>
              <a:rPr sz="2400" dirty="0">
                <a:latin typeface="Times New Roman"/>
                <a:cs typeface="Times New Roman"/>
              </a:rPr>
              <a:t>и</a:t>
            </a:r>
            <a:r>
              <a:rPr sz="2400" spc="-5" dirty="0">
                <a:latin typeface="Times New Roman"/>
                <a:cs typeface="Times New Roman"/>
              </a:rPr>
              <a:t> n(NaCl)</a:t>
            </a:r>
            <a:r>
              <a:rPr sz="2400" spc="-7" baseline="-20833" dirty="0">
                <a:latin typeface="Times New Roman"/>
                <a:cs typeface="Times New Roman"/>
              </a:rPr>
              <a:t>обр.</a:t>
            </a:r>
            <a:r>
              <a:rPr sz="2400" spc="-30" baseline="-20833" dirty="0">
                <a:latin typeface="Times New Roman"/>
                <a:cs typeface="Times New Roman"/>
              </a:rPr>
              <a:t> </a:t>
            </a:r>
            <a:r>
              <a:rPr sz="2400" spc="-7" baseline="-20833" dirty="0">
                <a:latin typeface="Times New Roman"/>
                <a:cs typeface="Times New Roman"/>
              </a:rPr>
              <a:t>по</a:t>
            </a:r>
            <a:r>
              <a:rPr sz="2400" spc="15" baseline="-20833" dirty="0">
                <a:latin typeface="Times New Roman"/>
                <a:cs typeface="Times New Roman"/>
              </a:rPr>
              <a:t> </a:t>
            </a:r>
            <a:r>
              <a:rPr sz="2400" spc="-7" baseline="-20833" dirty="0">
                <a:latin typeface="Times New Roman"/>
                <a:cs typeface="Times New Roman"/>
              </a:rPr>
              <a:t>(3)</a:t>
            </a:r>
            <a:r>
              <a:rPr sz="2400" spc="330" baseline="-20833" dirty="0">
                <a:latin typeface="Times New Roman"/>
                <a:cs typeface="Times New Roman"/>
              </a:rPr>
              <a:t> </a:t>
            </a:r>
            <a:r>
              <a:rPr sz="2400" dirty="0">
                <a:latin typeface="Times New Roman"/>
                <a:cs typeface="Times New Roman"/>
              </a:rPr>
              <a:t>(ур-е</a:t>
            </a:r>
            <a:r>
              <a:rPr sz="2400" spc="-30" dirty="0">
                <a:latin typeface="Times New Roman"/>
                <a:cs typeface="Times New Roman"/>
              </a:rPr>
              <a:t> </a:t>
            </a:r>
            <a:r>
              <a:rPr sz="2400" dirty="0">
                <a:latin typeface="Times New Roman"/>
                <a:cs typeface="Times New Roman"/>
              </a:rPr>
              <a:t>(4))</a:t>
            </a:r>
            <a:endParaRPr sz="2400">
              <a:latin typeface="Times New Roman"/>
              <a:cs typeface="Times New Roman"/>
            </a:endParaRPr>
          </a:p>
          <a:p>
            <a:pPr marL="368300" indent="-330835">
              <a:lnSpc>
                <a:spcPct val="100000"/>
              </a:lnSpc>
              <a:buAutoNum type="arabicParenR"/>
              <a:tabLst>
                <a:tab pos="368935" algn="l"/>
              </a:tabLst>
            </a:pPr>
            <a:r>
              <a:rPr sz="2400" spc="-5" dirty="0">
                <a:latin typeface="Times New Roman"/>
                <a:cs typeface="Times New Roman"/>
              </a:rPr>
              <a:t>n(NaCl)</a:t>
            </a:r>
            <a:r>
              <a:rPr sz="2400" spc="-15" dirty="0">
                <a:latin typeface="Times New Roman"/>
                <a:cs typeface="Times New Roman"/>
              </a:rPr>
              <a:t> </a:t>
            </a:r>
            <a:r>
              <a:rPr sz="2400" spc="-10" dirty="0">
                <a:latin typeface="Times New Roman"/>
                <a:cs typeface="Times New Roman"/>
              </a:rPr>
              <a:t>связана</a:t>
            </a:r>
            <a:r>
              <a:rPr sz="2400" dirty="0">
                <a:latin typeface="Times New Roman"/>
                <a:cs typeface="Times New Roman"/>
              </a:rPr>
              <a:t> с</a:t>
            </a:r>
            <a:r>
              <a:rPr sz="2400" spc="-5" dirty="0">
                <a:latin typeface="Times New Roman"/>
                <a:cs typeface="Times New Roman"/>
              </a:rPr>
              <a:t> </a:t>
            </a:r>
            <a:r>
              <a:rPr sz="2400" dirty="0">
                <a:latin typeface="Times New Roman"/>
                <a:cs typeface="Times New Roman"/>
              </a:rPr>
              <a:t>n(CaCl</a:t>
            </a:r>
            <a:r>
              <a:rPr sz="2400" baseline="-20833" dirty="0">
                <a:latin typeface="Times New Roman"/>
                <a:cs typeface="Times New Roman"/>
              </a:rPr>
              <a:t>2</a:t>
            </a:r>
            <a:r>
              <a:rPr sz="2400" dirty="0">
                <a:latin typeface="Times New Roman"/>
                <a:cs typeface="Times New Roman"/>
              </a:rPr>
              <a:t>)/n(Na</a:t>
            </a:r>
            <a:r>
              <a:rPr sz="2400" baseline="-20833" dirty="0">
                <a:latin typeface="Times New Roman"/>
                <a:cs typeface="Times New Roman"/>
              </a:rPr>
              <a:t>2</a:t>
            </a:r>
            <a:r>
              <a:rPr sz="2400" dirty="0">
                <a:latin typeface="Times New Roman"/>
                <a:cs typeface="Times New Roman"/>
              </a:rPr>
              <a:t>CO</a:t>
            </a:r>
            <a:r>
              <a:rPr sz="2400" baseline="-20833" dirty="0">
                <a:latin typeface="Times New Roman"/>
                <a:cs typeface="Times New Roman"/>
              </a:rPr>
              <a:t>3</a:t>
            </a:r>
            <a:r>
              <a:rPr sz="2400" dirty="0">
                <a:latin typeface="Times New Roman"/>
                <a:cs typeface="Times New Roman"/>
              </a:rPr>
              <a:t>)</a:t>
            </a:r>
            <a:r>
              <a:rPr sz="2400" spc="-25" dirty="0">
                <a:latin typeface="Times New Roman"/>
                <a:cs typeface="Times New Roman"/>
              </a:rPr>
              <a:t> </a:t>
            </a:r>
            <a:r>
              <a:rPr sz="2400" dirty="0">
                <a:latin typeface="Times New Roman"/>
                <a:cs typeface="Times New Roman"/>
              </a:rPr>
              <a:t>(ур-е</a:t>
            </a:r>
            <a:r>
              <a:rPr sz="2400" spc="-35" dirty="0">
                <a:latin typeface="Times New Roman"/>
                <a:cs typeface="Times New Roman"/>
              </a:rPr>
              <a:t> </a:t>
            </a:r>
            <a:r>
              <a:rPr sz="2400" dirty="0">
                <a:latin typeface="Times New Roman"/>
                <a:cs typeface="Times New Roman"/>
              </a:rPr>
              <a:t>(3))</a:t>
            </a:r>
            <a:endParaRPr sz="2400">
              <a:latin typeface="Times New Roman"/>
              <a:cs typeface="Times New Roman"/>
            </a:endParaRPr>
          </a:p>
          <a:p>
            <a:pPr marL="368300" indent="-330835">
              <a:lnSpc>
                <a:spcPct val="100000"/>
              </a:lnSpc>
              <a:buAutoNum type="arabicParenR"/>
              <a:tabLst>
                <a:tab pos="368935" algn="l"/>
              </a:tabLst>
            </a:pPr>
            <a:r>
              <a:rPr sz="2400" dirty="0">
                <a:latin typeface="Times New Roman"/>
                <a:cs typeface="Times New Roman"/>
              </a:rPr>
              <a:t>n(CaCl</a:t>
            </a:r>
            <a:r>
              <a:rPr sz="2400" baseline="-20833" dirty="0">
                <a:latin typeface="Times New Roman"/>
                <a:cs typeface="Times New Roman"/>
              </a:rPr>
              <a:t>2</a:t>
            </a:r>
            <a:r>
              <a:rPr sz="2400" dirty="0">
                <a:latin typeface="Times New Roman"/>
                <a:cs typeface="Times New Roman"/>
              </a:rPr>
              <a:t>)</a:t>
            </a:r>
            <a:r>
              <a:rPr sz="2400" spc="-20" dirty="0">
                <a:latin typeface="Times New Roman"/>
                <a:cs typeface="Times New Roman"/>
              </a:rPr>
              <a:t> </a:t>
            </a:r>
            <a:r>
              <a:rPr sz="2400" dirty="0">
                <a:latin typeface="Times New Roman"/>
                <a:cs typeface="Times New Roman"/>
              </a:rPr>
              <a:t>и </a:t>
            </a:r>
            <a:r>
              <a:rPr sz="2400" spc="-5" dirty="0">
                <a:latin typeface="Times New Roman"/>
                <a:cs typeface="Times New Roman"/>
              </a:rPr>
              <a:t>n(Na</a:t>
            </a:r>
            <a:r>
              <a:rPr sz="2400" spc="-7" baseline="-20833" dirty="0">
                <a:latin typeface="Times New Roman"/>
                <a:cs typeface="Times New Roman"/>
              </a:rPr>
              <a:t>2</a:t>
            </a:r>
            <a:r>
              <a:rPr sz="2400" spc="-5" dirty="0">
                <a:latin typeface="Times New Roman"/>
                <a:cs typeface="Times New Roman"/>
              </a:rPr>
              <a:t>CO</a:t>
            </a:r>
            <a:r>
              <a:rPr sz="2400" spc="-7" baseline="-20833" dirty="0">
                <a:latin typeface="Times New Roman"/>
                <a:cs typeface="Times New Roman"/>
              </a:rPr>
              <a:t>3</a:t>
            </a:r>
            <a:r>
              <a:rPr sz="2400" spc="-5" dirty="0">
                <a:latin typeface="Times New Roman"/>
                <a:cs typeface="Times New Roman"/>
              </a:rPr>
              <a:t>)</a:t>
            </a:r>
            <a:r>
              <a:rPr sz="2400" spc="15" dirty="0">
                <a:latin typeface="Times New Roman"/>
                <a:cs typeface="Times New Roman"/>
              </a:rPr>
              <a:t> </a:t>
            </a:r>
            <a:r>
              <a:rPr sz="2400" spc="-10" dirty="0">
                <a:latin typeface="Times New Roman"/>
                <a:cs typeface="Times New Roman"/>
              </a:rPr>
              <a:t>связаны</a:t>
            </a:r>
            <a:r>
              <a:rPr sz="2400" spc="-5" dirty="0">
                <a:latin typeface="Times New Roman"/>
                <a:cs typeface="Times New Roman"/>
              </a:rPr>
              <a:t> </a:t>
            </a:r>
            <a:r>
              <a:rPr sz="2400" dirty="0">
                <a:latin typeface="Times New Roman"/>
                <a:cs typeface="Times New Roman"/>
              </a:rPr>
              <a:t>с</a:t>
            </a:r>
            <a:r>
              <a:rPr sz="2400" spc="5" dirty="0">
                <a:latin typeface="Times New Roman"/>
                <a:cs typeface="Times New Roman"/>
              </a:rPr>
              <a:t> </a:t>
            </a:r>
            <a:r>
              <a:rPr sz="2400" spc="-15" dirty="0">
                <a:latin typeface="Times New Roman"/>
                <a:cs typeface="Times New Roman"/>
              </a:rPr>
              <a:t>m(H</a:t>
            </a:r>
            <a:r>
              <a:rPr sz="2400" spc="-22" baseline="-20833" dirty="0">
                <a:latin typeface="Times New Roman"/>
                <a:cs typeface="Times New Roman"/>
              </a:rPr>
              <a:t>2</a:t>
            </a:r>
            <a:r>
              <a:rPr sz="2400" spc="-15" dirty="0">
                <a:latin typeface="Times New Roman"/>
                <a:cs typeface="Times New Roman"/>
              </a:rPr>
              <a:t>O)</a:t>
            </a:r>
            <a:r>
              <a:rPr sz="2400" spc="-22" baseline="-20833" dirty="0">
                <a:latin typeface="Times New Roman"/>
                <a:cs typeface="Times New Roman"/>
              </a:rPr>
              <a:t>(крист.)</a:t>
            </a:r>
            <a:r>
              <a:rPr sz="2400" spc="367" baseline="-20833" dirty="0">
                <a:latin typeface="Times New Roman"/>
                <a:cs typeface="Times New Roman"/>
              </a:rPr>
              <a:t> </a:t>
            </a:r>
            <a:r>
              <a:rPr sz="2400" dirty="0">
                <a:latin typeface="Times New Roman"/>
                <a:cs typeface="Times New Roman"/>
              </a:rPr>
              <a:t>(уравнения</a:t>
            </a:r>
            <a:r>
              <a:rPr sz="2400" spc="-25" dirty="0">
                <a:latin typeface="Times New Roman"/>
                <a:cs typeface="Times New Roman"/>
              </a:rPr>
              <a:t> </a:t>
            </a:r>
            <a:r>
              <a:rPr sz="2400" dirty="0">
                <a:latin typeface="Times New Roman"/>
                <a:cs typeface="Times New Roman"/>
              </a:rPr>
              <a:t>(1) и (2))</a:t>
            </a:r>
            <a:endParaRPr sz="2400">
              <a:latin typeface="Times New Roman"/>
              <a:cs typeface="Times New Roman"/>
            </a:endParaRPr>
          </a:p>
        </p:txBody>
      </p:sp>
      <p:sp>
        <p:nvSpPr>
          <p:cNvPr id="13" name="object 13"/>
          <p:cNvSpPr txBox="1"/>
          <p:nvPr/>
        </p:nvSpPr>
        <p:spPr>
          <a:xfrm>
            <a:off x="466750" y="76326"/>
            <a:ext cx="10423525" cy="1244600"/>
          </a:xfrm>
          <a:prstGeom prst="rect">
            <a:avLst/>
          </a:prstGeom>
        </p:spPr>
        <p:txBody>
          <a:bodyPr vert="horz" wrap="square" lIns="0" tIns="12065" rIns="0" bIns="0" rtlCol="0">
            <a:spAutoFit/>
          </a:bodyPr>
          <a:lstStyle/>
          <a:p>
            <a:pPr marL="12700">
              <a:lnSpc>
                <a:spcPct val="100000"/>
              </a:lnSpc>
              <a:spcBef>
                <a:spcPts val="95"/>
              </a:spcBef>
            </a:pPr>
            <a:r>
              <a:rPr sz="1600" b="1" spc="-5" dirty="0">
                <a:latin typeface="Calibri"/>
                <a:cs typeface="Calibri"/>
              </a:rPr>
              <a:t>Пример</a:t>
            </a:r>
            <a:r>
              <a:rPr sz="1600" b="1" spc="20" dirty="0">
                <a:latin typeface="Calibri"/>
                <a:cs typeface="Calibri"/>
              </a:rPr>
              <a:t> </a:t>
            </a:r>
            <a:r>
              <a:rPr sz="1600" b="1" spc="-5" dirty="0">
                <a:latin typeface="Calibri"/>
                <a:cs typeface="Calibri"/>
              </a:rPr>
              <a:t>5.</a:t>
            </a:r>
            <a:r>
              <a:rPr sz="1600" b="1" spc="5" dirty="0">
                <a:latin typeface="Calibri"/>
                <a:cs typeface="Calibri"/>
              </a:rPr>
              <a:t> </a:t>
            </a:r>
            <a:r>
              <a:rPr sz="1600" spc="-10" dirty="0">
                <a:latin typeface="Calibri"/>
                <a:cs typeface="Calibri"/>
              </a:rPr>
              <a:t>Смесь</a:t>
            </a:r>
            <a:r>
              <a:rPr sz="1600" spc="20" dirty="0">
                <a:latin typeface="Calibri"/>
                <a:cs typeface="Calibri"/>
              </a:rPr>
              <a:t> </a:t>
            </a:r>
            <a:r>
              <a:rPr sz="1600" spc="-5" dirty="0">
                <a:latin typeface="Calibri"/>
                <a:cs typeface="Calibri"/>
              </a:rPr>
              <a:t>гексагидрата</a:t>
            </a:r>
            <a:r>
              <a:rPr sz="1600" spc="-15" dirty="0">
                <a:latin typeface="Calibri"/>
                <a:cs typeface="Calibri"/>
              </a:rPr>
              <a:t> </a:t>
            </a:r>
            <a:r>
              <a:rPr sz="1600" spc="-10" dirty="0">
                <a:latin typeface="Calibri"/>
                <a:cs typeface="Calibri"/>
              </a:rPr>
              <a:t>хлорида</a:t>
            </a:r>
            <a:r>
              <a:rPr sz="1600" spc="-5" dirty="0">
                <a:latin typeface="Calibri"/>
                <a:cs typeface="Calibri"/>
              </a:rPr>
              <a:t> </a:t>
            </a:r>
            <a:r>
              <a:rPr sz="1600" spc="-10" dirty="0">
                <a:latin typeface="Calibri"/>
                <a:cs typeface="Calibri"/>
              </a:rPr>
              <a:t>кальция</a:t>
            </a:r>
            <a:r>
              <a:rPr sz="1600" spc="5" dirty="0">
                <a:latin typeface="Calibri"/>
                <a:cs typeface="Calibri"/>
              </a:rPr>
              <a:t> </a:t>
            </a:r>
            <a:r>
              <a:rPr sz="1600" spc="-5" dirty="0">
                <a:latin typeface="Calibri"/>
                <a:cs typeface="Calibri"/>
              </a:rPr>
              <a:t>и</a:t>
            </a:r>
            <a:r>
              <a:rPr sz="1600" spc="10" dirty="0">
                <a:latin typeface="Calibri"/>
                <a:cs typeface="Calibri"/>
              </a:rPr>
              <a:t> </a:t>
            </a:r>
            <a:r>
              <a:rPr sz="1600" spc="-10" dirty="0">
                <a:latin typeface="Calibri"/>
                <a:cs typeface="Calibri"/>
              </a:rPr>
              <a:t>декагидрата </a:t>
            </a:r>
            <a:r>
              <a:rPr sz="1600" spc="-5" dirty="0">
                <a:latin typeface="Calibri"/>
                <a:cs typeface="Calibri"/>
              </a:rPr>
              <a:t>карбоната</a:t>
            </a:r>
            <a:r>
              <a:rPr sz="1600" spc="-20" dirty="0">
                <a:latin typeface="Calibri"/>
                <a:cs typeface="Calibri"/>
              </a:rPr>
              <a:t> </a:t>
            </a:r>
            <a:r>
              <a:rPr sz="1600" spc="-5" dirty="0">
                <a:latin typeface="Calibri"/>
                <a:cs typeface="Calibri"/>
              </a:rPr>
              <a:t>натрия,</a:t>
            </a:r>
            <a:r>
              <a:rPr sz="1600" dirty="0">
                <a:latin typeface="Calibri"/>
                <a:cs typeface="Calibri"/>
              </a:rPr>
              <a:t> </a:t>
            </a:r>
            <a:r>
              <a:rPr sz="1600" spc="-15" dirty="0">
                <a:latin typeface="Calibri"/>
                <a:cs typeface="Calibri"/>
              </a:rPr>
              <a:t>содержащую</a:t>
            </a:r>
            <a:r>
              <a:rPr sz="1600" spc="10" dirty="0">
                <a:latin typeface="Calibri"/>
                <a:cs typeface="Calibri"/>
              </a:rPr>
              <a:t> </a:t>
            </a:r>
            <a:r>
              <a:rPr sz="1600" spc="-5" dirty="0">
                <a:latin typeface="Calibri"/>
                <a:cs typeface="Calibri"/>
              </a:rPr>
              <a:t>43,2</a:t>
            </a:r>
            <a:r>
              <a:rPr sz="1600" spc="30" dirty="0">
                <a:latin typeface="Calibri"/>
                <a:cs typeface="Calibri"/>
              </a:rPr>
              <a:t> </a:t>
            </a:r>
            <a:r>
              <a:rPr sz="1600" spc="-5" dirty="0">
                <a:latin typeface="Calibri"/>
                <a:cs typeface="Calibri"/>
              </a:rPr>
              <a:t>г</a:t>
            </a:r>
            <a:endParaRPr sz="1600">
              <a:latin typeface="Calibri"/>
              <a:cs typeface="Calibri"/>
            </a:endParaRPr>
          </a:p>
          <a:p>
            <a:pPr marL="12700">
              <a:lnSpc>
                <a:spcPct val="100000"/>
              </a:lnSpc>
            </a:pPr>
            <a:r>
              <a:rPr sz="1600" spc="-5" dirty="0">
                <a:latin typeface="Calibri"/>
                <a:cs typeface="Calibri"/>
              </a:rPr>
              <a:t>кристаллизационной</a:t>
            </a:r>
            <a:r>
              <a:rPr sz="1600" spc="-15" dirty="0">
                <a:latin typeface="Calibri"/>
                <a:cs typeface="Calibri"/>
              </a:rPr>
              <a:t> воды,</a:t>
            </a:r>
            <a:r>
              <a:rPr sz="1600" spc="10" dirty="0">
                <a:latin typeface="Calibri"/>
                <a:cs typeface="Calibri"/>
              </a:rPr>
              <a:t> </a:t>
            </a:r>
            <a:r>
              <a:rPr sz="1600" spc="-5" dirty="0">
                <a:latin typeface="Calibri"/>
                <a:cs typeface="Calibri"/>
              </a:rPr>
              <a:t>растворили</a:t>
            </a:r>
            <a:r>
              <a:rPr sz="1600" spc="-15" dirty="0">
                <a:latin typeface="Calibri"/>
                <a:cs typeface="Calibri"/>
              </a:rPr>
              <a:t> </a:t>
            </a:r>
            <a:r>
              <a:rPr sz="1600" spc="-5" dirty="0">
                <a:latin typeface="Calibri"/>
                <a:cs typeface="Calibri"/>
              </a:rPr>
              <a:t>в</a:t>
            </a:r>
            <a:r>
              <a:rPr sz="1600" dirty="0">
                <a:latin typeface="Calibri"/>
                <a:cs typeface="Calibri"/>
              </a:rPr>
              <a:t> </a:t>
            </a:r>
            <a:r>
              <a:rPr sz="1600" spc="-10" dirty="0">
                <a:latin typeface="Calibri"/>
                <a:cs typeface="Calibri"/>
              </a:rPr>
              <a:t>250</a:t>
            </a:r>
            <a:r>
              <a:rPr sz="1600" spc="30" dirty="0">
                <a:latin typeface="Calibri"/>
                <a:cs typeface="Calibri"/>
              </a:rPr>
              <a:t> </a:t>
            </a:r>
            <a:r>
              <a:rPr sz="1600" spc="-5" dirty="0">
                <a:latin typeface="Calibri"/>
                <a:cs typeface="Calibri"/>
              </a:rPr>
              <a:t>мл </a:t>
            </a:r>
            <a:r>
              <a:rPr sz="1600" spc="-15" dirty="0">
                <a:latin typeface="Calibri"/>
                <a:cs typeface="Calibri"/>
              </a:rPr>
              <a:t>воды,</a:t>
            </a:r>
            <a:r>
              <a:rPr sz="1600" spc="10" dirty="0">
                <a:latin typeface="Calibri"/>
                <a:cs typeface="Calibri"/>
              </a:rPr>
              <a:t> </a:t>
            </a:r>
            <a:r>
              <a:rPr sz="1600" spc="-5" dirty="0">
                <a:latin typeface="Calibri"/>
                <a:cs typeface="Calibri"/>
              </a:rPr>
              <a:t>выпавший </a:t>
            </a:r>
            <a:r>
              <a:rPr sz="1600" spc="-10" dirty="0">
                <a:latin typeface="Calibri"/>
                <a:cs typeface="Calibri"/>
              </a:rPr>
              <a:t>осадок</a:t>
            </a:r>
            <a:r>
              <a:rPr sz="1600" spc="-5" dirty="0">
                <a:latin typeface="Calibri"/>
                <a:cs typeface="Calibri"/>
              </a:rPr>
              <a:t> </a:t>
            </a:r>
            <a:r>
              <a:rPr sz="1600" spc="-20" dirty="0">
                <a:latin typeface="Calibri"/>
                <a:cs typeface="Calibri"/>
              </a:rPr>
              <a:t>отделили.</a:t>
            </a:r>
            <a:r>
              <a:rPr sz="1600" spc="5" dirty="0">
                <a:latin typeface="Calibri"/>
                <a:cs typeface="Calibri"/>
              </a:rPr>
              <a:t> </a:t>
            </a:r>
            <a:r>
              <a:rPr sz="1600" spc="-5" dirty="0">
                <a:latin typeface="Calibri"/>
                <a:cs typeface="Calibri"/>
              </a:rPr>
              <a:t>В</a:t>
            </a:r>
            <a:r>
              <a:rPr sz="1600" spc="5" dirty="0">
                <a:latin typeface="Calibri"/>
                <a:cs typeface="Calibri"/>
              </a:rPr>
              <a:t> </a:t>
            </a:r>
            <a:r>
              <a:rPr sz="1600" spc="-10" dirty="0">
                <a:latin typeface="Calibri"/>
                <a:cs typeface="Calibri"/>
              </a:rPr>
              <a:t>полученном</a:t>
            </a:r>
            <a:r>
              <a:rPr sz="1600" spc="40" dirty="0">
                <a:latin typeface="Calibri"/>
                <a:cs typeface="Calibri"/>
              </a:rPr>
              <a:t> </a:t>
            </a:r>
            <a:r>
              <a:rPr sz="1600" spc="-5" dirty="0">
                <a:latin typeface="Calibri"/>
                <a:cs typeface="Calibri"/>
              </a:rPr>
              <a:t>растворе</a:t>
            </a:r>
            <a:r>
              <a:rPr sz="1600" spc="10" dirty="0">
                <a:latin typeface="Calibri"/>
                <a:cs typeface="Calibri"/>
              </a:rPr>
              <a:t> </a:t>
            </a:r>
            <a:r>
              <a:rPr sz="1600" spc="-5" dirty="0">
                <a:latin typeface="Calibri"/>
                <a:cs typeface="Calibri"/>
              </a:rPr>
              <a:t>не</a:t>
            </a:r>
            <a:endParaRPr sz="1600">
              <a:latin typeface="Calibri"/>
              <a:cs typeface="Calibri"/>
            </a:endParaRPr>
          </a:p>
          <a:p>
            <a:pPr marL="12700" marR="5080">
              <a:lnSpc>
                <a:spcPct val="100000"/>
              </a:lnSpc>
            </a:pPr>
            <a:r>
              <a:rPr sz="1600" spc="-15" dirty="0">
                <a:latin typeface="Calibri"/>
                <a:cs typeface="Calibri"/>
              </a:rPr>
              <a:t>содержалось</a:t>
            </a:r>
            <a:r>
              <a:rPr sz="1600" spc="20" dirty="0">
                <a:latin typeface="Calibri"/>
                <a:cs typeface="Calibri"/>
              </a:rPr>
              <a:t> </a:t>
            </a:r>
            <a:r>
              <a:rPr sz="1600" spc="-5" dirty="0">
                <a:latin typeface="Calibri"/>
                <a:cs typeface="Calibri"/>
              </a:rPr>
              <a:t>ни</a:t>
            </a:r>
            <a:r>
              <a:rPr sz="1600" spc="-10" dirty="0">
                <a:latin typeface="Calibri"/>
                <a:cs typeface="Calibri"/>
              </a:rPr>
              <a:t> </a:t>
            </a:r>
            <a:r>
              <a:rPr sz="1600" spc="-5" dirty="0">
                <a:latin typeface="Calibri"/>
                <a:cs typeface="Calibri"/>
              </a:rPr>
              <a:t>ионов</a:t>
            </a:r>
            <a:r>
              <a:rPr sz="1600" spc="25" dirty="0">
                <a:latin typeface="Calibri"/>
                <a:cs typeface="Calibri"/>
              </a:rPr>
              <a:t> </a:t>
            </a:r>
            <a:r>
              <a:rPr sz="1600" spc="-10" dirty="0">
                <a:latin typeface="Calibri"/>
                <a:cs typeface="Calibri"/>
              </a:rPr>
              <a:t>кальция,</a:t>
            </a:r>
            <a:r>
              <a:rPr sz="1600" spc="5" dirty="0">
                <a:latin typeface="Calibri"/>
                <a:cs typeface="Calibri"/>
              </a:rPr>
              <a:t> </a:t>
            </a:r>
            <a:r>
              <a:rPr sz="1600" spc="-10" dirty="0">
                <a:latin typeface="Calibri"/>
                <a:cs typeface="Calibri"/>
              </a:rPr>
              <a:t>ни</a:t>
            </a:r>
            <a:r>
              <a:rPr sz="1600" spc="5" dirty="0">
                <a:latin typeface="Calibri"/>
                <a:cs typeface="Calibri"/>
              </a:rPr>
              <a:t> </a:t>
            </a:r>
            <a:r>
              <a:rPr sz="1600" spc="-5" dirty="0">
                <a:latin typeface="Calibri"/>
                <a:cs typeface="Calibri"/>
              </a:rPr>
              <a:t>карбонат-ионов.</a:t>
            </a:r>
            <a:r>
              <a:rPr sz="1600" spc="-15" dirty="0">
                <a:latin typeface="Calibri"/>
                <a:cs typeface="Calibri"/>
              </a:rPr>
              <a:t> </a:t>
            </a:r>
            <a:r>
              <a:rPr sz="1600" spc="-5" dirty="0">
                <a:latin typeface="Calibri"/>
                <a:cs typeface="Calibri"/>
              </a:rPr>
              <a:t>К</a:t>
            </a:r>
            <a:r>
              <a:rPr sz="1600" spc="10" dirty="0">
                <a:latin typeface="Calibri"/>
                <a:cs typeface="Calibri"/>
              </a:rPr>
              <a:t> </a:t>
            </a:r>
            <a:r>
              <a:rPr sz="1600" spc="-10" dirty="0">
                <a:latin typeface="Calibri"/>
                <a:cs typeface="Calibri"/>
              </a:rPr>
              <a:t>полученному</a:t>
            </a:r>
            <a:r>
              <a:rPr sz="1600" spc="55" dirty="0">
                <a:latin typeface="Calibri"/>
                <a:cs typeface="Calibri"/>
              </a:rPr>
              <a:t> </a:t>
            </a:r>
            <a:r>
              <a:rPr sz="1600" spc="-5" dirty="0">
                <a:latin typeface="Calibri"/>
                <a:cs typeface="Calibri"/>
              </a:rPr>
              <a:t>раствору</a:t>
            </a:r>
            <a:r>
              <a:rPr sz="1600" spc="5" dirty="0">
                <a:latin typeface="Calibri"/>
                <a:cs typeface="Calibri"/>
              </a:rPr>
              <a:t> </a:t>
            </a:r>
            <a:r>
              <a:rPr sz="1600" spc="-10" dirty="0">
                <a:latin typeface="Calibri"/>
                <a:cs typeface="Calibri"/>
              </a:rPr>
              <a:t>добавили 89,25</a:t>
            </a:r>
            <a:r>
              <a:rPr sz="1600" spc="45" dirty="0">
                <a:latin typeface="Calibri"/>
                <a:cs typeface="Calibri"/>
              </a:rPr>
              <a:t> </a:t>
            </a:r>
            <a:r>
              <a:rPr sz="1600" spc="-5" dirty="0">
                <a:latin typeface="Calibri"/>
                <a:cs typeface="Calibri"/>
              </a:rPr>
              <a:t>г</a:t>
            </a:r>
            <a:r>
              <a:rPr sz="1600" dirty="0">
                <a:latin typeface="Calibri"/>
                <a:cs typeface="Calibri"/>
              </a:rPr>
              <a:t> </a:t>
            </a:r>
            <a:r>
              <a:rPr sz="1600" spc="-5" dirty="0">
                <a:latin typeface="Calibri"/>
                <a:cs typeface="Calibri"/>
              </a:rPr>
              <a:t>раствора </a:t>
            </a:r>
            <a:r>
              <a:rPr sz="1600" spc="-10" dirty="0">
                <a:latin typeface="Calibri"/>
                <a:cs typeface="Calibri"/>
              </a:rPr>
              <a:t>хлорида </a:t>
            </a:r>
            <a:r>
              <a:rPr sz="1600" spc="-5" dirty="0">
                <a:latin typeface="Calibri"/>
                <a:cs typeface="Calibri"/>
              </a:rPr>
              <a:t> алюминия,</a:t>
            </a:r>
            <a:r>
              <a:rPr sz="1600" dirty="0">
                <a:latin typeface="Calibri"/>
                <a:cs typeface="Calibri"/>
              </a:rPr>
              <a:t> </a:t>
            </a:r>
            <a:r>
              <a:rPr sz="1600" spc="-5" dirty="0">
                <a:latin typeface="Calibri"/>
                <a:cs typeface="Calibri"/>
              </a:rPr>
              <a:t>в</a:t>
            </a:r>
            <a:r>
              <a:rPr sz="1600" spc="5" dirty="0">
                <a:latin typeface="Calibri"/>
                <a:cs typeface="Calibri"/>
              </a:rPr>
              <a:t> </a:t>
            </a:r>
            <a:r>
              <a:rPr sz="1600" spc="-20" dirty="0">
                <a:latin typeface="Calibri"/>
                <a:cs typeface="Calibri"/>
              </a:rPr>
              <a:t>результате</a:t>
            </a:r>
            <a:r>
              <a:rPr sz="1600" spc="10" dirty="0">
                <a:latin typeface="Calibri"/>
                <a:cs typeface="Calibri"/>
              </a:rPr>
              <a:t> </a:t>
            </a:r>
            <a:r>
              <a:rPr sz="1600" spc="-10" dirty="0">
                <a:latin typeface="Calibri"/>
                <a:cs typeface="Calibri"/>
              </a:rPr>
              <a:t>массовая</a:t>
            </a:r>
            <a:r>
              <a:rPr sz="1600" spc="30" dirty="0">
                <a:latin typeface="Calibri"/>
                <a:cs typeface="Calibri"/>
              </a:rPr>
              <a:t> </a:t>
            </a:r>
            <a:r>
              <a:rPr sz="1600" spc="-15" dirty="0">
                <a:latin typeface="Calibri"/>
                <a:cs typeface="Calibri"/>
              </a:rPr>
              <a:t>доля</a:t>
            </a:r>
            <a:r>
              <a:rPr sz="1600" dirty="0">
                <a:latin typeface="Calibri"/>
                <a:cs typeface="Calibri"/>
              </a:rPr>
              <a:t> </a:t>
            </a:r>
            <a:r>
              <a:rPr sz="1600" spc="-5" dirty="0">
                <a:latin typeface="Calibri"/>
                <a:cs typeface="Calibri"/>
              </a:rPr>
              <a:t>хлорид-ионов</a:t>
            </a:r>
            <a:r>
              <a:rPr sz="1600" spc="15" dirty="0">
                <a:latin typeface="Calibri"/>
                <a:cs typeface="Calibri"/>
              </a:rPr>
              <a:t> </a:t>
            </a:r>
            <a:r>
              <a:rPr sz="1600" spc="-5" dirty="0">
                <a:latin typeface="Calibri"/>
                <a:cs typeface="Calibri"/>
              </a:rPr>
              <a:t>в </a:t>
            </a:r>
            <a:r>
              <a:rPr sz="1600" spc="-10" dirty="0">
                <a:latin typeface="Calibri"/>
                <a:cs typeface="Calibri"/>
              </a:rPr>
              <a:t>итоговом</a:t>
            </a:r>
            <a:r>
              <a:rPr sz="1600" spc="25" dirty="0">
                <a:latin typeface="Calibri"/>
                <a:cs typeface="Calibri"/>
              </a:rPr>
              <a:t> </a:t>
            </a:r>
            <a:r>
              <a:rPr sz="1600" spc="-5" dirty="0">
                <a:latin typeface="Calibri"/>
                <a:cs typeface="Calibri"/>
              </a:rPr>
              <a:t>растворе</a:t>
            </a:r>
            <a:r>
              <a:rPr sz="1600" spc="10" dirty="0">
                <a:latin typeface="Calibri"/>
                <a:cs typeface="Calibri"/>
              </a:rPr>
              <a:t> </a:t>
            </a:r>
            <a:r>
              <a:rPr sz="1600" spc="-5" dirty="0">
                <a:latin typeface="Calibri"/>
                <a:cs typeface="Calibri"/>
              </a:rPr>
              <a:t>оказалась равна</a:t>
            </a:r>
            <a:r>
              <a:rPr sz="1600" spc="-15" dirty="0">
                <a:latin typeface="Calibri"/>
                <a:cs typeface="Calibri"/>
              </a:rPr>
              <a:t> </a:t>
            </a:r>
            <a:r>
              <a:rPr sz="1600" spc="-10" dirty="0">
                <a:latin typeface="Calibri"/>
                <a:cs typeface="Calibri"/>
              </a:rPr>
              <a:t>6,39%.</a:t>
            </a:r>
            <a:r>
              <a:rPr sz="1600" spc="45" dirty="0">
                <a:latin typeface="Calibri"/>
                <a:cs typeface="Calibri"/>
              </a:rPr>
              <a:t> </a:t>
            </a:r>
            <a:r>
              <a:rPr sz="1600" spc="-5" dirty="0">
                <a:latin typeface="Calibri"/>
                <a:cs typeface="Calibri"/>
              </a:rPr>
              <a:t>Вычислите</a:t>
            </a:r>
            <a:r>
              <a:rPr sz="1600" spc="15" dirty="0">
                <a:latin typeface="Calibri"/>
                <a:cs typeface="Calibri"/>
              </a:rPr>
              <a:t> </a:t>
            </a:r>
            <a:r>
              <a:rPr sz="1600" spc="-10" dirty="0">
                <a:latin typeface="Calibri"/>
                <a:cs typeface="Calibri"/>
              </a:rPr>
              <a:t>массовую </a:t>
            </a:r>
            <a:r>
              <a:rPr sz="1600" spc="-350" dirty="0">
                <a:latin typeface="Calibri"/>
                <a:cs typeface="Calibri"/>
              </a:rPr>
              <a:t> </a:t>
            </a:r>
            <a:r>
              <a:rPr sz="1600" spc="-15" dirty="0">
                <a:latin typeface="Calibri"/>
                <a:cs typeface="Calibri"/>
              </a:rPr>
              <a:t>долю</a:t>
            </a:r>
            <a:r>
              <a:rPr sz="1600" spc="-5" dirty="0">
                <a:latin typeface="Calibri"/>
                <a:cs typeface="Calibri"/>
              </a:rPr>
              <a:t> </a:t>
            </a:r>
            <a:r>
              <a:rPr sz="1600" spc="-10" dirty="0">
                <a:latin typeface="Calibri"/>
                <a:cs typeface="Calibri"/>
              </a:rPr>
              <a:t>хлорида </a:t>
            </a:r>
            <a:r>
              <a:rPr sz="1600" spc="-5" dirty="0">
                <a:latin typeface="Calibri"/>
                <a:cs typeface="Calibri"/>
              </a:rPr>
              <a:t>алюминия в </a:t>
            </a:r>
            <a:r>
              <a:rPr sz="1600" spc="-10" dirty="0">
                <a:latin typeface="Calibri"/>
                <a:cs typeface="Calibri"/>
              </a:rPr>
              <a:t>добавленном</a:t>
            </a:r>
            <a:r>
              <a:rPr sz="1600" spc="5" dirty="0">
                <a:latin typeface="Calibri"/>
                <a:cs typeface="Calibri"/>
              </a:rPr>
              <a:t> </a:t>
            </a:r>
            <a:r>
              <a:rPr sz="1600" spc="-5" dirty="0">
                <a:latin typeface="Calibri"/>
                <a:cs typeface="Calibri"/>
              </a:rPr>
              <a:t>растворе.</a:t>
            </a:r>
            <a:endParaRPr sz="1600">
              <a:latin typeface="Calibri"/>
              <a:cs typeface="Calibri"/>
            </a:endParaRPr>
          </a:p>
        </p:txBody>
      </p:sp>
      <p:grpSp>
        <p:nvGrpSpPr>
          <p:cNvPr id="14" name="object 14"/>
          <p:cNvGrpSpPr/>
          <p:nvPr/>
        </p:nvGrpSpPr>
        <p:grpSpPr>
          <a:xfrm>
            <a:off x="6515227" y="1166749"/>
            <a:ext cx="695325" cy="751205"/>
            <a:chOff x="6515227" y="1166749"/>
            <a:chExt cx="695325" cy="751205"/>
          </a:xfrm>
        </p:grpSpPr>
        <p:sp>
          <p:nvSpPr>
            <p:cNvPr id="15" name="object 15"/>
            <p:cNvSpPr/>
            <p:nvPr/>
          </p:nvSpPr>
          <p:spPr>
            <a:xfrm>
              <a:off x="6902577" y="1169924"/>
              <a:ext cx="304800" cy="744855"/>
            </a:xfrm>
            <a:custGeom>
              <a:avLst/>
              <a:gdLst/>
              <a:ahLst/>
              <a:cxnLst/>
              <a:rect l="l" t="t" r="r" b="b"/>
              <a:pathLst>
                <a:path w="304800" h="744855">
                  <a:moveTo>
                    <a:pt x="304800" y="744601"/>
                  </a:moveTo>
                  <a:lnTo>
                    <a:pt x="245465" y="742614"/>
                  </a:lnTo>
                  <a:lnTo>
                    <a:pt x="197024" y="737187"/>
                  </a:lnTo>
                  <a:lnTo>
                    <a:pt x="164371" y="729116"/>
                  </a:lnTo>
                  <a:lnTo>
                    <a:pt x="152400" y="719201"/>
                  </a:lnTo>
                  <a:lnTo>
                    <a:pt x="152400" y="397763"/>
                  </a:lnTo>
                  <a:lnTo>
                    <a:pt x="140410" y="387848"/>
                  </a:lnTo>
                  <a:lnTo>
                    <a:pt x="107727" y="379777"/>
                  </a:lnTo>
                  <a:lnTo>
                    <a:pt x="59281" y="374350"/>
                  </a:lnTo>
                  <a:lnTo>
                    <a:pt x="0" y="372363"/>
                  </a:lnTo>
                  <a:lnTo>
                    <a:pt x="59281" y="370359"/>
                  </a:lnTo>
                  <a:lnTo>
                    <a:pt x="107727" y="364902"/>
                  </a:lnTo>
                  <a:lnTo>
                    <a:pt x="140410" y="356826"/>
                  </a:lnTo>
                  <a:lnTo>
                    <a:pt x="152400" y="346963"/>
                  </a:lnTo>
                  <a:lnTo>
                    <a:pt x="152400" y="25399"/>
                  </a:lnTo>
                  <a:lnTo>
                    <a:pt x="164371" y="15537"/>
                  </a:lnTo>
                  <a:lnTo>
                    <a:pt x="197024" y="7461"/>
                  </a:lnTo>
                  <a:lnTo>
                    <a:pt x="245465" y="2004"/>
                  </a:lnTo>
                  <a:lnTo>
                    <a:pt x="304800" y="0"/>
                  </a:lnTo>
                </a:path>
              </a:pathLst>
            </a:custGeom>
            <a:ln w="6350">
              <a:solidFill>
                <a:srgbClr val="5B9BD4"/>
              </a:solidFill>
            </a:ln>
          </p:spPr>
          <p:txBody>
            <a:bodyPr wrap="square" lIns="0" tIns="0" rIns="0" bIns="0" rtlCol="0"/>
            <a:lstStyle/>
            <a:p>
              <a:endParaRPr/>
            </a:p>
          </p:txBody>
        </p:sp>
        <p:sp>
          <p:nvSpPr>
            <p:cNvPr id="16" name="object 16"/>
            <p:cNvSpPr/>
            <p:nvPr/>
          </p:nvSpPr>
          <p:spPr>
            <a:xfrm>
              <a:off x="6521577" y="1298702"/>
              <a:ext cx="403860" cy="404495"/>
            </a:xfrm>
            <a:custGeom>
              <a:avLst/>
              <a:gdLst/>
              <a:ahLst/>
              <a:cxnLst/>
              <a:rect l="l" t="t" r="r" b="b"/>
              <a:pathLst>
                <a:path w="403859" h="404494">
                  <a:moveTo>
                    <a:pt x="201930" y="0"/>
                  </a:moveTo>
                  <a:lnTo>
                    <a:pt x="155634" y="5333"/>
                  </a:lnTo>
                  <a:lnTo>
                    <a:pt x="113133" y="20527"/>
                  </a:lnTo>
                  <a:lnTo>
                    <a:pt x="75640" y="44367"/>
                  </a:lnTo>
                  <a:lnTo>
                    <a:pt x="44367" y="75640"/>
                  </a:lnTo>
                  <a:lnTo>
                    <a:pt x="20527" y="113133"/>
                  </a:lnTo>
                  <a:lnTo>
                    <a:pt x="5334" y="155634"/>
                  </a:lnTo>
                  <a:lnTo>
                    <a:pt x="0" y="201929"/>
                  </a:lnTo>
                  <a:lnTo>
                    <a:pt x="5333" y="248272"/>
                  </a:lnTo>
                  <a:lnTo>
                    <a:pt x="20527" y="290807"/>
                  </a:lnTo>
                  <a:lnTo>
                    <a:pt x="44367" y="328323"/>
                  </a:lnTo>
                  <a:lnTo>
                    <a:pt x="75640" y="359609"/>
                  </a:lnTo>
                  <a:lnTo>
                    <a:pt x="113133" y="383456"/>
                  </a:lnTo>
                  <a:lnTo>
                    <a:pt x="155634" y="398652"/>
                  </a:lnTo>
                  <a:lnTo>
                    <a:pt x="201930" y="403986"/>
                  </a:lnTo>
                  <a:lnTo>
                    <a:pt x="248225" y="398652"/>
                  </a:lnTo>
                  <a:lnTo>
                    <a:pt x="290726" y="383456"/>
                  </a:lnTo>
                  <a:lnTo>
                    <a:pt x="328219" y="359609"/>
                  </a:lnTo>
                  <a:lnTo>
                    <a:pt x="359492" y="328323"/>
                  </a:lnTo>
                  <a:lnTo>
                    <a:pt x="383332" y="290807"/>
                  </a:lnTo>
                  <a:lnTo>
                    <a:pt x="398526" y="248272"/>
                  </a:lnTo>
                  <a:lnTo>
                    <a:pt x="403860" y="201929"/>
                  </a:lnTo>
                  <a:lnTo>
                    <a:pt x="398526" y="155634"/>
                  </a:lnTo>
                  <a:lnTo>
                    <a:pt x="383332" y="113133"/>
                  </a:lnTo>
                  <a:lnTo>
                    <a:pt x="359492" y="75640"/>
                  </a:lnTo>
                  <a:lnTo>
                    <a:pt x="328219" y="44367"/>
                  </a:lnTo>
                  <a:lnTo>
                    <a:pt x="290726" y="20527"/>
                  </a:lnTo>
                  <a:lnTo>
                    <a:pt x="248225" y="5333"/>
                  </a:lnTo>
                  <a:lnTo>
                    <a:pt x="201930" y="0"/>
                  </a:lnTo>
                  <a:close/>
                </a:path>
              </a:pathLst>
            </a:custGeom>
            <a:solidFill>
              <a:srgbClr val="5B9BD4"/>
            </a:solidFill>
          </p:spPr>
          <p:txBody>
            <a:bodyPr wrap="square" lIns="0" tIns="0" rIns="0" bIns="0" rtlCol="0"/>
            <a:lstStyle/>
            <a:p>
              <a:endParaRPr/>
            </a:p>
          </p:txBody>
        </p:sp>
        <p:sp>
          <p:nvSpPr>
            <p:cNvPr id="17" name="object 17"/>
            <p:cNvSpPr/>
            <p:nvPr/>
          </p:nvSpPr>
          <p:spPr>
            <a:xfrm>
              <a:off x="6521577" y="1298702"/>
              <a:ext cx="403860" cy="404495"/>
            </a:xfrm>
            <a:custGeom>
              <a:avLst/>
              <a:gdLst/>
              <a:ahLst/>
              <a:cxnLst/>
              <a:rect l="l" t="t" r="r" b="b"/>
              <a:pathLst>
                <a:path w="403859" h="404494">
                  <a:moveTo>
                    <a:pt x="0" y="201929"/>
                  </a:moveTo>
                  <a:lnTo>
                    <a:pt x="5334" y="155634"/>
                  </a:lnTo>
                  <a:lnTo>
                    <a:pt x="20527" y="113133"/>
                  </a:lnTo>
                  <a:lnTo>
                    <a:pt x="44367" y="75640"/>
                  </a:lnTo>
                  <a:lnTo>
                    <a:pt x="75640" y="44367"/>
                  </a:lnTo>
                  <a:lnTo>
                    <a:pt x="113133" y="20527"/>
                  </a:lnTo>
                  <a:lnTo>
                    <a:pt x="155634" y="5333"/>
                  </a:lnTo>
                  <a:lnTo>
                    <a:pt x="201930" y="0"/>
                  </a:lnTo>
                  <a:lnTo>
                    <a:pt x="248225" y="5333"/>
                  </a:lnTo>
                  <a:lnTo>
                    <a:pt x="290726" y="20527"/>
                  </a:lnTo>
                  <a:lnTo>
                    <a:pt x="328219" y="44367"/>
                  </a:lnTo>
                  <a:lnTo>
                    <a:pt x="359492" y="75640"/>
                  </a:lnTo>
                  <a:lnTo>
                    <a:pt x="383332" y="113133"/>
                  </a:lnTo>
                  <a:lnTo>
                    <a:pt x="398526" y="155634"/>
                  </a:lnTo>
                  <a:lnTo>
                    <a:pt x="403860" y="201929"/>
                  </a:lnTo>
                  <a:lnTo>
                    <a:pt x="398526" y="248272"/>
                  </a:lnTo>
                  <a:lnTo>
                    <a:pt x="383332" y="290807"/>
                  </a:lnTo>
                  <a:lnTo>
                    <a:pt x="359492" y="328323"/>
                  </a:lnTo>
                  <a:lnTo>
                    <a:pt x="328219" y="359609"/>
                  </a:lnTo>
                  <a:lnTo>
                    <a:pt x="290726" y="383456"/>
                  </a:lnTo>
                  <a:lnTo>
                    <a:pt x="248225" y="398652"/>
                  </a:lnTo>
                  <a:lnTo>
                    <a:pt x="201930" y="403986"/>
                  </a:lnTo>
                  <a:lnTo>
                    <a:pt x="155634" y="398652"/>
                  </a:lnTo>
                  <a:lnTo>
                    <a:pt x="113133" y="383456"/>
                  </a:lnTo>
                  <a:lnTo>
                    <a:pt x="75640" y="359609"/>
                  </a:lnTo>
                  <a:lnTo>
                    <a:pt x="44367" y="328323"/>
                  </a:lnTo>
                  <a:lnTo>
                    <a:pt x="20527" y="290807"/>
                  </a:lnTo>
                  <a:lnTo>
                    <a:pt x="5333" y="248272"/>
                  </a:lnTo>
                  <a:lnTo>
                    <a:pt x="0" y="201929"/>
                  </a:lnTo>
                  <a:close/>
                </a:path>
              </a:pathLst>
            </a:custGeom>
            <a:ln w="12700">
              <a:solidFill>
                <a:srgbClr val="41709C"/>
              </a:solidFill>
            </a:ln>
          </p:spPr>
          <p:txBody>
            <a:bodyPr wrap="square" lIns="0" tIns="0" rIns="0" bIns="0" rtlCol="0"/>
            <a:lstStyle/>
            <a:p>
              <a:endParaRPr/>
            </a:p>
          </p:txBody>
        </p:sp>
      </p:grpSp>
      <p:sp>
        <p:nvSpPr>
          <p:cNvPr id="18" name="object 18"/>
          <p:cNvSpPr txBox="1"/>
          <p:nvPr/>
        </p:nvSpPr>
        <p:spPr>
          <a:xfrm>
            <a:off x="6685280" y="1354328"/>
            <a:ext cx="76835" cy="269240"/>
          </a:xfrm>
          <a:prstGeom prst="rect">
            <a:avLst/>
          </a:prstGeom>
        </p:spPr>
        <p:txBody>
          <a:bodyPr vert="horz" wrap="square" lIns="0" tIns="12065" rIns="0" bIns="0" rtlCol="0">
            <a:spAutoFit/>
          </a:bodyPr>
          <a:lstStyle/>
          <a:p>
            <a:pPr marL="12700">
              <a:lnSpc>
                <a:spcPct val="100000"/>
              </a:lnSpc>
              <a:spcBef>
                <a:spcPts val="95"/>
              </a:spcBef>
            </a:pPr>
            <a:r>
              <a:rPr sz="1600" spc="-5" dirty="0">
                <a:solidFill>
                  <a:srgbClr val="FFFFFF"/>
                </a:solidFill>
                <a:latin typeface="Calibri"/>
                <a:cs typeface="Calibri"/>
              </a:rPr>
              <a:t>I</a:t>
            </a:r>
            <a:endParaRPr sz="1600">
              <a:latin typeface="Calibri"/>
              <a:cs typeface="Calibri"/>
            </a:endParaRPr>
          </a:p>
        </p:txBody>
      </p:sp>
      <p:grpSp>
        <p:nvGrpSpPr>
          <p:cNvPr id="19" name="object 19"/>
          <p:cNvGrpSpPr/>
          <p:nvPr/>
        </p:nvGrpSpPr>
        <p:grpSpPr>
          <a:xfrm>
            <a:off x="6568947" y="1964689"/>
            <a:ext cx="623570" cy="542290"/>
            <a:chOff x="6568947" y="1964689"/>
            <a:chExt cx="623570" cy="542290"/>
          </a:xfrm>
        </p:grpSpPr>
        <p:sp>
          <p:nvSpPr>
            <p:cNvPr id="20" name="object 20"/>
            <p:cNvSpPr/>
            <p:nvPr/>
          </p:nvSpPr>
          <p:spPr>
            <a:xfrm>
              <a:off x="6956297" y="1967864"/>
              <a:ext cx="233045" cy="532765"/>
            </a:xfrm>
            <a:custGeom>
              <a:avLst/>
              <a:gdLst/>
              <a:ahLst/>
              <a:cxnLst/>
              <a:rect l="l" t="t" r="r" b="b"/>
              <a:pathLst>
                <a:path w="233045" h="532764">
                  <a:moveTo>
                    <a:pt x="232536" y="532764"/>
                  </a:moveTo>
                  <a:lnTo>
                    <a:pt x="187249" y="531229"/>
                  </a:lnTo>
                  <a:lnTo>
                    <a:pt x="150272" y="527049"/>
                  </a:lnTo>
                  <a:lnTo>
                    <a:pt x="125345" y="520870"/>
                  </a:lnTo>
                  <a:lnTo>
                    <a:pt x="116204" y="513333"/>
                  </a:lnTo>
                  <a:lnTo>
                    <a:pt x="116204" y="285749"/>
                  </a:lnTo>
                  <a:lnTo>
                    <a:pt x="107066" y="278233"/>
                  </a:lnTo>
                  <a:lnTo>
                    <a:pt x="82153" y="272097"/>
                  </a:lnTo>
                  <a:lnTo>
                    <a:pt x="45213" y="267962"/>
                  </a:lnTo>
                  <a:lnTo>
                    <a:pt x="0" y="266445"/>
                  </a:lnTo>
                  <a:lnTo>
                    <a:pt x="45213" y="264910"/>
                  </a:lnTo>
                  <a:lnTo>
                    <a:pt x="82153" y="260730"/>
                  </a:lnTo>
                  <a:lnTo>
                    <a:pt x="107066" y="254551"/>
                  </a:lnTo>
                  <a:lnTo>
                    <a:pt x="116204" y="247014"/>
                  </a:lnTo>
                  <a:lnTo>
                    <a:pt x="116204" y="19430"/>
                  </a:lnTo>
                  <a:lnTo>
                    <a:pt x="125345" y="11894"/>
                  </a:lnTo>
                  <a:lnTo>
                    <a:pt x="150272" y="5714"/>
                  </a:lnTo>
                  <a:lnTo>
                    <a:pt x="187249" y="1535"/>
                  </a:lnTo>
                  <a:lnTo>
                    <a:pt x="232536" y="0"/>
                  </a:lnTo>
                </a:path>
              </a:pathLst>
            </a:custGeom>
            <a:ln w="6349">
              <a:solidFill>
                <a:srgbClr val="5B9BD4"/>
              </a:solidFill>
            </a:ln>
          </p:spPr>
          <p:txBody>
            <a:bodyPr wrap="square" lIns="0" tIns="0" rIns="0" bIns="0" rtlCol="0"/>
            <a:lstStyle/>
            <a:p>
              <a:endParaRPr/>
            </a:p>
          </p:txBody>
        </p:sp>
        <p:sp>
          <p:nvSpPr>
            <p:cNvPr id="21" name="object 21"/>
            <p:cNvSpPr/>
            <p:nvPr/>
          </p:nvSpPr>
          <p:spPr>
            <a:xfrm>
              <a:off x="6575297" y="2096642"/>
              <a:ext cx="404495" cy="404495"/>
            </a:xfrm>
            <a:custGeom>
              <a:avLst/>
              <a:gdLst/>
              <a:ahLst/>
              <a:cxnLst/>
              <a:rect l="l" t="t" r="r" b="b"/>
              <a:pathLst>
                <a:path w="404495" h="404494">
                  <a:moveTo>
                    <a:pt x="201930" y="0"/>
                  </a:moveTo>
                  <a:lnTo>
                    <a:pt x="155634" y="5334"/>
                  </a:lnTo>
                  <a:lnTo>
                    <a:pt x="113133" y="20530"/>
                  </a:lnTo>
                  <a:lnTo>
                    <a:pt x="75640" y="44377"/>
                  </a:lnTo>
                  <a:lnTo>
                    <a:pt x="44367" y="75663"/>
                  </a:lnTo>
                  <a:lnTo>
                    <a:pt x="20527" y="113179"/>
                  </a:lnTo>
                  <a:lnTo>
                    <a:pt x="5334" y="155714"/>
                  </a:lnTo>
                  <a:lnTo>
                    <a:pt x="0" y="202057"/>
                  </a:lnTo>
                  <a:lnTo>
                    <a:pt x="5333" y="248352"/>
                  </a:lnTo>
                  <a:lnTo>
                    <a:pt x="20527" y="290853"/>
                  </a:lnTo>
                  <a:lnTo>
                    <a:pt x="44367" y="328346"/>
                  </a:lnTo>
                  <a:lnTo>
                    <a:pt x="75640" y="359619"/>
                  </a:lnTo>
                  <a:lnTo>
                    <a:pt x="113133" y="383459"/>
                  </a:lnTo>
                  <a:lnTo>
                    <a:pt x="155634" y="398653"/>
                  </a:lnTo>
                  <a:lnTo>
                    <a:pt x="201930" y="403987"/>
                  </a:lnTo>
                  <a:lnTo>
                    <a:pt x="248272" y="398653"/>
                  </a:lnTo>
                  <a:lnTo>
                    <a:pt x="290807" y="383459"/>
                  </a:lnTo>
                  <a:lnTo>
                    <a:pt x="328323" y="359619"/>
                  </a:lnTo>
                  <a:lnTo>
                    <a:pt x="359609" y="328346"/>
                  </a:lnTo>
                  <a:lnTo>
                    <a:pt x="383456" y="290853"/>
                  </a:lnTo>
                  <a:lnTo>
                    <a:pt x="398652" y="248352"/>
                  </a:lnTo>
                  <a:lnTo>
                    <a:pt x="403987" y="202057"/>
                  </a:lnTo>
                  <a:lnTo>
                    <a:pt x="398652" y="155714"/>
                  </a:lnTo>
                  <a:lnTo>
                    <a:pt x="383456" y="113179"/>
                  </a:lnTo>
                  <a:lnTo>
                    <a:pt x="359609" y="75663"/>
                  </a:lnTo>
                  <a:lnTo>
                    <a:pt x="328323" y="44377"/>
                  </a:lnTo>
                  <a:lnTo>
                    <a:pt x="290807" y="20530"/>
                  </a:lnTo>
                  <a:lnTo>
                    <a:pt x="248272" y="5334"/>
                  </a:lnTo>
                  <a:lnTo>
                    <a:pt x="201930" y="0"/>
                  </a:lnTo>
                  <a:close/>
                </a:path>
              </a:pathLst>
            </a:custGeom>
            <a:solidFill>
              <a:srgbClr val="5B9BD4"/>
            </a:solidFill>
          </p:spPr>
          <p:txBody>
            <a:bodyPr wrap="square" lIns="0" tIns="0" rIns="0" bIns="0" rtlCol="0"/>
            <a:lstStyle/>
            <a:p>
              <a:endParaRPr/>
            </a:p>
          </p:txBody>
        </p:sp>
        <p:sp>
          <p:nvSpPr>
            <p:cNvPr id="22" name="object 22"/>
            <p:cNvSpPr/>
            <p:nvPr/>
          </p:nvSpPr>
          <p:spPr>
            <a:xfrm>
              <a:off x="6575297" y="2096642"/>
              <a:ext cx="404495" cy="404495"/>
            </a:xfrm>
            <a:custGeom>
              <a:avLst/>
              <a:gdLst/>
              <a:ahLst/>
              <a:cxnLst/>
              <a:rect l="l" t="t" r="r" b="b"/>
              <a:pathLst>
                <a:path w="404495" h="404494">
                  <a:moveTo>
                    <a:pt x="0" y="202057"/>
                  </a:moveTo>
                  <a:lnTo>
                    <a:pt x="5334" y="155714"/>
                  </a:lnTo>
                  <a:lnTo>
                    <a:pt x="20527" y="113179"/>
                  </a:lnTo>
                  <a:lnTo>
                    <a:pt x="44367" y="75663"/>
                  </a:lnTo>
                  <a:lnTo>
                    <a:pt x="75640" y="44377"/>
                  </a:lnTo>
                  <a:lnTo>
                    <a:pt x="113133" y="20530"/>
                  </a:lnTo>
                  <a:lnTo>
                    <a:pt x="155634" y="5334"/>
                  </a:lnTo>
                  <a:lnTo>
                    <a:pt x="201930" y="0"/>
                  </a:lnTo>
                  <a:lnTo>
                    <a:pt x="248272" y="5334"/>
                  </a:lnTo>
                  <a:lnTo>
                    <a:pt x="290807" y="20530"/>
                  </a:lnTo>
                  <a:lnTo>
                    <a:pt x="328323" y="44377"/>
                  </a:lnTo>
                  <a:lnTo>
                    <a:pt x="359609" y="75663"/>
                  </a:lnTo>
                  <a:lnTo>
                    <a:pt x="383456" y="113179"/>
                  </a:lnTo>
                  <a:lnTo>
                    <a:pt x="398652" y="155714"/>
                  </a:lnTo>
                  <a:lnTo>
                    <a:pt x="403987" y="202057"/>
                  </a:lnTo>
                  <a:lnTo>
                    <a:pt x="398652" y="248352"/>
                  </a:lnTo>
                  <a:lnTo>
                    <a:pt x="383456" y="290853"/>
                  </a:lnTo>
                  <a:lnTo>
                    <a:pt x="359609" y="328346"/>
                  </a:lnTo>
                  <a:lnTo>
                    <a:pt x="328323" y="359619"/>
                  </a:lnTo>
                  <a:lnTo>
                    <a:pt x="290807" y="383459"/>
                  </a:lnTo>
                  <a:lnTo>
                    <a:pt x="248272" y="398653"/>
                  </a:lnTo>
                  <a:lnTo>
                    <a:pt x="201930" y="403987"/>
                  </a:lnTo>
                  <a:lnTo>
                    <a:pt x="155634" y="398653"/>
                  </a:lnTo>
                  <a:lnTo>
                    <a:pt x="113133" y="383459"/>
                  </a:lnTo>
                  <a:lnTo>
                    <a:pt x="75640" y="359619"/>
                  </a:lnTo>
                  <a:lnTo>
                    <a:pt x="44367" y="328346"/>
                  </a:lnTo>
                  <a:lnTo>
                    <a:pt x="20527" y="290853"/>
                  </a:lnTo>
                  <a:lnTo>
                    <a:pt x="5333" y="248352"/>
                  </a:lnTo>
                  <a:lnTo>
                    <a:pt x="0" y="202057"/>
                  </a:lnTo>
                  <a:close/>
                </a:path>
              </a:pathLst>
            </a:custGeom>
            <a:ln w="12700">
              <a:solidFill>
                <a:srgbClr val="41709C"/>
              </a:solidFill>
            </a:ln>
          </p:spPr>
          <p:txBody>
            <a:bodyPr wrap="square" lIns="0" tIns="0" rIns="0" bIns="0" rtlCol="0"/>
            <a:lstStyle/>
            <a:p>
              <a:endParaRPr/>
            </a:p>
          </p:txBody>
        </p:sp>
      </p:grpSp>
      <p:sp>
        <p:nvSpPr>
          <p:cNvPr id="23" name="object 23"/>
          <p:cNvSpPr txBox="1"/>
          <p:nvPr/>
        </p:nvSpPr>
        <p:spPr>
          <a:xfrm>
            <a:off x="6714490" y="2152268"/>
            <a:ext cx="129539" cy="269240"/>
          </a:xfrm>
          <a:prstGeom prst="rect">
            <a:avLst/>
          </a:prstGeom>
        </p:spPr>
        <p:txBody>
          <a:bodyPr vert="horz" wrap="square" lIns="0" tIns="12065" rIns="0" bIns="0" rtlCol="0">
            <a:spAutoFit/>
          </a:bodyPr>
          <a:lstStyle/>
          <a:p>
            <a:pPr marL="12700">
              <a:lnSpc>
                <a:spcPct val="100000"/>
              </a:lnSpc>
              <a:spcBef>
                <a:spcPts val="95"/>
              </a:spcBef>
            </a:pPr>
            <a:r>
              <a:rPr sz="1600" dirty="0">
                <a:solidFill>
                  <a:srgbClr val="FFFFFF"/>
                </a:solidFill>
                <a:latin typeface="Calibri"/>
                <a:cs typeface="Calibri"/>
              </a:rPr>
              <a:t>II</a:t>
            </a:r>
            <a:endParaRPr sz="1600">
              <a:latin typeface="Calibri"/>
              <a:cs typeface="Calibri"/>
            </a:endParaRPr>
          </a:p>
        </p:txBody>
      </p:sp>
      <p:sp>
        <p:nvSpPr>
          <p:cNvPr id="24" name="object 24"/>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50</a:t>
            </a:fld>
            <a:endParaRPr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712927" y="1391539"/>
            <a:ext cx="5212080" cy="1817370"/>
          </a:xfrm>
          <a:prstGeom prst="rect">
            <a:avLst/>
          </a:prstGeom>
        </p:spPr>
        <p:txBody>
          <a:bodyPr vert="horz" wrap="square" lIns="0" tIns="108585" rIns="0" bIns="0" rtlCol="0">
            <a:spAutoFit/>
          </a:bodyPr>
          <a:lstStyle/>
          <a:p>
            <a:pPr marL="38100">
              <a:lnSpc>
                <a:spcPct val="100000"/>
              </a:lnSpc>
              <a:spcBef>
                <a:spcPts val="855"/>
              </a:spcBef>
            </a:pPr>
            <a:r>
              <a:rPr sz="2400" b="1" spc="-5" dirty="0">
                <a:solidFill>
                  <a:srgbClr val="FF0000"/>
                </a:solidFill>
                <a:latin typeface="Times New Roman"/>
                <a:cs typeface="Times New Roman"/>
              </a:rPr>
              <a:t>Б)</a:t>
            </a:r>
            <a:r>
              <a:rPr sz="2400" b="1" spc="-20" dirty="0">
                <a:solidFill>
                  <a:srgbClr val="FF0000"/>
                </a:solidFill>
                <a:latin typeface="Times New Roman"/>
                <a:cs typeface="Times New Roman"/>
              </a:rPr>
              <a:t> </a:t>
            </a:r>
            <a:r>
              <a:rPr sz="2400" b="1" spc="-45" dirty="0">
                <a:solidFill>
                  <a:srgbClr val="FF0000"/>
                </a:solidFill>
                <a:latin typeface="Times New Roman"/>
                <a:cs typeface="Times New Roman"/>
              </a:rPr>
              <a:t>Главный</a:t>
            </a:r>
            <a:r>
              <a:rPr sz="2400" b="1" spc="25" dirty="0">
                <a:solidFill>
                  <a:srgbClr val="FF0000"/>
                </a:solidFill>
                <a:latin typeface="Times New Roman"/>
                <a:cs typeface="Times New Roman"/>
              </a:rPr>
              <a:t> </a:t>
            </a:r>
            <a:r>
              <a:rPr sz="2400" b="1" spc="-5" dirty="0">
                <a:solidFill>
                  <a:srgbClr val="FF0000"/>
                </a:solidFill>
                <a:latin typeface="Times New Roman"/>
                <a:cs typeface="Times New Roman"/>
              </a:rPr>
              <a:t>вопрос</a:t>
            </a:r>
            <a:r>
              <a:rPr sz="2400" b="1" spc="-15" dirty="0">
                <a:solidFill>
                  <a:srgbClr val="FF0000"/>
                </a:solidFill>
                <a:latin typeface="Times New Roman"/>
                <a:cs typeface="Times New Roman"/>
              </a:rPr>
              <a:t> </a:t>
            </a:r>
            <a:r>
              <a:rPr sz="2400" dirty="0">
                <a:latin typeface="Times New Roman"/>
                <a:cs typeface="Times New Roman"/>
              </a:rPr>
              <a:t>–</a:t>
            </a:r>
            <a:r>
              <a:rPr sz="2400" spc="-10" dirty="0">
                <a:latin typeface="Times New Roman"/>
                <a:cs typeface="Times New Roman"/>
              </a:rPr>
              <a:t> </a:t>
            </a:r>
            <a:r>
              <a:rPr sz="2400" spc="-5" dirty="0">
                <a:latin typeface="Times New Roman"/>
                <a:cs typeface="Times New Roman"/>
              </a:rPr>
              <a:t>найти</a:t>
            </a:r>
            <a:r>
              <a:rPr sz="2400" dirty="0">
                <a:latin typeface="Times New Roman"/>
                <a:cs typeface="Times New Roman"/>
              </a:rPr>
              <a:t> </a:t>
            </a:r>
            <a:r>
              <a:rPr sz="2400" b="1" dirty="0">
                <a:solidFill>
                  <a:srgbClr val="FF0000"/>
                </a:solidFill>
                <a:latin typeface="Times New Roman"/>
                <a:cs typeface="Times New Roman"/>
              </a:rPr>
              <a:t>(AlCl</a:t>
            </a:r>
            <a:r>
              <a:rPr sz="2400" b="1" baseline="-20833" dirty="0">
                <a:solidFill>
                  <a:srgbClr val="FF0000"/>
                </a:solidFill>
                <a:latin typeface="Times New Roman"/>
                <a:cs typeface="Times New Roman"/>
              </a:rPr>
              <a:t>3</a:t>
            </a:r>
            <a:r>
              <a:rPr sz="2400" b="1" dirty="0">
                <a:solidFill>
                  <a:srgbClr val="FF0000"/>
                </a:solidFill>
                <a:latin typeface="Times New Roman"/>
                <a:cs typeface="Times New Roman"/>
              </a:rPr>
              <a:t>)</a:t>
            </a:r>
            <a:r>
              <a:rPr sz="2400" b="1" baseline="-20833" dirty="0">
                <a:solidFill>
                  <a:srgbClr val="FF0000"/>
                </a:solidFill>
                <a:latin typeface="Times New Roman"/>
                <a:cs typeface="Times New Roman"/>
              </a:rPr>
              <a:t>доб.</a:t>
            </a:r>
            <a:endParaRPr sz="2400" baseline="-20833">
              <a:latin typeface="Times New Roman"/>
              <a:cs typeface="Times New Roman"/>
            </a:endParaRPr>
          </a:p>
          <a:p>
            <a:pPr marL="99060">
              <a:lnSpc>
                <a:spcPct val="100000"/>
              </a:lnSpc>
              <a:spcBef>
                <a:spcPts val="755"/>
              </a:spcBef>
            </a:pPr>
            <a:r>
              <a:rPr sz="2400" dirty="0">
                <a:latin typeface="Times New Roman"/>
                <a:cs typeface="Times New Roman"/>
              </a:rPr>
              <a:t>Г)</a:t>
            </a:r>
            <a:r>
              <a:rPr sz="2400" spc="-20" dirty="0">
                <a:latin typeface="Times New Roman"/>
                <a:cs typeface="Times New Roman"/>
              </a:rPr>
              <a:t> </a:t>
            </a:r>
            <a:r>
              <a:rPr sz="2400" b="1" dirty="0">
                <a:latin typeface="Times New Roman"/>
                <a:cs typeface="Times New Roman"/>
              </a:rPr>
              <a:t>План </a:t>
            </a:r>
            <a:r>
              <a:rPr sz="2400" b="1" spc="-5" dirty="0">
                <a:latin typeface="Times New Roman"/>
                <a:cs typeface="Times New Roman"/>
              </a:rPr>
              <a:t>решения </a:t>
            </a:r>
            <a:r>
              <a:rPr sz="2400" b="1" spc="-20" dirty="0">
                <a:latin typeface="Times New Roman"/>
                <a:cs typeface="Times New Roman"/>
              </a:rPr>
              <a:t>задачи.</a:t>
            </a:r>
            <a:endParaRPr sz="2400">
              <a:latin typeface="Times New Roman"/>
              <a:cs typeface="Times New Roman"/>
            </a:endParaRPr>
          </a:p>
          <a:p>
            <a:pPr marL="367665" indent="-330200">
              <a:lnSpc>
                <a:spcPct val="100000"/>
              </a:lnSpc>
              <a:spcBef>
                <a:spcPts val="1075"/>
              </a:spcBef>
              <a:buAutoNum type="arabicParenR"/>
              <a:tabLst>
                <a:tab pos="368300" algn="l"/>
              </a:tabLst>
            </a:pPr>
            <a:r>
              <a:rPr sz="2400" spc="-5" dirty="0">
                <a:latin typeface="Times New Roman"/>
                <a:cs typeface="Times New Roman"/>
              </a:rPr>
              <a:t>Найти</a:t>
            </a:r>
            <a:r>
              <a:rPr sz="2400" spc="-10" dirty="0">
                <a:latin typeface="Times New Roman"/>
                <a:cs typeface="Times New Roman"/>
              </a:rPr>
              <a:t> </a:t>
            </a:r>
            <a:r>
              <a:rPr sz="2400" spc="10" dirty="0">
                <a:latin typeface="Times New Roman"/>
                <a:cs typeface="Times New Roman"/>
              </a:rPr>
              <a:t>состав</a:t>
            </a:r>
            <a:r>
              <a:rPr sz="2400" spc="-10" dirty="0">
                <a:latin typeface="Times New Roman"/>
                <a:cs typeface="Times New Roman"/>
              </a:rPr>
              <a:t> </a:t>
            </a:r>
            <a:r>
              <a:rPr sz="2400" spc="10" dirty="0">
                <a:latin typeface="Times New Roman"/>
                <a:cs typeface="Times New Roman"/>
              </a:rPr>
              <a:t>смеси</a:t>
            </a:r>
            <a:endParaRPr sz="2400">
              <a:latin typeface="Times New Roman"/>
              <a:cs typeface="Times New Roman"/>
            </a:endParaRPr>
          </a:p>
          <a:p>
            <a:pPr marL="368300" indent="-330835">
              <a:lnSpc>
                <a:spcPct val="100000"/>
              </a:lnSpc>
              <a:buAutoNum type="arabicParenR"/>
              <a:tabLst>
                <a:tab pos="368935" algn="l"/>
              </a:tabLst>
            </a:pPr>
            <a:r>
              <a:rPr sz="2400" spc="-5" dirty="0">
                <a:latin typeface="Times New Roman"/>
                <a:cs typeface="Times New Roman"/>
              </a:rPr>
              <a:t>Найти</a:t>
            </a:r>
            <a:r>
              <a:rPr sz="2400" spc="-10" dirty="0">
                <a:latin typeface="Times New Roman"/>
                <a:cs typeface="Times New Roman"/>
              </a:rPr>
              <a:t> </a:t>
            </a:r>
            <a:r>
              <a:rPr sz="2400" spc="-15" dirty="0">
                <a:latin typeface="Times New Roman"/>
                <a:cs typeface="Times New Roman"/>
              </a:rPr>
              <a:t>количество</a:t>
            </a:r>
            <a:r>
              <a:rPr sz="2400" dirty="0">
                <a:latin typeface="Times New Roman"/>
                <a:cs typeface="Times New Roman"/>
              </a:rPr>
              <a:t> NaCl</a:t>
            </a:r>
            <a:r>
              <a:rPr sz="2400" spc="-30" dirty="0">
                <a:latin typeface="Times New Roman"/>
                <a:cs typeface="Times New Roman"/>
              </a:rPr>
              <a:t> </a:t>
            </a:r>
            <a:r>
              <a:rPr sz="2400" dirty="0">
                <a:latin typeface="Times New Roman"/>
                <a:cs typeface="Times New Roman"/>
              </a:rPr>
              <a:t>(по</a:t>
            </a:r>
            <a:r>
              <a:rPr sz="2400" spc="-15" dirty="0">
                <a:latin typeface="Times New Roman"/>
                <a:cs typeface="Times New Roman"/>
              </a:rPr>
              <a:t> </a:t>
            </a:r>
            <a:r>
              <a:rPr sz="2400" spc="5" dirty="0">
                <a:latin typeface="Times New Roman"/>
                <a:cs typeface="Times New Roman"/>
              </a:rPr>
              <a:t>ур-ю</a:t>
            </a:r>
            <a:r>
              <a:rPr sz="2400" spc="-45" dirty="0">
                <a:latin typeface="Times New Roman"/>
                <a:cs typeface="Times New Roman"/>
              </a:rPr>
              <a:t> </a:t>
            </a:r>
            <a:r>
              <a:rPr sz="2400" dirty="0">
                <a:latin typeface="Times New Roman"/>
                <a:cs typeface="Times New Roman"/>
              </a:rPr>
              <a:t>(3))</a:t>
            </a:r>
            <a:endParaRPr sz="2400">
              <a:latin typeface="Times New Roman"/>
              <a:cs typeface="Times New Roman"/>
            </a:endParaRPr>
          </a:p>
        </p:txBody>
      </p:sp>
      <p:sp>
        <p:nvSpPr>
          <p:cNvPr id="3" name="object 3"/>
          <p:cNvSpPr txBox="1"/>
          <p:nvPr/>
        </p:nvSpPr>
        <p:spPr>
          <a:xfrm>
            <a:off x="712927" y="3183458"/>
            <a:ext cx="9906000" cy="2222500"/>
          </a:xfrm>
          <a:prstGeom prst="rect">
            <a:avLst/>
          </a:prstGeom>
        </p:spPr>
        <p:txBody>
          <a:bodyPr vert="horz" wrap="square" lIns="0" tIns="12700" rIns="0" bIns="0" rtlCol="0">
            <a:spAutoFit/>
          </a:bodyPr>
          <a:lstStyle/>
          <a:p>
            <a:pPr marL="368300" indent="-330835">
              <a:lnSpc>
                <a:spcPct val="100000"/>
              </a:lnSpc>
              <a:spcBef>
                <a:spcPts val="100"/>
              </a:spcBef>
              <a:buAutoNum type="arabicParenR" startAt="3"/>
              <a:tabLst>
                <a:tab pos="368935" algn="l"/>
              </a:tabLst>
            </a:pPr>
            <a:r>
              <a:rPr sz="2400" spc="-5" dirty="0">
                <a:latin typeface="Times New Roman"/>
                <a:cs typeface="Times New Roman"/>
              </a:rPr>
              <a:t>Найти</a:t>
            </a:r>
            <a:r>
              <a:rPr sz="2400" spc="5" dirty="0">
                <a:latin typeface="Times New Roman"/>
                <a:cs typeface="Times New Roman"/>
              </a:rPr>
              <a:t> </a:t>
            </a:r>
            <a:r>
              <a:rPr sz="2400" dirty="0">
                <a:latin typeface="Times New Roman"/>
                <a:cs typeface="Times New Roman"/>
              </a:rPr>
              <a:t>n(AlCl</a:t>
            </a:r>
            <a:r>
              <a:rPr sz="2400" baseline="-20833" dirty="0">
                <a:latin typeface="Times New Roman"/>
                <a:cs typeface="Times New Roman"/>
              </a:rPr>
              <a:t>3</a:t>
            </a:r>
            <a:r>
              <a:rPr sz="2400" dirty="0">
                <a:latin typeface="Times New Roman"/>
                <a:cs typeface="Times New Roman"/>
              </a:rPr>
              <a:t>)</a:t>
            </a:r>
            <a:r>
              <a:rPr sz="2400" spc="-15" dirty="0">
                <a:latin typeface="Times New Roman"/>
                <a:cs typeface="Times New Roman"/>
              </a:rPr>
              <a:t> </a:t>
            </a:r>
            <a:r>
              <a:rPr sz="2400" dirty="0">
                <a:latin typeface="Times New Roman"/>
                <a:cs typeface="Times New Roman"/>
              </a:rPr>
              <a:t>(по</a:t>
            </a:r>
            <a:r>
              <a:rPr sz="2400" spc="-10" dirty="0">
                <a:latin typeface="Times New Roman"/>
                <a:cs typeface="Times New Roman"/>
              </a:rPr>
              <a:t> </a:t>
            </a:r>
            <a:r>
              <a:rPr sz="2400" spc="5" dirty="0">
                <a:latin typeface="Times New Roman"/>
                <a:cs typeface="Times New Roman"/>
              </a:rPr>
              <a:t>ур-ям</a:t>
            </a:r>
            <a:r>
              <a:rPr sz="2400" spc="-40" dirty="0">
                <a:latin typeface="Times New Roman"/>
                <a:cs typeface="Times New Roman"/>
              </a:rPr>
              <a:t> </a:t>
            </a:r>
            <a:r>
              <a:rPr sz="2400" dirty="0">
                <a:latin typeface="Times New Roman"/>
                <a:cs typeface="Times New Roman"/>
              </a:rPr>
              <a:t>(4)</a:t>
            </a:r>
            <a:r>
              <a:rPr sz="2400" spc="-5" dirty="0">
                <a:latin typeface="Times New Roman"/>
                <a:cs typeface="Times New Roman"/>
              </a:rPr>
              <a:t> </a:t>
            </a:r>
            <a:r>
              <a:rPr sz="2400" dirty="0">
                <a:latin typeface="Times New Roman"/>
                <a:cs typeface="Times New Roman"/>
              </a:rPr>
              <a:t>и</a:t>
            </a:r>
            <a:r>
              <a:rPr sz="2400" spc="-10" dirty="0">
                <a:latin typeface="Times New Roman"/>
                <a:cs typeface="Times New Roman"/>
              </a:rPr>
              <a:t> </a:t>
            </a:r>
            <a:r>
              <a:rPr sz="2400" dirty="0">
                <a:latin typeface="Times New Roman"/>
                <a:cs typeface="Times New Roman"/>
              </a:rPr>
              <a:t>(5))</a:t>
            </a:r>
            <a:r>
              <a:rPr sz="2400" spc="-15" dirty="0">
                <a:latin typeface="Times New Roman"/>
                <a:cs typeface="Times New Roman"/>
              </a:rPr>
              <a:t> </a:t>
            </a:r>
            <a:r>
              <a:rPr sz="2400" spc="-5" dirty="0">
                <a:latin typeface="Times New Roman"/>
                <a:cs typeface="Times New Roman"/>
              </a:rPr>
              <a:t>по</a:t>
            </a:r>
            <a:r>
              <a:rPr sz="2400" spc="-10" dirty="0">
                <a:latin typeface="Times New Roman"/>
                <a:cs typeface="Times New Roman"/>
              </a:rPr>
              <a:t> %-ту </a:t>
            </a:r>
            <a:r>
              <a:rPr sz="2400" spc="-5" dirty="0">
                <a:latin typeface="Times New Roman"/>
                <a:cs typeface="Times New Roman"/>
              </a:rPr>
              <a:t>Cl</a:t>
            </a:r>
            <a:r>
              <a:rPr sz="2400" spc="-7" baseline="24305" dirty="0">
                <a:latin typeface="Times New Roman"/>
                <a:cs typeface="Times New Roman"/>
              </a:rPr>
              <a:t>–</a:t>
            </a:r>
            <a:endParaRPr sz="2400" baseline="24305">
              <a:latin typeface="Times New Roman"/>
              <a:cs typeface="Times New Roman"/>
            </a:endParaRPr>
          </a:p>
          <a:p>
            <a:pPr marL="342265">
              <a:lnSpc>
                <a:spcPct val="100000"/>
              </a:lnSpc>
            </a:pPr>
            <a:r>
              <a:rPr sz="2400" dirty="0">
                <a:latin typeface="Times New Roman"/>
                <a:cs typeface="Times New Roman"/>
              </a:rPr>
              <a:t>ω(Cl</a:t>
            </a:r>
            <a:r>
              <a:rPr sz="2400" baseline="24305" dirty="0">
                <a:latin typeface="Times New Roman"/>
                <a:cs typeface="Times New Roman"/>
              </a:rPr>
              <a:t>–</a:t>
            </a:r>
            <a:r>
              <a:rPr sz="2400" dirty="0">
                <a:latin typeface="Times New Roman"/>
                <a:cs typeface="Times New Roman"/>
              </a:rPr>
              <a:t>)</a:t>
            </a:r>
            <a:r>
              <a:rPr sz="2400" spc="-30" dirty="0">
                <a:latin typeface="Times New Roman"/>
                <a:cs typeface="Times New Roman"/>
              </a:rPr>
              <a:t> </a:t>
            </a:r>
            <a:r>
              <a:rPr sz="2400" dirty="0">
                <a:latin typeface="Times New Roman"/>
                <a:cs typeface="Times New Roman"/>
              </a:rPr>
              <a:t>=</a:t>
            </a:r>
            <a:r>
              <a:rPr sz="2400" spc="-15" dirty="0">
                <a:latin typeface="Times New Roman"/>
                <a:cs typeface="Times New Roman"/>
              </a:rPr>
              <a:t> </a:t>
            </a:r>
            <a:r>
              <a:rPr sz="2400" spc="-5" dirty="0">
                <a:latin typeface="Times New Roman"/>
                <a:cs typeface="Times New Roman"/>
              </a:rPr>
              <a:t>m(Cl</a:t>
            </a:r>
            <a:r>
              <a:rPr sz="2400" spc="-7" baseline="24305" dirty="0">
                <a:latin typeface="Times New Roman"/>
                <a:cs typeface="Times New Roman"/>
              </a:rPr>
              <a:t>–</a:t>
            </a:r>
            <a:r>
              <a:rPr sz="2400" spc="-5" dirty="0">
                <a:latin typeface="Times New Roman"/>
                <a:cs typeface="Times New Roman"/>
              </a:rPr>
              <a:t>)/m</a:t>
            </a:r>
            <a:r>
              <a:rPr sz="2400" spc="-7" baseline="-20833" dirty="0">
                <a:latin typeface="Times New Roman"/>
                <a:cs typeface="Times New Roman"/>
              </a:rPr>
              <a:t>р-ра</a:t>
            </a:r>
            <a:r>
              <a:rPr sz="2400" spc="-5" dirty="0">
                <a:latin typeface="Times New Roman"/>
                <a:cs typeface="Times New Roman"/>
              </a:rPr>
              <a:t>(Cl</a:t>
            </a:r>
            <a:r>
              <a:rPr sz="2400" spc="-7" baseline="24305" dirty="0">
                <a:latin typeface="Times New Roman"/>
                <a:cs typeface="Times New Roman"/>
              </a:rPr>
              <a:t>–</a:t>
            </a:r>
            <a:r>
              <a:rPr sz="2400" spc="-5" dirty="0">
                <a:latin typeface="Times New Roman"/>
                <a:cs typeface="Times New Roman"/>
              </a:rPr>
              <a:t>)</a:t>
            </a:r>
            <a:endParaRPr sz="2400">
              <a:latin typeface="Times New Roman"/>
              <a:cs typeface="Times New Roman"/>
            </a:endParaRPr>
          </a:p>
          <a:p>
            <a:pPr marL="342265">
              <a:lnSpc>
                <a:spcPts val="2585"/>
              </a:lnSpc>
              <a:spcBef>
                <a:spcPts val="590"/>
              </a:spcBef>
            </a:pPr>
            <a:r>
              <a:rPr sz="3600" spc="-7" baseline="13888" dirty="0">
                <a:latin typeface="Times New Roman"/>
                <a:cs typeface="Times New Roman"/>
              </a:rPr>
              <a:t>m(Cl</a:t>
            </a:r>
            <a:r>
              <a:rPr sz="2400" spc="-7" baseline="45138" dirty="0">
                <a:latin typeface="Times New Roman"/>
                <a:cs typeface="Times New Roman"/>
              </a:rPr>
              <a:t>–</a:t>
            </a:r>
            <a:r>
              <a:rPr sz="3600" spc="-7" baseline="13888" dirty="0">
                <a:latin typeface="Times New Roman"/>
                <a:cs typeface="Times New Roman"/>
              </a:rPr>
              <a:t>)</a:t>
            </a:r>
            <a:r>
              <a:rPr sz="3600" baseline="13888" dirty="0">
                <a:latin typeface="Times New Roman"/>
                <a:cs typeface="Times New Roman"/>
              </a:rPr>
              <a:t> =</a:t>
            </a:r>
            <a:r>
              <a:rPr sz="3600" spc="-7" baseline="13888" dirty="0">
                <a:latin typeface="Times New Roman"/>
                <a:cs typeface="Times New Roman"/>
              </a:rPr>
              <a:t> m(Cl</a:t>
            </a:r>
            <a:r>
              <a:rPr sz="2400" spc="-7" baseline="45138" dirty="0">
                <a:latin typeface="Times New Roman"/>
                <a:cs typeface="Times New Roman"/>
              </a:rPr>
              <a:t>–</a:t>
            </a:r>
            <a:r>
              <a:rPr sz="3600" spc="-7" baseline="13888" dirty="0">
                <a:latin typeface="Times New Roman"/>
                <a:cs typeface="Times New Roman"/>
              </a:rPr>
              <a:t>)</a:t>
            </a:r>
            <a:r>
              <a:rPr sz="1600" spc="-5" dirty="0">
                <a:latin typeface="Times New Roman"/>
                <a:cs typeface="Times New Roman"/>
              </a:rPr>
              <a:t>(4)</a:t>
            </a:r>
            <a:r>
              <a:rPr sz="1600" spc="15" dirty="0">
                <a:latin typeface="Times New Roman"/>
                <a:cs typeface="Times New Roman"/>
              </a:rPr>
              <a:t> </a:t>
            </a:r>
            <a:r>
              <a:rPr sz="1600" spc="-5" dirty="0">
                <a:latin typeface="Times New Roman"/>
                <a:cs typeface="Times New Roman"/>
              </a:rPr>
              <a:t>из</a:t>
            </a:r>
            <a:r>
              <a:rPr sz="1600" spc="10" dirty="0">
                <a:latin typeface="Times New Roman"/>
                <a:cs typeface="Times New Roman"/>
              </a:rPr>
              <a:t> </a:t>
            </a:r>
            <a:r>
              <a:rPr sz="1600" spc="-5" dirty="0">
                <a:latin typeface="Times New Roman"/>
                <a:cs typeface="Times New Roman"/>
              </a:rPr>
              <a:t>NaCl</a:t>
            </a:r>
            <a:r>
              <a:rPr sz="1600" spc="204" dirty="0">
                <a:latin typeface="Times New Roman"/>
                <a:cs typeface="Times New Roman"/>
              </a:rPr>
              <a:t> </a:t>
            </a:r>
            <a:r>
              <a:rPr sz="3600" baseline="13888" dirty="0">
                <a:latin typeface="Times New Roman"/>
                <a:cs typeface="Times New Roman"/>
              </a:rPr>
              <a:t>+ </a:t>
            </a:r>
            <a:r>
              <a:rPr sz="3600" spc="-7" baseline="13888" dirty="0">
                <a:latin typeface="Times New Roman"/>
                <a:cs typeface="Times New Roman"/>
              </a:rPr>
              <a:t>m(Cl</a:t>
            </a:r>
            <a:r>
              <a:rPr sz="2400" spc="-7" baseline="45138" dirty="0">
                <a:latin typeface="Times New Roman"/>
                <a:cs typeface="Times New Roman"/>
              </a:rPr>
              <a:t>–</a:t>
            </a:r>
            <a:r>
              <a:rPr sz="3600" spc="-7" baseline="13888" dirty="0">
                <a:latin typeface="Times New Roman"/>
                <a:cs typeface="Times New Roman"/>
              </a:rPr>
              <a:t>)</a:t>
            </a:r>
            <a:r>
              <a:rPr sz="1600" spc="-5" dirty="0">
                <a:latin typeface="Times New Roman"/>
                <a:cs typeface="Times New Roman"/>
              </a:rPr>
              <a:t>(5)</a:t>
            </a:r>
            <a:r>
              <a:rPr sz="1600" spc="5" dirty="0">
                <a:latin typeface="Times New Roman"/>
                <a:cs typeface="Times New Roman"/>
              </a:rPr>
              <a:t> </a:t>
            </a:r>
            <a:r>
              <a:rPr sz="1600" spc="-5" dirty="0">
                <a:latin typeface="Times New Roman"/>
                <a:cs typeface="Times New Roman"/>
              </a:rPr>
              <a:t>из</a:t>
            </a:r>
            <a:r>
              <a:rPr sz="1600" spc="85" dirty="0">
                <a:latin typeface="Times New Roman"/>
                <a:cs typeface="Times New Roman"/>
              </a:rPr>
              <a:t> </a:t>
            </a:r>
            <a:r>
              <a:rPr sz="1600" spc="-5" dirty="0">
                <a:latin typeface="Times New Roman"/>
                <a:cs typeface="Times New Roman"/>
              </a:rPr>
              <a:t>AlCl3</a:t>
            </a:r>
            <a:endParaRPr sz="1600">
              <a:latin typeface="Times New Roman"/>
              <a:cs typeface="Times New Roman"/>
            </a:endParaRPr>
          </a:p>
          <a:p>
            <a:pPr marL="342265">
              <a:lnSpc>
                <a:spcPts val="2585"/>
              </a:lnSpc>
            </a:pPr>
            <a:r>
              <a:rPr sz="2400" spc="-5" dirty="0">
                <a:latin typeface="Times New Roman"/>
                <a:cs typeface="Times New Roman"/>
              </a:rPr>
              <a:t>m</a:t>
            </a:r>
            <a:r>
              <a:rPr sz="2400" spc="-7" baseline="-20833" dirty="0">
                <a:latin typeface="Times New Roman"/>
                <a:cs typeface="Times New Roman"/>
              </a:rPr>
              <a:t>р-ра</a:t>
            </a:r>
            <a:r>
              <a:rPr sz="2400" spc="-5" dirty="0">
                <a:latin typeface="Times New Roman"/>
                <a:cs typeface="Times New Roman"/>
              </a:rPr>
              <a:t>(Cl</a:t>
            </a:r>
            <a:r>
              <a:rPr sz="2400" spc="-7" baseline="24305" dirty="0">
                <a:latin typeface="Times New Roman"/>
                <a:cs typeface="Times New Roman"/>
              </a:rPr>
              <a:t>–</a:t>
            </a:r>
            <a:r>
              <a:rPr sz="2400" spc="-5" dirty="0">
                <a:latin typeface="Times New Roman"/>
                <a:cs typeface="Times New Roman"/>
              </a:rPr>
              <a:t>)</a:t>
            </a:r>
            <a:r>
              <a:rPr sz="2400" spc="5" dirty="0">
                <a:latin typeface="Times New Roman"/>
                <a:cs typeface="Times New Roman"/>
              </a:rPr>
              <a:t> </a:t>
            </a:r>
            <a:r>
              <a:rPr sz="2400" dirty="0">
                <a:latin typeface="Times New Roman"/>
                <a:cs typeface="Times New Roman"/>
              </a:rPr>
              <a:t>=</a:t>
            </a:r>
            <a:r>
              <a:rPr sz="2400" spc="5" dirty="0">
                <a:latin typeface="Times New Roman"/>
                <a:cs typeface="Times New Roman"/>
              </a:rPr>
              <a:t> </a:t>
            </a:r>
            <a:r>
              <a:rPr sz="2400" spc="-5" dirty="0">
                <a:latin typeface="Times New Roman"/>
                <a:cs typeface="Times New Roman"/>
              </a:rPr>
              <a:t>m(CaCl</a:t>
            </a:r>
            <a:r>
              <a:rPr sz="2400" spc="-7" baseline="-20833" dirty="0">
                <a:latin typeface="Times New Roman"/>
                <a:cs typeface="Times New Roman"/>
              </a:rPr>
              <a:t>2</a:t>
            </a:r>
            <a:r>
              <a:rPr sz="2400" spc="-5" dirty="0">
                <a:latin typeface="Times New Roman"/>
                <a:cs typeface="Times New Roman"/>
              </a:rPr>
              <a:t>∙6H</a:t>
            </a:r>
            <a:r>
              <a:rPr sz="2400" spc="-7" baseline="-20833" dirty="0">
                <a:latin typeface="Times New Roman"/>
                <a:cs typeface="Times New Roman"/>
              </a:rPr>
              <a:t>2</a:t>
            </a:r>
            <a:r>
              <a:rPr sz="2400" spc="-5" dirty="0">
                <a:latin typeface="Times New Roman"/>
                <a:cs typeface="Times New Roman"/>
              </a:rPr>
              <a:t>O)</a:t>
            </a:r>
            <a:r>
              <a:rPr sz="2400" spc="5" dirty="0">
                <a:latin typeface="Times New Roman"/>
                <a:cs typeface="Times New Roman"/>
              </a:rPr>
              <a:t> </a:t>
            </a:r>
            <a:r>
              <a:rPr sz="2400" dirty="0">
                <a:latin typeface="Times New Roman"/>
                <a:cs typeface="Times New Roman"/>
              </a:rPr>
              <a:t>+</a:t>
            </a:r>
            <a:r>
              <a:rPr sz="2400" spc="-5" dirty="0">
                <a:latin typeface="Times New Roman"/>
                <a:cs typeface="Times New Roman"/>
              </a:rPr>
              <a:t> m(Na</a:t>
            </a:r>
            <a:r>
              <a:rPr sz="2400" spc="-7" baseline="-20833" dirty="0">
                <a:latin typeface="Times New Roman"/>
                <a:cs typeface="Times New Roman"/>
              </a:rPr>
              <a:t>2</a:t>
            </a:r>
            <a:r>
              <a:rPr sz="2400" spc="-5" dirty="0">
                <a:latin typeface="Times New Roman"/>
                <a:cs typeface="Times New Roman"/>
              </a:rPr>
              <a:t>CO</a:t>
            </a:r>
            <a:r>
              <a:rPr sz="2400" spc="-7" baseline="-20833" dirty="0">
                <a:latin typeface="Times New Roman"/>
                <a:cs typeface="Times New Roman"/>
              </a:rPr>
              <a:t>3</a:t>
            </a:r>
            <a:r>
              <a:rPr sz="2400" spc="-5" dirty="0">
                <a:latin typeface="Times New Roman"/>
                <a:cs typeface="Times New Roman"/>
              </a:rPr>
              <a:t>∙10H</a:t>
            </a:r>
            <a:r>
              <a:rPr sz="2400" spc="-7" baseline="-20833" dirty="0">
                <a:latin typeface="Times New Roman"/>
                <a:cs typeface="Times New Roman"/>
              </a:rPr>
              <a:t>2</a:t>
            </a:r>
            <a:r>
              <a:rPr sz="2400" spc="-5" dirty="0">
                <a:latin typeface="Times New Roman"/>
                <a:cs typeface="Times New Roman"/>
              </a:rPr>
              <a:t>O)</a:t>
            </a:r>
            <a:r>
              <a:rPr sz="2400" spc="20" dirty="0">
                <a:latin typeface="Times New Roman"/>
                <a:cs typeface="Times New Roman"/>
              </a:rPr>
              <a:t> </a:t>
            </a:r>
            <a:r>
              <a:rPr sz="2400" dirty="0">
                <a:latin typeface="Times New Roman"/>
                <a:cs typeface="Times New Roman"/>
              </a:rPr>
              <a:t>+</a:t>
            </a:r>
            <a:r>
              <a:rPr sz="2400" spc="-10" dirty="0">
                <a:latin typeface="Times New Roman"/>
                <a:cs typeface="Times New Roman"/>
              </a:rPr>
              <a:t> </a:t>
            </a:r>
            <a:r>
              <a:rPr sz="2400" spc="-5" dirty="0">
                <a:latin typeface="Times New Roman"/>
                <a:cs typeface="Times New Roman"/>
              </a:rPr>
              <a:t>m(H</a:t>
            </a:r>
            <a:r>
              <a:rPr sz="2400" spc="-7" baseline="-20833" dirty="0">
                <a:latin typeface="Times New Roman"/>
                <a:cs typeface="Times New Roman"/>
              </a:rPr>
              <a:t>2</a:t>
            </a:r>
            <a:r>
              <a:rPr sz="2400" spc="-5" dirty="0">
                <a:latin typeface="Times New Roman"/>
                <a:cs typeface="Times New Roman"/>
              </a:rPr>
              <a:t>O)</a:t>
            </a:r>
            <a:r>
              <a:rPr sz="2400" spc="30" dirty="0">
                <a:latin typeface="Times New Roman"/>
                <a:cs typeface="Times New Roman"/>
              </a:rPr>
              <a:t> </a:t>
            </a:r>
            <a:r>
              <a:rPr sz="2400" dirty="0">
                <a:latin typeface="Times New Roman"/>
                <a:cs typeface="Times New Roman"/>
              </a:rPr>
              <a:t>–</a:t>
            </a:r>
            <a:r>
              <a:rPr sz="2400" spc="5" dirty="0">
                <a:latin typeface="Times New Roman"/>
                <a:cs typeface="Times New Roman"/>
              </a:rPr>
              <a:t> </a:t>
            </a:r>
            <a:r>
              <a:rPr sz="2400" spc="-5" dirty="0">
                <a:latin typeface="Times New Roman"/>
                <a:cs typeface="Times New Roman"/>
              </a:rPr>
              <a:t>m(CaCO</a:t>
            </a:r>
            <a:r>
              <a:rPr sz="2400" spc="-7" baseline="-20833" dirty="0">
                <a:latin typeface="Times New Roman"/>
                <a:cs typeface="Times New Roman"/>
              </a:rPr>
              <a:t>3</a:t>
            </a:r>
            <a:r>
              <a:rPr sz="2400" spc="-5" dirty="0">
                <a:latin typeface="Times New Roman"/>
                <a:cs typeface="Times New Roman"/>
              </a:rPr>
              <a:t>)</a:t>
            </a:r>
            <a:r>
              <a:rPr sz="2400" spc="-7" baseline="-20833" dirty="0">
                <a:latin typeface="Times New Roman"/>
                <a:cs typeface="Times New Roman"/>
              </a:rPr>
              <a:t>(3)</a:t>
            </a:r>
            <a:r>
              <a:rPr sz="2400" spc="337" baseline="-20833" dirty="0">
                <a:latin typeface="Times New Roman"/>
                <a:cs typeface="Times New Roman"/>
              </a:rPr>
              <a:t> </a:t>
            </a:r>
            <a:r>
              <a:rPr sz="2400" dirty="0">
                <a:latin typeface="Times New Roman"/>
                <a:cs typeface="Times New Roman"/>
              </a:rPr>
              <a:t>+</a:t>
            </a:r>
            <a:endParaRPr sz="2400">
              <a:latin typeface="Times New Roman"/>
              <a:cs typeface="Times New Roman"/>
            </a:endParaRPr>
          </a:p>
          <a:p>
            <a:pPr marL="1866900">
              <a:lnSpc>
                <a:spcPct val="100000"/>
              </a:lnSpc>
            </a:pPr>
            <a:r>
              <a:rPr sz="2400" dirty="0">
                <a:latin typeface="Times New Roman"/>
                <a:cs typeface="Times New Roman"/>
              </a:rPr>
              <a:t>+</a:t>
            </a:r>
            <a:r>
              <a:rPr sz="2400" spc="-15" dirty="0">
                <a:latin typeface="Times New Roman"/>
                <a:cs typeface="Times New Roman"/>
              </a:rPr>
              <a:t> </a:t>
            </a:r>
            <a:r>
              <a:rPr sz="2400" spc="-5" dirty="0">
                <a:latin typeface="Times New Roman"/>
                <a:cs typeface="Times New Roman"/>
              </a:rPr>
              <a:t>m</a:t>
            </a:r>
            <a:r>
              <a:rPr sz="2400" spc="-7" baseline="-20833" dirty="0">
                <a:latin typeface="Times New Roman"/>
                <a:cs typeface="Times New Roman"/>
              </a:rPr>
              <a:t>р-ра</a:t>
            </a:r>
            <a:r>
              <a:rPr sz="2400" spc="-5" dirty="0">
                <a:latin typeface="Times New Roman"/>
                <a:cs typeface="Times New Roman"/>
              </a:rPr>
              <a:t>(AlCl</a:t>
            </a:r>
            <a:r>
              <a:rPr sz="2400" spc="-7" baseline="-20833" dirty="0">
                <a:latin typeface="Times New Roman"/>
                <a:cs typeface="Times New Roman"/>
              </a:rPr>
              <a:t>3</a:t>
            </a:r>
            <a:r>
              <a:rPr sz="2400" spc="-5" dirty="0">
                <a:latin typeface="Times New Roman"/>
                <a:cs typeface="Times New Roman"/>
              </a:rPr>
              <a:t>)</a:t>
            </a:r>
            <a:endParaRPr sz="2400">
              <a:latin typeface="Times New Roman"/>
              <a:cs typeface="Times New Roman"/>
            </a:endParaRPr>
          </a:p>
          <a:p>
            <a:pPr marL="368300" indent="-330835">
              <a:lnSpc>
                <a:spcPct val="100000"/>
              </a:lnSpc>
              <a:spcBef>
                <a:spcPts val="10"/>
              </a:spcBef>
              <a:buAutoNum type="arabicParenR" startAt="4"/>
              <a:tabLst>
                <a:tab pos="368935" algn="l"/>
              </a:tabLst>
            </a:pPr>
            <a:r>
              <a:rPr sz="2400" spc="-5" dirty="0">
                <a:latin typeface="Times New Roman"/>
                <a:cs typeface="Times New Roman"/>
              </a:rPr>
              <a:t>Найти</a:t>
            </a:r>
            <a:r>
              <a:rPr sz="2400" spc="10" dirty="0">
                <a:latin typeface="Times New Roman"/>
                <a:cs typeface="Times New Roman"/>
              </a:rPr>
              <a:t> </a:t>
            </a:r>
            <a:r>
              <a:rPr sz="2400" spc="-5" dirty="0">
                <a:latin typeface="Symbol"/>
                <a:cs typeface="Symbol"/>
              </a:rPr>
              <a:t></a:t>
            </a:r>
            <a:r>
              <a:rPr sz="2400" spc="-7" baseline="-20833" dirty="0">
                <a:latin typeface="Times New Roman"/>
                <a:cs typeface="Times New Roman"/>
              </a:rPr>
              <a:t>1</a:t>
            </a:r>
            <a:r>
              <a:rPr sz="2400" spc="-5" dirty="0">
                <a:latin typeface="Times New Roman"/>
                <a:cs typeface="Times New Roman"/>
              </a:rPr>
              <a:t>(AlCl</a:t>
            </a:r>
            <a:r>
              <a:rPr sz="2400" spc="-7" baseline="-20833" dirty="0">
                <a:latin typeface="Times New Roman"/>
                <a:cs typeface="Times New Roman"/>
              </a:rPr>
              <a:t>3</a:t>
            </a:r>
            <a:r>
              <a:rPr sz="2400" spc="-5" dirty="0">
                <a:latin typeface="Times New Roman"/>
                <a:cs typeface="Times New Roman"/>
              </a:rPr>
              <a:t>)</a:t>
            </a:r>
            <a:r>
              <a:rPr sz="2400" spc="25" dirty="0">
                <a:latin typeface="Times New Roman"/>
                <a:cs typeface="Times New Roman"/>
              </a:rPr>
              <a:t> </a:t>
            </a:r>
            <a:r>
              <a:rPr sz="2400" dirty="0">
                <a:latin typeface="Times New Roman"/>
                <a:cs typeface="Times New Roman"/>
              </a:rPr>
              <a:t>=</a:t>
            </a:r>
            <a:r>
              <a:rPr sz="2400" spc="-15" dirty="0">
                <a:latin typeface="Times New Roman"/>
                <a:cs typeface="Times New Roman"/>
              </a:rPr>
              <a:t> </a:t>
            </a:r>
            <a:r>
              <a:rPr sz="2400" spc="-5" dirty="0">
                <a:latin typeface="Times New Roman"/>
                <a:cs typeface="Times New Roman"/>
              </a:rPr>
              <a:t>m(AlCl</a:t>
            </a:r>
            <a:r>
              <a:rPr sz="2400" spc="-7" baseline="-20833" dirty="0">
                <a:latin typeface="Times New Roman"/>
                <a:cs typeface="Times New Roman"/>
              </a:rPr>
              <a:t>3</a:t>
            </a:r>
            <a:r>
              <a:rPr sz="2400" spc="-5" dirty="0">
                <a:latin typeface="Times New Roman"/>
                <a:cs typeface="Times New Roman"/>
              </a:rPr>
              <a:t>)/m</a:t>
            </a:r>
            <a:r>
              <a:rPr sz="2400" spc="-7" baseline="-20833" dirty="0">
                <a:latin typeface="Times New Roman"/>
                <a:cs typeface="Times New Roman"/>
              </a:rPr>
              <a:t>р-ра</a:t>
            </a:r>
            <a:r>
              <a:rPr sz="2400" spc="-5" dirty="0">
                <a:latin typeface="Times New Roman"/>
                <a:cs typeface="Times New Roman"/>
              </a:rPr>
              <a:t>(AlCl</a:t>
            </a:r>
            <a:r>
              <a:rPr sz="2400" spc="-7" baseline="-20833" dirty="0">
                <a:latin typeface="Times New Roman"/>
                <a:cs typeface="Times New Roman"/>
              </a:rPr>
              <a:t>3</a:t>
            </a:r>
            <a:r>
              <a:rPr sz="2400" spc="-5" dirty="0">
                <a:latin typeface="Times New Roman"/>
                <a:cs typeface="Times New Roman"/>
              </a:rPr>
              <a:t>)</a:t>
            </a:r>
            <a:endParaRPr sz="2400">
              <a:latin typeface="Times New Roman"/>
              <a:cs typeface="Times New Roman"/>
            </a:endParaRPr>
          </a:p>
        </p:txBody>
      </p:sp>
      <p:sp>
        <p:nvSpPr>
          <p:cNvPr id="4" name="object 4"/>
          <p:cNvSpPr txBox="1"/>
          <p:nvPr/>
        </p:nvSpPr>
        <p:spPr>
          <a:xfrm>
            <a:off x="466750" y="76326"/>
            <a:ext cx="10423525" cy="1244600"/>
          </a:xfrm>
          <a:prstGeom prst="rect">
            <a:avLst/>
          </a:prstGeom>
        </p:spPr>
        <p:txBody>
          <a:bodyPr vert="horz" wrap="square" lIns="0" tIns="12065" rIns="0" bIns="0" rtlCol="0">
            <a:spAutoFit/>
          </a:bodyPr>
          <a:lstStyle/>
          <a:p>
            <a:pPr marL="12700">
              <a:lnSpc>
                <a:spcPct val="100000"/>
              </a:lnSpc>
              <a:spcBef>
                <a:spcPts val="95"/>
              </a:spcBef>
            </a:pPr>
            <a:r>
              <a:rPr sz="1600" b="1" spc="-5" dirty="0">
                <a:latin typeface="Calibri"/>
                <a:cs typeface="Calibri"/>
              </a:rPr>
              <a:t>Пример</a:t>
            </a:r>
            <a:r>
              <a:rPr sz="1600" b="1" spc="20" dirty="0">
                <a:latin typeface="Calibri"/>
                <a:cs typeface="Calibri"/>
              </a:rPr>
              <a:t> </a:t>
            </a:r>
            <a:r>
              <a:rPr sz="1600" b="1" spc="-5" dirty="0">
                <a:latin typeface="Calibri"/>
                <a:cs typeface="Calibri"/>
              </a:rPr>
              <a:t>5.</a:t>
            </a:r>
            <a:r>
              <a:rPr sz="1600" b="1" spc="5" dirty="0">
                <a:latin typeface="Calibri"/>
                <a:cs typeface="Calibri"/>
              </a:rPr>
              <a:t> </a:t>
            </a:r>
            <a:r>
              <a:rPr sz="1600" spc="-10" dirty="0">
                <a:latin typeface="Calibri"/>
                <a:cs typeface="Calibri"/>
              </a:rPr>
              <a:t>Смесь</a:t>
            </a:r>
            <a:r>
              <a:rPr sz="1600" spc="20" dirty="0">
                <a:latin typeface="Calibri"/>
                <a:cs typeface="Calibri"/>
              </a:rPr>
              <a:t> </a:t>
            </a:r>
            <a:r>
              <a:rPr sz="1600" spc="-5" dirty="0">
                <a:latin typeface="Calibri"/>
                <a:cs typeface="Calibri"/>
              </a:rPr>
              <a:t>гексагидрата</a:t>
            </a:r>
            <a:r>
              <a:rPr sz="1600" spc="-15" dirty="0">
                <a:latin typeface="Calibri"/>
                <a:cs typeface="Calibri"/>
              </a:rPr>
              <a:t> </a:t>
            </a:r>
            <a:r>
              <a:rPr sz="1600" spc="-10" dirty="0">
                <a:latin typeface="Calibri"/>
                <a:cs typeface="Calibri"/>
              </a:rPr>
              <a:t>хлорида</a:t>
            </a:r>
            <a:r>
              <a:rPr sz="1600" spc="-5" dirty="0">
                <a:latin typeface="Calibri"/>
                <a:cs typeface="Calibri"/>
              </a:rPr>
              <a:t> </a:t>
            </a:r>
            <a:r>
              <a:rPr sz="1600" spc="-10" dirty="0">
                <a:latin typeface="Calibri"/>
                <a:cs typeface="Calibri"/>
              </a:rPr>
              <a:t>кальция</a:t>
            </a:r>
            <a:r>
              <a:rPr sz="1600" spc="5" dirty="0">
                <a:latin typeface="Calibri"/>
                <a:cs typeface="Calibri"/>
              </a:rPr>
              <a:t> </a:t>
            </a:r>
            <a:r>
              <a:rPr sz="1600" spc="-5" dirty="0">
                <a:latin typeface="Calibri"/>
                <a:cs typeface="Calibri"/>
              </a:rPr>
              <a:t>и</a:t>
            </a:r>
            <a:r>
              <a:rPr sz="1600" spc="10" dirty="0">
                <a:latin typeface="Calibri"/>
                <a:cs typeface="Calibri"/>
              </a:rPr>
              <a:t> </a:t>
            </a:r>
            <a:r>
              <a:rPr sz="1600" spc="-10" dirty="0">
                <a:latin typeface="Calibri"/>
                <a:cs typeface="Calibri"/>
              </a:rPr>
              <a:t>декагидрата </a:t>
            </a:r>
            <a:r>
              <a:rPr sz="1600" spc="-5" dirty="0">
                <a:latin typeface="Calibri"/>
                <a:cs typeface="Calibri"/>
              </a:rPr>
              <a:t>карбоната</a:t>
            </a:r>
            <a:r>
              <a:rPr sz="1600" spc="-20" dirty="0">
                <a:latin typeface="Calibri"/>
                <a:cs typeface="Calibri"/>
              </a:rPr>
              <a:t> </a:t>
            </a:r>
            <a:r>
              <a:rPr sz="1600" spc="-5" dirty="0">
                <a:latin typeface="Calibri"/>
                <a:cs typeface="Calibri"/>
              </a:rPr>
              <a:t>натрия,</a:t>
            </a:r>
            <a:r>
              <a:rPr sz="1600" dirty="0">
                <a:latin typeface="Calibri"/>
                <a:cs typeface="Calibri"/>
              </a:rPr>
              <a:t> </a:t>
            </a:r>
            <a:r>
              <a:rPr sz="1600" spc="-15" dirty="0">
                <a:latin typeface="Calibri"/>
                <a:cs typeface="Calibri"/>
              </a:rPr>
              <a:t>содержащую</a:t>
            </a:r>
            <a:r>
              <a:rPr sz="1600" spc="10" dirty="0">
                <a:latin typeface="Calibri"/>
                <a:cs typeface="Calibri"/>
              </a:rPr>
              <a:t> </a:t>
            </a:r>
            <a:r>
              <a:rPr sz="1600" spc="-5" dirty="0">
                <a:latin typeface="Calibri"/>
                <a:cs typeface="Calibri"/>
              </a:rPr>
              <a:t>43,2</a:t>
            </a:r>
            <a:r>
              <a:rPr sz="1600" spc="30" dirty="0">
                <a:latin typeface="Calibri"/>
                <a:cs typeface="Calibri"/>
              </a:rPr>
              <a:t> </a:t>
            </a:r>
            <a:r>
              <a:rPr sz="1600" spc="-5" dirty="0">
                <a:latin typeface="Calibri"/>
                <a:cs typeface="Calibri"/>
              </a:rPr>
              <a:t>г</a:t>
            </a:r>
            <a:endParaRPr sz="1600">
              <a:latin typeface="Calibri"/>
              <a:cs typeface="Calibri"/>
            </a:endParaRPr>
          </a:p>
          <a:p>
            <a:pPr marL="12700">
              <a:lnSpc>
                <a:spcPct val="100000"/>
              </a:lnSpc>
            </a:pPr>
            <a:r>
              <a:rPr sz="1600" spc="-5" dirty="0">
                <a:latin typeface="Calibri"/>
                <a:cs typeface="Calibri"/>
              </a:rPr>
              <a:t>кристаллизационной</a:t>
            </a:r>
            <a:r>
              <a:rPr sz="1600" spc="-15" dirty="0">
                <a:latin typeface="Calibri"/>
                <a:cs typeface="Calibri"/>
              </a:rPr>
              <a:t> воды,</a:t>
            </a:r>
            <a:r>
              <a:rPr sz="1600" spc="10" dirty="0">
                <a:latin typeface="Calibri"/>
                <a:cs typeface="Calibri"/>
              </a:rPr>
              <a:t> </a:t>
            </a:r>
            <a:r>
              <a:rPr sz="1600" spc="-5" dirty="0">
                <a:latin typeface="Calibri"/>
                <a:cs typeface="Calibri"/>
              </a:rPr>
              <a:t>растворили</a:t>
            </a:r>
            <a:r>
              <a:rPr sz="1600" spc="-15" dirty="0">
                <a:latin typeface="Calibri"/>
                <a:cs typeface="Calibri"/>
              </a:rPr>
              <a:t> </a:t>
            </a:r>
            <a:r>
              <a:rPr sz="1600" spc="-5" dirty="0">
                <a:latin typeface="Calibri"/>
                <a:cs typeface="Calibri"/>
              </a:rPr>
              <a:t>в</a:t>
            </a:r>
            <a:r>
              <a:rPr sz="1600" dirty="0">
                <a:latin typeface="Calibri"/>
                <a:cs typeface="Calibri"/>
              </a:rPr>
              <a:t> </a:t>
            </a:r>
            <a:r>
              <a:rPr sz="1600" spc="-10" dirty="0">
                <a:latin typeface="Calibri"/>
                <a:cs typeface="Calibri"/>
              </a:rPr>
              <a:t>250</a:t>
            </a:r>
            <a:r>
              <a:rPr sz="1600" spc="30" dirty="0">
                <a:latin typeface="Calibri"/>
                <a:cs typeface="Calibri"/>
              </a:rPr>
              <a:t> </a:t>
            </a:r>
            <a:r>
              <a:rPr sz="1600" spc="-5" dirty="0">
                <a:latin typeface="Calibri"/>
                <a:cs typeface="Calibri"/>
              </a:rPr>
              <a:t>мл </a:t>
            </a:r>
            <a:r>
              <a:rPr sz="1600" spc="-15" dirty="0">
                <a:latin typeface="Calibri"/>
                <a:cs typeface="Calibri"/>
              </a:rPr>
              <a:t>воды,</a:t>
            </a:r>
            <a:r>
              <a:rPr sz="1600" spc="10" dirty="0">
                <a:latin typeface="Calibri"/>
                <a:cs typeface="Calibri"/>
              </a:rPr>
              <a:t> </a:t>
            </a:r>
            <a:r>
              <a:rPr sz="1600" spc="-5" dirty="0">
                <a:latin typeface="Calibri"/>
                <a:cs typeface="Calibri"/>
              </a:rPr>
              <a:t>выпавший </a:t>
            </a:r>
            <a:r>
              <a:rPr sz="1600" spc="-10" dirty="0">
                <a:latin typeface="Calibri"/>
                <a:cs typeface="Calibri"/>
              </a:rPr>
              <a:t>осадок</a:t>
            </a:r>
            <a:r>
              <a:rPr sz="1600" spc="-5" dirty="0">
                <a:latin typeface="Calibri"/>
                <a:cs typeface="Calibri"/>
              </a:rPr>
              <a:t> </a:t>
            </a:r>
            <a:r>
              <a:rPr sz="1600" spc="-20" dirty="0">
                <a:latin typeface="Calibri"/>
                <a:cs typeface="Calibri"/>
              </a:rPr>
              <a:t>отделили.</a:t>
            </a:r>
            <a:r>
              <a:rPr sz="1600" spc="5" dirty="0">
                <a:latin typeface="Calibri"/>
                <a:cs typeface="Calibri"/>
              </a:rPr>
              <a:t> </a:t>
            </a:r>
            <a:r>
              <a:rPr sz="1600" spc="-5" dirty="0">
                <a:latin typeface="Calibri"/>
                <a:cs typeface="Calibri"/>
              </a:rPr>
              <a:t>В</a:t>
            </a:r>
            <a:r>
              <a:rPr sz="1600" spc="5" dirty="0">
                <a:latin typeface="Calibri"/>
                <a:cs typeface="Calibri"/>
              </a:rPr>
              <a:t> </a:t>
            </a:r>
            <a:r>
              <a:rPr sz="1600" spc="-10" dirty="0">
                <a:latin typeface="Calibri"/>
                <a:cs typeface="Calibri"/>
              </a:rPr>
              <a:t>полученном</a:t>
            </a:r>
            <a:r>
              <a:rPr sz="1600" spc="40" dirty="0">
                <a:latin typeface="Calibri"/>
                <a:cs typeface="Calibri"/>
              </a:rPr>
              <a:t> </a:t>
            </a:r>
            <a:r>
              <a:rPr sz="1600" spc="-5" dirty="0">
                <a:latin typeface="Calibri"/>
                <a:cs typeface="Calibri"/>
              </a:rPr>
              <a:t>растворе</a:t>
            </a:r>
            <a:r>
              <a:rPr sz="1600" spc="10" dirty="0">
                <a:latin typeface="Calibri"/>
                <a:cs typeface="Calibri"/>
              </a:rPr>
              <a:t> </a:t>
            </a:r>
            <a:r>
              <a:rPr sz="1600" spc="-5" dirty="0">
                <a:latin typeface="Calibri"/>
                <a:cs typeface="Calibri"/>
              </a:rPr>
              <a:t>не</a:t>
            </a:r>
            <a:endParaRPr sz="1600">
              <a:latin typeface="Calibri"/>
              <a:cs typeface="Calibri"/>
            </a:endParaRPr>
          </a:p>
          <a:p>
            <a:pPr marL="12700" marR="5080">
              <a:lnSpc>
                <a:spcPct val="100000"/>
              </a:lnSpc>
            </a:pPr>
            <a:r>
              <a:rPr sz="1600" spc="-15" dirty="0">
                <a:latin typeface="Calibri"/>
                <a:cs typeface="Calibri"/>
              </a:rPr>
              <a:t>содержалось</a:t>
            </a:r>
            <a:r>
              <a:rPr sz="1600" spc="20" dirty="0">
                <a:latin typeface="Calibri"/>
                <a:cs typeface="Calibri"/>
              </a:rPr>
              <a:t> </a:t>
            </a:r>
            <a:r>
              <a:rPr sz="1600" spc="-5" dirty="0">
                <a:latin typeface="Calibri"/>
                <a:cs typeface="Calibri"/>
              </a:rPr>
              <a:t>ни</a:t>
            </a:r>
            <a:r>
              <a:rPr sz="1600" spc="-10" dirty="0">
                <a:latin typeface="Calibri"/>
                <a:cs typeface="Calibri"/>
              </a:rPr>
              <a:t> </a:t>
            </a:r>
            <a:r>
              <a:rPr sz="1600" spc="-5" dirty="0">
                <a:latin typeface="Calibri"/>
                <a:cs typeface="Calibri"/>
              </a:rPr>
              <a:t>ионов</a:t>
            </a:r>
            <a:r>
              <a:rPr sz="1600" spc="25" dirty="0">
                <a:latin typeface="Calibri"/>
                <a:cs typeface="Calibri"/>
              </a:rPr>
              <a:t> </a:t>
            </a:r>
            <a:r>
              <a:rPr sz="1600" spc="-10" dirty="0">
                <a:latin typeface="Calibri"/>
                <a:cs typeface="Calibri"/>
              </a:rPr>
              <a:t>кальция,</a:t>
            </a:r>
            <a:r>
              <a:rPr sz="1600" spc="5" dirty="0">
                <a:latin typeface="Calibri"/>
                <a:cs typeface="Calibri"/>
              </a:rPr>
              <a:t> </a:t>
            </a:r>
            <a:r>
              <a:rPr sz="1600" spc="-10" dirty="0">
                <a:latin typeface="Calibri"/>
                <a:cs typeface="Calibri"/>
              </a:rPr>
              <a:t>ни</a:t>
            </a:r>
            <a:r>
              <a:rPr sz="1600" spc="5" dirty="0">
                <a:latin typeface="Calibri"/>
                <a:cs typeface="Calibri"/>
              </a:rPr>
              <a:t> </a:t>
            </a:r>
            <a:r>
              <a:rPr sz="1600" spc="-5" dirty="0">
                <a:latin typeface="Calibri"/>
                <a:cs typeface="Calibri"/>
              </a:rPr>
              <a:t>карбонат-ионов.</a:t>
            </a:r>
            <a:r>
              <a:rPr sz="1600" spc="-15" dirty="0">
                <a:latin typeface="Calibri"/>
                <a:cs typeface="Calibri"/>
              </a:rPr>
              <a:t> </a:t>
            </a:r>
            <a:r>
              <a:rPr sz="1600" spc="-5" dirty="0">
                <a:latin typeface="Calibri"/>
                <a:cs typeface="Calibri"/>
              </a:rPr>
              <a:t>К</a:t>
            </a:r>
            <a:r>
              <a:rPr sz="1600" spc="10" dirty="0">
                <a:latin typeface="Calibri"/>
                <a:cs typeface="Calibri"/>
              </a:rPr>
              <a:t> </a:t>
            </a:r>
            <a:r>
              <a:rPr sz="1600" spc="-10" dirty="0">
                <a:latin typeface="Calibri"/>
                <a:cs typeface="Calibri"/>
              </a:rPr>
              <a:t>полученному</a:t>
            </a:r>
            <a:r>
              <a:rPr sz="1600" spc="55" dirty="0">
                <a:latin typeface="Calibri"/>
                <a:cs typeface="Calibri"/>
              </a:rPr>
              <a:t> </a:t>
            </a:r>
            <a:r>
              <a:rPr sz="1600" spc="-5" dirty="0">
                <a:latin typeface="Calibri"/>
                <a:cs typeface="Calibri"/>
              </a:rPr>
              <a:t>раствору</a:t>
            </a:r>
            <a:r>
              <a:rPr sz="1600" spc="5" dirty="0">
                <a:latin typeface="Calibri"/>
                <a:cs typeface="Calibri"/>
              </a:rPr>
              <a:t> </a:t>
            </a:r>
            <a:r>
              <a:rPr sz="1600" spc="-10" dirty="0">
                <a:latin typeface="Calibri"/>
                <a:cs typeface="Calibri"/>
              </a:rPr>
              <a:t>добавили 89,25</a:t>
            </a:r>
            <a:r>
              <a:rPr sz="1600" spc="45" dirty="0">
                <a:latin typeface="Calibri"/>
                <a:cs typeface="Calibri"/>
              </a:rPr>
              <a:t> </a:t>
            </a:r>
            <a:r>
              <a:rPr sz="1600" spc="-5" dirty="0">
                <a:latin typeface="Calibri"/>
                <a:cs typeface="Calibri"/>
              </a:rPr>
              <a:t>г</a:t>
            </a:r>
            <a:r>
              <a:rPr sz="1600" dirty="0">
                <a:latin typeface="Calibri"/>
                <a:cs typeface="Calibri"/>
              </a:rPr>
              <a:t> </a:t>
            </a:r>
            <a:r>
              <a:rPr sz="1600" spc="-5" dirty="0">
                <a:latin typeface="Calibri"/>
                <a:cs typeface="Calibri"/>
              </a:rPr>
              <a:t>раствора </a:t>
            </a:r>
            <a:r>
              <a:rPr sz="1600" spc="-10" dirty="0">
                <a:latin typeface="Calibri"/>
                <a:cs typeface="Calibri"/>
              </a:rPr>
              <a:t>хлорида </a:t>
            </a:r>
            <a:r>
              <a:rPr sz="1600" spc="-5" dirty="0">
                <a:latin typeface="Calibri"/>
                <a:cs typeface="Calibri"/>
              </a:rPr>
              <a:t> алюминия,</a:t>
            </a:r>
            <a:r>
              <a:rPr sz="1600" dirty="0">
                <a:latin typeface="Calibri"/>
                <a:cs typeface="Calibri"/>
              </a:rPr>
              <a:t> </a:t>
            </a:r>
            <a:r>
              <a:rPr sz="1600" spc="-5" dirty="0">
                <a:latin typeface="Calibri"/>
                <a:cs typeface="Calibri"/>
              </a:rPr>
              <a:t>в</a:t>
            </a:r>
            <a:r>
              <a:rPr sz="1600" spc="5" dirty="0">
                <a:latin typeface="Calibri"/>
                <a:cs typeface="Calibri"/>
              </a:rPr>
              <a:t> </a:t>
            </a:r>
            <a:r>
              <a:rPr sz="1600" spc="-20" dirty="0">
                <a:latin typeface="Calibri"/>
                <a:cs typeface="Calibri"/>
              </a:rPr>
              <a:t>результате</a:t>
            </a:r>
            <a:r>
              <a:rPr sz="1600" spc="10" dirty="0">
                <a:latin typeface="Calibri"/>
                <a:cs typeface="Calibri"/>
              </a:rPr>
              <a:t> </a:t>
            </a:r>
            <a:r>
              <a:rPr sz="1600" spc="-10" dirty="0">
                <a:latin typeface="Calibri"/>
                <a:cs typeface="Calibri"/>
              </a:rPr>
              <a:t>массовая</a:t>
            </a:r>
            <a:r>
              <a:rPr sz="1600" spc="30" dirty="0">
                <a:latin typeface="Calibri"/>
                <a:cs typeface="Calibri"/>
              </a:rPr>
              <a:t> </a:t>
            </a:r>
            <a:r>
              <a:rPr sz="1600" spc="-15" dirty="0">
                <a:latin typeface="Calibri"/>
                <a:cs typeface="Calibri"/>
              </a:rPr>
              <a:t>доля</a:t>
            </a:r>
            <a:r>
              <a:rPr sz="1600" dirty="0">
                <a:latin typeface="Calibri"/>
                <a:cs typeface="Calibri"/>
              </a:rPr>
              <a:t> </a:t>
            </a:r>
            <a:r>
              <a:rPr sz="1600" spc="-5" dirty="0">
                <a:latin typeface="Calibri"/>
                <a:cs typeface="Calibri"/>
              </a:rPr>
              <a:t>хлорид-ионов</a:t>
            </a:r>
            <a:r>
              <a:rPr sz="1600" spc="15" dirty="0">
                <a:latin typeface="Calibri"/>
                <a:cs typeface="Calibri"/>
              </a:rPr>
              <a:t> </a:t>
            </a:r>
            <a:r>
              <a:rPr sz="1600" spc="-5" dirty="0">
                <a:latin typeface="Calibri"/>
                <a:cs typeface="Calibri"/>
              </a:rPr>
              <a:t>в </a:t>
            </a:r>
            <a:r>
              <a:rPr sz="1600" spc="-10" dirty="0">
                <a:latin typeface="Calibri"/>
                <a:cs typeface="Calibri"/>
              </a:rPr>
              <a:t>итоговом</a:t>
            </a:r>
            <a:r>
              <a:rPr sz="1600" spc="25" dirty="0">
                <a:latin typeface="Calibri"/>
                <a:cs typeface="Calibri"/>
              </a:rPr>
              <a:t> </a:t>
            </a:r>
            <a:r>
              <a:rPr sz="1600" spc="-5" dirty="0">
                <a:latin typeface="Calibri"/>
                <a:cs typeface="Calibri"/>
              </a:rPr>
              <a:t>растворе</a:t>
            </a:r>
            <a:r>
              <a:rPr sz="1600" spc="10" dirty="0">
                <a:latin typeface="Calibri"/>
                <a:cs typeface="Calibri"/>
              </a:rPr>
              <a:t> </a:t>
            </a:r>
            <a:r>
              <a:rPr sz="1600" spc="-5" dirty="0">
                <a:latin typeface="Calibri"/>
                <a:cs typeface="Calibri"/>
              </a:rPr>
              <a:t>оказалась равна</a:t>
            </a:r>
            <a:r>
              <a:rPr sz="1600" spc="-15" dirty="0">
                <a:latin typeface="Calibri"/>
                <a:cs typeface="Calibri"/>
              </a:rPr>
              <a:t> </a:t>
            </a:r>
            <a:r>
              <a:rPr sz="1600" spc="-10" dirty="0">
                <a:latin typeface="Calibri"/>
                <a:cs typeface="Calibri"/>
              </a:rPr>
              <a:t>6,39%.</a:t>
            </a:r>
            <a:r>
              <a:rPr sz="1600" spc="45" dirty="0">
                <a:latin typeface="Calibri"/>
                <a:cs typeface="Calibri"/>
              </a:rPr>
              <a:t> </a:t>
            </a:r>
            <a:r>
              <a:rPr sz="1600" spc="-5" dirty="0">
                <a:latin typeface="Calibri"/>
                <a:cs typeface="Calibri"/>
              </a:rPr>
              <a:t>Вычислите</a:t>
            </a:r>
            <a:r>
              <a:rPr sz="1600" spc="15" dirty="0">
                <a:latin typeface="Calibri"/>
                <a:cs typeface="Calibri"/>
              </a:rPr>
              <a:t> </a:t>
            </a:r>
            <a:r>
              <a:rPr sz="1600" spc="-10" dirty="0">
                <a:latin typeface="Calibri"/>
                <a:cs typeface="Calibri"/>
              </a:rPr>
              <a:t>массовую </a:t>
            </a:r>
            <a:r>
              <a:rPr sz="1600" spc="-350" dirty="0">
                <a:latin typeface="Calibri"/>
                <a:cs typeface="Calibri"/>
              </a:rPr>
              <a:t> </a:t>
            </a:r>
            <a:r>
              <a:rPr sz="1600" spc="-15" dirty="0">
                <a:latin typeface="Calibri"/>
                <a:cs typeface="Calibri"/>
              </a:rPr>
              <a:t>долю</a:t>
            </a:r>
            <a:r>
              <a:rPr sz="1600" spc="-5" dirty="0">
                <a:latin typeface="Calibri"/>
                <a:cs typeface="Calibri"/>
              </a:rPr>
              <a:t> </a:t>
            </a:r>
            <a:r>
              <a:rPr sz="1600" spc="-10" dirty="0">
                <a:latin typeface="Calibri"/>
                <a:cs typeface="Calibri"/>
              </a:rPr>
              <a:t>хлорида </a:t>
            </a:r>
            <a:r>
              <a:rPr sz="1600" spc="-5" dirty="0">
                <a:latin typeface="Calibri"/>
                <a:cs typeface="Calibri"/>
              </a:rPr>
              <a:t>алюминия в </a:t>
            </a:r>
            <a:r>
              <a:rPr sz="1600" spc="-10" dirty="0">
                <a:latin typeface="Calibri"/>
                <a:cs typeface="Calibri"/>
              </a:rPr>
              <a:t>добавленном</a:t>
            </a:r>
            <a:r>
              <a:rPr sz="1600" spc="5" dirty="0">
                <a:latin typeface="Calibri"/>
                <a:cs typeface="Calibri"/>
              </a:rPr>
              <a:t> </a:t>
            </a:r>
            <a:r>
              <a:rPr sz="1600" spc="-5" dirty="0">
                <a:latin typeface="Calibri"/>
                <a:cs typeface="Calibri"/>
              </a:rPr>
              <a:t>растворе.</a:t>
            </a:r>
            <a:endParaRPr sz="1600">
              <a:latin typeface="Calibri"/>
              <a:cs typeface="Calibri"/>
            </a:endParaRPr>
          </a:p>
        </p:txBody>
      </p:sp>
      <p:sp>
        <p:nvSpPr>
          <p:cNvPr id="5" name="object 5"/>
          <p:cNvSpPr txBox="1"/>
          <p:nvPr/>
        </p:nvSpPr>
        <p:spPr>
          <a:xfrm>
            <a:off x="7149083" y="1222324"/>
            <a:ext cx="2473960" cy="269240"/>
          </a:xfrm>
          <a:prstGeom prst="rect">
            <a:avLst/>
          </a:prstGeom>
        </p:spPr>
        <p:txBody>
          <a:bodyPr vert="horz" wrap="square" lIns="0" tIns="12065" rIns="0" bIns="0" rtlCol="0">
            <a:spAutoFit/>
          </a:bodyPr>
          <a:lstStyle/>
          <a:p>
            <a:pPr marL="38100">
              <a:lnSpc>
                <a:spcPct val="100000"/>
              </a:lnSpc>
              <a:spcBef>
                <a:spcPts val="95"/>
              </a:spcBef>
            </a:pPr>
            <a:r>
              <a:rPr sz="1600" dirty="0">
                <a:latin typeface="Times New Roman"/>
                <a:cs typeface="Times New Roman"/>
              </a:rPr>
              <a:t>CaCl</a:t>
            </a:r>
            <a:r>
              <a:rPr sz="1575" baseline="-21164" dirty="0">
                <a:latin typeface="Times New Roman"/>
                <a:cs typeface="Times New Roman"/>
              </a:rPr>
              <a:t>2</a:t>
            </a:r>
            <a:r>
              <a:rPr sz="1600" dirty="0">
                <a:latin typeface="Times New Roman"/>
                <a:cs typeface="Times New Roman"/>
              </a:rPr>
              <a:t>·6H</a:t>
            </a:r>
            <a:r>
              <a:rPr sz="1575" baseline="-21164" dirty="0">
                <a:latin typeface="Times New Roman"/>
                <a:cs typeface="Times New Roman"/>
              </a:rPr>
              <a:t>2</a:t>
            </a:r>
            <a:r>
              <a:rPr sz="1600" dirty="0">
                <a:latin typeface="Times New Roman"/>
                <a:cs typeface="Times New Roman"/>
              </a:rPr>
              <a:t>O</a:t>
            </a:r>
            <a:r>
              <a:rPr sz="1600" spc="-30" dirty="0">
                <a:latin typeface="Times New Roman"/>
                <a:cs typeface="Times New Roman"/>
              </a:rPr>
              <a:t> </a:t>
            </a:r>
            <a:r>
              <a:rPr sz="1600" spc="-5" dirty="0">
                <a:latin typeface="Times New Roman"/>
                <a:cs typeface="Times New Roman"/>
              </a:rPr>
              <a:t>=</a:t>
            </a:r>
            <a:r>
              <a:rPr sz="1600" spc="-25" dirty="0">
                <a:latin typeface="Times New Roman"/>
                <a:cs typeface="Times New Roman"/>
              </a:rPr>
              <a:t> </a:t>
            </a:r>
            <a:r>
              <a:rPr sz="1600" dirty="0">
                <a:latin typeface="Times New Roman"/>
                <a:cs typeface="Times New Roman"/>
              </a:rPr>
              <a:t>CaCl</a:t>
            </a:r>
            <a:r>
              <a:rPr sz="1575" baseline="-21164" dirty="0">
                <a:latin typeface="Times New Roman"/>
                <a:cs typeface="Times New Roman"/>
              </a:rPr>
              <a:t>2</a:t>
            </a:r>
            <a:r>
              <a:rPr sz="1575" spc="187" baseline="-21164" dirty="0">
                <a:latin typeface="Times New Roman"/>
                <a:cs typeface="Times New Roman"/>
              </a:rPr>
              <a:t> </a:t>
            </a:r>
            <a:r>
              <a:rPr sz="1600" spc="-5" dirty="0">
                <a:latin typeface="Times New Roman"/>
                <a:cs typeface="Times New Roman"/>
              </a:rPr>
              <a:t>+</a:t>
            </a:r>
            <a:r>
              <a:rPr sz="1600" spc="-10" dirty="0">
                <a:latin typeface="Times New Roman"/>
                <a:cs typeface="Times New Roman"/>
              </a:rPr>
              <a:t> </a:t>
            </a:r>
            <a:r>
              <a:rPr sz="1600" dirty="0">
                <a:latin typeface="Times New Roman"/>
                <a:cs typeface="Times New Roman"/>
              </a:rPr>
              <a:t>6H</a:t>
            </a:r>
            <a:r>
              <a:rPr sz="1575" baseline="-21164" dirty="0">
                <a:latin typeface="Times New Roman"/>
                <a:cs typeface="Times New Roman"/>
              </a:rPr>
              <a:t>2</a:t>
            </a:r>
            <a:r>
              <a:rPr sz="1600" dirty="0">
                <a:latin typeface="Times New Roman"/>
                <a:cs typeface="Times New Roman"/>
              </a:rPr>
              <a:t>O</a:t>
            </a:r>
            <a:endParaRPr sz="1600">
              <a:latin typeface="Times New Roman"/>
              <a:cs typeface="Times New Roman"/>
            </a:endParaRPr>
          </a:p>
        </p:txBody>
      </p:sp>
      <p:sp>
        <p:nvSpPr>
          <p:cNvPr id="6" name="object 6"/>
          <p:cNvSpPr txBox="1"/>
          <p:nvPr/>
        </p:nvSpPr>
        <p:spPr>
          <a:xfrm>
            <a:off x="7149083" y="1466468"/>
            <a:ext cx="3013710" cy="269240"/>
          </a:xfrm>
          <a:prstGeom prst="rect">
            <a:avLst/>
          </a:prstGeom>
        </p:spPr>
        <p:txBody>
          <a:bodyPr vert="horz" wrap="square" lIns="0" tIns="12065" rIns="0" bIns="0" rtlCol="0">
            <a:spAutoFit/>
          </a:bodyPr>
          <a:lstStyle/>
          <a:p>
            <a:pPr marL="38100">
              <a:lnSpc>
                <a:spcPct val="100000"/>
              </a:lnSpc>
              <a:spcBef>
                <a:spcPts val="95"/>
              </a:spcBef>
            </a:pPr>
            <a:r>
              <a:rPr sz="1600" dirty="0">
                <a:latin typeface="Times New Roman"/>
                <a:cs typeface="Times New Roman"/>
              </a:rPr>
              <a:t>Na</a:t>
            </a:r>
            <a:r>
              <a:rPr sz="1575" baseline="-21164" dirty="0">
                <a:latin typeface="Times New Roman"/>
                <a:cs typeface="Times New Roman"/>
              </a:rPr>
              <a:t>2</a:t>
            </a:r>
            <a:r>
              <a:rPr sz="1600" dirty="0">
                <a:latin typeface="Times New Roman"/>
                <a:cs typeface="Times New Roman"/>
              </a:rPr>
              <a:t>CO</a:t>
            </a:r>
            <a:r>
              <a:rPr sz="1575" baseline="-21164" dirty="0">
                <a:latin typeface="Times New Roman"/>
                <a:cs typeface="Times New Roman"/>
              </a:rPr>
              <a:t>3</a:t>
            </a:r>
            <a:r>
              <a:rPr sz="1600" dirty="0">
                <a:latin typeface="Times New Roman"/>
                <a:cs typeface="Times New Roman"/>
              </a:rPr>
              <a:t>·10H</a:t>
            </a:r>
            <a:r>
              <a:rPr sz="1575" baseline="-21164" dirty="0">
                <a:latin typeface="Times New Roman"/>
                <a:cs typeface="Times New Roman"/>
              </a:rPr>
              <a:t>2</a:t>
            </a:r>
            <a:r>
              <a:rPr sz="1600" dirty="0">
                <a:latin typeface="Times New Roman"/>
                <a:cs typeface="Times New Roman"/>
              </a:rPr>
              <a:t>O</a:t>
            </a:r>
            <a:r>
              <a:rPr sz="1600" spc="-35" dirty="0">
                <a:latin typeface="Times New Roman"/>
                <a:cs typeface="Times New Roman"/>
              </a:rPr>
              <a:t> </a:t>
            </a:r>
            <a:r>
              <a:rPr sz="1600" spc="-5" dirty="0">
                <a:latin typeface="Times New Roman"/>
                <a:cs typeface="Times New Roman"/>
              </a:rPr>
              <a:t>=</a:t>
            </a:r>
            <a:r>
              <a:rPr sz="1600" spc="-20" dirty="0">
                <a:latin typeface="Times New Roman"/>
                <a:cs typeface="Times New Roman"/>
              </a:rPr>
              <a:t> </a:t>
            </a:r>
            <a:r>
              <a:rPr sz="1600" dirty="0">
                <a:latin typeface="Times New Roman"/>
                <a:cs typeface="Times New Roman"/>
              </a:rPr>
              <a:t>Na</a:t>
            </a:r>
            <a:r>
              <a:rPr sz="1575" baseline="-21164" dirty="0">
                <a:latin typeface="Times New Roman"/>
                <a:cs typeface="Times New Roman"/>
              </a:rPr>
              <a:t>2</a:t>
            </a:r>
            <a:r>
              <a:rPr sz="1600" dirty="0">
                <a:latin typeface="Times New Roman"/>
                <a:cs typeface="Times New Roman"/>
              </a:rPr>
              <a:t>CO</a:t>
            </a:r>
            <a:r>
              <a:rPr sz="1575" baseline="-21164" dirty="0">
                <a:latin typeface="Times New Roman"/>
                <a:cs typeface="Times New Roman"/>
              </a:rPr>
              <a:t>3</a:t>
            </a:r>
            <a:r>
              <a:rPr sz="1575" spc="179" baseline="-21164" dirty="0">
                <a:latin typeface="Times New Roman"/>
                <a:cs typeface="Times New Roman"/>
              </a:rPr>
              <a:t> </a:t>
            </a:r>
            <a:r>
              <a:rPr sz="1600" spc="-5" dirty="0">
                <a:latin typeface="Times New Roman"/>
                <a:cs typeface="Times New Roman"/>
              </a:rPr>
              <a:t>+</a:t>
            </a:r>
            <a:r>
              <a:rPr sz="1600" spc="-20" dirty="0">
                <a:latin typeface="Times New Roman"/>
                <a:cs typeface="Times New Roman"/>
              </a:rPr>
              <a:t> </a:t>
            </a:r>
            <a:r>
              <a:rPr sz="1600" dirty="0">
                <a:latin typeface="Times New Roman"/>
                <a:cs typeface="Times New Roman"/>
              </a:rPr>
              <a:t>10H</a:t>
            </a:r>
            <a:r>
              <a:rPr sz="1575" baseline="-21164" dirty="0">
                <a:latin typeface="Times New Roman"/>
                <a:cs typeface="Times New Roman"/>
              </a:rPr>
              <a:t>2</a:t>
            </a:r>
            <a:r>
              <a:rPr sz="1600" dirty="0">
                <a:latin typeface="Times New Roman"/>
                <a:cs typeface="Times New Roman"/>
              </a:rPr>
              <a:t>O</a:t>
            </a:r>
            <a:endParaRPr sz="1600">
              <a:latin typeface="Times New Roman"/>
              <a:cs typeface="Times New Roman"/>
            </a:endParaRPr>
          </a:p>
        </p:txBody>
      </p:sp>
      <p:sp>
        <p:nvSpPr>
          <p:cNvPr id="7" name="object 7"/>
          <p:cNvSpPr txBox="1"/>
          <p:nvPr/>
        </p:nvSpPr>
        <p:spPr>
          <a:xfrm>
            <a:off x="10535157" y="1222324"/>
            <a:ext cx="295275" cy="513080"/>
          </a:xfrm>
          <a:prstGeom prst="rect">
            <a:avLst/>
          </a:prstGeom>
        </p:spPr>
        <p:txBody>
          <a:bodyPr vert="horz" wrap="square" lIns="0" tIns="12065" rIns="0" bIns="0" rtlCol="0">
            <a:spAutoFit/>
          </a:bodyPr>
          <a:lstStyle/>
          <a:p>
            <a:pPr marL="12700">
              <a:lnSpc>
                <a:spcPct val="100000"/>
              </a:lnSpc>
              <a:spcBef>
                <a:spcPts val="95"/>
              </a:spcBef>
            </a:pPr>
            <a:r>
              <a:rPr sz="1600" spc="-5" dirty="0">
                <a:latin typeface="Times New Roman"/>
                <a:cs typeface="Times New Roman"/>
              </a:rPr>
              <a:t>(1)</a:t>
            </a:r>
            <a:endParaRPr sz="1600">
              <a:latin typeface="Times New Roman"/>
              <a:cs typeface="Times New Roman"/>
            </a:endParaRPr>
          </a:p>
          <a:p>
            <a:pPr marL="44450">
              <a:lnSpc>
                <a:spcPct val="100000"/>
              </a:lnSpc>
            </a:pPr>
            <a:r>
              <a:rPr sz="1600" spc="-10" dirty="0">
                <a:latin typeface="Times New Roman"/>
                <a:cs typeface="Times New Roman"/>
              </a:rPr>
              <a:t>(</a:t>
            </a:r>
            <a:r>
              <a:rPr sz="1600" dirty="0">
                <a:latin typeface="Times New Roman"/>
                <a:cs typeface="Times New Roman"/>
              </a:rPr>
              <a:t>2)</a:t>
            </a:r>
            <a:endParaRPr sz="1600">
              <a:latin typeface="Times New Roman"/>
              <a:cs typeface="Times New Roman"/>
            </a:endParaRPr>
          </a:p>
        </p:txBody>
      </p:sp>
      <p:sp>
        <p:nvSpPr>
          <p:cNvPr id="8" name="object 8"/>
          <p:cNvSpPr txBox="1"/>
          <p:nvPr/>
        </p:nvSpPr>
        <p:spPr>
          <a:xfrm>
            <a:off x="7149083" y="1710308"/>
            <a:ext cx="3671570" cy="269240"/>
          </a:xfrm>
          <a:prstGeom prst="rect">
            <a:avLst/>
          </a:prstGeom>
        </p:spPr>
        <p:txBody>
          <a:bodyPr vert="horz" wrap="square" lIns="0" tIns="12065" rIns="0" bIns="0" rtlCol="0">
            <a:spAutoFit/>
          </a:bodyPr>
          <a:lstStyle/>
          <a:p>
            <a:pPr marL="38100">
              <a:lnSpc>
                <a:spcPct val="100000"/>
              </a:lnSpc>
              <a:spcBef>
                <a:spcPts val="95"/>
              </a:spcBef>
            </a:pPr>
            <a:r>
              <a:rPr sz="1600" dirty="0">
                <a:latin typeface="Times New Roman"/>
                <a:cs typeface="Times New Roman"/>
              </a:rPr>
              <a:t>CaCl</a:t>
            </a:r>
            <a:r>
              <a:rPr sz="1575" baseline="-21164" dirty="0">
                <a:latin typeface="Times New Roman"/>
                <a:cs typeface="Times New Roman"/>
              </a:rPr>
              <a:t>2(1)</a:t>
            </a:r>
            <a:r>
              <a:rPr sz="1575" spc="165" baseline="-21164" dirty="0">
                <a:latin typeface="Times New Roman"/>
                <a:cs typeface="Times New Roman"/>
              </a:rPr>
              <a:t> </a:t>
            </a:r>
            <a:r>
              <a:rPr sz="1600" spc="-5" dirty="0">
                <a:latin typeface="Times New Roman"/>
                <a:cs typeface="Times New Roman"/>
              </a:rPr>
              <a:t>+</a:t>
            </a:r>
            <a:r>
              <a:rPr sz="1600" spc="5" dirty="0">
                <a:latin typeface="Times New Roman"/>
                <a:cs typeface="Times New Roman"/>
              </a:rPr>
              <a:t> </a:t>
            </a:r>
            <a:r>
              <a:rPr sz="1600" dirty="0">
                <a:latin typeface="Times New Roman"/>
                <a:cs typeface="Times New Roman"/>
              </a:rPr>
              <a:t>Na</a:t>
            </a:r>
            <a:r>
              <a:rPr sz="1575" baseline="-21164" dirty="0">
                <a:latin typeface="Times New Roman"/>
                <a:cs typeface="Times New Roman"/>
              </a:rPr>
              <a:t>2</a:t>
            </a:r>
            <a:r>
              <a:rPr sz="1600" dirty="0">
                <a:latin typeface="Times New Roman"/>
                <a:cs typeface="Times New Roman"/>
              </a:rPr>
              <a:t>CO</a:t>
            </a:r>
            <a:r>
              <a:rPr sz="1575" baseline="-21164" dirty="0">
                <a:latin typeface="Times New Roman"/>
                <a:cs typeface="Times New Roman"/>
              </a:rPr>
              <a:t>3(2)</a:t>
            </a:r>
            <a:r>
              <a:rPr sz="1575" spc="150" baseline="-21164" dirty="0">
                <a:latin typeface="Times New Roman"/>
                <a:cs typeface="Times New Roman"/>
              </a:rPr>
              <a:t> </a:t>
            </a:r>
            <a:r>
              <a:rPr sz="1600" spc="-5" dirty="0">
                <a:latin typeface="Times New Roman"/>
                <a:cs typeface="Times New Roman"/>
              </a:rPr>
              <a:t>=</a:t>
            </a:r>
            <a:r>
              <a:rPr sz="1600" dirty="0">
                <a:latin typeface="Times New Roman"/>
                <a:cs typeface="Times New Roman"/>
              </a:rPr>
              <a:t> CaCO</a:t>
            </a:r>
            <a:r>
              <a:rPr sz="1575" baseline="-21164" dirty="0">
                <a:latin typeface="Times New Roman"/>
                <a:cs typeface="Times New Roman"/>
              </a:rPr>
              <a:t>3</a:t>
            </a:r>
            <a:r>
              <a:rPr sz="1600" dirty="0">
                <a:latin typeface="Times New Roman"/>
                <a:cs typeface="Times New Roman"/>
              </a:rPr>
              <a:t>↓</a:t>
            </a:r>
            <a:r>
              <a:rPr sz="1600" spc="-15" dirty="0">
                <a:latin typeface="Times New Roman"/>
                <a:cs typeface="Times New Roman"/>
              </a:rPr>
              <a:t> </a:t>
            </a:r>
            <a:r>
              <a:rPr sz="1600" spc="-5" dirty="0">
                <a:latin typeface="Times New Roman"/>
                <a:cs typeface="Times New Roman"/>
              </a:rPr>
              <a:t>+ 2NaCl (3)</a:t>
            </a:r>
            <a:endParaRPr sz="1600">
              <a:latin typeface="Times New Roman"/>
              <a:cs typeface="Times New Roman"/>
            </a:endParaRPr>
          </a:p>
        </p:txBody>
      </p:sp>
      <p:sp>
        <p:nvSpPr>
          <p:cNvPr id="9" name="object 9"/>
          <p:cNvSpPr txBox="1"/>
          <p:nvPr/>
        </p:nvSpPr>
        <p:spPr>
          <a:xfrm>
            <a:off x="9126981" y="2313813"/>
            <a:ext cx="353060" cy="188595"/>
          </a:xfrm>
          <a:prstGeom prst="rect">
            <a:avLst/>
          </a:prstGeom>
        </p:spPr>
        <p:txBody>
          <a:bodyPr vert="horz" wrap="square" lIns="0" tIns="14604" rIns="0" bIns="0" rtlCol="0">
            <a:spAutoFit/>
          </a:bodyPr>
          <a:lstStyle/>
          <a:p>
            <a:pPr marL="12700">
              <a:lnSpc>
                <a:spcPct val="100000"/>
              </a:lnSpc>
              <a:spcBef>
                <a:spcPts val="114"/>
              </a:spcBef>
            </a:pPr>
            <a:r>
              <a:rPr sz="1050" spc="5" dirty="0">
                <a:latin typeface="Times New Roman"/>
                <a:cs typeface="Times New Roman"/>
              </a:rPr>
              <a:t>(</a:t>
            </a:r>
            <a:r>
              <a:rPr sz="1050" spc="-5" dirty="0">
                <a:latin typeface="Times New Roman"/>
                <a:cs typeface="Times New Roman"/>
              </a:rPr>
              <a:t>ло</a:t>
            </a:r>
            <a:r>
              <a:rPr sz="1050" dirty="0">
                <a:latin typeface="Times New Roman"/>
                <a:cs typeface="Times New Roman"/>
              </a:rPr>
              <a:t>б.</a:t>
            </a:r>
            <a:r>
              <a:rPr sz="1050" spc="5" dirty="0">
                <a:latin typeface="Times New Roman"/>
                <a:cs typeface="Times New Roman"/>
              </a:rPr>
              <a:t>)</a:t>
            </a:r>
            <a:endParaRPr sz="1050">
              <a:latin typeface="Times New Roman"/>
              <a:cs typeface="Times New Roman"/>
            </a:endParaRPr>
          </a:p>
        </p:txBody>
      </p:sp>
      <p:sp>
        <p:nvSpPr>
          <p:cNvPr id="10" name="object 10"/>
          <p:cNvSpPr txBox="1"/>
          <p:nvPr/>
        </p:nvSpPr>
        <p:spPr>
          <a:xfrm>
            <a:off x="7136383" y="1954148"/>
            <a:ext cx="2656205" cy="513080"/>
          </a:xfrm>
          <a:prstGeom prst="rect">
            <a:avLst/>
          </a:prstGeom>
        </p:spPr>
        <p:txBody>
          <a:bodyPr vert="horz" wrap="square" lIns="0" tIns="12065" rIns="0" bIns="0" rtlCol="0">
            <a:spAutoFit/>
          </a:bodyPr>
          <a:lstStyle/>
          <a:p>
            <a:pPr marL="50800">
              <a:lnSpc>
                <a:spcPts val="1425"/>
              </a:lnSpc>
              <a:spcBef>
                <a:spcPts val="95"/>
              </a:spcBef>
              <a:tabLst>
                <a:tab pos="1880870" algn="l"/>
              </a:tabLst>
            </a:pPr>
            <a:r>
              <a:rPr sz="1600" dirty="0">
                <a:latin typeface="Times New Roman"/>
                <a:cs typeface="Times New Roman"/>
              </a:rPr>
              <a:t>NaCl</a:t>
            </a:r>
            <a:r>
              <a:rPr sz="1575" baseline="-21164" dirty="0">
                <a:latin typeface="Times New Roman"/>
                <a:cs typeface="Times New Roman"/>
              </a:rPr>
              <a:t>(3)</a:t>
            </a:r>
            <a:r>
              <a:rPr sz="1575" spc="187" baseline="-21164" dirty="0">
                <a:latin typeface="Times New Roman"/>
                <a:cs typeface="Times New Roman"/>
              </a:rPr>
              <a:t> </a:t>
            </a:r>
            <a:r>
              <a:rPr sz="1600" spc="-5" dirty="0">
                <a:latin typeface="Cambria Math"/>
                <a:cs typeface="Cambria Math"/>
              </a:rPr>
              <a:t>⇄</a:t>
            </a:r>
            <a:r>
              <a:rPr sz="1600" spc="40" dirty="0">
                <a:latin typeface="Cambria Math"/>
                <a:cs typeface="Cambria Math"/>
              </a:rPr>
              <a:t> </a:t>
            </a:r>
            <a:r>
              <a:rPr sz="1600" spc="-5" dirty="0">
                <a:latin typeface="Times New Roman"/>
                <a:cs typeface="Times New Roman"/>
              </a:rPr>
              <a:t>Na</a:t>
            </a:r>
            <a:r>
              <a:rPr sz="1575" spc="-7" baseline="26455" dirty="0">
                <a:latin typeface="Times New Roman"/>
                <a:cs typeface="Times New Roman"/>
              </a:rPr>
              <a:t>+</a:t>
            </a:r>
            <a:r>
              <a:rPr sz="1575" spc="225" baseline="26455" dirty="0">
                <a:latin typeface="Times New Roman"/>
                <a:cs typeface="Times New Roman"/>
              </a:rPr>
              <a:t> </a:t>
            </a:r>
            <a:r>
              <a:rPr sz="1600" spc="-5" dirty="0">
                <a:latin typeface="Times New Roman"/>
                <a:cs typeface="Times New Roman"/>
              </a:rPr>
              <a:t>+</a:t>
            </a:r>
            <a:r>
              <a:rPr sz="1600" dirty="0">
                <a:latin typeface="Times New Roman"/>
                <a:cs typeface="Times New Roman"/>
              </a:rPr>
              <a:t> Cl</a:t>
            </a:r>
            <a:r>
              <a:rPr sz="1575" baseline="26455" dirty="0">
                <a:latin typeface="Times New Roman"/>
                <a:cs typeface="Times New Roman"/>
              </a:rPr>
              <a:t>-	</a:t>
            </a:r>
            <a:r>
              <a:rPr sz="1600" spc="-5" dirty="0">
                <a:latin typeface="Times New Roman"/>
                <a:cs typeface="Times New Roman"/>
              </a:rPr>
              <a:t>(4)</a:t>
            </a:r>
            <a:endParaRPr sz="1600">
              <a:latin typeface="Times New Roman"/>
              <a:cs typeface="Times New Roman"/>
            </a:endParaRPr>
          </a:p>
          <a:p>
            <a:pPr marL="1672589">
              <a:lnSpc>
                <a:spcPts val="630"/>
              </a:lnSpc>
            </a:pPr>
            <a:r>
              <a:rPr sz="1050" spc="5" dirty="0">
                <a:latin typeface="Times New Roman"/>
                <a:cs typeface="Times New Roman"/>
              </a:rPr>
              <a:t>(3)</a:t>
            </a:r>
            <a:endParaRPr sz="1050">
              <a:latin typeface="Times New Roman"/>
              <a:cs typeface="Times New Roman"/>
            </a:endParaRPr>
          </a:p>
          <a:p>
            <a:pPr marL="50800">
              <a:lnSpc>
                <a:spcPts val="1785"/>
              </a:lnSpc>
              <a:tabLst>
                <a:tab pos="2380615" algn="l"/>
              </a:tabLst>
            </a:pPr>
            <a:r>
              <a:rPr sz="1600" dirty="0">
                <a:latin typeface="Times New Roman"/>
                <a:cs typeface="Times New Roman"/>
              </a:rPr>
              <a:t>AlCl</a:t>
            </a:r>
            <a:r>
              <a:rPr sz="1575" baseline="-21164" dirty="0">
                <a:latin typeface="Times New Roman"/>
                <a:cs typeface="Times New Roman"/>
              </a:rPr>
              <a:t>3(доб.)</a:t>
            </a:r>
            <a:r>
              <a:rPr sz="1575" spc="195" baseline="-21164" dirty="0">
                <a:latin typeface="Times New Roman"/>
                <a:cs typeface="Times New Roman"/>
              </a:rPr>
              <a:t> </a:t>
            </a:r>
            <a:r>
              <a:rPr sz="1600" spc="-5" dirty="0">
                <a:latin typeface="Cambria Math"/>
                <a:cs typeface="Cambria Math"/>
              </a:rPr>
              <a:t>⇄</a:t>
            </a:r>
            <a:r>
              <a:rPr sz="1600" spc="-45" dirty="0">
                <a:latin typeface="Cambria Math"/>
                <a:cs typeface="Cambria Math"/>
              </a:rPr>
              <a:t> </a:t>
            </a:r>
            <a:r>
              <a:rPr sz="1600" dirty="0">
                <a:latin typeface="Times New Roman"/>
                <a:cs typeface="Times New Roman"/>
              </a:rPr>
              <a:t>Al</a:t>
            </a:r>
            <a:r>
              <a:rPr sz="1575" baseline="26455" dirty="0">
                <a:latin typeface="Times New Roman"/>
                <a:cs typeface="Times New Roman"/>
              </a:rPr>
              <a:t>3+</a:t>
            </a:r>
            <a:r>
              <a:rPr sz="1575" spc="225" baseline="26455" dirty="0">
                <a:latin typeface="Times New Roman"/>
                <a:cs typeface="Times New Roman"/>
              </a:rPr>
              <a:t> </a:t>
            </a:r>
            <a:r>
              <a:rPr sz="1600" spc="-5" dirty="0">
                <a:latin typeface="Times New Roman"/>
                <a:cs typeface="Times New Roman"/>
              </a:rPr>
              <a:t>+</a:t>
            </a:r>
            <a:r>
              <a:rPr sz="1600" dirty="0">
                <a:latin typeface="Times New Roman"/>
                <a:cs typeface="Times New Roman"/>
              </a:rPr>
              <a:t> 3Cl</a:t>
            </a:r>
            <a:r>
              <a:rPr sz="1575" baseline="26455" dirty="0">
                <a:latin typeface="Times New Roman"/>
                <a:cs typeface="Times New Roman"/>
              </a:rPr>
              <a:t>-	</a:t>
            </a:r>
            <a:r>
              <a:rPr sz="1600" spc="-5" dirty="0">
                <a:latin typeface="Times New Roman"/>
                <a:cs typeface="Times New Roman"/>
              </a:rPr>
              <a:t>(5)</a:t>
            </a:r>
            <a:endParaRPr sz="1600">
              <a:latin typeface="Times New Roman"/>
              <a:cs typeface="Times New Roman"/>
            </a:endParaRPr>
          </a:p>
        </p:txBody>
      </p:sp>
      <p:grpSp>
        <p:nvGrpSpPr>
          <p:cNvPr id="11" name="object 11"/>
          <p:cNvGrpSpPr/>
          <p:nvPr/>
        </p:nvGrpSpPr>
        <p:grpSpPr>
          <a:xfrm>
            <a:off x="6515227" y="1166749"/>
            <a:ext cx="695325" cy="751205"/>
            <a:chOff x="6515227" y="1166749"/>
            <a:chExt cx="695325" cy="751205"/>
          </a:xfrm>
        </p:grpSpPr>
        <p:sp>
          <p:nvSpPr>
            <p:cNvPr id="12" name="object 12"/>
            <p:cNvSpPr/>
            <p:nvPr/>
          </p:nvSpPr>
          <p:spPr>
            <a:xfrm>
              <a:off x="6902577" y="1169924"/>
              <a:ext cx="304800" cy="744855"/>
            </a:xfrm>
            <a:custGeom>
              <a:avLst/>
              <a:gdLst/>
              <a:ahLst/>
              <a:cxnLst/>
              <a:rect l="l" t="t" r="r" b="b"/>
              <a:pathLst>
                <a:path w="304800" h="744855">
                  <a:moveTo>
                    <a:pt x="304800" y="744601"/>
                  </a:moveTo>
                  <a:lnTo>
                    <a:pt x="245465" y="742614"/>
                  </a:lnTo>
                  <a:lnTo>
                    <a:pt x="197024" y="737187"/>
                  </a:lnTo>
                  <a:lnTo>
                    <a:pt x="164371" y="729116"/>
                  </a:lnTo>
                  <a:lnTo>
                    <a:pt x="152400" y="719201"/>
                  </a:lnTo>
                  <a:lnTo>
                    <a:pt x="152400" y="397763"/>
                  </a:lnTo>
                  <a:lnTo>
                    <a:pt x="140410" y="387848"/>
                  </a:lnTo>
                  <a:lnTo>
                    <a:pt x="107727" y="379777"/>
                  </a:lnTo>
                  <a:lnTo>
                    <a:pt x="59281" y="374350"/>
                  </a:lnTo>
                  <a:lnTo>
                    <a:pt x="0" y="372363"/>
                  </a:lnTo>
                  <a:lnTo>
                    <a:pt x="59281" y="370359"/>
                  </a:lnTo>
                  <a:lnTo>
                    <a:pt x="107727" y="364902"/>
                  </a:lnTo>
                  <a:lnTo>
                    <a:pt x="140410" y="356826"/>
                  </a:lnTo>
                  <a:lnTo>
                    <a:pt x="152400" y="346963"/>
                  </a:lnTo>
                  <a:lnTo>
                    <a:pt x="152400" y="25399"/>
                  </a:lnTo>
                  <a:lnTo>
                    <a:pt x="164371" y="15537"/>
                  </a:lnTo>
                  <a:lnTo>
                    <a:pt x="197024" y="7461"/>
                  </a:lnTo>
                  <a:lnTo>
                    <a:pt x="245465" y="2004"/>
                  </a:lnTo>
                  <a:lnTo>
                    <a:pt x="304800" y="0"/>
                  </a:lnTo>
                </a:path>
              </a:pathLst>
            </a:custGeom>
            <a:ln w="6350">
              <a:solidFill>
                <a:srgbClr val="5B9BD4"/>
              </a:solidFill>
            </a:ln>
          </p:spPr>
          <p:txBody>
            <a:bodyPr wrap="square" lIns="0" tIns="0" rIns="0" bIns="0" rtlCol="0"/>
            <a:lstStyle/>
            <a:p>
              <a:endParaRPr/>
            </a:p>
          </p:txBody>
        </p:sp>
        <p:sp>
          <p:nvSpPr>
            <p:cNvPr id="13" name="object 13"/>
            <p:cNvSpPr/>
            <p:nvPr/>
          </p:nvSpPr>
          <p:spPr>
            <a:xfrm>
              <a:off x="6521577" y="1298702"/>
              <a:ext cx="403860" cy="404495"/>
            </a:xfrm>
            <a:custGeom>
              <a:avLst/>
              <a:gdLst/>
              <a:ahLst/>
              <a:cxnLst/>
              <a:rect l="l" t="t" r="r" b="b"/>
              <a:pathLst>
                <a:path w="403859" h="404494">
                  <a:moveTo>
                    <a:pt x="201930" y="0"/>
                  </a:moveTo>
                  <a:lnTo>
                    <a:pt x="155634" y="5333"/>
                  </a:lnTo>
                  <a:lnTo>
                    <a:pt x="113133" y="20527"/>
                  </a:lnTo>
                  <a:lnTo>
                    <a:pt x="75640" y="44367"/>
                  </a:lnTo>
                  <a:lnTo>
                    <a:pt x="44367" y="75640"/>
                  </a:lnTo>
                  <a:lnTo>
                    <a:pt x="20527" y="113133"/>
                  </a:lnTo>
                  <a:lnTo>
                    <a:pt x="5334" y="155634"/>
                  </a:lnTo>
                  <a:lnTo>
                    <a:pt x="0" y="201929"/>
                  </a:lnTo>
                  <a:lnTo>
                    <a:pt x="5333" y="248272"/>
                  </a:lnTo>
                  <a:lnTo>
                    <a:pt x="20527" y="290807"/>
                  </a:lnTo>
                  <a:lnTo>
                    <a:pt x="44367" y="328323"/>
                  </a:lnTo>
                  <a:lnTo>
                    <a:pt x="75640" y="359609"/>
                  </a:lnTo>
                  <a:lnTo>
                    <a:pt x="113133" y="383456"/>
                  </a:lnTo>
                  <a:lnTo>
                    <a:pt x="155634" y="398652"/>
                  </a:lnTo>
                  <a:lnTo>
                    <a:pt x="201930" y="403986"/>
                  </a:lnTo>
                  <a:lnTo>
                    <a:pt x="248225" y="398652"/>
                  </a:lnTo>
                  <a:lnTo>
                    <a:pt x="290726" y="383456"/>
                  </a:lnTo>
                  <a:lnTo>
                    <a:pt x="328219" y="359609"/>
                  </a:lnTo>
                  <a:lnTo>
                    <a:pt x="359492" y="328323"/>
                  </a:lnTo>
                  <a:lnTo>
                    <a:pt x="383332" y="290807"/>
                  </a:lnTo>
                  <a:lnTo>
                    <a:pt x="398526" y="248272"/>
                  </a:lnTo>
                  <a:lnTo>
                    <a:pt x="403860" y="201929"/>
                  </a:lnTo>
                  <a:lnTo>
                    <a:pt x="398526" y="155634"/>
                  </a:lnTo>
                  <a:lnTo>
                    <a:pt x="383332" y="113133"/>
                  </a:lnTo>
                  <a:lnTo>
                    <a:pt x="359492" y="75640"/>
                  </a:lnTo>
                  <a:lnTo>
                    <a:pt x="328219" y="44367"/>
                  </a:lnTo>
                  <a:lnTo>
                    <a:pt x="290726" y="20527"/>
                  </a:lnTo>
                  <a:lnTo>
                    <a:pt x="248225" y="5333"/>
                  </a:lnTo>
                  <a:lnTo>
                    <a:pt x="201930" y="0"/>
                  </a:lnTo>
                  <a:close/>
                </a:path>
              </a:pathLst>
            </a:custGeom>
            <a:solidFill>
              <a:srgbClr val="5B9BD4"/>
            </a:solidFill>
          </p:spPr>
          <p:txBody>
            <a:bodyPr wrap="square" lIns="0" tIns="0" rIns="0" bIns="0" rtlCol="0"/>
            <a:lstStyle/>
            <a:p>
              <a:endParaRPr/>
            </a:p>
          </p:txBody>
        </p:sp>
        <p:sp>
          <p:nvSpPr>
            <p:cNvPr id="14" name="object 14"/>
            <p:cNvSpPr/>
            <p:nvPr/>
          </p:nvSpPr>
          <p:spPr>
            <a:xfrm>
              <a:off x="6521577" y="1298702"/>
              <a:ext cx="403860" cy="404495"/>
            </a:xfrm>
            <a:custGeom>
              <a:avLst/>
              <a:gdLst/>
              <a:ahLst/>
              <a:cxnLst/>
              <a:rect l="l" t="t" r="r" b="b"/>
              <a:pathLst>
                <a:path w="403859" h="404494">
                  <a:moveTo>
                    <a:pt x="0" y="201929"/>
                  </a:moveTo>
                  <a:lnTo>
                    <a:pt x="5334" y="155634"/>
                  </a:lnTo>
                  <a:lnTo>
                    <a:pt x="20527" y="113133"/>
                  </a:lnTo>
                  <a:lnTo>
                    <a:pt x="44367" y="75640"/>
                  </a:lnTo>
                  <a:lnTo>
                    <a:pt x="75640" y="44367"/>
                  </a:lnTo>
                  <a:lnTo>
                    <a:pt x="113133" y="20527"/>
                  </a:lnTo>
                  <a:lnTo>
                    <a:pt x="155634" y="5333"/>
                  </a:lnTo>
                  <a:lnTo>
                    <a:pt x="201930" y="0"/>
                  </a:lnTo>
                  <a:lnTo>
                    <a:pt x="248225" y="5333"/>
                  </a:lnTo>
                  <a:lnTo>
                    <a:pt x="290726" y="20527"/>
                  </a:lnTo>
                  <a:lnTo>
                    <a:pt x="328219" y="44367"/>
                  </a:lnTo>
                  <a:lnTo>
                    <a:pt x="359492" y="75640"/>
                  </a:lnTo>
                  <a:lnTo>
                    <a:pt x="383332" y="113133"/>
                  </a:lnTo>
                  <a:lnTo>
                    <a:pt x="398526" y="155634"/>
                  </a:lnTo>
                  <a:lnTo>
                    <a:pt x="403860" y="201929"/>
                  </a:lnTo>
                  <a:lnTo>
                    <a:pt x="398526" y="248272"/>
                  </a:lnTo>
                  <a:lnTo>
                    <a:pt x="383332" y="290807"/>
                  </a:lnTo>
                  <a:lnTo>
                    <a:pt x="359492" y="328323"/>
                  </a:lnTo>
                  <a:lnTo>
                    <a:pt x="328219" y="359609"/>
                  </a:lnTo>
                  <a:lnTo>
                    <a:pt x="290726" y="383456"/>
                  </a:lnTo>
                  <a:lnTo>
                    <a:pt x="248225" y="398652"/>
                  </a:lnTo>
                  <a:lnTo>
                    <a:pt x="201930" y="403986"/>
                  </a:lnTo>
                  <a:lnTo>
                    <a:pt x="155634" y="398652"/>
                  </a:lnTo>
                  <a:lnTo>
                    <a:pt x="113133" y="383456"/>
                  </a:lnTo>
                  <a:lnTo>
                    <a:pt x="75640" y="359609"/>
                  </a:lnTo>
                  <a:lnTo>
                    <a:pt x="44367" y="328323"/>
                  </a:lnTo>
                  <a:lnTo>
                    <a:pt x="20527" y="290807"/>
                  </a:lnTo>
                  <a:lnTo>
                    <a:pt x="5333" y="248272"/>
                  </a:lnTo>
                  <a:lnTo>
                    <a:pt x="0" y="201929"/>
                  </a:lnTo>
                  <a:close/>
                </a:path>
              </a:pathLst>
            </a:custGeom>
            <a:ln w="12700">
              <a:solidFill>
                <a:srgbClr val="41709C"/>
              </a:solidFill>
            </a:ln>
          </p:spPr>
          <p:txBody>
            <a:bodyPr wrap="square" lIns="0" tIns="0" rIns="0" bIns="0" rtlCol="0"/>
            <a:lstStyle/>
            <a:p>
              <a:endParaRPr/>
            </a:p>
          </p:txBody>
        </p:sp>
      </p:grpSp>
      <p:sp>
        <p:nvSpPr>
          <p:cNvPr id="15" name="object 15"/>
          <p:cNvSpPr txBox="1"/>
          <p:nvPr/>
        </p:nvSpPr>
        <p:spPr>
          <a:xfrm>
            <a:off x="6685280" y="1354328"/>
            <a:ext cx="76835" cy="269240"/>
          </a:xfrm>
          <a:prstGeom prst="rect">
            <a:avLst/>
          </a:prstGeom>
        </p:spPr>
        <p:txBody>
          <a:bodyPr vert="horz" wrap="square" lIns="0" tIns="12065" rIns="0" bIns="0" rtlCol="0">
            <a:spAutoFit/>
          </a:bodyPr>
          <a:lstStyle/>
          <a:p>
            <a:pPr marL="12700">
              <a:lnSpc>
                <a:spcPct val="100000"/>
              </a:lnSpc>
              <a:spcBef>
                <a:spcPts val="95"/>
              </a:spcBef>
            </a:pPr>
            <a:r>
              <a:rPr sz="1600" spc="-5" dirty="0">
                <a:solidFill>
                  <a:srgbClr val="FFFFFF"/>
                </a:solidFill>
                <a:latin typeface="Calibri"/>
                <a:cs typeface="Calibri"/>
              </a:rPr>
              <a:t>I</a:t>
            </a:r>
            <a:endParaRPr sz="1600">
              <a:latin typeface="Calibri"/>
              <a:cs typeface="Calibri"/>
            </a:endParaRPr>
          </a:p>
        </p:txBody>
      </p:sp>
      <p:grpSp>
        <p:nvGrpSpPr>
          <p:cNvPr id="16" name="object 16"/>
          <p:cNvGrpSpPr/>
          <p:nvPr/>
        </p:nvGrpSpPr>
        <p:grpSpPr>
          <a:xfrm>
            <a:off x="6568947" y="1964689"/>
            <a:ext cx="623570" cy="542290"/>
            <a:chOff x="6568947" y="1964689"/>
            <a:chExt cx="623570" cy="542290"/>
          </a:xfrm>
        </p:grpSpPr>
        <p:sp>
          <p:nvSpPr>
            <p:cNvPr id="17" name="object 17"/>
            <p:cNvSpPr/>
            <p:nvPr/>
          </p:nvSpPr>
          <p:spPr>
            <a:xfrm>
              <a:off x="6956297" y="1967864"/>
              <a:ext cx="233045" cy="532765"/>
            </a:xfrm>
            <a:custGeom>
              <a:avLst/>
              <a:gdLst/>
              <a:ahLst/>
              <a:cxnLst/>
              <a:rect l="l" t="t" r="r" b="b"/>
              <a:pathLst>
                <a:path w="233045" h="532764">
                  <a:moveTo>
                    <a:pt x="232536" y="532764"/>
                  </a:moveTo>
                  <a:lnTo>
                    <a:pt x="187249" y="531229"/>
                  </a:lnTo>
                  <a:lnTo>
                    <a:pt x="150272" y="527049"/>
                  </a:lnTo>
                  <a:lnTo>
                    <a:pt x="125345" y="520870"/>
                  </a:lnTo>
                  <a:lnTo>
                    <a:pt x="116204" y="513333"/>
                  </a:lnTo>
                  <a:lnTo>
                    <a:pt x="116204" y="285749"/>
                  </a:lnTo>
                  <a:lnTo>
                    <a:pt x="107066" y="278233"/>
                  </a:lnTo>
                  <a:lnTo>
                    <a:pt x="82153" y="272097"/>
                  </a:lnTo>
                  <a:lnTo>
                    <a:pt x="45213" y="267962"/>
                  </a:lnTo>
                  <a:lnTo>
                    <a:pt x="0" y="266445"/>
                  </a:lnTo>
                  <a:lnTo>
                    <a:pt x="45213" y="264910"/>
                  </a:lnTo>
                  <a:lnTo>
                    <a:pt x="82153" y="260730"/>
                  </a:lnTo>
                  <a:lnTo>
                    <a:pt x="107066" y="254551"/>
                  </a:lnTo>
                  <a:lnTo>
                    <a:pt x="116204" y="247014"/>
                  </a:lnTo>
                  <a:lnTo>
                    <a:pt x="116204" y="19430"/>
                  </a:lnTo>
                  <a:lnTo>
                    <a:pt x="125345" y="11894"/>
                  </a:lnTo>
                  <a:lnTo>
                    <a:pt x="150272" y="5714"/>
                  </a:lnTo>
                  <a:lnTo>
                    <a:pt x="187249" y="1535"/>
                  </a:lnTo>
                  <a:lnTo>
                    <a:pt x="232536" y="0"/>
                  </a:lnTo>
                </a:path>
              </a:pathLst>
            </a:custGeom>
            <a:ln w="6349">
              <a:solidFill>
                <a:srgbClr val="5B9BD4"/>
              </a:solidFill>
            </a:ln>
          </p:spPr>
          <p:txBody>
            <a:bodyPr wrap="square" lIns="0" tIns="0" rIns="0" bIns="0" rtlCol="0"/>
            <a:lstStyle/>
            <a:p>
              <a:endParaRPr/>
            </a:p>
          </p:txBody>
        </p:sp>
        <p:sp>
          <p:nvSpPr>
            <p:cNvPr id="18" name="object 18"/>
            <p:cNvSpPr/>
            <p:nvPr/>
          </p:nvSpPr>
          <p:spPr>
            <a:xfrm>
              <a:off x="6575297" y="2096642"/>
              <a:ext cx="404495" cy="404495"/>
            </a:xfrm>
            <a:custGeom>
              <a:avLst/>
              <a:gdLst/>
              <a:ahLst/>
              <a:cxnLst/>
              <a:rect l="l" t="t" r="r" b="b"/>
              <a:pathLst>
                <a:path w="404495" h="404494">
                  <a:moveTo>
                    <a:pt x="201930" y="0"/>
                  </a:moveTo>
                  <a:lnTo>
                    <a:pt x="155634" y="5334"/>
                  </a:lnTo>
                  <a:lnTo>
                    <a:pt x="113133" y="20530"/>
                  </a:lnTo>
                  <a:lnTo>
                    <a:pt x="75640" y="44377"/>
                  </a:lnTo>
                  <a:lnTo>
                    <a:pt x="44367" y="75663"/>
                  </a:lnTo>
                  <a:lnTo>
                    <a:pt x="20527" y="113179"/>
                  </a:lnTo>
                  <a:lnTo>
                    <a:pt x="5334" y="155714"/>
                  </a:lnTo>
                  <a:lnTo>
                    <a:pt x="0" y="202057"/>
                  </a:lnTo>
                  <a:lnTo>
                    <a:pt x="5333" y="248352"/>
                  </a:lnTo>
                  <a:lnTo>
                    <a:pt x="20527" y="290853"/>
                  </a:lnTo>
                  <a:lnTo>
                    <a:pt x="44367" y="328346"/>
                  </a:lnTo>
                  <a:lnTo>
                    <a:pt x="75640" y="359619"/>
                  </a:lnTo>
                  <a:lnTo>
                    <a:pt x="113133" y="383459"/>
                  </a:lnTo>
                  <a:lnTo>
                    <a:pt x="155634" y="398653"/>
                  </a:lnTo>
                  <a:lnTo>
                    <a:pt x="201930" y="403987"/>
                  </a:lnTo>
                  <a:lnTo>
                    <a:pt x="248272" y="398653"/>
                  </a:lnTo>
                  <a:lnTo>
                    <a:pt x="290807" y="383459"/>
                  </a:lnTo>
                  <a:lnTo>
                    <a:pt x="328323" y="359619"/>
                  </a:lnTo>
                  <a:lnTo>
                    <a:pt x="359609" y="328346"/>
                  </a:lnTo>
                  <a:lnTo>
                    <a:pt x="383456" y="290853"/>
                  </a:lnTo>
                  <a:lnTo>
                    <a:pt x="398652" y="248352"/>
                  </a:lnTo>
                  <a:lnTo>
                    <a:pt x="403987" y="202057"/>
                  </a:lnTo>
                  <a:lnTo>
                    <a:pt x="398652" y="155714"/>
                  </a:lnTo>
                  <a:lnTo>
                    <a:pt x="383456" y="113179"/>
                  </a:lnTo>
                  <a:lnTo>
                    <a:pt x="359609" y="75663"/>
                  </a:lnTo>
                  <a:lnTo>
                    <a:pt x="328323" y="44377"/>
                  </a:lnTo>
                  <a:lnTo>
                    <a:pt x="290807" y="20530"/>
                  </a:lnTo>
                  <a:lnTo>
                    <a:pt x="248272" y="5334"/>
                  </a:lnTo>
                  <a:lnTo>
                    <a:pt x="201930" y="0"/>
                  </a:lnTo>
                  <a:close/>
                </a:path>
              </a:pathLst>
            </a:custGeom>
            <a:solidFill>
              <a:srgbClr val="5B9BD4"/>
            </a:solidFill>
          </p:spPr>
          <p:txBody>
            <a:bodyPr wrap="square" lIns="0" tIns="0" rIns="0" bIns="0" rtlCol="0"/>
            <a:lstStyle/>
            <a:p>
              <a:endParaRPr/>
            </a:p>
          </p:txBody>
        </p:sp>
        <p:sp>
          <p:nvSpPr>
            <p:cNvPr id="19" name="object 19"/>
            <p:cNvSpPr/>
            <p:nvPr/>
          </p:nvSpPr>
          <p:spPr>
            <a:xfrm>
              <a:off x="6575297" y="2096642"/>
              <a:ext cx="404495" cy="404495"/>
            </a:xfrm>
            <a:custGeom>
              <a:avLst/>
              <a:gdLst/>
              <a:ahLst/>
              <a:cxnLst/>
              <a:rect l="l" t="t" r="r" b="b"/>
              <a:pathLst>
                <a:path w="404495" h="404494">
                  <a:moveTo>
                    <a:pt x="0" y="202057"/>
                  </a:moveTo>
                  <a:lnTo>
                    <a:pt x="5334" y="155714"/>
                  </a:lnTo>
                  <a:lnTo>
                    <a:pt x="20527" y="113179"/>
                  </a:lnTo>
                  <a:lnTo>
                    <a:pt x="44367" y="75663"/>
                  </a:lnTo>
                  <a:lnTo>
                    <a:pt x="75640" y="44377"/>
                  </a:lnTo>
                  <a:lnTo>
                    <a:pt x="113133" y="20530"/>
                  </a:lnTo>
                  <a:lnTo>
                    <a:pt x="155634" y="5334"/>
                  </a:lnTo>
                  <a:lnTo>
                    <a:pt x="201930" y="0"/>
                  </a:lnTo>
                  <a:lnTo>
                    <a:pt x="248272" y="5334"/>
                  </a:lnTo>
                  <a:lnTo>
                    <a:pt x="290807" y="20530"/>
                  </a:lnTo>
                  <a:lnTo>
                    <a:pt x="328323" y="44377"/>
                  </a:lnTo>
                  <a:lnTo>
                    <a:pt x="359609" y="75663"/>
                  </a:lnTo>
                  <a:lnTo>
                    <a:pt x="383456" y="113179"/>
                  </a:lnTo>
                  <a:lnTo>
                    <a:pt x="398652" y="155714"/>
                  </a:lnTo>
                  <a:lnTo>
                    <a:pt x="403987" y="202057"/>
                  </a:lnTo>
                  <a:lnTo>
                    <a:pt x="398652" y="248352"/>
                  </a:lnTo>
                  <a:lnTo>
                    <a:pt x="383456" y="290853"/>
                  </a:lnTo>
                  <a:lnTo>
                    <a:pt x="359609" y="328346"/>
                  </a:lnTo>
                  <a:lnTo>
                    <a:pt x="328323" y="359619"/>
                  </a:lnTo>
                  <a:lnTo>
                    <a:pt x="290807" y="383459"/>
                  </a:lnTo>
                  <a:lnTo>
                    <a:pt x="248272" y="398653"/>
                  </a:lnTo>
                  <a:lnTo>
                    <a:pt x="201930" y="403987"/>
                  </a:lnTo>
                  <a:lnTo>
                    <a:pt x="155634" y="398653"/>
                  </a:lnTo>
                  <a:lnTo>
                    <a:pt x="113133" y="383459"/>
                  </a:lnTo>
                  <a:lnTo>
                    <a:pt x="75640" y="359619"/>
                  </a:lnTo>
                  <a:lnTo>
                    <a:pt x="44367" y="328346"/>
                  </a:lnTo>
                  <a:lnTo>
                    <a:pt x="20527" y="290853"/>
                  </a:lnTo>
                  <a:lnTo>
                    <a:pt x="5333" y="248352"/>
                  </a:lnTo>
                  <a:lnTo>
                    <a:pt x="0" y="202057"/>
                  </a:lnTo>
                  <a:close/>
                </a:path>
              </a:pathLst>
            </a:custGeom>
            <a:ln w="12700">
              <a:solidFill>
                <a:srgbClr val="41709C"/>
              </a:solidFill>
            </a:ln>
          </p:spPr>
          <p:txBody>
            <a:bodyPr wrap="square" lIns="0" tIns="0" rIns="0" bIns="0" rtlCol="0"/>
            <a:lstStyle/>
            <a:p>
              <a:endParaRPr/>
            </a:p>
          </p:txBody>
        </p:sp>
      </p:grpSp>
      <p:sp>
        <p:nvSpPr>
          <p:cNvPr id="20" name="object 20"/>
          <p:cNvSpPr txBox="1"/>
          <p:nvPr/>
        </p:nvSpPr>
        <p:spPr>
          <a:xfrm>
            <a:off x="6714490" y="2152268"/>
            <a:ext cx="129539" cy="269240"/>
          </a:xfrm>
          <a:prstGeom prst="rect">
            <a:avLst/>
          </a:prstGeom>
        </p:spPr>
        <p:txBody>
          <a:bodyPr vert="horz" wrap="square" lIns="0" tIns="12065" rIns="0" bIns="0" rtlCol="0">
            <a:spAutoFit/>
          </a:bodyPr>
          <a:lstStyle/>
          <a:p>
            <a:pPr marL="12700">
              <a:lnSpc>
                <a:spcPct val="100000"/>
              </a:lnSpc>
              <a:spcBef>
                <a:spcPts val="95"/>
              </a:spcBef>
            </a:pPr>
            <a:r>
              <a:rPr sz="1600" dirty="0">
                <a:solidFill>
                  <a:srgbClr val="FFFFFF"/>
                </a:solidFill>
                <a:latin typeface="Calibri"/>
                <a:cs typeface="Calibri"/>
              </a:rPr>
              <a:t>II</a:t>
            </a:r>
            <a:endParaRPr sz="1600">
              <a:latin typeface="Calibri"/>
              <a:cs typeface="Calibri"/>
            </a:endParaRPr>
          </a:p>
        </p:txBody>
      </p:sp>
      <p:sp>
        <p:nvSpPr>
          <p:cNvPr id="21" name="object 21"/>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51</a:t>
            </a:fld>
            <a:endParaRPr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896213" y="1425702"/>
            <a:ext cx="1473835" cy="391160"/>
          </a:xfrm>
          <a:prstGeom prst="rect">
            <a:avLst/>
          </a:prstGeom>
        </p:spPr>
        <p:txBody>
          <a:bodyPr vert="horz" wrap="square" lIns="0" tIns="12700" rIns="0" bIns="0" rtlCol="0">
            <a:spAutoFit/>
          </a:bodyPr>
          <a:lstStyle/>
          <a:p>
            <a:pPr marL="12700">
              <a:lnSpc>
                <a:spcPct val="100000"/>
              </a:lnSpc>
              <a:spcBef>
                <a:spcPts val="100"/>
              </a:spcBef>
            </a:pPr>
            <a:r>
              <a:rPr sz="2400" b="1" dirty="0">
                <a:latin typeface="Calibri"/>
                <a:cs typeface="Calibri"/>
              </a:rPr>
              <a:t>Д)</a:t>
            </a:r>
            <a:r>
              <a:rPr sz="2400" b="1" spc="-60" dirty="0">
                <a:latin typeface="Calibri"/>
                <a:cs typeface="Calibri"/>
              </a:rPr>
              <a:t> </a:t>
            </a:r>
            <a:r>
              <a:rPr sz="2400" b="1" spc="-5" dirty="0">
                <a:latin typeface="Calibri"/>
                <a:cs typeface="Calibri"/>
              </a:rPr>
              <a:t>Расчёты</a:t>
            </a:r>
            <a:endParaRPr sz="2400">
              <a:latin typeface="Calibri"/>
              <a:cs typeface="Calibri"/>
            </a:endParaRPr>
          </a:p>
        </p:txBody>
      </p:sp>
      <p:sp>
        <p:nvSpPr>
          <p:cNvPr id="3" name="object 3"/>
          <p:cNvSpPr txBox="1"/>
          <p:nvPr/>
        </p:nvSpPr>
        <p:spPr>
          <a:xfrm>
            <a:off x="454050" y="2440685"/>
            <a:ext cx="9638665" cy="1854835"/>
          </a:xfrm>
          <a:prstGeom prst="rect">
            <a:avLst/>
          </a:prstGeom>
        </p:spPr>
        <p:txBody>
          <a:bodyPr vert="horz" wrap="square" lIns="0" tIns="12700" rIns="0" bIns="0" rtlCol="0">
            <a:spAutoFit/>
          </a:bodyPr>
          <a:lstStyle/>
          <a:p>
            <a:pPr marL="279400" indent="-254635">
              <a:lnSpc>
                <a:spcPct val="100000"/>
              </a:lnSpc>
              <a:spcBef>
                <a:spcPts val="100"/>
              </a:spcBef>
              <a:buFont typeface="Times New Roman"/>
              <a:buAutoNum type="romanUcPeriod"/>
              <a:tabLst>
                <a:tab pos="280035" algn="l"/>
              </a:tabLst>
            </a:pPr>
            <a:r>
              <a:rPr sz="2400" i="1" spc="-20" dirty="0">
                <a:latin typeface="Times New Roman"/>
                <a:cs typeface="Times New Roman"/>
              </a:rPr>
              <a:t>Находим</a:t>
            </a:r>
            <a:r>
              <a:rPr sz="2400" i="1" spc="15" dirty="0">
                <a:latin typeface="Times New Roman"/>
                <a:cs typeface="Times New Roman"/>
              </a:rPr>
              <a:t> </a:t>
            </a:r>
            <a:r>
              <a:rPr sz="2400" i="1" spc="-20" dirty="0">
                <a:latin typeface="Times New Roman"/>
                <a:cs typeface="Times New Roman"/>
              </a:rPr>
              <a:t>количественный</a:t>
            </a:r>
            <a:r>
              <a:rPr sz="2400" i="1" spc="10" dirty="0">
                <a:latin typeface="Times New Roman"/>
                <a:cs typeface="Times New Roman"/>
              </a:rPr>
              <a:t> </a:t>
            </a:r>
            <a:r>
              <a:rPr sz="2400" i="1" spc="-10" dirty="0">
                <a:latin typeface="Times New Roman"/>
                <a:cs typeface="Times New Roman"/>
              </a:rPr>
              <a:t>состав</a:t>
            </a:r>
            <a:r>
              <a:rPr sz="2400" i="1" dirty="0">
                <a:latin typeface="Times New Roman"/>
                <a:cs typeface="Times New Roman"/>
              </a:rPr>
              <a:t> </a:t>
            </a:r>
            <a:r>
              <a:rPr sz="2400" i="1" spc="-10" dirty="0">
                <a:latin typeface="Times New Roman"/>
                <a:cs typeface="Times New Roman"/>
              </a:rPr>
              <a:t>смеси</a:t>
            </a:r>
            <a:r>
              <a:rPr sz="2400" i="1" spc="5" dirty="0">
                <a:latin typeface="Times New Roman"/>
                <a:cs typeface="Times New Roman"/>
              </a:rPr>
              <a:t> </a:t>
            </a:r>
            <a:r>
              <a:rPr sz="2400" i="1" dirty="0">
                <a:latin typeface="Times New Roman"/>
                <a:cs typeface="Times New Roman"/>
              </a:rPr>
              <a:t>кристаллогидратов:</a:t>
            </a:r>
            <a:endParaRPr sz="2400">
              <a:latin typeface="Times New Roman"/>
              <a:cs typeface="Times New Roman"/>
            </a:endParaRPr>
          </a:p>
          <a:p>
            <a:pPr marL="584200" lvl="1" indent="-330835">
              <a:lnSpc>
                <a:spcPct val="100000"/>
              </a:lnSpc>
              <a:buAutoNum type="arabicParenR"/>
              <a:tabLst>
                <a:tab pos="584835" algn="l"/>
              </a:tabLst>
            </a:pPr>
            <a:r>
              <a:rPr sz="2400" spc="-5" dirty="0">
                <a:latin typeface="Times New Roman"/>
                <a:cs typeface="Times New Roman"/>
              </a:rPr>
              <a:t>По</a:t>
            </a:r>
            <a:r>
              <a:rPr sz="2400" spc="-25" dirty="0">
                <a:latin typeface="Times New Roman"/>
                <a:cs typeface="Times New Roman"/>
              </a:rPr>
              <a:t> </a:t>
            </a:r>
            <a:r>
              <a:rPr sz="2400" dirty="0">
                <a:latin typeface="Times New Roman"/>
                <a:cs typeface="Times New Roman"/>
              </a:rPr>
              <a:t>уравнению</a:t>
            </a:r>
            <a:r>
              <a:rPr sz="2400" spc="-30" dirty="0">
                <a:latin typeface="Times New Roman"/>
                <a:cs typeface="Times New Roman"/>
              </a:rPr>
              <a:t> </a:t>
            </a:r>
            <a:r>
              <a:rPr sz="2400" dirty="0">
                <a:latin typeface="Times New Roman"/>
                <a:cs typeface="Times New Roman"/>
              </a:rPr>
              <a:t>(3):</a:t>
            </a:r>
            <a:endParaRPr sz="2400">
              <a:latin typeface="Times New Roman"/>
              <a:cs typeface="Times New Roman"/>
            </a:endParaRPr>
          </a:p>
          <a:p>
            <a:pPr marL="558800" marR="43180">
              <a:lnSpc>
                <a:spcPct val="100000"/>
              </a:lnSpc>
            </a:pPr>
            <a:r>
              <a:rPr sz="2400" spc="-5" dirty="0">
                <a:latin typeface="Times New Roman"/>
                <a:cs typeface="Times New Roman"/>
              </a:rPr>
              <a:t>вещества</a:t>
            </a:r>
            <a:r>
              <a:rPr sz="2400" spc="15" dirty="0">
                <a:latin typeface="Times New Roman"/>
                <a:cs typeface="Times New Roman"/>
              </a:rPr>
              <a:t> </a:t>
            </a:r>
            <a:r>
              <a:rPr sz="2400" spc="-5" dirty="0">
                <a:latin typeface="Times New Roman"/>
                <a:cs typeface="Times New Roman"/>
              </a:rPr>
              <a:t>прореагировали</a:t>
            </a:r>
            <a:r>
              <a:rPr sz="2400" spc="20" dirty="0">
                <a:latin typeface="Times New Roman"/>
                <a:cs typeface="Times New Roman"/>
              </a:rPr>
              <a:t> </a:t>
            </a:r>
            <a:r>
              <a:rPr sz="2400" spc="-5" dirty="0">
                <a:latin typeface="Times New Roman"/>
                <a:cs typeface="Times New Roman"/>
              </a:rPr>
              <a:t>полностью,</a:t>
            </a:r>
            <a:r>
              <a:rPr sz="2400" spc="40" dirty="0">
                <a:latin typeface="Times New Roman"/>
                <a:cs typeface="Times New Roman"/>
              </a:rPr>
              <a:t> </a:t>
            </a:r>
            <a:r>
              <a:rPr sz="2400" dirty="0">
                <a:latin typeface="Times New Roman"/>
                <a:cs typeface="Times New Roman"/>
              </a:rPr>
              <a:t>(из</a:t>
            </a:r>
            <a:r>
              <a:rPr sz="2400" spc="20" dirty="0">
                <a:latin typeface="Times New Roman"/>
                <a:cs typeface="Times New Roman"/>
              </a:rPr>
              <a:t> </a:t>
            </a:r>
            <a:r>
              <a:rPr sz="2400" spc="-5" dirty="0">
                <a:latin typeface="Times New Roman"/>
                <a:cs typeface="Times New Roman"/>
              </a:rPr>
              <a:t>раствора</a:t>
            </a:r>
            <a:r>
              <a:rPr sz="2400" dirty="0">
                <a:latin typeface="Times New Roman"/>
                <a:cs typeface="Times New Roman"/>
              </a:rPr>
              <a:t> </a:t>
            </a:r>
            <a:r>
              <a:rPr sz="2400" spc="-20" dirty="0">
                <a:latin typeface="Times New Roman"/>
                <a:cs typeface="Times New Roman"/>
              </a:rPr>
              <a:t>удалены</a:t>
            </a:r>
            <a:r>
              <a:rPr sz="2400" spc="-15" dirty="0">
                <a:latin typeface="Times New Roman"/>
                <a:cs typeface="Times New Roman"/>
              </a:rPr>
              <a:t> как</a:t>
            </a:r>
            <a:r>
              <a:rPr sz="2400" spc="-5" dirty="0">
                <a:latin typeface="Times New Roman"/>
                <a:cs typeface="Times New Roman"/>
              </a:rPr>
              <a:t> ионы </a:t>
            </a:r>
            <a:r>
              <a:rPr sz="2400" spc="-585" dirty="0">
                <a:latin typeface="Times New Roman"/>
                <a:cs typeface="Times New Roman"/>
              </a:rPr>
              <a:t> </a:t>
            </a:r>
            <a:r>
              <a:rPr sz="2400" spc="-5" dirty="0">
                <a:latin typeface="Times New Roman"/>
                <a:cs typeface="Times New Roman"/>
              </a:rPr>
              <a:t>Ca</a:t>
            </a:r>
            <a:r>
              <a:rPr sz="2400" spc="-7" baseline="24305" dirty="0">
                <a:latin typeface="Times New Roman"/>
                <a:cs typeface="Times New Roman"/>
              </a:rPr>
              <a:t>2+</a:t>
            </a:r>
            <a:r>
              <a:rPr sz="2400" spc="-5" dirty="0">
                <a:latin typeface="Times New Roman"/>
                <a:cs typeface="Times New Roman"/>
              </a:rPr>
              <a:t>, </a:t>
            </a:r>
            <a:r>
              <a:rPr sz="2400" spc="5" dirty="0">
                <a:latin typeface="Times New Roman"/>
                <a:cs typeface="Times New Roman"/>
              </a:rPr>
              <a:t>так</a:t>
            </a:r>
            <a:r>
              <a:rPr sz="2400" dirty="0">
                <a:latin typeface="Times New Roman"/>
                <a:cs typeface="Times New Roman"/>
              </a:rPr>
              <a:t> и</a:t>
            </a:r>
            <a:r>
              <a:rPr sz="2400" spc="-5" dirty="0">
                <a:latin typeface="Times New Roman"/>
                <a:cs typeface="Times New Roman"/>
              </a:rPr>
              <a:t> ионы</a:t>
            </a:r>
            <a:r>
              <a:rPr sz="2400" spc="10" dirty="0">
                <a:latin typeface="Times New Roman"/>
                <a:cs typeface="Times New Roman"/>
              </a:rPr>
              <a:t> </a:t>
            </a:r>
            <a:r>
              <a:rPr sz="2400" spc="-5" dirty="0">
                <a:latin typeface="Times New Roman"/>
                <a:cs typeface="Times New Roman"/>
              </a:rPr>
              <a:t>CO</a:t>
            </a:r>
            <a:r>
              <a:rPr sz="2400" spc="-7" baseline="-20833" dirty="0">
                <a:latin typeface="Times New Roman"/>
                <a:cs typeface="Times New Roman"/>
              </a:rPr>
              <a:t>3</a:t>
            </a:r>
            <a:r>
              <a:rPr sz="2400" spc="-7" baseline="24305" dirty="0">
                <a:latin typeface="Times New Roman"/>
                <a:cs typeface="Times New Roman"/>
              </a:rPr>
              <a:t>2-</a:t>
            </a:r>
            <a:r>
              <a:rPr sz="2400" spc="-5" dirty="0">
                <a:latin typeface="Times New Roman"/>
                <a:cs typeface="Times New Roman"/>
              </a:rPr>
              <a:t>),</a:t>
            </a:r>
            <a:r>
              <a:rPr sz="2400" spc="10" dirty="0">
                <a:latin typeface="Times New Roman"/>
                <a:cs typeface="Times New Roman"/>
              </a:rPr>
              <a:t> </a:t>
            </a:r>
            <a:r>
              <a:rPr sz="2400" spc="-10" dirty="0">
                <a:latin typeface="Times New Roman"/>
                <a:cs typeface="Times New Roman"/>
              </a:rPr>
              <a:t>следовательно,</a:t>
            </a:r>
            <a:endParaRPr sz="2400">
              <a:latin typeface="Times New Roman"/>
              <a:cs typeface="Times New Roman"/>
            </a:endParaRPr>
          </a:p>
          <a:p>
            <a:pPr marL="558800">
              <a:lnSpc>
                <a:spcPct val="100000"/>
              </a:lnSpc>
            </a:pPr>
            <a:r>
              <a:rPr sz="2400" spc="-5" dirty="0">
                <a:latin typeface="Times New Roman"/>
                <a:cs typeface="Times New Roman"/>
              </a:rPr>
              <a:t>n(CaCl</a:t>
            </a:r>
            <a:r>
              <a:rPr sz="2400" spc="-7" baseline="-20833" dirty="0">
                <a:latin typeface="Times New Roman"/>
                <a:cs typeface="Times New Roman"/>
              </a:rPr>
              <a:t>2</a:t>
            </a:r>
            <a:r>
              <a:rPr sz="2400" spc="-5" dirty="0">
                <a:latin typeface="Times New Roman"/>
                <a:cs typeface="Times New Roman"/>
              </a:rPr>
              <a:t>)</a:t>
            </a:r>
            <a:r>
              <a:rPr sz="2400" spc="-7" baseline="-20833" dirty="0">
                <a:latin typeface="Times New Roman"/>
                <a:cs typeface="Times New Roman"/>
              </a:rPr>
              <a:t>(1)</a:t>
            </a:r>
            <a:r>
              <a:rPr sz="2400" spc="284" baseline="-20833" dirty="0">
                <a:latin typeface="Times New Roman"/>
                <a:cs typeface="Times New Roman"/>
              </a:rPr>
              <a:t> </a:t>
            </a:r>
            <a:r>
              <a:rPr sz="2400" dirty="0">
                <a:latin typeface="Times New Roman"/>
                <a:cs typeface="Times New Roman"/>
              </a:rPr>
              <a:t>=</a:t>
            </a:r>
            <a:r>
              <a:rPr sz="2400" spc="-10" dirty="0">
                <a:latin typeface="Times New Roman"/>
                <a:cs typeface="Times New Roman"/>
              </a:rPr>
              <a:t> </a:t>
            </a:r>
            <a:r>
              <a:rPr sz="2400" spc="-5" dirty="0">
                <a:latin typeface="Times New Roman"/>
                <a:cs typeface="Times New Roman"/>
              </a:rPr>
              <a:t>n(Na</a:t>
            </a:r>
            <a:r>
              <a:rPr sz="2400" spc="-7" baseline="-20833" dirty="0">
                <a:latin typeface="Times New Roman"/>
                <a:cs typeface="Times New Roman"/>
              </a:rPr>
              <a:t>2</a:t>
            </a:r>
            <a:r>
              <a:rPr sz="2400" spc="-5" dirty="0">
                <a:latin typeface="Times New Roman"/>
                <a:cs typeface="Times New Roman"/>
              </a:rPr>
              <a:t>CO</a:t>
            </a:r>
            <a:r>
              <a:rPr sz="2400" spc="-7" baseline="-20833" dirty="0">
                <a:latin typeface="Times New Roman"/>
                <a:cs typeface="Times New Roman"/>
              </a:rPr>
              <a:t>3</a:t>
            </a:r>
            <a:r>
              <a:rPr sz="2400" spc="-5" dirty="0">
                <a:latin typeface="Times New Roman"/>
                <a:cs typeface="Times New Roman"/>
              </a:rPr>
              <a:t>)</a:t>
            </a:r>
            <a:r>
              <a:rPr sz="2400" spc="-7" baseline="-20833" dirty="0">
                <a:latin typeface="Times New Roman"/>
                <a:cs typeface="Times New Roman"/>
              </a:rPr>
              <a:t>(2)</a:t>
            </a:r>
            <a:endParaRPr sz="2400" baseline="-20833">
              <a:latin typeface="Times New Roman"/>
              <a:cs typeface="Times New Roman"/>
            </a:endParaRPr>
          </a:p>
        </p:txBody>
      </p:sp>
      <p:sp>
        <p:nvSpPr>
          <p:cNvPr id="4" name="object 4"/>
          <p:cNvSpPr txBox="1"/>
          <p:nvPr/>
        </p:nvSpPr>
        <p:spPr>
          <a:xfrm>
            <a:off x="466750" y="80517"/>
            <a:ext cx="10424160" cy="1000760"/>
          </a:xfrm>
          <a:prstGeom prst="rect">
            <a:avLst/>
          </a:prstGeom>
        </p:spPr>
        <p:txBody>
          <a:bodyPr vert="horz" wrap="square" lIns="0" tIns="12065" rIns="0" bIns="0" rtlCol="0">
            <a:spAutoFit/>
          </a:bodyPr>
          <a:lstStyle/>
          <a:p>
            <a:pPr marL="12700">
              <a:lnSpc>
                <a:spcPct val="100000"/>
              </a:lnSpc>
              <a:spcBef>
                <a:spcPts val="95"/>
              </a:spcBef>
            </a:pPr>
            <a:r>
              <a:rPr sz="1600" b="1" spc="-5" dirty="0">
                <a:latin typeface="Calibri"/>
                <a:cs typeface="Calibri"/>
              </a:rPr>
              <a:t>Пример</a:t>
            </a:r>
            <a:r>
              <a:rPr sz="1600" b="1" spc="20" dirty="0">
                <a:latin typeface="Calibri"/>
                <a:cs typeface="Calibri"/>
              </a:rPr>
              <a:t> </a:t>
            </a:r>
            <a:r>
              <a:rPr sz="1600" b="1" spc="-5" dirty="0">
                <a:latin typeface="Calibri"/>
                <a:cs typeface="Calibri"/>
              </a:rPr>
              <a:t>5.</a:t>
            </a:r>
            <a:r>
              <a:rPr sz="1600" b="1" spc="5" dirty="0">
                <a:latin typeface="Calibri"/>
                <a:cs typeface="Calibri"/>
              </a:rPr>
              <a:t> </a:t>
            </a:r>
            <a:r>
              <a:rPr sz="1600" spc="-10" dirty="0">
                <a:latin typeface="Calibri"/>
                <a:cs typeface="Calibri"/>
              </a:rPr>
              <a:t>Смесь</a:t>
            </a:r>
            <a:r>
              <a:rPr sz="1600" spc="20" dirty="0">
                <a:latin typeface="Calibri"/>
                <a:cs typeface="Calibri"/>
              </a:rPr>
              <a:t> </a:t>
            </a:r>
            <a:r>
              <a:rPr sz="1600" spc="-5" dirty="0">
                <a:latin typeface="Calibri"/>
                <a:cs typeface="Calibri"/>
              </a:rPr>
              <a:t>гексагидрата</a:t>
            </a:r>
            <a:r>
              <a:rPr sz="1600" spc="-15" dirty="0">
                <a:latin typeface="Calibri"/>
                <a:cs typeface="Calibri"/>
              </a:rPr>
              <a:t> </a:t>
            </a:r>
            <a:r>
              <a:rPr sz="1600" spc="-10" dirty="0">
                <a:latin typeface="Calibri"/>
                <a:cs typeface="Calibri"/>
              </a:rPr>
              <a:t>хлорида</a:t>
            </a:r>
            <a:r>
              <a:rPr sz="1600" spc="-5" dirty="0">
                <a:latin typeface="Calibri"/>
                <a:cs typeface="Calibri"/>
              </a:rPr>
              <a:t> </a:t>
            </a:r>
            <a:r>
              <a:rPr sz="1600" spc="-10" dirty="0">
                <a:latin typeface="Calibri"/>
                <a:cs typeface="Calibri"/>
              </a:rPr>
              <a:t>кальция</a:t>
            </a:r>
            <a:r>
              <a:rPr sz="1600" spc="5" dirty="0">
                <a:latin typeface="Calibri"/>
                <a:cs typeface="Calibri"/>
              </a:rPr>
              <a:t> </a:t>
            </a:r>
            <a:r>
              <a:rPr sz="1600" spc="-5" dirty="0">
                <a:latin typeface="Calibri"/>
                <a:cs typeface="Calibri"/>
              </a:rPr>
              <a:t>и</a:t>
            </a:r>
            <a:r>
              <a:rPr sz="1600" spc="10" dirty="0">
                <a:latin typeface="Calibri"/>
                <a:cs typeface="Calibri"/>
              </a:rPr>
              <a:t> </a:t>
            </a:r>
            <a:r>
              <a:rPr sz="1600" spc="-10" dirty="0">
                <a:latin typeface="Calibri"/>
                <a:cs typeface="Calibri"/>
              </a:rPr>
              <a:t>декагидрата </a:t>
            </a:r>
            <a:r>
              <a:rPr sz="1600" spc="-5" dirty="0">
                <a:latin typeface="Calibri"/>
                <a:cs typeface="Calibri"/>
              </a:rPr>
              <a:t>карбоната</a:t>
            </a:r>
            <a:r>
              <a:rPr sz="1600" spc="-20" dirty="0">
                <a:latin typeface="Calibri"/>
                <a:cs typeface="Calibri"/>
              </a:rPr>
              <a:t> </a:t>
            </a:r>
            <a:r>
              <a:rPr sz="1600" spc="-5" dirty="0">
                <a:latin typeface="Calibri"/>
                <a:cs typeface="Calibri"/>
              </a:rPr>
              <a:t>натрия,</a:t>
            </a:r>
            <a:r>
              <a:rPr sz="1600" dirty="0">
                <a:latin typeface="Calibri"/>
                <a:cs typeface="Calibri"/>
              </a:rPr>
              <a:t> </a:t>
            </a:r>
            <a:r>
              <a:rPr sz="1600" spc="-15" dirty="0">
                <a:latin typeface="Calibri"/>
                <a:cs typeface="Calibri"/>
              </a:rPr>
              <a:t>содержащую</a:t>
            </a:r>
            <a:r>
              <a:rPr sz="1600" spc="10" dirty="0">
                <a:latin typeface="Calibri"/>
                <a:cs typeface="Calibri"/>
              </a:rPr>
              <a:t> </a:t>
            </a:r>
            <a:r>
              <a:rPr sz="1600" spc="-5" dirty="0">
                <a:latin typeface="Calibri"/>
                <a:cs typeface="Calibri"/>
              </a:rPr>
              <a:t>43,2</a:t>
            </a:r>
            <a:r>
              <a:rPr sz="1600" spc="30" dirty="0">
                <a:latin typeface="Calibri"/>
                <a:cs typeface="Calibri"/>
              </a:rPr>
              <a:t> </a:t>
            </a:r>
            <a:r>
              <a:rPr sz="1600" spc="-5" dirty="0">
                <a:latin typeface="Calibri"/>
                <a:cs typeface="Calibri"/>
              </a:rPr>
              <a:t>г</a:t>
            </a:r>
            <a:endParaRPr sz="1600">
              <a:latin typeface="Calibri"/>
              <a:cs typeface="Calibri"/>
            </a:endParaRPr>
          </a:p>
          <a:p>
            <a:pPr marL="12700">
              <a:lnSpc>
                <a:spcPct val="100000"/>
              </a:lnSpc>
            </a:pPr>
            <a:r>
              <a:rPr sz="1600" spc="-5" dirty="0">
                <a:latin typeface="Calibri"/>
                <a:cs typeface="Calibri"/>
              </a:rPr>
              <a:t>кристаллизационной</a:t>
            </a:r>
            <a:r>
              <a:rPr sz="1600" spc="-15" dirty="0">
                <a:latin typeface="Calibri"/>
                <a:cs typeface="Calibri"/>
              </a:rPr>
              <a:t> воды,</a:t>
            </a:r>
            <a:r>
              <a:rPr sz="1600" spc="10" dirty="0">
                <a:latin typeface="Calibri"/>
                <a:cs typeface="Calibri"/>
              </a:rPr>
              <a:t> </a:t>
            </a:r>
            <a:r>
              <a:rPr sz="1600" spc="-5" dirty="0">
                <a:latin typeface="Calibri"/>
                <a:cs typeface="Calibri"/>
              </a:rPr>
              <a:t>растворили</a:t>
            </a:r>
            <a:r>
              <a:rPr sz="1600" spc="-15" dirty="0">
                <a:latin typeface="Calibri"/>
                <a:cs typeface="Calibri"/>
              </a:rPr>
              <a:t> </a:t>
            </a:r>
            <a:r>
              <a:rPr sz="1600" spc="-5" dirty="0">
                <a:latin typeface="Calibri"/>
                <a:cs typeface="Calibri"/>
              </a:rPr>
              <a:t>в</a:t>
            </a:r>
            <a:r>
              <a:rPr sz="1600" dirty="0">
                <a:latin typeface="Calibri"/>
                <a:cs typeface="Calibri"/>
              </a:rPr>
              <a:t> </a:t>
            </a:r>
            <a:r>
              <a:rPr sz="1600" spc="-10" dirty="0">
                <a:latin typeface="Calibri"/>
                <a:cs typeface="Calibri"/>
              </a:rPr>
              <a:t>250</a:t>
            </a:r>
            <a:r>
              <a:rPr sz="1600" spc="30" dirty="0">
                <a:latin typeface="Calibri"/>
                <a:cs typeface="Calibri"/>
              </a:rPr>
              <a:t> </a:t>
            </a:r>
            <a:r>
              <a:rPr sz="1600" spc="-5" dirty="0">
                <a:latin typeface="Calibri"/>
                <a:cs typeface="Calibri"/>
              </a:rPr>
              <a:t>мл </a:t>
            </a:r>
            <a:r>
              <a:rPr sz="1600" spc="-15" dirty="0">
                <a:latin typeface="Calibri"/>
                <a:cs typeface="Calibri"/>
              </a:rPr>
              <a:t>воды,</a:t>
            </a:r>
            <a:r>
              <a:rPr sz="1600" spc="10" dirty="0">
                <a:latin typeface="Calibri"/>
                <a:cs typeface="Calibri"/>
              </a:rPr>
              <a:t> </a:t>
            </a:r>
            <a:r>
              <a:rPr sz="1600" spc="-5" dirty="0">
                <a:latin typeface="Calibri"/>
                <a:cs typeface="Calibri"/>
              </a:rPr>
              <a:t>выпавший </a:t>
            </a:r>
            <a:r>
              <a:rPr sz="1600" spc="-10" dirty="0">
                <a:latin typeface="Calibri"/>
                <a:cs typeface="Calibri"/>
              </a:rPr>
              <a:t>осадок</a:t>
            </a:r>
            <a:r>
              <a:rPr sz="1600" spc="-5" dirty="0">
                <a:latin typeface="Calibri"/>
                <a:cs typeface="Calibri"/>
              </a:rPr>
              <a:t> </a:t>
            </a:r>
            <a:r>
              <a:rPr sz="1600" spc="-20" dirty="0">
                <a:latin typeface="Calibri"/>
                <a:cs typeface="Calibri"/>
              </a:rPr>
              <a:t>отделили.</a:t>
            </a:r>
            <a:r>
              <a:rPr sz="1600" spc="5" dirty="0">
                <a:latin typeface="Calibri"/>
                <a:cs typeface="Calibri"/>
              </a:rPr>
              <a:t> </a:t>
            </a:r>
            <a:r>
              <a:rPr sz="1600" spc="-5" dirty="0">
                <a:latin typeface="Calibri"/>
                <a:cs typeface="Calibri"/>
              </a:rPr>
              <a:t>В</a:t>
            </a:r>
            <a:r>
              <a:rPr sz="1600" spc="5" dirty="0">
                <a:latin typeface="Calibri"/>
                <a:cs typeface="Calibri"/>
              </a:rPr>
              <a:t> </a:t>
            </a:r>
            <a:r>
              <a:rPr sz="1600" spc="-10" dirty="0">
                <a:latin typeface="Calibri"/>
                <a:cs typeface="Calibri"/>
              </a:rPr>
              <a:t>полученном</a:t>
            </a:r>
            <a:r>
              <a:rPr sz="1600" spc="40" dirty="0">
                <a:latin typeface="Calibri"/>
                <a:cs typeface="Calibri"/>
              </a:rPr>
              <a:t> </a:t>
            </a:r>
            <a:r>
              <a:rPr sz="1600" spc="-5" dirty="0">
                <a:latin typeface="Calibri"/>
                <a:cs typeface="Calibri"/>
              </a:rPr>
              <a:t>растворе</a:t>
            </a:r>
            <a:r>
              <a:rPr sz="1600" spc="10" dirty="0">
                <a:latin typeface="Calibri"/>
                <a:cs typeface="Calibri"/>
              </a:rPr>
              <a:t> </a:t>
            </a:r>
            <a:r>
              <a:rPr sz="1600" spc="-5" dirty="0">
                <a:latin typeface="Calibri"/>
                <a:cs typeface="Calibri"/>
              </a:rPr>
              <a:t>не</a:t>
            </a:r>
            <a:endParaRPr sz="1600">
              <a:latin typeface="Calibri"/>
              <a:cs typeface="Calibri"/>
            </a:endParaRPr>
          </a:p>
          <a:p>
            <a:pPr marL="12700">
              <a:lnSpc>
                <a:spcPct val="100000"/>
              </a:lnSpc>
            </a:pPr>
            <a:r>
              <a:rPr sz="1600" spc="-15" dirty="0">
                <a:latin typeface="Calibri"/>
                <a:cs typeface="Calibri"/>
              </a:rPr>
              <a:t>содержалось</a:t>
            </a:r>
            <a:r>
              <a:rPr sz="1600" spc="25" dirty="0">
                <a:latin typeface="Calibri"/>
                <a:cs typeface="Calibri"/>
              </a:rPr>
              <a:t> </a:t>
            </a:r>
            <a:r>
              <a:rPr sz="1600" spc="-5" dirty="0">
                <a:latin typeface="Calibri"/>
                <a:cs typeface="Calibri"/>
              </a:rPr>
              <a:t>ни</a:t>
            </a:r>
            <a:r>
              <a:rPr sz="1600" spc="-10" dirty="0">
                <a:latin typeface="Calibri"/>
                <a:cs typeface="Calibri"/>
              </a:rPr>
              <a:t> </a:t>
            </a:r>
            <a:r>
              <a:rPr sz="1600" spc="-5" dirty="0">
                <a:latin typeface="Calibri"/>
                <a:cs typeface="Calibri"/>
              </a:rPr>
              <a:t>ионов</a:t>
            </a:r>
            <a:r>
              <a:rPr sz="1600" spc="30" dirty="0">
                <a:latin typeface="Calibri"/>
                <a:cs typeface="Calibri"/>
              </a:rPr>
              <a:t> </a:t>
            </a:r>
            <a:r>
              <a:rPr sz="1600" spc="-10" dirty="0">
                <a:latin typeface="Calibri"/>
                <a:cs typeface="Calibri"/>
              </a:rPr>
              <a:t>кальция,</a:t>
            </a:r>
            <a:r>
              <a:rPr sz="1600" spc="5" dirty="0">
                <a:latin typeface="Calibri"/>
                <a:cs typeface="Calibri"/>
              </a:rPr>
              <a:t> </a:t>
            </a:r>
            <a:r>
              <a:rPr sz="1600" spc="-10" dirty="0">
                <a:latin typeface="Calibri"/>
                <a:cs typeface="Calibri"/>
              </a:rPr>
              <a:t>ни</a:t>
            </a:r>
            <a:r>
              <a:rPr sz="1600" spc="5" dirty="0">
                <a:latin typeface="Calibri"/>
                <a:cs typeface="Calibri"/>
              </a:rPr>
              <a:t> </a:t>
            </a:r>
            <a:r>
              <a:rPr sz="1600" spc="-5" dirty="0">
                <a:latin typeface="Calibri"/>
                <a:cs typeface="Calibri"/>
              </a:rPr>
              <a:t>карбонат-ионов.</a:t>
            </a:r>
            <a:r>
              <a:rPr sz="1600" spc="-10" dirty="0">
                <a:latin typeface="Calibri"/>
                <a:cs typeface="Calibri"/>
              </a:rPr>
              <a:t> </a:t>
            </a:r>
            <a:r>
              <a:rPr sz="1600" spc="-5" dirty="0">
                <a:latin typeface="Calibri"/>
                <a:cs typeface="Calibri"/>
              </a:rPr>
              <a:t>К</a:t>
            </a:r>
            <a:r>
              <a:rPr sz="1600" spc="10" dirty="0">
                <a:latin typeface="Calibri"/>
                <a:cs typeface="Calibri"/>
              </a:rPr>
              <a:t> </a:t>
            </a:r>
            <a:r>
              <a:rPr sz="1600" spc="-10" dirty="0">
                <a:latin typeface="Calibri"/>
                <a:cs typeface="Calibri"/>
              </a:rPr>
              <a:t>полученному</a:t>
            </a:r>
            <a:r>
              <a:rPr sz="1600" spc="55" dirty="0">
                <a:latin typeface="Calibri"/>
                <a:cs typeface="Calibri"/>
              </a:rPr>
              <a:t> </a:t>
            </a:r>
            <a:r>
              <a:rPr sz="1600" spc="-5" dirty="0">
                <a:latin typeface="Calibri"/>
                <a:cs typeface="Calibri"/>
              </a:rPr>
              <a:t>раствору</a:t>
            </a:r>
            <a:r>
              <a:rPr sz="1600" spc="10" dirty="0">
                <a:latin typeface="Calibri"/>
                <a:cs typeface="Calibri"/>
              </a:rPr>
              <a:t> </a:t>
            </a:r>
            <a:r>
              <a:rPr sz="1600" spc="-10" dirty="0">
                <a:latin typeface="Calibri"/>
                <a:cs typeface="Calibri"/>
              </a:rPr>
              <a:t>добавили</a:t>
            </a:r>
            <a:r>
              <a:rPr sz="1600" spc="-5" dirty="0">
                <a:latin typeface="Calibri"/>
                <a:cs typeface="Calibri"/>
              </a:rPr>
              <a:t> </a:t>
            </a:r>
            <a:r>
              <a:rPr sz="1600" spc="-10" dirty="0">
                <a:latin typeface="Calibri"/>
                <a:cs typeface="Calibri"/>
              </a:rPr>
              <a:t>89,25</a:t>
            </a:r>
            <a:r>
              <a:rPr sz="1600" spc="50" dirty="0">
                <a:latin typeface="Calibri"/>
                <a:cs typeface="Calibri"/>
              </a:rPr>
              <a:t> </a:t>
            </a:r>
            <a:r>
              <a:rPr sz="1600" spc="-5" dirty="0">
                <a:latin typeface="Calibri"/>
                <a:cs typeface="Calibri"/>
              </a:rPr>
              <a:t>г</a:t>
            </a:r>
            <a:r>
              <a:rPr sz="1600" dirty="0">
                <a:latin typeface="Calibri"/>
                <a:cs typeface="Calibri"/>
              </a:rPr>
              <a:t> </a:t>
            </a:r>
            <a:r>
              <a:rPr sz="1600" spc="-5" dirty="0">
                <a:latin typeface="Calibri"/>
                <a:cs typeface="Calibri"/>
              </a:rPr>
              <a:t>раствора </a:t>
            </a:r>
            <a:r>
              <a:rPr sz="1600" spc="-10" dirty="0">
                <a:latin typeface="Calibri"/>
                <a:cs typeface="Calibri"/>
              </a:rPr>
              <a:t>хлорида</a:t>
            </a:r>
            <a:endParaRPr sz="1600">
              <a:latin typeface="Calibri"/>
              <a:cs typeface="Calibri"/>
            </a:endParaRPr>
          </a:p>
          <a:p>
            <a:pPr marL="12700">
              <a:lnSpc>
                <a:spcPct val="100000"/>
              </a:lnSpc>
              <a:spcBef>
                <a:spcPts val="5"/>
              </a:spcBef>
            </a:pPr>
            <a:r>
              <a:rPr sz="1600" spc="-5" dirty="0">
                <a:latin typeface="Calibri"/>
                <a:cs typeface="Calibri"/>
              </a:rPr>
              <a:t>алюминия,</a:t>
            </a:r>
            <a:r>
              <a:rPr sz="1600" spc="10" dirty="0">
                <a:latin typeface="Calibri"/>
                <a:cs typeface="Calibri"/>
              </a:rPr>
              <a:t> </a:t>
            </a:r>
            <a:r>
              <a:rPr sz="1600" spc="-5" dirty="0">
                <a:latin typeface="Calibri"/>
                <a:cs typeface="Calibri"/>
              </a:rPr>
              <a:t>в</a:t>
            </a:r>
            <a:r>
              <a:rPr sz="1600" spc="5" dirty="0">
                <a:latin typeface="Calibri"/>
                <a:cs typeface="Calibri"/>
              </a:rPr>
              <a:t> </a:t>
            </a:r>
            <a:r>
              <a:rPr sz="1600" spc="-20" dirty="0">
                <a:latin typeface="Calibri"/>
                <a:cs typeface="Calibri"/>
              </a:rPr>
              <a:t>результате</a:t>
            </a:r>
            <a:r>
              <a:rPr sz="1600" spc="15" dirty="0">
                <a:latin typeface="Calibri"/>
                <a:cs typeface="Calibri"/>
              </a:rPr>
              <a:t> </a:t>
            </a:r>
            <a:r>
              <a:rPr sz="1600" spc="-10" dirty="0">
                <a:latin typeface="Calibri"/>
                <a:cs typeface="Calibri"/>
              </a:rPr>
              <a:t>массовая</a:t>
            </a:r>
            <a:r>
              <a:rPr sz="1600" spc="30" dirty="0">
                <a:latin typeface="Calibri"/>
                <a:cs typeface="Calibri"/>
              </a:rPr>
              <a:t> </a:t>
            </a:r>
            <a:r>
              <a:rPr sz="1600" spc="-15" dirty="0">
                <a:latin typeface="Calibri"/>
                <a:cs typeface="Calibri"/>
              </a:rPr>
              <a:t>доля</a:t>
            </a:r>
            <a:r>
              <a:rPr sz="1600" spc="10" dirty="0">
                <a:latin typeface="Calibri"/>
                <a:cs typeface="Calibri"/>
              </a:rPr>
              <a:t> </a:t>
            </a:r>
            <a:r>
              <a:rPr sz="1600" spc="-5" dirty="0">
                <a:latin typeface="Calibri"/>
                <a:cs typeface="Calibri"/>
              </a:rPr>
              <a:t>хлорид-ионов</a:t>
            </a:r>
            <a:r>
              <a:rPr sz="1600" spc="20" dirty="0">
                <a:latin typeface="Calibri"/>
                <a:cs typeface="Calibri"/>
              </a:rPr>
              <a:t> </a:t>
            </a:r>
            <a:r>
              <a:rPr sz="1600" spc="-5" dirty="0">
                <a:latin typeface="Calibri"/>
                <a:cs typeface="Calibri"/>
              </a:rPr>
              <a:t>в</a:t>
            </a:r>
            <a:r>
              <a:rPr sz="1600" dirty="0">
                <a:latin typeface="Calibri"/>
                <a:cs typeface="Calibri"/>
              </a:rPr>
              <a:t> </a:t>
            </a:r>
            <a:r>
              <a:rPr sz="1600" spc="-10" dirty="0">
                <a:latin typeface="Calibri"/>
                <a:cs typeface="Calibri"/>
              </a:rPr>
              <a:t>итоговом</a:t>
            </a:r>
            <a:r>
              <a:rPr sz="1600" spc="30" dirty="0">
                <a:latin typeface="Calibri"/>
                <a:cs typeface="Calibri"/>
              </a:rPr>
              <a:t> </a:t>
            </a:r>
            <a:r>
              <a:rPr sz="1600" spc="-5" dirty="0">
                <a:latin typeface="Calibri"/>
                <a:cs typeface="Calibri"/>
              </a:rPr>
              <a:t>растворе</a:t>
            </a:r>
            <a:r>
              <a:rPr sz="1600" spc="20" dirty="0">
                <a:latin typeface="Calibri"/>
                <a:cs typeface="Calibri"/>
              </a:rPr>
              <a:t> </a:t>
            </a:r>
            <a:r>
              <a:rPr sz="1600" spc="-10" dirty="0">
                <a:latin typeface="Calibri"/>
                <a:cs typeface="Calibri"/>
              </a:rPr>
              <a:t>оказалась</a:t>
            </a:r>
            <a:r>
              <a:rPr sz="1600" dirty="0">
                <a:latin typeface="Calibri"/>
                <a:cs typeface="Calibri"/>
              </a:rPr>
              <a:t> </a:t>
            </a:r>
            <a:r>
              <a:rPr sz="1600" spc="-5" dirty="0">
                <a:latin typeface="Calibri"/>
                <a:cs typeface="Calibri"/>
              </a:rPr>
              <a:t>равна</a:t>
            </a:r>
            <a:r>
              <a:rPr sz="1600" spc="-15" dirty="0">
                <a:latin typeface="Calibri"/>
                <a:cs typeface="Calibri"/>
              </a:rPr>
              <a:t> </a:t>
            </a:r>
            <a:r>
              <a:rPr sz="1600" spc="-10" dirty="0">
                <a:latin typeface="Calibri"/>
                <a:cs typeface="Calibri"/>
              </a:rPr>
              <a:t>6,39%.</a:t>
            </a:r>
            <a:r>
              <a:rPr sz="1600" spc="50" dirty="0">
                <a:latin typeface="Calibri"/>
                <a:cs typeface="Calibri"/>
              </a:rPr>
              <a:t> </a:t>
            </a:r>
            <a:r>
              <a:rPr sz="1600" spc="-5" dirty="0">
                <a:latin typeface="Calibri"/>
                <a:cs typeface="Calibri"/>
              </a:rPr>
              <a:t>Вычислите</a:t>
            </a:r>
            <a:r>
              <a:rPr sz="1600" spc="15" dirty="0">
                <a:latin typeface="Calibri"/>
                <a:cs typeface="Calibri"/>
              </a:rPr>
              <a:t> </a:t>
            </a:r>
            <a:r>
              <a:rPr sz="1600" spc="-10" dirty="0">
                <a:latin typeface="Calibri"/>
                <a:cs typeface="Calibri"/>
              </a:rPr>
              <a:t>массовую</a:t>
            </a:r>
            <a:endParaRPr sz="1600">
              <a:latin typeface="Calibri"/>
              <a:cs typeface="Calibri"/>
            </a:endParaRPr>
          </a:p>
        </p:txBody>
      </p:sp>
      <p:sp>
        <p:nvSpPr>
          <p:cNvPr id="5" name="object 5"/>
          <p:cNvSpPr txBox="1"/>
          <p:nvPr/>
        </p:nvSpPr>
        <p:spPr>
          <a:xfrm>
            <a:off x="466750" y="1056259"/>
            <a:ext cx="4464685" cy="269240"/>
          </a:xfrm>
          <a:prstGeom prst="rect">
            <a:avLst/>
          </a:prstGeom>
        </p:spPr>
        <p:txBody>
          <a:bodyPr vert="horz" wrap="square" lIns="0" tIns="12065" rIns="0" bIns="0" rtlCol="0">
            <a:spAutoFit/>
          </a:bodyPr>
          <a:lstStyle/>
          <a:p>
            <a:pPr marL="12700">
              <a:lnSpc>
                <a:spcPct val="100000"/>
              </a:lnSpc>
              <a:spcBef>
                <a:spcPts val="95"/>
              </a:spcBef>
            </a:pPr>
            <a:r>
              <a:rPr sz="1600" spc="-15" dirty="0">
                <a:latin typeface="Calibri"/>
                <a:cs typeface="Calibri"/>
              </a:rPr>
              <a:t>долю</a:t>
            </a:r>
            <a:r>
              <a:rPr sz="1600" spc="-10" dirty="0">
                <a:latin typeface="Calibri"/>
                <a:cs typeface="Calibri"/>
              </a:rPr>
              <a:t> хлорида </a:t>
            </a:r>
            <a:r>
              <a:rPr sz="1600" spc="-5" dirty="0">
                <a:latin typeface="Calibri"/>
                <a:cs typeface="Calibri"/>
              </a:rPr>
              <a:t>алюминия</a:t>
            </a:r>
            <a:r>
              <a:rPr sz="1600" dirty="0">
                <a:latin typeface="Calibri"/>
                <a:cs typeface="Calibri"/>
              </a:rPr>
              <a:t> </a:t>
            </a:r>
            <a:r>
              <a:rPr sz="1600" spc="-5" dirty="0">
                <a:latin typeface="Calibri"/>
                <a:cs typeface="Calibri"/>
              </a:rPr>
              <a:t>в </a:t>
            </a:r>
            <a:r>
              <a:rPr sz="1600" spc="-10" dirty="0">
                <a:latin typeface="Calibri"/>
                <a:cs typeface="Calibri"/>
              </a:rPr>
              <a:t>добавленном</a:t>
            </a:r>
            <a:r>
              <a:rPr sz="1600" spc="5" dirty="0">
                <a:latin typeface="Calibri"/>
                <a:cs typeface="Calibri"/>
              </a:rPr>
              <a:t> </a:t>
            </a:r>
            <a:r>
              <a:rPr sz="1600" spc="-5" dirty="0">
                <a:latin typeface="Calibri"/>
                <a:cs typeface="Calibri"/>
              </a:rPr>
              <a:t>растворе.</a:t>
            </a:r>
            <a:endParaRPr sz="1600">
              <a:latin typeface="Calibri"/>
              <a:cs typeface="Calibri"/>
            </a:endParaRPr>
          </a:p>
        </p:txBody>
      </p:sp>
      <p:sp>
        <p:nvSpPr>
          <p:cNvPr id="6" name="object 6"/>
          <p:cNvSpPr txBox="1"/>
          <p:nvPr/>
        </p:nvSpPr>
        <p:spPr>
          <a:xfrm>
            <a:off x="7149083" y="1222324"/>
            <a:ext cx="2473960" cy="269240"/>
          </a:xfrm>
          <a:prstGeom prst="rect">
            <a:avLst/>
          </a:prstGeom>
        </p:spPr>
        <p:txBody>
          <a:bodyPr vert="horz" wrap="square" lIns="0" tIns="12065" rIns="0" bIns="0" rtlCol="0">
            <a:spAutoFit/>
          </a:bodyPr>
          <a:lstStyle/>
          <a:p>
            <a:pPr marL="38100">
              <a:lnSpc>
                <a:spcPct val="100000"/>
              </a:lnSpc>
              <a:spcBef>
                <a:spcPts val="95"/>
              </a:spcBef>
            </a:pPr>
            <a:r>
              <a:rPr sz="1600" dirty="0">
                <a:latin typeface="Times New Roman"/>
                <a:cs typeface="Times New Roman"/>
              </a:rPr>
              <a:t>CaCl</a:t>
            </a:r>
            <a:r>
              <a:rPr sz="1575" baseline="-21164" dirty="0">
                <a:latin typeface="Times New Roman"/>
                <a:cs typeface="Times New Roman"/>
              </a:rPr>
              <a:t>2</a:t>
            </a:r>
            <a:r>
              <a:rPr sz="1600" dirty="0">
                <a:latin typeface="Times New Roman"/>
                <a:cs typeface="Times New Roman"/>
              </a:rPr>
              <a:t>·6H</a:t>
            </a:r>
            <a:r>
              <a:rPr sz="1575" baseline="-21164" dirty="0">
                <a:latin typeface="Times New Roman"/>
                <a:cs typeface="Times New Roman"/>
              </a:rPr>
              <a:t>2</a:t>
            </a:r>
            <a:r>
              <a:rPr sz="1600" dirty="0">
                <a:latin typeface="Times New Roman"/>
                <a:cs typeface="Times New Roman"/>
              </a:rPr>
              <a:t>O</a:t>
            </a:r>
            <a:r>
              <a:rPr sz="1600" spc="-30" dirty="0">
                <a:latin typeface="Times New Roman"/>
                <a:cs typeface="Times New Roman"/>
              </a:rPr>
              <a:t> </a:t>
            </a:r>
            <a:r>
              <a:rPr sz="1600" spc="-5" dirty="0">
                <a:latin typeface="Times New Roman"/>
                <a:cs typeface="Times New Roman"/>
              </a:rPr>
              <a:t>=</a:t>
            </a:r>
            <a:r>
              <a:rPr sz="1600" spc="-25" dirty="0">
                <a:latin typeface="Times New Roman"/>
                <a:cs typeface="Times New Roman"/>
              </a:rPr>
              <a:t> </a:t>
            </a:r>
            <a:r>
              <a:rPr sz="1600" dirty="0">
                <a:latin typeface="Times New Roman"/>
                <a:cs typeface="Times New Roman"/>
              </a:rPr>
              <a:t>CaCl</a:t>
            </a:r>
            <a:r>
              <a:rPr sz="1575" baseline="-21164" dirty="0">
                <a:latin typeface="Times New Roman"/>
                <a:cs typeface="Times New Roman"/>
              </a:rPr>
              <a:t>2</a:t>
            </a:r>
            <a:r>
              <a:rPr sz="1575" spc="187" baseline="-21164" dirty="0">
                <a:latin typeface="Times New Roman"/>
                <a:cs typeface="Times New Roman"/>
              </a:rPr>
              <a:t> </a:t>
            </a:r>
            <a:r>
              <a:rPr sz="1600" spc="-5" dirty="0">
                <a:latin typeface="Times New Roman"/>
                <a:cs typeface="Times New Roman"/>
              </a:rPr>
              <a:t>+</a:t>
            </a:r>
            <a:r>
              <a:rPr sz="1600" spc="-10" dirty="0">
                <a:latin typeface="Times New Roman"/>
                <a:cs typeface="Times New Roman"/>
              </a:rPr>
              <a:t> </a:t>
            </a:r>
            <a:r>
              <a:rPr sz="1600" dirty="0">
                <a:latin typeface="Times New Roman"/>
                <a:cs typeface="Times New Roman"/>
              </a:rPr>
              <a:t>6H</a:t>
            </a:r>
            <a:r>
              <a:rPr sz="1575" baseline="-21164" dirty="0">
                <a:latin typeface="Times New Roman"/>
                <a:cs typeface="Times New Roman"/>
              </a:rPr>
              <a:t>2</a:t>
            </a:r>
            <a:r>
              <a:rPr sz="1600" dirty="0">
                <a:latin typeface="Times New Roman"/>
                <a:cs typeface="Times New Roman"/>
              </a:rPr>
              <a:t>O</a:t>
            </a:r>
            <a:endParaRPr sz="1600">
              <a:latin typeface="Times New Roman"/>
              <a:cs typeface="Times New Roman"/>
            </a:endParaRPr>
          </a:p>
        </p:txBody>
      </p:sp>
      <p:sp>
        <p:nvSpPr>
          <p:cNvPr id="7" name="object 7"/>
          <p:cNvSpPr txBox="1"/>
          <p:nvPr/>
        </p:nvSpPr>
        <p:spPr>
          <a:xfrm>
            <a:off x="7149083" y="1466468"/>
            <a:ext cx="3013710" cy="269240"/>
          </a:xfrm>
          <a:prstGeom prst="rect">
            <a:avLst/>
          </a:prstGeom>
        </p:spPr>
        <p:txBody>
          <a:bodyPr vert="horz" wrap="square" lIns="0" tIns="12065" rIns="0" bIns="0" rtlCol="0">
            <a:spAutoFit/>
          </a:bodyPr>
          <a:lstStyle/>
          <a:p>
            <a:pPr marL="38100">
              <a:lnSpc>
                <a:spcPct val="100000"/>
              </a:lnSpc>
              <a:spcBef>
                <a:spcPts val="95"/>
              </a:spcBef>
            </a:pPr>
            <a:r>
              <a:rPr sz="1600" dirty="0">
                <a:latin typeface="Times New Roman"/>
                <a:cs typeface="Times New Roman"/>
              </a:rPr>
              <a:t>Na</a:t>
            </a:r>
            <a:r>
              <a:rPr sz="1575" baseline="-21164" dirty="0">
                <a:latin typeface="Times New Roman"/>
                <a:cs typeface="Times New Roman"/>
              </a:rPr>
              <a:t>2</a:t>
            </a:r>
            <a:r>
              <a:rPr sz="1600" dirty="0">
                <a:latin typeface="Times New Roman"/>
                <a:cs typeface="Times New Roman"/>
              </a:rPr>
              <a:t>CO</a:t>
            </a:r>
            <a:r>
              <a:rPr sz="1575" baseline="-21164" dirty="0">
                <a:latin typeface="Times New Roman"/>
                <a:cs typeface="Times New Roman"/>
              </a:rPr>
              <a:t>3</a:t>
            </a:r>
            <a:r>
              <a:rPr sz="1600" dirty="0">
                <a:latin typeface="Times New Roman"/>
                <a:cs typeface="Times New Roman"/>
              </a:rPr>
              <a:t>·10H</a:t>
            </a:r>
            <a:r>
              <a:rPr sz="1575" baseline="-21164" dirty="0">
                <a:latin typeface="Times New Roman"/>
                <a:cs typeface="Times New Roman"/>
              </a:rPr>
              <a:t>2</a:t>
            </a:r>
            <a:r>
              <a:rPr sz="1600" dirty="0">
                <a:latin typeface="Times New Roman"/>
                <a:cs typeface="Times New Roman"/>
              </a:rPr>
              <a:t>O</a:t>
            </a:r>
            <a:r>
              <a:rPr sz="1600" spc="-35" dirty="0">
                <a:latin typeface="Times New Roman"/>
                <a:cs typeface="Times New Roman"/>
              </a:rPr>
              <a:t> </a:t>
            </a:r>
            <a:r>
              <a:rPr sz="1600" spc="-5" dirty="0">
                <a:latin typeface="Times New Roman"/>
                <a:cs typeface="Times New Roman"/>
              </a:rPr>
              <a:t>=</a:t>
            </a:r>
            <a:r>
              <a:rPr sz="1600" spc="-20" dirty="0">
                <a:latin typeface="Times New Roman"/>
                <a:cs typeface="Times New Roman"/>
              </a:rPr>
              <a:t> </a:t>
            </a:r>
            <a:r>
              <a:rPr sz="1600" dirty="0">
                <a:latin typeface="Times New Roman"/>
                <a:cs typeface="Times New Roman"/>
              </a:rPr>
              <a:t>Na</a:t>
            </a:r>
            <a:r>
              <a:rPr sz="1575" baseline="-21164" dirty="0">
                <a:latin typeface="Times New Roman"/>
                <a:cs typeface="Times New Roman"/>
              </a:rPr>
              <a:t>2</a:t>
            </a:r>
            <a:r>
              <a:rPr sz="1600" dirty="0">
                <a:latin typeface="Times New Roman"/>
                <a:cs typeface="Times New Roman"/>
              </a:rPr>
              <a:t>CO</a:t>
            </a:r>
            <a:r>
              <a:rPr sz="1575" baseline="-21164" dirty="0">
                <a:latin typeface="Times New Roman"/>
                <a:cs typeface="Times New Roman"/>
              </a:rPr>
              <a:t>3</a:t>
            </a:r>
            <a:r>
              <a:rPr sz="1575" spc="179" baseline="-21164" dirty="0">
                <a:latin typeface="Times New Roman"/>
                <a:cs typeface="Times New Roman"/>
              </a:rPr>
              <a:t> </a:t>
            </a:r>
            <a:r>
              <a:rPr sz="1600" spc="-5" dirty="0">
                <a:latin typeface="Times New Roman"/>
                <a:cs typeface="Times New Roman"/>
              </a:rPr>
              <a:t>+</a:t>
            </a:r>
            <a:r>
              <a:rPr sz="1600" spc="-20" dirty="0">
                <a:latin typeface="Times New Roman"/>
                <a:cs typeface="Times New Roman"/>
              </a:rPr>
              <a:t> </a:t>
            </a:r>
            <a:r>
              <a:rPr sz="1600" dirty="0">
                <a:latin typeface="Times New Roman"/>
                <a:cs typeface="Times New Roman"/>
              </a:rPr>
              <a:t>10H</a:t>
            </a:r>
            <a:r>
              <a:rPr sz="1575" baseline="-21164" dirty="0">
                <a:latin typeface="Times New Roman"/>
                <a:cs typeface="Times New Roman"/>
              </a:rPr>
              <a:t>2</a:t>
            </a:r>
            <a:r>
              <a:rPr sz="1600" dirty="0">
                <a:latin typeface="Times New Roman"/>
                <a:cs typeface="Times New Roman"/>
              </a:rPr>
              <a:t>O</a:t>
            </a:r>
            <a:endParaRPr sz="1600">
              <a:latin typeface="Times New Roman"/>
              <a:cs typeface="Times New Roman"/>
            </a:endParaRPr>
          </a:p>
        </p:txBody>
      </p:sp>
      <p:sp>
        <p:nvSpPr>
          <p:cNvPr id="8" name="object 8"/>
          <p:cNvSpPr txBox="1"/>
          <p:nvPr/>
        </p:nvSpPr>
        <p:spPr>
          <a:xfrm>
            <a:off x="10535157" y="1222324"/>
            <a:ext cx="295275" cy="513080"/>
          </a:xfrm>
          <a:prstGeom prst="rect">
            <a:avLst/>
          </a:prstGeom>
        </p:spPr>
        <p:txBody>
          <a:bodyPr vert="horz" wrap="square" lIns="0" tIns="12065" rIns="0" bIns="0" rtlCol="0">
            <a:spAutoFit/>
          </a:bodyPr>
          <a:lstStyle/>
          <a:p>
            <a:pPr marL="12700">
              <a:lnSpc>
                <a:spcPct val="100000"/>
              </a:lnSpc>
              <a:spcBef>
                <a:spcPts val="95"/>
              </a:spcBef>
            </a:pPr>
            <a:r>
              <a:rPr sz="1600" spc="-5" dirty="0">
                <a:latin typeface="Times New Roman"/>
                <a:cs typeface="Times New Roman"/>
              </a:rPr>
              <a:t>(1)</a:t>
            </a:r>
            <a:endParaRPr sz="1600">
              <a:latin typeface="Times New Roman"/>
              <a:cs typeface="Times New Roman"/>
            </a:endParaRPr>
          </a:p>
          <a:p>
            <a:pPr marL="44450">
              <a:lnSpc>
                <a:spcPct val="100000"/>
              </a:lnSpc>
            </a:pPr>
            <a:r>
              <a:rPr sz="1600" spc="-10" dirty="0">
                <a:latin typeface="Times New Roman"/>
                <a:cs typeface="Times New Roman"/>
              </a:rPr>
              <a:t>(</a:t>
            </a:r>
            <a:r>
              <a:rPr sz="1600" dirty="0">
                <a:latin typeface="Times New Roman"/>
                <a:cs typeface="Times New Roman"/>
              </a:rPr>
              <a:t>2)</a:t>
            </a:r>
            <a:endParaRPr sz="1600">
              <a:latin typeface="Times New Roman"/>
              <a:cs typeface="Times New Roman"/>
            </a:endParaRPr>
          </a:p>
        </p:txBody>
      </p:sp>
      <p:sp>
        <p:nvSpPr>
          <p:cNvPr id="9" name="object 9"/>
          <p:cNvSpPr txBox="1"/>
          <p:nvPr/>
        </p:nvSpPr>
        <p:spPr>
          <a:xfrm>
            <a:off x="7149083" y="1710308"/>
            <a:ext cx="3671570" cy="269240"/>
          </a:xfrm>
          <a:prstGeom prst="rect">
            <a:avLst/>
          </a:prstGeom>
        </p:spPr>
        <p:txBody>
          <a:bodyPr vert="horz" wrap="square" lIns="0" tIns="12065" rIns="0" bIns="0" rtlCol="0">
            <a:spAutoFit/>
          </a:bodyPr>
          <a:lstStyle/>
          <a:p>
            <a:pPr marL="38100">
              <a:lnSpc>
                <a:spcPct val="100000"/>
              </a:lnSpc>
              <a:spcBef>
                <a:spcPts val="95"/>
              </a:spcBef>
            </a:pPr>
            <a:r>
              <a:rPr sz="1600" dirty="0">
                <a:latin typeface="Times New Roman"/>
                <a:cs typeface="Times New Roman"/>
              </a:rPr>
              <a:t>CaCl</a:t>
            </a:r>
            <a:r>
              <a:rPr sz="1575" baseline="-21164" dirty="0">
                <a:latin typeface="Times New Roman"/>
                <a:cs typeface="Times New Roman"/>
              </a:rPr>
              <a:t>2(1)</a:t>
            </a:r>
            <a:r>
              <a:rPr sz="1575" spc="165" baseline="-21164" dirty="0">
                <a:latin typeface="Times New Roman"/>
                <a:cs typeface="Times New Roman"/>
              </a:rPr>
              <a:t> </a:t>
            </a:r>
            <a:r>
              <a:rPr sz="1600" spc="-5" dirty="0">
                <a:latin typeface="Times New Roman"/>
                <a:cs typeface="Times New Roman"/>
              </a:rPr>
              <a:t>+</a:t>
            </a:r>
            <a:r>
              <a:rPr sz="1600" spc="5" dirty="0">
                <a:latin typeface="Times New Roman"/>
                <a:cs typeface="Times New Roman"/>
              </a:rPr>
              <a:t> </a:t>
            </a:r>
            <a:r>
              <a:rPr sz="1600" dirty="0">
                <a:latin typeface="Times New Roman"/>
                <a:cs typeface="Times New Roman"/>
              </a:rPr>
              <a:t>Na</a:t>
            </a:r>
            <a:r>
              <a:rPr sz="1575" baseline="-21164" dirty="0">
                <a:latin typeface="Times New Roman"/>
                <a:cs typeface="Times New Roman"/>
              </a:rPr>
              <a:t>2</a:t>
            </a:r>
            <a:r>
              <a:rPr sz="1600" dirty="0">
                <a:latin typeface="Times New Roman"/>
                <a:cs typeface="Times New Roman"/>
              </a:rPr>
              <a:t>CO</a:t>
            </a:r>
            <a:r>
              <a:rPr sz="1575" baseline="-21164" dirty="0">
                <a:latin typeface="Times New Roman"/>
                <a:cs typeface="Times New Roman"/>
              </a:rPr>
              <a:t>3(2)</a:t>
            </a:r>
            <a:r>
              <a:rPr sz="1575" spc="150" baseline="-21164" dirty="0">
                <a:latin typeface="Times New Roman"/>
                <a:cs typeface="Times New Roman"/>
              </a:rPr>
              <a:t> </a:t>
            </a:r>
            <a:r>
              <a:rPr sz="1600" spc="-5" dirty="0">
                <a:latin typeface="Times New Roman"/>
                <a:cs typeface="Times New Roman"/>
              </a:rPr>
              <a:t>=</a:t>
            </a:r>
            <a:r>
              <a:rPr sz="1600" dirty="0">
                <a:latin typeface="Times New Roman"/>
                <a:cs typeface="Times New Roman"/>
              </a:rPr>
              <a:t> CaCO</a:t>
            </a:r>
            <a:r>
              <a:rPr sz="1575" baseline="-21164" dirty="0">
                <a:latin typeface="Times New Roman"/>
                <a:cs typeface="Times New Roman"/>
              </a:rPr>
              <a:t>3</a:t>
            </a:r>
            <a:r>
              <a:rPr sz="1600" dirty="0">
                <a:latin typeface="Times New Roman"/>
                <a:cs typeface="Times New Roman"/>
              </a:rPr>
              <a:t>↓</a:t>
            </a:r>
            <a:r>
              <a:rPr sz="1600" spc="-15" dirty="0">
                <a:latin typeface="Times New Roman"/>
                <a:cs typeface="Times New Roman"/>
              </a:rPr>
              <a:t> </a:t>
            </a:r>
            <a:r>
              <a:rPr sz="1600" spc="-5" dirty="0">
                <a:latin typeface="Times New Roman"/>
                <a:cs typeface="Times New Roman"/>
              </a:rPr>
              <a:t>+ 2NaCl (3)</a:t>
            </a:r>
            <a:endParaRPr sz="1600">
              <a:latin typeface="Times New Roman"/>
              <a:cs typeface="Times New Roman"/>
            </a:endParaRPr>
          </a:p>
        </p:txBody>
      </p:sp>
      <p:sp>
        <p:nvSpPr>
          <p:cNvPr id="10" name="object 10"/>
          <p:cNvSpPr txBox="1"/>
          <p:nvPr/>
        </p:nvSpPr>
        <p:spPr>
          <a:xfrm>
            <a:off x="8796273" y="2069973"/>
            <a:ext cx="184785" cy="188595"/>
          </a:xfrm>
          <a:prstGeom prst="rect">
            <a:avLst/>
          </a:prstGeom>
        </p:spPr>
        <p:txBody>
          <a:bodyPr vert="horz" wrap="square" lIns="0" tIns="14604" rIns="0" bIns="0" rtlCol="0">
            <a:spAutoFit/>
          </a:bodyPr>
          <a:lstStyle/>
          <a:p>
            <a:pPr marL="12700">
              <a:lnSpc>
                <a:spcPct val="100000"/>
              </a:lnSpc>
              <a:spcBef>
                <a:spcPts val="114"/>
              </a:spcBef>
            </a:pPr>
            <a:r>
              <a:rPr sz="1050" spc="5" dirty="0">
                <a:latin typeface="Times New Roman"/>
                <a:cs typeface="Times New Roman"/>
              </a:rPr>
              <a:t>(</a:t>
            </a:r>
            <a:r>
              <a:rPr sz="1050" spc="10" dirty="0">
                <a:latin typeface="Times New Roman"/>
                <a:cs typeface="Times New Roman"/>
              </a:rPr>
              <a:t>3</a:t>
            </a:r>
            <a:r>
              <a:rPr sz="1050" spc="5" dirty="0">
                <a:latin typeface="Times New Roman"/>
                <a:cs typeface="Times New Roman"/>
              </a:rPr>
              <a:t>)</a:t>
            </a:r>
            <a:endParaRPr sz="1050">
              <a:latin typeface="Times New Roman"/>
              <a:cs typeface="Times New Roman"/>
            </a:endParaRPr>
          </a:p>
        </p:txBody>
      </p:sp>
      <p:sp>
        <p:nvSpPr>
          <p:cNvPr id="11" name="object 11"/>
          <p:cNvSpPr txBox="1"/>
          <p:nvPr/>
        </p:nvSpPr>
        <p:spPr>
          <a:xfrm>
            <a:off x="7149083" y="1954148"/>
            <a:ext cx="2143125" cy="269240"/>
          </a:xfrm>
          <a:prstGeom prst="rect">
            <a:avLst/>
          </a:prstGeom>
        </p:spPr>
        <p:txBody>
          <a:bodyPr vert="horz" wrap="square" lIns="0" tIns="12065" rIns="0" bIns="0" rtlCol="0">
            <a:spAutoFit/>
          </a:bodyPr>
          <a:lstStyle/>
          <a:p>
            <a:pPr marL="38100">
              <a:lnSpc>
                <a:spcPct val="100000"/>
              </a:lnSpc>
              <a:spcBef>
                <a:spcPts val="95"/>
              </a:spcBef>
              <a:tabLst>
                <a:tab pos="1868170" algn="l"/>
              </a:tabLst>
            </a:pPr>
            <a:r>
              <a:rPr sz="1600" dirty="0">
                <a:latin typeface="Times New Roman"/>
                <a:cs typeface="Times New Roman"/>
              </a:rPr>
              <a:t>NaCl</a:t>
            </a:r>
            <a:r>
              <a:rPr sz="1575" baseline="-21164" dirty="0">
                <a:latin typeface="Times New Roman"/>
                <a:cs typeface="Times New Roman"/>
              </a:rPr>
              <a:t>(3)</a:t>
            </a:r>
            <a:r>
              <a:rPr sz="1575" spc="187" baseline="-21164" dirty="0">
                <a:latin typeface="Times New Roman"/>
                <a:cs typeface="Times New Roman"/>
              </a:rPr>
              <a:t> </a:t>
            </a:r>
            <a:r>
              <a:rPr sz="1600" spc="-5" dirty="0">
                <a:latin typeface="Cambria Math"/>
                <a:cs typeface="Cambria Math"/>
              </a:rPr>
              <a:t>⇄</a:t>
            </a:r>
            <a:r>
              <a:rPr sz="1600" spc="40" dirty="0">
                <a:latin typeface="Cambria Math"/>
                <a:cs typeface="Cambria Math"/>
              </a:rPr>
              <a:t> </a:t>
            </a:r>
            <a:r>
              <a:rPr sz="1600" spc="-5" dirty="0">
                <a:latin typeface="Times New Roman"/>
                <a:cs typeface="Times New Roman"/>
              </a:rPr>
              <a:t>Na</a:t>
            </a:r>
            <a:r>
              <a:rPr sz="1575" spc="-7" baseline="26455" dirty="0">
                <a:latin typeface="Times New Roman"/>
                <a:cs typeface="Times New Roman"/>
              </a:rPr>
              <a:t>+</a:t>
            </a:r>
            <a:r>
              <a:rPr sz="1575" spc="225" baseline="26455" dirty="0">
                <a:latin typeface="Times New Roman"/>
                <a:cs typeface="Times New Roman"/>
              </a:rPr>
              <a:t> </a:t>
            </a:r>
            <a:r>
              <a:rPr sz="1600" spc="-5" dirty="0">
                <a:latin typeface="Times New Roman"/>
                <a:cs typeface="Times New Roman"/>
              </a:rPr>
              <a:t>+</a:t>
            </a:r>
            <a:r>
              <a:rPr sz="1600" dirty="0">
                <a:latin typeface="Times New Roman"/>
                <a:cs typeface="Times New Roman"/>
              </a:rPr>
              <a:t> Cl</a:t>
            </a:r>
            <a:r>
              <a:rPr sz="1575" baseline="26455" dirty="0">
                <a:latin typeface="Times New Roman"/>
                <a:cs typeface="Times New Roman"/>
              </a:rPr>
              <a:t>-	</a:t>
            </a:r>
            <a:r>
              <a:rPr sz="1600" spc="-5" dirty="0">
                <a:latin typeface="Times New Roman"/>
                <a:cs typeface="Times New Roman"/>
              </a:rPr>
              <a:t>(4)</a:t>
            </a:r>
            <a:endParaRPr sz="1600">
              <a:latin typeface="Times New Roman"/>
              <a:cs typeface="Times New Roman"/>
            </a:endParaRPr>
          </a:p>
        </p:txBody>
      </p:sp>
      <p:sp>
        <p:nvSpPr>
          <p:cNvPr id="12" name="object 12"/>
          <p:cNvSpPr txBox="1"/>
          <p:nvPr/>
        </p:nvSpPr>
        <p:spPr>
          <a:xfrm>
            <a:off x="7149083" y="2197988"/>
            <a:ext cx="2030095" cy="269240"/>
          </a:xfrm>
          <a:prstGeom prst="rect">
            <a:avLst/>
          </a:prstGeom>
        </p:spPr>
        <p:txBody>
          <a:bodyPr vert="horz" wrap="square" lIns="0" tIns="12065" rIns="0" bIns="0" rtlCol="0">
            <a:spAutoFit/>
          </a:bodyPr>
          <a:lstStyle/>
          <a:p>
            <a:pPr marL="38100">
              <a:lnSpc>
                <a:spcPct val="100000"/>
              </a:lnSpc>
              <a:spcBef>
                <a:spcPts val="95"/>
              </a:spcBef>
            </a:pPr>
            <a:r>
              <a:rPr sz="1600" dirty="0">
                <a:latin typeface="Times New Roman"/>
                <a:cs typeface="Times New Roman"/>
              </a:rPr>
              <a:t>AlCl</a:t>
            </a:r>
            <a:r>
              <a:rPr sz="1575" baseline="-21164" dirty="0">
                <a:latin typeface="Times New Roman"/>
                <a:cs typeface="Times New Roman"/>
              </a:rPr>
              <a:t>3(доб.)</a:t>
            </a:r>
            <a:r>
              <a:rPr sz="1575" spc="165" baseline="-21164" dirty="0">
                <a:latin typeface="Times New Roman"/>
                <a:cs typeface="Times New Roman"/>
              </a:rPr>
              <a:t> </a:t>
            </a:r>
            <a:r>
              <a:rPr sz="1600" spc="-5" dirty="0">
                <a:latin typeface="Cambria Math"/>
                <a:cs typeface="Cambria Math"/>
              </a:rPr>
              <a:t>⇄</a:t>
            </a:r>
            <a:r>
              <a:rPr sz="1600" spc="-60" dirty="0">
                <a:latin typeface="Cambria Math"/>
                <a:cs typeface="Cambria Math"/>
              </a:rPr>
              <a:t> </a:t>
            </a:r>
            <a:r>
              <a:rPr sz="1600" dirty="0">
                <a:latin typeface="Times New Roman"/>
                <a:cs typeface="Times New Roman"/>
              </a:rPr>
              <a:t>Al</a:t>
            </a:r>
            <a:r>
              <a:rPr sz="1575" baseline="26455" dirty="0">
                <a:latin typeface="Times New Roman"/>
                <a:cs typeface="Times New Roman"/>
              </a:rPr>
              <a:t>3+</a:t>
            </a:r>
            <a:r>
              <a:rPr sz="1575" spc="195" baseline="26455" dirty="0">
                <a:latin typeface="Times New Roman"/>
                <a:cs typeface="Times New Roman"/>
              </a:rPr>
              <a:t> </a:t>
            </a:r>
            <a:r>
              <a:rPr sz="1600" spc="-5" dirty="0">
                <a:latin typeface="Times New Roman"/>
                <a:cs typeface="Times New Roman"/>
              </a:rPr>
              <a:t>+</a:t>
            </a:r>
            <a:r>
              <a:rPr sz="1600" spc="-15" dirty="0">
                <a:latin typeface="Times New Roman"/>
                <a:cs typeface="Times New Roman"/>
              </a:rPr>
              <a:t> </a:t>
            </a:r>
            <a:r>
              <a:rPr sz="1600" dirty="0">
                <a:latin typeface="Times New Roman"/>
                <a:cs typeface="Times New Roman"/>
              </a:rPr>
              <a:t>3Cl</a:t>
            </a:r>
            <a:r>
              <a:rPr sz="1575" baseline="26455" dirty="0">
                <a:latin typeface="Times New Roman"/>
                <a:cs typeface="Times New Roman"/>
              </a:rPr>
              <a:t>-</a:t>
            </a:r>
            <a:endParaRPr sz="1575" baseline="26455">
              <a:latin typeface="Times New Roman"/>
              <a:cs typeface="Times New Roman"/>
            </a:endParaRPr>
          </a:p>
        </p:txBody>
      </p:sp>
      <p:sp>
        <p:nvSpPr>
          <p:cNvPr id="13" name="object 13"/>
          <p:cNvSpPr txBox="1"/>
          <p:nvPr/>
        </p:nvSpPr>
        <p:spPr>
          <a:xfrm>
            <a:off x="9126981" y="2313813"/>
            <a:ext cx="353060" cy="188595"/>
          </a:xfrm>
          <a:prstGeom prst="rect">
            <a:avLst/>
          </a:prstGeom>
        </p:spPr>
        <p:txBody>
          <a:bodyPr vert="horz" wrap="square" lIns="0" tIns="14604" rIns="0" bIns="0" rtlCol="0">
            <a:spAutoFit/>
          </a:bodyPr>
          <a:lstStyle/>
          <a:p>
            <a:pPr marL="12700">
              <a:lnSpc>
                <a:spcPct val="100000"/>
              </a:lnSpc>
              <a:spcBef>
                <a:spcPts val="114"/>
              </a:spcBef>
            </a:pPr>
            <a:r>
              <a:rPr sz="1050" spc="5" dirty="0">
                <a:latin typeface="Times New Roman"/>
                <a:cs typeface="Times New Roman"/>
              </a:rPr>
              <a:t>(</a:t>
            </a:r>
            <a:r>
              <a:rPr sz="1050" spc="-5" dirty="0">
                <a:latin typeface="Times New Roman"/>
                <a:cs typeface="Times New Roman"/>
              </a:rPr>
              <a:t>ло</a:t>
            </a:r>
            <a:r>
              <a:rPr sz="1050" dirty="0">
                <a:latin typeface="Times New Roman"/>
                <a:cs typeface="Times New Roman"/>
              </a:rPr>
              <a:t>б.</a:t>
            </a:r>
            <a:r>
              <a:rPr sz="1050" spc="5" dirty="0">
                <a:latin typeface="Times New Roman"/>
                <a:cs typeface="Times New Roman"/>
              </a:rPr>
              <a:t>)</a:t>
            </a:r>
            <a:endParaRPr sz="1050">
              <a:latin typeface="Times New Roman"/>
              <a:cs typeface="Times New Roman"/>
            </a:endParaRPr>
          </a:p>
        </p:txBody>
      </p:sp>
      <p:sp>
        <p:nvSpPr>
          <p:cNvPr id="14" name="object 14"/>
          <p:cNvSpPr txBox="1"/>
          <p:nvPr/>
        </p:nvSpPr>
        <p:spPr>
          <a:xfrm>
            <a:off x="9504933" y="2197988"/>
            <a:ext cx="262255" cy="269240"/>
          </a:xfrm>
          <a:prstGeom prst="rect">
            <a:avLst/>
          </a:prstGeom>
        </p:spPr>
        <p:txBody>
          <a:bodyPr vert="horz" wrap="square" lIns="0" tIns="12065" rIns="0" bIns="0" rtlCol="0">
            <a:spAutoFit/>
          </a:bodyPr>
          <a:lstStyle/>
          <a:p>
            <a:pPr marL="12700">
              <a:lnSpc>
                <a:spcPct val="100000"/>
              </a:lnSpc>
              <a:spcBef>
                <a:spcPts val="95"/>
              </a:spcBef>
            </a:pPr>
            <a:r>
              <a:rPr sz="1600" spc="-5" dirty="0">
                <a:latin typeface="Times New Roman"/>
                <a:cs typeface="Times New Roman"/>
              </a:rPr>
              <a:t>(5)</a:t>
            </a:r>
            <a:endParaRPr sz="1600">
              <a:latin typeface="Times New Roman"/>
              <a:cs typeface="Times New Roman"/>
            </a:endParaRPr>
          </a:p>
        </p:txBody>
      </p:sp>
      <p:grpSp>
        <p:nvGrpSpPr>
          <p:cNvPr id="15" name="object 15"/>
          <p:cNvGrpSpPr/>
          <p:nvPr/>
        </p:nvGrpSpPr>
        <p:grpSpPr>
          <a:xfrm>
            <a:off x="6515227" y="1166749"/>
            <a:ext cx="695325" cy="751205"/>
            <a:chOff x="6515227" y="1166749"/>
            <a:chExt cx="695325" cy="751205"/>
          </a:xfrm>
        </p:grpSpPr>
        <p:sp>
          <p:nvSpPr>
            <p:cNvPr id="16" name="object 16"/>
            <p:cNvSpPr/>
            <p:nvPr/>
          </p:nvSpPr>
          <p:spPr>
            <a:xfrm>
              <a:off x="6902577" y="1169924"/>
              <a:ext cx="304800" cy="744855"/>
            </a:xfrm>
            <a:custGeom>
              <a:avLst/>
              <a:gdLst/>
              <a:ahLst/>
              <a:cxnLst/>
              <a:rect l="l" t="t" r="r" b="b"/>
              <a:pathLst>
                <a:path w="304800" h="744855">
                  <a:moveTo>
                    <a:pt x="304800" y="744601"/>
                  </a:moveTo>
                  <a:lnTo>
                    <a:pt x="245465" y="742614"/>
                  </a:lnTo>
                  <a:lnTo>
                    <a:pt x="197024" y="737187"/>
                  </a:lnTo>
                  <a:lnTo>
                    <a:pt x="164371" y="729116"/>
                  </a:lnTo>
                  <a:lnTo>
                    <a:pt x="152400" y="719201"/>
                  </a:lnTo>
                  <a:lnTo>
                    <a:pt x="152400" y="397763"/>
                  </a:lnTo>
                  <a:lnTo>
                    <a:pt x="140410" y="387848"/>
                  </a:lnTo>
                  <a:lnTo>
                    <a:pt x="107727" y="379777"/>
                  </a:lnTo>
                  <a:lnTo>
                    <a:pt x="59281" y="374350"/>
                  </a:lnTo>
                  <a:lnTo>
                    <a:pt x="0" y="372363"/>
                  </a:lnTo>
                  <a:lnTo>
                    <a:pt x="59281" y="370359"/>
                  </a:lnTo>
                  <a:lnTo>
                    <a:pt x="107727" y="364902"/>
                  </a:lnTo>
                  <a:lnTo>
                    <a:pt x="140410" y="356826"/>
                  </a:lnTo>
                  <a:lnTo>
                    <a:pt x="152400" y="346963"/>
                  </a:lnTo>
                  <a:lnTo>
                    <a:pt x="152400" y="25399"/>
                  </a:lnTo>
                  <a:lnTo>
                    <a:pt x="164371" y="15537"/>
                  </a:lnTo>
                  <a:lnTo>
                    <a:pt x="197024" y="7461"/>
                  </a:lnTo>
                  <a:lnTo>
                    <a:pt x="245465" y="2004"/>
                  </a:lnTo>
                  <a:lnTo>
                    <a:pt x="304800" y="0"/>
                  </a:lnTo>
                </a:path>
              </a:pathLst>
            </a:custGeom>
            <a:ln w="6350">
              <a:solidFill>
                <a:srgbClr val="5B9BD4"/>
              </a:solidFill>
            </a:ln>
          </p:spPr>
          <p:txBody>
            <a:bodyPr wrap="square" lIns="0" tIns="0" rIns="0" bIns="0" rtlCol="0"/>
            <a:lstStyle/>
            <a:p>
              <a:endParaRPr/>
            </a:p>
          </p:txBody>
        </p:sp>
        <p:sp>
          <p:nvSpPr>
            <p:cNvPr id="17" name="object 17"/>
            <p:cNvSpPr/>
            <p:nvPr/>
          </p:nvSpPr>
          <p:spPr>
            <a:xfrm>
              <a:off x="6521577" y="1298702"/>
              <a:ext cx="403860" cy="404495"/>
            </a:xfrm>
            <a:custGeom>
              <a:avLst/>
              <a:gdLst/>
              <a:ahLst/>
              <a:cxnLst/>
              <a:rect l="l" t="t" r="r" b="b"/>
              <a:pathLst>
                <a:path w="403859" h="404494">
                  <a:moveTo>
                    <a:pt x="201930" y="0"/>
                  </a:moveTo>
                  <a:lnTo>
                    <a:pt x="155634" y="5333"/>
                  </a:lnTo>
                  <a:lnTo>
                    <a:pt x="113133" y="20527"/>
                  </a:lnTo>
                  <a:lnTo>
                    <a:pt x="75640" y="44367"/>
                  </a:lnTo>
                  <a:lnTo>
                    <a:pt x="44367" y="75640"/>
                  </a:lnTo>
                  <a:lnTo>
                    <a:pt x="20527" y="113133"/>
                  </a:lnTo>
                  <a:lnTo>
                    <a:pt x="5334" y="155634"/>
                  </a:lnTo>
                  <a:lnTo>
                    <a:pt x="0" y="201929"/>
                  </a:lnTo>
                  <a:lnTo>
                    <a:pt x="5333" y="248272"/>
                  </a:lnTo>
                  <a:lnTo>
                    <a:pt x="20527" y="290807"/>
                  </a:lnTo>
                  <a:lnTo>
                    <a:pt x="44367" y="328323"/>
                  </a:lnTo>
                  <a:lnTo>
                    <a:pt x="75640" y="359609"/>
                  </a:lnTo>
                  <a:lnTo>
                    <a:pt x="113133" y="383456"/>
                  </a:lnTo>
                  <a:lnTo>
                    <a:pt x="155634" y="398652"/>
                  </a:lnTo>
                  <a:lnTo>
                    <a:pt x="201930" y="403986"/>
                  </a:lnTo>
                  <a:lnTo>
                    <a:pt x="248225" y="398652"/>
                  </a:lnTo>
                  <a:lnTo>
                    <a:pt x="290726" y="383456"/>
                  </a:lnTo>
                  <a:lnTo>
                    <a:pt x="328219" y="359609"/>
                  </a:lnTo>
                  <a:lnTo>
                    <a:pt x="359492" y="328323"/>
                  </a:lnTo>
                  <a:lnTo>
                    <a:pt x="383332" y="290807"/>
                  </a:lnTo>
                  <a:lnTo>
                    <a:pt x="398526" y="248272"/>
                  </a:lnTo>
                  <a:lnTo>
                    <a:pt x="403860" y="201929"/>
                  </a:lnTo>
                  <a:lnTo>
                    <a:pt x="398526" y="155634"/>
                  </a:lnTo>
                  <a:lnTo>
                    <a:pt x="383332" y="113133"/>
                  </a:lnTo>
                  <a:lnTo>
                    <a:pt x="359492" y="75640"/>
                  </a:lnTo>
                  <a:lnTo>
                    <a:pt x="328219" y="44367"/>
                  </a:lnTo>
                  <a:lnTo>
                    <a:pt x="290726" y="20527"/>
                  </a:lnTo>
                  <a:lnTo>
                    <a:pt x="248225" y="5333"/>
                  </a:lnTo>
                  <a:lnTo>
                    <a:pt x="201930" y="0"/>
                  </a:lnTo>
                  <a:close/>
                </a:path>
              </a:pathLst>
            </a:custGeom>
            <a:solidFill>
              <a:srgbClr val="5B9BD4"/>
            </a:solidFill>
          </p:spPr>
          <p:txBody>
            <a:bodyPr wrap="square" lIns="0" tIns="0" rIns="0" bIns="0" rtlCol="0"/>
            <a:lstStyle/>
            <a:p>
              <a:endParaRPr/>
            </a:p>
          </p:txBody>
        </p:sp>
        <p:sp>
          <p:nvSpPr>
            <p:cNvPr id="18" name="object 18"/>
            <p:cNvSpPr/>
            <p:nvPr/>
          </p:nvSpPr>
          <p:spPr>
            <a:xfrm>
              <a:off x="6521577" y="1298702"/>
              <a:ext cx="403860" cy="404495"/>
            </a:xfrm>
            <a:custGeom>
              <a:avLst/>
              <a:gdLst/>
              <a:ahLst/>
              <a:cxnLst/>
              <a:rect l="l" t="t" r="r" b="b"/>
              <a:pathLst>
                <a:path w="403859" h="404494">
                  <a:moveTo>
                    <a:pt x="0" y="201929"/>
                  </a:moveTo>
                  <a:lnTo>
                    <a:pt x="5334" y="155634"/>
                  </a:lnTo>
                  <a:lnTo>
                    <a:pt x="20527" y="113133"/>
                  </a:lnTo>
                  <a:lnTo>
                    <a:pt x="44367" y="75640"/>
                  </a:lnTo>
                  <a:lnTo>
                    <a:pt x="75640" y="44367"/>
                  </a:lnTo>
                  <a:lnTo>
                    <a:pt x="113133" y="20527"/>
                  </a:lnTo>
                  <a:lnTo>
                    <a:pt x="155634" y="5333"/>
                  </a:lnTo>
                  <a:lnTo>
                    <a:pt x="201930" y="0"/>
                  </a:lnTo>
                  <a:lnTo>
                    <a:pt x="248225" y="5333"/>
                  </a:lnTo>
                  <a:lnTo>
                    <a:pt x="290726" y="20527"/>
                  </a:lnTo>
                  <a:lnTo>
                    <a:pt x="328219" y="44367"/>
                  </a:lnTo>
                  <a:lnTo>
                    <a:pt x="359492" y="75640"/>
                  </a:lnTo>
                  <a:lnTo>
                    <a:pt x="383332" y="113133"/>
                  </a:lnTo>
                  <a:lnTo>
                    <a:pt x="398526" y="155634"/>
                  </a:lnTo>
                  <a:lnTo>
                    <a:pt x="403860" y="201929"/>
                  </a:lnTo>
                  <a:lnTo>
                    <a:pt x="398526" y="248272"/>
                  </a:lnTo>
                  <a:lnTo>
                    <a:pt x="383332" y="290807"/>
                  </a:lnTo>
                  <a:lnTo>
                    <a:pt x="359492" y="328323"/>
                  </a:lnTo>
                  <a:lnTo>
                    <a:pt x="328219" y="359609"/>
                  </a:lnTo>
                  <a:lnTo>
                    <a:pt x="290726" y="383456"/>
                  </a:lnTo>
                  <a:lnTo>
                    <a:pt x="248225" y="398652"/>
                  </a:lnTo>
                  <a:lnTo>
                    <a:pt x="201930" y="403986"/>
                  </a:lnTo>
                  <a:lnTo>
                    <a:pt x="155634" y="398652"/>
                  </a:lnTo>
                  <a:lnTo>
                    <a:pt x="113133" y="383456"/>
                  </a:lnTo>
                  <a:lnTo>
                    <a:pt x="75640" y="359609"/>
                  </a:lnTo>
                  <a:lnTo>
                    <a:pt x="44367" y="328323"/>
                  </a:lnTo>
                  <a:lnTo>
                    <a:pt x="20527" y="290807"/>
                  </a:lnTo>
                  <a:lnTo>
                    <a:pt x="5333" y="248272"/>
                  </a:lnTo>
                  <a:lnTo>
                    <a:pt x="0" y="201929"/>
                  </a:lnTo>
                  <a:close/>
                </a:path>
              </a:pathLst>
            </a:custGeom>
            <a:ln w="12700">
              <a:solidFill>
                <a:srgbClr val="41709C"/>
              </a:solidFill>
            </a:ln>
          </p:spPr>
          <p:txBody>
            <a:bodyPr wrap="square" lIns="0" tIns="0" rIns="0" bIns="0" rtlCol="0"/>
            <a:lstStyle/>
            <a:p>
              <a:endParaRPr/>
            </a:p>
          </p:txBody>
        </p:sp>
      </p:grpSp>
      <p:sp>
        <p:nvSpPr>
          <p:cNvPr id="19" name="object 19"/>
          <p:cNvSpPr txBox="1"/>
          <p:nvPr/>
        </p:nvSpPr>
        <p:spPr>
          <a:xfrm>
            <a:off x="6685280" y="1354328"/>
            <a:ext cx="76835" cy="269240"/>
          </a:xfrm>
          <a:prstGeom prst="rect">
            <a:avLst/>
          </a:prstGeom>
        </p:spPr>
        <p:txBody>
          <a:bodyPr vert="horz" wrap="square" lIns="0" tIns="12065" rIns="0" bIns="0" rtlCol="0">
            <a:spAutoFit/>
          </a:bodyPr>
          <a:lstStyle/>
          <a:p>
            <a:pPr marL="12700">
              <a:lnSpc>
                <a:spcPct val="100000"/>
              </a:lnSpc>
              <a:spcBef>
                <a:spcPts val="95"/>
              </a:spcBef>
            </a:pPr>
            <a:r>
              <a:rPr sz="1600" spc="-5" dirty="0">
                <a:solidFill>
                  <a:srgbClr val="FFFFFF"/>
                </a:solidFill>
                <a:latin typeface="Calibri"/>
                <a:cs typeface="Calibri"/>
              </a:rPr>
              <a:t>I</a:t>
            </a:r>
            <a:endParaRPr sz="1600">
              <a:latin typeface="Calibri"/>
              <a:cs typeface="Calibri"/>
            </a:endParaRPr>
          </a:p>
        </p:txBody>
      </p:sp>
      <p:grpSp>
        <p:nvGrpSpPr>
          <p:cNvPr id="20" name="object 20"/>
          <p:cNvGrpSpPr/>
          <p:nvPr/>
        </p:nvGrpSpPr>
        <p:grpSpPr>
          <a:xfrm>
            <a:off x="6568947" y="1964689"/>
            <a:ext cx="623570" cy="542290"/>
            <a:chOff x="6568947" y="1964689"/>
            <a:chExt cx="623570" cy="542290"/>
          </a:xfrm>
        </p:grpSpPr>
        <p:sp>
          <p:nvSpPr>
            <p:cNvPr id="21" name="object 21"/>
            <p:cNvSpPr/>
            <p:nvPr/>
          </p:nvSpPr>
          <p:spPr>
            <a:xfrm>
              <a:off x="6956297" y="1967864"/>
              <a:ext cx="233045" cy="532765"/>
            </a:xfrm>
            <a:custGeom>
              <a:avLst/>
              <a:gdLst/>
              <a:ahLst/>
              <a:cxnLst/>
              <a:rect l="l" t="t" r="r" b="b"/>
              <a:pathLst>
                <a:path w="233045" h="532764">
                  <a:moveTo>
                    <a:pt x="232536" y="532764"/>
                  </a:moveTo>
                  <a:lnTo>
                    <a:pt x="187249" y="531229"/>
                  </a:lnTo>
                  <a:lnTo>
                    <a:pt x="150272" y="527049"/>
                  </a:lnTo>
                  <a:lnTo>
                    <a:pt x="125345" y="520870"/>
                  </a:lnTo>
                  <a:lnTo>
                    <a:pt x="116204" y="513333"/>
                  </a:lnTo>
                  <a:lnTo>
                    <a:pt x="116204" y="285749"/>
                  </a:lnTo>
                  <a:lnTo>
                    <a:pt x="107066" y="278233"/>
                  </a:lnTo>
                  <a:lnTo>
                    <a:pt x="82153" y="272097"/>
                  </a:lnTo>
                  <a:lnTo>
                    <a:pt x="45213" y="267962"/>
                  </a:lnTo>
                  <a:lnTo>
                    <a:pt x="0" y="266445"/>
                  </a:lnTo>
                  <a:lnTo>
                    <a:pt x="45213" y="264910"/>
                  </a:lnTo>
                  <a:lnTo>
                    <a:pt x="82153" y="260730"/>
                  </a:lnTo>
                  <a:lnTo>
                    <a:pt x="107066" y="254551"/>
                  </a:lnTo>
                  <a:lnTo>
                    <a:pt x="116204" y="247014"/>
                  </a:lnTo>
                  <a:lnTo>
                    <a:pt x="116204" y="19430"/>
                  </a:lnTo>
                  <a:lnTo>
                    <a:pt x="125345" y="11894"/>
                  </a:lnTo>
                  <a:lnTo>
                    <a:pt x="150272" y="5714"/>
                  </a:lnTo>
                  <a:lnTo>
                    <a:pt x="187249" y="1535"/>
                  </a:lnTo>
                  <a:lnTo>
                    <a:pt x="232536" y="0"/>
                  </a:lnTo>
                </a:path>
              </a:pathLst>
            </a:custGeom>
            <a:ln w="6349">
              <a:solidFill>
                <a:srgbClr val="5B9BD4"/>
              </a:solidFill>
            </a:ln>
          </p:spPr>
          <p:txBody>
            <a:bodyPr wrap="square" lIns="0" tIns="0" rIns="0" bIns="0" rtlCol="0"/>
            <a:lstStyle/>
            <a:p>
              <a:endParaRPr/>
            </a:p>
          </p:txBody>
        </p:sp>
        <p:sp>
          <p:nvSpPr>
            <p:cNvPr id="22" name="object 22"/>
            <p:cNvSpPr/>
            <p:nvPr/>
          </p:nvSpPr>
          <p:spPr>
            <a:xfrm>
              <a:off x="6575297" y="2096642"/>
              <a:ext cx="404495" cy="404495"/>
            </a:xfrm>
            <a:custGeom>
              <a:avLst/>
              <a:gdLst/>
              <a:ahLst/>
              <a:cxnLst/>
              <a:rect l="l" t="t" r="r" b="b"/>
              <a:pathLst>
                <a:path w="404495" h="404494">
                  <a:moveTo>
                    <a:pt x="201930" y="0"/>
                  </a:moveTo>
                  <a:lnTo>
                    <a:pt x="155634" y="5334"/>
                  </a:lnTo>
                  <a:lnTo>
                    <a:pt x="113133" y="20530"/>
                  </a:lnTo>
                  <a:lnTo>
                    <a:pt x="75640" y="44377"/>
                  </a:lnTo>
                  <a:lnTo>
                    <a:pt x="44367" y="75663"/>
                  </a:lnTo>
                  <a:lnTo>
                    <a:pt x="20527" y="113179"/>
                  </a:lnTo>
                  <a:lnTo>
                    <a:pt x="5334" y="155714"/>
                  </a:lnTo>
                  <a:lnTo>
                    <a:pt x="0" y="202057"/>
                  </a:lnTo>
                  <a:lnTo>
                    <a:pt x="5333" y="248352"/>
                  </a:lnTo>
                  <a:lnTo>
                    <a:pt x="20527" y="290853"/>
                  </a:lnTo>
                  <a:lnTo>
                    <a:pt x="44367" y="328346"/>
                  </a:lnTo>
                  <a:lnTo>
                    <a:pt x="75640" y="359619"/>
                  </a:lnTo>
                  <a:lnTo>
                    <a:pt x="113133" y="383459"/>
                  </a:lnTo>
                  <a:lnTo>
                    <a:pt x="155634" y="398653"/>
                  </a:lnTo>
                  <a:lnTo>
                    <a:pt x="201930" y="403987"/>
                  </a:lnTo>
                  <a:lnTo>
                    <a:pt x="248272" y="398653"/>
                  </a:lnTo>
                  <a:lnTo>
                    <a:pt x="290807" y="383459"/>
                  </a:lnTo>
                  <a:lnTo>
                    <a:pt x="328323" y="359619"/>
                  </a:lnTo>
                  <a:lnTo>
                    <a:pt x="359609" y="328346"/>
                  </a:lnTo>
                  <a:lnTo>
                    <a:pt x="383456" y="290853"/>
                  </a:lnTo>
                  <a:lnTo>
                    <a:pt x="398652" y="248352"/>
                  </a:lnTo>
                  <a:lnTo>
                    <a:pt x="403987" y="202057"/>
                  </a:lnTo>
                  <a:lnTo>
                    <a:pt x="398652" y="155714"/>
                  </a:lnTo>
                  <a:lnTo>
                    <a:pt x="383456" y="113179"/>
                  </a:lnTo>
                  <a:lnTo>
                    <a:pt x="359609" y="75663"/>
                  </a:lnTo>
                  <a:lnTo>
                    <a:pt x="328323" y="44377"/>
                  </a:lnTo>
                  <a:lnTo>
                    <a:pt x="290807" y="20530"/>
                  </a:lnTo>
                  <a:lnTo>
                    <a:pt x="248272" y="5334"/>
                  </a:lnTo>
                  <a:lnTo>
                    <a:pt x="201930" y="0"/>
                  </a:lnTo>
                  <a:close/>
                </a:path>
              </a:pathLst>
            </a:custGeom>
            <a:solidFill>
              <a:srgbClr val="5B9BD4"/>
            </a:solidFill>
          </p:spPr>
          <p:txBody>
            <a:bodyPr wrap="square" lIns="0" tIns="0" rIns="0" bIns="0" rtlCol="0"/>
            <a:lstStyle/>
            <a:p>
              <a:endParaRPr/>
            </a:p>
          </p:txBody>
        </p:sp>
        <p:sp>
          <p:nvSpPr>
            <p:cNvPr id="23" name="object 23"/>
            <p:cNvSpPr/>
            <p:nvPr/>
          </p:nvSpPr>
          <p:spPr>
            <a:xfrm>
              <a:off x="6575297" y="2096642"/>
              <a:ext cx="404495" cy="404495"/>
            </a:xfrm>
            <a:custGeom>
              <a:avLst/>
              <a:gdLst/>
              <a:ahLst/>
              <a:cxnLst/>
              <a:rect l="l" t="t" r="r" b="b"/>
              <a:pathLst>
                <a:path w="404495" h="404494">
                  <a:moveTo>
                    <a:pt x="0" y="202057"/>
                  </a:moveTo>
                  <a:lnTo>
                    <a:pt x="5334" y="155714"/>
                  </a:lnTo>
                  <a:lnTo>
                    <a:pt x="20527" y="113179"/>
                  </a:lnTo>
                  <a:lnTo>
                    <a:pt x="44367" y="75663"/>
                  </a:lnTo>
                  <a:lnTo>
                    <a:pt x="75640" y="44377"/>
                  </a:lnTo>
                  <a:lnTo>
                    <a:pt x="113133" y="20530"/>
                  </a:lnTo>
                  <a:lnTo>
                    <a:pt x="155634" y="5334"/>
                  </a:lnTo>
                  <a:lnTo>
                    <a:pt x="201930" y="0"/>
                  </a:lnTo>
                  <a:lnTo>
                    <a:pt x="248272" y="5334"/>
                  </a:lnTo>
                  <a:lnTo>
                    <a:pt x="290807" y="20530"/>
                  </a:lnTo>
                  <a:lnTo>
                    <a:pt x="328323" y="44377"/>
                  </a:lnTo>
                  <a:lnTo>
                    <a:pt x="359609" y="75663"/>
                  </a:lnTo>
                  <a:lnTo>
                    <a:pt x="383456" y="113179"/>
                  </a:lnTo>
                  <a:lnTo>
                    <a:pt x="398652" y="155714"/>
                  </a:lnTo>
                  <a:lnTo>
                    <a:pt x="403987" y="202057"/>
                  </a:lnTo>
                  <a:lnTo>
                    <a:pt x="398652" y="248352"/>
                  </a:lnTo>
                  <a:lnTo>
                    <a:pt x="383456" y="290853"/>
                  </a:lnTo>
                  <a:lnTo>
                    <a:pt x="359609" y="328346"/>
                  </a:lnTo>
                  <a:lnTo>
                    <a:pt x="328323" y="359619"/>
                  </a:lnTo>
                  <a:lnTo>
                    <a:pt x="290807" y="383459"/>
                  </a:lnTo>
                  <a:lnTo>
                    <a:pt x="248272" y="398653"/>
                  </a:lnTo>
                  <a:lnTo>
                    <a:pt x="201930" y="403987"/>
                  </a:lnTo>
                  <a:lnTo>
                    <a:pt x="155634" y="398653"/>
                  </a:lnTo>
                  <a:lnTo>
                    <a:pt x="113133" y="383459"/>
                  </a:lnTo>
                  <a:lnTo>
                    <a:pt x="75640" y="359619"/>
                  </a:lnTo>
                  <a:lnTo>
                    <a:pt x="44367" y="328346"/>
                  </a:lnTo>
                  <a:lnTo>
                    <a:pt x="20527" y="290853"/>
                  </a:lnTo>
                  <a:lnTo>
                    <a:pt x="5333" y="248352"/>
                  </a:lnTo>
                  <a:lnTo>
                    <a:pt x="0" y="202057"/>
                  </a:lnTo>
                  <a:close/>
                </a:path>
              </a:pathLst>
            </a:custGeom>
            <a:ln w="12700">
              <a:solidFill>
                <a:srgbClr val="41709C"/>
              </a:solidFill>
            </a:ln>
          </p:spPr>
          <p:txBody>
            <a:bodyPr wrap="square" lIns="0" tIns="0" rIns="0" bIns="0" rtlCol="0"/>
            <a:lstStyle/>
            <a:p>
              <a:endParaRPr/>
            </a:p>
          </p:txBody>
        </p:sp>
      </p:grpSp>
      <p:sp>
        <p:nvSpPr>
          <p:cNvPr id="24" name="object 24"/>
          <p:cNvSpPr txBox="1"/>
          <p:nvPr/>
        </p:nvSpPr>
        <p:spPr>
          <a:xfrm>
            <a:off x="6714490" y="2152268"/>
            <a:ext cx="129539" cy="269240"/>
          </a:xfrm>
          <a:prstGeom prst="rect">
            <a:avLst/>
          </a:prstGeom>
        </p:spPr>
        <p:txBody>
          <a:bodyPr vert="horz" wrap="square" lIns="0" tIns="12065" rIns="0" bIns="0" rtlCol="0">
            <a:spAutoFit/>
          </a:bodyPr>
          <a:lstStyle/>
          <a:p>
            <a:pPr marL="12700">
              <a:lnSpc>
                <a:spcPct val="100000"/>
              </a:lnSpc>
              <a:spcBef>
                <a:spcPts val="95"/>
              </a:spcBef>
            </a:pPr>
            <a:r>
              <a:rPr sz="1600" dirty="0">
                <a:solidFill>
                  <a:srgbClr val="FFFFFF"/>
                </a:solidFill>
                <a:latin typeface="Calibri"/>
                <a:cs typeface="Calibri"/>
              </a:rPr>
              <a:t>II</a:t>
            </a:r>
            <a:endParaRPr sz="1600">
              <a:latin typeface="Calibri"/>
              <a:cs typeface="Calibri"/>
            </a:endParaRPr>
          </a:p>
        </p:txBody>
      </p:sp>
      <p:sp>
        <p:nvSpPr>
          <p:cNvPr id="25" name="object 25"/>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52</a:t>
            </a:fld>
            <a:endParaRPr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466750" y="1330071"/>
            <a:ext cx="4888230" cy="1314450"/>
          </a:xfrm>
          <a:prstGeom prst="rect">
            <a:avLst/>
          </a:prstGeom>
        </p:spPr>
        <p:txBody>
          <a:bodyPr vert="horz" wrap="square" lIns="0" tIns="107950" rIns="0" bIns="0" rtlCol="0">
            <a:spAutoFit/>
          </a:bodyPr>
          <a:lstStyle/>
          <a:p>
            <a:pPr marL="441959">
              <a:lnSpc>
                <a:spcPct val="100000"/>
              </a:lnSpc>
              <a:spcBef>
                <a:spcPts val="850"/>
              </a:spcBef>
            </a:pPr>
            <a:r>
              <a:rPr sz="2400" b="1" dirty="0">
                <a:latin typeface="Calibri"/>
                <a:cs typeface="Calibri"/>
              </a:rPr>
              <a:t>Д)</a:t>
            </a:r>
            <a:r>
              <a:rPr sz="2400" b="1" spc="-15" dirty="0">
                <a:latin typeface="Calibri"/>
                <a:cs typeface="Calibri"/>
              </a:rPr>
              <a:t> </a:t>
            </a:r>
            <a:r>
              <a:rPr sz="2400" b="1" spc="-5" dirty="0">
                <a:latin typeface="Calibri"/>
                <a:cs typeface="Calibri"/>
              </a:rPr>
              <a:t>Расчёты</a:t>
            </a:r>
            <a:endParaRPr sz="2400">
              <a:latin typeface="Calibri"/>
              <a:cs typeface="Calibri"/>
            </a:endParaRPr>
          </a:p>
          <a:p>
            <a:pPr marL="546100" marR="5080" indent="-533400">
              <a:lnSpc>
                <a:spcPct val="100000"/>
              </a:lnSpc>
              <a:spcBef>
                <a:spcPts val="755"/>
              </a:spcBef>
              <a:tabLst>
                <a:tab pos="527685" algn="l"/>
              </a:tabLst>
            </a:pPr>
            <a:r>
              <a:rPr sz="2400" i="1" dirty="0">
                <a:latin typeface="Times New Roman"/>
                <a:cs typeface="Times New Roman"/>
              </a:rPr>
              <a:t>I.	</a:t>
            </a:r>
            <a:r>
              <a:rPr sz="2400" i="1" spc="-20" dirty="0">
                <a:latin typeface="Times New Roman"/>
                <a:cs typeface="Times New Roman"/>
              </a:rPr>
              <a:t>Находим</a:t>
            </a:r>
            <a:r>
              <a:rPr sz="2400" i="1" spc="5" dirty="0">
                <a:latin typeface="Times New Roman"/>
                <a:cs typeface="Times New Roman"/>
              </a:rPr>
              <a:t> </a:t>
            </a:r>
            <a:r>
              <a:rPr sz="2400" i="1" spc="-20" dirty="0">
                <a:latin typeface="Times New Roman"/>
                <a:cs typeface="Times New Roman"/>
              </a:rPr>
              <a:t>количественный</a:t>
            </a:r>
            <a:r>
              <a:rPr sz="2400" i="1" spc="5" dirty="0">
                <a:latin typeface="Times New Roman"/>
                <a:cs typeface="Times New Roman"/>
              </a:rPr>
              <a:t> </a:t>
            </a:r>
            <a:r>
              <a:rPr sz="2400" i="1" spc="-10" dirty="0">
                <a:latin typeface="Times New Roman"/>
                <a:cs typeface="Times New Roman"/>
              </a:rPr>
              <a:t>состав </a:t>
            </a:r>
            <a:r>
              <a:rPr sz="2400" i="1" spc="-585" dirty="0">
                <a:latin typeface="Times New Roman"/>
                <a:cs typeface="Times New Roman"/>
              </a:rPr>
              <a:t> </a:t>
            </a:r>
            <a:r>
              <a:rPr sz="2400" i="1" spc="-10" dirty="0">
                <a:latin typeface="Times New Roman"/>
                <a:cs typeface="Times New Roman"/>
              </a:rPr>
              <a:t>смеси</a:t>
            </a:r>
            <a:r>
              <a:rPr sz="2400" i="1" spc="-15" dirty="0">
                <a:latin typeface="Times New Roman"/>
                <a:cs typeface="Times New Roman"/>
              </a:rPr>
              <a:t> </a:t>
            </a:r>
            <a:r>
              <a:rPr sz="2400" i="1" dirty="0">
                <a:latin typeface="Times New Roman"/>
                <a:cs typeface="Times New Roman"/>
              </a:rPr>
              <a:t>кристаллогидратов:</a:t>
            </a:r>
            <a:endParaRPr sz="2400">
              <a:latin typeface="Times New Roman"/>
              <a:cs typeface="Times New Roman"/>
            </a:endParaRPr>
          </a:p>
        </p:txBody>
      </p:sp>
      <p:sp>
        <p:nvSpPr>
          <p:cNvPr id="3" name="object 3"/>
          <p:cNvSpPr txBox="1"/>
          <p:nvPr/>
        </p:nvSpPr>
        <p:spPr>
          <a:xfrm>
            <a:off x="669950" y="2618613"/>
            <a:ext cx="9380220" cy="3684270"/>
          </a:xfrm>
          <a:prstGeom prst="rect">
            <a:avLst/>
          </a:prstGeom>
        </p:spPr>
        <p:txBody>
          <a:bodyPr vert="horz" wrap="square" lIns="0" tIns="12700" rIns="0" bIns="0" rtlCol="0">
            <a:spAutoFit/>
          </a:bodyPr>
          <a:lstStyle/>
          <a:p>
            <a:pPr marL="444500" indent="-407034">
              <a:lnSpc>
                <a:spcPct val="100000"/>
              </a:lnSpc>
              <a:spcBef>
                <a:spcPts val="100"/>
              </a:spcBef>
              <a:buAutoNum type="arabicParenR"/>
              <a:tabLst>
                <a:tab pos="444500" algn="l"/>
                <a:tab pos="445134" algn="l"/>
              </a:tabLst>
            </a:pPr>
            <a:r>
              <a:rPr sz="2400" spc="-5" dirty="0">
                <a:latin typeface="Times New Roman"/>
                <a:cs typeface="Times New Roman"/>
              </a:rPr>
              <a:t>n(CaCl</a:t>
            </a:r>
            <a:r>
              <a:rPr sz="2400" spc="-7" baseline="-20833" dirty="0">
                <a:latin typeface="Times New Roman"/>
                <a:cs typeface="Times New Roman"/>
              </a:rPr>
              <a:t>2</a:t>
            </a:r>
            <a:r>
              <a:rPr sz="2400" spc="-5" dirty="0">
                <a:latin typeface="Times New Roman"/>
                <a:cs typeface="Times New Roman"/>
              </a:rPr>
              <a:t>)</a:t>
            </a:r>
            <a:r>
              <a:rPr sz="2400" spc="-7" baseline="-20833" dirty="0">
                <a:latin typeface="Times New Roman"/>
                <a:cs typeface="Times New Roman"/>
              </a:rPr>
              <a:t>(1)</a:t>
            </a:r>
            <a:r>
              <a:rPr sz="2400" spc="277" baseline="-20833" dirty="0">
                <a:latin typeface="Times New Roman"/>
                <a:cs typeface="Times New Roman"/>
              </a:rPr>
              <a:t> </a:t>
            </a:r>
            <a:r>
              <a:rPr sz="2400" dirty="0">
                <a:latin typeface="Times New Roman"/>
                <a:cs typeface="Times New Roman"/>
              </a:rPr>
              <a:t>=</a:t>
            </a:r>
            <a:r>
              <a:rPr sz="2400" spc="5" dirty="0">
                <a:latin typeface="Times New Roman"/>
                <a:cs typeface="Times New Roman"/>
              </a:rPr>
              <a:t> </a:t>
            </a:r>
            <a:r>
              <a:rPr sz="2400" spc="-5" dirty="0">
                <a:latin typeface="Times New Roman"/>
                <a:cs typeface="Times New Roman"/>
              </a:rPr>
              <a:t>n(Na</a:t>
            </a:r>
            <a:r>
              <a:rPr sz="2400" spc="-7" baseline="-20833" dirty="0">
                <a:latin typeface="Times New Roman"/>
                <a:cs typeface="Times New Roman"/>
              </a:rPr>
              <a:t>2</a:t>
            </a:r>
            <a:r>
              <a:rPr sz="2400" spc="-5" dirty="0">
                <a:latin typeface="Times New Roman"/>
                <a:cs typeface="Times New Roman"/>
              </a:rPr>
              <a:t>CO</a:t>
            </a:r>
            <a:r>
              <a:rPr sz="2400" spc="-7" baseline="-20833" dirty="0">
                <a:latin typeface="Times New Roman"/>
                <a:cs typeface="Times New Roman"/>
              </a:rPr>
              <a:t>3</a:t>
            </a:r>
            <a:r>
              <a:rPr sz="2400" spc="-5" dirty="0">
                <a:latin typeface="Times New Roman"/>
                <a:cs typeface="Times New Roman"/>
              </a:rPr>
              <a:t>)</a:t>
            </a:r>
            <a:r>
              <a:rPr sz="2400" spc="-7" baseline="-20833" dirty="0">
                <a:latin typeface="Times New Roman"/>
                <a:cs typeface="Times New Roman"/>
              </a:rPr>
              <a:t>(2)</a:t>
            </a:r>
            <a:r>
              <a:rPr sz="2400" spc="315" baseline="-20833" dirty="0">
                <a:latin typeface="Times New Roman"/>
                <a:cs typeface="Times New Roman"/>
              </a:rPr>
              <a:t> </a:t>
            </a:r>
            <a:r>
              <a:rPr sz="2400" spc="-5" dirty="0">
                <a:latin typeface="Times New Roman"/>
                <a:cs typeface="Times New Roman"/>
              </a:rPr>
              <a:t>(по</a:t>
            </a:r>
            <a:r>
              <a:rPr sz="2400" dirty="0">
                <a:latin typeface="Times New Roman"/>
                <a:cs typeface="Times New Roman"/>
              </a:rPr>
              <a:t> условию</a:t>
            </a:r>
            <a:r>
              <a:rPr sz="2400" spc="-20" dirty="0">
                <a:latin typeface="Times New Roman"/>
                <a:cs typeface="Times New Roman"/>
              </a:rPr>
              <a:t> </a:t>
            </a:r>
            <a:r>
              <a:rPr sz="2400" dirty="0">
                <a:latin typeface="Times New Roman"/>
                <a:cs typeface="Times New Roman"/>
              </a:rPr>
              <a:t>и </a:t>
            </a:r>
            <a:r>
              <a:rPr sz="2400" spc="-5" dirty="0">
                <a:latin typeface="Times New Roman"/>
                <a:cs typeface="Times New Roman"/>
              </a:rPr>
              <a:t>по</a:t>
            </a:r>
            <a:r>
              <a:rPr sz="2400" dirty="0">
                <a:latin typeface="Times New Roman"/>
                <a:cs typeface="Times New Roman"/>
              </a:rPr>
              <a:t> </a:t>
            </a:r>
            <a:r>
              <a:rPr sz="2400" spc="5" dirty="0">
                <a:latin typeface="Times New Roman"/>
                <a:cs typeface="Times New Roman"/>
              </a:rPr>
              <a:t>ур-ю</a:t>
            </a:r>
            <a:r>
              <a:rPr sz="2400" spc="-25" dirty="0">
                <a:latin typeface="Times New Roman"/>
                <a:cs typeface="Times New Roman"/>
              </a:rPr>
              <a:t> </a:t>
            </a:r>
            <a:r>
              <a:rPr sz="2400" dirty="0">
                <a:latin typeface="Times New Roman"/>
                <a:cs typeface="Times New Roman"/>
              </a:rPr>
              <a:t>(3))</a:t>
            </a:r>
            <a:endParaRPr sz="2400">
              <a:latin typeface="Times New Roman"/>
              <a:cs typeface="Times New Roman"/>
            </a:endParaRPr>
          </a:p>
          <a:p>
            <a:pPr marL="368300" indent="-330835">
              <a:lnSpc>
                <a:spcPct val="100000"/>
              </a:lnSpc>
              <a:buAutoNum type="arabicParenR"/>
              <a:tabLst>
                <a:tab pos="368935" algn="l"/>
              </a:tabLst>
            </a:pPr>
            <a:r>
              <a:rPr sz="2400" spc="-5" dirty="0">
                <a:latin typeface="Times New Roman"/>
                <a:cs typeface="Times New Roman"/>
              </a:rPr>
              <a:t>По</a:t>
            </a:r>
            <a:r>
              <a:rPr sz="2400" spc="-25" dirty="0">
                <a:latin typeface="Times New Roman"/>
                <a:cs typeface="Times New Roman"/>
              </a:rPr>
              <a:t> </a:t>
            </a:r>
            <a:r>
              <a:rPr sz="2400" dirty="0">
                <a:latin typeface="Times New Roman"/>
                <a:cs typeface="Times New Roman"/>
              </a:rPr>
              <a:t>уравнению</a:t>
            </a:r>
            <a:r>
              <a:rPr sz="2400" spc="-30" dirty="0">
                <a:latin typeface="Times New Roman"/>
                <a:cs typeface="Times New Roman"/>
              </a:rPr>
              <a:t> </a:t>
            </a:r>
            <a:r>
              <a:rPr sz="2400" dirty="0">
                <a:latin typeface="Times New Roman"/>
                <a:cs typeface="Times New Roman"/>
              </a:rPr>
              <a:t>(1):</a:t>
            </a:r>
            <a:endParaRPr sz="2400">
              <a:latin typeface="Times New Roman"/>
              <a:cs typeface="Times New Roman"/>
            </a:endParaRPr>
          </a:p>
          <a:p>
            <a:pPr marL="418465">
              <a:lnSpc>
                <a:spcPct val="100000"/>
              </a:lnSpc>
            </a:pPr>
            <a:r>
              <a:rPr sz="2400" dirty="0">
                <a:latin typeface="Times New Roman"/>
                <a:cs typeface="Times New Roman"/>
              </a:rPr>
              <a:t>n(CaCl</a:t>
            </a:r>
            <a:r>
              <a:rPr sz="2400" baseline="-20833" dirty="0">
                <a:latin typeface="Times New Roman"/>
                <a:cs typeface="Times New Roman"/>
              </a:rPr>
              <a:t>2</a:t>
            </a:r>
            <a:r>
              <a:rPr sz="2400" dirty="0">
                <a:latin typeface="Times New Roman"/>
                <a:cs typeface="Times New Roman"/>
              </a:rPr>
              <a:t>∙6H</a:t>
            </a:r>
            <a:r>
              <a:rPr sz="2400" baseline="-20833" dirty="0">
                <a:latin typeface="Times New Roman"/>
                <a:cs typeface="Times New Roman"/>
              </a:rPr>
              <a:t>2</a:t>
            </a:r>
            <a:r>
              <a:rPr sz="2400" dirty="0">
                <a:latin typeface="Times New Roman"/>
                <a:cs typeface="Times New Roman"/>
              </a:rPr>
              <a:t>O)</a:t>
            </a:r>
            <a:r>
              <a:rPr sz="2400" spc="-30" dirty="0">
                <a:latin typeface="Times New Roman"/>
                <a:cs typeface="Times New Roman"/>
              </a:rPr>
              <a:t> </a:t>
            </a:r>
            <a:r>
              <a:rPr sz="2400" dirty="0">
                <a:latin typeface="Times New Roman"/>
                <a:cs typeface="Times New Roman"/>
              </a:rPr>
              <a:t>=</a:t>
            </a:r>
            <a:r>
              <a:rPr sz="2400" spc="-25" dirty="0">
                <a:latin typeface="Times New Roman"/>
                <a:cs typeface="Times New Roman"/>
              </a:rPr>
              <a:t> </a:t>
            </a:r>
            <a:r>
              <a:rPr sz="2400" dirty="0">
                <a:latin typeface="Times New Roman"/>
                <a:cs typeface="Times New Roman"/>
              </a:rPr>
              <a:t>n(CaCl</a:t>
            </a:r>
            <a:r>
              <a:rPr sz="2400" baseline="-20833" dirty="0">
                <a:latin typeface="Times New Roman"/>
                <a:cs typeface="Times New Roman"/>
              </a:rPr>
              <a:t>2</a:t>
            </a:r>
            <a:r>
              <a:rPr sz="2400" dirty="0">
                <a:latin typeface="Times New Roman"/>
                <a:cs typeface="Times New Roman"/>
              </a:rPr>
              <a:t>)</a:t>
            </a:r>
            <a:endParaRPr sz="2400">
              <a:latin typeface="Times New Roman"/>
              <a:cs typeface="Times New Roman"/>
            </a:endParaRPr>
          </a:p>
          <a:p>
            <a:pPr marL="342265">
              <a:lnSpc>
                <a:spcPct val="100000"/>
              </a:lnSpc>
            </a:pPr>
            <a:r>
              <a:rPr sz="2400" spc="-5" dirty="0">
                <a:latin typeface="Times New Roman"/>
                <a:cs typeface="Times New Roman"/>
              </a:rPr>
              <a:t>n(H</a:t>
            </a:r>
            <a:r>
              <a:rPr sz="2400" spc="-7" baseline="-20833" dirty="0">
                <a:latin typeface="Times New Roman"/>
                <a:cs typeface="Times New Roman"/>
              </a:rPr>
              <a:t>2</a:t>
            </a:r>
            <a:r>
              <a:rPr sz="2400" spc="-5" dirty="0">
                <a:latin typeface="Times New Roman"/>
                <a:cs typeface="Times New Roman"/>
              </a:rPr>
              <a:t>O)</a:t>
            </a:r>
            <a:r>
              <a:rPr sz="2400" spc="-7" baseline="-20833" dirty="0">
                <a:latin typeface="Times New Roman"/>
                <a:cs typeface="Times New Roman"/>
              </a:rPr>
              <a:t>(CaCl2·6H2O)</a:t>
            </a:r>
            <a:r>
              <a:rPr sz="2400" spc="345" baseline="-20833" dirty="0">
                <a:latin typeface="Times New Roman"/>
                <a:cs typeface="Times New Roman"/>
              </a:rPr>
              <a:t> </a:t>
            </a:r>
            <a:r>
              <a:rPr sz="2400" dirty="0">
                <a:latin typeface="Times New Roman"/>
                <a:cs typeface="Times New Roman"/>
              </a:rPr>
              <a:t>= </a:t>
            </a:r>
            <a:r>
              <a:rPr sz="2400" spc="-5" dirty="0">
                <a:latin typeface="Times New Roman"/>
                <a:cs typeface="Times New Roman"/>
              </a:rPr>
              <a:t>6n(CaCl</a:t>
            </a:r>
            <a:r>
              <a:rPr sz="2400" spc="-7" baseline="-20833" dirty="0">
                <a:latin typeface="Times New Roman"/>
                <a:cs typeface="Times New Roman"/>
              </a:rPr>
              <a:t>2</a:t>
            </a:r>
            <a:r>
              <a:rPr sz="2400" spc="-5" dirty="0">
                <a:latin typeface="Times New Roman"/>
                <a:cs typeface="Times New Roman"/>
              </a:rPr>
              <a:t>·6H</a:t>
            </a:r>
            <a:r>
              <a:rPr sz="2400" spc="-7" baseline="-20833" dirty="0">
                <a:latin typeface="Times New Roman"/>
                <a:cs typeface="Times New Roman"/>
              </a:rPr>
              <a:t>2</a:t>
            </a:r>
            <a:r>
              <a:rPr sz="2400" spc="-5" dirty="0">
                <a:latin typeface="Times New Roman"/>
                <a:cs typeface="Times New Roman"/>
              </a:rPr>
              <a:t>O),</a:t>
            </a:r>
            <a:r>
              <a:rPr sz="2400" spc="5" dirty="0">
                <a:latin typeface="Times New Roman"/>
                <a:cs typeface="Times New Roman"/>
              </a:rPr>
              <a:t> </a:t>
            </a:r>
            <a:r>
              <a:rPr sz="2400" spc="-5" dirty="0">
                <a:latin typeface="Times New Roman"/>
                <a:cs typeface="Times New Roman"/>
              </a:rPr>
              <a:t>m(H</a:t>
            </a:r>
            <a:r>
              <a:rPr sz="2400" spc="-7" baseline="-20833" dirty="0">
                <a:latin typeface="Times New Roman"/>
                <a:cs typeface="Times New Roman"/>
              </a:rPr>
              <a:t>2</a:t>
            </a:r>
            <a:r>
              <a:rPr sz="2400" spc="-5" dirty="0">
                <a:latin typeface="Times New Roman"/>
                <a:cs typeface="Times New Roman"/>
              </a:rPr>
              <a:t>O)</a:t>
            </a:r>
            <a:r>
              <a:rPr sz="2400" spc="-7" baseline="-20833" dirty="0">
                <a:latin typeface="Times New Roman"/>
                <a:cs typeface="Times New Roman"/>
              </a:rPr>
              <a:t>(CaCl2·6H2O)</a:t>
            </a:r>
            <a:r>
              <a:rPr sz="2400" spc="375" baseline="-20833" dirty="0">
                <a:latin typeface="Times New Roman"/>
                <a:cs typeface="Times New Roman"/>
              </a:rPr>
              <a:t> </a:t>
            </a:r>
            <a:r>
              <a:rPr sz="2400" dirty="0">
                <a:latin typeface="Times New Roman"/>
                <a:cs typeface="Times New Roman"/>
              </a:rPr>
              <a:t>=</a:t>
            </a:r>
            <a:r>
              <a:rPr sz="2400" spc="10" dirty="0">
                <a:latin typeface="Times New Roman"/>
                <a:cs typeface="Times New Roman"/>
              </a:rPr>
              <a:t> </a:t>
            </a:r>
            <a:r>
              <a:rPr sz="2400" dirty="0">
                <a:latin typeface="Times New Roman"/>
                <a:cs typeface="Times New Roman"/>
              </a:rPr>
              <a:t>6n·18</a:t>
            </a:r>
            <a:r>
              <a:rPr sz="2400" spc="-5" dirty="0">
                <a:latin typeface="Times New Roman"/>
                <a:cs typeface="Times New Roman"/>
              </a:rPr>
              <a:t> </a:t>
            </a:r>
            <a:r>
              <a:rPr sz="2400" dirty="0">
                <a:latin typeface="Times New Roman"/>
                <a:cs typeface="Times New Roman"/>
              </a:rPr>
              <a:t>=</a:t>
            </a:r>
            <a:r>
              <a:rPr sz="2400" spc="5" dirty="0">
                <a:latin typeface="Times New Roman"/>
                <a:cs typeface="Times New Roman"/>
              </a:rPr>
              <a:t> </a:t>
            </a:r>
            <a:r>
              <a:rPr sz="2400" dirty="0">
                <a:latin typeface="Times New Roman"/>
                <a:cs typeface="Times New Roman"/>
              </a:rPr>
              <a:t>108n</a:t>
            </a:r>
            <a:r>
              <a:rPr sz="2400" spc="15" dirty="0">
                <a:latin typeface="Times New Roman"/>
                <a:cs typeface="Times New Roman"/>
              </a:rPr>
              <a:t> </a:t>
            </a:r>
            <a:r>
              <a:rPr sz="2400" dirty="0">
                <a:latin typeface="Times New Roman"/>
                <a:cs typeface="Times New Roman"/>
              </a:rPr>
              <a:t>г</a:t>
            </a:r>
            <a:endParaRPr sz="2400">
              <a:latin typeface="Times New Roman"/>
              <a:cs typeface="Times New Roman"/>
            </a:endParaRPr>
          </a:p>
          <a:p>
            <a:pPr marL="38100">
              <a:lnSpc>
                <a:spcPct val="100000"/>
              </a:lnSpc>
              <a:spcBef>
                <a:spcPts val="5"/>
              </a:spcBef>
            </a:pPr>
            <a:r>
              <a:rPr sz="2400" dirty="0">
                <a:latin typeface="Times New Roman"/>
                <a:cs typeface="Times New Roman"/>
              </a:rPr>
              <a:t>б)</a:t>
            </a:r>
            <a:r>
              <a:rPr sz="2400" spc="-5" dirty="0">
                <a:latin typeface="Times New Roman"/>
                <a:cs typeface="Times New Roman"/>
              </a:rPr>
              <a:t> По</a:t>
            </a:r>
            <a:r>
              <a:rPr sz="2400" spc="-10" dirty="0">
                <a:latin typeface="Times New Roman"/>
                <a:cs typeface="Times New Roman"/>
              </a:rPr>
              <a:t> </a:t>
            </a:r>
            <a:r>
              <a:rPr sz="2400" dirty="0">
                <a:latin typeface="Times New Roman"/>
                <a:cs typeface="Times New Roman"/>
              </a:rPr>
              <a:t>уравнению</a:t>
            </a:r>
            <a:r>
              <a:rPr sz="2400" spc="-45" dirty="0">
                <a:latin typeface="Times New Roman"/>
                <a:cs typeface="Times New Roman"/>
              </a:rPr>
              <a:t> </a:t>
            </a:r>
            <a:r>
              <a:rPr sz="2400" dirty="0">
                <a:latin typeface="Times New Roman"/>
                <a:cs typeface="Times New Roman"/>
              </a:rPr>
              <a:t>(2):</a:t>
            </a:r>
            <a:endParaRPr sz="2400">
              <a:latin typeface="Times New Roman"/>
              <a:cs typeface="Times New Roman"/>
            </a:endParaRPr>
          </a:p>
          <a:p>
            <a:pPr marL="266065" marR="3693160" indent="152400">
              <a:lnSpc>
                <a:spcPct val="100000"/>
              </a:lnSpc>
            </a:pPr>
            <a:r>
              <a:rPr sz="2400" spc="-5" dirty="0">
                <a:latin typeface="Times New Roman"/>
                <a:cs typeface="Times New Roman"/>
              </a:rPr>
              <a:t>n(Na</a:t>
            </a:r>
            <a:r>
              <a:rPr sz="2400" spc="-7" baseline="-20833" dirty="0">
                <a:latin typeface="Times New Roman"/>
                <a:cs typeface="Times New Roman"/>
              </a:rPr>
              <a:t>2</a:t>
            </a:r>
            <a:r>
              <a:rPr sz="2400" spc="-5" dirty="0">
                <a:latin typeface="Times New Roman"/>
                <a:cs typeface="Times New Roman"/>
              </a:rPr>
              <a:t>CO</a:t>
            </a:r>
            <a:r>
              <a:rPr sz="2400" spc="-7" baseline="-20833" dirty="0">
                <a:latin typeface="Times New Roman"/>
                <a:cs typeface="Times New Roman"/>
              </a:rPr>
              <a:t>3</a:t>
            </a:r>
            <a:r>
              <a:rPr sz="2400" spc="-5" dirty="0">
                <a:latin typeface="Times New Roman"/>
                <a:cs typeface="Times New Roman"/>
              </a:rPr>
              <a:t>∙10H</a:t>
            </a:r>
            <a:r>
              <a:rPr sz="2400" spc="-7" baseline="-20833" dirty="0">
                <a:latin typeface="Times New Roman"/>
                <a:cs typeface="Times New Roman"/>
              </a:rPr>
              <a:t>2</a:t>
            </a:r>
            <a:r>
              <a:rPr sz="2400" spc="-5" dirty="0">
                <a:latin typeface="Times New Roman"/>
                <a:cs typeface="Times New Roman"/>
              </a:rPr>
              <a:t>O)</a:t>
            </a:r>
            <a:r>
              <a:rPr sz="2400" dirty="0">
                <a:latin typeface="Times New Roman"/>
                <a:cs typeface="Times New Roman"/>
              </a:rPr>
              <a:t> = </a:t>
            </a:r>
            <a:r>
              <a:rPr sz="2400" spc="-5" dirty="0">
                <a:latin typeface="Times New Roman"/>
                <a:cs typeface="Times New Roman"/>
              </a:rPr>
              <a:t>n(Na</a:t>
            </a:r>
            <a:r>
              <a:rPr sz="2400" spc="-7" baseline="-20833" dirty="0">
                <a:latin typeface="Times New Roman"/>
                <a:cs typeface="Times New Roman"/>
              </a:rPr>
              <a:t>2</a:t>
            </a:r>
            <a:r>
              <a:rPr sz="2400" spc="-5" dirty="0">
                <a:latin typeface="Times New Roman"/>
                <a:cs typeface="Times New Roman"/>
              </a:rPr>
              <a:t>CO</a:t>
            </a:r>
            <a:r>
              <a:rPr sz="2400" spc="-7" baseline="-20833" dirty="0">
                <a:latin typeface="Times New Roman"/>
                <a:cs typeface="Times New Roman"/>
              </a:rPr>
              <a:t>3</a:t>
            </a:r>
            <a:r>
              <a:rPr sz="2400" spc="-5" dirty="0">
                <a:latin typeface="Times New Roman"/>
                <a:cs typeface="Times New Roman"/>
              </a:rPr>
              <a:t>) </a:t>
            </a:r>
            <a:r>
              <a:rPr sz="2400" dirty="0">
                <a:latin typeface="Times New Roman"/>
                <a:cs typeface="Times New Roman"/>
              </a:rPr>
              <a:t> </a:t>
            </a:r>
            <a:r>
              <a:rPr sz="2400" spc="-5" dirty="0">
                <a:latin typeface="Times New Roman"/>
                <a:cs typeface="Times New Roman"/>
              </a:rPr>
              <a:t>n(H</a:t>
            </a:r>
            <a:r>
              <a:rPr sz="2400" spc="-7" baseline="-20833" dirty="0">
                <a:latin typeface="Times New Roman"/>
                <a:cs typeface="Times New Roman"/>
              </a:rPr>
              <a:t>2</a:t>
            </a:r>
            <a:r>
              <a:rPr sz="2400" spc="-5" dirty="0">
                <a:latin typeface="Times New Roman"/>
                <a:cs typeface="Times New Roman"/>
              </a:rPr>
              <a:t>O)</a:t>
            </a:r>
            <a:r>
              <a:rPr sz="2400" spc="-7" baseline="-20833" dirty="0">
                <a:latin typeface="Times New Roman"/>
                <a:cs typeface="Times New Roman"/>
              </a:rPr>
              <a:t>(Na2CO3·10H2O)</a:t>
            </a:r>
            <a:r>
              <a:rPr sz="2400" spc="352" baseline="-20833" dirty="0">
                <a:latin typeface="Times New Roman"/>
                <a:cs typeface="Times New Roman"/>
              </a:rPr>
              <a:t> </a:t>
            </a:r>
            <a:r>
              <a:rPr sz="2400" dirty="0">
                <a:latin typeface="Times New Roman"/>
                <a:cs typeface="Times New Roman"/>
              </a:rPr>
              <a:t>=</a:t>
            </a:r>
            <a:r>
              <a:rPr sz="2400" spc="20" dirty="0">
                <a:latin typeface="Times New Roman"/>
                <a:cs typeface="Times New Roman"/>
              </a:rPr>
              <a:t> </a:t>
            </a:r>
            <a:r>
              <a:rPr sz="2400" spc="-5" dirty="0">
                <a:latin typeface="Times New Roman"/>
                <a:cs typeface="Times New Roman"/>
              </a:rPr>
              <a:t>10n(Na</a:t>
            </a:r>
            <a:r>
              <a:rPr sz="2400" spc="-7" baseline="-20833" dirty="0">
                <a:latin typeface="Times New Roman"/>
                <a:cs typeface="Times New Roman"/>
              </a:rPr>
              <a:t>2</a:t>
            </a:r>
            <a:r>
              <a:rPr sz="2400" spc="-5" dirty="0">
                <a:latin typeface="Times New Roman"/>
                <a:cs typeface="Times New Roman"/>
              </a:rPr>
              <a:t>CO</a:t>
            </a:r>
            <a:r>
              <a:rPr sz="2400" spc="-7" baseline="-20833" dirty="0">
                <a:latin typeface="Times New Roman"/>
                <a:cs typeface="Times New Roman"/>
              </a:rPr>
              <a:t>3</a:t>
            </a:r>
            <a:r>
              <a:rPr sz="2400" spc="-5" dirty="0">
                <a:latin typeface="Times New Roman"/>
                <a:cs typeface="Times New Roman"/>
              </a:rPr>
              <a:t>·10H</a:t>
            </a:r>
            <a:r>
              <a:rPr sz="2400" spc="-7" baseline="-20833" dirty="0">
                <a:latin typeface="Times New Roman"/>
                <a:cs typeface="Times New Roman"/>
              </a:rPr>
              <a:t>2</a:t>
            </a:r>
            <a:r>
              <a:rPr sz="2400" spc="-5" dirty="0">
                <a:latin typeface="Times New Roman"/>
                <a:cs typeface="Times New Roman"/>
              </a:rPr>
              <a:t>O), </a:t>
            </a:r>
            <a:r>
              <a:rPr sz="2400" spc="-585" dirty="0">
                <a:latin typeface="Times New Roman"/>
                <a:cs typeface="Times New Roman"/>
              </a:rPr>
              <a:t> </a:t>
            </a:r>
            <a:r>
              <a:rPr sz="2400" spc="-5" dirty="0">
                <a:latin typeface="Times New Roman"/>
                <a:cs typeface="Times New Roman"/>
              </a:rPr>
              <a:t>m(H</a:t>
            </a:r>
            <a:r>
              <a:rPr sz="2400" spc="-7" baseline="-20833" dirty="0">
                <a:latin typeface="Times New Roman"/>
                <a:cs typeface="Times New Roman"/>
              </a:rPr>
              <a:t>2</a:t>
            </a:r>
            <a:r>
              <a:rPr sz="2400" spc="-5" dirty="0">
                <a:latin typeface="Times New Roman"/>
                <a:cs typeface="Times New Roman"/>
              </a:rPr>
              <a:t>O)</a:t>
            </a:r>
            <a:r>
              <a:rPr sz="2400" spc="-7" baseline="-20833" dirty="0">
                <a:latin typeface="Times New Roman"/>
                <a:cs typeface="Times New Roman"/>
              </a:rPr>
              <a:t>(Na2CO3·10H2O)</a:t>
            </a:r>
            <a:r>
              <a:rPr sz="2400" spc="330" baseline="-20833" dirty="0">
                <a:latin typeface="Times New Roman"/>
                <a:cs typeface="Times New Roman"/>
              </a:rPr>
              <a:t> </a:t>
            </a:r>
            <a:r>
              <a:rPr sz="2400" dirty="0">
                <a:latin typeface="Times New Roman"/>
                <a:cs typeface="Times New Roman"/>
              </a:rPr>
              <a:t>=</a:t>
            </a:r>
            <a:r>
              <a:rPr sz="2400" spc="-15" dirty="0">
                <a:latin typeface="Times New Roman"/>
                <a:cs typeface="Times New Roman"/>
              </a:rPr>
              <a:t> </a:t>
            </a:r>
            <a:r>
              <a:rPr sz="2400" dirty="0">
                <a:latin typeface="Times New Roman"/>
                <a:cs typeface="Times New Roman"/>
              </a:rPr>
              <a:t>10n·18</a:t>
            </a:r>
            <a:r>
              <a:rPr sz="2400" spc="-5" dirty="0">
                <a:latin typeface="Times New Roman"/>
                <a:cs typeface="Times New Roman"/>
              </a:rPr>
              <a:t> </a:t>
            </a:r>
            <a:r>
              <a:rPr sz="2400" dirty="0">
                <a:latin typeface="Times New Roman"/>
                <a:cs typeface="Times New Roman"/>
              </a:rPr>
              <a:t>=</a:t>
            </a:r>
            <a:r>
              <a:rPr sz="2400" spc="-10" dirty="0">
                <a:latin typeface="Times New Roman"/>
                <a:cs typeface="Times New Roman"/>
              </a:rPr>
              <a:t> </a:t>
            </a:r>
            <a:r>
              <a:rPr sz="2400" dirty="0">
                <a:latin typeface="Times New Roman"/>
                <a:cs typeface="Times New Roman"/>
              </a:rPr>
              <a:t>180n</a:t>
            </a:r>
            <a:r>
              <a:rPr sz="2400" spc="-5" dirty="0">
                <a:latin typeface="Times New Roman"/>
                <a:cs typeface="Times New Roman"/>
              </a:rPr>
              <a:t> </a:t>
            </a:r>
            <a:r>
              <a:rPr sz="2400" dirty="0">
                <a:latin typeface="Times New Roman"/>
                <a:cs typeface="Times New Roman"/>
              </a:rPr>
              <a:t>г</a:t>
            </a:r>
            <a:endParaRPr sz="2400">
              <a:latin typeface="Times New Roman"/>
              <a:cs typeface="Times New Roman"/>
            </a:endParaRPr>
          </a:p>
          <a:p>
            <a:pPr marL="38100">
              <a:lnSpc>
                <a:spcPct val="100000"/>
              </a:lnSpc>
            </a:pPr>
            <a:r>
              <a:rPr sz="2400" spc="-5" dirty="0">
                <a:latin typeface="Times New Roman"/>
                <a:cs typeface="Times New Roman"/>
              </a:rPr>
              <a:t>в)</a:t>
            </a:r>
            <a:r>
              <a:rPr sz="2400" spc="-15" dirty="0">
                <a:latin typeface="Times New Roman"/>
                <a:cs typeface="Times New Roman"/>
              </a:rPr>
              <a:t> </a:t>
            </a:r>
            <a:r>
              <a:rPr sz="2400" spc="-5" dirty="0">
                <a:latin typeface="Times New Roman"/>
                <a:cs typeface="Times New Roman"/>
              </a:rPr>
              <a:t>108n </a:t>
            </a:r>
            <a:r>
              <a:rPr sz="2400" dirty="0">
                <a:latin typeface="Times New Roman"/>
                <a:cs typeface="Times New Roman"/>
              </a:rPr>
              <a:t>+</a:t>
            </a:r>
            <a:r>
              <a:rPr sz="2400" spc="-10" dirty="0">
                <a:latin typeface="Times New Roman"/>
                <a:cs typeface="Times New Roman"/>
              </a:rPr>
              <a:t> </a:t>
            </a:r>
            <a:r>
              <a:rPr sz="2400" dirty="0">
                <a:latin typeface="Times New Roman"/>
                <a:cs typeface="Times New Roman"/>
              </a:rPr>
              <a:t>180n</a:t>
            </a:r>
            <a:r>
              <a:rPr sz="2400" spc="-5" dirty="0">
                <a:latin typeface="Times New Roman"/>
                <a:cs typeface="Times New Roman"/>
              </a:rPr>
              <a:t> </a:t>
            </a:r>
            <a:r>
              <a:rPr sz="2400" dirty="0">
                <a:latin typeface="Times New Roman"/>
                <a:cs typeface="Times New Roman"/>
              </a:rPr>
              <a:t>=</a:t>
            </a:r>
            <a:r>
              <a:rPr sz="2400" spc="-25" dirty="0">
                <a:latin typeface="Times New Roman"/>
                <a:cs typeface="Times New Roman"/>
              </a:rPr>
              <a:t> </a:t>
            </a:r>
            <a:r>
              <a:rPr sz="2400" dirty="0">
                <a:latin typeface="Times New Roman"/>
                <a:cs typeface="Times New Roman"/>
              </a:rPr>
              <a:t>43,2</a:t>
            </a:r>
            <a:endParaRPr sz="2400">
              <a:latin typeface="Times New Roman"/>
              <a:cs typeface="Times New Roman"/>
            </a:endParaRPr>
          </a:p>
          <a:p>
            <a:pPr marL="266065">
              <a:lnSpc>
                <a:spcPct val="100000"/>
              </a:lnSpc>
            </a:pPr>
            <a:r>
              <a:rPr sz="2400" dirty="0">
                <a:latin typeface="Times New Roman"/>
                <a:cs typeface="Times New Roman"/>
              </a:rPr>
              <a:t>n</a:t>
            </a:r>
            <a:r>
              <a:rPr sz="2400" spc="-5" dirty="0">
                <a:latin typeface="Times New Roman"/>
                <a:cs typeface="Times New Roman"/>
              </a:rPr>
              <a:t> </a:t>
            </a:r>
            <a:r>
              <a:rPr sz="2400" dirty="0">
                <a:latin typeface="Times New Roman"/>
                <a:cs typeface="Times New Roman"/>
              </a:rPr>
              <a:t>=</a:t>
            </a:r>
            <a:r>
              <a:rPr sz="2400" spc="-15" dirty="0">
                <a:latin typeface="Times New Roman"/>
                <a:cs typeface="Times New Roman"/>
              </a:rPr>
              <a:t> </a:t>
            </a:r>
            <a:r>
              <a:rPr sz="2400" dirty="0">
                <a:latin typeface="Times New Roman"/>
                <a:cs typeface="Times New Roman"/>
              </a:rPr>
              <a:t>43,2/288</a:t>
            </a:r>
            <a:r>
              <a:rPr sz="2400" spc="-5" dirty="0">
                <a:latin typeface="Times New Roman"/>
                <a:cs typeface="Times New Roman"/>
              </a:rPr>
              <a:t> </a:t>
            </a:r>
            <a:r>
              <a:rPr sz="2400" dirty="0">
                <a:latin typeface="Times New Roman"/>
                <a:cs typeface="Times New Roman"/>
              </a:rPr>
              <a:t>= 0,15</a:t>
            </a:r>
            <a:r>
              <a:rPr sz="2400" spc="-5" dirty="0">
                <a:latin typeface="Times New Roman"/>
                <a:cs typeface="Times New Roman"/>
              </a:rPr>
              <a:t> </a:t>
            </a:r>
            <a:r>
              <a:rPr sz="2400" spc="-15" dirty="0">
                <a:latin typeface="Times New Roman"/>
                <a:cs typeface="Times New Roman"/>
              </a:rPr>
              <a:t>моль</a:t>
            </a:r>
            <a:r>
              <a:rPr sz="2400" spc="5" dirty="0">
                <a:latin typeface="Times New Roman"/>
                <a:cs typeface="Times New Roman"/>
              </a:rPr>
              <a:t> </a:t>
            </a:r>
            <a:r>
              <a:rPr sz="2400" spc="-5" dirty="0">
                <a:latin typeface="Times New Roman"/>
                <a:cs typeface="Times New Roman"/>
              </a:rPr>
              <a:t>CaCl</a:t>
            </a:r>
            <a:r>
              <a:rPr sz="2400" spc="-7" baseline="-20833" dirty="0">
                <a:latin typeface="Times New Roman"/>
                <a:cs typeface="Times New Roman"/>
              </a:rPr>
              <a:t>2</a:t>
            </a:r>
            <a:r>
              <a:rPr sz="2400" spc="277" baseline="-20833" dirty="0">
                <a:latin typeface="Times New Roman"/>
                <a:cs typeface="Times New Roman"/>
              </a:rPr>
              <a:t> </a:t>
            </a:r>
            <a:r>
              <a:rPr sz="2400" dirty="0">
                <a:latin typeface="Times New Roman"/>
                <a:cs typeface="Times New Roman"/>
              </a:rPr>
              <a:t>и</a:t>
            </a:r>
            <a:r>
              <a:rPr sz="2400" spc="5" dirty="0">
                <a:latin typeface="Times New Roman"/>
                <a:cs typeface="Times New Roman"/>
              </a:rPr>
              <a:t> </a:t>
            </a:r>
            <a:r>
              <a:rPr sz="2400" dirty="0">
                <a:latin typeface="Times New Roman"/>
                <a:cs typeface="Times New Roman"/>
              </a:rPr>
              <a:t>0,15</a:t>
            </a:r>
            <a:r>
              <a:rPr sz="2400" spc="-5" dirty="0">
                <a:latin typeface="Times New Roman"/>
                <a:cs typeface="Times New Roman"/>
              </a:rPr>
              <a:t> </a:t>
            </a:r>
            <a:r>
              <a:rPr sz="2400" spc="-10" dirty="0">
                <a:latin typeface="Times New Roman"/>
                <a:cs typeface="Times New Roman"/>
              </a:rPr>
              <a:t>моль</a:t>
            </a:r>
            <a:r>
              <a:rPr sz="2400" spc="5" dirty="0">
                <a:latin typeface="Times New Roman"/>
                <a:cs typeface="Times New Roman"/>
              </a:rPr>
              <a:t> </a:t>
            </a:r>
            <a:r>
              <a:rPr sz="2400" spc="-5" dirty="0">
                <a:latin typeface="Times New Roman"/>
                <a:cs typeface="Times New Roman"/>
              </a:rPr>
              <a:t>Na</a:t>
            </a:r>
            <a:r>
              <a:rPr sz="2400" spc="-7" baseline="-20833" dirty="0">
                <a:latin typeface="Times New Roman"/>
                <a:cs typeface="Times New Roman"/>
              </a:rPr>
              <a:t>2</a:t>
            </a:r>
            <a:r>
              <a:rPr sz="2400" spc="-5" dirty="0">
                <a:latin typeface="Times New Roman"/>
                <a:cs typeface="Times New Roman"/>
              </a:rPr>
              <a:t>CO</a:t>
            </a:r>
            <a:r>
              <a:rPr sz="2400" spc="-7" baseline="-20833" dirty="0">
                <a:latin typeface="Times New Roman"/>
                <a:cs typeface="Times New Roman"/>
              </a:rPr>
              <a:t>3</a:t>
            </a:r>
            <a:endParaRPr sz="2400" baseline="-20833">
              <a:latin typeface="Times New Roman"/>
              <a:cs typeface="Times New Roman"/>
            </a:endParaRPr>
          </a:p>
        </p:txBody>
      </p:sp>
      <p:sp>
        <p:nvSpPr>
          <p:cNvPr id="4" name="object 4"/>
          <p:cNvSpPr txBox="1"/>
          <p:nvPr/>
        </p:nvSpPr>
        <p:spPr>
          <a:xfrm>
            <a:off x="466750" y="76326"/>
            <a:ext cx="10423525" cy="1244600"/>
          </a:xfrm>
          <a:prstGeom prst="rect">
            <a:avLst/>
          </a:prstGeom>
        </p:spPr>
        <p:txBody>
          <a:bodyPr vert="horz" wrap="square" lIns="0" tIns="12065" rIns="0" bIns="0" rtlCol="0">
            <a:spAutoFit/>
          </a:bodyPr>
          <a:lstStyle/>
          <a:p>
            <a:pPr marL="12700">
              <a:lnSpc>
                <a:spcPct val="100000"/>
              </a:lnSpc>
              <a:spcBef>
                <a:spcPts val="95"/>
              </a:spcBef>
            </a:pPr>
            <a:r>
              <a:rPr sz="1600" b="1" spc="-5" dirty="0">
                <a:latin typeface="Calibri"/>
                <a:cs typeface="Calibri"/>
              </a:rPr>
              <a:t>Пример</a:t>
            </a:r>
            <a:r>
              <a:rPr sz="1600" b="1" spc="20" dirty="0">
                <a:latin typeface="Calibri"/>
                <a:cs typeface="Calibri"/>
              </a:rPr>
              <a:t> </a:t>
            </a:r>
            <a:r>
              <a:rPr sz="1600" b="1" spc="-5" dirty="0">
                <a:latin typeface="Calibri"/>
                <a:cs typeface="Calibri"/>
              </a:rPr>
              <a:t>5.</a:t>
            </a:r>
            <a:r>
              <a:rPr sz="1600" b="1" spc="5" dirty="0">
                <a:latin typeface="Calibri"/>
                <a:cs typeface="Calibri"/>
              </a:rPr>
              <a:t> </a:t>
            </a:r>
            <a:r>
              <a:rPr sz="1600" spc="-10" dirty="0">
                <a:latin typeface="Calibri"/>
                <a:cs typeface="Calibri"/>
              </a:rPr>
              <a:t>Смесь</a:t>
            </a:r>
            <a:r>
              <a:rPr sz="1600" spc="20" dirty="0">
                <a:latin typeface="Calibri"/>
                <a:cs typeface="Calibri"/>
              </a:rPr>
              <a:t> </a:t>
            </a:r>
            <a:r>
              <a:rPr sz="1600" spc="-5" dirty="0">
                <a:latin typeface="Calibri"/>
                <a:cs typeface="Calibri"/>
              </a:rPr>
              <a:t>гексагидрата</a:t>
            </a:r>
            <a:r>
              <a:rPr sz="1600" spc="-15" dirty="0">
                <a:latin typeface="Calibri"/>
                <a:cs typeface="Calibri"/>
              </a:rPr>
              <a:t> </a:t>
            </a:r>
            <a:r>
              <a:rPr sz="1600" spc="-10" dirty="0">
                <a:latin typeface="Calibri"/>
                <a:cs typeface="Calibri"/>
              </a:rPr>
              <a:t>хлорида</a:t>
            </a:r>
            <a:r>
              <a:rPr sz="1600" spc="-5" dirty="0">
                <a:latin typeface="Calibri"/>
                <a:cs typeface="Calibri"/>
              </a:rPr>
              <a:t> </a:t>
            </a:r>
            <a:r>
              <a:rPr sz="1600" spc="-10" dirty="0">
                <a:latin typeface="Calibri"/>
                <a:cs typeface="Calibri"/>
              </a:rPr>
              <a:t>кальция</a:t>
            </a:r>
            <a:r>
              <a:rPr sz="1600" spc="5" dirty="0">
                <a:latin typeface="Calibri"/>
                <a:cs typeface="Calibri"/>
              </a:rPr>
              <a:t> </a:t>
            </a:r>
            <a:r>
              <a:rPr sz="1600" spc="-5" dirty="0">
                <a:latin typeface="Calibri"/>
                <a:cs typeface="Calibri"/>
              </a:rPr>
              <a:t>и</a:t>
            </a:r>
            <a:r>
              <a:rPr sz="1600" spc="10" dirty="0">
                <a:latin typeface="Calibri"/>
                <a:cs typeface="Calibri"/>
              </a:rPr>
              <a:t> </a:t>
            </a:r>
            <a:r>
              <a:rPr sz="1600" spc="-10" dirty="0">
                <a:latin typeface="Calibri"/>
                <a:cs typeface="Calibri"/>
              </a:rPr>
              <a:t>декагидрата </a:t>
            </a:r>
            <a:r>
              <a:rPr sz="1600" spc="-5" dirty="0">
                <a:latin typeface="Calibri"/>
                <a:cs typeface="Calibri"/>
              </a:rPr>
              <a:t>карбоната</a:t>
            </a:r>
            <a:r>
              <a:rPr sz="1600" spc="-20" dirty="0">
                <a:latin typeface="Calibri"/>
                <a:cs typeface="Calibri"/>
              </a:rPr>
              <a:t> </a:t>
            </a:r>
            <a:r>
              <a:rPr sz="1600" spc="-5" dirty="0">
                <a:latin typeface="Calibri"/>
                <a:cs typeface="Calibri"/>
              </a:rPr>
              <a:t>натрия,</a:t>
            </a:r>
            <a:r>
              <a:rPr sz="1600" dirty="0">
                <a:latin typeface="Calibri"/>
                <a:cs typeface="Calibri"/>
              </a:rPr>
              <a:t> </a:t>
            </a:r>
            <a:r>
              <a:rPr sz="1600" spc="-15" dirty="0">
                <a:latin typeface="Calibri"/>
                <a:cs typeface="Calibri"/>
              </a:rPr>
              <a:t>содержащую</a:t>
            </a:r>
            <a:r>
              <a:rPr sz="1600" spc="10" dirty="0">
                <a:latin typeface="Calibri"/>
                <a:cs typeface="Calibri"/>
              </a:rPr>
              <a:t> </a:t>
            </a:r>
            <a:r>
              <a:rPr sz="1600" spc="-5" dirty="0">
                <a:latin typeface="Calibri"/>
                <a:cs typeface="Calibri"/>
              </a:rPr>
              <a:t>43,2</a:t>
            </a:r>
            <a:r>
              <a:rPr sz="1600" spc="30" dirty="0">
                <a:latin typeface="Calibri"/>
                <a:cs typeface="Calibri"/>
              </a:rPr>
              <a:t> </a:t>
            </a:r>
            <a:r>
              <a:rPr sz="1600" spc="-5" dirty="0">
                <a:latin typeface="Calibri"/>
                <a:cs typeface="Calibri"/>
              </a:rPr>
              <a:t>г</a:t>
            </a:r>
            <a:endParaRPr sz="1600">
              <a:latin typeface="Calibri"/>
              <a:cs typeface="Calibri"/>
            </a:endParaRPr>
          </a:p>
          <a:p>
            <a:pPr marL="12700">
              <a:lnSpc>
                <a:spcPct val="100000"/>
              </a:lnSpc>
            </a:pPr>
            <a:r>
              <a:rPr sz="1600" spc="-5" dirty="0">
                <a:latin typeface="Calibri"/>
                <a:cs typeface="Calibri"/>
              </a:rPr>
              <a:t>кристаллизационной</a:t>
            </a:r>
            <a:r>
              <a:rPr sz="1600" spc="-15" dirty="0">
                <a:latin typeface="Calibri"/>
                <a:cs typeface="Calibri"/>
              </a:rPr>
              <a:t> воды,</a:t>
            </a:r>
            <a:r>
              <a:rPr sz="1600" spc="10" dirty="0">
                <a:latin typeface="Calibri"/>
                <a:cs typeface="Calibri"/>
              </a:rPr>
              <a:t> </a:t>
            </a:r>
            <a:r>
              <a:rPr sz="1600" spc="-5" dirty="0">
                <a:latin typeface="Calibri"/>
                <a:cs typeface="Calibri"/>
              </a:rPr>
              <a:t>растворили</a:t>
            </a:r>
            <a:r>
              <a:rPr sz="1600" spc="-15" dirty="0">
                <a:latin typeface="Calibri"/>
                <a:cs typeface="Calibri"/>
              </a:rPr>
              <a:t> </a:t>
            </a:r>
            <a:r>
              <a:rPr sz="1600" spc="-5" dirty="0">
                <a:latin typeface="Calibri"/>
                <a:cs typeface="Calibri"/>
              </a:rPr>
              <a:t>в</a:t>
            </a:r>
            <a:r>
              <a:rPr sz="1600" dirty="0">
                <a:latin typeface="Calibri"/>
                <a:cs typeface="Calibri"/>
              </a:rPr>
              <a:t> </a:t>
            </a:r>
            <a:r>
              <a:rPr sz="1600" spc="-10" dirty="0">
                <a:latin typeface="Calibri"/>
                <a:cs typeface="Calibri"/>
              </a:rPr>
              <a:t>250</a:t>
            </a:r>
            <a:r>
              <a:rPr sz="1600" spc="30" dirty="0">
                <a:latin typeface="Calibri"/>
                <a:cs typeface="Calibri"/>
              </a:rPr>
              <a:t> </a:t>
            </a:r>
            <a:r>
              <a:rPr sz="1600" spc="-5" dirty="0">
                <a:latin typeface="Calibri"/>
                <a:cs typeface="Calibri"/>
              </a:rPr>
              <a:t>мл </a:t>
            </a:r>
            <a:r>
              <a:rPr sz="1600" spc="-15" dirty="0">
                <a:latin typeface="Calibri"/>
                <a:cs typeface="Calibri"/>
              </a:rPr>
              <a:t>воды,</a:t>
            </a:r>
            <a:r>
              <a:rPr sz="1600" spc="10" dirty="0">
                <a:latin typeface="Calibri"/>
                <a:cs typeface="Calibri"/>
              </a:rPr>
              <a:t> </a:t>
            </a:r>
            <a:r>
              <a:rPr sz="1600" spc="-5" dirty="0">
                <a:latin typeface="Calibri"/>
                <a:cs typeface="Calibri"/>
              </a:rPr>
              <a:t>выпавший </a:t>
            </a:r>
            <a:r>
              <a:rPr sz="1600" spc="-10" dirty="0">
                <a:latin typeface="Calibri"/>
                <a:cs typeface="Calibri"/>
              </a:rPr>
              <a:t>осадок</a:t>
            </a:r>
            <a:r>
              <a:rPr sz="1600" spc="-5" dirty="0">
                <a:latin typeface="Calibri"/>
                <a:cs typeface="Calibri"/>
              </a:rPr>
              <a:t> </a:t>
            </a:r>
            <a:r>
              <a:rPr sz="1600" spc="-20" dirty="0">
                <a:latin typeface="Calibri"/>
                <a:cs typeface="Calibri"/>
              </a:rPr>
              <a:t>отделили.</a:t>
            </a:r>
            <a:r>
              <a:rPr sz="1600" spc="5" dirty="0">
                <a:latin typeface="Calibri"/>
                <a:cs typeface="Calibri"/>
              </a:rPr>
              <a:t> </a:t>
            </a:r>
            <a:r>
              <a:rPr sz="1600" spc="-5" dirty="0">
                <a:latin typeface="Calibri"/>
                <a:cs typeface="Calibri"/>
              </a:rPr>
              <a:t>В</a:t>
            </a:r>
            <a:r>
              <a:rPr sz="1600" spc="5" dirty="0">
                <a:latin typeface="Calibri"/>
                <a:cs typeface="Calibri"/>
              </a:rPr>
              <a:t> </a:t>
            </a:r>
            <a:r>
              <a:rPr sz="1600" spc="-10" dirty="0">
                <a:latin typeface="Calibri"/>
                <a:cs typeface="Calibri"/>
              </a:rPr>
              <a:t>полученном</a:t>
            </a:r>
            <a:r>
              <a:rPr sz="1600" spc="40" dirty="0">
                <a:latin typeface="Calibri"/>
                <a:cs typeface="Calibri"/>
              </a:rPr>
              <a:t> </a:t>
            </a:r>
            <a:r>
              <a:rPr sz="1600" spc="-5" dirty="0">
                <a:latin typeface="Calibri"/>
                <a:cs typeface="Calibri"/>
              </a:rPr>
              <a:t>растворе</a:t>
            </a:r>
            <a:r>
              <a:rPr sz="1600" spc="10" dirty="0">
                <a:latin typeface="Calibri"/>
                <a:cs typeface="Calibri"/>
              </a:rPr>
              <a:t> </a:t>
            </a:r>
            <a:r>
              <a:rPr sz="1600" spc="-5" dirty="0">
                <a:latin typeface="Calibri"/>
                <a:cs typeface="Calibri"/>
              </a:rPr>
              <a:t>не</a:t>
            </a:r>
            <a:endParaRPr sz="1600">
              <a:latin typeface="Calibri"/>
              <a:cs typeface="Calibri"/>
            </a:endParaRPr>
          </a:p>
          <a:p>
            <a:pPr marL="12700" marR="5080">
              <a:lnSpc>
                <a:spcPct val="100000"/>
              </a:lnSpc>
            </a:pPr>
            <a:r>
              <a:rPr sz="1600" spc="-15" dirty="0">
                <a:latin typeface="Calibri"/>
                <a:cs typeface="Calibri"/>
              </a:rPr>
              <a:t>содержалось</a:t>
            </a:r>
            <a:r>
              <a:rPr sz="1600" spc="20" dirty="0">
                <a:latin typeface="Calibri"/>
                <a:cs typeface="Calibri"/>
              </a:rPr>
              <a:t> </a:t>
            </a:r>
            <a:r>
              <a:rPr sz="1600" spc="-5" dirty="0">
                <a:latin typeface="Calibri"/>
                <a:cs typeface="Calibri"/>
              </a:rPr>
              <a:t>ни</a:t>
            </a:r>
            <a:r>
              <a:rPr sz="1600" spc="-10" dirty="0">
                <a:latin typeface="Calibri"/>
                <a:cs typeface="Calibri"/>
              </a:rPr>
              <a:t> </a:t>
            </a:r>
            <a:r>
              <a:rPr sz="1600" spc="-5" dirty="0">
                <a:latin typeface="Calibri"/>
                <a:cs typeface="Calibri"/>
              </a:rPr>
              <a:t>ионов</a:t>
            </a:r>
            <a:r>
              <a:rPr sz="1600" spc="25" dirty="0">
                <a:latin typeface="Calibri"/>
                <a:cs typeface="Calibri"/>
              </a:rPr>
              <a:t> </a:t>
            </a:r>
            <a:r>
              <a:rPr sz="1600" spc="-10" dirty="0">
                <a:latin typeface="Calibri"/>
                <a:cs typeface="Calibri"/>
              </a:rPr>
              <a:t>кальция,</a:t>
            </a:r>
            <a:r>
              <a:rPr sz="1600" spc="5" dirty="0">
                <a:latin typeface="Calibri"/>
                <a:cs typeface="Calibri"/>
              </a:rPr>
              <a:t> </a:t>
            </a:r>
            <a:r>
              <a:rPr sz="1600" spc="-10" dirty="0">
                <a:latin typeface="Calibri"/>
                <a:cs typeface="Calibri"/>
              </a:rPr>
              <a:t>ни</a:t>
            </a:r>
            <a:r>
              <a:rPr sz="1600" spc="5" dirty="0">
                <a:latin typeface="Calibri"/>
                <a:cs typeface="Calibri"/>
              </a:rPr>
              <a:t> </a:t>
            </a:r>
            <a:r>
              <a:rPr sz="1600" spc="-5" dirty="0">
                <a:latin typeface="Calibri"/>
                <a:cs typeface="Calibri"/>
              </a:rPr>
              <a:t>карбонат-ионов.</a:t>
            </a:r>
            <a:r>
              <a:rPr sz="1600" spc="-15" dirty="0">
                <a:latin typeface="Calibri"/>
                <a:cs typeface="Calibri"/>
              </a:rPr>
              <a:t> </a:t>
            </a:r>
            <a:r>
              <a:rPr sz="1600" spc="-5" dirty="0">
                <a:latin typeface="Calibri"/>
                <a:cs typeface="Calibri"/>
              </a:rPr>
              <a:t>К</a:t>
            </a:r>
            <a:r>
              <a:rPr sz="1600" spc="10" dirty="0">
                <a:latin typeface="Calibri"/>
                <a:cs typeface="Calibri"/>
              </a:rPr>
              <a:t> </a:t>
            </a:r>
            <a:r>
              <a:rPr sz="1600" spc="-10" dirty="0">
                <a:latin typeface="Calibri"/>
                <a:cs typeface="Calibri"/>
              </a:rPr>
              <a:t>полученному</a:t>
            </a:r>
            <a:r>
              <a:rPr sz="1600" spc="55" dirty="0">
                <a:latin typeface="Calibri"/>
                <a:cs typeface="Calibri"/>
              </a:rPr>
              <a:t> </a:t>
            </a:r>
            <a:r>
              <a:rPr sz="1600" spc="-5" dirty="0">
                <a:latin typeface="Calibri"/>
                <a:cs typeface="Calibri"/>
              </a:rPr>
              <a:t>раствору</a:t>
            </a:r>
            <a:r>
              <a:rPr sz="1600" spc="5" dirty="0">
                <a:latin typeface="Calibri"/>
                <a:cs typeface="Calibri"/>
              </a:rPr>
              <a:t> </a:t>
            </a:r>
            <a:r>
              <a:rPr sz="1600" spc="-10" dirty="0">
                <a:latin typeface="Calibri"/>
                <a:cs typeface="Calibri"/>
              </a:rPr>
              <a:t>добавили 89,25</a:t>
            </a:r>
            <a:r>
              <a:rPr sz="1600" spc="45" dirty="0">
                <a:latin typeface="Calibri"/>
                <a:cs typeface="Calibri"/>
              </a:rPr>
              <a:t> </a:t>
            </a:r>
            <a:r>
              <a:rPr sz="1600" spc="-5" dirty="0">
                <a:latin typeface="Calibri"/>
                <a:cs typeface="Calibri"/>
              </a:rPr>
              <a:t>г</a:t>
            </a:r>
            <a:r>
              <a:rPr sz="1600" dirty="0">
                <a:latin typeface="Calibri"/>
                <a:cs typeface="Calibri"/>
              </a:rPr>
              <a:t> </a:t>
            </a:r>
            <a:r>
              <a:rPr sz="1600" spc="-5" dirty="0">
                <a:latin typeface="Calibri"/>
                <a:cs typeface="Calibri"/>
              </a:rPr>
              <a:t>раствора </a:t>
            </a:r>
            <a:r>
              <a:rPr sz="1600" spc="-10" dirty="0">
                <a:latin typeface="Calibri"/>
                <a:cs typeface="Calibri"/>
              </a:rPr>
              <a:t>хлорида </a:t>
            </a:r>
            <a:r>
              <a:rPr sz="1600" spc="-5" dirty="0">
                <a:latin typeface="Calibri"/>
                <a:cs typeface="Calibri"/>
              </a:rPr>
              <a:t> алюминия,</a:t>
            </a:r>
            <a:r>
              <a:rPr sz="1600" dirty="0">
                <a:latin typeface="Calibri"/>
                <a:cs typeface="Calibri"/>
              </a:rPr>
              <a:t> </a:t>
            </a:r>
            <a:r>
              <a:rPr sz="1600" spc="-5" dirty="0">
                <a:latin typeface="Calibri"/>
                <a:cs typeface="Calibri"/>
              </a:rPr>
              <a:t>в</a:t>
            </a:r>
            <a:r>
              <a:rPr sz="1600" spc="5" dirty="0">
                <a:latin typeface="Calibri"/>
                <a:cs typeface="Calibri"/>
              </a:rPr>
              <a:t> </a:t>
            </a:r>
            <a:r>
              <a:rPr sz="1600" spc="-20" dirty="0">
                <a:latin typeface="Calibri"/>
                <a:cs typeface="Calibri"/>
              </a:rPr>
              <a:t>результате</a:t>
            </a:r>
            <a:r>
              <a:rPr sz="1600" spc="10" dirty="0">
                <a:latin typeface="Calibri"/>
                <a:cs typeface="Calibri"/>
              </a:rPr>
              <a:t> </a:t>
            </a:r>
            <a:r>
              <a:rPr sz="1600" spc="-10" dirty="0">
                <a:latin typeface="Calibri"/>
                <a:cs typeface="Calibri"/>
              </a:rPr>
              <a:t>массовая</a:t>
            </a:r>
            <a:r>
              <a:rPr sz="1600" spc="30" dirty="0">
                <a:latin typeface="Calibri"/>
                <a:cs typeface="Calibri"/>
              </a:rPr>
              <a:t> </a:t>
            </a:r>
            <a:r>
              <a:rPr sz="1600" spc="-15" dirty="0">
                <a:latin typeface="Calibri"/>
                <a:cs typeface="Calibri"/>
              </a:rPr>
              <a:t>доля</a:t>
            </a:r>
            <a:r>
              <a:rPr sz="1600" dirty="0">
                <a:latin typeface="Calibri"/>
                <a:cs typeface="Calibri"/>
              </a:rPr>
              <a:t> </a:t>
            </a:r>
            <a:r>
              <a:rPr sz="1600" spc="-5" dirty="0">
                <a:latin typeface="Calibri"/>
                <a:cs typeface="Calibri"/>
              </a:rPr>
              <a:t>хлорид-ионов</a:t>
            </a:r>
            <a:r>
              <a:rPr sz="1600" spc="15" dirty="0">
                <a:latin typeface="Calibri"/>
                <a:cs typeface="Calibri"/>
              </a:rPr>
              <a:t> </a:t>
            </a:r>
            <a:r>
              <a:rPr sz="1600" spc="-5" dirty="0">
                <a:latin typeface="Calibri"/>
                <a:cs typeface="Calibri"/>
              </a:rPr>
              <a:t>в </a:t>
            </a:r>
            <a:r>
              <a:rPr sz="1600" spc="-10" dirty="0">
                <a:latin typeface="Calibri"/>
                <a:cs typeface="Calibri"/>
              </a:rPr>
              <a:t>итоговом</a:t>
            </a:r>
            <a:r>
              <a:rPr sz="1600" spc="25" dirty="0">
                <a:latin typeface="Calibri"/>
                <a:cs typeface="Calibri"/>
              </a:rPr>
              <a:t> </a:t>
            </a:r>
            <a:r>
              <a:rPr sz="1600" spc="-5" dirty="0">
                <a:latin typeface="Calibri"/>
                <a:cs typeface="Calibri"/>
              </a:rPr>
              <a:t>растворе</a:t>
            </a:r>
            <a:r>
              <a:rPr sz="1600" spc="10" dirty="0">
                <a:latin typeface="Calibri"/>
                <a:cs typeface="Calibri"/>
              </a:rPr>
              <a:t> </a:t>
            </a:r>
            <a:r>
              <a:rPr sz="1600" spc="-5" dirty="0">
                <a:latin typeface="Calibri"/>
                <a:cs typeface="Calibri"/>
              </a:rPr>
              <a:t>оказалась равна</a:t>
            </a:r>
            <a:r>
              <a:rPr sz="1600" spc="-15" dirty="0">
                <a:latin typeface="Calibri"/>
                <a:cs typeface="Calibri"/>
              </a:rPr>
              <a:t> </a:t>
            </a:r>
            <a:r>
              <a:rPr sz="1600" spc="-10" dirty="0">
                <a:latin typeface="Calibri"/>
                <a:cs typeface="Calibri"/>
              </a:rPr>
              <a:t>6,39%.</a:t>
            </a:r>
            <a:r>
              <a:rPr sz="1600" spc="45" dirty="0">
                <a:latin typeface="Calibri"/>
                <a:cs typeface="Calibri"/>
              </a:rPr>
              <a:t> </a:t>
            </a:r>
            <a:r>
              <a:rPr sz="1600" spc="-5" dirty="0">
                <a:latin typeface="Calibri"/>
                <a:cs typeface="Calibri"/>
              </a:rPr>
              <a:t>Вычислите</a:t>
            </a:r>
            <a:r>
              <a:rPr sz="1600" spc="15" dirty="0">
                <a:latin typeface="Calibri"/>
                <a:cs typeface="Calibri"/>
              </a:rPr>
              <a:t> </a:t>
            </a:r>
            <a:r>
              <a:rPr sz="1600" spc="-10" dirty="0">
                <a:latin typeface="Calibri"/>
                <a:cs typeface="Calibri"/>
              </a:rPr>
              <a:t>массовую </a:t>
            </a:r>
            <a:r>
              <a:rPr sz="1600" spc="-350" dirty="0">
                <a:latin typeface="Calibri"/>
                <a:cs typeface="Calibri"/>
              </a:rPr>
              <a:t> </a:t>
            </a:r>
            <a:r>
              <a:rPr sz="1600" spc="-15" dirty="0">
                <a:latin typeface="Calibri"/>
                <a:cs typeface="Calibri"/>
              </a:rPr>
              <a:t>долю</a:t>
            </a:r>
            <a:r>
              <a:rPr sz="1600" spc="-5" dirty="0">
                <a:latin typeface="Calibri"/>
                <a:cs typeface="Calibri"/>
              </a:rPr>
              <a:t> </a:t>
            </a:r>
            <a:r>
              <a:rPr sz="1600" spc="-10" dirty="0">
                <a:latin typeface="Calibri"/>
                <a:cs typeface="Calibri"/>
              </a:rPr>
              <a:t>хлорида </a:t>
            </a:r>
            <a:r>
              <a:rPr sz="1600" spc="-5" dirty="0">
                <a:latin typeface="Calibri"/>
                <a:cs typeface="Calibri"/>
              </a:rPr>
              <a:t>алюминия в </a:t>
            </a:r>
            <a:r>
              <a:rPr sz="1600" spc="-10" dirty="0">
                <a:latin typeface="Calibri"/>
                <a:cs typeface="Calibri"/>
              </a:rPr>
              <a:t>добавленном</a:t>
            </a:r>
            <a:r>
              <a:rPr sz="1600" spc="5" dirty="0">
                <a:latin typeface="Calibri"/>
                <a:cs typeface="Calibri"/>
              </a:rPr>
              <a:t> </a:t>
            </a:r>
            <a:r>
              <a:rPr sz="1600" spc="-5" dirty="0">
                <a:latin typeface="Calibri"/>
                <a:cs typeface="Calibri"/>
              </a:rPr>
              <a:t>растворе.</a:t>
            </a:r>
            <a:endParaRPr sz="1600">
              <a:latin typeface="Calibri"/>
              <a:cs typeface="Calibri"/>
            </a:endParaRPr>
          </a:p>
        </p:txBody>
      </p:sp>
      <p:sp>
        <p:nvSpPr>
          <p:cNvPr id="5" name="object 5"/>
          <p:cNvSpPr txBox="1"/>
          <p:nvPr/>
        </p:nvSpPr>
        <p:spPr>
          <a:xfrm>
            <a:off x="7149083" y="1222324"/>
            <a:ext cx="2473960" cy="269240"/>
          </a:xfrm>
          <a:prstGeom prst="rect">
            <a:avLst/>
          </a:prstGeom>
        </p:spPr>
        <p:txBody>
          <a:bodyPr vert="horz" wrap="square" lIns="0" tIns="12065" rIns="0" bIns="0" rtlCol="0">
            <a:spAutoFit/>
          </a:bodyPr>
          <a:lstStyle/>
          <a:p>
            <a:pPr marL="38100">
              <a:lnSpc>
                <a:spcPct val="100000"/>
              </a:lnSpc>
              <a:spcBef>
                <a:spcPts val="95"/>
              </a:spcBef>
            </a:pPr>
            <a:r>
              <a:rPr sz="1600" dirty="0">
                <a:latin typeface="Times New Roman"/>
                <a:cs typeface="Times New Roman"/>
              </a:rPr>
              <a:t>CaCl</a:t>
            </a:r>
            <a:r>
              <a:rPr sz="1575" baseline="-21164" dirty="0">
                <a:latin typeface="Times New Roman"/>
                <a:cs typeface="Times New Roman"/>
              </a:rPr>
              <a:t>2</a:t>
            </a:r>
            <a:r>
              <a:rPr sz="1600" dirty="0">
                <a:latin typeface="Times New Roman"/>
                <a:cs typeface="Times New Roman"/>
              </a:rPr>
              <a:t>·6H</a:t>
            </a:r>
            <a:r>
              <a:rPr sz="1575" baseline="-21164" dirty="0">
                <a:latin typeface="Times New Roman"/>
                <a:cs typeface="Times New Roman"/>
              </a:rPr>
              <a:t>2</a:t>
            </a:r>
            <a:r>
              <a:rPr sz="1600" dirty="0">
                <a:latin typeface="Times New Roman"/>
                <a:cs typeface="Times New Roman"/>
              </a:rPr>
              <a:t>O</a:t>
            </a:r>
            <a:r>
              <a:rPr sz="1600" spc="-30" dirty="0">
                <a:latin typeface="Times New Roman"/>
                <a:cs typeface="Times New Roman"/>
              </a:rPr>
              <a:t> </a:t>
            </a:r>
            <a:r>
              <a:rPr sz="1600" spc="-5" dirty="0">
                <a:latin typeface="Times New Roman"/>
                <a:cs typeface="Times New Roman"/>
              </a:rPr>
              <a:t>=</a:t>
            </a:r>
            <a:r>
              <a:rPr sz="1600" spc="-25" dirty="0">
                <a:latin typeface="Times New Roman"/>
                <a:cs typeface="Times New Roman"/>
              </a:rPr>
              <a:t> </a:t>
            </a:r>
            <a:r>
              <a:rPr sz="1600" dirty="0">
                <a:latin typeface="Times New Roman"/>
                <a:cs typeface="Times New Roman"/>
              </a:rPr>
              <a:t>CaCl</a:t>
            </a:r>
            <a:r>
              <a:rPr sz="1575" baseline="-21164" dirty="0">
                <a:latin typeface="Times New Roman"/>
                <a:cs typeface="Times New Roman"/>
              </a:rPr>
              <a:t>2</a:t>
            </a:r>
            <a:r>
              <a:rPr sz="1575" spc="187" baseline="-21164" dirty="0">
                <a:latin typeface="Times New Roman"/>
                <a:cs typeface="Times New Roman"/>
              </a:rPr>
              <a:t> </a:t>
            </a:r>
            <a:r>
              <a:rPr sz="1600" spc="-5" dirty="0">
                <a:latin typeface="Times New Roman"/>
                <a:cs typeface="Times New Roman"/>
              </a:rPr>
              <a:t>+</a:t>
            </a:r>
            <a:r>
              <a:rPr sz="1600" spc="-10" dirty="0">
                <a:latin typeface="Times New Roman"/>
                <a:cs typeface="Times New Roman"/>
              </a:rPr>
              <a:t> </a:t>
            </a:r>
            <a:r>
              <a:rPr sz="1600" dirty="0">
                <a:latin typeface="Times New Roman"/>
                <a:cs typeface="Times New Roman"/>
              </a:rPr>
              <a:t>6H</a:t>
            </a:r>
            <a:r>
              <a:rPr sz="1575" baseline="-21164" dirty="0">
                <a:latin typeface="Times New Roman"/>
                <a:cs typeface="Times New Roman"/>
              </a:rPr>
              <a:t>2</a:t>
            </a:r>
            <a:r>
              <a:rPr sz="1600" dirty="0">
                <a:latin typeface="Times New Roman"/>
                <a:cs typeface="Times New Roman"/>
              </a:rPr>
              <a:t>O</a:t>
            </a:r>
            <a:endParaRPr sz="1600">
              <a:latin typeface="Times New Roman"/>
              <a:cs typeface="Times New Roman"/>
            </a:endParaRPr>
          </a:p>
        </p:txBody>
      </p:sp>
      <p:sp>
        <p:nvSpPr>
          <p:cNvPr id="6" name="object 6"/>
          <p:cNvSpPr txBox="1"/>
          <p:nvPr/>
        </p:nvSpPr>
        <p:spPr>
          <a:xfrm>
            <a:off x="7149083" y="1466468"/>
            <a:ext cx="3013710" cy="269240"/>
          </a:xfrm>
          <a:prstGeom prst="rect">
            <a:avLst/>
          </a:prstGeom>
        </p:spPr>
        <p:txBody>
          <a:bodyPr vert="horz" wrap="square" lIns="0" tIns="12065" rIns="0" bIns="0" rtlCol="0">
            <a:spAutoFit/>
          </a:bodyPr>
          <a:lstStyle/>
          <a:p>
            <a:pPr marL="38100">
              <a:lnSpc>
                <a:spcPct val="100000"/>
              </a:lnSpc>
              <a:spcBef>
                <a:spcPts val="95"/>
              </a:spcBef>
            </a:pPr>
            <a:r>
              <a:rPr sz="1600" dirty="0">
                <a:latin typeface="Times New Roman"/>
                <a:cs typeface="Times New Roman"/>
              </a:rPr>
              <a:t>Na</a:t>
            </a:r>
            <a:r>
              <a:rPr sz="1575" baseline="-21164" dirty="0">
                <a:latin typeface="Times New Roman"/>
                <a:cs typeface="Times New Roman"/>
              </a:rPr>
              <a:t>2</a:t>
            </a:r>
            <a:r>
              <a:rPr sz="1600" dirty="0">
                <a:latin typeface="Times New Roman"/>
                <a:cs typeface="Times New Roman"/>
              </a:rPr>
              <a:t>CO</a:t>
            </a:r>
            <a:r>
              <a:rPr sz="1575" baseline="-21164" dirty="0">
                <a:latin typeface="Times New Roman"/>
                <a:cs typeface="Times New Roman"/>
              </a:rPr>
              <a:t>3</a:t>
            </a:r>
            <a:r>
              <a:rPr sz="1600" dirty="0">
                <a:latin typeface="Times New Roman"/>
                <a:cs typeface="Times New Roman"/>
              </a:rPr>
              <a:t>·10H</a:t>
            </a:r>
            <a:r>
              <a:rPr sz="1575" baseline="-21164" dirty="0">
                <a:latin typeface="Times New Roman"/>
                <a:cs typeface="Times New Roman"/>
              </a:rPr>
              <a:t>2</a:t>
            </a:r>
            <a:r>
              <a:rPr sz="1600" dirty="0">
                <a:latin typeface="Times New Roman"/>
                <a:cs typeface="Times New Roman"/>
              </a:rPr>
              <a:t>O</a:t>
            </a:r>
            <a:r>
              <a:rPr sz="1600" spc="-35" dirty="0">
                <a:latin typeface="Times New Roman"/>
                <a:cs typeface="Times New Roman"/>
              </a:rPr>
              <a:t> </a:t>
            </a:r>
            <a:r>
              <a:rPr sz="1600" spc="-5" dirty="0">
                <a:latin typeface="Times New Roman"/>
                <a:cs typeface="Times New Roman"/>
              </a:rPr>
              <a:t>=</a:t>
            </a:r>
            <a:r>
              <a:rPr sz="1600" spc="-20" dirty="0">
                <a:latin typeface="Times New Roman"/>
                <a:cs typeface="Times New Roman"/>
              </a:rPr>
              <a:t> </a:t>
            </a:r>
            <a:r>
              <a:rPr sz="1600" dirty="0">
                <a:latin typeface="Times New Roman"/>
                <a:cs typeface="Times New Roman"/>
              </a:rPr>
              <a:t>Na</a:t>
            </a:r>
            <a:r>
              <a:rPr sz="1575" baseline="-21164" dirty="0">
                <a:latin typeface="Times New Roman"/>
                <a:cs typeface="Times New Roman"/>
              </a:rPr>
              <a:t>2</a:t>
            </a:r>
            <a:r>
              <a:rPr sz="1600" dirty="0">
                <a:latin typeface="Times New Roman"/>
                <a:cs typeface="Times New Roman"/>
              </a:rPr>
              <a:t>CO</a:t>
            </a:r>
            <a:r>
              <a:rPr sz="1575" baseline="-21164" dirty="0">
                <a:latin typeface="Times New Roman"/>
                <a:cs typeface="Times New Roman"/>
              </a:rPr>
              <a:t>3</a:t>
            </a:r>
            <a:r>
              <a:rPr sz="1575" spc="179" baseline="-21164" dirty="0">
                <a:latin typeface="Times New Roman"/>
                <a:cs typeface="Times New Roman"/>
              </a:rPr>
              <a:t> </a:t>
            </a:r>
            <a:r>
              <a:rPr sz="1600" spc="-5" dirty="0">
                <a:latin typeface="Times New Roman"/>
                <a:cs typeface="Times New Roman"/>
              </a:rPr>
              <a:t>+</a:t>
            </a:r>
            <a:r>
              <a:rPr sz="1600" spc="-20" dirty="0">
                <a:latin typeface="Times New Roman"/>
                <a:cs typeface="Times New Roman"/>
              </a:rPr>
              <a:t> </a:t>
            </a:r>
            <a:r>
              <a:rPr sz="1600" dirty="0">
                <a:latin typeface="Times New Roman"/>
                <a:cs typeface="Times New Roman"/>
              </a:rPr>
              <a:t>10H</a:t>
            </a:r>
            <a:r>
              <a:rPr sz="1575" baseline="-21164" dirty="0">
                <a:latin typeface="Times New Roman"/>
                <a:cs typeface="Times New Roman"/>
              </a:rPr>
              <a:t>2</a:t>
            </a:r>
            <a:r>
              <a:rPr sz="1600" dirty="0">
                <a:latin typeface="Times New Roman"/>
                <a:cs typeface="Times New Roman"/>
              </a:rPr>
              <a:t>O</a:t>
            </a:r>
            <a:endParaRPr sz="1600">
              <a:latin typeface="Times New Roman"/>
              <a:cs typeface="Times New Roman"/>
            </a:endParaRPr>
          </a:p>
        </p:txBody>
      </p:sp>
      <p:sp>
        <p:nvSpPr>
          <p:cNvPr id="7" name="object 7"/>
          <p:cNvSpPr txBox="1"/>
          <p:nvPr/>
        </p:nvSpPr>
        <p:spPr>
          <a:xfrm>
            <a:off x="10535157" y="1222324"/>
            <a:ext cx="295275" cy="513080"/>
          </a:xfrm>
          <a:prstGeom prst="rect">
            <a:avLst/>
          </a:prstGeom>
        </p:spPr>
        <p:txBody>
          <a:bodyPr vert="horz" wrap="square" lIns="0" tIns="12065" rIns="0" bIns="0" rtlCol="0">
            <a:spAutoFit/>
          </a:bodyPr>
          <a:lstStyle/>
          <a:p>
            <a:pPr marL="12700">
              <a:lnSpc>
                <a:spcPct val="100000"/>
              </a:lnSpc>
              <a:spcBef>
                <a:spcPts val="95"/>
              </a:spcBef>
            </a:pPr>
            <a:r>
              <a:rPr sz="1600" spc="-5" dirty="0">
                <a:latin typeface="Times New Roman"/>
                <a:cs typeface="Times New Roman"/>
              </a:rPr>
              <a:t>(1)</a:t>
            </a:r>
            <a:endParaRPr sz="1600">
              <a:latin typeface="Times New Roman"/>
              <a:cs typeface="Times New Roman"/>
            </a:endParaRPr>
          </a:p>
          <a:p>
            <a:pPr marL="44450">
              <a:lnSpc>
                <a:spcPct val="100000"/>
              </a:lnSpc>
            </a:pPr>
            <a:r>
              <a:rPr sz="1600" spc="-10" dirty="0">
                <a:latin typeface="Times New Roman"/>
                <a:cs typeface="Times New Roman"/>
              </a:rPr>
              <a:t>(</a:t>
            </a:r>
            <a:r>
              <a:rPr sz="1600" dirty="0">
                <a:latin typeface="Times New Roman"/>
                <a:cs typeface="Times New Roman"/>
              </a:rPr>
              <a:t>2)</a:t>
            </a:r>
            <a:endParaRPr sz="1600">
              <a:latin typeface="Times New Roman"/>
              <a:cs typeface="Times New Roman"/>
            </a:endParaRPr>
          </a:p>
        </p:txBody>
      </p:sp>
      <p:sp>
        <p:nvSpPr>
          <p:cNvPr id="8" name="object 8"/>
          <p:cNvSpPr txBox="1"/>
          <p:nvPr/>
        </p:nvSpPr>
        <p:spPr>
          <a:xfrm>
            <a:off x="7149083" y="1710308"/>
            <a:ext cx="3671570" cy="269240"/>
          </a:xfrm>
          <a:prstGeom prst="rect">
            <a:avLst/>
          </a:prstGeom>
        </p:spPr>
        <p:txBody>
          <a:bodyPr vert="horz" wrap="square" lIns="0" tIns="12065" rIns="0" bIns="0" rtlCol="0">
            <a:spAutoFit/>
          </a:bodyPr>
          <a:lstStyle/>
          <a:p>
            <a:pPr marL="38100">
              <a:lnSpc>
                <a:spcPct val="100000"/>
              </a:lnSpc>
              <a:spcBef>
                <a:spcPts val="95"/>
              </a:spcBef>
            </a:pPr>
            <a:r>
              <a:rPr sz="1600" dirty="0">
                <a:latin typeface="Times New Roman"/>
                <a:cs typeface="Times New Roman"/>
              </a:rPr>
              <a:t>CaCl</a:t>
            </a:r>
            <a:r>
              <a:rPr sz="1575" baseline="-21164" dirty="0">
                <a:latin typeface="Times New Roman"/>
                <a:cs typeface="Times New Roman"/>
              </a:rPr>
              <a:t>2(1)</a:t>
            </a:r>
            <a:r>
              <a:rPr sz="1575" spc="165" baseline="-21164" dirty="0">
                <a:latin typeface="Times New Roman"/>
                <a:cs typeface="Times New Roman"/>
              </a:rPr>
              <a:t> </a:t>
            </a:r>
            <a:r>
              <a:rPr sz="1600" spc="-5" dirty="0">
                <a:latin typeface="Times New Roman"/>
                <a:cs typeface="Times New Roman"/>
              </a:rPr>
              <a:t>+</a:t>
            </a:r>
            <a:r>
              <a:rPr sz="1600" spc="5" dirty="0">
                <a:latin typeface="Times New Roman"/>
                <a:cs typeface="Times New Roman"/>
              </a:rPr>
              <a:t> </a:t>
            </a:r>
            <a:r>
              <a:rPr sz="1600" dirty="0">
                <a:latin typeface="Times New Roman"/>
                <a:cs typeface="Times New Roman"/>
              </a:rPr>
              <a:t>Na</a:t>
            </a:r>
            <a:r>
              <a:rPr sz="1575" baseline="-21164" dirty="0">
                <a:latin typeface="Times New Roman"/>
                <a:cs typeface="Times New Roman"/>
              </a:rPr>
              <a:t>2</a:t>
            </a:r>
            <a:r>
              <a:rPr sz="1600" dirty="0">
                <a:latin typeface="Times New Roman"/>
                <a:cs typeface="Times New Roman"/>
              </a:rPr>
              <a:t>CO</a:t>
            </a:r>
            <a:r>
              <a:rPr sz="1575" baseline="-21164" dirty="0">
                <a:latin typeface="Times New Roman"/>
                <a:cs typeface="Times New Roman"/>
              </a:rPr>
              <a:t>3(2)</a:t>
            </a:r>
            <a:r>
              <a:rPr sz="1575" spc="150" baseline="-21164" dirty="0">
                <a:latin typeface="Times New Roman"/>
                <a:cs typeface="Times New Roman"/>
              </a:rPr>
              <a:t> </a:t>
            </a:r>
            <a:r>
              <a:rPr sz="1600" spc="-5" dirty="0">
                <a:latin typeface="Times New Roman"/>
                <a:cs typeface="Times New Roman"/>
              </a:rPr>
              <a:t>=</a:t>
            </a:r>
            <a:r>
              <a:rPr sz="1600" dirty="0">
                <a:latin typeface="Times New Roman"/>
                <a:cs typeface="Times New Roman"/>
              </a:rPr>
              <a:t> CaCO</a:t>
            </a:r>
            <a:r>
              <a:rPr sz="1575" baseline="-21164" dirty="0">
                <a:latin typeface="Times New Roman"/>
                <a:cs typeface="Times New Roman"/>
              </a:rPr>
              <a:t>3</a:t>
            </a:r>
            <a:r>
              <a:rPr sz="1600" dirty="0">
                <a:latin typeface="Times New Roman"/>
                <a:cs typeface="Times New Roman"/>
              </a:rPr>
              <a:t>↓</a:t>
            </a:r>
            <a:r>
              <a:rPr sz="1600" spc="-15" dirty="0">
                <a:latin typeface="Times New Roman"/>
                <a:cs typeface="Times New Roman"/>
              </a:rPr>
              <a:t> </a:t>
            </a:r>
            <a:r>
              <a:rPr sz="1600" spc="-5" dirty="0">
                <a:latin typeface="Times New Roman"/>
                <a:cs typeface="Times New Roman"/>
              </a:rPr>
              <a:t>+ 2NaCl (3)</a:t>
            </a:r>
            <a:endParaRPr sz="1600">
              <a:latin typeface="Times New Roman"/>
              <a:cs typeface="Times New Roman"/>
            </a:endParaRPr>
          </a:p>
        </p:txBody>
      </p:sp>
      <p:sp>
        <p:nvSpPr>
          <p:cNvPr id="9" name="object 9"/>
          <p:cNvSpPr txBox="1"/>
          <p:nvPr/>
        </p:nvSpPr>
        <p:spPr>
          <a:xfrm>
            <a:off x="8796273" y="2069973"/>
            <a:ext cx="184785" cy="188595"/>
          </a:xfrm>
          <a:prstGeom prst="rect">
            <a:avLst/>
          </a:prstGeom>
        </p:spPr>
        <p:txBody>
          <a:bodyPr vert="horz" wrap="square" lIns="0" tIns="14604" rIns="0" bIns="0" rtlCol="0">
            <a:spAutoFit/>
          </a:bodyPr>
          <a:lstStyle/>
          <a:p>
            <a:pPr marL="12700">
              <a:lnSpc>
                <a:spcPct val="100000"/>
              </a:lnSpc>
              <a:spcBef>
                <a:spcPts val="114"/>
              </a:spcBef>
            </a:pPr>
            <a:r>
              <a:rPr sz="1050" spc="5" dirty="0">
                <a:latin typeface="Times New Roman"/>
                <a:cs typeface="Times New Roman"/>
              </a:rPr>
              <a:t>(</a:t>
            </a:r>
            <a:r>
              <a:rPr sz="1050" spc="10" dirty="0">
                <a:latin typeface="Times New Roman"/>
                <a:cs typeface="Times New Roman"/>
              </a:rPr>
              <a:t>3</a:t>
            </a:r>
            <a:r>
              <a:rPr sz="1050" spc="5" dirty="0">
                <a:latin typeface="Times New Roman"/>
                <a:cs typeface="Times New Roman"/>
              </a:rPr>
              <a:t>)</a:t>
            </a:r>
            <a:endParaRPr sz="1050">
              <a:latin typeface="Times New Roman"/>
              <a:cs typeface="Times New Roman"/>
            </a:endParaRPr>
          </a:p>
        </p:txBody>
      </p:sp>
      <p:sp>
        <p:nvSpPr>
          <p:cNvPr id="10" name="object 10"/>
          <p:cNvSpPr txBox="1"/>
          <p:nvPr/>
        </p:nvSpPr>
        <p:spPr>
          <a:xfrm>
            <a:off x="7149083" y="1954148"/>
            <a:ext cx="2143125" cy="269240"/>
          </a:xfrm>
          <a:prstGeom prst="rect">
            <a:avLst/>
          </a:prstGeom>
        </p:spPr>
        <p:txBody>
          <a:bodyPr vert="horz" wrap="square" lIns="0" tIns="12065" rIns="0" bIns="0" rtlCol="0">
            <a:spAutoFit/>
          </a:bodyPr>
          <a:lstStyle/>
          <a:p>
            <a:pPr marL="38100">
              <a:lnSpc>
                <a:spcPct val="100000"/>
              </a:lnSpc>
              <a:spcBef>
                <a:spcPts val="95"/>
              </a:spcBef>
              <a:tabLst>
                <a:tab pos="1868170" algn="l"/>
              </a:tabLst>
            </a:pPr>
            <a:r>
              <a:rPr sz="1600" dirty="0">
                <a:latin typeface="Times New Roman"/>
                <a:cs typeface="Times New Roman"/>
              </a:rPr>
              <a:t>NaCl</a:t>
            </a:r>
            <a:r>
              <a:rPr sz="1575" baseline="-21164" dirty="0">
                <a:latin typeface="Times New Roman"/>
                <a:cs typeface="Times New Roman"/>
              </a:rPr>
              <a:t>(3)</a:t>
            </a:r>
            <a:r>
              <a:rPr sz="1575" spc="187" baseline="-21164" dirty="0">
                <a:latin typeface="Times New Roman"/>
                <a:cs typeface="Times New Roman"/>
              </a:rPr>
              <a:t> </a:t>
            </a:r>
            <a:r>
              <a:rPr sz="1600" spc="-5" dirty="0">
                <a:latin typeface="Cambria Math"/>
                <a:cs typeface="Cambria Math"/>
              </a:rPr>
              <a:t>⇄</a:t>
            </a:r>
            <a:r>
              <a:rPr sz="1600" spc="40" dirty="0">
                <a:latin typeface="Cambria Math"/>
                <a:cs typeface="Cambria Math"/>
              </a:rPr>
              <a:t> </a:t>
            </a:r>
            <a:r>
              <a:rPr sz="1600" spc="-5" dirty="0">
                <a:latin typeface="Times New Roman"/>
                <a:cs typeface="Times New Roman"/>
              </a:rPr>
              <a:t>Na</a:t>
            </a:r>
            <a:r>
              <a:rPr sz="1575" spc="-7" baseline="26455" dirty="0">
                <a:latin typeface="Times New Roman"/>
                <a:cs typeface="Times New Roman"/>
              </a:rPr>
              <a:t>+</a:t>
            </a:r>
            <a:r>
              <a:rPr sz="1575" spc="225" baseline="26455" dirty="0">
                <a:latin typeface="Times New Roman"/>
                <a:cs typeface="Times New Roman"/>
              </a:rPr>
              <a:t> </a:t>
            </a:r>
            <a:r>
              <a:rPr sz="1600" spc="-5" dirty="0">
                <a:latin typeface="Times New Roman"/>
                <a:cs typeface="Times New Roman"/>
              </a:rPr>
              <a:t>+</a:t>
            </a:r>
            <a:r>
              <a:rPr sz="1600" dirty="0">
                <a:latin typeface="Times New Roman"/>
                <a:cs typeface="Times New Roman"/>
              </a:rPr>
              <a:t> Cl</a:t>
            </a:r>
            <a:r>
              <a:rPr sz="1575" baseline="26455" dirty="0">
                <a:latin typeface="Times New Roman"/>
                <a:cs typeface="Times New Roman"/>
              </a:rPr>
              <a:t>-	</a:t>
            </a:r>
            <a:r>
              <a:rPr sz="1600" spc="-5" dirty="0">
                <a:latin typeface="Times New Roman"/>
                <a:cs typeface="Times New Roman"/>
              </a:rPr>
              <a:t>(4)</a:t>
            </a:r>
            <a:endParaRPr sz="1600">
              <a:latin typeface="Times New Roman"/>
              <a:cs typeface="Times New Roman"/>
            </a:endParaRPr>
          </a:p>
        </p:txBody>
      </p:sp>
      <p:sp>
        <p:nvSpPr>
          <p:cNvPr id="11" name="object 11"/>
          <p:cNvSpPr txBox="1"/>
          <p:nvPr/>
        </p:nvSpPr>
        <p:spPr>
          <a:xfrm>
            <a:off x="7149083" y="2197988"/>
            <a:ext cx="2643505" cy="304165"/>
          </a:xfrm>
          <a:prstGeom prst="rect">
            <a:avLst/>
          </a:prstGeom>
        </p:spPr>
        <p:txBody>
          <a:bodyPr vert="horz" wrap="square" lIns="0" tIns="12065" rIns="0" bIns="0" rtlCol="0">
            <a:spAutoFit/>
          </a:bodyPr>
          <a:lstStyle/>
          <a:p>
            <a:pPr marL="38100">
              <a:lnSpc>
                <a:spcPts val="1425"/>
              </a:lnSpc>
              <a:spcBef>
                <a:spcPts val="95"/>
              </a:spcBef>
              <a:tabLst>
                <a:tab pos="2367915" algn="l"/>
              </a:tabLst>
            </a:pPr>
            <a:r>
              <a:rPr sz="1600" dirty="0">
                <a:latin typeface="Times New Roman"/>
                <a:cs typeface="Times New Roman"/>
              </a:rPr>
              <a:t>AlCl</a:t>
            </a:r>
            <a:r>
              <a:rPr sz="1575" baseline="-21164" dirty="0">
                <a:latin typeface="Times New Roman"/>
                <a:cs typeface="Times New Roman"/>
              </a:rPr>
              <a:t>3(доб.)</a:t>
            </a:r>
            <a:r>
              <a:rPr sz="1575" spc="195" baseline="-21164" dirty="0">
                <a:latin typeface="Times New Roman"/>
                <a:cs typeface="Times New Roman"/>
              </a:rPr>
              <a:t> </a:t>
            </a:r>
            <a:r>
              <a:rPr sz="1600" spc="-5" dirty="0">
                <a:latin typeface="Cambria Math"/>
                <a:cs typeface="Cambria Math"/>
              </a:rPr>
              <a:t>⇄</a:t>
            </a:r>
            <a:r>
              <a:rPr sz="1600" spc="-45" dirty="0">
                <a:latin typeface="Cambria Math"/>
                <a:cs typeface="Cambria Math"/>
              </a:rPr>
              <a:t> </a:t>
            </a:r>
            <a:r>
              <a:rPr sz="1600" dirty="0">
                <a:latin typeface="Times New Roman"/>
                <a:cs typeface="Times New Roman"/>
              </a:rPr>
              <a:t>Al</a:t>
            </a:r>
            <a:r>
              <a:rPr sz="1575" baseline="26455" dirty="0">
                <a:latin typeface="Times New Roman"/>
                <a:cs typeface="Times New Roman"/>
              </a:rPr>
              <a:t>3+</a:t>
            </a:r>
            <a:r>
              <a:rPr sz="1575" spc="225" baseline="26455" dirty="0">
                <a:latin typeface="Times New Roman"/>
                <a:cs typeface="Times New Roman"/>
              </a:rPr>
              <a:t> </a:t>
            </a:r>
            <a:r>
              <a:rPr sz="1600" spc="-5" dirty="0">
                <a:latin typeface="Times New Roman"/>
                <a:cs typeface="Times New Roman"/>
              </a:rPr>
              <a:t>+</a:t>
            </a:r>
            <a:r>
              <a:rPr sz="1600" dirty="0">
                <a:latin typeface="Times New Roman"/>
                <a:cs typeface="Times New Roman"/>
              </a:rPr>
              <a:t> 3Cl</a:t>
            </a:r>
            <a:r>
              <a:rPr sz="1575" baseline="26455" dirty="0">
                <a:latin typeface="Times New Roman"/>
                <a:cs typeface="Times New Roman"/>
              </a:rPr>
              <a:t>-	</a:t>
            </a:r>
            <a:r>
              <a:rPr sz="1600" spc="-5" dirty="0">
                <a:latin typeface="Times New Roman"/>
                <a:cs typeface="Times New Roman"/>
              </a:rPr>
              <a:t>(5)</a:t>
            </a:r>
            <a:endParaRPr sz="1600">
              <a:latin typeface="Times New Roman"/>
              <a:cs typeface="Times New Roman"/>
            </a:endParaRPr>
          </a:p>
          <a:p>
            <a:pPr marR="317500" algn="r">
              <a:lnSpc>
                <a:spcPts val="765"/>
              </a:lnSpc>
            </a:pPr>
            <a:r>
              <a:rPr sz="1050" dirty="0">
                <a:latin typeface="Times New Roman"/>
                <a:cs typeface="Times New Roman"/>
              </a:rPr>
              <a:t>(лоб.)</a:t>
            </a:r>
            <a:endParaRPr sz="1050">
              <a:latin typeface="Times New Roman"/>
              <a:cs typeface="Times New Roman"/>
            </a:endParaRPr>
          </a:p>
        </p:txBody>
      </p:sp>
      <p:grpSp>
        <p:nvGrpSpPr>
          <p:cNvPr id="12" name="object 12"/>
          <p:cNvGrpSpPr/>
          <p:nvPr/>
        </p:nvGrpSpPr>
        <p:grpSpPr>
          <a:xfrm>
            <a:off x="6515227" y="1166749"/>
            <a:ext cx="695325" cy="751205"/>
            <a:chOff x="6515227" y="1166749"/>
            <a:chExt cx="695325" cy="751205"/>
          </a:xfrm>
        </p:grpSpPr>
        <p:sp>
          <p:nvSpPr>
            <p:cNvPr id="13" name="object 13"/>
            <p:cNvSpPr/>
            <p:nvPr/>
          </p:nvSpPr>
          <p:spPr>
            <a:xfrm>
              <a:off x="6902577" y="1169924"/>
              <a:ext cx="304800" cy="744855"/>
            </a:xfrm>
            <a:custGeom>
              <a:avLst/>
              <a:gdLst/>
              <a:ahLst/>
              <a:cxnLst/>
              <a:rect l="l" t="t" r="r" b="b"/>
              <a:pathLst>
                <a:path w="304800" h="744855">
                  <a:moveTo>
                    <a:pt x="304800" y="744601"/>
                  </a:moveTo>
                  <a:lnTo>
                    <a:pt x="245465" y="742614"/>
                  </a:lnTo>
                  <a:lnTo>
                    <a:pt x="197024" y="737187"/>
                  </a:lnTo>
                  <a:lnTo>
                    <a:pt x="164371" y="729116"/>
                  </a:lnTo>
                  <a:lnTo>
                    <a:pt x="152400" y="719201"/>
                  </a:lnTo>
                  <a:lnTo>
                    <a:pt x="152400" y="397763"/>
                  </a:lnTo>
                  <a:lnTo>
                    <a:pt x="140410" y="387848"/>
                  </a:lnTo>
                  <a:lnTo>
                    <a:pt x="107727" y="379777"/>
                  </a:lnTo>
                  <a:lnTo>
                    <a:pt x="59281" y="374350"/>
                  </a:lnTo>
                  <a:lnTo>
                    <a:pt x="0" y="372363"/>
                  </a:lnTo>
                  <a:lnTo>
                    <a:pt x="59281" y="370359"/>
                  </a:lnTo>
                  <a:lnTo>
                    <a:pt x="107727" y="364902"/>
                  </a:lnTo>
                  <a:lnTo>
                    <a:pt x="140410" y="356826"/>
                  </a:lnTo>
                  <a:lnTo>
                    <a:pt x="152400" y="346963"/>
                  </a:lnTo>
                  <a:lnTo>
                    <a:pt x="152400" y="25399"/>
                  </a:lnTo>
                  <a:lnTo>
                    <a:pt x="164371" y="15537"/>
                  </a:lnTo>
                  <a:lnTo>
                    <a:pt x="197024" y="7461"/>
                  </a:lnTo>
                  <a:lnTo>
                    <a:pt x="245465" y="2004"/>
                  </a:lnTo>
                  <a:lnTo>
                    <a:pt x="304800" y="0"/>
                  </a:lnTo>
                </a:path>
              </a:pathLst>
            </a:custGeom>
            <a:ln w="6350">
              <a:solidFill>
                <a:srgbClr val="5B9BD4"/>
              </a:solidFill>
            </a:ln>
          </p:spPr>
          <p:txBody>
            <a:bodyPr wrap="square" lIns="0" tIns="0" rIns="0" bIns="0" rtlCol="0"/>
            <a:lstStyle/>
            <a:p>
              <a:endParaRPr/>
            </a:p>
          </p:txBody>
        </p:sp>
        <p:sp>
          <p:nvSpPr>
            <p:cNvPr id="14" name="object 14"/>
            <p:cNvSpPr/>
            <p:nvPr/>
          </p:nvSpPr>
          <p:spPr>
            <a:xfrm>
              <a:off x="6521577" y="1298702"/>
              <a:ext cx="403860" cy="404495"/>
            </a:xfrm>
            <a:custGeom>
              <a:avLst/>
              <a:gdLst/>
              <a:ahLst/>
              <a:cxnLst/>
              <a:rect l="l" t="t" r="r" b="b"/>
              <a:pathLst>
                <a:path w="403859" h="404494">
                  <a:moveTo>
                    <a:pt x="201930" y="0"/>
                  </a:moveTo>
                  <a:lnTo>
                    <a:pt x="155634" y="5333"/>
                  </a:lnTo>
                  <a:lnTo>
                    <a:pt x="113133" y="20527"/>
                  </a:lnTo>
                  <a:lnTo>
                    <a:pt x="75640" y="44367"/>
                  </a:lnTo>
                  <a:lnTo>
                    <a:pt x="44367" y="75640"/>
                  </a:lnTo>
                  <a:lnTo>
                    <a:pt x="20527" y="113133"/>
                  </a:lnTo>
                  <a:lnTo>
                    <a:pt x="5334" y="155634"/>
                  </a:lnTo>
                  <a:lnTo>
                    <a:pt x="0" y="201929"/>
                  </a:lnTo>
                  <a:lnTo>
                    <a:pt x="5333" y="248272"/>
                  </a:lnTo>
                  <a:lnTo>
                    <a:pt x="20527" y="290807"/>
                  </a:lnTo>
                  <a:lnTo>
                    <a:pt x="44367" y="328323"/>
                  </a:lnTo>
                  <a:lnTo>
                    <a:pt x="75640" y="359609"/>
                  </a:lnTo>
                  <a:lnTo>
                    <a:pt x="113133" y="383456"/>
                  </a:lnTo>
                  <a:lnTo>
                    <a:pt x="155634" y="398652"/>
                  </a:lnTo>
                  <a:lnTo>
                    <a:pt x="201930" y="403986"/>
                  </a:lnTo>
                  <a:lnTo>
                    <a:pt x="248225" y="398652"/>
                  </a:lnTo>
                  <a:lnTo>
                    <a:pt x="290726" y="383456"/>
                  </a:lnTo>
                  <a:lnTo>
                    <a:pt x="328219" y="359609"/>
                  </a:lnTo>
                  <a:lnTo>
                    <a:pt x="359492" y="328323"/>
                  </a:lnTo>
                  <a:lnTo>
                    <a:pt x="383332" y="290807"/>
                  </a:lnTo>
                  <a:lnTo>
                    <a:pt x="398526" y="248272"/>
                  </a:lnTo>
                  <a:lnTo>
                    <a:pt x="403860" y="201929"/>
                  </a:lnTo>
                  <a:lnTo>
                    <a:pt x="398526" y="155634"/>
                  </a:lnTo>
                  <a:lnTo>
                    <a:pt x="383332" y="113133"/>
                  </a:lnTo>
                  <a:lnTo>
                    <a:pt x="359492" y="75640"/>
                  </a:lnTo>
                  <a:lnTo>
                    <a:pt x="328219" y="44367"/>
                  </a:lnTo>
                  <a:lnTo>
                    <a:pt x="290726" y="20527"/>
                  </a:lnTo>
                  <a:lnTo>
                    <a:pt x="248225" y="5333"/>
                  </a:lnTo>
                  <a:lnTo>
                    <a:pt x="201930" y="0"/>
                  </a:lnTo>
                  <a:close/>
                </a:path>
              </a:pathLst>
            </a:custGeom>
            <a:solidFill>
              <a:srgbClr val="5B9BD4"/>
            </a:solidFill>
          </p:spPr>
          <p:txBody>
            <a:bodyPr wrap="square" lIns="0" tIns="0" rIns="0" bIns="0" rtlCol="0"/>
            <a:lstStyle/>
            <a:p>
              <a:endParaRPr/>
            </a:p>
          </p:txBody>
        </p:sp>
        <p:sp>
          <p:nvSpPr>
            <p:cNvPr id="15" name="object 15"/>
            <p:cNvSpPr/>
            <p:nvPr/>
          </p:nvSpPr>
          <p:spPr>
            <a:xfrm>
              <a:off x="6521577" y="1298702"/>
              <a:ext cx="403860" cy="404495"/>
            </a:xfrm>
            <a:custGeom>
              <a:avLst/>
              <a:gdLst/>
              <a:ahLst/>
              <a:cxnLst/>
              <a:rect l="l" t="t" r="r" b="b"/>
              <a:pathLst>
                <a:path w="403859" h="404494">
                  <a:moveTo>
                    <a:pt x="0" y="201929"/>
                  </a:moveTo>
                  <a:lnTo>
                    <a:pt x="5334" y="155634"/>
                  </a:lnTo>
                  <a:lnTo>
                    <a:pt x="20527" y="113133"/>
                  </a:lnTo>
                  <a:lnTo>
                    <a:pt x="44367" y="75640"/>
                  </a:lnTo>
                  <a:lnTo>
                    <a:pt x="75640" y="44367"/>
                  </a:lnTo>
                  <a:lnTo>
                    <a:pt x="113133" y="20527"/>
                  </a:lnTo>
                  <a:lnTo>
                    <a:pt x="155634" y="5333"/>
                  </a:lnTo>
                  <a:lnTo>
                    <a:pt x="201930" y="0"/>
                  </a:lnTo>
                  <a:lnTo>
                    <a:pt x="248225" y="5333"/>
                  </a:lnTo>
                  <a:lnTo>
                    <a:pt x="290726" y="20527"/>
                  </a:lnTo>
                  <a:lnTo>
                    <a:pt x="328219" y="44367"/>
                  </a:lnTo>
                  <a:lnTo>
                    <a:pt x="359492" y="75640"/>
                  </a:lnTo>
                  <a:lnTo>
                    <a:pt x="383332" y="113133"/>
                  </a:lnTo>
                  <a:lnTo>
                    <a:pt x="398526" y="155634"/>
                  </a:lnTo>
                  <a:lnTo>
                    <a:pt x="403860" y="201929"/>
                  </a:lnTo>
                  <a:lnTo>
                    <a:pt x="398526" y="248272"/>
                  </a:lnTo>
                  <a:lnTo>
                    <a:pt x="383332" y="290807"/>
                  </a:lnTo>
                  <a:lnTo>
                    <a:pt x="359492" y="328323"/>
                  </a:lnTo>
                  <a:lnTo>
                    <a:pt x="328219" y="359609"/>
                  </a:lnTo>
                  <a:lnTo>
                    <a:pt x="290726" y="383456"/>
                  </a:lnTo>
                  <a:lnTo>
                    <a:pt x="248225" y="398652"/>
                  </a:lnTo>
                  <a:lnTo>
                    <a:pt x="201930" y="403986"/>
                  </a:lnTo>
                  <a:lnTo>
                    <a:pt x="155634" y="398652"/>
                  </a:lnTo>
                  <a:lnTo>
                    <a:pt x="113133" y="383456"/>
                  </a:lnTo>
                  <a:lnTo>
                    <a:pt x="75640" y="359609"/>
                  </a:lnTo>
                  <a:lnTo>
                    <a:pt x="44367" y="328323"/>
                  </a:lnTo>
                  <a:lnTo>
                    <a:pt x="20527" y="290807"/>
                  </a:lnTo>
                  <a:lnTo>
                    <a:pt x="5333" y="248272"/>
                  </a:lnTo>
                  <a:lnTo>
                    <a:pt x="0" y="201929"/>
                  </a:lnTo>
                  <a:close/>
                </a:path>
              </a:pathLst>
            </a:custGeom>
            <a:ln w="12700">
              <a:solidFill>
                <a:srgbClr val="41709C"/>
              </a:solidFill>
            </a:ln>
          </p:spPr>
          <p:txBody>
            <a:bodyPr wrap="square" lIns="0" tIns="0" rIns="0" bIns="0" rtlCol="0"/>
            <a:lstStyle/>
            <a:p>
              <a:endParaRPr/>
            </a:p>
          </p:txBody>
        </p:sp>
      </p:grpSp>
      <p:sp>
        <p:nvSpPr>
          <p:cNvPr id="16" name="object 16"/>
          <p:cNvSpPr txBox="1"/>
          <p:nvPr/>
        </p:nvSpPr>
        <p:spPr>
          <a:xfrm>
            <a:off x="6685280" y="1354328"/>
            <a:ext cx="76835" cy="269240"/>
          </a:xfrm>
          <a:prstGeom prst="rect">
            <a:avLst/>
          </a:prstGeom>
        </p:spPr>
        <p:txBody>
          <a:bodyPr vert="horz" wrap="square" lIns="0" tIns="12065" rIns="0" bIns="0" rtlCol="0">
            <a:spAutoFit/>
          </a:bodyPr>
          <a:lstStyle/>
          <a:p>
            <a:pPr marL="12700">
              <a:lnSpc>
                <a:spcPct val="100000"/>
              </a:lnSpc>
              <a:spcBef>
                <a:spcPts val="95"/>
              </a:spcBef>
            </a:pPr>
            <a:r>
              <a:rPr sz="1600" spc="-5" dirty="0">
                <a:solidFill>
                  <a:srgbClr val="FFFFFF"/>
                </a:solidFill>
                <a:latin typeface="Calibri"/>
                <a:cs typeface="Calibri"/>
              </a:rPr>
              <a:t>I</a:t>
            </a:r>
            <a:endParaRPr sz="1600">
              <a:latin typeface="Calibri"/>
              <a:cs typeface="Calibri"/>
            </a:endParaRPr>
          </a:p>
        </p:txBody>
      </p:sp>
      <p:grpSp>
        <p:nvGrpSpPr>
          <p:cNvPr id="17" name="object 17"/>
          <p:cNvGrpSpPr/>
          <p:nvPr/>
        </p:nvGrpSpPr>
        <p:grpSpPr>
          <a:xfrm>
            <a:off x="6568947" y="1964689"/>
            <a:ext cx="623570" cy="542290"/>
            <a:chOff x="6568947" y="1964689"/>
            <a:chExt cx="623570" cy="542290"/>
          </a:xfrm>
        </p:grpSpPr>
        <p:sp>
          <p:nvSpPr>
            <p:cNvPr id="18" name="object 18"/>
            <p:cNvSpPr/>
            <p:nvPr/>
          </p:nvSpPr>
          <p:spPr>
            <a:xfrm>
              <a:off x="6956297" y="1967864"/>
              <a:ext cx="233045" cy="532765"/>
            </a:xfrm>
            <a:custGeom>
              <a:avLst/>
              <a:gdLst/>
              <a:ahLst/>
              <a:cxnLst/>
              <a:rect l="l" t="t" r="r" b="b"/>
              <a:pathLst>
                <a:path w="233045" h="532764">
                  <a:moveTo>
                    <a:pt x="232536" y="532764"/>
                  </a:moveTo>
                  <a:lnTo>
                    <a:pt x="187249" y="531229"/>
                  </a:lnTo>
                  <a:lnTo>
                    <a:pt x="150272" y="527049"/>
                  </a:lnTo>
                  <a:lnTo>
                    <a:pt x="125345" y="520870"/>
                  </a:lnTo>
                  <a:lnTo>
                    <a:pt x="116204" y="513333"/>
                  </a:lnTo>
                  <a:lnTo>
                    <a:pt x="116204" y="285749"/>
                  </a:lnTo>
                  <a:lnTo>
                    <a:pt x="107066" y="278233"/>
                  </a:lnTo>
                  <a:lnTo>
                    <a:pt x="82153" y="272097"/>
                  </a:lnTo>
                  <a:lnTo>
                    <a:pt x="45213" y="267962"/>
                  </a:lnTo>
                  <a:lnTo>
                    <a:pt x="0" y="266445"/>
                  </a:lnTo>
                  <a:lnTo>
                    <a:pt x="45213" y="264910"/>
                  </a:lnTo>
                  <a:lnTo>
                    <a:pt x="82153" y="260730"/>
                  </a:lnTo>
                  <a:lnTo>
                    <a:pt x="107066" y="254551"/>
                  </a:lnTo>
                  <a:lnTo>
                    <a:pt x="116204" y="247014"/>
                  </a:lnTo>
                  <a:lnTo>
                    <a:pt x="116204" y="19430"/>
                  </a:lnTo>
                  <a:lnTo>
                    <a:pt x="125345" y="11894"/>
                  </a:lnTo>
                  <a:lnTo>
                    <a:pt x="150272" y="5714"/>
                  </a:lnTo>
                  <a:lnTo>
                    <a:pt x="187249" y="1535"/>
                  </a:lnTo>
                  <a:lnTo>
                    <a:pt x="232536" y="0"/>
                  </a:lnTo>
                </a:path>
              </a:pathLst>
            </a:custGeom>
            <a:ln w="6349">
              <a:solidFill>
                <a:srgbClr val="5B9BD4"/>
              </a:solidFill>
            </a:ln>
          </p:spPr>
          <p:txBody>
            <a:bodyPr wrap="square" lIns="0" tIns="0" rIns="0" bIns="0" rtlCol="0"/>
            <a:lstStyle/>
            <a:p>
              <a:endParaRPr/>
            </a:p>
          </p:txBody>
        </p:sp>
        <p:sp>
          <p:nvSpPr>
            <p:cNvPr id="19" name="object 19"/>
            <p:cNvSpPr/>
            <p:nvPr/>
          </p:nvSpPr>
          <p:spPr>
            <a:xfrm>
              <a:off x="6575297" y="2096642"/>
              <a:ext cx="404495" cy="404495"/>
            </a:xfrm>
            <a:custGeom>
              <a:avLst/>
              <a:gdLst/>
              <a:ahLst/>
              <a:cxnLst/>
              <a:rect l="l" t="t" r="r" b="b"/>
              <a:pathLst>
                <a:path w="404495" h="404494">
                  <a:moveTo>
                    <a:pt x="201930" y="0"/>
                  </a:moveTo>
                  <a:lnTo>
                    <a:pt x="155634" y="5334"/>
                  </a:lnTo>
                  <a:lnTo>
                    <a:pt x="113133" y="20530"/>
                  </a:lnTo>
                  <a:lnTo>
                    <a:pt x="75640" y="44377"/>
                  </a:lnTo>
                  <a:lnTo>
                    <a:pt x="44367" y="75663"/>
                  </a:lnTo>
                  <a:lnTo>
                    <a:pt x="20527" y="113179"/>
                  </a:lnTo>
                  <a:lnTo>
                    <a:pt x="5334" y="155714"/>
                  </a:lnTo>
                  <a:lnTo>
                    <a:pt x="0" y="202057"/>
                  </a:lnTo>
                  <a:lnTo>
                    <a:pt x="5333" y="248352"/>
                  </a:lnTo>
                  <a:lnTo>
                    <a:pt x="20527" y="290853"/>
                  </a:lnTo>
                  <a:lnTo>
                    <a:pt x="44367" y="328346"/>
                  </a:lnTo>
                  <a:lnTo>
                    <a:pt x="75640" y="359619"/>
                  </a:lnTo>
                  <a:lnTo>
                    <a:pt x="113133" y="383459"/>
                  </a:lnTo>
                  <a:lnTo>
                    <a:pt x="155634" y="398653"/>
                  </a:lnTo>
                  <a:lnTo>
                    <a:pt x="201930" y="403987"/>
                  </a:lnTo>
                  <a:lnTo>
                    <a:pt x="248272" y="398653"/>
                  </a:lnTo>
                  <a:lnTo>
                    <a:pt x="290807" y="383459"/>
                  </a:lnTo>
                  <a:lnTo>
                    <a:pt x="328323" y="359619"/>
                  </a:lnTo>
                  <a:lnTo>
                    <a:pt x="359609" y="328346"/>
                  </a:lnTo>
                  <a:lnTo>
                    <a:pt x="383456" y="290853"/>
                  </a:lnTo>
                  <a:lnTo>
                    <a:pt x="398652" y="248352"/>
                  </a:lnTo>
                  <a:lnTo>
                    <a:pt x="403987" y="202057"/>
                  </a:lnTo>
                  <a:lnTo>
                    <a:pt x="398652" y="155714"/>
                  </a:lnTo>
                  <a:lnTo>
                    <a:pt x="383456" y="113179"/>
                  </a:lnTo>
                  <a:lnTo>
                    <a:pt x="359609" y="75663"/>
                  </a:lnTo>
                  <a:lnTo>
                    <a:pt x="328323" y="44377"/>
                  </a:lnTo>
                  <a:lnTo>
                    <a:pt x="290807" y="20530"/>
                  </a:lnTo>
                  <a:lnTo>
                    <a:pt x="248272" y="5334"/>
                  </a:lnTo>
                  <a:lnTo>
                    <a:pt x="201930" y="0"/>
                  </a:lnTo>
                  <a:close/>
                </a:path>
              </a:pathLst>
            </a:custGeom>
            <a:solidFill>
              <a:srgbClr val="5B9BD4"/>
            </a:solidFill>
          </p:spPr>
          <p:txBody>
            <a:bodyPr wrap="square" lIns="0" tIns="0" rIns="0" bIns="0" rtlCol="0"/>
            <a:lstStyle/>
            <a:p>
              <a:endParaRPr/>
            </a:p>
          </p:txBody>
        </p:sp>
        <p:sp>
          <p:nvSpPr>
            <p:cNvPr id="20" name="object 20"/>
            <p:cNvSpPr/>
            <p:nvPr/>
          </p:nvSpPr>
          <p:spPr>
            <a:xfrm>
              <a:off x="6575297" y="2096642"/>
              <a:ext cx="404495" cy="404495"/>
            </a:xfrm>
            <a:custGeom>
              <a:avLst/>
              <a:gdLst/>
              <a:ahLst/>
              <a:cxnLst/>
              <a:rect l="l" t="t" r="r" b="b"/>
              <a:pathLst>
                <a:path w="404495" h="404494">
                  <a:moveTo>
                    <a:pt x="0" y="202057"/>
                  </a:moveTo>
                  <a:lnTo>
                    <a:pt x="5334" y="155714"/>
                  </a:lnTo>
                  <a:lnTo>
                    <a:pt x="20527" y="113179"/>
                  </a:lnTo>
                  <a:lnTo>
                    <a:pt x="44367" y="75663"/>
                  </a:lnTo>
                  <a:lnTo>
                    <a:pt x="75640" y="44377"/>
                  </a:lnTo>
                  <a:lnTo>
                    <a:pt x="113133" y="20530"/>
                  </a:lnTo>
                  <a:lnTo>
                    <a:pt x="155634" y="5334"/>
                  </a:lnTo>
                  <a:lnTo>
                    <a:pt x="201930" y="0"/>
                  </a:lnTo>
                  <a:lnTo>
                    <a:pt x="248272" y="5334"/>
                  </a:lnTo>
                  <a:lnTo>
                    <a:pt x="290807" y="20530"/>
                  </a:lnTo>
                  <a:lnTo>
                    <a:pt x="328323" y="44377"/>
                  </a:lnTo>
                  <a:lnTo>
                    <a:pt x="359609" y="75663"/>
                  </a:lnTo>
                  <a:lnTo>
                    <a:pt x="383456" y="113179"/>
                  </a:lnTo>
                  <a:lnTo>
                    <a:pt x="398652" y="155714"/>
                  </a:lnTo>
                  <a:lnTo>
                    <a:pt x="403987" y="202057"/>
                  </a:lnTo>
                  <a:lnTo>
                    <a:pt x="398652" y="248352"/>
                  </a:lnTo>
                  <a:lnTo>
                    <a:pt x="383456" y="290853"/>
                  </a:lnTo>
                  <a:lnTo>
                    <a:pt x="359609" y="328346"/>
                  </a:lnTo>
                  <a:lnTo>
                    <a:pt x="328323" y="359619"/>
                  </a:lnTo>
                  <a:lnTo>
                    <a:pt x="290807" y="383459"/>
                  </a:lnTo>
                  <a:lnTo>
                    <a:pt x="248272" y="398653"/>
                  </a:lnTo>
                  <a:lnTo>
                    <a:pt x="201930" y="403987"/>
                  </a:lnTo>
                  <a:lnTo>
                    <a:pt x="155634" y="398653"/>
                  </a:lnTo>
                  <a:lnTo>
                    <a:pt x="113133" y="383459"/>
                  </a:lnTo>
                  <a:lnTo>
                    <a:pt x="75640" y="359619"/>
                  </a:lnTo>
                  <a:lnTo>
                    <a:pt x="44367" y="328346"/>
                  </a:lnTo>
                  <a:lnTo>
                    <a:pt x="20527" y="290853"/>
                  </a:lnTo>
                  <a:lnTo>
                    <a:pt x="5333" y="248352"/>
                  </a:lnTo>
                  <a:lnTo>
                    <a:pt x="0" y="202057"/>
                  </a:lnTo>
                  <a:close/>
                </a:path>
              </a:pathLst>
            </a:custGeom>
            <a:ln w="12700">
              <a:solidFill>
                <a:srgbClr val="41709C"/>
              </a:solidFill>
            </a:ln>
          </p:spPr>
          <p:txBody>
            <a:bodyPr wrap="square" lIns="0" tIns="0" rIns="0" bIns="0" rtlCol="0"/>
            <a:lstStyle/>
            <a:p>
              <a:endParaRPr/>
            </a:p>
          </p:txBody>
        </p:sp>
      </p:grpSp>
      <p:sp>
        <p:nvSpPr>
          <p:cNvPr id="21" name="object 21"/>
          <p:cNvSpPr txBox="1"/>
          <p:nvPr/>
        </p:nvSpPr>
        <p:spPr>
          <a:xfrm>
            <a:off x="6714490" y="2152268"/>
            <a:ext cx="129539" cy="269240"/>
          </a:xfrm>
          <a:prstGeom prst="rect">
            <a:avLst/>
          </a:prstGeom>
        </p:spPr>
        <p:txBody>
          <a:bodyPr vert="horz" wrap="square" lIns="0" tIns="12065" rIns="0" bIns="0" rtlCol="0">
            <a:spAutoFit/>
          </a:bodyPr>
          <a:lstStyle/>
          <a:p>
            <a:pPr marL="12700">
              <a:lnSpc>
                <a:spcPct val="100000"/>
              </a:lnSpc>
              <a:spcBef>
                <a:spcPts val="95"/>
              </a:spcBef>
            </a:pPr>
            <a:r>
              <a:rPr sz="1600" dirty="0">
                <a:solidFill>
                  <a:srgbClr val="FFFFFF"/>
                </a:solidFill>
                <a:latin typeface="Calibri"/>
                <a:cs typeface="Calibri"/>
              </a:rPr>
              <a:t>II</a:t>
            </a:r>
            <a:endParaRPr sz="1600">
              <a:latin typeface="Calibri"/>
              <a:cs typeface="Calibri"/>
            </a:endParaRPr>
          </a:p>
        </p:txBody>
      </p:sp>
      <p:sp>
        <p:nvSpPr>
          <p:cNvPr id="22" name="object 22"/>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53</a:t>
            </a:fld>
            <a:endParaRPr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292912" y="2840863"/>
            <a:ext cx="10051415" cy="3684270"/>
          </a:xfrm>
          <a:prstGeom prst="rect">
            <a:avLst/>
          </a:prstGeom>
        </p:spPr>
        <p:txBody>
          <a:bodyPr vert="horz" wrap="square" lIns="0" tIns="12700" rIns="0" bIns="0" rtlCol="0">
            <a:spAutoFit/>
          </a:bodyPr>
          <a:lstStyle/>
          <a:p>
            <a:pPr marL="266700">
              <a:lnSpc>
                <a:spcPct val="100000"/>
              </a:lnSpc>
              <a:spcBef>
                <a:spcPts val="100"/>
              </a:spcBef>
            </a:pPr>
            <a:r>
              <a:rPr sz="2400" spc="-5" dirty="0">
                <a:latin typeface="Times New Roman"/>
                <a:cs typeface="Times New Roman"/>
              </a:rPr>
              <a:t>n(CaCl</a:t>
            </a:r>
            <a:r>
              <a:rPr sz="2400" spc="-7" baseline="-20833" dirty="0">
                <a:latin typeface="Times New Roman"/>
                <a:cs typeface="Times New Roman"/>
              </a:rPr>
              <a:t>2</a:t>
            </a:r>
            <a:r>
              <a:rPr sz="2400" spc="-5" dirty="0">
                <a:latin typeface="Times New Roman"/>
                <a:cs typeface="Times New Roman"/>
              </a:rPr>
              <a:t>·6H</a:t>
            </a:r>
            <a:r>
              <a:rPr sz="2400" spc="-7" baseline="-20833" dirty="0">
                <a:latin typeface="Times New Roman"/>
                <a:cs typeface="Times New Roman"/>
              </a:rPr>
              <a:t>2</a:t>
            </a:r>
            <a:r>
              <a:rPr sz="2400" spc="-5" dirty="0">
                <a:latin typeface="Times New Roman"/>
                <a:cs typeface="Times New Roman"/>
              </a:rPr>
              <a:t>O)</a:t>
            </a:r>
            <a:r>
              <a:rPr sz="2400" spc="-15" dirty="0">
                <a:latin typeface="Times New Roman"/>
                <a:cs typeface="Times New Roman"/>
              </a:rPr>
              <a:t> </a:t>
            </a:r>
            <a:r>
              <a:rPr sz="2400" dirty="0">
                <a:latin typeface="Times New Roman"/>
                <a:cs typeface="Times New Roman"/>
              </a:rPr>
              <a:t>=</a:t>
            </a:r>
            <a:r>
              <a:rPr sz="2400" spc="-5" dirty="0">
                <a:latin typeface="Times New Roman"/>
                <a:cs typeface="Times New Roman"/>
              </a:rPr>
              <a:t> </a:t>
            </a:r>
            <a:r>
              <a:rPr sz="2400" dirty="0">
                <a:latin typeface="Times New Roman"/>
                <a:cs typeface="Times New Roman"/>
              </a:rPr>
              <a:t>n(CaCl</a:t>
            </a:r>
            <a:r>
              <a:rPr sz="2400" baseline="-20833" dirty="0">
                <a:latin typeface="Times New Roman"/>
                <a:cs typeface="Times New Roman"/>
              </a:rPr>
              <a:t>2</a:t>
            </a:r>
            <a:r>
              <a:rPr sz="2400" dirty="0">
                <a:latin typeface="Times New Roman"/>
                <a:cs typeface="Times New Roman"/>
              </a:rPr>
              <a:t>)</a:t>
            </a:r>
            <a:r>
              <a:rPr sz="2400" spc="-25" dirty="0">
                <a:latin typeface="Times New Roman"/>
                <a:cs typeface="Times New Roman"/>
              </a:rPr>
              <a:t> </a:t>
            </a:r>
            <a:r>
              <a:rPr sz="2400" dirty="0">
                <a:latin typeface="Times New Roman"/>
                <a:cs typeface="Times New Roman"/>
              </a:rPr>
              <a:t>= 0,15</a:t>
            </a:r>
            <a:r>
              <a:rPr sz="2400" spc="-10" dirty="0">
                <a:latin typeface="Times New Roman"/>
                <a:cs typeface="Times New Roman"/>
              </a:rPr>
              <a:t> моль;</a:t>
            </a:r>
            <a:endParaRPr sz="2400">
              <a:latin typeface="Times New Roman"/>
              <a:cs typeface="Times New Roman"/>
            </a:endParaRPr>
          </a:p>
          <a:p>
            <a:pPr marL="266700">
              <a:lnSpc>
                <a:spcPct val="100000"/>
              </a:lnSpc>
            </a:pPr>
            <a:r>
              <a:rPr sz="2400" dirty="0">
                <a:latin typeface="Times New Roman"/>
                <a:cs typeface="Times New Roman"/>
              </a:rPr>
              <a:t>M(CaCl</a:t>
            </a:r>
            <a:r>
              <a:rPr sz="2400" baseline="-20833" dirty="0">
                <a:latin typeface="Times New Roman"/>
                <a:cs typeface="Times New Roman"/>
              </a:rPr>
              <a:t>2</a:t>
            </a:r>
            <a:r>
              <a:rPr sz="2400" dirty="0">
                <a:latin typeface="Times New Roman"/>
                <a:cs typeface="Times New Roman"/>
              </a:rPr>
              <a:t>∙6H</a:t>
            </a:r>
            <a:r>
              <a:rPr sz="2400" baseline="-20833" dirty="0">
                <a:latin typeface="Times New Roman"/>
                <a:cs typeface="Times New Roman"/>
              </a:rPr>
              <a:t>2</a:t>
            </a:r>
            <a:r>
              <a:rPr sz="2400" dirty="0">
                <a:latin typeface="Times New Roman"/>
                <a:cs typeface="Times New Roman"/>
              </a:rPr>
              <a:t>O)</a:t>
            </a:r>
            <a:r>
              <a:rPr sz="2400" spc="-15" dirty="0">
                <a:latin typeface="Times New Roman"/>
                <a:cs typeface="Times New Roman"/>
              </a:rPr>
              <a:t> </a:t>
            </a:r>
            <a:r>
              <a:rPr sz="2400" dirty="0">
                <a:latin typeface="Times New Roman"/>
                <a:cs typeface="Times New Roman"/>
              </a:rPr>
              <a:t>=</a:t>
            </a:r>
            <a:r>
              <a:rPr sz="2400" spc="-10" dirty="0">
                <a:latin typeface="Times New Roman"/>
                <a:cs typeface="Times New Roman"/>
              </a:rPr>
              <a:t> </a:t>
            </a:r>
            <a:r>
              <a:rPr sz="2400" dirty="0">
                <a:latin typeface="Times New Roman"/>
                <a:cs typeface="Times New Roman"/>
              </a:rPr>
              <a:t>219</a:t>
            </a:r>
            <a:r>
              <a:rPr sz="2400" spc="-5" dirty="0">
                <a:latin typeface="Times New Roman"/>
                <a:cs typeface="Times New Roman"/>
              </a:rPr>
              <a:t> </a:t>
            </a:r>
            <a:r>
              <a:rPr sz="2400" spc="-10" dirty="0">
                <a:latin typeface="Times New Roman"/>
                <a:cs typeface="Times New Roman"/>
              </a:rPr>
              <a:t>г/моль,</a:t>
            </a:r>
            <a:r>
              <a:rPr sz="2400" dirty="0">
                <a:latin typeface="Times New Roman"/>
                <a:cs typeface="Times New Roman"/>
              </a:rPr>
              <a:t> </a:t>
            </a:r>
            <a:r>
              <a:rPr sz="2400" spc="-5" dirty="0">
                <a:latin typeface="Times New Roman"/>
                <a:cs typeface="Times New Roman"/>
              </a:rPr>
              <a:t>m(CaCl</a:t>
            </a:r>
            <a:r>
              <a:rPr sz="2400" spc="-7" baseline="-20833" dirty="0">
                <a:latin typeface="Times New Roman"/>
                <a:cs typeface="Times New Roman"/>
              </a:rPr>
              <a:t>2</a:t>
            </a:r>
            <a:r>
              <a:rPr sz="2400" spc="-5" dirty="0">
                <a:latin typeface="Times New Roman"/>
                <a:cs typeface="Times New Roman"/>
              </a:rPr>
              <a:t>·6H</a:t>
            </a:r>
            <a:r>
              <a:rPr sz="2400" spc="-7" baseline="-20833" dirty="0">
                <a:latin typeface="Times New Roman"/>
                <a:cs typeface="Times New Roman"/>
              </a:rPr>
              <a:t>2</a:t>
            </a:r>
            <a:r>
              <a:rPr sz="2400" spc="-5" dirty="0">
                <a:latin typeface="Times New Roman"/>
                <a:cs typeface="Times New Roman"/>
              </a:rPr>
              <a:t>O)</a:t>
            </a:r>
            <a:r>
              <a:rPr sz="2400" dirty="0">
                <a:latin typeface="Times New Roman"/>
                <a:cs typeface="Times New Roman"/>
              </a:rPr>
              <a:t> =</a:t>
            </a:r>
            <a:r>
              <a:rPr sz="2400" spc="5" dirty="0">
                <a:latin typeface="Times New Roman"/>
                <a:cs typeface="Times New Roman"/>
              </a:rPr>
              <a:t> </a:t>
            </a:r>
            <a:r>
              <a:rPr sz="2400" dirty="0">
                <a:latin typeface="Times New Roman"/>
                <a:cs typeface="Times New Roman"/>
              </a:rPr>
              <a:t>0,15·219</a:t>
            </a:r>
            <a:r>
              <a:rPr sz="2400" spc="-5" dirty="0">
                <a:latin typeface="Times New Roman"/>
                <a:cs typeface="Times New Roman"/>
              </a:rPr>
              <a:t> </a:t>
            </a:r>
            <a:r>
              <a:rPr sz="2400" dirty="0">
                <a:latin typeface="Times New Roman"/>
                <a:cs typeface="Times New Roman"/>
              </a:rPr>
              <a:t>=</a:t>
            </a:r>
            <a:r>
              <a:rPr sz="2400" spc="-5" dirty="0">
                <a:latin typeface="Times New Roman"/>
                <a:cs typeface="Times New Roman"/>
              </a:rPr>
              <a:t> </a:t>
            </a:r>
            <a:r>
              <a:rPr sz="2400" dirty="0">
                <a:latin typeface="Times New Roman"/>
                <a:cs typeface="Times New Roman"/>
              </a:rPr>
              <a:t>32,85</a:t>
            </a:r>
            <a:r>
              <a:rPr sz="2400" spc="-15" dirty="0">
                <a:latin typeface="Times New Roman"/>
                <a:cs typeface="Times New Roman"/>
              </a:rPr>
              <a:t> </a:t>
            </a:r>
            <a:r>
              <a:rPr sz="2400" dirty="0">
                <a:latin typeface="Times New Roman"/>
                <a:cs typeface="Times New Roman"/>
              </a:rPr>
              <a:t>г</a:t>
            </a:r>
            <a:endParaRPr sz="2400">
              <a:latin typeface="Times New Roman"/>
              <a:cs typeface="Times New Roman"/>
            </a:endParaRPr>
          </a:p>
          <a:p>
            <a:pPr marL="368935" indent="-331470">
              <a:lnSpc>
                <a:spcPct val="100000"/>
              </a:lnSpc>
              <a:buAutoNum type="arabicParenR" startAt="4"/>
              <a:tabLst>
                <a:tab pos="369570" algn="l"/>
              </a:tabLst>
            </a:pPr>
            <a:r>
              <a:rPr sz="2400" spc="-5" dirty="0">
                <a:latin typeface="Times New Roman"/>
                <a:cs typeface="Times New Roman"/>
              </a:rPr>
              <a:t>По</a:t>
            </a:r>
            <a:r>
              <a:rPr sz="2400" spc="-20" dirty="0">
                <a:latin typeface="Times New Roman"/>
                <a:cs typeface="Times New Roman"/>
              </a:rPr>
              <a:t> </a:t>
            </a:r>
            <a:r>
              <a:rPr sz="2400" dirty="0">
                <a:latin typeface="Times New Roman"/>
                <a:cs typeface="Times New Roman"/>
              </a:rPr>
              <a:t>уравнению</a:t>
            </a:r>
            <a:r>
              <a:rPr sz="2400" spc="-30" dirty="0">
                <a:latin typeface="Times New Roman"/>
                <a:cs typeface="Times New Roman"/>
              </a:rPr>
              <a:t> </a:t>
            </a:r>
            <a:r>
              <a:rPr sz="2400" dirty="0">
                <a:latin typeface="Times New Roman"/>
                <a:cs typeface="Times New Roman"/>
              </a:rPr>
              <a:t>(2):</a:t>
            </a:r>
            <a:endParaRPr sz="2400">
              <a:latin typeface="Times New Roman"/>
              <a:cs typeface="Times New Roman"/>
            </a:endParaRPr>
          </a:p>
          <a:p>
            <a:pPr marL="266700">
              <a:lnSpc>
                <a:spcPct val="100000"/>
              </a:lnSpc>
            </a:pPr>
            <a:r>
              <a:rPr sz="2400" spc="-5" dirty="0">
                <a:latin typeface="Times New Roman"/>
                <a:cs typeface="Times New Roman"/>
              </a:rPr>
              <a:t>n(Na</a:t>
            </a:r>
            <a:r>
              <a:rPr sz="2400" spc="-7" baseline="-20833" dirty="0">
                <a:latin typeface="Times New Roman"/>
                <a:cs typeface="Times New Roman"/>
              </a:rPr>
              <a:t>2</a:t>
            </a:r>
            <a:r>
              <a:rPr sz="2400" spc="-5" dirty="0">
                <a:latin typeface="Times New Roman"/>
                <a:cs typeface="Times New Roman"/>
              </a:rPr>
              <a:t>CO</a:t>
            </a:r>
            <a:r>
              <a:rPr sz="2400" spc="-7" baseline="-20833" dirty="0">
                <a:latin typeface="Times New Roman"/>
                <a:cs typeface="Times New Roman"/>
              </a:rPr>
              <a:t>3</a:t>
            </a:r>
            <a:r>
              <a:rPr sz="2400" spc="-5" dirty="0">
                <a:latin typeface="Times New Roman"/>
                <a:cs typeface="Times New Roman"/>
              </a:rPr>
              <a:t>·10H</a:t>
            </a:r>
            <a:r>
              <a:rPr sz="2400" spc="-7" baseline="-20833" dirty="0">
                <a:latin typeface="Times New Roman"/>
                <a:cs typeface="Times New Roman"/>
              </a:rPr>
              <a:t>2</a:t>
            </a:r>
            <a:r>
              <a:rPr sz="2400" spc="-5" dirty="0">
                <a:latin typeface="Times New Roman"/>
                <a:cs typeface="Times New Roman"/>
              </a:rPr>
              <a:t>O)</a:t>
            </a:r>
            <a:r>
              <a:rPr sz="2400" spc="5" dirty="0">
                <a:latin typeface="Times New Roman"/>
                <a:cs typeface="Times New Roman"/>
              </a:rPr>
              <a:t> </a:t>
            </a:r>
            <a:r>
              <a:rPr sz="2400" dirty="0">
                <a:latin typeface="Times New Roman"/>
                <a:cs typeface="Times New Roman"/>
              </a:rPr>
              <a:t>= </a:t>
            </a:r>
            <a:r>
              <a:rPr sz="2400" spc="-5" dirty="0">
                <a:latin typeface="Times New Roman"/>
                <a:cs typeface="Times New Roman"/>
              </a:rPr>
              <a:t>n(Na</a:t>
            </a:r>
            <a:r>
              <a:rPr sz="2400" spc="-7" baseline="-20833" dirty="0">
                <a:latin typeface="Times New Roman"/>
                <a:cs typeface="Times New Roman"/>
              </a:rPr>
              <a:t>2</a:t>
            </a:r>
            <a:r>
              <a:rPr sz="2400" spc="-5" dirty="0">
                <a:latin typeface="Times New Roman"/>
                <a:cs typeface="Times New Roman"/>
              </a:rPr>
              <a:t>CO</a:t>
            </a:r>
            <a:r>
              <a:rPr sz="2400" spc="-7" baseline="-20833" dirty="0">
                <a:latin typeface="Times New Roman"/>
                <a:cs typeface="Times New Roman"/>
              </a:rPr>
              <a:t>3</a:t>
            </a:r>
            <a:r>
              <a:rPr sz="2400" spc="-5" dirty="0">
                <a:latin typeface="Times New Roman"/>
                <a:cs typeface="Times New Roman"/>
              </a:rPr>
              <a:t>)</a:t>
            </a:r>
            <a:r>
              <a:rPr sz="2400" dirty="0">
                <a:latin typeface="Times New Roman"/>
                <a:cs typeface="Times New Roman"/>
              </a:rPr>
              <a:t> =</a:t>
            </a:r>
            <a:r>
              <a:rPr sz="2400" spc="-5" dirty="0">
                <a:latin typeface="Times New Roman"/>
                <a:cs typeface="Times New Roman"/>
              </a:rPr>
              <a:t> </a:t>
            </a:r>
            <a:r>
              <a:rPr sz="2400" dirty="0">
                <a:latin typeface="Times New Roman"/>
                <a:cs typeface="Times New Roman"/>
              </a:rPr>
              <a:t>0,15 </a:t>
            </a:r>
            <a:r>
              <a:rPr sz="2400" spc="-10" dirty="0">
                <a:latin typeface="Times New Roman"/>
                <a:cs typeface="Times New Roman"/>
              </a:rPr>
              <a:t>моль</a:t>
            </a:r>
            <a:endParaRPr sz="2400">
              <a:latin typeface="Times New Roman"/>
              <a:cs typeface="Times New Roman"/>
            </a:endParaRPr>
          </a:p>
          <a:p>
            <a:pPr marL="266700">
              <a:lnSpc>
                <a:spcPct val="100000"/>
              </a:lnSpc>
              <a:spcBef>
                <a:spcPts val="5"/>
              </a:spcBef>
            </a:pPr>
            <a:r>
              <a:rPr sz="2400" spc="-5" dirty="0">
                <a:latin typeface="Times New Roman"/>
                <a:cs typeface="Times New Roman"/>
              </a:rPr>
              <a:t>M(Na</a:t>
            </a:r>
            <a:r>
              <a:rPr sz="2400" spc="-7" baseline="-20833" dirty="0">
                <a:latin typeface="Times New Roman"/>
                <a:cs typeface="Times New Roman"/>
              </a:rPr>
              <a:t>2</a:t>
            </a:r>
            <a:r>
              <a:rPr sz="2400" spc="-5" dirty="0">
                <a:latin typeface="Times New Roman"/>
                <a:cs typeface="Times New Roman"/>
              </a:rPr>
              <a:t>CO</a:t>
            </a:r>
            <a:r>
              <a:rPr sz="2400" spc="-7" baseline="-20833" dirty="0">
                <a:latin typeface="Times New Roman"/>
                <a:cs typeface="Times New Roman"/>
              </a:rPr>
              <a:t>3</a:t>
            </a:r>
            <a:r>
              <a:rPr sz="2400" spc="-5" dirty="0">
                <a:latin typeface="Times New Roman"/>
                <a:cs typeface="Times New Roman"/>
              </a:rPr>
              <a:t>·10H</a:t>
            </a:r>
            <a:r>
              <a:rPr sz="2400" spc="-7" baseline="-20833" dirty="0">
                <a:latin typeface="Times New Roman"/>
                <a:cs typeface="Times New Roman"/>
              </a:rPr>
              <a:t>2</a:t>
            </a:r>
            <a:r>
              <a:rPr sz="2400" spc="-5" dirty="0">
                <a:latin typeface="Times New Roman"/>
                <a:cs typeface="Times New Roman"/>
              </a:rPr>
              <a:t>O)</a:t>
            </a:r>
            <a:r>
              <a:rPr sz="2400" spc="15" dirty="0">
                <a:latin typeface="Times New Roman"/>
                <a:cs typeface="Times New Roman"/>
              </a:rPr>
              <a:t> </a:t>
            </a:r>
            <a:r>
              <a:rPr sz="2400" dirty="0">
                <a:latin typeface="Times New Roman"/>
                <a:cs typeface="Times New Roman"/>
              </a:rPr>
              <a:t>=</a:t>
            </a:r>
            <a:r>
              <a:rPr sz="2400" spc="5" dirty="0">
                <a:latin typeface="Times New Roman"/>
                <a:cs typeface="Times New Roman"/>
              </a:rPr>
              <a:t> </a:t>
            </a:r>
            <a:r>
              <a:rPr sz="2400" dirty="0">
                <a:latin typeface="Times New Roman"/>
                <a:cs typeface="Times New Roman"/>
              </a:rPr>
              <a:t>286 </a:t>
            </a:r>
            <a:r>
              <a:rPr sz="2400" spc="-10" dirty="0">
                <a:latin typeface="Times New Roman"/>
                <a:cs typeface="Times New Roman"/>
              </a:rPr>
              <a:t>г/моль,</a:t>
            </a:r>
            <a:r>
              <a:rPr sz="2400" spc="5" dirty="0">
                <a:latin typeface="Times New Roman"/>
                <a:cs typeface="Times New Roman"/>
              </a:rPr>
              <a:t> </a:t>
            </a:r>
            <a:r>
              <a:rPr sz="2400" spc="-5" dirty="0">
                <a:latin typeface="Times New Roman"/>
                <a:cs typeface="Times New Roman"/>
              </a:rPr>
              <a:t>m(Na</a:t>
            </a:r>
            <a:r>
              <a:rPr sz="2400" spc="-7" baseline="-20833" dirty="0">
                <a:latin typeface="Times New Roman"/>
                <a:cs typeface="Times New Roman"/>
              </a:rPr>
              <a:t>2</a:t>
            </a:r>
            <a:r>
              <a:rPr sz="2400" spc="-5" dirty="0">
                <a:latin typeface="Times New Roman"/>
                <a:cs typeface="Times New Roman"/>
              </a:rPr>
              <a:t>CO</a:t>
            </a:r>
            <a:r>
              <a:rPr sz="2400" spc="-7" baseline="-20833" dirty="0">
                <a:latin typeface="Times New Roman"/>
                <a:cs typeface="Times New Roman"/>
              </a:rPr>
              <a:t>3</a:t>
            </a:r>
            <a:r>
              <a:rPr sz="2400" spc="-5" dirty="0">
                <a:latin typeface="Times New Roman"/>
                <a:cs typeface="Times New Roman"/>
              </a:rPr>
              <a:t>·10H</a:t>
            </a:r>
            <a:r>
              <a:rPr sz="2400" spc="-7" baseline="-20833" dirty="0">
                <a:latin typeface="Times New Roman"/>
                <a:cs typeface="Times New Roman"/>
              </a:rPr>
              <a:t>2</a:t>
            </a:r>
            <a:r>
              <a:rPr sz="2400" spc="-5" dirty="0">
                <a:latin typeface="Times New Roman"/>
                <a:cs typeface="Times New Roman"/>
              </a:rPr>
              <a:t>O)</a:t>
            </a:r>
            <a:r>
              <a:rPr sz="2400" spc="35" dirty="0">
                <a:latin typeface="Times New Roman"/>
                <a:cs typeface="Times New Roman"/>
              </a:rPr>
              <a:t> </a:t>
            </a:r>
            <a:r>
              <a:rPr sz="2400" dirty="0">
                <a:latin typeface="Times New Roman"/>
                <a:cs typeface="Times New Roman"/>
              </a:rPr>
              <a:t>=</a:t>
            </a:r>
            <a:r>
              <a:rPr sz="2400" spc="-5" dirty="0">
                <a:latin typeface="Times New Roman"/>
                <a:cs typeface="Times New Roman"/>
              </a:rPr>
              <a:t> </a:t>
            </a:r>
            <a:r>
              <a:rPr sz="2400" dirty="0">
                <a:latin typeface="Times New Roman"/>
                <a:cs typeface="Times New Roman"/>
              </a:rPr>
              <a:t>0,15·286</a:t>
            </a:r>
            <a:r>
              <a:rPr sz="2400" spc="5" dirty="0">
                <a:latin typeface="Times New Roman"/>
                <a:cs typeface="Times New Roman"/>
              </a:rPr>
              <a:t> </a:t>
            </a:r>
            <a:r>
              <a:rPr sz="2400" dirty="0">
                <a:latin typeface="Times New Roman"/>
                <a:cs typeface="Times New Roman"/>
              </a:rPr>
              <a:t>=</a:t>
            </a:r>
            <a:r>
              <a:rPr sz="2400" spc="-5" dirty="0">
                <a:latin typeface="Times New Roman"/>
                <a:cs typeface="Times New Roman"/>
              </a:rPr>
              <a:t> </a:t>
            </a:r>
            <a:r>
              <a:rPr sz="2400" dirty="0">
                <a:latin typeface="Times New Roman"/>
                <a:cs typeface="Times New Roman"/>
              </a:rPr>
              <a:t>42,9</a:t>
            </a:r>
            <a:r>
              <a:rPr sz="2400" spc="-15" dirty="0">
                <a:latin typeface="Times New Roman"/>
                <a:cs typeface="Times New Roman"/>
              </a:rPr>
              <a:t> </a:t>
            </a:r>
            <a:r>
              <a:rPr sz="2400" dirty="0">
                <a:latin typeface="Times New Roman"/>
                <a:cs typeface="Times New Roman"/>
              </a:rPr>
              <a:t>г</a:t>
            </a:r>
            <a:endParaRPr sz="2400">
              <a:latin typeface="Times New Roman"/>
              <a:cs typeface="Times New Roman"/>
            </a:endParaRPr>
          </a:p>
          <a:p>
            <a:pPr marL="368300" indent="-330835">
              <a:lnSpc>
                <a:spcPct val="100000"/>
              </a:lnSpc>
              <a:buAutoNum type="arabicParenR" startAt="5"/>
              <a:tabLst>
                <a:tab pos="368935" algn="l"/>
              </a:tabLst>
            </a:pPr>
            <a:r>
              <a:rPr sz="2400" spc="-5" dirty="0">
                <a:latin typeface="Times New Roman"/>
                <a:cs typeface="Times New Roman"/>
              </a:rPr>
              <a:t>По</a:t>
            </a:r>
            <a:r>
              <a:rPr sz="2400" spc="-20" dirty="0">
                <a:latin typeface="Times New Roman"/>
                <a:cs typeface="Times New Roman"/>
              </a:rPr>
              <a:t> </a:t>
            </a:r>
            <a:r>
              <a:rPr sz="2400" dirty="0">
                <a:latin typeface="Times New Roman"/>
                <a:cs typeface="Times New Roman"/>
              </a:rPr>
              <a:t>уравнению</a:t>
            </a:r>
            <a:r>
              <a:rPr sz="2400" spc="-30" dirty="0">
                <a:latin typeface="Times New Roman"/>
                <a:cs typeface="Times New Roman"/>
              </a:rPr>
              <a:t> </a:t>
            </a:r>
            <a:r>
              <a:rPr sz="2400" dirty="0">
                <a:latin typeface="Times New Roman"/>
                <a:cs typeface="Times New Roman"/>
              </a:rPr>
              <a:t>(3):</a:t>
            </a:r>
            <a:endParaRPr sz="2400">
              <a:latin typeface="Times New Roman"/>
              <a:cs typeface="Times New Roman"/>
            </a:endParaRPr>
          </a:p>
          <a:p>
            <a:pPr marL="266700">
              <a:lnSpc>
                <a:spcPct val="100000"/>
              </a:lnSpc>
            </a:pPr>
            <a:r>
              <a:rPr sz="2400" dirty="0">
                <a:latin typeface="Times New Roman"/>
                <a:cs typeface="Times New Roman"/>
              </a:rPr>
              <a:t>а)</a:t>
            </a:r>
            <a:r>
              <a:rPr sz="2400" spc="-5" dirty="0">
                <a:latin typeface="Times New Roman"/>
                <a:cs typeface="Times New Roman"/>
              </a:rPr>
              <a:t> n(NaCl) </a:t>
            </a:r>
            <a:r>
              <a:rPr sz="2400" dirty="0">
                <a:latin typeface="Times New Roman"/>
                <a:cs typeface="Times New Roman"/>
              </a:rPr>
              <a:t>=</a:t>
            </a:r>
            <a:r>
              <a:rPr sz="2400" spc="-5" dirty="0">
                <a:latin typeface="Times New Roman"/>
                <a:cs typeface="Times New Roman"/>
              </a:rPr>
              <a:t> 2n(Na</a:t>
            </a:r>
            <a:r>
              <a:rPr sz="2400" spc="-7" baseline="-20833" dirty="0">
                <a:latin typeface="Times New Roman"/>
                <a:cs typeface="Times New Roman"/>
              </a:rPr>
              <a:t>2</a:t>
            </a:r>
            <a:r>
              <a:rPr sz="2400" spc="-5" dirty="0">
                <a:latin typeface="Times New Roman"/>
                <a:cs typeface="Times New Roman"/>
              </a:rPr>
              <a:t>CO</a:t>
            </a:r>
            <a:r>
              <a:rPr sz="2400" spc="-7" baseline="-20833" dirty="0">
                <a:latin typeface="Times New Roman"/>
                <a:cs typeface="Times New Roman"/>
              </a:rPr>
              <a:t>3</a:t>
            </a:r>
            <a:r>
              <a:rPr sz="2400" spc="-5" dirty="0">
                <a:latin typeface="Times New Roman"/>
                <a:cs typeface="Times New Roman"/>
              </a:rPr>
              <a:t>)</a:t>
            </a:r>
            <a:r>
              <a:rPr sz="2400" dirty="0">
                <a:latin typeface="Times New Roman"/>
                <a:cs typeface="Times New Roman"/>
              </a:rPr>
              <a:t> = 0,15·2/1</a:t>
            </a:r>
            <a:r>
              <a:rPr sz="2400" spc="-25" dirty="0">
                <a:latin typeface="Times New Roman"/>
                <a:cs typeface="Times New Roman"/>
              </a:rPr>
              <a:t> </a:t>
            </a:r>
            <a:r>
              <a:rPr sz="2400" dirty="0">
                <a:latin typeface="Times New Roman"/>
                <a:cs typeface="Times New Roman"/>
              </a:rPr>
              <a:t>= 0,3</a:t>
            </a:r>
            <a:r>
              <a:rPr sz="2400" spc="-10" dirty="0">
                <a:latin typeface="Times New Roman"/>
                <a:cs typeface="Times New Roman"/>
              </a:rPr>
              <a:t> моль</a:t>
            </a:r>
            <a:endParaRPr sz="2400">
              <a:latin typeface="Times New Roman"/>
              <a:cs typeface="Times New Roman"/>
            </a:endParaRPr>
          </a:p>
          <a:p>
            <a:pPr marL="266700" marR="30480" indent="228600">
              <a:lnSpc>
                <a:spcPct val="100000"/>
              </a:lnSpc>
            </a:pPr>
            <a:r>
              <a:rPr sz="2400" spc="-5" dirty="0">
                <a:latin typeface="Times New Roman"/>
                <a:cs typeface="Times New Roman"/>
              </a:rPr>
              <a:t>n(Cl</a:t>
            </a:r>
            <a:r>
              <a:rPr sz="2400" spc="-7" baseline="24305" dirty="0">
                <a:latin typeface="Times New Roman"/>
                <a:cs typeface="Times New Roman"/>
              </a:rPr>
              <a:t>-</a:t>
            </a:r>
            <a:r>
              <a:rPr sz="2400" spc="-5" dirty="0">
                <a:latin typeface="Times New Roman"/>
                <a:cs typeface="Times New Roman"/>
              </a:rPr>
              <a:t>)</a:t>
            </a:r>
            <a:r>
              <a:rPr sz="2400" spc="-7" baseline="-20833" dirty="0">
                <a:latin typeface="Times New Roman"/>
                <a:cs typeface="Times New Roman"/>
              </a:rPr>
              <a:t>(NaCl)</a:t>
            </a:r>
            <a:r>
              <a:rPr sz="2400" spc="322" baseline="-20833" dirty="0">
                <a:latin typeface="Times New Roman"/>
                <a:cs typeface="Times New Roman"/>
              </a:rPr>
              <a:t> </a:t>
            </a:r>
            <a:r>
              <a:rPr sz="2400" dirty="0">
                <a:latin typeface="Times New Roman"/>
                <a:cs typeface="Times New Roman"/>
              </a:rPr>
              <a:t>=</a:t>
            </a:r>
            <a:r>
              <a:rPr sz="2400" spc="-10" dirty="0">
                <a:latin typeface="Times New Roman"/>
                <a:cs typeface="Times New Roman"/>
              </a:rPr>
              <a:t> </a:t>
            </a:r>
            <a:r>
              <a:rPr sz="2400" dirty="0">
                <a:latin typeface="Times New Roman"/>
                <a:cs typeface="Times New Roman"/>
              </a:rPr>
              <a:t>0,3 </a:t>
            </a:r>
            <a:r>
              <a:rPr sz="2400" spc="-10" dirty="0">
                <a:latin typeface="Times New Roman"/>
                <a:cs typeface="Times New Roman"/>
              </a:rPr>
              <a:t>моль,</a:t>
            </a:r>
            <a:r>
              <a:rPr sz="2400" spc="5" dirty="0">
                <a:latin typeface="Times New Roman"/>
                <a:cs typeface="Times New Roman"/>
              </a:rPr>
              <a:t> </a:t>
            </a:r>
            <a:r>
              <a:rPr sz="2400" spc="-5" dirty="0">
                <a:latin typeface="Times New Roman"/>
                <a:cs typeface="Times New Roman"/>
              </a:rPr>
              <a:t>M(Cl</a:t>
            </a:r>
            <a:r>
              <a:rPr sz="2400" spc="-7" baseline="24305" dirty="0">
                <a:latin typeface="Times New Roman"/>
                <a:cs typeface="Times New Roman"/>
              </a:rPr>
              <a:t>-</a:t>
            </a:r>
            <a:r>
              <a:rPr sz="2400" spc="-5" dirty="0">
                <a:latin typeface="Times New Roman"/>
                <a:cs typeface="Times New Roman"/>
              </a:rPr>
              <a:t>)</a:t>
            </a:r>
            <a:r>
              <a:rPr sz="2400" dirty="0">
                <a:latin typeface="Times New Roman"/>
                <a:cs typeface="Times New Roman"/>
              </a:rPr>
              <a:t> =</a:t>
            </a:r>
            <a:r>
              <a:rPr sz="2400" spc="-5" dirty="0">
                <a:latin typeface="Times New Roman"/>
                <a:cs typeface="Times New Roman"/>
              </a:rPr>
              <a:t> </a:t>
            </a:r>
            <a:r>
              <a:rPr sz="2400" dirty="0">
                <a:latin typeface="Times New Roman"/>
                <a:cs typeface="Times New Roman"/>
              </a:rPr>
              <a:t>35,5 </a:t>
            </a:r>
            <a:r>
              <a:rPr sz="2400" spc="-10" dirty="0">
                <a:latin typeface="Times New Roman"/>
                <a:cs typeface="Times New Roman"/>
              </a:rPr>
              <a:t>г/моль,</a:t>
            </a:r>
            <a:r>
              <a:rPr sz="2400" spc="10" dirty="0">
                <a:latin typeface="Times New Roman"/>
                <a:cs typeface="Times New Roman"/>
              </a:rPr>
              <a:t> </a:t>
            </a:r>
            <a:r>
              <a:rPr sz="2400" spc="-5" dirty="0">
                <a:latin typeface="Times New Roman"/>
                <a:cs typeface="Times New Roman"/>
              </a:rPr>
              <a:t>m(Cl</a:t>
            </a:r>
            <a:r>
              <a:rPr sz="2400" spc="-7" baseline="24305" dirty="0">
                <a:latin typeface="Times New Roman"/>
                <a:cs typeface="Times New Roman"/>
              </a:rPr>
              <a:t>-</a:t>
            </a:r>
            <a:r>
              <a:rPr sz="2400" spc="-5" dirty="0">
                <a:latin typeface="Times New Roman"/>
                <a:cs typeface="Times New Roman"/>
              </a:rPr>
              <a:t>)</a:t>
            </a:r>
            <a:r>
              <a:rPr sz="2400" spc="-7" baseline="-20833" dirty="0">
                <a:latin typeface="Times New Roman"/>
                <a:cs typeface="Times New Roman"/>
              </a:rPr>
              <a:t>(NaCl)</a:t>
            </a:r>
            <a:r>
              <a:rPr sz="2400" spc="345" baseline="-20833" dirty="0">
                <a:latin typeface="Times New Roman"/>
                <a:cs typeface="Times New Roman"/>
              </a:rPr>
              <a:t> </a:t>
            </a:r>
            <a:r>
              <a:rPr sz="2400" dirty="0">
                <a:latin typeface="Times New Roman"/>
                <a:cs typeface="Times New Roman"/>
              </a:rPr>
              <a:t>=</a:t>
            </a:r>
            <a:r>
              <a:rPr sz="2400" spc="-10" dirty="0">
                <a:latin typeface="Times New Roman"/>
                <a:cs typeface="Times New Roman"/>
              </a:rPr>
              <a:t> </a:t>
            </a:r>
            <a:r>
              <a:rPr sz="2400" dirty="0">
                <a:latin typeface="Times New Roman"/>
                <a:cs typeface="Times New Roman"/>
              </a:rPr>
              <a:t>0,3·35,5 =</a:t>
            </a:r>
            <a:r>
              <a:rPr sz="2400" spc="-10" dirty="0">
                <a:latin typeface="Times New Roman"/>
                <a:cs typeface="Times New Roman"/>
              </a:rPr>
              <a:t> </a:t>
            </a:r>
            <a:r>
              <a:rPr sz="2400" dirty="0">
                <a:latin typeface="Times New Roman"/>
                <a:cs typeface="Times New Roman"/>
              </a:rPr>
              <a:t>10,65 г </a:t>
            </a:r>
            <a:r>
              <a:rPr sz="2400" spc="-585" dirty="0">
                <a:latin typeface="Times New Roman"/>
                <a:cs typeface="Times New Roman"/>
              </a:rPr>
              <a:t> </a:t>
            </a:r>
            <a:r>
              <a:rPr sz="2400" dirty="0">
                <a:latin typeface="Times New Roman"/>
                <a:cs typeface="Times New Roman"/>
              </a:rPr>
              <a:t>б) </a:t>
            </a:r>
            <a:r>
              <a:rPr sz="2400" spc="-5" dirty="0">
                <a:latin typeface="Times New Roman"/>
                <a:cs typeface="Times New Roman"/>
              </a:rPr>
              <a:t>n(CaCO</a:t>
            </a:r>
            <a:r>
              <a:rPr sz="2400" spc="-7" baseline="-20833" dirty="0">
                <a:latin typeface="Times New Roman"/>
                <a:cs typeface="Times New Roman"/>
              </a:rPr>
              <a:t>3</a:t>
            </a:r>
            <a:r>
              <a:rPr sz="2400" spc="-5" dirty="0">
                <a:latin typeface="Times New Roman"/>
                <a:cs typeface="Times New Roman"/>
              </a:rPr>
              <a:t>)</a:t>
            </a:r>
            <a:r>
              <a:rPr sz="2400" dirty="0">
                <a:latin typeface="Times New Roman"/>
                <a:cs typeface="Times New Roman"/>
              </a:rPr>
              <a:t> = </a:t>
            </a:r>
            <a:r>
              <a:rPr sz="2400" spc="-5" dirty="0">
                <a:latin typeface="Times New Roman"/>
                <a:cs typeface="Times New Roman"/>
              </a:rPr>
              <a:t>n(CaCl</a:t>
            </a:r>
            <a:r>
              <a:rPr sz="2400" spc="-7" baseline="-20833" dirty="0">
                <a:latin typeface="Times New Roman"/>
                <a:cs typeface="Times New Roman"/>
              </a:rPr>
              <a:t>2</a:t>
            </a:r>
            <a:r>
              <a:rPr sz="2400" spc="-5" dirty="0">
                <a:latin typeface="Times New Roman"/>
                <a:cs typeface="Times New Roman"/>
              </a:rPr>
              <a:t>)</a:t>
            </a:r>
            <a:r>
              <a:rPr sz="2400" spc="-10" dirty="0">
                <a:latin typeface="Times New Roman"/>
                <a:cs typeface="Times New Roman"/>
              </a:rPr>
              <a:t> </a:t>
            </a:r>
            <a:r>
              <a:rPr sz="2400" dirty="0">
                <a:latin typeface="Times New Roman"/>
                <a:cs typeface="Times New Roman"/>
              </a:rPr>
              <a:t>=</a:t>
            </a:r>
            <a:r>
              <a:rPr sz="2400" spc="-15" dirty="0">
                <a:latin typeface="Times New Roman"/>
                <a:cs typeface="Times New Roman"/>
              </a:rPr>
              <a:t> </a:t>
            </a:r>
            <a:r>
              <a:rPr sz="2400" spc="-5" dirty="0">
                <a:latin typeface="Times New Roman"/>
                <a:cs typeface="Times New Roman"/>
              </a:rPr>
              <a:t>n(Na</a:t>
            </a:r>
            <a:r>
              <a:rPr sz="2400" spc="-7" baseline="-20833" dirty="0">
                <a:latin typeface="Times New Roman"/>
                <a:cs typeface="Times New Roman"/>
              </a:rPr>
              <a:t>2</a:t>
            </a:r>
            <a:r>
              <a:rPr sz="2400" spc="-5" dirty="0">
                <a:latin typeface="Times New Roman"/>
                <a:cs typeface="Times New Roman"/>
              </a:rPr>
              <a:t>CO</a:t>
            </a:r>
            <a:r>
              <a:rPr sz="2400" spc="-7" baseline="-20833" dirty="0">
                <a:latin typeface="Times New Roman"/>
                <a:cs typeface="Times New Roman"/>
              </a:rPr>
              <a:t>3</a:t>
            </a:r>
            <a:r>
              <a:rPr sz="2400" spc="-5" dirty="0">
                <a:latin typeface="Times New Roman"/>
                <a:cs typeface="Times New Roman"/>
              </a:rPr>
              <a:t>)</a:t>
            </a:r>
            <a:r>
              <a:rPr sz="2400" dirty="0">
                <a:latin typeface="Times New Roman"/>
                <a:cs typeface="Times New Roman"/>
              </a:rPr>
              <a:t> =</a:t>
            </a:r>
            <a:r>
              <a:rPr sz="2400" spc="5" dirty="0">
                <a:latin typeface="Times New Roman"/>
                <a:cs typeface="Times New Roman"/>
              </a:rPr>
              <a:t> </a:t>
            </a:r>
            <a:r>
              <a:rPr sz="2400" dirty="0">
                <a:latin typeface="Times New Roman"/>
                <a:cs typeface="Times New Roman"/>
              </a:rPr>
              <a:t>0,15</a:t>
            </a:r>
            <a:r>
              <a:rPr sz="2400" spc="-5" dirty="0">
                <a:latin typeface="Times New Roman"/>
                <a:cs typeface="Times New Roman"/>
              </a:rPr>
              <a:t> </a:t>
            </a:r>
            <a:r>
              <a:rPr sz="2400" spc="-10" dirty="0">
                <a:latin typeface="Times New Roman"/>
                <a:cs typeface="Times New Roman"/>
              </a:rPr>
              <a:t>моль</a:t>
            </a:r>
            <a:endParaRPr sz="2400">
              <a:latin typeface="Times New Roman"/>
              <a:cs typeface="Times New Roman"/>
            </a:endParaRPr>
          </a:p>
          <a:p>
            <a:pPr marL="495300">
              <a:lnSpc>
                <a:spcPct val="100000"/>
              </a:lnSpc>
            </a:pPr>
            <a:r>
              <a:rPr sz="2400" spc="-5" dirty="0">
                <a:latin typeface="Times New Roman"/>
                <a:cs typeface="Times New Roman"/>
              </a:rPr>
              <a:t>M(CaCO</a:t>
            </a:r>
            <a:r>
              <a:rPr sz="2400" spc="-7" baseline="-20833" dirty="0">
                <a:latin typeface="Times New Roman"/>
                <a:cs typeface="Times New Roman"/>
              </a:rPr>
              <a:t>3</a:t>
            </a:r>
            <a:r>
              <a:rPr sz="2400" spc="-5" dirty="0">
                <a:latin typeface="Times New Roman"/>
                <a:cs typeface="Times New Roman"/>
              </a:rPr>
              <a:t>) </a:t>
            </a:r>
            <a:r>
              <a:rPr sz="2400" dirty="0">
                <a:latin typeface="Times New Roman"/>
                <a:cs typeface="Times New Roman"/>
              </a:rPr>
              <a:t>= 100</a:t>
            </a:r>
            <a:r>
              <a:rPr sz="2400" spc="-5" dirty="0">
                <a:latin typeface="Times New Roman"/>
                <a:cs typeface="Times New Roman"/>
              </a:rPr>
              <a:t> </a:t>
            </a:r>
            <a:r>
              <a:rPr sz="2400" spc="-10" dirty="0">
                <a:latin typeface="Times New Roman"/>
                <a:cs typeface="Times New Roman"/>
              </a:rPr>
              <a:t>г/моль,</a:t>
            </a:r>
            <a:r>
              <a:rPr sz="2400" spc="-5" dirty="0">
                <a:latin typeface="Times New Roman"/>
                <a:cs typeface="Times New Roman"/>
              </a:rPr>
              <a:t> m(CaCO</a:t>
            </a:r>
            <a:r>
              <a:rPr sz="2400" spc="-7" baseline="-20833" dirty="0">
                <a:latin typeface="Times New Roman"/>
                <a:cs typeface="Times New Roman"/>
              </a:rPr>
              <a:t>3</a:t>
            </a:r>
            <a:r>
              <a:rPr sz="2400" spc="-5" dirty="0">
                <a:latin typeface="Times New Roman"/>
                <a:cs typeface="Times New Roman"/>
              </a:rPr>
              <a:t>)</a:t>
            </a:r>
            <a:r>
              <a:rPr sz="2400" spc="5" dirty="0">
                <a:latin typeface="Times New Roman"/>
                <a:cs typeface="Times New Roman"/>
              </a:rPr>
              <a:t> </a:t>
            </a:r>
            <a:r>
              <a:rPr sz="2400" dirty="0">
                <a:latin typeface="Times New Roman"/>
                <a:cs typeface="Times New Roman"/>
              </a:rPr>
              <a:t>=</a:t>
            </a:r>
            <a:r>
              <a:rPr sz="2400" spc="-5" dirty="0">
                <a:latin typeface="Times New Roman"/>
                <a:cs typeface="Times New Roman"/>
              </a:rPr>
              <a:t> </a:t>
            </a:r>
            <a:r>
              <a:rPr sz="2400" dirty="0">
                <a:latin typeface="Times New Roman"/>
                <a:cs typeface="Times New Roman"/>
              </a:rPr>
              <a:t>0,15·100 =</a:t>
            </a:r>
            <a:r>
              <a:rPr sz="2400" spc="-15" dirty="0">
                <a:latin typeface="Times New Roman"/>
                <a:cs typeface="Times New Roman"/>
              </a:rPr>
              <a:t> </a:t>
            </a:r>
            <a:r>
              <a:rPr sz="2400" dirty="0">
                <a:latin typeface="Times New Roman"/>
                <a:cs typeface="Times New Roman"/>
              </a:rPr>
              <a:t>15</a:t>
            </a:r>
            <a:r>
              <a:rPr sz="2400" spc="-5" dirty="0">
                <a:latin typeface="Times New Roman"/>
                <a:cs typeface="Times New Roman"/>
              </a:rPr>
              <a:t> </a:t>
            </a:r>
            <a:r>
              <a:rPr sz="2400" dirty="0">
                <a:latin typeface="Times New Roman"/>
                <a:cs typeface="Times New Roman"/>
              </a:rPr>
              <a:t>г</a:t>
            </a:r>
            <a:endParaRPr sz="2400">
              <a:latin typeface="Times New Roman"/>
              <a:cs typeface="Times New Roman"/>
            </a:endParaRPr>
          </a:p>
        </p:txBody>
      </p:sp>
      <p:sp>
        <p:nvSpPr>
          <p:cNvPr id="3" name="object 3"/>
          <p:cNvSpPr txBox="1"/>
          <p:nvPr/>
        </p:nvSpPr>
        <p:spPr>
          <a:xfrm>
            <a:off x="466750" y="76326"/>
            <a:ext cx="10423525" cy="1000760"/>
          </a:xfrm>
          <a:prstGeom prst="rect">
            <a:avLst/>
          </a:prstGeom>
        </p:spPr>
        <p:txBody>
          <a:bodyPr vert="horz" wrap="square" lIns="0" tIns="12065" rIns="0" bIns="0" rtlCol="0">
            <a:spAutoFit/>
          </a:bodyPr>
          <a:lstStyle/>
          <a:p>
            <a:pPr marL="12700">
              <a:lnSpc>
                <a:spcPct val="100000"/>
              </a:lnSpc>
              <a:spcBef>
                <a:spcPts val="95"/>
              </a:spcBef>
            </a:pPr>
            <a:r>
              <a:rPr sz="1600" b="1" spc="-5" dirty="0">
                <a:latin typeface="Calibri"/>
                <a:cs typeface="Calibri"/>
              </a:rPr>
              <a:t>Пример</a:t>
            </a:r>
            <a:r>
              <a:rPr sz="1600" b="1" spc="20" dirty="0">
                <a:latin typeface="Calibri"/>
                <a:cs typeface="Calibri"/>
              </a:rPr>
              <a:t> </a:t>
            </a:r>
            <a:r>
              <a:rPr sz="1600" b="1" spc="-5" dirty="0">
                <a:latin typeface="Calibri"/>
                <a:cs typeface="Calibri"/>
              </a:rPr>
              <a:t>5.</a:t>
            </a:r>
            <a:r>
              <a:rPr sz="1600" b="1" spc="5" dirty="0">
                <a:latin typeface="Calibri"/>
                <a:cs typeface="Calibri"/>
              </a:rPr>
              <a:t> </a:t>
            </a:r>
            <a:r>
              <a:rPr sz="1600" spc="-10" dirty="0">
                <a:latin typeface="Calibri"/>
                <a:cs typeface="Calibri"/>
              </a:rPr>
              <a:t>Смесь</a:t>
            </a:r>
            <a:r>
              <a:rPr sz="1600" spc="20" dirty="0">
                <a:latin typeface="Calibri"/>
                <a:cs typeface="Calibri"/>
              </a:rPr>
              <a:t> </a:t>
            </a:r>
            <a:r>
              <a:rPr sz="1600" spc="-5" dirty="0">
                <a:latin typeface="Calibri"/>
                <a:cs typeface="Calibri"/>
              </a:rPr>
              <a:t>гексагидрата</a:t>
            </a:r>
            <a:r>
              <a:rPr sz="1600" spc="-15" dirty="0">
                <a:latin typeface="Calibri"/>
                <a:cs typeface="Calibri"/>
              </a:rPr>
              <a:t> </a:t>
            </a:r>
            <a:r>
              <a:rPr sz="1600" spc="-10" dirty="0">
                <a:latin typeface="Calibri"/>
                <a:cs typeface="Calibri"/>
              </a:rPr>
              <a:t>хлорида</a:t>
            </a:r>
            <a:r>
              <a:rPr sz="1600" spc="-5" dirty="0">
                <a:latin typeface="Calibri"/>
                <a:cs typeface="Calibri"/>
              </a:rPr>
              <a:t> </a:t>
            </a:r>
            <a:r>
              <a:rPr sz="1600" spc="-10" dirty="0">
                <a:latin typeface="Calibri"/>
                <a:cs typeface="Calibri"/>
              </a:rPr>
              <a:t>кальция</a:t>
            </a:r>
            <a:r>
              <a:rPr sz="1600" spc="5" dirty="0">
                <a:latin typeface="Calibri"/>
                <a:cs typeface="Calibri"/>
              </a:rPr>
              <a:t> </a:t>
            </a:r>
            <a:r>
              <a:rPr sz="1600" spc="-5" dirty="0">
                <a:latin typeface="Calibri"/>
                <a:cs typeface="Calibri"/>
              </a:rPr>
              <a:t>и</a:t>
            </a:r>
            <a:r>
              <a:rPr sz="1600" spc="10" dirty="0">
                <a:latin typeface="Calibri"/>
                <a:cs typeface="Calibri"/>
              </a:rPr>
              <a:t> </a:t>
            </a:r>
            <a:r>
              <a:rPr sz="1600" spc="-10" dirty="0">
                <a:latin typeface="Calibri"/>
                <a:cs typeface="Calibri"/>
              </a:rPr>
              <a:t>декагидрата </a:t>
            </a:r>
            <a:r>
              <a:rPr sz="1600" spc="-5" dirty="0">
                <a:latin typeface="Calibri"/>
                <a:cs typeface="Calibri"/>
              </a:rPr>
              <a:t>карбоната</a:t>
            </a:r>
            <a:r>
              <a:rPr sz="1600" spc="-20" dirty="0">
                <a:latin typeface="Calibri"/>
                <a:cs typeface="Calibri"/>
              </a:rPr>
              <a:t> </a:t>
            </a:r>
            <a:r>
              <a:rPr sz="1600" spc="-5" dirty="0">
                <a:latin typeface="Calibri"/>
                <a:cs typeface="Calibri"/>
              </a:rPr>
              <a:t>натрия,</a:t>
            </a:r>
            <a:r>
              <a:rPr sz="1600" dirty="0">
                <a:latin typeface="Calibri"/>
                <a:cs typeface="Calibri"/>
              </a:rPr>
              <a:t> </a:t>
            </a:r>
            <a:r>
              <a:rPr sz="1600" spc="-15" dirty="0">
                <a:latin typeface="Calibri"/>
                <a:cs typeface="Calibri"/>
              </a:rPr>
              <a:t>содержащую</a:t>
            </a:r>
            <a:r>
              <a:rPr sz="1600" spc="10" dirty="0">
                <a:latin typeface="Calibri"/>
                <a:cs typeface="Calibri"/>
              </a:rPr>
              <a:t> </a:t>
            </a:r>
            <a:r>
              <a:rPr sz="1600" spc="-5" dirty="0">
                <a:latin typeface="Calibri"/>
                <a:cs typeface="Calibri"/>
              </a:rPr>
              <a:t>43,2</a:t>
            </a:r>
            <a:r>
              <a:rPr sz="1600" spc="30" dirty="0">
                <a:latin typeface="Calibri"/>
                <a:cs typeface="Calibri"/>
              </a:rPr>
              <a:t> </a:t>
            </a:r>
            <a:r>
              <a:rPr sz="1600" spc="-5" dirty="0">
                <a:latin typeface="Calibri"/>
                <a:cs typeface="Calibri"/>
              </a:rPr>
              <a:t>г</a:t>
            </a:r>
            <a:endParaRPr sz="1600">
              <a:latin typeface="Calibri"/>
              <a:cs typeface="Calibri"/>
            </a:endParaRPr>
          </a:p>
          <a:p>
            <a:pPr marL="12700">
              <a:lnSpc>
                <a:spcPct val="100000"/>
              </a:lnSpc>
            </a:pPr>
            <a:r>
              <a:rPr sz="1600" spc="-5" dirty="0">
                <a:latin typeface="Calibri"/>
                <a:cs typeface="Calibri"/>
              </a:rPr>
              <a:t>кристаллизационной</a:t>
            </a:r>
            <a:r>
              <a:rPr sz="1600" spc="-15" dirty="0">
                <a:latin typeface="Calibri"/>
                <a:cs typeface="Calibri"/>
              </a:rPr>
              <a:t> воды,</a:t>
            </a:r>
            <a:r>
              <a:rPr sz="1600" spc="10" dirty="0">
                <a:latin typeface="Calibri"/>
                <a:cs typeface="Calibri"/>
              </a:rPr>
              <a:t> </a:t>
            </a:r>
            <a:r>
              <a:rPr sz="1600" spc="-5" dirty="0">
                <a:latin typeface="Calibri"/>
                <a:cs typeface="Calibri"/>
              </a:rPr>
              <a:t>растворили</a:t>
            </a:r>
            <a:r>
              <a:rPr sz="1600" spc="-15" dirty="0">
                <a:latin typeface="Calibri"/>
                <a:cs typeface="Calibri"/>
              </a:rPr>
              <a:t> </a:t>
            </a:r>
            <a:r>
              <a:rPr sz="1600" spc="-5" dirty="0">
                <a:latin typeface="Calibri"/>
                <a:cs typeface="Calibri"/>
              </a:rPr>
              <a:t>в</a:t>
            </a:r>
            <a:r>
              <a:rPr sz="1600" dirty="0">
                <a:latin typeface="Calibri"/>
                <a:cs typeface="Calibri"/>
              </a:rPr>
              <a:t> </a:t>
            </a:r>
            <a:r>
              <a:rPr sz="1600" spc="-10" dirty="0">
                <a:latin typeface="Calibri"/>
                <a:cs typeface="Calibri"/>
              </a:rPr>
              <a:t>250</a:t>
            </a:r>
            <a:r>
              <a:rPr sz="1600" spc="30" dirty="0">
                <a:latin typeface="Calibri"/>
                <a:cs typeface="Calibri"/>
              </a:rPr>
              <a:t> </a:t>
            </a:r>
            <a:r>
              <a:rPr sz="1600" spc="-5" dirty="0">
                <a:latin typeface="Calibri"/>
                <a:cs typeface="Calibri"/>
              </a:rPr>
              <a:t>мл </a:t>
            </a:r>
            <a:r>
              <a:rPr sz="1600" spc="-15" dirty="0">
                <a:latin typeface="Calibri"/>
                <a:cs typeface="Calibri"/>
              </a:rPr>
              <a:t>воды,</a:t>
            </a:r>
            <a:r>
              <a:rPr sz="1600" spc="10" dirty="0">
                <a:latin typeface="Calibri"/>
                <a:cs typeface="Calibri"/>
              </a:rPr>
              <a:t> </a:t>
            </a:r>
            <a:r>
              <a:rPr sz="1600" spc="-5" dirty="0">
                <a:latin typeface="Calibri"/>
                <a:cs typeface="Calibri"/>
              </a:rPr>
              <a:t>выпавший </a:t>
            </a:r>
            <a:r>
              <a:rPr sz="1600" spc="-10" dirty="0">
                <a:latin typeface="Calibri"/>
                <a:cs typeface="Calibri"/>
              </a:rPr>
              <a:t>осадок</a:t>
            </a:r>
            <a:r>
              <a:rPr sz="1600" spc="-5" dirty="0">
                <a:latin typeface="Calibri"/>
                <a:cs typeface="Calibri"/>
              </a:rPr>
              <a:t> </a:t>
            </a:r>
            <a:r>
              <a:rPr sz="1600" spc="-20" dirty="0">
                <a:latin typeface="Calibri"/>
                <a:cs typeface="Calibri"/>
              </a:rPr>
              <a:t>отделили.</a:t>
            </a:r>
            <a:r>
              <a:rPr sz="1600" spc="5" dirty="0">
                <a:latin typeface="Calibri"/>
                <a:cs typeface="Calibri"/>
              </a:rPr>
              <a:t> </a:t>
            </a:r>
            <a:r>
              <a:rPr sz="1600" spc="-5" dirty="0">
                <a:latin typeface="Calibri"/>
                <a:cs typeface="Calibri"/>
              </a:rPr>
              <a:t>В</a:t>
            </a:r>
            <a:r>
              <a:rPr sz="1600" spc="5" dirty="0">
                <a:latin typeface="Calibri"/>
                <a:cs typeface="Calibri"/>
              </a:rPr>
              <a:t> </a:t>
            </a:r>
            <a:r>
              <a:rPr sz="1600" spc="-10" dirty="0">
                <a:latin typeface="Calibri"/>
                <a:cs typeface="Calibri"/>
              </a:rPr>
              <a:t>полученном</a:t>
            </a:r>
            <a:r>
              <a:rPr sz="1600" spc="40" dirty="0">
                <a:latin typeface="Calibri"/>
                <a:cs typeface="Calibri"/>
              </a:rPr>
              <a:t> </a:t>
            </a:r>
            <a:r>
              <a:rPr sz="1600" spc="-5" dirty="0">
                <a:latin typeface="Calibri"/>
                <a:cs typeface="Calibri"/>
              </a:rPr>
              <a:t>растворе</a:t>
            </a:r>
            <a:r>
              <a:rPr sz="1600" spc="10" dirty="0">
                <a:latin typeface="Calibri"/>
                <a:cs typeface="Calibri"/>
              </a:rPr>
              <a:t> </a:t>
            </a:r>
            <a:r>
              <a:rPr sz="1600" spc="-5" dirty="0">
                <a:latin typeface="Calibri"/>
                <a:cs typeface="Calibri"/>
              </a:rPr>
              <a:t>не</a:t>
            </a:r>
            <a:endParaRPr sz="1600">
              <a:latin typeface="Calibri"/>
              <a:cs typeface="Calibri"/>
            </a:endParaRPr>
          </a:p>
          <a:p>
            <a:pPr marL="12700">
              <a:lnSpc>
                <a:spcPct val="100000"/>
              </a:lnSpc>
            </a:pPr>
            <a:r>
              <a:rPr sz="1600" spc="-15" dirty="0">
                <a:latin typeface="Calibri"/>
                <a:cs typeface="Calibri"/>
              </a:rPr>
              <a:t>содержалось</a:t>
            </a:r>
            <a:r>
              <a:rPr sz="1600" spc="25" dirty="0">
                <a:latin typeface="Calibri"/>
                <a:cs typeface="Calibri"/>
              </a:rPr>
              <a:t> </a:t>
            </a:r>
            <a:r>
              <a:rPr sz="1600" spc="-5" dirty="0">
                <a:latin typeface="Calibri"/>
                <a:cs typeface="Calibri"/>
              </a:rPr>
              <a:t>ни</a:t>
            </a:r>
            <a:r>
              <a:rPr sz="1600" spc="-10" dirty="0">
                <a:latin typeface="Calibri"/>
                <a:cs typeface="Calibri"/>
              </a:rPr>
              <a:t> </a:t>
            </a:r>
            <a:r>
              <a:rPr sz="1600" spc="-5" dirty="0">
                <a:latin typeface="Calibri"/>
                <a:cs typeface="Calibri"/>
              </a:rPr>
              <a:t>ионов</a:t>
            </a:r>
            <a:r>
              <a:rPr sz="1600" spc="30" dirty="0">
                <a:latin typeface="Calibri"/>
                <a:cs typeface="Calibri"/>
              </a:rPr>
              <a:t> </a:t>
            </a:r>
            <a:r>
              <a:rPr sz="1600" spc="-10" dirty="0">
                <a:latin typeface="Calibri"/>
                <a:cs typeface="Calibri"/>
              </a:rPr>
              <a:t>кальция,</a:t>
            </a:r>
            <a:r>
              <a:rPr sz="1600" spc="5" dirty="0">
                <a:latin typeface="Calibri"/>
                <a:cs typeface="Calibri"/>
              </a:rPr>
              <a:t> </a:t>
            </a:r>
            <a:r>
              <a:rPr sz="1600" spc="-10" dirty="0">
                <a:latin typeface="Calibri"/>
                <a:cs typeface="Calibri"/>
              </a:rPr>
              <a:t>ни</a:t>
            </a:r>
            <a:r>
              <a:rPr sz="1600" spc="5" dirty="0">
                <a:latin typeface="Calibri"/>
                <a:cs typeface="Calibri"/>
              </a:rPr>
              <a:t> </a:t>
            </a:r>
            <a:r>
              <a:rPr sz="1600" spc="-5" dirty="0">
                <a:latin typeface="Calibri"/>
                <a:cs typeface="Calibri"/>
              </a:rPr>
              <a:t>карбонат-ионов.</a:t>
            </a:r>
            <a:r>
              <a:rPr sz="1600" spc="-10" dirty="0">
                <a:latin typeface="Calibri"/>
                <a:cs typeface="Calibri"/>
              </a:rPr>
              <a:t> </a:t>
            </a:r>
            <a:r>
              <a:rPr sz="1600" spc="-5" dirty="0">
                <a:latin typeface="Calibri"/>
                <a:cs typeface="Calibri"/>
              </a:rPr>
              <a:t>К</a:t>
            </a:r>
            <a:r>
              <a:rPr sz="1600" spc="10" dirty="0">
                <a:latin typeface="Calibri"/>
                <a:cs typeface="Calibri"/>
              </a:rPr>
              <a:t> </a:t>
            </a:r>
            <a:r>
              <a:rPr sz="1600" spc="-10" dirty="0">
                <a:latin typeface="Calibri"/>
                <a:cs typeface="Calibri"/>
              </a:rPr>
              <a:t>полученному</a:t>
            </a:r>
            <a:r>
              <a:rPr sz="1600" spc="55" dirty="0">
                <a:latin typeface="Calibri"/>
                <a:cs typeface="Calibri"/>
              </a:rPr>
              <a:t> </a:t>
            </a:r>
            <a:r>
              <a:rPr sz="1600" spc="-5" dirty="0">
                <a:latin typeface="Calibri"/>
                <a:cs typeface="Calibri"/>
              </a:rPr>
              <a:t>раствору</a:t>
            </a:r>
            <a:r>
              <a:rPr sz="1600" spc="10" dirty="0">
                <a:latin typeface="Calibri"/>
                <a:cs typeface="Calibri"/>
              </a:rPr>
              <a:t> </a:t>
            </a:r>
            <a:r>
              <a:rPr sz="1600" spc="-10" dirty="0">
                <a:latin typeface="Calibri"/>
                <a:cs typeface="Calibri"/>
              </a:rPr>
              <a:t>добавили</a:t>
            </a:r>
            <a:r>
              <a:rPr sz="1600" spc="-5" dirty="0">
                <a:latin typeface="Calibri"/>
                <a:cs typeface="Calibri"/>
              </a:rPr>
              <a:t> </a:t>
            </a:r>
            <a:r>
              <a:rPr sz="1600" spc="-10" dirty="0">
                <a:latin typeface="Calibri"/>
                <a:cs typeface="Calibri"/>
              </a:rPr>
              <a:t>89,25</a:t>
            </a:r>
            <a:r>
              <a:rPr sz="1600" spc="50" dirty="0">
                <a:latin typeface="Calibri"/>
                <a:cs typeface="Calibri"/>
              </a:rPr>
              <a:t> </a:t>
            </a:r>
            <a:r>
              <a:rPr sz="1600" spc="-5" dirty="0">
                <a:latin typeface="Calibri"/>
                <a:cs typeface="Calibri"/>
              </a:rPr>
              <a:t>г</a:t>
            </a:r>
            <a:r>
              <a:rPr sz="1600" dirty="0">
                <a:latin typeface="Calibri"/>
                <a:cs typeface="Calibri"/>
              </a:rPr>
              <a:t> </a:t>
            </a:r>
            <a:r>
              <a:rPr sz="1600" spc="-5" dirty="0">
                <a:latin typeface="Calibri"/>
                <a:cs typeface="Calibri"/>
              </a:rPr>
              <a:t>раствора </a:t>
            </a:r>
            <a:r>
              <a:rPr sz="1600" spc="-10" dirty="0">
                <a:latin typeface="Calibri"/>
                <a:cs typeface="Calibri"/>
              </a:rPr>
              <a:t>хлорида</a:t>
            </a:r>
            <a:endParaRPr sz="1600">
              <a:latin typeface="Calibri"/>
              <a:cs typeface="Calibri"/>
            </a:endParaRPr>
          </a:p>
          <a:p>
            <a:pPr marL="12700">
              <a:lnSpc>
                <a:spcPct val="100000"/>
              </a:lnSpc>
            </a:pPr>
            <a:r>
              <a:rPr sz="1600" spc="-5" dirty="0">
                <a:latin typeface="Calibri"/>
                <a:cs typeface="Calibri"/>
              </a:rPr>
              <a:t>алюминия,</a:t>
            </a:r>
            <a:r>
              <a:rPr sz="1600" dirty="0">
                <a:latin typeface="Calibri"/>
                <a:cs typeface="Calibri"/>
              </a:rPr>
              <a:t> </a:t>
            </a:r>
            <a:r>
              <a:rPr sz="1600" spc="-5" dirty="0">
                <a:latin typeface="Calibri"/>
                <a:cs typeface="Calibri"/>
              </a:rPr>
              <a:t>в</a:t>
            </a:r>
            <a:r>
              <a:rPr sz="1600" spc="5" dirty="0">
                <a:latin typeface="Calibri"/>
                <a:cs typeface="Calibri"/>
              </a:rPr>
              <a:t> </a:t>
            </a:r>
            <a:r>
              <a:rPr sz="1600" spc="-20" dirty="0">
                <a:latin typeface="Calibri"/>
                <a:cs typeface="Calibri"/>
              </a:rPr>
              <a:t>результате</a:t>
            </a:r>
            <a:r>
              <a:rPr sz="1600" spc="10" dirty="0">
                <a:latin typeface="Calibri"/>
                <a:cs typeface="Calibri"/>
              </a:rPr>
              <a:t> </a:t>
            </a:r>
            <a:r>
              <a:rPr sz="1600" spc="-10" dirty="0">
                <a:latin typeface="Calibri"/>
                <a:cs typeface="Calibri"/>
              </a:rPr>
              <a:t>массовая</a:t>
            </a:r>
            <a:r>
              <a:rPr sz="1600" spc="30" dirty="0">
                <a:latin typeface="Calibri"/>
                <a:cs typeface="Calibri"/>
              </a:rPr>
              <a:t> </a:t>
            </a:r>
            <a:r>
              <a:rPr sz="1600" spc="-15" dirty="0">
                <a:latin typeface="Calibri"/>
                <a:cs typeface="Calibri"/>
              </a:rPr>
              <a:t>доля</a:t>
            </a:r>
            <a:r>
              <a:rPr sz="1600" dirty="0">
                <a:latin typeface="Calibri"/>
                <a:cs typeface="Calibri"/>
              </a:rPr>
              <a:t> </a:t>
            </a:r>
            <a:r>
              <a:rPr sz="1600" spc="-5" dirty="0">
                <a:latin typeface="Calibri"/>
                <a:cs typeface="Calibri"/>
              </a:rPr>
              <a:t>хлорид-ионов</a:t>
            </a:r>
            <a:r>
              <a:rPr sz="1600" spc="15" dirty="0">
                <a:latin typeface="Calibri"/>
                <a:cs typeface="Calibri"/>
              </a:rPr>
              <a:t> </a:t>
            </a:r>
            <a:r>
              <a:rPr sz="1600" spc="-5" dirty="0">
                <a:latin typeface="Calibri"/>
                <a:cs typeface="Calibri"/>
              </a:rPr>
              <a:t>в </a:t>
            </a:r>
            <a:r>
              <a:rPr sz="1600" spc="-10" dirty="0">
                <a:latin typeface="Calibri"/>
                <a:cs typeface="Calibri"/>
              </a:rPr>
              <a:t>итоговом</a:t>
            </a:r>
            <a:r>
              <a:rPr sz="1600" spc="25" dirty="0">
                <a:latin typeface="Calibri"/>
                <a:cs typeface="Calibri"/>
              </a:rPr>
              <a:t> </a:t>
            </a:r>
            <a:r>
              <a:rPr sz="1600" spc="-5" dirty="0">
                <a:latin typeface="Calibri"/>
                <a:cs typeface="Calibri"/>
              </a:rPr>
              <a:t>растворе</a:t>
            </a:r>
            <a:r>
              <a:rPr sz="1600" spc="5" dirty="0">
                <a:latin typeface="Calibri"/>
                <a:cs typeface="Calibri"/>
              </a:rPr>
              <a:t> </a:t>
            </a:r>
            <a:r>
              <a:rPr sz="1600" spc="-5" dirty="0">
                <a:latin typeface="Calibri"/>
                <a:cs typeface="Calibri"/>
              </a:rPr>
              <a:t>оказалась</a:t>
            </a:r>
            <a:r>
              <a:rPr sz="1600" dirty="0">
                <a:latin typeface="Calibri"/>
                <a:cs typeface="Calibri"/>
              </a:rPr>
              <a:t> </a:t>
            </a:r>
            <a:r>
              <a:rPr sz="1600" spc="-5" dirty="0">
                <a:latin typeface="Calibri"/>
                <a:cs typeface="Calibri"/>
              </a:rPr>
              <a:t>равна</a:t>
            </a:r>
            <a:r>
              <a:rPr sz="1600" spc="-15" dirty="0">
                <a:latin typeface="Calibri"/>
                <a:cs typeface="Calibri"/>
              </a:rPr>
              <a:t> </a:t>
            </a:r>
            <a:r>
              <a:rPr sz="1600" spc="-10" dirty="0">
                <a:latin typeface="Calibri"/>
                <a:cs typeface="Calibri"/>
              </a:rPr>
              <a:t>6,39%.</a:t>
            </a:r>
            <a:r>
              <a:rPr sz="1600" spc="45" dirty="0">
                <a:latin typeface="Calibri"/>
                <a:cs typeface="Calibri"/>
              </a:rPr>
              <a:t> </a:t>
            </a:r>
            <a:r>
              <a:rPr sz="1600" spc="-5" dirty="0">
                <a:latin typeface="Calibri"/>
                <a:cs typeface="Calibri"/>
              </a:rPr>
              <a:t>Вычислите</a:t>
            </a:r>
            <a:r>
              <a:rPr sz="1600" spc="10" dirty="0">
                <a:latin typeface="Calibri"/>
                <a:cs typeface="Calibri"/>
              </a:rPr>
              <a:t> </a:t>
            </a:r>
            <a:r>
              <a:rPr sz="1600" spc="-10" dirty="0">
                <a:latin typeface="Calibri"/>
                <a:cs typeface="Calibri"/>
              </a:rPr>
              <a:t>массовую</a:t>
            </a:r>
            <a:endParaRPr sz="1600">
              <a:latin typeface="Calibri"/>
              <a:cs typeface="Calibri"/>
            </a:endParaRPr>
          </a:p>
        </p:txBody>
      </p:sp>
      <p:sp>
        <p:nvSpPr>
          <p:cNvPr id="4" name="object 4"/>
          <p:cNvSpPr txBox="1"/>
          <p:nvPr/>
        </p:nvSpPr>
        <p:spPr>
          <a:xfrm>
            <a:off x="292912" y="986333"/>
            <a:ext cx="6014085" cy="1880235"/>
          </a:xfrm>
          <a:prstGeom prst="rect">
            <a:avLst/>
          </a:prstGeom>
        </p:spPr>
        <p:txBody>
          <a:bodyPr vert="horz" wrap="square" lIns="0" tIns="77470" rIns="0" bIns="0" rtlCol="0">
            <a:spAutoFit/>
          </a:bodyPr>
          <a:lstStyle/>
          <a:p>
            <a:pPr marL="186055">
              <a:lnSpc>
                <a:spcPct val="100000"/>
              </a:lnSpc>
              <a:spcBef>
                <a:spcPts val="610"/>
              </a:spcBef>
            </a:pPr>
            <a:r>
              <a:rPr sz="1600" spc="-15" dirty="0">
                <a:latin typeface="Calibri"/>
                <a:cs typeface="Calibri"/>
              </a:rPr>
              <a:t>долю</a:t>
            </a:r>
            <a:r>
              <a:rPr sz="1600" spc="-10" dirty="0">
                <a:latin typeface="Calibri"/>
                <a:cs typeface="Calibri"/>
              </a:rPr>
              <a:t> хлорида </a:t>
            </a:r>
            <a:r>
              <a:rPr sz="1600" spc="-5" dirty="0">
                <a:latin typeface="Calibri"/>
                <a:cs typeface="Calibri"/>
              </a:rPr>
              <a:t>алюминия</a:t>
            </a:r>
            <a:r>
              <a:rPr sz="1600" dirty="0">
                <a:latin typeface="Calibri"/>
                <a:cs typeface="Calibri"/>
              </a:rPr>
              <a:t> </a:t>
            </a:r>
            <a:r>
              <a:rPr sz="1600" spc="-5" dirty="0">
                <a:latin typeface="Calibri"/>
                <a:cs typeface="Calibri"/>
              </a:rPr>
              <a:t>в </a:t>
            </a:r>
            <a:r>
              <a:rPr sz="1600" spc="-10" dirty="0">
                <a:latin typeface="Calibri"/>
                <a:cs typeface="Calibri"/>
              </a:rPr>
              <a:t>добавленном</a:t>
            </a:r>
            <a:r>
              <a:rPr sz="1600" spc="5" dirty="0">
                <a:latin typeface="Calibri"/>
                <a:cs typeface="Calibri"/>
              </a:rPr>
              <a:t> </a:t>
            </a:r>
            <a:r>
              <a:rPr sz="1600" spc="-5" dirty="0">
                <a:latin typeface="Calibri"/>
                <a:cs typeface="Calibri"/>
              </a:rPr>
              <a:t>растворе.</a:t>
            </a:r>
            <a:endParaRPr sz="1600">
              <a:latin typeface="Calibri"/>
              <a:cs typeface="Calibri"/>
            </a:endParaRPr>
          </a:p>
          <a:p>
            <a:pPr marL="1627505">
              <a:lnSpc>
                <a:spcPct val="100000"/>
              </a:lnSpc>
              <a:spcBef>
                <a:spcPts val="585"/>
              </a:spcBef>
            </a:pPr>
            <a:r>
              <a:rPr sz="1800" b="1" dirty="0">
                <a:latin typeface="Calibri"/>
                <a:cs typeface="Calibri"/>
              </a:rPr>
              <a:t>Д)</a:t>
            </a:r>
            <a:r>
              <a:rPr sz="1800" b="1" spc="-85" dirty="0">
                <a:latin typeface="Calibri"/>
                <a:cs typeface="Calibri"/>
              </a:rPr>
              <a:t> </a:t>
            </a:r>
            <a:r>
              <a:rPr sz="1800" b="1" spc="-5" dirty="0">
                <a:latin typeface="Calibri"/>
                <a:cs typeface="Calibri"/>
              </a:rPr>
              <a:t>Решение</a:t>
            </a:r>
            <a:endParaRPr sz="1800">
              <a:latin typeface="Calibri"/>
              <a:cs typeface="Calibri"/>
            </a:endParaRPr>
          </a:p>
          <a:p>
            <a:pPr marL="38100">
              <a:lnSpc>
                <a:spcPct val="100000"/>
              </a:lnSpc>
              <a:spcBef>
                <a:spcPts val="785"/>
              </a:spcBef>
            </a:pPr>
            <a:r>
              <a:rPr sz="2400" i="1" spc="-15" dirty="0">
                <a:latin typeface="Times New Roman"/>
                <a:cs typeface="Times New Roman"/>
              </a:rPr>
              <a:t>II.Находим</a:t>
            </a:r>
            <a:r>
              <a:rPr sz="2400" i="1" spc="-30" dirty="0">
                <a:latin typeface="Times New Roman"/>
                <a:cs typeface="Times New Roman"/>
              </a:rPr>
              <a:t> </a:t>
            </a:r>
            <a:r>
              <a:rPr sz="2400" i="1" spc="-5" dirty="0">
                <a:latin typeface="Times New Roman"/>
                <a:cs typeface="Times New Roman"/>
              </a:rPr>
              <a:t>массу</a:t>
            </a:r>
            <a:r>
              <a:rPr sz="2400" i="1" spc="-30" dirty="0">
                <a:latin typeface="Times New Roman"/>
                <a:cs typeface="Times New Roman"/>
              </a:rPr>
              <a:t> </a:t>
            </a:r>
            <a:r>
              <a:rPr sz="2400" i="1" spc="-5" dirty="0">
                <a:latin typeface="Times New Roman"/>
                <a:cs typeface="Times New Roman"/>
              </a:rPr>
              <a:t>Cl</a:t>
            </a:r>
            <a:r>
              <a:rPr sz="2400" i="1" spc="-7" baseline="24305" dirty="0">
                <a:latin typeface="Times New Roman"/>
                <a:cs typeface="Times New Roman"/>
              </a:rPr>
              <a:t>-</a:t>
            </a:r>
            <a:r>
              <a:rPr sz="2400" i="1" spc="-5" dirty="0">
                <a:latin typeface="Times New Roman"/>
                <a:cs typeface="Times New Roman"/>
              </a:rPr>
              <a:t>,</a:t>
            </a:r>
            <a:endParaRPr sz="2400">
              <a:latin typeface="Times New Roman"/>
              <a:cs typeface="Times New Roman"/>
            </a:endParaRPr>
          </a:p>
          <a:p>
            <a:pPr marL="419100">
              <a:lnSpc>
                <a:spcPct val="100000"/>
              </a:lnSpc>
            </a:pPr>
            <a:r>
              <a:rPr sz="2400" i="1" dirty="0">
                <a:latin typeface="Times New Roman"/>
                <a:cs typeface="Times New Roman"/>
              </a:rPr>
              <a:t>массу</a:t>
            </a:r>
            <a:r>
              <a:rPr sz="2400" i="1" spc="-40" dirty="0">
                <a:latin typeface="Times New Roman"/>
                <a:cs typeface="Times New Roman"/>
              </a:rPr>
              <a:t> </a:t>
            </a:r>
            <a:r>
              <a:rPr sz="2400" i="1" dirty="0">
                <a:latin typeface="Times New Roman"/>
                <a:cs typeface="Times New Roman"/>
              </a:rPr>
              <a:t>кристаллогидратов</a:t>
            </a:r>
            <a:r>
              <a:rPr sz="2400" i="1" spc="25" dirty="0">
                <a:latin typeface="Times New Roman"/>
                <a:cs typeface="Times New Roman"/>
              </a:rPr>
              <a:t> </a:t>
            </a:r>
            <a:r>
              <a:rPr sz="2400" i="1" dirty="0">
                <a:latin typeface="Times New Roman"/>
                <a:cs typeface="Times New Roman"/>
              </a:rPr>
              <a:t>и</a:t>
            </a:r>
            <a:r>
              <a:rPr sz="2400" i="1" spc="-5" dirty="0">
                <a:latin typeface="Times New Roman"/>
                <a:cs typeface="Times New Roman"/>
              </a:rPr>
              <a:t> </a:t>
            </a:r>
            <a:r>
              <a:rPr sz="2400" i="1" dirty="0">
                <a:latin typeface="Times New Roman"/>
                <a:cs typeface="Times New Roman"/>
              </a:rPr>
              <a:t>массу</a:t>
            </a:r>
            <a:r>
              <a:rPr sz="2400" i="1" spc="-55" dirty="0">
                <a:latin typeface="Times New Roman"/>
                <a:cs typeface="Times New Roman"/>
              </a:rPr>
              <a:t> </a:t>
            </a:r>
            <a:r>
              <a:rPr sz="2400" i="1" spc="-5" dirty="0">
                <a:latin typeface="Times New Roman"/>
                <a:cs typeface="Times New Roman"/>
              </a:rPr>
              <a:t>CaCO</a:t>
            </a:r>
            <a:r>
              <a:rPr sz="2400" i="1" spc="-7" baseline="-20833" dirty="0">
                <a:latin typeface="Times New Roman"/>
                <a:cs typeface="Times New Roman"/>
              </a:rPr>
              <a:t>3</a:t>
            </a:r>
            <a:r>
              <a:rPr sz="2400" i="1" spc="-5" dirty="0">
                <a:latin typeface="Times New Roman"/>
                <a:cs typeface="Times New Roman"/>
              </a:rPr>
              <a:t>:</a:t>
            </a:r>
            <a:endParaRPr sz="2400">
              <a:latin typeface="Times New Roman"/>
              <a:cs typeface="Times New Roman"/>
            </a:endParaRPr>
          </a:p>
          <a:p>
            <a:pPr marL="38100">
              <a:lnSpc>
                <a:spcPct val="100000"/>
              </a:lnSpc>
            </a:pPr>
            <a:r>
              <a:rPr sz="2400" dirty="0">
                <a:latin typeface="Times New Roman"/>
                <a:cs typeface="Times New Roman"/>
              </a:rPr>
              <a:t>3)</a:t>
            </a:r>
            <a:r>
              <a:rPr sz="2400" spc="-10" dirty="0">
                <a:latin typeface="Times New Roman"/>
                <a:cs typeface="Times New Roman"/>
              </a:rPr>
              <a:t> </a:t>
            </a:r>
            <a:r>
              <a:rPr sz="2400" spc="-5" dirty="0">
                <a:latin typeface="Times New Roman"/>
                <a:cs typeface="Times New Roman"/>
              </a:rPr>
              <a:t>По</a:t>
            </a:r>
            <a:r>
              <a:rPr sz="2400" spc="-15" dirty="0">
                <a:latin typeface="Times New Roman"/>
                <a:cs typeface="Times New Roman"/>
              </a:rPr>
              <a:t> </a:t>
            </a:r>
            <a:r>
              <a:rPr sz="2400" dirty="0">
                <a:latin typeface="Times New Roman"/>
                <a:cs typeface="Times New Roman"/>
              </a:rPr>
              <a:t>уравнению</a:t>
            </a:r>
            <a:r>
              <a:rPr sz="2400" spc="-25" dirty="0">
                <a:latin typeface="Times New Roman"/>
                <a:cs typeface="Times New Roman"/>
              </a:rPr>
              <a:t> </a:t>
            </a:r>
            <a:r>
              <a:rPr sz="2400" dirty="0">
                <a:latin typeface="Times New Roman"/>
                <a:cs typeface="Times New Roman"/>
              </a:rPr>
              <a:t>(1):</a:t>
            </a:r>
            <a:endParaRPr sz="2400">
              <a:latin typeface="Times New Roman"/>
              <a:cs typeface="Times New Roman"/>
            </a:endParaRPr>
          </a:p>
        </p:txBody>
      </p:sp>
      <p:sp>
        <p:nvSpPr>
          <p:cNvPr id="5" name="object 5"/>
          <p:cNvSpPr txBox="1"/>
          <p:nvPr/>
        </p:nvSpPr>
        <p:spPr>
          <a:xfrm>
            <a:off x="7149083" y="1222324"/>
            <a:ext cx="2473960" cy="269240"/>
          </a:xfrm>
          <a:prstGeom prst="rect">
            <a:avLst/>
          </a:prstGeom>
        </p:spPr>
        <p:txBody>
          <a:bodyPr vert="horz" wrap="square" lIns="0" tIns="12065" rIns="0" bIns="0" rtlCol="0">
            <a:spAutoFit/>
          </a:bodyPr>
          <a:lstStyle/>
          <a:p>
            <a:pPr marL="38100">
              <a:lnSpc>
                <a:spcPct val="100000"/>
              </a:lnSpc>
              <a:spcBef>
                <a:spcPts val="95"/>
              </a:spcBef>
            </a:pPr>
            <a:r>
              <a:rPr sz="1600" dirty="0">
                <a:latin typeface="Times New Roman"/>
                <a:cs typeface="Times New Roman"/>
              </a:rPr>
              <a:t>CaCl</a:t>
            </a:r>
            <a:r>
              <a:rPr sz="1575" baseline="-21164" dirty="0">
                <a:latin typeface="Times New Roman"/>
                <a:cs typeface="Times New Roman"/>
              </a:rPr>
              <a:t>2</a:t>
            </a:r>
            <a:r>
              <a:rPr sz="1600" dirty="0">
                <a:latin typeface="Times New Roman"/>
                <a:cs typeface="Times New Roman"/>
              </a:rPr>
              <a:t>·6H</a:t>
            </a:r>
            <a:r>
              <a:rPr sz="1575" baseline="-21164" dirty="0">
                <a:latin typeface="Times New Roman"/>
                <a:cs typeface="Times New Roman"/>
              </a:rPr>
              <a:t>2</a:t>
            </a:r>
            <a:r>
              <a:rPr sz="1600" dirty="0">
                <a:latin typeface="Times New Roman"/>
                <a:cs typeface="Times New Roman"/>
              </a:rPr>
              <a:t>O</a:t>
            </a:r>
            <a:r>
              <a:rPr sz="1600" spc="-30" dirty="0">
                <a:latin typeface="Times New Roman"/>
                <a:cs typeface="Times New Roman"/>
              </a:rPr>
              <a:t> </a:t>
            </a:r>
            <a:r>
              <a:rPr sz="1600" spc="-5" dirty="0">
                <a:latin typeface="Times New Roman"/>
                <a:cs typeface="Times New Roman"/>
              </a:rPr>
              <a:t>=</a:t>
            </a:r>
            <a:r>
              <a:rPr sz="1600" spc="-25" dirty="0">
                <a:latin typeface="Times New Roman"/>
                <a:cs typeface="Times New Roman"/>
              </a:rPr>
              <a:t> </a:t>
            </a:r>
            <a:r>
              <a:rPr sz="1600" dirty="0">
                <a:latin typeface="Times New Roman"/>
                <a:cs typeface="Times New Roman"/>
              </a:rPr>
              <a:t>CaCl</a:t>
            </a:r>
            <a:r>
              <a:rPr sz="1575" baseline="-21164" dirty="0">
                <a:latin typeface="Times New Roman"/>
                <a:cs typeface="Times New Roman"/>
              </a:rPr>
              <a:t>2</a:t>
            </a:r>
            <a:r>
              <a:rPr sz="1575" spc="187" baseline="-21164" dirty="0">
                <a:latin typeface="Times New Roman"/>
                <a:cs typeface="Times New Roman"/>
              </a:rPr>
              <a:t> </a:t>
            </a:r>
            <a:r>
              <a:rPr sz="1600" spc="-5" dirty="0">
                <a:latin typeface="Times New Roman"/>
                <a:cs typeface="Times New Roman"/>
              </a:rPr>
              <a:t>+</a:t>
            </a:r>
            <a:r>
              <a:rPr sz="1600" spc="-10" dirty="0">
                <a:latin typeface="Times New Roman"/>
                <a:cs typeface="Times New Roman"/>
              </a:rPr>
              <a:t> </a:t>
            </a:r>
            <a:r>
              <a:rPr sz="1600" dirty="0">
                <a:latin typeface="Times New Roman"/>
                <a:cs typeface="Times New Roman"/>
              </a:rPr>
              <a:t>6H</a:t>
            </a:r>
            <a:r>
              <a:rPr sz="1575" baseline="-21164" dirty="0">
                <a:latin typeface="Times New Roman"/>
                <a:cs typeface="Times New Roman"/>
              </a:rPr>
              <a:t>2</a:t>
            </a:r>
            <a:r>
              <a:rPr sz="1600" dirty="0">
                <a:latin typeface="Times New Roman"/>
                <a:cs typeface="Times New Roman"/>
              </a:rPr>
              <a:t>O</a:t>
            </a:r>
            <a:endParaRPr sz="1600">
              <a:latin typeface="Times New Roman"/>
              <a:cs typeface="Times New Roman"/>
            </a:endParaRPr>
          </a:p>
        </p:txBody>
      </p:sp>
      <p:sp>
        <p:nvSpPr>
          <p:cNvPr id="6" name="object 6"/>
          <p:cNvSpPr txBox="1"/>
          <p:nvPr/>
        </p:nvSpPr>
        <p:spPr>
          <a:xfrm>
            <a:off x="7149083" y="1466468"/>
            <a:ext cx="3013710" cy="269240"/>
          </a:xfrm>
          <a:prstGeom prst="rect">
            <a:avLst/>
          </a:prstGeom>
        </p:spPr>
        <p:txBody>
          <a:bodyPr vert="horz" wrap="square" lIns="0" tIns="12065" rIns="0" bIns="0" rtlCol="0">
            <a:spAutoFit/>
          </a:bodyPr>
          <a:lstStyle/>
          <a:p>
            <a:pPr marL="38100">
              <a:lnSpc>
                <a:spcPct val="100000"/>
              </a:lnSpc>
              <a:spcBef>
                <a:spcPts val="95"/>
              </a:spcBef>
            </a:pPr>
            <a:r>
              <a:rPr sz="1600" dirty="0">
                <a:latin typeface="Times New Roman"/>
                <a:cs typeface="Times New Roman"/>
              </a:rPr>
              <a:t>Na</a:t>
            </a:r>
            <a:r>
              <a:rPr sz="1575" baseline="-21164" dirty="0">
                <a:latin typeface="Times New Roman"/>
                <a:cs typeface="Times New Roman"/>
              </a:rPr>
              <a:t>2</a:t>
            </a:r>
            <a:r>
              <a:rPr sz="1600" dirty="0">
                <a:latin typeface="Times New Roman"/>
                <a:cs typeface="Times New Roman"/>
              </a:rPr>
              <a:t>CO</a:t>
            </a:r>
            <a:r>
              <a:rPr sz="1575" baseline="-21164" dirty="0">
                <a:latin typeface="Times New Roman"/>
                <a:cs typeface="Times New Roman"/>
              </a:rPr>
              <a:t>3</a:t>
            </a:r>
            <a:r>
              <a:rPr sz="1600" dirty="0">
                <a:latin typeface="Times New Roman"/>
                <a:cs typeface="Times New Roman"/>
              </a:rPr>
              <a:t>·10H</a:t>
            </a:r>
            <a:r>
              <a:rPr sz="1575" baseline="-21164" dirty="0">
                <a:latin typeface="Times New Roman"/>
                <a:cs typeface="Times New Roman"/>
              </a:rPr>
              <a:t>2</a:t>
            </a:r>
            <a:r>
              <a:rPr sz="1600" dirty="0">
                <a:latin typeface="Times New Roman"/>
                <a:cs typeface="Times New Roman"/>
              </a:rPr>
              <a:t>O</a:t>
            </a:r>
            <a:r>
              <a:rPr sz="1600" spc="-35" dirty="0">
                <a:latin typeface="Times New Roman"/>
                <a:cs typeface="Times New Roman"/>
              </a:rPr>
              <a:t> </a:t>
            </a:r>
            <a:r>
              <a:rPr sz="1600" spc="-5" dirty="0">
                <a:latin typeface="Times New Roman"/>
                <a:cs typeface="Times New Roman"/>
              </a:rPr>
              <a:t>=</a:t>
            </a:r>
            <a:r>
              <a:rPr sz="1600" spc="-20" dirty="0">
                <a:latin typeface="Times New Roman"/>
                <a:cs typeface="Times New Roman"/>
              </a:rPr>
              <a:t> </a:t>
            </a:r>
            <a:r>
              <a:rPr sz="1600" dirty="0">
                <a:latin typeface="Times New Roman"/>
                <a:cs typeface="Times New Roman"/>
              </a:rPr>
              <a:t>Na</a:t>
            </a:r>
            <a:r>
              <a:rPr sz="1575" baseline="-21164" dirty="0">
                <a:latin typeface="Times New Roman"/>
                <a:cs typeface="Times New Roman"/>
              </a:rPr>
              <a:t>2</a:t>
            </a:r>
            <a:r>
              <a:rPr sz="1600" dirty="0">
                <a:latin typeface="Times New Roman"/>
                <a:cs typeface="Times New Roman"/>
              </a:rPr>
              <a:t>CO</a:t>
            </a:r>
            <a:r>
              <a:rPr sz="1575" baseline="-21164" dirty="0">
                <a:latin typeface="Times New Roman"/>
                <a:cs typeface="Times New Roman"/>
              </a:rPr>
              <a:t>3</a:t>
            </a:r>
            <a:r>
              <a:rPr sz="1575" spc="179" baseline="-21164" dirty="0">
                <a:latin typeface="Times New Roman"/>
                <a:cs typeface="Times New Roman"/>
              </a:rPr>
              <a:t> </a:t>
            </a:r>
            <a:r>
              <a:rPr sz="1600" spc="-5" dirty="0">
                <a:latin typeface="Times New Roman"/>
                <a:cs typeface="Times New Roman"/>
              </a:rPr>
              <a:t>+</a:t>
            </a:r>
            <a:r>
              <a:rPr sz="1600" spc="-20" dirty="0">
                <a:latin typeface="Times New Roman"/>
                <a:cs typeface="Times New Roman"/>
              </a:rPr>
              <a:t> </a:t>
            </a:r>
            <a:r>
              <a:rPr sz="1600" dirty="0">
                <a:latin typeface="Times New Roman"/>
                <a:cs typeface="Times New Roman"/>
              </a:rPr>
              <a:t>10H</a:t>
            </a:r>
            <a:r>
              <a:rPr sz="1575" baseline="-21164" dirty="0">
                <a:latin typeface="Times New Roman"/>
                <a:cs typeface="Times New Roman"/>
              </a:rPr>
              <a:t>2</a:t>
            </a:r>
            <a:r>
              <a:rPr sz="1600" dirty="0">
                <a:latin typeface="Times New Roman"/>
                <a:cs typeface="Times New Roman"/>
              </a:rPr>
              <a:t>O</a:t>
            </a:r>
            <a:endParaRPr sz="1600">
              <a:latin typeface="Times New Roman"/>
              <a:cs typeface="Times New Roman"/>
            </a:endParaRPr>
          </a:p>
        </p:txBody>
      </p:sp>
      <p:sp>
        <p:nvSpPr>
          <p:cNvPr id="7" name="object 7"/>
          <p:cNvSpPr txBox="1"/>
          <p:nvPr/>
        </p:nvSpPr>
        <p:spPr>
          <a:xfrm>
            <a:off x="10535157" y="1222324"/>
            <a:ext cx="295275" cy="513080"/>
          </a:xfrm>
          <a:prstGeom prst="rect">
            <a:avLst/>
          </a:prstGeom>
        </p:spPr>
        <p:txBody>
          <a:bodyPr vert="horz" wrap="square" lIns="0" tIns="12065" rIns="0" bIns="0" rtlCol="0">
            <a:spAutoFit/>
          </a:bodyPr>
          <a:lstStyle/>
          <a:p>
            <a:pPr marL="12700">
              <a:lnSpc>
                <a:spcPct val="100000"/>
              </a:lnSpc>
              <a:spcBef>
                <a:spcPts val="95"/>
              </a:spcBef>
            </a:pPr>
            <a:r>
              <a:rPr sz="1600" spc="-5" dirty="0">
                <a:latin typeface="Times New Roman"/>
                <a:cs typeface="Times New Roman"/>
              </a:rPr>
              <a:t>(1)</a:t>
            </a:r>
            <a:endParaRPr sz="1600">
              <a:latin typeface="Times New Roman"/>
              <a:cs typeface="Times New Roman"/>
            </a:endParaRPr>
          </a:p>
          <a:p>
            <a:pPr marL="44450">
              <a:lnSpc>
                <a:spcPct val="100000"/>
              </a:lnSpc>
            </a:pPr>
            <a:r>
              <a:rPr sz="1600" spc="-10" dirty="0">
                <a:latin typeface="Times New Roman"/>
                <a:cs typeface="Times New Roman"/>
              </a:rPr>
              <a:t>(</a:t>
            </a:r>
            <a:r>
              <a:rPr sz="1600" dirty="0">
                <a:latin typeface="Times New Roman"/>
                <a:cs typeface="Times New Roman"/>
              </a:rPr>
              <a:t>2)</a:t>
            </a:r>
            <a:endParaRPr sz="1600">
              <a:latin typeface="Times New Roman"/>
              <a:cs typeface="Times New Roman"/>
            </a:endParaRPr>
          </a:p>
        </p:txBody>
      </p:sp>
      <p:sp>
        <p:nvSpPr>
          <p:cNvPr id="8" name="object 8"/>
          <p:cNvSpPr txBox="1"/>
          <p:nvPr/>
        </p:nvSpPr>
        <p:spPr>
          <a:xfrm>
            <a:off x="7149083" y="1710308"/>
            <a:ext cx="3671570" cy="269240"/>
          </a:xfrm>
          <a:prstGeom prst="rect">
            <a:avLst/>
          </a:prstGeom>
        </p:spPr>
        <p:txBody>
          <a:bodyPr vert="horz" wrap="square" lIns="0" tIns="12065" rIns="0" bIns="0" rtlCol="0">
            <a:spAutoFit/>
          </a:bodyPr>
          <a:lstStyle/>
          <a:p>
            <a:pPr marL="38100">
              <a:lnSpc>
                <a:spcPct val="100000"/>
              </a:lnSpc>
              <a:spcBef>
                <a:spcPts val="95"/>
              </a:spcBef>
            </a:pPr>
            <a:r>
              <a:rPr sz="1600" dirty="0">
                <a:latin typeface="Times New Roman"/>
                <a:cs typeface="Times New Roman"/>
              </a:rPr>
              <a:t>CaCl</a:t>
            </a:r>
            <a:r>
              <a:rPr sz="1575" baseline="-21164" dirty="0">
                <a:latin typeface="Times New Roman"/>
                <a:cs typeface="Times New Roman"/>
              </a:rPr>
              <a:t>2(1)</a:t>
            </a:r>
            <a:r>
              <a:rPr sz="1575" spc="165" baseline="-21164" dirty="0">
                <a:latin typeface="Times New Roman"/>
                <a:cs typeface="Times New Roman"/>
              </a:rPr>
              <a:t> </a:t>
            </a:r>
            <a:r>
              <a:rPr sz="1600" spc="-5" dirty="0">
                <a:latin typeface="Times New Roman"/>
                <a:cs typeface="Times New Roman"/>
              </a:rPr>
              <a:t>+</a:t>
            </a:r>
            <a:r>
              <a:rPr sz="1600" spc="5" dirty="0">
                <a:latin typeface="Times New Roman"/>
                <a:cs typeface="Times New Roman"/>
              </a:rPr>
              <a:t> </a:t>
            </a:r>
            <a:r>
              <a:rPr sz="1600" dirty="0">
                <a:latin typeface="Times New Roman"/>
                <a:cs typeface="Times New Roman"/>
              </a:rPr>
              <a:t>Na</a:t>
            </a:r>
            <a:r>
              <a:rPr sz="1575" baseline="-21164" dirty="0">
                <a:latin typeface="Times New Roman"/>
                <a:cs typeface="Times New Roman"/>
              </a:rPr>
              <a:t>2</a:t>
            </a:r>
            <a:r>
              <a:rPr sz="1600" dirty="0">
                <a:latin typeface="Times New Roman"/>
                <a:cs typeface="Times New Roman"/>
              </a:rPr>
              <a:t>CO</a:t>
            </a:r>
            <a:r>
              <a:rPr sz="1575" baseline="-21164" dirty="0">
                <a:latin typeface="Times New Roman"/>
                <a:cs typeface="Times New Roman"/>
              </a:rPr>
              <a:t>3(2)</a:t>
            </a:r>
            <a:r>
              <a:rPr sz="1575" spc="150" baseline="-21164" dirty="0">
                <a:latin typeface="Times New Roman"/>
                <a:cs typeface="Times New Roman"/>
              </a:rPr>
              <a:t> </a:t>
            </a:r>
            <a:r>
              <a:rPr sz="1600" spc="-5" dirty="0">
                <a:latin typeface="Times New Roman"/>
                <a:cs typeface="Times New Roman"/>
              </a:rPr>
              <a:t>=</a:t>
            </a:r>
            <a:r>
              <a:rPr sz="1600" dirty="0">
                <a:latin typeface="Times New Roman"/>
                <a:cs typeface="Times New Roman"/>
              </a:rPr>
              <a:t> CaCO</a:t>
            </a:r>
            <a:r>
              <a:rPr sz="1575" baseline="-21164" dirty="0">
                <a:latin typeface="Times New Roman"/>
                <a:cs typeface="Times New Roman"/>
              </a:rPr>
              <a:t>3</a:t>
            </a:r>
            <a:r>
              <a:rPr sz="1600" dirty="0">
                <a:latin typeface="Times New Roman"/>
                <a:cs typeface="Times New Roman"/>
              </a:rPr>
              <a:t>↓</a:t>
            </a:r>
            <a:r>
              <a:rPr sz="1600" spc="-15" dirty="0">
                <a:latin typeface="Times New Roman"/>
                <a:cs typeface="Times New Roman"/>
              </a:rPr>
              <a:t> </a:t>
            </a:r>
            <a:r>
              <a:rPr sz="1600" spc="-5" dirty="0">
                <a:latin typeface="Times New Roman"/>
                <a:cs typeface="Times New Roman"/>
              </a:rPr>
              <a:t>+ 2NaCl (3)</a:t>
            </a:r>
            <a:endParaRPr sz="1600">
              <a:latin typeface="Times New Roman"/>
              <a:cs typeface="Times New Roman"/>
            </a:endParaRPr>
          </a:p>
        </p:txBody>
      </p:sp>
      <p:sp>
        <p:nvSpPr>
          <p:cNvPr id="9" name="object 9"/>
          <p:cNvSpPr txBox="1"/>
          <p:nvPr/>
        </p:nvSpPr>
        <p:spPr>
          <a:xfrm>
            <a:off x="8796273" y="2069973"/>
            <a:ext cx="184785" cy="188595"/>
          </a:xfrm>
          <a:prstGeom prst="rect">
            <a:avLst/>
          </a:prstGeom>
        </p:spPr>
        <p:txBody>
          <a:bodyPr vert="horz" wrap="square" lIns="0" tIns="14604" rIns="0" bIns="0" rtlCol="0">
            <a:spAutoFit/>
          </a:bodyPr>
          <a:lstStyle/>
          <a:p>
            <a:pPr marL="12700">
              <a:lnSpc>
                <a:spcPct val="100000"/>
              </a:lnSpc>
              <a:spcBef>
                <a:spcPts val="114"/>
              </a:spcBef>
            </a:pPr>
            <a:r>
              <a:rPr sz="1050" spc="5" dirty="0">
                <a:latin typeface="Times New Roman"/>
                <a:cs typeface="Times New Roman"/>
              </a:rPr>
              <a:t>(</a:t>
            </a:r>
            <a:r>
              <a:rPr sz="1050" spc="10" dirty="0">
                <a:latin typeface="Times New Roman"/>
                <a:cs typeface="Times New Roman"/>
              </a:rPr>
              <a:t>3</a:t>
            </a:r>
            <a:r>
              <a:rPr sz="1050" spc="5" dirty="0">
                <a:latin typeface="Times New Roman"/>
                <a:cs typeface="Times New Roman"/>
              </a:rPr>
              <a:t>)</a:t>
            </a:r>
            <a:endParaRPr sz="1050">
              <a:latin typeface="Times New Roman"/>
              <a:cs typeface="Times New Roman"/>
            </a:endParaRPr>
          </a:p>
        </p:txBody>
      </p:sp>
      <p:sp>
        <p:nvSpPr>
          <p:cNvPr id="10" name="object 10"/>
          <p:cNvSpPr txBox="1"/>
          <p:nvPr/>
        </p:nvSpPr>
        <p:spPr>
          <a:xfrm>
            <a:off x="7149083" y="1954148"/>
            <a:ext cx="2143125" cy="269240"/>
          </a:xfrm>
          <a:prstGeom prst="rect">
            <a:avLst/>
          </a:prstGeom>
        </p:spPr>
        <p:txBody>
          <a:bodyPr vert="horz" wrap="square" lIns="0" tIns="12065" rIns="0" bIns="0" rtlCol="0">
            <a:spAutoFit/>
          </a:bodyPr>
          <a:lstStyle/>
          <a:p>
            <a:pPr marL="38100">
              <a:lnSpc>
                <a:spcPct val="100000"/>
              </a:lnSpc>
              <a:spcBef>
                <a:spcPts val="95"/>
              </a:spcBef>
              <a:tabLst>
                <a:tab pos="1868170" algn="l"/>
              </a:tabLst>
            </a:pPr>
            <a:r>
              <a:rPr sz="1600" dirty="0">
                <a:latin typeface="Times New Roman"/>
                <a:cs typeface="Times New Roman"/>
              </a:rPr>
              <a:t>NaCl</a:t>
            </a:r>
            <a:r>
              <a:rPr sz="1575" baseline="-21164" dirty="0">
                <a:latin typeface="Times New Roman"/>
                <a:cs typeface="Times New Roman"/>
              </a:rPr>
              <a:t>(3)</a:t>
            </a:r>
            <a:r>
              <a:rPr sz="1575" spc="187" baseline="-21164" dirty="0">
                <a:latin typeface="Times New Roman"/>
                <a:cs typeface="Times New Roman"/>
              </a:rPr>
              <a:t> </a:t>
            </a:r>
            <a:r>
              <a:rPr sz="1600" spc="-5" dirty="0">
                <a:latin typeface="Cambria Math"/>
                <a:cs typeface="Cambria Math"/>
              </a:rPr>
              <a:t>⇄</a:t>
            </a:r>
            <a:r>
              <a:rPr sz="1600" spc="40" dirty="0">
                <a:latin typeface="Cambria Math"/>
                <a:cs typeface="Cambria Math"/>
              </a:rPr>
              <a:t> </a:t>
            </a:r>
            <a:r>
              <a:rPr sz="1600" spc="-5" dirty="0">
                <a:latin typeface="Times New Roman"/>
                <a:cs typeface="Times New Roman"/>
              </a:rPr>
              <a:t>Na</a:t>
            </a:r>
            <a:r>
              <a:rPr sz="1575" spc="-7" baseline="26455" dirty="0">
                <a:latin typeface="Times New Roman"/>
                <a:cs typeface="Times New Roman"/>
              </a:rPr>
              <a:t>+</a:t>
            </a:r>
            <a:r>
              <a:rPr sz="1575" spc="225" baseline="26455" dirty="0">
                <a:latin typeface="Times New Roman"/>
                <a:cs typeface="Times New Roman"/>
              </a:rPr>
              <a:t> </a:t>
            </a:r>
            <a:r>
              <a:rPr sz="1600" spc="-5" dirty="0">
                <a:latin typeface="Times New Roman"/>
                <a:cs typeface="Times New Roman"/>
              </a:rPr>
              <a:t>+</a:t>
            </a:r>
            <a:r>
              <a:rPr sz="1600" dirty="0">
                <a:latin typeface="Times New Roman"/>
                <a:cs typeface="Times New Roman"/>
              </a:rPr>
              <a:t> Cl</a:t>
            </a:r>
            <a:r>
              <a:rPr sz="1575" baseline="26455" dirty="0">
                <a:latin typeface="Times New Roman"/>
                <a:cs typeface="Times New Roman"/>
              </a:rPr>
              <a:t>-	</a:t>
            </a:r>
            <a:r>
              <a:rPr sz="1600" spc="-5" dirty="0">
                <a:latin typeface="Times New Roman"/>
                <a:cs typeface="Times New Roman"/>
              </a:rPr>
              <a:t>(4)</a:t>
            </a:r>
            <a:endParaRPr sz="1600">
              <a:latin typeface="Times New Roman"/>
              <a:cs typeface="Times New Roman"/>
            </a:endParaRPr>
          </a:p>
        </p:txBody>
      </p:sp>
      <p:sp>
        <p:nvSpPr>
          <p:cNvPr id="11" name="object 11"/>
          <p:cNvSpPr txBox="1"/>
          <p:nvPr/>
        </p:nvSpPr>
        <p:spPr>
          <a:xfrm>
            <a:off x="7149083" y="2197988"/>
            <a:ext cx="2643505" cy="304165"/>
          </a:xfrm>
          <a:prstGeom prst="rect">
            <a:avLst/>
          </a:prstGeom>
        </p:spPr>
        <p:txBody>
          <a:bodyPr vert="horz" wrap="square" lIns="0" tIns="12065" rIns="0" bIns="0" rtlCol="0">
            <a:spAutoFit/>
          </a:bodyPr>
          <a:lstStyle/>
          <a:p>
            <a:pPr marL="38100">
              <a:lnSpc>
                <a:spcPts val="1425"/>
              </a:lnSpc>
              <a:spcBef>
                <a:spcPts val="95"/>
              </a:spcBef>
              <a:tabLst>
                <a:tab pos="2367915" algn="l"/>
              </a:tabLst>
            </a:pPr>
            <a:r>
              <a:rPr sz="1600" dirty="0">
                <a:latin typeface="Times New Roman"/>
                <a:cs typeface="Times New Roman"/>
              </a:rPr>
              <a:t>AlCl</a:t>
            </a:r>
            <a:r>
              <a:rPr sz="1575" baseline="-21164" dirty="0">
                <a:latin typeface="Times New Roman"/>
                <a:cs typeface="Times New Roman"/>
              </a:rPr>
              <a:t>3(доб.)</a:t>
            </a:r>
            <a:r>
              <a:rPr sz="1575" spc="195" baseline="-21164" dirty="0">
                <a:latin typeface="Times New Roman"/>
                <a:cs typeface="Times New Roman"/>
              </a:rPr>
              <a:t> </a:t>
            </a:r>
            <a:r>
              <a:rPr sz="1600" spc="-5" dirty="0">
                <a:latin typeface="Cambria Math"/>
                <a:cs typeface="Cambria Math"/>
              </a:rPr>
              <a:t>⇄</a:t>
            </a:r>
            <a:r>
              <a:rPr sz="1600" spc="-45" dirty="0">
                <a:latin typeface="Cambria Math"/>
                <a:cs typeface="Cambria Math"/>
              </a:rPr>
              <a:t> </a:t>
            </a:r>
            <a:r>
              <a:rPr sz="1600" dirty="0">
                <a:latin typeface="Times New Roman"/>
                <a:cs typeface="Times New Roman"/>
              </a:rPr>
              <a:t>Al</a:t>
            </a:r>
            <a:r>
              <a:rPr sz="1575" baseline="26455" dirty="0">
                <a:latin typeface="Times New Roman"/>
                <a:cs typeface="Times New Roman"/>
              </a:rPr>
              <a:t>3+</a:t>
            </a:r>
            <a:r>
              <a:rPr sz="1575" spc="225" baseline="26455" dirty="0">
                <a:latin typeface="Times New Roman"/>
                <a:cs typeface="Times New Roman"/>
              </a:rPr>
              <a:t> </a:t>
            </a:r>
            <a:r>
              <a:rPr sz="1600" spc="-5" dirty="0">
                <a:latin typeface="Times New Roman"/>
                <a:cs typeface="Times New Roman"/>
              </a:rPr>
              <a:t>+</a:t>
            </a:r>
            <a:r>
              <a:rPr sz="1600" dirty="0">
                <a:latin typeface="Times New Roman"/>
                <a:cs typeface="Times New Roman"/>
              </a:rPr>
              <a:t> 3Cl</a:t>
            </a:r>
            <a:r>
              <a:rPr sz="1575" baseline="26455" dirty="0">
                <a:latin typeface="Times New Roman"/>
                <a:cs typeface="Times New Roman"/>
              </a:rPr>
              <a:t>-	</a:t>
            </a:r>
            <a:r>
              <a:rPr sz="1600" spc="-5" dirty="0">
                <a:latin typeface="Times New Roman"/>
                <a:cs typeface="Times New Roman"/>
              </a:rPr>
              <a:t>(5)</a:t>
            </a:r>
            <a:endParaRPr sz="1600">
              <a:latin typeface="Times New Roman"/>
              <a:cs typeface="Times New Roman"/>
            </a:endParaRPr>
          </a:p>
          <a:p>
            <a:pPr marR="317500" algn="r">
              <a:lnSpc>
                <a:spcPts val="765"/>
              </a:lnSpc>
            </a:pPr>
            <a:r>
              <a:rPr sz="1050" dirty="0">
                <a:latin typeface="Times New Roman"/>
                <a:cs typeface="Times New Roman"/>
              </a:rPr>
              <a:t>(лоб.)</a:t>
            </a:r>
            <a:endParaRPr sz="1050">
              <a:latin typeface="Times New Roman"/>
              <a:cs typeface="Times New Roman"/>
            </a:endParaRPr>
          </a:p>
        </p:txBody>
      </p:sp>
      <p:grpSp>
        <p:nvGrpSpPr>
          <p:cNvPr id="12" name="object 12"/>
          <p:cNvGrpSpPr/>
          <p:nvPr/>
        </p:nvGrpSpPr>
        <p:grpSpPr>
          <a:xfrm>
            <a:off x="6515227" y="1166749"/>
            <a:ext cx="695325" cy="751205"/>
            <a:chOff x="6515227" y="1166749"/>
            <a:chExt cx="695325" cy="751205"/>
          </a:xfrm>
        </p:grpSpPr>
        <p:sp>
          <p:nvSpPr>
            <p:cNvPr id="13" name="object 13"/>
            <p:cNvSpPr/>
            <p:nvPr/>
          </p:nvSpPr>
          <p:spPr>
            <a:xfrm>
              <a:off x="6902577" y="1169924"/>
              <a:ext cx="304800" cy="744855"/>
            </a:xfrm>
            <a:custGeom>
              <a:avLst/>
              <a:gdLst/>
              <a:ahLst/>
              <a:cxnLst/>
              <a:rect l="l" t="t" r="r" b="b"/>
              <a:pathLst>
                <a:path w="304800" h="744855">
                  <a:moveTo>
                    <a:pt x="304800" y="744601"/>
                  </a:moveTo>
                  <a:lnTo>
                    <a:pt x="245465" y="742614"/>
                  </a:lnTo>
                  <a:lnTo>
                    <a:pt x="197024" y="737187"/>
                  </a:lnTo>
                  <a:lnTo>
                    <a:pt x="164371" y="729116"/>
                  </a:lnTo>
                  <a:lnTo>
                    <a:pt x="152400" y="719201"/>
                  </a:lnTo>
                  <a:lnTo>
                    <a:pt x="152400" y="397763"/>
                  </a:lnTo>
                  <a:lnTo>
                    <a:pt x="140410" y="387848"/>
                  </a:lnTo>
                  <a:lnTo>
                    <a:pt x="107727" y="379777"/>
                  </a:lnTo>
                  <a:lnTo>
                    <a:pt x="59281" y="374350"/>
                  </a:lnTo>
                  <a:lnTo>
                    <a:pt x="0" y="372363"/>
                  </a:lnTo>
                  <a:lnTo>
                    <a:pt x="59281" y="370359"/>
                  </a:lnTo>
                  <a:lnTo>
                    <a:pt x="107727" y="364902"/>
                  </a:lnTo>
                  <a:lnTo>
                    <a:pt x="140410" y="356826"/>
                  </a:lnTo>
                  <a:lnTo>
                    <a:pt x="152400" y="346963"/>
                  </a:lnTo>
                  <a:lnTo>
                    <a:pt x="152400" y="25399"/>
                  </a:lnTo>
                  <a:lnTo>
                    <a:pt x="164371" y="15537"/>
                  </a:lnTo>
                  <a:lnTo>
                    <a:pt x="197024" y="7461"/>
                  </a:lnTo>
                  <a:lnTo>
                    <a:pt x="245465" y="2004"/>
                  </a:lnTo>
                  <a:lnTo>
                    <a:pt x="304800" y="0"/>
                  </a:lnTo>
                </a:path>
              </a:pathLst>
            </a:custGeom>
            <a:ln w="6350">
              <a:solidFill>
                <a:srgbClr val="5B9BD4"/>
              </a:solidFill>
            </a:ln>
          </p:spPr>
          <p:txBody>
            <a:bodyPr wrap="square" lIns="0" tIns="0" rIns="0" bIns="0" rtlCol="0"/>
            <a:lstStyle/>
            <a:p>
              <a:endParaRPr/>
            </a:p>
          </p:txBody>
        </p:sp>
        <p:sp>
          <p:nvSpPr>
            <p:cNvPr id="14" name="object 14"/>
            <p:cNvSpPr/>
            <p:nvPr/>
          </p:nvSpPr>
          <p:spPr>
            <a:xfrm>
              <a:off x="6521577" y="1298702"/>
              <a:ext cx="403860" cy="404495"/>
            </a:xfrm>
            <a:custGeom>
              <a:avLst/>
              <a:gdLst/>
              <a:ahLst/>
              <a:cxnLst/>
              <a:rect l="l" t="t" r="r" b="b"/>
              <a:pathLst>
                <a:path w="403859" h="404494">
                  <a:moveTo>
                    <a:pt x="201930" y="0"/>
                  </a:moveTo>
                  <a:lnTo>
                    <a:pt x="155634" y="5333"/>
                  </a:lnTo>
                  <a:lnTo>
                    <a:pt x="113133" y="20527"/>
                  </a:lnTo>
                  <a:lnTo>
                    <a:pt x="75640" y="44367"/>
                  </a:lnTo>
                  <a:lnTo>
                    <a:pt x="44367" y="75640"/>
                  </a:lnTo>
                  <a:lnTo>
                    <a:pt x="20527" y="113133"/>
                  </a:lnTo>
                  <a:lnTo>
                    <a:pt x="5334" y="155634"/>
                  </a:lnTo>
                  <a:lnTo>
                    <a:pt x="0" y="201929"/>
                  </a:lnTo>
                  <a:lnTo>
                    <a:pt x="5333" y="248272"/>
                  </a:lnTo>
                  <a:lnTo>
                    <a:pt x="20527" y="290807"/>
                  </a:lnTo>
                  <a:lnTo>
                    <a:pt x="44367" y="328323"/>
                  </a:lnTo>
                  <a:lnTo>
                    <a:pt x="75640" y="359609"/>
                  </a:lnTo>
                  <a:lnTo>
                    <a:pt x="113133" y="383456"/>
                  </a:lnTo>
                  <a:lnTo>
                    <a:pt x="155634" y="398652"/>
                  </a:lnTo>
                  <a:lnTo>
                    <a:pt x="201930" y="403986"/>
                  </a:lnTo>
                  <a:lnTo>
                    <a:pt x="248225" y="398652"/>
                  </a:lnTo>
                  <a:lnTo>
                    <a:pt x="290726" y="383456"/>
                  </a:lnTo>
                  <a:lnTo>
                    <a:pt x="328219" y="359609"/>
                  </a:lnTo>
                  <a:lnTo>
                    <a:pt x="359492" y="328323"/>
                  </a:lnTo>
                  <a:lnTo>
                    <a:pt x="383332" y="290807"/>
                  </a:lnTo>
                  <a:lnTo>
                    <a:pt x="398526" y="248272"/>
                  </a:lnTo>
                  <a:lnTo>
                    <a:pt x="403860" y="201929"/>
                  </a:lnTo>
                  <a:lnTo>
                    <a:pt x="398526" y="155634"/>
                  </a:lnTo>
                  <a:lnTo>
                    <a:pt x="383332" y="113133"/>
                  </a:lnTo>
                  <a:lnTo>
                    <a:pt x="359492" y="75640"/>
                  </a:lnTo>
                  <a:lnTo>
                    <a:pt x="328219" y="44367"/>
                  </a:lnTo>
                  <a:lnTo>
                    <a:pt x="290726" y="20527"/>
                  </a:lnTo>
                  <a:lnTo>
                    <a:pt x="248225" y="5333"/>
                  </a:lnTo>
                  <a:lnTo>
                    <a:pt x="201930" y="0"/>
                  </a:lnTo>
                  <a:close/>
                </a:path>
              </a:pathLst>
            </a:custGeom>
            <a:solidFill>
              <a:srgbClr val="5B9BD4"/>
            </a:solidFill>
          </p:spPr>
          <p:txBody>
            <a:bodyPr wrap="square" lIns="0" tIns="0" rIns="0" bIns="0" rtlCol="0"/>
            <a:lstStyle/>
            <a:p>
              <a:endParaRPr/>
            </a:p>
          </p:txBody>
        </p:sp>
        <p:sp>
          <p:nvSpPr>
            <p:cNvPr id="15" name="object 15"/>
            <p:cNvSpPr/>
            <p:nvPr/>
          </p:nvSpPr>
          <p:spPr>
            <a:xfrm>
              <a:off x="6521577" y="1298702"/>
              <a:ext cx="403860" cy="404495"/>
            </a:xfrm>
            <a:custGeom>
              <a:avLst/>
              <a:gdLst/>
              <a:ahLst/>
              <a:cxnLst/>
              <a:rect l="l" t="t" r="r" b="b"/>
              <a:pathLst>
                <a:path w="403859" h="404494">
                  <a:moveTo>
                    <a:pt x="0" y="201929"/>
                  </a:moveTo>
                  <a:lnTo>
                    <a:pt x="5334" y="155634"/>
                  </a:lnTo>
                  <a:lnTo>
                    <a:pt x="20527" y="113133"/>
                  </a:lnTo>
                  <a:lnTo>
                    <a:pt x="44367" y="75640"/>
                  </a:lnTo>
                  <a:lnTo>
                    <a:pt x="75640" y="44367"/>
                  </a:lnTo>
                  <a:lnTo>
                    <a:pt x="113133" y="20527"/>
                  </a:lnTo>
                  <a:lnTo>
                    <a:pt x="155634" y="5333"/>
                  </a:lnTo>
                  <a:lnTo>
                    <a:pt x="201930" y="0"/>
                  </a:lnTo>
                  <a:lnTo>
                    <a:pt x="248225" y="5333"/>
                  </a:lnTo>
                  <a:lnTo>
                    <a:pt x="290726" y="20527"/>
                  </a:lnTo>
                  <a:lnTo>
                    <a:pt x="328219" y="44367"/>
                  </a:lnTo>
                  <a:lnTo>
                    <a:pt x="359492" y="75640"/>
                  </a:lnTo>
                  <a:lnTo>
                    <a:pt x="383332" y="113133"/>
                  </a:lnTo>
                  <a:lnTo>
                    <a:pt x="398526" y="155634"/>
                  </a:lnTo>
                  <a:lnTo>
                    <a:pt x="403860" y="201929"/>
                  </a:lnTo>
                  <a:lnTo>
                    <a:pt x="398526" y="248272"/>
                  </a:lnTo>
                  <a:lnTo>
                    <a:pt x="383332" y="290807"/>
                  </a:lnTo>
                  <a:lnTo>
                    <a:pt x="359492" y="328323"/>
                  </a:lnTo>
                  <a:lnTo>
                    <a:pt x="328219" y="359609"/>
                  </a:lnTo>
                  <a:lnTo>
                    <a:pt x="290726" y="383456"/>
                  </a:lnTo>
                  <a:lnTo>
                    <a:pt x="248225" y="398652"/>
                  </a:lnTo>
                  <a:lnTo>
                    <a:pt x="201930" y="403986"/>
                  </a:lnTo>
                  <a:lnTo>
                    <a:pt x="155634" y="398652"/>
                  </a:lnTo>
                  <a:lnTo>
                    <a:pt x="113133" y="383456"/>
                  </a:lnTo>
                  <a:lnTo>
                    <a:pt x="75640" y="359609"/>
                  </a:lnTo>
                  <a:lnTo>
                    <a:pt x="44367" y="328323"/>
                  </a:lnTo>
                  <a:lnTo>
                    <a:pt x="20527" y="290807"/>
                  </a:lnTo>
                  <a:lnTo>
                    <a:pt x="5333" y="248272"/>
                  </a:lnTo>
                  <a:lnTo>
                    <a:pt x="0" y="201929"/>
                  </a:lnTo>
                  <a:close/>
                </a:path>
              </a:pathLst>
            </a:custGeom>
            <a:ln w="12700">
              <a:solidFill>
                <a:srgbClr val="41709C"/>
              </a:solidFill>
            </a:ln>
          </p:spPr>
          <p:txBody>
            <a:bodyPr wrap="square" lIns="0" tIns="0" rIns="0" bIns="0" rtlCol="0"/>
            <a:lstStyle/>
            <a:p>
              <a:endParaRPr/>
            </a:p>
          </p:txBody>
        </p:sp>
      </p:grpSp>
      <p:sp>
        <p:nvSpPr>
          <p:cNvPr id="16" name="object 16"/>
          <p:cNvSpPr txBox="1"/>
          <p:nvPr/>
        </p:nvSpPr>
        <p:spPr>
          <a:xfrm>
            <a:off x="6685280" y="1354328"/>
            <a:ext cx="76835" cy="269240"/>
          </a:xfrm>
          <a:prstGeom prst="rect">
            <a:avLst/>
          </a:prstGeom>
        </p:spPr>
        <p:txBody>
          <a:bodyPr vert="horz" wrap="square" lIns="0" tIns="12065" rIns="0" bIns="0" rtlCol="0">
            <a:spAutoFit/>
          </a:bodyPr>
          <a:lstStyle/>
          <a:p>
            <a:pPr marL="12700">
              <a:lnSpc>
                <a:spcPct val="100000"/>
              </a:lnSpc>
              <a:spcBef>
                <a:spcPts val="95"/>
              </a:spcBef>
            </a:pPr>
            <a:r>
              <a:rPr sz="1600" spc="-5" dirty="0">
                <a:solidFill>
                  <a:srgbClr val="FFFFFF"/>
                </a:solidFill>
                <a:latin typeface="Calibri"/>
                <a:cs typeface="Calibri"/>
              </a:rPr>
              <a:t>I</a:t>
            </a:r>
            <a:endParaRPr sz="1600">
              <a:latin typeface="Calibri"/>
              <a:cs typeface="Calibri"/>
            </a:endParaRPr>
          </a:p>
        </p:txBody>
      </p:sp>
      <p:grpSp>
        <p:nvGrpSpPr>
          <p:cNvPr id="17" name="object 17"/>
          <p:cNvGrpSpPr/>
          <p:nvPr/>
        </p:nvGrpSpPr>
        <p:grpSpPr>
          <a:xfrm>
            <a:off x="6568947" y="1964689"/>
            <a:ext cx="623570" cy="542290"/>
            <a:chOff x="6568947" y="1964689"/>
            <a:chExt cx="623570" cy="542290"/>
          </a:xfrm>
        </p:grpSpPr>
        <p:sp>
          <p:nvSpPr>
            <p:cNvPr id="18" name="object 18"/>
            <p:cNvSpPr/>
            <p:nvPr/>
          </p:nvSpPr>
          <p:spPr>
            <a:xfrm>
              <a:off x="6956297" y="1967864"/>
              <a:ext cx="233045" cy="532765"/>
            </a:xfrm>
            <a:custGeom>
              <a:avLst/>
              <a:gdLst/>
              <a:ahLst/>
              <a:cxnLst/>
              <a:rect l="l" t="t" r="r" b="b"/>
              <a:pathLst>
                <a:path w="233045" h="532764">
                  <a:moveTo>
                    <a:pt x="232536" y="532764"/>
                  </a:moveTo>
                  <a:lnTo>
                    <a:pt x="187249" y="531229"/>
                  </a:lnTo>
                  <a:lnTo>
                    <a:pt x="150272" y="527049"/>
                  </a:lnTo>
                  <a:lnTo>
                    <a:pt x="125345" y="520870"/>
                  </a:lnTo>
                  <a:lnTo>
                    <a:pt x="116204" y="513333"/>
                  </a:lnTo>
                  <a:lnTo>
                    <a:pt x="116204" y="285749"/>
                  </a:lnTo>
                  <a:lnTo>
                    <a:pt x="107066" y="278233"/>
                  </a:lnTo>
                  <a:lnTo>
                    <a:pt x="82153" y="272097"/>
                  </a:lnTo>
                  <a:lnTo>
                    <a:pt x="45213" y="267962"/>
                  </a:lnTo>
                  <a:lnTo>
                    <a:pt x="0" y="266445"/>
                  </a:lnTo>
                  <a:lnTo>
                    <a:pt x="45213" y="264910"/>
                  </a:lnTo>
                  <a:lnTo>
                    <a:pt x="82153" y="260730"/>
                  </a:lnTo>
                  <a:lnTo>
                    <a:pt x="107066" y="254551"/>
                  </a:lnTo>
                  <a:lnTo>
                    <a:pt x="116204" y="247014"/>
                  </a:lnTo>
                  <a:lnTo>
                    <a:pt x="116204" y="19430"/>
                  </a:lnTo>
                  <a:lnTo>
                    <a:pt x="125345" y="11894"/>
                  </a:lnTo>
                  <a:lnTo>
                    <a:pt x="150272" y="5714"/>
                  </a:lnTo>
                  <a:lnTo>
                    <a:pt x="187249" y="1535"/>
                  </a:lnTo>
                  <a:lnTo>
                    <a:pt x="232536" y="0"/>
                  </a:lnTo>
                </a:path>
              </a:pathLst>
            </a:custGeom>
            <a:ln w="6349">
              <a:solidFill>
                <a:srgbClr val="5B9BD4"/>
              </a:solidFill>
            </a:ln>
          </p:spPr>
          <p:txBody>
            <a:bodyPr wrap="square" lIns="0" tIns="0" rIns="0" bIns="0" rtlCol="0"/>
            <a:lstStyle/>
            <a:p>
              <a:endParaRPr/>
            </a:p>
          </p:txBody>
        </p:sp>
        <p:sp>
          <p:nvSpPr>
            <p:cNvPr id="19" name="object 19"/>
            <p:cNvSpPr/>
            <p:nvPr/>
          </p:nvSpPr>
          <p:spPr>
            <a:xfrm>
              <a:off x="6575297" y="2096642"/>
              <a:ext cx="404495" cy="404495"/>
            </a:xfrm>
            <a:custGeom>
              <a:avLst/>
              <a:gdLst/>
              <a:ahLst/>
              <a:cxnLst/>
              <a:rect l="l" t="t" r="r" b="b"/>
              <a:pathLst>
                <a:path w="404495" h="404494">
                  <a:moveTo>
                    <a:pt x="201930" y="0"/>
                  </a:moveTo>
                  <a:lnTo>
                    <a:pt x="155634" y="5334"/>
                  </a:lnTo>
                  <a:lnTo>
                    <a:pt x="113133" y="20530"/>
                  </a:lnTo>
                  <a:lnTo>
                    <a:pt x="75640" y="44377"/>
                  </a:lnTo>
                  <a:lnTo>
                    <a:pt x="44367" y="75663"/>
                  </a:lnTo>
                  <a:lnTo>
                    <a:pt x="20527" y="113179"/>
                  </a:lnTo>
                  <a:lnTo>
                    <a:pt x="5334" y="155714"/>
                  </a:lnTo>
                  <a:lnTo>
                    <a:pt x="0" y="202057"/>
                  </a:lnTo>
                  <a:lnTo>
                    <a:pt x="5333" y="248352"/>
                  </a:lnTo>
                  <a:lnTo>
                    <a:pt x="20527" y="290853"/>
                  </a:lnTo>
                  <a:lnTo>
                    <a:pt x="44367" y="328346"/>
                  </a:lnTo>
                  <a:lnTo>
                    <a:pt x="75640" y="359619"/>
                  </a:lnTo>
                  <a:lnTo>
                    <a:pt x="113133" y="383459"/>
                  </a:lnTo>
                  <a:lnTo>
                    <a:pt x="155634" y="398653"/>
                  </a:lnTo>
                  <a:lnTo>
                    <a:pt x="201930" y="403987"/>
                  </a:lnTo>
                  <a:lnTo>
                    <a:pt x="248272" y="398653"/>
                  </a:lnTo>
                  <a:lnTo>
                    <a:pt x="290807" y="383459"/>
                  </a:lnTo>
                  <a:lnTo>
                    <a:pt x="328323" y="359619"/>
                  </a:lnTo>
                  <a:lnTo>
                    <a:pt x="359609" y="328346"/>
                  </a:lnTo>
                  <a:lnTo>
                    <a:pt x="383456" y="290853"/>
                  </a:lnTo>
                  <a:lnTo>
                    <a:pt x="398652" y="248352"/>
                  </a:lnTo>
                  <a:lnTo>
                    <a:pt x="403987" y="202057"/>
                  </a:lnTo>
                  <a:lnTo>
                    <a:pt x="398652" y="155714"/>
                  </a:lnTo>
                  <a:lnTo>
                    <a:pt x="383456" y="113179"/>
                  </a:lnTo>
                  <a:lnTo>
                    <a:pt x="359609" y="75663"/>
                  </a:lnTo>
                  <a:lnTo>
                    <a:pt x="328323" y="44377"/>
                  </a:lnTo>
                  <a:lnTo>
                    <a:pt x="290807" y="20530"/>
                  </a:lnTo>
                  <a:lnTo>
                    <a:pt x="248272" y="5334"/>
                  </a:lnTo>
                  <a:lnTo>
                    <a:pt x="201930" y="0"/>
                  </a:lnTo>
                  <a:close/>
                </a:path>
              </a:pathLst>
            </a:custGeom>
            <a:solidFill>
              <a:srgbClr val="5B9BD4"/>
            </a:solidFill>
          </p:spPr>
          <p:txBody>
            <a:bodyPr wrap="square" lIns="0" tIns="0" rIns="0" bIns="0" rtlCol="0"/>
            <a:lstStyle/>
            <a:p>
              <a:endParaRPr/>
            </a:p>
          </p:txBody>
        </p:sp>
        <p:sp>
          <p:nvSpPr>
            <p:cNvPr id="20" name="object 20"/>
            <p:cNvSpPr/>
            <p:nvPr/>
          </p:nvSpPr>
          <p:spPr>
            <a:xfrm>
              <a:off x="6575297" y="2096642"/>
              <a:ext cx="404495" cy="404495"/>
            </a:xfrm>
            <a:custGeom>
              <a:avLst/>
              <a:gdLst/>
              <a:ahLst/>
              <a:cxnLst/>
              <a:rect l="l" t="t" r="r" b="b"/>
              <a:pathLst>
                <a:path w="404495" h="404494">
                  <a:moveTo>
                    <a:pt x="0" y="202057"/>
                  </a:moveTo>
                  <a:lnTo>
                    <a:pt x="5334" y="155714"/>
                  </a:lnTo>
                  <a:lnTo>
                    <a:pt x="20527" y="113179"/>
                  </a:lnTo>
                  <a:lnTo>
                    <a:pt x="44367" y="75663"/>
                  </a:lnTo>
                  <a:lnTo>
                    <a:pt x="75640" y="44377"/>
                  </a:lnTo>
                  <a:lnTo>
                    <a:pt x="113133" y="20530"/>
                  </a:lnTo>
                  <a:lnTo>
                    <a:pt x="155634" y="5334"/>
                  </a:lnTo>
                  <a:lnTo>
                    <a:pt x="201930" y="0"/>
                  </a:lnTo>
                  <a:lnTo>
                    <a:pt x="248272" y="5334"/>
                  </a:lnTo>
                  <a:lnTo>
                    <a:pt x="290807" y="20530"/>
                  </a:lnTo>
                  <a:lnTo>
                    <a:pt x="328323" y="44377"/>
                  </a:lnTo>
                  <a:lnTo>
                    <a:pt x="359609" y="75663"/>
                  </a:lnTo>
                  <a:lnTo>
                    <a:pt x="383456" y="113179"/>
                  </a:lnTo>
                  <a:lnTo>
                    <a:pt x="398652" y="155714"/>
                  </a:lnTo>
                  <a:lnTo>
                    <a:pt x="403987" y="202057"/>
                  </a:lnTo>
                  <a:lnTo>
                    <a:pt x="398652" y="248352"/>
                  </a:lnTo>
                  <a:lnTo>
                    <a:pt x="383456" y="290853"/>
                  </a:lnTo>
                  <a:lnTo>
                    <a:pt x="359609" y="328346"/>
                  </a:lnTo>
                  <a:lnTo>
                    <a:pt x="328323" y="359619"/>
                  </a:lnTo>
                  <a:lnTo>
                    <a:pt x="290807" y="383459"/>
                  </a:lnTo>
                  <a:lnTo>
                    <a:pt x="248272" y="398653"/>
                  </a:lnTo>
                  <a:lnTo>
                    <a:pt x="201930" y="403987"/>
                  </a:lnTo>
                  <a:lnTo>
                    <a:pt x="155634" y="398653"/>
                  </a:lnTo>
                  <a:lnTo>
                    <a:pt x="113133" y="383459"/>
                  </a:lnTo>
                  <a:lnTo>
                    <a:pt x="75640" y="359619"/>
                  </a:lnTo>
                  <a:lnTo>
                    <a:pt x="44367" y="328346"/>
                  </a:lnTo>
                  <a:lnTo>
                    <a:pt x="20527" y="290853"/>
                  </a:lnTo>
                  <a:lnTo>
                    <a:pt x="5333" y="248352"/>
                  </a:lnTo>
                  <a:lnTo>
                    <a:pt x="0" y="202057"/>
                  </a:lnTo>
                  <a:close/>
                </a:path>
              </a:pathLst>
            </a:custGeom>
            <a:ln w="12700">
              <a:solidFill>
                <a:srgbClr val="41709C"/>
              </a:solidFill>
            </a:ln>
          </p:spPr>
          <p:txBody>
            <a:bodyPr wrap="square" lIns="0" tIns="0" rIns="0" bIns="0" rtlCol="0"/>
            <a:lstStyle/>
            <a:p>
              <a:endParaRPr/>
            </a:p>
          </p:txBody>
        </p:sp>
      </p:grpSp>
      <p:sp>
        <p:nvSpPr>
          <p:cNvPr id="21" name="object 21"/>
          <p:cNvSpPr txBox="1"/>
          <p:nvPr/>
        </p:nvSpPr>
        <p:spPr>
          <a:xfrm>
            <a:off x="6714490" y="2152268"/>
            <a:ext cx="129539" cy="269240"/>
          </a:xfrm>
          <a:prstGeom prst="rect">
            <a:avLst/>
          </a:prstGeom>
        </p:spPr>
        <p:txBody>
          <a:bodyPr vert="horz" wrap="square" lIns="0" tIns="12065" rIns="0" bIns="0" rtlCol="0">
            <a:spAutoFit/>
          </a:bodyPr>
          <a:lstStyle/>
          <a:p>
            <a:pPr marL="12700">
              <a:lnSpc>
                <a:spcPct val="100000"/>
              </a:lnSpc>
              <a:spcBef>
                <a:spcPts val="95"/>
              </a:spcBef>
            </a:pPr>
            <a:r>
              <a:rPr sz="1600" dirty="0">
                <a:solidFill>
                  <a:srgbClr val="FFFFFF"/>
                </a:solidFill>
                <a:latin typeface="Calibri"/>
                <a:cs typeface="Calibri"/>
              </a:rPr>
              <a:t>II</a:t>
            </a:r>
            <a:endParaRPr sz="1600">
              <a:latin typeface="Calibri"/>
              <a:cs typeface="Calibri"/>
            </a:endParaRPr>
          </a:p>
        </p:txBody>
      </p:sp>
      <p:sp>
        <p:nvSpPr>
          <p:cNvPr id="22" name="object 22"/>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54</a:t>
            </a:fld>
            <a:endParaRPr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516432" y="2137664"/>
            <a:ext cx="408940" cy="391160"/>
          </a:xfrm>
          <a:prstGeom prst="rect">
            <a:avLst/>
          </a:prstGeom>
        </p:spPr>
        <p:txBody>
          <a:bodyPr vert="horz" wrap="square" lIns="0" tIns="12700" rIns="0" bIns="0" rtlCol="0">
            <a:spAutoFit/>
          </a:bodyPr>
          <a:lstStyle/>
          <a:p>
            <a:pPr marL="12700">
              <a:lnSpc>
                <a:spcPct val="100000"/>
              </a:lnSpc>
              <a:spcBef>
                <a:spcPts val="100"/>
              </a:spcBef>
            </a:pPr>
            <a:r>
              <a:rPr sz="2400" i="1" dirty="0">
                <a:latin typeface="Times New Roman"/>
                <a:cs typeface="Times New Roman"/>
              </a:rPr>
              <a:t>III.</a:t>
            </a:r>
            <a:endParaRPr sz="2400">
              <a:latin typeface="Times New Roman"/>
              <a:cs typeface="Times New Roman"/>
            </a:endParaRPr>
          </a:p>
        </p:txBody>
      </p:sp>
      <p:sp>
        <p:nvSpPr>
          <p:cNvPr id="3" name="object 3"/>
          <p:cNvSpPr txBox="1"/>
          <p:nvPr/>
        </p:nvSpPr>
        <p:spPr>
          <a:xfrm>
            <a:off x="491032" y="2503423"/>
            <a:ext cx="11184890" cy="4050029"/>
          </a:xfrm>
          <a:prstGeom prst="rect">
            <a:avLst/>
          </a:prstGeom>
        </p:spPr>
        <p:txBody>
          <a:bodyPr vert="horz" wrap="square" lIns="0" tIns="12700" rIns="0" bIns="0" rtlCol="0">
            <a:spAutoFit/>
          </a:bodyPr>
          <a:lstStyle/>
          <a:p>
            <a:pPr marL="444500" indent="-331470">
              <a:lnSpc>
                <a:spcPct val="100000"/>
              </a:lnSpc>
              <a:spcBef>
                <a:spcPts val="100"/>
              </a:spcBef>
              <a:buAutoNum type="arabicParenR" startAt="6"/>
              <a:tabLst>
                <a:tab pos="445134" algn="l"/>
              </a:tabLst>
            </a:pPr>
            <a:r>
              <a:rPr sz="2400" spc="-5" dirty="0">
                <a:latin typeface="Times New Roman"/>
                <a:cs typeface="Times New Roman"/>
              </a:rPr>
              <a:t>m</a:t>
            </a:r>
            <a:r>
              <a:rPr sz="2400" spc="-7" baseline="-20833" dirty="0">
                <a:latin typeface="Times New Roman"/>
                <a:cs typeface="Times New Roman"/>
              </a:rPr>
              <a:t>р-ра</a:t>
            </a:r>
            <a:r>
              <a:rPr sz="2400" spc="322" baseline="-20833" dirty="0">
                <a:latin typeface="Times New Roman"/>
                <a:cs typeface="Times New Roman"/>
              </a:rPr>
              <a:t> </a:t>
            </a:r>
            <a:r>
              <a:rPr sz="2400" dirty="0">
                <a:latin typeface="Times New Roman"/>
                <a:cs typeface="Times New Roman"/>
              </a:rPr>
              <a:t>=</a:t>
            </a:r>
            <a:r>
              <a:rPr sz="2400" spc="5" dirty="0">
                <a:latin typeface="Times New Roman"/>
                <a:cs typeface="Times New Roman"/>
              </a:rPr>
              <a:t> </a:t>
            </a:r>
            <a:r>
              <a:rPr sz="2400" spc="-5" dirty="0">
                <a:latin typeface="Times New Roman"/>
                <a:cs typeface="Times New Roman"/>
              </a:rPr>
              <a:t>m(CaCl</a:t>
            </a:r>
            <a:r>
              <a:rPr sz="2400" spc="-7" baseline="-20833" dirty="0">
                <a:latin typeface="Times New Roman"/>
                <a:cs typeface="Times New Roman"/>
              </a:rPr>
              <a:t>2</a:t>
            </a:r>
            <a:r>
              <a:rPr sz="2400" spc="-5" dirty="0">
                <a:latin typeface="Times New Roman"/>
                <a:cs typeface="Times New Roman"/>
              </a:rPr>
              <a:t>∙6H</a:t>
            </a:r>
            <a:r>
              <a:rPr sz="2400" spc="-7" baseline="-20833" dirty="0">
                <a:latin typeface="Times New Roman"/>
                <a:cs typeface="Times New Roman"/>
              </a:rPr>
              <a:t>2</a:t>
            </a:r>
            <a:r>
              <a:rPr sz="2400" spc="-5" dirty="0">
                <a:latin typeface="Times New Roman"/>
                <a:cs typeface="Times New Roman"/>
              </a:rPr>
              <a:t>O)</a:t>
            </a:r>
            <a:r>
              <a:rPr sz="2400" spc="5" dirty="0">
                <a:latin typeface="Times New Roman"/>
                <a:cs typeface="Times New Roman"/>
              </a:rPr>
              <a:t> </a:t>
            </a:r>
            <a:r>
              <a:rPr sz="2400" dirty="0">
                <a:latin typeface="Times New Roman"/>
                <a:cs typeface="Times New Roman"/>
              </a:rPr>
              <a:t>+</a:t>
            </a:r>
            <a:r>
              <a:rPr sz="2400" spc="-5" dirty="0">
                <a:latin typeface="Times New Roman"/>
                <a:cs typeface="Times New Roman"/>
              </a:rPr>
              <a:t> m(Na</a:t>
            </a:r>
            <a:r>
              <a:rPr sz="2400" spc="-7" baseline="-20833" dirty="0">
                <a:latin typeface="Times New Roman"/>
                <a:cs typeface="Times New Roman"/>
              </a:rPr>
              <a:t>2</a:t>
            </a:r>
            <a:r>
              <a:rPr sz="2400" spc="-5" dirty="0">
                <a:latin typeface="Times New Roman"/>
                <a:cs typeface="Times New Roman"/>
              </a:rPr>
              <a:t>CO</a:t>
            </a:r>
            <a:r>
              <a:rPr sz="2400" spc="-7" baseline="-20833" dirty="0">
                <a:latin typeface="Times New Roman"/>
                <a:cs typeface="Times New Roman"/>
              </a:rPr>
              <a:t>3</a:t>
            </a:r>
            <a:r>
              <a:rPr sz="2400" spc="359" baseline="-20833" dirty="0">
                <a:latin typeface="Times New Roman"/>
                <a:cs typeface="Times New Roman"/>
              </a:rPr>
              <a:t> </a:t>
            </a:r>
            <a:r>
              <a:rPr sz="2400" dirty="0">
                <a:latin typeface="Times New Roman"/>
                <a:cs typeface="Times New Roman"/>
              </a:rPr>
              <a:t>∙10H</a:t>
            </a:r>
            <a:r>
              <a:rPr sz="2400" baseline="-20833" dirty="0">
                <a:latin typeface="Times New Roman"/>
                <a:cs typeface="Times New Roman"/>
              </a:rPr>
              <a:t>2</a:t>
            </a:r>
            <a:r>
              <a:rPr sz="2400" dirty="0">
                <a:latin typeface="Times New Roman"/>
                <a:cs typeface="Times New Roman"/>
              </a:rPr>
              <a:t>O)</a:t>
            </a:r>
            <a:r>
              <a:rPr sz="2400" spc="5" dirty="0">
                <a:latin typeface="Times New Roman"/>
                <a:cs typeface="Times New Roman"/>
              </a:rPr>
              <a:t> </a:t>
            </a:r>
            <a:r>
              <a:rPr sz="2400" dirty="0">
                <a:latin typeface="Times New Roman"/>
                <a:cs typeface="Times New Roman"/>
              </a:rPr>
              <a:t>+</a:t>
            </a:r>
            <a:r>
              <a:rPr sz="2400" spc="-5" dirty="0">
                <a:latin typeface="Times New Roman"/>
                <a:cs typeface="Times New Roman"/>
              </a:rPr>
              <a:t> m(H</a:t>
            </a:r>
            <a:r>
              <a:rPr sz="2400" spc="-7" baseline="-20833" dirty="0">
                <a:latin typeface="Times New Roman"/>
                <a:cs typeface="Times New Roman"/>
              </a:rPr>
              <a:t>2</a:t>
            </a:r>
            <a:r>
              <a:rPr sz="2400" spc="-5" dirty="0">
                <a:latin typeface="Times New Roman"/>
                <a:cs typeface="Times New Roman"/>
              </a:rPr>
              <a:t>O)</a:t>
            </a:r>
            <a:r>
              <a:rPr sz="2400" spc="25" dirty="0">
                <a:latin typeface="Times New Roman"/>
                <a:cs typeface="Times New Roman"/>
              </a:rPr>
              <a:t> </a:t>
            </a:r>
            <a:r>
              <a:rPr sz="2400" dirty="0">
                <a:latin typeface="Times New Roman"/>
                <a:cs typeface="Times New Roman"/>
              </a:rPr>
              <a:t>–</a:t>
            </a:r>
            <a:r>
              <a:rPr sz="2400" spc="5" dirty="0">
                <a:latin typeface="Times New Roman"/>
                <a:cs typeface="Times New Roman"/>
              </a:rPr>
              <a:t> </a:t>
            </a:r>
            <a:r>
              <a:rPr sz="2400" spc="-5" dirty="0">
                <a:latin typeface="Times New Roman"/>
                <a:cs typeface="Times New Roman"/>
              </a:rPr>
              <a:t>m(CaCO</a:t>
            </a:r>
            <a:r>
              <a:rPr sz="2400" spc="-7" baseline="-20833" dirty="0">
                <a:latin typeface="Times New Roman"/>
                <a:cs typeface="Times New Roman"/>
              </a:rPr>
              <a:t>3</a:t>
            </a:r>
            <a:r>
              <a:rPr sz="2400" spc="-5" dirty="0">
                <a:latin typeface="Times New Roman"/>
                <a:cs typeface="Times New Roman"/>
              </a:rPr>
              <a:t>)</a:t>
            </a:r>
            <a:r>
              <a:rPr sz="2400" spc="15" dirty="0">
                <a:latin typeface="Times New Roman"/>
                <a:cs typeface="Times New Roman"/>
              </a:rPr>
              <a:t> </a:t>
            </a:r>
            <a:r>
              <a:rPr sz="2400" dirty="0">
                <a:latin typeface="Times New Roman"/>
                <a:cs typeface="Times New Roman"/>
              </a:rPr>
              <a:t>+</a:t>
            </a:r>
            <a:r>
              <a:rPr sz="2400" spc="10" dirty="0">
                <a:latin typeface="Times New Roman"/>
                <a:cs typeface="Times New Roman"/>
              </a:rPr>
              <a:t> </a:t>
            </a:r>
            <a:r>
              <a:rPr sz="2400" spc="-5" dirty="0">
                <a:latin typeface="Times New Roman"/>
                <a:cs typeface="Times New Roman"/>
              </a:rPr>
              <a:t>m</a:t>
            </a:r>
            <a:r>
              <a:rPr sz="2400" spc="-7" baseline="-20833" dirty="0">
                <a:latin typeface="Times New Roman"/>
                <a:cs typeface="Times New Roman"/>
              </a:rPr>
              <a:t>р-ра</a:t>
            </a:r>
            <a:r>
              <a:rPr sz="2400" spc="-5" dirty="0">
                <a:latin typeface="Times New Roman"/>
                <a:cs typeface="Times New Roman"/>
              </a:rPr>
              <a:t>(AlCl</a:t>
            </a:r>
            <a:r>
              <a:rPr sz="2400" spc="-7" baseline="-20833" dirty="0">
                <a:latin typeface="Times New Roman"/>
                <a:cs typeface="Times New Roman"/>
              </a:rPr>
              <a:t>3</a:t>
            </a:r>
            <a:r>
              <a:rPr sz="2400" spc="-5" dirty="0">
                <a:latin typeface="Times New Roman"/>
                <a:cs typeface="Times New Roman"/>
              </a:rPr>
              <a:t>)</a:t>
            </a:r>
            <a:r>
              <a:rPr sz="2400" spc="-7" baseline="-20833" dirty="0">
                <a:latin typeface="Times New Roman"/>
                <a:cs typeface="Times New Roman"/>
              </a:rPr>
              <a:t>доб.</a:t>
            </a:r>
            <a:endParaRPr sz="2400" baseline="-20833">
              <a:latin typeface="Times New Roman"/>
              <a:cs typeface="Times New Roman"/>
            </a:endParaRPr>
          </a:p>
          <a:p>
            <a:pPr marL="1181100">
              <a:lnSpc>
                <a:spcPct val="100000"/>
              </a:lnSpc>
              <a:tabLst>
                <a:tab pos="1504315" algn="l"/>
              </a:tabLst>
            </a:pPr>
            <a:r>
              <a:rPr sz="2400" dirty="0">
                <a:latin typeface="Times New Roman"/>
                <a:cs typeface="Times New Roman"/>
              </a:rPr>
              <a:t>=	32,85</a:t>
            </a:r>
            <a:r>
              <a:rPr sz="2400" spc="-5" dirty="0">
                <a:latin typeface="Times New Roman"/>
                <a:cs typeface="Times New Roman"/>
              </a:rPr>
              <a:t> </a:t>
            </a:r>
            <a:r>
              <a:rPr sz="2400" dirty="0">
                <a:latin typeface="Times New Roman"/>
                <a:cs typeface="Times New Roman"/>
              </a:rPr>
              <a:t>+</a:t>
            </a:r>
            <a:r>
              <a:rPr sz="2400" spc="-15" dirty="0">
                <a:latin typeface="Times New Roman"/>
                <a:cs typeface="Times New Roman"/>
              </a:rPr>
              <a:t> </a:t>
            </a:r>
            <a:r>
              <a:rPr sz="2400" dirty="0">
                <a:latin typeface="Times New Roman"/>
                <a:cs typeface="Times New Roman"/>
              </a:rPr>
              <a:t>42,9</a:t>
            </a:r>
            <a:r>
              <a:rPr sz="2400" spc="-10" dirty="0">
                <a:latin typeface="Times New Roman"/>
                <a:cs typeface="Times New Roman"/>
              </a:rPr>
              <a:t> </a:t>
            </a:r>
            <a:r>
              <a:rPr sz="2400" dirty="0">
                <a:latin typeface="Times New Roman"/>
                <a:cs typeface="Times New Roman"/>
              </a:rPr>
              <a:t>+</a:t>
            </a:r>
            <a:r>
              <a:rPr sz="2400" spc="-5" dirty="0">
                <a:latin typeface="Times New Roman"/>
                <a:cs typeface="Times New Roman"/>
              </a:rPr>
              <a:t> </a:t>
            </a:r>
            <a:r>
              <a:rPr sz="2400" dirty="0">
                <a:latin typeface="Times New Roman"/>
                <a:cs typeface="Times New Roman"/>
              </a:rPr>
              <a:t>1·250</a:t>
            </a:r>
            <a:r>
              <a:rPr sz="2400" spc="-20" dirty="0">
                <a:latin typeface="Times New Roman"/>
                <a:cs typeface="Times New Roman"/>
              </a:rPr>
              <a:t> </a:t>
            </a:r>
            <a:r>
              <a:rPr sz="2400" dirty="0">
                <a:latin typeface="Times New Roman"/>
                <a:cs typeface="Times New Roman"/>
              </a:rPr>
              <a:t>–</a:t>
            </a:r>
            <a:r>
              <a:rPr sz="2400" spc="-5" dirty="0">
                <a:latin typeface="Times New Roman"/>
                <a:cs typeface="Times New Roman"/>
              </a:rPr>
              <a:t> </a:t>
            </a:r>
            <a:r>
              <a:rPr sz="2400" dirty="0">
                <a:latin typeface="Times New Roman"/>
                <a:cs typeface="Times New Roman"/>
              </a:rPr>
              <a:t>15</a:t>
            </a:r>
            <a:r>
              <a:rPr sz="2400" spc="-5" dirty="0">
                <a:latin typeface="Times New Roman"/>
                <a:cs typeface="Times New Roman"/>
              </a:rPr>
              <a:t> </a:t>
            </a:r>
            <a:r>
              <a:rPr sz="2400" dirty="0">
                <a:latin typeface="Times New Roman"/>
                <a:cs typeface="Times New Roman"/>
              </a:rPr>
              <a:t>+</a:t>
            </a:r>
            <a:r>
              <a:rPr sz="2400" spc="-10" dirty="0">
                <a:latin typeface="Times New Roman"/>
                <a:cs typeface="Times New Roman"/>
              </a:rPr>
              <a:t> </a:t>
            </a:r>
            <a:r>
              <a:rPr sz="2400" dirty="0">
                <a:latin typeface="Times New Roman"/>
                <a:cs typeface="Times New Roman"/>
              </a:rPr>
              <a:t>89,25</a:t>
            </a:r>
            <a:r>
              <a:rPr sz="2400" spc="-5" dirty="0">
                <a:latin typeface="Times New Roman"/>
                <a:cs typeface="Times New Roman"/>
              </a:rPr>
              <a:t> </a:t>
            </a:r>
            <a:r>
              <a:rPr sz="2400" dirty="0">
                <a:latin typeface="Times New Roman"/>
                <a:cs typeface="Times New Roman"/>
              </a:rPr>
              <a:t>=</a:t>
            </a:r>
            <a:r>
              <a:rPr sz="2400" spc="-20" dirty="0">
                <a:latin typeface="Times New Roman"/>
                <a:cs typeface="Times New Roman"/>
              </a:rPr>
              <a:t> </a:t>
            </a:r>
            <a:r>
              <a:rPr sz="2400" dirty="0">
                <a:latin typeface="Times New Roman"/>
                <a:cs typeface="Times New Roman"/>
              </a:rPr>
              <a:t>401г</a:t>
            </a:r>
            <a:endParaRPr sz="2400">
              <a:latin typeface="Times New Roman"/>
              <a:cs typeface="Times New Roman"/>
            </a:endParaRPr>
          </a:p>
          <a:p>
            <a:pPr marL="266065">
              <a:lnSpc>
                <a:spcPct val="100000"/>
              </a:lnSpc>
            </a:pPr>
            <a:r>
              <a:rPr sz="2400" spc="-5" dirty="0">
                <a:latin typeface="Times New Roman"/>
                <a:cs typeface="Times New Roman"/>
              </a:rPr>
              <a:t>ω(Cl</a:t>
            </a:r>
            <a:r>
              <a:rPr sz="2400" spc="-7" baseline="24305" dirty="0">
                <a:latin typeface="Times New Roman"/>
                <a:cs typeface="Times New Roman"/>
              </a:rPr>
              <a:t>-</a:t>
            </a:r>
            <a:r>
              <a:rPr sz="2400" spc="-5" dirty="0">
                <a:latin typeface="Times New Roman"/>
                <a:cs typeface="Times New Roman"/>
              </a:rPr>
              <a:t>)</a:t>
            </a:r>
            <a:r>
              <a:rPr sz="2400" spc="-15" dirty="0">
                <a:latin typeface="Times New Roman"/>
                <a:cs typeface="Times New Roman"/>
              </a:rPr>
              <a:t> </a:t>
            </a:r>
            <a:r>
              <a:rPr sz="2400" dirty="0">
                <a:latin typeface="Times New Roman"/>
                <a:cs typeface="Times New Roman"/>
              </a:rPr>
              <a:t>=</a:t>
            </a:r>
            <a:r>
              <a:rPr sz="2400" spc="-20" dirty="0">
                <a:latin typeface="Times New Roman"/>
                <a:cs typeface="Times New Roman"/>
              </a:rPr>
              <a:t> </a:t>
            </a:r>
            <a:r>
              <a:rPr sz="2400" spc="-5" dirty="0">
                <a:latin typeface="Times New Roman"/>
                <a:cs typeface="Times New Roman"/>
              </a:rPr>
              <a:t>(m(Cl</a:t>
            </a:r>
            <a:r>
              <a:rPr sz="2400" spc="-7" baseline="24305" dirty="0">
                <a:latin typeface="Times New Roman"/>
                <a:cs typeface="Times New Roman"/>
              </a:rPr>
              <a:t>-</a:t>
            </a:r>
            <a:r>
              <a:rPr sz="2400" spc="-5" dirty="0">
                <a:latin typeface="Times New Roman"/>
                <a:cs typeface="Times New Roman"/>
              </a:rPr>
              <a:t>)</a:t>
            </a:r>
            <a:r>
              <a:rPr sz="2400" spc="-7" baseline="-20833" dirty="0">
                <a:latin typeface="Times New Roman"/>
                <a:cs typeface="Times New Roman"/>
              </a:rPr>
              <a:t>(NaCl)</a:t>
            </a:r>
            <a:r>
              <a:rPr sz="2400" spc="337" baseline="-20833" dirty="0">
                <a:latin typeface="Times New Roman"/>
                <a:cs typeface="Times New Roman"/>
              </a:rPr>
              <a:t> </a:t>
            </a:r>
            <a:r>
              <a:rPr sz="2400" dirty="0">
                <a:latin typeface="Times New Roman"/>
                <a:cs typeface="Times New Roman"/>
              </a:rPr>
              <a:t>+</a:t>
            </a:r>
            <a:r>
              <a:rPr sz="2400" spc="-15" dirty="0">
                <a:latin typeface="Times New Roman"/>
                <a:cs typeface="Times New Roman"/>
              </a:rPr>
              <a:t> </a:t>
            </a:r>
            <a:r>
              <a:rPr sz="2400" spc="-5" dirty="0">
                <a:latin typeface="Times New Roman"/>
                <a:cs typeface="Times New Roman"/>
              </a:rPr>
              <a:t>m(Cl</a:t>
            </a:r>
            <a:r>
              <a:rPr sz="2400" spc="-7" baseline="24305" dirty="0">
                <a:latin typeface="Times New Roman"/>
                <a:cs typeface="Times New Roman"/>
              </a:rPr>
              <a:t>-</a:t>
            </a:r>
            <a:r>
              <a:rPr sz="2400" spc="-5" dirty="0">
                <a:latin typeface="Times New Roman"/>
                <a:cs typeface="Times New Roman"/>
              </a:rPr>
              <a:t>)</a:t>
            </a:r>
            <a:r>
              <a:rPr sz="2400" spc="-7" baseline="-20833" dirty="0">
                <a:latin typeface="Times New Roman"/>
                <a:cs typeface="Times New Roman"/>
              </a:rPr>
              <a:t>(AlCl3)</a:t>
            </a:r>
            <a:r>
              <a:rPr sz="2400" spc="-5" dirty="0">
                <a:latin typeface="Times New Roman"/>
                <a:cs typeface="Times New Roman"/>
              </a:rPr>
              <a:t>)/m</a:t>
            </a:r>
            <a:r>
              <a:rPr sz="2400" spc="-7" baseline="-20833" dirty="0">
                <a:latin typeface="Times New Roman"/>
                <a:cs typeface="Times New Roman"/>
              </a:rPr>
              <a:t>р-ра</a:t>
            </a:r>
            <a:endParaRPr sz="2400" baseline="-20833">
              <a:latin typeface="Times New Roman"/>
              <a:cs typeface="Times New Roman"/>
            </a:endParaRPr>
          </a:p>
          <a:p>
            <a:pPr marL="266700">
              <a:lnSpc>
                <a:spcPct val="100000"/>
              </a:lnSpc>
            </a:pPr>
            <a:r>
              <a:rPr sz="2400" dirty="0">
                <a:latin typeface="Times New Roman"/>
                <a:cs typeface="Times New Roman"/>
              </a:rPr>
              <a:t>0,0639</a:t>
            </a:r>
            <a:r>
              <a:rPr sz="2400" spc="-5" dirty="0">
                <a:latin typeface="Times New Roman"/>
                <a:cs typeface="Times New Roman"/>
              </a:rPr>
              <a:t> </a:t>
            </a:r>
            <a:r>
              <a:rPr sz="2400" dirty="0">
                <a:latin typeface="Times New Roman"/>
                <a:cs typeface="Times New Roman"/>
              </a:rPr>
              <a:t>=</a:t>
            </a:r>
            <a:r>
              <a:rPr sz="2400" spc="-15" dirty="0">
                <a:latin typeface="Times New Roman"/>
                <a:cs typeface="Times New Roman"/>
              </a:rPr>
              <a:t> </a:t>
            </a:r>
            <a:r>
              <a:rPr sz="2400" dirty="0">
                <a:latin typeface="Times New Roman"/>
                <a:cs typeface="Times New Roman"/>
              </a:rPr>
              <a:t>(10,65</a:t>
            </a:r>
            <a:r>
              <a:rPr sz="2400" spc="-5" dirty="0">
                <a:latin typeface="Times New Roman"/>
                <a:cs typeface="Times New Roman"/>
              </a:rPr>
              <a:t> </a:t>
            </a:r>
            <a:r>
              <a:rPr sz="2400" dirty="0">
                <a:latin typeface="Times New Roman"/>
                <a:cs typeface="Times New Roman"/>
              </a:rPr>
              <a:t>+</a:t>
            </a:r>
            <a:r>
              <a:rPr sz="2400" spc="-5" dirty="0">
                <a:latin typeface="Times New Roman"/>
                <a:cs typeface="Times New Roman"/>
              </a:rPr>
              <a:t> m(Cl</a:t>
            </a:r>
            <a:r>
              <a:rPr sz="2400" spc="-7" baseline="24305" dirty="0">
                <a:latin typeface="Times New Roman"/>
                <a:cs typeface="Times New Roman"/>
              </a:rPr>
              <a:t>-</a:t>
            </a:r>
            <a:r>
              <a:rPr sz="2400" spc="-5" dirty="0">
                <a:latin typeface="Times New Roman"/>
                <a:cs typeface="Times New Roman"/>
              </a:rPr>
              <a:t>)</a:t>
            </a:r>
            <a:r>
              <a:rPr sz="2400" spc="-7" baseline="-20833" dirty="0">
                <a:latin typeface="Times New Roman"/>
                <a:cs typeface="Times New Roman"/>
              </a:rPr>
              <a:t>(AlCl3)</a:t>
            </a:r>
            <a:r>
              <a:rPr sz="2400" spc="-5" dirty="0">
                <a:latin typeface="Times New Roman"/>
                <a:cs typeface="Times New Roman"/>
              </a:rPr>
              <a:t>)/401</a:t>
            </a:r>
            <a:endParaRPr sz="2400">
              <a:latin typeface="Times New Roman"/>
              <a:cs typeface="Times New Roman"/>
            </a:endParaRPr>
          </a:p>
          <a:p>
            <a:pPr marL="266700" marR="6753225">
              <a:lnSpc>
                <a:spcPct val="100000"/>
              </a:lnSpc>
            </a:pPr>
            <a:r>
              <a:rPr sz="2400" dirty="0">
                <a:latin typeface="Times New Roman"/>
                <a:cs typeface="Times New Roman"/>
              </a:rPr>
              <a:t>0,0639·401</a:t>
            </a:r>
            <a:r>
              <a:rPr sz="2400" spc="-20" dirty="0">
                <a:latin typeface="Times New Roman"/>
                <a:cs typeface="Times New Roman"/>
              </a:rPr>
              <a:t> </a:t>
            </a:r>
            <a:r>
              <a:rPr sz="2400" dirty="0">
                <a:latin typeface="Times New Roman"/>
                <a:cs typeface="Times New Roman"/>
              </a:rPr>
              <a:t>=</a:t>
            </a:r>
            <a:r>
              <a:rPr sz="2400" spc="-15" dirty="0">
                <a:latin typeface="Times New Roman"/>
                <a:cs typeface="Times New Roman"/>
              </a:rPr>
              <a:t> </a:t>
            </a:r>
            <a:r>
              <a:rPr sz="2400" dirty="0">
                <a:latin typeface="Times New Roman"/>
                <a:cs typeface="Times New Roman"/>
              </a:rPr>
              <a:t>10,65</a:t>
            </a:r>
            <a:r>
              <a:rPr sz="2400" spc="-20" dirty="0">
                <a:latin typeface="Times New Roman"/>
                <a:cs typeface="Times New Roman"/>
              </a:rPr>
              <a:t> </a:t>
            </a:r>
            <a:r>
              <a:rPr sz="2400" dirty="0">
                <a:latin typeface="Times New Roman"/>
                <a:cs typeface="Times New Roman"/>
              </a:rPr>
              <a:t>+</a:t>
            </a:r>
            <a:r>
              <a:rPr sz="2400" spc="-15" dirty="0">
                <a:latin typeface="Times New Roman"/>
                <a:cs typeface="Times New Roman"/>
              </a:rPr>
              <a:t> </a:t>
            </a:r>
            <a:r>
              <a:rPr sz="2400" spc="-5" dirty="0">
                <a:latin typeface="Times New Roman"/>
                <a:cs typeface="Times New Roman"/>
              </a:rPr>
              <a:t>m(Cl</a:t>
            </a:r>
            <a:r>
              <a:rPr sz="2400" spc="-7" baseline="24305" dirty="0">
                <a:latin typeface="Times New Roman"/>
                <a:cs typeface="Times New Roman"/>
              </a:rPr>
              <a:t>-</a:t>
            </a:r>
            <a:r>
              <a:rPr sz="2400" spc="-5" dirty="0">
                <a:latin typeface="Times New Roman"/>
                <a:cs typeface="Times New Roman"/>
              </a:rPr>
              <a:t>)</a:t>
            </a:r>
            <a:r>
              <a:rPr sz="2400" spc="-7" baseline="-20833" dirty="0">
                <a:latin typeface="Times New Roman"/>
                <a:cs typeface="Times New Roman"/>
              </a:rPr>
              <a:t>(AlCl3) </a:t>
            </a:r>
            <a:r>
              <a:rPr sz="2400" spc="-577" baseline="-20833" dirty="0">
                <a:latin typeface="Times New Roman"/>
                <a:cs typeface="Times New Roman"/>
              </a:rPr>
              <a:t> </a:t>
            </a:r>
            <a:r>
              <a:rPr sz="2400" spc="-5" dirty="0">
                <a:latin typeface="Times New Roman"/>
                <a:cs typeface="Times New Roman"/>
              </a:rPr>
              <a:t>m(Cl</a:t>
            </a:r>
            <a:r>
              <a:rPr sz="2400" spc="-7" baseline="24305" dirty="0">
                <a:latin typeface="Times New Roman"/>
                <a:cs typeface="Times New Roman"/>
              </a:rPr>
              <a:t>-</a:t>
            </a:r>
            <a:r>
              <a:rPr sz="2400" spc="-5" dirty="0">
                <a:latin typeface="Times New Roman"/>
                <a:cs typeface="Times New Roman"/>
              </a:rPr>
              <a:t>)</a:t>
            </a:r>
            <a:r>
              <a:rPr sz="2400" spc="-7" baseline="-20833" dirty="0">
                <a:latin typeface="Times New Roman"/>
                <a:cs typeface="Times New Roman"/>
              </a:rPr>
              <a:t>(AlCl3)</a:t>
            </a:r>
            <a:r>
              <a:rPr sz="2400" spc="330" baseline="-20833" dirty="0">
                <a:latin typeface="Times New Roman"/>
                <a:cs typeface="Times New Roman"/>
              </a:rPr>
              <a:t> </a:t>
            </a:r>
            <a:r>
              <a:rPr sz="2400" dirty="0">
                <a:latin typeface="Times New Roman"/>
                <a:cs typeface="Times New Roman"/>
              </a:rPr>
              <a:t>=</a:t>
            </a:r>
            <a:r>
              <a:rPr sz="2400" spc="-20" dirty="0">
                <a:latin typeface="Times New Roman"/>
                <a:cs typeface="Times New Roman"/>
              </a:rPr>
              <a:t> </a:t>
            </a:r>
            <a:r>
              <a:rPr sz="2400" dirty="0">
                <a:latin typeface="Times New Roman"/>
                <a:cs typeface="Times New Roman"/>
              </a:rPr>
              <a:t>14,9739</a:t>
            </a:r>
            <a:r>
              <a:rPr sz="2400" spc="-10" dirty="0">
                <a:latin typeface="Times New Roman"/>
                <a:cs typeface="Times New Roman"/>
              </a:rPr>
              <a:t> </a:t>
            </a:r>
            <a:r>
              <a:rPr sz="2400" dirty="0">
                <a:latin typeface="Times New Roman"/>
                <a:cs typeface="Times New Roman"/>
              </a:rPr>
              <a:t>≈</a:t>
            </a:r>
            <a:r>
              <a:rPr sz="2400" spc="-20" dirty="0">
                <a:latin typeface="Times New Roman"/>
                <a:cs typeface="Times New Roman"/>
              </a:rPr>
              <a:t> </a:t>
            </a:r>
            <a:r>
              <a:rPr sz="2400" dirty="0">
                <a:latin typeface="Times New Roman"/>
                <a:cs typeface="Times New Roman"/>
              </a:rPr>
              <a:t>14,98</a:t>
            </a:r>
            <a:r>
              <a:rPr sz="2400" spc="-5" dirty="0">
                <a:latin typeface="Times New Roman"/>
                <a:cs typeface="Times New Roman"/>
              </a:rPr>
              <a:t> </a:t>
            </a:r>
            <a:r>
              <a:rPr sz="2400" dirty="0">
                <a:latin typeface="Times New Roman"/>
                <a:cs typeface="Times New Roman"/>
              </a:rPr>
              <a:t>г</a:t>
            </a:r>
            <a:endParaRPr sz="2400">
              <a:latin typeface="Times New Roman"/>
              <a:cs typeface="Times New Roman"/>
            </a:endParaRPr>
          </a:p>
          <a:p>
            <a:pPr marL="266700">
              <a:lnSpc>
                <a:spcPct val="100000"/>
              </a:lnSpc>
              <a:spcBef>
                <a:spcPts val="5"/>
              </a:spcBef>
            </a:pPr>
            <a:r>
              <a:rPr sz="2400" spc="-5" dirty="0">
                <a:latin typeface="Times New Roman"/>
                <a:cs typeface="Times New Roman"/>
              </a:rPr>
              <a:t>n(Cl</a:t>
            </a:r>
            <a:r>
              <a:rPr sz="2400" spc="-7" baseline="24305" dirty="0">
                <a:latin typeface="Times New Roman"/>
                <a:cs typeface="Times New Roman"/>
              </a:rPr>
              <a:t>-</a:t>
            </a:r>
            <a:r>
              <a:rPr sz="2400" spc="-5" dirty="0">
                <a:latin typeface="Times New Roman"/>
                <a:cs typeface="Times New Roman"/>
              </a:rPr>
              <a:t>)</a:t>
            </a:r>
            <a:r>
              <a:rPr sz="2400" spc="-7" baseline="-20833" dirty="0">
                <a:latin typeface="Times New Roman"/>
                <a:cs typeface="Times New Roman"/>
              </a:rPr>
              <a:t>(AlCl3)</a:t>
            </a:r>
            <a:r>
              <a:rPr sz="2400" spc="300" baseline="-20833" dirty="0">
                <a:latin typeface="Times New Roman"/>
                <a:cs typeface="Times New Roman"/>
              </a:rPr>
              <a:t> </a:t>
            </a:r>
            <a:r>
              <a:rPr sz="2400" dirty="0">
                <a:latin typeface="Times New Roman"/>
                <a:cs typeface="Times New Roman"/>
              </a:rPr>
              <a:t>=</a:t>
            </a:r>
            <a:r>
              <a:rPr sz="2400" spc="-5" dirty="0">
                <a:latin typeface="Times New Roman"/>
                <a:cs typeface="Times New Roman"/>
              </a:rPr>
              <a:t> </a:t>
            </a:r>
            <a:r>
              <a:rPr sz="2400" dirty="0">
                <a:latin typeface="Times New Roman"/>
                <a:cs typeface="Times New Roman"/>
              </a:rPr>
              <a:t>14,98/35,5</a:t>
            </a:r>
            <a:r>
              <a:rPr sz="2400" spc="-20" dirty="0">
                <a:latin typeface="Times New Roman"/>
                <a:cs typeface="Times New Roman"/>
              </a:rPr>
              <a:t> </a:t>
            </a:r>
            <a:r>
              <a:rPr sz="2400" dirty="0">
                <a:latin typeface="Times New Roman"/>
                <a:cs typeface="Times New Roman"/>
              </a:rPr>
              <a:t>≈</a:t>
            </a:r>
            <a:r>
              <a:rPr sz="2400" spc="-15" dirty="0">
                <a:latin typeface="Times New Roman"/>
                <a:cs typeface="Times New Roman"/>
              </a:rPr>
              <a:t> </a:t>
            </a:r>
            <a:r>
              <a:rPr sz="2400" dirty="0">
                <a:latin typeface="Times New Roman"/>
                <a:cs typeface="Times New Roman"/>
              </a:rPr>
              <a:t>0,42</a:t>
            </a:r>
            <a:r>
              <a:rPr sz="2400" spc="-5" dirty="0">
                <a:latin typeface="Times New Roman"/>
                <a:cs typeface="Times New Roman"/>
              </a:rPr>
              <a:t> </a:t>
            </a:r>
            <a:r>
              <a:rPr sz="2400" spc="-15" dirty="0">
                <a:latin typeface="Times New Roman"/>
                <a:cs typeface="Times New Roman"/>
              </a:rPr>
              <a:t>моль</a:t>
            </a:r>
            <a:endParaRPr sz="2400">
              <a:latin typeface="Times New Roman"/>
              <a:cs typeface="Times New Roman"/>
            </a:endParaRPr>
          </a:p>
          <a:p>
            <a:pPr marL="367665" indent="-330200">
              <a:lnSpc>
                <a:spcPct val="100000"/>
              </a:lnSpc>
              <a:buAutoNum type="arabicParenR" startAt="7"/>
              <a:tabLst>
                <a:tab pos="368300" algn="l"/>
              </a:tabLst>
            </a:pPr>
            <a:r>
              <a:rPr sz="2400" spc="-5" dirty="0">
                <a:latin typeface="Times New Roman"/>
                <a:cs typeface="Times New Roman"/>
              </a:rPr>
              <a:t>По</a:t>
            </a:r>
            <a:r>
              <a:rPr sz="2400" spc="-20" dirty="0">
                <a:latin typeface="Times New Roman"/>
                <a:cs typeface="Times New Roman"/>
              </a:rPr>
              <a:t> </a:t>
            </a:r>
            <a:r>
              <a:rPr sz="2400" dirty="0">
                <a:latin typeface="Times New Roman"/>
                <a:cs typeface="Times New Roman"/>
              </a:rPr>
              <a:t>уравнению</a:t>
            </a:r>
            <a:r>
              <a:rPr sz="2400" spc="-30" dirty="0">
                <a:latin typeface="Times New Roman"/>
                <a:cs typeface="Times New Roman"/>
              </a:rPr>
              <a:t> </a:t>
            </a:r>
            <a:r>
              <a:rPr sz="2400" dirty="0">
                <a:latin typeface="Times New Roman"/>
                <a:cs typeface="Times New Roman"/>
              </a:rPr>
              <a:t>(5):</a:t>
            </a:r>
            <a:endParaRPr sz="2400">
              <a:latin typeface="Times New Roman"/>
              <a:cs typeface="Times New Roman"/>
            </a:endParaRPr>
          </a:p>
          <a:p>
            <a:pPr marL="266700">
              <a:lnSpc>
                <a:spcPct val="100000"/>
              </a:lnSpc>
            </a:pPr>
            <a:r>
              <a:rPr sz="2400" dirty="0">
                <a:latin typeface="Times New Roman"/>
                <a:cs typeface="Times New Roman"/>
              </a:rPr>
              <a:t>n(AlCl</a:t>
            </a:r>
            <a:r>
              <a:rPr sz="2400" baseline="-20833" dirty="0">
                <a:latin typeface="Times New Roman"/>
                <a:cs typeface="Times New Roman"/>
              </a:rPr>
              <a:t>3</a:t>
            </a:r>
            <a:r>
              <a:rPr sz="2400" dirty="0">
                <a:latin typeface="Times New Roman"/>
                <a:cs typeface="Times New Roman"/>
              </a:rPr>
              <a:t>)</a:t>
            </a:r>
            <a:r>
              <a:rPr sz="2400" spc="-5" dirty="0">
                <a:latin typeface="Times New Roman"/>
                <a:cs typeface="Times New Roman"/>
              </a:rPr>
              <a:t> </a:t>
            </a:r>
            <a:r>
              <a:rPr sz="2400" dirty="0">
                <a:latin typeface="Times New Roman"/>
                <a:cs typeface="Times New Roman"/>
              </a:rPr>
              <a:t>=</a:t>
            </a:r>
            <a:r>
              <a:rPr sz="2400" spc="-25" dirty="0">
                <a:latin typeface="Times New Roman"/>
                <a:cs typeface="Times New Roman"/>
              </a:rPr>
              <a:t> </a:t>
            </a:r>
            <a:r>
              <a:rPr sz="2400" spc="-5" dirty="0">
                <a:latin typeface="Times New Roman"/>
                <a:cs typeface="Times New Roman"/>
              </a:rPr>
              <a:t>1/3n(Cl</a:t>
            </a:r>
            <a:r>
              <a:rPr sz="2400" spc="-7" baseline="24305" dirty="0">
                <a:latin typeface="Times New Roman"/>
                <a:cs typeface="Times New Roman"/>
              </a:rPr>
              <a:t>-</a:t>
            </a:r>
            <a:r>
              <a:rPr sz="2400" spc="-5" dirty="0">
                <a:latin typeface="Times New Roman"/>
                <a:cs typeface="Times New Roman"/>
              </a:rPr>
              <a:t>)</a:t>
            </a:r>
            <a:r>
              <a:rPr sz="2400" dirty="0">
                <a:latin typeface="Times New Roman"/>
                <a:cs typeface="Times New Roman"/>
              </a:rPr>
              <a:t> =</a:t>
            </a:r>
            <a:r>
              <a:rPr sz="2400" spc="-25" dirty="0">
                <a:latin typeface="Times New Roman"/>
                <a:cs typeface="Times New Roman"/>
              </a:rPr>
              <a:t> </a:t>
            </a:r>
            <a:r>
              <a:rPr sz="2400" dirty="0">
                <a:latin typeface="Times New Roman"/>
                <a:cs typeface="Times New Roman"/>
              </a:rPr>
              <a:t>1·0,42/3</a:t>
            </a:r>
            <a:r>
              <a:rPr sz="2400" spc="-15" dirty="0">
                <a:latin typeface="Times New Roman"/>
                <a:cs typeface="Times New Roman"/>
              </a:rPr>
              <a:t> </a:t>
            </a:r>
            <a:r>
              <a:rPr sz="2400" dirty="0">
                <a:latin typeface="Times New Roman"/>
                <a:cs typeface="Times New Roman"/>
              </a:rPr>
              <a:t>=</a:t>
            </a:r>
            <a:r>
              <a:rPr sz="2400" spc="-5" dirty="0">
                <a:latin typeface="Times New Roman"/>
                <a:cs typeface="Times New Roman"/>
              </a:rPr>
              <a:t> </a:t>
            </a:r>
            <a:r>
              <a:rPr sz="2400" dirty="0">
                <a:latin typeface="Times New Roman"/>
                <a:cs typeface="Times New Roman"/>
              </a:rPr>
              <a:t>0,14</a:t>
            </a:r>
            <a:r>
              <a:rPr sz="2400" spc="5" dirty="0">
                <a:latin typeface="Times New Roman"/>
                <a:cs typeface="Times New Roman"/>
              </a:rPr>
              <a:t> </a:t>
            </a:r>
            <a:r>
              <a:rPr sz="2400" spc="-15" dirty="0">
                <a:latin typeface="Times New Roman"/>
                <a:cs typeface="Times New Roman"/>
              </a:rPr>
              <a:t>моль</a:t>
            </a:r>
            <a:endParaRPr sz="2400">
              <a:latin typeface="Times New Roman"/>
              <a:cs typeface="Times New Roman"/>
            </a:endParaRPr>
          </a:p>
          <a:p>
            <a:pPr marL="266700">
              <a:lnSpc>
                <a:spcPct val="100000"/>
              </a:lnSpc>
            </a:pPr>
            <a:r>
              <a:rPr sz="2400" dirty="0">
                <a:latin typeface="Times New Roman"/>
                <a:cs typeface="Times New Roman"/>
              </a:rPr>
              <a:t>M(AlCl</a:t>
            </a:r>
            <a:r>
              <a:rPr sz="2400" baseline="-20833" dirty="0">
                <a:latin typeface="Times New Roman"/>
                <a:cs typeface="Times New Roman"/>
              </a:rPr>
              <a:t>3</a:t>
            </a:r>
            <a:r>
              <a:rPr sz="2400" dirty="0">
                <a:latin typeface="Times New Roman"/>
                <a:cs typeface="Times New Roman"/>
              </a:rPr>
              <a:t>)</a:t>
            </a:r>
            <a:r>
              <a:rPr sz="2400" spc="-15" dirty="0">
                <a:latin typeface="Times New Roman"/>
                <a:cs typeface="Times New Roman"/>
              </a:rPr>
              <a:t> </a:t>
            </a:r>
            <a:r>
              <a:rPr sz="2400" dirty="0">
                <a:latin typeface="Times New Roman"/>
                <a:cs typeface="Times New Roman"/>
              </a:rPr>
              <a:t>=</a:t>
            </a:r>
            <a:r>
              <a:rPr sz="2400" spc="-15" dirty="0">
                <a:latin typeface="Times New Roman"/>
                <a:cs typeface="Times New Roman"/>
              </a:rPr>
              <a:t> </a:t>
            </a:r>
            <a:r>
              <a:rPr sz="2400" dirty="0">
                <a:latin typeface="Times New Roman"/>
                <a:cs typeface="Times New Roman"/>
              </a:rPr>
              <a:t>133,5</a:t>
            </a:r>
            <a:r>
              <a:rPr sz="2400" spc="-5" dirty="0">
                <a:latin typeface="Times New Roman"/>
                <a:cs typeface="Times New Roman"/>
              </a:rPr>
              <a:t> </a:t>
            </a:r>
            <a:r>
              <a:rPr sz="2400" spc="-10" dirty="0">
                <a:latin typeface="Times New Roman"/>
                <a:cs typeface="Times New Roman"/>
              </a:rPr>
              <a:t>г/моль,</a:t>
            </a:r>
            <a:r>
              <a:rPr sz="2400" spc="10" dirty="0">
                <a:latin typeface="Times New Roman"/>
                <a:cs typeface="Times New Roman"/>
              </a:rPr>
              <a:t> </a:t>
            </a:r>
            <a:r>
              <a:rPr sz="2400" spc="-5" dirty="0">
                <a:latin typeface="Times New Roman"/>
                <a:cs typeface="Times New Roman"/>
              </a:rPr>
              <a:t>m(AlCl</a:t>
            </a:r>
            <a:r>
              <a:rPr sz="2400" spc="-7" baseline="-20833" dirty="0">
                <a:latin typeface="Times New Roman"/>
                <a:cs typeface="Times New Roman"/>
              </a:rPr>
              <a:t>3</a:t>
            </a:r>
            <a:r>
              <a:rPr sz="2400" spc="-5" dirty="0">
                <a:latin typeface="Times New Roman"/>
                <a:cs typeface="Times New Roman"/>
              </a:rPr>
              <a:t>) </a:t>
            </a:r>
            <a:r>
              <a:rPr sz="2400" dirty="0">
                <a:latin typeface="Times New Roman"/>
                <a:cs typeface="Times New Roman"/>
              </a:rPr>
              <a:t>=</a:t>
            </a:r>
            <a:r>
              <a:rPr sz="2400" spc="-10" dirty="0">
                <a:latin typeface="Times New Roman"/>
                <a:cs typeface="Times New Roman"/>
              </a:rPr>
              <a:t> </a:t>
            </a:r>
            <a:r>
              <a:rPr sz="2400" dirty="0">
                <a:latin typeface="Times New Roman"/>
                <a:cs typeface="Times New Roman"/>
              </a:rPr>
              <a:t>0,14·133,5</a:t>
            </a:r>
            <a:r>
              <a:rPr sz="2400" spc="-5" dirty="0">
                <a:latin typeface="Times New Roman"/>
                <a:cs typeface="Times New Roman"/>
              </a:rPr>
              <a:t> </a:t>
            </a:r>
            <a:r>
              <a:rPr sz="2400" dirty="0">
                <a:latin typeface="Times New Roman"/>
                <a:cs typeface="Times New Roman"/>
              </a:rPr>
              <a:t>=</a:t>
            </a:r>
            <a:r>
              <a:rPr sz="2400" spc="-20" dirty="0">
                <a:latin typeface="Times New Roman"/>
                <a:cs typeface="Times New Roman"/>
              </a:rPr>
              <a:t> </a:t>
            </a:r>
            <a:r>
              <a:rPr sz="2400" dirty="0">
                <a:latin typeface="Times New Roman"/>
                <a:cs typeface="Times New Roman"/>
              </a:rPr>
              <a:t>18,69</a:t>
            </a:r>
            <a:r>
              <a:rPr sz="2400" spc="-5" dirty="0">
                <a:latin typeface="Times New Roman"/>
                <a:cs typeface="Times New Roman"/>
              </a:rPr>
              <a:t> </a:t>
            </a:r>
            <a:r>
              <a:rPr sz="2400" dirty="0">
                <a:latin typeface="Times New Roman"/>
                <a:cs typeface="Times New Roman"/>
              </a:rPr>
              <a:t>г</a:t>
            </a:r>
            <a:endParaRPr sz="2400">
              <a:latin typeface="Times New Roman"/>
              <a:cs typeface="Times New Roman"/>
            </a:endParaRPr>
          </a:p>
          <a:p>
            <a:pPr marL="38100">
              <a:lnSpc>
                <a:spcPct val="100000"/>
              </a:lnSpc>
            </a:pPr>
            <a:r>
              <a:rPr sz="2400" dirty="0">
                <a:latin typeface="Times New Roman"/>
                <a:cs typeface="Times New Roman"/>
              </a:rPr>
              <a:t>8)</a:t>
            </a:r>
            <a:r>
              <a:rPr sz="2400" spc="-10" dirty="0">
                <a:latin typeface="Times New Roman"/>
                <a:cs typeface="Times New Roman"/>
              </a:rPr>
              <a:t> </a:t>
            </a:r>
            <a:r>
              <a:rPr sz="2400" dirty="0">
                <a:latin typeface="Times New Roman"/>
                <a:cs typeface="Times New Roman"/>
              </a:rPr>
              <a:t>ω</a:t>
            </a:r>
            <a:r>
              <a:rPr sz="2400" baseline="-20833" dirty="0">
                <a:latin typeface="Times New Roman"/>
                <a:cs typeface="Times New Roman"/>
              </a:rPr>
              <a:t>1</a:t>
            </a:r>
            <a:r>
              <a:rPr sz="2400" dirty="0">
                <a:latin typeface="Times New Roman"/>
                <a:cs typeface="Times New Roman"/>
              </a:rPr>
              <a:t>(AlCl</a:t>
            </a:r>
            <a:r>
              <a:rPr sz="2400" baseline="-20833" dirty="0">
                <a:latin typeface="Times New Roman"/>
                <a:cs typeface="Times New Roman"/>
              </a:rPr>
              <a:t>3</a:t>
            </a:r>
            <a:r>
              <a:rPr sz="2400" dirty="0">
                <a:latin typeface="Times New Roman"/>
                <a:cs typeface="Times New Roman"/>
              </a:rPr>
              <a:t>)</a:t>
            </a:r>
            <a:r>
              <a:rPr sz="2400" spc="-45" dirty="0">
                <a:latin typeface="Times New Roman"/>
                <a:cs typeface="Times New Roman"/>
              </a:rPr>
              <a:t> </a:t>
            </a:r>
            <a:r>
              <a:rPr sz="2400" dirty="0">
                <a:latin typeface="Times New Roman"/>
                <a:cs typeface="Times New Roman"/>
              </a:rPr>
              <a:t>=</a:t>
            </a:r>
            <a:r>
              <a:rPr sz="2400" spc="-5" dirty="0">
                <a:latin typeface="Times New Roman"/>
                <a:cs typeface="Times New Roman"/>
              </a:rPr>
              <a:t> </a:t>
            </a:r>
            <a:r>
              <a:rPr sz="2400" dirty="0">
                <a:latin typeface="Times New Roman"/>
                <a:cs typeface="Times New Roman"/>
              </a:rPr>
              <a:t>18,69/89,25</a:t>
            </a:r>
            <a:r>
              <a:rPr sz="2400" spc="-10" dirty="0">
                <a:latin typeface="Times New Roman"/>
                <a:cs typeface="Times New Roman"/>
              </a:rPr>
              <a:t> </a:t>
            </a:r>
            <a:r>
              <a:rPr sz="2400" dirty="0">
                <a:latin typeface="Times New Roman"/>
                <a:cs typeface="Times New Roman"/>
              </a:rPr>
              <a:t>≈</a:t>
            </a:r>
            <a:r>
              <a:rPr sz="2400" spc="-25" dirty="0">
                <a:latin typeface="Times New Roman"/>
                <a:cs typeface="Times New Roman"/>
              </a:rPr>
              <a:t> </a:t>
            </a:r>
            <a:r>
              <a:rPr sz="2400" dirty="0">
                <a:latin typeface="Times New Roman"/>
                <a:cs typeface="Times New Roman"/>
              </a:rPr>
              <a:t>0,2094,</a:t>
            </a:r>
            <a:r>
              <a:rPr sz="2400" spc="-10" dirty="0">
                <a:latin typeface="Times New Roman"/>
                <a:cs typeface="Times New Roman"/>
              </a:rPr>
              <a:t> </a:t>
            </a:r>
            <a:r>
              <a:rPr sz="2400" spc="-5" dirty="0">
                <a:latin typeface="Times New Roman"/>
                <a:cs typeface="Times New Roman"/>
              </a:rPr>
              <a:t>или</a:t>
            </a:r>
            <a:r>
              <a:rPr sz="2400" spc="5" dirty="0">
                <a:latin typeface="Times New Roman"/>
                <a:cs typeface="Times New Roman"/>
              </a:rPr>
              <a:t> </a:t>
            </a:r>
            <a:r>
              <a:rPr sz="2400" dirty="0">
                <a:latin typeface="Times New Roman"/>
                <a:cs typeface="Times New Roman"/>
              </a:rPr>
              <a:t>20,94%</a:t>
            </a:r>
            <a:endParaRPr sz="2400">
              <a:latin typeface="Times New Roman"/>
              <a:cs typeface="Times New Roman"/>
            </a:endParaRPr>
          </a:p>
        </p:txBody>
      </p:sp>
      <p:sp>
        <p:nvSpPr>
          <p:cNvPr id="4" name="object 4"/>
          <p:cNvSpPr txBox="1"/>
          <p:nvPr/>
        </p:nvSpPr>
        <p:spPr>
          <a:xfrm>
            <a:off x="466750" y="76326"/>
            <a:ext cx="10423525" cy="1000760"/>
          </a:xfrm>
          <a:prstGeom prst="rect">
            <a:avLst/>
          </a:prstGeom>
        </p:spPr>
        <p:txBody>
          <a:bodyPr vert="horz" wrap="square" lIns="0" tIns="12065" rIns="0" bIns="0" rtlCol="0">
            <a:spAutoFit/>
          </a:bodyPr>
          <a:lstStyle/>
          <a:p>
            <a:pPr marL="12700">
              <a:lnSpc>
                <a:spcPct val="100000"/>
              </a:lnSpc>
              <a:spcBef>
                <a:spcPts val="95"/>
              </a:spcBef>
            </a:pPr>
            <a:r>
              <a:rPr sz="1600" b="1" spc="-5" dirty="0">
                <a:latin typeface="Calibri"/>
                <a:cs typeface="Calibri"/>
              </a:rPr>
              <a:t>Пример</a:t>
            </a:r>
            <a:r>
              <a:rPr sz="1600" b="1" spc="20" dirty="0">
                <a:latin typeface="Calibri"/>
                <a:cs typeface="Calibri"/>
              </a:rPr>
              <a:t> </a:t>
            </a:r>
            <a:r>
              <a:rPr sz="1600" b="1" spc="-5" dirty="0">
                <a:latin typeface="Calibri"/>
                <a:cs typeface="Calibri"/>
              </a:rPr>
              <a:t>5.</a:t>
            </a:r>
            <a:r>
              <a:rPr sz="1600" b="1" spc="5" dirty="0">
                <a:latin typeface="Calibri"/>
                <a:cs typeface="Calibri"/>
              </a:rPr>
              <a:t> </a:t>
            </a:r>
            <a:r>
              <a:rPr sz="1600" spc="-10" dirty="0">
                <a:latin typeface="Calibri"/>
                <a:cs typeface="Calibri"/>
              </a:rPr>
              <a:t>Смесь</a:t>
            </a:r>
            <a:r>
              <a:rPr sz="1600" spc="20" dirty="0">
                <a:latin typeface="Calibri"/>
                <a:cs typeface="Calibri"/>
              </a:rPr>
              <a:t> </a:t>
            </a:r>
            <a:r>
              <a:rPr sz="1600" spc="-5" dirty="0">
                <a:latin typeface="Calibri"/>
                <a:cs typeface="Calibri"/>
              </a:rPr>
              <a:t>гексагидрата</a:t>
            </a:r>
            <a:r>
              <a:rPr sz="1600" spc="-15" dirty="0">
                <a:latin typeface="Calibri"/>
                <a:cs typeface="Calibri"/>
              </a:rPr>
              <a:t> </a:t>
            </a:r>
            <a:r>
              <a:rPr sz="1600" spc="-10" dirty="0">
                <a:latin typeface="Calibri"/>
                <a:cs typeface="Calibri"/>
              </a:rPr>
              <a:t>хлорида</a:t>
            </a:r>
            <a:r>
              <a:rPr sz="1600" spc="-5" dirty="0">
                <a:latin typeface="Calibri"/>
                <a:cs typeface="Calibri"/>
              </a:rPr>
              <a:t> </a:t>
            </a:r>
            <a:r>
              <a:rPr sz="1600" spc="-10" dirty="0">
                <a:latin typeface="Calibri"/>
                <a:cs typeface="Calibri"/>
              </a:rPr>
              <a:t>кальция</a:t>
            </a:r>
            <a:r>
              <a:rPr sz="1600" spc="5" dirty="0">
                <a:latin typeface="Calibri"/>
                <a:cs typeface="Calibri"/>
              </a:rPr>
              <a:t> </a:t>
            </a:r>
            <a:r>
              <a:rPr sz="1600" spc="-5" dirty="0">
                <a:latin typeface="Calibri"/>
                <a:cs typeface="Calibri"/>
              </a:rPr>
              <a:t>и</a:t>
            </a:r>
            <a:r>
              <a:rPr sz="1600" spc="10" dirty="0">
                <a:latin typeface="Calibri"/>
                <a:cs typeface="Calibri"/>
              </a:rPr>
              <a:t> </a:t>
            </a:r>
            <a:r>
              <a:rPr sz="1600" spc="-10" dirty="0">
                <a:latin typeface="Calibri"/>
                <a:cs typeface="Calibri"/>
              </a:rPr>
              <a:t>декагидрата </a:t>
            </a:r>
            <a:r>
              <a:rPr sz="1600" spc="-5" dirty="0">
                <a:latin typeface="Calibri"/>
                <a:cs typeface="Calibri"/>
              </a:rPr>
              <a:t>карбоната</a:t>
            </a:r>
            <a:r>
              <a:rPr sz="1600" spc="-20" dirty="0">
                <a:latin typeface="Calibri"/>
                <a:cs typeface="Calibri"/>
              </a:rPr>
              <a:t> </a:t>
            </a:r>
            <a:r>
              <a:rPr sz="1600" spc="-5" dirty="0">
                <a:latin typeface="Calibri"/>
                <a:cs typeface="Calibri"/>
              </a:rPr>
              <a:t>натрия,</a:t>
            </a:r>
            <a:r>
              <a:rPr sz="1600" dirty="0">
                <a:latin typeface="Calibri"/>
                <a:cs typeface="Calibri"/>
              </a:rPr>
              <a:t> </a:t>
            </a:r>
            <a:r>
              <a:rPr sz="1600" spc="-15" dirty="0">
                <a:latin typeface="Calibri"/>
                <a:cs typeface="Calibri"/>
              </a:rPr>
              <a:t>содержащую</a:t>
            </a:r>
            <a:r>
              <a:rPr sz="1600" spc="10" dirty="0">
                <a:latin typeface="Calibri"/>
                <a:cs typeface="Calibri"/>
              </a:rPr>
              <a:t> </a:t>
            </a:r>
            <a:r>
              <a:rPr sz="1600" spc="-5" dirty="0">
                <a:latin typeface="Calibri"/>
                <a:cs typeface="Calibri"/>
              </a:rPr>
              <a:t>43,2</a:t>
            </a:r>
            <a:r>
              <a:rPr sz="1600" spc="30" dirty="0">
                <a:latin typeface="Calibri"/>
                <a:cs typeface="Calibri"/>
              </a:rPr>
              <a:t> </a:t>
            </a:r>
            <a:r>
              <a:rPr sz="1600" spc="-5" dirty="0">
                <a:latin typeface="Calibri"/>
                <a:cs typeface="Calibri"/>
              </a:rPr>
              <a:t>г</a:t>
            </a:r>
            <a:endParaRPr sz="1600">
              <a:latin typeface="Calibri"/>
              <a:cs typeface="Calibri"/>
            </a:endParaRPr>
          </a:p>
          <a:p>
            <a:pPr marL="12700">
              <a:lnSpc>
                <a:spcPct val="100000"/>
              </a:lnSpc>
            </a:pPr>
            <a:r>
              <a:rPr sz="1600" spc="-5" dirty="0">
                <a:latin typeface="Calibri"/>
                <a:cs typeface="Calibri"/>
              </a:rPr>
              <a:t>кристаллизационной</a:t>
            </a:r>
            <a:r>
              <a:rPr sz="1600" spc="-15" dirty="0">
                <a:latin typeface="Calibri"/>
                <a:cs typeface="Calibri"/>
              </a:rPr>
              <a:t> воды,</a:t>
            </a:r>
            <a:r>
              <a:rPr sz="1600" spc="10" dirty="0">
                <a:latin typeface="Calibri"/>
                <a:cs typeface="Calibri"/>
              </a:rPr>
              <a:t> </a:t>
            </a:r>
            <a:r>
              <a:rPr sz="1600" spc="-5" dirty="0">
                <a:latin typeface="Calibri"/>
                <a:cs typeface="Calibri"/>
              </a:rPr>
              <a:t>растворили</a:t>
            </a:r>
            <a:r>
              <a:rPr sz="1600" spc="-15" dirty="0">
                <a:latin typeface="Calibri"/>
                <a:cs typeface="Calibri"/>
              </a:rPr>
              <a:t> </a:t>
            </a:r>
            <a:r>
              <a:rPr sz="1600" spc="-5" dirty="0">
                <a:latin typeface="Calibri"/>
                <a:cs typeface="Calibri"/>
              </a:rPr>
              <a:t>в</a:t>
            </a:r>
            <a:r>
              <a:rPr sz="1600" dirty="0">
                <a:latin typeface="Calibri"/>
                <a:cs typeface="Calibri"/>
              </a:rPr>
              <a:t> </a:t>
            </a:r>
            <a:r>
              <a:rPr sz="1600" spc="-10" dirty="0">
                <a:latin typeface="Calibri"/>
                <a:cs typeface="Calibri"/>
              </a:rPr>
              <a:t>250</a:t>
            </a:r>
            <a:r>
              <a:rPr sz="1600" spc="30" dirty="0">
                <a:latin typeface="Calibri"/>
                <a:cs typeface="Calibri"/>
              </a:rPr>
              <a:t> </a:t>
            </a:r>
            <a:r>
              <a:rPr sz="1600" spc="-5" dirty="0">
                <a:latin typeface="Calibri"/>
                <a:cs typeface="Calibri"/>
              </a:rPr>
              <a:t>мл </a:t>
            </a:r>
            <a:r>
              <a:rPr sz="1600" spc="-15" dirty="0">
                <a:latin typeface="Calibri"/>
                <a:cs typeface="Calibri"/>
              </a:rPr>
              <a:t>воды,</a:t>
            </a:r>
            <a:r>
              <a:rPr sz="1600" spc="10" dirty="0">
                <a:latin typeface="Calibri"/>
                <a:cs typeface="Calibri"/>
              </a:rPr>
              <a:t> </a:t>
            </a:r>
            <a:r>
              <a:rPr sz="1600" spc="-5" dirty="0">
                <a:latin typeface="Calibri"/>
                <a:cs typeface="Calibri"/>
              </a:rPr>
              <a:t>выпавший </a:t>
            </a:r>
            <a:r>
              <a:rPr sz="1600" spc="-10" dirty="0">
                <a:latin typeface="Calibri"/>
                <a:cs typeface="Calibri"/>
              </a:rPr>
              <a:t>осадок</a:t>
            </a:r>
            <a:r>
              <a:rPr sz="1600" spc="-5" dirty="0">
                <a:latin typeface="Calibri"/>
                <a:cs typeface="Calibri"/>
              </a:rPr>
              <a:t> </a:t>
            </a:r>
            <a:r>
              <a:rPr sz="1600" spc="-20" dirty="0">
                <a:latin typeface="Calibri"/>
                <a:cs typeface="Calibri"/>
              </a:rPr>
              <a:t>отделили.</a:t>
            </a:r>
            <a:r>
              <a:rPr sz="1600" spc="5" dirty="0">
                <a:latin typeface="Calibri"/>
                <a:cs typeface="Calibri"/>
              </a:rPr>
              <a:t> </a:t>
            </a:r>
            <a:r>
              <a:rPr sz="1600" spc="-5" dirty="0">
                <a:latin typeface="Calibri"/>
                <a:cs typeface="Calibri"/>
              </a:rPr>
              <a:t>В</a:t>
            </a:r>
            <a:r>
              <a:rPr sz="1600" spc="5" dirty="0">
                <a:latin typeface="Calibri"/>
                <a:cs typeface="Calibri"/>
              </a:rPr>
              <a:t> </a:t>
            </a:r>
            <a:r>
              <a:rPr sz="1600" spc="-10" dirty="0">
                <a:latin typeface="Calibri"/>
                <a:cs typeface="Calibri"/>
              </a:rPr>
              <a:t>полученном</a:t>
            </a:r>
            <a:r>
              <a:rPr sz="1600" spc="40" dirty="0">
                <a:latin typeface="Calibri"/>
                <a:cs typeface="Calibri"/>
              </a:rPr>
              <a:t> </a:t>
            </a:r>
            <a:r>
              <a:rPr sz="1600" spc="-5" dirty="0">
                <a:latin typeface="Calibri"/>
                <a:cs typeface="Calibri"/>
              </a:rPr>
              <a:t>растворе</a:t>
            </a:r>
            <a:r>
              <a:rPr sz="1600" spc="10" dirty="0">
                <a:latin typeface="Calibri"/>
                <a:cs typeface="Calibri"/>
              </a:rPr>
              <a:t> </a:t>
            </a:r>
            <a:r>
              <a:rPr sz="1600" spc="-5" dirty="0">
                <a:latin typeface="Calibri"/>
                <a:cs typeface="Calibri"/>
              </a:rPr>
              <a:t>не</a:t>
            </a:r>
            <a:endParaRPr sz="1600">
              <a:latin typeface="Calibri"/>
              <a:cs typeface="Calibri"/>
            </a:endParaRPr>
          </a:p>
          <a:p>
            <a:pPr marL="12700">
              <a:lnSpc>
                <a:spcPct val="100000"/>
              </a:lnSpc>
            </a:pPr>
            <a:r>
              <a:rPr sz="1600" spc="-15" dirty="0">
                <a:latin typeface="Calibri"/>
                <a:cs typeface="Calibri"/>
              </a:rPr>
              <a:t>содержалось</a:t>
            </a:r>
            <a:r>
              <a:rPr sz="1600" spc="25" dirty="0">
                <a:latin typeface="Calibri"/>
                <a:cs typeface="Calibri"/>
              </a:rPr>
              <a:t> </a:t>
            </a:r>
            <a:r>
              <a:rPr sz="1600" spc="-5" dirty="0">
                <a:latin typeface="Calibri"/>
                <a:cs typeface="Calibri"/>
              </a:rPr>
              <a:t>ни</a:t>
            </a:r>
            <a:r>
              <a:rPr sz="1600" spc="-10" dirty="0">
                <a:latin typeface="Calibri"/>
                <a:cs typeface="Calibri"/>
              </a:rPr>
              <a:t> </a:t>
            </a:r>
            <a:r>
              <a:rPr sz="1600" spc="-5" dirty="0">
                <a:latin typeface="Calibri"/>
                <a:cs typeface="Calibri"/>
              </a:rPr>
              <a:t>ионов</a:t>
            </a:r>
            <a:r>
              <a:rPr sz="1600" spc="30" dirty="0">
                <a:latin typeface="Calibri"/>
                <a:cs typeface="Calibri"/>
              </a:rPr>
              <a:t> </a:t>
            </a:r>
            <a:r>
              <a:rPr sz="1600" spc="-10" dirty="0">
                <a:latin typeface="Calibri"/>
                <a:cs typeface="Calibri"/>
              </a:rPr>
              <a:t>кальция,</a:t>
            </a:r>
            <a:r>
              <a:rPr sz="1600" spc="5" dirty="0">
                <a:latin typeface="Calibri"/>
                <a:cs typeface="Calibri"/>
              </a:rPr>
              <a:t> </a:t>
            </a:r>
            <a:r>
              <a:rPr sz="1600" spc="-10" dirty="0">
                <a:latin typeface="Calibri"/>
                <a:cs typeface="Calibri"/>
              </a:rPr>
              <a:t>ни</a:t>
            </a:r>
            <a:r>
              <a:rPr sz="1600" spc="5" dirty="0">
                <a:latin typeface="Calibri"/>
                <a:cs typeface="Calibri"/>
              </a:rPr>
              <a:t> </a:t>
            </a:r>
            <a:r>
              <a:rPr sz="1600" spc="-5" dirty="0">
                <a:latin typeface="Calibri"/>
                <a:cs typeface="Calibri"/>
              </a:rPr>
              <a:t>карбонат-ионов.</a:t>
            </a:r>
            <a:r>
              <a:rPr sz="1600" spc="-10" dirty="0">
                <a:latin typeface="Calibri"/>
                <a:cs typeface="Calibri"/>
              </a:rPr>
              <a:t> </a:t>
            </a:r>
            <a:r>
              <a:rPr sz="1600" spc="-5" dirty="0">
                <a:latin typeface="Calibri"/>
                <a:cs typeface="Calibri"/>
              </a:rPr>
              <a:t>К</a:t>
            </a:r>
            <a:r>
              <a:rPr sz="1600" spc="10" dirty="0">
                <a:latin typeface="Calibri"/>
                <a:cs typeface="Calibri"/>
              </a:rPr>
              <a:t> </a:t>
            </a:r>
            <a:r>
              <a:rPr sz="1600" spc="-10" dirty="0">
                <a:latin typeface="Calibri"/>
                <a:cs typeface="Calibri"/>
              </a:rPr>
              <a:t>полученному</a:t>
            </a:r>
            <a:r>
              <a:rPr sz="1600" spc="55" dirty="0">
                <a:latin typeface="Calibri"/>
                <a:cs typeface="Calibri"/>
              </a:rPr>
              <a:t> </a:t>
            </a:r>
            <a:r>
              <a:rPr sz="1600" spc="-5" dirty="0">
                <a:latin typeface="Calibri"/>
                <a:cs typeface="Calibri"/>
              </a:rPr>
              <a:t>раствору</a:t>
            </a:r>
            <a:r>
              <a:rPr sz="1600" spc="10" dirty="0">
                <a:latin typeface="Calibri"/>
                <a:cs typeface="Calibri"/>
              </a:rPr>
              <a:t> </a:t>
            </a:r>
            <a:r>
              <a:rPr sz="1600" spc="-10" dirty="0">
                <a:latin typeface="Calibri"/>
                <a:cs typeface="Calibri"/>
              </a:rPr>
              <a:t>добавили</a:t>
            </a:r>
            <a:r>
              <a:rPr sz="1600" spc="-5" dirty="0">
                <a:latin typeface="Calibri"/>
                <a:cs typeface="Calibri"/>
              </a:rPr>
              <a:t> </a:t>
            </a:r>
            <a:r>
              <a:rPr sz="1600" spc="-10" dirty="0">
                <a:latin typeface="Calibri"/>
                <a:cs typeface="Calibri"/>
              </a:rPr>
              <a:t>89,25</a:t>
            </a:r>
            <a:r>
              <a:rPr sz="1600" spc="50" dirty="0">
                <a:latin typeface="Calibri"/>
                <a:cs typeface="Calibri"/>
              </a:rPr>
              <a:t> </a:t>
            </a:r>
            <a:r>
              <a:rPr sz="1600" spc="-5" dirty="0">
                <a:latin typeface="Calibri"/>
                <a:cs typeface="Calibri"/>
              </a:rPr>
              <a:t>г</a:t>
            </a:r>
            <a:r>
              <a:rPr sz="1600" dirty="0">
                <a:latin typeface="Calibri"/>
                <a:cs typeface="Calibri"/>
              </a:rPr>
              <a:t> </a:t>
            </a:r>
            <a:r>
              <a:rPr sz="1600" spc="-5" dirty="0">
                <a:latin typeface="Calibri"/>
                <a:cs typeface="Calibri"/>
              </a:rPr>
              <a:t>раствора </a:t>
            </a:r>
            <a:r>
              <a:rPr sz="1600" spc="-10" dirty="0">
                <a:latin typeface="Calibri"/>
                <a:cs typeface="Calibri"/>
              </a:rPr>
              <a:t>хлорида</a:t>
            </a:r>
            <a:endParaRPr sz="1600">
              <a:latin typeface="Calibri"/>
              <a:cs typeface="Calibri"/>
            </a:endParaRPr>
          </a:p>
          <a:p>
            <a:pPr marL="12700">
              <a:lnSpc>
                <a:spcPct val="100000"/>
              </a:lnSpc>
            </a:pPr>
            <a:r>
              <a:rPr sz="1600" spc="-5" dirty="0">
                <a:latin typeface="Calibri"/>
                <a:cs typeface="Calibri"/>
              </a:rPr>
              <a:t>алюминия,</a:t>
            </a:r>
            <a:r>
              <a:rPr sz="1600" dirty="0">
                <a:latin typeface="Calibri"/>
                <a:cs typeface="Calibri"/>
              </a:rPr>
              <a:t> </a:t>
            </a:r>
            <a:r>
              <a:rPr sz="1600" spc="-5" dirty="0">
                <a:latin typeface="Calibri"/>
                <a:cs typeface="Calibri"/>
              </a:rPr>
              <a:t>в</a:t>
            </a:r>
            <a:r>
              <a:rPr sz="1600" spc="5" dirty="0">
                <a:latin typeface="Calibri"/>
                <a:cs typeface="Calibri"/>
              </a:rPr>
              <a:t> </a:t>
            </a:r>
            <a:r>
              <a:rPr sz="1600" spc="-20" dirty="0">
                <a:latin typeface="Calibri"/>
                <a:cs typeface="Calibri"/>
              </a:rPr>
              <a:t>результате</a:t>
            </a:r>
            <a:r>
              <a:rPr sz="1600" spc="10" dirty="0">
                <a:latin typeface="Calibri"/>
                <a:cs typeface="Calibri"/>
              </a:rPr>
              <a:t> </a:t>
            </a:r>
            <a:r>
              <a:rPr sz="1600" spc="-10" dirty="0">
                <a:latin typeface="Calibri"/>
                <a:cs typeface="Calibri"/>
              </a:rPr>
              <a:t>массовая</a:t>
            </a:r>
            <a:r>
              <a:rPr sz="1600" spc="30" dirty="0">
                <a:latin typeface="Calibri"/>
                <a:cs typeface="Calibri"/>
              </a:rPr>
              <a:t> </a:t>
            </a:r>
            <a:r>
              <a:rPr sz="1600" spc="-15" dirty="0">
                <a:latin typeface="Calibri"/>
                <a:cs typeface="Calibri"/>
              </a:rPr>
              <a:t>доля</a:t>
            </a:r>
            <a:r>
              <a:rPr sz="1600" dirty="0">
                <a:latin typeface="Calibri"/>
                <a:cs typeface="Calibri"/>
              </a:rPr>
              <a:t> </a:t>
            </a:r>
            <a:r>
              <a:rPr sz="1600" spc="-5" dirty="0">
                <a:latin typeface="Calibri"/>
                <a:cs typeface="Calibri"/>
              </a:rPr>
              <a:t>хлорид-ионов</a:t>
            </a:r>
            <a:r>
              <a:rPr sz="1600" spc="15" dirty="0">
                <a:latin typeface="Calibri"/>
                <a:cs typeface="Calibri"/>
              </a:rPr>
              <a:t> </a:t>
            </a:r>
            <a:r>
              <a:rPr sz="1600" spc="-5" dirty="0">
                <a:latin typeface="Calibri"/>
                <a:cs typeface="Calibri"/>
              </a:rPr>
              <a:t>в </a:t>
            </a:r>
            <a:r>
              <a:rPr sz="1600" spc="-10" dirty="0">
                <a:latin typeface="Calibri"/>
                <a:cs typeface="Calibri"/>
              </a:rPr>
              <a:t>итоговом</a:t>
            </a:r>
            <a:r>
              <a:rPr sz="1600" spc="25" dirty="0">
                <a:latin typeface="Calibri"/>
                <a:cs typeface="Calibri"/>
              </a:rPr>
              <a:t> </a:t>
            </a:r>
            <a:r>
              <a:rPr sz="1600" spc="-5" dirty="0">
                <a:latin typeface="Calibri"/>
                <a:cs typeface="Calibri"/>
              </a:rPr>
              <a:t>растворе</a:t>
            </a:r>
            <a:r>
              <a:rPr sz="1600" spc="5" dirty="0">
                <a:latin typeface="Calibri"/>
                <a:cs typeface="Calibri"/>
              </a:rPr>
              <a:t> </a:t>
            </a:r>
            <a:r>
              <a:rPr sz="1600" spc="-5" dirty="0">
                <a:latin typeface="Calibri"/>
                <a:cs typeface="Calibri"/>
              </a:rPr>
              <a:t>оказалась</a:t>
            </a:r>
            <a:r>
              <a:rPr sz="1600" dirty="0">
                <a:latin typeface="Calibri"/>
                <a:cs typeface="Calibri"/>
              </a:rPr>
              <a:t> </a:t>
            </a:r>
            <a:r>
              <a:rPr sz="1600" spc="-5" dirty="0">
                <a:latin typeface="Calibri"/>
                <a:cs typeface="Calibri"/>
              </a:rPr>
              <a:t>равна</a:t>
            </a:r>
            <a:r>
              <a:rPr sz="1600" spc="-15" dirty="0">
                <a:latin typeface="Calibri"/>
                <a:cs typeface="Calibri"/>
              </a:rPr>
              <a:t> </a:t>
            </a:r>
            <a:r>
              <a:rPr sz="1600" spc="-10" dirty="0">
                <a:latin typeface="Calibri"/>
                <a:cs typeface="Calibri"/>
              </a:rPr>
              <a:t>6,39%.</a:t>
            </a:r>
            <a:r>
              <a:rPr sz="1600" spc="45" dirty="0">
                <a:latin typeface="Calibri"/>
                <a:cs typeface="Calibri"/>
              </a:rPr>
              <a:t> </a:t>
            </a:r>
            <a:r>
              <a:rPr sz="1600" spc="-5" dirty="0">
                <a:latin typeface="Calibri"/>
                <a:cs typeface="Calibri"/>
              </a:rPr>
              <a:t>Вычислите</a:t>
            </a:r>
            <a:r>
              <a:rPr sz="1600" spc="10" dirty="0">
                <a:latin typeface="Calibri"/>
                <a:cs typeface="Calibri"/>
              </a:rPr>
              <a:t> </a:t>
            </a:r>
            <a:r>
              <a:rPr sz="1600" spc="-10" dirty="0">
                <a:latin typeface="Calibri"/>
                <a:cs typeface="Calibri"/>
              </a:rPr>
              <a:t>массовую</a:t>
            </a:r>
            <a:endParaRPr sz="1600">
              <a:latin typeface="Calibri"/>
              <a:cs typeface="Calibri"/>
            </a:endParaRPr>
          </a:p>
        </p:txBody>
      </p:sp>
      <p:sp>
        <p:nvSpPr>
          <p:cNvPr id="5" name="object 5"/>
          <p:cNvSpPr txBox="1"/>
          <p:nvPr/>
        </p:nvSpPr>
        <p:spPr>
          <a:xfrm>
            <a:off x="466750" y="986333"/>
            <a:ext cx="4464685" cy="683260"/>
          </a:xfrm>
          <a:prstGeom prst="rect">
            <a:avLst/>
          </a:prstGeom>
        </p:spPr>
        <p:txBody>
          <a:bodyPr vert="horz" wrap="square" lIns="0" tIns="77470" rIns="0" bIns="0" rtlCol="0">
            <a:spAutoFit/>
          </a:bodyPr>
          <a:lstStyle/>
          <a:p>
            <a:pPr algn="ctr">
              <a:lnSpc>
                <a:spcPct val="100000"/>
              </a:lnSpc>
              <a:spcBef>
                <a:spcPts val="610"/>
              </a:spcBef>
            </a:pPr>
            <a:r>
              <a:rPr sz="1600" spc="-15" dirty="0">
                <a:latin typeface="Calibri"/>
                <a:cs typeface="Calibri"/>
              </a:rPr>
              <a:t>долю</a:t>
            </a:r>
            <a:r>
              <a:rPr sz="1600" spc="-10" dirty="0">
                <a:latin typeface="Calibri"/>
                <a:cs typeface="Calibri"/>
              </a:rPr>
              <a:t> хлорида </a:t>
            </a:r>
            <a:r>
              <a:rPr sz="1600" spc="-5" dirty="0">
                <a:latin typeface="Calibri"/>
                <a:cs typeface="Calibri"/>
              </a:rPr>
              <a:t>алюминия</a:t>
            </a:r>
            <a:r>
              <a:rPr sz="1600" dirty="0">
                <a:latin typeface="Calibri"/>
                <a:cs typeface="Calibri"/>
              </a:rPr>
              <a:t> </a:t>
            </a:r>
            <a:r>
              <a:rPr sz="1600" spc="-5" dirty="0">
                <a:latin typeface="Calibri"/>
                <a:cs typeface="Calibri"/>
              </a:rPr>
              <a:t>в </a:t>
            </a:r>
            <a:r>
              <a:rPr sz="1600" spc="-10" dirty="0">
                <a:latin typeface="Calibri"/>
                <a:cs typeface="Calibri"/>
              </a:rPr>
              <a:t>добавленном</a:t>
            </a:r>
            <a:r>
              <a:rPr sz="1600" spc="5" dirty="0">
                <a:latin typeface="Calibri"/>
                <a:cs typeface="Calibri"/>
              </a:rPr>
              <a:t> </a:t>
            </a:r>
            <a:r>
              <a:rPr sz="1600" spc="-5" dirty="0">
                <a:latin typeface="Calibri"/>
                <a:cs typeface="Calibri"/>
              </a:rPr>
              <a:t>растворе.</a:t>
            </a:r>
            <a:endParaRPr sz="1600">
              <a:latin typeface="Calibri"/>
              <a:cs typeface="Calibri"/>
            </a:endParaRPr>
          </a:p>
          <a:p>
            <a:pPr marR="377825" algn="ctr">
              <a:lnSpc>
                <a:spcPct val="100000"/>
              </a:lnSpc>
              <a:spcBef>
                <a:spcPts val="585"/>
              </a:spcBef>
            </a:pPr>
            <a:r>
              <a:rPr sz="1800" b="1" dirty="0">
                <a:latin typeface="Calibri"/>
                <a:cs typeface="Calibri"/>
              </a:rPr>
              <a:t>Д)</a:t>
            </a:r>
            <a:r>
              <a:rPr sz="1800" b="1" spc="-20" dirty="0">
                <a:latin typeface="Calibri"/>
                <a:cs typeface="Calibri"/>
              </a:rPr>
              <a:t> </a:t>
            </a:r>
            <a:r>
              <a:rPr sz="1800" b="1" spc="-5" dirty="0">
                <a:latin typeface="Calibri"/>
                <a:cs typeface="Calibri"/>
              </a:rPr>
              <a:t>Решение</a:t>
            </a:r>
            <a:endParaRPr sz="1800">
              <a:latin typeface="Calibri"/>
              <a:cs typeface="Calibri"/>
            </a:endParaRPr>
          </a:p>
        </p:txBody>
      </p:sp>
      <p:sp>
        <p:nvSpPr>
          <p:cNvPr id="6" name="object 6"/>
          <p:cNvSpPr txBox="1"/>
          <p:nvPr/>
        </p:nvSpPr>
        <p:spPr>
          <a:xfrm>
            <a:off x="7149083" y="1222324"/>
            <a:ext cx="2473960" cy="269240"/>
          </a:xfrm>
          <a:prstGeom prst="rect">
            <a:avLst/>
          </a:prstGeom>
        </p:spPr>
        <p:txBody>
          <a:bodyPr vert="horz" wrap="square" lIns="0" tIns="12065" rIns="0" bIns="0" rtlCol="0">
            <a:spAutoFit/>
          </a:bodyPr>
          <a:lstStyle/>
          <a:p>
            <a:pPr marL="38100">
              <a:lnSpc>
                <a:spcPct val="100000"/>
              </a:lnSpc>
              <a:spcBef>
                <a:spcPts val="95"/>
              </a:spcBef>
            </a:pPr>
            <a:r>
              <a:rPr sz="1600" dirty="0">
                <a:latin typeface="Times New Roman"/>
                <a:cs typeface="Times New Roman"/>
              </a:rPr>
              <a:t>CaCl</a:t>
            </a:r>
            <a:r>
              <a:rPr sz="1575" baseline="-21164" dirty="0">
                <a:latin typeface="Times New Roman"/>
                <a:cs typeface="Times New Roman"/>
              </a:rPr>
              <a:t>2</a:t>
            </a:r>
            <a:r>
              <a:rPr sz="1600" dirty="0">
                <a:latin typeface="Times New Roman"/>
                <a:cs typeface="Times New Roman"/>
              </a:rPr>
              <a:t>·6H</a:t>
            </a:r>
            <a:r>
              <a:rPr sz="1575" baseline="-21164" dirty="0">
                <a:latin typeface="Times New Roman"/>
                <a:cs typeface="Times New Roman"/>
              </a:rPr>
              <a:t>2</a:t>
            </a:r>
            <a:r>
              <a:rPr sz="1600" dirty="0">
                <a:latin typeface="Times New Roman"/>
                <a:cs typeface="Times New Roman"/>
              </a:rPr>
              <a:t>O</a:t>
            </a:r>
            <a:r>
              <a:rPr sz="1600" spc="-30" dirty="0">
                <a:latin typeface="Times New Roman"/>
                <a:cs typeface="Times New Roman"/>
              </a:rPr>
              <a:t> </a:t>
            </a:r>
            <a:r>
              <a:rPr sz="1600" spc="-5" dirty="0">
                <a:latin typeface="Times New Roman"/>
                <a:cs typeface="Times New Roman"/>
              </a:rPr>
              <a:t>=</a:t>
            </a:r>
            <a:r>
              <a:rPr sz="1600" spc="-25" dirty="0">
                <a:latin typeface="Times New Roman"/>
                <a:cs typeface="Times New Roman"/>
              </a:rPr>
              <a:t> </a:t>
            </a:r>
            <a:r>
              <a:rPr sz="1600" dirty="0">
                <a:latin typeface="Times New Roman"/>
                <a:cs typeface="Times New Roman"/>
              </a:rPr>
              <a:t>CaCl</a:t>
            </a:r>
            <a:r>
              <a:rPr sz="1575" baseline="-21164" dirty="0">
                <a:latin typeface="Times New Roman"/>
                <a:cs typeface="Times New Roman"/>
              </a:rPr>
              <a:t>2</a:t>
            </a:r>
            <a:r>
              <a:rPr sz="1575" spc="187" baseline="-21164" dirty="0">
                <a:latin typeface="Times New Roman"/>
                <a:cs typeface="Times New Roman"/>
              </a:rPr>
              <a:t> </a:t>
            </a:r>
            <a:r>
              <a:rPr sz="1600" spc="-5" dirty="0">
                <a:latin typeface="Times New Roman"/>
                <a:cs typeface="Times New Roman"/>
              </a:rPr>
              <a:t>+</a:t>
            </a:r>
            <a:r>
              <a:rPr sz="1600" spc="-10" dirty="0">
                <a:latin typeface="Times New Roman"/>
                <a:cs typeface="Times New Roman"/>
              </a:rPr>
              <a:t> </a:t>
            </a:r>
            <a:r>
              <a:rPr sz="1600" dirty="0">
                <a:latin typeface="Times New Roman"/>
                <a:cs typeface="Times New Roman"/>
              </a:rPr>
              <a:t>6H</a:t>
            </a:r>
            <a:r>
              <a:rPr sz="1575" baseline="-21164" dirty="0">
                <a:latin typeface="Times New Roman"/>
                <a:cs typeface="Times New Roman"/>
              </a:rPr>
              <a:t>2</a:t>
            </a:r>
            <a:r>
              <a:rPr sz="1600" dirty="0">
                <a:latin typeface="Times New Roman"/>
                <a:cs typeface="Times New Roman"/>
              </a:rPr>
              <a:t>O</a:t>
            </a:r>
            <a:endParaRPr sz="1600">
              <a:latin typeface="Times New Roman"/>
              <a:cs typeface="Times New Roman"/>
            </a:endParaRPr>
          </a:p>
        </p:txBody>
      </p:sp>
      <p:sp>
        <p:nvSpPr>
          <p:cNvPr id="7" name="object 7"/>
          <p:cNvSpPr txBox="1"/>
          <p:nvPr/>
        </p:nvSpPr>
        <p:spPr>
          <a:xfrm>
            <a:off x="7149083" y="1466468"/>
            <a:ext cx="3013710" cy="269240"/>
          </a:xfrm>
          <a:prstGeom prst="rect">
            <a:avLst/>
          </a:prstGeom>
        </p:spPr>
        <p:txBody>
          <a:bodyPr vert="horz" wrap="square" lIns="0" tIns="12065" rIns="0" bIns="0" rtlCol="0">
            <a:spAutoFit/>
          </a:bodyPr>
          <a:lstStyle/>
          <a:p>
            <a:pPr marL="38100">
              <a:lnSpc>
                <a:spcPct val="100000"/>
              </a:lnSpc>
              <a:spcBef>
                <a:spcPts val="95"/>
              </a:spcBef>
            </a:pPr>
            <a:r>
              <a:rPr sz="1600" dirty="0">
                <a:latin typeface="Times New Roman"/>
                <a:cs typeface="Times New Roman"/>
              </a:rPr>
              <a:t>Na</a:t>
            </a:r>
            <a:r>
              <a:rPr sz="1575" baseline="-21164" dirty="0">
                <a:latin typeface="Times New Roman"/>
                <a:cs typeface="Times New Roman"/>
              </a:rPr>
              <a:t>2</a:t>
            </a:r>
            <a:r>
              <a:rPr sz="1600" dirty="0">
                <a:latin typeface="Times New Roman"/>
                <a:cs typeface="Times New Roman"/>
              </a:rPr>
              <a:t>CO</a:t>
            </a:r>
            <a:r>
              <a:rPr sz="1575" baseline="-21164" dirty="0">
                <a:latin typeface="Times New Roman"/>
                <a:cs typeface="Times New Roman"/>
              </a:rPr>
              <a:t>3</a:t>
            </a:r>
            <a:r>
              <a:rPr sz="1600" dirty="0">
                <a:latin typeface="Times New Roman"/>
                <a:cs typeface="Times New Roman"/>
              </a:rPr>
              <a:t>·10H</a:t>
            </a:r>
            <a:r>
              <a:rPr sz="1575" baseline="-21164" dirty="0">
                <a:latin typeface="Times New Roman"/>
                <a:cs typeface="Times New Roman"/>
              </a:rPr>
              <a:t>2</a:t>
            </a:r>
            <a:r>
              <a:rPr sz="1600" dirty="0">
                <a:latin typeface="Times New Roman"/>
                <a:cs typeface="Times New Roman"/>
              </a:rPr>
              <a:t>O</a:t>
            </a:r>
            <a:r>
              <a:rPr sz="1600" spc="-35" dirty="0">
                <a:latin typeface="Times New Roman"/>
                <a:cs typeface="Times New Roman"/>
              </a:rPr>
              <a:t> </a:t>
            </a:r>
            <a:r>
              <a:rPr sz="1600" spc="-5" dirty="0">
                <a:latin typeface="Times New Roman"/>
                <a:cs typeface="Times New Roman"/>
              </a:rPr>
              <a:t>=</a:t>
            </a:r>
            <a:r>
              <a:rPr sz="1600" spc="-20" dirty="0">
                <a:latin typeface="Times New Roman"/>
                <a:cs typeface="Times New Roman"/>
              </a:rPr>
              <a:t> </a:t>
            </a:r>
            <a:r>
              <a:rPr sz="1600" dirty="0">
                <a:latin typeface="Times New Roman"/>
                <a:cs typeface="Times New Roman"/>
              </a:rPr>
              <a:t>Na</a:t>
            </a:r>
            <a:r>
              <a:rPr sz="1575" baseline="-21164" dirty="0">
                <a:latin typeface="Times New Roman"/>
                <a:cs typeface="Times New Roman"/>
              </a:rPr>
              <a:t>2</a:t>
            </a:r>
            <a:r>
              <a:rPr sz="1600" dirty="0">
                <a:latin typeface="Times New Roman"/>
                <a:cs typeface="Times New Roman"/>
              </a:rPr>
              <a:t>CO</a:t>
            </a:r>
            <a:r>
              <a:rPr sz="1575" baseline="-21164" dirty="0">
                <a:latin typeface="Times New Roman"/>
                <a:cs typeface="Times New Roman"/>
              </a:rPr>
              <a:t>3</a:t>
            </a:r>
            <a:r>
              <a:rPr sz="1575" spc="179" baseline="-21164" dirty="0">
                <a:latin typeface="Times New Roman"/>
                <a:cs typeface="Times New Roman"/>
              </a:rPr>
              <a:t> </a:t>
            </a:r>
            <a:r>
              <a:rPr sz="1600" spc="-5" dirty="0">
                <a:latin typeface="Times New Roman"/>
                <a:cs typeface="Times New Roman"/>
              </a:rPr>
              <a:t>+</a:t>
            </a:r>
            <a:r>
              <a:rPr sz="1600" spc="-20" dirty="0">
                <a:latin typeface="Times New Roman"/>
                <a:cs typeface="Times New Roman"/>
              </a:rPr>
              <a:t> </a:t>
            </a:r>
            <a:r>
              <a:rPr sz="1600" dirty="0">
                <a:latin typeface="Times New Roman"/>
                <a:cs typeface="Times New Roman"/>
              </a:rPr>
              <a:t>10H</a:t>
            </a:r>
            <a:r>
              <a:rPr sz="1575" baseline="-21164" dirty="0">
                <a:latin typeface="Times New Roman"/>
                <a:cs typeface="Times New Roman"/>
              </a:rPr>
              <a:t>2</a:t>
            </a:r>
            <a:r>
              <a:rPr sz="1600" dirty="0">
                <a:latin typeface="Times New Roman"/>
                <a:cs typeface="Times New Roman"/>
              </a:rPr>
              <a:t>O</a:t>
            </a:r>
            <a:endParaRPr sz="1600">
              <a:latin typeface="Times New Roman"/>
              <a:cs typeface="Times New Roman"/>
            </a:endParaRPr>
          </a:p>
        </p:txBody>
      </p:sp>
      <p:sp>
        <p:nvSpPr>
          <p:cNvPr id="8" name="object 8"/>
          <p:cNvSpPr txBox="1"/>
          <p:nvPr/>
        </p:nvSpPr>
        <p:spPr>
          <a:xfrm>
            <a:off x="10535157" y="1222324"/>
            <a:ext cx="295275" cy="513080"/>
          </a:xfrm>
          <a:prstGeom prst="rect">
            <a:avLst/>
          </a:prstGeom>
        </p:spPr>
        <p:txBody>
          <a:bodyPr vert="horz" wrap="square" lIns="0" tIns="12065" rIns="0" bIns="0" rtlCol="0">
            <a:spAutoFit/>
          </a:bodyPr>
          <a:lstStyle/>
          <a:p>
            <a:pPr marL="12700">
              <a:lnSpc>
                <a:spcPct val="100000"/>
              </a:lnSpc>
              <a:spcBef>
                <a:spcPts val="95"/>
              </a:spcBef>
            </a:pPr>
            <a:r>
              <a:rPr sz="1600" spc="-5" dirty="0">
                <a:latin typeface="Times New Roman"/>
                <a:cs typeface="Times New Roman"/>
              </a:rPr>
              <a:t>(1)</a:t>
            </a:r>
            <a:endParaRPr sz="1600">
              <a:latin typeface="Times New Roman"/>
              <a:cs typeface="Times New Roman"/>
            </a:endParaRPr>
          </a:p>
          <a:p>
            <a:pPr marL="44450">
              <a:lnSpc>
                <a:spcPct val="100000"/>
              </a:lnSpc>
            </a:pPr>
            <a:r>
              <a:rPr sz="1600" spc="-10" dirty="0">
                <a:latin typeface="Times New Roman"/>
                <a:cs typeface="Times New Roman"/>
              </a:rPr>
              <a:t>(</a:t>
            </a:r>
            <a:r>
              <a:rPr sz="1600" dirty="0">
                <a:latin typeface="Times New Roman"/>
                <a:cs typeface="Times New Roman"/>
              </a:rPr>
              <a:t>2)</a:t>
            </a:r>
            <a:endParaRPr sz="1600">
              <a:latin typeface="Times New Roman"/>
              <a:cs typeface="Times New Roman"/>
            </a:endParaRPr>
          </a:p>
        </p:txBody>
      </p:sp>
      <p:sp>
        <p:nvSpPr>
          <p:cNvPr id="9" name="object 9"/>
          <p:cNvSpPr txBox="1"/>
          <p:nvPr/>
        </p:nvSpPr>
        <p:spPr>
          <a:xfrm>
            <a:off x="7149083" y="1710308"/>
            <a:ext cx="3671570" cy="269240"/>
          </a:xfrm>
          <a:prstGeom prst="rect">
            <a:avLst/>
          </a:prstGeom>
        </p:spPr>
        <p:txBody>
          <a:bodyPr vert="horz" wrap="square" lIns="0" tIns="12065" rIns="0" bIns="0" rtlCol="0">
            <a:spAutoFit/>
          </a:bodyPr>
          <a:lstStyle/>
          <a:p>
            <a:pPr marL="38100">
              <a:lnSpc>
                <a:spcPct val="100000"/>
              </a:lnSpc>
              <a:spcBef>
                <a:spcPts val="95"/>
              </a:spcBef>
            </a:pPr>
            <a:r>
              <a:rPr sz="1600" dirty="0">
                <a:latin typeface="Times New Roman"/>
                <a:cs typeface="Times New Roman"/>
              </a:rPr>
              <a:t>CaCl</a:t>
            </a:r>
            <a:r>
              <a:rPr sz="1575" baseline="-21164" dirty="0">
                <a:latin typeface="Times New Roman"/>
                <a:cs typeface="Times New Roman"/>
              </a:rPr>
              <a:t>2(1)</a:t>
            </a:r>
            <a:r>
              <a:rPr sz="1575" spc="165" baseline="-21164" dirty="0">
                <a:latin typeface="Times New Roman"/>
                <a:cs typeface="Times New Roman"/>
              </a:rPr>
              <a:t> </a:t>
            </a:r>
            <a:r>
              <a:rPr sz="1600" spc="-5" dirty="0">
                <a:latin typeface="Times New Roman"/>
                <a:cs typeface="Times New Roman"/>
              </a:rPr>
              <a:t>+</a:t>
            </a:r>
            <a:r>
              <a:rPr sz="1600" spc="5" dirty="0">
                <a:latin typeface="Times New Roman"/>
                <a:cs typeface="Times New Roman"/>
              </a:rPr>
              <a:t> </a:t>
            </a:r>
            <a:r>
              <a:rPr sz="1600" dirty="0">
                <a:latin typeface="Times New Roman"/>
                <a:cs typeface="Times New Roman"/>
              </a:rPr>
              <a:t>Na</a:t>
            </a:r>
            <a:r>
              <a:rPr sz="1575" baseline="-21164" dirty="0">
                <a:latin typeface="Times New Roman"/>
                <a:cs typeface="Times New Roman"/>
              </a:rPr>
              <a:t>2</a:t>
            </a:r>
            <a:r>
              <a:rPr sz="1600" dirty="0">
                <a:latin typeface="Times New Roman"/>
                <a:cs typeface="Times New Roman"/>
              </a:rPr>
              <a:t>CO</a:t>
            </a:r>
            <a:r>
              <a:rPr sz="1575" baseline="-21164" dirty="0">
                <a:latin typeface="Times New Roman"/>
                <a:cs typeface="Times New Roman"/>
              </a:rPr>
              <a:t>3(2)</a:t>
            </a:r>
            <a:r>
              <a:rPr sz="1575" spc="150" baseline="-21164" dirty="0">
                <a:latin typeface="Times New Roman"/>
                <a:cs typeface="Times New Roman"/>
              </a:rPr>
              <a:t> </a:t>
            </a:r>
            <a:r>
              <a:rPr sz="1600" spc="-5" dirty="0">
                <a:latin typeface="Times New Roman"/>
                <a:cs typeface="Times New Roman"/>
              </a:rPr>
              <a:t>=</a:t>
            </a:r>
            <a:r>
              <a:rPr sz="1600" dirty="0">
                <a:latin typeface="Times New Roman"/>
                <a:cs typeface="Times New Roman"/>
              </a:rPr>
              <a:t> CaCO</a:t>
            </a:r>
            <a:r>
              <a:rPr sz="1575" baseline="-21164" dirty="0">
                <a:latin typeface="Times New Roman"/>
                <a:cs typeface="Times New Roman"/>
              </a:rPr>
              <a:t>3</a:t>
            </a:r>
            <a:r>
              <a:rPr sz="1600" dirty="0">
                <a:latin typeface="Times New Roman"/>
                <a:cs typeface="Times New Roman"/>
              </a:rPr>
              <a:t>↓</a:t>
            </a:r>
            <a:r>
              <a:rPr sz="1600" spc="-15" dirty="0">
                <a:latin typeface="Times New Roman"/>
                <a:cs typeface="Times New Roman"/>
              </a:rPr>
              <a:t> </a:t>
            </a:r>
            <a:r>
              <a:rPr sz="1600" spc="-5" dirty="0">
                <a:latin typeface="Times New Roman"/>
                <a:cs typeface="Times New Roman"/>
              </a:rPr>
              <a:t>+ 2NaCl (3)</a:t>
            </a:r>
            <a:endParaRPr sz="1600">
              <a:latin typeface="Times New Roman"/>
              <a:cs typeface="Times New Roman"/>
            </a:endParaRPr>
          </a:p>
        </p:txBody>
      </p:sp>
      <p:sp>
        <p:nvSpPr>
          <p:cNvPr id="10" name="object 10"/>
          <p:cNvSpPr txBox="1"/>
          <p:nvPr/>
        </p:nvSpPr>
        <p:spPr>
          <a:xfrm>
            <a:off x="8796273" y="2069973"/>
            <a:ext cx="184785" cy="188595"/>
          </a:xfrm>
          <a:prstGeom prst="rect">
            <a:avLst/>
          </a:prstGeom>
        </p:spPr>
        <p:txBody>
          <a:bodyPr vert="horz" wrap="square" lIns="0" tIns="14604" rIns="0" bIns="0" rtlCol="0">
            <a:spAutoFit/>
          </a:bodyPr>
          <a:lstStyle/>
          <a:p>
            <a:pPr marL="12700">
              <a:lnSpc>
                <a:spcPct val="100000"/>
              </a:lnSpc>
              <a:spcBef>
                <a:spcPts val="114"/>
              </a:spcBef>
            </a:pPr>
            <a:r>
              <a:rPr sz="1050" spc="5" dirty="0">
                <a:latin typeface="Times New Roman"/>
                <a:cs typeface="Times New Roman"/>
              </a:rPr>
              <a:t>(</a:t>
            </a:r>
            <a:r>
              <a:rPr sz="1050" spc="10" dirty="0">
                <a:latin typeface="Times New Roman"/>
                <a:cs typeface="Times New Roman"/>
              </a:rPr>
              <a:t>3</a:t>
            </a:r>
            <a:r>
              <a:rPr sz="1050" spc="5" dirty="0">
                <a:latin typeface="Times New Roman"/>
                <a:cs typeface="Times New Roman"/>
              </a:rPr>
              <a:t>)</a:t>
            </a:r>
            <a:endParaRPr sz="1050">
              <a:latin typeface="Times New Roman"/>
              <a:cs typeface="Times New Roman"/>
            </a:endParaRPr>
          </a:p>
        </p:txBody>
      </p:sp>
      <p:sp>
        <p:nvSpPr>
          <p:cNvPr id="11" name="object 11"/>
          <p:cNvSpPr txBox="1"/>
          <p:nvPr/>
        </p:nvSpPr>
        <p:spPr>
          <a:xfrm>
            <a:off x="7149083" y="1954148"/>
            <a:ext cx="2143125" cy="269240"/>
          </a:xfrm>
          <a:prstGeom prst="rect">
            <a:avLst/>
          </a:prstGeom>
        </p:spPr>
        <p:txBody>
          <a:bodyPr vert="horz" wrap="square" lIns="0" tIns="12065" rIns="0" bIns="0" rtlCol="0">
            <a:spAutoFit/>
          </a:bodyPr>
          <a:lstStyle/>
          <a:p>
            <a:pPr marL="38100">
              <a:lnSpc>
                <a:spcPct val="100000"/>
              </a:lnSpc>
              <a:spcBef>
                <a:spcPts val="95"/>
              </a:spcBef>
              <a:tabLst>
                <a:tab pos="1868170" algn="l"/>
              </a:tabLst>
            </a:pPr>
            <a:r>
              <a:rPr sz="1600" dirty="0">
                <a:latin typeface="Times New Roman"/>
                <a:cs typeface="Times New Roman"/>
              </a:rPr>
              <a:t>NaCl</a:t>
            </a:r>
            <a:r>
              <a:rPr sz="1575" baseline="-21164" dirty="0">
                <a:latin typeface="Times New Roman"/>
                <a:cs typeface="Times New Roman"/>
              </a:rPr>
              <a:t>(3)</a:t>
            </a:r>
            <a:r>
              <a:rPr sz="1575" spc="187" baseline="-21164" dirty="0">
                <a:latin typeface="Times New Roman"/>
                <a:cs typeface="Times New Roman"/>
              </a:rPr>
              <a:t> </a:t>
            </a:r>
            <a:r>
              <a:rPr sz="1600" spc="-5" dirty="0">
                <a:latin typeface="Cambria Math"/>
                <a:cs typeface="Cambria Math"/>
              </a:rPr>
              <a:t>⇄</a:t>
            </a:r>
            <a:r>
              <a:rPr sz="1600" spc="40" dirty="0">
                <a:latin typeface="Cambria Math"/>
                <a:cs typeface="Cambria Math"/>
              </a:rPr>
              <a:t> </a:t>
            </a:r>
            <a:r>
              <a:rPr sz="1600" spc="-5" dirty="0">
                <a:latin typeface="Times New Roman"/>
                <a:cs typeface="Times New Roman"/>
              </a:rPr>
              <a:t>Na</a:t>
            </a:r>
            <a:r>
              <a:rPr sz="1575" spc="-7" baseline="26455" dirty="0">
                <a:latin typeface="Times New Roman"/>
                <a:cs typeface="Times New Roman"/>
              </a:rPr>
              <a:t>+</a:t>
            </a:r>
            <a:r>
              <a:rPr sz="1575" spc="225" baseline="26455" dirty="0">
                <a:latin typeface="Times New Roman"/>
                <a:cs typeface="Times New Roman"/>
              </a:rPr>
              <a:t> </a:t>
            </a:r>
            <a:r>
              <a:rPr sz="1600" spc="-5" dirty="0">
                <a:latin typeface="Times New Roman"/>
                <a:cs typeface="Times New Roman"/>
              </a:rPr>
              <a:t>+</a:t>
            </a:r>
            <a:r>
              <a:rPr sz="1600" dirty="0">
                <a:latin typeface="Times New Roman"/>
                <a:cs typeface="Times New Roman"/>
              </a:rPr>
              <a:t> Cl</a:t>
            </a:r>
            <a:r>
              <a:rPr sz="1575" baseline="26455" dirty="0">
                <a:latin typeface="Times New Roman"/>
                <a:cs typeface="Times New Roman"/>
              </a:rPr>
              <a:t>-	</a:t>
            </a:r>
            <a:r>
              <a:rPr sz="1600" spc="-5" dirty="0">
                <a:latin typeface="Times New Roman"/>
                <a:cs typeface="Times New Roman"/>
              </a:rPr>
              <a:t>(4)</a:t>
            </a:r>
            <a:endParaRPr sz="1600">
              <a:latin typeface="Times New Roman"/>
              <a:cs typeface="Times New Roman"/>
            </a:endParaRPr>
          </a:p>
        </p:txBody>
      </p:sp>
      <p:sp>
        <p:nvSpPr>
          <p:cNvPr id="12" name="object 12"/>
          <p:cNvSpPr txBox="1"/>
          <p:nvPr/>
        </p:nvSpPr>
        <p:spPr>
          <a:xfrm>
            <a:off x="7149083" y="2197988"/>
            <a:ext cx="2030095" cy="269240"/>
          </a:xfrm>
          <a:prstGeom prst="rect">
            <a:avLst/>
          </a:prstGeom>
        </p:spPr>
        <p:txBody>
          <a:bodyPr vert="horz" wrap="square" lIns="0" tIns="12065" rIns="0" bIns="0" rtlCol="0">
            <a:spAutoFit/>
          </a:bodyPr>
          <a:lstStyle/>
          <a:p>
            <a:pPr marL="38100">
              <a:lnSpc>
                <a:spcPct val="100000"/>
              </a:lnSpc>
              <a:spcBef>
                <a:spcPts val="95"/>
              </a:spcBef>
            </a:pPr>
            <a:r>
              <a:rPr sz="1600" dirty="0">
                <a:latin typeface="Times New Roman"/>
                <a:cs typeface="Times New Roman"/>
              </a:rPr>
              <a:t>AlCl</a:t>
            </a:r>
            <a:r>
              <a:rPr sz="1575" baseline="-21164" dirty="0">
                <a:latin typeface="Times New Roman"/>
                <a:cs typeface="Times New Roman"/>
              </a:rPr>
              <a:t>3(доб.)</a:t>
            </a:r>
            <a:r>
              <a:rPr sz="1575" spc="165" baseline="-21164" dirty="0">
                <a:latin typeface="Times New Roman"/>
                <a:cs typeface="Times New Roman"/>
              </a:rPr>
              <a:t> </a:t>
            </a:r>
            <a:r>
              <a:rPr sz="1600" spc="-5" dirty="0">
                <a:latin typeface="Cambria Math"/>
                <a:cs typeface="Cambria Math"/>
              </a:rPr>
              <a:t>⇄</a:t>
            </a:r>
            <a:r>
              <a:rPr sz="1600" spc="-60" dirty="0">
                <a:latin typeface="Cambria Math"/>
                <a:cs typeface="Cambria Math"/>
              </a:rPr>
              <a:t> </a:t>
            </a:r>
            <a:r>
              <a:rPr sz="1600" dirty="0">
                <a:latin typeface="Times New Roman"/>
                <a:cs typeface="Times New Roman"/>
              </a:rPr>
              <a:t>Al</a:t>
            </a:r>
            <a:r>
              <a:rPr sz="1575" baseline="26455" dirty="0">
                <a:latin typeface="Times New Roman"/>
                <a:cs typeface="Times New Roman"/>
              </a:rPr>
              <a:t>3+</a:t>
            </a:r>
            <a:r>
              <a:rPr sz="1575" spc="195" baseline="26455" dirty="0">
                <a:latin typeface="Times New Roman"/>
                <a:cs typeface="Times New Roman"/>
              </a:rPr>
              <a:t> </a:t>
            </a:r>
            <a:r>
              <a:rPr sz="1600" spc="-5" dirty="0">
                <a:latin typeface="Times New Roman"/>
                <a:cs typeface="Times New Roman"/>
              </a:rPr>
              <a:t>+</a:t>
            </a:r>
            <a:r>
              <a:rPr sz="1600" spc="-15" dirty="0">
                <a:latin typeface="Times New Roman"/>
                <a:cs typeface="Times New Roman"/>
              </a:rPr>
              <a:t> </a:t>
            </a:r>
            <a:r>
              <a:rPr sz="1600" dirty="0">
                <a:latin typeface="Times New Roman"/>
                <a:cs typeface="Times New Roman"/>
              </a:rPr>
              <a:t>3Cl</a:t>
            </a:r>
            <a:r>
              <a:rPr sz="1575" baseline="26455" dirty="0">
                <a:latin typeface="Times New Roman"/>
                <a:cs typeface="Times New Roman"/>
              </a:rPr>
              <a:t>-</a:t>
            </a:r>
            <a:endParaRPr sz="1575" baseline="26455">
              <a:latin typeface="Times New Roman"/>
              <a:cs typeface="Times New Roman"/>
            </a:endParaRPr>
          </a:p>
        </p:txBody>
      </p:sp>
      <p:sp>
        <p:nvSpPr>
          <p:cNvPr id="13" name="object 13"/>
          <p:cNvSpPr txBox="1"/>
          <p:nvPr/>
        </p:nvSpPr>
        <p:spPr>
          <a:xfrm>
            <a:off x="9126981" y="2313813"/>
            <a:ext cx="353060" cy="188595"/>
          </a:xfrm>
          <a:prstGeom prst="rect">
            <a:avLst/>
          </a:prstGeom>
        </p:spPr>
        <p:txBody>
          <a:bodyPr vert="horz" wrap="square" lIns="0" tIns="14604" rIns="0" bIns="0" rtlCol="0">
            <a:spAutoFit/>
          </a:bodyPr>
          <a:lstStyle/>
          <a:p>
            <a:pPr marL="12700">
              <a:lnSpc>
                <a:spcPct val="100000"/>
              </a:lnSpc>
              <a:spcBef>
                <a:spcPts val="114"/>
              </a:spcBef>
            </a:pPr>
            <a:r>
              <a:rPr sz="1050" spc="5" dirty="0">
                <a:latin typeface="Times New Roman"/>
                <a:cs typeface="Times New Roman"/>
              </a:rPr>
              <a:t>(</a:t>
            </a:r>
            <a:r>
              <a:rPr sz="1050" spc="-5" dirty="0">
                <a:latin typeface="Times New Roman"/>
                <a:cs typeface="Times New Roman"/>
              </a:rPr>
              <a:t>ло</a:t>
            </a:r>
            <a:r>
              <a:rPr sz="1050" dirty="0">
                <a:latin typeface="Times New Roman"/>
                <a:cs typeface="Times New Roman"/>
              </a:rPr>
              <a:t>б.</a:t>
            </a:r>
            <a:r>
              <a:rPr sz="1050" spc="5" dirty="0">
                <a:latin typeface="Times New Roman"/>
                <a:cs typeface="Times New Roman"/>
              </a:rPr>
              <a:t>)</a:t>
            </a:r>
            <a:endParaRPr sz="1050">
              <a:latin typeface="Times New Roman"/>
              <a:cs typeface="Times New Roman"/>
            </a:endParaRPr>
          </a:p>
        </p:txBody>
      </p:sp>
      <p:sp>
        <p:nvSpPr>
          <p:cNvPr id="14" name="object 14"/>
          <p:cNvSpPr txBox="1"/>
          <p:nvPr/>
        </p:nvSpPr>
        <p:spPr>
          <a:xfrm>
            <a:off x="9504933" y="2197988"/>
            <a:ext cx="262255" cy="269240"/>
          </a:xfrm>
          <a:prstGeom prst="rect">
            <a:avLst/>
          </a:prstGeom>
        </p:spPr>
        <p:txBody>
          <a:bodyPr vert="horz" wrap="square" lIns="0" tIns="12065" rIns="0" bIns="0" rtlCol="0">
            <a:spAutoFit/>
          </a:bodyPr>
          <a:lstStyle/>
          <a:p>
            <a:pPr marL="12700">
              <a:lnSpc>
                <a:spcPct val="100000"/>
              </a:lnSpc>
              <a:spcBef>
                <a:spcPts val="95"/>
              </a:spcBef>
            </a:pPr>
            <a:r>
              <a:rPr sz="1600" spc="-5" dirty="0">
                <a:latin typeface="Times New Roman"/>
                <a:cs typeface="Times New Roman"/>
              </a:rPr>
              <a:t>(5)</a:t>
            </a:r>
            <a:endParaRPr sz="1600">
              <a:latin typeface="Times New Roman"/>
              <a:cs typeface="Times New Roman"/>
            </a:endParaRPr>
          </a:p>
        </p:txBody>
      </p:sp>
      <p:grpSp>
        <p:nvGrpSpPr>
          <p:cNvPr id="15" name="object 15"/>
          <p:cNvGrpSpPr/>
          <p:nvPr/>
        </p:nvGrpSpPr>
        <p:grpSpPr>
          <a:xfrm>
            <a:off x="6515227" y="1166749"/>
            <a:ext cx="695325" cy="751205"/>
            <a:chOff x="6515227" y="1166749"/>
            <a:chExt cx="695325" cy="751205"/>
          </a:xfrm>
        </p:grpSpPr>
        <p:sp>
          <p:nvSpPr>
            <p:cNvPr id="16" name="object 16"/>
            <p:cNvSpPr/>
            <p:nvPr/>
          </p:nvSpPr>
          <p:spPr>
            <a:xfrm>
              <a:off x="6902577" y="1169924"/>
              <a:ext cx="304800" cy="744855"/>
            </a:xfrm>
            <a:custGeom>
              <a:avLst/>
              <a:gdLst/>
              <a:ahLst/>
              <a:cxnLst/>
              <a:rect l="l" t="t" r="r" b="b"/>
              <a:pathLst>
                <a:path w="304800" h="744855">
                  <a:moveTo>
                    <a:pt x="304800" y="744601"/>
                  </a:moveTo>
                  <a:lnTo>
                    <a:pt x="245465" y="742614"/>
                  </a:lnTo>
                  <a:lnTo>
                    <a:pt x="197024" y="737187"/>
                  </a:lnTo>
                  <a:lnTo>
                    <a:pt x="164371" y="729116"/>
                  </a:lnTo>
                  <a:lnTo>
                    <a:pt x="152400" y="719201"/>
                  </a:lnTo>
                  <a:lnTo>
                    <a:pt x="152400" y="397763"/>
                  </a:lnTo>
                  <a:lnTo>
                    <a:pt x="140410" y="387848"/>
                  </a:lnTo>
                  <a:lnTo>
                    <a:pt x="107727" y="379777"/>
                  </a:lnTo>
                  <a:lnTo>
                    <a:pt x="59281" y="374350"/>
                  </a:lnTo>
                  <a:lnTo>
                    <a:pt x="0" y="372363"/>
                  </a:lnTo>
                  <a:lnTo>
                    <a:pt x="59281" y="370359"/>
                  </a:lnTo>
                  <a:lnTo>
                    <a:pt x="107727" y="364902"/>
                  </a:lnTo>
                  <a:lnTo>
                    <a:pt x="140410" y="356826"/>
                  </a:lnTo>
                  <a:lnTo>
                    <a:pt x="152400" y="346963"/>
                  </a:lnTo>
                  <a:lnTo>
                    <a:pt x="152400" y="25399"/>
                  </a:lnTo>
                  <a:lnTo>
                    <a:pt x="164371" y="15537"/>
                  </a:lnTo>
                  <a:lnTo>
                    <a:pt x="197024" y="7461"/>
                  </a:lnTo>
                  <a:lnTo>
                    <a:pt x="245465" y="2004"/>
                  </a:lnTo>
                  <a:lnTo>
                    <a:pt x="304800" y="0"/>
                  </a:lnTo>
                </a:path>
              </a:pathLst>
            </a:custGeom>
            <a:ln w="6350">
              <a:solidFill>
                <a:srgbClr val="5B9BD4"/>
              </a:solidFill>
            </a:ln>
          </p:spPr>
          <p:txBody>
            <a:bodyPr wrap="square" lIns="0" tIns="0" rIns="0" bIns="0" rtlCol="0"/>
            <a:lstStyle/>
            <a:p>
              <a:endParaRPr/>
            </a:p>
          </p:txBody>
        </p:sp>
        <p:sp>
          <p:nvSpPr>
            <p:cNvPr id="17" name="object 17"/>
            <p:cNvSpPr/>
            <p:nvPr/>
          </p:nvSpPr>
          <p:spPr>
            <a:xfrm>
              <a:off x="6521577" y="1298702"/>
              <a:ext cx="403860" cy="404495"/>
            </a:xfrm>
            <a:custGeom>
              <a:avLst/>
              <a:gdLst/>
              <a:ahLst/>
              <a:cxnLst/>
              <a:rect l="l" t="t" r="r" b="b"/>
              <a:pathLst>
                <a:path w="403859" h="404494">
                  <a:moveTo>
                    <a:pt x="201930" y="0"/>
                  </a:moveTo>
                  <a:lnTo>
                    <a:pt x="155634" y="5333"/>
                  </a:lnTo>
                  <a:lnTo>
                    <a:pt x="113133" y="20527"/>
                  </a:lnTo>
                  <a:lnTo>
                    <a:pt x="75640" y="44367"/>
                  </a:lnTo>
                  <a:lnTo>
                    <a:pt x="44367" y="75640"/>
                  </a:lnTo>
                  <a:lnTo>
                    <a:pt x="20527" y="113133"/>
                  </a:lnTo>
                  <a:lnTo>
                    <a:pt x="5334" y="155634"/>
                  </a:lnTo>
                  <a:lnTo>
                    <a:pt x="0" y="201929"/>
                  </a:lnTo>
                  <a:lnTo>
                    <a:pt x="5333" y="248272"/>
                  </a:lnTo>
                  <a:lnTo>
                    <a:pt x="20527" y="290807"/>
                  </a:lnTo>
                  <a:lnTo>
                    <a:pt x="44367" y="328323"/>
                  </a:lnTo>
                  <a:lnTo>
                    <a:pt x="75640" y="359609"/>
                  </a:lnTo>
                  <a:lnTo>
                    <a:pt x="113133" y="383456"/>
                  </a:lnTo>
                  <a:lnTo>
                    <a:pt x="155634" y="398652"/>
                  </a:lnTo>
                  <a:lnTo>
                    <a:pt x="201930" y="403986"/>
                  </a:lnTo>
                  <a:lnTo>
                    <a:pt x="248225" y="398652"/>
                  </a:lnTo>
                  <a:lnTo>
                    <a:pt x="290726" y="383456"/>
                  </a:lnTo>
                  <a:lnTo>
                    <a:pt x="328219" y="359609"/>
                  </a:lnTo>
                  <a:lnTo>
                    <a:pt x="359492" y="328323"/>
                  </a:lnTo>
                  <a:lnTo>
                    <a:pt x="383332" y="290807"/>
                  </a:lnTo>
                  <a:lnTo>
                    <a:pt x="398526" y="248272"/>
                  </a:lnTo>
                  <a:lnTo>
                    <a:pt x="403860" y="201929"/>
                  </a:lnTo>
                  <a:lnTo>
                    <a:pt x="398526" y="155634"/>
                  </a:lnTo>
                  <a:lnTo>
                    <a:pt x="383332" y="113133"/>
                  </a:lnTo>
                  <a:lnTo>
                    <a:pt x="359492" y="75640"/>
                  </a:lnTo>
                  <a:lnTo>
                    <a:pt x="328219" y="44367"/>
                  </a:lnTo>
                  <a:lnTo>
                    <a:pt x="290726" y="20527"/>
                  </a:lnTo>
                  <a:lnTo>
                    <a:pt x="248225" y="5333"/>
                  </a:lnTo>
                  <a:lnTo>
                    <a:pt x="201930" y="0"/>
                  </a:lnTo>
                  <a:close/>
                </a:path>
              </a:pathLst>
            </a:custGeom>
            <a:solidFill>
              <a:srgbClr val="5B9BD4"/>
            </a:solidFill>
          </p:spPr>
          <p:txBody>
            <a:bodyPr wrap="square" lIns="0" tIns="0" rIns="0" bIns="0" rtlCol="0"/>
            <a:lstStyle/>
            <a:p>
              <a:endParaRPr/>
            </a:p>
          </p:txBody>
        </p:sp>
        <p:sp>
          <p:nvSpPr>
            <p:cNvPr id="18" name="object 18"/>
            <p:cNvSpPr/>
            <p:nvPr/>
          </p:nvSpPr>
          <p:spPr>
            <a:xfrm>
              <a:off x="6521577" y="1298702"/>
              <a:ext cx="403860" cy="404495"/>
            </a:xfrm>
            <a:custGeom>
              <a:avLst/>
              <a:gdLst/>
              <a:ahLst/>
              <a:cxnLst/>
              <a:rect l="l" t="t" r="r" b="b"/>
              <a:pathLst>
                <a:path w="403859" h="404494">
                  <a:moveTo>
                    <a:pt x="0" y="201929"/>
                  </a:moveTo>
                  <a:lnTo>
                    <a:pt x="5334" y="155634"/>
                  </a:lnTo>
                  <a:lnTo>
                    <a:pt x="20527" y="113133"/>
                  </a:lnTo>
                  <a:lnTo>
                    <a:pt x="44367" y="75640"/>
                  </a:lnTo>
                  <a:lnTo>
                    <a:pt x="75640" y="44367"/>
                  </a:lnTo>
                  <a:lnTo>
                    <a:pt x="113133" y="20527"/>
                  </a:lnTo>
                  <a:lnTo>
                    <a:pt x="155634" y="5333"/>
                  </a:lnTo>
                  <a:lnTo>
                    <a:pt x="201930" y="0"/>
                  </a:lnTo>
                  <a:lnTo>
                    <a:pt x="248225" y="5333"/>
                  </a:lnTo>
                  <a:lnTo>
                    <a:pt x="290726" y="20527"/>
                  </a:lnTo>
                  <a:lnTo>
                    <a:pt x="328219" y="44367"/>
                  </a:lnTo>
                  <a:lnTo>
                    <a:pt x="359492" y="75640"/>
                  </a:lnTo>
                  <a:lnTo>
                    <a:pt x="383332" y="113133"/>
                  </a:lnTo>
                  <a:lnTo>
                    <a:pt x="398526" y="155634"/>
                  </a:lnTo>
                  <a:lnTo>
                    <a:pt x="403860" y="201929"/>
                  </a:lnTo>
                  <a:lnTo>
                    <a:pt x="398526" y="248272"/>
                  </a:lnTo>
                  <a:lnTo>
                    <a:pt x="383332" y="290807"/>
                  </a:lnTo>
                  <a:lnTo>
                    <a:pt x="359492" y="328323"/>
                  </a:lnTo>
                  <a:lnTo>
                    <a:pt x="328219" y="359609"/>
                  </a:lnTo>
                  <a:lnTo>
                    <a:pt x="290726" y="383456"/>
                  </a:lnTo>
                  <a:lnTo>
                    <a:pt x="248225" y="398652"/>
                  </a:lnTo>
                  <a:lnTo>
                    <a:pt x="201930" y="403986"/>
                  </a:lnTo>
                  <a:lnTo>
                    <a:pt x="155634" y="398652"/>
                  </a:lnTo>
                  <a:lnTo>
                    <a:pt x="113133" y="383456"/>
                  </a:lnTo>
                  <a:lnTo>
                    <a:pt x="75640" y="359609"/>
                  </a:lnTo>
                  <a:lnTo>
                    <a:pt x="44367" y="328323"/>
                  </a:lnTo>
                  <a:lnTo>
                    <a:pt x="20527" y="290807"/>
                  </a:lnTo>
                  <a:lnTo>
                    <a:pt x="5333" y="248272"/>
                  </a:lnTo>
                  <a:lnTo>
                    <a:pt x="0" y="201929"/>
                  </a:lnTo>
                  <a:close/>
                </a:path>
              </a:pathLst>
            </a:custGeom>
            <a:ln w="12700">
              <a:solidFill>
                <a:srgbClr val="41709C"/>
              </a:solidFill>
            </a:ln>
          </p:spPr>
          <p:txBody>
            <a:bodyPr wrap="square" lIns="0" tIns="0" rIns="0" bIns="0" rtlCol="0"/>
            <a:lstStyle/>
            <a:p>
              <a:endParaRPr/>
            </a:p>
          </p:txBody>
        </p:sp>
      </p:grpSp>
      <p:sp>
        <p:nvSpPr>
          <p:cNvPr id="19" name="object 19"/>
          <p:cNvSpPr txBox="1"/>
          <p:nvPr/>
        </p:nvSpPr>
        <p:spPr>
          <a:xfrm>
            <a:off x="6685280" y="1354328"/>
            <a:ext cx="76835" cy="269240"/>
          </a:xfrm>
          <a:prstGeom prst="rect">
            <a:avLst/>
          </a:prstGeom>
        </p:spPr>
        <p:txBody>
          <a:bodyPr vert="horz" wrap="square" lIns="0" tIns="12065" rIns="0" bIns="0" rtlCol="0">
            <a:spAutoFit/>
          </a:bodyPr>
          <a:lstStyle/>
          <a:p>
            <a:pPr marL="12700">
              <a:lnSpc>
                <a:spcPct val="100000"/>
              </a:lnSpc>
              <a:spcBef>
                <a:spcPts val="95"/>
              </a:spcBef>
            </a:pPr>
            <a:r>
              <a:rPr sz="1600" spc="-5" dirty="0">
                <a:solidFill>
                  <a:srgbClr val="FFFFFF"/>
                </a:solidFill>
                <a:latin typeface="Calibri"/>
                <a:cs typeface="Calibri"/>
              </a:rPr>
              <a:t>I</a:t>
            </a:r>
            <a:endParaRPr sz="1600">
              <a:latin typeface="Calibri"/>
              <a:cs typeface="Calibri"/>
            </a:endParaRPr>
          </a:p>
        </p:txBody>
      </p:sp>
      <p:grpSp>
        <p:nvGrpSpPr>
          <p:cNvPr id="20" name="object 20"/>
          <p:cNvGrpSpPr/>
          <p:nvPr/>
        </p:nvGrpSpPr>
        <p:grpSpPr>
          <a:xfrm>
            <a:off x="6568947" y="1964689"/>
            <a:ext cx="623570" cy="542290"/>
            <a:chOff x="6568947" y="1964689"/>
            <a:chExt cx="623570" cy="542290"/>
          </a:xfrm>
        </p:grpSpPr>
        <p:sp>
          <p:nvSpPr>
            <p:cNvPr id="21" name="object 21"/>
            <p:cNvSpPr/>
            <p:nvPr/>
          </p:nvSpPr>
          <p:spPr>
            <a:xfrm>
              <a:off x="6956297" y="1967864"/>
              <a:ext cx="233045" cy="532765"/>
            </a:xfrm>
            <a:custGeom>
              <a:avLst/>
              <a:gdLst/>
              <a:ahLst/>
              <a:cxnLst/>
              <a:rect l="l" t="t" r="r" b="b"/>
              <a:pathLst>
                <a:path w="233045" h="532764">
                  <a:moveTo>
                    <a:pt x="232536" y="532764"/>
                  </a:moveTo>
                  <a:lnTo>
                    <a:pt x="187249" y="531229"/>
                  </a:lnTo>
                  <a:lnTo>
                    <a:pt x="150272" y="527049"/>
                  </a:lnTo>
                  <a:lnTo>
                    <a:pt x="125345" y="520870"/>
                  </a:lnTo>
                  <a:lnTo>
                    <a:pt x="116204" y="513333"/>
                  </a:lnTo>
                  <a:lnTo>
                    <a:pt x="116204" y="285749"/>
                  </a:lnTo>
                  <a:lnTo>
                    <a:pt x="107066" y="278233"/>
                  </a:lnTo>
                  <a:lnTo>
                    <a:pt x="82153" y="272097"/>
                  </a:lnTo>
                  <a:lnTo>
                    <a:pt x="45213" y="267962"/>
                  </a:lnTo>
                  <a:lnTo>
                    <a:pt x="0" y="266445"/>
                  </a:lnTo>
                  <a:lnTo>
                    <a:pt x="45213" y="264910"/>
                  </a:lnTo>
                  <a:lnTo>
                    <a:pt x="82153" y="260730"/>
                  </a:lnTo>
                  <a:lnTo>
                    <a:pt x="107066" y="254551"/>
                  </a:lnTo>
                  <a:lnTo>
                    <a:pt x="116204" y="247014"/>
                  </a:lnTo>
                  <a:lnTo>
                    <a:pt x="116204" y="19430"/>
                  </a:lnTo>
                  <a:lnTo>
                    <a:pt x="125345" y="11894"/>
                  </a:lnTo>
                  <a:lnTo>
                    <a:pt x="150272" y="5714"/>
                  </a:lnTo>
                  <a:lnTo>
                    <a:pt x="187249" y="1535"/>
                  </a:lnTo>
                  <a:lnTo>
                    <a:pt x="232536" y="0"/>
                  </a:lnTo>
                </a:path>
              </a:pathLst>
            </a:custGeom>
            <a:ln w="6349">
              <a:solidFill>
                <a:srgbClr val="5B9BD4"/>
              </a:solidFill>
            </a:ln>
          </p:spPr>
          <p:txBody>
            <a:bodyPr wrap="square" lIns="0" tIns="0" rIns="0" bIns="0" rtlCol="0"/>
            <a:lstStyle/>
            <a:p>
              <a:endParaRPr/>
            </a:p>
          </p:txBody>
        </p:sp>
        <p:sp>
          <p:nvSpPr>
            <p:cNvPr id="22" name="object 22"/>
            <p:cNvSpPr/>
            <p:nvPr/>
          </p:nvSpPr>
          <p:spPr>
            <a:xfrm>
              <a:off x="6575297" y="2096642"/>
              <a:ext cx="404495" cy="404495"/>
            </a:xfrm>
            <a:custGeom>
              <a:avLst/>
              <a:gdLst/>
              <a:ahLst/>
              <a:cxnLst/>
              <a:rect l="l" t="t" r="r" b="b"/>
              <a:pathLst>
                <a:path w="404495" h="404494">
                  <a:moveTo>
                    <a:pt x="201930" y="0"/>
                  </a:moveTo>
                  <a:lnTo>
                    <a:pt x="155634" y="5334"/>
                  </a:lnTo>
                  <a:lnTo>
                    <a:pt x="113133" y="20530"/>
                  </a:lnTo>
                  <a:lnTo>
                    <a:pt x="75640" y="44377"/>
                  </a:lnTo>
                  <a:lnTo>
                    <a:pt x="44367" y="75663"/>
                  </a:lnTo>
                  <a:lnTo>
                    <a:pt x="20527" y="113179"/>
                  </a:lnTo>
                  <a:lnTo>
                    <a:pt x="5334" y="155714"/>
                  </a:lnTo>
                  <a:lnTo>
                    <a:pt x="0" y="202057"/>
                  </a:lnTo>
                  <a:lnTo>
                    <a:pt x="5333" y="248352"/>
                  </a:lnTo>
                  <a:lnTo>
                    <a:pt x="20527" y="290853"/>
                  </a:lnTo>
                  <a:lnTo>
                    <a:pt x="44367" y="328346"/>
                  </a:lnTo>
                  <a:lnTo>
                    <a:pt x="75640" y="359619"/>
                  </a:lnTo>
                  <a:lnTo>
                    <a:pt x="113133" y="383459"/>
                  </a:lnTo>
                  <a:lnTo>
                    <a:pt x="155634" y="398653"/>
                  </a:lnTo>
                  <a:lnTo>
                    <a:pt x="201930" y="403987"/>
                  </a:lnTo>
                  <a:lnTo>
                    <a:pt x="248272" y="398653"/>
                  </a:lnTo>
                  <a:lnTo>
                    <a:pt x="290807" y="383459"/>
                  </a:lnTo>
                  <a:lnTo>
                    <a:pt x="328323" y="359619"/>
                  </a:lnTo>
                  <a:lnTo>
                    <a:pt x="359609" y="328346"/>
                  </a:lnTo>
                  <a:lnTo>
                    <a:pt x="383456" y="290853"/>
                  </a:lnTo>
                  <a:lnTo>
                    <a:pt x="398652" y="248352"/>
                  </a:lnTo>
                  <a:lnTo>
                    <a:pt x="403987" y="202057"/>
                  </a:lnTo>
                  <a:lnTo>
                    <a:pt x="398652" y="155714"/>
                  </a:lnTo>
                  <a:lnTo>
                    <a:pt x="383456" y="113179"/>
                  </a:lnTo>
                  <a:lnTo>
                    <a:pt x="359609" y="75663"/>
                  </a:lnTo>
                  <a:lnTo>
                    <a:pt x="328323" y="44377"/>
                  </a:lnTo>
                  <a:lnTo>
                    <a:pt x="290807" y="20530"/>
                  </a:lnTo>
                  <a:lnTo>
                    <a:pt x="248272" y="5334"/>
                  </a:lnTo>
                  <a:lnTo>
                    <a:pt x="201930" y="0"/>
                  </a:lnTo>
                  <a:close/>
                </a:path>
              </a:pathLst>
            </a:custGeom>
            <a:solidFill>
              <a:srgbClr val="5B9BD4"/>
            </a:solidFill>
          </p:spPr>
          <p:txBody>
            <a:bodyPr wrap="square" lIns="0" tIns="0" rIns="0" bIns="0" rtlCol="0"/>
            <a:lstStyle/>
            <a:p>
              <a:endParaRPr/>
            </a:p>
          </p:txBody>
        </p:sp>
        <p:sp>
          <p:nvSpPr>
            <p:cNvPr id="23" name="object 23"/>
            <p:cNvSpPr/>
            <p:nvPr/>
          </p:nvSpPr>
          <p:spPr>
            <a:xfrm>
              <a:off x="6575297" y="2096642"/>
              <a:ext cx="404495" cy="404495"/>
            </a:xfrm>
            <a:custGeom>
              <a:avLst/>
              <a:gdLst/>
              <a:ahLst/>
              <a:cxnLst/>
              <a:rect l="l" t="t" r="r" b="b"/>
              <a:pathLst>
                <a:path w="404495" h="404494">
                  <a:moveTo>
                    <a:pt x="0" y="202057"/>
                  </a:moveTo>
                  <a:lnTo>
                    <a:pt x="5334" y="155714"/>
                  </a:lnTo>
                  <a:lnTo>
                    <a:pt x="20527" y="113179"/>
                  </a:lnTo>
                  <a:lnTo>
                    <a:pt x="44367" y="75663"/>
                  </a:lnTo>
                  <a:lnTo>
                    <a:pt x="75640" y="44377"/>
                  </a:lnTo>
                  <a:lnTo>
                    <a:pt x="113133" y="20530"/>
                  </a:lnTo>
                  <a:lnTo>
                    <a:pt x="155634" y="5334"/>
                  </a:lnTo>
                  <a:lnTo>
                    <a:pt x="201930" y="0"/>
                  </a:lnTo>
                  <a:lnTo>
                    <a:pt x="248272" y="5334"/>
                  </a:lnTo>
                  <a:lnTo>
                    <a:pt x="290807" y="20530"/>
                  </a:lnTo>
                  <a:lnTo>
                    <a:pt x="328323" y="44377"/>
                  </a:lnTo>
                  <a:lnTo>
                    <a:pt x="359609" y="75663"/>
                  </a:lnTo>
                  <a:lnTo>
                    <a:pt x="383456" y="113179"/>
                  </a:lnTo>
                  <a:lnTo>
                    <a:pt x="398652" y="155714"/>
                  </a:lnTo>
                  <a:lnTo>
                    <a:pt x="403987" y="202057"/>
                  </a:lnTo>
                  <a:lnTo>
                    <a:pt x="398652" y="248352"/>
                  </a:lnTo>
                  <a:lnTo>
                    <a:pt x="383456" y="290853"/>
                  </a:lnTo>
                  <a:lnTo>
                    <a:pt x="359609" y="328346"/>
                  </a:lnTo>
                  <a:lnTo>
                    <a:pt x="328323" y="359619"/>
                  </a:lnTo>
                  <a:lnTo>
                    <a:pt x="290807" y="383459"/>
                  </a:lnTo>
                  <a:lnTo>
                    <a:pt x="248272" y="398653"/>
                  </a:lnTo>
                  <a:lnTo>
                    <a:pt x="201930" y="403987"/>
                  </a:lnTo>
                  <a:lnTo>
                    <a:pt x="155634" y="398653"/>
                  </a:lnTo>
                  <a:lnTo>
                    <a:pt x="113133" y="383459"/>
                  </a:lnTo>
                  <a:lnTo>
                    <a:pt x="75640" y="359619"/>
                  </a:lnTo>
                  <a:lnTo>
                    <a:pt x="44367" y="328346"/>
                  </a:lnTo>
                  <a:lnTo>
                    <a:pt x="20527" y="290853"/>
                  </a:lnTo>
                  <a:lnTo>
                    <a:pt x="5333" y="248352"/>
                  </a:lnTo>
                  <a:lnTo>
                    <a:pt x="0" y="202057"/>
                  </a:lnTo>
                  <a:close/>
                </a:path>
              </a:pathLst>
            </a:custGeom>
            <a:ln w="12700">
              <a:solidFill>
                <a:srgbClr val="41709C"/>
              </a:solidFill>
            </a:ln>
          </p:spPr>
          <p:txBody>
            <a:bodyPr wrap="square" lIns="0" tIns="0" rIns="0" bIns="0" rtlCol="0"/>
            <a:lstStyle/>
            <a:p>
              <a:endParaRPr/>
            </a:p>
          </p:txBody>
        </p:sp>
      </p:grpSp>
      <p:sp>
        <p:nvSpPr>
          <p:cNvPr id="24" name="object 24"/>
          <p:cNvSpPr txBox="1"/>
          <p:nvPr/>
        </p:nvSpPr>
        <p:spPr>
          <a:xfrm>
            <a:off x="6714490" y="2152268"/>
            <a:ext cx="129539" cy="269240"/>
          </a:xfrm>
          <a:prstGeom prst="rect">
            <a:avLst/>
          </a:prstGeom>
        </p:spPr>
        <p:txBody>
          <a:bodyPr vert="horz" wrap="square" lIns="0" tIns="12065" rIns="0" bIns="0" rtlCol="0">
            <a:spAutoFit/>
          </a:bodyPr>
          <a:lstStyle/>
          <a:p>
            <a:pPr marL="12700">
              <a:lnSpc>
                <a:spcPct val="100000"/>
              </a:lnSpc>
              <a:spcBef>
                <a:spcPts val="95"/>
              </a:spcBef>
            </a:pPr>
            <a:r>
              <a:rPr sz="1600" dirty="0">
                <a:solidFill>
                  <a:srgbClr val="FFFFFF"/>
                </a:solidFill>
                <a:latin typeface="Calibri"/>
                <a:cs typeface="Calibri"/>
              </a:rPr>
              <a:t>II</a:t>
            </a:r>
            <a:endParaRPr sz="1600">
              <a:latin typeface="Calibri"/>
              <a:cs typeface="Calibri"/>
            </a:endParaRPr>
          </a:p>
        </p:txBody>
      </p:sp>
      <p:sp>
        <p:nvSpPr>
          <p:cNvPr id="25" name="object 25"/>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55</a:t>
            </a:fld>
            <a:endParaRPr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896213" y="174752"/>
            <a:ext cx="10297795" cy="2220595"/>
          </a:xfrm>
          <a:prstGeom prst="rect">
            <a:avLst/>
          </a:prstGeom>
        </p:spPr>
        <p:txBody>
          <a:bodyPr vert="horz" wrap="square" lIns="0" tIns="12700" rIns="0" bIns="0" rtlCol="0">
            <a:spAutoFit/>
          </a:bodyPr>
          <a:lstStyle/>
          <a:p>
            <a:pPr marL="12700">
              <a:lnSpc>
                <a:spcPct val="100000"/>
              </a:lnSpc>
              <a:spcBef>
                <a:spcPts val="100"/>
              </a:spcBef>
            </a:pPr>
            <a:r>
              <a:rPr sz="2400" b="1" dirty="0">
                <a:latin typeface="Times New Roman"/>
                <a:cs typeface="Times New Roman"/>
              </a:rPr>
              <a:t>Пример</a:t>
            </a:r>
            <a:r>
              <a:rPr sz="2400" b="1" spc="-20" dirty="0">
                <a:latin typeface="Times New Roman"/>
                <a:cs typeface="Times New Roman"/>
              </a:rPr>
              <a:t> </a:t>
            </a:r>
            <a:r>
              <a:rPr sz="2400" b="1" dirty="0">
                <a:latin typeface="Times New Roman"/>
                <a:cs typeface="Times New Roman"/>
              </a:rPr>
              <a:t>6.</a:t>
            </a:r>
            <a:endParaRPr sz="2400">
              <a:latin typeface="Times New Roman"/>
              <a:cs typeface="Times New Roman"/>
            </a:endParaRPr>
          </a:p>
          <a:p>
            <a:pPr marL="12700" marR="5080">
              <a:lnSpc>
                <a:spcPct val="100000"/>
              </a:lnSpc>
            </a:pPr>
            <a:r>
              <a:rPr sz="2400" spc="10" dirty="0">
                <a:latin typeface="Times New Roman"/>
                <a:cs typeface="Times New Roman"/>
              </a:rPr>
              <a:t>Смесь</a:t>
            </a:r>
            <a:r>
              <a:rPr sz="2400" dirty="0">
                <a:latin typeface="Times New Roman"/>
                <a:cs typeface="Times New Roman"/>
              </a:rPr>
              <a:t> </a:t>
            </a:r>
            <a:r>
              <a:rPr sz="2400" spc="-10" dirty="0">
                <a:latin typeface="Times New Roman"/>
                <a:cs typeface="Times New Roman"/>
              </a:rPr>
              <a:t>пероксида </a:t>
            </a:r>
            <a:r>
              <a:rPr sz="2400" dirty="0">
                <a:latin typeface="Times New Roman"/>
                <a:cs typeface="Times New Roman"/>
              </a:rPr>
              <a:t>и</a:t>
            </a:r>
            <a:r>
              <a:rPr sz="2400" spc="5" dirty="0">
                <a:latin typeface="Times New Roman"/>
                <a:cs typeface="Times New Roman"/>
              </a:rPr>
              <a:t> </a:t>
            </a:r>
            <a:r>
              <a:rPr sz="2400" spc="-10" dirty="0">
                <a:latin typeface="Times New Roman"/>
                <a:cs typeface="Times New Roman"/>
              </a:rPr>
              <a:t>оксида</a:t>
            </a:r>
            <a:r>
              <a:rPr sz="2400" spc="-5" dirty="0">
                <a:latin typeface="Times New Roman"/>
                <a:cs typeface="Times New Roman"/>
              </a:rPr>
              <a:t> </a:t>
            </a:r>
            <a:r>
              <a:rPr sz="2400" dirty="0">
                <a:latin typeface="Times New Roman"/>
                <a:cs typeface="Times New Roman"/>
              </a:rPr>
              <a:t>бария, в</a:t>
            </a:r>
            <a:r>
              <a:rPr sz="2400" spc="-10" dirty="0">
                <a:latin typeface="Times New Roman"/>
                <a:cs typeface="Times New Roman"/>
              </a:rPr>
              <a:t> </a:t>
            </a:r>
            <a:r>
              <a:rPr sz="2400" spc="-30" dirty="0">
                <a:latin typeface="Times New Roman"/>
                <a:cs typeface="Times New Roman"/>
              </a:rPr>
              <a:t>которой</a:t>
            </a:r>
            <a:r>
              <a:rPr sz="2400" spc="15" dirty="0">
                <a:latin typeface="Times New Roman"/>
                <a:cs typeface="Times New Roman"/>
              </a:rPr>
              <a:t> </a:t>
            </a:r>
            <a:r>
              <a:rPr sz="2400" spc="-10" dirty="0">
                <a:latin typeface="Times New Roman"/>
                <a:cs typeface="Times New Roman"/>
              </a:rPr>
              <a:t>соотношение</a:t>
            </a:r>
            <a:r>
              <a:rPr sz="2400" spc="5" dirty="0">
                <a:latin typeface="Times New Roman"/>
                <a:cs typeface="Times New Roman"/>
              </a:rPr>
              <a:t> </a:t>
            </a:r>
            <a:r>
              <a:rPr sz="2400" dirty="0">
                <a:latin typeface="Times New Roman"/>
                <a:cs typeface="Times New Roman"/>
              </a:rPr>
              <a:t>числа </a:t>
            </a:r>
            <a:r>
              <a:rPr sz="2400" spc="-25" dirty="0">
                <a:latin typeface="Times New Roman"/>
                <a:cs typeface="Times New Roman"/>
              </a:rPr>
              <a:t>атомов</a:t>
            </a:r>
            <a:r>
              <a:rPr sz="2400" spc="5" dirty="0">
                <a:latin typeface="Times New Roman"/>
                <a:cs typeface="Times New Roman"/>
              </a:rPr>
              <a:t> </a:t>
            </a:r>
            <a:r>
              <a:rPr sz="2400" dirty="0">
                <a:latin typeface="Times New Roman"/>
                <a:cs typeface="Times New Roman"/>
              </a:rPr>
              <a:t>бария</a:t>
            </a:r>
            <a:r>
              <a:rPr sz="2400" spc="-15" dirty="0">
                <a:latin typeface="Times New Roman"/>
                <a:cs typeface="Times New Roman"/>
              </a:rPr>
              <a:t> </a:t>
            </a:r>
            <a:r>
              <a:rPr sz="2400" dirty="0">
                <a:latin typeface="Times New Roman"/>
                <a:cs typeface="Times New Roman"/>
              </a:rPr>
              <a:t>к </a:t>
            </a:r>
            <a:r>
              <a:rPr sz="2400" spc="-585" dirty="0">
                <a:latin typeface="Times New Roman"/>
                <a:cs typeface="Times New Roman"/>
              </a:rPr>
              <a:t> </a:t>
            </a:r>
            <a:r>
              <a:rPr sz="2400" dirty="0">
                <a:latin typeface="Times New Roman"/>
                <a:cs typeface="Times New Roman"/>
              </a:rPr>
              <a:t>числу</a:t>
            </a:r>
            <a:r>
              <a:rPr sz="2400" spc="-5" dirty="0">
                <a:latin typeface="Times New Roman"/>
                <a:cs typeface="Times New Roman"/>
              </a:rPr>
              <a:t> </a:t>
            </a:r>
            <a:r>
              <a:rPr sz="2400" spc="-30" dirty="0">
                <a:latin typeface="Times New Roman"/>
                <a:cs typeface="Times New Roman"/>
              </a:rPr>
              <a:t>атомов</a:t>
            </a:r>
            <a:r>
              <a:rPr sz="2400" spc="15" dirty="0">
                <a:latin typeface="Times New Roman"/>
                <a:cs typeface="Times New Roman"/>
              </a:rPr>
              <a:t> </a:t>
            </a:r>
            <a:r>
              <a:rPr sz="2400" spc="-10" dirty="0">
                <a:latin typeface="Times New Roman"/>
                <a:cs typeface="Times New Roman"/>
              </a:rPr>
              <a:t>кислорода</a:t>
            </a:r>
            <a:r>
              <a:rPr sz="2400" dirty="0">
                <a:latin typeface="Times New Roman"/>
                <a:cs typeface="Times New Roman"/>
              </a:rPr>
              <a:t> равно</a:t>
            </a:r>
            <a:r>
              <a:rPr sz="2400" spc="5" dirty="0">
                <a:latin typeface="Times New Roman"/>
                <a:cs typeface="Times New Roman"/>
              </a:rPr>
              <a:t> </a:t>
            </a:r>
            <a:r>
              <a:rPr sz="2400" dirty="0">
                <a:latin typeface="Times New Roman"/>
                <a:cs typeface="Times New Roman"/>
              </a:rPr>
              <a:t>5 :</a:t>
            </a:r>
            <a:r>
              <a:rPr sz="2400" spc="5" dirty="0">
                <a:latin typeface="Times New Roman"/>
                <a:cs typeface="Times New Roman"/>
              </a:rPr>
              <a:t> </a:t>
            </a:r>
            <a:r>
              <a:rPr sz="2400" dirty="0">
                <a:latin typeface="Times New Roman"/>
                <a:cs typeface="Times New Roman"/>
              </a:rPr>
              <a:t>9, </a:t>
            </a:r>
            <a:r>
              <a:rPr sz="2400" spc="-5" dirty="0">
                <a:latin typeface="Times New Roman"/>
                <a:cs typeface="Times New Roman"/>
              </a:rPr>
              <a:t>растворили</a:t>
            </a:r>
            <a:r>
              <a:rPr sz="2400" spc="5" dirty="0">
                <a:latin typeface="Times New Roman"/>
                <a:cs typeface="Times New Roman"/>
              </a:rPr>
              <a:t> </a:t>
            </a:r>
            <a:r>
              <a:rPr sz="2400" dirty="0">
                <a:latin typeface="Times New Roman"/>
                <a:cs typeface="Times New Roman"/>
              </a:rPr>
              <a:t>в</a:t>
            </a:r>
            <a:r>
              <a:rPr sz="2400" spc="5" dirty="0">
                <a:latin typeface="Times New Roman"/>
                <a:cs typeface="Times New Roman"/>
              </a:rPr>
              <a:t> </a:t>
            </a:r>
            <a:r>
              <a:rPr sz="2400" dirty="0">
                <a:latin typeface="Times New Roman"/>
                <a:cs typeface="Times New Roman"/>
              </a:rPr>
              <a:t>490</a:t>
            </a:r>
            <a:r>
              <a:rPr sz="2400" spc="5" dirty="0">
                <a:latin typeface="Times New Roman"/>
                <a:cs typeface="Times New Roman"/>
              </a:rPr>
              <a:t> </a:t>
            </a:r>
            <a:r>
              <a:rPr sz="2400" dirty="0">
                <a:latin typeface="Times New Roman"/>
                <a:cs typeface="Times New Roman"/>
              </a:rPr>
              <a:t>г</a:t>
            </a:r>
            <a:r>
              <a:rPr sz="2400" spc="-5" dirty="0">
                <a:latin typeface="Times New Roman"/>
                <a:cs typeface="Times New Roman"/>
              </a:rPr>
              <a:t> </a:t>
            </a:r>
            <a:r>
              <a:rPr sz="2400" spc="-35" dirty="0">
                <a:latin typeface="Times New Roman"/>
                <a:cs typeface="Times New Roman"/>
              </a:rPr>
              <a:t>холодного</a:t>
            </a:r>
            <a:r>
              <a:rPr sz="2400" spc="25" dirty="0">
                <a:latin typeface="Times New Roman"/>
                <a:cs typeface="Times New Roman"/>
              </a:rPr>
              <a:t> </a:t>
            </a:r>
            <a:r>
              <a:rPr sz="2400" spc="-10" dirty="0">
                <a:latin typeface="Times New Roman"/>
                <a:cs typeface="Times New Roman"/>
              </a:rPr>
              <a:t>20%-ного </a:t>
            </a:r>
            <a:r>
              <a:rPr sz="2400" spc="-5" dirty="0">
                <a:latin typeface="Times New Roman"/>
                <a:cs typeface="Times New Roman"/>
              </a:rPr>
              <a:t> раствора</a:t>
            </a:r>
            <a:r>
              <a:rPr sz="2400" dirty="0">
                <a:latin typeface="Times New Roman"/>
                <a:cs typeface="Times New Roman"/>
              </a:rPr>
              <a:t> серной</a:t>
            </a:r>
            <a:r>
              <a:rPr sz="2400" spc="5" dirty="0">
                <a:latin typeface="Times New Roman"/>
                <a:cs typeface="Times New Roman"/>
              </a:rPr>
              <a:t> </a:t>
            </a:r>
            <a:r>
              <a:rPr sz="2400" spc="-10" dirty="0">
                <a:latin typeface="Times New Roman"/>
                <a:cs typeface="Times New Roman"/>
              </a:rPr>
              <a:t>кислоты.</a:t>
            </a:r>
            <a:r>
              <a:rPr sz="2400" spc="5" dirty="0">
                <a:latin typeface="Times New Roman"/>
                <a:cs typeface="Times New Roman"/>
              </a:rPr>
              <a:t> </a:t>
            </a:r>
            <a:r>
              <a:rPr sz="2400" spc="-5" dirty="0">
                <a:latin typeface="Times New Roman"/>
                <a:cs typeface="Times New Roman"/>
              </a:rPr>
              <a:t>При</a:t>
            </a:r>
            <a:r>
              <a:rPr sz="2400" spc="5" dirty="0">
                <a:latin typeface="Times New Roman"/>
                <a:cs typeface="Times New Roman"/>
              </a:rPr>
              <a:t> </a:t>
            </a:r>
            <a:r>
              <a:rPr sz="2400" spc="-25" dirty="0">
                <a:latin typeface="Times New Roman"/>
                <a:cs typeface="Times New Roman"/>
              </a:rPr>
              <a:t>этом</a:t>
            </a:r>
            <a:r>
              <a:rPr sz="2400" spc="5" dirty="0">
                <a:latin typeface="Times New Roman"/>
                <a:cs typeface="Times New Roman"/>
              </a:rPr>
              <a:t> </a:t>
            </a:r>
            <a:r>
              <a:rPr sz="2400" spc="-5" dirty="0">
                <a:latin typeface="Times New Roman"/>
                <a:cs typeface="Times New Roman"/>
              </a:rPr>
              <a:t>соединения</a:t>
            </a:r>
            <a:r>
              <a:rPr sz="2400" spc="15" dirty="0">
                <a:latin typeface="Times New Roman"/>
                <a:cs typeface="Times New Roman"/>
              </a:rPr>
              <a:t> </a:t>
            </a:r>
            <a:r>
              <a:rPr sz="2400" dirty="0">
                <a:latin typeface="Times New Roman"/>
                <a:cs typeface="Times New Roman"/>
              </a:rPr>
              <a:t>бария</a:t>
            </a:r>
            <a:r>
              <a:rPr sz="2400" spc="-5" dirty="0">
                <a:latin typeface="Times New Roman"/>
                <a:cs typeface="Times New Roman"/>
              </a:rPr>
              <a:t> прореагировали </a:t>
            </a:r>
            <a:r>
              <a:rPr sz="2400" dirty="0">
                <a:latin typeface="Times New Roman"/>
                <a:cs typeface="Times New Roman"/>
              </a:rPr>
              <a:t> </a:t>
            </a:r>
            <a:r>
              <a:rPr sz="2400" spc="-5" dirty="0">
                <a:latin typeface="Times New Roman"/>
                <a:cs typeface="Times New Roman"/>
              </a:rPr>
              <a:t>полностью,</a:t>
            </a:r>
            <a:r>
              <a:rPr sz="2400" spc="20" dirty="0">
                <a:latin typeface="Times New Roman"/>
                <a:cs typeface="Times New Roman"/>
              </a:rPr>
              <a:t> </a:t>
            </a:r>
            <a:r>
              <a:rPr sz="2400" dirty="0">
                <a:latin typeface="Times New Roman"/>
                <a:cs typeface="Times New Roman"/>
              </a:rPr>
              <a:t>и</a:t>
            </a:r>
            <a:r>
              <a:rPr sz="2400" spc="-5" dirty="0">
                <a:latin typeface="Times New Roman"/>
                <a:cs typeface="Times New Roman"/>
              </a:rPr>
              <a:t> образовался </a:t>
            </a:r>
            <a:r>
              <a:rPr sz="2400" dirty="0">
                <a:latin typeface="Times New Roman"/>
                <a:cs typeface="Times New Roman"/>
              </a:rPr>
              <a:t>нейтральный</a:t>
            </a:r>
            <a:r>
              <a:rPr sz="2400" spc="15" dirty="0">
                <a:latin typeface="Times New Roman"/>
                <a:cs typeface="Times New Roman"/>
              </a:rPr>
              <a:t> </a:t>
            </a:r>
            <a:r>
              <a:rPr sz="2400" spc="-5" dirty="0">
                <a:latin typeface="Times New Roman"/>
                <a:cs typeface="Times New Roman"/>
              </a:rPr>
              <a:t>раствор.</a:t>
            </a:r>
            <a:r>
              <a:rPr sz="2400" dirty="0">
                <a:latin typeface="Times New Roman"/>
                <a:cs typeface="Times New Roman"/>
              </a:rPr>
              <a:t> </a:t>
            </a:r>
            <a:r>
              <a:rPr sz="2400" spc="-5" dirty="0">
                <a:latin typeface="Times New Roman"/>
                <a:cs typeface="Times New Roman"/>
              </a:rPr>
              <a:t>Вычислите</a:t>
            </a:r>
            <a:r>
              <a:rPr sz="2400" spc="10" dirty="0">
                <a:latin typeface="Times New Roman"/>
                <a:cs typeface="Times New Roman"/>
              </a:rPr>
              <a:t> </a:t>
            </a:r>
            <a:r>
              <a:rPr sz="2400" spc="-10" dirty="0">
                <a:latin typeface="Times New Roman"/>
                <a:cs typeface="Times New Roman"/>
              </a:rPr>
              <a:t>массовую</a:t>
            </a:r>
            <a:r>
              <a:rPr sz="2400" spc="-45" dirty="0">
                <a:latin typeface="Times New Roman"/>
                <a:cs typeface="Times New Roman"/>
              </a:rPr>
              <a:t> </a:t>
            </a:r>
            <a:r>
              <a:rPr sz="2400" spc="-15" dirty="0">
                <a:latin typeface="Times New Roman"/>
                <a:cs typeface="Times New Roman"/>
              </a:rPr>
              <a:t>долю </a:t>
            </a:r>
            <a:r>
              <a:rPr sz="2400" spc="-10" dirty="0">
                <a:latin typeface="Times New Roman"/>
                <a:cs typeface="Times New Roman"/>
              </a:rPr>
              <a:t> </a:t>
            </a:r>
            <a:r>
              <a:rPr sz="2400" spc="-25" dirty="0">
                <a:latin typeface="Times New Roman"/>
                <a:cs typeface="Times New Roman"/>
              </a:rPr>
              <a:t>воды</a:t>
            </a:r>
            <a:r>
              <a:rPr sz="2400" dirty="0">
                <a:latin typeface="Times New Roman"/>
                <a:cs typeface="Times New Roman"/>
              </a:rPr>
              <a:t> в </a:t>
            </a:r>
            <a:r>
              <a:rPr sz="2400" spc="-5" dirty="0">
                <a:latin typeface="Times New Roman"/>
                <a:cs typeface="Times New Roman"/>
              </a:rPr>
              <a:t>образовавшемся</a:t>
            </a:r>
            <a:r>
              <a:rPr sz="2400" dirty="0">
                <a:latin typeface="Times New Roman"/>
                <a:cs typeface="Times New Roman"/>
              </a:rPr>
              <a:t> </a:t>
            </a:r>
            <a:r>
              <a:rPr sz="2400" spc="-5" dirty="0">
                <a:latin typeface="Times New Roman"/>
                <a:cs typeface="Times New Roman"/>
              </a:rPr>
              <a:t>растворе.</a:t>
            </a:r>
            <a:endParaRPr sz="2400">
              <a:latin typeface="Times New Roman"/>
              <a:cs typeface="Times New Roman"/>
            </a:endParaRPr>
          </a:p>
        </p:txBody>
      </p:sp>
      <p:graphicFrame>
        <p:nvGraphicFramePr>
          <p:cNvPr id="3" name="object 3"/>
          <p:cNvGraphicFramePr>
            <a:graphicFrameLocks noGrp="1"/>
          </p:cNvGraphicFramePr>
          <p:nvPr/>
        </p:nvGraphicFramePr>
        <p:xfrm>
          <a:off x="2196338" y="2889250"/>
          <a:ext cx="7241540" cy="2194560"/>
        </p:xfrm>
        <a:graphic>
          <a:graphicData uri="http://schemas.openxmlformats.org/drawingml/2006/table">
            <a:tbl>
              <a:tblPr firstRow="1" bandRow="1">
                <a:tableStyleId>{2D5ABB26-0587-4C30-8999-92F81FD0307C}</a:tableStyleId>
              </a:tblPr>
              <a:tblGrid>
                <a:gridCol w="3267075"/>
                <a:gridCol w="3974465"/>
              </a:tblGrid>
              <a:tr h="365760">
                <a:tc>
                  <a:txBody>
                    <a:bodyPr/>
                    <a:lstStyle/>
                    <a:p>
                      <a:pPr marL="68580">
                        <a:lnSpc>
                          <a:spcPts val="2740"/>
                        </a:lnSpc>
                      </a:pPr>
                      <a:r>
                        <a:rPr sz="2400" b="1" u="heavy" spc="-5" dirty="0">
                          <a:uFill>
                            <a:solidFill>
                              <a:srgbClr val="000000"/>
                            </a:solidFill>
                          </a:uFill>
                          <a:latin typeface="Calibri"/>
                          <a:cs typeface="Calibri"/>
                        </a:rPr>
                        <a:t>Дано:</a:t>
                      </a:r>
                      <a:endParaRPr sz="2400">
                        <a:latin typeface="Calibri"/>
                        <a:cs typeface="Calibri"/>
                      </a:endParaRPr>
                    </a:p>
                  </a:txBody>
                  <a:tcPr marL="0" marR="0" marT="0" marB="0">
                    <a:lnL w="12700">
                      <a:solidFill>
                        <a:srgbClr val="FFFFFF"/>
                      </a:solidFill>
                      <a:prstDash val="solid"/>
                    </a:lnL>
                    <a:lnT w="12700">
                      <a:solidFill>
                        <a:srgbClr val="FFFFFF"/>
                      </a:solidFill>
                      <a:prstDash val="solid"/>
                    </a:lnT>
                    <a:lnB w="38100">
                      <a:solidFill>
                        <a:srgbClr val="FFFFFF"/>
                      </a:solidFill>
                      <a:prstDash val="solid"/>
                    </a:lnB>
                  </a:tcPr>
                </a:tc>
                <a:tc>
                  <a:txBody>
                    <a:bodyPr/>
                    <a:lstStyle/>
                    <a:p>
                      <a:pPr marL="69215">
                        <a:lnSpc>
                          <a:spcPts val="2740"/>
                        </a:lnSpc>
                      </a:pPr>
                      <a:r>
                        <a:rPr sz="2400" b="1" u="heavy" dirty="0">
                          <a:uFill>
                            <a:solidFill>
                              <a:srgbClr val="000000"/>
                            </a:solidFill>
                          </a:uFill>
                          <a:latin typeface="Calibri"/>
                          <a:cs typeface="Calibri"/>
                        </a:rPr>
                        <a:t>Анализ</a:t>
                      </a:r>
                      <a:r>
                        <a:rPr sz="2400" b="1" u="heavy" spc="-25" dirty="0">
                          <a:uFill>
                            <a:solidFill>
                              <a:srgbClr val="000000"/>
                            </a:solidFill>
                          </a:uFill>
                          <a:latin typeface="Calibri"/>
                          <a:cs typeface="Calibri"/>
                        </a:rPr>
                        <a:t> </a:t>
                      </a:r>
                      <a:r>
                        <a:rPr sz="2400" b="1" u="heavy" dirty="0">
                          <a:uFill>
                            <a:solidFill>
                              <a:srgbClr val="000000"/>
                            </a:solidFill>
                          </a:uFill>
                          <a:latin typeface="Calibri"/>
                          <a:cs typeface="Calibri"/>
                        </a:rPr>
                        <a:t>и</a:t>
                      </a:r>
                      <a:r>
                        <a:rPr sz="2400" b="1" u="heavy" spc="-15" dirty="0">
                          <a:uFill>
                            <a:solidFill>
                              <a:srgbClr val="000000"/>
                            </a:solidFill>
                          </a:uFill>
                          <a:latin typeface="Calibri"/>
                          <a:cs typeface="Calibri"/>
                        </a:rPr>
                        <a:t> </a:t>
                      </a:r>
                      <a:r>
                        <a:rPr sz="2400" b="1" u="heavy" spc="-5" dirty="0">
                          <a:uFill>
                            <a:solidFill>
                              <a:srgbClr val="000000"/>
                            </a:solidFill>
                          </a:uFill>
                          <a:latin typeface="Calibri"/>
                          <a:cs typeface="Calibri"/>
                        </a:rPr>
                        <a:t>решение:</a:t>
                      </a:r>
                      <a:endParaRPr sz="2400">
                        <a:latin typeface="Calibri"/>
                        <a:cs typeface="Calibri"/>
                      </a:endParaRPr>
                    </a:p>
                  </a:txBody>
                  <a:tcPr marL="0" marR="0" marT="0" marB="0">
                    <a:lnR w="12700">
                      <a:solidFill>
                        <a:srgbClr val="FFFFFF"/>
                      </a:solidFill>
                      <a:prstDash val="solid"/>
                    </a:lnR>
                    <a:lnT w="12700">
                      <a:solidFill>
                        <a:srgbClr val="FFFFFF"/>
                      </a:solidFill>
                      <a:prstDash val="solid"/>
                    </a:lnT>
                    <a:lnB w="38100">
                      <a:solidFill>
                        <a:srgbClr val="FFFFFF"/>
                      </a:solidFill>
                      <a:prstDash val="solid"/>
                    </a:lnB>
                  </a:tcPr>
                </a:tc>
              </a:tr>
              <a:tr h="1828800">
                <a:tc>
                  <a:txBody>
                    <a:bodyPr/>
                    <a:lstStyle/>
                    <a:p>
                      <a:pPr marL="68580">
                        <a:lnSpc>
                          <a:spcPts val="2730"/>
                        </a:lnSpc>
                      </a:pPr>
                      <a:r>
                        <a:rPr sz="2400" spc="-5" dirty="0">
                          <a:latin typeface="Calibri"/>
                          <a:cs typeface="Calibri"/>
                        </a:rPr>
                        <a:t>Смесь(BaO</a:t>
                      </a:r>
                      <a:r>
                        <a:rPr sz="2400" spc="-70" dirty="0">
                          <a:latin typeface="Calibri"/>
                          <a:cs typeface="Calibri"/>
                        </a:rPr>
                        <a:t> </a:t>
                      </a:r>
                      <a:r>
                        <a:rPr sz="2400" dirty="0">
                          <a:latin typeface="Calibri"/>
                          <a:cs typeface="Calibri"/>
                        </a:rPr>
                        <a:t>+</a:t>
                      </a:r>
                      <a:r>
                        <a:rPr sz="2400" spc="-25" dirty="0">
                          <a:latin typeface="Calibri"/>
                          <a:cs typeface="Calibri"/>
                        </a:rPr>
                        <a:t> </a:t>
                      </a:r>
                      <a:r>
                        <a:rPr sz="2400" spc="-5" dirty="0">
                          <a:latin typeface="Calibri"/>
                          <a:cs typeface="Calibri"/>
                        </a:rPr>
                        <a:t>BaO</a:t>
                      </a:r>
                      <a:r>
                        <a:rPr sz="2400" spc="-7" baseline="-20833" dirty="0">
                          <a:latin typeface="Calibri"/>
                          <a:cs typeface="Calibri"/>
                        </a:rPr>
                        <a:t>2</a:t>
                      </a:r>
                      <a:r>
                        <a:rPr sz="2400" spc="-5" dirty="0">
                          <a:latin typeface="Calibri"/>
                          <a:cs typeface="Calibri"/>
                        </a:rPr>
                        <a:t>)</a:t>
                      </a:r>
                      <a:endParaRPr sz="2400">
                        <a:latin typeface="Calibri"/>
                        <a:cs typeface="Calibri"/>
                      </a:endParaRPr>
                    </a:p>
                    <a:p>
                      <a:pPr marL="68580">
                        <a:lnSpc>
                          <a:spcPts val="2875"/>
                        </a:lnSpc>
                        <a:spcBef>
                          <a:spcPts val="10"/>
                        </a:spcBef>
                      </a:pPr>
                      <a:r>
                        <a:rPr sz="2400" dirty="0">
                          <a:latin typeface="Times New Roman"/>
                          <a:cs typeface="Times New Roman"/>
                        </a:rPr>
                        <a:t>n(Ba)</a:t>
                      </a:r>
                      <a:r>
                        <a:rPr sz="2400" spc="-30" dirty="0">
                          <a:latin typeface="Times New Roman"/>
                          <a:cs typeface="Times New Roman"/>
                        </a:rPr>
                        <a:t> </a:t>
                      </a:r>
                      <a:r>
                        <a:rPr sz="2400" dirty="0">
                          <a:latin typeface="Times New Roman"/>
                          <a:cs typeface="Times New Roman"/>
                        </a:rPr>
                        <a:t>:</a:t>
                      </a:r>
                      <a:r>
                        <a:rPr sz="2400" spc="-30" dirty="0">
                          <a:latin typeface="Times New Roman"/>
                          <a:cs typeface="Times New Roman"/>
                        </a:rPr>
                        <a:t> </a:t>
                      </a:r>
                      <a:r>
                        <a:rPr sz="2400" dirty="0">
                          <a:latin typeface="Times New Roman"/>
                          <a:cs typeface="Times New Roman"/>
                        </a:rPr>
                        <a:t>n(O)</a:t>
                      </a:r>
                      <a:r>
                        <a:rPr sz="2400" spc="-15" dirty="0">
                          <a:latin typeface="Times New Roman"/>
                          <a:cs typeface="Times New Roman"/>
                        </a:rPr>
                        <a:t> </a:t>
                      </a:r>
                      <a:r>
                        <a:rPr sz="2400" dirty="0">
                          <a:latin typeface="Times New Roman"/>
                          <a:cs typeface="Times New Roman"/>
                        </a:rPr>
                        <a:t>=</a:t>
                      </a:r>
                      <a:r>
                        <a:rPr sz="2400" spc="-25" dirty="0">
                          <a:latin typeface="Times New Roman"/>
                          <a:cs typeface="Times New Roman"/>
                        </a:rPr>
                        <a:t> </a:t>
                      </a:r>
                      <a:r>
                        <a:rPr sz="2400" dirty="0">
                          <a:latin typeface="Times New Roman"/>
                          <a:cs typeface="Times New Roman"/>
                        </a:rPr>
                        <a:t>5</a:t>
                      </a:r>
                      <a:r>
                        <a:rPr sz="2400" spc="-25" dirty="0">
                          <a:latin typeface="Times New Roman"/>
                          <a:cs typeface="Times New Roman"/>
                        </a:rPr>
                        <a:t> </a:t>
                      </a:r>
                      <a:r>
                        <a:rPr sz="2400" dirty="0">
                          <a:latin typeface="Times New Roman"/>
                          <a:cs typeface="Times New Roman"/>
                        </a:rPr>
                        <a:t>:9</a:t>
                      </a:r>
                      <a:endParaRPr sz="2400">
                        <a:latin typeface="Times New Roman"/>
                        <a:cs typeface="Times New Roman"/>
                      </a:endParaRPr>
                    </a:p>
                    <a:p>
                      <a:pPr marL="68580">
                        <a:lnSpc>
                          <a:spcPts val="2875"/>
                        </a:lnSpc>
                      </a:pPr>
                      <a:r>
                        <a:rPr sz="2400" spc="-5" dirty="0">
                          <a:latin typeface="Calibri"/>
                          <a:cs typeface="Calibri"/>
                        </a:rPr>
                        <a:t>m</a:t>
                      </a:r>
                      <a:r>
                        <a:rPr sz="2400" spc="-7" baseline="-20833" dirty="0">
                          <a:latin typeface="Calibri"/>
                          <a:cs typeface="Calibri"/>
                        </a:rPr>
                        <a:t>р-ра</a:t>
                      </a:r>
                      <a:r>
                        <a:rPr sz="2400" spc="-5" dirty="0">
                          <a:latin typeface="Calibri"/>
                          <a:cs typeface="Calibri"/>
                        </a:rPr>
                        <a:t>(H</a:t>
                      </a:r>
                      <a:r>
                        <a:rPr sz="2400" spc="-7" baseline="-20833" dirty="0">
                          <a:latin typeface="Calibri"/>
                          <a:cs typeface="Calibri"/>
                        </a:rPr>
                        <a:t>2</a:t>
                      </a:r>
                      <a:r>
                        <a:rPr sz="2400" spc="-5" dirty="0">
                          <a:latin typeface="Calibri"/>
                          <a:cs typeface="Calibri"/>
                        </a:rPr>
                        <a:t>SO</a:t>
                      </a:r>
                      <a:r>
                        <a:rPr sz="2400" spc="-7" baseline="-20833" dirty="0">
                          <a:latin typeface="Calibri"/>
                          <a:cs typeface="Calibri"/>
                        </a:rPr>
                        <a:t>4</a:t>
                      </a:r>
                      <a:r>
                        <a:rPr sz="2400" spc="-5" dirty="0">
                          <a:latin typeface="Calibri"/>
                          <a:cs typeface="Calibri"/>
                        </a:rPr>
                        <a:t>)</a:t>
                      </a:r>
                      <a:r>
                        <a:rPr sz="2400" spc="-35" dirty="0">
                          <a:latin typeface="Calibri"/>
                          <a:cs typeface="Calibri"/>
                        </a:rPr>
                        <a:t> </a:t>
                      </a:r>
                      <a:r>
                        <a:rPr sz="2400" dirty="0">
                          <a:latin typeface="Calibri"/>
                          <a:cs typeface="Calibri"/>
                        </a:rPr>
                        <a:t>=</a:t>
                      </a:r>
                      <a:r>
                        <a:rPr sz="2400" spc="-15" dirty="0">
                          <a:latin typeface="Calibri"/>
                          <a:cs typeface="Calibri"/>
                        </a:rPr>
                        <a:t> </a:t>
                      </a:r>
                      <a:r>
                        <a:rPr sz="2400" dirty="0">
                          <a:latin typeface="Calibri"/>
                          <a:cs typeface="Calibri"/>
                        </a:rPr>
                        <a:t>490</a:t>
                      </a:r>
                      <a:r>
                        <a:rPr sz="2400" spc="-25" dirty="0">
                          <a:latin typeface="Calibri"/>
                          <a:cs typeface="Calibri"/>
                        </a:rPr>
                        <a:t> </a:t>
                      </a:r>
                      <a:r>
                        <a:rPr sz="2400" dirty="0">
                          <a:latin typeface="Calibri"/>
                          <a:cs typeface="Calibri"/>
                        </a:rPr>
                        <a:t>г</a:t>
                      </a:r>
                      <a:endParaRPr sz="2400">
                        <a:latin typeface="Calibri"/>
                        <a:cs typeface="Calibri"/>
                      </a:endParaRPr>
                    </a:p>
                    <a:p>
                      <a:pPr marL="68580">
                        <a:lnSpc>
                          <a:spcPct val="100000"/>
                        </a:lnSpc>
                        <a:spcBef>
                          <a:spcPts val="25"/>
                        </a:spcBef>
                      </a:pPr>
                      <a:r>
                        <a:rPr sz="2400" spc="-10" dirty="0">
                          <a:latin typeface="Symbol"/>
                          <a:cs typeface="Symbol"/>
                        </a:rPr>
                        <a:t></a:t>
                      </a:r>
                      <a:r>
                        <a:rPr sz="2400" spc="-15" baseline="-20833" dirty="0">
                          <a:latin typeface="Calibri"/>
                          <a:cs typeface="Calibri"/>
                        </a:rPr>
                        <a:t>1</a:t>
                      </a:r>
                      <a:r>
                        <a:rPr sz="2400" spc="-10" dirty="0">
                          <a:latin typeface="Calibri"/>
                          <a:cs typeface="Calibri"/>
                        </a:rPr>
                        <a:t>(H</a:t>
                      </a:r>
                      <a:r>
                        <a:rPr sz="2400" spc="-15" baseline="-20833" dirty="0">
                          <a:latin typeface="Calibri"/>
                          <a:cs typeface="Calibri"/>
                        </a:rPr>
                        <a:t>2</a:t>
                      </a:r>
                      <a:r>
                        <a:rPr sz="2400" spc="-10" dirty="0">
                          <a:latin typeface="Calibri"/>
                          <a:cs typeface="Calibri"/>
                        </a:rPr>
                        <a:t>SO</a:t>
                      </a:r>
                      <a:r>
                        <a:rPr sz="2400" spc="-15" baseline="-20833" dirty="0">
                          <a:latin typeface="Calibri"/>
                          <a:cs typeface="Calibri"/>
                        </a:rPr>
                        <a:t>4</a:t>
                      </a:r>
                      <a:r>
                        <a:rPr sz="2400" spc="-10" dirty="0">
                          <a:latin typeface="Calibri"/>
                          <a:cs typeface="Calibri"/>
                        </a:rPr>
                        <a:t>)</a:t>
                      </a:r>
                      <a:r>
                        <a:rPr sz="2400" spc="30" dirty="0">
                          <a:latin typeface="Calibri"/>
                          <a:cs typeface="Calibri"/>
                        </a:rPr>
                        <a:t> </a:t>
                      </a:r>
                      <a:r>
                        <a:rPr sz="2400" dirty="0">
                          <a:latin typeface="Calibri"/>
                          <a:cs typeface="Calibri"/>
                        </a:rPr>
                        <a:t>=</a:t>
                      </a:r>
                      <a:r>
                        <a:rPr sz="2400" spc="-10" dirty="0">
                          <a:latin typeface="Calibri"/>
                          <a:cs typeface="Calibri"/>
                        </a:rPr>
                        <a:t> </a:t>
                      </a:r>
                      <a:r>
                        <a:rPr sz="2400" spc="-5" dirty="0">
                          <a:latin typeface="Calibri"/>
                          <a:cs typeface="Calibri"/>
                        </a:rPr>
                        <a:t>0,2</a:t>
                      </a:r>
                      <a:endParaRPr sz="2400">
                        <a:latin typeface="Calibri"/>
                        <a:cs typeface="Calibri"/>
                      </a:endParaRPr>
                    </a:p>
                    <a:p>
                      <a:pPr marL="68580">
                        <a:lnSpc>
                          <a:spcPct val="100000"/>
                        </a:lnSpc>
                      </a:pPr>
                      <a:r>
                        <a:rPr sz="2400" spc="-10" dirty="0">
                          <a:latin typeface="Symbol"/>
                          <a:cs typeface="Symbol"/>
                        </a:rPr>
                        <a:t></a:t>
                      </a:r>
                      <a:r>
                        <a:rPr sz="2400" spc="-15" baseline="-20833" dirty="0">
                          <a:latin typeface="Calibri"/>
                          <a:cs typeface="Calibri"/>
                        </a:rPr>
                        <a:t>2</a:t>
                      </a:r>
                      <a:r>
                        <a:rPr sz="2400" spc="-10" dirty="0">
                          <a:latin typeface="Calibri"/>
                          <a:cs typeface="Calibri"/>
                        </a:rPr>
                        <a:t>(H</a:t>
                      </a:r>
                      <a:r>
                        <a:rPr sz="2400" spc="-15" baseline="-20833" dirty="0">
                          <a:latin typeface="Calibri"/>
                          <a:cs typeface="Calibri"/>
                        </a:rPr>
                        <a:t>2</a:t>
                      </a:r>
                      <a:r>
                        <a:rPr sz="2400" spc="-10" dirty="0">
                          <a:latin typeface="Calibri"/>
                          <a:cs typeface="Calibri"/>
                        </a:rPr>
                        <a:t>O)</a:t>
                      </a:r>
                      <a:r>
                        <a:rPr sz="2400" spc="25" dirty="0">
                          <a:latin typeface="Calibri"/>
                          <a:cs typeface="Calibri"/>
                        </a:rPr>
                        <a:t> </a:t>
                      </a:r>
                      <a:r>
                        <a:rPr sz="2400" dirty="0">
                          <a:latin typeface="Calibri"/>
                          <a:cs typeface="Calibri"/>
                        </a:rPr>
                        <a:t>–</a:t>
                      </a:r>
                      <a:r>
                        <a:rPr sz="2400" spc="-15" dirty="0">
                          <a:latin typeface="Calibri"/>
                          <a:cs typeface="Calibri"/>
                        </a:rPr>
                        <a:t> </a:t>
                      </a:r>
                      <a:r>
                        <a:rPr sz="2400" dirty="0">
                          <a:latin typeface="Calibri"/>
                          <a:cs typeface="Calibri"/>
                        </a:rPr>
                        <a:t>?</a:t>
                      </a:r>
                      <a:endParaRPr sz="2400">
                        <a:latin typeface="Calibri"/>
                        <a:cs typeface="Calibri"/>
                      </a:endParaRPr>
                    </a:p>
                  </a:txBody>
                  <a:tcPr marL="0" marR="0" marT="0" marB="0">
                    <a:lnL w="12700">
                      <a:solidFill>
                        <a:srgbClr val="FFFFFF"/>
                      </a:solidFill>
                      <a:prstDash val="solid"/>
                    </a:lnL>
                    <a:lnR w="12700">
                      <a:solidFill>
                        <a:srgbClr val="000000"/>
                      </a:solidFill>
                      <a:prstDash val="solid"/>
                    </a:lnR>
                    <a:lnT w="38100">
                      <a:solidFill>
                        <a:srgbClr val="FFFFFF"/>
                      </a:solidFill>
                      <a:prstDash val="solid"/>
                    </a:lnT>
                    <a:lnB w="12700">
                      <a:solidFill>
                        <a:srgbClr val="FFFFFF"/>
                      </a:solidFill>
                      <a:prstDash val="solid"/>
                    </a:lnB>
                  </a:tcPr>
                </a:tc>
                <a:tc>
                  <a:txBody>
                    <a:bodyPr/>
                    <a:lstStyle/>
                    <a:p>
                      <a:pPr marL="69215">
                        <a:lnSpc>
                          <a:spcPts val="2730"/>
                        </a:lnSpc>
                      </a:pPr>
                      <a:r>
                        <a:rPr sz="2400" spc="-5" dirty="0">
                          <a:latin typeface="Calibri"/>
                          <a:cs typeface="Calibri"/>
                        </a:rPr>
                        <a:t>Основные</a:t>
                      </a:r>
                      <a:r>
                        <a:rPr sz="2400" spc="-20" dirty="0">
                          <a:latin typeface="Calibri"/>
                          <a:cs typeface="Calibri"/>
                        </a:rPr>
                        <a:t> формулы</a:t>
                      </a:r>
                      <a:r>
                        <a:rPr sz="2400" spc="-15" dirty="0">
                          <a:latin typeface="Calibri"/>
                          <a:cs typeface="Calibri"/>
                        </a:rPr>
                        <a:t> </a:t>
                      </a:r>
                      <a:r>
                        <a:rPr sz="2400" spc="-5" dirty="0">
                          <a:latin typeface="Calibri"/>
                          <a:cs typeface="Calibri"/>
                        </a:rPr>
                        <a:t>для</a:t>
                      </a:r>
                      <a:endParaRPr sz="2400">
                        <a:latin typeface="Calibri"/>
                        <a:cs typeface="Calibri"/>
                      </a:endParaRPr>
                    </a:p>
                    <a:p>
                      <a:pPr marL="69215">
                        <a:lnSpc>
                          <a:spcPct val="100000"/>
                        </a:lnSpc>
                      </a:pPr>
                      <a:r>
                        <a:rPr sz="2400" spc="-5" dirty="0">
                          <a:latin typeface="Calibri"/>
                          <a:cs typeface="Calibri"/>
                        </a:rPr>
                        <a:t>расчёта:</a:t>
                      </a:r>
                      <a:endParaRPr sz="2400">
                        <a:latin typeface="Calibri"/>
                        <a:cs typeface="Calibri"/>
                      </a:endParaRPr>
                    </a:p>
                    <a:p>
                      <a:pPr marL="69215" marR="2118360">
                        <a:lnSpc>
                          <a:spcPct val="79700"/>
                        </a:lnSpc>
                        <a:spcBef>
                          <a:spcPts val="1170"/>
                        </a:spcBef>
                      </a:pPr>
                      <a:r>
                        <a:rPr sz="3600" baseline="13888" dirty="0">
                          <a:latin typeface="Calibri"/>
                          <a:cs typeface="Calibri"/>
                        </a:rPr>
                        <a:t>n</a:t>
                      </a:r>
                      <a:r>
                        <a:rPr sz="3600" spc="-67" baseline="13888" dirty="0">
                          <a:latin typeface="Calibri"/>
                          <a:cs typeface="Calibri"/>
                        </a:rPr>
                        <a:t> </a:t>
                      </a:r>
                      <a:r>
                        <a:rPr sz="3600" baseline="13888" dirty="0">
                          <a:latin typeface="Calibri"/>
                          <a:cs typeface="Calibri"/>
                        </a:rPr>
                        <a:t>=</a:t>
                      </a:r>
                      <a:r>
                        <a:rPr sz="3600" spc="-67" baseline="13888" dirty="0">
                          <a:latin typeface="Calibri"/>
                          <a:cs typeface="Calibri"/>
                        </a:rPr>
                        <a:t> </a:t>
                      </a:r>
                      <a:r>
                        <a:rPr sz="3600" spc="-7" baseline="13888" dirty="0">
                          <a:latin typeface="Calibri"/>
                          <a:cs typeface="Calibri"/>
                        </a:rPr>
                        <a:t>m</a:t>
                      </a:r>
                      <a:r>
                        <a:rPr sz="1600" spc="-5" dirty="0">
                          <a:latin typeface="Calibri"/>
                          <a:cs typeface="Calibri"/>
                        </a:rPr>
                        <a:t>в-ва</a:t>
                      </a:r>
                      <a:r>
                        <a:rPr sz="3600" spc="-7" baseline="13888" dirty="0">
                          <a:latin typeface="Calibri"/>
                          <a:cs typeface="Calibri"/>
                        </a:rPr>
                        <a:t>/М</a:t>
                      </a:r>
                      <a:r>
                        <a:rPr sz="1600" spc="-5" dirty="0">
                          <a:latin typeface="Calibri"/>
                          <a:cs typeface="Calibri"/>
                        </a:rPr>
                        <a:t>в-ва </a:t>
                      </a:r>
                      <a:r>
                        <a:rPr sz="1600" spc="-345" dirty="0">
                          <a:latin typeface="Calibri"/>
                          <a:cs typeface="Calibri"/>
                        </a:rPr>
                        <a:t> </a:t>
                      </a:r>
                      <a:r>
                        <a:rPr sz="2400" spc="-5" dirty="0">
                          <a:latin typeface="Calibri"/>
                          <a:cs typeface="Calibri"/>
                        </a:rPr>
                        <a:t>n</a:t>
                      </a:r>
                      <a:r>
                        <a:rPr sz="2400" spc="-7" baseline="-20833" dirty="0">
                          <a:latin typeface="Calibri"/>
                          <a:cs typeface="Calibri"/>
                        </a:rPr>
                        <a:t>г</a:t>
                      </a:r>
                      <a:r>
                        <a:rPr sz="2400" spc="240" baseline="-20833" dirty="0">
                          <a:latin typeface="Calibri"/>
                          <a:cs typeface="Calibri"/>
                        </a:rPr>
                        <a:t> </a:t>
                      </a:r>
                      <a:r>
                        <a:rPr sz="2400" dirty="0">
                          <a:latin typeface="Calibri"/>
                          <a:cs typeface="Calibri"/>
                        </a:rPr>
                        <a:t>=</a:t>
                      </a:r>
                      <a:r>
                        <a:rPr sz="2400" spc="-15" dirty="0">
                          <a:latin typeface="Calibri"/>
                          <a:cs typeface="Calibri"/>
                        </a:rPr>
                        <a:t> </a:t>
                      </a:r>
                      <a:r>
                        <a:rPr sz="2400" spc="-5" dirty="0">
                          <a:latin typeface="Calibri"/>
                          <a:cs typeface="Calibri"/>
                        </a:rPr>
                        <a:t>V</a:t>
                      </a:r>
                      <a:r>
                        <a:rPr sz="2400" spc="-7" baseline="-20833" dirty="0">
                          <a:latin typeface="Calibri"/>
                          <a:cs typeface="Calibri"/>
                        </a:rPr>
                        <a:t>газ</a:t>
                      </a:r>
                      <a:r>
                        <a:rPr sz="2400" spc="-5" dirty="0">
                          <a:latin typeface="Calibri"/>
                          <a:cs typeface="Calibri"/>
                        </a:rPr>
                        <a:t>/V</a:t>
                      </a:r>
                      <a:r>
                        <a:rPr sz="2400" spc="-7" baseline="-20833" dirty="0">
                          <a:latin typeface="Calibri"/>
                          <a:cs typeface="Calibri"/>
                        </a:rPr>
                        <a:t>M</a:t>
                      </a:r>
                      <a:endParaRPr sz="2400" baseline="-20833">
                        <a:latin typeface="Calibri"/>
                        <a:cs typeface="Calibri"/>
                      </a:endParaRPr>
                    </a:p>
                    <a:p>
                      <a:pPr marL="69215">
                        <a:lnSpc>
                          <a:spcPts val="2315"/>
                        </a:lnSpc>
                        <a:spcBef>
                          <a:spcPts val="615"/>
                        </a:spcBef>
                      </a:pPr>
                      <a:r>
                        <a:rPr sz="3600" baseline="13888" dirty="0">
                          <a:latin typeface="Symbol"/>
                          <a:cs typeface="Symbol"/>
                        </a:rPr>
                        <a:t></a:t>
                      </a:r>
                      <a:r>
                        <a:rPr sz="3600" spc="-120" baseline="13888" dirty="0">
                          <a:latin typeface="Times New Roman"/>
                          <a:cs typeface="Times New Roman"/>
                        </a:rPr>
                        <a:t> </a:t>
                      </a:r>
                      <a:r>
                        <a:rPr sz="3600" baseline="13888" dirty="0">
                          <a:latin typeface="Calibri"/>
                          <a:cs typeface="Calibri"/>
                        </a:rPr>
                        <a:t>=</a:t>
                      </a:r>
                      <a:r>
                        <a:rPr sz="3600" spc="-22" baseline="13888" dirty="0">
                          <a:latin typeface="Calibri"/>
                          <a:cs typeface="Calibri"/>
                        </a:rPr>
                        <a:t> </a:t>
                      </a:r>
                      <a:r>
                        <a:rPr sz="3600" spc="-7" baseline="13888" dirty="0">
                          <a:latin typeface="Calibri"/>
                          <a:cs typeface="Calibri"/>
                        </a:rPr>
                        <a:t>m</a:t>
                      </a:r>
                      <a:r>
                        <a:rPr sz="1600" spc="-5" dirty="0">
                          <a:latin typeface="Calibri"/>
                          <a:cs typeface="Calibri"/>
                        </a:rPr>
                        <a:t>в-ва</a:t>
                      </a:r>
                      <a:r>
                        <a:rPr sz="3600" spc="-7" baseline="13888" dirty="0">
                          <a:latin typeface="Calibri"/>
                          <a:cs typeface="Calibri"/>
                        </a:rPr>
                        <a:t>/m</a:t>
                      </a:r>
                      <a:r>
                        <a:rPr sz="1600" spc="-5" dirty="0">
                          <a:latin typeface="Calibri"/>
                          <a:cs typeface="Calibri"/>
                        </a:rPr>
                        <a:t>р-ра</a:t>
                      </a:r>
                      <a:endParaRPr sz="1600">
                        <a:latin typeface="Calibri"/>
                        <a:cs typeface="Calibri"/>
                      </a:endParaRPr>
                    </a:p>
                  </a:txBody>
                  <a:tcPr marL="0" marR="0" marT="0" marB="0">
                    <a:lnL w="12700">
                      <a:solidFill>
                        <a:srgbClr val="000000"/>
                      </a:solidFill>
                      <a:prstDash val="solid"/>
                    </a:lnL>
                    <a:lnR w="12700">
                      <a:solidFill>
                        <a:srgbClr val="FFFFFF"/>
                      </a:solidFill>
                      <a:prstDash val="solid"/>
                    </a:lnR>
                    <a:lnT w="38100">
                      <a:solidFill>
                        <a:srgbClr val="FFFFFF"/>
                      </a:solidFill>
                      <a:prstDash val="solid"/>
                    </a:lnT>
                    <a:lnB w="12700">
                      <a:solidFill>
                        <a:srgbClr val="FFFFFF"/>
                      </a:solidFill>
                      <a:prstDash val="solid"/>
                    </a:lnB>
                  </a:tcPr>
                </a:tc>
              </a:tr>
            </a:tbl>
          </a:graphicData>
        </a:graphic>
      </p:graphicFrame>
      <p:sp>
        <p:nvSpPr>
          <p:cNvPr id="4" name="object 4"/>
          <p:cNvSpPr/>
          <p:nvPr/>
        </p:nvSpPr>
        <p:spPr>
          <a:xfrm>
            <a:off x="2016251" y="3257296"/>
            <a:ext cx="304800" cy="701040"/>
          </a:xfrm>
          <a:custGeom>
            <a:avLst/>
            <a:gdLst/>
            <a:ahLst/>
            <a:cxnLst/>
            <a:rect l="l" t="t" r="r" b="b"/>
            <a:pathLst>
              <a:path w="304800" h="701039">
                <a:moveTo>
                  <a:pt x="304800" y="701039"/>
                </a:moveTo>
                <a:lnTo>
                  <a:pt x="245465" y="699035"/>
                </a:lnTo>
                <a:lnTo>
                  <a:pt x="197024" y="693578"/>
                </a:lnTo>
                <a:lnTo>
                  <a:pt x="164371" y="685502"/>
                </a:lnTo>
                <a:lnTo>
                  <a:pt x="152400" y="675639"/>
                </a:lnTo>
                <a:lnTo>
                  <a:pt x="152400" y="375919"/>
                </a:lnTo>
                <a:lnTo>
                  <a:pt x="140428" y="366004"/>
                </a:lnTo>
                <a:lnTo>
                  <a:pt x="107775" y="357933"/>
                </a:lnTo>
                <a:lnTo>
                  <a:pt x="59334" y="352506"/>
                </a:lnTo>
                <a:lnTo>
                  <a:pt x="0" y="350519"/>
                </a:lnTo>
                <a:lnTo>
                  <a:pt x="59334" y="348515"/>
                </a:lnTo>
                <a:lnTo>
                  <a:pt x="107775" y="343058"/>
                </a:lnTo>
                <a:lnTo>
                  <a:pt x="140428" y="334982"/>
                </a:lnTo>
                <a:lnTo>
                  <a:pt x="152400" y="325119"/>
                </a:lnTo>
                <a:lnTo>
                  <a:pt x="152400" y="25399"/>
                </a:lnTo>
                <a:lnTo>
                  <a:pt x="164371" y="15484"/>
                </a:lnTo>
                <a:lnTo>
                  <a:pt x="197024" y="7413"/>
                </a:lnTo>
                <a:lnTo>
                  <a:pt x="245465" y="1986"/>
                </a:lnTo>
                <a:lnTo>
                  <a:pt x="304800" y="0"/>
                </a:lnTo>
              </a:path>
            </a:pathLst>
          </a:custGeom>
          <a:ln w="6350">
            <a:solidFill>
              <a:srgbClr val="5B9BD4"/>
            </a:solidFill>
          </a:ln>
        </p:spPr>
        <p:txBody>
          <a:bodyPr wrap="square" lIns="0" tIns="0" rIns="0" bIns="0" rtlCol="0"/>
          <a:lstStyle/>
          <a:p>
            <a:endParaRPr/>
          </a:p>
        </p:txBody>
      </p:sp>
      <p:sp>
        <p:nvSpPr>
          <p:cNvPr id="5" name="object 5"/>
          <p:cNvSpPr/>
          <p:nvPr/>
        </p:nvSpPr>
        <p:spPr>
          <a:xfrm>
            <a:off x="2134616" y="4175759"/>
            <a:ext cx="104139" cy="533400"/>
          </a:xfrm>
          <a:custGeom>
            <a:avLst/>
            <a:gdLst/>
            <a:ahLst/>
            <a:cxnLst/>
            <a:rect l="l" t="t" r="r" b="b"/>
            <a:pathLst>
              <a:path w="104139" h="533400">
                <a:moveTo>
                  <a:pt x="103886" y="533400"/>
                </a:moveTo>
                <a:lnTo>
                  <a:pt x="83661" y="532711"/>
                </a:lnTo>
                <a:lnTo>
                  <a:pt x="67151" y="530844"/>
                </a:lnTo>
                <a:lnTo>
                  <a:pt x="56022" y="528095"/>
                </a:lnTo>
                <a:lnTo>
                  <a:pt x="51943" y="524764"/>
                </a:lnTo>
                <a:lnTo>
                  <a:pt x="51943" y="275336"/>
                </a:lnTo>
                <a:lnTo>
                  <a:pt x="47863" y="272004"/>
                </a:lnTo>
                <a:lnTo>
                  <a:pt x="36734" y="269255"/>
                </a:lnTo>
                <a:lnTo>
                  <a:pt x="20224" y="267388"/>
                </a:lnTo>
                <a:lnTo>
                  <a:pt x="0" y="266700"/>
                </a:lnTo>
                <a:lnTo>
                  <a:pt x="20224" y="266011"/>
                </a:lnTo>
                <a:lnTo>
                  <a:pt x="36734" y="264144"/>
                </a:lnTo>
                <a:lnTo>
                  <a:pt x="47863" y="261395"/>
                </a:lnTo>
                <a:lnTo>
                  <a:pt x="51943" y="258064"/>
                </a:lnTo>
                <a:lnTo>
                  <a:pt x="51943" y="8635"/>
                </a:lnTo>
                <a:lnTo>
                  <a:pt x="56022" y="5304"/>
                </a:lnTo>
                <a:lnTo>
                  <a:pt x="67151" y="2555"/>
                </a:lnTo>
                <a:lnTo>
                  <a:pt x="83661" y="688"/>
                </a:lnTo>
                <a:lnTo>
                  <a:pt x="103886" y="0"/>
                </a:lnTo>
              </a:path>
            </a:pathLst>
          </a:custGeom>
          <a:ln w="6350">
            <a:solidFill>
              <a:srgbClr val="5B9BD4"/>
            </a:solidFill>
          </a:ln>
        </p:spPr>
        <p:txBody>
          <a:bodyPr wrap="square" lIns="0" tIns="0" rIns="0" bIns="0" rtlCol="0"/>
          <a:lstStyle/>
          <a:p>
            <a:endParaRPr/>
          </a:p>
        </p:txBody>
      </p:sp>
      <p:sp>
        <p:nvSpPr>
          <p:cNvPr id="6" name="object 6"/>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56</a:t>
            </a:fld>
            <a:endParaRPr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object 6"/>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57</a:t>
            </a:fld>
            <a:endParaRPr dirty="0"/>
          </a:p>
        </p:txBody>
      </p:sp>
      <p:sp>
        <p:nvSpPr>
          <p:cNvPr id="2" name="object 2"/>
          <p:cNvSpPr txBox="1"/>
          <p:nvPr/>
        </p:nvSpPr>
        <p:spPr>
          <a:xfrm>
            <a:off x="923950" y="53085"/>
            <a:ext cx="9483090" cy="3098165"/>
          </a:xfrm>
          <a:prstGeom prst="rect">
            <a:avLst/>
          </a:prstGeom>
        </p:spPr>
        <p:txBody>
          <a:bodyPr vert="horz" wrap="square" lIns="0" tIns="12700" rIns="0" bIns="0" rtlCol="0">
            <a:spAutoFit/>
          </a:bodyPr>
          <a:lstStyle/>
          <a:p>
            <a:pPr marL="12700">
              <a:lnSpc>
                <a:spcPct val="100000"/>
              </a:lnSpc>
              <a:spcBef>
                <a:spcPts val="100"/>
              </a:spcBef>
            </a:pPr>
            <a:r>
              <a:rPr sz="1400" b="1" spc="-5" dirty="0">
                <a:latin typeface="Calibri"/>
                <a:cs typeface="Calibri"/>
              </a:rPr>
              <a:t>Пример</a:t>
            </a:r>
            <a:r>
              <a:rPr sz="1400" b="1" spc="-20" dirty="0">
                <a:latin typeface="Calibri"/>
                <a:cs typeface="Calibri"/>
              </a:rPr>
              <a:t> </a:t>
            </a:r>
            <a:r>
              <a:rPr sz="1400" b="1" spc="-5" dirty="0">
                <a:latin typeface="Calibri"/>
                <a:cs typeface="Calibri"/>
              </a:rPr>
              <a:t>6.</a:t>
            </a:r>
            <a:r>
              <a:rPr sz="1400" b="1" spc="5" dirty="0">
                <a:latin typeface="Calibri"/>
                <a:cs typeface="Calibri"/>
              </a:rPr>
              <a:t> </a:t>
            </a:r>
            <a:r>
              <a:rPr sz="1400" spc="-5" dirty="0">
                <a:latin typeface="Calibri"/>
                <a:cs typeface="Calibri"/>
              </a:rPr>
              <a:t>Смесь</a:t>
            </a:r>
            <a:r>
              <a:rPr sz="1400" spc="15" dirty="0">
                <a:latin typeface="Calibri"/>
                <a:cs typeface="Calibri"/>
              </a:rPr>
              <a:t> </a:t>
            </a:r>
            <a:r>
              <a:rPr sz="1400" spc="-5" dirty="0">
                <a:latin typeface="Calibri"/>
                <a:cs typeface="Calibri"/>
              </a:rPr>
              <a:t>пероксида</a:t>
            </a:r>
            <a:r>
              <a:rPr sz="1400" spc="10" dirty="0">
                <a:latin typeface="Calibri"/>
                <a:cs typeface="Calibri"/>
              </a:rPr>
              <a:t> </a:t>
            </a:r>
            <a:r>
              <a:rPr sz="1400" dirty="0">
                <a:latin typeface="Calibri"/>
                <a:cs typeface="Calibri"/>
              </a:rPr>
              <a:t>и</a:t>
            </a:r>
            <a:r>
              <a:rPr sz="1400" spc="10" dirty="0">
                <a:latin typeface="Calibri"/>
                <a:cs typeface="Calibri"/>
              </a:rPr>
              <a:t> </a:t>
            </a:r>
            <a:r>
              <a:rPr sz="1400" spc="-5" dirty="0">
                <a:latin typeface="Calibri"/>
                <a:cs typeface="Calibri"/>
              </a:rPr>
              <a:t>оксида</a:t>
            </a:r>
            <a:r>
              <a:rPr sz="1400" spc="10" dirty="0">
                <a:latin typeface="Calibri"/>
                <a:cs typeface="Calibri"/>
              </a:rPr>
              <a:t> </a:t>
            </a:r>
            <a:r>
              <a:rPr sz="1400" spc="-5" dirty="0">
                <a:latin typeface="Calibri"/>
                <a:cs typeface="Calibri"/>
              </a:rPr>
              <a:t>бария,</a:t>
            </a:r>
            <a:r>
              <a:rPr sz="1400" spc="25" dirty="0">
                <a:latin typeface="Calibri"/>
                <a:cs typeface="Calibri"/>
              </a:rPr>
              <a:t> </a:t>
            </a:r>
            <a:r>
              <a:rPr sz="1400" dirty="0">
                <a:latin typeface="Calibri"/>
                <a:cs typeface="Calibri"/>
              </a:rPr>
              <a:t>в </a:t>
            </a:r>
            <a:r>
              <a:rPr sz="1400" spc="-10" dirty="0">
                <a:latin typeface="Calibri"/>
                <a:cs typeface="Calibri"/>
              </a:rPr>
              <a:t>которой</a:t>
            </a:r>
            <a:r>
              <a:rPr sz="1400" dirty="0">
                <a:latin typeface="Calibri"/>
                <a:cs typeface="Calibri"/>
              </a:rPr>
              <a:t> </a:t>
            </a:r>
            <a:r>
              <a:rPr sz="1400" spc="-5" dirty="0">
                <a:latin typeface="Calibri"/>
                <a:cs typeface="Calibri"/>
              </a:rPr>
              <a:t>соотношение</a:t>
            </a:r>
            <a:r>
              <a:rPr sz="1400" spc="-30" dirty="0">
                <a:latin typeface="Calibri"/>
                <a:cs typeface="Calibri"/>
              </a:rPr>
              <a:t> </a:t>
            </a:r>
            <a:r>
              <a:rPr sz="1400" spc="-5" dirty="0">
                <a:latin typeface="Calibri"/>
                <a:cs typeface="Calibri"/>
              </a:rPr>
              <a:t>числа</a:t>
            </a:r>
            <a:r>
              <a:rPr sz="1400" spc="10" dirty="0">
                <a:latin typeface="Calibri"/>
                <a:cs typeface="Calibri"/>
              </a:rPr>
              <a:t> </a:t>
            </a:r>
            <a:r>
              <a:rPr sz="1400" spc="-5" dirty="0">
                <a:latin typeface="Calibri"/>
                <a:cs typeface="Calibri"/>
              </a:rPr>
              <a:t>атомов</a:t>
            </a:r>
            <a:r>
              <a:rPr sz="1400" spc="-10" dirty="0">
                <a:latin typeface="Calibri"/>
                <a:cs typeface="Calibri"/>
              </a:rPr>
              <a:t> </a:t>
            </a:r>
            <a:r>
              <a:rPr sz="1400" spc="-5" dirty="0">
                <a:latin typeface="Calibri"/>
                <a:cs typeface="Calibri"/>
              </a:rPr>
              <a:t>бария</a:t>
            </a:r>
            <a:r>
              <a:rPr sz="1400" spc="10" dirty="0">
                <a:latin typeface="Calibri"/>
                <a:cs typeface="Calibri"/>
              </a:rPr>
              <a:t> </a:t>
            </a:r>
            <a:r>
              <a:rPr sz="1400" dirty="0">
                <a:latin typeface="Calibri"/>
                <a:cs typeface="Calibri"/>
              </a:rPr>
              <a:t>к </a:t>
            </a:r>
            <a:r>
              <a:rPr sz="1400" spc="-5" dirty="0">
                <a:latin typeface="Calibri"/>
                <a:cs typeface="Calibri"/>
              </a:rPr>
              <a:t>числу</a:t>
            </a:r>
            <a:r>
              <a:rPr sz="1400" spc="5" dirty="0">
                <a:latin typeface="Calibri"/>
                <a:cs typeface="Calibri"/>
              </a:rPr>
              <a:t> </a:t>
            </a:r>
            <a:r>
              <a:rPr sz="1400" spc="-5" dirty="0">
                <a:latin typeface="Calibri"/>
                <a:cs typeface="Calibri"/>
              </a:rPr>
              <a:t>атомов</a:t>
            </a:r>
            <a:r>
              <a:rPr sz="1400" spc="-15" dirty="0">
                <a:latin typeface="Calibri"/>
                <a:cs typeface="Calibri"/>
              </a:rPr>
              <a:t> </a:t>
            </a:r>
            <a:r>
              <a:rPr sz="1400" spc="-10" dirty="0">
                <a:latin typeface="Calibri"/>
                <a:cs typeface="Calibri"/>
              </a:rPr>
              <a:t>кислорода</a:t>
            </a:r>
            <a:r>
              <a:rPr sz="1400" dirty="0">
                <a:latin typeface="Calibri"/>
                <a:cs typeface="Calibri"/>
              </a:rPr>
              <a:t> равно</a:t>
            </a:r>
            <a:endParaRPr sz="1400">
              <a:latin typeface="Calibri"/>
              <a:cs typeface="Calibri"/>
            </a:endParaRPr>
          </a:p>
          <a:p>
            <a:pPr marL="12700">
              <a:lnSpc>
                <a:spcPct val="100000"/>
              </a:lnSpc>
              <a:spcBef>
                <a:spcPts val="5"/>
              </a:spcBef>
            </a:pPr>
            <a:r>
              <a:rPr sz="1400" dirty="0">
                <a:latin typeface="Calibri"/>
                <a:cs typeface="Calibri"/>
              </a:rPr>
              <a:t>5</a:t>
            </a:r>
            <a:r>
              <a:rPr sz="1400" spc="-5" dirty="0">
                <a:latin typeface="Calibri"/>
                <a:cs typeface="Calibri"/>
              </a:rPr>
              <a:t> </a:t>
            </a:r>
            <a:r>
              <a:rPr sz="1400" dirty="0">
                <a:latin typeface="Calibri"/>
                <a:cs typeface="Calibri"/>
              </a:rPr>
              <a:t>:</a:t>
            </a:r>
            <a:r>
              <a:rPr sz="1400" spc="5" dirty="0">
                <a:latin typeface="Calibri"/>
                <a:cs typeface="Calibri"/>
              </a:rPr>
              <a:t> </a:t>
            </a:r>
            <a:r>
              <a:rPr sz="1400" spc="-5" dirty="0">
                <a:latin typeface="Calibri"/>
                <a:cs typeface="Calibri"/>
              </a:rPr>
              <a:t>9,</a:t>
            </a:r>
            <a:r>
              <a:rPr sz="1400" dirty="0">
                <a:latin typeface="Calibri"/>
                <a:cs typeface="Calibri"/>
              </a:rPr>
              <a:t> </a:t>
            </a:r>
            <a:r>
              <a:rPr sz="1400" spc="-5" dirty="0">
                <a:latin typeface="Calibri"/>
                <a:cs typeface="Calibri"/>
              </a:rPr>
              <a:t>растворили</a:t>
            </a:r>
            <a:r>
              <a:rPr sz="1400" spc="5" dirty="0">
                <a:latin typeface="Calibri"/>
                <a:cs typeface="Calibri"/>
              </a:rPr>
              <a:t> </a:t>
            </a:r>
            <a:r>
              <a:rPr sz="1400" dirty="0">
                <a:latin typeface="Calibri"/>
                <a:cs typeface="Calibri"/>
              </a:rPr>
              <a:t>в</a:t>
            </a:r>
            <a:r>
              <a:rPr sz="1400" spc="15" dirty="0">
                <a:latin typeface="Calibri"/>
                <a:cs typeface="Calibri"/>
              </a:rPr>
              <a:t> </a:t>
            </a:r>
            <a:r>
              <a:rPr sz="1400" spc="-5" dirty="0">
                <a:latin typeface="Calibri"/>
                <a:cs typeface="Calibri"/>
              </a:rPr>
              <a:t>490</a:t>
            </a:r>
            <a:r>
              <a:rPr sz="1400" spc="10" dirty="0">
                <a:latin typeface="Calibri"/>
                <a:cs typeface="Calibri"/>
              </a:rPr>
              <a:t> </a:t>
            </a:r>
            <a:r>
              <a:rPr sz="1400" dirty="0">
                <a:latin typeface="Calibri"/>
                <a:cs typeface="Calibri"/>
              </a:rPr>
              <a:t>г </a:t>
            </a:r>
            <a:r>
              <a:rPr sz="1400" spc="-10" dirty="0">
                <a:latin typeface="Calibri"/>
                <a:cs typeface="Calibri"/>
              </a:rPr>
              <a:t>холодного</a:t>
            </a:r>
            <a:r>
              <a:rPr sz="1400" spc="-35" dirty="0">
                <a:latin typeface="Calibri"/>
                <a:cs typeface="Calibri"/>
              </a:rPr>
              <a:t> </a:t>
            </a:r>
            <a:r>
              <a:rPr sz="1400" dirty="0">
                <a:latin typeface="Calibri"/>
                <a:cs typeface="Calibri"/>
              </a:rPr>
              <a:t>20%-ного</a:t>
            </a:r>
            <a:r>
              <a:rPr sz="1400" spc="-15" dirty="0">
                <a:latin typeface="Calibri"/>
                <a:cs typeface="Calibri"/>
              </a:rPr>
              <a:t> </a:t>
            </a:r>
            <a:r>
              <a:rPr sz="1400" spc="-5" dirty="0">
                <a:latin typeface="Calibri"/>
                <a:cs typeface="Calibri"/>
              </a:rPr>
              <a:t>раствора</a:t>
            </a:r>
            <a:r>
              <a:rPr sz="1400" spc="5" dirty="0">
                <a:latin typeface="Calibri"/>
                <a:cs typeface="Calibri"/>
              </a:rPr>
              <a:t> </a:t>
            </a:r>
            <a:r>
              <a:rPr sz="1400" spc="-5" dirty="0">
                <a:latin typeface="Calibri"/>
                <a:cs typeface="Calibri"/>
              </a:rPr>
              <a:t>серной</a:t>
            </a:r>
            <a:r>
              <a:rPr sz="1400" spc="10" dirty="0">
                <a:latin typeface="Calibri"/>
                <a:cs typeface="Calibri"/>
              </a:rPr>
              <a:t> </a:t>
            </a:r>
            <a:r>
              <a:rPr sz="1400" spc="-5" dirty="0">
                <a:latin typeface="Calibri"/>
                <a:cs typeface="Calibri"/>
              </a:rPr>
              <a:t>кислоты.</a:t>
            </a:r>
            <a:r>
              <a:rPr sz="1400" spc="-20" dirty="0">
                <a:latin typeface="Calibri"/>
                <a:cs typeface="Calibri"/>
              </a:rPr>
              <a:t> </a:t>
            </a:r>
            <a:r>
              <a:rPr sz="1400" dirty="0">
                <a:latin typeface="Calibri"/>
                <a:cs typeface="Calibri"/>
              </a:rPr>
              <a:t>При</a:t>
            </a:r>
            <a:r>
              <a:rPr sz="1400" spc="10" dirty="0">
                <a:latin typeface="Calibri"/>
                <a:cs typeface="Calibri"/>
              </a:rPr>
              <a:t> </a:t>
            </a:r>
            <a:r>
              <a:rPr sz="1400" spc="-10" dirty="0">
                <a:latin typeface="Calibri"/>
                <a:cs typeface="Calibri"/>
              </a:rPr>
              <a:t>этом</a:t>
            </a:r>
            <a:r>
              <a:rPr sz="1400" spc="-5" dirty="0">
                <a:latin typeface="Calibri"/>
                <a:cs typeface="Calibri"/>
              </a:rPr>
              <a:t> соединения</a:t>
            </a:r>
            <a:r>
              <a:rPr sz="1400" spc="5" dirty="0">
                <a:latin typeface="Calibri"/>
                <a:cs typeface="Calibri"/>
              </a:rPr>
              <a:t> </a:t>
            </a:r>
            <a:r>
              <a:rPr sz="1400" spc="-5" dirty="0">
                <a:latin typeface="Calibri"/>
                <a:cs typeface="Calibri"/>
              </a:rPr>
              <a:t>бария</a:t>
            </a:r>
            <a:r>
              <a:rPr sz="1400" spc="15" dirty="0">
                <a:latin typeface="Calibri"/>
                <a:cs typeface="Calibri"/>
              </a:rPr>
              <a:t> </a:t>
            </a:r>
            <a:r>
              <a:rPr sz="1400" spc="-5" dirty="0">
                <a:latin typeface="Calibri"/>
                <a:cs typeface="Calibri"/>
              </a:rPr>
              <a:t>прореагировали</a:t>
            </a:r>
            <a:endParaRPr sz="1400">
              <a:latin typeface="Calibri"/>
              <a:cs typeface="Calibri"/>
            </a:endParaRPr>
          </a:p>
          <a:p>
            <a:pPr marL="12700">
              <a:lnSpc>
                <a:spcPct val="100000"/>
              </a:lnSpc>
            </a:pPr>
            <a:r>
              <a:rPr sz="1400" spc="-5" dirty="0">
                <a:latin typeface="Calibri"/>
                <a:cs typeface="Calibri"/>
              </a:rPr>
              <a:t>полностью,</a:t>
            </a:r>
            <a:r>
              <a:rPr sz="1400" spc="-35" dirty="0">
                <a:latin typeface="Calibri"/>
                <a:cs typeface="Calibri"/>
              </a:rPr>
              <a:t> </a:t>
            </a:r>
            <a:r>
              <a:rPr sz="1400" dirty="0">
                <a:latin typeface="Calibri"/>
                <a:cs typeface="Calibri"/>
              </a:rPr>
              <a:t>и</a:t>
            </a:r>
            <a:r>
              <a:rPr sz="1400" spc="-5" dirty="0">
                <a:latin typeface="Calibri"/>
                <a:cs typeface="Calibri"/>
              </a:rPr>
              <a:t> образовался</a:t>
            </a:r>
            <a:r>
              <a:rPr sz="1400" spc="-15" dirty="0">
                <a:latin typeface="Calibri"/>
                <a:cs typeface="Calibri"/>
              </a:rPr>
              <a:t> </a:t>
            </a:r>
            <a:r>
              <a:rPr sz="1400" dirty="0">
                <a:latin typeface="Calibri"/>
                <a:cs typeface="Calibri"/>
              </a:rPr>
              <a:t>нейтральный</a:t>
            </a:r>
            <a:r>
              <a:rPr sz="1400" spc="5" dirty="0">
                <a:latin typeface="Calibri"/>
                <a:cs typeface="Calibri"/>
              </a:rPr>
              <a:t> </a:t>
            </a:r>
            <a:r>
              <a:rPr sz="1400" spc="-5" dirty="0">
                <a:latin typeface="Calibri"/>
                <a:cs typeface="Calibri"/>
              </a:rPr>
              <a:t>раствор.</a:t>
            </a:r>
            <a:r>
              <a:rPr sz="1400" dirty="0">
                <a:latin typeface="Calibri"/>
                <a:cs typeface="Calibri"/>
              </a:rPr>
              <a:t> </a:t>
            </a:r>
            <a:r>
              <a:rPr sz="1400" spc="-5" dirty="0">
                <a:latin typeface="Calibri"/>
                <a:cs typeface="Calibri"/>
              </a:rPr>
              <a:t>Вычислите</a:t>
            </a:r>
            <a:r>
              <a:rPr sz="1400" spc="-10" dirty="0">
                <a:latin typeface="Calibri"/>
                <a:cs typeface="Calibri"/>
              </a:rPr>
              <a:t> </a:t>
            </a:r>
            <a:r>
              <a:rPr sz="1400" spc="-5" dirty="0">
                <a:latin typeface="Calibri"/>
                <a:cs typeface="Calibri"/>
              </a:rPr>
              <a:t>массовую</a:t>
            </a:r>
            <a:r>
              <a:rPr sz="1400" spc="5" dirty="0">
                <a:latin typeface="Calibri"/>
                <a:cs typeface="Calibri"/>
              </a:rPr>
              <a:t> </a:t>
            </a:r>
            <a:r>
              <a:rPr sz="1400" spc="-15" dirty="0">
                <a:latin typeface="Calibri"/>
                <a:cs typeface="Calibri"/>
              </a:rPr>
              <a:t>долю </a:t>
            </a:r>
            <a:r>
              <a:rPr sz="1400" spc="-10" dirty="0">
                <a:latin typeface="Calibri"/>
                <a:cs typeface="Calibri"/>
              </a:rPr>
              <a:t>воды</a:t>
            </a:r>
            <a:r>
              <a:rPr sz="1400" dirty="0">
                <a:latin typeface="Calibri"/>
                <a:cs typeface="Calibri"/>
              </a:rPr>
              <a:t> в</a:t>
            </a:r>
            <a:r>
              <a:rPr sz="1400" spc="5" dirty="0">
                <a:latin typeface="Calibri"/>
                <a:cs typeface="Calibri"/>
              </a:rPr>
              <a:t> </a:t>
            </a:r>
            <a:r>
              <a:rPr sz="1400" spc="-5" dirty="0">
                <a:latin typeface="Calibri"/>
                <a:cs typeface="Calibri"/>
              </a:rPr>
              <a:t>образовавшемся</a:t>
            </a:r>
            <a:r>
              <a:rPr sz="1400" spc="15" dirty="0">
                <a:latin typeface="Calibri"/>
                <a:cs typeface="Calibri"/>
              </a:rPr>
              <a:t> </a:t>
            </a:r>
            <a:r>
              <a:rPr sz="1400" spc="-5" dirty="0">
                <a:latin typeface="Calibri"/>
                <a:cs typeface="Calibri"/>
              </a:rPr>
              <a:t>растворе.</a:t>
            </a:r>
            <a:endParaRPr sz="1400">
              <a:latin typeface="Calibri"/>
              <a:cs typeface="Calibri"/>
            </a:endParaRPr>
          </a:p>
          <a:p>
            <a:pPr marL="22860">
              <a:lnSpc>
                <a:spcPct val="100000"/>
              </a:lnSpc>
              <a:spcBef>
                <a:spcPts val="505"/>
              </a:spcBef>
            </a:pPr>
            <a:r>
              <a:rPr sz="2400" b="1" spc="-5" dirty="0">
                <a:latin typeface="Times New Roman"/>
                <a:cs typeface="Times New Roman"/>
              </a:rPr>
              <a:t>А)</a:t>
            </a:r>
            <a:r>
              <a:rPr sz="2400" b="1" spc="-25" dirty="0">
                <a:latin typeface="Times New Roman"/>
                <a:cs typeface="Times New Roman"/>
              </a:rPr>
              <a:t> Уравнения</a:t>
            </a:r>
            <a:r>
              <a:rPr sz="2400" b="1" spc="-5" dirty="0">
                <a:latin typeface="Times New Roman"/>
                <a:cs typeface="Times New Roman"/>
              </a:rPr>
              <a:t> реакций.</a:t>
            </a:r>
            <a:endParaRPr sz="2400">
              <a:latin typeface="Times New Roman"/>
              <a:cs typeface="Times New Roman"/>
            </a:endParaRPr>
          </a:p>
          <a:p>
            <a:pPr marL="99060" marR="5080" indent="-76200">
              <a:lnSpc>
                <a:spcPct val="100000"/>
              </a:lnSpc>
            </a:pPr>
            <a:r>
              <a:rPr sz="2400" spc="-10" dirty="0">
                <a:latin typeface="Times New Roman"/>
                <a:cs typeface="Times New Roman"/>
              </a:rPr>
              <a:t>Разбиваем</a:t>
            </a:r>
            <a:r>
              <a:rPr sz="2400" spc="20" dirty="0">
                <a:latin typeface="Times New Roman"/>
                <a:cs typeface="Times New Roman"/>
              </a:rPr>
              <a:t> </a:t>
            </a:r>
            <a:r>
              <a:rPr sz="2400" dirty="0">
                <a:latin typeface="Times New Roman"/>
                <a:cs typeface="Times New Roman"/>
              </a:rPr>
              <a:t>условие</a:t>
            </a:r>
            <a:r>
              <a:rPr sz="2400" spc="-20" dirty="0">
                <a:latin typeface="Times New Roman"/>
                <a:cs typeface="Times New Roman"/>
              </a:rPr>
              <a:t> </a:t>
            </a:r>
            <a:r>
              <a:rPr sz="2400" spc="-5" dirty="0">
                <a:latin typeface="Times New Roman"/>
                <a:cs typeface="Times New Roman"/>
              </a:rPr>
              <a:t>на</a:t>
            </a:r>
            <a:r>
              <a:rPr sz="2400" spc="5" dirty="0">
                <a:latin typeface="Times New Roman"/>
                <a:cs typeface="Times New Roman"/>
              </a:rPr>
              <a:t> </a:t>
            </a:r>
            <a:r>
              <a:rPr sz="2400" spc="-5" dirty="0">
                <a:latin typeface="Times New Roman"/>
                <a:cs typeface="Times New Roman"/>
              </a:rPr>
              <a:t>смысловые</a:t>
            </a:r>
            <a:r>
              <a:rPr sz="2400" spc="5" dirty="0">
                <a:latin typeface="Times New Roman"/>
                <a:cs typeface="Times New Roman"/>
              </a:rPr>
              <a:t> </a:t>
            </a:r>
            <a:r>
              <a:rPr sz="2400" spc="-5" dirty="0">
                <a:latin typeface="Times New Roman"/>
                <a:cs typeface="Times New Roman"/>
              </a:rPr>
              <a:t>фрагменты,</a:t>
            </a:r>
            <a:r>
              <a:rPr sz="2400" spc="5" dirty="0">
                <a:latin typeface="Times New Roman"/>
                <a:cs typeface="Times New Roman"/>
              </a:rPr>
              <a:t> </a:t>
            </a:r>
            <a:r>
              <a:rPr sz="2400" spc="-5" dirty="0">
                <a:latin typeface="Times New Roman"/>
                <a:cs typeface="Times New Roman"/>
              </a:rPr>
              <a:t>выделяем</a:t>
            </a:r>
            <a:r>
              <a:rPr sz="2400" spc="10" dirty="0">
                <a:latin typeface="Times New Roman"/>
                <a:cs typeface="Times New Roman"/>
              </a:rPr>
              <a:t> </a:t>
            </a:r>
            <a:r>
              <a:rPr sz="2400" spc="-15" dirty="0">
                <a:latin typeface="Times New Roman"/>
                <a:cs typeface="Times New Roman"/>
              </a:rPr>
              <a:t>ключевые</a:t>
            </a:r>
            <a:r>
              <a:rPr sz="2400" spc="10" dirty="0">
                <a:latin typeface="Times New Roman"/>
                <a:cs typeface="Times New Roman"/>
              </a:rPr>
              <a:t> </a:t>
            </a:r>
            <a:r>
              <a:rPr sz="2400" spc="-10" dirty="0">
                <a:latin typeface="Times New Roman"/>
                <a:cs typeface="Times New Roman"/>
              </a:rPr>
              <a:t>слова </a:t>
            </a:r>
            <a:r>
              <a:rPr sz="2400" spc="-585" dirty="0">
                <a:latin typeface="Times New Roman"/>
                <a:cs typeface="Times New Roman"/>
              </a:rPr>
              <a:t> </a:t>
            </a:r>
            <a:r>
              <a:rPr sz="2400" dirty="0">
                <a:latin typeface="Times New Roman"/>
                <a:cs typeface="Times New Roman"/>
              </a:rPr>
              <a:t>и</a:t>
            </a:r>
            <a:r>
              <a:rPr sz="2400" spc="-5" dirty="0">
                <a:latin typeface="Times New Roman"/>
                <a:cs typeface="Times New Roman"/>
              </a:rPr>
              <a:t> понятия, </a:t>
            </a:r>
            <a:r>
              <a:rPr sz="2400" dirty="0">
                <a:latin typeface="Times New Roman"/>
                <a:cs typeface="Times New Roman"/>
              </a:rPr>
              <a:t>и составляем</a:t>
            </a:r>
            <a:r>
              <a:rPr sz="2400" spc="5" dirty="0">
                <a:latin typeface="Times New Roman"/>
                <a:cs typeface="Times New Roman"/>
              </a:rPr>
              <a:t> </a:t>
            </a:r>
            <a:r>
              <a:rPr sz="2400" dirty="0">
                <a:latin typeface="Times New Roman"/>
                <a:cs typeface="Times New Roman"/>
              </a:rPr>
              <a:t>уравнения</a:t>
            </a:r>
            <a:r>
              <a:rPr sz="2400" spc="-10" dirty="0">
                <a:latin typeface="Times New Roman"/>
                <a:cs typeface="Times New Roman"/>
              </a:rPr>
              <a:t> </a:t>
            </a:r>
            <a:r>
              <a:rPr sz="2400" dirty="0">
                <a:latin typeface="Times New Roman"/>
                <a:cs typeface="Times New Roman"/>
              </a:rPr>
              <a:t>реакций (химическая</a:t>
            </a:r>
            <a:r>
              <a:rPr sz="2400" spc="-5" dirty="0">
                <a:latin typeface="Times New Roman"/>
                <a:cs typeface="Times New Roman"/>
              </a:rPr>
              <a:t> </a:t>
            </a:r>
            <a:r>
              <a:rPr sz="2400" dirty="0">
                <a:latin typeface="Times New Roman"/>
                <a:cs typeface="Times New Roman"/>
              </a:rPr>
              <a:t>часть</a:t>
            </a:r>
            <a:r>
              <a:rPr sz="2400" spc="-10" dirty="0">
                <a:latin typeface="Times New Roman"/>
                <a:cs typeface="Times New Roman"/>
              </a:rPr>
              <a:t> </a:t>
            </a:r>
            <a:r>
              <a:rPr sz="2400" spc="-15" dirty="0">
                <a:latin typeface="Times New Roman"/>
                <a:cs typeface="Times New Roman"/>
              </a:rPr>
              <a:t>задачи).</a:t>
            </a:r>
            <a:endParaRPr sz="2400">
              <a:latin typeface="Times New Roman"/>
              <a:cs typeface="Times New Roman"/>
            </a:endParaRPr>
          </a:p>
          <a:p>
            <a:pPr marL="78105" marR="285115">
              <a:lnSpc>
                <a:spcPct val="100000"/>
              </a:lnSpc>
              <a:spcBef>
                <a:spcPts val="1355"/>
              </a:spcBef>
            </a:pPr>
            <a:r>
              <a:rPr sz="2400" i="1" dirty="0">
                <a:latin typeface="Times New Roman"/>
                <a:cs typeface="Times New Roman"/>
              </a:rPr>
              <a:t>1-й фрагмент:</a:t>
            </a:r>
            <a:r>
              <a:rPr sz="2400" i="1" spc="5" dirty="0">
                <a:latin typeface="Times New Roman"/>
                <a:cs typeface="Times New Roman"/>
              </a:rPr>
              <a:t> </a:t>
            </a:r>
            <a:r>
              <a:rPr sz="2400" dirty="0">
                <a:latin typeface="Times New Roman"/>
                <a:cs typeface="Times New Roman"/>
              </a:rPr>
              <a:t>«</a:t>
            </a:r>
            <a:r>
              <a:rPr sz="2400" b="1" dirty="0">
                <a:solidFill>
                  <a:srgbClr val="FF0000"/>
                </a:solidFill>
                <a:latin typeface="Times New Roman"/>
                <a:cs typeface="Times New Roman"/>
              </a:rPr>
              <a:t>Смесь</a:t>
            </a:r>
            <a:r>
              <a:rPr sz="2400" b="1" spc="15" dirty="0">
                <a:solidFill>
                  <a:srgbClr val="FF0000"/>
                </a:solidFill>
                <a:latin typeface="Times New Roman"/>
                <a:cs typeface="Times New Roman"/>
              </a:rPr>
              <a:t> </a:t>
            </a:r>
            <a:r>
              <a:rPr sz="2400" b="1" spc="-10" dirty="0">
                <a:solidFill>
                  <a:srgbClr val="FF0000"/>
                </a:solidFill>
                <a:latin typeface="Times New Roman"/>
                <a:cs typeface="Times New Roman"/>
              </a:rPr>
              <a:t>пероксида</a:t>
            </a:r>
            <a:r>
              <a:rPr sz="2400" b="1" spc="5" dirty="0">
                <a:solidFill>
                  <a:srgbClr val="FF0000"/>
                </a:solidFill>
                <a:latin typeface="Times New Roman"/>
                <a:cs typeface="Times New Roman"/>
              </a:rPr>
              <a:t> </a:t>
            </a:r>
            <a:r>
              <a:rPr sz="2400" b="1" dirty="0">
                <a:solidFill>
                  <a:srgbClr val="FF0000"/>
                </a:solidFill>
                <a:latin typeface="Times New Roman"/>
                <a:cs typeface="Times New Roman"/>
              </a:rPr>
              <a:t>и</a:t>
            </a:r>
            <a:r>
              <a:rPr sz="2400" b="1" spc="5" dirty="0">
                <a:solidFill>
                  <a:srgbClr val="FF0000"/>
                </a:solidFill>
                <a:latin typeface="Times New Roman"/>
                <a:cs typeface="Times New Roman"/>
              </a:rPr>
              <a:t> </a:t>
            </a:r>
            <a:r>
              <a:rPr sz="2400" b="1" spc="-15" dirty="0">
                <a:solidFill>
                  <a:srgbClr val="FF0000"/>
                </a:solidFill>
                <a:latin typeface="Times New Roman"/>
                <a:cs typeface="Times New Roman"/>
              </a:rPr>
              <a:t>оксида</a:t>
            </a:r>
            <a:r>
              <a:rPr sz="2400" b="1" spc="5" dirty="0">
                <a:solidFill>
                  <a:srgbClr val="FF0000"/>
                </a:solidFill>
                <a:latin typeface="Times New Roman"/>
                <a:cs typeface="Times New Roman"/>
              </a:rPr>
              <a:t> </a:t>
            </a:r>
            <a:r>
              <a:rPr sz="2400" b="1" dirty="0">
                <a:solidFill>
                  <a:srgbClr val="FF0000"/>
                </a:solidFill>
                <a:latin typeface="Times New Roman"/>
                <a:cs typeface="Times New Roman"/>
              </a:rPr>
              <a:t>бария</a:t>
            </a:r>
            <a:r>
              <a:rPr sz="2400" dirty="0">
                <a:latin typeface="Times New Roman"/>
                <a:cs typeface="Times New Roman"/>
              </a:rPr>
              <a:t>,</a:t>
            </a:r>
            <a:r>
              <a:rPr sz="2400" spc="10" dirty="0">
                <a:latin typeface="Times New Roman"/>
                <a:cs typeface="Times New Roman"/>
              </a:rPr>
              <a:t> </a:t>
            </a:r>
            <a:r>
              <a:rPr sz="1800" dirty="0">
                <a:latin typeface="Times New Roman"/>
                <a:cs typeface="Times New Roman"/>
              </a:rPr>
              <a:t>в</a:t>
            </a:r>
            <a:r>
              <a:rPr sz="1800" spc="-5" dirty="0">
                <a:latin typeface="Times New Roman"/>
                <a:cs typeface="Times New Roman"/>
              </a:rPr>
              <a:t> </a:t>
            </a:r>
            <a:r>
              <a:rPr sz="1800" spc="-25" dirty="0">
                <a:latin typeface="Times New Roman"/>
                <a:cs typeface="Times New Roman"/>
              </a:rPr>
              <a:t>которой</a:t>
            </a:r>
            <a:r>
              <a:rPr sz="1800" dirty="0">
                <a:latin typeface="Times New Roman"/>
                <a:cs typeface="Times New Roman"/>
              </a:rPr>
              <a:t> </a:t>
            </a:r>
            <a:r>
              <a:rPr sz="1800" spc="-5" dirty="0">
                <a:latin typeface="Times New Roman"/>
                <a:cs typeface="Times New Roman"/>
              </a:rPr>
              <a:t>соотношение </a:t>
            </a:r>
            <a:r>
              <a:rPr sz="1800" spc="-434" dirty="0">
                <a:latin typeface="Times New Roman"/>
                <a:cs typeface="Times New Roman"/>
              </a:rPr>
              <a:t> </a:t>
            </a:r>
            <a:r>
              <a:rPr sz="1800" spc="-5" dirty="0">
                <a:latin typeface="Times New Roman"/>
                <a:cs typeface="Times New Roman"/>
              </a:rPr>
              <a:t>числа</a:t>
            </a:r>
            <a:r>
              <a:rPr sz="1800" dirty="0">
                <a:latin typeface="Times New Roman"/>
                <a:cs typeface="Times New Roman"/>
              </a:rPr>
              <a:t> </a:t>
            </a:r>
            <a:r>
              <a:rPr sz="1800" spc="-20" dirty="0">
                <a:latin typeface="Times New Roman"/>
                <a:cs typeface="Times New Roman"/>
              </a:rPr>
              <a:t>атомов</a:t>
            </a:r>
            <a:r>
              <a:rPr sz="1800" dirty="0">
                <a:latin typeface="Times New Roman"/>
                <a:cs typeface="Times New Roman"/>
              </a:rPr>
              <a:t> </a:t>
            </a:r>
            <a:r>
              <a:rPr sz="1800" spc="-5" dirty="0">
                <a:latin typeface="Times New Roman"/>
                <a:cs typeface="Times New Roman"/>
              </a:rPr>
              <a:t>бария</a:t>
            </a:r>
            <a:r>
              <a:rPr sz="1800" dirty="0">
                <a:latin typeface="Times New Roman"/>
                <a:cs typeface="Times New Roman"/>
              </a:rPr>
              <a:t> к</a:t>
            </a:r>
            <a:r>
              <a:rPr sz="1800" spc="-10" dirty="0">
                <a:latin typeface="Times New Roman"/>
                <a:cs typeface="Times New Roman"/>
              </a:rPr>
              <a:t> </a:t>
            </a:r>
            <a:r>
              <a:rPr sz="1800" spc="-5" dirty="0">
                <a:latin typeface="Times New Roman"/>
                <a:cs typeface="Times New Roman"/>
              </a:rPr>
              <a:t>числу</a:t>
            </a:r>
            <a:r>
              <a:rPr sz="1800" spc="5" dirty="0">
                <a:latin typeface="Times New Roman"/>
                <a:cs typeface="Times New Roman"/>
              </a:rPr>
              <a:t> </a:t>
            </a:r>
            <a:r>
              <a:rPr sz="1800" spc="-20" dirty="0">
                <a:latin typeface="Times New Roman"/>
                <a:cs typeface="Times New Roman"/>
              </a:rPr>
              <a:t>атомов</a:t>
            </a:r>
            <a:r>
              <a:rPr sz="1800" spc="-15" dirty="0">
                <a:latin typeface="Times New Roman"/>
                <a:cs typeface="Times New Roman"/>
              </a:rPr>
              <a:t> </a:t>
            </a:r>
            <a:r>
              <a:rPr sz="1800" spc="-5" dirty="0">
                <a:latin typeface="Times New Roman"/>
                <a:cs typeface="Times New Roman"/>
              </a:rPr>
              <a:t>кислорода</a:t>
            </a:r>
            <a:r>
              <a:rPr sz="1800" dirty="0">
                <a:latin typeface="Times New Roman"/>
                <a:cs typeface="Times New Roman"/>
              </a:rPr>
              <a:t> равно</a:t>
            </a:r>
            <a:r>
              <a:rPr sz="1800" spc="-10" dirty="0">
                <a:latin typeface="Times New Roman"/>
                <a:cs typeface="Times New Roman"/>
              </a:rPr>
              <a:t> </a:t>
            </a:r>
            <a:r>
              <a:rPr sz="1800" dirty="0">
                <a:latin typeface="Times New Roman"/>
                <a:cs typeface="Times New Roman"/>
              </a:rPr>
              <a:t>5 : 9, </a:t>
            </a:r>
            <a:r>
              <a:rPr sz="1800" spc="-5" dirty="0">
                <a:latin typeface="Times New Roman"/>
                <a:cs typeface="Times New Roman"/>
              </a:rPr>
              <a:t>растворили</a:t>
            </a:r>
            <a:r>
              <a:rPr sz="1800" spc="-10" dirty="0">
                <a:latin typeface="Times New Roman"/>
                <a:cs typeface="Times New Roman"/>
              </a:rPr>
              <a:t> </a:t>
            </a:r>
            <a:r>
              <a:rPr sz="1800" dirty="0">
                <a:latin typeface="Times New Roman"/>
                <a:cs typeface="Times New Roman"/>
              </a:rPr>
              <a:t>в 490</a:t>
            </a:r>
            <a:r>
              <a:rPr sz="1800" spc="-10" dirty="0">
                <a:latin typeface="Times New Roman"/>
                <a:cs typeface="Times New Roman"/>
              </a:rPr>
              <a:t> </a:t>
            </a:r>
            <a:r>
              <a:rPr sz="1800" dirty="0">
                <a:latin typeface="Times New Roman"/>
                <a:cs typeface="Times New Roman"/>
              </a:rPr>
              <a:t>г</a:t>
            </a:r>
            <a:r>
              <a:rPr sz="1800" spc="5" dirty="0">
                <a:latin typeface="Times New Roman"/>
                <a:cs typeface="Times New Roman"/>
              </a:rPr>
              <a:t> </a:t>
            </a:r>
            <a:r>
              <a:rPr sz="2400" b="1" spc="-35" dirty="0">
                <a:solidFill>
                  <a:srgbClr val="FF0000"/>
                </a:solidFill>
                <a:latin typeface="Times New Roman"/>
                <a:cs typeface="Times New Roman"/>
              </a:rPr>
              <a:t>холодного </a:t>
            </a:r>
            <a:r>
              <a:rPr sz="2400" b="1" spc="-30" dirty="0">
                <a:solidFill>
                  <a:srgbClr val="FF0000"/>
                </a:solidFill>
                <a:latin typeface="Times New Roman"/>
                <a:cs typeface="Times New Roman"/>
              </a:rPr>
              <a:t> </a:t>
            </a:r>
            <a:r>
              <a:rPr sz="2400" spc="-10" dirty="0">
                <a:latin typeface="Times New Roman"/>
                <a:cs typeface="Times New Roman"/>
              </a:rPr>
              <a:t>20%-ного</a:t>
            </a:r>
            <a:r>
              <a:rPr sz="2400" spc="-5" dirty="0">
                <a:latin typeface="Times New Roman"/>
                <a:cs typeface="Times New Roman"/>
              </a:rPr>
              <a:t> </a:t>
            </a:r>
            <a:r>
              <a:rPr sz="2400" b="1" spc="-5" dirty="0">
                <a:solidFill>
                  <a:srgbClr val="FF0000"/>
                </a:solidFill>
                <a:latin typeface="Times New Roman"/>
                <a:cs typeface="Times New Roman"/>
              </a:rPr>
              <a:t>раствора</a:t>
            </a:r>
            <a:r>
              <a:rPr sz="2400" b="1" dirty="0">
                <a:solidFill>
                  <a:srgbClr val="FF0000"/>
                </a:solidFill>
                <a:latin typeface="Times New Roman"/>
                <a:cs typeface="Times New Roman"/>
              </a:rPr>
              <a:t> серной</a:t>
            </a:r>
            <a:r>
              <a:rPr sz="2400" b="1" spc="15" dirty="0">
                <a:solidFill>
                  <a:srgbClr val="FF0000"/>
                </a:solidFill>
                <a:latin typeface="Times New Roman"/>
                <a:cs typeface="Times New Roman"/>
              </a:rPr>
              <a:t> </a:t>
            </a:r>
            <a:r>
              <a:rPr sz="2400" b="1" spc="-10" dirty="0">
                <a:solidFill>
                  <a:srgbClr val="FF0000"/>
                </a:solidFill>
                <a:latin typeface="Times New Roman"/>
                <a:cs typeface="Times New Roman"/>
              </a:rPr>
              <a:t>кислоты</a:t>
            </a:r>
            <a:r>
              <a:rPr sz="2400" spc="-10" dirty="0">
                <a:latin typeface="Times New Roman"/>
                <a:cs typeface="Times New Roman"/>
              </a:rPr>
              <a:t>.</a:t>
            </a:r>
            <a:endParaRPr sz="2400">
              <a:latin typeface="Times New Roman"/>
              <a:cs typeface="Times New Roman"/>
            </a:endParaRPr>
          </a:p>
        </p:txBody>
      </p:sp>
      <p:sp>
        <p:nvSpPr>
          <p:cNvPr id="3" name="object 3"/>
          <p:cNvSpPr txBox="1"/>
          <p:nvPr/>
        </p:nvSpPr>
        <p:spPr>
          <a:xfrm>
            <a:off x="1871726" y="3190113"/>
            <a:ext cx="1060450" cy="757555"/>
          </a:xfrm>
          <a:prstGeom prst="rect">
            <a:avLst/>
          </a:prstGeom>
        </p:spPr>
        <p:txBody>
          <a:bodyPr vert="horz" wrap="square" lIns="0" tIns="12700" rIns="0" bIns="0" rtlCol="0">
            <a:spAutoFit/>
          </a:bodyPr>
          <a:lstStyle/>
          <a:p>
            <a:pPr marL="38100" marR="30480">
              <a:lnSpc>
                <a:spcPct val="100000"/>
              </a:lnSpc>
              <a:spcBef>
                <a:spcPts val="100"/>
              </a:spcBef>
              <a:tabLst>
                <a:tab pos="825500" algn="l"/>
                <a:tab pos="850265" algn="l"/>
              </a:tabLst>
            </a:pPr>
            <a:r>
              <a:rPr sz="2400" spc="-5" dirty="0">
                <a:latin typeface="Times New Roman"/>
                <a:cs typeface="Times New Roman"/>
              </a:rPr>
              <a:t>Ba</a:t>
            </a:r>
            <a:r>
              <a:rPr sz="2400" spc="-15" dirty="0">
                <a:latin typeface="Times New Roman"/>
                <a:cs typeface="Times New Roman"/>
              </a:rPr>
              <a:t>O</a:t>
            </a:r>
            <a:r>
              <a:rPr sz="2400" spc="-7" baseline="-20833" dirty="0">
                <a:latin typeface="Times New Roman"/>
                <a:cs typeface="Times New Roman"/>
              </a:rPr>
              <a:t>2</a:t>
            </a:r>
            <a:r>
              <a:rPr sz="2400" baseline="-20833" dirty="0">
                <a:latin typeface="Times New Roman"/>
                <a:cs typeface="Times New Roman"/>
              </a:rPr>
              <a:t>		</a:t>
            </a:r>
            <a:r>
              <a:rPr sz="2400" dirty="0">
                <a:latin typeface="Times New Roman"/>
                <a:cs typeface="Times New Roman"/>
              </a:rPr>
              <a:t>+  BaO	+</a:t>
            </a:r>
            <a:endParaRPr sz="2400">
              <a:latin typeface="Times New Roman"/>
              <a:cs typeface="Times New Roman"/>
            </a:endParaRPr>
          </a:p>
        </p:txBody>
      </p:sp>
      <p:sp>
        <p:nvSpPr>
          <p:cNvPr id="4" name="object 4"/>
          <p:cNvSpPr txBox="1"/>
          <p:nvPr/>
        </p:nvSpPr>
        <p:spPr>
          <a:xfrm>
            <a:off x="3058941" y="3190113"/>
            <a:ext cx="3623945" cy="757555"/>
          </a:xfrm>
          <a:prstGeom prst="rect">
            <a:avLst/>
          </a:prstGeom>
        </p:spPr>
        <p:txBody>
          <a:bodyPr vert="horz" wrap="square" lIns="0" tIns="12700" rIns="0" bIns="0" rtlCol="0">
            <a:spAutoFit/>
          </a:bodyPr>
          <a:lstStyle/>
          <a:p>
            <a:pPr marL="38100" marR="30480" indent="25400">
              <a:lnSpc>
                <a:spcPct val="100000"/>
              </a:lnSpc>
              <a:spcBef>
                <a:spcPts val="100"/>
              </a:spcBef>
            </a:pPr>
            <a:r>
              <a:rPr sz="2400" spc="-5" dirty="0">
                <a:latin typeface="Times New Roman"/>
                <a:cs typeface="Times New Roman"/>
              </a:rPr>
              <a:t>H</a:t>
            </a:r>
            <a:r>
              <a:rPr sz="2400" spc="-7" baseline="-20833" dirty="0">
                <a:latin typeface="Times New Roman"/>
                <a:cs typeface="Times New Roman"/>
              </a:rPr>
              <a:t>2</a:t>
            </a:r>
            <a:r>
              <a:rPr sz="2400" spc="-5" dirty="0">
                <a:latin typeface="Times New Roman"/>
                <a:cs typeface="Times New Roman"/>
              </a:rPr>
              <a:t>SO</a:t>
            </a:r>
            <a:r>
              <a:rPr sz="2400" spc="-7" baseline="-20833" dirty="0">
                <a:latin typeface="Times New Roman"/>
                <a:cs typeface="Times New Roman"/>
              </a:rPr>
              <a:t>4</a:t>
            </a:r>
            <a:r>
              <a:rPr sz="2400" spc="300" baseline="-20833" dirty="0">
                <a:latin typeface="Times New Roman"/>
                <a:cs typeface="Times New Roman"/>
              </a:rPr>
              <a:t> </a:t>
            </a:r>
            <a:r>
              <a:rPr sz="2400" dirty="0">
                <a:latin typeface="Times New Roman"/>
                <a:cs typeface="Times New Roman"/>
              </a:rPr>
              <a:t>=</a:t>
            </a:r>
            <a:r>
              <a:rPr sz="2400" spc="-10" dirty="0">
                <a:latin typeface="Times New Roman"/>
                <a:cs typeface="Times New Roman"/>
              </a:rPr>
              <a:t> </a:t>
            </a:r>
            <a:r>
              <a:rPr sz="2400" spc="-5" dirty="0">
                <a:latin typeface="Times New Roman"/>
                <a:cs typeface="Times New Roman"/>
              </a:rPr>
              <a:t>BaSO</a:t>
            </a:r>
            <a:r>
              <a:rPr sz="2400" spc="-7" baseline="-20833" dirty="0">
                <a:latin typeface="Times New Roman"/>
                <a:cs typeface="Times New Roman"/>
              </a:rPr>
              <a:t>4</a:t>
            </a:r>
            <a:r>
              <a:rPr sz="2400" spc="-5" dirty="0">
                <a:latin typeface="Times New Roman"/>
                <a:cs typeface="Times New Roman"/>
              </a:rPr>
              <a:t>↓ </a:t>
            </a:r>
            <a:r>
              <a:rPr sz="2400" dirty="0">
                <a:latin typeface="Times New Roman"/>
                <a:cs typeface="Times New Roman"/>
              </a:rPr>
              <a:t>+</a:t>
            </a:r>
            <a:r>
              <a:rPr sz="2400" spc="-25" dirty="0">
                <a:latin typeface="Times New Roman"/>
                <a:cs typeface="Times New Roman"/>
              </a:rPr>
              <a:t> </a:t>
            </a:r>
            <a:r>
              <a:rPr sz="2400" spc="-5" dirty="0">
                <a:latin typeface="Times New Roman"/>
                <a:cs typeface="Times New Roman"/>
              </a:rPr>
              <a:t>H</a:t>
            </a:r>
            <a:r>
              <a:rPr sz="2400" spc="-7" baseline="-20833" dirty="0">
                <a:latin typeface="Times New Roman"/>
                <a:cs typeface="Times New Roman"/>
              </a:rPr>
              <a:t>2</a:t>
            </a:r>
            <a:r>
              <a:rPr sz="2400" spc="-5" dirty="0">
                <a:latin typeface="Times New Roman"/>
                <a:cs typeface="Times New Roman"/>
              </a:rPr>
              <a:t>O</a:t>
            </a:r>
            <a:r>
              <a:rPr sz="2400" spc="-7" baseline="-20833" dirty="0">
                <a:latin typeface="Times New Roman"/>
                <a:cs typeface="Times New Roman"/>
              </a:rPr>
              <a:t>2</a:t>
            </a:r>
            <a:r>
              <a:rPr sz="2400" spc="307" baseline="-20833" dirty="0">
                <a:latin typeface="Times New Roman"/>
                <a:cs typeface="Times New Roman"/>
              </a:rPr>
              <a:t> </a:t>
            </a:r>
            <a:r>
              <a:rPr sz="2400" dirty="0">
                <a:latin typeface="Times New Roman"/>
                <a:cs typeface="Times New Roman"/>
              </a:rPr>
              <a:t>(1) </a:t>
            </a:r>
            <a:r>
              <a:rPr sz="2400" spc="-585" dirty="0">
                <a:latin typeface="Times New Roman"/>
                <a:cs typeface="Times New Roman"/>
              </a:rPr>
              <a:t> </a:t>
            </a:r>
            <a:r>
              <a:rPr sz="2400" spc="-5" dirty="0">
                <a:latin typeface="Times New Roman"/>
                <a:cs typeface="Times New Roman"/>
              </a:rPr>
              <a:t>H</a:t>
            </a:r>
            <a:r>
              <a:rPr sz="2400" spc="-7" baseline="-20833" dirty="0">
                <a:latin typeface="Times New Roman"/>
                <a:cs typeface="Times New Roman"/>
              </a:rPr>
              <a:t>2</a:t>
            </a:r>
            <a:r>
              <a:rPr sz="2400" spc="-5" dirty="0">
                <a:latin typeface="Times New Roman"/>
                <a:cs typeface="Times New Roman"/>
              </a:rPr>
              <a:t>SO</a:t>
            </a:r>
            <a:r>
              <a:rPr sz="2400" spc="-7" baseline="-20833" dirty="0">
                <a:latin typeface="Times New Roman"/>
                <a:cs typeface="Times New Roman"/>
              </a:rPr>
              <a:t>4</a:t>
            </a:r>
            <a:r>
              <a:rPr sz="2400" spc="330" baseline="-20833" dirty="0">
                <a:latin typeface="Times New Roman"/>
                <a:cs typeface="Times New Roman"/>
              </a:rPr>
              <a:t> </a:t>
            </a:r>
            <a:r>
              <a:rPr sz="2400" dirty="0">
                <a:latin typeface="Times New Roman"/>
                <a:cs typeface="Times New Roman"/>
              </a:rPr>
              <a:t>=</a:t>
            </a:r>
            <a:r>
              <a:rPr sz="2400" spc="-25" dirty="0">
                <a:latin typeface="Times New Roman"/>
                <a:cs typeface="Times New Roman"/>
              </a:rPr>
              <a:t> </a:t>
            </a:r>
            <a:r>
              <a:rPr sz="2400" spc="-5" dirty="0">
                <a:latin typeface="Times New Roman"/>
                <a:cs typeface="Times New Roman"/>
              </a:rPr>
              <a:t>BaSO</a:t>
            </a:r>
            <a:r>
              <a:rPr sz="2400" spc="-7" baseline="-20833" dirty="0">
                <a:latin typeface="Times New Roman"/>
                <a:cs typeface="Times New Roman"/>
              </a:rPr>
              <a:t>4</a:t>
            </a:r>
            <a:r>
              <a:rPr sz="2400" spc="-5" dirty="0">
                <a:latin typeface="Times New Roman"/>
                <a:cs typeface="Times New Roman"/>
              </a:rPr>
              <a:t>↓</a:t>
            </a:r>
            <a:r>
              <a:rPr sz="2400" dirty="0">
                <a:latin typeface="Times New Roman"/>
                <a:cs typeface="Times New Roman"/>
              </a:rPr>
              <a:t> +</a:t>
            </a:r>
            <a:r>
              <a:rPr sz="2400" spc="-20" dirty="0">
                <a:latin typeface="Times New Roman"/>
                <a:cs typeface="Times New Roman"/>
              </a:rPr>
              <a:t> </a:t>
            </a:r>
            <a:r>
              <a:rPr sz="2400" spc="-5" dirty="0">
                <a:latin typeface="Times New Roman"/>
                <a:cs typeface="Times New Roman"/>
              </a:rPr>
              <a:t>H</a:t>
            </a:r>
            <a:r>
              <a:rPr sz="2400" spc="-7" baseline="-20833" dirty="0">
                <a:latin typeface="Times New Roman"/>
                <a:cs typeface="Times New Roman"/>
              </a:rPr>
              <a:t>2</a:t>
            </a:r>
            <a:r>
              <a:rPr sz="2400" spc="-5" dirty="0">
                <a:latin typeface="Times New Roman"/>
                <a:cs typeface="Times New Roman"/>
              </a:rPr>
              <a:t>O</a:t>
            </a:r>
            <a:r>
              <a:rPr sz="2400" spc="5" dirty="0">
                <a:latin typeface="Times New Roman"/>
                <a:cs typeface="Times New Roman"/>
              </a:rPr>
              <a:t> </a:t>
            </a:r>
            <a:r>
              <a:rPr sz="2400" dirty="0">
                <a:latin typeface="Times New Roman"/>
                <a:cs typeface="Times New Roman"/>
              </a:rPr>
              <a:t>(2)</a:t>
            </a:r>
            <a:endParaRPr sz="2400">
              <a:latin typeface="Times New Roman"/>
              <a:cs typeface="Times New Roman"/>
            </a:endParaRPr>
          </a:p>
        </p:txBody>
      </p:sp>
      <p:sp>
        <p:nvSpPr>
          <p:cNvPr id="5" name="object 5"/>
          <p:cNvSpPr txBox="1"/>
          <p:nvPr/>
        </p:nvSpPr>
        <p:spPr>
          <a:xfrm>
            <a:off x="1100734" y="4342638"/>
            <a:ext cx="9217025" cy="1577340"/>
          </a:xfrm>
          <a:prstGeom prst="rect">
            <a:avLst/>
          </a:prstGeom>
        </p:spPr>
        <p:txBody>
          <a:bodyPr vert="horz" wrap="square" lIns="0" tIns="12700" rIns="0" bIns="0" rtlCol="0">
            <a:spAutoFit/>
          </a:bodyPr>
          <a:lstStyle/>
          <a:p>
            <a:pPr marL="12700" marR="5080">
              <a:lnSpc>
                <a:spcPct val="100000"/>
              </a:lnSpc>
              <a:spcBef>
                <a:spcPts val="100"/>
              </a:spcBef>
            </a:pPr>
            <a:r>
              <a:rPr sz="2400" i="1" dirty="0">
                <a:latin typeface="Times New Roman"/>
                <a:cs typeface="Times New Roman"/>
              </a:rPr>
              <a:t>2-й</a:t>
            </a:r>
            <a:r>
              <a:rPr sz="2400" i="1" spc="-5" dirty="0">
                <a:latin typeface="Times New Roman"/>
                <a:cs typeface="Times New Roman"/>
              </a:rPr>
              <a:t> </a:t>
            </a:r>
            <a:r>
              <a:rPr sz="2400" i="1" dirty="0">
                <a:latin typeface="Times New Roman"/>
                <a:cs typeface="Times New Roman"/>
              </a:rPr>
              <a:t>фрагмент:</a:t>
            </a:r>
            <a:r>
              <a:rPr sz="2400" i="1" spc="5" dirty="0">
                <a:latin typeface="Times New Roman"/>
                <a:cs typeface="Times New Roman"/>
              </a:rPr>
              <a:t> </a:t>
            </a:r>
            <a:r>
              <a:rPr sz="2400" dirty="0">
                <a:latin typeface="Times New Roman"/>
                <a:cs typeface="Times New Roman"/>
              </a:rPr>
              <a:t>«При </a:t>
            </a:r>
            <a:r>
              <a:rPr sz="2400" spc="-25" dirty="0">
                <a:latin typeface="Times New Roman"/>
                <a:cs typeface="Times New Roman"/>
              </a:rPr>
              <a:t>этом</a:t>
            </a:r>
            <a:r>
              <a:rPr sz="2400" dirty="0">
                <a:latin typeface="Times New Roman"/>
                <a:cs typeface="Times New Roman"/>
              </a:rPr>
              <a:t> </a:t>
            </a:r>
            <a:r>
              <a:rPr sz="2400" spc="-5" dirty="0">
                <a:latin typeface="Times New Roman"/>
                <a:cs typeface="Times New Roman"/>
              </a:rPr>
              <a:t>соединения</a:t>
            </a:r>
            <a:r>
              <a:rPr sz="2400" spc="15" dirty="0">
                <a:latin typeface="Times New Roman"/>
                <a:cs typeface="Times New Roman"/>
              </a:rPr>
              <a:t> </a:t>
            </a:r>
            <a:r>
              <a:rPr sz="2400" dirty="0">
                <a:latin typeface="Times New Roman"/>
                <a:cs typeface="Times New Roman"/>
              </a:rPr>
              <a:t>бария</a:t>
            </a:r>
            <a:r>
              <a:rPr sz="2400" spc="-10" dirty="0">
                <a:latin typeface="Times New Roman"/>
                <a:cs typeface="Times New Roman"/>
              </a:rPr>
              <a:t> </a:t>
            </a:r>
            <a:r>
              <a:rPr sz="2400" spc="-5" dirty="0">
                <a:latin typeface="Times New Roman"/>
                <a:cs typeface="Times New Roman"/>
              </a:rPr>
              <a:t>прореагировали </a:t>
            </a:r>
            <a:r>
              <a:rPr sz="2400" dirty="0">
                <a:latin typeface="Times New Roman"/>
                <a:cs typeface="Times New Roman"/>
              </a:rPr>
              <a:t> </a:t>
            </a:r>
            <a:r>
              <a:rPr sz="2400" spc="-5" dirty="0">
                <a:latin typeface="Times New Roman"/>
                <a:cs typeface="Times New Roman"/>
              </a:rPr>
              <a:t>полностью,</a:t>
            </a:r>
            <a:r>
              <a:rPr sz="2400" spc="20" dirty="0">
                <a:latin typeface="Times New Roman"/>
                <a:cs typeface="Times New Roman"/>
              </a:rPr>
              <a:t> </a:t>
            </a:r>
            <a:r>
              <a:rPr sz="2400" dirty="0">
                <a:latin typeface="Times New Roman"/>
                <a:cs typeface="Times New Roman"/>
              </a:rPr>
              <a:t>и</a:t>
            </a:r>
            <a:r>
              <a:rPr sz="2400" spc="-5" dirty="0">
                <a:latin typeface="Times New Roman"/>
                <a:cs typeface="Times New Roman"/>
              </a:rPr>
              <a:t> образовался</a:t>
            </a:r>
            <a:r>
              <a:rPr sz="2400" spc="-10" dirty="0">
                <a:latin typeface="Times New Roman"/>
                <a:cs typeface="Times New Roman"/>
              </a:rPr>
              <a:t> </a:t>
            </a:r>
            <a:r>
              <a:rPr sz="2400" dirty="0">
                <a:latin typeface="Times New Roman"/>
                <a:cs typeface="Times New Roman"/>
              </a:rPr>
              <a:t>нейтральный</a:t>
            </a:r>
            <a:r>
              <a:rPr sz="2400" spc="15" dirty="0">
                <a:latin typeface="Times New Roman"/>
                <a:cs typeface="Times New Roman"/>
              </a:rPr>
              <a:t> </a:t>
            </a:r>
            <a:r>
              <a:rPr sz="2400" spc="-5" dirty="0">
                <a:latin typeface="Times New Roman"/>
                <a:cs typeface="Times New Roman"/>
              </a:rPr>
              <a:t>раствор.</a:t>
            </a:r>
            <a:r>
              <a:rPr sz="2400" dirty="0">
                <a:latin typeface="Times New Roman"/>
                <a:cs typeface="Times New Roman"/>
              </a:rPr>
              <a:t> </a:t>
            </a:r>
            <a:r>
              <a:rPr sz="2400" spc="-5" dirty="0">
                <a:latin typeface="Times New Roman"/>
                <a:cs typeface="Times New Roman"/>
              </a:rPr>
              <a:t>Вычислите</a:t>
            </a:r>
            <a:r>
              <a:rPr sz="2400" spc="5" dirty="0">
                <a:latin typeface="Times New Roman"/>
                <a:cs typeface="Times New Roman"/>
              </a:rPr>
              <a:t> </a:t>
            </a:r>
            <a:r>
              <a:rPr sz="2400" spc="-10" dirty="0">
                <a:latin typeface="Times New Roman"/>
                <a:cs typeface="Times New Roman"/>
              </a:rPr>
              <a:t>массовую </a:t>
            </a:r>
            <a:r>
              <a:rPr sz="2400" spc="-585" dirty="0">
                <a:latin typeface="Times New Roman"/>
                <a:cs typeface="Times New Roman"/>
              </a:rPr>
              <a:t> </a:t>
            </a:r>
            <a:r>
              <a:rPr sz="2400" spc="-10" dirty="0">
                <a:latin typeface="Times New Roman"/>
                <a:cs typeface="Times New Roman"/>
              </a:rPr>
              <a:t>долю </a:t>
            </a:r>
            <a:r>
              <a:rPr sz="2400" spc="-25" dirty="0">
                <a:latin typeface="Times New Roman"/>
                <a:cs typeface="Times New Roman"/>
              </a:rPr>
              <a:t>воды</a:t>
            </a:r>
            <a:r>
              <a:rPr sz="2400" spc="20" dirty="0">
                <a:latin typeface="Times New Roman"/>
                <a:cs typeface="Times New Roman"/>
              </a:rPr>
              <a:t> </a:t>
            </a:r>
            <a:r>
              <a:rPr sz="2400" dirty="0">
                <a:latin typeface="Times New Roman"/>
                <a:cs typeface="Times New Roman"/>
              </a:rPr>
              <a:t>в</a:t>
            </a:r>
            <a:r>
              <a:rPr sz="2400" spc="-5" dirty="0">
                <a:latin typeface="Times New Roman"/>
                <a:cs typeface="Times New Roman"/>
              </a:rPr>
              <a:t> образовавшемся</a:t>
            </a:r>
            <a:r>
              <a:rPr sz="2400" dirty="0">
                <a:latin typeface="Times New Roman"/>
                <a:cs typeface="Times New Roman"/>
              </a:rPr>
              <a:t> </a:t>
            </a:r>
            <a:r>
              <a:rPr sz="2400" spc="-5" dirty="0">
                <a:latin typeface="Times New Roman"/>
                <a:cs typeface="Times New Roman"/>
              </a:rPr>
              <a:t>растворе»</a:t>
            </a:r>
            <a:endParaRPr sz="2400">
              <a:latin typeface="Times New Roman"/>
              <a:cs typeface="Times New Roman"/>
            </a:endParaRPr>
          </a:p>
          <a:p>
            <a:pPr marL="327660">
              <a:lnSpc>
                <a:spcPct val="100000"/>
              </a:lnSpc>
              <a:spcBef>
                <a:spcPts val="695"/>
              </a:spcBef>
            </a:pPr>
            <a:r>
              <a:rPr sz="2400" dirty="0">
                <a:latin typeface="Times New Roman"/>
                <a:cs typeface="Times New Roman"/>
              </a:rPr>
              <a:t>Химические</a:t>
            </a:r>
            <a:r>
              <a:rPr sz="2400" spc="-5" dirty="0">
                <a:latin typeface="Times New Roman"/>
                <a:cs typeface="Times New Roman"/>
              </a:rPr>
              <a:t> </a:t>
            </a:r>
            <a:r>
              <a:rPr sz="2400" dirty="0">
                <a:latin typeface="Times New Roman"/>
                <a:cs typeface="Times New Roman"/>
              </a:rPr>
              <a:t>реакции</a:t>
            </a:r>
            <a:r>
              <a:rPr sz="2400" spc="5" dirty="0">
                <a:latin typeface="Times New Roman"/>
                <a:cs typeface="Times New Roman"/>
              </a:rPr>
              <a:t> </a:t>
            </a:r>
            <a:r>
              <a:rPr sz="2400" spc="-5" dirty="0">
                <a:latin typeface="Times New Roman"/>
                <a:cs typeface="Times New Roman"/>
              </a:rPr>
              <a:t>не</a:t>
            </a:r>
            <a:r>
              <a:rPr sz="2400" spc="-15" dirty="0">
                <a:latin typeface="Times New Roman"/>
                <a:cs typeface="Times New Roman"/>
              </a:rPr>
              <a:t> </a:t>
            </a:r>
            <a:r>
              <a:rPr sz="2400" spc="-10" dirty="0">
                <a:latin typeface="Times New Roman"/>
                <a:cs typeface="Times New Roman"/>
              </a:rPr>
              <a:t>приводятся.</a:t>
            </a:r>
            <a:endParaRPr sz="2400">
              <a:latin typeface="Times New Roman"/>
              <a:cs typeface="Times New Roman"/>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58</a:t>
            </a:fld>
            <a:endParaRPr dirty="0"/>
          </a:p>
        </p:txBody>
      </p:sp>
      <p:sp>
        <p:nvSpPr>
          <p:cNvPr id="2" name="object 2"/>
          <p:cNvSpPr txBox="1"/>
          <p:nvPr/>
        </p:nvSpPr>
        <p:spPr>
          <a:xfrm>
            <a:off x="885850" y="53085"/>
            <a:ext cx="9964420" cy="6183630"/>
          </a:xfrm>
          <a:prstGeom prst="rect">
            <a:avLst/>
          </a:prstGeom>
        </p:spPr>
        <p:txBody>
          <a:bodyPr vert="horz" wrap="square" lIns="0" tIns="12700" rIns="0" bIns="0" rtlCol="0">
            <a:spAutoFit/>
          </a:bodyPr>
          <a:lstStyle/>
          <a:p>
            <a:pPr marL="50800">
              <a:lnSpc>
                <a:spcPct val="100000"/>
              </a:lnSpc>
              <a:spcBef>
                <a:spcPts val="100"/>
              </a:spcBef>
            </a:pPr>
            <a:r>
              <a:rPr sz="1400" b="1" spc="-5" dirty="0">
                <a:latin typeface="Calibri"/>
                <a:cs typeface="Calibri"/>
              </a:rPr>
              <a:t>Пример</a:t>
            </a:r>
            <a:r>
              <a:rPr sz="1400" b="1" spc="-20" dirty="0">
                <a:latin typeface="Calibri"/>
                <a:cs typeface="Calibri"/>
              </a:rPr>
              <a:t> </a:t>
            </a:r>
            <a:r>
              <a:rPr sz="1400" b="1" spc="-5" dirty="0">
                <a:latin typeface="Calibri"/>
                <a:cs typeface="Calibri"/>
              </a:rPr>
              <a:t>6.</a:t>
            </a:r>
            <a:r>
              <a:rPr sz="1400" b="1" spc="5" dirty="0">
                <a:latin typeface="Calibri"/>
                <a:cs typeface="Calibri"/>
              </a:rPr>
              <a:t> </a:t>
            </a:r>
            <a:r>
              <a:rPr sz="1400" spc="-5" dirty="0">
                <a:latin typeface="Calibri"/>
                <a:cs typeface="Calibri"/>
              </a:rPr>
              <a:t>Смесь</a:t>
            </a:r>
            <a:r>
              <a:rPr sz="1400" spc="15" dirty="0">
                <a:latin typeface="Calibri"/>
                <a:cs typeface="Calibri"/>
              </a:rPr>
              <a:t> </a:t>
            </a:r>
            <a:r>
              <a:rPr sz="1400" spc="-5" dirty="0">
                <a:latin typeface="Calibri"/>
                <a:cs typeface="Calibri"/>
              </a:rPr>
              <a:t>пероксида</a:t>
            </a:r>
            <a:r>
              <a:rPr sz="1400" spc="10" dirty="0">
                <a:latin typeface="Calibri"/>
                <a:cs typeface="Calibri"/>
              </a:rPr>
              <a:t> </a:t>
            </a:r>
            <a:r>
              <a:rPr sz="1400" dirty="0">
                <a:latin typeface="Calibri"/>
                <a:cs typeface="Calibri"/>
              </a:rPr>
              <a:t>и</a:t>
            </a:r>
            <a:r>
              <a:rPr sz="1400" spc="10" dirty="0">
                <a:latin typeface="Calibri"/>
                <a:cs typeface="Calibri"/>
              </a:rPr>
              <a:t> </a:t>
            </a:r>
            <a:r>
              <a:rPr sz="1400" spc="-5" dirty="0">
                <a:latin typeface="Calibri"/>
                <a:cs typeface="Calibri"/>
              </a:rPr>
              <a:t>оксида</a:t>
            </a:r>
            <a:r>
              <a:rPr sz="1400" spc="10" dirty="0">
                <a:latin typeface="Calibri"/>
                <a:cs typeface="Calibri"/>
              </a:rPr>
              <a:t> </a:t>
            </a:r>
            <a:r>
              <a:rPr sz="1400" spc="-5" dirty="0">
                <a:latin typeface="Calibri"/>
                <a:cs typeface="Calibri"/>
              </a:rPr>
              <a:t>бария,</a:t>
            </a:r>
            <a:r>
              <a:rPr sz="1400" spc="25" dirty="0">
                <a:latin typeface="Calibri"/>
                <a:cs typeface="Calibri"/>
              </a:rPr>
              <a:t> </a:t>
            </a:r>
            <a:r>
              <a:rPr sz="1400" dirty="0">
                <a:latin typeface="Calibri"/>
                <a:cs typeface="Calibri"/>
              </a:rPr>
              <a:t>в </a:t>
            </a:r>
            <a:r>
              <a:rPr sz="1400" spc="-10" dirty="0">
                <a:latin typeface="Calibri"/>
                <a:cs typeface="Calibri"/>
              </a:rPr>
              <a:t>которой</a:t>
            </a:r>
            <a:r>
              <a:rPr sz="1400" dirty="0">
                <a:latin typeface="Calibri"/>
                <a:cs typeface="Calibri"/>
              </a:rPr>
              <a:t> </a:t>
            </a:r>
            <a:r>
              <a:rPr sz="1400" spc="-5" dirty="0">
                <a:latin typeface="Calibri"/>
                <a:cs typeface="Calibri"/>
              </a:rPr>
              <a:t>соотношение</a:t>
            </a:r>
            <a:r>
              <a:rPr sz="1400" spc="-30" dirty="0">
                <a:latin typeface="Calibri"/>
                <a:cs typeface="Calibri"/>
              </a:rPr>
              <a:t> </a:t>
            </a:r>
            <a:r>
              <a:rPr sz="1400" spc="-5" dirty="0">
                <a:latin typeface="Calibri"/>
                <a:cs typeface="Calibri"/>
              </a:rPr>
              <a:t>числа</a:t>
            </a:r>
            <a:r>
              <a:rPr sz="1400" spc="10" dirty="0">
                <a:latin typeface="Calibri"/>
                <a:cs typeface="Calibri"/>
              </a:rPr>
              <a:t> </a:t>
            </a:r>
            <a:r>
              <a:rPr sz="1400" spc="-5" dirty="0">
                <a:latin typeface="Calibri"/>
                <a:cs typeface="Calibri"/>
              </a:rPr>
              <a:t>атомов</a:t>
            </a:r>
            <a:r>
              <a:rPr sz="1400" spc="-10" dirty="0">
                <a:latin typeface="Calibri"/>
                <a:cs typeface="Calibri"/>
              </a:rPr>
              <a:t> </a:t>
            </a:r>
            <a:r>
              <a:rPr sz="1400" spc="-5" dirty="0">
                <a:latin typeface="Calibri"/>
                <a:cs typeface="Calibri"/>
              </a:rPr>
              <a:t>бария</a:t>
            </a:r>
            <a:r>
              <a:rPr sz="1400" spc="10" dirty="0">
                <a:latin typeface="Calibri"/>
                <a:cs typeface="Calibri"/>
              </a:rPr>
              <a:t> </a:t>
            </a:r>
            <a:r>
              <a:rPr sz="1400" dirty="0">
                <a:latin typeface="Calibri"/>
                <a:cs typeface="Calibri"/>
              </a:rPr>
              <a:t>к </a:t>
            </a:r>
            <a:r>
              <a:rPr sz="1400" spc="-5" dirty="0">
                <a:latin typeface="Calibri"/>
                <a:cs typeface="Calibri"/>
              </a:rPr>
              <a:t>числу</a:t>
            </a:r>
            <a:r>
              <a:rPr sz="1400" spc="5" dirty="0">
                <a:latin typeface="Calibri"/>
                <a:cs typeface="Calibri"/>
              </a:rPr>
              <a:t> </a:t>
            </a:r>
            <a:r>
              <a:rPr sz="1400" spc="-5" dirty="0">
                <a:latin typeface="Calibri"/>
                <a:cs typeface="Calibri"/>
              </a:rPr>
              <a:t>атомов</a:t>
            </a:r>
            <a:r>
              <a:rPr sz="1400" spc="-15" dirty="0">
                <a:latin typeface="Calibri"/>
                <a:cs typeface="Calibri"/>
              </a:rPr>
              <a:t> </a:t>
            </a:r>
            <a:r>
              <a:rPr sz="1400" spc="-10" dirty="0">
                <a:latin typeface="Calibri"/>
                <a:cs typeface="Calibri"/>
              </a:rPr>
              <a:t>кислорода</a:t>
            </a:r>
            <a:r>
              <a:rPr sz="1400" dirty="0">
                <a:latin typeface="Calibri"/>
                <a:cs typeface="Calibri"/>
              </a:rPr>
              <a:t> равно</a:t>
            </a:r>
            <a:endParaRPr sz="1400">
              <a:latin typeface="Calibri"/>
              <a:cs typeface="Calibri"/>
            </a:endParaRPr>
          </a:p>
          <a:p>
            <a:pPr marL="50800">
              <a:lnSpc>
                <a:spcPct val="100000"/>
              </a:lnSpc>
              <a:spcBef>
                <a:spcPts val="5"/>
              </a:spcBef>
            </a:pPr>
            <a:r>
              <a:rPr sz="1400" dirty="0">
                <a:latin typeface="Calibri"/>
                <a:cs typeface="Calibri"/>
              </a:rPr>
              <a:t>5</a:t>
            </a:r>
            <a:r>
              <a:rPr sz="1400" spc="-5" dirty="0">
                <a:latin typeface="Calibri"/>
                <a:cs typeface="Calibri"/>
              </a:rPr>
              <a:t> </a:t>
            </a:r>
            <a:r>
              <a:rPr sz="1400" dirty="0">
                <a:latin typeface="Calibri"/>
                <a:cs typeface="Calibri"/>
              </a:rPr>
              <a:t>:</a:t>
            </a:r>
            <a:r>
              <a:rPr sz="1400" spc="5" dirty="0">
                <a:latin typeface="Calibri"/>
                <a:cs typeface="Calibri"/>
              </a:rPr>
              <a:t> </a:t>
            </a:r>
            <a:r>
              <a:rPr sz="1400" spc="-5" dirty="0">
                <a:latin typeface="Calibri"/>
                <a:cs typeface="Calibri"/>
              </a:rPr>
              <a:t>9,</a:t>
            </a:r>
            <a:r>
              <a:rPr sz="1400" dirty="0">
                <a:latin typeface="Calibri"/>
                <a:cs typeface="Calibri"/>
              </a:rPr>
              <a:t> </a:t>
            </a:r>
            <a:r>
              <a:rPr sz="1400" spc="-5" dirty="0">
                <a:latin typeface="Calibri"/>
                <a:cs typeface="Calibri"/>
              </a:rPr>
              <a:t>растворили</a:t>
            </a:r>
            <a:r>
              <a:rPr sz="1400" spc="5" dirty="0">
                <a:latin typeface="Calibri"/>
                <a:cs typeface="Calibri"/>
              </a:rPr>
              <a:t> </a:t>
            </a:r>
            <a:r>
              <a:rPr sz="1400" dirty="0">
                <a:latin typeface="Calibri"/>
                <a:cs typeface="Calibri"/>
              </a:rPr>
              <a:t>в</a:t>
            </a:r>
            <a:r>
              <a:rPr sz="1400" spc="15" dirty="0">
                <a:latin typeface="Calibri"/>
                <a:cs typeface="Calibri"/>
              </a:rPr>
              <a:t> </a:t>
            </a:r>
            <a:r>
              <a:rPr sz="1400" spc="-5" dirty="0">
                <a:latin typeface="Calibri"/>
                <a:cs typeface="Calibri"/>
              </a:rPr>
              <a:t>490</a:t>
            </a:r>
            <a:r>
              <a:rPr sz="1400" spc="10" dirty="0">
                <a:latin typeface="Calibri"/>
                <a:cs typeface="Calibri"/>
              </a:rPr>
              <a:t> </a:t>
            </a:r>
            <a:r>
              <a:rPr sz="1400" dirty="0">
                <a:latin typeface="Calibri"/>
                <a:cs typeface="Calibri"/>
              </a:rPr>
              <a:t>г </a:t>
            </a:r>
            <a:r>
              <a:rPr sz="1400" spc="-10" dirty="0">
                <a:latin typeface="Calibri"/>
                <a:cs typeface="Calibri"/>
              </a:rPr>
              <a:t>холодного</a:t>
            </a:r>
            <a:r>
              <a:rPr sz="1400" spc="-35" dirty="0">
                <a:latin typeface="Calibri"/>
                <a:cs typeface="Calibri"/>
              </a:rPr>
              <a:t> </a:t>
            </a:r>
            <a:r>
              <a:rPr sz="1400" dirty="0">
                <a:latin typeface="Calibri"/>
                <a:cs typeface="Calibri"/>
              </a:rPr>
              <a:t>20%-ного</a:t>
            </a:r>
            <a:r>
              <a:rPr sz="1400" spc="-15" dirty="0">
                <a:latin typeface="Calibri"/>
                <a:cs typeface="Calibri"/>
              </a:rPr>
              <a:t> </a:t>
            </a:r>
            <a:r>
              <a:rPr sz="1400" spc="-5" dirty="0">
                <a:latin typeface="Calibri"/>
                <a:cs typeface="Calibri"/>
              </a:rPr>
              <a:t>раствора</a:t>
            </a:r>
            <a:r>
              <a:rPr sz="1400" spc="5" dirty="0">
                <a:latin typeface="Calibri"/>
                <a:cs typeface="Calibri"/>
              </a:rPr>
              <a:t> </a:t>
            </a:r>
            <a:r>
              <a:rPr sz="1400" spc="-5" dirty="0">
                <a:latin typeface="Calibri"/>
                <a:cs typeface="Calibri"/>
              </a:rPr>
              <a:t>серной</a:t>
            </a:r>
            <a:r>
              <a:rPr sz="1400" spc="10" dirty="0">
                <a:latin typeface="Calibri"/>
                <a:cs typeface="Calibri"/>
              </a:rPr>
              <a:t> </a:t>
            </a:r>
            <a:r>
              <a:rPr sz="1400" spc="-5" dirty="0">
                <a:latin typeface="Calibri"/>
                <a:cs typeface="Calibri"/>
              </a:rPr>
              <a:t>кислоты.</a:t>
            </a:r>
            <a:r>
              <a:rPr sz="1400" spc="-20" dirty="0">
                <a:latin typeface="Calibri"/>
                <a:cs typeface="Calibri"/>
              </a:rPr>
              <a:t> </a:t>
            </a:r>
            <a:r>
              <a:rPr sz="1400" dirty="0">
                <a:latin typeface="Calibri"/>
                <a:cs typeface="Calibri"/>
              </a:rPr>
              <a:t>При</a:t>
            </a:r>
            <a:r>
              <a:rPr sz="1400" spc="10" dirty="0">
                <a:latin typeface="Calibri"/>
                <a:cs typeface="Calibri"/>
              </a:rPr>
              <a:t> </a:t>
            </a:r>
            <a:r>
              <a:rPr sz="1400" spc="-10" dirty="0">
                <a:latin typeface="Calibri"/>
                <a:cs typeface="Calibri"/>
              </a:rPr>
              <a:t>этом</a:t>
            </a:r>
            <a:r>
              <a:rPr sz="1400" spc="-5" dirty="0">
                <a:latin typeface="Calibri"/>
                <a:cs typeface="Calibri"/>
              </a:rPr>
              <a:t> соединения</a:t>
            </a:r>
            <a:r>
              <a:rPr sz="1400" spc="5" dirty="0">
                <a:latin typeface="Calibri"/>
                <a:cs typeface="Calibri"/>
              </a:rPr>
              <a:t> </a:t>
            </a:r>
            <a:r>
              <a:rPr sz="1400" spc="-5" dirty="0">
                <a:latin typeface="Calibri"/>
                <a:cs typeface="Calibri"/>
              </a:rPr>
              <a:t>бария</a:t>
            </a:r>
            <a:r>
              <a:rPr sz="1400" spc="15" dirty="0">
                <a:latin typeface="Calibri"/>
                <a:cs typeface="Calibri"/>
              </a:rPr>
              <a:t> </a:t>
            </a:r>
            <a:r>
              <a:rPr sz="1400" spc="-5" dirty="0">
                <a:latin typeface="Calibri"/>
                <a:cs typeface="Calibri"/>
              </a:rPr>
              <a:t>прореагировали</a:t>
            </a:r>
            <a:endParaRPr sz="1400">
              <a:latin typeface="Calibri"/>
              <a:cs typeface="Calibri"/>
            </a:endParaRPr>
          </a:p>
          <a:p>
            <a:pPr marL="50800">
              <a:lnSpc>
                <a:spcPct val="100000"/>
              </a:lnSpc>
            </a:pPr>
            <a:r>
              <a:rPr sz="1400" spc="-5" dirty="0">
                <a:latin typeface="Calibri"/>
                <a:cs typeface="Calibri"/>
              </a:rPr>
              <a:t>полностью,</a:t>
            </a:r>
            <a:r>
              <a:rPr sz="1400" spc="-35" dirty="0">
                <a:latin typeface="Calibri"/>
                <a:cs typeface="Calibri"/>
              </a:rPr>
              <a:t> </a:t>
            </a:r>
            <a:r>
              <a:rPr sz="1400" dirty="0">
                <a:latin typeface="Calibri"/>
                <a:cs typeface="Calibri"/>
              </a:rPr>
              <a:t>и</a:t>
            </a:r>
            <a:r>
              <a:rPr sz="1400" spc="-5" dirty="0">
                <a:latin typeface="Calibri"/>
                <a:cs typeface="Calibri"/>
              </a:rPr>
              <a:t> образовался</a:t>
            </a:r>
            <a:r>
              <a:rPr sz="1400" spc="-15" dirty="0">
                <a:latin typeface="Calibri"/>
                <a:cs typeface="Calibri"/>
              </a:rPr>
              <a:t> </a:t>
            </a:r>
            <a:r>
              <a:rPr sz="1400" dirty="0">
                <a:latin typeface="Calibri"/>
                <a:cs typeface="Calibri"/>
              </a:rPr>
              <a:t>нейтральный</a:t>
            </a:r>
            <a:r>
              <a:rPr sz="1400" spc="5" dirty="0">
                <a:latin typeface="Calibri"/>
                <a:cs typeface="Calibri"/>
              </a:rPr>
              <a:t> </a:t>
            </a:r>
            <a:r>
              <a:rPr sz="1400" spc="-5" dirty="0">
                <a:latin typeface="Calibri"/>
                <a:cs typeface="Calibri"/>
              </a:rPr>
              <a:t>раствор.</a:t>
            </a:r>
            <a:r>
              <a:rPr sz="1400" dirty="0">
                <a:latin typeface="Calibri"/>
                <a:cs typeface="Calibri"/>
              </a:rPr>
              <a:t> </a:t>
            </a:r>
            <a:r>
              <a:rPr sz="1400" spc="-5" dirty="0">
                <a:latin typeface="Calibri"/>
                <a:cs typeface="Calibri"/>
              </a:rPr>
              <a:t>Вычислите</a:t>
            </a:r>
            <a:r>
              <a:rPr sz="1400" spc="-10" dirty="0">
                <a:latin typeface="Calibri"/>
                <a:cs typeface="Calibri"/>
              </a:rPr>
              <a:t> </a:t>
            </a:r>
            <a:r>
              <a:rPr sz="1400" spc="-5" dirty="0">
                <a:latin typeface="Calibri"/>
                <a:cs typeface="Calibri"/>
              </a:rPr>
              <a:t>массовую</a:t>
            </a:r>
            <a:r>
              <a:rPr sz="1400" spc="5" dirty="0">
                <a:latin typeface="Calibri"/>
                <a:cs typeface="Calibri"/>
              </a:rPr>
              <a:t> </a:t>
            </a:r>
            <a:r>
              <a:rPr sz="1400" spc="-15" dirty="0">
                <a:latin typeface="Calibri"/>
                <a:cs typeface="Calibri"/>
              </a:rPr>
              <a:t>долю </a:t>
            </a:r>
            <a:r>
              <a:rPr sz="1400" spc="-10" dirty="0">
                <a:latin typeface="Calibri"/>
                <a:cs typeface="Calibri"/>
              </a:rPr>
              <a:t>воды</a:t>
            </a:r>
            <a:r>
              <a:rPr sz="1400" dirty="0">
                <a:latin typeface="Calibri"/>
                <a:cs typeface="Calibri"/>
              </a:rPr>
              <a:t> в</a:t>
            </a:r>
            <a:r>
              <a:rPr sz="1400" spc="5" dirty="0">
                <a:latin typeface="Calibri"/>
                <a:cs typeface="Calibri"/>
              </a:rPr>
              <a:t> </a:t>
            </a:r>
            <a:r>
              <a:rPr sz="1400" spc="-5" dirty="0">
                <a:latin typeface="Calibri"/>
                <a:cs typeface="Calibri"/>
              </a:rPr>
              <a:t>образовавшемся</a:t>
            </a:r>
            <a:r>
              <a:rPr sz="1400" spc="15" dirty="0">
                <a:latin typeface="Calibri"/>
                <a:cs typeface="Calibri"/>
              </a:rPr>
              <a:t> </a:t>
            </a:r>
            <a:r>
              <a:rPr sz="1400" spc="-5" dirty="0">
                <a:latin typeface="Calibri"/>
                <a:cs typeface="Calibri"/>
              </a:rPr>
              <a:t>растворе.</a:t>
            </a:r>
            <a:endParaRPr sz="1400">
              <a:latin typeface="Calibri"/>
              <a:cs typeface="Calibri"/>
            </a:endParaRPr>
          </a:p>
          <a:p>
            <a:pPr marL="6604634" marR="43180">
              <a:lnSpc>
                <a:spcPct val="100000"/>
              </a:lnSpc>
              <a:spcBef>
                <a:spcPts val="375"/>
              </a:spcBef>
              <a:tabLst>
                <a:tab pos="7145655" algn="l"/>
              </a:tabLst>
            </a:pPr>
            <a:r>
              <a:rPr sz="1800" dirty="0">
                <a:latin typeface="Calibri"/>
                <a:cs typeface="Calibri"/>
              </a:rPr>
              <a:t>BaO</a:t>
            </a:r>
            <a:r>
              <a:rPr sz="1800" baseline="-20833" dirty="0">
                <a:latin typeface="Calibri"/>
                <a:cs typeface="Calibri"/>
              </a:rPr>
              <a:t>2</a:t>
            </a:r>
            <a:r>
              <a:rPr sz="1800" spc="172" baseline="-20833" dirty="0">
                <a:latin typeface="Calibri"/>
                <a:cs typeface="Calibri"/>
              </a:rPr>
              <a:t> </a:t>
            </a:r>
            <a:r>
              <a:rPr sz="1800" dirty="0">
                <a:latin typeface="Calibri"/>
                <a:cs typeface="Calibri"/>
              </a:rPr>
              <a:t>+</a:t>
            </a:r>
            <a:r>
              <a:rPr sz="1800" spc="10" dirty="0">
                <a:latin typeface="Calibri"/>
                <a:cs typeface="Calibri"/>
              </a:rPr>
              <a:t> </a:t>
            </a:r>
            <a:r>
              <a:rPr sz="1800" spc="-5" dirty="0">
                <a:latin typeface="Calibri"/>
                <a:cs typeface="Calibri"/>
              </a:rPr>
              <a:t>H</a:t>
            </a:r>
            <a:r>
              <a:rPr sz="1800" spc="-7" baseline="-20833" dirty="0">
                <a:latin typeface="Calibri"/>
                <a:cs typeface="Calibri"/>
              </a:rPr>
              <a:t>2</a:t>
            </a:r>
            <a:r>
              <a:rPr sz="1800" spc="-5" dirty="0">
                <a:latin typeface="Calibri"/>
                <a:cs typeface="Calibri"/>
              </a:rPr>
              <a:t>SO</a:t>
            </a:r>
            <a:r>
              <a:rPr sz="1800" spc="-7" baseline="-20833" dirty="0">
                <a:latin typeface="Calibri"/>
                <a:cs typeface="Calibri"/>
              </a:rPr>
              <a:t>4</a:t>
            </a:r>
            <a:r>
              <a:rPr sz="1800" spc="30" baseline="-20833" dirty="0">
                <a:latin typeface="Calibri"/>
                <a:cs typeface="Calibri"/>
              </a:rPr>
              <a:t> </a:t>
            </a:r>
            <a:r>
              <a:rPr sz="1800" dirty="0">
                <a:latin typeface="Calibri"/>
                <a:cs typeface="Calibri"/>
              </a:rPr>
              <a:t>=</a:t>
            </a:r>
            <a:r>
              <a:rPr sz="1800" spc="10" dirty="0">
                <a:latin typeface="Calibri"/>
                <a:cs typeface="Calibri"/>
              </a:rPr>
              <a:t> </a:t>
            </a:r>
            <a:r>
              <a:rPr sz="1800" spc="-5" dirty="0">
                <a:latin typeface="Calibri"/>
                <a:cs typeface="Calibri"/>
              </a:rPr>
              <a:t>BaSO</a:t>
            </a:r>
            <a:r>
              <a:rPr sz="1800" spc="-7" baseline="-20833" dirty="0">
                <a:latin typeface="Calibri"/>
                <a:cs typeface="Calibri"/>
              </a:rPr>
              <a:t>4</a:t>
            </a:r>
            <a:r>
              <a:rPr sz="1800" spc="-5" dirty="0">
                <a:latin typeface="Calibri"/>
                <a:cs typeface="Calibri"/>
              </a:rPr>
              <a:t>↓</a:t>
            </a:r>
            <a:r>
              <a:rPr sz="1800" spc="-15" dirty="0">
                <a:latin typeface="Calibri"/>
                <a:cs typeface="Calibri"/>
              </a:rPr>
              <a:t> </a:t>
            </a:r>
            <a:r>
              <a:rPr sz="1800" dirty="0">
                <a:latin typeface="Calibri"/>
                <a:cs typeface="Calibri"/>
              </a:rPr>
              <a:t>+</a:t>
            </a:r>
            <a:r>
              <a:rPr sz="1800" spc="-10" dirty="0">
                <a:latin typeface="Calibri"/>
                <a:cs typeface="Calibri"/>
              </a:rPr>
              <a:t> </a:t>
            </a:r>
            <a:r>
              <a:rPr sz="1800" spc="-5" dirty="0">
                <a:latin typeface="Calibri"/>
                <a:cs typeface="Calibri"/>
              </a:rPr>
              <a:t>H</a:t>
            </a:r>
            <a:r>
              <a:rPr sz="1800" spc="-7" baseline="-20833" dirty="0">
                <a:latin typeface="Calibri"/>
                <a:cs typeface="Calibri"/>
              </a:rPr>
              <a:t>2</a:t>
            </a:r>
            <a:r>
              <a:rPr sz="1800" spc="-5" dirty="0">
                <a:latin typeface="Calibri"/>
                <a:cs typeface="Calibri"/>
              </a:rPr>
              <a:t>O</a:t>
            </a:r>
            <a:r>
              <a:rPr sz="1800" spc="-7" baseline="-20833" dirty="0">
                <a:latin typeface="Calibri"/>
                <a:cs typeface="Calibri"/>
              </a:rPr>
              <a:t>2</a:t>
            </a:r>
            <a:r>
              <a:rPr sz="1800" spc="217" baseline="-20833" dirty="0">
                <a:latin typeface="Calibri"/>
                <a:cs typeface="Calibri"/>
              </a:rPr>
              <a:t> </a:t>
            </a:r>
            <a:r>
              <a:rPr sz="1800" spc="-5" dirty="0">
                <a:latin typeface="Calibri"/>
                <a:cs typeface="Calibri"/>
              </a:rPr>
              <a:t>(1) </a:t>
            </a:r>
            <a:r>
              <a:rPr sz="1800" spc="-395" dirty="0">
                <a:latin typeface="Calibri"/>
                <a:cs typeface="Calibri"/>
              </a:rPr>
              <a:t> </a:t>
            </a:r>
            <a:r>
              <a:rPr sz="1800" dirty="0">
                <a:latin typeface="Calibri"/>
                <a:cs typeface="Calibri"/>
              </a:rPr>
              <a:t>BaO	+</a:t>
            </a:r>
            <a:r>
              <a:rPr sz="1800" spc="5" dirty="0">
                <a:latin typeface="Calibri"/>
                <a:cs typeface="Calibri"/>
              </a:rPr>
              <a:t> </a:t>
            </a:r>
            <a:r>
              <a:rPr sz="1800" spc="-5" dirty="0">
                <a:latin typeface="Calibri"/>
                <a:cs typeface="Calibri"/>
              </a:rPr>
              <a:t>H</a:t>
            </a:r>
            <a:r>
              <a:rPr sz="1800" spc="-7" baseline="-20833" dirty="0">
                <a:latin typeface="Calibri"/>
                <a:cs typeface="Calibri"/>
              </a:rPr>
              <a:t>2</a:t>
            </a:r>
            <a:r>
              <a:rPr sz="1800" spc="-5" dirty="0">
                <a:latin typeface="Calibri"/>
                <a:cs typeface="Calibri"/>
              </a:rPr>
              <a:t>SO</a:t>
            </a:r>
            <a:r>
              <a:rPr sz="1800" spc="-7" baseline="-20833" dirty="0">
                <a:latin typeface="Calibri"/>
                <a:cs typeface="Calibri"/>
              </a:rPr>
              <a:t>4</a:t>
            </a:r>
            <a:r>
              <a:rPr sz="1800" spc="30" baseline="-20833" dirty="0">
                <a:latin typeface="Calibri"/>
                <a:cs typeface="Calibri"/>
              </a:rPr>
              <a:t> </a:t>
            </a:r>
            <a:r>
              <a:rPr sz="1800" dirty="0">
                <a:latin typeface="Calibri"/>
                <a:cs typeface="Calibri"/>
              </a:rPr>
              <a:t>=</a:t>
            </a:r>
            <a:r>
              <a:rPr sz="1800" spc="10" dirty="0">
                <a:latin typeface="Calibri"/>
                <a:cs typeface="Calibri"/>
              </a:rPr>
              <a:t> </a:t>
            </a:r>
            <a:r>
              <a:rPr sz="1800" spc="-5" dirty="0">
                <a:latin typeface="Calibri"/>
                <a:cs typeface="Calibri"/>
              </a:rPr>
              <a:t>BaSO</a:t>
            </a:r>
            <a:r>
              <a:rPr sz="1800" spc="-7" baseline="-20833" dirty="0">
                <a:latin typeface="Calibri"/>
                <a:cs typeface="Calibri"/>
              </a:rPr>
              <a:t>4</a:t>
            </a:r>
            <a:r>
              <a:rPr sz="1800" spc="-5" dirty="0">
                <a:latin typeface="Calibri"/>
                <a:cs typeface="Calibri"/>
              </a:rPr>
              <a:t>↓</a:t>
            </a:r>
            <a:r>
              <a:rPr sz="1800" spc="-30" dirty="0">
                <a:latin typeface="Calibri"/>
                <a:cs typeface="Calibri"/>
              </a:rPr>
              <a:t> </a:t>
            </a:r>
            <a:r>
              <a:rPr sz="1800" dirty="0">
                <a:latin typeface="Calibri"/>
                <a:cs typeface="Calibri"/>
              </a:rPr>
              <a:t>+</a:t>
            </a:r>
            <a:r>
              <a:rPr sz="1800" spc="10" dirty="0">
                <a:latin typeface="Calibri"/>
                <a:cs typeface="Calibri"/>
              </a:rPr>
              <a:t> </a:t>
            </a:r>
            <a:r>
              <a:rPr sz="1800" spc="-5" dirty="0">
                <a:latin typeface="Calibri"/>
                <a:cs typeface="Calibri"/>
              </a:rPr>
              <a:t>H</a:t>
            </a:r>
            <a:r>
              <a:rPr sz="1800" spc="-7" baseline="-20833" dirty="0">
                <a:latin typeface="Calibri"/>
                <a:cs typeface="Calibri"/>
              </a:rPr>
              <a:t>2</a:t>
            </a:r>
            <a:r>
              <a:rPr sz="1800" spc="-5" dirty="0">
                <a:latin typeface="Calibri"/>
                <a:cs typeface="Calibri"/>
              </a:rPr>
              <a:t>O</a:t>
            </a:r>
            <a:r>
              <a:rPr sz="1800" spc="5" dirty="0">
                <a:latin typeface="Calibri"/>
                <a:cs typeface="Calibri"/>
              </a:rPr>
              <a:t> </a:t>
            </a:r>
            <a:r>
              <a:rPr sz="1800" spc="-10" dirty="0">
                <a:latin typeface="Calibri"/>
                <a:cs typeface="Calibri"/>
              </a:rPr>
              <a:t>(2)</a:t>
            </a:r>
            <a:endParaRPr sz="1800">
              <a:latin typeface="Calibri"/>
              <a:cs typeface="Calibri"/>
            </a:endParaRPr>
          </a:p>
          <a:p>
            <a:pPr marL="50800">
              <a:lnSpc>
                <a:spcPct val="100000"/>
              </a:lnSpc>
              <a:spcBef>
                <a:spcPts val="600"/>
              </a:spcBef>
              <a:tabLst>
                <a:tab pos="5087620" algn="l"/>
              </a:tabLst>
            </a:pPr>
            <a:r>
              <a:rPr sz="2400" b="1" spc="-5" dirty="0">
                <a:solidFill>
                  <a:srgbClr val="FF0000"/>
                </a:solidFill>
                <a:latin typeface="Times New Roman"/>
                <a:cs typeface="Times New Roman"/>
              </a:rPr>
              <a:t>Б)</a:t>
            </a:r>
            <a:r>
              <a:rPr sz="2400" b="1" dirty="0">
                <a:solidFill>
                  <a:srgbClr val="FF0000"/>
                </a:solidFill>
                <a:latin typeface="Times New Roman"/>
                <a:cs typeface="Times New Roman"/>
              </a:rPr>
              <a:t> </a:t>
            </a:r>
            <a:r>
              <a:rPr sz="2400" b="1" spc="-45" dirty="0">
                <a:solidFill>
                  <a:srgbClr val="FF0000"/>
                </a:solidFill>
                <a:latin typeface="Times New Roman"/>
                <a:cs typeface="Times New Roman"/>
              </a:rPr>
              <a:t>Главный</a:t>
            </a:r>
            <a:r>
              <a:rPr sz="2400" b="1" spc="40" dirty="0">
                <a:solidFill>
                  <a:srgbClr val="FF0000"/>
                </a:solidFill>
                <a:latin typeface="Times New Roman"/>
                <a:cs typeface="Times New Roman"/>
              </a:rPr>
              <a:t> </a:t>
            </a:r>
            <a:r>
              <a:rPr sz="2400" b="1" spc="-5" dirty="0">
                <a:solidFill>
                  <a:srgbClr val="FF0000"/>
                </a:solidFill>
                <a:latin typeface="Times New Roman"/>
                <a:cs typeface="Times New Roman"/>
              </a:rPr>
              <a:t>вопрос</a:t>
            </a:r>
            <a:r>
              <a:rPr sz="2400" b="1" dirty="0">
                <a:solidFill>
                  <a:srgbClr val="FF0000"/>
                </a:solidFill>
                <a:latin typeface="Times New Roman"/>
                <a:cs typeface="Times New Roman"/>
              </a:rPr>
              <a:t> </a:t>
            </a:r>
            <a:r>
              <a:rPr sz="2400" dirty="0">
                <a:latin typeface="Times New Roman"/>
                <a:cs typeface="Times New Roman"/>
              </a:rPr>
              <a:t>–</a:t>
            </a:r>
            <a:r>
              <a:rPr sz="2400" spc="5" dirty="0">
                <a:latin typeface="Times New Roman"/>
                <a:cs typeface="Times New Roman"/>
              </a:rPr>
              <a:t> </a:t>
            </a:r>
            <a:r>
              <a:rPr sz="2400" spc="-5" dirty="0">
                <a:latin typeface="Times New Roman"/>
                <a:cs typeface="Times New Roman"/>
              </a:rPr>
              <a:t>найти</a:t>
            </a:r>
            <a:r>
              <a:rPr sz="2400" spc="15" dirty="0">
                <a:latin typeface="Times New Roman"/>
                <a:cs typeface="Times New Roman"/>
              </a:rPr>
              <a:t> </a:t>
            </a:r>
            <a:r>
              <a:rPr sz="2400" b="1" spc="-5" dirty="0">
                <a:solidFill>
                  <a:srgbClr val="FF0000"/>
                </a:solidFill>
                <a:latin typeface="Times New Roman"/>
                <a:cs typeface="Times New Roman"/>
              </a:rPr>
              <a:t>ω</a:t>
            </a:r>
            <a:r>
              <a:rPr sz="2400" b="1" spc="-7" baseline="-20833" dirty="0">
                <a:solidFill>
                  <a:srgbClr val="FF0000"/>
                </a:solidFill>
                <a:latin typeface="Times New Roman"/>
                <a:cs typeface="Times New Roman"/>
              </a:rPr>
              <a:t>2</a:t>
            </a:r>
            <a:r>
              <a:rPr sz="2400" b="1" spc="-5" dirty="0">
                <a:solidFill>
                  <a:srgbClr val="FF0000"/>
                </a:solidFill>
                <a:latin typeface="Times New Roman"/>
                <a:cs typeface="Times New Roman"/>
              </a:rPr>
              <a:t>(H</a:t>
            </a:r>
            <a:r>
              <a:rPr sz="2400" b="1" spc="-7" baseline="-20833" dirty="0">
                <a:solidFill>
                  <a:srgbClr val="FF0000"/>
                </a:solidFill>
                <a:latin typeface="Times New Roman"/>
                <a:cs typeface="Times New Roman"/>
              </a:rPr>
              <a:t>2</a:t>
            </a:r>
            <a:r>
              <a:rPr sz="2400" b="1" spc="-5" dirty="0">
                <a:solidFill>
                  <a:srgbClr val="FF0000"/>
                </a:solidFill>
                <a:latin typeface="Times New Roman"/>
                <a:cs typeface="Times New Roman"/>
              </a:rPr>
              <a:t>O)	</a:t>
            </a:r>
            <a:r>
              <a:rPr sz="2400" dirty="0">
                <a:latin typeface="Times New Roman"/>
                <a:cs typeface="Times New Roman"/>
              </a:rPr>
              <a:t>-</a:t>
            </a:r>
            <a:r>
              <a:rPr sz="2400" spc="-10" dirty="0">
                <a:latin typeface="Times New Roman"/>
                <a:cs typeface="Times New Roman"/>
              </a:rPr>
              <a:t> </a:t>
            </a:r>
            <a:r>
              <a:rPr sz="2400" b="1" spc="-5" dirty="0">
                <a:solidFill>
                  <a:srgbClr val="00AF50"/>
                </a:solidFill>
                <a:latin typeface="Times New Roman"/>
                <a:cs typeface="Times New Roman"/>
              </a:rPr>
              <a:t>по</a:t>
            </a:r>
            <a:r>
              <a:rPr sz="2400" b="1" spc="-10" dirty="0">
                <a:solidFill>
                  <a:srgbClr val="00AF50"/>
                </a:solidFill>
                <a:latin typeface="Times New Roman"/>
                <a:cs typeface="Times New Roman"/>
              </a:rPr>
              <a:t> остатку!!!</a:t>
            </a:r>
            <a:endParaRPr sz="2400">
              <a:latin typeface="Times New Roman"/>
              <a:cs typeface="Times New Roman"/>
            </a:endParaRPr>
          </a:p>
          <a:p>
            <a:pPr marL="50800">
              <a:lnSpc>
                <a:spcPct val="100000"/>
              </a:lnSpc>
              <a:spcBef>
                <a:spcPts val="1560"/>
              </a:spcBef>
            </a:pPr>
            <a:r>
              <a:rPr sz="2400" b="1" dirty="0">
                <a:latin typeface="Calibri"/>
                <a:cs typeface="Calibri"/>
              </a:rPr>
              <a:t>В)</a:t>
            </a:r>
            <a:r>
              <a:rPr sz="2400" b="1" spc="-15" dirty="0">
                <a:latin typeface="Calibri"/>
                <a:cs typeface="Calibri"/>
              </a:rPr>
              <a:t> </a:t>
            </a:r>
            <a:r>
              <a:rPr sz="2400" b="1" dirty="0">
                <a:latin typeface="Calibri"/>
                <a:cs typeface="Calibri"/>
              </a:rPr>
              <a:t>Логические</a:t>
            </a:r>
            <a:r>
              <a:rPr sz="2400" b="1" spc="-30" dirty="0">
                <a:latin typeface="Calibri"/>
                <a:cs typeface="Calibri"/>
              </a:rPr>
              <a:t> </a:t>
            </a:r>
            <a:r>
              <a:rPr sz="2400" b="1" spc="-10" dirty="0">
                <a:latin typeface="Calibri"/>
                <a:cs typeface="Calibri"/>
              </a:rPr>
              <a:t>связи</a:t>
            </a:r>
            <a:endParaRPr sz="2400">
              <a:latin typeface="Calibri"/>
              <a:cs typeface="Calibri"/>
            </a:endParaRPr>
          </a:p>
          <a:p>
            <a:pPr marL="633730" indent="-330835">
              <a:lnSpc>
                <a:spcPct val="100000"/>
              </a:lnSpc>
              <a:spcBef>
                <a:spcPts val="235"/>
              </a:spcBef>
              <a:buAutoNum type="arabicParenR"/>
              <a:tabLst>
                <a:tab pos="634365" algn="l"/>
              </a:tabLst>
            </a:pPr>
            <a:r>
              <a:rPr sz="2400" spc="-5" dirty="0">
                <a:latin typeface="Times New Roman"/>
                <a:cs typeface="Times New Roman"/>
              </a:rPr>
              <a:t>ω</a:t>
            </a:r>
            <a:r>
              <a:rPr sz="2400" spc="-7" baseline="-20833" dirty="0">
                <a:latin typeface="Times New Roman"/>
                <a:cs typeface="Times New Roman"/>
              </a:rPr>
              <a:t>2</a:t>
            </a:r>
            <a:r>
              <a:rPr sz="2400" spc="-5" dirty="0">
                <a:latin typeface="Times New Roman"/>
                <a:cs typeface="Times New Roman"/>
              </a:rPr>
              <a:t>(H</a:t>
            </a:r>
            <a:r>
              <a:rPr sz="2400" spc="-7" baseline="-20833" dirty="0">
                <a:latin typeface="Times New Roman"/>
                <a:cs typeface="Times New Roman"/>
              </a:rPr>
              <a:t>2</a:t>
            </a:r>
            <a:r>
              <a:rPr sz="2400" spc="-5" dirty="0">
                <a:latin typeface="Times New Roman"/>
                <a:cs typeface="Times New Roman"/>
              </a:rPr>
              <a:t>O)</a:t>
            </a:r>
            <a:r>
              <a:rPr sz="2400" spc="-15" dirty="0">
                <a:latin typeface="Times New Roman"/>
                <a:cs typeface="Times New Roman"/>
              </a:rPr>
              <a:t> </a:t>
            </a:r>
            <a:r>
              <a:rPr sz="2400" spc="-10" dirty="0">
                <a:latin typeface="Times New Roman"/>
                <a:cs typeface="Times New Roman"/>
              </a:rPr>
              <a:t>связано</a:t>
            </a:r>
            <a:r>
              <a:rPr sz="2400" spc="5" dirty="0">
                <a:latin typeface="Times New Roman"/>
                <a:cs typeface="Times New Roman"/>
              </a:rPr>
              <a:t> </a:t>
            </a:r>
            <a:r>
              <a:rPr sz="2400" dirty="0">
                <a:latin typeface="Times New Roman"/>
                <a:cs typeface="Times New Roman"/>
              </a:rPr>
              <a:t>с</a:t>
            </a:r>
            <a:r>
              <a:rPr sz="2400" spc="-15" dirty="0">
                <a:latin typeface="Times New Roman"/>
                <a:cs typeface="Times New Roman"/>
              </a:rPr>
              <a:t> </a:t>
            </a:r>
            <a:r>
              <a:rPr sz="2400" spc="-5" dirty="0">
                <a:latin typeface="Times New Roman"/>
                <a:cs typeface="Times New Roman"/>
              </a:rPr>
              <a:t>ω</a:t>
            </a:r>
            <a:r>
              <a:rPr sz="2400" spc="-7" baseline="-20833" dirty="0">
                <a:latin typeface="Times New Roman"/>
                <a:cs typeface="Times New Roman"/>
              </a:rPr>
              <a:t>2</a:t>
            </a:r>
            <a:r>
              <a:rPr sz="2400" spc="-5" dirty="0">
                <a:latin typeface="Times New Roman"/>
                <a:cs typeface="Times New Roman"/>
              </a:rPr>
              <a:t>(H</a:t>
            </a:r>
            <a:r>
              <a:rPr sz="2400" spc="-7" baseline="-20833" dirty="0">
                <a:latin typeface="Times New Roman"/>
                <a:cs typeface="Times New Roman"/>
              </a:rPr>
              <a:t>2</a:t>
            </a:r>
            <a:r>
              <a:rPr sz="2400" spc="-5" dirty="0">
                <a:latin typeface="Times New Roman"/>
                <a:cs typeface="Times New Roman"/>
              </a:rPr>
              <a:t>O</a:t>
            </a:r>
            <a:r>
              <a:rPr sz="2400" spc="-7" baseline="-20833" dirty="0">
                <a:latin typeface="Times New Roman"/>
                <a:cs typeface="Times New Roman"/>
              </a:rPr>
              <a:t>2</a:t>
            </a:r>
            <a:r>
              <a:rPr sz="2400" spc="-5" dirty="0">
                <a:latin typeface="Times New Roman"/>
                <a:cs typeface="Times New Roman"/>
              </a:rPr>
              <a:t>).</a:t>
            </a:r>
            <a:endParaRPr sz="2400">
              <a:latin typeface="Times New Roman"/>
              <a:cs typeface="Times New Roman"/>
            </a:endParaRPr>
          </a:p>
          <a:p>
            <a:pPr marL="634365" indent="-331470">
              <a:lnSpc>
                <a:spcPct val="100000"/>
              </a:lnSpc>
              <a:buAutoNum type="arabicParenR" startAt="3"/>
              <a:tabLst>
                <a:tab pos="635000" algn="l"/>
              </a:tabLst>
            </a:pPr>
            <a:r>
              <a:rPr sz="2400" spc="-15" dirty="0">
                <a:latin typeface="Times New Roman"/>
                <a:cs typeface="Times New Roman"/>
              </a:rPr>
              <a:t>Количество</a:t>
            </a:r>
            <a:r>
              <a:rPr sz="2400" spc="15" dirty="0">
                <a:latin typeface="Times New Roman"/>
                <a:cs typeface="Times New Roman"/>
              </a:rPr>
              <a:t> </a:t>
            </a:r>
            <a:r>
              <a:rPr sz="2400" spc="-5" dirty="0">
                <a:latin typeface="Times New Roman"/>
                <a:cs typeface="Times New Roman"/>
              </a:rPr>
              <a:t>H</a:t>
            </a:r>
            <a:r>
              <a:rPr sz="2400" spc="-7" baseline="-20833" dirty="0">
                <a:latin typeface="Times New Roman"/>
                <a:cs typeface="Times New Roman"/>
              </a:rPr>
              <a:t>2</a:t>
            </a:r>
            <a:r>
              <a:rPr sz="2400" spc="-5" dirty="0">
                <a:latin typeface="Times New Roman"/>
                <a:cs typeface="Times New Roman"/>
              </a:rPr>
              <a:t>O</a:t>
            </a:r>
            <a:r>
              <a:rPr sz="2400" spc="-7" baseline="-20833" dirty="0">
                <a:latin typeface="Times New Roman"/>
                <a:cs typeface="Times New Roman"/>
              </a:rPr>
              <a:t>2</a:t>
            </a:r>
            <a:r>
              <a:rPr sz="2400" spc="322" baseline="-20833" dirty="0">
                <a:latin typeface="Times New Roman"/>
                <a:cs typeface="Times New Roman"/>
              </a:rPr>
              <a:t> </a:t>
            </a:r>
            <a:r>
              <a:rPr sz="2400" dirty="0">
                <a:latin typeface="Times New Roman"/>
                <a:cs typeface="Times New Roman"/>
              </a:rPr>
              <a:t>(образовалось)</a:t>
            </a:r>
            <a:r>
              <a:rPr sz="2400" spc="-10" dirty="0">
                <a:latin typeface="Times New Roman"/>
                <a:cs typeface="Times New Roman"/>
              </a:rPr>
              <a:t> связано</a:t>
            </a:r>
            <a:r>
              <a:rPr sz="2400" spc="10" dirty="0">
                <a:latin typeface="Times New Roman"/>
                <a:cs typeface="Times New Roman"/>
              </a:rPr>
              <a:t> </a:t>
            </a:r>
            <a:r>
              <a:rPr sz="2400" dirty="0">
                <a:latin typeface="Times New Roman"/>
                <a:cs typeface="Times New Roman"/>
              </a:rPr>
              <a:t>с </a:t>
            </a:r>
            <a:r>
              <a:rPr sz="2400" spc="-5" dirty="0">
                <a:latin typeface="Times New Roman"/>
                <a:cs typeface="Times New Roman"/>
              </a:rPr>
              <a:t>H</a:t>
            </a:r>
            <a:r>
              <a:rPr sz="2400" spc="-7" baseline="-20833" dirty="0">
                <a:latin typeface="Times New Roman"/>
                <a:cs typeface="Times New Roman"/>
              </a:rPr>
              <a:t>2</a:t>
            </a:r>
            <a:r>
              <a:rPr sz="2400" spc="-5" dirty="0">
                <a:latin typeface="Times New Roman"/>
                <a:cs typeface="Times New Roman"/>
              </a:rPr>
              <a:t>SO</a:t>
            </a:r>
            <a:r>
              <a:rPr sz="2400" spc="-7" baseline="-20833" dirty="0">
                <a:latin typeface="Times New Roman"/>
                <a:cs typeface="Times New Roman"/>
              </a:rPr>
              <a:t>4(1)</a:t>
            </a:r>
            <a:r>
              <a:rPr sz="2400" spc="352" baseline="-20833" dirty="0">
                <a:latin typeface="Times New Roman"/>
                <a:cs typeface="Times New Roman"/>
              </a:rPr>
              <a:t> </a:t>
            </a:r>
            <a:r>
              <a:rPr sz="2400" dirty="0">
                <a:latin typeface="Times New Roman"/>
                <a:cs typeface="Times New Roman"/>
              </a:rPr>
              <a:t>и</a:t>
            </a:r>
            <a:r>
              <a:rPr sz="2400" spc="395" dirty="0">
                <a:latin typeface="Times New Roman"/>
                <a:cs typeface="Times New Roman"/>
              </a:rPr>
              <a:t> </a:t>
            </a:r>
            <a:r>
              <a:rPr sz="2400" spc="-5" dirty="0">
                <a:latin typeface="Times New Roman"/>
                <a:cs typeface="Times New Roman"/>
              </a:rPr>
              <a:t>BaO</a:t>
            </a:r>
            <a:r>
              <a:rPr sz="2400" spc="-7" baseline="-20833" dirty="0">
                <a:latin typeface="Times New Roman"/>
                <a:cs typeface="Times New Roman"/>
              </a:rPr>
              <a:t>2(1)</a:t>
            </a:r>
            <a:endParaRPr sz="2400" baseline="-20833">
              <a:latin typeface="Times New Roman"/>
              <a:cs typeface="Times New Roman"/>
            </a:endParaRPr>
          </a:p>
          <a:p>
            <a:pPr marL="633730" indent="-330835">
              <a:lnSpc>
                <a:spcPct val="100000"/>
              </a:lnSpc>
              <a:buAutoNum type="arabicParenR" startAt="3"/>
              <a:tabLst>
                <a:tab pos="634365" algn="l"/>
              </a:tabLst>
            </a:pPr>
            <a:r>
              <a:rPr sz="2400" spc="-15" dirty="0">
                <a:latin typeface="Times New Roman"/>
                <a:cs typeface="Times New Roman"/>
              </a:rPr>
              <a:t>Количество</a:t>
            </a:r>
            <a:r>
              <a:rPr sz="2400" spc="10" dirty="0">
                <a:latin typeface="Times New Roman"/>
                <a:cs typeface="Times New Roman"/>
              </a:rPr>
              <a:t> </a:t>
            </a:r>
            <a:r>
              <a:rPr sz="2400" dirty="0">
                <a:latin typeface="Times New Roman"/>
                <a:cs typeface="Times New Roman"/>
              </a:rPr>
              <a:t>BaO</a:t>
            </a:r>
            <a:r>
              <a:rPr sz="2400" spc="-15" dirty="0">
                <a:latin typeface="Times New Roman"/>
                <a:cs typeface="Times New Roman"/>
              </a:rPr>
              <a:t> </a:t>
            </a:r>
            <a:r>
              <a:rPr sz="2400" spc="-10" dirty="0">
                <a:latin typeface="Times New Roman"/>
                <a:cs typeface="Times New Roman"/>
              </a:rPr>
              <a:t>связано</a:t>
            </a:r>
            <a:r>
              <a:rPr sz="2400" spc="5" dirty="0">
                <a:latin typeface="Times New Roman"/>
                <a:cs typeface="Times New Roman"/>
              </a:rPr>
              <a:t> </a:t>
            </a:r>
            <a:r>
              <a:rPr sz="2400" dirty="0">
                <a:latin typeface="Times New Roman"/>
                <a:cs typeface="Times New Roman"/>
              </a:rPr>
              <a:t>с</a:t>
            </a:r>
            <a:r>
              <a:rPr sz="2400" spc="-10" dirty="0">
                <a:latin typeface="Times New Roman"/>
                <a:cs typeface="Times New Roman"/>
              </a:rPr>
              <a:t> </a:t>
            </a:r>
            <a:r>
              <a:rPr sz="2400" spc="-5" dirty="0">
                <a:latin typeface="Times New Roman"/>
                <a:cs typeface="Times New Roman"/>
              </a:rPr>
              <a:t>H</a:t>
            </a:r>
            <a:r>
              <a:rPr sz="2400" spc="-7" baseline="-20833" dirty="0">
                <a:latin typeface="Times New Roman"/>
                <a:cs typeface="Times New Roman"/>
              </a:rPr>
              <a:t>2</a:t>
            </a:r>
            <a:r>
              <a:rPr sz="2400" spc="-5" dirty="0">
                <a:latin typeface="Times New Roman"/>
                <a:cs typeface="Times New Roman"/>
              </a:rPr>
              <a:t>SO</a:t>
            </a:r>
            <a:r>
              <a:rPr sz="2400" spc="-7" baseline="-20833" dirty="0">
                <a:latin typeface="Times New Roman"/>
                <a:cs typeface="Times New Roman"/>
              </a:rPr>
              <a:t>4(2)</a:t>
            </a:r>
            <a:r>
              <a:rPr sz="2400" spc="-5" dirty="0">
                <a:latin typeface="Times New Roman"/>
                <a:cs typeface="Times New Roman"/>
              </a:rPr>
              <a:t>.</a:t>
            </a:r>
            <a:endParaRPr sz="2400">
              <a:latin typeface="Times New Roman"/>
              <a:cs typeface="Times New Roman"/>
            </a:endParaRPr>
          </a:p>
          <a:p>
            <a:pPr marL="633730" indent="-330835">
              <a:lnSpc>
                <a:spcPct val="100000"/>
              </a:lnSpc>
              <a:buAutoNum type="arabicParenR" startAt="3"/>
              <a:tabLst>
                <a:tab pos="634365" algn="l"/>
              </a:tabLst>
            </a:pPr>
            <a:r>
              <a:rPr sz="2400" spc="-15" dirty="0">
                <a:latin typeface="Times New Roman"/>
                <a:cs typeface="Times New Roman"/>
              </a:rPr>
              <a:t>Количество</a:t>
            </a:r>
            <a:r>
              <a:rPr sz="2400" spc="10" dirty="0">
                <a:latin typeface="Times New Roman"/>
                <a:cs typeface="Times New Roman"/>
              </a:rPr>
              <a:t> </a:t>
            </a:r>
            <a:r>
              <a:rPr sz="2400" spc="-5" dirty="0">
                <a:latin typeface="Times New Roman"/>
                <a:cs typeface="Times New Roman"/>
              </a:rPr>
              <a:t>BaO</a:t>
            </a:r>
            <a:r>
              <a:rPr sz="2400" spc="-7" baseline="-20833" dirty="0">
                <a:latin typeface="Times New Roman"/>
                <a:cs typeface="Times New Roman"/>
              </a:rPr>
              <a:t>2</a:t>
            </a:r>
            <a:r>
              <a:rPr sz="2400" spc="300" baseline="-20833" dirty="0">
                <a:latin typeface="Times New Roman"/>
                <a:cs typeface="Times New Roman"/>
              </a:rPr>
              <a:t> </a:t>
            </a:r>
            <a:r>
              <a:rPr sz="2400" dirty="0">
                <a:latin typeface="Times New Roman"/>
                <a:cs typeface="Times New Roman"/>
              </a:rPr>
              <a:t>и</a:t>
            </a:r>
            <a:r>
              <a:rPr sz="2400" spc="-5" dirty="0">
                <a:latin typeface="Times New Roman"/>
                <a:cs typeface="Times New Roman"/>
              </a:rPr>
              <a:t> </a:t>
            </a:r>
            <a:r>
              <a:rPr sz="2400" dirty="0">
                <a:latin typeface="Times New Roman"/>
                <a:cs typeface="Times New Roman"/>
              </a:rPr>
              <a:t>BaO </a:t>
            </a:r>
            <a:r>
              <a:rPr sz="2400" spc="-10" dirty="0">
                <a:latin typeface="Times New Roman"/>
                <a:cs typeface="Times New Roman"/>
              </a:rPr>
              <a:t>связаны</a:t>
            </a:r>
            <a:r>
              <a:rPr sz="2400" spc="5" dirty="0">
                <a:latin typeface="Times New Roman"/>
                <a:cs typeface="Times New Roman"/>
              </a:rPr>
              <a:t> </a:t>
            </a:r>
            <a:r>
              <a:rPr sz="2400" dirty="0">
                <a:latin typeface="Times New Roman"/>
                <a:cs typeface="Times New Roman"/>
              </a:rPr>
              <a:t>с</a:t>
            </a:r>
            <a:r>
              <a:rPr sz="2400" spc="-15" dirty="0">
                <a:latin typeface="Times New Roman"/>
                <a:cs typeface="Times New Roman"/>
              </a:rPr>
              <a:t> </a:t>
            </a:r>
            <a:r>
              <a:rPr sz="2400" dirty="0">
                <a:latin typeface="Times New Roman"/>
                <a:cs typeface="Times New Roman"/>
              </a:rPr>
              <a:t>n(Ba) :</a:t>
            </a:r>
            <a:r>
              <a:rPr sz="2400" spc="-15" dirty="0">
                <a:latin typeface="Times New Roman"/>
                <a:cs typeface="Times New Roman"/>
              </a:rPr>
              <a:t> </a:t>
            </a:r>
            <a:r>
              <a:rPr sz="2400" dirty="0">
                <a:latin typeface="Times New Roman"/>
                <a:cs typeface="Times New Roman"/>
              </a:rPr>
              <a:t>n(O) =</a:t>
            </a:r>
            <a:r>
              <a:rPr sz="2400" spc="-5" dirty="0">
                <a:latin typeface="Times New Roman"/>
                <a:cs typeface="Times New Roman"/>
              </a:rPr>
              <a:t> </a:t>
            </a:r>
            <a:r>
              <a:rPr sz="2400" dirty="0">
                <a:latin typeface="Times New Roman"/>
                <a:cs typeface="Times New Roman"/>
              </a:rPr>
              <a:t>5 :</a:t>
            </a:r>
            <a:r>
              <a:rPr sz="2400" spc="-5" dirty="0">
                <a:latin typeface="Times New Roman"/>
                <a:cs typeface="Times New Roman"/>
              </a:rPr>
              <a:t> </a:t>
            </a:r>
            <a:r>
              <a:rPr sz="2400" dirty="0">
                <a:latin typeface="Times New Roman"/>
                <a:cs typeface="Times New Roman"/>
              </a:rPr>
              <a:t>9</a:t>
            </a:r>
            <a:endParaRPr sz="2400">
              <a:latin typeface="Times New Roman"/>
              <a:cs typeface="Times New Roman"/>
            </a:endParaRPr>
          </a:p>
          <a:p>
            <a:pPr>
              <a:lnSpc>
                <a:spcPct val="100000"/>
              </a:lnSpc>
              <a:spcBef>
                <a:spcPts val="15"/>
              </a:spcBef>
            </a:pPr>
            <a:endParaRPr sz="2650">
              <a:latin typeface="Times New Roman"/>
              <a:cs typeface="Times New Roman"/>
            </a:endParaRPr>
          </a:p>
          <a:p>
            <a:pPr marL="237490">
              <a:lnSpc>
                <a:spcPct val="100000"/>
              </a:lnSpc>
              <a:spcBef>
                <a:spcPts val="5"/>
              </a:spcBef>
            </a:pPr>
            <a:r>
              <a:rPr sz="2400" dirty="0">
                <a:latin typeface="Times New Roman"/>
                <a:cs typeface="Times New Roman"/>
              </a:rPr>
              <a:t>Г)</a:t>
            </a:r>
            <a:r>
              <a:rPr sz="2400" spc="-25" dirty="0">
                <a:latin typeface="Times New Roman"/>
                <a:cs typeface="Times New Roman"/>
              </a:rPr>
              <a:t> </a:t>
            </a:r>
            <a:r>
              <a:rPr sz="2400" b="1" dirty="0">
                <a:latin typeface="Times New Roman"/>
                <a:cs typeface="Times New Roman"/>
              </a:rPr>
              <a:t>План </a:t>
            </a:r>
            <a:r>
              <a:rPr sz="2400" b="1" spc="-5" dirty="0">
                <a:latin typeface="Times New Roman"/>
                <a:cs typeface="Times New Roman"/>
              </a:rPr>
              <a:t>решения </a:t>
            </a:r>
            <a:r>
              <a:rPr sz="2400" b="1" spc="-20" dirty="0">
                <a:latin typeface="Times New Roman"/>
                <a:cs typeface="Times New Roman"/>
              </a:rPr>
              <a:t>задачи</a:t>
            </a:r>
            <a:endParaRPr sz="2400">
              <a:latin typeface="Times New Roman"/>
              <a:cs typeface="Times New Roman"/>
            </a:endParaRPr>
          </a:p>
          <a:p>
            <a:pPr marL="649605" indent="-330835">
              <a:lnSpc>
                <a:spcPct val="100000"/>
              </a:lnSpc>
              <a:spcBef>
                <a:spcPts val="1585"/>
              </a:spcBef>
              <a:buAutoNum type="arabicParenR"/>
              <a:tabLst>
                <a:tab pos="650240" algn="l"/>
              </a:tabLst>
            </a:pPr>
            <a:r>
              <a:rPr sz="2400" spc="-5" dirty="0">
                <a:latin typeface="Times New Roman"/>
                <a:cs typeface="Times New Roman"/>
              </a:rPr>
              <a:t>Найти</a:t>
            </a:r>
            <a:r>
              <a:rPr sz="2400" spc="-10" dirty="0">
                <a:latin typeface="Times New Roman"/>
                <a:cs typeface="Times New Roman"/>
              </a:rPr>
              <a:t> </a:t>
            </a:r>
            <a:r>
              <a:rPr sz="2400" spc="-15" dirty="0">
                <a:latin typeface="Times New Roman"/>
                <a:cs typeface="Times New Roman"/>
              </a:rPr>
              <a:t>количество</a:t>
            </a:r>
            <a:r>
              <a:rPr sz="2400" spc="10" dirty="0">
                <a:latin typeface="Times New Roman"/>
                <a:cs typeface="Times New Roman"/>
              </a:rPr>
              <a:t> </a:t>
            </a:r>
            <a:r>
              <a:rPr sz="2400" spc="-5" dirty="0">
                <a:latin typeface="Times New Roman"/>
                <a:cs typeface="Times New Roman"/>
              </a:rPr>
              <a:t>H</a:t>
            </a:r>
            <a:r>
              <a:rPr sz="2400" spc="-7" baseline="-20833" dirty="0">
                <a:latin typeface="Times New Roman"/>
                <a:cs typeface="Times New Roman"/>
              </a:rPr>
              <a:t>2</a:t>
            </a:r>
            <a:r>
              <a:rPr sz="2400" spc="-5" dirty="0">
                <a:latin typeface="Times New Roman"/>
                <a:cs typeface="Times New Roman"/>
              </a:rPr>
              <a:t>SO</a:t>
            </a:r>
            <a:r>
              <a:rPr sz="2400" spc="-7" baseline="-20833" dirty="0">
                <a:latin typeface="Times New Roman"/>
                <a:cs typeface="Times New Roman"/>
              </a:rPr>
              <a:t>4</a:t>
            </a:r>
            <a:endParaRPr sz="2400" baseline="-20833">
              <a:latin typeface="Times New Roman"/>
              <a:cs typeface="Times New Roman"/>
            </a:endParaRPr>
          </a:p>
          <a:p>
            <a:pPr marL="650240" indent="-331470">
              <a:lnSpc>
                <a:spcPct val="100000"/>
              </a:lnSpc>
              <a:buAutoNum type="arabicParenR"/>
              <a:tabLst>
                <a:tab pos="650875" algn="l"/>
              </a:tabLst>
            </a:pPr>
            <a:r>
              <a:rPr sz="2400" spc="-5" dirty="0">
                <a:latin typeface="Times New Roman"/>
                <a:cs typeface="Times New Roman"/>
              </a:rPr>
              <a:t>Найти</a:t>
            </a:r>
            <a:r>
              <a:rPr sz="2400" dirty="0">
                <a:latin typeface="Times New Roman"/>
                <a:cs typeface="Times New Roman"/>
              </a:rPr>
              <a:t> </a:t>
            </a:r>
            <a:r>
              <a:rPr sz="2400" spc="10" dirty="0">
                <a:latin typeface="Times New Roman"/>
                <a:cs typeface="Times New Roman"/>
              </a:rPr>
              <a:t>состав</a:t>
            </a:r>
            <a:r>
              <a:rPr sz="2400" spc="-5" dirty="0">
                <a:latin typeface="Times New Roman"/>
                <a:cs typeface="Times New Roman"/>
              </a:rPr>
              <a:t> </a:t>
            </a:r>
            <a:r>
              <a:rPr sz="2400" spc="10" dirty="0">
                <a:latin typeface="Times New Roman"/>
                <a:cs typeface="Times New Roman"/>
              </a:rPr>
              <a:t>смеси</a:t>
            </a:r>
            <a:r>
              <a:rPr sz="2400" spc="-15" dirty="0">
                <a:latin typeface="Times New Roman"/>
                <a:cs typeface="Times New Roman"/>
              </a:rPr>
              <a:t> </a:t>
            </a:r>
            <a:r>
              <a:rPr sz="2400" dirty="0">
                <a:latin typeface="Times New Roman"/>
                <a:cs typeface="Times New Roman"/>
              </a:rPr>
              <a:t>(по уравнениям</a:t>
            </a:r>
            <a:r>
              <a:rPr sz="2400" spc="-5" dirty="0">
                <a:latin typeface="Times New Roman"/>
                <a:cs typeface="Times New Roman"/>
              </a:rPr>
              <a:t> </a:t>
            </a:r>
            <a:r>
              <a:rPr sz="2400" dirty="0">
                <a:latin typeface="Times New Roman"/>
                <a:cs typeface="Times New Roman"/>
              </a:rPr>
              <a:t>(1)</a:t>
            </a:r>
            <a:r>
              <a:rPr sz="2400" spc="-15" dirty="0">
                <a:latin typeface="Times New Roman"/>
                <a:cs typeface="Times New Roman"/>
              </a:rPr>
              <a:t> </a:t>
            </a:r>
            <a:r>
              <a:rPr sz="2400" dirty="0">
                <a:latin typeface="Times New Roman"/>
                <a:cs typeface="Times New Roman"/>
              </a:rPr>
              <a:t>и (2))</a:t>
            </a:r>
            <a:endParaRPr sz="2400">
              <a:latin typeface="Times New Roman"/>
              <a:cs typeface="Times New Roman"/>
            </a:endParaRPr>
          </a:p>
          <a:p>
            <a:pPr marL="649605" indent="-330835">
              <a:lnSpc>
                <a:spcPct val="100000"/>
              </a:lnSpc>
              <a:spcBef>
                <a:spcPts val="15"/>
              </a:spcBef>
              <a:buAutoNum type="arabicParenR"/>
              <a:tabLst>
                <a:tab pos="650240" algn="l"/>
              </a:tabLst>
            </a:pPr>
            <a:r>
              <a:rPr sz="2400" spc="-5" dirty="0">
                <a:latin typeface="Times New Roman"/>
                <a:cs typeface="Times New Roman"/>
              </a:rPr>
              <a:t>Найти</a:t>
            </a:r>
            <a:r>
              <a:rPr sz="2400" spc="-60" dirty="0">
                <a:latin typeface="Times New Roman"/>
                <a:cs typeface="Times New Roman"/>
              </a:rPr>
              <a:t> </a:t>
            </a:r>
            <a:r>
              <a:rPr sz="2400" spc="-10" dirty="0">
                <a:latin typeface="Symbol"/>
                <a:cs typeface="Symbol"/>
              </a:rPr>
              <a:t></a:t>
            </a:r>
            <a:r>
              <a:rPr sz="2400" spc="-15" baseline="-20833" dirty="0">
                <a:latin typeface="Times New Roman"/>
                <a:cs typeface="Times New Roman"/>
              </a:rPr>
              <a:t>2</a:t>
            </a:r>
            <a:r>
              <a:rPr sz="2400" spc="-10" dirty="0">
                <a:latin typeface="Times New Roman"/>
                <a:cs typeface="Times New Roman"/>
              </a:rPr>
              <a:t>(H</a:t>
            </a:r>
            <a:r>
              <a:rPr sz="2400" spc="-15" baseline="-20833" dirty="0">
                <a:latin typeface="Times New Roman"/>
                <a:cs typeface="Times New Roman"/>
              </a:rPr>
              <a:t>2</a:t>
            </a:r>
            <a:r>
              <a:rPr sz="2400" spc="-10" dirty="0">
                <a:latin typeface="Times New Roman"/>
                <a:cs typeface="Times New Roman"/>
              </a:rPr>
              <a:t>O</a:t>
            </a:r>
            <a:r>
              <a:rPr sz="2400" spc="-15" baseline="-20833" dirty="0">
                <a:latin typeface="Times New Roman"/>
                <a:cs typeface="Times New Roman"/>
              </a:rPr>
              <a:t>2</a:t>
            </a:r>
            <a:r>
              <a:rPr sz="2400" spc="-10" dirty="0">
                <a:latin typeface="Times New Roman"/>
                <a:cs typeface="Times New Roman"/>
              </a:rPr>
              <a:t>)</a:t>
            </a:r>
            <a:endParaRPr sz="2400">
              <a:latin typeface="Times New Roman"/>
              <a:cs typeface="Times New Roman"/>
            </a:endParaRPr>
          </a:p>
          <a:p>
            <a:pPr marL="650240" indent="-331470">
              <a:lnSpc>
                <a:spcPct val="100000"/>
              </a:lnSpc>
              <a:buAutoNum type="arabicParenR"/>
              <a:tabLst>
                <a:tab pos="650875" algn="l"/>
              </a:tabLst>
            </a:pPr>
            <a:r>
              <a:rPr sz="2400" spc="-5" dirty="0">
                <a:latin typeface="Times New Roman"/>
                <a:cs typeface="Times New Roman"/>
              </a:rPr>
              <a:t>Найти</a:t>
            </a:r>
            <a:r>
              <a:rPr sz="2400" spc="-65" dirty="0">
                <a:latin typeface="Times New Roman"/>
                <a:cs typeface="Times New Roman"/>
              </a:rPr>
              <a:t> </a:t>
            </a:r>
            <a:r>
              <a:rPr sz="2400" spc="-10" dirty="0">
                <a:latin typeface="Symbol"/>
                <a:cs typeface="Symbol"/>
              </a:rPr>
              <a:t></a:t>
            </a:r>
            <a:r>
              <a:rPr sz="2400" spc="-15" baseline="-20833" dirty="0">
                <a:latin typeface="Times New Roman"/>
                <a:cs typeface="Times New Roman"/>
              </a:rPr>
              <a:t>2</a:t>
            </a:r>
            <a:r>
              <a:rPr sz="2400" spc="-10" dirty="0">
                <a:latin typeface="Times New Roman"/>
                <a:cs typeface="Times New Roman"/>
              </a:rPr>
              <a:t>(H</a:t>
            </a:r>
            <a:r>
              <a:rPr sz="2400" spc="-15" baseline="-20833" dirty="0">
                <a:latin typeface="Times New Roman"/>
                <a:cs typeface="Times New Roman"/>
              </a:rPr>
              <a:t>2</a:t>
            </a:r>
            <a:r>
              <a:rPr sz="2400" spc="-10" dirty="0">
                <a:latin typeface="Times New Roman"/>
                <a:cs typeface="Times New Roman"/>
              </a:rPr>
              <a:t>O)</a:t>
            </a:r>
            <a:endParaRPr sz="2400">
              <a:latin typeface="Times New Roman"/>
              <a:cs typeface="Times New Roman"/>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object 9"/>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59</a:t>
            </a:fld>
            <a:endParaRPr dirty="0"/>
          </a:p>
        </p:txBody>
      </p:sp>
      <p:graphicFrame>
        <p:nvGraphicFramePr>
          <p:cNvPr id="2" name="object 2"/>
          <p:cNvGraphicFramePr>
            <a:graphicFrameLocks noGrp="1"/>
          </p:cNvGraphicFramePr>
          <p:nvPr/>
        </p:nvGraphicFramePr>
        <p:xfrm>
          <a:off x="1600200" y="3012122"/>
          <a:ext cx="6650354" cy="2937508"/>
        </p:xfrm>
        <a:graphic>
          <a:graphicData uri="http://schemas.openxmlformats.org/drawingml/2006/table">
            <a:tbl>
              <a:tblPr firstRow="1" bandRow="1">
                <a:tableStyleId>{2D5ABB26-0587-4C30-8999-92F81FD0307C}</a:tableStyleId>
              </a:tblPr>
              <a:tblGrid>
                <a:gridCol w="1412875"/>
                <a:gridCol w="521335"/>
                <a:gridCol w="1412875"/>
                <a:gridCol w="280035"/>
                <a:gridCol w="1412875"/>
                <a:gridCol w="1610359"/>
              </a:tblGrid>
              <a:tr h="381678">
                <a:tc>
                  <a:txBody>
                    <a:bodyPr/>
                    <a:lstStyle/>
                    <a:p>
                      <a:pPr marL="435609">
                        <a:lnSpc>
                          <a:spcPct val="100000"/>
                        </a:lnSpc>
                        <a:spcBef>
                          <a:spcPts val="120"/>
                        </a:spcBef>
                      </a:pPr>
                      <a:r>
                        <a:rPr sz="2000" i="1" dirty="0">
                          <a:latin typeface="Times New Roman"/>
                          <a:cs typeface="Times New Roman"/>
                        </a:rPr>
                        <a:t>x</a:t>
                      </a:r>
                      <a:endParaRPr sz="2000">
                        <a:latin typeface="Times New Roman"/>
                        <a:cs typeface="Times New Roman"/>
                      </a:endParaRPr>
                    </a:p>
                  </a:txBody>
                  <a:tcPr marL="0" marR="0" marT="15240" marB="0">
                    <a:lnL w="12700">
                      <a:solidFill>
                        <a:srgbClr val="41709C"/>
                      </a:solidFill>
                      <a:prstDash val="solid"/>
                    </a:lnL>
                    <a:lnR w="12700">
                      <a:solidFill>
                        <a:srgbClr val="41709C"/>
                      </a:solidFill>
                      <a:prstDash val="solid"/>
                    </a:lnR>
                    <a:lnT w="12700">
                      <a:solidFill>
                        <a:srgbClr val="41709C"/>
                      </a:solidFill>
                      <a:prstDash val="solid"/>
                    </a:lnT>
                  </a:tcPr>
                </a:tc>
                <a:tc>
                  <a:txBody>
                    <a:bodyPr/>
                    <a:lstStyle/>
                    <a:p>
                      <a:pPr>
                        <a:lnSpc>
                          <a:spcPct val="100000"/>
                        </a:lnSpc>
                      </a:pPr>
                      <a:endParaRPr sz="1700">
                        <a:latin typeface="Times New Roman"/>
                        <a:cs typeface="Times New Roman"/>
                      </a:endParaRPr>
                    </a:p>
                  </a:txBody>
                  <a:tcPr marL="0" marR="0" marT="0" marB="0">
                    <a:lnL w="12700">
                      <a:solidFill>
                        <a:srgbClr val="41709C"/>
                      </a:solidFill>
                      <a:prstDash val="solid"/>
                    </a:lnL>
                    <a:lnR w="12700">
                      <a:solidFill>
                        <a:srgbClr val="41709C"/>
                      </a:solidFill>
                      <a:prstDash val="solid"/>
                    </a:lnR>
                  </a:tcPr>
                </a:tc>
                <a:tc>
                  <a:txBody>
                    <a:bodyPr/>
                    <a:lstStyle/>
                    <a:p>
                      <a:pPr marL="379095">
                        <a:lnSpc>
                          <a:spcPct val="100000"/>
                        </a:lnSpc>
                        <a:spcBef>
                          <a:spcPts val="120"/>
                        </a:spcBef>
                      </a:pPr>
                      <a:r>
                        <a:rPr sz="2000" i="1" dirty="0">
                          <a:latin typeface="Times New Roman"/>
                          <a:cs typeface="Times New Roman"/>
                        </a:rPr>
                        <a:t>х</a:t>
                      </a:r>
                      <a:endParaRPr sz="2000">
                        <a:latin typeface="Times New Roman"/>
                        <a:cs typeface="Times New Roman"/>
                      </a:endParaRPr>
                    </a:p>
                  </a:txBody>
                  <a:tcPr marL="0" marR="0" marT="15240" marB="0">
                    <a:lnL w="12700">
                      <a:solidFill>
                        <a:srgbClr val="41709C"/>
                      </a:solidFill>
                      <a:prstDash val="solid"/>
                    </a:lnL>
                    <a:lnR w="12700">
                      <a:solidFill>
                        <a:srgbClr val="41709C"/>
                      </a:solidFill>
                      <a:prstDash val="solid"/>
                    </a:lnR>
                    <a:lnT w="12700">
                      <a:solidFill>
                        <a:srgbClr val="41709C"/>
                      </a:solidFill>
                      <a:prstDash val="solid"/>
                    </a:lnT>
                  </a:tcPr>
                </a:tc>
                <a:tc>
                  <a:txBody>
                    <a:bodyPr/>
                    <a:lstStyle/>
                    <a:p>
                      <a:pPr>
                        <a:lnSpc>
                          <a:spcPct val="100000"/>
                        </a:lnSpc>
                      </a:pPr>
                      <a:endParaRPr sz="1700">
                        <a:latin typeface="Times New Roman"/>
                        <a:cs typeface="Times New Roman"/>
                      </a:endParaRPr>
                    </a:p>
                  </a:txBody>
                  <a:tcPr marL="0" marR="0" marT="0" marB="0">
                    <a:lnL w="12700">
                      <a:solidFill>
                        <a:srgbClr val="41709C"/>
                      </a:solidFill>
                      <a:prstDash val="solid"/>
                    </a:lnL>
                    <a:lnR w="12700">
                      <a:solidFill>
                        <a:srgbClr val="41709C"/>
                      </a:solidFill>
                      <a:prstDash val="solid"/>
                    </a:lnR>
                  </a:tcPr>
                </a:tc>
                <a:tc>
                  <a:txBody>
                    <a:bodyPr/>
                    <a:lstStyle/>
                    <a:p>
                      <a:pPr marL="311785">
                        <a:lnSpc>
                          <a:spcPct val="100000"/>
                        </a:lnSpc>
                        <a:spcBef>
                          <a:spcPts val="120"/>
                        </a:spcBef>
                      </a:pPr>
                      <a:r>
                        <a:rPr sz="2000" i="1" dirty="0">
                          <a:latin typeface="Times New Roman"/>
                          <a:cs typeface="Times New Roman"/>
                        </a:rPr>
                        <a:t>x</a:t>
                      </a:r>
                      <a:endParaRPr sz="2000">
                        <a:latin typeface="Times New Roman"/>
                        <a:cs typeface="Times New Roman"/>
                      </a:endParaRPr>
                    </a:p>
                  </a:txBody>
                  <a:tcPr marL="0" marR="0" marT="15240" marB="0">
                    <a:lnL w="12700">
                      <a:solidFill>
                        <a:srgbClr val="41709C"/>
                      </a:solidFill>
                      <a:prstDash val="solid"/>
                    </a:lnL>
                    <a:lnR w="12700">
                      <a:solidFill>
                        <a:srgbClr val="41709C"/>
                      </a:solidFill>
                      <a:prstDash val="solid"/>
                    </a:lnR>
                    <a:lnT w="12700">
                      <a:solidFill>
                        <a:srgbClr val="41709C"/>
                      </a:solidFill>
                      <a:prstDash val="solid"/>
                    </a:lnT>
                  </a:tcPr>
                </a:tc>
                <a:tc>
                  <a:txBody>
                    <a:bodyPr/>
                    <a:lstStyle/>
                    <a:p>
                      <a:pPr marL="150495" algn="ctr">
                        <a:lnSpc>
                          <a:spcPct val="100000"/>
                        </a:lnSpc>
                        <a:spcBef>
                          <a:spcPts val="120"/>
                        </a:spcBef>
                      </a:pPr>
                      <a:r>
                        <a:rPr sz="2000" i="1" dirty="0">
                          <a:latin typeface="Times New Roman"/>
                          <a:cs typeface="Times New Roman"/>
                        </a:rPr>
                        <a:t>x</a:t>
                      </a:r>
                      <a:endParaRPr sz="2000">
                        <a:latin typeface="Times New Roman"/>
                        <a:cs typeface="Times New Roman"/>
                      </a:endParaRPr>
                    </a:p>
                  </a:txBody>
                  <a:tcPr marL="0" marR="0" marT="15240" marB="0">
                    <a:lnL w="12700">
                      <a:solidFill>
                        <a:srgbClr val="41709C"/>
                      </a:solidFill>
                      <a:prstDash val="solid"/>
                    </a:lnL>
                  </a:tcPr>
                </a:tc>
              </a:tr>
              <a:tr h="418251">
                <a:tc>
                  <a:txBody>
                    <a:bodyPr/>
                    <a:lstStyle/>
                    <a:p>
                      <a:pPr marL="371475">
                        <a:lnSpc>
                          <a:spcPct val="100000"/>
                        </a:lnSpc>
                        <a:spcBef>
                          <a:spcPts val="235"/>
                        </a:spcBef>
                      </a:pPr>
                      <a:r>
                        <a:rPr sz="2000" dirty="0">
                          <a:latin typeface="Times New Roman"/>
                          <a:cs typeface="Times New Roman"/>
                        </a:rPr>
                        <a:t>BaO</a:t>
                      </a:r>
                      <a:r>
                        <a:rPr sz="1950" baseline="-21367" dirty="0">
                          <a:latin typeface="Times New Roman"/>
                          <a:cs typeface="Times New Roman"/>
                        </a:rPr>
                        <a:t>2</a:t>
                      </a:r>
                      <a:endParaRPr sz="1950" baseline="-21367">
                        <a:latin typeface="Times New Roman"/>
                        <a:cs typeface="Times New Roman"/>
                      </a:endParaRPr>
                    </a:p>
                  </a:txBody>
                  <a:tcPr marL="0" marR="0" marT="29845" marB="0">
                    <a:lnL w="12700">
                      <a:solidFill>
                        <a:srgbClr val="41709C"/>
                      </a:solidFill>
                      <a:prstDash val="solid"/>
                    </a:lnL>
                    <a:lnR w="12700">
                      <a:solidFill>
                        <a:srgbClr val="41709C"/>
                      </a:solidFill>
                      <a:prstDash val="solid"/>
                    </a:lnR>
                  </a:tcPr>
                </a:tc>
                <a:tc>
                  <a:txBody>
                    <a:bodyPr/>
                    <a:lstStyle/>
                    <a:p>
                      <a:pPr>
                        <a:lnSpc>
                          <a:spcPct val="100000"/>
                        </a:lnSpc>
                      </a:pPr>
                      <a:endParaRPr sz="1700">
                        <a:latin typeface="Times New Roman"/>
                        <a:cs typeface="Times New Roman"/>
                      </a:endParaRPr>
                    </a:p>
                  </a:txBody>
                  <a:tcPr marL="0" marR="0" marT="0" marB="0">
                    <a:lnL w="12700">
                      <a:solidFill>
                        <a:srgbClr val="41709C"/>
                      </a:solidFill>
                      <a:prstDash val="solid"/>
                    </a:lnL>
                    <a:lnR w="12700">
                      <a:solidFill>
                        <a:srgbClr val="41709C"/>
                      </a:solidFill>
                      <a:prstDash val="solid"/>
                    </a:lnR>
                  </a:tcPr>
                </a:tc>
                <a:tc>
                  <a:txBody>
                    <a:bodyPr/>
                    <a:lstStyle/>
                    <a:p>
                      <a:pPr marL="62230">
                        <a:lnSpc>
                          <a:spcPct val="100000"/>
                        </a:lnSpc>
                        <a:spcBef>
                          <a:spcPts val="235"/>
                        </a:spcBef>
                      </a:pPr>
                      <a:r>
                        <a:rPr sz="2000" dirty="0">
                          <a:latin typeface="Times New Roman"/>
                          <a:cs typeface="Times New Roman"/>
                        </a:rPr>
                        <a:t>+</a:t>
                      </a:r>
                      <a:r>
                        <a:rPr sz="2000" spc="-35" dirty="0">
                          <a:latin typeface="Times New Roman"/>
                          <a:cs typeface="Times New Roman"/>
                        </a:rPr>
                        <a:t> </a:t>
                      </a:r>
                      <a:r>
                        <a:rPr sz="2000" spc="10" dirty="0">
                          <a:latin typeface="Times New Roman"/>
                          <a:cs typeface="Times New Roman"/>
                        </a:rPr>
                        <a:t>H</a:t>
                      </a:r>
                      <a:r>
                        <a:rPr sz="1950" spc="15" baseline="-21367" dirty="0">
                          <a:latin typeface="Times New Roman"/>
                          <a:cs typeface="Times New Roman"/>
                        </a:rPr>
                        <a:t>2</a:t>
                      </a:r>
                      <a:r>
                        <a:rPr sz="2000" spc="10" dirty="0">
                          <a:latin typeface="Times New Roman"/>
                          <a:cs typeface="Times New Roman"/>
                        </a:rPr>
                        <a:t>SO</a:t>
                      </a:r>
                      <a:r>
                        <a:rPr sz="1950" spc="15" baseline="-21367" dirty="0">
                          <a:latin typeface="Times New Roman"/>
                          <a:cs typeface="Times New Roman"/>
                        </a:rPr>
                        <a:t>4</a:t>
                      </a:r>
                      <a:endParaRPr sz="1950" baseline="-21367">
                        <a:latin typeface="Times New Roman"/>
                        <a:cs typeface="Times New Roman"/>
                      </a:endParaRPr>
                    </a:p>
                  </a:txBody>
                  <a:tcPr marL="0" marR="0" marT="29845" marB="0">
                    <a:lnL w="12700">
                      <a:solidFill>
                        <a:srgbClr val="41709C"/>
                      </a:solidFill>
                      <a:prstDash val="solid"/>
                    </a:lnL>
                    <a:lnR w="12700">
                      <a:solidFill>
                        <a:srgbClr val="41709C"/>
                      </a:solidFill>
                      <a:prstDash val="solid"/>
                    </a:lnR>
                  </a:tcPr>
                </a:tc>
                <a:tc>
                  <a:txBody>
                    <a:bodyPr/>
                    <a:lstStyle/>
                    <a:p>
                      <a:pPr>
                        <a:lnSpc>
                          <a:spcPct val="100000"/>
                        </a:lnSpc>
                      </a:pPr>
                      <a:endParaRPr sz="1700">
                        <a:latin typeface="Times New Roman"/>
                        <a:cs typeface="Times New Roman"/>
                      </a:endParaRPr>
                    </a:p>
                  </a:txBody>
                  <a:tcPr marL="0" marR="0" marT="0" marB="0">
                    <a:lnL w="12700">
                      <a:solidFill>
                        <a:srgbClr val="41709C"/>
                      </a:solidFill>
                      <a:prstDash val="solid"/>
                    </a:lnL>
                    <a:lnR w="12700">
                      <a:solidFill>
                        <a:srgbClr val="41709C"/>
                      </a:solidFill>
                      <a:prstDash val="solid"/>
                    </a:lnR>
                  </a:tcPr>
                </a:tc>
                <a:tc>
                  <a:txBody>
                    <a:bodyPr/>
                    <a:lstStyle/>
                    <a:p>
                      <a:pPr>
                        <a:lnSpc>
                          <a:spcPct val="100000"/>
                        </a:lnSpc>
                        <a:spcBef>
                          <a:spcPts val="235"/>
                        </a:spcBef>
                      </a:pPr>
                      <a:r>
                        <a:rPr sz="2000" dirty="0">
                          <a:latin typeface="Times New Roman"/>
                          <a:cs typeface="Times New Roman"/>
                        </a:rPr>
                        <a:t>=</a:t>
                      </a:r>
                      <a:r>
                        <a:rPr sz="2000" spc="-30" dirty="0">
                          <a:latin typeface="Times New Roman"/>
                          <a:cs typeface="Times New Roman"/>
                        </a:rPr>
                        <a:t> </a:t>
                      </a:r>
                      <a:r>
                        <a:rPr sz="2000" dirty="0">
                          <a:latin typeface="Times New Roman"/>
                          <a:cs typeface="Times New Roman"/>
                        </a:rPr>
                        <a:t>BaSO</a:t>
                      </a:r>
                      <a:r>
                        <a:rPr sz="1950" baseline="-21367" dirty="0">
                          <a:latin typeface="Times New Roman"/>
                          <a:cs typeface="Times New Roman"/>
                        </a:rPr>
                        <a:t>4</a:t>
                      </a:r>
                      <a:r>
                        <a:rPr sz="2000" dirty="0">
                          <a:latin typeface="Times New Roman"/>
                          <a:cs typeface="Times New Roman"/>
                        </a:rPr>
                        <a:t>↓</a:t>
                      </a:r>
                      <a:endParaRPr sz="2000">
                        <a:latin typeface="Times New Roman"/>
                        <a:cs typeface="Times New Roman"/>
                      </a:endParaRPr>
                    </a:p>
                  </a:txBody>
                  <a:tcPr marL="0" marR="0" marT="29845" marB="0">
                    <a:lnL w="12700">
                      <a:solidFill>
                        <a:srgbClr val="41709C"/>
                      </a:solidFill>
                      <a:prstDash val="solid"/>
                    </a:lnL>
                    <a:lnR w="12700">
                      <a:solidFill>
                        <a:srgbClr val="41709C"/>
                      </a:solidFill>
                      <a:prstDash val="solid"/>
                    </a:lnR>
                  </a:tcPr>
                </a:tc>
                <a:tc>
                  <a:txBody>
                    <a:bodyPr/>
                    <a:lstStyle/>
                    <a:p>
                      <a:pPr marL="379095">
                        <a:lnSpc>
                          <a:spcPct val="100000"/>
                        </a:lnSpc>
                        <a:spcBef>
                          <a:spcPts val="235"/>
                        </a:spcBef>
                      </a:pPr>
                      <a:r>
                        <a:rPr sz="2000" dirty="0">
                          <a:latin typeface="Times New Roman"/>
                          <a:cs typeface="Times New Roman"/>
                        </a:rPr>
                        <a:t>+</a:t>
                      </a:r>
                      <a:r>
                        <a:rPr sz="2000" spc="-35" dirty="0">
                          <a:latin typeface="Times New Roman"/>
                          <a:cs typeface="Times New Roman"/>
                        </a:rPr>
                        <a:t> </a:t>
                      </a:r>
                      <a:r>
                        <a:rPr sz="2000" spc="10" dirty="0">
                          <a:latin typeface="Times New Roman"/>
                          <a:cs typeface="Times New Roman"/>
                        </a:rPr>
                        <a:t>H</a:t>
                      </a:r>
                      <a:r>
                        <a:rPr sz="1950" spc="15" baseline="-21367" dirty="0">
                          <a:latin typeface="Times New Roman"/>
                          <a:cs typeface="Times New Roman"/>
                        </a:rPr>
                        <a:t>2</a:t>
                      </a:r>
                      <a:r>
                        <a:rPr sz="2000" spc="10" dirty="0">
                          <a:latin typeface="Times New Roman"/>
                          <a:cs typeface="Times New Roman"/>
                        </a:rPr>
                        <a:t>O</a:t>
                      </a:r>
                      <a:r>
                        <a:rPr sz="1950" spc="15" baseline="-21367" dirty="0">
                          <a:latin typeface="Times New Roman"/>
                          <a:cs typeface="Times New Roman"/>
                        </a:rPr>
                        <a:t>2</a:t>
                      </a:r>
                      <a:r>
                        <a:rPr sz="1950" spc="209" baseline="-21367" dirty="0">
                          <a:latin typeface="Times New Roman"/>
                          <a:cs typeface="Times New Roman"/>
                        </a:rPr>
                        <a:t> </a:t>
                      </a:r>
                      <a:r>
                        <a:rPr sz="2000" dirty="0">
                          <a:latin typeface="Times New Roman"/>
                          <a:cs typeface="Times New Roman"/>
                        </a:rPr>
                        <a:t>(1)</a:t>
                      </a:r>
                      <a:endParaRPr sz="2000">
                        <a:latin typeface="Times New Roman"/>
                        <a:cs typeface="Times New Roman"/>
                      </a:endParaRPr>
                    </a:p>
                  </a:txBody>
                  <a:tcPr marL="0" marR="0" marT="29845" marB="0">
                    <a:lnL w="12700">
                      <a:solidFill>
                        <a:srgbClr val="41709C"/>
                      </a:solidFill>
                      <a:prstDash val="solid"/>
                    </a:lnL>
                  </a:tcPr>
                </a:tc>
              </a:tr>
              <a:tr h="2137579">
                <a:tc>
                  <a:txBody>
                    <a:bodyPr/>
                    <a:lstStyle/>
                    <a:p>
                      <a:pPr marL="371475">
                        <a:lnSpc>
                          <a:spcPct val="100000"/>
                        </a:lnSpc>
                        <a:spcBef>
                          <a:spcPts val="60"/>
                        </a:spcBef>
                      </a:pPr>
                      <a:r>
                        <a:rPr sz="2000" dirty="0">
                          <a:latin typeface="Times New Roman"/>
                          <a:cs typeface="Times New Roman"/>
                        </a:rPr>
                        <a:t>1</a:t>
                      </a:r>
                      <a:r>
                        <a:rPr sz="2000" spc="-25" dirty="0">
                          <a:latin typeface="Times New Roman"/>
                          <a:cs typeface="Times New Roman"/>
                        </a:rPr>
                        <a:t> </a:t>
                      </a:r>
                      <a:r>
                        <a:rPr sz="2000" spc="-5" dirty="0">
                          <a:latin typeface="Times New Roman"/>
                          <a:cs typeface="Times New Roman"/>
                        </a:rPr>
                        <a:t>моль</a:t>
                      </a:r>
                      <a:endParaRPr sz="2000">
                        <a:latin typeface="Times New Roman"/>
                        <a:cs typeface="Times New Roman"/>
                      </a:endParaRPr>
                    </a:p>
                    <a:p>
                      <a:pPr>
                        <a:lnSpc>
                          <a:spcPct val="100000"/>
                        </a:lnSpc>
                      </a:pPr>
                      <a:endParaRPr sz="2700">
                        <a:latin typeface="Times New Roman"/>
                        <a:cs typeface="Times New Roman"/>
                      </a:endParaRPr>
                    </a:p>
                    <a:p>
                      <a:pPr marL="435609">
                        <a:lnSpc>
                          <a:spcPct val="100000"/>
                        </a:lnSpc>
                      </a:pPr>
                      <a:r>
                        <a:rPr sz="2000" i="1" dirty="0">
                          <a:latin typeface="Times New Roman"/>
                          <a:cs typeface="Times New Roman"/>
                        </a:rPr>
                        <a:t>y</a:t>
                      </a:r>
                      <a:endParaRPr sz="2000">
                        <a:latin typeface="Times New Roman"/>
                        <a:cs typeface="Times New Roman"/>
                      </a:endParaRPr>
                    </a:p>
                    <a:p>
                      <a:pPr marL="371475">
                        <a:lnSpc>
                          <a:spcPct val="100000"/>
                        </a:lnSpc>
                        <a:spcBef>
                          <a:spcPts val="720"/>
                        </a:spcBef>
                      </a:pPr>
                      <a:r>
                        <a:rPr sz="2000" spc="-5" dirty="0">
                          <a:latin typeface="Times New Roman"/>
                          <a:cs typeface="Times New Roman"/>
                        </a:rPr>
                        <a:t>BaO</a:t>
                      </a:r>
                      <a:endParaRPr sz="2000">
                        <a:latin typeface="Times New Roman"/>
                        <a:cs typeface="Times New Roman"/>
                      </a:endParaRPr>
                    </a:p>
                    <a:p>
                      <a:pPr marL="371475">
                        <a:lnSpc>
                          <a:spcPct val="100000"/>
                        </a:lnSpc>
                        <a:spcBef>
                          <a:spcPts val="720"/>
                        </a:spcBef>
                      </a:pPr>
                      <a:r>
                        <a:rPr sz="2000" dirty="0">
                          <a:latin typeface="Times New Roman"/>
                          <a:cs typeface="Times New Roman"/>
                        </a:rPr>
                        <a:t>1</a:t>
                      </a:r>
                      <a:r>
                        <a:rPr sz="2000" spc="-25" dirty="0">
                          <a:latin typeface="Times New Roman"/>
                          <a:cs typeface="Times New Roman"/>
                        </a:rPr>
                        <a:t> </a:t>
                      </a:r>
                      <a:r>
                        <a:rPr sz="2000" spc="-5" dirty="0">
                          <a:latin typeface="Times New Roman"/>
                          <a:cs typeface="Times New Roman"/>
                        </a:rPr>
                        <a:t>моль</a:t>
                      </a:r>
                      <a:endParaRPr sz="2000">
                        <a:latin typeface="Times New Roman"/>
                        <a:cs typeface="Times New Roman"/>
                      </a:endParaRPr>
                    </a:p>
                  </a:txBody>
                  <a:tcPr marL="0" marR="0" marT="7620" marB="0">
                    <a:lnL w="12700">
                      <a:solidFill>
                        <a:srgbClr val="41709C"/>
                      </a:solidFill>
                      <a:prstDash val="solid"/>
                    </a:lnL>
                    <a:lnR w="12700">
                      <a:solidFill>
                        <a:srgbClr val="41709C"/>
                      </a:solidFill>
                      <a:prstDash val="solid"/>
                    </a:lnR>
                    <a:lnB w="12700">
                      <a:solidFill>
                        <a:srgbClr val="41709C"/>
                      </a:solidFill>
                      <a:prstDash val="solid"/>
                    </a:lnB>
                  </a:tcPr>
                </a:tc>
                <a:tc>
                  <a:txBody>
                    <a:bodyPr/>
                    <a:lstStyle/>
                    <a:p>
                      <a:pPr>
                        <a:lnSpc>
                          <a:spcPct val="100000"/>
                        </a:lnSpc>
                      </a:pPr>
                      <a:endParaRPr sz="1700">
                        <a:latin typeface="Times New Roman"/>
                        <a:cs typeface="Times New Roman"/>
                      </a:endParaRPr>
                    </a:p>
                  </a:txBody>
                  <a:tcPr marL="0" marR="0" marT="0" marB="0">
                    <a:lnL w="12700">
                      <a:solidFill>
                        <a:srgbClr val="41709C"/>
                      </a:solidFill>
                      <a:prstDash val="solid"/>
                    </a:lnL>
                    <a:lnR w="12700">
                      <a:solidFill>
                        <a:srgbClr val="41709C"/>
                      </a:solidFill>
                      <a:prstDash val="solid"/>
                    </a:lnR>
                  </a:tcPr>
                </a:tc>
                <a:tc>
                  <a:txBody>
                    <a:bodyPr/>
                    <a:lstStyle/>
                    <a:p>
                      <a:pPr marL="443230">
                        <a:lnSpc>
                          <a:spcPct val="100000"/>
                        </a:lnSpc>
                        <a:spcBef>
                          <a:spcPts val="60"/>
                        </a:spcBef>
                      </a:pPr>
                      <a:r>
                        <a:rPr sz="2000" dirty="0">
                          <a:latin typeface="Times New Roman"/>
                          <a:cs typeface="Times New Roman"/>
                        </a:rPr>
                        <a:t>1</a:t>
                      </a:r>
                      <a:r>
                        <a:rPr sz="2000" spc="-25" dirty="0">
                          <a:latin typeface="Times New Roman"/>
                          <a:cs typeface="Times New Roman"/>
                        </a:rPr>
                        <a:t> </a:t>
                      </a:r>
                      <a:r>
                        <a:rPr sz="2000" spc="-5" dirty="0">
                          <a:latin typeface="Times New Roman"/>
                          <a:cs typeface="Times New Roman"/>
                        </a:rPr>
                        <a:t>моль</a:t>
                      </a:r>
                      <a:endParaRPr sz="2000">
                        <a:latin typeface="Times New Roman"/>
                        <a:cs typeface="Times New Roman"/>
                      </a:endParaRPr>
                    </a:p>
                    <a:p>
                      <a:pPr>
                        <a:lnSpc>
                          <a:spcPct val="100000"/>
                        </a:lnSpc>
                      </a:pPr>
                      <a:endParaRPr sz="2700">
                        <a:latin typeface="Times New Roman"/>
                        <a:cs typeface="Times New Roman"/>
                      </a:endParaRPr>
                    </a:p>
                    <a:p>
                      <a:pPr marR="24130" algn="ctr">
                        <a:lnSpc>
                          <a:spcPct val="100000"/>
                        </a:lnSpc>
                      </a:pPr>
                      <a:r>
                        <a:rPr sz="2000" i="1" dirty="0">
                          <a:latin typeface="Times New Roman"/>
                          <a:cs typeface="Times New Roman"/>
                        </a:rPr>
                        <a:t>y</a:t>
                      </a:r>
                      <a:endParaRPr sz="2000">
                        <a:latin typeface="Times New Roman"/>
                        <a:cs typeface="Times New Roman"/>
                      </a:endParaRPr>
                    </a:p>
                    <a:p>
                      <a:pPr marL="62230">
                        <a:lnSpc>
                          <a:spcPct val="100000"/>
                        </a:lnSpc>
                        <a:spcBef>
                          <a:spcPts val="720"/>
                        </a:spcBef>
                      </a:pPr>
                      <a:r>
                        <a:rPr sz="2000" dirty="0">
                          <a:latin typeface="Times New Roman"/>
                          <a:cs typeface="Times New Roman"/>
                        </a:rPr>
                        <a:t>+</a:t>
                      </a:r>
                      <a:r>
                        <a:rPr sz="2000" spc="-110" dirty="0">
                          <a:latin typeface="Times New Roman"/>
                          <a:cs typeface="Times New Roman"/>
                        </a:rPr>
                        <a:t> </a:t>
                      </a:r>
                      <a:r>
                        <a:rPr sz="2000" spc="10" dirty="0">
                          <a:latin typeface="Times New Roman"/>
                          <a:cs typeface="Times New Roman"/>
                        </a:rPr>
                        <a:t>H</a:t>
                      </a:r>
                      <a:r>
                        <a:rPr sz="1950" spc="15" baseline="-21367" dirty="0">
                          <a:latin typeface="Times New Roman"/>
                          <a:cs typeface="Times New Roman"/>
                        </a:rPr>
                        <a:t>2</a:t>
                      </a:r>
                      <a:r>
                        <a:rPr sz="2000" spc="10" dirty="0">
                          <a:latin typeface="Times New Roman"/>
                          <a:cs typeface="Times New Roman"/>
                        </a:rPr>
                        <a:t>SO</a:t>
                      </a:r>
                      <a:r>
                        <a:rPr sz="1950" spc="15" baseline="-21367" dirty="0">
                          <a:latin typeface="Times New Roman"/>
                          <a:cs typeface="Times New Roman"/>
                        </a:rPr>
                        <a:t>4</a:t>
                      </a:r>
                      <a:endParaRPr sz="1950" baseline="-21367">
                        <a:latin typeface="Times New Roman"/>
                        <a:cs typeface="Times New Roman"/>
                      </a:endParaRPr>
                    </a:p>
                    <a:p>
                      <a:pPr marL="252729">
                        <a:lnSpc>
                          <a:spcPct val="100000"/>
                        </a:lnSpc>
                        <a:spcBef>
                          <a:spcPts val="720"/>
                        </a:spcBef>
                      </a:pPr>
                      <a:r>
                        <a:rPr sz="2000" dirty="0">
                          <a:latin typeface="Times New Roman"/>
                          <a:cs typeface="Times New Roman"/>
                        </a:rPr>
                        <a:t>1</a:t>
                      </a:r>
                      <a:r>
                        <a:rPr sz="2000" spc="-90" dirty="0">
                          <a:latin typeface="Times New Roman"/>
                          <a:cs typeface="Times New Roman"/>
                        </a:rPr>
                        <a:t> </a:t>
                      </a:r>
                      <a:r>
                        <a:rPr sz="2000" spc="-5" dirty="0">
                          <a:latin typeface="Times New Roman"/>
                          <a:cs typeface="Times New Roman"/>
                        </a:rPr>
                        <a:t>моль</a:t>
                      </a:r>
                      <a:endParaRPr sz="2000">
                        <a:latin typeface="Times New Roman"/>
                        <a:cs typeface="Times New Roman"/>
                      </a:endParaRPr>
                    </a:p>
                  </a:txBody>
                  <a:tcPr marL="0" marR="0" marT="7620" marB="0">
                    <a:lnL w="12700">
                      <a:solidFill>
                        <a:srgbClr val="41709C"/>
                      </a:solidFill>
                      <a:prstDash val="solid"/>
                    </a:lnL>
                    <a:lnR w="12700">
                      <a:solidFill>
                        <a:srgbClr val="41709C"/>
                      </a:solidFill>
                      <a:prstDash val="solid"/>
                    </a:lnR>
                    <a:lnB w="12700">
                      <a:solidFill>
                        <a:srgbClr val="41709C"/>
                      </a:solidFill>
                      <a:prstDash val="solid"/>
                    </a:lnB>
                  </a:tcPr>
                </a:tc>
                <a:tc>
                  <a:txBody>
                    <a:bodyPr/>
                    <a:lstStyle/>
                    <a:p>
                      <a:pPr>
                        <a:lnSpc>
                          <a:spcPct val="100000"/>
                        </a:lnSpc>
                      </a:pPr>
                      <a:endParaRPr sz="1700">
                        <a:latin typeface="Times New Roman"/>
                        <a:cs typeface="Times New Roman"/>
                      </a:endParaRPr>
                    </a:p>
                  </a:txBody>
                  <a:tcPr marL="0" marR="0" marT="0" marB="0">
                    <a:lnL w="12700">
                      <a:solidFill>
                        <a:srgbClr val="41709C"/>
                      </a:solidFill>
                      <a:prstDash val="solid"/>
                    </a:lnL>
                    <a:lnR w="12700">
                      <a:solidFill>
                        <a:srgbClr val="41709C"/>
                      </a:solidFill>
                      <a:prstDash val="solid"/>
                    </a:lnR>
                  </a:tcPr>
                </a:tc>
                <a:tc>
                  <a:txBody>
                    <a:bodyPr/>
                    <a:lstStyle/>
                    <a:p>
                      <a:pPr marL="185420">
                        <a:lnSpc>
                          <a:spcPct val="100000"/>
                        </a:lnSpc>
                        <a:spcBef>
                          <a:spcPts val="60"/>
                        </a:spcBef>
                      </a:pPr>
                      <a:r>
                        <a:rPr sz="2000" dirty="0">
                          <a:latin typeface="Times New Roman"/>
                          <a:cs typeface="Times New Roman"/>
                        </a:rPr>
                        <a:t>1</a:t>
                      </a:r>
                      <a:r>
                        <a:rPr sz="2000" spc="-25" dirty="0">
                          <a:latin typeface="Times New Roman"/>
                          <a:cs typeface="Times New Roman"/>
                        </a:rPr>
                        <a:t> </a:t>
                      </a:r>
                      <a:r>
                        <a:rPr sz="2000" spc="-5" dirty="0">
                          <a:latin typeface="Times New Roman"/>
                          <a:cs typeface="Times New Roman"/>
                        </a:rPr>
                        <a:t>моль</a:t>
                      </a:r>
                      <a:endParaRPr sz="2000">
                        <a:latin typeface="Times New Roman"/>
                        <a:cs typeface="Times New Roman"/>
                      </a:endParaRPr>
                    </a:p>
                    <a:p>
                      <a:pPr>
                        <a:lnSpc>
                          <a:spcPct val="100000"/>
                        </a:lnSpc>
                      </a:pPr>
                      <a:endParaRPr sz="2700">
                        <a:latin typeface="Times New Roman"/>
                        <a:cs typeface="Times New Roman"/>
                      </a:endParaRPr>
                    </a:p>
                    <a:p>
                      <a:pPr marL="375920">
                        <a:lnSpc>
                          <a:spcPct val="100000"/>
                        </a:lnSpc>
                      </a:pPr>
                      <a:r>
                        <a:rPr sz="2000" i="1" dirty="0">
                          <a:latin typeface="Times New Roman"/>
                          <a:cs typeface="Times New Roman"/>
                        </a:rPr>
                        <a:t>y</a:t>
                      </a:r>
                      <a:endParaRPr sz="2000">
                        <a:latin typeface="Times New Roman"/>
                        <a:cs typeface="Times New Roman"/>
                      </a:endParaRPr>
                    </a:p>
                    <a:p>
                      <a:pPr>
                        <a:lnSpc>
                          <a:spcPct val="100000"/>
                        </a:lnSpc>
                        <a:spcBef>
                          <a:spcPts val="720"/>
                        </a:spcBef>
                      </a:pPr>
                      <a:r>
                        <a:rPr sz="2000" dirty="0">
                          <a:latin typeface="Times New Roman"/>
                          <a:cs typeface="Times New Roman"/>
                        </a:rPr>
                        <a:t>=</a:t>
                      </a:r>
                      <a:r>
                        <a:rPr sz="2000" spc="-114" dirty="0">
                          <a:latin typeface="Times New Roman"/>
                          <a:cs typeface="Times New Roman"/>
                        </a:rPr>
                        <a:t> </a:t>
                      </a:r>
                      <a:r>
                        <a:rPr sz="2000" spc="5" dirty="0">
                          <a:latin typeface="Times New Roman"/>
                          <a:cs typeface="Times New Roman"/>
                        </a:rPr>
                        <a:t>BaSO</a:t>
                      </a:r>
                      <a:r>
                        <a:rPr sz="1950" spc="7" baseline="-21367" dirty="0">
                          <a:latin typeface="Times New Roman"/>
                          <a:cs typeface="Times New Roman"/>
                        </a:rPr>
                        <a:t>4</a:t>
                      </a:r>
                      <a:r>
                        <a:rPr sz="2000" spc="5" dirty="0">
                          <a:latin typeface="Times New Roman"/>
                          <a:cs typeface="Times New Roman"/>
                        </a:rPr>
                        <a:t>↓</a:t>
                      </a:r>
                      <a:endParaRPr sz="2000">
                        <a:latin typeface="Times New Roman"/>
                        <a:cs typeface="Times New Roman"/>
                      </a:endParaRPr>
                    </a:p>
                    <a:p>
                      <a:pPr marL="185420">
                        <a:lnSpc>
                          <a:spcPct val="100000"/>
                        </a:lnSpc>
                        <a:spcBef>
                          <a:spcPts val="720"/>
                        </a:spcBef>
                      </a:pPr>
                      <a:r>
                        <a:rPr sz="2000" dirty="0">
                          <a:latin typeface="Times New Roman"/>
                          <a:cs typeface="Times New Roman"/>
                        </a:rPr>
                        <a:t>1</a:t>
                      </a:r>
                      <a:r>
                        <a:rPr sz="2000" spc="-90" dirty="0">
                          <a:latin typeface="Times New Roman"/>
                          <a:cs typeface="Times New Roman"/>
                        </a:rPr>
                        <a:t> </a:t>
                      </a:r>
                      <a:r>
                        <a:rPr sz="2000" spc="-5" dirty="0">
                          <a:latin typeface="Times New Roman"/>
                          <a:cs typeface="Times New Roman"/>
                        </a:rPr>
                        <a:t>моль</a:t>
                      </a:r>
                      <a:endParaRPr sz="2000">
                        <a:latin typeface="Times New Roman"/>
                        <a:cs typeface="Times New Roman"/>
                      </a:endParaRPr>
                    </a:p>
                  </a:txBody>
                  <a:tcPr marL="0" marR="0" marT="7620" marB="0">
                    <a:lnL w="12700">
                      <a:solidFill>
                        <a:srgbClr val="41709C"/>
                      </a:solidFill>
                      <a:prstDash val="solid"/>
                    </a:lnL>
                    <a:lnR w="12700">
                      <a:solidFill>
                        <a:srgbClr val="41709C"/>
                      </a:solidFill>
                      <a:prstDash val="solid"/>
                    </a:lnR>
                    <a:lnB w="12700">
                      <a:solidFill>
                        <a:srgbClr val="41709C"/>
                      </a:solidFill>
                      <a:prstDash val="solid"/>
                    </a:lnB>
                  </a:tcPr>
                </a:tc>
                <a:tc>
                  <a:txBody>
                    <a:bodyPr/>
                    <a:lstStyle/>
                    <a:p>
                      <a:pPr marL="569595">
                        <a:lnSpc>
                          <a:spcPct val="100000"/>
                        </a:lnSpc>
                        <a:spcBef>
                          <a:spcPts val="60"/>
                        </a:spcBef>
                      </a:pPr>
                      <a:r>
                        <a:rPr sz="2000" dirty="0">
                          <a:latin typeface="Times New Roman"/>
                          <a:cs typeface="Times New Roman"/>
                        </a:rPr>
                        <a:t>1</a:t>
                      </a:r>
                      <a:r>
                        <a:rPr sz="2000" spc="-20" dirty="0">
                          <a:latin typeface="Times New Roman"/>
                          <a:cs typeface="Times New Roman"/>
                        </a:rPr>
                        <a:t> </a:t>
                      </a:r>
                      <a:r>
                        <a:rPr sz="2000" spc="-5" dirty="0">
                          <a:latin typeface="Times New Roman"/>
                          <a:cs typeface="Times New Roman"/>
                        </a:rPr>
                        <a:t>моль</a:t>
                      </a:r>
                      <a:endParaRPr sz="2000">
                        <a:latin typeface="Times New Roman"/>
                        <a:cs typeface="Times New Roman"/>
                      </a:endParaRPr>
                    </a:p>
                    <a:p>
                      <a:pPr>
                        <a:lnSpc>
                          <a:spcPct val="100000"/>
                        </a:lnSpc>
                      </a:pPr>
                      <a:endParaRPr sz="2200">
                        <a:latin typeface="Times New Roman"/>
                        <a:cs typeface="Times New Roman"/>
                      </a:endParaRPr>
                    </a:p>
                    <a:p>
                      <a:pPr>
                        <a:lnSpc>
                          <a:spcPct val="100000"/>
                        </a:lnSpc>
                        <a:spcBef>
                          <a:spcPts val="15"/>
                        </a:spcBef>
                      </a:pPr>
                      <a:endParaRPr sz="3200">
                        <a:latin typeface="Times New Roman"/>
                        <a:cs typeface="Times New Roman"/>
                      </a:endParaRPr>
                    </a:p>
                    <a:p>
                      <a:pPr marL="379095">
                        <a:lnSpc>
                          <a:spcPct val="100000"/>
                        </a:lnSpc>
                        <a:tabLst>
                          <a:tab pos="1292225" algn="l"/>
                        </a:tabLst>
                      </a:pPr>
                      <a:r>
                        <a:rPr sz="2000" dirty="0">
                          <a:latin typeface="Times New Roman"/>
                          <a:cs typeface="Times New Roman"/>
                        </a:rPr>
                        <a:t>+</a:t>
                      </a:r>
                      <a:r>
                        <a:rPr sz="2000" spc="-15" dirty="0">
                          <a:latin typeface="Times New Roman"/>
                          <a:cs typeface="Times New Roman"/>
                        </a:rPr>
                        <a:t> </a:t>
                      </a:r>
                      <a:r>
                        <a:rPr sz="2000" spc="10" dirty="0">
                          <a:latin typeface="Times New Roman"/>
                          <a:cs typeface="Times New Roman"/>
                        </a:rPr>
                        <a:t>H</a:t>
                      </a:r>
                      <a:r>
                        <a:rPr sz="1950" spc="15" baseline="-21367" dirty="0">
                          <a:latin typeface="Times New Roman"/>
                          <a:cs typeface="Times New Roman"/>
                        </a:rPr>
                        <a:t>2</a:t>
                      </a:r>
                      <a:r>
                        <a:rPr sz="2000" spc="10" dirty="0">
                          <a:latin typeface="Times New Roman"/>
                          <a:cs typeface="Times New Roman"/>
                        </a:rPr>
                        <a:t>O	</a:t>
                      </a:r>
                      <a:r>
                        <a:rPr sz="2000" dirty="0">
                          <a:latin typeface="Times New Roman"/>
                          <a:cs typeface="Times New Roman"/>
                        </a:rPr>
                        <a:t>(2)</a:t>
                      </a:r>
                      <a:endParaRPr sz="2000">
                        <a:latin typeface="Times New Roman"/>
                        <a:cs typeface="Times New Roman"/>
                      </a:endParaRPr>
                    </a:p>
                  </a:txBody>
                  <a:tcPr marL="0" marR="0" marT="7620" marB="0">
                    <a:lnL w="12700">
                      <a:solidFill>
                        <a:srgbClr val="41709C"/>
                      </a:solidFill>
                      <a:prstDash val="solid"/>
                    </a:lnL>
                  </a:tcPr>
                </a:tc>
              </a:tr>
            </a:tbl>
          </a:graphicData>
        </a:graphic>
      </p:graphicFrame>
      <p:sp>
        <p:nvSpPr>
          <p:cNvPr id="3" name="object 3"/>
          <p:cNvSpPr txBox="1"/>
          <p:nvPr/>
        </p:nvSpPr>
        <p:spPr>
          <a:xfrm>
            <a:off x="6455028" y="808101"/>
            <a:ext cx="3277870" cy="574040"/>
          </a:xfrm>
          <a:prstGeom prst="rect">
            <a:avLst/>
          </a:prstGeom>
        </p:spPr>
        <p:txBody>
          <a:bodyPr vert="horz" wrap="square" lIns="0" tIns="12700" rIns="0" bIns="0" rtlCol="0">
            <a:spAutoFit/>
          </a:bodyPr>
          <a:lstStyle/>
          <a:p>
            <a:pPr marL="38100" marR="30480">
              <a:lnSpc>
                <a:spcPct val="100000"/>
              </a:lnSpc>
              <a:spcBef>
                <a:spcPts val="100"/>
              </a:spcBef>
            </a:pPr>
            <a:r>
              <a:rPr sz="1800" dirty="0">
                <a:latin typeface="Calibri"/>
                <a:cs typeface="Calibri"/>
              </a:rPr>
              <a:t>BaO</a:t>
            </a:r>
            <a:r>
              <a:rPr sz="1800" baseline="-20833" dirty="0">
                <a:latin typeface="Calibri"/>
                <a:cs typeface="Calibri"/>
              </a:rPr>
              <a:t>2</a:t>
            </a:r>
            <a:r>
              <a:rPr sz="1800" spc="165" baseline="-20833" dirty="0">
                <a:latin typeface="Calibri"/>
                <a:cs typeface="Calibri"/>
              </a:rPr>
              <a:t> </a:t>
            </a:r>
            <a:r>
              <a:rPr sz="1800" dirty="0">
                <a:latin typeface="Calibri"/>
                <a:cs typeface="Calibri"/>
              </a:rPr>
              <a:t>+</a:t>
            </a:r>
            <a:r>
              <a:rPr sz="1800" spc="5" dirty="0">
                <a:latin typeface="Calibri"/>
                <a:cs typeface="Calibri"/>
              </a:rPr>
              <a:t> </a:t>
            </a:r>
            <a:r>
              <a:rPr sz="1800" spc="-5" dirty="0">
                <a:latin typeface="Calibri"/>
                <a:cs typeface="Calibri"/>
              </a:rPr>
              <a:t>H</a:t>
            </a:r>
            <a:r>
              <a:rPr sz="1800" spc="-7" baseline="-20833" dirty="0">
                <a:latin typeface="Calibri"/>
                <a:cs typeface="Calibri"/>
              </a:rPr>
              <a:t>2</a:t>
            </a:r>
            <a:r>
              <a:rPr sz="1800" spc="-5" dirty="0">
                <a:latin typeface="Calibri"/>
                <a:cs typeface="Calibri"/>
              </a:rPr>
              <a:t>SO</a:t>
            </a:r>
            <a:r>
              <a:rPr sz="1800" spc="-7" baseline="-20833" dirty="0">
                <a:latin typeface="Calibri"/>
                <a:cs typeface="Calibri"/>
              </a:rPr>
              <a:t>4</a:t>
            </a:r>
            <a:r>
              <a:rPr sz="1800" spc="209" baseline="-20833" dirty="0">
                <a:latin typeface="Calibri"/>
                <a:cs typeface="Calibri"/>
              </a:rPr>
              <a:t> </a:t>
            </a:r>
            <a:r>
              <a:rPr sz="1800" dirty="0">
                <a:latin typeface="Calibri"/>
                <a:cs typeface="Calibri"/>
              </a:rPr>
              <a:t>=</a:t>
            </a:r>
            <a:r>
              <a:rPr sz="1800" spc="-15" dirty="0">
                <a:latin typeface="Calibri"/>
                <a:cs typeface="Calibri"/>
              </a:rPr>
              <a:t> </a:t>
            </a:r>
            <a:r>
              <a:rPr sz="1800" dirty="0">
                <a:latin typeface="Calibri"/>
                <a:cs typeface="Calibri"/>
              </a:rPr>
              <a:t>BaSO</a:t>
            </a:r>
            <a:r>
              <a:rPr sz="1800" baseline="-20833" dirty="0">
                <a:latin typeface="Calibri"/>
                <a:cs typeface="Calibri"/>
              </a:rPr>
              <a:t>4</a:t>
            </a:r>
            <a:r>
              <a:rPr sz="1800" dirty="0">
                <a:latin typeface="Calibri"/>
                <a:cs typeface="Calibri"/>
              </a:rPr>
              <a:t>↓</a:t>
            </a:r>
            <a:r>
              <a:rPr sz="1800" spc="-20" dirty="0">
                <a:latin typeface="Calibri"/>
                <a:cs typeface="Calibri"/>
              </a:rPr>
              <a:t> </a:t>
            </a:r>
            <a:r>
              <a:rPr sz="1800" dirty="0">
                <a:latin typeface="Calibri"/>
                <a:cs typeface="Calibri"/>
              </a:rPr>
              <a:t>+</a:t>
            </a:r>
            <a:r>
              <a:rPr sz="1800" spc="-10" dirty="0">
                <a:latin typeface="Calibri"/>
                <a:cs typeface="Calibri"/>
              </a:rPr>
              <a:t> </a:t>
            </a:r>
            <a:r>
              <a:rPr sz="1800" spc="-5" dirty="0">
                <a:latin typeface="Calibri"/>
                <a:cs typeface="Calibri"/>
              </a:rPr>
              <a:t>H</a:t>
            </a:r>
            <a:r>
              <a:rPr sz="1800" spc="-7" baseline="-20833" dirty="0">
                <a:latin typeface="Calibri"/>
                <a:cs typeface="Calibri"/>
              </a:rPr>
              <a:t>2</a:t>
            </a:r>
            <a:r>
              <a:rPr sz="1800" spc="-5" dirty="0">
                <a:latin typeface="Calibri"/>
                <a:cs typeface="Calibri"/>
              </a:rPr>
              <a:t>O</a:t>
            </a:r>
            <a:r>
              <a:rPr sz="1800" spc="-7" baseline="-20833" dirty="0">
                <a:latin typeface="Calibri"/>
                <a:cs typeface="Calibri"/>
              </a:rPr>
              <a:t>2</a:t>
            </a:r>
            <a:r>
              <a:rPr sz="1800" spc="202" baseline="-20833" dirty="0">
                <a:latin typeface="Calibri"/>
                <a:cs typeface="Calibri"/>
              </a:rPr>
              <a:t> </a:t>
            </a:r>
            <a:r>
              <a:rPr sz="1800" spc="-5" dirty="0">
                <a:latin typeface="Calibri"/>
                <a:cs typeface="Calibri"/>
              </a:rPr>
              <a:t>(1) </a:t>
            </a:r>
            <a:r>
              <a:rPr sz="1800" spc="-390" dirty="0">
                <a:latin typeface="Calibri"/>
                <a:cs typeface="Calibri"/>
              </a:rPr>
              <a:t> </a:t>
            </a:r>
            <a:r>
              <a:rPr sz="1800" dirty="0">
                <a:latin typeface="Calibri"/>
                <a:cs typeface="Calibri"/>
              </a:rPr>
              <a:t>BaO</a:t>
            </a:r>
            <a:r>
              <a:rPr sz="1800" spc="-25" dirty="0">
                <a:latin typeface="Calibri"/>
                <a:cs typeface="Calibri"/>
              </a:rPr>
              <a:t> </a:t>
            </a:r>
            <a:r>
              <a:rPr sz="1800" dirty="0">
                <a:latin typeface="Calibri"/>
                <a:cs typeface="Calibri"/>
              </a:rPr>
              <a:t>+</a:t>
            </a:r>
            <a:r>
              <a:rPr sz="1800" spc="10" dirty="0">
                <a:latin typeface="Calibri"/>
                <a:cs typeface="Calibri"/>
              </a:rPr>
              <a:t> </a:t>
            </a:r>
            <a:r>
              <a:rPr sz="1800" spc="-5" dirty="0">
                <a:latin typeface="Calibri"/>
                <a:cs typeface="Calibri"/>
              </a:rPr>
              <a:t>H</a:t>
            </a:r>
            <a:r>
              <a:rPr sz="1800" spc="-7" baseline="-20833" dirty="0">
                <a:latin typeface="Calibri"/>
                <a:cs typeface="Calibri"/>
              </a:rPr>
              <a:t>2</a:t>
            </a:r>
            <a:r>
              <a:rPr sz="1800" spc="-5" dirty="0">
                <a:latin typeface="Calibri"/>
                <a:cs typeface="Calibri"/>
              </a:rPr>
              <a:t>SO</a:t>
            </a:r>
            <a:r>
              <a:rPr sz="1800" spc="-7" baseline="-20833" dirty="0">
                <a:latin typeface="Calibri"/>
                <a:cs typeface="Calibri"/>
              </a:rPr>
              <a:t>4</a:t>
            </a:r>
            <a:r>
              <a:rPr sz="1800" spc="217" baseline="-20833" dirty="0">
                <a:latin typeface="Calibri"/>
                <a:cs typeface="Calibri"/>
              </a:rPr>
              <a:t> </a:t>
            </a:r>
            <a:r>
              <a:rPr sz="1800" dirty="0">
                <a:latin typeface="Calibri"/>
                <a:cs typeface="Calibri"/>
              </a:rPr>
              <a:t>=</a:t>
            </a:r>
            <a:r>
              <a:rPr sz="1800" spc="-5" dirty="0">
                <a:latin typeface="Calibri"/>
                <a:cs typeface="Calibri"/>
              </a:rPr>
              <a:t> BaSO</a:t>
            </a:r>
            <a:r>
              <a:rPr sz="1800" spc="-7" baseline="-20833" dirty="0">
                <a:latin typeface="Calibri"/>
                <a:cs typeface="Calibri"/>
              </a:rPr>
              <a:t>4</a:t>
            </a:r>
            <a:r>
              <a:rPr sz="1800" spc="-5" dirty="0">
                <a:latin typeface="Calibri"/>
                <a:cs typeface="Calibri"/>
              </a:rPr>
              <a:t>↓</a:t>
            </a:r>
            <a:r>
              <a:rPr sz="1800" spc="-15" dirty="0">
                <a:latin typeface="Calibri"/>
                <a:cs typeface="Calibri"/>
              </a:rPr>
              <a:t> </a:t>
            </a:r>
            <a:r>
              <a:rPr sz="1800" dirty="0">
                <a:latin typeface="Calibri"/>
                <a:cs typeface="Calibri"/>
              </a:rPr>
              <a:t>+ </a:t>
            </a:r>
            <a:r>
              <a:rPr sz="1800" spc="-5" dirty="0">
                <a:latin typeface="Calibri"/>
                <a:cs typeface="Calibri"/>
              </a:rPr>
              <a:t>H</a:t>
            </a:r>
            <a:r>
              <a:rPr sz="1800" spc="-7" baseline="-20833" dirty="0">
                <a:latin typeface="Calibri"/>
                <a:cs typeface="Calibri"/>
              </a:rPr>
              <a:t>2</a:t>
            </a:r>
            <a:r>
              <a:rPr sz="1800" spc="-5" dirty="0">
                <a:latin typeface="Calibri"/>
                <a:cs typeface="Calibri"/>
              </a:rPr>
              <a:t>O</a:t>
            </a:r>
            <a:r>
              <a:rPr sz="1800" dirty="0">
                <a:latin typeface="Calibri"/>
                <a:cs typeface="Calibri"/>
              </a:rPr>
              <a:t> </a:t>
            </a:r>
            <a:r>
              <a:rPr sz="1800" spc="-5" dirty="0">
                <a:latin typeface="Calibri"/>
                <a:cs typeface="Calibri"/>
              </a:rPr>
              <a:t>(2)</a:t>
            </a:r>
            <a:endParaRPr sz="1800">
              <a:latin typeface="Calibri"/>
              <a:cs typeface="Calibri"/>
            </a:endParaRPr>
          </a:p>
        </p:txBody>
      </p:sp>
      <p:sp>
        <p:nvSpPr>
          <p:cNvPr id="4" name="object 4"/>
          <p:cNvSpPr txBox="1"/>
          <p:nvPr/>
        </p:nvSpPr>
        <p:spPr>
          <a:xfrm>
            <a:off x="4236211" y="1361008"/>
            <a:ext cx="617855" cy="269240"/>
          </a:xfrm>
          <a:prstGeom prst="rect">
            <a:avLst/>
          </a:prstGeom>
        </p:spPr>
        <p:txBody>
          <a:bodyPr vert="horz" wrap="square" lIns="0" tIns="12065" rIns="0" bIns="0" rtlCol="0">
            <a:spAutoFit/>
          </a:bodyPr>
          <a:lstStyle/>
          <a:p>
            <a:pPr marL="12700">
              <a:lnSpc>
                <a:spcPct val="100000"/>
              </a:lnSpc>
              <a:spcBef>
                <a:spcPts val="95"/>
              </a:spcBef>
              <a:tabLst>
                <a:tab pos="502920" algn="l"/>
              </a:tabLst>
            </a:pPr>
            <a:r>
              <a:rPr sz="1600" spc="-5" dirty="0">
                <a:latin typeface="Times New Roman"/>
                <a:cs typeface="Times New Roman"/>
              </a:rPr>
              <a:t>2	4</a:t>
            </a:r>
            <a:endParaRPr sz="1600">
              <a:latin typeface="Times New Roman"/>
              <a:cs typeface="Times New Roman"/>
            </a:endParaRPr>
          </a:p>
        </p:txBody>
      </p:sp>
      <p:sp>
        <p:nvSpPr>
          <p:cNvPr id="5" name="object 5"/>
          <p:cNvSpPr txBox="1"/>
          <p:nvPr/>
        </p:nvSpPr>
        <p:spPr>
          <a:xfrm>
            <a:off x="923950" y="1184224"/>
            <a:ext cx="4015740" cy="391795"/>
          </a:xfrm>
          <a:prstGeom prst="rect">
            <a:avLst/>
          </a:prstGeom>
        </p:spPr>
        <p:txBody>
          <a:bodyPr vert="horz" wrap="square" lIns="0" tIns="12700" rIns="0" bIns="0" rtlCol="0">
            <a:spAutoFit/>
          </a:bodyPr>
          <a:lstStyle/>
          <a:p>
            <a:pPr marL="12700">
              <a:lnSpc>
                <a:spcPct val="100000"/>
              </a:lnSpc>
              <a:spcBef>
                <a:spcPts val="100"/>
              </a:spcBef>
            </a:pPr>
            <a:r>
              <a:rPr sz="2400" dirty="0">
                <a:latin typeface="Times New Roman"/>
                <a:cs typeface="Times New Roman"/>
              </a:rPr>
              <a:t>1)</a:t>
            </a:r>
            <a:r>
              <a:rPr sz="2400" spc="-10" dirty="0">
                <a:latin typeface="Times New Roman"/>
                <a:cs typeface="Times New Roman"/>
              </a:rPr>
              <a:t> </a:t>
            </a:r>
            <a:r>
              <a:rPr sz="2400" spc="-30" dirty="0">
                <a:latin typeface="Times New Roman"/>
                <a:cs typeface="Times New Roman"/>
              </a:rPr>
              <a:t>Находим</a:t>
            </a:r>
            <a:r>
              <a:rPr sz="2400" spc="5" dirty="0">
                <a:latin typeface="Times New Roman"/>
                <a:cs typeface="Times New Roman"/>
              </a:rPr>
              <a:t> </a:t>
            </a:r>
            <a:r>
              <a:rPr sz="2400" spc="-15" dirty="0">
                <a:latin typeface="Times New Roman"/>
                <a:cs typeface="Times New Roman"/>
              </a:rPr>
              <a:t>количество</a:t>
            </a:r>
            <a:r>
              <a:rPr sz="2400" dirty="0">
                <a:latin typeface="Times New Roman"/>
                <a:cs typeface="Times New Roman"/>
              </a:rPr>
              <a:t> H</a:t>
            </a:r>
            <a:r>
              <a:rPr sz="2400" spc="185" dirty="0">
                <a:latin typeface="Times New Roman"/>
                <a:cs typeface="Times New Roman"/>
              </a:rPr>
              <a:t> </a:t>
            </a:r>
            <a:r>
              <a:rPr sz="2400" spc="-5" dirty="0">
                <a:latin typeface="Times New Roman"/>
                <a:cs typeface="Times New Roman"/>
              </a:rPr>
              <a:t>SO</a:t>
            </a:r>
            <a:r>
              <a:rPr sz="2400" spc="185" dirty="0">
                <a:latin typeface="Times New Roman"/>
                <a:cs typeface="Times New Roman"/>
              </a:rPr>
              <a:t> </a:t>
            </a:r>
            <a:r>
              <a:rPr sz="2400" dirty="0">
                <a:latin typeface="Times New Roman"/>
                <a:cs typeface="Times New Roman"/>
              </a:rPr>
              <a:t>:</a:t>
            </a:r>
            <a:endParaRPr sz="2400">
              <a:latin typeface="Times New Roman"/>
              <a:cs typeface="Times New Roman"/>
            </a:endParaRPr>
          </a:p>
        </p:txBody>
      </p:sp>
      <p:sp>
        <p:nvSpPr>
          <p:cNvPr id="6" name="object 6"/>
          <p:cNvSpPr txBox="1"/>
          <p:nvPr/>
        </p:nvSpPr>
        <p:spPr>
          <a:xfrm>
            <a:off x="885850" y="1550289"/>
            <a:ext cx="9333230" cy="1122680"/>
          </a:xfrm>
          <a:prstGeom prst="rect">
            <a:avLst/>
          </a:prstGeom>
        </p:spPr>
        <p:txBody>
          <a:bodyPr vert="horz" wrap="square" lIns="0" tIns="12700" rIns="0" bIns="0" rtlCol="0">
            <a:spAutoFit/>
          </a:bodyPr>
          <a:lstStyle/>
          <a:p>
            <a:pPr marL="279400">
              <a:lnSpc>
                <a:spcPct val="100000"/>
              </a:lnSpc>
              <a:spcBef>
                <a:spcPts val="100"/>
              </a:spcBef>
            </a:pPr>
            <a:r>
              <a:rPr sz="2400" spc="-5" dirty="0">
                <a:latin typeface="Times New Roman"/>
                <a:cs typeface="Times New Roman"/>
              </a:rPr>
              <a:t>m(H</a:t>
            </a:r>
            <a:r>
              <a:rPr sz="2400" spc="-7" baseline="-20833" dirty="0">
                <a:latin typeface="Times New Roman"/>
                <a:cs typeface="Times New Roman"/>
              </a:rPr>
              <a:t>2</a:t>
            </a:r>
            <a:r>
              <a:rPr sz="2400" spc="-5" dirty="0">
                <a:latin typeface="Times New Roman"/>
                <a:cs typeface="Times New Roman"/>
              </a:rPr>
              <a:t>SO</a:t>
            </a:r>
            <a:r>
              <a:rPr sz="2400" spc="-7" baseline="-20833" dirty="0">
                <a:latin typeface="Times New Roman"/>
                <a:cs typeface="Times New Roman"/>
              </a:rPr>
              <a:t>4</a:t>
            </a:r>
            <a:r>
              <a:rPr sz="2400" spc="-5" dirty="0">
                <a:latin typeface="Times New Roman"/>
                <a:cs typeface="Times New Roman"/>
              </a:rPr>
              <a:t>)</a:t>
            </a:r>
            <a:r>
              <a:rPr sz="2400" spc="15" dirty="0">
                <a:latin typeface="Times New Roman"/>
                <a:cs typeface="Times New Roman"/>
              </a:rPr>
              <a:t> </a:t>
            </a:r>
            <a:r>
              <a:rPr sz="2400" dirty="0">
                <a:latin typeface="Times New Roman"/>
                <a:cs typeface="Times New Roman"/>
              </a:rPr>
              <a:t>=</a:t>
            </a:r>
            <a:r>
              <a:rPr sz="2400" spc="-20" dirty="0">
                <a:latin typeface="Times New Roman"/>
                <a:cs typeface="Times New Roman"/>
              </a:rPr>
              <a:t> </a:t>
            </a:r>
            <a:r>
              <a:rPr sz="2400" dirty="0">
                <a:latin typeface="Times New Roman"/>
                <a:cs typeface="Times New Roman"/>
              </a:rPr>
              <a:t>0,2∙490</a:t>
            </a:r>
            <a:r>
              <a:rPr sz="2400" spc="-25" dirty="0">
                <a:latin typeface="Times New Roman"/>
                <a:cs typeface="Times New Roman"/>
              </a:rPr>
              <a:t> </a:t>
            </a:r>
            <a:r>
              <a:rPr sz="2400" dirty="0">
                <a:latin typeface="Times New Roman"/>
                <a:cs typeface="Times New Roman"/>
              </a:rPr>
              <a:t>=</a:t>
            </a:r>
            <a:r>
              <a:rPr sz="2400" spc="-5" dirty="0">
                <a:latin typeface="Times New Roman"/>
                <a:cs typeface="Times New Roman"/>
              </a:rPr>
              <a:t> </a:t>
            </a:r>
            <a:r>
              <a:rPr sz="2400" dirty="0">
                <a:latin typeface="Times New Roman"/>
                <a:cs typeface="Times New Roman"/>
              </a:rPr>
              <a:t>98</a:t>
            </a:r>
            <a:r>
              <a:rPr sz="2400" spc="-10" dirty="0">
                <a:latin typeface="Times New Roman"/>
                <a:cs typeface="Times New Roman"/>
              </a:rPr>
              <a:t> </a:t>
            </a:r>
            <a:r>
              <a:rPr sz="2400" dirty="0">
                <a:latin typeface="Times New Roman"/>
                <a:cs typeface="Times New Roman"/>
              </a:rPr>
              <a:t>г</a:t>
            </a:r>
            <a:endParaRPr sz="2400">
              <a:latin typeface="Times New Roman"/>
              <a:cs typeface="Times New Roman"/>
            </a:endParaRPr>
          </a:p>
          <a:p>
            <a:pPr marL="279400">
              <a:lnSpc>
                <a:spcPct val="100000"/>
              </a:lnSpc>
            </a:pPr>
            <a:r>
              <a:rPr sz="2400" spc="-5" dirty="0">
                <a:latin typeface="Times New Roman"/>
                <a:cs typeface="Times New Roman"/>
              </a:rPr>
              <a:t>M(H</a:t>
            </a:r>
            <a:r>
              <a:rPr sz="2400" spc="-7" baseline="-20833" dirty="0">
                <a:latin typeface="Times New Roman"/>
                <a:cs typeface="Times New Roman"/>
              </a:rPr>
              <a:t>2</a:t>
            </a:r>
            <a:r>
              <a:rPr sz="2400" spc="-5" dirty="0">
                <a:latin typeface="Times New Roman"/>
                <a:cs typeface="Times New Roman"/>
              </a:rPr>
              <a:t>SO</a:t>
            </a:r>
            <a:r>
              <a:rPr sz="2400" spc="-7" baseline="-20833" dirty="0">
                <a:latin typeface="Times New Roman"/>
                <a:cs typeface="Times New Roman"/>
              </a:rPr>
              <a:t>4</a:t>
            </a:r>
            <a:r>
              <a:rPr sz="2400" spc="-5" dirty="0">
                <a:latin typeface="Times New Roman"/>
                <a:cs typeface="Times New Roman"/>
              </a:rPr>
              <a:t>)</a:t>
            </a:r>
            <a:r>
              <a:rPr sz="2400" spc="5" dirty="0">
                <a:latin typeface="Times New Roman"/>
                <a:cs typeface="Times New Roman"/>
              </a:rPr>
              <a:t> </a:t>
            </a:r>
            <a:r>
              <a:rPr sz="2400" dirty="0">
                <a:latin typeface="Times New Roman"/>
                <a:cs typeface="Times New Roman"/>
              </a:rPr>
              <a:t>=</a:t>
            </a:r>
            <a:r>
              <a:rPr sz="2400" spc="-10" dirty="0">
                <a:latin typeface="Times New Roman"/>
                <a:cs typeface="Times New Roman"/>
              </a:rPr>
              <a:t> </a:t>
            </a:r>
            <a:r>
              <a:rPr sz="2400" dirty="0">
                <a:latin typeface="Times New Roman"/>
                <a:cs typeface="Times New Roman"/>
              </a:rPr>
              <a:t>98 </a:t>
            </a:r>
            <a:r>
              <a:rPr sz="2400" spc="-10" dirty="0">
                <a:latin typeface="Times New Roman"/>
                <a:cs typeface="Times New Roman"/>
              </a:rPr>
              <a:t>г/моль,</a:t>
            </a:r>
            <a:r>
              <a:rPr sz="2400" spc="15" dirty="0">
                <a:latin typeface="Times New Roman"/>
                <a:cs typeface="Times New Roman"/>
              </a:rPr>
              <a:t> </a:t>
            </a:r>
            <a:r>
              <a:rPr sz="2400" spc="-5" dirty="0">
                <a:latin typeface="Times New Roman"/>
                <a:cs typeface="Times New Roman"/>
              </a:rPr>
              <a:t>n(H</a:t>
            </a:r>
            <a:r>
              <a:rPr sz="2400" spc="-7" baseline="-20833" dirty="0">
                <a:latin typeface="Times New Roman"/>
                <a:cs typeface="Times New Roman"/>
              </a:rPr>
              <a:t>2</a:t>
            </a:r>
            <a:r>
              <a:rPr sz="2400" spc="-5" dirty="0">
                <a:latin typeface="Times New Roman"/>
                <a:cs typeface="Times New Roman"/>
              </a:rPr>
              <a:t>SO</a:t>
            </a:r>
            <a:r>
              <a:rPr sz="2400" spc="-7" baseline="-20833" dirty="0">
                <a:latin typeface="Times New Roman"/>
                <a:cs typeface="Times New Roman"/>
              </a:rPr>
              <a:t>4</a:t>
            </a:r>
            <a:r>
              <a:rPr sz="2400" spc="-5" dirty="0">
                <a:latin typeface="Times New Roman"/>
                <a:cs typeface="Times New Roman"/>
              </a:rPr>
              <a:t>)</a:t>
            </a:r>
            <a:r>
              <a:rPr sz="2400" spc="10" dirty="0">
                <a:latin typeface="Times New Roman"/>
                <a:cs typeface="Times New Roman"/>
              </a:rPr>
              <a:t> </a:t>
            </a:r>
            <a:r>
              <a:rPr sz="2400" dirty="0">
                <a:latin typeface="Times New Roman"/>
                <a:cs typeface="Times New Roman"/>
              </a:rPr>
              <a:t>=</a:t>
            </a:r>
            <a:r>
              <a:rPr sz="2400" spc="-15" dirty="0">
                <a:latin typeface="Times New Roman"/>
                <a:cs typeface="Times New Roman"/>
              </a:rPr>
              <a:t> </a:t>
            </a:r>
            <a:r>
              <a:rPr sz="2400" dirty="0">
                <a:latin typeface="Times New Roman"/>
                <a:cs typeface="Times New Roman"/>
              </a:rPr>
              <a:t>98/98 = 1 </a:t>
            </a:r>
            <a:r>
              <a:rPr sz="2400" spc="-15" dirty="0">
                <a:latin typeface="Times New Roman"/>
                <a:cs typeface="Times New Roman"/>
              </a:rPr>
              <a:t>моль</a:t>
            </a:r>
            <a:endParaRPr sz="2400">
              <a:latin typeface="Times New Roman"/>
              <a:cs typeface="Times New Roman"/>
            </a:endParaRPr>
          </a:p>
          <a:p>
            <a:pPr marL="50800">
              <a:lnSpc>
                <a:spcPct val="100000"/>
              </a:lnSpc>
            </a:pPr>
            <a:r>
              <a:rPr sz="2400" i="1" spc="-20" dirty="0">
                <a:latin typeface="Times New Roman"/>
                <a:cs typeface="Times New Roman"/>
              </a:rPr>
              <a:t>Находим</a:t>
            </a:r>
            <a:r>
              <a:rPr sz="2400" i="1" spc="10" dirty="0">
                <a:latin typeface="Times New Roman"/>
                <a:cs typeface="Times New Roman"/>
              </a:rPr>
              <a:t> </a:t>
            </a:r>
            <a:r>
              <a:rPr sz="2400" i="1" spc="-10" dirty="0">
                <a:latin typeface="Times New Roman"/>
                <a:cs typeface="Times New Roman"/>
              </a:rPr>
              <a:t>состав</a:t>
            </a:r>
            <a:r>
              <a:rPr sz="2400" i="1" spc="5" dirty="0">
                <a:latin typeface="Times New Roman"/>
                <a:cs typeface="Times New Roman"/>
              </a:rPr>
              <a:t> </a:t>
            </a:r>
            <a:r>
              <a:rPr sz="2400" i="1" spc="-5" dirty="0">
                <a:latin typeface="Times New Roman"/>
                <a:cs typeface="Times New Roman"/>
              </a:rPr>
              <a:t>смеси:</a:t>
            </a:r>
            <a:r>
              <a:rPr sz="2400" i="1" spc="-20" dirty="0">
                <a:latin typeface="Times New Roman"/>
                <a:cs typeface="Times New Roman"/>
              </a:rPr>
              <a:t> </a:t>
            </a:r>
            <a:r>
              <a:rPr sz="2400" dirty="0">
                <a:latin typeface="Times New Roman"/>
                <a:cs typeface="Times New Roman"/>
              </a:rPr>
              <a:t>пусть</a:t>
            </a:r>
            <a:r>
              <a:rPr sz="2400" spc="-20" dirty="0">
                <a:latin typeface="Times New Roman"/>
                <a:cs typeface="Times New Roman"/>
              </a:rPr>
              <a:t> </a:t>
            </a:r>
            <a:r>
              <a:rPr sz="2400" dirty="0">
                <a:latin typeface="Times New Roman"/>
                <a:cs typeface="Times New Roman"/>
              </a:rPr>
              <a:t>в </a:t>
            </a:r>
            <a:r>
              <a:rPr sz="2400" spc="10" dirty="0">
                <a:latin typeface="Times New Roman"/>
                <a:cs typeface="Times New Roman"/>
              </a:rPr>
              <a:t>смеси</a:t>
            </a:r>
            <a:r>
              <a:rPr sz="2400" dirty="0">
                <a:latin typeface="Times New Roman"/>
                <a:cs typeface="Times New Roman"/>
              </a:rPr>
              <a:t> </a:t>
            </a:r>
            <a:r>
              <a:rPr sz="2400" i="1" dirty="0">
                <a:latin typeface="Times New Roman"/>
                <a:cs typeface="Times New Roman"/>
              </a:rPr>
              <a:t>x </a:t>
            </a:r>
            <a:r>
              <a:rPr sz="2400" spc="-10" dirty="0">
                <a:latin typeface="Times New Roman"/>
                <a:cs typeface="Times New Roman"/>
              </a:rPr>
              <a:t>моль</a:t>
            </a:r>
            <a:r>
              <a:rPr sz="2400" spc="10" dirty="0">
                <a:latin typeface="Times New Roman"/>
                <a:cs typeface="Times New Roman"/>
              </a:rPr>
              <a:t> </a:t>
            </a:r>
            <a:r>
              <a:rPr sz="2400" spc="-5" dirty="0">
                <a:latin typeface="Times New Roman"/>
                <a:cs typeface="Times New Roman"/>
              </a:rPr>
              <a:t>BaO</a:t>
            </a:r>
            <a:r>
              <a:rPr sz="2400" spc="-7" baseline="-20833" dirty="0">
                <a:latin typeface="Times New Roman"/>
                <a:cs typeface="Times New Roman"/>
              </a:rPr>
              <a:t>2</a:t>
            </a:r>
            <a:r>
              <a:rPr sz="2400" spc="307" baseline="-20833" dirty="0">
                <a:latin typeface="Times New Roman"/>
                <a:cs typeface="Times New Roman"/>
              </a:rPr>
              <a:t> </a:t>
            </a:r>
            <a:r>
              <a:rPr sz="2400" dirty="0">
                <a:latin typeface="Times New Roman"/>
                <a:cs typeface="Times New Roman"/>
              </a:rPr>
              <a:t>и</a:t>
            </a:r>
            <a:r>
              <a:rPr sz="2400" spc="10" dirty="0">
                <a:latin typeface="Times New Roman"/>
                <a:cs typeface="Times New Roman"/>
              </a:rPr>
              <a:t> </a:t>
            </a:r>
            <a:r>
              <a:rPr sz="2400" i="1" dirty="0">
                <a:latin typeface="Times New Roman"/>
                <a:cs typeface="Times New Roman"/>
              </a:rPr>
              <a:t>y</a:t>
            </a:r>
            <a:r>
              <a:rPr sz="2400" i="1" spc="-10" dirty="0">
                <a:latin typeface="Times New Roman"/>
                <a:cs typeface="Times New Roman"/>
              </a:rPr>
              <a:t> </a:t>
            </a:r>
            <a:r>
              <a:rPr sz="2400" spc="-10" dirty="0">
                <a:latin typeface="Times New Roman"/>
                <a:cs typeface="Times New Roman"/>
              </a:rPr>
              <a:t>моль</a:t>
            </a:r>
            <a:r>
              <a:rPr sz="2400" spc="10" dirty="0">
                <a:latin typeface="Times New Roman"/>
                <a:cs typeface="Times New Roman"/>
              </a:rPr>
              <a:t> </a:t>
            </a:r>
            <a:r>
              <a:rPr sz="2400" spc="-5" dirty="0">
                <a:latin typeface="Times New Roman"/>
                <a:cs typeface="Times New Roman"/>
              </a:rPr>
              <a:t>BaO,</a:t>
            </a:r>
            <a:r>
              <a:rPr sz="2400" spc="5" dirty="0">
                <a:latin typeface="Times New Roman"/>
                <a:cs typeface="Times New Roman"/>
              </a:rPr>
              <a:t> </a:t>
            </a:r>
            <a:r>
              <a:rPr sz="2400" spc="-35" dirty="0">
                <a:latin typeface="Times New Roman"/>
                <a:cs typeface="Times New Roman"/>
              </a:rPr>
              <a:t>тогда</a:t>
            </a:r>
            <a:endParaRPr sz="2400">
              <a:latin typeface="Times New Roman"/>
              <a:cs typeface="Times New Roman"/>
            </a:endParaRPr>
          </a:p>
        </p:txBody>
      </p:sp>
      <p:sp>
        <p:nvSpPr>
          <p:cNvPr id="7" name="object 7"/>
          <p:cNvSpPr txBox="1"/>
          <p:nvPr/>
        </p:nvSpPr>
        <p:spPr>
          <a:xfrm>
            <a:off x="923950" y="53085"/>
            <a:ext cx="9317990" cy="666750"/>
          </a:xfrm>
          <a:prstGeom prst="rect">
            <a:avLst/>
          </a:prstGeom>
        </p:spPr>
        <p:txBody>
          <a:bodyPr vert="horz" wrap="square" lIns="0" tIns="12700" rIns="0" bIns="0" rtlCol="0">
            <a:spAutoFit/>
          </a:bodyPr>
          <a:lstStyle/>
          <a:p>
            <a:pPr marL="12700">
              <a:lnSpc>
                <a:spcPct val="100000"/>
              </a:lnSpc>
              <a:spcBef>
                <a:spcPts val="100"/>
              </a:spcBef>
            </a:pPr>
            <a:r>
              <a:rPr sz="1400" b="1" spc="-5" dirty="0">
                <a:latin typeface="Calibri"/>
                <a:cs typeface="Calibri"/>
              </a:rPr>
              <a:t>Пример</a:t>
            </a:r>
            <a:r>
              <a:rPr sz="1400" b="1" spc="-20" dirty="0">
                <a:latin typeface="Calibri"/>
                <a:cs typeface="Calibri"/>
              </a:rPr>
              <a:t> </a:t>
            </a:r>
            <a:r>
              <a:rPr sz="1400" b="1" spc="-5" dirty="0">
                <a:latin typeface="Calibri"/>
                <a:cs typeface="Calibri"/>
              </a:rPr>
              <a:t>6.</a:t>
            </a:r>
            <a:r>
              <a:rPr sz="1400" b="1" spc="10" dirty="0">
                <a:latin typeface="Calibri"/>
                <a:cs typeface="Calibri"/>
              </a:rPr>
              <a:t> </a:t>
            </a:r>
            <a:r>
              <a:rPr sz="1400" spc="-5" dirty="0">
                <a:latin typeface="Calibri"/>
                <a:cs typeface="Calibri"/>
              </a:rPr>
              <a:t>Смесь</a:t>
            </a:r>
            <a:r>
              <a:rPr sz="1400" spc="15" dirty="0">
                <a:latin typeface="Calibri"/>
                <a:cs typeface="Calibri"/>
              </a:rPr>
              <a:t> </a:t>
            </a:r>
            <a:r>
              <a:rPr sz="1400" spc="-5" dirty="0">
                <a:latin typeface="Calibri"/>
                <a:cs typeface="Calibri"/>
              </a:rPr>
              <a:t>пероксида</a:t>
            </a:r>
            <a:r>
              <a:rPr sz="1400" spc="10" dirty="0">
                <a:latin typeface="Calibri"/>
                <a:cs typeface="Calibri"/>
              </a:rPr>
              <a:t> </a:t>
            </a:r>
            <a:r>
              <a:rPr sz="1400" dirty="0">
                <a:latin typeface="Calibri"/>
                <a:cs typeface="Calibri"/>
              </a:rPr>
              <a:t>и</a:t>
            </a:r>
            <a:r>
              <a:rPr sz="1400" spc="10" dirty="0">
                <a:latin typeface="Calibri"/>
                <a:cs typeface="Calibri"/>
              </a:rPr>
              <a:t> </a:t>
            </a:r>
            <a:r>
              <a:rPr sz="1400" spc="-5" dirty="0">
                <a:latin typeface="Calibri"/>
                <a:cs typeface="Calibri"/>
              </a:rPr>
              <a:t>оксида</a:t>
            </a:r>
            <a:r>
              <a:rPr sz="1400" spc="15" dirty="0">
                <a:latin typeface="Calibri"/>
                <a:cs typeface="Calibri"/>
              </a:rPr>
              <a:t> </a:t>
            </a:r>
            <a:r>
              <a:rPr sz="1400" spc="-5" dirty="0">
                <a:latin typeface="Calibri"/>
                <a:cs typeface="Calibri"/>
              </a:rPr>
              <a:t>бария,</a:t>
            </a:r>
            <a:r>
              <a:rPr sz="1400" spc="25" dirty="0">
                <a:latin typeface="Calibri"/>
                <a:cs typeface="Calibri"/>
              </a:rPr>
              <a:t> </a:t>
            </a:r>
            <a:r>
              <a:rPr sz="1400" dirty="0">
                <a:latin typeface="Calibri"/>
                <a:cs typeface="Calibri"/>
              </a:rPr>
              <a:t>в </a:t>
            </a:r>
            <a:r>
              <a:rPr sz="1400" spc="-10" dirty="0">
                <a:latin typeface="Calibri"/>
                <a:cs typeface="Calibri"/>
              </a:rPr>
              <a:t>которой</a:t>
            </a:r>
            <a:r>
              <a:rPr sz="1400" dirty="0">
                <a:latin typeface="Calibri"/>
                <a:cs typeface="Calibri"/>
              </a:rPr>
              <a:t> </a:t>
            </a:r>
            <a:r>
              <a:rPr sz="1400" spc="-5" dirty="0">
                <a:latin typeface="Calibri"/>
                <a:cs typeface="Calibri"/>
              </a:rPr>
              <a:t>соотношение</a:t>
            </a:r>
            <a:r>
              <a:rPr sz="1400" spc="-25" dirty="0">
                <a:latin typeface="Calibri"/>
                <a:cs typeface="Calibri"/>
              </a:rPr>
              <a:t> </a:t>
            </a:r>
            <a:r>
              <a:rPr sz="1400" spc="-5" dirty="0">
                <a:latin typeface="Calibri"/>
                <a:cs typeface="Calibri"/>
              </a:rPr>
              <a:t>числа</a:t>
            </a:r>
            <a:r>
              <a:rPr sz="1400" spc="10" dirty="0">
                <a:latin typeface="Calibri"/>
                <a:cs typeface="Calibri"/>
              </a:rPr>
              <a:t> </a:t>
            </a:r>
            <a:r>
              <a:rPr sz="1400" spc="-5" dirty="0">
                <a:latin typeface="Calibri"/>
                <a:cs typeface="Calibri"/>
              </a:rPr>
              <a:t>атомов</a:t>
            </a:r>
            <a:r>
              <a:rPr sz="1400" spc="-10" dirty="0">
                <a:latin typeface="Calibri"/>
                <a:cs typeface="Calibri"/>
              </a:rPr>
              <a:t> </a:t>
            </a:r>
            <a:r>
              <a:rPr sz="1400" spc="-5" dirty="0">
                <a:latin typeface="Calibri"/>
                <a:cs typeface="Calibri"/>
              </a:rPr>
              <a:t>бария</a:t>
            </a:r>
            <a:r>
              <a:rPr sz="1400" spc="15" dirty="0">
                <a:latin typeface="Calibri"/>
                <a:cs typeface="Calibri"/>
              </a:rPr>
              <a:t> </a:t>
            </a:r>
            <a:r>
              <a:rPr sz="1400" dirty="0">
                <a:latin typeface="Calibri"/>
                <a:cs typeface="Calibri"/>
              </a:rPr>
              <a:t>к</a:t>
            </a:r>
            <a:r>
              <a:rPr sz="1400" spc="-5" dirty="0">
                <a:latin typeface="Calibri"/>
                <a:cs typeface="Calibri"/>
              </a:rPr>
              <a:t> числу</a:t>
            </a:r>
            <a:r>
              <a:rPr sz="1400" spc="10" dirty="0">
                <a:latin typeface="Calibri"/>
                <a:cs typeface="Calibri"/>
              </a:rPr>
              <a:t> </a:t>
            </a:r>
            <a:r>
              <a:rPr sz="1400" spc="-5" dirty="0">
                <a:latin typeface="Calibri"/>
                <a:cs typeface="Calibri"/>
              </a:rPr>
              <a:t>атомов</a:t>
            </a:r>
            <a:r>
              <a:rPr sz="1400" spc="-10" dirty="0">
                <a:latin typeface="Calibri"/>
                <a:cs typeface="Calibri"/>
              </a:rPr>
              <a:t> кислорода</a:t>
            </a:r>
            <a:r>
              <a:rPr sz="1400" spc="-5" dirty="0">
                <a:latin typeface="Calibri"/>
                <a:cs typeface="Calibri"/>
              </a:rPr>
              <a:t> </a:t>
            </a:r>
            <a:r>
              <a:rPr sz="1400" dirty="0">
                <a:latin typeface="Calibri"/>
                <a:cs typeface="Calibri"/>
              </a:rPr>
              <a:t>равно</a:t>
            </a:r>
            <a:endParaRPr sz="1400">
              <a:latin typeface="Calibri"/>
              <a:cs typeface="Calibri"/>
            </a:endParaRPr>
          </a:p>
          <a:p>
            <a:pPr marL="12700">
              <a:lnSpc>
                <a:spcPct val="100000"/>
              </a:lnSpc>
              <a:spcBef>
                <a:spcPts val="5"/>
              </a:spcBef>
            </a:pPr>
            <a:r>
              <a:rPr sz="1400" dirty="0">
                <a:latin typeface="Calibri"/>
                <a:cs typeface="Calibri"/>
              </a:rPr>
              <a:t>5</a:t>
            </a:r>
            <a:r>
              <a:rPr sz="1400" spc="-5" dirty="0">
                <a:latin typeface="Calibri"/>
                <a:cs typeface="Calibri"/>
              </a:rPr>
              <a:t> </a:t>
            </a:r>
            <a:r>
              <a:rPr sz="1400" dirty="0">
                <a:latin typeface="Calibri"/>
                <a:cs typeface="Calibri"/>
              </a:rPr>
              <a:t>:</a:t>
            </a:r>
            <a:r>
              <a:rPr sz="1400" spc="5" dirty="0">
                <a:latin typeface="Calibri"/>
                <a:cs typeface="Calibri"/>
              </a:rPr>
              <a:t> </a:t>
            </a:r>
            <a:r>
              <a:rPr sz="1400" spc="-5" dirty="0">
                <a:latin typeface="Calibri"/>
                <a:cs typeface="Calibri"/>
              </a:rPr>
              <a:t>9,</a:t>
            </a:r>
            <a:r>
              <a:rPr sz="1400" dirty="0">
                <a:latin typeface="Calibri"/>
                <a:cs typeface="Calibri"/>
              </a:rPr>
              <a:t> </a:t>
            </a:r>
            <a:r>
              <a:rPr sz="1400" spc="-5" dirty="0">
                <a:latin typeface="Calibri"/>
                <a:cs typeface="Calibri"/>
              </a:rPr>
              <a:t>растворили</a:t>
            </a:r>
            <a:r>
              <a:rPr sz="1400" spc="5" dirty="0">
                <a:latin typeface="Calibri"/>
                <a:cs typeface="Calibri"/>
              </a:rPr>
              <a:t> </a:t>
            </a:r>
            <a:r>
              <a:rPr sz="1400" dirty="0">
                <a:latin typeface="Calibri"/>
                <a:cs typeface="Calibri"/>
              </a:rPr>
              <a:t>в</a:t>
            </a:r>
            <a:r>
              <a:rPr sz="1400" spc="15" dirty="0">
                <a:latin typeface="Calibri"/>
                <a:cs typeface="Calibri"/>
              </a:rPr>
              <a:t> </a:t>
            </a:r>
            <a:r>
              <a:rPr sz="1400" spc="-5" dirty="0">
                <a:latin typeface="Calibri"/>
                <a:cs typeface="Calibri"/>
              </a:rPr>
              <a:t>490</a:t>
            </a:r>
            <a:r>
              <a:rPr sz="1400" spc="10" dirty="0">
                <a:latin typeface="Calibri"/>
                <a:cs typeface="Calibri"/>
              </a:rPr>
              <a:t> </a:t>
            </a:r>
            <a:r>
              <a:rPr sz="1400" dirty="0">
                <a:latin typeface="Calibri"/>
                <a:cs typeface="Calibri"/>
              </a:rPr>
              <a:t>г </a:t>
            </a:r>
            <a:r>
              <a:rPr sz="1400" spc="-10" dirty="0">
                <a:latin typeface="Calibri"/>
                <a:cs typeface="Calibri"/>
              </a:rPr>
              <a:t>холодного</a:t>
            </a:r>
            <a:r>
              <a:rPr sz="1400" spc="-35" dirty="0">
                <a:latin typeface="Calibri"/>
                <a:cs typeface="Calibri"/>
              </a:rPr>
              <a:t> </a:t>
            </a:r>
            <a:r>
              <a:rPr sz="1400" dirty="0">
                <a:latin typeface="Calibri"/>
                <a:cs typeface="Calibri"/>
              </a:rPr>
              <a:t>20%-ного</a:t>
            </a:r>
            <a:r>
              <a:rPr sz="1400" spc="-15" dirty="0">
                <a:latin typeface="Calibri"/>
                <a:cs typeface="Calibri"/>
              </a:rPr>
              <a:t> </a:t>
            </a:r>
            <a:r>
              <a:rPr sz="1400" spc="-5" dirty="0">
                <a:latin typeface="Calibri"/>
                <a:cs typeface="Calibri"/>
              </a:rPr>
              <a:t>раствора</a:t>
            </a:r>
            <a:r>
              <a:rPr sz="1400" spc="5" dirty="0">
                <a:latin typeface="Calibri"/>
                <a:cs typeface="Calibri"/>
              </a:rPr>
              <a:t> </a:t>
            </a:r>
            <a:r>
              <a:rPr sz="1400" spc="-5" dirty="0">
                <a:latin typeface="Calibri"/>
                <a:cs typeface="Calibri"/>
              </a:rPr>
              <a:t>серной</a:t>
            </a:r>
            <a:r>
              <a:rPr sz="1400" spc="10" dirty="0">
                <a:latin typeface="Calibri"/>
                <a:cs typeface="Calibri"/>
              </a:rPr>
              <a:t> </a:t>
            </a:r>
            <a:r>
              <a:rPr sz="1400" spc="-5" dirty="0">
                <a:latin typeface="Calibri"/>
                <a:cs typeface="Calibri"/>
              </a:rPr>
              <a:t>кислоты.</a:t>
            </a:r>
            <a:r>
              <a:rPr sz="1400" spc="-20" dirty="0">
                <a:latin typeface="Calibri"/>
                <a:cs typeface="Calibri"/>
              </a:rPr>
              <a:t> </a:t>
            </a:r>
            <a:r>
              <a:rPr sz="1400" dirty="0">
                <a:latin typeface="Calibri"/>
                <a:cs typeface="Calibri"/>
              </a:rPr>
              <a:t>При</a:t>
            </a:r>
            <a:r>
              <a:rPr sz="1400" spc="10" dirty="0">
                <a:latin typeface="Calibri"/>
                <a:cs typeface="Calibri"/>
              </a:rPr>
              <a:t> </a:t>
            </a:r>
            <a:r>
              <a:rPr sz="1400" spc="-10" dirty="0">
                <a:latin typeface="Calibri"/>
                <a:cs typeface="Calibri"/>
              </a:rPr>
              <a:t>этом</a:t>
            </a:r>
            <a:r>
              <a:rPr sz="1400" spc="-5" dirty="0">
                <a:latin typeface="Calibri"/>
                <a:cs typeface="Calibri"/>
              </a:rPr>
              <a:t> соединения</a:t>
            </a:r>
            <a:r>
              <a:rPr sz="1400" spc="5" dirty="0">
                <a:latin typeface="Calibri"/>
                <a:cs typeface="Calibri"/>
              </a:rPr>
              <a:t> </a:t>
            </a:r>
            <a:r>
              <a:rPr sz="1400" spc="-5" dirty="0">
                <a:latin typeface="Calibri"/>
                <a:cs typeface="Calibri"/>
              </a:rPr>
              <a:t>бария</a:t>
            </a:r>
            <a:r>
              <a:rPr sz="1400" spc="15" dirty="0">
                <a:latin typeface="Calibri"/>
                <a:cs typeface="Calibri"/>
              </a:rPr>
              <a:t> </a:t>
            </a:r>
            <a:r>
              <a:rPr sz="1400" spc="-5" dirty="0">
                <a:latin typeface="Calibri"/>
                <a:cs typeface="Calibri"/>
              </a:rPr>
              <a:t>прореагировали</a:t>
            </a:r>
            <a:endParaRPr sz="1400">
              <a:latin typeface="Calibri"/>
              <a:cs typeface="Calibri"/>
            </a:endParaRPr>
          </a:p>
          <a:p>
            <a:pPr marL="12700">
              <a:lnSpc>
                <a:spcPct val="100000"/>
              </a:lnSpc>
            </a:pPr>
            <a:r>
              <a:rPr sz="1400" spc="-5" dirty="0">
                <a:latin typeface="Calibri"/>
                <a:cs typeface="Calibri"/>
              </a:rPr>
              <a:t>полностью,</a:t>
            </a:r>
            <a:r>
              <a:rPr sz="1400" spc="-35" dirty="0">
                <a:latin typeface="Calibri"/>
                <a:cs typeface="Calibri"/>
              </a:rPr>
              <a:t> </a:t>
            </a:r>
            <a:r>
              <a:rPr sz="1400" dirty="0">
                <a:latin typeface="Calibri"/>
                <a:cs typeface="Calibri"/>
              </a:rPr>
              <a:t>и</a:t>
            </a:r>
            <a:r>
              <a:rPr sz="1400" spc="-5" dirty="0">
                <a:latin typeface="Calibri"/>
                <a:cs typeface="Calibri"/>
              </a:rPr>
              <a:t> образовался</a:t>
            </a:r>
            <a:r>
              <a:rPr sz="1400" spc="-15" dirty="0">
                <a:latin typeface="Calibri"/>
                <a:cs typeface="Calibri"/>
              </a:rPr>
              <a:t> </a:t>
            </a:r>
            <a:r>
              <a:rPr sz="1400" dirty="0">
                <a:latin typeface="Calibri"/>
                <a:cs typeface="Calibri"/>
              </a:rPr>
              <a:t>нейтральный</a:t>
            </a:r>
            <a:r>
              <a:rPr sz="1400" spc="5" dirty="0">
                <a:latin typeface="Calibri"/>
                <a:cs typeface="Calibri"/>
              </a:rPr>
              <a:t> </a:t>
            </a:r>
            <a:r>
              <a:rPr sz="1400" spc="-5" dirty="0">
                <a:latin typeface="Calibri"/>
                <a:cs typeface="Calibri"/>
              </a:rPr>
              <a:t>раствор.</a:t>
            </a:r>
            <a:r>
              <a:rPr sz="1400" dirty="0">
                <a:latin typeface="Calibri"/>
                <a:cs typeface="Calibri"/>
              </a:rPr>
              <a:t> </a:t>
            </a:r>
            <a:r>
              <a:rPr sz="1400" spc="-5" dirty="0">
                <a:latin typeface="Calibri"/>
                <a:cs typeface="Calibri"/>
              </a:rPr>
              <a:t>Вычислите</a:t>
            </a:r>
            <a:r>
              <a:rPr sz="1400" spc="-10" dirty="0">
                <a:latin typeface="Calibri"/>
                <a:cs typeface="Calibri"/>
              </a:rPr>
              <a:t> </a:t>
            </a:r>
            <a:r>
              <a:rPr sz="1400" spc="-5" dirty="0">
                <a:latin typeface="Calibri"/>
                <a:cs typeface="Calibri"/>
              </a:rPr>
              <a:t>массовую</a:t>
            </a:r>
            <a:r>
              <a:rPr sz="1400" spc="5" dirty="0">
                <a:latin typeface="Calibri"/>
                <a:cs typeface="Calibri"/>
              </a:rPr>
              <a:t> </a:t>
            </a:r>
            <a:r>
              <a:rPr sz="1400" spc="-15" dirty="0">
                <a:latin typeface="Calibri"/>
                <a:cs typeface="Calibri"/>
              </a:rPr>
              <a:t>долю </a:t>
            </a:r>
            <a:r>
              <a:rPr sz="1400" spc="-10" dirty="0">
                <a:latin typeface="Calibri"/>
                <a:cs typeface="Calibri"/>
              </a:rPr>
              <a:t>воды</a:t>
            </a:r>
            <a:r>
              <a:rPr sz="1400" dirty="0">
                <a:latin typeface="Calibri"/>
                <a:cs typeface="Calibri"/>
              </a:rPr>
              <a:t> в</a:t>
            </a:r>
            <a:r>
              <a:rPr sz="1400" spc="5" dirty="0">
                <a:latin typeface="Calibri"/>
                <a:cs typeface="Calibri"/>
              </a:rPr>
              <a:t> </a:t>
            </a:r>
            <a:r>
              <a:rPr sz="1400" spc="-5" dirty="0">
                <a:latin typeface="Calibri"/>
                <a:cs typeface="Calibri"/>
              </a:rPr>
              <a:t>образовавшемся</a:t>
            </a:r>
            <a:r>
              <a:rPr sz="1400" spc="15" dirty="0">
                <a:latin typeface="Calibri"/>
                <a:cs typeface="Calibri"/>
              </a:rPr>
              <a:t> </a:t>
            </a:r>
            <a:r>
              <a:rPr sz="1400" spc="-5" dirty="0">
                <a:latin typeface="Calibri"/>
                <a:cs typeface="Calibri"/>
              </a:rPr>
              <a:t>растворе.</a:t>
            </a:r>
            <a:endParaRPr sz="1400">
              <a:latin typeface="Calibri"/>
              <a:cs typeface="Calibri"/>
            </a:endParaRPr>
          </a:p>
        </p:txBody>
      </p:sp>
      <p:sp>
        <p:nvSpPr>
          <p:cNvPr id="8" name="object 8"/>
          <p:cNvSpPr txBox="1"/>
          <p:nvPr/>
        </p:nvSpPr>
        <p:spPr>
          <a:xfrm>
            <a:off x="923950" y="812672"/>
            <a:ext cx="1575435" cy="391160"/>
          </a:xfrm>
          <a:prstGeom prst="rect">
            <a:avLst/>
          </a:prstGeom>
        </p:spPr>
        <p:txBody>
          <a:bodyPr vert="horz" wrap="square" lIns="0" tIns="12700" rIns="0" bIns="0" rtlCol="0">
            <a:spAutoFit/>
          </a:bodyPr>
          <a:lstStyle/>
          <a:p>
            <a:pPr marL="12700">
              <a:lnSpc>
                <a:spcPct val="100000"/>
              </a:lnSpc>
              <a:spcBef>
                <a:spcPts val="100"/>
              </a:spcBef>
            </a:pPr>
            <a:r>
              <a:rPr sz="2400" b="1" dirty="0">
                <a:latin typeface="Times New Roman"/>
                <a:cs typeface="Times New Roman"/>
              </a:rPr>
              <a:t>Д)</a:t>
            </a:r>
            <a:r>
              <a:rPr sz="2400" b="1" spc="-80" dirty="0">
                <a:latin typeface="Times New Roman"/>
                <a:cs typeface="Times New Roman"/>
              </a:rPr>
              <a:t> </a:t>
            </a:r>
            <a:r>
              <a:rPr sz="2400" b="1" spc="-10" dirty="0">
                <a:latin typeface="Times New Roman"/>
                <a:cs typeface="Times New Roman"/>
              </a:rPr>
              <a:t>Расчёты</a:t>
            </a:r>
            <a:endParaRPr sz="2400">
              <a:latin typeface="Times New Roman"/>
              <a:cs typeface="Times New Roman"/>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6</a:t>
            </a:fld>
            <a:endParaRPr dirty="0"/>
          </a:p>
        </p:txBody>
      </p:sp>
      <p:sp>
        <p:nvSpPr>
          <p:cNvPr id="2" name="object 2"/>
          <p:cNvSpPr txBox="1"/>
          <p:nvPr/>
        </p:nvSpPr>
        <p:spPr>
          <a:xfrm>
            <a:off x="535940" y="386918"/>
            <a:ext cx="10728325" cy="756920"/>
          </a:xfrm>
          <a:prstGeom prst="rect">
            <a:avLst/>
          </a:prstGeom>
        </p:spPr>
        <p:txBody>
          <a:bodyPr vert="horz" wrap="square" lIns="0" tIns="12065" rIns="0" bIns="0" rtlCol="0">
            <a:spAutoFit/>
          </a:bodyPr>
          <a:lstStyle/>
          <a:p>
            <a:pPr marL="12700" marR="5080">
              <a:lnSpc>
                <a:spcPct val="100000"/>
              </a:lnSpc>
              <a:spcBef>
                <a:spcPts val="95"/>
              </a:spcBef>
            </a:pPr>
            <a:r>
              <a:rPr sz="1600" b="1" spc="-15" dirty="0">
                <a:latin typeface="Times New Roman"/>
                <a:cs typeface="Times New Roman"/>
              </a:rPr>
              <a:t>Задача</a:t>
            </a:r>
            <a:r>
              <a:rPr sz="1600" b="1" spc="25" dirty="0">
                <a:latin typeface="Times New Roman"/>
                <a:cs typeface="Times New Roman"/>
              </a:rPr>
              <a:t> </a:t>
            </a:r>
            <a:r>
              <a:rPr sz="1600" b="1" spc="-5" dirty="0">
                <a:latin typeface="Times New Roman"/>
                <a:cs typeface="Times New Roman"/>
              </a:rPr>
              <a:t>1.</a:t>
            </a:r>
            <a:r>
              <a:rPr sz="1600" b="1" spc="20" dirty="0">
                <a:latin typeface="Times New Roman"/>
                <a:cs typeface="Times New Roman"/>
              </a:rPr>
              <a:t> </a:t>
            </a:r>
            <a:r>
              <a:rPr sz="1600" spc="5" dirty="0">
                <a:solidFill>
                  <a:srgbClr val="353535"/>
                </a:solidFill>
                <a:latin typeface="Times New Roman"/>
                <a:cs typeface="Times New Roman"/>
              </a:rPr>
              <a:t>Смесь</a:t>
            </a:r>
            <a:r>
              <a:rPr sz="1600" spc="30" dirty="0">
                <a:solidFill>
                  <a:srgbClr val="353535"/>
                </a:solidFill>
                <a:latin typeface="Times New Roman"/>
                <a:cs typeface="Times New Roman"/>
              </a:rPr>
              <a:t> </a:t>
            </a:r>
            <a:r>
              <a:rPr sz="1600" spc="-10" dirty="0">
                <a:solidFill>
                  <a:srgbClr val="353535"/>
                </a:solidFill>
                <a:latin typeface="Times New Roman"/>
                <a:cs typeface="Times New Roman"/>
              </a:rPr>
              <a:t>оксида</a:t>
            </a:r>
            <a:r>
              <a:rPr sz="1600" spc="20" dirty="0">
                <a:solidFill>
                  <a:srgbClr val="353535"/>
                </a:solidFill>
                <a:latin typeface="Times New Roman"/>
                <a:cs typeface="Times New Roman"/>
              </a:rPr>
              <a:t> </a:t>
            </a:r>
            <a:r>
              <a:rPr sz="1600" spc="-10" dirty="0">
                <a:solidFill>
                  <a:srgbClr val="353535"/>
                </a:solidFill>
                <a:latin typeface="Times New Roman"/>
                <a:cs typeface="Times New Roman"/>
              </a:rPr>
              <a:t>натрия</a:t>
            </a:r>
            <a:r>
              <a:rPr sz="1600" spc="35" dirty="0">
                <a:solidFill>
                  <a:srgbClr val="353535"/>
                </a:solidFill>
                <a:latin typeface="Times New Roman"/>
                <a:cs typeface="Times New Roman"/>
              </a:rPr>
              <a:t> </a:t>
            </a:r>
            <a:r>
              <a:rPr sz="1600" spc="-5" dirty="0">
                <a:solidFill>
                  <a:srgbClr val="353535"/>
                </a:solidFill>
                <a:latin typeface="Times New Roman"/>
                <a:cs typeface="Times New Roman"/>
              </a:rPr>
              <a:t>и</a:t>
            </a:r>
            <a:r>
              <a:rPr sz="1600" spc="40" dirty="0">
                <a:solidFill>
                  <a:srgbClr val="353535"/>
                </a:solidFill>
                <a:latin typeface="Times New Roman"/>
                <a:cs typeface="Times New Roman"/>
              </a:rPr>
              <a:t> </a:t>
            </a:r>
            <a:r>
              <a:rPr sz="1600" spc="-10" dirty="0">
                <a:solidFill>
                  <a:srgbClr val="353535"/>
                </a:solidFill>
                <a:latin typeface="Times New Roman"/>
                <a:cs typeface="Times New Roman"/>
              </a:rPr>
              <a:t>оксида</a:t>
            </a:r>
            <a:r>
              <a:rPr sz="1600" spc="25" dirty="0">
                <a:solidFill>
                  <a:srgbClr val="353535"/>
                </a:solidFill>
                <a:latin typeface="Times New Roman"/>
                <a:cs typeface="Times New Roman"/>
              </a:rPr>
              <a:t> </a:t>
            </a:r>
            <a:r>
              <a:rPr sz="1600" spc="5" dirty="0">
                <a:solidFill>
                  <a:srgbClr val="353535"/>
                </a:solidFill>
                <a:latin typeface="Times New Roman"/>
                <a:cs typeface="Times New Roman"/>
              </a:rPr>
              <a:t>фосфора</a:t>
            </a:r>
            <a:r>
              <a:rPr sz="1600" spc="25" dirty="0">
                <a:solidFill>
                  <a:srgbClr val="353535"/>
                </a:solidFill>
                <a:latin typeface="Times New Roman"/>
                <a:cs typeface="Times New Roman"/>
              </a:rPr>
              <a:t> </a:t>
            </a:r>
            <a:r>
              <a:rPr sz="1600" spc="-5" dirty="0">
                <a:solidFill>
                  <a:srgbClr val="353535"/>
                </a:solidFill>
                <a:latin typeface="Times New Roman"/>
                <a:cs typeface="Times New Roman"/>
              </a:rPr>
              <a:t>(V),</a:t>
            </a:r>
            <a:r>
              <a:rPr sz="1600" spc="30" dirty="0">
                <a:solidFill>
                  <a:srgbClr val="353535"/>
                </a:solidFill>
                <a:latin typeface="Times New Roman"/>
                <a:cs typeface="Times New Roman"/>
              </a:rPr>
              <a:t> </a:t>
            </a:r>
            <a:r>
              <a:rPr sz="1600" spc="-5" dirty="0">
                <a:solidFill>
                  <a:srgbClr val="353535"/>
                </a:solidFill>
                <a:latin typeface="Times New Roman"/>
                <a:cs typeface="Times New Roman"/>
              </a:rPr>
              <a:t>в</a:t>
            </a:r>
            <a:r>
              <a:rPr sz="1600" spc="20" dirty="0">
                <a:solidFill>
                  <a:srgbClr val="353535"/>
                </a:solidFill>
                <a:latin typeface="Times New Roman"/>
                <a:cs typeface="Times New Roman"/>
              </a:rPr>
              <a:t> </a:t>
            </a:r>
            <a:r>
              <a:rPr sz="1600" spc="-25" dirty="0">
                <a:solidFill>
                  <a:srgbClr val="353535"/>
                </a:solidFill>
                <a:latin typeface="Times New Roman"/>
                <a:cs typeface="Times New Roman"/>
              </a:rPr>
              <a:t>которой</a:t>
            </a:r>
            <a:r>
              <a:rPr sz="1600" spc="15" dirty="0">
                <a:solidFill>
                  <a:srgbClr val="353535"/>
                </a:solidFill>
                <a:latin typeface="Times New Roman"/>
                <a:cs typeface="Times New Roman"/>
              </a:rPr>
              <a:t> </a:t>
            </a:r>
            <a:r>
              <a:rPr sz="1600" spc="-10" dirty="0">
                <a:solidFill>
                  <a:srgbClr val="353535"/>
                </a:solidFill>
                <a:latin typeface="Times New Roman"/>
                <a:cs typeface="Times New Roman"/>
              </a:rPr>
              <a:t>соотношение</a:t>
            </a:r>
            <a:r>
              <a:rPr sz="1600" spc="70" dirty="0">
                <a:solidFill>
                  <a:srgbClr val="353535"/>
                </a:solidFill>
                <a:latin typeface="Times New Roman"/>
                <a:cs typeface="Times New Roman"/>
              </a:rPr>
              <a:t> </a:t>
            </a:r>
            <a:r>
              <a:rPr sz="1600" spc="-5" dirty="0">
                <a:solidFill>
                  <a:srgbClr val="353535"/>
                </a:solidFill>
                <a:latin typeface="Times New Roman"/>
                <a:cs typeface="Times New Roman"/>
              </a:rPr>
              <a:t>числа</a:t>
            </a:r>
            <a:r>
              <a:rPr sz="1600" spc="45" dirty="0">
                <a:solidFill>
                  <a:srgbClr val="353535"/>
                </a:solidFill>
                <a:latin typeface="Times New Roman"/>
                <a:cs typeface="Times New Roman"/>
              </a:rPr>
              <a:t> </a:t>
            </a:r>
            <a:r>
              <a:rPr sz="1600" spc="-20" dirty="0">
                <a:solidFill>
                  <a:srgbClr val="353535"/>
                </a:solidFill>
                <a:latin typeface="Times New Roman"/>
                <a:cs typeface="Times New Roman"/>
              </a:rPr>
              <a:t>атомов</a:t>
            </a:r>
            <a:r>
              <a:rPr sz="1600" spc="25" dirty="0">
                <a:solidFill>
                  <a:srgbClr val="353535"/>
                </a:solidFill>
                <a:latin typeface="Times New Roman"/>
                <a:cs typeface="Times New Roman"/>
              </a:rPr>
              <a:t> </a:t>
            </a:r>
            <a:r>
              <a:rPr sz="1600" spc="5" dirty="0">
                <a:solidFill>
                  <a:srgbClr val="353535"/>
                </a:solidFill>
                <a:latin typeface="Times New Roman"/>
                <a:cs typeface="Times New Roman"/>
              </a:rPr>
              <a:t>фосфора</a:t>
            </a:r>
            <a:r>
              <a:rPr sz="1600" spc="25" dirty="0">
                <a:solidFill>
                  <a:srgbClr val="353535"/>
                </a:solidFill>
                <a:latin typeface="Times New Roman"/>
                <a:cs typeface="Times New Roman"/>
              </a:rPr>
              <a:t> </a:t>
            </a:r>
            <a:r>
              <a:rPr sz="1600" spc="-5" dirty="0">
                <a:solidFill>
                  <a:srgbClr val="353535"/>
                </a:solidFill>
                <a:latin typeface="Times New Roman"/>
                <a:cs typeface="Times New Roman"/>
              </a:rPr>
              <a:t>к</a:t>
            </a:r>
            <a:r>
              <a:rPr sz="1600" spc="25" dirty="0">
                <a:solidFill>
                  <a:srgbClr val="353535"/>
                </a:solidFill>
                <a:latin typeface="Times New Roman"/>
                <a:cs typeface="Times New Roman"/>
              </a:rPr>
              <a:t> </a:t>
            </a:r>
            <a:r>
              <a:rPr sz="1600" spc="-5" dirty="0">
                <a:solidFill>
                  <a:srgbClr val="353535"/>
                </a:solidFill>
                <a:latin typeface="Times New Roman"/>
                <a:cs typeface="Times New Roman"/>
              </a:rPr>
              <a:t>числу</a:t>
            </a:r>
            <a:r>
              <a:rPr sz="1600" spc="40" dirty="0">
                <a:solidFill>
                  <a:srgbClr val="353535"/>
                </a:solidFill>
                <a:latin typeface="Times New Roman"/>
                <a:cs typeface="Times New Roman"/>
              </a:rPr>
              <a:t> </a:t>
            </a:r>
            <a:r>
              <a:rPr sz="1600" spc="-20" dirty="0">
                <a:solidFill>
                  <a:srgbClr val="353535"/>
                </a:solidFill>
                <a:latin typeface="Times New Roman"/>
                <a:cs typeface="Times New Roman"/>
              </a:rPr>
              <a:t>атомов </a:t>
            </a:r>
            <a:r>
              <a:rPr sz="1600" spc="-15" dirty="0">
                <a:solidFill>
                  <a:srgbClr val="353535"/>
                </a:solidFill>
                <a:latin typeface="Times New Roman"/>
                <a:cs typeface="Times New Roman"/>
              </a:rPr>
              <a:t> </a:t>
            </a:r>
            <a:r>
              <a:rPr sz="1600" spc="-10" dirty="0">
                <a:solidFill>
                  <a:srgbClr val="353535"/>
                </a:solidFill>
                <a:latin typeface="Times New Roman"/>
                <a:cs typeface="Times New Roman"/>
              </a:rPr>
              <a:t>натрия</a:t>
            </a:r>
            <a:r>
              <a:rPr sz="1600" spc="15" dirty="0">
                <a:solidFill>
                  <a:srgbClr val="353535"/>
                </a:solidFill>
                <a:latin typeface="Times New Roman"/>
                <a:cs typeface="Times New Roman"/>
              </a:rPr>
              <a:t> </a:t>
            </a:r>
            <a:r>
              <a:rPr sz="1600" spc="-5" dirty="0">
                <a:solidFill>
                  <a:srgbClr val="353535"/>
                </a:solidFill>
                <a:latin typeface="Times New Roman"/>
                <a:cs typeface="Times New Roman"/>
              </a:rPr>
              <a:t>равно</a:t>
            </a:r>
            <a:r>
              <a:rPr sz="1600" spc="5" dirty="0">
                <a:solidFill>
                  <a:srgbClr val="353535"/>
                </a:solidFill>
                <a:latin typeface="Times New Roman"/>
                <a:cs typeface="Times New Roman"/>
              </a:rPr>
              <a:t> </a:t>
            </a:r>
            <a:r>
              <a:rPr sz="1600" spc="-5" dirty="0">
                <a:solidFill>
                  <a:srgbClr val="353535"/>
                </a:solidFill>
                <a:latin typeface="Times New Roman"/>
                <a:cs typeface="Times New Roman"/>
              </a:rPr>
              <a:t>7</a:t>
            </a:r>
            <a:r>
              <a:rPr sz="1600" spc="5" dirty="0">
                <a:solidFill>
                  <a:srgbClr val="353535"/>
                </a:solidFill>
                <a:latin typeface="Times New Roman"/>
                <a:cs typeface="Times New Roman"/>
              </a:rPr>
              <a:t> </a:t>
            </a:r>
            <a:r>
              <a:rPr sz="1600" spc="-5" dirty="0">
                <a:solidFill>
                  <a:srgbClr val="353535"/>
                </a:solidFill>
                <a:latin typeface="Times New Roman"/>
                <a:cs typeface="Times New Roman"/>
              </a:rPr>
              <a:t>:</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18, нагрели</a:t>
            </a:r>
            <a:r>
              <a:rPr sz="1600" spc="50" dirty="0">
                <a:solidFill>
                  <a:srgbClr val="353535"/>
                </a:solidFill>
                <a:latin typeface="Times New Roman"/>
                <a:cs typeface="Times New Roman"/>
              </a:rPr>
              <a:t> </a:t>
            </a:r>
            <a:r>
              <a:rPr sz="1600" spc="-5" dirty="0">
                <a:solidFill>
                  <a:srgbClr val="353535"/>
                </a:solidFill>
                <a:latin typeface="Times New Roman"/>
                <a:cs typeface="Times New Roman"/>
              </a:rPr>
              <a:t>и</a:t>
            </a:r>
            <a:r>
              <a:rPr sz="1600" spc="5" dirty="0">
                <a:solidFill>
                  <a:srgbClr val="353535"/>
                </a:solidFill>
                <a:latin typeface="Times New Roman"/>
                <a:cs typeface="Times New Roman"/>
              </a:rPr>
              <a:t> </a:t>
            </a:r>
            <a:r>
              <a:rPr sz="1600" spc="-5" dirty="0">
                <a:solidFill>
                  <a:srgbClr val="353535"/>
                </a:solidFill>
                <a:latin typeface="Times New Roman"/>
                <a:cs typeface="Times New Roman"/>
              </a:rPr>
              <a:t>растворили</a:t>
            </a:r>
            <a:r>
              <a:rPr sz="1600" spc="25" dirty="0">
                <a:solidFill>
                  <a:srgbClr val="353535"/>
                </a:solidFill>
                <a:latin typeface="Times New Roman"/>
                <a:cs typeface="Times New Roman"/>
              </a:rPr>
              <a:t> </a:t>
            </a:r>
            <a:r>
              <a:rPr sz="1600" spc="-5" dirty="0">
                <a:solidFill>
                  <a:srgbClr val="353535"/>
                </a:solidFill>
                <a:latin typeface="Times New Roman"/>
                <a:cs typeface="Times New Roman"/>
              </a:rPr>
              <a:t>в</a:t>
            </a:r>
            <a:r>
              <a:rPr sz="1600" dirty="0">
                <a:solidFill>
                  <a:srgbClr val="353535"/>
                </a:solidFill>
                <a:latin typeface="Times New Roman"/>
                <a:cs typeface="Times New Roman"/>
              </a:rPr>
              <a:t> </a:t>
            </a:r>
            <a:r>
              <a:rPr sz="1600" spc="-10" dirty="0">
                <a:solidFill>
                  <a:srgbClr val="353535"/>
                </a:solidFill>
                <a:latin typeface="Times New Roman"/>
                <a:cs typeface="Times New Roman"/>
              </a:rPr>
              <a:t>горячей</a:t>
            </a:r>
            <a:r>
              <a:rPr sz="1600" spc="5" dirty="0">
                <a:solidFill>
                  <a:srgbClr val="353535"/>
                </a:solidFill>
                <a:latin typeface="Times New Roman"/>
                <a:cs typeface="Times New Roman"/>
              </a:rPr>
              <a:t> </a:t>
            </a:r>
            <a:r>
              <a:rPr sz="1600" spc="-15" dirty="0">
                <a:solidFill>
                  <a:srgbClr val="353535"/>
                </a:solidFill>
                <a:latin typeface="Times New Roman"/>
                <a:cs typeface="Times New Roman"/>
              </a:rPr>
              <a:t>воде.</a:t>
            </a:r>
            <a:r>
              <a:rPr sz="1600" spc="5" dirty="0">
                <a:solidFill>
                  <a:srgbClr val="353535"/>
                </a:solidFill>
                <a:latin typeface="Times New Roman"/>
                <a:cs typeface="Times New Roman"/>
              </a:rPr>
              <a:t> </a:t>
            </a:r>
            <a:r>
              <a:rPr sz="1600" spc="-5" dirty="0">
                <a:solidFill>
                  <a:srgbClr val="353535"/>
                </a:solidFill>
                <a:latin typeface="Times New Roman"/>
                <a:cs typeface="Times New Roman"/>
              </a:rPr>
              <a:t>В</a:t>
            </a:r>
            <a:r>
              <a:rPr sz="1600" dirty="0">
                <a:solidFill>
                  <a:srgbClr val="353535"/>
                </a:solidFill>
                <a:latin typeface="Times New Roman"/>
                <a:cs typeface="Times New Roman"/>
              </a:rPr>
              <a:t> </a:t>
            </a:r>
            <a:r>
              <a:rPr sz="1600" spc="-20" dirty="0">
                <a:solidFill>
                  <a:srgbClr val="353535"/>
                </a:solidFill>
                <a:latin typeface="Times New Roman"/>
                <a:cs typeface="Times New Roman"/>
              </a:rPr>
              <a:t>результате</a:t>
            </a:r>
            <a:r>
              <a:rPr sz="1600" spc="25" dirty="0">
                <a:solidFill>
                  <a:srgbClr val="353535"/>
                </a:solidFill>
                <a:latin typeface="Times New Roman"/>
                <a:cs typeface="Times New Roman"/>
              </a:rPr>
              <a:t> </a:t>
            </a:r>
            <a:r>
              <a:rPr sz="1600" spc="-10" dirty="0">
                <a:solidFill>
                  <a:srgbClr val="353535"/>
                </a:solidFill>
                <a:latin typeface="Times New Roman"/>
                <a:cs typeface="Times New Roman"/>
              </a:rPr>
              <a:t>получили</a:t>
            </a:r>
            <a:r>
              <a:rPr sz="1600" spc="45" dirty="0">
                <a:solidFill>
                  <a:srgbClr val="353535"/>
                </a:solidFill>
                <a:latin typeface="Times New Roman"/>
                <a:cs typeface="Times New Roman"/>
              </a:rPr>
              <a:t> </a:t>
            </a:r>
            <a:r>
              <a:rPr sz="1600" spc="-5" dirty="0">
                <a:solidFill>
                  <a:srgbClr val="353535"/>
                </a:solidFill>
                <a:latin typeface="Times New Roman"/>
                <a:cs typeface="Times New Roman"/>
              </a:rPr>
              <a:t>312,5</a:t>
            </a:r>
            <a:r>
              <a:rPr sz="1600" dirty="0">
                <a:solidFill>
                  <a:srgbClr val="353535"/>
                </a:solidFill>
                <a:latin typeface="Times New Roman"/>
                <a:cs typeface="Times New Roman"/>
              </a:rPr>
              <a:t> </a:t>
            </a:r>
            <a:r>
              <a:rPr sz="1600" spc="-5" dirty="0">
                <a:solidFill>
                  <a:srgbClr val="353535"/>
                </a:solidFill>
                <a:latin typeface="Times New Roman"/>
                <a:cs typeface="Times New Roman"/>
              </a:rPr>
              <a:t>г</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раствора,</a:t>
            </a:r>
            <a:r>
              <a:rPr sz="1600" spc="5" dirty="0">
                <a:solidFill>
                  <a:srgbClr val="353535"/>
                </a:solidFill>
                <a:latin typeface="Times New Roman"/>
                <a:cs typeface="Times New Roman"/>
              </a:rPr>
              <a:t> </a:t>
            </a:r>
            <a:r>
              <a:rPr sz="1600" spc="-5" dirty="0">
                <a:solidFill>
                  <a:srgbClr val="353535"/>
                </a:solidFill>
                <a:latin typeface="Times New Roman"/>
                <a:cs typeface="Times New Roman"/>
              </a:rPr>
              <a:t>в</a:t>
            </a:r>
            <a:r>
              <a:rPr sz="1600" spc="5" dirty="0">
                <a:solidFill>
                  <a:srgbClr val="353535"/>
                </a:solidFill>
                <a:latin typeface="Times New Roman"/>
                <a:cs typeface="Times New Roman"/>
              </a:rPr>
              <a:t> </a:t>
            </a:r>
            <a:r>
              <a:rPr sz="1600" spc="-30" dirty="0">
                <a:solidFill>
                  <a:srgbClr val="353535"/>
                </a:solidFill>
                <a:latin typeface="Times New Roman"/>
                <a:cs typeface="Times New Roman"/>
              </a:rPr>
              <a:t>котором</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массовая</a:t>
            </a:r>
            <a:r>
              <a:rPr sz="1600" spc="20" dirty="0">
                <a:solidFill>
                  <a:srgbClr val="353535"/>
                </a:solidFill>
                <a:latin typeface="Times New Roman"/>
                <a:cs typeface="Times New Roman"/>
              </a:rPr>
              <a:t> </a:t>
            </a:r>
            <a:r>
              <a:rPr sz="1600" spc="-10" dirty="0">
                <a:solidFill>
                  <a:srgbClr val="353535"/>
                </a:solidFill>
                <a:latin typeface="Times New Roman"/>
                <a:cs typeface="Times New Roman"/>
              </a:rPr>
              <a:t>доля </a:t>
            </a:r>
            <a:r>
              <a:rPr sz="1600" spc="-385" dirty="0">
                <a:solidFill>
                  <a:srgbClr val="353535"/>
                </a:solidFill>
                <a:latin typeface="Times New Roman"/>
                <a:cs typeface="Times New Roman"/>
              </a:rPr>
              <a:t> </a:t>
            </a:r>
            <a:r>
              <a:rPr sz="1600" spc="-20" dirty="0">
                <a:solidFill>
                  <a:srgbClr val="353535"/>
                </a:solidFill>
                <a:latin typeface="Times New Roman"/>
                <a:cs typeface="Times New Roman"/>
              </a:rPr>
              <a:t>атомов</a:t>
            </a:r>
            <a:r>
              <a:rPr sz="1600" dirty="0">
                <a:solidFill>
                  <a:srgbClr val="353535"/>
                </a:solidFill>
                <a:latin typeface="Times New Roman"/>
                <a:cs typeface="Times New Roman"/>
              </a:rPr>
              <a:t> </a:t>
            </a:r>
            <a:r>
              <a:rPr sz="1600" spc="-15" dirty="0">
                <a:solidFill>
                  <a:srgbClr val="353535"/>
                </a:solidFill>
                <a:latin typeface="Times New Roman"/>
                <a:cs typeface="Times New Roman"/>
              </a:rPr>
              <a:t>водорода </a:t>
            </a:r>
            <a:r>
              <a:rPr sz="1600" spc="-5" dirty="0">
                <a:solidFill>
                  <a:srgbClr val="353535"/>
                </a:solidFill>
                <a:latin typeface="Times New Roman"/>
                <a:cs typeface="Times New Roman"/>
              </a:rPr>
              <a:t>равна</a:t>
            </a:r>
            <a:r>
              <a:rPr sz="1600" spc="5" dirty="0">
                <a:solidFill>
                  <a:srgbClr val="353535"/>
                </a:solidFill>
                <a:latin typeface="Times New Roman"/>
                <a:cs typeface="Times New Roman"/>
              </a:rPr>
              <a:t> </a:t>
            </a:r>
            <a:r>
              <a:rPr sz="1600" spc="-5" dirty="0">
                <a:solidFill>
                  <a:srgbClr val="353535"/>
                </a:solidFill>
                <a:latin typeface="Times New Roman"/>
                <a:cs typeface="Times New Roman"/>
              </a:rPr>
              <a:t>7,36%.</a:t>
            </a:r>
            <a:r>
              <a:rPr sz="1600" spc="10" dirty="0">
                <a:solidFill>
                  <a:srgbClr val="353535"/>
                </a:solidFill>
                <a:latin typeface="Times New Roman"/>
                <a:cs typeface="Times New Roman"/>
              </a:rPr>
              <a:t> </a:t>
            </a:r>
            <a:r>
              <a:rPr sz="1600" spc="-10" dirty="0">
                <a:solidFill>
                  <a:srgbClr val="353535"/>
                </a:solidFill>
                <a:latin typeface="Times New Roman"/>
                <a:cs typeface="Times New Roman"/>
              </a:rPr>
              <a:t>Определите</a:t>
            </a:r>
            <a:r>
              <a:rPr sz="1600" spc="25" dirty="0">
                <a:solidFill>
                  <a:srgbClr val="353535"/>
                </a:solidFill>
                <a:latin typeface="Times New Roman"/>
                <a:cs typeface="Times New Roman"/>
              </a:rPr>
              <a:t> </a:t>
            </a:r>
            <a:r>
              <a:rPr sz="1600" spc="-15" dirty="0">
                <a:solidFill>
                  <a:srgbClr val="353535"/>
                </a:solidFill>
                <a:latin typeface="Times New Roman"/>
                <a:cs typeface="Times New Roman"/>
              </a:rPr>
              <a:t>массу</a:t>
            </a:r>
            <a:r>
              <a:rPr sz="1600" spc="20" dirty="0">
                <a:solidFill>
                  <a:srgbClr val="353535"/>
                </a:solidFill>
                <a:latin typeface="Times New Roman"/>
                <a:cs typeface="Times New Roman"/>
              </a:rPr>
              <a:t> </a:t>
            </a:r>
            <a:r>
              <a:rPr sz="1600" dirty="0">
                <a:solidFill>
                  <a:srgbClr val="353535"/>
                </a:solidFill>
                <a:latin typeface="Times New Roman"/>
                <a:cs typeface="Times New Roman"/>
              </a:rPr>
              <a:t>фосфата</a:t>
            </a:r>
            <a:r>
              <a:rPr sz="1600" spc="20" dirty="0">
                <a:solidFill>
                  <a:srgbClr val="353535"/>
                </a:solidFill>
                <a:latin typeface="Times New Roman"/>
                <a:cs typeface="Times New Roman"/>
              </a:rPr>
              <a:t> </a:t>
            </a:r>
            <a:r>
              <a:rPr sz="1600" spc="-10" dirty="0">
                <a:solidFill>
                  <a:srgbClr val="353535"/>
                </a:solidFill>
                <a:latin typeface="Times New Roman"/>
                <a:cs typeface="Times New Roman"/>
              </a:rPr>
              <a:t>натрия</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в </a:t>
            </a:r>
            <a:r>
              <a:rPr sz="1600" spc="-15" dirty="0">
                <a:solidFill>
                  <a:srgbClr val="353535"/>
                </a:solidFill>
                <a:latin typeface="Times New Roman"/>
                <a:cs typeface="Times New Roman"/>
              </a:rPr>
              <a:t>полученном</a:t>
            </a:r>
            <a:r>
              <a:rPr sz="1600" spc="45" dirty="0">
                <a:solidFill>
                  <a:srgbClr val="353535"/>
                </a:solidFill>
                <a:latin typeface="Times New Roman"/>
                <a:cs typeface="Times New Roman"/>
              </a:rPr>
              <a:t> </a:t>
            </a:r>
            <a:r>
              <a:rPr sz="1600" spc="-5" dirty="0">
                <a:solidFill>
                  <a:srgbClr val="353535"/>
                </a:solidFill>
                <a:latin typeface="Times New Roman"/>
                <a:cs typeface="Times New Roman"/>
              </a:rPr>
              <a:t>растворе.</a:t>
            </a:r>
            <a:endParaRPr sz="1600">
              <a:latin typeface="Times New Roman"/>
              <a:cs typeface="Times New Roman"/>
            </a:endParaRPr>
          </a:p>
        </p:txBody>
      </p:sp>
      <p:sp>
        <p:nvSpPr>
          <p:cNvPr id="3" name="object 3"/>
          <p:cNvSpPr txBox="1"/>
          <p:nvPr/>
        </p:nvSpPr>
        <p:spPr>
          <a:xfrm>
            <a:off x="535940" y="1207465"/>
            <a:ext cx="2578100" cy="331470"/>
          </a:xfrm>
          <a:prstGeom prst="rect">
            <a:avLst/>
          </a:prstGeom>
        </p:spPr>
        <p:txBody>
          <a:bodyPr vert="horz" wrap="square" lIns="0" tIns="13335" rIns="0" bIns="0" rtlCol="0">
            <a:spAutoFit/>
          </a:bodyPr>
          <a:lstStyle/>
          <a:p>
            <a:pPr marL="12700">
              <a:lnSpc>
                <a:spcPct val="100000"/>
              </a:lnSpc>
              <a:spcBef>
                <a:spcPts val="105"/>
              </a:spcBef>
            </a:pPr>
            <a:r>
              <a:rPr sz="2000" b="1" dirty="0">
                <a:latin typeface="Calibri"/>
                <a:cs typeface="Calibri"/>
              </a:rPr>
              <a:t>А)</a:t>
            </a:r>
            <a:r>
              <a:rPr sz="2000" b="1" spc="-20" dirty="0">
                <a:latin typeface="Calibri"/>
                <a:cs typeface="Calibri"/>
              </a:rPr>
              <a:t> </a:t>
            </a:r>
            <a:r>
              <a:rPr sz="2000" b="1" spc="-10" dirty="0">
                <a:latin typeface="Calibri"/>
                <a:cs typeface="Calibri"/>
              </a:rPr>
              <a:t>Уравнения</a:t>
            </a:r>
            <a:r>
              <a:rPr sz="2000" b="1" spc="-35" dirty="0">
                <a:latin typeface="Calibri"/>
                <a:cs typeface="Calibri"/>
              </a:rPr>
              <a:t> </a:t>
            </a:r>
            <a:r>
              <a:rPr sz="2000" b="1" dirty="0">
                <a:latin typeface="Calibri"/>
                <a:cs typeface="Calibri"/>
              </a:rPr>
              <a:t>реакций.</a:t>
            </a:r>
            <a:endParaRPr sz="2000">
              <a:latin typeface="Calibri"/>
              <a:cs typeface="Calibri"/>
            </a:endParaRPr>
          </a:p>
        </p:txBody>
      </p:sp>
      <p:sp>
        <p:nvSpPr>
          <p:cNvPr id="4" name="object 4"/>
          <p:cNvSpPr txBox="1"/>
          <p:nvPr/>
        </p:nvSpPr>
        <p:spPr>
          <a:xfrm>
            <a:off x="8270113" y="1227201"/>
            <a:ext cx="2644140" cy="299720"/>
          </a:xfrm>
          <a:prstGeom prst="rect">
            <a:avLst/>
          </a:prstGeom>
        </p:spPr>
        <p:txBody>
          <a:bodyPr vert="horz" wrap="square" lIns="0" tIns="12700" rIns="0" bIns="0" rtlCol="0">
            <a:spAutoFit/>
          </a:bodyPr>
          <a:lstStyle/>
          <a:p>
            <a:pPr marL="38100">
              <a:lnSpc>
                <a:spcPct val="100000"/>
              </a:lnSpc>
              <a:spcBef>
                <a:spcPts val="100"/>
              </a:spcBef>
            </a:pPr>
            <a:r>
              <a:rPr sz="1800" dirty="0">
                <a:latin typeface="Calibri"/>
                <a:cs typeface="Calibri"/>
              </a:rPr>
              <a:t>3Na</a:t>
            </a:r>
            <a:r>
              <a:rPr sz="1800" baseline="-20833" dirty="0">
                <a:latin typeface="Calibri"/>
                <a:cs typeface="Calibri"/>
              </a:rPr>
              <a:t>2</a:t>
            </a:r>
            <a:r>
              <a:rPr sz="1800" dirty="0">
                <a:latin typeface="Calibri"/>
                <a:cs typeface="Calibri"/>
              </a:rPr>
              <a:t>O</a:t>
            </a:r>
            <a:r>
              <a:rPr sz="1800" spc="-20" dirty="0">
                <a:latin typeface="Calibri"/>
                <a:cs typeface="Calibri"/>
              </a:rPr>
              <a:t> </a:t>
            </a:r>
            <a:r>
              <a:rPr sz="1800" dirty="0">
                <a:latin typeface="Calibri"/>
                <a:cs typeface="Calibri"/>
              </a:rPr>
              <a:t>+ </a:t>
            </a:r>
            <a:r>
              <a:rPr sz="1800" spc="-5" dirty="0">
                <a:latin typeface="Calibri"/>
                <a:cs typeface="Calibri"/>
              </a:rPr>
              <a:t>P</a:t>
            </a:r>
            <a:r>
              <a:rPr sz="1800" spc="-7" baseline="-20833" dirty="0">
                <a:latin typeface="Calibri"/>
                <a:cs typeface="Calibri"/>
              </a:rPr>
              <a:t>2</a:t>
            </a:r>
            <a:r>
              <a:rPr sz="1800" spc="-5" dirty="0">
                <a:latin typeface="Calibri"/>
                <a:cs typeface="Calibri"/>
              </a:rPr>
              <a:t>O</a:t>
            </a:r>
            <a:r>
              <a:rPr sz="1800" spc="-7" baseline="-20833" dirty="0">
                <a:latin typeface="Calibri"/>
                <a:cs typeface="Calibri"/>
              </a:rPr>
              <a:t>5</a:t>
            </a:r>
            <a:r>
              <a:rPr sz="1800" spc="195" baseline="-20833" dirty="0">
                <a:latin typeface="Calibri"/>
                <a:cs typeface="Calibri"/>
              </a:rPr>
              <a:t> </a:t>
            </a:r>
            <a:r>
              <a:rPr sz="1800" dirty="0">
                <a:latin typeface="Calibri"/>
                <a:cs typeface="Calibri"/>
              </a:rPr>
              <a:t>=</a:t>
            </a:r>
            <a:r>
              <a:rPr sz="1800" spc="-20" dirty="0">
                <a:latin typeface="Calibri"/>
                <a:cs typeface="Calibri"/>
              </a:rPr>
              <a:t> </a:t>
            </a:r>
            <a:r>
              <a:rPr sz="1800" spc="-5" dirty="0">
                <a:latin typeface="Calibri"/>
                <a:cs typeface="Calibri"/>
              </a:rPr>
              <a:t>2Na</a:t>
            </a:r>
            <a:r>
              <a:rPr sz="1800" spc="-7" baseline="-20833" dirty="0">
                <a:latin typeface="Calibri"/>
                <a:cs typeface="Calibri"/>
              </a:rPr>
              <a:t>3</a:t>
            </a:r>
            <a:r>
              <a:rPr sz="1800" spc="-5" dirty="0">
                <a:latin typeface="Calibri"/>
                <a:cs typeface="Calibri"/>
              </a:rPr>
              <a:t>PO</a:t>
            </a:r>
            <a:r>
              <a:rPr sz="1800" spc="-7" baseline="-20833" dirty="0">
                <a:latin typeface="Calibri"/>
                <a:cs typeface="Calibri"/>
              </a:rPr>
              <a:t>4</a:t>
            </a:r>
            <a:r>
              <a:rPr sz="1800" spc="209" baseline="-20833" dirty="0">
                <a:latin typeface="Calibri"/>
                <a:cs typeface="Calibri"/>
              </a:rPr>
              <a:t> </a:t>
            </a:r>
            <a:r>
              <a:rPr sz="1800" spc="-5" dirty="0">
                <a:latin typeface="Calibri"/>
                <a:cs typeface="Calibri"/>
              </a:rPr>
              <a:t>(1)</a:t>
            </a:r>
            <a:endParaRPr sz="1800">
              <a:latin typeface="Calibri"/>
              <a:cs typeface="Calibri"/>
            </a:endParaRPr>
          </a:p>
        </p:txBody>
      </p:sp>
      <p:sp>
        <p:nvSpPr>
          <p:cNvPr id="5" name="object 5"/>
          <p:cNvSpPr txBox="1"/>
          <p:nvPr/>
        </p:nvSpPr>
        <p:spPr>
          <a:xfrm>
            <a:off x="823874" y="1564894"/>
            <a:ext cx="9230995" cy="1590675"/>
          </a:xfrm>
          <a:prstGeom prst="rect">
            <a:avLst/>
          </a:prstGeom>
        </p:spPr>
        <p:txBody>
          <a:bodyPr vert="horz" wrap="square" lIns="0" tIns="12065" rIns="0" bIns="0" rtlCol="0">
            <a:spAutoFit/>
          </a:bodyPr>
          <a:lstStyle/>
          <a:p>
            <a:pPr marL="38100" marR="30480">
              <a:lnSpc>
                <a:spcPct val="100099"/>
              </a:lnSpc>
              <a:spcBef>
                <a:spcPts val="95"/>
              </a:spcBef>
            </a:pPr>
            <a:r>
              <a:rPr sz="2400" i="1" spc="-5" dirty="0">
                <a:latin typeface="Calibri"/>
                <a:cs typeface="Calibri"/>
              </a:rPr>
              <a:t>2-й </a:t>
            </a:r>
            <a:r>
              <a:rPr sz="2400" i="1" dirty="0">
                <a:latin typeface="Calibri"/>
                <a:cs typeface="Calibri"/>
              </a:rPr>
              <a:t>фрагмент:</a:t>
            </a:r>
            <a:r>
              <a:rPr sz="2400" i="1" spc="-5" dirty="0">
                <a:latin typeface="Calibri"/>
                <a:cs typeface="Calibri"/>
              </a:rPr>
              <a:t> </a:t>
            </a:r>
            <a:r>
              <a:rPr sz="2400" spc="5" dirty="0">
                <a:latin typeface="Calibri"/>
                <a:cs typeface="Calibri"/>
              </a:rPr>
              <a:t>«</a:t>
            </a:r>
            <a:r>
              <a:rPr sz="2000" spc="5" dirty="0">
                <a:solidFill>
                  <a:srgbClr val="353535"/>
                </a:solidFill>
                <a:latin typeface="Times New Roman"/>
                <a:cs typeface="Times New Roman"/>
              </a:rPr>
              <a:t>Смесь</a:t>
            </a:r>
            <a:r>
              <a:rPr sz="2000" spc="100" dirty="0">
                <a:solidFill>
                  <a:srgbClr val="353535"/>
                </a:solidFill>
                <a:latin typeface="Times New Roman"/>
                <a:cs typeface="Times New Roman"/>
              </a:rPr>
              <a:t> </a:t>
            </a:r>
            <a:r>
              <a:rPr sz="2400" spc="-15" dirty="0">
                <a:latin typeface="Times New Roman"/>
                <a:cs typeface="Times New Roman"/>
              </a:rPr>
              <a:t>оксида</a:t>
            </a:r>
            <a:r>
              <a:rPr sz="2400" spc="5" dirty="0">
                <a:latin typeface="Times New Roman"/>
                <a:cs typeface="Times New Roman"/>
              </a:rPr>
              <a:t> </a:t>
            </a:r>
            <a:r>
              <a:rPr sz="2400" spc="-10" dirty="0">
                <a:latin typeface="Times New Roman"/>
                <a:cs typeface="Times New Roman"/>
              </a:rPr>
              <a:t>натрия</a:t>
            </a:r>
            <a:r>
              <a:rPr sz="2400" dirty="0">
                <a:latin typeface="Times New Roman"/>
                <a:cs typeface="Times New Roman"/>
              </a:rPr>
              <a:t> и</a:t>
            </a:r>
            <a:r>
              <a:rPr sz="2400" spc="-5" dirty="0">
                <a:latin typeface="Times New Roman"/>
                <a:cs typeface="Times New Roman"/>
              </a:rPr>
              <a:t> </a:t>
            </a:r>
            <a:r>
              <a:rPr sz="2400" spc="-15" dirty="0">
                <a:latin typeface="Times New Roman"/>
                <a:cs typeface="Times New Roman"/>
              </a:rPr>
              <a:t>оксида</a:t>
            </a:r>
            <a:r>
              <a:rPr sz="2400" spc="10" dirty="0">
                <a:latin typeface="Times New Roman"/>
                <a:cs typeface="Times New Roman"/>
              </a:rPr>
              <a:t> фосфора</a:t>
            </a:r>
            <a:r>
              <a:rPr sz="2400" spc="-20" dirty="0">
                <a:latin typeface="Times New Roman"/>
                <a:cs typeface="Times New Roman"/>
              </a:rPr>
              <a:t> </a:t>
            </a:r>
            <a:r>
              <a:rPr sz="2400" spc="5" dirty="0">
                <a:latin typeface="Times New Roman"/>
                <a:cs typeface="Times New Roman"/>
              </a:rPr>
              <a:t>(V)</a:t>
            </a:r>
            <a:r>
              <a:rPr sz="2400" spc="5" dirty="0">
                <a:solidFill>
                  <a:srgbClr val="353535"/>
                </a:solidFill>
                <a:latin typeface="Times New Roman"/>
                <a:cs typeface="Times New Roman"/>
              </a:rPr>
              <a:t>,</a:t>
            </a:r>
            <a:r>
              <a:rPr sz="2400" dirty="0">
                <a:solidFill>
                  <a:srgbClr val="353535"/>
                </a:solidFill>
                <a:latin typeface="Times New Roman"/>
                <a:cs typeface="Times New Roman"/>
              </a:rPr>
              <a:t> </a:t>
            </a:r>
            <a:r>
              <a:rPr sz="2000" dirty="0">
                <a:solidFill>
                  <a:srgbClr val="353535"/>
                </a:solidFill>
                <a:latin typeface="Times New Roman"/>
                <a:cs typeface="Times New Roman"/>
              </a:rPr>
              <a:t>в </a:t>
            </a:r>
            <a:r>
              <a:rPr sz="2000" spc="-20" dirty="0">
                <a:solidFill>
                  <a:srgbClr val="353535"/>
                </a:solidFill>
                <a:latin typeface="Times New Roman"/>
                <a:cs typeface="Times New Roman"/>
              </a:rPr>
              <a:t>которой </a:t>
            </a:r>
            <a:r>
              <a:rPr sz="2000" spc="-15" dirty="0">
                <a:solidFill>
                  <a:srgbClr val="353535"/>
                </a:solidFill>
                <a:latin typeface="Times New Roman"/>
                <a:cs typeface="Times New Roman"/>
              </a:rPr>
              <a:t> </a:t>
            </a:r>
            <a:r>
              <a:rPr sz="2000" dirty="0">
                <a:solidFill>
                  <a:srgbClr val="353535"/>
                </a:solidFill>
                <a:latin typeface="Times New Roman"/>
                <a:cs typeface="Times New Roman"/>
              </a:rPr>
              <a:t>соотношение</a:t>
            </a:r>
            <a:r>
              <a:rPr sz="2000" spc="-25" dirty="0">
                <a:solidFill>
                  <a:srgbClr val="353535"/>
                </a:solidFill>
                <a:latin typeface="Times New Roman"/>
                <a:cs typeface="Times New Roman"/>
              </a:rPr>
              <a:t> </a:t>
            </a:r>
            <a:r>
              <a:rPr sz="2000" spc="-5" dirty="0">
                <a:solidFill>
                  <a:srgbClr val="353535"/>
                </a:solidFill>
                <a:latin typeface="Times New Roman"/>
                <a:cs typeface="Times New Roman"/>
              </a:rPr>
              <a:t>числа</a:t>
            </a:r>
            <a:r>
              <a:rPr sz="2000" dirty="0">
                <a:solidFill>
                  <a:srgbClr val="353535"/>
                </a:solidFill>
                <a:latin typeface="Times New Roman"/>
                <a:cs typeface="Times New Roman"/>
              </a:rPr>
              <a:t> </a:t>
            </a:r>
            <a:r>
              <a:rPr sz="2000" spc="-20" dirty="0">
                <a:solidFill>
                  <a:srgbClr val="353535"/>
                </a:solidFill>
                <a:latin typeface="Times New Roman"/>
                <a:cs typeface="Times New Roman"/>
              </a:rPr>
              <a:t>атомов</a:t>
            </a:r>
            <a:r>
              <a:rPr sz="2000" spc="-30" dirty="0">
                <a:solidFill>
                  <a:srgbClr val="353535"/>
                </a:solidFill>
                <a:latin typeface="Times New Roman"/>
                <a:cs typeface="Times New Roman"/>
              </a:rPr>
              <a:t> </a:t>
            </a:r>
            <a:r>
              <a:rPr sz="2000" spc="10" dirty="0">
                <a:solidFill>
                  <a:srgbClr val="353535"/>
                </a:solidFill>
                <a:latin typeface="Times New Roman"/>
                <a:cs typeface="Times New Roman"/>
              </a:rPr>
              <a:t>фосфора</a:t>
            </a:r>
            <a:r>
              <a:rPr sz="2000" spc="-20" dirty="0">
                <a:solidFill>
                  <a:srgbClr val="353535"/>
                </a:solidFill>
                <a:latin typeface="Times New Roman"/>
                <a:cs typeface="Times New Roman"/>
              </a:rPr>
              <a:t> </a:t>
            </a:r>
            <a:r>
              <a:rPr sz="2000" dirty="0">
                <a:solidFill>
                  <a:srgbClr val="353535"/>
                </a:solidFill>
                <a:latin typeface="Times New Roman"/>
                <a:cs typeface="Times New Roman"/>
              </a:rPr>
              <a:t>к числу </a:t>
            </a:r>
            <a:r>
              <a:rPr sz="2000" spc="-20" dirty="0">
                <a:solidFill>
                  <a:srgbClr val="353535"/>
                </a:solidFill>
                <a:latin typeface="Times New Roman"/>
                <a:cs typeface="Times New Roman"/>
              </a:rPr>
              <a:t>атомов</a:t>
            </a:r>
            <a:r>
              <a:rPr sz="2000" spc="-25" dirty="0">
                <a:solidFill>
                  <a:srgbClr val="353535"/>
                </a:solidFill>
                <a:latin typeface="Times New Roman"/>
                <a:cs typeface="Times New Roman"/>
              </a:rPr>
              <a:t> </a:t>
            </a:r>
            <a:r>
              <a:rPr sz="2000" spc="-5" dirty="0">
                <a:solidFill>
                  <a:srgbClr val="353535"/>
                </a:solidFill>
                <a:latin typeface="Times New Roman"/>
                <a:cs typeface="Times New Roman"/>
              </a:rPr>
              <a:t>натрия</a:t>
            </a:r>
            <a:r>
              <a:rPr sz="2000" spc="5" dirty="0">
                <a:solidFill>
                  <a:srgbClr val="353535"/>
                </a:solidFill>
                <a:latin typeface="Times New Roman"/>
                <a:cs typeface="Times New Roman"/>
              </a:rPr>
              <a:t> </a:t>
            </a:r>
            <a:r>
              <a:rPr sz="2000" dirty="0">
                <a:solidFill>
                  <a:srgbClr val="353535"/>
                </a:solidFill>
                <a:latin typeface="Times New Roman"/>
                <a:cs typeface="Times New Roman"/>
              </a:rPr>
              <a:t>равно</a:t>
            </a:r>
            <a:r>
              <a:rPr sz="2000" spc="-10" dirty="0">
                <a:solidFill>
                  <a:srgbClr val="353535"/>
                </a:solidFill>
                <a:latin typeface="Times New Roman"/>
                <a:cs typeface="Times New Roman"/>
              </a:rPr>
              <a:t> </a:t>
            </a:r>
            <a:r>
              <a:rPr sz="2000" dirty="0">
                <a:solidFill>
                  <a:srgbClr val="353535"/>
                </a:solidFill>
                <a:latin typeface="Times New Roman"/>
                <a:cs typeface="Times New Roman"/>
              </a:rPr>
              <a:t>7</a:t>
            </a:r>
            <a:r>
              <a:rPr sz="2000" spc="5" dirty="0">
                <a:solidFill>
                  <a:srgbClr val="353535"/>
                </a:solidFill>
                <a:latin typeface="Times New Roman"/>
                <a:cs typeface="Times New Roman"/>
              </a:rPr>
              <a:t> </a:t>
            </a:r>
            <a:r>
              <a:rPr sz="2000" dirty="0">
                <a:solidFill>
                  <a:srgbClr val="353535"/>
                </a:solidFill>
                <a:latin typeface="Times New Roman"/>
                <a:cs typeface="Times New Roman"/>
              </a:rPr>
              <a:t>:</a:t>
            </a:r>
            <a:r>
              <a:rPr sz="2000" spc="-10" dirty="0">
                <a:solidFill>
                  <a:srgbClr val="353535"/>
                </a:solidFill>
                <a:latin typeface="Times New Roman"/>
                <a:cs typeface="Times New Roman"/>
              </a:rPr>
              <a:t> </a:t>
            </a:r>
            <a:r>
              <a:rPr sz="2000" dirty="0">
                <a:solidFill>
                  <a:srgbClr val="353535"/>
                </a:solidFill>
                <a:latin typeface="Times New Roman"/>
                <a:cs typeface="Times New Roman"/>
              </a:rPr>
              <a:t>18,</a:t>
            </a:r>
            <a:r>
              <a:rPr sz="2000" spc="100" dirty="0">
                <a:solidFill>
                  <a:srgbClr val="353535"/>
                </a:solidFill>
                <a:latin typeface="Times New Roman"/>
                <a:cs typeface="Times New Roman"/>
              </a:rPr>
              <a:t> </a:t>
            </a:r>
            <a:r>
              <a:rPr sz="2400" spc="-5" dirty="0">
                <a:latin typeface="Times New Roman"/>
                <a:cs typeface="Times New Roman"/>
              </a:rPr>
              <a:t>нагрели</a:t>
            </a:r>
            <a:r>
              <a:rPr sz="2400" spc="15" dirty="0">
                <a:latin typeface="Times New Roman"/>
                <a:cs typeface="Times New Roman"/>
              </a:rPr>
              <a:t> </a:t>
            </a:r>
            <a:r>
              <a:rPr sz="2400" dirty="0">
                <a:solidFill>
                  <a:srgbClr val="353535"/>
                </a:solidFill>
                <a:latin typeface="Times New Roman"/>
                <a:cs typeface="Times New Roman"/>
              </a:rPr>
              <a:t>и </a:t>
            </a:r>
            <a:r>
              <a:rPr sz="2400" spc="-585" dirty="0">
                <a:solidFill>
                  <a:srgbClr val="353535"/>
                </a:solidFill>
                <a:latin typeface="Times New Roman"/>
                <a:cs typeface="Times New Roman"/>
              </a:rPr>
              <a:t> </a:t>
            </a:r>
            <a:r>
              <a:rPr sz="2400" b="1" spc="-5" dirty="0">
                <a:solidFill>
                  <a:srgbClr val="FF0000"/>
                </a:solidFill>
                <a:latin typeface="Times New Roman"/>
                <a:cs typeface="Times New Roman"/>
              </a:rPr>
              <a:t>растворили</a:t>
            </a:r>
            <a:r>
              <a:rPr sz="2400" b="1" spc="5" dirty="0">
                <a:solidFill>
                  <a:srgbClr val="FF0000"/>
                </a:solidFill>
                <a:latin typeface="Times New Roman"/>
                <a:cs typeface="Times New Roman"/>
              </a:rPr>
              <a:t> </a:t>
            </a:r>
            <a:r>
              <a:rPr sz="2400" b="1" dirty="0">
                <a:solidFill>
                  <a:srgbClr val="FF0000"/>
                </a:solidFill>
                <a:latin typeface="Times New Roman"/>
                <a:cs typeface="Times New Roman"/>
              </a:rPr>
              <a:t>в </a:t>
            </a:r>
            <a:r>
              <a:rPr sz="2400" b="1" spc="-10" dirty="0">
                <a:solidFill>
                  <a:srgbClr val="FF0000"/>
                </a:solidFill>
                <a:latin typeface="Times New Roman"/>
                <a:cs typeface="Times New Roman"/>
              </a:rPr>
              <a:t>горячей</a:t>
            </a:r>
            <a:r>
              <a:rPr sz="2400" b="1" spc="5" dirty="0">
                <a:solidFill>
                  <a:srgbClr val="FF0000"/>
                </a:solidFill>
                <a:latin typeface="Times New Roman"/>
                <a:cs typeface="Times New Roman"/>
              </a:rPr>
              <a:t> </a:t>
            </a:r>
            <a:r>
              <a:rPr sz="2400" b="1" spc="-20" dirty="0">
                <a:solidFill>
                  <a:srgbClr val="FF0000"/>
                </a:solidFill>
                <a:latin typeface="Times New Roman"/>
                <a:cs typeface="Times New Roman"/>
              </a:rPr>
              <a:t>воде</a:t>
            </a:r>
            <a:r>
              <a:rPr sz="2400" spc="-20" dirty="0">
                <a:solidFill>
                  <a:srgbClr val="353535"/>
                </a:solidFill>
                <a:latin typeface="Times New Roman"/>
                <a:cs typeface="Times New Roman"/>
              </a:rPr>
              <a:t>.</a:t>
            </a:r>
            <a:r>
              <a:rPr sz="2400" spc="-15" dirty="0">
                <a:solidFill>
                  <a:srgbClr val="353535"/>
                </a:solidFill>
                <a:latin typeface="Times New Roman"/>
                <a:cs typeface="Times New Roman"/>
              </a:rPr>
              <a:t> </a:t>
            </a:r>
            <a:r>
              <a:rPr sz="2400" dirty="0">
                <a:latin typeface="Calibri"/>
                <a:cs typeface="Calibri"/>
              </a:rPr>
              <a:t>»</a:t>
            </a:r>
            <a:endParaRPr sz="2400">
              <a:latin typeface="Calibri"/>
              <a:cs typeface="Calibri"/>
            </a:endParaRPr>
          </a:p>
          <a:p>
            <a:pPr marL="172085" algn="ctr">
              <a:lnSpc>
                <a:spcPct val="100000"/>
              </a:lnSpc>
              <a:spcBef>
                <a:spcPts val="800"/>
              </a:spcBef>
            </a:pPr>
            <a:r>
              <a:rPr sz="2400" spc="-5" dirty="0">
                <a:latin typeface="Calibri"/>
                <a:cs typeface="Calibri"/>
              </a:rPr>
              <a:t>3Na</a:t>
            </a:r>
            <a:r>
              <a:rPr sz="2400" spc="-7" baseline="-20833" dirty="0">
                <a:latin typeface="Calibri"/>
                <a:cs typeface="Calibri"/>
              </a:rPr>
              <a:t>2</a:t>
            </a:r>
            <a:r>
              <a:rPr sz="2400" spc="-5" dirty="0">
                <a:latin typeface="Calibri"/>
                <a:cs typeface="Calibri"/>
              </a:rPr>
              <a:t>O</a:t>
            </a:r>
            <a:r>
              <a:rPr sz="2400" spc="-15" dirty="0">
                <a:latin typeface="Calibri"/>
                <a:cs typeface="Calibri"/>
              </a:rPr>
              <a:t> </a:t>
            </a:r>
            <a:r>
              <a:rPr sz="2400" dirty="0">
                <a:latin typeface="Calibri"/>
                <a:cs typeface="Calibri"/>
              </a:rPr>
              <a:t>+ </a:t>
            </a:r>
            <a:r>
              <a:rPr sz="2400" spc="-10" dirty="0">
                <a:latin typeface="Calibri"/>
                <a:cs typeface="Calibri"/>
              </a:rPr>
              <a:t>P</a:t>
            </a:r>
            <a:r>
              <a:rPr sz="2400" spc="-15" baseline="-20833" dirty="0">
                <a:latin typeface="Calibri"/>
                <a:cs typeface="Calibri"/>
              </a:rPr>
              <a:t>2</a:t>
            </a:r>
            <a:r>
              <a:rPr sz="2400" spc="-10" dirty="0">
                <a:latin typeface="Calibri"/>
                <a:cs typeface="Calibri"/>
              </a:rPr>
              <a:t>O</a:t>
            </a:r>
            <a:r>
              <a:rPr sz="2400" spc="-15" baseline="-20833" dirty="0">
                <a:latin typeface="Calibri"/>
                <a:cs typeface="Calibri"/>
              </a:rPr>
              <a:t>5</a:t>
            </a:r>
            <a:r>
              <a:rPr sz="2400" spc="254" baseline="-20833" dirty="0">
                <a:latin typeface="Calibri"/>
                <a:cs typeface="Calibri"/>
              </a:rPr>
              <a:t> </a:t>
            </a:r>
            <a:r>
              <a:rPr sz="2400" dirty="0">
                <a:latin typeface="Calibri"/>
                <a:cs typeface="Calibri"/>
              </a:rPr>
              <a:t>=</a:t>
            </a:r>
            <a:r>
              <a:rPr sz="2400" spc="-10" dirty="0">
                <a:latin typeface="Calibri"/>
                <a:cs typeface="Calibri"/>
              </a:rPr>
              <a:t> </a:t>
            </a:r>
            <a:r>
              <a:rPr sz="2400" spc="-5" dirty="0">
                <a:latin typeface="Calibri"/>
                <a:cs typeface="Calibri"/>
              </a:rPr>
              <a:t>2Na</a:t>
            </a:r>
            <a:r>
              <a:rPr sz="2400" spc="-7" baseline="-20833" dirty="0">
                <a:latin typeface="Calibri"/>
                <a:cs typeface="Calibri"/>
              </a:rPr>
              <a:t>3</a:t>
            </a:r>
            <a:r>
              <a:rPr sz="2400" spc="-5" dirty="0">
                <a:latin typeface="Calibri"/>
                <a:cs typeface="Calibri"/>
              </a:rPr>
              <a:t>PO</a:t>
            </a:r>
            <a:r>
              <a:rPr sz="2400" spc="-7" baseline="-20833" dirty="0">
                <a:latin typeface="Calibri"/>
                <a:cs typeface="Calibri"/>
              </a:rPr>
              <a:t>4</a:t>
            </a:r>
            <a:r>
              <a:rPr sz="2400" spc="284" baseline="-20833" dirty="0">
                <a:latin typeface="Calibri"/>
                <a:cs typeface="Calibri"/>
              </a:rPr>
              <a:t> </a:t>
            </a:r>
            <a:r>
              <a:rPr sz="2400" spc="-5" dirty="0">
                <a:latin typeface="Calibri"/>
                <a:cs typeface="Calibri"/>
              </a:rPr>
              <a:t>(1)</a:t>
            </a:r>
            <a:endParaRPr sz="2400">
              <a:latin typeface="Calibri"/>
              <a:cs typeface="Calibri"/>
            </a:endParaRPr>
          </a:p>
        </p:txBody>
      </p:sp>
      <p:sp>
        <p:nvSpPr>
          <p:cNvPr id="6" name="object 6"/>
          <p:cNvSpPr txBox="1"/>
          <p:nvPr/>
        </p:nvSpPr>
        <p:spPr>
          <a:xfrm>
            <a:off x="754684" y="3338906"/>
            <a:ext cx="3094355" cy="975994"/>
          </a:xfrm>
          <a:prstGeom prst="rect">
            <a:avLst/>
          </a:prstGeom>
        </p:spPr>
        <p:txBody>
          <a:bodyPr vert="horz" wrap="square" lIns="0" tIns="12700" rIns="0" bIns="0" rtlCol="0">
            <a:spAutoFit/>
          </a:bodyPr>
          <a:lstStyle/>
          <a:p>
            <a:pPr marL="106680">
              <a:lnSpc>
                <a:spcPct val="100000"/>
              </a:lnSpc>
              <a:spcBef>
                <a:spcPts val="100"/>
              </a:spcBef>
            </a:pPr>
            <a:r>
              <a:rPr sz="2400" spc="-15" dirty="0">
                <a:latin typeface="Calibri"/>
                <a:cs typeface="Calibri"/>
              </a:rPr>
              <a:t>Если</a:t>
            </a:r>
            <a:r>
              <a:rPr sz="2400" spc="-30" dirty="0">
                <a:latin typeface="Calibri"/>
                <a:cs typeface="Calibri"/>
              </a:rPr>
              <a:t> </a:t>
            </a:r>
            <a:r>
              <a:rPr sz="2400" spc="-5" dirty="0">
                <a:latin typeface="Calibri"/>
                <a:cs typeface="Calibri"/>
              </a:rPr>
              <a:t>Na</a:t>
            </a:r>
            <a:r>
              <a:rPr sz="2400" spc="-7" baseline="-20833" dirty="0">
                <a:latin typeface="Calibri"/>
                <a:cs typeface="Calibri"/>
              </a:rPr>
              <a:t>2</a:t>
            </a:r>
            <a:r>
              <a:rPr sz="2400" spc="-5" dirty="0">
                <a:latin typeface="Calibri"/>
                <a:cs typeface="Calibri"/>
              </a:rPr>
              <a:t>O</a:t>
            </a:r>
            <a:r>
              <a:rPr sz="2400" spc="-10" dirty="0">
                <a:latin typeface="Calibri"/>
                <a:cs typeface="Calibri"/>
              </a:rPr>
              <a:t> </a:t>
            </a:r>
            <a:r>
              <a:rPr sz="2400" dirty="0">
                <a:latin typeface="Calibri"/>
                <a:cs typeface="Calibri"/>
              </a:rPr>
              <a:t>в</a:t>
            </a:r>
            <a:r>
              <a:rPr sz="2400" spc="-5" dirty="0">
                <a:latin typeface="Calibri"/>
                <a:cs typeface="Calibri"/>
              </a:rPr>
              <a:t> избытке</a:t>
            </a:r>
            <a:endParaRPr sz="2400">
              <a:latin typeface="Calibri"/>
              <a:cs typeface="Calibri"/>
            </a:endParaRPr>
          </a:p>
          <a:p>
            <a:pPr marL="38100">
              <a:lnSpc>
                <a:spcPct val="100000"/>
              </a:lnSpc>
              <a:spcBef>
                <a:spcPts val="1720"/>
              </a:spcBef>
            </a:pPr>
            <a:r>
              <a:rPr sz="2400" spc="-5" dirty="0">
                <a:latin typeface="Calibri"/>
                <a:cs typeface="Calibri"/>
              </a:rPr>
              <a:t>Na</a:t>
            </a:r>
            <a:r>
              <a:rPr sz="2400" spc="-7" baseline="-20833" dirty="0">
                <a:latin typeface="Calibri"/>
                <a:cs typeface="Calibri"/>
              </a:rPr>
              <a:t>2</a:t>
            </a:r>
            <a:r>
              <a:rPr sz="2400" spc="-5" dirty="0">
                <a:latin typeface="Calibri"/>
                <a:cs typeface="Calibri"/>
              </a:rPr>
              <a:t>O</a:t>
            </a:r>
            <a:r>
              <a:rPr sz="2400" spc="-20" dirty="0">
                <a:latin typeface="Calibri"/>
                <a:cs typeface="Calibri"/>
              </a:rPr>
              <a:t> </a:t>
            </a:r>
            <a:r>
              <a:rPr sz="2400" dirty="0">
                <a:latin typeface="Calibri"/>
                <a:cs typeface="Calibri"/>
              </a:rPr>
              <a:t>+</a:t>
            </a:r>
            <a:r>
              <a:rPr sz="2400" spc="-5" dirty="0">
                <a:latin typeface="Calibri"/>
                <a:cs typeface="Calibri"/>
              </a:rPr>
              <a:t> H</a:t>
            </a:r>
            <a:r>
              <a:rPr sz="2400" spc="-7" baseline="-20833" dirty="0">
                <a:latin typeface="Calibri"/>
                <a:cs typeface="Calibri"/>
              </a:rPr>
              <a:t>2</a:t>
            </a:r>
            <a:r>
              <a:rPr sz="2400" spc="-5" dirty="0">
                <a:latin typeface="Calibri"/>
                <a:cs typeface="Calibri"/>
              </a:rPr>
              <a:t>O</a:t>
            </a:r>
            <a:r>
              <a:rPr sz="2400" spc="-20" dirty="0">
                <a:latin typeface="Calibri"/>
                <a:cs typeface="Calibri"/>
              </a:rPr>
              <a:t> </a:t>
            </a:r>
            <a:r>
              <a:rPr sz="2400" dirty="0">
                <a:latin typeface="Calibri"/>
                <a:cs typeface="Calibri"/>
              </a:rPr>
              <a:t>=</a:t>
            </a:r>
            <a:r>
              <a:rPr sz="2400" spc="-15" dirty="0">
                <a:latin typeface="Calibri"/>
                <a:cs typeface="Calibri"/>
              </a:rPr>
              <a:t> </a:t>
            </a:r>
            <a:r>
              <a:rPr sz="2400" spc="-5" dirty="0">
                <a:latin typeface="Calibri"/>
                <a:cs typeface="Calibri"/>
              </a:rPr>
              <a:t>2NaOH</a:t>
            </a:r>
            <a:r>
              <a:rPr sz="2400" spc="-15" dirty="0">
                <a:latin typeface="Calibri"/>
                <a:cs typeface="Calibri"/>
              </a:rPr>
              <a:t> </a:t>
            </a:r>
            <a:r>
              <a:rPr sz="2400" spc="-5" dirty="0">
                <a:latin typeface="Calibri"/>
                <a:cs typeface="Calibri"/>
              </a:rPr>
              <a:t>(2)</a:t>
            </a:r>
            <a:endParaRPr sz="2400">
              <a:latin typeface="Calibri"/>
              <a:cs typeface="Calibri"/>
            </a:endParaRPr>
          </a:p>
        </p:txBody>
      </p:sp>
      <p:sp>
        <p:nvSpPr>
          <p:cNvPr id="7" name="object 7"/>
          <p:cNvSpPr txBox="1"/>
          <p:nvPr/>
        </p:nvSpPr>
        <p:spPr>
          <a:xfrm>
            <a:off x="6060059" y="3209933"/>
            <a:ext cx="4133850" cy="1381760"/>
          </a:xfrm>
          <a:prstGeom prst="rect">
            <a:avLst/>
          </a:prstGeom>
        </p:spPr>
        <p:txBody>
          <a:bodyPr vert="horz" wrap="square" lIns="0" tIns="141605" rIns="0" bIns="0" rtlCol="0">
            <a:spAutoFit/>
          </a:bodyPr>
          <a:lstStyle/>
          <a:p>
            <a:pPr marR="314960" algn="ctr">
              <a:lnSpc>
                <a:spcPct val="100000"/>
              </a:lnSpc>
              <a:spcBef>
                <a:spcPts val="1115"/>
              </a:spcBef>
            </a:pPr>
            <a:r>
              <a:rPr sz="2400" spc="-15" dirty="0">
                <a:latin typeface="Calibri"/>
                <a:cs typeface="Calibri"/>
              </a:rPr>
              <a:t>Если</a:t>
            </a:r>
            <a:r>
              <a:rPr sz="2400" spc="-30" dirty="0">
                <a:latin typeface="Calibri"/>
                <a:cs typeface="Calibri"/>
              </a:rPr>
              <a:t> </a:t>
            </a:r>
            <a:r>
              <a:rPr sz="2400" spc="-10" dirty="0">
                <a:latin typeface="Calibri"/>
                <a:cs typeface="Calibri"/>
              </a:rPr>
              <a:t>P</a:t>
            </a:r>
            <a:r>
              <a:rPr sz="2400" spc="-15" baseline="-20833" dirty="0">
                <a:latin typeface="Calibri"/>
                <a:cs typeface="Calibri"/>
              </a:rPr>
              <a:t>2</a:t>
            </a:r>
            <a:r>
              <a:rPr sz="2400" spc="-10" dirty="0">
                <a:latin typeface="Calibri"/>
                <a:cs typeface="Calibri"/>
              </a:rPr>
              <a:t>O</a:t>
            </a:r>
            <a:r>
              <a:rPr sz="2400" spc="-15" baseline="-20833" dirty="0">
                <a:latin typeface="Calibri"/>
                <a:cs typeface="Calibri"/>
              </a:rPr>
              <a:t>5</a:t>
            </a:r>
            <a:r>
              <a:rPr sz="2400" spc="284" baseline="-20833" dirty="0">
                <a:latin typeface="Calibri"/>
                <a:cs typeface="Calibri"/>
              </a:rPr>
              <a:t> </a:t>
            </a:r>
            <a:r>
              <a:rPr sz="2400" dirty="0">
                <a:latin typeface="Calibri"/>
                <a:cs typeface="Calibri"/>
              </a:rPr>
              <a:t>в</a:t>
            </a:r>
            <a:r>
              <a:rPr sz="2400" spc="-20" dirty="0">
                <a:latin typeface="Calibri"/>
                <a:cs typeface="Calibri"/>
              </a:rPr>
              <a:t> </a:t>
            </a:r>
            <a:r>
              <a:rPr sz="2400" spc="-5" dirty="0">
                <a:latin typeface="Calibri"/>
                <a:cs typeface="Calibri"/>
              </a:rPr>
              <a:t>избытке</a:t>
            </a:r>
            <a:endParaRPr sz="2400">
              <a:latin typeface="Calibri"/>
              <a:cs typeface="Calibri"/>
            </a:endParaRPr>
          </a:p>
          <a:p>
            <a:pPr marL="38100" marR="30480">
              <a:lnSpc>
                <a:spcPct val="100000"/>
              </a:lnSpc>
              <a:spcBef>
                <a:spcPts val="1015"/>
              </a:spcBef>
            </a:pPr>
            <a:r>
              <a:rPr sz="2400" spc="-10" dirty="0">
                <a:latin typeface="Calibri"/>
                <a:cs typeface="Calibri"/>
              </a:rPr>
              <a:t>P</a:t>
            </a:r>
            <a:r>
              <a:rPr sz="2400" spc="-15" baseline="-20833" dirty="0">
                <a:latin typeface="Calibri"/>
                <a:cs typeface="Calibri"/>
              </a:rPr>
              <a:t>2</a:t>
            </a:r>
            <a:r>
              <a:rPr sz="2400" spc="-10" dirty="0">
                <a:latin typeface="Calibri"/>
                <a:cs typeface="Calibri"/>
              </a:rPr>
              <a:t>O</a:t>
            </a:r>
            <a:r>
              <a:rPr sz="2400" spc="-15" baseline="-20833" dirty="0">
                <a:latin typeface="Calibri"/>
                <a:cs typeface="Calibri"/>
              </a:rPr>
              <a:t>5</a:t>
            </a:r>
            <a:r>
              <a:rPr sz="2400" spc="-7" baseline="-20833" dirty="0">
                <a:latin typeface="Calibri"/>
                <a:cs typeface="Calibri"/>
              </a:rPr>
              <a:t> </a:t>
            </a:r>
            <a:r>
              <a:rPr sz="2400" dirty="0">
                <a:latin typeface="Calibri"/>
                <a:cs typeface="Calibri"/>
              </a:rPr>
              <a:t>+ </a:t>
            </a:r>
            <a:r>
              <a:rPr sz="2400" spc="-5" dirty="0">
                <a:latin typeface="Calibri"/>
                <a:cs typeface="Calibri"/>
              </a:rPr>
              <a:t>3H</a:t>
            </a:r>
            <a:r>
              <a:rPr sz="2400" spc="-7" baseline="-20833" dirty="0">
                <a:latin typeface="Calibri"/>
                <a:cs typeface="Calibri"/>
              </a:rPr>
              <a:t>2</a:t>
            </a:r>
            <a:r>
              <a:rPr sz="2400" spc="-5" dirty="0">
                <a:latin typeface="Calibri"/>
                <a:cs typeface="Calibri"/>
              </a:rPr>
              <a:t>O </a:t>
            </a:r>
            <a:r>
              <a:rPr sz="2400" dirty="0">
                <a:latin typeface="Calibri"/>
                <a:cs typeface="Calibri"/>
              </a:rPr>
              <a:t>= </a:t>
            </a:r>
            <a:r>
              <a:rPr sz="2400" spc="-5" dirty="0">
                <a:latin typeface="Calibri"/>
                <a:cs typeface="Calibri"/>
              </a:rPr>
              <a:t>2H</a:t>
            </a:r>
            <a:r>
              <a:rPr sz="2400" spc="-7" baseline="-20833" dirty="0">
                <a:latin typeface="Calibri"/>
                <a:cs typeface="Calibri"/>
              </a:rPr>
              <a:t>3</a:t>
            </a:r>
            <a:r>
              <a:rPr sz="2400" spc="-5" dirty="0">
                <a:latin typeface="Calibri"/>
                <a:cs typeface="Calibri"/>
              </a:rPr>
              <a:t>PO</a:t>
            </a:r>
            <a:r>
              <a:rPr sz="2400" spc="-7" baseline="-20833" dirty="0">
                <a:latin typeface="Calibri"/>
                <a:cs typeface="Calibri"/>
              </a:rPr>
              <a:t>4</a:t>
            </a:r>
            <a:r>
              <a:rPr sz="2400" baseline="-20833" dirty="0">
                <a:latin typeface="Calibri"/>
                <a:cs typeface="Calibri"/>
              </a:rPr>
              <a:t> </a:t>
            </a:r>
            <a:r>
              <a:rPr sz="2400" spc="-5" dirty="0">
                <a:latin typeface="Calibri"/>
                <a:cs typeface="Calibri"/>
              </a:rPr>
              <a:t>(2) </a:t>
            </a:r>
            <a:r>
              <a:rPr sz="2400" dirty="0">
                <a:latin typeface="Calibri"/>
                <a:cs typeface="Calibri"/>
              </a:rPr>
              <a:t> </a:t>
            </a:r>
            <a:r>
              <a:rPr sz="2400" spc="-5" dirty="0">
                <a:latin typeface="Calibri"/>
                <a:cs typeface="Calibri"/>
              </a:rPr>
              <a:t>2Na</a:t>
            </a:r>
            <a:r>
              <a:rPr sz="2400" spc="-7" baseline="-20833" dirty="0">
                <a:latin typeface="Calibri"/>
                <a:cs typeface="Calibri"/>
              </a:rPr>
              <a:t>3</a:t>
            </a:r>
            <a:r>
              <a:rPr sz="2400" spc="-5" dirty="0">
                <a:latin typeface="Calibri"/>
                <a:cs typeface="Calibri"/>
              </a:rPr>
              <a:t>PO</a:t>
            </a:r>
            <a:r>
              <a:rPr sz="2400" spc="-7" baseline="-20833" dirty="0">
                <a:latin typeface="Calibri"/>
                <a:cs typeface="Calibri"/>
              </a:rPr>
              <a:t>4</a:t>
            </a:r>
            <a:r>
              <a:rPr sz="2400" spc="270" baseline="-20833" dirty="0">
                <a:latin typeface="Calibri"/>
                <a:cs typeface="Calibri"/>
              </a:rPr>
              <a:t> </a:t>
            </a:r>
            <a:r>
              <a:rPr sz="2400" dirty="0">
                <a:latin typeface="Calibri"/>
                <a:cs typeface="Calibri"/>
              </a:rPr>
              <a:t>+</a:t>
            </a:r>
            <a:r>
              <a:rPr sz="2400" spc="-25" dirty="0">
                <a:latin typeface="Calibri"/>
                <a:cs typeface="Calibri"/>
              </a:rPr>
              <a:t> </a:t>
            </a:r>
            <a:r>
              <a:rPr sz="2400" spc="-10" dirty="0">
                <a:latin typeface="Calibri"/>
                <a:cs typeface="Calibri"/>
              </a:rPr>
              <a:t>H</a:t>
            </a:r>
            <a:r>
              <a:rPr sz="2400" spc="-15" baseline="-20833" dirty="0">
                <a:latin typeface="Calibri"/>
                <a:cs typeface="Calibri"/>
              </a:rPr>
              <a:t>3</a:t>
            </a:r>
            <a:r>
              <a:rPr sz="2400" spc="-10" dirty="0">
                <a:latin typeface="Calibri"/>
                <a:cs typeface="Calibri"/>
              </a:rPr>
              <a:t>PO</a:t>
            </a:r>
            <a:r>
              <a:rPr sz="2400" spc="-15" baseline="-20833" dirty="0">
                <a:latin typeface="Calibri"/>
                <a:cs typeface="Calibri"/>
              </a:rPr>
              <a:t>4</a:t>
            </a:r>
            <a:r>
              <a:rPr sz="2400" spc="270" baseline="-20833" dirty="0">
                <a:latin typeface="Calibri"/>
                <a:cs typeface="Calibri"/>
              </a:rPr>
              <a:t> </a:t>
            </a:r>
            <a:r>
              <a:rPr sz="2400" dirty="0">
                <a:latin typeface="Calibri"/>
                <a:cs typeface="Calibri"/>
              </a:rPr>
              <a:t>=</a:t>
            </a:r>
            <a:r>
              <a:rPr sz="2400" spc="-15" dirty="0">
                <a:latin typeface="Calibri"/>
                <a:cs typeface="Calibri"/>
              </a:rPr>
              <a:t> </a:t>
            </a:r>
            <a:r>
              <a:rPr sz="2400" spc="-5" dirty="0">
                <a:latin typeface="Calibri"/>
                <a:cs typeface="Calibri"/>
              </a:rPr>
              <a:t>3Na</a:t>
            </a:r>
            <a:r>
              <a:rPr sz="2400" spc="-7" baseline="-20833" dirty="0">
                <a:latin typeface="Calibri"/>
                <a:cs typeface="Calibri"/>
              </a:rPr>
              <a:t>2</a:t>
            </a:r>
            <a:r>
              <a:rPr sz="2400" spc="-5" dirty="0">
                <a:latin typeface="Calibri"/>
                <a:cs typeface="Calibri"/>
              </a:rPr>
              <a:t>HPO</a:t>
            </a:r>
            <a:r>
              <a:rPr sz="2400" spc="-7" baseline="-20833" dirty="0">
                <a:latin typeface="Calibri"/>
                <a:cs typeface="Calibri"/>
              </a:rPr>
              <a:t>4</a:t>
            </a:r>
            <a:r>
              <a:rPr sz="2400" spc="270" baseline="-20833" dirty="0">
                <a:latin typeface="Calibri"/>
                <a:cs typeface="Calibri"/>
              </a:rPr>
              <a:t> </a:t>
            </a:r>
            <a:r>
              <a:rPr sz="2400" spc="-5" dirty="0">
                <a:latin typeface="Calibri"/>
                <a:cs typeface="Calibri"/>
              </a:rPr>
              <a:t>(3)</a:t>
            </a:r>
            <a:endParaRPr sz="2400">
              <a:latin typeface="Calibri"/>
              <a:cs typeface="Calibri"/>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object 10"/>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60</a:t>
            </a:fld>
            <a:endParaRPr dirty="0"/>
          </a:p>
        </p:txBody>
      </p:sp>
      <p:sp>
        <p:nvSpPr>
          <p:cNvPr id="2" name="object 2"/>
          <p:cNvSpPr txBox="1"/>
          <p:nvPr/>
        </p:nvSpPr>
        <p:spPr>
          <a:xfrm>
            <a:off x="6455028" y="808101"/>
            <a:ext cx="3277870" cy="574040"/>
          </a:xfrm>
          <a:prstGeom prst="rect">
            <a:avLst/>
          </a:prstGeom>
        </p:spPr>
        <p:txBody>
          <a:bodyPr vert="horz" wrap="square" lIns="0" tIns="12700" rIns="0" bIns="0" rtlCol="0">
            <a:spAutoFit/>
          </a:bodyPr>
          <a:lstStyle/>
          <a:p>
            <a:pPr marL="38100" marR="30480">
              <a:lnSpc>
                <a:spcPct val="100000"/>
              </a:lnSpc>
              <a:spcBef>
                <a:spcPts val="100"/>
              </a:spcBef>
            </a:pPr>
            <a:r>
              <a:rPr sz="1800" dirty="0">
                <a:latin typeface="Calibri"/>
                <a:cs typeface="Calibri"/>
              </a:rPr>
              <a:t>BaO</a:t>
            </a:r>
            <a:r>
              <a:rPr sz="1800" baseline="-20833" dirty="0">
                <a:latin typeface="Calibri"/>
                <a:cs typeface="Calibri"/>
              </a:rPr>
              <a:t>2</a:t>
            </a:r>
            <a:r>
              <a:rPr sz="1800" spc="165" baseline="-20833" dirty="0">
                <a:latin typeface="Calibri"/>
                <a:cs typeface="Calibri"/>
              </a:rPr>
              <a:t> </a:t>
            </a:r>
            <a:r>
              <a:rPr sz="1800" dirty="0">
                <a:latin typeface="Calibri"/>
                <a:cs typeface="Calibri"/>
              </a:rPr>
              <a:t>+</a:t>
            </a:r>
            <a:r>
              <a:rPr sz="1800" spc="5" dirty="0">
                <a:latin typeface="Calibri"/>
                <a:cs typeface="Calibri"/>
              </a:rPr>
              <a:t> </a:t>
            </a:r>
            <a:r>
              <a:rPr sz="1800" spc="-5" dirty="0">
                <a:latin typeface="Calibri"/>
                <a:cs typeface="Calibri"/>
              </a:rPr>
              <a:t>H</a:t>
            </a:r>
            <a:r>
              <a:rPr sz="1800" spc="-7" baseline="-20833" dirty="0">
                <a:latin typeface="Calibri"/>
                <a:cs typeface="Calibri"/>
              </a:rPr>
              <a:t>2</a:t>
            </a:r>
            <a:r>
              <a:rPr sz="1800" spc="-5" dirty="0">
                <a:latin typeface="Calibri"/>
                <a:cs typeface="Calibri"/>
              </a:rPr>
              <a:t>SO</a:t>
            </a:r>
            <a:r>
              <a:rPr sz="1800" spc="-7" baseline="-20833" dirty="0">
                <a:latin typeface="Calibri"/>
                <a:cs typeface="Calibri"/>
              </a:rPr>
              <a:t>4</a:t>
            </a:r>
            <a:r>
              <a:rPr sz="1800" spc="209" baseline="-20833" dirty="0">
                <a:latin typeface="Calibri"/>
                <a:cs typeface="Calibri"/>
              </a:rPr>
              <a:t> </a:t>
            </a:r>
            <a:r>
              <a:rPr sz="1800" dirty="0">
                <a:latin typeface="Calibri"/>
                <a:cs typeface="Calibri"/>
              </a:rPr>
              <a:t>=</a:t>
            </a:r>
            <a:r>
              <a:rPr sz="1800" spc="-15" dirty="0">
                <a:latin typeface="Calibri"/>
                <a:cs typeface="Calibri"/>
              </a:rPr>
              <a:t> </a:t>
            </a:r>
            <a:r>
              <a:rPr sz="1800" dirty="0">
                <a:latin typeface="Calibri"/>
                <a:cs typeface="Calibri"/>
              </a:rPr>
              <a:t>BaSO</a:t>
            </a:r>
            <a:r>
              <a:rPr sz="1800" baseline="-20833" dirty="0">
                <a:latin typeface="Calibri"/>
                <a:cs typeface="Calibri"/>
              </a:rPr>
              <a:t>4</a:t>
            </a:r>
            <a:r>
              <a:rPr sz="1800" dirty="0">
                <a:latin typeface="Calibri"/>
                <a:cs typeface="Calibri"/>
              </a:rPr>
              <a:t>↓</a:t>
            </a:r>
            <a:r>
              <a:rPr sz="1800" spc="-20" dirty="0">
                <a:latin typeface="Calibri"/>
                <a:cs typeface="Calibri"/>
              </a:rPr>
              <a:t> </a:t>
            </a:r>
            <a:r>
              <a:rPr sz="1800" dirty="0">
                <a:latin typeface="Calibri"/>
                <a:cs typeface="Calibri"/>
              </a:rPr>
              <a:t>+</a:t>
            </a:r>
            <a:r>
              <a:rPr sz="1800" spc="-10" dirty="0">
                <a:latin typeface="Calibri"/>
                <a:cs typeface="Calibri"/>
              </a:rPr>
              <a:t> </a:t>
            </a:r>
            <a:r>
              <a:rPr sz="1800" spc="-5" dirty="0">
                <a:latin typeface="Calibri"/>
                <a:cs typeface="Calibri"/>
              </a:rPr>
              <a:t>H</a:t>
            </a:r>
            <a:r>
              <a:rPr sz="1800" spc="-7" baseline="-20833" dirty="0">
                <a:latin typeface="Calibri"/>
                <a:cs typeface="Calibri"/>
              </a:rPr>
              <a:t>2</a:t>
            </a:r>
            <a:r>
              <a:rPr sz="1800" spc="-5" dirty="0">
                <a:latin typeface="Calibri"/>
                <a:cs typeface="Calibri"/>
              </a:rPr>
              <a:t>O</a:t>
            </a:r>
            <a:r>
              <a:rPr sz="1800" spc="-7" baseline="-20833" dirty="0">
                <a:latin typeface="Calibri"/>
                <a:cs typeface="Calibri"/>
              </a:rPr>
              <a:t>2</a:t>
            </a:r>
            <a:r>
              <a:rPr sz="1800" spc="202" baseline="-20833" dirty="0">
                <a:latin typeface="Calibri"/>
                <a:cs typeface="Calibri"/>
              </a:rPr>
              <a:t> </a:t>
            </a:r>
            <a:r>
              <a:rPr sz="1800" spc="-5" dirty="0">
                <a:latin typeface="Calibri"/>
                <a:cs typeface="Calibri"/>
              </a:rPr>
              <a:t>(1) </a:t>
            </a:r>
            <a:r>
              <a:rPr sz="1800" spc="-390" dirty="0">
                <a:latin typeface="Calibri"/>
                <a:cs typeface="Calibri"/>
              </a:rPr>
              <a:t> </a:t>
            </a:r>
            <a:r>
              <a:rPr sz="1800" dirty="0">
                <a:latin typeface="Calibri"/>
                <a:cs typeface="Calibri"/>
              </a:rPr>
              <a:t>BaO</a:t>
            </a:r>
            <a:r>
              <a:rPr sz="1800" spc="-25" dirty="0">
                <a:latin typeface="Calibri"/>
                <a:cs typeface="Calibri"/>
              </a:rPr>
              <a:t> </a:t>
            </a:r>
            <a:r>
              <a:rPr sz="1800" dirty="0">
                <a:latin typeface="Calibri"/>
                <a:cs typeface="Calibri"/>
              </a:rPr>
              <a:t>+</a:t>
            </a:r>
            <a:r>
              <a:rPr sz="1800" spc="10" dirty="0">
                <a:latin typeface="Calibri"/>
                <a:cs typeface="Calibri"/>
              </a:rPr>
              <a:t> </a:t>
            </a:r>
            <a:r>
              <a:rPr sz="1800" spc="-5" dirty="0">
                <a:latin typeface="Calibri"/>
                <a:cs typeface="Calibri"/>
              </a:rPr>
              <a:t>H</a:t>
            </a:r>
            <a:r>
              <a:rPr sz="1800" spc="-7" baseline="-20833" dirty="0">
                <a:latin typeface="Calibri"/>
                <a:cs typeface="Calibri"/>
              </a:rPr>
              <a:t>2</a:t>
            </a:r>
            <a:r>
              <a:rPr sz="1800" spc="-5" dirty="0">
                <a:latin typeface="Calibri"/>
                <a:cs typeface="Calibri"/>
              </a:rPr>
              <a:t>SO</a:t>
            </a:r>
            <a:r>
              <a:rPr sz="1800" spc="-7" baseline="-20833" dirty="0">
                <a:latin typeface="Calibri"/>
                <a:cs typeface="Calibri"/>
              </a:rPr>
              <a:t>4</a:t>
            </a:r>
            <a:r>
              <a:rPr sz="1800" spc="217" baseline="-20833" dirty="0">
                <a:latin typeface="Calibri"/>
                <a:cs typeface="Calibri"/>
              </a:rPr>
              <a:t> </a:t>
            </a:r>
            <a:r>
              <a:rPr sz="1800" dirty="0">
                <a:latin typeface="Calibri"/>
                <a:cs typeface="Calibri"/>
              </a:rPr>
              <a:t>=</a:t>
            </a:r>
            <a:r>
              <a:rPr sz="1800" spc="-5" dirty="0">
                <a:latin typeface="Calibri"/>
                <a:cs typeface="Calibri"/>
              </a:rPr>
              <a:t> BaSO</a:t>
            </a:r>
            <a:r>
              <a:rPr sz="1800" spc="-7" baseline="-20833" dirty="0">
                <a:latin typeface="Calibri"/>
                <a:cs typeface="Calibri"/>
              </a:rPr>
              <a:t>4</a:t>
            </a:r>
            <a:r>
              <a:rPr sz="1800" spc="-5" dirty="0">
                <a:latin typeface="Calibri"/>
                <a:cs typeface="Calibri"/>
              </a:rPr>
              <a:t>↓</a:t>
            </a:r>
            <a:r>
              <a:rPr sz="1800" spc="-15" dirty="0">
                <a:latin typeface="Calibri"/>
                <a:cs typeface="Calibri"/>
              </a:rPr>
              <a:t> </a:t>
            </a:r>
            <a:r>
              <a:rPr sz="1800" dirty="0">
                <a:latin typeface="Calibri"/>
                <a:cs typeface="Calibri"/>
              </a:rPr>
              <a:t>+ </a:t>
            </a:r>
            <a:r>
              <a:rPr sz="1800" spc="-5" dirty="0">
                <a:latin typeface="Calibri"/>
                <a:cs typeface="Calibri"/>
              </a:rPr>
              <a:t>H</a:t>
            </a:r>
            <a:r>
              <a:rPr sz="1800" spc="-7" baseline="-20833" dirty="0">
                <a:latin typeface="Calibri"/>
                <a:cs typeface="Calibri"/>
              </a:rPr>
              <a:t>2</a:t>
            </a:r>
            <a:r>
              <a:rPr sz="1800" spc="-5" dirty="0">
                <a:latin typeface="Calibri"/>
                <a:cs typeface="Calibri"/>
              </a:rPr>
              <a:t>O</a:t>
            </a:r>
            <a:r>
              <a:rPr sz="1800" dirty="0">
                <a:latin typeface="Calibri"/>
                <a:cs typeface="Calibri"/>
              </a:rPr>
              <a:t> </a:t>
            </a:r>
            <a:r>
              <a:rPr sz="1800" spc="-5" dirty="0">
                <a:latin typeface="Calibri"/>
                <a:cs typeface="Calibri"/>
              </a:rPr>
              <a:t>(2)</a:t>
            </a:r>
            <a:endParaRPr sz="1800">
              <a:latin typeface="Calibri"/>
              <a:cs typeface="Calibri"/>
            </a:endParaRPr>
          </a:p>
        </p:txBody>
      </p:sp>
      <p:sp>
        <p:nvSpPr>
          <p:cNvPr id="3" name="object 3"/>
          <p:cNvSpPr txBox="1"/>
          <p:nvPr/>
        </p:nvSpPr>
        <p:spPr>
          <a:xfrm>
            <a:off x="898550" y="1729485"/>
            <a:ext cx="6628130" cy="391160"/>
          </a:xfrm>
          <a:prstGeom prst="rect">
            <a:avLst/>
          </a:prstGeom>
        </p:spPr>
        <p:txBody>
          <a:bodyPr vert="horz" wrap="square" lIns="0" tIns="12700" rIns="0" bIns="0" rtlCol="0">
            <a:spAutoFit/>
          </a:bodyPr>
          <a:lstStyle/>
          <a:p>
            <a:pPr marL="38100">
              <a:lnSpc>
                <a:spcPct val="100000"/>
              </a:lnSpc>
              <a:spcBef>
                <a:spcPts val="100"/>
              </a:spcBef>
            </a:pPr>
            <a:r>
              <a:rPr sz="2400" dirty="0">
                <a:latin typeface="Times New Roman"/>
                <a:cs typeface="Times New Roman"/>
              </a:rPr>
              <a:t>2)</a:t>
            </a:r>
            <a:r>
              <a:rPr sz="2400" spc="-5" dirty="0">
                <a:latin typeface="Times New Roman"/>
                <a:cs typeface="Times New Roman"/>
              </a:rPr>
              <a:t> </a:t>
            </a:r>
            <a:r>
              <a:rPr sz="2400" dirty="0">
                <a:latin typeface="Times New Roman"/>
                <a:cs typeface="Times New Roman"/>
              </a:rPr>
              <a:t>Пусть</a:t>
            </a:r>
            <a:r>
              <a:rPr sz="2400" spc="-20" dirty="0">
                <a:latin typeface="Times New Roman"/>
                <a:cs typeface="Times New Roman"/>
              </a:rPr>
              <a:t> </a:t>
            </a:r>
            <a:r>
              <a:rPr sz="2400" dirty="0">
                <a:latin typeface="Times New Roman"/>
                <a:cs typeface="Times New Roman"/>
              </a:rPr>
              <a:t>в</a:t>
            </a:r>
            <a:r>
              <a:rPr sz="2400" spc="-5" dirty="0">
                <a:latin typeface="Times New Roman"/>
                <a:cs typeface="Times New Roman"/>
              </a:rPr>
              <a:t> </a:t>
            </a:r>
            <a:r>
              <a:rPr sz="2400" spc="10" dirty="0">
                <a:latin typeface="Times New Roman"/>
                <a:cs typeface="Times New Roman"/>
              </a:rPr>
              <a:t>смеси</a:t>
            </a:r>
            <a:r>
              <a:rPr sz="2400" dirty="0">
                <a:latin typeface="Times New Roman"/>
                <a:cs typeface="Times New Roman"/>
              </a:rPr>
              <a:t> </a:t>
            </a:r>
            <a:r>
              <a:rPr sz="2400" i="1" dirty="0">
                <a:latin typeface="Times New Roman"/>
                <a:cs typeface="Times New Roman"/>
              </a:rPr>
              <a:t>x</a:t>
            </a:r>
            <a:r>
              <a:rPr sz="2400" i="1" spc="-5" dirty="0">
                <a:latin typeface="Times New Roman"/>
                <a:cs typeface="Times New Roman"/>
              </a:rPr>
              <a:t> </a:t>
            </a:r>
            <a:r>
              <a:rPr sz="2400" spc="-10" dirty="0">
                <a:latin typeface="Times New Roman"/>
                <a:cs typeface="Times New Roman"/>
              </a:rPr>
              <a:t>моль</a:t>
            </a:r>
            <a:r>
              <a:rPr sz="2400" spc="10" dirty="0">
                <a:latin typeface="Times New Roman"/>
                <a:cs typeface="Times New Roman"/>
              </a:rPr>
              <a:t> </a:t>
            </a:r>
            <a:r>
              <a:rPr sz="2400" spc="-5" dirty="0">
                <a:latin typeface="Times New Roman"/>
                <a:cs typeface="Times New Roman"/>
              </a:rPr>
              <a:t>BaO</a:t>
            </a:r>
            <a:r>
              <a:rPr sz="2400" spc="-7" baseline="-20833" dirty="0">
                <a:latin typeface="Times New Roman"/>
                <a:cs typeface="Times New Roman"/>
              </a:rPr>
              <a:t>2</a:t>
            </a:r>
            <a:r>
              <a:rPr sz="2400" spc="300" baseline="-20833" dirty="0">
                <a:latin typeface="Times New Roman"/>
                <a:cs typeface="Times New Roman"/>
              </a:rPr>
              <a:t> </a:t>
            </a:r>
            <a:r>
              <a:rPr sz="2400" dirty="0">
                <a:latin typeface="Times New Roman"/>
                <a:cs typeface="Times New Roman"/>
              </a:rPr>
              <a:t>и</a:t>
            </a:r>
            <a:r>
              <a:rPr sz="2400" spc="-5" dirty="0">
                <a:latin typeface="Times New Roman"/>
                <a:cs typeface="Times New Roman"/>
              </a:rPr>
              <a:t> </a:t>
            </a:r>
            <a:r>
              <a:rPr sz="2400" i="1" dirty="0">
                <a:latin typeface="Times New Roman"/>
                <a:cs typeface="Times New Roman"/>
              </a:rPr>
              <a:t>y</a:t>
            </a:r>
            <a:r>
              <a:rPr sz="2400" i="1" spc="-5" dirty="0">
                <a:latin typeface="Times New Roman"/>
                <a:cs typeface="Times New Roman"/>
              </a:rPr>
              <a:t> </a:t>
            </a:r>
            <a:r>
              <a:rPr sz="2400" spc="-10" dirty="0">
                <a:latin typeface="Times New Roman"/>
                <a:cs typeface="Times New Roman"/>
              </a:rPr>
              <a:t>моль</a:t>
            </a:r>
            <a:r>
              <a:rPr sz="2400" spc="10" dirty="0">
                <a:latin typeface="Times New Roman"/>
                <a:cs typeface="Times New Roman"/>
              </a:rPr>
              <a:t> </a:t>
            </a:r>
            <a:r>
              <a:rPr sz="2400" spc="-5" dirty="0">
                <a:latin typeface="Times New Roman"/>
                <a:cs typeface="Times New Roman"/>
              </a:rPr>
              <a:t>BaO,</a:t>
            </a:r>
            <a:r>
              <a:rPr sz="2400" dirty="0">
                <a:latin typeface="Times New Roman"/>
                <a:cs typeface="Times New Roman"/>
              </a:rPr>
              <a:t> </a:t>
            </a:r>
            <a:r>
              <a:rPr sz="2400" spc="-30" dirty="0">
                <a:latin typeface="Times New Roman"/>
                <a:cs typeface="Times New Roman"/>
              </a:rPr>
              <a:t>тогда:</a:t>
            </a:r>
            <a:endParaRPr sz="2400">
              <a:latin typeface="Times New Roman"/>
              <a:cs typeface="Times New Roman"/>
            </a:endParaRPr>
          </a:p>
        </p:txBody>
      </p:sp>
      <p:sp>
        <p:nvSpPr>
          <p:cNvPr id="4" name="object 4"/>
          <p:cNvSpPr txBox="1"/>
          <p:nvPr/>
        </p:nvSpPr>
        <p:spPr>
          <a:xfrm>
            <a:off x="1457350" y="2095246"/>
            <a:ext cx="1574165" cy="391160"/>
          </a:xfrm>
          <a:prstGeom prst="rect">
            <a:avLst/>
          </a:prstGeom>
        </p:spPr>
        <p:txBody>
          <a:bodyPr vert="horz" wrap="square" lIns="0" tIns="12700" rIns="0" bIns="0" rtlCol="0">
            <a:spAutoFit/>
          </a:bodyPr>
          <a:lstStyle/>
          <a:p>
            <a:pPr marL="12700">
              <a:lnSpc>
                <a:spcPct val="100000"/>
              </a:lnSpc>
              <a:spcBef>
                <a:spcPts val="100"/>
              </a:spcBef>
              <a:tabLst>
                <a:tab pos="758190" algn="l"/>
                <a:tab pos="1273175" algn="l"/>
              </a:tabLst>
            </a:pPr>
            <a:r>
              <a:rPr sz="2400" i="1" dirty="0">
                <a:latin typeface="Times New Roman"/>
                <a:cs typeface="Times New Roman"/>
              </a:rPr>
              <a:t>x	x	</a:t>
            </a:r>
            <a:r>
              <a:rPr sz="2400" dirty="0">
                <a:latin typeface="Times New Roman"/>
                <a:cs typeface="Times New Roman"/>
              </a:rPr>
              <a:t>2</a:t>
            </a:r>
            <a:r>
              <a:rPr sz="2400" i="1" dirty="0">
                <a:latin typeface="Times New Roman"/>
                <a:cs typeface="Times New Roman"/>
              </a:rPr>
              <a:t>x</a:t>
            </a:r>
            <a:endParaRPr sz="2400">
              <a:latin typeface="Times New Roman"/>
              <a:cs typeface="Times New Roman"/>
            </a:endParaRPr>
          </a:p>
        </p:txBody>
      </p:sp>
      <p:sp>
        <p:nvSpPr>
          <p:cNvPr id="5" name="object 5"/>
          <p:cNvSpPr txBox="1"/>
          <p:nvPr/>
        </p:nvSpPr>
        <p:spPr>
          <a:xfrm>
            <a:off x="6358585" y="2095246"/>
            <a:ext cx="161290" cy="391160"/>
          </a:xfrm>
          <a:prstGeom prst="rect">
            <a:avLst/>
          </a:prstGeom>
        </p:spPr>
        <p:txBody>
          <a:bodyPr vert="horz" wrap="square" lIns="0" tIns="12700" rIns="0" bIns="0" rtlCol="0">
            <a:spAutoFit/>
          </a:bodyPr>
          <a:lstStyle/>
          <a:p>
            <a:pPr marL="12700">
              <a:lnSpc>
                <a:spcPct val="100000"/>
              </a:lnSpc>
              <a:spcBef>
                <a:spcPts val="100"/>
              </a:spcBef>
            </a:pPr>
            <a:r>
              <a:rPr sz="2400" i="1" dirty="0">
                <a:latin typeface="Times New Roman"/>
                <a:cs typeface="Times New Roman"/>
              </a:rPr>
              <a:t>y</a:t>
            </a:r>
            <a:endParaRPr sz="2400">
              <a:latin typeface="Times New Roman"/>
              <a:cs typeface="Times New Roman"/>
            </a:endParaRPr>
          </a:p>
        </p:txBody>
      </p:sp>
      <p:sp>
        <p:nvSpPr>
          <p:cNvPr id="6" name="object 6"/>
          <p:cNvSpPr txBox="1"/>
          <p:nvPr/>
        </p:nvSpPr>
        <p:spPr>
          <a:xfrm>
            <a:off x="7179310" y="2095246"/>
            <a:ext cx="677545" cy="391160"/>
          </a:xfrm>
          <a:prstGeom prst="rect">
            <a:avLst/>
          </a:prstGeom>
        </p:spPr>
        <p:txBody>
          <a:bodyPr vert="horz" wrap="square" lIns="0" tIns="12700" rIns="0" bIns="0" rtlCol="0">
            <a:spAutoFit/>
          </a:bodyPr>
          <a:lstStyle/>
          <a:p>
            <a:pPr marL="12700">
              <a:lnSpc>
                <a:spcPct val="100000"/>
              </a:lnSpc>
              <a:spcBef>
                <a:spcPts val="100"/>
              </a:spcBef>
              <a:tabLst>
                <a:tab pos="528955" algn="l"/>
              </a:tabLst>
            </a:pPr>
            <a:r>
              <a:rPr sz="2400" i="1" dirty="0">
                <a:latin typeface="Times New Roman"/>
                <a:cs typeface="Times New Roman"/>
              </a:rPr>
              <a:t>y	y</a:t>
            </a:r>
            <a:endParaRPr sz="2400">
              <a:latin typeface="Times New Roman"/>
              <a:cs typeface="Times New Roman"/>
            </a:endParaRPr>
          </a:p>
        </p:txBody>
      </p:sp>
      <p:sp>
        <p:nvSpPr>
          <p:cNvPr id="7" name="object 7"/>
          <p:cNvSpPr txBox="1"/>
          <p:nvPr/>
        </p:nvSpPr>
        <p:spPr>
          <a:xfrm>
            <a:off x="885850" y="2461082"/>
            <a:ext cx="7108825" cy="3684270"/>
          </a:xfrm>
          <a:prstGeom prst="rect">
            <a:avLst/>
          </a:prstGeom>
        </p:spPr>
        <p:txBody>
          <a:bodyPr vert="horz" wrap="square" lIns="0" tIns="12700" rIns="0" bIns="0" rtlCol="0">
            <a:spAutoFit/>
          </a:bodyPr>
          <a:lstStyle/>
          <a:p>
            <a:pPr marL="279400">
              <a:lnSpc>
                <a:spcPct val="100000"/>
              </a:lnSpc>
              <a:spcBef>
                <a:spcPts val="100"/>
              </a:spcBef>
              <a:tabLst>
                <a:tab pos="5278120" algn="l"/>
              </a:tabLst>
            </a:pPr>
            <a:r>
              <a:rPr sz="2400" spc="-5" dirty="0">
                <a:latin typeface="Times New Roman"/>
                <a:cs typeface="Times New Roman"/>
              </a:rPr>
              <a:t>BaO</a:t>
            </a:r>
            <a:r>
              <a:rPr sz="2400" spc="-7" baseline="-20833" dirty="0">
                <a:latin typeface="Times New Roman"/>
                <a:cs typeface="Times New Roman"/>
              </a:rPr>
              <a:t>2</a:t>
            </a:r>
            <a:r>
              <a:rPr sz="2400" spc="307" baseline="-20833" dirty="0">
                <a:latin typeface="Times New Roman"/>
                <a:cs typeface="Times New Roman"/>
              </a:rPr>
              <a:t> </a:t>
            </a:r>
            <a:r>
              <a:rPr sz="2400" dirty="0">
                <a:latin typeface="Times New Roman"/>
                <a:cs typeface="Times New Roman"/>
              </a:rPr>
              <a:t>=</a:t>
            </a:r>
            <a:r>
              <a:rPr sz="2400" spc="5" dirty="0">
                <a:latin typeface="Times New Roman"/>
                <a:cs typeface="Times New Roman"/>
              </a:rPr>
              <a:t> </a:t>
            </a:r>
            <a:r>
              <a:rPr sz="2400" dirty="0">
                <a:latin typeface="Times New Roman"/>
                <a:cs typeface="Times New Roman"/>
              </a:rPr>
              <a:t>Ba +</a:t>
            </a:r>
            <a:r>
              <a:rPr sz="2400" spc="-15" dirty="0">
                <a:latin typeface="Times New Roman"/>
                <a:cs typeface="Times New Roman"/>
              </a:rPr>
              <a:t> </a:t>
            </a:r>
            <a:r>
              <a:rPr sz="2400" spc="-5" dirty="0">
                <a:latin typeface="Times New Roman"/>
                <a:cs typeface="Times New Roman"/>
              </a:rPr>
              <a:t>2O;	</a:t>
            </a:r>
            <a:r>
              <a:rPr sz="2400" dirty="0">
                <a:latin typeface="Times New Roman"/>
                <a:cs typeface="Times New Roman"/>
              </a:rPr>
              <a:t>BaO</a:t>
            </a:r>
            <a:r>
              <a:rPr sz="2400" spc="-20" dirty="0">
                <a:latin typeface="Times New Roman"/>
                <a:cs typeface="Times New Roman"/>
              </a:rPr>
              <a:t> </a:t>
            </a:r>
            <a:r>
              <a:rPr sz="2400" dirty="0">
                <a:latin typeface="Times New Roman"/>
                <a:cs typeface="Times New Roman"/>
              </a:rPr>
              <a:t>=</a:t>
            </a:r>
            <a:r>
              <a:rPr sz="2400" spc="-30" dirty="0">
                <a:latin typeface="Times New Roman"/>
                <a:cs typeface="Times New Roman"/>
              </a:rPr>
              <a:t> </a:t>
            </a:r>
            <a:r>
              <a:rPr sz="2400" dirty="0">
                <a:latin typeface="Times New Roman"/>
                <a:cs typeface="Times New Roman"/>
              </a:rPr>
              <a:t>Ba</a:t>
            </a:r>
            <a:r>
              <a:rPr sz="2400" spc="-20" dirty="0">
                <a:latin typeface="Times New Roman"/>
                <a:cs typeface="Times New Roman"/>
              </a:rPr>
              <a:t> </a:t>
            </a:r>
            <a:r>
              <a:rPr sz="2400" dirty="0">
                <a:latin typeface="Times New Roman"/>
                <a:cs typeface="Times New Roman"/>
              </a:rPr>
              <a:t>+</a:t>
            </a:r>
            <a:r>
              <a:rPr sz="2400" spc="-20" dirty="0">
                <a:latin typeface="Times New Roman"/>
                <a:cs typeface="Times New Roman"/>
              </a:rPr>
              <a:t> </a:t>
            </a:r>
            <a:r>
              <a:rPr sz="2400" dirty="0">
                <a:latin typeface="Times New Roman"/>
                <a:cs typeface="Times New Roman"/>
              </a:rPr>
              <a:t>O</a:t>
            </a:r>
            <a:endParaRPr sz="2400">
              <a:latin typeface="Times New Roman"/>
              <a:cs typeface="Times New Roman"/>
            </a:endParaRPr>
          </a:p>
          <a:p>
            <a:pPr marL="278765" marR="1689100">
              <a:lnSpc>
                <a:spcPct val="100000"/>
              </a:lnSpc>
            </a:pPr>
            <a:r>
              <a:rPr sz="2400" spc="-5" dirty="0">
                <a:latin typeface="Times New Roman"/>
                <a:cs typeface="Times New Roman"/>
              </a:rPr>
              <a:t>n(Ba)</a:t>
            </a:r>
            <a:r>
              <a:rPr sz="2400" spc="-7" baseline="-20833" dirty="0">
                <a:latin typeface="Times New Roman"/>
                <a:cs typeface="Times New Roman"/>
              </a:rPr>
              <a:t>(BaO2)</a:t>
            </a:r>
            <a:r>
              <a:rPr sz="2400" spc="284" baseline="-20833" dirty="0">
                <a:latin typeface="Times New Roman"/>
                <a:cs typeface="Times New Roman"/>
              </a:rPr>
              <a:t> </a:t>
            </a:r>
            <a:r>
              <a:rPr sz="2400" dirty="0">
                <a:latin typeface="Times New Roman"/>
                <a:cs typeface="Times New Roman"/>
              </a:rPr>
              <a:t>= </a:t>
            </a:r>
            <a:r>
              <a:rPr sz="2400" i="1" dirty="0">
                <a:latin typeface="Times New Roman"/>
                <a:cs typeface="Times New Roman"/>
              </a:rPr>
              <a:t>x</a:t>
            </a:r>
            <a:r>
              <a:rPr sz="2400" i="1" spc="-10" dirty="0">
                <a:latin typeface="Times New Roman"/>
                <a:cs typeface="Times New Roman"/>
              </a:rPr>
              <a:t> </a:t>
            </a:r>
            <a:r>
              <a:rPr sz="2400" spc="-10" dirty="0">
                <a:latin typeface="Times New Roman"/>
                <a:cs typeface="Times New Roman"/>
              </a:rPr>
              <a:t>моль,</a:t>
            </a:r>
            <a:r>
              <a:rPr sz="2400" spc="10" dirty="0">
                <a:latin typeface="Times New Roman"/>
                <a:cs typeface="Times New Roman"/>
              </a:rPr>
              <a:t> </a:t>
            </a:r>
            <a:r>
              <a:rPr sz="2400" spc="-5" dirty="0">
                <a:latin typeface="Times New Roman"/>
                <a:cs typeface="Times New Roman"/>
              </a:rPr>
              <a:t>n(O)</a:t>
            </a:r>
            <a:r>
              <a:rPr sz="2400" spc="-7" baseline="-20833" dirty="0">
                <a:latin typeface="Times New Roman"/>
                <a:cs typeface="Times New Roman"/>
              </a:rPr>
              <a:t>(BaO2)</a:t>
            </a:r>
            <a:r>
              <a:rPr sz="2400" spc="330" baseline="-20833" dirty="0">
                <a:latin typeface="Times New Roman"/>
                <a:cs typeface="Times New Roman"/>
              </a:rPr>
              <a:t> </a:t>
            </a:r>
            <a:r>
              <a:rPr sz="2400" dirty="0">
                <a:latin typeface="Times New Roman"/>
                <a:cs typeface="Times New Roman"/>
              </a:rPr>
              <a:t>=</a:t>
            </a:r>
            <a:r>
              <a:rPr sz="2400" spc="-10" dirty="0">
                <a:latin typeface="Times New Roman"/>
                <a:cs typeface="Times New Roman"/>
              </a:rPr>
              <a:t> </a:t>
            </a:r>
            <a:r>
              <a:rPr sz="2400" dirty="0">
                <a:latin typeface="Times New Roman"/>
                <a:cs typeface="Times New Roman"/>
              </a:rPr>
              <a:t>2</a:t>
            </a:r>
            <a:r>
              <a:rPr sz="2400" i="1" dirty="0">
                <a:latin typeface="Times New Roman"/>
                <a:cs typeface="Times New Roman"/>
              </a:rPr>
              <a:t>x </a:t>
            </a:r>
            <a:r>
              <a:rPr sz="2400" spc="-15" dirty="0">
                <a:latin typeface="Times New Roman"/>
                <a:cs typeface="Times New Roman"/>
              </a:rPr>
              <a:t>моль </a:t>
            </a:r>
            <a:r>
              <a:rPr sz="2400" spc="-585" dirty="0">
                <a:latin typeface="Times New Roman"/>
                <a:cs typeface="Times New Roman"/>
              </a:rPr>
              <a:t> </a:t>
            </a:r>
            <a:r>
              <a:rPr sz="2400" spc="-5" dirty="0">
                <a:latin typeface="Times New Roman"/>
                <a:cs typeface="Times New Roman"/>
              </a:rPr>
              <a:t>n(Ba)</a:t>
            </a:r>
            <a:r>
              <a:rPr sz="2400" spc="-7" baseline="-20833" dirty="0">
                <a:latin typeface="Times New Roman"/>
                <a:cs typeface="Times New Roman"/>
              </a:rPr>
              <a:t>(BaO)</a:t>
            </a:r>
            <a:r>
              <a:rPr sz="2400" spc="300" baseline="-20833" dirty="0">
                <a:latin typeface="Times New Roman"/>
                <a:cs typeface="Times New Roman"/>
              </a:rPr>
              <a:t> </a:t>
            </a:r>
            <a:r>
              <a:rPr sz="2400" dirty="0">
                <a:latin typeface="Times New Roman"/>
                <a:cs typeface="Times New Roman"/>
              </a:rPr>
              <a:t>=</a:t>
            </a:r>
            <a:r>
              <a:rPr sz="2400" spc="-10" dirty="0">
                <a:latin typeface="Times New Roman"/>
                <a:cs typeface="Times New Roman"/>
              </a:rPr>
              <a:t> </a:t>
            </a:r>
            <a:r>
              <a:rPr sz="2400" i="1" dirty="0">
                <a:latin typeface="Times New Roman"/>
                <a:cs typeface="Times New Roman"/>
              </a:rPr>
              <a:t>y </a:t>
            </a:r>
            <a:r>
              <a:rPr sz="2400" spc="-10" dirty="0">
                <a:latin typeface="Times New Roman"/>
                <a:cs typeface="Times New Roman"/>
              </a:rPr>
              <a:t>моль,</a:t>
            </a:r>
            <a:r>
              <a:rPr sz="2400" spc="5" dirty="0">
                <a:latin typeface="Times New Roman"/>
                <a:cs typeface="Times New Roman"/>
              </a:rPr>
              <a:t> </a:t>
            </a:r>
            <a:r>
              <a:rPr sz="2400" spc="-5" dirty="0">
                <a:latin typeface="Times New Roman"/>
                <a:cs typeface="Times New Roman"/>
              </a:rPr>
              <a:t>n(O)</a:t>
            </a:r>
            <a:r>
              <a:rPr sz="2400" spc="-7" baseline="-20833" dirty="0">
                <a:latin typeface="Times New Roman"/>
                <a:cs typeface="Times New Roman"/>
              </a:rPr>
              <a:t>(BaO)</a:t>
            </a:r>
            <a:r>
              <a:rPr sz="2400" spc="307" baseline="-20833" dirty="0">
                <a:latin typeface="Times New Roman"/>
                <a:cs typeface="Times New Roman"/>
              </a:rPr>
              <a:t> </a:t>
            </a:r>
            <a:r>
              <a:rPr sz="2400" dirty="0">
                <a:latin typeface="Times New Roman"/>
                <a:cs typeface="Times New Roman"/>
              </a:rPr>
              <a:t>= </a:t>
            </a:r>
            <a:r>
              <a:rPr sz="2400" i="1" dirty="0">
                <a:latin typeface="Times New Roman"/>
                <a:cs typeface="Times New Roman"/>
              </a:rPr>
              <a:t>y</a:t>
            </a:r>
            <a:r>
              <a:rPr sz="2400" i="1" spc="-10" dirty="0">
                <a:latin typeface="Times New Roman"/>
                <a:cs typeface="Times New Roman"/>
              </a:rPr>
              <a:t> </a:t>
            </a:r>
            <a:r>
              <a:rPr sz="2400" spc="-15" dirty="0">
                <a:latin typeface="Times New Roman"/>
                <a:cs typeface="Times New Roman"/>
              </a:rPr>
              <a:t>моль</a:t>
            </a:r>
            <a:endParaRPr sz="2400">
              <a:latin typeface="Times New Roman"/>
              <a:cs typeface="Times New Roman"/>
            </a:endParaRPr>
          </a:p>
          <a:p>
            <a:pPr marL="278765" marR="767080">
              <a:lnSpc>
                <a:spcPct val="100000"/>
              </a:lnSpc>
            </a:pPr>
            <a:r>
              <a:rPr sz="2400" spc="-5" dirty="0">
                <a:latin typeface="Times New Roman"/>
                <a:cs typeface="Times New Roman"/>
              </a:rPr>
              <a:t>По </a:t>
            </a:r>
            <a:r>
              <a:rPr sz="2400" dirty="0">
                <a:latin typeface="Times New Roman"/>
                <a:cs typeface="Times New Roman"/>
              </a:rPr>
              <a:t>условию:</a:t>
            </a:r>
            <a:r>
              <a:rPr sz="2400" spc="-25" dirty="0">
                <a:latin typeface="Times New Roman"/>
                <a:cs typeface="Times New Roman"/>
              </a:rPr>
              <a:t> </a:t>
            </a:r>
            <a:r>
              <a:rPr sz="2400" spc="-5" dirty="0">
                <a:latin typeface="Times New Roman"/>
                <a:cs typeface="Times New Roman"/>
              </a:rPr>
              <a:t>n(Ba)/n(O)</a:t>
            </a:r>
            <a:r>
              <a:rPr sz="2400" spc="-20" dirty="0">
                <a:latin typeface="Times New Roman"/>
                <a:cs typeface="Times New Roman"/>
              </a:rPr>
              <a:t> </a:t>
            </a:r>
            <a:r>
              <a:rPr sz="2400" dirty="0">
                <a:latin typeface="Times New Roman"/>
                <a:cs typeface="Times New Roman"/>
              </a:rPr>
              <a:t>=</a:t>
            </a:r>
            <a:r>
              <a:rPr sz="2400" spc="-5" dirty="0">
                <a:latin typeface="Times New Roman"/>
                <a:cs typeface="Times New Roman"/>
              </a:rPr>
              <a:t> </a:t>
            </a:r>
            <a:r>
              <a:rPr sz="2400" dirty="0">
                <a:latin typeface="Times New Roman"/>
                <a:cs typeface="Times New Roman"/>
              </a:rPr>
              <a:t>5 :</a:t>
            </a:r>
            <a:r>
              <a:rPr sz="2400" spc="-15" dirty="0">
                <a:latin typeface="Times New Roman"/>
                <a:cs typeface="Times New Roman"/>
              </a:rPr>
              <a:t> </a:t>
            </a:r>
            <a:r>
              <a:rPr sz="2400" dirty="0">
                <a:latin typeface="Times New Roman"/>
                <a:cs typeface="Times New Roman"/>
              </a:rPr>
              <a:t>9,</a:t>
            </a:r>
            <a:r>
              <a:rPr sz="2400" spc="-5" dirty="0">
                <a:latin typeface="Times New Roman"/>
                <a:cs typeface="Times New Roman"/>
              </a:rPr>
              <a:t> </a:t>
            </a:r>
            <a:r>
              <a:rPr sz="2400" spc="-10" dirty="0">
                <a:latin typeface="Times New Roman"/>
                <a:cs typeface="Times New Roman"/>
              </a:rPr>
              <a:t>следовательно, </a:t>
            </a:r>
            <a:r>
              <a:rPr sz="2400" spc="-585" dirty="0">
                <a:latin typeface="Times New Roman"/>
                <a:cs typeface="Times New Roman"/>
              </a:rPr>
              <a:t> </a:t>
            </a:r>
            <a:r>
              <a:rPr sz="2400" dirty="0">
                <a:latin typeface="Times New Roman"/>
                <a:cs typeface="Times New Roman"/>
              </a:rPr>
              <a:t>(</a:t>
            </a:r>
            <a:r>
              <a:rPr sz="2400" i="1" dirty="0">
                <a:latin typeface="Times New Roman"/>
                <a:cs typeface="Times New Roman"/>
              </a:rPr>
              <a:t>x</a:t>
            </a:r>
            <a:r>
              <a:rPr sz="2400" i="1" spc="-15" dirty="0">
                <a:latin typeface="Times New Roman"/>
                <a:cs typeface="Times New Roman"/>
              </a:rPr>
              <a:t> </a:t>
            </a:r>
            <a:r>
              <a:rPr sz="2400" dirty="0">
                <a:latin typeface="Times New Roman"/>
                <a:cs typeface="Times New Roman"/>
              </a:rPr>
              <a:t>+ </a:t>
            </a:r>
            <a:r>
              <a:rPr sz="2400" i="1" dirty="0">
                <a:latin typeface="Times New Roman"/>
                <a:cs typeface="Times New Roman"/>
              </a:rPr>
              <a:t>y</a:t>
            </a:r>
            <a:r>
              <a:rPr sz="2400" dirty="0">
                <a:latin typeface="Times New Roman"/>
                <a:cs typeface="Times New Roman"/>
              </a:rPr>
              <a:t>)/(2</a:t>
            </a:r>
            <a:r>
              <a:rPr sz="2400" i="1" dirty="0">
                <a:latin typeface="Times New Roman"/>
                <a:cs typeface="Times New Roman"/>
              </a:rPr>
              <a:t>x</a:t>
            </a:r>
            <a:r>
              <a:rPr sz="2400" i="1" spc="-40" dirty="0">
                <a:latin typeface="Times New Roman"/>
                <a:cs typeface="Times New Roman"/>
              </a:rPr>
              <a:t> </a:t>
            </a:r>
            <a:r>
              <a:rPr sz="2400" dirty="0">
                <a:latin typeface="Times New Roman"/>
                <a:cs typeface="Times New Roman"/>
              </a:rPr>
              <a:t>+ </a:t>
            </a:r>
            <a:r>
              <a:rPr sz="2400" i="1" dirty="0">
                <a:latin typeface="Times New Roman"/>
                <a:cs typeface="Times New Roman"/>
              </a:rPr>
              <a:t>y</a:t>
            </a:r>
            <a:r>
              <a:rPr sz="2400" dirty="0">
                <a:latin typeface="Times New Roman"/>
                <a:cs typeface="Times New Roman"/>
              </a:rPr>
              <a:t>) =</a:t>
            </a:r>
            <a:r>
              <a:rPr sz="2400" spc="-5" dirty="0">
                <a:latin typeface="Times New Roman"/>
                <a:cs typeface="Times New Roman"/>
              </a:rPr>
              <a:t> </a:t>
            </a:r>
            <a:r>
              <a:rPr sz="2400" dirty="0">
                <a:latin typeface="Times New Roman"/>
                <a:cs typeface="Times New Roman"/>
              </a:rPr>
              <a:t>5/9</a:t>
            </a:r>
            <a:endParaRPr sz="2400">
              <a:latin typeface="Times New Roman"/>
              <a:cs typeface="Times New Roman"/>
            </a:endParaRPr>
          </a:p>
          <a:p>
            <a:pPr marL="278765" marR="2533650" indent="-228600">
              <a:lnSpc>
                <a:spcPct val="100000"/>
              </a:lnSpc>
              <a:spcBef>
                <a:spcPts val="5"/>
              </a:spcBef>
              <a:buAutoNum type="arabicParenR" startAt="4"/>
              <a:tabLst>
                <a:tab pos="381000" algn="l"/>
              </a:tabLst>
            </a:pPr>
            <a:r>
              <a:rPr sz="2400" spc="-5" dirty="0">
                <a:latin typeface="Times New Roman"/>
                <a:cs typeface="Times New Roman"/>
              </a:rPr>
              <a:t>По</a:t>
            </a:r>
            <a:r>
              <a:rPr sz="2400" spc="90" dirty="0">
                <a:latin typeface="Times New Roman"/>
                <a:cs typeface="Times New Roman"/>
              </a:rPr>
              <a:t> </a:t>
            </a:r>
            <a:r>
              <a:rPr sz="2400" dirty="0">
                <a:latin typeface="Times New Roman"/>
                <a:cs typeface="Times New Roman"/>
              </a:rPr>
              <a:t>уравнению</a:t>
            </a:r>
            <a:r>
              <a:rPr sz="2400" spc="85" dirty="0">
                <a:latin typeface="Times New Roman"/>
                <a:cs typeface="Times New Roman"/>
              </a:rPr>
              <a:t> </a:t>
            </a:r>
            <a:r>
              <a:rPr sz="2400" dirty="0">
                <a:latin typeface="Times New Roman"/>
                <a:cs typeface="Times New Roman"/>
              </a:rPr>
              <a:t>(1): </a:t>
            </a:r>
            <a:r>
              <a:rPr sz="2400" spc="5" dirty="0">
                <a:latin typeface="Times New Roman"/>
                <a:cs typeface="Times New Roman"/>
              </a:rPr>
              <a:t> </a:t>
            </a:r>
            <a:r>
              <a:rPr sz="2400" spc="-5" dirty="0">
                <a:latin typeface="Times New Roman"/>
                <a:cs typeface="Times New Roman"/>
              </a:rPr>
              <a:t>n(H</a:t>
            </a:r>
            <a:r>
              <a:rPr sz="2400" spc="-7" baseline="-20833" dirty="0">
                <a:latin typeface="Times New Roman"/>
                <a:cs typeface="Times New Roman"/>
              </a:rPr>
              <a:t>2</a:t>
            </a:r>
            <a:r>
              <a:rPr sz="2400" spc="-5" dirty="0">
                <a:latin typeface="Times New Roman"/>
                <a:cs typeface="Times New Roman"/>
              </a:rPr>
              <a:t>SO</a:t>
            </a:r>
            <a:r>
              <a:rPr sz="2400" spc="-7" baseline="-20833" dirty="0">
                <a:latin typeface="Times New Roman"/>
                <a:cs typeface="Times New Roman"/>
              </a:rPr>
              <a:t>4</a:t>
            </a:r>
            <a:r>
              <a:rPr sz="2400" spc="-5" dirty="0">
                <a:latin typeface="Times New Roman"/>
                <a:cs typeface="Times New Roman"/>
              </a:rPr>
              <a:t>)</a:t>
            </a:r>
            <a:r>
              <a:rPr sz="2400" spc="-7" baseline="-20833" dirty="0">
                <a:latin typeface="Times New Roman"/>
                <a:cs typeface="Times New Roman"/>
              </a:rPr>
              <a:t>(BaO2)</a:t>
            </a:r>
            <a:r>
              <a:rPr sz="2400" spc="322" baseline="-20833" dirty="0">
                <a:latin typeface="Times New Roman"/>
                <a:cs typeface="Times New Roman"/>
              </a:rPr>
              <a:t> </a:t>
            </a:r>
            <a:r>
              <a:rPr sz="2400" dirty="0">
                <a:latin typeface="Times New Roman"/>
                <a:cs typeface="Times New Roman"/>
              </a:rPr>
              <a:t>=</a:t>
            </a:r>
            <a:r>
              <a:rPr sz="2400" spc="-10" dirty="0">
                <a:latin typeface="Times New Roman"/>
                <a:cs typeface="Times New Roman"/>
              </a:rPr>
              <a:t> </a:t>
            </a:r>
            <a:r>
              <a:rPr sz="2400" spc="-5" dirty="0">
                <a:latin typeface="Times New Roman"/>
                <a:cs typeface="Times New Roman"/>
              </a:rPr>
              <a:t>n(BaO</a:t>
            </a:r>
            <a:r>
              <a:rPr sz="2400" spc="-7" baseline="-20833" dirty="0">
                <a:latin typeface="Times New Roman"/>
                <a:cs typeface="Times New Roman"/>
              </a:rPr>
              <a:t>2</a:t>
            </a:r>
            <a:r>
              <a:rPr sz="2400" spc="-5" dirty="0">
                <a:latin typeface="Times New Roman"/>
                <a:cs typeface="Times New Roman"/>
              </a:rPr>
              <a:t>)</a:t>
            </a:r>
            <a:r>
              <a:rPr sz="2400" dirty="0">
                <a:latin typeface="Times New Roman"/>
                <a:cs typeface="Times New Roman"/>
              </a:rPr>
              <a:t> =</a:t>
            </a:r>
            <a:r>
              <a:rPr sz="2400" spc="-5" dirty="0">
                <a:latin typeface="Times New Roman"/>
                <a:cs typeface="Times New Roman"/>
              </a:rPr>
              <a:t> </a:t>
            </a:r>
            <a:r>
              <a:rPr sz="2400" i="1" dirty="0">
                <a:latin typeface="Times New Roman"/>
                <a:cs typeface="Times New Roman"/>
              </a:rPr>
              <a:t>x </a:t>
            </a:r>
            <a:r>
              <a:rPr sz="2400" spc="-15" dirty="0">
                <a:latin typeface="Times New Roman"/>
                <a:cs typeface="Times New Roman"/>
              </a:rPr>
              <a:t>моль</a:t>
            </a:r>
            <a:endParaRPr sz="2400">
              <a:latin typeface="Times New Roman"/>
              <a:cs typeface="Times New Roman"/>
            </a:endParaRPr>
          </a:p>
          <a:p>
            <a:pPr marL="278765" marR="2736215" indent="-228600">
              <a:lnSpc>
                <a:spcPct val="100000"/>
              </a:lnSpc>
              <a:buAutoNum type="arabicParenR" startAt="4"/>
              <a:tabLst>
                <a:tab pos="381635" algn="l"/>
              </a:tabLst>
            </a:pPr>
            <a:r>
              <a:rPr sz="2400" spc="-5" dirty="0">
                <a:latin typeface="Times New Roman"/>
                <a:cs typeface="Times New Roman"/>
              </a:rPr>
              <a:t>По </a:t>
            </a:r>
            <a:r>
              <a:rPr sz="2400" dirty="0">
                <a:latin typeface="Times New Roman"/>
                <a:cs typeface="Times New Roman"/>
              </a:rPr>
              <a:t>уравнению (2): </a:t>
            </a:r>
            <a:r>
              <a:rPr sz="2400" spc="5" dirty="0">
                <a:latin typeface="Times New Roman"/>
                <a:cs typeface="Times New Roman"/>
              </a:rPr>
              <a:t> </a:t>
            </a:r>
            <a:r>
              <a:rPr sz="2400" spc="-5" dirty="0">
                <a:latin typeface="Times New Roman"/>
                <a:cs typeface="Times New Roman"/>
              </a:rPr>
              <a:t>n(H</a:t>
            </a:r>
            <a:r>
              <a:rPr sz="2400" spc="-7" baseline="-20833" dirty="0">
                <a:latin typeface="Times New Roman"/>
                <a:cs typeface="Times New Roman"/>
              </a:rPr>
              <a:t>2</a:t>
            </a:r>
            <a:r>
              <a:rPr sz="2400" spc="-5" dirty="0">
                <a:latin typeface="Times New Roman"/>
                <a:cs typeface="Times New Roman"/>
              </a:rPr>
              <a:t>SO</a:t>
            </a:r>
            <a:r>
              <a:rPr sz="2400" spc="-7" baseline="-20833" dirty="0">
                <a:latin typeface="Times New Roman"/>
                <a:cs typeface="Times New Roman"/>
              </a:rPr>
              <a:t>4</a:t>
            </a:r>
            <a:r>
              <a:rPr sz="2400" spc="-5" dirty="0">
                <a:latin typeface="Times New Roman"/>
                <a:cs typeface="Times New Roman"/>
              </a:rPr>
              <a:t>)</a:t>
            </a:r>
            <a:r>
              <a:rPr sz="2400" spc="-7" baseline="-20833" dirty="0">
                <a:latin typeface="Times New Roman"/>
                <a:cs typeface="Times New Roman"/>
              </a:rPr>
              <a:t>(BaO)</a:t>
            </a:r>
            <a:r>
              <a:rPr sz="2400" spc="315" baseline="-20833" dirty="0">
                <a:latin typeface="Times New Roman"/>
                <a:cs typeface="Times New Roman"/>
              </a:rPr>
              <a:t> </a:t>
            </a:r>
            <a:r>
              <a:rPr sz="2400" dirty="0">
                <a:latin typeface="Times New Roman"/>
                <a:cs typeface="Times New Roman"/>
              </a:rPr>
              <a:t>= </a:t>
            </a:r>
            <a:r>
              <a:rPr sz="2400" spc="-5" dirty="0">
                <a:latin typeface="Times New Roman"/>
                <a:cs typeface="Times New Roman"/>
              </a:rPr>
              <a:t>n(BaO) </a:t>
            </a:r>
            <a:r>
              <a:rPr sz="2400" dirty="0">
                <a:latin typeface="Times New Roman"/>
                <a:cs typeface="Times New Roman"/>
              </a:rPr>
              <a:t>=</a:t>
            </a:r>
            <a:r>
              <a:rPr sz="2400" spc="-10" dirty="0">
                <a:latin typeface="Times New Roman"/>
                <a:cs typeface="Times New Roman"/>
              </a:rPr>
              <a:t> </a:t>
            </a:r>
            <a:r>
              <a:rPr sz="2400" i="1" dirty="0">
                <a:latin typeface="Times New Roman"/>
                <a:cs typeface="Times New Roman"/>
              </a:rPr>
              <a:t>y</a:t>
            </a:r>
            <a:r>
              <a:rPr sz="2400" i="1" spc="-5" dirty="0">
                <a:latin typeface="Times New Roman"/>
                <a:cs typeface="Times New Roman"/>
              </a:rPr>
              <a:t> </a:t>
            </a:r>
            <a:r>
              <a:rPr sz="2400" spc="-15" dirty="0">
                <a:latin typeface="Times New Roman"/>
                <a:cs typeface="Times New Roman"/>
              </a:rPr>
              <a:t>моль </a:t>
            </a:r>
            <a:r>
              <a:rPr sz="2400" spc="-585" dirty="0">
                <a:latin typeface="Times New Roman"/>
                <a:cs typeface="Times New Roman"/>
              </a:rPr>
              <a:t> </a:t>
            </a:r>
            <a:r>
              <a:rPr sz="2400" i="1" dirty="0">
                <a:latin typeface="Times New Roman"/>
                <a:cs typeface="Times New Roman"/>
              </a:rPr>
              <a:t>x</a:t>
            </a:r>
            <a:r>
              <a:rPr sz="2400" i="1" spc="-5" dirty="0">
                <a:latin typeface="Times New Roman"/>
                <a:cs typeface="Times New Roman"/>
              </a:rPr>
              <a:t> </a:t>
            </a:r>
            <a:r>
              <a:rPr sz="2400" dirty="0">
                <a:latin typeface="Times New Roman"/>
                <a:cs typeface="Times New Roman"/>
              </a:rPr>
              <a:t>+</a:t>
            </a:r>
            <a:r>
              <a:rPr sz="2400" spc="-10" dirty="0">
                <a:latin typeface="Times New Roman"/>
                <a:cs typeface="Times New Roman"/>
              </a:rPr>
              <a:t> </a:t>
            </a:r>
            <a:r>
              <a:rPr sz="2400" i="1" dirty="0">
                <a:latin typeface="Times New Roman"/>
                <a:cs typeface="Times New Roman"/>
              </a:rPr>
              <a:t>y</a:t>
            </a:r>
            <a:r>
              <a:rPr sz="2400" i="1" spc="-5" dirty="0">
                <a:latin typeface="Times New Roman"/>
                <a:cs typeface="Times New Roman"/>
              </a:rPr>
              <a:t> </a:t>
            </a:r>
            <a:r>
              <a:rPr sz="2400" dirty="0">
                <a:latin typeface="Times New Roman"/>
                <a:cs typeface="Times New Roman"/>
              </a:rPr>
              <a:t>=</a:t>
            </a:r>
            <a:r>
              <a:rPr sz="2400" spc="-10" dirty="0">
                <a:latin typeface="Times New Roman"/>
                <a:cs typeface="Times New Roman"/>
              </a:rPr>
              <a:t> </a:t>
            </a:r>
            <a:r>
              <a:rPr sz="2400" dirty="0">
                <a:latin typeface="Times New Roman"/>
                <a:cs typeface="Times New Roman"/>
              </a:rPr>
              <a:t>1</a:t>
            </a:r>
            <a:endParaRPr sz="2400">
              <a:latin typeface="Times New Roman"/>
              <a:cs typeface="Times New Roman"/>
            </a:endParaRPr>
          </a:p>
        </p:txBody>
      </p:sp>
      <p:sp>
        <p:nvSpPr>
          <p:cNvPr id="8" name="object 8"/>
          <p:cNvSpPr txBox="1"/>
          <p:nvPr/>
        </p:nvSpPr>
        <p:spPr>
          <a:xfrm>
            <a:off x="923950" y="53085"/>
            <a:ext cx="9317990" cy="666750"/>
          </a:xfrm>
          <a:prstGeom prst="rect">
            <a:avLst/>
          </a:prstGeom>
        </p:spPr>
        <p:txBody>
          <a:bodyPr vert="horz" wrap="square" lIns="0" tIns="12700" rIns="0" bIns="0" rtlCol="0">
            <a:spAutoFit/>
          </a:bodyPr>
          <a:lstStyle/>
          <a:p>
            <a:pPr marL="12700">
              <a:lnSpc>
                <a:spcPct val="100000"/>
              </a:lnSpc>
              <a:spcBef>
                <a:spcPts val="100"/>
              </a:spcBef>
            </a:pPr>
            <a:r>
              <a:rPr sz="1400" b="1" spc="-5" dirty="0">
                <a:latin typeface="Calibri"/>
                <a:cs typeface="Calibri"/>
              </a:rPr>
              <a:t>Пример</a:t>
            </a:r>
            <a:r>
              <a:rPr sz="1400" b="1" spc="-20" dirty="0">
                <a:latin typeface="Calibri"/>
                <a:cs typeface="Calibri"/>
              </a:rPr>
              <a:t> </a:t>
            </a:r>
            <a:r>
              <a:rPr sz="1400" b="1" spc="-5" dirty="0">
                <a:latin typeface="Calibri"/>
                <a:cs typeface="Calibri"/>
              </a:rPr>
              <a:t>6.</a:t>
            </a:r>
            <a:r>
              <a:rPr sz="1400" b="1" spc="10" dirty="0">
                <a:latin typeface="Calibri"/>
                <a:cs typeface="Calibri"/>
              </a:rPr>
              <a:t> </a:t>
            </a:r>
            <a:r>
              <a:rPr sz="1400" spc="-5" dirty="0">
                <a:latin typeface="Calibri"/>
                <a:cs typeface="Calibri"/>
              </a:rPr>
              <a:t>Смесь</a:t>
            </a:r>
            <a:r>
              <a:rPr sz="1400" spc="15" dirty="0">
                <a:latin typeface="Calibri"/>
                <a:cs typeface="Calibri"/>
              </a:rPr>
              <a:t> </a:t>
            </a:r>
            <a:r>
              <a:rPr sz="1400" spc="-5" dirty="0">
                <a:latin typeface="Calibri"/>
                <a:cs typeface="Calibri"/>
              </a:rPr>
              <a:t>пероксида</a:t>
            </a:r>
            <a:r>
              <a:rPr sz="1400" spc="10" dirty="0">
                <a:latin typeface="Calibri"/>
                <a:cs typeface="Calibri"/>
              </a:rPr>
              <a:t> </a:t>
            </a:r>
            <a:r>
              <a:rPr sz="1400" dirty="0">
                <a:latin typeface="Calibri"/>
                <a:cs typeface="Calibri"/>
              </a:rPr>
              <a:t>и</a:t>
            </a:r>
            <a:r>
              <a:rPr sz="1400" spc="10" dirty="0">
                <a:latin typeface="Calibri"/>
                <a:cs typeface="Calibri"/>
              </a:rPr>
              <a:t> </a:t>
            </a:r>
            <a:r>
              <a:rPr sz="1400" spc="-5" dirty="0">
                <a:latin typeface="Calibri"/>
                <a:cs typeface="Calibri"/>
              </a:rPr>
              <a:t>оксида</a:t>
            </a:r>
            <a:r>
              <a:rPr sz="1400" spc="15" dirty="0">
                <a:latin typeface="Calibri"/>
                <a:cs typeface="Calibri"/>
              </a:rPr>
              <a:t> </a:t>
            </a:r>
            <a:r>
              <a:rPr sz="1400" spc="-5" dirty="0">
                <a:latin typeface="Calibri"/>
                <a:cs typeface="Calibri"/>
              </a:rPr>
              <a:t>бария,</a:t>
            </a:r>
            <a:r>
              <a:rPr sz="1400" spc="25" dirty="0">
                <a:latin typeface="Calibri"/>
                <a:cs typeface="Calibri"/>
              </a:rPr>
              <a:t> </a:t>
            </a:r>
            <a:r>
              <a:rPr sz="1400" dirty="0">
                <a:latin typeface="Calibri"/>
                <a:cs typeface="Calibri"/>
              </a:rPr>
              <a:t>в </a:t>
            </a:r>
            <a:r>
              <a:rPr sz="1400" spc="-10" dirty="0">
                <a:latin typeface="Calibri"/>
                <a:cs typeface="Calibri"/>
              </a:rPr>
              <a:t>которой</a:t>
            </a:r>
            <a:r>
              <a:rPr sz="1400" dirty="0">
                <a:latin typeface="Calibri"/>
                <a:cs typeface="Calibri"/>
              </a:rPr>
              <a:t> </a:t>
            </a:r>
            <a:r>
              <a:rPr sz="1400" spc="-5" dirty="0">
                <a:latin typeface="Calibri"/>
                <a:cs typeface="Calibri"/>
              </a:rPr>
              <a:t>соотношение</a:t>
            </a:r>
            <a:r>
              <a:rPr sz="1400" spc="-25" dirty="0">
                <a:latin typeface="Calibri"/>
                <a:cs typeface="Calibri"/>
              </a:rPr>
              <a:t> </a:t>
            </a:r>
            <a:r>
              <a:rPr sz="1400" spc="-5" dirty="0">
                <a:latin typeface="Calibri"/>
                <a:cs typeface="Calibri"/>
              </a:rPr>
              <a:t>числа</a:t>
            </a:r>
            <a:r>
              <a:rPr sz="1400" spc="10" dirty="0">
                <a:latin typeface="Calibri"/>
                <a:cs typeface="Calibri"/>
              </a:rPr>
              <a:t> </a:t>
            </a:r>
            <a:r>
              <a:rPr sz="1400" spc="-5" dirty="0">
                <a:latin typeface="Calibri"/>
                <a:cs typeface="Calibri"/>
              </a:rPr>
              <a:t>атомов</a:t>
            </a:r>
            <a:r>
              <a:rPr sz="1400" spc="-10" dirty="0">
                <a:latin typeface="Calibri"/>
                <a:cs typeface="Calibri"/>
              </a:rPr>
              <a:t> </a:t>
            </a:r>
            <a:r>
              <a:rPr sz="1400" spc="-5" dirty="0">
                <a:latin typeface="Calibri"/>
                <a:cs typeface="Calibri"/>
              </a:rPr>
              <a:t>бария</a:t>
            </a:r>
            <a:r>
              <a:rPr sz="1400" spc="15" dirty="0">
                <a:latin typeface="Calibri"/>
                <a:cs typeface="Calibri"/>
              </a:rPr>
              <a:t> </a:t>
            </a:r>
            <a:r>
              <a:rPr sz="1400" dirty="0">
                <a:latin typeface="Calibri"/>
                <a:cs typeface="Calibri"/>
              </a:rPr>
              <a:t>к</a:t>
            </a:r>
            <a:r>
              <a:rPr sz="1400" spc="-5" dirty="0">
                <a:latin typeface="Calibri"/>
                <a:cs typeface="Calibri"/>
              </a:rPr>
              <a:t> числу</a:t>
            </a:r>
            <a:r>
              <a:rPr sz="1400" spc="10" dirty="0">
                <a:latin typeface="Calibri"/>
                <a:cs typeface="Calibri"/>
              </a:rPr>
              <a:t> </a:t>
            </a:r>
            <a:r>
              <a:rPr sz="1400" spc="-5" dirty="0">
                <a:latin typeface="Calibri"/>
                <a:cs typeface="Calibri"/>
              </a:rPr>
              <a:t>атомов</a:t>
            </a:r>
            <a:r>
              <a:rPr sz="1400" spc="-10" dirty="0">
                <a:latin typeface="Calibri"/>
                <a:cs typeface="Calibri"/>
              </a:rPr>
              <a:t> кислорода</a:t>
            </a:r>
            <a:r>
              <a:rPr sz="1400" spc="-5" dirty="0">
                <a:latin typeface="Calibri"/>
                <a:cs typeface="Calibri"/>
              </a:rPr>
              <a:t> </a:t>
            </a:r>
            <a:r>
              <a:rPr sz="1400" dirty="0">
                <a:latin typeface="Calibri"/>
                <a:cs typeface="Calibri"/>
              </a:rPr>
              <a:t>равно</a:t>
            </a:r>
            <a:endParaRPr sz="1400">
              <a:latin typeface="Calibri"/>
              <a:cs typeface="Calibri"/>
            </a:endParaRPr>
          </a:p>
          <a:p>
            <a:pPr marL="12700">
              <a:lnSpc>
                <a:spcPct val="100000"/>
              </a:lnSpc>
              <a:spcBef>
                <a:spcPts val="5"/>
              </a:spcBef>
            </a:pPr>
            <a:r>
              <a:rPr sz="1400" dirty="0">
                <a:latin typeface="Calibri"/>
                <a:cs typeface="Calibri"/>
              </a:rPr>
              <a:t>5</a:t>
            </a:r>
            <a:r>
              <a:rPr sz="1400" spc="-5" dirty="0">
                <a:latin typeface="Calibri"/>
                <a:cs typeface="Calibri"/>
              </a:rPr>
              <a:t> </a:t>
            </a:r>
            <a:r>
              <a:rPr sz="1400" dirty="0">
                <a:latin typeface="Calibri"/>
                <a:cs typeface="Calibri"/>
              </a:rPr>
              <a:t>:</a:t>
            </a:r>
            <a:r>
              <a:rPr sz="1400" spc="5" dirty="0">
                <a:latin typeface="Calibri"/>
                <a:cs typeface="Calibri"/>
              </a:rPr>
              <a:t> </a:t>
            </a:r>
            <a:r>
              <a:rPr sz="1400" spc="-5" dirty="0">
                <a:latin typeface="Calibri"/>
                <a:cs typeface="Calibri"/>
              </a:rPr>
              <a:t>9,</a:t>
            </a:r>
            <a:r>
              <a:rPr sz="1400" dirty="0">
                <a:latin typeface="Calibri"/>
                <a:cs typeface="Calibri"/>
              </a:rPr>
              <a:t> </a:t>
            </a:r>
            <a:r>
              <a:rPr sz="1400" spc="-5" dirty="0">
                <a:latin typeface="Calibri"/>
                <a:cs typeface="Calibri"/>
              </a:rPr>
              <a:t>растворили</a:t>
            </a:r>
            <a:r>
              <a:rPr sz="1400" spc="5" dirty="0">
                <a:latin typeface="Calibri"/>
                <a:cs typeface="Calibri"/>
              </a:rPr>
              <a:t> </a:t>
            </a:r>
            <a:r>
              <a:rPr sz="1400" dirty="0">
                <a:latin typeface="Calibri"/>
                <a:cs typeface="Calibri"/>
              </a:rPr>
              <a:t>в</a:t>
            </a:r>
            <a:r>
              <a:rPr sz="1400" spc="15" dirty="0">
                <a:latin typeface="Calibri"/>
                <a:cs typeface="Calibri"/>
              </a:rPr>
              <a:t> </a:t>
            </a:r>
            <a:r>
              <a:rPr sz="1400" spc="-5" dirty="0">
                <a:latin typeface="Calibri"/>
                <a:cs typeface="Calibri"/>
              </a:rPr>
              <a:t>490</a:t>
            </a:r>
            <a:r>
              <a:rPr sz="1400" spc="10" dirty="0">
                <a:latin typeface="Calibri"/>
                <a:cs typeface="Calibri"/>
              </a:rPr>
              <a:t> </a:t>
            </a:r>
            <a:r>
              <a:rPr sz="1400" dirty="0">
                <a:latin typeface="Calibri"/>
                <a:cs typeface="Calibri"/>
              </a:rPr>
              <a:t>г </a:t>
            </a:r>
            <a:r>
              <a:rPr sz="1400" spc="-10" dirty="0">
                <a:latin typeface="Calibri"/>
                <a:cs typeface="Calibri"/>
              </a:rPr>
              <a:t>холодного</a:t>
            </a:r>
            <a:r>
              <a:rPr sz="1400" spc="-35" dirty="0">
                <a:latin typeface="Calibri"/>
                <a:cs typeface="Calibri"/>
              </a:rPr>
              <a:t> </a:t>
            </a:r>
            <a:r>
              <a:rPr sz="1400" dirty="0">
                <a:latin typeface="Calibri"/>
                <a:cs typeface="Calibri"/>
              </a:rPr>
              <a:t>20%-ного</a:t>
            </a:r>
            <a:r>
              <a:rPr sz="1400" spc="-15" dirty="0">
                <a:latin typeface="Calibri"/>
                <a:cs typeface="Calibri"/>
              </a:rPr>
              <a:t> </a:t>
            </a:r>
            <a:r>
              <a:rPr sz="1400" spc="-5" dirty="0">
                <a:latin typeface="Calibri"/>
                <a:cs typeface="Calibri"/>
              </a:rPr>
              <a:t>раствора</a:t>
            </a:r>
            <a:r>
              <a:rPr sz="1400" spc="5" dirty="0">
                <a:latin typeface="Calibri"/>
                <a:cs typeface="Calibri"/>
              </a:rPr>
              <a:t> </a:t>
            </a:r>
            <a:r>
              <a:rPr sz="1400" spc="-5" dirty="0">
                <a:latin typeface="Calibri"/>
                <a:cs typeface="Calibri"/>
              </a:rPr>
              <a:t>серной</a:t>
            </a:r>
            <a:r>
              <a:rPr sz="1400" spc="10" dirty="0">
                <a:latin typeface="Calibri"/>
                <a:cs typeface="Calibri"/>
              </a:rPr>
              <a:t> </a:t>
            </a:r>
            <a:r>
              <a:rPr sz="1400" spc="-5" dirty="0">
                <a:latin typeface="Calibri"/>
                <a:cs typeface="Calibri"/>
              </a:rPr>
              <a:t>кислоты.</a:t>
            </a:r>
            <a:r>
              <a:rPr sz="1400" spc="-20" dirty="0">
                <a:latin typeface="Calibri"/>
                <a:cs typeface="Calibri"/>
              </a:rPr>
              <a:t> </a:t>
            </a:r>
            <a:r>
              <a:rPr sz="1400" dirty="0">
                <a:latin typeface="Calibri"/>
                <a:cs typeface="Calibri"/>
              </a:rPr>
              <a:t>При</a:t>
            </a:r>
            <a:r>
              <a:rPr sz="1400" spc="10" dirty="0">
                <a:latin typeface="Calibri"/>
                <a:cs typeface="Calibri"/>
              </a:rPr>
              <a:t> </a:t>
            </a:r>
            <a:r>
              <a:rPr sz="1400" spc="-10" dirty="0">
                <a:latin typeface="Calibri"/>
                <a:cs typeface="Calibri"/>
              </a:rPr>
              <a:t>этом</a:t>
            </a:r>
            <a:r>
              <a:rPr sz="1400" spc="-5" dirty="0">
                <a:latin typeface="Calibri"/>
                <a:cs typeface="Calibri"/>
              </a:rPr>
              <a:t> соединения</a:t>
            </a:r>
            <a:r>
              <a:rPr sz="1400" spc="5" dirty="0">
                <a:latin typeface="Calibri"/>
                <a:cs typeface="Calibri"/>
              </a:rPr>
              <a:t> </a:t>
            </a:r>
            <a:r>
              <a:rPr sz="1400" spc="-5" dirty="0">
                <a:latin typeface="Calibri"/>
                <a:cs typeface="Calibri"/>
              </a:rPr>
              <a:t>бария</a:t>
            </a:r>
            <a:r>
              <a:rPr sz="1400" spc="15" dirty="0">
                <a:latin typeface="Calibri"/>
                <a:cs typeface="Calibri"/>
              </a:rPr>
              <a:t> </a:t>
            </a:r>
            <a:r>
              <a:rPr sz="1400" spc="-5" dirty="0">
                <a:latin typeface="Calibri"/>
                <a:cs typeface="Calibri"/>
              </a:rPr>
              <a:t>прореагировали</a:t>
            </a:r>
            <a:endParaRPr sz="1400">
              <a:latin typeface="Calibri"/>
              <a:cs typeface="Calibri"/>
            </a:endParaRPr>
          </a:p>
          <a:p>
            <a:pPr marL="12700">
              <a:lnSpc>
                <a:spcPct val="100000"/>
              </a:lnSpc>
            </a:pPr>
            <a:r>
              <a:rPr sz="1400" spc="-5" dirty="0">
                <a:latin typeface="Calibri"/>
                <a:cs typeface="Calibri"/>
              </a:rPr>
              <a:t>полностью,</a:t>
            </a:r>
            <a:r>
              <a:rPr sz="1400" spc="-35" dirty="0">
                <a:latin typeface="Calibri"/>
                <a:cs typeface="Calibri"/>
              </a:rPr>
              <a:t> </a:t>
            </a:r>
            <a:r>
              <a:rPr sz="1400" dirty="0">
                <a:latin typeface="Calibri"/>
                <a:cs typeface="Calibri"/>
              </a:rPr>
              <a:t>и</a:t>
            </a:r>
            <a:r>
              <a:rPr sz="1400" spc="-5" dirty="0">
                <a:latin typeface="Calibri"/>
                <a:cs typeface="Calibri"/>
              </a:rPr>
              <a:t> образовался</a:t>
            </a:r>
            <a:r>
              <a:rPr sz="1400" spc="-15" dirty="0">
                <a:latin typeface="Calibri"/>
                <a:cs typeface="Calibri"/>
              </a:rPr>
              <a:t> </a:t>
            </a:r>
            <a:r>
              <a:rPr sz="1400" dirty="0">
                <a:latin typeface="Calibri"/>
                <a:cs typeface="Calibri"/>
              </a:rPr>
              <a:t>нейтральный</a:t>
            </a:r>
            <a:r>
              <a:rPr sz="1400" spc="5" dirty="0">
                <a:latin typeface="Calibri"/>
                <a:cs typeface="Calibri"/>
              </a:rPr>
              <a:t> </a:t>
            </a:r>
            <a:r>
              <a:rPr sz="1400" spc="-5" dirty="0">
                <a:latin typeface="Calibri"/>
                <a:cs typeface="Calibri"/>
              </a:rPr>
              <a:t>раствор.</a:t>
            </a:r>
            <a:r>
              <a:rPr sz="1400" dirty="0">
                <a:latin typeface="Calibri"/>
                <a:cs typeface="Calibri"/>
              </a:rPr>
              <a:t> </a:t>
            </a:r>
            <a:r>
              <a:rPr sz="1400" spc="-5" dirty="0">
                <a:latin typeface="Calibri"/>
                <a:cs typeface="Calibri"/>
              </a:rPr>
              <a:t>Вычислите</a:t>
            </a:r>
            <a:r>
              <a:rPr sz="1400" spc="-10" dirty="0">
                <a:latin typeface="Calibri"/>
                <a:cs typeface="Calibri"/>
              </a:rPr>
              <a:t> </a:t>
            </a:r>
            <a:r>
              <a:rPr sz="1400" spc="-5" dirty="0">
                <a:latin typeface="Calibri"/>
                <a:cs typeface="Calibri"/>
              </a:rPr>
              <a:t>массовую</a:t>
            </a:r>
            <a:r>
              <a:rPr sz="1400" spc="5" dirty="0">
                <a:latin typeface="Calibri"/>
                <a:cs typeface="Calibri"/>
              </a:rPr>
              <a:t> </a:t>
            </a:r>
            <a:r>
              <a:rPr sz="1400" spc="-15" dirty="0">
                <a:latin typeface="Calibri"/>
                <a:cs typeface="Calibri"/>
              </a:rPr>
              <a:t>долю </a:t>
            </a:r>
            <a:r>
              <a:rPr sz="1400" spc="-10" dirty="0">
                <a:latin typeface="Calibri"/>
                <a:cs typeface="Calibri"/>
              </a:rPr>
              <a:t>воды</a:t>
            </a:r>
            <a:r>
              <a:rPr sz="1400" dirty="0">
                <a:latin typeface="Calibri"/>
                <a:cs typeface="Calibri"/>
              </a:rPr>
              <a:t> в</a:t>
            </a:r>
            <a:r>
              <a:rPr sz="1400" spc="5" dirty="0">
                <a:latin typeface="Calibri"/>
                <a:cs typeface="Calibri"/>
              </a:rPr>
              <a:t> </a:t>
            </a:r>
            <a:r>
              <a:rPr sz="1400" spc="-5" dirty="0">
                <a:latin typeface="Calibri"/>
                <a:cs typeface="Calibri"/>
              </a:rPr>
              <a:t>образовавшемся</a:t>
            </a:r>
            <a:r>
              <a:rPr sz="1400" spc="15" dirty="0">
                <a:latin typeface="Calibri"/>
                <a:cs typeface="Calibri"/>
              </a:rPr>
              <a:t> </a:t>
            </a:r>
            <a:r>
              <a:rPr sz="1400" spc="-5" dirty="0">
                <a:latin typeface="Calibri"/>
                <a:cs typeface="Calibri"/>
              </a:rPr>
              <a:t>растворе.</a:t>
            </a:r>
            <a:endParaRPr sz="1400">
              <a:latin typeface="Calibri"/>
              <a:cs typeface="Calibri"/>
            </a:endParaRPr>
          </a:p>
        </p:txBody>
      </p:sp>
      <p:sp>
        <p:nvSpPr>
          <p:cNvPr id="9" name="object 9"/>
          <p:cNvSpPr txBox="1"/>
          <p:nvPr/>
        </p:nvSpPr>
        <p:spPr>
          <a:xfrm>
            <a:off x="923950" y="627379"/>
            <a:ext cx="3001645" cy="1127760"/>
          </a:xfrm>
          <a:prstGeom prst="rect">
            <a:avLst/>
          </a:prstGeom>
        </p:spPr>
        <p:txBody>
          <a:bodyPr vert="horz" wrap="square" lIns="0" tIns="198120" rIns="0" bIns="0" rtlCol="0">
            <a:spAutoFit/>
          </a:bodyPr>
          <a:lstStyle/>
          <a:p>
            <a:pPr marL="12700">
              <a:lnSpc>
                <a:spcPct val="100000"/>
              </a:lnSpc>
              <a:spcBef>
                <a:spcPts val="1560"/>
              </a:spcBef>
            </a:pPr>
            <a:r>
              <a:rPr sz="2400" b="1" dirty="0">
                <a:latin typeface="Times New Roman"/>
                <a:cs typeface="Times New Roman"/>
              </a:rPr>
              <a:t>Д)</a:t>
            </a:r>
            <a:r>
              <a:rPr sz="2400" b="1" spc="-20" dirty="0">
                <a:latin typeface="Times New Roman"/>
                <a:cs typeface="Times New Roman"/>
              </a:rPr>
              <a:t> </a:t>
            </a:r>
            <a:r>
              <a:rPr sz="2400" b="1" spc="-10" dirty="0">
                <a:latin typeface="Times New Roman"/>
                <a:cs typeface="Times New Roman"/>
              </a:rPr>
              <a:t>Расчёты</a:t>
            </a:r>
            <a:endParaRPr sz="2400">
              <a:latin typeface="Times New Roman"/>
              <a:cs typeface="Times New Roman"/>
            </a:endParaRPr>
          </a:p>
          <a:p>
            <a:pPr marL="12700">
              <a:lnSpc>
                <a:spcPct val="100000"/>
              </a:lnSpc>
              <a:spcBef>
                <a:spcPts val="1455"/>
              </a:spcBef>
            </a:pPr>
            <a:r>
              <a:rPr sz="2400" i="1" spc="-20" dirty="0">
                <a:latin typeface="Times New Roman"/>
                <a:cs typeface="Times New Roman"/>
              </a:rPr>
              <a:t>Находим</a:t>
            </a:r>
            <a:r>
              <a:rPr sz="2400" i="1" spc="-5" dirty="0">
                <a:latin typeface="Times New Roman"/>
                <a:cs typeface="Times New Roman"/>
              </a:rPr>
              <a:t> </a:t>
            </a:r>
            <a:r>
              <a:rPr sz="2400" i="1" spc="-10" dirty="0">
                <a:latin typeface="Times New Roman"/>
                <a:cs typeface="Times New Roman"/>
              </a:rPr>
              <a:t>состав</a:t>
            </a:r>
            <a:r>
              <a:rPr sz="2400" i="1" spc="-20" dirty="0">
                <a:latin typeface="Times New Roman"/>
                <a:cs typeface="Times New Roman"/>
              </a:rPr>
              <a:t> </a:t>
            </a:r>
            <a:r>
              <a:rPr sz="2400" i="1" spc="-10" dirty="0">
                <a:latin typeface="Times New Roman"/>
                <a:cs typeface="Times New Roman"/>
              </a:rPr>
              <a:t>смеси</a:t>
            </a:r>
            <a:endParaRPr sz="2400">
              <a:latin typeface="Times New Roman"/>
              <a:cs typeface="Times New Roman"/>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455028" y="808101"/>
            <a:ext cx="3277870" cy="574040"/>
          </a:xfrm>
          <a:prstGeom prst="rect">
            <a:avLst/>
          </a:prstGeom>
        </p:spPr>
        <p:txBody>
          <a:bodyPr vert="horz" wrap="square" lIns="0" tIns="12700" rIns="0" bIns="0" rtlCol="0">
            <a:spAutoFit/>
          </a:bodyPr>
          <a:lstStyle/>
          <a:p>
            <a:pPr marL="38100" marR="30480">
              <a:lnSpc>
                <a:spcPct val="100000"/>
              </a:lnSpc>
              <a:spcBef>
                <a:spcPts val="100"/>
              </a:spcBef>
            </a:pPr>
            <a:r>
              <a:rPr sz="1800" dirty="0">
                <a:latin typeface="Calibri"/>
                <a:cs typeface="Calibri"/>
              </a:rPr>
              <a:t>BaO</a:t>
            </a:r>
            <a:r>
              <a:rPr sz="1800" baseline="-20833" dirty="0">
                <a:latin typeface="Calibri"/>
                <a:cs typeface="Calibri"/>
              </a:rPr>
              <a:t>2</a:t>
            </a:r>
            <a:r>
              <a:rPr sz="1800" spc="165" baseline="-20833" dirty="0">
                <a:latin typeface="Calibri"/>
                <a:cs typeface="Calibri"/>
              </a:rPr>
              <a:t> </a:t>
            </a:r>
            <a:r>
              <a:rPr sz="1800" dirty="0">
                <a:latin typeface="Calibri"/>
                <a:cs typeface="Calibri"/>
              </a:rPr>
              <a:t>+</a:t>
            </a:r>
            <a:r>
              <a:rPr sz="1800" spc="5" dirty="0">
                <a:latin typeface="Calibri"/>
                <a:cs typeface="Calibri"/>
              </a:rPr>
              <a:t> </a:t>
            </a:r>
            <a:r>
              <a:rPr sz="1800" spc="-5" dirty="0">
                <a:latin typeface="Calibri"/>
                <a:cs typeface="Calibri"/>
              </a:rPr>
              <a:t>H</a:t>
            </a:r>
            <a:r>
              <a:rPr sz="1800" spc="-7" baseline="-20833" dirty="0">
                <a:latin typeface="Calibri"/>
                <a:cs typeface="Calibri"/>
              </a:rPr>
              <a:t>2</a:t>
            </a:r>
            <a:r>
              <a:rPr sz="1800" spc="-5" dirty="0">
                <a:latin typeface="Calibri"/>
                <a:cs typeface="Calibri"/>
              </a:rPr>
              <a:t>SO</a:t>
            </a:r>
            <a:r>
              <a:rPr sz="1800" spc="-7" baseline="-20833" dirty="0">
                <a:latin typeface="Calibri"/>
                <a:cs typeface="Calibri"/>
              </a:rPr>
              <a:t>4</a:t>
            </a:r>
            <a:r>
              <a:rPr sz="1800" spc="209" baseline="-20833" dirty="0">
                <a:latin typeface="Calibri"/>
                <a:cs typeface="Calibri"/>
              </a:rPr>
              <a:t> </a:t>
            </a:r>
            <a:r>
              <a:rPr sz="1800" dirty="0">
                <a:latin typeface="Calibri"/>
                <a:cs typeface="Calibri"/>
              </a:rPr>
              <a:t>=</a:t>
            </a:r>
            <a:r>
              <a:rPr sz="1800" spc="-15" dirty="0">
                <a:latin typeface="Calibri"/>
                <a:cs typeface="Calibri"/>
              </a:rPr>
              <a:t> </a:t>
            </a:r>
            <a:r>
              <a:rPr sz="1800" dirty="0">
                <a:latin typeface="Calibri"/>
                <a:cs typeface="Calibri"/>
              </a:rPr>
              <a:t>BaSO</a:t>
            </a:r>
            <a:r>
              <a:rPr sz="1800" baseline="-20833" dirty="0">
                <a:latin typeface="Calibri"/>
                <a:cs typeface="Calibri"/>
              </a:rPr>
              <a:t>4</a:t>
            </a:r>
            <a:r>
              <a:rPr sz="1800" dirty="0">
                <a:latin typeface="Calibri"/>
                <a:cs typeface="Calibri"/>
              </a:rPr>
              <a:t>↓</a:t>
            </a:r>
            <a:r>
              <a:rPr sz="1800" spc="-20" dirty="0">
                <a:latin typeface="Calibri"/>
                <a:cs typeface="Calibri"/>
              </a:rPr>
              <a:t> </a:t>
            </a:r>
            <a:r>
              <a:rPr sz="1800" dirty="0">
                <a:latin typeface="Calibri"/>
                <a:cs typeface="Calibri"/>
              </a:rPr>
              <a:t>+</a:t>
            </a:r>
            <a:r>
              <a:rPr sz="1800" spc="-10" dirty="0">
                <a:latin typeface="Calibri"/>
                <a:cs typeface="Calibri"/>
              </a:rPr>
              <a:t> </a:t>
            </a:r>
            <a:r>
              <a:rPr sz="1800" spc="-5" dirty="0">
                <a:latin typeface="Calibri"/>
                <a:cs typeface="Calibri"/>
              </a:rPr>
              <a:t>H</a:t>
            </a:r>
            <a:r>
              <a:rPr sz="1800" spc="-7" baseline="-20833" dirty="0">
                <a:latin typeface="Calibri"/>
                <a:cs typeface="Calibri"/>
              </a:rPr>
              <a:t>2</a:t>
            </a:r>
            <a:r>
              <a:rPr sz="1800" spc="-5" dirty="0">
                <a:latin typeface="Calibri"/>
                <a:cs typeface="Calibri"/>
              </a:rPr>
              <a:t>O</a:t>
            </a:r>
            <a:r>
              <a:rPr sz="1800" spc="-7" baseline="-20833" dirty="0">
                <a:latin typeface="Calibri"/>
                <a:cs typeface="Calibri"/>
              </a:rPr>
              <a:t>2</a:t>
            </a:r>
            <a:r>
              <a:rPr sz="1800" spc="202" baseline="-20833" dirty="0">
                <a:latin typeface="Calibri"/>
                <a:cs typeface="Calibri"/>
              </a:rPr>
              <a:t> </a:t>
            </a:r>
            <a:r>
              <a:rPr sz="1800" spc="-5" dirty="0">
                <a:latin typeface="Calibri"/>
                <a:cs typeface="Calibri"/>
              </a:rPr>
              <a:t>(1) </a:t>
            </a:r>
            <a:r>
              <a:rPr sz="1800" spc="-390" dirty="0">
                <a:latin typeface="Calibri"/>
                <a:cs typeface="Calibri"/>
              </a:rPr>
              <a:t> </a:t>
            </a:r>
            <a:r>
              <a:rPr sz="1800" dirty="0">
                <a:latin typeface="Calibri"/>
                <a:cs typeface="Calibri"/>
              </a:rPr>
              <a:t>BaO</a:t>
            </a:r>
            <a:r>
              <a:rPr sz="1800" spc="-25" dirty="0">
                <a:latin typeface="Calibri"/>
                <a:cs typeface="Calibri"/>
              </a:rPr>
              <a:t> </a:t>
            </a:r>
            <a:r>
              <a:rPr sz="1800" dirty="0">
                <a:latin typeface="Calibri"/>
                <a:cs typeface="Calibri"/>
              </a:rPr>
              <a:t>+</a:t>
            </a:r>
            <a:r>
              <a:rPr sz="1800" spc="10" dirty="0">
                <a:latin typeface="Calibri"/>
                <a:cs typeface="Calibri"/>
              </a:rPr>
              <a:t> </a:t>
            </a:r>
            <a:r>
              <a:rPr sz="1800" spc="-5" dirty="0">
                <a:latin typeface="Calibri"/>
                <a:cs typeface="Calibri"/>
              </a:rPr>
              <a:t>H</a:t>
            </a:r>
            <a:r>
              <a:rPr sz="1800" spc="-7" baseline="-20833" dirty="0">
                <a:latin typeface="Calibri"/>
                <a:cs typeface="Calibri"/>
              </a:rPr>
              <a:t>2</a:t>
            </a:r>
            <a:r>
              <a:rPr sz="1800" spc="-5" dirty="0">
                <a:latin typeface="Calibri"/>
                <a:cs typeface="Calibri"/>
              </a:rPr>
              <a:t>SO</a:t>
            </a:r>
            <a:r>
              <a:rPr sz="1800" spc="-7" baseline="-20833" dirty="0">
                <a:latin typeface="Calibri"/>
                <a:cs typeface="Calibri"/>
              </a:rPr>
              <a:t>4</a:t>
            </a:r>
            <a:r>
              <a:rPr sz="1800" spc="217" baseline="-20833" dirty="0">
                <a:latin typeface="Calibri"/>
                <a:cs typeface="Calibri"/>
              </a:rPr>
              <a:t> </a:t>
            </a:r>
            <a:r>
              <a:rPr sz="1800" dirty="0">
                <a:latin typeface="Calibri"/>
                <a:cs typeface="Calibri"/>
              </a:rPr>
              <a:t>=</a:t>
            </a:r>
            <a:r>
              <a:rPr sz="1800" spc="-5" dirty="0">
                <a:latin typeface="Calibri"/>
                <a:cs typeface="Calibri"/>
              </a:rPr>
              <a:t> BaSO</a:t>
            </a:r>
            <a:r>
              <a:rPr sz="1800" spc="-7" baseline="-20833" dirty="0">
                <a:latin typeface="Calibri"/>
                <a:cs typeface="Calibri"/>
              </a:rPr>
              <a:t>4</a:t>
            </a:r>
            <a:r>
              <a:rPr sz="1800" spc="-5" dirty="0">
                <a:latin typeface="Calibri"/>
                <a:cs typeface="Calibri"/>
              </a:rPr>
              <a:t>↓</a:t>
            </a:r>
            <a:r>
              <a:rPr sz="1800" spc="-15" dirty="0">
                <a:latin typeface="Calibri"/>
                <a:cs typeface="Calibri"/>
              </a:rPr>
              <a:t> </a:t>
            </a:r>
            <a:r>
              <a:rPr sz="1800" dirty="0">
                <a:latin typeface="Calibri"/>
                <a:cs typeface="Calibri"/>
              </a:rPr>
              <a:t>+ </a:t>
            </a:r>
            <a:r>
              <a:rPr sz="1800" spc="-5" dirty="0">
                <a:latin typeface="Calibri"/>
                <a:cs typeface="Calibri"/>
              </a:rPr>
              <a:t>H</a:t>
            </a:r>
            <a:r>
              <a:rPr sz="1800" spc="-7" baseline="-20833" dirty="0">
                <a:latin typeface="Calibri"/>
                <a:cs typeface="Calibri"/>
              </a:rPr>
              <a:t>2</a:t>
            </a:r>
            <a:r>
              <a:rPr sz="1800" spc="-5" dirty="0">
                <a:latin typeface="Calibri"/>
                <a:cs typeface="Calibri"/>
              </a:rPr>
              <a:t>O</a:t>
            </a:r>
            <a:r>
              <a:rPr sz="1800" dirty="0">
                <a:latin typeface="Calibri"/>
                <a:cs typeface="Calibri"/>
              </a:rPr>
              <a:t> </a:t>
            </a:r>
            <a:r>
              <a:rPr sz="1800" spc="-5" dirty="0">
                <a:latin typeface="Calibri"/>
                <a:cs typeface="Calibri"/>
              </a:rPr>
              <a:t>(2)</a:t>
            </a:r>
            <a:endParaRPr sz="1800">
              <a:latin typeface="Calibri"/>
              <a:cs typeface="Calibri"/>
            </a:endParaRPr>
          </a:p>
        </p:txBody>
      </p:sp>
      <p:graphicFrame>
        <p:nvGraphicFramePr>
          <p:cNvPr id="3" name="object 3"/>
          <p:cNvGraphicFramePr>
            <a:graphicFrameLocks noGrp="1"/>
          </p:cNvGraphicFramePr>
          <p:nvPr/>
        </p:nvGraphicFramePr>
        <p:xfrm>
          <a:off x="849883" y="2341159"/>
          <a:ext cx="8073390" cy="703555"/>
        </p:xfrm>
        <a:graphic>
          <a:graphicData uri="http://schemas.openxmlformats.org/drawingml/2006/table">
            <a:tbl>
              <a:tblPr firstRow="1" bandRow="1">
                <a:tableStyleId>{2D5ABB26-0587-4C30-8999-92F81FD0307C}</a:tableStyleId>
              </a:tblPr>
              <a:tblGrid>
                <a:gridCol w="3610610"/>
                <a:gridCol w="4462780"/>
              </a:tblGrid>
              <a:tr h="372043">
                <a:tc>
                  <a:txBody>
                    <a:bodyPr/>
                    <a:lstStyle/>
                    <a:p>
                      <a:pPr marL="127000">
                        <a:lnSpc>
                          <a:spcPts val="2620"/>
                        </a:lnSpc>
                      </a:pPr>
                      <a:r>
                        <a:rPr sz="2400" dirty="0">
                          <a:latin typeface="Times New Roman"/>
                          <a:cs typeface="Times New Roman"/>
                        </a:rPr>
                        <a:t>(x</a:t>
                      </a:r>
                      <a:r>
                        <a:rPr sz="2400" spc="-15" dirty="0">
                          <a:latin typeface="Times New Roman"/>
                          <a:cs typeface="Times New Roman"/>
                        </a:rPr>
                        <a:t> </a:t>
                      </a:r>
                      <a:r>
                        <a:rPr sz="2400" dirty="0">
                          <a:latin typeface="Times New Roman"/>
                          <a:cs typeface="Times New Roman"/>
                        </a:rPr>
                        <a:t>+</a:t>
                      </a:r>
                      <a:r>
                        <a:rPr sz="2400" spc="-20" dirty="0">
                          <a:latin typeface="Times New Roman"/>
                          <a:cs typeface="Times New Roman"/>
                        </a:rPr>
                        <a:t> </a:t>
                      </a:r>
                      <a:r>
                        <a:rPr sz="2400" dirty="0">
                          <a:latin typeface="Times New Roman"/>
                          <a:cs typeface="Times New Roman"/>
                        </a:rPr>
                        <a:t>y)/(2x</a:t>
                      </a:r>
                      <a:r>
                        <a:rPr sz="2400" spc="-20" dirty="0">
                          <a:latin typeface="Times New Roman"/>
                          <a:cs typeface="Times New Roman"/>
                        </a:rPr>
                        <a:t> </a:t>
                      </a:r>
                      <a:r>
                        <a:rPr sz="2400" dirty="0">
                          <a:latin typeface="Times New Roman"/>
                          <a:cs typeface="Times New Roman"/>
                        </a:rPr>
                        <a:t>+</a:t>
                      </a:r>
                      <a:r>
                        <a:rPr sz="2400" spc="-20" dirty="0">
                          <a:latin typeface="Times New Roman"/>
                          <a:cs typeface="Times New Roman"/>
                        </a:rPr>
                        <a:t> </a:t>
                      </a:r>
                      <a:r>
                        <a:rPr sz="2400" dirty="0">
                          <a:latin typeface="Times New Roman"/>
                          <a:cs typeface="Times New Roman"/>
                        </a:rPr>
                        <a:t>y)</a:t>
                      </a:r>
                      <a:r>
                        <a:rPr sz="2400" spc="-10" dirty="0">
                          <a:latin typeface="Times New Roman"/>
                          <a:cs typeface="Times New Roman"/>
                        </a:rPr>
                        <a:t> </a:t>
                      </a:r>
                      <a:r>
                        <a:rPr sz="2400" dirty="0">
                          <a:latin typeface="Times New Roman"/>
                          <a:cs typeface="Times New Roman"/>
                        </a:rPr>
                        <a:t>=</a:t>
                      </a:r>
                      <a:r>
                        <a:rPr sz="2400" spc="-20" dirty="0">
                          <a:latin typeface="Times New Roman"/>
                          <a:cs typeface="Times New Roman"/>
                        </a:rPr>
                        <a:t> </a:t>
                      </a:r>
                      <a:r>
                        <a:rPr sz="2400" dirty="0">
                          <a:latin typeface="Times New Roman"/>
                          <a:cs typeface="Times New Roman"/>
                        </a:rPr>
                        <a:t>5/9</a:t>
                      </a:r>
                      <a:endParaRPr sz="2400">
                        <a:latin typeface="Times New Roman"/>
                        <a:cs typeface="Times New Roman"/>
                      </a:endParaRPr>
                    </a:p>
                  </a:txBody>
                  <a:tcPr marL="0" marR="0" marT="0" marB="0"/>
                </a:tc>
                <a:tc>
                  <a:txBody>
                    <a:bodyPr/>
                    <a:lstStyle/>
                    <a:p>
                      <a:pPr marL="869950">
                        <a:lnSpc>
                          <a:spcPts val="2620"/>
                        </a:lnSpc>
                      </a:pPr>
                      <a:r>
                        <a:rPr sz="2400" dirty="0">
                          <a:latin typeface="Times New Roman"/>
                          <a:cs typeface="Times New Roman"/>
                        </a:rPr>
                        <a:t>x</a:t>
                      </a:r>
                      <a:r>
                        <a:rPr sz="2400" spc="-10" dirty="0">
                          <a:latin typeface="Times New Roman"/>
                          <a:cs typeface="Times New Roman"/>
                        </a:rPr>
                        <a:t> </a:t>
                      </a:r>
                      <a:r>
                        <a:rPr sz="2400" dirty="0">
                          <a:latin typeface="Times New Roman"/>
                          <a:cs typeface="Times New Roman"/>
                        </a:rPr>
                        <a:t>=</a:t>
                      </a:r>
                      <a:r>
                        <a:rPr sz="2400" spc="-20" dirty="0">
                          <a:latin typeface="Times New Roman"/>
                          <a:cs typeface="Times New Roman"/>
                        </a:rPr>
                        <a:t> </a:t>
                      </a:r>
                      <a:r>
                        <a:rPr sz="2400" dirty="0">
                          <a:latin typeface="Times New Roman"/>
                          <a:cs typeface="Times New Roman"/>
                        </a:rPr>
                        <a:t>1</a:t>
                      </a:r>
                      <a:r>
                        <a:rPr sz="2400" spc="-10" dirty="0">
                          <a:latin typeface="Times New Roman"/>
                          <a:cs typeface="Times New Roman"/>
                        </a:rPr>
                        <a:t> </a:t>
                      </a:r>
                      <a:r>
                        <a:rPr sz="2400" dirty="0">
                          <a:latin typeface="Times New Roman"/>
                          <a:cs typeface="Times New Roman"/>
                        </a:rPr>
                        <a:t>–</a:t>
                      </a:r>
                      <a:r>
                        <a:rPr sz="2400" spc="-10" dirty="0">
                          <a:latin typeface="Times New Roman"/>
                          <a:cs typeface="Times New Roman"/>
                        </a:rPr>
                        <a:t> </a:t>
                      </a:r>
                      <a:r>
                        <a:rPr sz="2400" dirty="0">
                          <a:latin typeface="Times New Roman"/>
                          <a:cs typeface="Times New Roman"/>
                        </a:rPr>
                        <a:t>0,2</a:t>
                      </a:r>
                      <a:r>
                        <a:rPr sz="2400" spc="-10" dirty="0">
                          <a:latin typeface="Times New Roman"/>
                          <a:cs typeface="Times New Roman"/>
                        </a:rPr>
                        <a:t> </a:t>
                      </a:r>
                      <a:r>
                        <a:rPr sz="2400" dirty="0">
                          <a:latin typeface="Times New Roman"/>
                          <a:cs typeface="Times New Roman"/>
                        </a:rPr>
                        <a:t>=</a:t>
                      </a:r>
                      <a:r>
                        <a:rPr sz="2400" spc="-10" dirty="0">
                          <a:latin typeface="Times New Roman"/>
                          <a:cs typeface="Times New Roman"/>
                        </a:rPr>
                        <a:t> </a:t>
                      </a:r>
                      <a:r>
                        <a:rPr sz="2400" dirty="0">
                          <a:latin typeface="Times New Roman"/>
                          <a:cs typeface="Times New Roman"/>
                        </a:rPr>
                        <a:t>0,8</a:t>
                      </a:r>
                      <a:r>
                        <a:rPr sz="2400" spc="-10" dirty="0">
                          <a:latin typeface="Times New Roman"/>
                          <a:cs typeface="Times New Roman"/>
                        </a:rPr>
                        <a:t> моль</a:t>
                      </a:r>
                      <a:r>
                        <a:rPr sz="2400" dirty="0">
                          <a:latin typeface="Times New Roman"/>
                          <a:cs typeface="Times New Roman"/>
                        </a:rPr>
                        <a:t> </a:t>
                      </a:r>
                      <a:r>
                        <a:rPr sz="2400" spc="-5" dirty="0">
                          <a:latin typeface="Times New Roman"/>
                          <a:cs typeface="Times New Roman"/>
                        </a:rPr>
                        <a:t>BaO</a:t>
                      </a:r>
                      <a:r>
                        <a:rPr sz="2400" spc="-7" baseline="-20833" dirty="0">
                          <a:latin typeface="Times New Roman"/>
                          <a:cs typeface="Times New Roman"/>
                        </a:rPr>
                        <a:t>2</a:t>
                      </a:r>
                      <a:endParaRPr sz="2400" baseline="-20833">
                        <a:latin typeface="Times New Roman"/>
                        <a:cs typeface="Times New Roman"/>
                      </a:endParaRPr>
                    </a:p>
                  </a:txBody>
                  <a:tcPr marL="0" marR="0" marT="0" marB="0"/>
                </a:tc>
              </a:tr>
              <a:tr h="331512">
                <a:tc>
                  <a:txBody>
                    <a:bodyPr/>
                    <a:lstStyle/>
                    <a:p>
                      <a:pPr marL="127000">
                        <a:lnSpc>
                          <a:spcPts val="2510"/>
                        </a:lnSpc>
                      </a:pPr>
                      <a:r>
                        <a:rPr sz="2400" dirty="0">
                          <a:latin typeface="Times New Roman"/>
                          <a:cs typeface="Times New Roman"/>
                        </a:rPr>
                        <a:t>x</a:t>
                      </a:r>
                      <a:r>
                        <a:rPr sz="2400" spc="-15" dirty="0">
                          <a:latin typeface="Times New Roman"/>
                          <a:cs typeface="Times New Roman"/>
                        </a:rPr>
                        <a:t> </a:t>
                      </a:r>
                      <a:r>
                        <a:rPr sz="2400" dirty="0">
                          <a:latin typeface="Times New Roman"/>
                          <a:cs typeface="Times New Roman"/>
                        </a:rPr>
                        <a:t>+</a:t>
                      </a:r>
                      <a:r>
                        <a:rPr sz="2400" spc="-20" dirty="0">
                          <a:latin typeface="Times New Roman"/>
                          <a:cs typeface="Times New Roman"/>
                        </a:rPr>
                        <a:t> </a:t>
                      </a:r>
                      <a:r>
                        <a:rPr sz="2400" dirty="0">
                          <a:latin typeface="Times New Roman"/>
                          <a:cs typeface="Times New Roman"/>
                        </a:rPr>
                        <a:t>y</a:t>
                      </a:r>
                      <a:r>
                        <a:rPr sz="2400" spc="-15" dirty="0">
                          <a:latin typeface="Times New Roman"/>
                          <a:cs typeface="Times New Roman"/>
                        </a:rPr>
                        <a:t> </a:t>
                      </a:r>
                      <a:r>
                        <a:rPr sz="2400" dirty="0">
                          <a:latin typeface="Times New Roman"/>
                          <a:cs typeface="Times New Roman"/>
                        </a:rPr>
                        <a:t>=</a:t>
                      </a:r>
                      <a:r>
                        <a:rPr sz="2400" spc="-10" dirty="0">
                          <a:latin typeface="Times New Roman"/>
                          <a:cs typeface="Times New Roman"/>
                        </a:rPr>
                        <a:t> </a:t>
                      </a:r>
                      <a:r>
                        <a:rPr sz="2400" dirty="0">
                          <a:latin typeface="Times New Roman"/>
                          <a:cs typeface="Times New Roman"/>
                        </a:rPr>
                        <a:t>1</a:t>
                      </a:r>
                      <a:endParaRPr sz="2400">
                        <a:latin typeface="Times New Roman"/>
                        <a:cs typeface="Times New Roman"/>
                      </a:endParaRPr>
                    </a:p>
                  </a:txBody>
                  <a:tcPr marL="0" marR="0" marT="0" marB="0"/>
                </a:tc>
                <a:tc>
                  <a:txBody>
                    <a:bodyPr/>
                    <a:lstStyle/>
                    <a:p>
                      <a:pPr marL="869950">
                        <a:lnSpc>
                          <a:spcPts val="2510"/>
                        </a:lnSpc>
                      </a:pPr>
                      <a:r>
                        <a:rPr sz="2400" dirty="0">
                          <a:latin typeface="Times New Roman"/>
                          <a:cs typeface="Times New Roman"/>
                        </a:rPr>
                        <a:t>y</a:t>
                      </a:r>
                      <a:r>
                        <a:rPr sz="2400" spc="-15" dirty="0">
                          <a:latin typeface="Times New Roman"/>
                          <a:cs typeface="Times New Roman"/>
                        </a:rPr>
                        <a:t> </a:t>
                      </a:r>
                      <a:r>
                        <a:rPr sz="2400" dirty="0">
                          <a:latin typeface="Times New Roman"/>
                          <a:cs typeface="Times New Roman"/>
                        </a:rPr>
                        <a:t>=</a:t>
                      </a:r>
                      <a:r>
                        <a:rPr sz="2400" spc="-20" dirty="0">
                          <a:latin typeface="Times New Roman"/>
                          <a:cs typeface="Times New Roman"/>
                        </a:rPr>
                        <a:t> </a:t>
                      </a:r>
                      <a:r>
                        <a:rPr sz="2400" dirty="0">
                          <a:latin typeface="Times New Roman"/>
                          <a:cs typeface="Times New Roman"/>
                        </a:rPr>
                        <a:t>0,2</a:t>
                      </a:r>
                      <a:r>
                        <a:rPr sz="2400" spc="-15" dirty="0">
                          <a:latin typeface="Times New Roman"/>
                          <a:cs typeface="Times New Roman"/>
                        </a:rPr>
                        <a:t> </a:t>
                      </a:r>
                      <a:r>
                        <a:rPr sz="2400" spc="-10" dirty="0">
                          <a:latin typeface="Times New Roman"/>
                          <a:cs typeface="Times New Roman"/>
                        </a:rPr>
                        <a:t>моль</a:t>
                      </a:r>
                      <a:r>
                        <a:rPr sz="2400" spc="5" dirty="0">
                          <a:latin typeface="Times New Roman"/>
                          <a:cs typeface="Times New Roman"/>
                        </a:rPr>
                        <a:t> </a:t>
                      </a:r>
                      <a:r>
                        <a:rPr sz="2400" dirty="0">
                          <a:latin typeface="Times New Roman"/>
                          <a:cs typeface="Times New Roman"/>
                        </a:rPr>
                        <a:t>BaO</a:t>
                      </a:r>
                      <a:endParaRPr sz="2400">
                        <a:latin typeface="Times New Roman"/>
                        <a:cs typeface="Times New Roman"/>
                      </a:endParaRPr>
                    </a:p>
                  </a:txBody>
                  <a:tcPr marL="0" marR="0" marT="0" marB="0"/>
                </a:tc>
              </a:tr>
            </a:tbl>
          </a:graphicData>
        </a:graphic>
      </p:graphicFrame>
      <p:sp>
        <p:nvSpPr>
          <p:cNvPr id="4" name="object 4"/>
          <p:cNvSpPr txBox="1"/>
          <p:nvPr/>
        </p:nvSpPr>
        <p:spPr>
          <a:xfrm>
            <a:off x="923950" y="1846834"/>
            <a:ext cx="5846445" cy="391160"/>
          </a:xfrm>
          <a:prstGeom prst="rect">
            <a:avLst/>
          </a:prstGeom>
        </p:spPr>
        <p:txBody>
          <a:bodyPr vert="horz" wrap="square" lIns="0" tIns="12700" rIns="0" bIns="0" rtlCol="0">
            <a:spAutoFit/>
          </a:bodyPr>
          <a:lstStyle/>
          <a:p>
            <a:pPr marL="12700">
              <a:lnSpc>
                <a:spcPct val="100000"/>
              </a:lnSpc>
              <a:spcBef>
                <a:spcPts val="100"/>
              </a:spcBef>
            </a:pPr>
            <a:r>
              <a:rPr sz="2400" dirty="0">
                <a:latin typeface="Times New Roman"/>
                <a:cs typeface="Times New Roman"/>
              </a:rPr>
              <a:t>6)</a:t>
            </a:r>
            <a:r>
              <a:rPr sz="2400" spc="-15" dirty="0">
                <a:latin typeface="Times New Roman"/>
                <a:cs typeface="Times New Roman"/>
              </a:rPr>
              <a:t> </a:t>
            </a:r>
            <a:r>
              <a:rPr sz="2400" dirty="0">
                <a:latin typeface="Times New Roman"/>
                <a:cs typeface="Times New Roman"/>
              </a:rPr>
              <a:t>Составляем и</a:t>
            </a:r>
            <a:r>
              <a:rPr sz="2400" spc="-15" dirty="0">
                <a:latin typeface="Times New Roman"/>
                <a:cs typeface="Times New Roman"/>
              </a:rPr>
              <a:t> </a:t>
            </a:r>
            <a:r>
              <a:rPr sz="2400" dirty="0">
                <a:latin typeface="Times New Roman"/>
                <a:cs typeface="Times New Roman"/>
              </a:rPr>
              <a:t>решаем</a:t>
            </a:r>
            <a:r>
              <a:rPr sz="2400" spc="-15" dirty="0">
                <a:latin typeface="Times New Roman"/>
                <a:cs typeface="Times New Roman"/>
              </a:rPr>
              <a:t> </a:t>
            </a:r>
            <a:r>
              <a:rPr sz="2400" dirty="0">
                <a:latin typeface="Times New Roman"/>
                <a:cs typeface="Times New Roman"/>
              </a:rPr>
              <a:t>систему</a:t>
            </a:r>
            <a:r>
              <a:rPr sz="2400" spc="-25" dirty="0">
                <a:latin typeface="Times New Roman"/>
                <a:cs typeface="Times New Roman"/>
              </a:rPr>
              <a:t> </a:t>
            </a:r>
            <a:r>
              <a:rPr sz="2400" dirty="0">
                <a:latin typeface="Times New Roman"/>
                <a:cs typeface="Times New Roman"/>
              </a:rPr>
              <a:t>уравнений:</a:t>
            </a:r>
            <a:endParaRPr sz="2400">
              <a:latin typeface="Times New Roman"/>
              <a:cs typeface="Times New Roman"/>
            </a:endParaRPr>
          </a:p>
        </p:txBody>
      </p:sp>
      <p:sp>
        <p:nvSpPr>
          <p:cNvPr id="5" name="object 5"/>
          <p:cNvSpPr txBox="1"/>
          <p:nvPr/>
        </p:nvSpPr>
        <p:spPr>
          <a:xfrm>
            <a:off x="923950" y="53085"/>
            <a:ext cx="9317990" cy="666750"/>
          </a:xfrm>
          <a:prstGeom prst="rect">
            <a:avLst/>
          </a:prstGeom>
        </p:spPr>
        <p:txBody>
          <a:bodyPr vert="horz" wrap="square" lIns="0" tIns="12700" rIns="0" bIns="0" rtlCol="0">
            <a:spAutoFit/>
          </a:bodyPr>
          <a:lstStyle/>
          <a:p>
            <a:pPr marL="12700">
              <a:lnSpc>
                <a:spcPct val="100000"/>
              </a:lnSpc>
              <a:spcBef>
                <a:spcPts val="100"/>
              </a:spcBef>
            </a:pPr>
            <a:r>
              <a:rPr sz="1400" b="1" spc="-5" dirty="0">
                <a:latin typeface="Calibri"/>
                <a:cs typeface="Calibri"/>
              </a:rPr>
              <a:t>Пример</a:t>
            </a:r>
            <a:r>
              <a:rPr sz="1400" b="1" spc="-20" dirty="0">
                <a:latin typeface="Calibri"/>
                <a:cs typeface="Calibri"/>
              </a:rPr>
              <a:t> </a:t>
            </a:r>
            <a:r>
              <a:rPr sz="1400" b="1" spc="-5" dirty="0">
                <a:latin typeface="Calibri"/>
                <a:cs typeface="Calibri"/>
              </a:rPr>
              <a:t>6.</a:t>
            </a:r>
            <a:r>
              <a:rPr sz="1400" b="1" spc="10" dirty="0">
                <a:latin typeface="Calibri"/>
                <a:cs typeface="Calibri"/>
              </a:rPr>
              <a:t> </a:t>
            </a:r>
            <a:r>
              <a:rPr sz="1400" spc="-5" dirty="0">
                <a:latin typeface="Calibri"/>
                <a:cs typeface="Calibri"/>
              </a:rPr>
              <a:t>Смесь</a:t>
            </a:r>
            <a:r>
              <a:rPr sz="1400" spc="15" dirty="0">
                <a:latin typeface="Calibri"/>
                <a:cs typeface="Calibri"/>
              </a:rPr>
              <a:t> </a:t>
            </a:r>
            <a:r>
              <a:rPr sz="1400" spc="-5" dirty="0">
                <a:latin typeface="Calibri"/>
                <a:cs typeface="Calibri"/>
              </a:rPr>
              <a:t>пероксида</a:t>
            </a:r>
            <a:r>
              <a:rPr sz="1400" spc="10" dirty="0">
                <a:latin typeface="Calibri"/>
                <a:cs typeface="Calibri"/>
              </a:rPr>
              <a:t> </a:t>
            </a:r>
            <a:r>
              <a:rPr sz="1400" dirty="0">
                <a:latin typeface="Calibri"/>
                <a:cs typeface="Calibri"/>
              </a:rPr>
              <a:t>и</a:t>
            </a:r>
            <a:r>
              <a:rPr sz="1400" spc="10" dirty="0">
                <a:latin typeface="Calibri"/>
                <a:cs typeface="Calibri"/>
              </a:rPr>
              <a:t> </a:t>
            </a:r>
            <a:r>
              <a:rPr sz="1400" spc="-5" dirty="0">
                <a:latin typeface="Calibri"/>
                <a:cs typeface="Calibri"/>
              </a:rPr>
              <a:t>оксида</a:t>
            </a:r>
            <a:r>
              <a:rPr sz="1400" spc="15" dirty="0">
                <a:latin typeface="Calibri"/>
                <a:cs typeface="Calibri"/>
              </a:rPr>
              <a:t> </a:t>
            </a:r>
            <a:r>
              <a:rPr sz="1400" spc="-5" dirty="0">
                <a:latin typeface="Calibri"/>
                <a:cs typeface="Calibri"/>
              </a:rPr>
              <a:t>бария,</a:t>
            </a:r>
            <a:r>
              <a:rPr sz="1400" spc="25" dirty="0">
                <a:latin typeface="Calibri"/>
                <a:cs typeface="Calibri"/>
              </a:rPr>
              <a:t> </a:t>
            </a:r>
            <a:r>
              <a:rPr sz="1400" dirty="0">
                <a:latin typeface="Calibri"/>
                <a:cs typeface="Calibri"/>
              </a:rPr>
              <a:t>в </a:t>
            </a:r>
            <a:r>
              <a:rPr sz="1400" spc="-10" dirty="0">
                <a:latin typeface="Calibri"/>
                <a:cs typeface="Calibri"/>
              </a:rPr>
              <a:t>которой</a:t>
            </a:r>
            <a:r>
              <a:rPr sz="1400" dirty="0">
                <a:latin typeface="Calibri"/>
                <a:cs typeface="Calibri"/>
              </a:rPr>
              <a:t> </a:t>
            </a:r>
            <a:r>
              <a:rPr sz="1400" spc="-5" dirty="0">
                <a:latin typeface="Calibri"/>
                <a:cs typeface="Calibri"/>
              </a:rPr>
              <a:t>соотношение</a:t>
            </a:r>
            <a:r>
              <a:rPr sz="1400" spc="-25" dirty="0">
                <a:latin typeface="Calibri"/>
                <a:cs typeface="Calibri"/>
              </a:rPr>
              <a:t> </a:t>
            </a:r>
            <a:r>
              <a:rPr sz="1400" spc="-5" dirty="0">
                <a:latin typeface="Calibri"/>
                <a:cs typeface="Calibri"/>
              </a:rPr>
              <a:t>числа</a:t>
            </a:r>
            <a:r>
              <a:rPr sz="1400" spc="10" dirty="0">
                <a:latin typeface="Calibri"/>
                <a:cs typeface="Calibri"/>
              </a:rPr>
              <a:t> </a:t>
            </a:r>
            <a:r>
              <a:rPr sz="1400" spc="-5" dirty="0">
                <a:latin typeface="Calibri"/>
                <a:cs typeface="Calibri"/>
              </a:rPr>
              <a:t>атомов</a:t>
            </a:r>
            <a:r>
              <a:rPr sz="1400" spc="-10" dirty="0">
                <a:latin typeface="Calibri"/>
                <a:cs typeface="Calibri"/>
              </a:rPr>
              <a:t> </a:t>
            </a:r>
            <a:r>
              <a:rPr sz="1400" spc="-5" dirty="0">
                <a:latin typeface="Calibri"/>
                <a:cs typeface="Calibri"/>
              </a:rPr>
              <a:t>бария</a:t>
            </a:r>
            <a:r>
              <a:rPr sz="1400" spc="15" dirty="0">
                <a:latin typeface="Calibri"/>
                <a:cs typeface="Calibri"/>
              </a:rPr>
              <a:t> </a:t>
            </a:r>
            <a:r>
              <a:rPr sz="1400" dirty="0">
                <a:latin typeface="Calibri"/>
                <a:cs typeface="Calibri"/>
              </a:rPr>
              <a:t>к</a:t>
            </a:r>
            <a:r>
              <a:rPr sz="1400" spc="-5" dirty="0">
                <a:latin typeface="Calibri"/>
                <a:cs typeface="Calibri"/>
              </a:rPr>
              <a:t> числу</a:t>
            </a:r>
            <a:r>
              <a:rPr sz="1400" spc="10" dirty="0">
                <a:latin typeface="Calibri"/>
                <a:cs typeface="Calibri"/>
              </a:rPr>
              <a:t> </a:t>
            </a:r>
            <a:r>
              <a:rPr sz="1400" spc="-5" dirty="0">
                <a:latin typeface="Calibri"/>
                <a:cs typeface="Calibri"/>
              </a:rPr>
              <a:t>атомов</a:t>
            </a:r>
            <a:r>
              <a:rPr sz="1400" spc="-10" dirty="0">
                <a:latin typeface="Calibri"/>
                <a:cs typeface="Calibri"/>
              </a:rPr>
              <a:t> кислорода</a:t>
            </a:r>
            <a:r>
              <a:rPr sz="1400" spc="-5" dirty="0">
                <a:latin typeface="Calibri"/>
                <a:cs typeface="Calibri"/>
              </a:rPr>
              <a:t> </a:t>
            </a:r>
            <a:r>
              <a:rPr sz="1400" dirty="0">
                <a:latin typeface="Calibri"/>
                <a:cs typeface="Calibri"/>
              </a:rPr>
              <a:t>равно</a:t>
            </a:r>
            <a:endParaRPr sz="1400">
              <a:latin typeface="Calibri"/>
              <a:cs typeface="Calibri"/>
            </a:endParaRPr>
          </a:p>
          <a:p>
            <a:pPr marL="12700">
              <a:lnSpc>
                <a:spcPct val="100000"/>
              </a:lnSpc>
              <a:spcBef>
                <a:spcPts val="5"/>
              </a:spcBef>
            </a:pPr>
            <a:r>
              <a:rPr sz="1400" dirty="0">
                <a:latin typeface="Calibri"/>
                <a:cs typeface="Calibri"/>
              </a:rPr>
              <a:t>5</a:t>
            </a:r>
            <a:r>
              <a:rPr sz="1400" spc="-5" dirty="0">
                <a:latin typeface="Calibri"/>
                <a:cs typeface="Calibri"/>
              </a:rPr>
              <a:t> </a:t>
            </a:r>
            <a:r>
              <a:rPr sz="1400" dirty="0">
                <a:latin typeface="Calibri"/>
                <a:cs typeface="Calibri"/>
              </a:rPr>
              <a:t>:</a:t>
            </a:r>
            <a:r>
              <a:rPr sz="1400" spc="5" dirty="0">
                <a:latin typeface="Calibri"/>
                <a:cs typeface="Calibri"/>
              </a:rPr>
              <a:t> </a:t>
            </a:r>
            <a:r>
              <a:rPr sz="1400" spc="-5" dirty="0">
                <a:latin typeface="Calibri"/>
                <a:cs typeface="Calibri"/>
              </a:rPr>
              <a:t>9,</a:t>
            </a:r>
            <a:r>
              <a:rPr sz="1400" dirty="0">
                <a:latin typeface="Calibri"/>
                <a:cs typeface="Calibri"/>
              </a:rPr>
              <a:t> </a:t>
            </a:r>
            <a:r>
              <a:rPr sz="1400" spc="-5" dirty="0">
                <a:latin typeface="Calibri"/>
                <a:cs typeface="Calibri"/>
              </a:rPr>
              <a:t>растворили</a:t>
            </a:r>
            <a:r>
              <a:rPr sz="1400" spc="5" dirty="0">
                <a:latin typeface="Calibri"/>
                <a:cs typeface="Calibri"/>
              </a:rPr>
              <a:t> </a:t>
            </a:r>
            <a:r>
              <a:rPr sz="1400" dirty="0">
                <a:latin typeface="Calibri"/>
                <a:cs typeface="Calibri"/>
              </a:rPr>
              <a:t>в</a:t>
            </a:r>
            <a:r>
              <a:rPr sz="1400" spc="15" dirty="0">
                <a:latin typeface="Calibri"/>
                <a:cs typeface="Calibri"/>
              </a:rPr>
              <a:t> </a:t>
            </a:r>
            <a:r>
              <a:rPr sz="1400" spc="-5" dirty="0">
                <a:latin typeface="Calibri"/>
                <a:cs typeface="Calibri"/>
              </a:rPr>
              <a:t>490</a:t>
            </a:r>
            <a:r>
              <a:rPr sz="1400" spc="10" dirty="0">
                <a:latin typeface="Calibri"/>
                <a:cs typeface="Calibri"/>
              </a:rPr>
              <a:t> </a:t>
            </a:r>
            <a:r>
              <a:rPr sz="1400" dirty="0">
                <a:latin typeface="Calibri"/>
                <a:cs typeface="Calibri"/>
              </a:rPr>
              <a:t>г </a:t>
            </a:r>
            <a:r>
              <a:rPr sz="1400" spc="-10" dirty="0">
                <a:latin typeface="Calibri"/>
                <a:cs typeface="Calibri"/>
              </a:rPr>
              <a:t>холодного</a:t>
            </a:r>
            <a:r>
              <a:rPr sz="1400" spc="-35" dirty="0">
                <a:latin typeface="Calibri"/>
                <a:cs typeface="Calibri"/>
              </a:rPr>
              <a:t> </a:t>
            </a:r>
            <a:r>
              <a:rPr sz="1400" dirty="0">
                <a:latin typeface="Calibri"/>
                <a:cs typeface="Calibri"/>
              </a:rPr>
              <a:t>20%-ного</a:t>
            </a:r>
            <a:r>
              <a:rPr sz="1400" spc="-15" dirty="0">
                <a:latin typeface="Calibri"/>
                <a:cs typeface="Calibri"/>
              </a:rPr>
              <a:t> </a:t>
            </a:r>
            <a:r>
              <a:rPr sz="1400" spc="-5" dirty="0">
                <a:latin typeface="Calibri"/>
                <a:cs typeface="Calibri"/>
              </a:rPr>
              <a:t>раствора</a:t>
            </a:r>
            <a:r>
              <a:rPr sz="1400" spc="5" dirty="0">
                <a:latin typeface="Calibri"/>
                <a:cs typeface="Calibri"/>
              </a:rPr>
              <a:t> </a:t>
            </a:r>
            <a:r>
              <a:rPr sz="1400" spc="-5" dirty="0">
                <a:latin typeface="Calibri"/>
                <a:cs typeface="Calibri"/>
              </a:rPr>
              <a:t>серной</a:t>
            </a:r>
            <a:r>
              <a:rPr sz="1400" spc="10" dirty="0">
                <a:latin typeface="Calibri"/>
                <a:cs typeface="Calibri"/>
              </a:rPr>
              <a:t> </a:t>
            </a:r>
            <a:r>
              <a:rPr sz="1400" spc="-5" dirty="0">
                <a:latin typeface="Calibri"/>
                <a:cs typeface="Calibri"/>
              </a:rPr>
              <a:t>кислоты.</a:t>
            </a:r>
            <a:r>
              <a:rPr sz="1400" spc="-20" dirty="0">
                <a:latin typeface="Calibri"/>
                <a:cs typeface="Calibri"/>
              </a:rPr>
              <a:t> </a:t>
            </a:r>
            <a:r>
              <a:rPr sz="1400" dirty="0">
                <a:latin typeface="Calibri"/>
                <a:cs typeface="Calibri"/>
              </a:rPr>
              <a:t>При</a:t>
            </a:r>
            <a:r>
              <a:rPr sz="1400" spc="10" dirty="0">
                <a:latin typeface="Calibri"/>
                <a:cs typeface="Calibri"/>
              </a:rPr>
              <a:t> </a:t>
            </a:r>
            <a:r>
              <a:rPr sz="1400" spc="-10" dirty="0">
                <a:latin typeface="Calibri"/>
                <a:cs typeface="Calibri"/>
              </a:rPr>
              <a:t>этом</a:t>
            </a:r>
            <a:r>
              <a:rPr sz="1400" spc="-5" dirty="0">
                <a:latin typeface="Calibri"/>
                <a:cs typeface="Calibri"/>
              </a:rPr>
              <a:t> соединения</a:t>
            </a:r>
            <a:r>
              <a:rPr sz="1400" spc="5" dirty="0">
                <a:latin typeface="Calibri"/>
                <a:cs typeface="Calibri"/>
              </a:rPr>
              <a:t> </a:t>
            </a:r>
            <a:r>
              <a:rPr sz="1400" spc="-5" dirty="0">
                <a:latin typeface="Calibri"/>
                <a:cs typeface="Calibri"/>
              </a:rPr>
              <a:t>бария</a:t>
            </a:r>
            <a:r>
              <a:rPr sz="1400" spc="15" dirty="0">
                <a:latin typeface="Calibri"/>
                <a:cs typeface="Calibri"/>
              </a:rPr>
              <a:t> </a:t>
            </a:r>
            <a:r>
              <a:rPr sz="1400" spc="-5" dirty="0">
                <a:latin typeface="Calibri"/>
                <a:cs typeface="Calibri"/>
              </a:rPr>
              <a:t>прореагировали</a:t>
            </a:r>
            <a:endParaRPr sz="1400">
              <a:latin typeface="Calibri"/>
              <a:cs typeface="Calibri"/>
            </a:endParaRPr>
          </a:p>
          <a:p>
            <a:pPr marL="12700">
              <a:lnSpc>
                <a:spcPct val="100000"/>
              </a:lnSpc>
            </a:pPr>
            <a:r>
              <a:rPr sz="1400" spc="-5" dirty="0">
                <a:latin typeface="Calibri"/>
                <a:cs typeface="Calibri"/>
              </a:rPr>
              <a:t>полностью,</a:t>
            </a:r>
            <a:r>
              <a:rPr sz="1400" spc="-35" dirty="0">
                <a:latin typeface="Calibri"/>
                <a:cs typeface="Calibri"/>
              </a:rPr>
              <a:t> </a:t>
            </a:r>
            <a:r>
              <a:rPr sz="1400" dirty="0">
                <a:latin typeface="Calibri"/>
                <a:cs typeface="Calibri"/>
              </a:rPr>
              <a:t>и</a:t>
            </a:r>
            <a:r>
              <a:rPr sz="1400" spc="-5" dirty="0">
                <a:latin typeface="Calibri"/>
                <a:cs typeface="Calibri"/>
              </a:rPr>
              <a:t> образовался</a:t>
            </a:r>
            <a:r>
              <a:rPr sz="1400" spc="-15" dirty="0">
                <a:latin typeface="Calibri"/>
                <a:cs typeface="Calibri"/>
              </a:rPr>
              <a:t> </a:t>
            </a:r>
            <a:r>
              <a:rPr sz="1400" dirty="0">
                <a:latin typeface="Calibri"/>
                <a:cs typeface="Calibri"/>
              </a:rPr>
              <a:t>нейтральный</a:t>
            </a:r>
            <a:r>
              <a:rPr sz="1400" spc="5" dirty="0">
                <a:latin typeface="Calibri"/>
                <a:cs typeface="Calibri"/>
              </a:rPr>
              <a:t> </a:t>
            </a:r>
            <a:r>
              <a:rPr sz="1400" spc="-5" dirty="0">
                <a:latin typeface="Calibri"/>
                <a:cs typeface="Calibri"/>
              </a:rPr>
              <a:t>раствор.</a:t>
            </a:r>
            <a:r>
              <a:rPr sz="1400" dirty="0">
                <a:latin typeface="Calibri"/>
                <a:cs typeface="Calibri"/>
              </a:rPr>
              <a:t> </a:t>
            </a:r>
            <a:r>
              <a:rPr sz="1400" spc="-5" dirty="0">
                <a:latin typeface="Calibri"/>
                <a:cs typeface="Calibri"/>
              </a:rPr>
              <a:t>Вычислите</a:t>
            </a:r>
            <a:r>
              <a:rPr sz="1400" spc="-10" dirty="0">
                <a:latin typeface="Calibri"/>
                <a:cs typeface="Calibri"/>
              </a:rPr>
              <a:t> </a:t>
            </a:r>
            <a:r>
              <a:rPr sz="1400" spc="-5" dirty="0">
                <a:latin typeface="Calibri"/>
                <a:cs typeface="Calibri"/>
              </a:rPr>
              <a:t>массовую</a:t>
            </a:r>
            <a:r>
              <a:rPr sz="1400" spc="5" dirty="0">
                <a:latin typeface="Calibri"/>
                <a:cs typeface="Calibri"/>
              </a:rPr>
              <a:t> </a:t>
            </a:r>
            <a:r>
              <a:rPr sz="1400" spc="-15" dirty="0">
                <a:latin typeface="Calibri"/>
                <a:cs typeface="Calibri"/>
              </a:rPr>
              <a:t>долю </a:t>
            </a:r>
            <a:r>
              <a:rPr sz="1400" spc="-10" dirty="0">
                <a:latin typeface="Calibri"/>
                <a:cs typeface="Calibri"/>
              </a:rPr>
              <a:t>воды</a:t>
            </a:r>
            <a:r>
              <a:rPr sz="1400" dirty="0">
                <a:latin typeface="Calibri"/>
                <a:cs typeface="Calibri"/>
              </a:rPr>
              <a:t> в</a:t>
            </a:r>
            <a:r>
              <a:rPr sz="1400" spc="5" dirty="0">
                <a:latin typeface="Calibri"/>
                <a:cs typeface="Calibri"/>
              </a:rPr>
              <a:t> </a:t>
            </a:r>
            <a:r>
              <a:rPr sz="1400" spc="-5" dirty="0">
                <a:latin typeface="Calibri"/>
                <a:cs typeface="Calibri"/>
              </a:rPr>
              <a:t>образовавшемся</a:t>
            </a:r>
            <a:r>
              <a:rPr sz="1400" spc="15" dirty="0">
                <a:latin typeface="Calibri"/>
                <a:cs typeface="Calibri"/>
              </a:rPr>
              <a:t> </a:t>
            </a:r>
            <a:r>
              <a:rPr sz="1400" spc="-5" dirty="0">
                <a:latin typeface="Calibri"/>
                <a:cs typeface="Calibri"/>
              </a:rPr>
              <a:t>растворе.</a:t>
            </a:r>
            <a:endParaRPr sz="1400">
              <a:latin typeface="Calibri"/>
              <a:cs typeface="Calibri"/>
            </a:endParaRPr>
          </a:p>
        </p:txBody>
      </p:sp>
      <p:sp>
        <p:nvSpPr>
          <p:cNvPr id="6" name="object 6"/>
          <p:cNvSpPr txBox="1"/>
          <p:nvPr/>
        </p:nvSpPr>
        <p:spPr>
          <a:xfrm>
            <a:off x="923950" y="627379"/>
            <a:ext cx="3002280" cy="1127760"/>
          </a:xfrm>
          <a:prstGeom prst="rect">
            <a:avLst/>
          </a:prstGeom>
        </p:spPr>
        <p:txBody>
          <a:bodyPr vert="horz" wrap="square" lIns="0" tIns="198120" rIns="0" bIns="0" rtlCol="0">
            <a:spAutoFit/>
          </a:bodyPr>
          <a:lstStyle/>
          <a:p>
            <a:pPr marL="12700">
              <a:lnSpc>
                <a:spcPct val="100000"/>
              </a:lnSpc>
              <a:spcBef>
                <a:spcPts val="1560"/>
              </a:spcBef>
            </a:pPr>
            <a:r>
              <a:rPr sz="2400" b="1" dirty="0">
                <a:latin typeface="Times New Roman"/>
                <a:cs typeface="Times New Roman"/>
              </a:rPr>
              <a:t>Д)</a:t>
            </a:r>
            <a:r>
              <a:rPr sz="2400" b="1" spc="-20" dirty="0">
                <a:latin typeface="Times New Roman"/>
                <a:cs typeface="Times New Roman"/>
              </a:rPr>
              <a:t> </a:t>
            </a:r>
            <a:r>
              <a:rPr sz="2400" b="1" spc="-10" dirty="0">
                <a:latin typeface="Times New Roman"/>
                <a:cs typeface="Times New Roman"/>
              </a:rPr>
              <a:t>Расчёты</a:t>
            </a:r>
            <a:endParaRPr sz="2400">
              <a:latin typeface="Times New Roman"/>
              <a:cs typeface="Times New Roman"/>
            </a:endParaRPr>
          </a:p>
          <a:p>
            <a:pPr marL="12700">
              <a:lnSpc>
                <a:spcPct val="100000"/>
              </a:lnSpc>
              <a:spcBef>
                <a:spcPts val="1455"/>
              </a:spcBef>
            </a:pPr>
            <a:r>
              <a:rPr sz="2400" i="1" spc="-20" dirty="0">
                <a:latin typeface="Times New Roman"/>
                <a:cs typeface="Times New Roman"/>
              </a:rPr>
              <a:t>Находим</a:t>
            </a:r>
            <a:r>
              <a:rPr sz="2400" i="1" spc="-5" dirty="0">
                <a:latin typeface="Times New Roman"/>
                <a:cs typeface="Times New Roman"/>
              </a:rPr>
              <a:t> </a:t>
            </a:r>
            <a:r>
              <a:rPr sz="2400" i="1" spc="-10" dirty="0">
                <a:latin typeface="Times New Roman"/>
                <a:cs typeface="Times New Roman"/>
              </a:rPr>
              <a:t>состав</a:t>
            </a:r>
            <a:r>
              <a:rPr sz="2400" i="1" spc="-20" dirty="0">
                <a:latin typeface="Times New Roman"/>
                <a:cs typeface="Times New Roman"/>
              </a:rPr>
              <a:t> </a:t>
            </a:r>
            <a:r>
              <a:rPr sz="2400" i="1" spc="-10" dirty="0">
                <a:latin typeface="Times New Roman"/>
                <a:cs typeface="Times New Roman"/>
              </a:rPr>
              <a:t>смеси</a:t>
            </a:r>
            <a:endParaRPr sz="2400">
              <a:latin typeface="Times New Roman"/>
              <a:cs typeface="Times New Roman"/>
            </a:endParaRPr>
          </a:p>
        </p:txBody>
      </p:sp>
      <p:sp>
        <p:nvSpPr>
          <p:cNvPr id="7" name="object 7"/>
          <p:cNvSpPr/>
          <p:nvPr/>
        </p:nvSpPr>
        <p:spPr>
          <a:xfrm>
            <a:off x="581888" y="2283586"/>
            <a:ext cx="309245" cy="833755"/>
          </a:xfrm>
          <a:custGeom>
            <a:avLst/>
            <a:gdLst/>
            <a:ahLst/>
            <a:cxnLst/>
            <a:rect l="l" t="t" r="r" b="b"/>
            <a:pathLst>
              <a:path w="309244" h="833755">
                <a:moveTo>
                  <a:pt x="308952" y="833627"/>
                </a:moveTo>
                <a:lnTo>
                  <a:pt x="248828" y="831619"/>
                </a:lnTo>
                <a:lnTo>
                  <a:pt x="199728" y="826134"/>
                </a:lnTo>
                <a:lnTo>
                  <a:pt x="166622" y="817983"/>
                </a:lnTo>
                <a:lnTo>
                  <a:pt x="154482" y="807973"/>
                </a:lnTo>
                <a:lnTo>
                  <a:pt x="154482" y="442594"/>
                </a:lnTo>
                <a:lnTo>
                  <a:pt x="142342" y="432565"/>
                </a:lnTo>
                <a:lnTo>
                  <a:pt x="109235" y="424370"/>
                </a:lnTo>
                <a:lnTo>
                  <a:pt x="60131" y="418842"/>
                </a:lnTo>
                <a:lnTo>
                  <a:pt x="0" y="416813"/>
                </a:lnTo>
                <a:lnTo>
                  <a:pt x="60131" y="414785"/>
                </a:lnTo>
                <a:lnTo>
                  <a:pt x="109235" y="409257"/>
                </a:lnTo>
                <a:lnTo>
                  <a:pt x="142342" y="401062"/>
                </a:lnTo>
                <a:lnTo>
                  <a:pt x="154482" y="391032"/>
                </a:lnTo>
                <a:lnTo>
                  <a:pt x="154482" y="25653"/>
                </a:lnTo>
                <a:lnTo>
                  <a:pt x="166622" y="15644"/>
                </a:lnTo>
                <a:lnTo>
                  <a:pt x="199728" y="7492"/>
                </a:lnTo>
                <a:lnTo>
                  <a:pt x="248828" y="2008"/>
                </a:lnTo>
                <a:lnTo>
                  <a:pt x="308952" y="0"/>
                </a:lnTo>
              </a:path>
            </a:pathLst>
          </a:custGeom>
          <a:ln w="6349">
            <a:solidFill>
              <a:srgbClr val="5B9BD4"/>
            </a:solidFill>
          </a:ln>
        </p:spPr>
        <p:txBody>
          <a:bodyPr wrap="square" lIns="0" tIns="0" rIns="0" bIns="0" rtlCol="0"/>
          <a:lstStyle/>
          <a:p>
            <a:endParaRPr/>
          </a:p>
        </p:txBody>
      </p:sp>
      <p:sp>
        <p:nvSpPr>
          <p:cNvPr id="8" name="object 8"/>
          <p:cNvSpPr/>
          <p:nvPr/>
        </p:nvSpPr>
        <p:spPr>
          <a:xfrm>
            <a:off x="4952746" y="2313051"/>
            <a:ext cx="309245" cy="833755"/>
          </a:xfrm>
          <a:custGeom>
            <a:avLst/>
            <a:gdLst/>
            <a:ahLst/>
            <a:cxnLst/>
            <a:rect l="l" t="t" r="r" b="b"/>
            <a:pathLst>
              <a:path w="309245" h="833755">
                <a:moveTo>
                  <a:pt x="308863" y="833754"/>
                </a:moveTo>
                <a:lnTo>
                  <a:pt x="248783" y="831726"/>
                </a:lnTo>
                <a:lnTo>
                  <a:pt x="199691" y="826198"/>
                </a:lnTo>
                <a:lnTo>
                  <a:pt x="166578" y="818003"/>
                </a:lnTo>
                <a:lnTo>
                  <a:pt x="154431" y="807973"/>
                </a:lnTo>
                <a:lnTo>
                  <a:pt x="154431" y="442594"/>
                </a:lnTo>
                <a:lnTo>
                  <a:pt x="142303" y="432585"/>
                </a:lnTo>
                <a:lnTo>
                  <a:pt x="109219" y="424433"/>
                </a:lnTo>
                <a:lnTo>
                  <a:pt x="60134" y="418949"/>
                </a:lnTo>
                <a:lnTo>
                  <a:pt x="0" y="416940"/>
                </a:lnTo>
                <a:lnTo>
                  <a:pt x="60134" y="414912"/>
                </a:lnTo>
                <a:lnTo>
                  <a:pt x="109219" y="409384"/>
                </a:lnTo>
                <a:lnTo>
                  <a:pt x="142303" y="401189"/>
                </a:lnTo>
                <a:lnTo>
                  <a:pt x="154431" y="391159"/>
                </a:lnTo>
                <a:lnTo>
                  <a:pt x="154431" y="25780"/>
                </a:lnTo>
                <a:lnTo>
                  <a:pt x="166578" y="15751"/>
                </a:lnTo>
                <a:lnTo>
                  <a:pt x="199691" y="7556"/>
                </a:lnTo>
                <a:lnTo>
                  <a:pt x="248783" y="2028"/>
                </a:lnTo>
                <a:lnTo>
                  <a:pt x="308863" y="0"/>
                </a:lnTo>
              </a:path>
            </a:pathLst>
          </a:custGeom>
          <a:ln w="6349">
            <a:solidFill>
              <a:srgbClr val="5B9BD4"/>
            </a:solidFill>
          </a:ln>
        </p:spPr>
        <p:txBody>
          <a:bodyPr wrap="square" lIns="0" tIns="0" rIns="0" bIns="0" rtlCol="0"/>
          <a:lstStyle/>
          <a:p>
            <a:endParaRPr/>
          </a:p>
        </p:txBody>
      </p:sp>
      <p:sp>
        <p:nvSpPr>
          <p:cNvPr id="9" name="object 9"/>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61</a:t>
            </a:fld>
            <a:endParaRPr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object 6"/>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62</a:t>
            </a:fld>
            <a:endParaRPr dirty="0"/>
          </a:p>
        </p:txBody>
      </p:sp>
      <p:sp>
        <p:nvSpPr>
          <p:cNvPr id="2" name="object 2"/>
          <p:cNvSpPr txBox="1"/>
          <p:nvPr/>
        </p:nvSpPr>
        <p:spPr>
          <a:xfrm>
            <a:off x="6455028" y="808101"/>
            <a:ext cx="3277870" cy="574040"/>
          </a:xfrm>
          <a:prstGeom prst="rect">
            <a:avLst/>
          </a:prstGeom>
        </p:spPr>
        <p:txBody>
          <a:bodyPr vert="horz" wrap="square" lIns="0" tIns="12700" rIns="0" bIns="0" rtlCol="0">
            <a:spAutoFit/>
          </a:bodyPr>
          <a:lstStyle/>
          <a:p>
            <a:pPr marL="38100" marR="30480">
              <a:lnSpc>
                <a:spcPct val="100000"/>
              </a:lnSpc>
              <a:spcBef>
                <a:spcPts val="100"/>
              </a:spcBef>
            </a:pPr>
            <a:r>
              <a:rPr sz="1800" dirty="0">
                <a:latin typeface="Calibri"/>
                <a:cs typeface="Calibri"/>
              </a:rPr>
              <a:t>BaO</a:t>
            </a:r>
            <a:r>
              <a:rPr sz="1800" baseline="-20833" dirty="0">
                <a:latin typeface="Calibri"/>
                <a:cs typeface="Calibri"/>
              </a:rPr>
              <a:t>2</a:t>
            </a:r>
            <a:r>
              <a:rPr sz="1800" spc="165" baseline="-20833" dirty="0">
                <a:latin typeface="Calibri"/>
                <a:cs typeface="Calibri"/>
              </a:rPr>
              <a:t> </a:t>
            </a:r>
            <a:r>
              <a:rPr sz="1800" dirty="0">
                <a:latin typeface="Calibri"/>
                <a:cs typeface="Calibri"/>
              </a:rPr>
              <a:t>+</a:t>
            </a:r>
            <a:r>
              <a:rPr sz="1800" spc="5" dirty="0">
                <a:latin typeface="Calibri"/>
                <a:cs typeface="Calibri"/>
              </a:rPr>
              <a:t> </a:t>
            </a:r>
            <a:r>
              <a:rPr sz="1800" spc="-5" dirty="0">
                <a:latin typeface="Calibri"/>
                <a:cs typeface="Calibri"/>
              </a:rPr>
              <a:t>H</a:t>
            </a:r>
            <a:r>
              <a:rPr sz="1800" spc="-7" baseline="-20833" dirty="0">
                <a:latin typeface="Calibri"/>
                <a:cs typeface="Calibri"/>
              </a:rPr>
              <a:t>2</a:t>
            </a:r>
            <a:r>
              <a:rPr sz="1800" spc="-5" dirty="0">
                <a:latin typeface="Calibri"/>
                <a:cs typeface="Calibri"/>
              </a:rPr>
              <a:t>SO</a:t>
            </a:r>
            <a:r>
              <a:rPr sz="1800" spc="-7" baseline="-20833" dirty="0">
                <a:latin typeface="Calibri"/>
                <a:cs typeface="Calibri"/>
              </a:rPr>
              <a:t>4</a:t>
            </a:r>
            <a:r>
              <a:rPr sz="1800" spc="209" baseline="-20833" dirty="0">
                <a:latin typeface="Calibri"/>
                <a:cs typeface="Calibri"/>
              </a:rPr>
              <a:t> </a:t>
            </a:r>
            <a:r>
              <a:rPr sz="1800" dirty="0">
                <a:latin typeface="Calibri"/>
                <a:cs typeface="Calibri"/>
              </a:rPr>
              <a:t>=</a:t>
            </a:r>
            <a:r>
              <a:rPr sz="1800" spc="-15" dirty="0">
                <a:latin typeface="Calibri"/>
                <a:cs typeface="Calibri"/>
              </a:rPr>
              <a:t> </a:t>
            </a:r>
            <a:r>
              <a:rPr sz="1800" dirty="0">
                <a:latin typeface="Calibri"/>
                <a:cs typeface="Calibri"/>
              </a:rPr>
              <a:t>BaSO</a:t>
            </a:r>
            <a:r>
              <a:rPr sz="1800" baseline="-20833" dirty="0">
                <a:latin typeface="Calibri"/>
                <a:cs typeface="Calibri"/>
              </a:rPr>
              <a:t>4</a:t>
            </a:r>
            <a:r>
              <a:rPr sz="1800" dirty="0">
                <a:latin typeface="Calibri"/>
                <a:cs typeface="Calibri"/>
              </a:rPr>
              <a:t>↓</a:t>
            </a:r>
            <a:r>
              <a:rPr sz="1800" spc="-20" dirty="0">
                <a:latin typeface="Calibri"/>
                <a:cs typeface="Calibri"/>
              </a:rPr>
              <a:t> </a:t>
            </a:r>
            <a:r>
              <a:rPr sz="1800" dirty="0">
                <a:latin typeface="Calibri"/>
                <a:cs typeface="Calibri"/>
              </a:rPr>
              <a:t>+</a:t>
            </a:r>
            <a:r>
              <a:rPr sz="1800" spc="-10" dirty="0">
                <a:latin typeface="Calibri"/>
                <a:cs typeface="Calibri"/>
              </a:rPr>
              <a:t> </a:t>
            </a:r>
            <a:r>
              <a:rPr sz="1800" spc="-5" dirty="0">
                <a:latin typeface="Calibri"/>
                <a:cs typeface="Calibri"/>
              </a:rPr>
              <a:t>H</a:t>
            </a:r>
            <a:r>
              <a:rPr sz="1800" spc="-7" baseline="-20833" dirty="0">
                <a:latin typeface="Calibri"/>
                <a:cs typeface="Calibri"/>
              </a:rPr>
              <a:t>2</a:t>
            </a:r>
            <a:r>
              <a:rPr sz="1800" spc="-5" dirty="0">
                <a:latin typeface="Calibri"/>
                <a:cs typeface="Calibri"/>
              </a:rPr>
              <a:t>O</a:t>
            </a:r>
            <a:r>
              <a:rPr sz="1800" spc="-7" baseline="-20833" dirty="0">
                <a:latin typeface="Calibri"/>
                <a:cs typeface="Calibri"/>
              </a:rPr>
              <a:t>2</a:t>
            </a:r>
            <a:r>
              <a:rPr sz="1800" spc="202" baseline="-20833" dirty="0">
                <a:latin typeface="Calibri"/>
                <a:cs typeface="Calibri"/>
              </a:rPr>
              <a:t> </a:t>
            </a:r>
            <a:r>
              <a:rPr sz="1800" spc="-5" dirty="0">
                <a:latin typeface="Calibri"/>
                <a:cs typeface="Calibri"/>
              </a:rPr>
              <a:t>(1) </a:t>
            </a:r>
            <a:r>
              <a:rPr sz="1800" spc="-390" dirty="0">
                <a:latin typeface="Calibri"/>
                <a:cs typeface="Calibri"/>
              </a:rPr>
              <a:t> </a:t>
            </a:r>
            <a:r>
              <a:rPr sz="1800" dirty="0">
                <a:latin typeface="Calibri"/>
                <a:cs typeface="Calibri"/>
              </a:rPr>
              <a:t>BaO</a:t>
            </a:r>
            <a:r>
              <a:rPr sz="1800" spc="-25" dirty="0">
                <a:latin typeface="Calibri"/>
                <a:cs typeface="Calibri"/>
              </a:rPr>
              <a:t> </a:t>
            </a:r>
            <a:r>
              <a:rPr sz="1800" dirty="0">
                <a:latin typeface="Calibri"/>
                <a:cs typeface="Calibri"/>
              </a:rPr>
              <a:t>+</a:t>
            </a:r>
            <a:r>
              <a:rPr sz="1800" spc="10" dirty="0">
                <a:latin typeface="Calibri"/>
                <a:cs typeface="Calibri"/>
              </a:rPr>
              <a:t> </a:t>
            </a:r>
            <a:r>
              <a:rPr sz="1800" spc="-5" dirty="0">
                <a:latin typeface="Calibri"/>
                <a:cs typeface="Calibri"/>
              </a:rPr>
              <a:t>H</a:t>
            </a:r>
            <a:r>
              <a:rPr sz="1800" spc="-7" baseline="-20833" dirty="0">
                <a:latin typeface="Calibri"/>
                <a:cs typeface="Calibri"/>
              </a:rPr>
              <a:t>2</a:t>
            </a:r>
            <a:r>
              <a:rPr sz="1800" spc="-5" dirty="0">
                <a:latin typeface="Calibri"/>
                <a:cs typeface="Calibri"/>
              </a:rPr>
              <a:t>SO</a:t>
            </a:r>
            <a:r>
              <a:rPr sz="1800" spc="-7" baseline="-20833" dirty="0">
                <a:latin typeface="Calibri"/>
                <a:cs typeface="Calibri"/>
              </a:rPr>
              <a:t>4</a:t>
            </a:r>
            <a:r>
              <a:rPr sz="1800" spc="217" baseline="-20833" dirty="0">
                <a:latin typeface="Calibri"/>
                <a:cs typeface="Calibri"/>
              </a:rPr>
              <a:t> </a:t>
            </a:r>
            <a:r>
              <a:rPr sz="1800" dirty="0">
                <a:latin typeface="Calibri"/>
                <a:cs typeface="Calibri"/>
              </a:rPr>
              <a:t>=</a:t>
            </a:r>
            <a:r>
              <a:rPr sz="1800" spc="-5" dirty="0">
                <a:latin typeface="Calibri"/>
                <a:cs typeface="Calibri"/>
              </a:rPr>
              <a:t> BaSO</a:t>
            </a:r>
            <a:r>
              <a:rPr sz="1800" spc="-7" baseline="-20833" dirty="0">
                <a:latin typeface="Calibri"/>
                <a:cs typeface="Calibri"/>
              </a:rPr>
              <a:t>4</a:t>
            </a:r>
            <a:r>
              <a:rPr sz="1800" spc="-5" dirty="0">
                <a:latin typeface="Calibri"/>
                <a:cs typeface="Calibri"/>
              </a:rPr>
              <a:t>↓</a:t>
            </a:r>
            <a:r>
              <a:rPr sz="1800" spc="-15" dirty="0">
                <a:latin typeface="Calibri"/>
                <a:cs typeface="Calibri"/>
              </a:rPr>
              <a:t> </a:t>
            </a:r>
            <a:r>
              <a:rPr sz="1800" dirty="0">
                <a:latin typeface="Calibri"/>
                <a:cs typeface="Calibri"/>
              </a:rPr>
              <a:t>+ </a:t>
            </a:r>
            <a:r>
              <a:rPr sz="1800" spc="-5" dirty="0">
                <a:latin typeface="Calibri"/>
                <a:cs typeface="Calibri"/>
              </a:rPr>
              <a:t>H</a:t>
            </a:r>
            <a:r>
              <a:rPr sz="1800" spc="-7" baseline="-20833" dirty="0">
                <a:latin typeface="Calibri"/>
                <a:cs typeface="Calibri"/>
              </a:rPr>
              <a:t>2</a:t>
            </a:r>
            <a:r>
              <a:rPr sz="1800" spc="-5" dirty="0">
                <a:latin typeface="Calibri"/>
                <a:cs typeface="Calibri"/>
              </a:rPr>
              <a:t>O</a:t>
            </a:r>
            <a:r>
              <a:rPr sz="1800" dirty="0">
                <a:latin typeface="Calibri"/>
                <a:cs typeface="Calibri"/>
              </a:rPr>
              <a:t> </a:t>
            </a:r>
            <a:r>
              <a:rPr sz="1800" spc="-5" dirty="0">
                <a:latin typeface="Calibri"/>
                <a:cs typeface="Calibri"/>
              </a:rPr>
              <a:t>(2)</a:t>
            </a:r>
            <a:endParaRPr sz="1800">
              <a:latin typeface="Calibri"/>
              <a:cs typeface="Calibri"/>
            </a:endParaRPr>
          </a:p>
        </p:txBody>
      </p:sp>
      <p:sp>
        <p:nvSpPr>
          <p:cNvPr id="3" name="object 3"/>
          <p:cNvSpPr txBox="1"/>
          <p:nvPr/>
        </p:nvSpPr>
        <p:spPr>
          <a:xfrm>
            <a:off x="746861" y="716660"/>
            <a:ext cx="4550410" cy="949325"/>
          </a:xfrm>
          <a:prstGeom prst="rect">
            <a:avLst/>
          </a:prstGeom>
        </p:spPr>
        <p:txBody>
          <a:bodyPr vert="horz" wrap="square" lIns="0" tIns="108585" rIns="0" bIns="0" rtlCol="0">
            <a:spAutoFit/>
          </a:bodyPr>
          <a:lstStyle/>
          <a:p>
            <a:pPr marL="189230">
              <a:lnSpc>
                <a:spcPct val="100000"/>
              </a:lnSpc>
              <a:spcBef>
                <a:spcPts val="855"/>
              </a:spcBef>
            </a:pPr>
            <a:r>
              <a:rPr sz="2400" b="1" dirty="0">
                <a:latin typeface="Times New Roman"/>
                <a:cs typeface="Times New Roman"/>
              </a:rPr>
              <a:t>Д)</a:t>
            </a:r>
            <a:r>
              <a:rPr sz="2400" b="1" spc="-20" dirty="0">
                <a:latin typeface="Times New Roman"/>
                <a:cs typeface="Times New Roman"/>
              </a:rPr>
              <a:t> </a:t>
            </a:r>
            <a:r>
              <a:rPr sz="2400" b="1" spc="-10" dirty="0">
                <a:latin typeface="Times New Roman"/>
                <a:cs typeface="Times New Roman"/>
              </a:rPr>
              <a:t>Расчёты</a:t>
            </a:r>
            <a:endParaRPr sz="2400">
              <a:latin typeface="Times New Roman"/>
              <a:cs typeface="Times New Roman"/>
            </a:endParaRPr>
          </a:p>
          <a:p>
            <a:pPr marL="12700">
              <a:lnSpc>
                <a:spcPct val="100000"/>
              </a:lnSpc>
              <a:spcBef>
                <a:spcPts val="755"/>
              </a:spcBef>
            </a:pPr>
            <a:r>
              <a:rPr sz="2400" dirty="0">
                <a:latin typeface="Times New Roman"/>
                <a:cs typeface="Times New Roman"/>
              </a:rPr>
              <a:t>7)</a:t>
            </a:r>
            <a:r>
              <a:rPr sz="2400" spc="-10" dirty="0">
                <a:latin typeface="Times New Roman"/>
                <a:cs typeface="Times New Roman"/>
              </a:rPr>
              <a:t> </a:t>
            </a:r>
            <a:r>
              <a:rPr sz="2400" spc="-30" dirty="0">
                <a:latin typeface="Times New Roman"/>
                <a:cs typeface="Times New Roman"/>
              </a:rPr>
              <a:t>Находим</a:t>
            </a:r>
            <a:r>
              <a:rPr sz="2400" spc="5" dirty="0">
                <a:latin typeface="Times New Roman"/>
                <a:cs typeface="Times New Roman"/>
              </a:rPr>
              <a:t> </a:t>
            </a:r>
            <a:r>
              <a:rPr sz="2400" spc="-10" dirty="0">
                <a:latin typeface="Times New Roman"/>
                <a:cs typeface="Times New Roman"/>
              </a:rPr>
              <a:t>массу</a:t>
            </a:r>
            <a:r>
              <a:rPr sz="2400" spc="-20" dirty="0">
                <a:latin typeface="Times New Roman"/>
                <a:cs typeface="Times New Roman"/>
              </a:rPr>
              <a:t> </a:t>
            </a:r>
            <a:r>
              <a:rPr sz="2400" spc="-30" dirty="0">
                <a:latin typeface="Times New Roman"/>
                <a:cs typeface="Times New Roman"/>
              </a:rPr>
              <a:t>исходной</a:t>
            </a:r>
            <a:r>
              <a:rPr sz="2400" dirty="0">
                <a:latin typeface="Times New Roman"/>
                <a:cs typeface="Times New Roman"/>
              </a:rPr>
              <a:t> </a:t>
            </a:r>
            <a:r>
              <a:rPr sz="2400" spc="10" dirty="0">
                <a:latin typeface="Times New Roman"/>
                <a:cs typeface="Times New Roman"/>
              </a:rPr>
              <a:t>смеси:</a:t>
            </a:r>
            <a:endParaRPr sz="2400">
              <a:latin typeface="Times New Roman"/>
              <a:cs typeface="Times New Roman"/>
            </a:endParaRPr>
          </a:p>
        </p:txBody>
      </p:sp>
      <p:sp>
        <p:nvSpPr>
          <p:cNvPr id="4" name="object 4"/>
          <p:cNvSpPr txBox="1"/>
          <p:nvPr/>
        </p:nvSpPr>
        <p:spPr>
          <a:xfrm>
            <a:off x="721461" y="1640204"/>
            <a:ext cx="8054975" cy="4781550"/>
          </a:xfrm>
          <a:prstGeom prst="rect">
            <a:avLst/>
          </a:prstGeom>
        </p:spPr>
        <p:txBody>
          <a:bodyPr vert="horz" wrap="square" lIns="0" tIns="12700" rIns="0" bIns="0" rtlCol="0">
            <a:spAutoFit/>
          </a:bodyPr>
          <a:lstStyle/>
          <a:p>
            <a:pPr marL="266700" marR="1217295">
              <a:lnSpc>
                <a:spcPct val="100000"/>
              </a:lnSpc>
              <a:spcBef>
                <a:spcPts val="100"/>
              </a:spcBef>
            </a:pPr>
            <a:r>
              <a:rPr sz="2400" spc="-5" dirty="0">
                <a:latin typeface="Times New Roman"/>
                <a:cs typeface="Times New Roman"/>
              </a:rPr>
              <a:t>M(BaO</a:t>
            </a:r>
            <a:r>
              <a:rPr sz="2400" spc="-7" baseline="-20833" dirty="0">
                <a:latin typeface="Times New Roman"/>
                <a:cs typeface="Times New Roman"/>
              </a:rPr>
              <a:t>2</a:t>
            </a:r>
            <a:r>
              <a:rPr sz="2400" spc="-5" dirty="0">
                <a:latin typeface="Times New Roman"/>
                <a:cs typeface="Times New Roman"/>
              </a:rPr>
              <a:t>) </a:t>
            </a:r>
            <a:r>
              <a:rPr sz="2400" dirty="0">
                <a:latin typeface="Times New Roman"/>
                <a:cs typeface="Times New Roman"/>
              </a:rPr>
              <a:t>= 169 </a:t>
            </a:r>
            <a:r>
              <a:rPr sz="2400" spc="-10" dirty="0">
                <a:latin typeface="Times New Roman"/>
                <a:cs typeface="Times New Roman"/>
              </a:rPr>
              <a:t>г/моль, </a:t>
            </a:r>
            <a:r>
              <a:rPr sz="2400" spc="-5" dirty="0">
                <a:latin typeface="Times New Roman"/>
                <a:cs typeface="Times New Roman"/>
              </a:rPr>
              <a:t>m(BaO</a:t>
            </a:r>
            <a:r>
              <a:rPr sz="2400" spc="-7" baseline="-20833" dirty="0">
                <a:latin typeface="Times New Roman"/>
                <a:cs typeface="Times New Roman"/>
              </a:rPr>
              <a:t>2</a:t>
            </a:r>
            <a:r>
              <a:rPr sz="2400" spc="-5" dirty="0">
                <a:latin typeface="Times New Roman"/>
                <a:cs typeface="Times New Roman"/>
              </a:rPr>
              <a:t>) </a:t>
            </a:r>
            <a:r>
              <a:rPr sz="2400" dirty="0">
                <a:latin typeface="Times New Roman"/>
                <a:cs typeface="Times New Roman"/>
              </a:rPr>
              <a:t>= 0,8·169 = 135,2 г </a:t>
            </a:r>
            <a:r>
              <a:rPr sz="2400" spc="-585" dirty="0">
                <a:latin typeface="Times New Roman"/>
                <a:cs typeface="Times New Roman"/>
              </a:rPr>
              <a:t> </a:t>
            </a:r>
            <a:r>
              <a:rPr sz="2400" spc="-5" dirty="0">
                <a:latin typeface="Times New Roman"/>
                <a:cs typeface="Times New Roman"/>
              </a:rPr>
              <a:t>M(BaO) </a:t>
            </a:r>
            <a:r>
              <a:rPr sz="2400" dirty="0">
                <a:latin typeface="Times New Roman"/>
                <a:cs typeface="Times New Roman"/>
              </a:rPr>
              <a:t>= 153 </a:t>
            </a:r>
            <a:r>
              <a:rPr sz="2400" spc="-10" dirty="0">
                <a:latin typeface="Times New Roman"/>
                <a:cs typeface="Times New Roman"/>
              </a:rPr>
              <a:t>г/моль, </a:t>
            </a:r>
            <a:r>
              <a:rPr sz="2400" spc="-5" dirty="0">
                <a:latin typeface="Times New Roman"/>
                <a:cs typeface="Times New Roman"/>
              </a:rPr>
              <a:t>m(BaO) </a:t>
            </a:r>
            <a:r>
              <a:rPr sz="2400" dirty="0">
                <a:latin typeface="Times New Roman"/>
                <a:cs typeface="Times New Roman"/>
              </a:rPr>
              <a:t>= 0,2·153 = 30,6 г </a:t>
            </a:r>
            <a:r>
              <a:rPr sz="2400" spc="5" dirty="0">
                <a:latin typeface="Times New Roman"/>
                <a:cs typeface="Times New Roman"/>
              </a:rPr>
              <a:t> </a:t>
            </a:r>
            <a:r>
              <a:rPr sz="2400" spc="-5" dirty="0">
                <a:latin typeface="Times New Roman"/>
                <a:cs typeface="Times New Roman"/>
              </a:rPr>
              <a:t>m</a:t>
            </a:r>
            <a:r>
              <a:rPr sz="2400" spc="-7" baseline="-20833" dirty="0">
                <a:latin typeface="Times New Roman"/>
                <a:cs typeface="Times New Roman"/>
              </a:rPr>
              <a:t>смеси</a:t>
            </a:r>
            <a:r>
              <a:rPr sz="2400" spc="-5" dirty="0">
                <a:latin typeface="Times New Roman"/>
                <a:cs typeface="Times New Roman"/>
              </a:rPr>
              <a:t>(BaO</a:t>
            </a:r>
            <a:r>
              <a:rPr sz="2400" spc="-7" baseline="-20833" dirty="0">
                <a:latin typeface="Times New Roman"/>
                <a:cs typeface="Times New Roman"/>
              </a:rPr>
              <a:t>2</a:t>
            </a:r>
            <a:r>
              <a:rPr sz="2400" spc="367" baseline="-20833" dirty="0">
                <a:latin typeface="Times New Roman"/>
                <a:cs typeface="Times New Roman"/>
              </a:rPr>
              <a:t> </a:t>
            </a:r>
            <a:r>
              <a:rPr sz="2400" dirty="0">
                <a:latin typeface="Times New Roman"/>
                <a:cs typeface="Times New Roman"/>
              </a:rPr>
              <a:t>+</a:t>
            </a:r>
            <a:r>
              <a:rPr sz="2400" spc="-15" dirty="0">
                <a:latin typeface="Times New Roman"/>
                <a:cs typeface="Times New Roman"/>
              </a:rPr>
              <a:t> </a:t>
            </a:r>
            <a:r>
              <a:rPr sz="2400" spc="-5" dirty="0">
                <a:latin typeface="Times New Roman"/>
                <a:cs typeface="Times New Roman"/>
              </a:rPr>
              <a:t>BaO)</a:t>
            </a:r>
            <a:r>
              <a:rPr sz="2400" spc="10" dirty="0">
                <a:latin typeface="Times New Roman"/>
                <a:cs typeface="Times New Roman"/>
              </a:rPr>
              <a:t> </a:t>
            </a:r>
            <a:r>
              <a:rPr sz="2400" dirty="0">
                <a:latin typeface="Times New Roman"/>
                <a:cs typeface="Times New Roman"/>
              </a:rPr>
              <a:t>=</a:t>
            </a:r>
            <a:r>
              <a:rPr sz="2400" spc="-15" dirty="0">
                <a:latin typeface="Times New Roman"/>
                <a:cs typeface="Times New Roman"/>
              </a:rPr>
              <a:t> </a:t>
            </a:r>
            <a:r>
              <a:rPr sz="2400" dirty="0">
                <a:latin typeface="Times New Roman"/>
                <a:cs typeface="Times New Roman"/>
              </a:rPr>
              <a:t>135,2 +</a:t>
            </a:r>
            <a:r>
              <a:rPr sz="2400" spc="-5" dirty="0">
                <a:latin typeface="Times New Roman"/>
                <a:cs typeface="Times New Roman"/>
              </a:rPr>
              <a:t> 30,6</a:t>
            </a:r>
            <a:r>
              <a:rPr sz="2400" dirty="0">
                <a:latin typeface="Times New Roman"/>
                <a:cs typeface="Times New Roman"/>
              </a:rPr>
              <a:t> =</a:t>
            </a:r>
            <a:r>
              <a:rPr sz="2400" spc="-15" dirty="0">
                <a:latin typeface="Times New Roman"/>
                <a:cs typeface="Times New Roman"/>
              </a:rPr>
              <a:t> </a:t>
            </a:r>
            <a:r>
              <a:rPr sz="2400" dirty="0">
                <a:latin typeface="Times New Roman"/>
                <a:cs typeface="Times New Roman"/>
              </a:rPr>
              <a:t>165,8 г</a:t>
            </a:r>
            <a:endParaRPr sz="2400">
              <a:latin typeface="Times New Roman"/>
              <a:cs typeface="Times New Roman"/>
            </a:endParaRPr>
          </a:p>
          <a:p>
            <a:pPr marL="368300" indent="-330835">
              <a:lnSpc>
                <a:spcPct val="100000"/>
              </a:lnSpc>
              <a:buAutoNum type="arabicParenR" startAt="8"/>
              <a:tabLst>
                <a:tab pos="368935" algn="l"/>
              </a:tabLst>
            </a:pPr>
            <a:r>
              <a:rPr sz="2400" spc="-5" dirty="0">
                <a:latin typeface="Times New Roman"/>
                <a:cs typeface="Times New Roman"/>
              </a:rPr>
              <a:t>По</a:t>
            </a:r>
            <a:r>
              <a:rPr sz="2400" spc="-20" dirty="0">
                <a:latin typeface="Times New Roman"/>
                <a:cs typeface="Times New Roman"/>
              </a:rPr>
              <a:t> </a:t>
            </a:r>
            <a:r>
              <a:rPr sz="2400" dirty="0">
                <a:latin typeface="Times New Roman"/>
                <a:cs typeface="Times New Roman"/>
              </a:rPr>
              <a:t>уравнению</a:t>
            </a:r>
            <a:r>
              <a:rPr sz="2400" spc="-30" dirty="0">
                <a:latin typeface="Times New Roman"/>
                <a:cs typeface="Times New Roman"/>
              </a:rPr>
              <a:t> </a:t>
            </a:r>
            <a:r>
              <a:rPr sz="2400" dirty="0">
                <a:latin typeface="Times New Roman"/>
                <a:cs typeface="Times New Roman"/>
              </a:rPr>
              <a:t>(1):</a:t>
            </a:r>
            <a:endParaRPr sz="2400">
              <a:latin typeface="Times New Roman"/>
              <a:cs typeface="Times New Roman"/>
            </a:endParaRPr>
          </a:p>
          <a:p>
            <a:pPr marL="266700">
              <a:lnSpc>
                <a:spcPct val="100000"/>
              </a:lnSpc>
            </a:pPr>
            <a:r>
              <a:rPr sz="2400" dirty="0">
                <a:latin typeface="Times New Roman"/>
                <a:cs typeface="Times New Roman"/>
              </a:rPr>
              <a:t>а)</a:t>
            </a:r>
            <a:r>
              <a:rPr sz="2400" spc="-10" dirty="0">
                <a:latin typeface="Times New Roman"/>
                <a:cs typeface="Times New Roman"/>
              </a:rPr>
              <a:t> </a:t>
            </a:r>
            <a:r>
              <a:rPr sz="2400" spc="-5" dirty="0">
                <a:latin typeface="Times New Roman"/>
                <a:cs typeface="Times New Roman"/>
              </a:rPr>
              <a:t>n(H</a:t>
            </a:r>
            <a:r>
              <a:rPr sz="2400" spc="-7" baseline="-20833" dirty="0">
                <a:latin typeface="Times New Roman"/>
                <a:cs typeface="Times New Roman"/>
              </a:rPr>
              <a:t>2</a:t>
            </a:r>
            <a:r>
              <a:rPr sz="2400" spc="-5" dirty="0">
                <a:latin typeface="Times New Roman"/>
                <a:cs typeface="Times New Roman"/>
              </a:rPr>
              <a:t>O</a:t>
            </a:r>
            <a:r>
              <a:rPr sz="2400" spc="-7" baseline="-20833" dirty="0">
                <a:latin typeface="Times New Roman"/>
                <a:cs typeface="Times New Roman"/>
              </a:rPr>
              <a:t>2</a:t>
            </a:r>
            <a:r>
              <a:rPr sz="2400" spc="-5" dirty="0">
                <a:latin typeface="Times New Roman"/>
                <a:cs typeface="Times New Roman"/>
              </a:rPr>
              <a:t>) </a:t>
            </a:r>
            <a:r>
              <a:rPr sz="2400" dirty="0">
                <a:latin typeface="Times New Roman"/>
                <a:cs typeface="Times New Roman"/>
              </a:rPr>
              <a:t>=</a:t>
            </a:r>
            <a:r>
              <a:rPr sz="2400" spc="5" dirty="0">
                <a:latin typeface="Times New Roman"/>
                <a:cs typeface="Times New Roman"/>
              </a:rPr>
              <a:t> </a:t>
            </a:r>
            <a:r>
              <a:rPr sz="2400" spc="-5" dirty="0">
                <a:latin typeface="Times New Roman"/>
                <a:cs typeface="Times New Roman"/>
              </a:rPr>
              <a:t>n(BaO</a:t>
            </a:r>
            <a:r>
              <a:rPr sz="2400" spc="-7" baseline="-20833" dirty="0">
                <a:latin typeface="Times New Roman"/>
                <a:cs typeface="Times New Roman"/>
              </a:rPr>
              <a:t>2</a:t>
            </a:r>
            <a:r>
              <a:rPr sz="2400" spc="-5" dirty="0">
                <a:latin typeface="Times New Roman"/>
                <a:cs typeface="Times New Roman"/>
              </a:rPr>
              <a:t>) </a:t>
            </a:r>
            <a:r>
              <a:rPr sz="2400" dirty="0">
                <a:latin typeface="Times New Roman"/>
                <a:cs typeface="Times New Roman"/>
              </a:rPr>
              <a:t>=</a:t>
            </a:r>
            <a:r>
              <a:rPr sz="2400" spc="-10" dirty="0">
                <a:latin typeface="Times New Roman"/>
                <a:cs typeface="Times New Roman"/>
              </a:rPr>
              <a:t> </a:t>
            </a:r>
            <a:r>
              <a:rPr sz="2400" dirty="0">
                <a:latin typeface="Times New Roman"/>
                <a:cs typeface="Times New Roman"/>
              </a:rPr>
              <a:t>0,8</a:t>
            </a:r>
            <a:r>
              <a:rPr sz="2400" spc="-5" dirty="0">
                <a:latin typeface="Times New Roman"/>
                <a:cs typeface="Times New Roman"/>
              </a:rPr>
              <a:t> </a:t>
            </a:r>
            <a:r>
              <a:rPr sz="2400" spc="-15" dirty="0">
                <a:latin typeface="Times New Roman"/>
                <a:cs typeface="Times New Roman"/>
              </a:rPr>
              <a:t>моль</a:t>
            </a:r>
            <a:endParaRPr sz="2400">
              <a:latin typeface="Times New Roman"/>
              <a:cs typeface="Times New Roman"/>
            </a:endParaRPr>
          </a:p>
          <a:p>
            <a:pPr marL="495300">
              <a:lnSpc>
                <a:spcPct val="100000"/>
              </a:lnSpc>
            </a:pPr>
            <a:r>
              <a:rPr sz="2400" spc="-5" dirty="0">
                <a:latin typeface="Times New Roman"/>
                <a:cs typeface="Times New Roman"/>
              </a:rPr>
              <a:t>M(H</a:t>
            </a:r>
            <a:r>
              <a:rPr sz="2400" spc="-7" baseline="-20833" dirty="0">
                <a:latin typeface="Times New Roman"/>
                <a:cs typeface="Times New Roman"/>
              </a:rPr>
              <a:t>2</a:t>
            </a:r>
            <a:r>
              <a:rPr sz="2400" spc="-5" dirty="0">
                <a:latin typeface="Times New Roman"/>
                <a:cs typeface="Times New Roman"/>
              </a:rPr>
              <a:t>O</a:t>
            </a:r>
            <a:r>
              <a:rPr sz="2400" spc="-7" baseline="-20833" dirty="0">
                <a:latin typeface="Times New Roman"/>
                <a:cs typeface="Times New Roman"/>
              </a:rPr>
              <a:t>2</a:t>
            </a:r>
            <a:r>
              <a:rPr sz="2400" spc="-5" dirty="0">
                <a:latin typeface="Times New Roman"/>
                <a:cs typeface="Times New Roman"/>
              </a:rPr>
              <a:t>) </a:t>
            </a:r>
            <a:r>
              <a:rPr sz="2400" dirty="0">
                <a:latin typeface="Times New Roman"/>
                <a:cs typeface="Times New Roman"/>
              </a:rPr>
              <a:t>=</a:t>
            </a:r>
            <a:r>
              <a:rPr sz="2400" spc="-5" dirty="0">
                <a:latin typeface="Times New Roman"/>
                <a:cs typeface="Times New Roman"/>
              </a:rPr>
              <a:t> </a:t>
            </a:r>
            <a:r>
              <a:rPr sz="2400" dirty="0">
                <a:latin typeface="Times New Roman"/>
                <a:cs typeface="Times New Roman"/>
              </a:rPr>
              <a:t>34</a:t>
            </a:r>
            <a:r>
              <a:rPr sz="2400" spc="-5" dirty="0">
                <a:latin typeface="Times New Roman"/>
                <a:cs typeface="Times New Roman"/>
              </a:rPr>
              <a:t> </a:t>
            </a:r>
            <a:r>
              <a:rPr sz="2400" spc="-10" dirty="0">
                <a:latin typeface="Times New Roman"/>
                <a:cs typeface="Times New Roman"/>
              </a:rPr>
              <a:t>г/моль,</a:t>
            </a:r>
            <a:r>
              <a:rPr sz="2400" spc="20" dirty="0">
                <a:latin typeface="Times New Roman"/>
                <a:cs typeface="Times New Roman"/>
              </a:rPr>
              <a:t> </a:t>
            </a:r>
            <a:r>
              <a:rPr sz="2400" spc="-5" dirty="0">
                <a:latin typeface="Times New Roman"/>
                <a:cs typeface="Times New Roman"/>
              </a:rPr>
              <a:t>m(H</a:t>
            </a:r>
            <a:r>
              <a:rPr sz="2400" spc="-7" baseline="-20833" dirty="0">
                <a:latin typeface="Times New Roman"/>
                <a:cs typeface="Times New Roman"/>
              </a:rPr>
              <a:t>2</a:t>
            </a:r>
            <a:r>
              <a:rPr sz="2400" spc="-5" dirty="0">
                <a:latin typeface="Times New Roman"/>
                <a:cs typeface="Times New Roman"/>
              </a:rPr>
              <a:t>O</a:t>
            </a:r>
            <a:r>
              <a:rPr sz="2400" spc="-7" baseline="-20833" dirty="0">
                <a:latin typeface="Times New Roman"/>
                <a:cs typeface="Times New Roman"/>
              </a:rPr>
              <a:t>2</a:t>
            </a:r>
            <a:r>
              <a:rPr sz="2400" spc="-5" dirty="0">
                <a:latin typeface="Times New Roman"/>
                <a:cs typeface="Times New Roman"/>
              </a:rPr>
              <a:t>)</a:t>
            </a:r>
            <a:r>
              <a:rPr sz="2400" spc="5" dirty="0">
                <a:latin typeface="Times New Roman"/>
                <a:cs typeface="Times New Roman"/>
              </a:rPr>
              <a:t> </a:t>
            </a:r>
            <a:r>
              <a:rPr sz="2400" dirty="0">
                <a:latin typeface="Times New Roman"/>
                <a:cs typeface="Times New Roman"/>
              </a:rPr>
              <a:t>=</a:t>
            </a:r>
            <a:r>
              <a:rPr sz="2400" spc="-15" dirty="0">
                <a:latin typeface="Times New Roman"/>
                <a:cs typeface="Times New Roman"/>
              </a:rPr>
              <a:t> </a:t>
            </a:r>
            <a:r>
              <a:rPr sz="2400" dirty="0">
                <a:latin typeface="Times New Roman"/>
                <a:cs typeface="Times New Roman"/>
              </a:rPr>
              <a:t>0,8·34 =</a:t>
            </a:r>
            <a:r>
              <a:rPr sz="2400" spc="-5" dirty="0">
                <a:latin typeface="Times New Roman"/>
                <a:cs typeface="Times New Roman"/>
              </a:rPr>
              <a:t> </a:t>
            </a:r>
            <a:r>
              <a:rPr sz="2400" dirty="0">
                <a:latin typeface="Times New Roman"/>
                <a:cs typeface="Times New Roman"/>
              </a:rPr>
              <a:t>27,2</a:t>
            </a:r>
            <a:r>
              <a:rPr sz="2400" spc="-5" dirty="0">
                <a:latin typeface="Times New Roman"/>
                <a:cs typeface="Times New Roman"/>
              </a:rPr>
              <a:t> </a:t>
            </a:r>
            <a:r>
              <a:rPr sz="2400" dirty="0">
                <a:latin typeface="Times New Roman"/>
                <a:cs typeface="Times New Roman"/>
              </a:rPr>
              <a:t>г</a:t>
            </a:r>
            <a:endParaRPr sz="2400">
              <a:latin typeface="Times New Roman"/>
              <a:cs typeface="Times New Roman"/>
            </a:endParaRPr>
          </a:p>
          <a:p>
            <a:pPr marL="266700" marR="3223260" indent="-228600">
              <a:lnSpc>
                <a:spcPct val="100000"/>
              </a:lnSpc>
              <a:spcBef>
                <a:spcPts val="5"/>
              </a:spcBef>
              <a:buAutoNum type="arabicParenR" startAt="9"/>
              <a:tabLst>
                <a:tab pos="368935" algn="l"/>
              </a:tabLst>
            </a:pPr>
            <a:r>
              <a:rPr sz="2400" spc="-5" dirty="0">
                <a:latin typeface="Times New Roman"/>
                <a:cs typeface="Times New Roman"/>
              </a:rPr>
              <a:t>По </a:t>
            </a:r>
            <a:r>
              <a:rPr sz="2400" dirty="0">
                <a:latin typeface="Times New Roman"/>
                <a:cs typeface="Times New Roman"/>
              </a:rPr>
              <a:t>уравнениям (1) и (2): </a:t>
            </a:r>
            <a:r>
              <a:rPr sz="2400" spc="5" dirty="0">
                <a:latin typeface="Times New Roman"/>
                <a:cs typeface="Times New Roman"/>
              </a:rPr>
              <a:t> </a:t>
            </a:r>
            <a:r>
              <a:rPr sz="2400" spc="-5" dirty="0">
                <a:latin typeface="Times New Roman"/>
                <a:cs typeface="Times New Roman"/>
              </a:rPr>
              <a:t>n(BaSO</a:t>
            </a:r>
            <a:r>
              <a:rPr sz="2400" spc="-7" baseline="-20833" dirty="0">
                <a:latin typeface="Times New Roman"/>
                <a:cs typeface="Times New Roman"/>
              </a:rPr>
              <a:t>4</a:t>
            </a:r>
            <a:r>
              <a:rPr sz="2400" spc="-5" dirty="0">
                <a:latin typeface="Times New Roman"/>
                <a:cs typeface="Times New Roman"/>
              </a:rPr>
              <a:t>)</a:t>
            </a:r>
            <a:r>
              <a:rPr sz="2400" spc="-7" baseline="-20833" dirty="0">
                <a:latin typeface="Times New Roman"/>
                <a:cs typeface="Times New Roman"/>
              </a:rPr>
              <a:t>(1)</a:t>
            </a:r>
            <a:r>
              <a:rPr sz="2400" spc="15" baseline="-20833" dirty="0">
                <a:latin typeface="Times New Roman"/>
                <a:cs typeface="Times New Roman"/>
              </a:rPr>
              <a:t> </a:t>
            </a:r>
            <a:r>
              <a:rPr sz="2400" spc="-7" baseline="-20833" dirty="0">
                <a:latin typeface="Times New Roman"/>
                <a:cs typeface="Times New Roman"/>
              </a:rPr>
              <a:t>+ (2)</a:t>
            </a:r>
            <a:r>
              <a:rPr sz="2400" spc="315" baseline="-20833" dirty="0">
                <a:latin typeface="Times New Roman"/>
                <a:cs typeface="Times New Roman"/>
              </a:rPr>
              <a:t> </a:t>
            </a:r>
            <a:r>
              <a:rPr sz="2400" dirty="0">
                <a:latin typeface="Times New Roman"/>
                <a:cs typeface="Times New Roman"/>
              </a:rPr>
              <a:t>= </a:t>
            </a:r>
            <a:r>
              <a:rPr sz="2400" spc="-5" dirty="0">
                <a:latin typeface="Times New Roman"/>
                <a:cs typeface="Times New Roman"/>
              </a:rPr>
              <a:t>n(H</a:t>
            </a:r>
            <a:r>
              <a:rPr sz="2400" spc="-7" baseline="-20833" dirty="0">
                <a:latin typeface="Times New Roman"/>
                <a:cs typeface="Times New Roman"/>
              </a:rPr>
              <a:t>2</a:t>
            </a:r>
            <a:r>
              <a:rPr sz="2400" spc="-5" dirty="0">
                <a:latin typeface="Times New Roman"/>
                <a:cs typeface="Times New Roman"/>
              </a:rPr>
              <a:t>SO</a:t>
            </a:r>
            <a:r>
              <a:rPr sz="2400" spc="-7" baseline="-20833" dirty="0">
                <a:latin typeface="Times New Roman"/>
                <a:cs typeface="Times New Roman"/>
              </a:rPr>
              <a:t>4</a:t>
            </a:r>
            <a:r>
              <a:rPr sz="2400" spc="-5" dirty="0">
                <a:latin typeface="Times New Roman"/>
                <a:cs typeface="Times New Roman"/>
              </a:rPr>
              <a:t>)</a:t>
            </a:r>
            <a:r>
              <a:rPr sz="2400" spc="5" dirty="0">
                <a:latin typeface="Times New Roman"/>
                <a:cs typeface="Times New Roman"/>
              </a:rPr>
              <a:t> </a:t>
            </a:r>
            <a:r>
              <a:rPr sz="2400" dirty="0">
                <a:latin typeface="Times New Roman"/>
                <a:cs typeface="Times New Roman"/>
              </a:rPr>
              <a:t>=</a:t>
            </a:r>
            <a:r>
              <a:rPr sz="2400" spc="-10" dirty="0">
                <a:latin typeface="Times New Roman"/>
                <a:cs typeface="Times New Roman"/>
              </a:rPr>
              <a:t> </a:t>
            </a:r>
            <a:r>
              <a:rPr sz="2400" dirty="0">
                <a:latin typeface="Times New Roman"/>
                <a:cs typeface="Times New Roman"/>
              </a:rPr>
              <a:t>1 </a:t>
            </a:r>
            <a:r>
              <a:rPr sz="2400" spc="-15" dirty="0">
                <a:latin typeface="Times New Roman"/>
                <a:cs typeface="Times New Roman"/>
              </a:rPr>
              <a:t>моль</a:t>
            </a:r>
            <a:endParaRPr sz="2400">
              <a:latin typeface="Times New Roman"/>
              <a:cs typeface="Times New Roman"/>
            </a:endParaRPr>
          </a:p>
          <a:p>
            <a:pPr marL="266700">
              <a:lnSpc>
                <a:spcPct val="100000"/>
              </a:lnSpc>
            </a:pPr>
            <a:r>
              <a:rPr sz="2400" spc="-5" dirty="0">
                <a:latin typeface="Times New Roman"/>
                <a:cs typeface="Times New Roman"/>
              </a:rPr>
              <a:t>M(BaSO</a:t>
            </a:r>
            <a:r>
              <a:rPr sz="2400" spc="-7" baseline="-20833" dirty="0">
                <a:latin typeface="Times New Roman"/>
                <a:cs typeface="Times New Roman"/>
              </a:rPr>
              <a:t>4</a:t>
            </a:r>
            <a:r>
              <a:rPr sz="2400" spc="-5" dirty="0">
                <a:latin typeface="Times New Roman"/>
                <a:cs typeface="Times New Roman"/>
              </a:rPr>
              <a:t>) </a:t>
            </a:r>
            <a:r>
              <a:rPr sz="2400" dirty="0">
                <a:latin typeface="Times New Roman"/>
                <a:cs typeface="Times New Roman"/>
              </a:rPr>
              <a:t>=</a:t>
            </a:r>
            <a:r>
              <a:rPr sz="2400" spc="-5" dirty="0">
                <a:latin typeface="Times New Roman"/>
                <a:cs typeface="Times New Roman"/>
              </a:rPr>
              <a:t> </a:t>
            </a:r>
            <a:r>
              <a:rPr sz="2400" dirty="0">
                <a:latin typeface="Times New Roman"/>
                <a:cs typeface="Times New Roman"/>
              </a:rPr>
              <a:t>233 </a:t>
            </a:r>
            <a:r>
              <a:rPr sz="2400" spc="-10" dirty="0">
                <a:latin typeface="Times New Roman"/>
                <a:cs typeface="Times New Roman"/>
              </a:rPr>
              <a:t>г/моль,</a:t>
            </a:r>
            <a:r>
              <a:rPr sz="2400" dirty="0">
                <a:latin typeface="Times New Roman"/>
                <a:cs typeface="Times New Roman"/>
              </a:rPr>
              <a:t> </a:t>
            </a:r>
            <a:r>
              <a:rPr sz="2400" spc="-5" dirty="0">
                <a:latin typeface="Times New Roman"/>
                <a:cs typeface="Times New Roman"/>
              </a:rPr>
              <a:t>m(BaSO</a:t>
            </a:r>
            <a:r>
              <a:rPr sz="2400" spc="-7" baseline="-20833" dirty="0">
                <a:latin typeface="Times New Roman"/>
                <a:cs typeface="Times New Roman"/>
              </a:rPr>
              <a:t>4</a:t>
            </a:r>
            <a:r>
              <a:rPr sz="2400" spc="-5" dirty="0">
                <a:latin typeface="Times New Roman"/>
                <a:cs typeface="Times New Roman"/>
              </a:rPr>
              <a:t>)</a:t>
            </a:r>
            <a:r>
              <a:rPr sz="2400" spc="25" dirty="0">
                <a:latin typeface="Times New Roman"/>
                <a:cs typeface="Times New Roman"/>
              </a:rPr>
              <a:t> </a:t>
            </a:r>
            <a:r>
              <a:rPr sz="2400" dirty="0">
                <a:latin typeface="Times New Roman"/>
                <a:cs typeface="Times New Roman"/>
              </a:rPr>
              <a:t>=</a:t>
            </a:r>
            <a:r>
              <a:rPr sz="2400" spc="-15" dirty="0">
                <a:latin typeface="Times New Roman"/>
                <a:cs typeface="Times New Roman"/>
              </a:rPr>
              <a:t> </a:t>
            </a:r>
            <a:r>
              <a:rPr sz="2400" dirty="0">
                <a:latin typeface="Times New Roman"/>
                <a:cs typeface="Times New Roman"/>
              </a:rPr>
              <a:t>1·233 =</a:t>
            </a:r>
            <a:r>
              <a:rPr sz="2400" spc="-15" dirty="0">
                <a:latin typeface="Times New Roman"/>
                <a:cs typeface="Times New Roman"/>
              </a:rPr>
              <a:t> </a:t>
            </a:r>
            <a:r>
              <a:rPr sz="2400" dirty="0">
                <a:latin typeface="Times New Roman"/>
                <a:cs typeface="Times New Roman"/>
              </a:rPr>
              <a:t>233 г</a:t>
            </a:r>
            <a:endParaRPr sz="2400">
              <a:latin typeface="Times New Roman"/>
              <a:cs typeface="Times New Roman"/>
            </a:endParaRPr>
          </a:p>
          <a:p>
            <a:pPr marL="520700" indent="-483234">
              <a:lnSpc>
                <a:spcPct val="100000"/>
              </a:lnSpc>
              <a:buAutoNum type="arabicParenR" startAt="10"/>
              <a:tabLst>
                <a:tab pos="521334" algn="l"/>
              </a:tabLst>
            </a:pPr>
            <a:r>
              <a:rPr sz="2400" dirty="0">
                <a:latin typeface="Times New Roman"/>
                <a:cs typeface="Times New Roman"/>
              </a:rPr>
              <a:t>а)</a:t>
            </a:r>
            <a:r>
              <a:rPr sz="2400" spc="-15" dirty="0">
                <a:latin typeface="Times New Roman"/>
                <a:cs typeface="Times New Roman"/>
              </a:rPr>
              <a:t> </a:t>
            </a:r>
            <a:r>
              <a:rPr sz="2400" spc="-10" dirty="0">
                <a:latin typeface="Times New Roman"/>
                <a:cs typeface="Times New Roman"/>
              </a:rPr>
              <a:t>m</a:t>
            </a:r>
            <a:r>
              <a:rPr sz="2400" spc="-15" baseline="-20833" dirty="0">
                <a:latin typeface="Times New Roman"/>
                <a:cs typeface="Times New Roman"/>
              </a:rPr>
              <a:t>р-ра</a:t>
            </a:r>
            <a:r>
              <a:rPr sz="2400" spc="330" baseline="-20833" dirty="0">
                <a:latin typeface="Times New Roman"/>
                <a:cs typeface="Times New Roman"/>
              </a:rPr>
              <a:t> </a:t>
            </a:r>
            <a:r>
              <a:rPr sz="2400" dirty="0">
                <a:latin typeface="Times New Roman"/>
                <a:cs typeface="Times New Roman"/>
              </a:rPr>
              <a:t>=</a:t>
            </a:r>
            <a:r>
              <a:rPr sz="2400" spc="-10" dirty="0">
                <a:latin typeface="Times New Roman"/>
                <a:cs typeface="Times New Roman"/>
              </a:rPr>
              <a:t> </a:t>
            </a:r>
            <a:r>
              <a:rPr sz="2400" spc="-5" dirty="0">
                <a:latin typeface="Times New Roman"/>
                <a:cs typeface="Times New Roman"/>
              </a:rPr>
              <a:t>m</a:t>
            </a:r>
            <a:r>
              <a:rPr sz="2400" spc="-7" baseline="-20833" dirty="0">
                <a:latin typeface="Times New Roman"/>
                <a:cs typeface="Times New Roman"/>
              </a:rPr>
              <a:t>смеси</a:t>
            </a:r>
            <a:r>
              <a:rPr sz="2400" spc="-5" dirty="0">
                <a:latin typeface="Times New Roman"/>
                <a:cs typeface="Times New Roman"/>
              </a:rPr>
              <a:t>(BaO</a:t>
            </a:r>
            <a:r>
              <a:rPr sz="2400" spc="-7" baseline="-20833" dirty="0">
                <a:latin typeface="Times New Roman"/>
                <a:cs typeface="Times New Roman"/>
              </a:rPr>
              <a:t>2</a:t>
            </a:r>
            <a:r>
              <a:rPr sz="2400" spc="375" baseline="-20833" dirty="0">
                <a:latin typeface="Times New Roman"/>
                <a:cs typeface="Times New Roman"/>
              </a:rPr>
              <a:t> </a:t>
            </a:r>
            <a:r>
              <a:rPr sz="2400" dirty="0">
                <a:latin typeface="Times New Roman"/>
                <a:cs typeface="Times New Roman"/>
              </a:rPr>
              <a:t>+ </a:t>
            </a:r>
            <a:r>
              <a:rPr sz="2400" spc="-5" dirty="0">
                <a:latin typeface="Times New Roman"/>
                <a:cs typeface="Times New Roman"/>
              </a:rPr>
              <a:t>BaO)</a:t>
            </a:r>
            <a:r>
              <a:rPr sz="2400" dirty="0">
                <a:latin typeface="Times New Roman"/>
                <a:cs typeface="Times New Roman"/>
              </a:rPr>
              <a:t> +</a:t>
            </a:r>
            <a:r>
              <a:rPr sz="2400" spc="-10" dirty="0">
                <a:latin typeface="Times New Roman"/>
                <a:cs typeface="Times New Roman"/>
              </a:rPr>
              <a:t> </a:t>
            </a:r>
            <a:r>
              <a:rPr sz="2400" spc="-5" dirty="0">
                <a:latin typeface="Times New Roman"/>
                <a:cs typeface="Times New Roman"/>
              </a:rPr>
              <a:t>m</a:t>
            </a:r>
            <a:r>
              <a:rPr sz="2400" spc="-7" baseline="-20833" dirty="0">
                <a:latin typeface="Times New Roman"/>
                <a:cs typeface="Times New Roman"/>
              </a:rPr>
              <a:t>р-ра</a:t>
            </a:r>
            <a:r>
              <a:rPr sz="2400" spc="-5" dirty="0">
                <a:latin typeface="Times New Roman"/>
                <a:cs typeface="Times New Roman"/>
              </a:rPr>
              <a:t>(H</a:t>
            </a:r>
            <a:r>
              <a:rPr sz="2400" spc="-7" baseline="-20833" dirty="0">
                <a:latin typeface="Times New Roman"/>
                <a:cs typeface="Times New Roman"/>
              </a:rPr>
              <a:t>2</a:t>
            </a:r>
            <a:r>
              <a:rPr sz="2400" spc="-5" dirty="0">
                <a:latin typeface="Times New Roman"/>
                <a:cs typeface="Times New Roman"/>
              </a:rPr>
              <a:t>SO</a:t>
            </a:r>
            <a:r>
              <a:rPr sz="2400" spc="-7" baseline="-20833" dirty="0">
                <a:latin typeface="Times New Roman"/>
                <a:cs typeface="Times New Roman"/>
              </a:rPr>
              <a:t>4</a:t>
            </a:r>
            <a:r>
              <a:rPr sz="2400" spc="-5" dirty="0">
                <a:latin typeface="Times New Roman"/>
                <a:cs typeface="Times New Roman"/>
              </a:rPr>
              <a:t>)</a:t>
            </a:r>
            <a:r>
              <a:rPr sz="2400" spc="40" dirty="0">
                <a:latin typeface="Times New Roman"/>
                <a:cs typeface="Times New Roman"/>
              </a:rPr>
              <a:t> </a:t>
            </a:r>
            <a:r>
              <a:rPr sz="2400" dirty="0">
                <a:latin typeface="Times New Roman"/>
                <a:cs typeface="Times New Roman"/>
              </a:rPr>
              <a:t>– </a:t>
            </a:r>
            <a:r>
              <a:rPr sz="2400" spc="-5" dirty="0">
                <a:latin typeface="Times New Roman"/>
                <a:cs typeface="Times New Roman"/>
              </a:rPr>
              <a:t>m(BaSO</a:t>
            </a:r>
            <a:r>
              <a:rPr sz="2400" spc="-7" baseline="-20833" dirty="0">
                <a:latin typeface="Times New Roman"/>
                <a:cs typeface="Times New Roman"/>
              </a:rPr>
              <a:t>4</a:t>
            </a:r>
            <a:r>
              <a:rPr sz="2400" spc="-5" dirty="0">
                <a:latin typeface="Times New Roman"/>
                <a:cs typeface="Times New Roman"/>
              </a:rPr>
              <a:t>)</a:t>
            </a:r>
            <a:r>
              <a:rPr sz="2400" spc="5" dirty="0">
                <a:latin typeface="Times New Roman"/>
                <a:cs typeface="Times New Roman"/>
              </a:rPr>
              <a:t> </a:t>
            </a:r>
            <a:r>
              <a:rPr sz="2400" dirty="0">
                <a:latin typeface="Times New Roman"/>
                <a:cs typeface="Times New Roman"/>
              </a:rPr>
              <a:t>=</a:t>
            </a:r>
            <a:endParaRPr sz="2400">
              <a:latin typeface="Times New Roman"/>
              <a:cs typeface="Times New Roman"/>
            </a:endParaRPr>
          </a:p>
          <a:p>
            <a:pPr marL="1562100">
              <a:lnSpc>
                <a:spcPct val="100000"/>
              </a:lnSpc>
              <a:tabLst>
                <a:tab pos="1886585" algn="l"/>
              </a:tabLst>
            </a:pPr>
            <a:r>
              <a:rPr sz="2400" dirty="0">
                <a:latin typeface="Times New Roman"/>
                <a:cs typeface="Times New Roman"/>
              </a:rPr>
              <a:t>=	165,8</a:t>
            </a:r>
            <a:r>
              <a:rPr sz="2400" spc="-10" dirty="0">
                <a:latin typeface="Times New Roman"/>
                <a:cs typeface="Times New Roman"/>
              </a:rPr>
              <a:t> </a:t>
            </a:r>
            <a:r>
              <a:rPr sz="2400" dirty="0">
                <a:latin typeface="Times New Roman"/>
                <a:cs typeface="Times New Roman"/>
              </a:rPr>
              <a:t>+</a:t>
            </a:r>
            <a:r>
              <a:rPr sz="2400" spc="-20" dirty="0">
                <a:latin typeface="Times New Roman"/>
                <a:cs typeface="Times New Roman"/>
              </a:rPr>
              <a:t> </a:t>
            </a:r>
            <a:r>
              <a:rPr sz="2400" dirty="0">
                <a:latin typeface="Times New Roman"/>
                <a:cs typeface="Times New Roman"/>
              </a:rPr>
              <a:t>490</a:t>
            </a:r>
            <a:r>
              <a:rPr sz="2400" spc="-10" dirty="0">
                <a:latin typeface="Times New Roman"/>
                <a:cs typeface="Times New Roman"/>
              </a:rPr>
              <a:t> </a:t>
            </a:r>
            <a:r>
              <a:rPr sz="2400" dirty="0">
                <a:latin typeface="Times New Roman"/>
                <a:cs typeface="Times New Roman"/>
              </a:rPr>
              <a:t>–</a:t>
            </a:r>
            <a:r>
              <a:rPr sz="2400" spc="-10" dirty="0">
                <a:latin typeface="Times New Roman"/>
                <a:cs typeface="Times New Roman"/>
              </a:rPr>
              <a:t> </a:t>
            </a:r>
            <a:r>
              <a:rPr sz="2400" dirty="0">
                <a:latin typeface="Times New Roman"/>
                <a:cs typeface="Times New Roman"/>
              </a:rPr>
              <a:t>233</a:t>
            </a:r>
            <a:r>
              <a:rPr sz="2400" spc="-10" dirty="0">
                <a:latin typeface="Times New Roman"/>
                <a:cs typeface="Times New Roman"/>
              </a:rPr>
              <a:t> </a:t>
            </a:r>
            <a:r>
              <a:rPr sz="2400" dirty="0">
                <a:latin typeface="Times New Roman"/>
                <a:cs typeface="Times New Roman"/>
              </a:rPr>
              <a:t>=</a:t>
            </a:r>
            <a:r>
              <a:rPr sz="2400" spc="-5" dirty="0">
                <a:latin typeface="Times New Roman"/>
                <a:cs typeface="Times New Roman"/>
              </a:rPr>
              <a:t> </a:t>
            </a:r>
            <a:r>
              <a:rPr sz="2400" dirty="0">
                <a:latin typeface="Times New Roman"/>
                <a:cs typeface="Times New Roman"/>
              </a:rPr>
              <a:t>422,8</a:t>
            </a:r>
            <a:r>
              <a:rPr sz="2400" spc="-10" dirty="0">
                <a:latin typeface="Times New Roman"/>
                <a:cs typeface="Times New Roman"/>
              </a:rPr>
              <a:t> </a:t>
            </a:r>
            <a:r>
              <a:rPr sz="2400" dirty="0">
                <a:latin typeface="Times New Roman"/>
                <a:cs typeface="Times New Roman"/>
              </a:rPr>
              <a:t>г</a:t>
            </a:r>
            <a:endParaRPr sz="2400">
              <a:latin typeface="Times New Roman"/>
              <a:cs typeface="Times New Roman"/>
            </a:endParaRPr>
          </a:p>
          <a:p>
            <a:pPr marL="266700" marR="2119630">
              <a:lnSpc>
                <a:spcPct val="100000"/>
              </a:lnSpc>
            </a:pPr>
            <a:r>
              <a:rPr sz="2400" dirty="0">
                <a:latin typeface="Times New Roman"/>
                <a:cs typeface="Times New Roman"/>
              </a:rPr>
              <a:t>б)</a:t>
            </a:r>
            <a:r>
              <a:rPr sz="2400" spc="-10" dirty="0">
                <a:latin typeface="Times New Roman"/>
                <a:cs typeface="Times New Roman"/>
              </a:rPr>
              <a:t> </a:t>
            </a:r>
            <a:r>
              <a:rPr sz="2400" dirty="0">
                <a:latin typeface="Times New Roman"/>
                <a:cs typeface="Times New Roman"/>
              </a:rPr>
              <a:t>ω(H</a:t>
            </a:r>
            <a:r>
              <a:rPr sz="2400" baseline="-20833" dirty="0">
                <a:latin typeface="Times New Roman"/>
                <a:cs typeface="Times New Roman"/>
              </a:rPr>
              <a:t>2</a:t>
            </a:r>
            <a:r>
              <a:rPr sz="2400" dirty="0">
                <a:latin typeface="Times New Roman"/>
                <a:cs typeface="Times New Roman"/>
              </a:rPr>
              <a:t>O</a:t>
            </a:r>
            <a:r>
              <a:rPr sz="2400" baseline="-20833" dirty="0">
                <a:latin typeface="Times New Roman"/>
                <a:cs typeface="Times New Roman"/>
              </a:rPr>
              <a:t>2</a:t>
            </a:r>
            <a:r>
              <a:rPr sz="2400" dirty="0">
                <a:latin typeface="Times New Roman"/>
                <a:cs typeface="Times New Roman"/>
              </a:rPr>
              <a:t>)</a:t>
            </a:r>
            <a:r>
              <a:rPr sz="2400" spc="-15" dirty="0">
                <a:latin typeface="Times New Roman"/>
                <a:cs typeface="Times New Roman"/>
              </a:rPr>
              <a:t> </a:t>
            </a:r>
            <a:r>
              <a:rPr sz="2400" dirty="0">
                <a:latin typeface="Times New Roman"/>
                <a:cs typeface="Times New Roman"/>
              </a:rPr>
              <a:t>=</a:t>
            </a:r>
            <a:r>
              <a:rPr sz="2400" spc="-15" dirty="0">
                <a:latin typeface="Times New Roman"/>
                <a:cs typeface="Times New Roman"/>
              </a:rPr>
              <a:t> </a:t>
            </a:r>
            <a:r>
              <a:rPr sz="2400" dirty="0">
                <a:latin typeface="Times New Roman"/>
                <a:cs typeface="Times New Roman"/>
              </a:rPr>
              <a:t>27,2/422,8</a:t>
            </a:r>
            <a:r>
              <a:rPr sz="2400" spc="-25" dirty="0">
                <a:latin typeface="Times New Roman"/>
                <a:cs typeface="Times New Roman"/>
              </a:rPr>
              <a:t> </a:t>
            </a:r>
            <a:r>
              <a:rPr sz="2400" dirty="0">
                <a:latin typeface="Times New Roman"/>
                <a:cs typeface="Times New Roman"/>
              </a:rPr>
              <a:t>≈</a:t>
            </a:r>
            <a:r>
              <a:rPr sz="2400" spc="-25" dirty="0">
                <a:latin typeface="Times New Roman"/>
                <a:cs typeface="Times New Roman"/>
              </a:rPr>
              <a:t> </a:t>
            </a:r>
            <a:r>
              <a:rPr sz="2400" dirty="0">
                <a:latin typeface="Times New Roman"/>
                <a:cs typeface="Times New Roman"/>
              </a:rPr>
              <a:t>0,0643,</a:t>
            </a:r>
            <a:r>
              <a:rPr sz="2400" spc="-15" dirty="0">
                <a:latin typeface="Times New Roman"/>
                <a:cs typeface="Times New Roman"/>
              </a:rPr>
              <a:t> </a:t>
            </a:r>
            <a:r>
              <a:rPr sz="2400" spc="-5" dirty="0">
                <a:latin typeface="Times New Roman"/>
                <a:cs typeface="Times New Roman"/>
              </a:rPr>
              <a:t>или</a:t>
            </a:r>
            <a:r>
              <a:rPr sz="2400" dirty="0">
                <a:latin typeface="Times New Roman"/>
                <a:cs typeface="Times New Roman"/>
              </a:rPr>
              <a:t> 6,43% </a:t>
            </a:r>
            <a:r>
              <a:rPr sz="2400" spc="-585" dirty="0">
                <a:latin typeface="Times New Roman"/>
                <a:cs typeface="Times New Roman"/>
              </a:rPr>
              <a:t> </a:t>
            </a:r>
            <a:r>
              <a:rPr sz="2400" spc="-5" dirty="0">
                <a:latin typeface="Times New Roman"/>
                <a:cs typeface="Times New Roman"/>
              </a:rPr>
              <a:t>в)</a:t>
            </a:r>
            <a:r>
              <a:rPr sz="2400" spc="-10" dirty="0">
                <a:latin typeface="Times New Roman"/>
                <a:cs typeface="Times New Roman"/>
              </a:rPr>
              <a:t> </a:t>
            </a:r>
            <a:r>
              <a:rPr sz="2400" spc="-5" dirty="0">
                <a:latin typeface="Times New Roman"/>
                <a:cs typeface="Times New Roman"/>
              </a:rPr>
              <a:t>ω(H</a:t>
            </a:r>
            <a:r>
              <a:rPr sz="2400" spc="-7" baseline="-20833" dirty="0">
                <a:latin typeface="Times New Roman"/>
                <a:cs typeface="Times New Roman"/>
              </a:rPr>
              <a:t>2</a:t>
            </a:r>
            <a:r>
              <a:rPr sz="2400" spc="-5" dirty="0">
                <a:latin typeface="Times New Roman"/>
                <a:cs typeface="Times New Roman"/>
              </a:rPr>
              <a:t>O) </a:t>
            </a:r>
            <a:r>
              <a:rPr sz="2400" dirty="0">
                <a:latin typeface="Times New Roman"/>
                <a:cs typeface="Times New Roman"/>
              </a:rPr>
              <a:t>= 100</a:t>
            </a:r>
            <a:r>
              <a:rPr sz="2400" spc="-5" dirty="0">
                <a:latin typeface="Times New Roman"/>
                <a:cs typeface="Times New Roman"/>
              </a:rPr>
              <a:t> </a:t>
            </a:r>
            <a:r>
              <a:rPr sz="2400" dirty="0">
                <a:latin typeface="Times New Roman"/>
                <a:cs typeface="Times New Roman"/>
              </a:rPr>
              <a:t>– 6,43</a:t>
            </a:r>
            <a:r>
              <a:rPr sz="2400" spc="-5" dirty="0">
                <a:latin typeface="Times New Roman"/>
                <a:cs typeface="Times New Roman"/>
              </a:rPr>
              <a:t> </a:t>
            </a:r>
            <a:r>
              <a:rPr sz="2400" dirty="0">
                <a:latin typeface="Times New Roman"/>
                <a:cs typeface="Times New Roman"/>
              </a:rPr>
              <a:t>=</a:t>
            </a:r>
            <a:r>
              <a:rPr sz="2400" spc="-10" dirty="0">
                <a:latin typeface="Times New Roman"/>
                <a:cs typeface="Times New Roman"/>
              </a:rPr>
              <a:t> </a:t>
            </a:r>
            <a:r>
              <a:rPr sz="2400" dirty="0">
                <a:latin typeface="Times New Roman"/>
                <a:cs typeface="Times New Roman"/>
              </a:rPr>
              <a:t>93,57%</a:t>
            </a:r>
            <a:endParaRPr sz="2400">
              <a:latin typeface="Times New Roman"/>
              <a:cs typeface="Times New Roman"/>
            </a:endParaRPr>
          </a:p>
        </p:txBody>
      </p:sp>
      <p:sp>
        <p:nvSpPr>
          <p:cNvPr id="5" name="object 5"/>
          <p:cNvSpPr txBox="1"/>
          <p:nvPr/>
        </p:nvSpPr>
        <p:spPr>
          <a:xfrm>
            <a:off x="923950" y="53085"/>
            <a:ext cx="9317990" cy="666750"/>
          </a:xfrm>
          <a:prstGeom prst="rect">
            <a:avLst/>
          </a:prstGeom>
        </p:spPr>
        <p:txBody>
          <a:bodyPr vert="horz" wrap="square" lIns="0" tIns="12700" rIns="0" bIns="0" rtlCol="0">
            <a:spAutoFit/>
          </a:bodyPr>
          <a:lstStyle/>
          <a:p>
            <a:pPr marL="12700">
              <a:lnSpc>
                <a:spcPct val="100000"/>
              </a:lnSpc>
              <a:spcBef>
                <a:spcPts val="100"/>
              </a:spcBef>
            </a:pPr>
            <a:r>
              <a:rPr sz="1400" b="1" spc="-5" dirty="0">
                <a:latin typeface="Calibri"/>
                <a:cs typeface="Calibri"/>
              </a:rPr>
              <a:t>Пример</a:t>
            </a:r>
            <a:r>
              <a:rPr sz="1400" b="1" spc="-20" dirty="0">
                <a:latin typeface="Calibri"/>
                <a:cs typeface="Calibri"/>
              </a:rPr>
              <a:t> </a:t>
            </a:r>
            <a:r>
              <a:rPr sz="1400" b="1" spc="-5" dirty="0">
                <a:latin typeface="Calibri"/>
                <a:cs typeface="Calibri"/>
              </a:rPr>
              <a:t>6.</a:t>
            </a:r>
            <a:r>
              <a:rPr sz="1400" b="1" spc="10" dirty="0">
                <a:latin typeface="Calibri"/>
                <a:cs typeface="Calibri"/>
              </a:rPr>
              <a:t> </a:t>
            </a:r>
            <a:r>
              <a:rPr sz="1400" spc="-5" dirty="0">
                <a:latin typeface="Calibri"/>
                <a:cs typeface="Calibri"/>
              </a:rPr>
              <a:t>Смесь</a:t>
            </a:r>
            <a:r>
              <a:rPr sz="1400" spc="15" dirty="0">
                <a:latin typeface="Calibri"/>
                <a:cs typeface="Calibri"/>
              </a:rPr>
              <a:t> </a:t>
            </a:r>
            <a:r>
              <a:rPr sz="1400" spc="-5" dirty="0">
                <a:latin typeface="Calibri"/>
                <a:cs typeface="Calibri"/>
              </a:rPr>
              <a:t>пероксида</a:t>
            </a:r>
            <a:r>
              <a:rPr sz="1400" spc="10" dirty="0">
                <a:latin typeface="Calibri"/>
                <a:cs typeface="Calibri"/>
              </a:rPr>
              <a:t> </a:t>
            </a:r>
            <a:r>
              <a:rPr sz="1400" dirty="0">
                <a:latin typeface="Calibri"/>
                <a:cs typeface="Calibri"/>
              </a:rPr>
              <a:t>и</a:t>
            </a:r>
            <a:r>
              <a:rPr sz="1400" spc="10" dirty="0">
                <a:latin typeface="Calibri"/>
                <a:cs typeface="Calibri"/>
              </a:rPr>
              <a:t> </a:t>
            </a:r>
            <a:r>
              <a:rPr sz="1400" spc="-5" dirty="0">
                <a:latin typeface="Calibri"/>
                <a:cs typeface="Calibri"/>
              </a:rPr>
              <a:t>оксида</a:t>
            </a:r>
            <a:r>
              <a:rPr sz="1400" spc="15" dirty="0">
                <a:latin typeface="Calibri"/>
                <a:cs typeface="Calibri"/>
              </a:rPr>
              <a:t> </a:t>
            </a:r>
            <a:r>
              <a:rPr sz="1400" spc="-5" dirty="0">
                <a:latin typeface="Calibri"/>
                <a:cs typeface="Calibri"/>
              </a:rPr>
              <a:t>бария,</a:t>
            </a:r>
            <a:r>
              <a:rPr sz="1400" spc="25" dirty="0">
                <a:latin typeface="Calibri"/>
                <a:cs typeface="Calibri"/>
              </a:rPr>
              <a:t> </a:t>
            </a:r>
            <a:r>
              <a:rPr sz="1400" dirty="0">
                <a:latin typeface="Calibri"/>
                <a:cs typeface="Calibri"/>
              </a:rPr>
              <a:t>в </a:t>
            </a:r>
            <a:r>
              <a:rPr sz="1400" spc="-10" dirty="0">
                <a:latin typeface="Calibri"/>
                <a:cs typeface="Calibri"/>
              </a:rPr>
              <a:t>которой</a:t>
            </a:r>
            <a:r>
              <a:rPr sz="1400" dirty="0">
                <a:latin typeface="Calibri"/>
                <a:cs typeface="Calibri"/>
              </a:rPr>
              <a:t> </a:t>
            </a:r>
            <a:r>
              <a:rPr sz="1400" spc="-5" dirty="0">
                <a:latin typeface="Calibri"/>
                <a:cs typeface="Calibri"/>
              </a:rPr>
              <a:t>соотношение</a:t>
            </a:r>
            <a:r>
              <a:rPr sz="1400" spc="-25" dirty="0">
                <a:latin typeface="Calibri"/>
                <a:cs typeface="Calibri"/>
              </a:rPr>
              <a:t> </a:t>
            </a:r>
            <a:r>
              <a:rPr sz="1400" spc="-5" dirty="0">
                <a:latin typeface="Calibri"/>
                <a:cs typeface="Calibri"/>
              </a:rPr>
              <a:t>числа</a:t>
            </a:r>
            <a:r>
              <a:rPr sz="1400" spc="10" dirty="0">
                <a:latin typeface="Calibri"/>
                <a:cs typeface="Calibri"/>
              </a:rPr>
              <a:t> </a:t>
            </a:r>
            <a:r>
              <a:rPr sz="1400" spc="-5" dirty="0">
                <a:latin typeface="Calibri"/>
                <a:cs typeface="Calibri"/>
              </a:rPr>
              <a:t>атомов</a:t>
            </a:r>
            <a:r>
              <a:rPr sz="1400" spc="-10" dirty="0">
                <a:latin typeface="Calibri"/>
                <a:cs typeface="Calibri"/>
              </a:rPr>
              <a:t> </a:t>
            </a:r>
            <a:r>
              <a:rPr sz="1400" spc="-5" dirty="0">
                <a:latin typeface="Calibri"/>
                <a:cs typeface="Calibri"/>
              </a:rPr>
              <a:t>бария</a:t>
            </a:r>
            <a:r>
              <a:rPr sz="1400" spc="15" dirty="0">
                <a:latin typeface="Calibri"/>
                <a:cs typeface="Calibri"/>
              </a:rPr>
              <a:t> </a:t>
            </a:r>
            <a:r>
              <a:rPr sz="1400" dirty="0">
                <a:latin typeface="Calibri"/>
                <a:cs typeface="Calibri"/>
              </a:rPr>
              <a:t>к</a:t>
            </a:r>
            <a:r>
              <a:rPr sz="1400" spc="-5" dirty="0">
                <a:latin typeface="Calibri"/>
                <a:cs typeface="Calibri"/>
              </a:rPr>
              <a:t> числу</a:t>
            </a:r>
            <a:r>
              <a:rPr sz="1400" spc="10" dirty="0">
                <a:latin typeface="Calibri"/>
                <a:cs typeface="Calibri"/>
              </a:rPr>
              <a:t> </a:t>
            </a:r>
            <a:r>
              <a:rPr sz="1400" spc="-5" dirty="0">
                <a:latin typeface="Calibri"/>
                <a:cs typeface="Calibri"/>
              </a:rPr>
              <a:t>атомов</a:t>
            </a:r>
            <a:r>
              <a:rPr sz="1400" spc="-10" dirty="0">
                <a:latin typeface="Calibri"/>
                <a:cs typeface="Calibri"/>
              </a:rPr>
              <a:t> кислорода</a:t>
            </a:r>
            <a:r>
              <a:rPr sz="1400" spc="-5" dirty="0">
                <a:latin typeface="Calibri"/>
                <a:cs typeface="Calibri"/>
              </a:rPr>
              <a:t> </a:t>
            </a:r>
            <a:r>
              <a:rPr sz="1400" dirty="0">
                <a:latin typeface="Calibri"/>
                <a:cs typeface="Calibri"/>
              </a:rPr>
              <a:t>равно</a:t>
            </a:r>
            <a:endParaRPr sz="1400">
              <a:latin typeface="Calibri"/>
              <a:cs typeface="Calibri"/>
            </a:endParaRPr>
          </a:p>
          <a:p>
            <a:pPr marL="12700">
              <a:lnSpc>
                <a:spcPct val="100000"/>
              </a:lnSpc>
              <a:spcBef>
                <a:spcPts val="5"/>
              </a:spcBef>
            </a:pPr>
            <a:r>
              <a:rPr sz="1400" dirty="0">
                <a:latin typeface="Calibri"/>
                <a:cs typeface="Calibri"/>
              </a:rPr>
              <a:t>5</a:t>
            </a:r>
            <a:r>
              <a:rPr sz="1400" spc="-5" dirty="0">
                <a:latin typeface="Calibri"/>
                <a:cs typeface="Calibri"/>
              </a:rPr>
              <a:t> </a:t>
            </a:r>
            <a:r>
              <a:rPr sz="1400" dirty="0">
                <a:latin typeface="Calibri"/>
                <a:cs typeface="Calibri"/>
              </a:rPr>
              <a:t>:</a:t>
            </a:r>
            <a:r>
              <a:rPr sz="1400" spc="5" dirty="0">
                <a:latin typeface="Calibri"/>
                <a:cs typeface="Calibri"/>
              </a:rPr>
              <a:t> </a:t>
            </a:r>
            <a:r>
              <a:rPr sz="1400" spc="-5" dirty="0">
                <a:latin typeface="Calibri"/>
                <a:cs typeface="Calibri"/>
              </a:rPr>
              <a:t>9,</a:t>
            </a:r>
            <a:r>
              <a:rPr sz="1400" dirty="0">
                <a:latin typeface="Calibri"/>
                <a:cs typeface="Calibri"/>
              </a:rPr>
              <a:t> </a:t>
            </a:r>
            <a:r>
              <a:rPr sz="1400" spc="-5" dirty="0">
                <a:latin typeface="Calibri"/>
                <a:cs typeface="Calibri"/>
              </a:rPr>
              <a:t>растворили</a:t>
            </a:r>
            <a:r>
              <a:rPr sz="1400" spc="5" dirty="0">
                <a:latin typeface="Calibri"/>
                <a:cs typeface="Calibri"/>
              </a:rPr>
              <a:t> </a:t>
            </a:r>
            <a:r>
              <a:rPr sz="1400" dirty="0">
                <a:latin typeface="Calibri"/>
                <a:cs typeface="Calibri"/>
              </a:rPr>
              <a:t>в</a:t>
            </a:r>
            <a:r>
              <a:rPr sz="1400" spc="15" dirty="0">
                <a:latin typeface="Calibri"/>
                <a:cs typeface="Calibri"/>
              </a:rPr>
              <a:t> </a:t>
            </a:r>
            <a:r>
              <a:rPr sz="1400" spc="-5" dirty="0">
                <a:latin typeface="Calibri"/>
                <a:cs typeface="Calibri"/>
              </a:rPr>
              <a:t>490</a:t>
            </a:r>
            <a:r>
              <a:rPr sz="1400" spc="10" dirty="0">
                <a:latin typeface="Calibri"/>
                <a:cs typeface="Calibri"/>
              </a:rPr>
              <a:t> </a:t>
            </a:r>
            <a:r>
              <a:rPr sz="1400" dirty="0">
                <a:latin typeface="Calibri"/>
                <a:cs typeface="Calibri"/>
              </a:rPr>
              <a:t>г </a:t>
            </a:r>
            <a:r>
              <a:rPr sz="1400" spc="-10" dirty="0">
                <a:latin typeface="Calibri"/>
                <a:cs typeface="Calibri"/>
              </a:rPr>
              <a:t>холодного</a:t>
            </a:r>
            <a:r>
              <a:rPr sz="1400" spc="-35" dirty="0">
                <a:latin typeface="Calibri"/>
                <a:cs typeface="Calibri"/>
              </a:rPr>
              <a:t> </a:t>
            </a:r>
            <a:r>
              <a:rPr sz="1400" dirty="0">
                <a:latin typeface="Calibri"/>
                <a:cs typeface="Calibri"/>
              </a:rPr>
              <a:t>20%-ного</a:t>
            </a:r>
            <a:r>
              <a:rPr sz="1400" spc="-15" dirty="0">
                <a:latin typeface="Calibri"/>
                <a:cs typeface="Calibri"/>
              </a:rPr>
              <a:t> </a:t>
            </a:r>
            <a:r>
              <a:rPr sz="1400" spc="-5" dirty="0">
                <a:latin typeface="Calibri"/>
                <a:cs typeface="Calibri"/>
              </a:rPr>
              <a:t>раствора</a:t>
            </a:r>
            <a:r>
              <a:rPr sz="1400" spc="5" dirty="0">
                <a:latin typeface="Calibri"/>
                <a:cs typeface="Calibri"/>
              </a:rPr>
              <a:t> </a:t>
            </a:r>
            <a:r>
              <a:rPr sz="1400" spc="-5" dirty="0">
                <a:latin typeface="Calibri"/>
                <a:cs typeface="Calibri"/>
              </a:rPr>
              <a:t>серной</a:t>
            </a:r>
            <a:r>
              <a:rPr sz="1400" spc="10" dirty="0">
                <a:latin typeface="Calibri"/>
                <a:cs typeface="Calibri"/>
              </a:rPr>
              <a:t> </a:t>
            </a:r>
            <a:r>
              <a:rPr sz="1400" spc="-5" dirty="0">
                <a:latin typeface="Calibri"/>
                <a:cs typeface="Calibri"/>
              </a:rPr>
              <a:t>кислоты.</a:t>
            </a:r>
            <a:r>
              <a:rPr sz="1400" spc="-20" dirty="0">
                <a:latin typeface="Calibri"/>
                <a:cs typeface="Calibri"/>
              </a:rPr>
              <a:t> </a:t>
            </a:r>
            <a:r>
              <a:rPr sz="1400" dirty="0">
                <a:latin typeface="Calibri"/>
                <a:cs typeface="Calibri"/>
              </a:rPr>
              <a:t>При</a:t>
            </a:r>
            <a:r>
              <a:rPr sz="1400" spc="10" dirty="0">
                <a:latin typeface="Calibri"/>
                <a:cs typeface="Calibri"/>
              </a:rPr>
              <a:t> </a:t>
            </a:r>
            <a:r>
              <a:rPr sz="1400" spc="-10" dirty="0">
                <a:latin typeface="Calibri"/>
                <a:cs typeface="Calibri"/>
              </a:rPr>
              <a:t>этом</a:t>
            </a:r>
            <a:r>
              <a:rPr sz="1400" spc="-5" dirty="0">
                <a:latin typeface="Calibri"/>
                <a:cs typeface="Calibri"/>
              </a:rPr>
              <a:t> соединения</a:t>
            </a:r>
            <a:r>
              <a:rPr sz="1400" spc="5" dirty="0">
                <a:latin typeface="Calibri"/>
                <a:cs typeface="Calibri"/>
              </a:rPr>
              <a:t> </a:t>
            </a:r>
            <a:r>
              <a:rPr sz="1400" spc="-5" dirty="0">
                <a:latin typeface="Calibri"/>
                <a:cs typeface="Calibri"/>
              </a:rPr>
              <a:t>бария</a:t>
            </a:r>
            <a:r>
              <a:rPr sz="1400" spc="15" dirty="0">
                <a:latin typeface="Calibri"/>
                <a:cs typeface="Calibri"/>
              </a:rPr>
              <a:t> </a:t>
            </a:r>
            <a:r>
              <a:rPr sz="1400" spc="-5" dirty="0">
                <a:latin typeface="Calibri"/>
                <a:cs typeface="Calibri"/>
              </a:rPr>
              <a:t>прореагировали</a:t>
            </a:r>
            <a:endParaRPr sz="1400">
              <a:latin typeface="Calibri"/>
              <a:cs typeface="Calibri"/>
            </a:endParaRPr>
          </a:p>
          <a:p>
            <a:pPr marL="12700">
              <a:lnSpc>
                <a:spcPct val="100000"/>
              </a:lnSpc>
            </a:pPr>
            <a:r>
              <a:rPr sz="1400" spc="-5" dirty="0">
                <a:latin typeface="Calibri"/>
                <a:cs typeface="Calibri"/>
              </a:rPr>
              <a:t>полностью,</a:t>
            </a:r>
            <a:r>
              <a:rPr sz="1400" spc="-35" dirty="0">
                <a:latin typeface="Calibri"/>
                <a:cs typeface="Calibri"/>
              </a:rPr>
              <a:t> </a:t>
            </a:r>
            <a:r>
              <a:rPr sz="1400" dirty="0">
                <a:latin typeface="Calibri"/>
                <a:cs typeface="Calibri"/>
              </a:rPr>
              <a:t>и</a:t>
            </a:r>
            <a:r>
              <a:rPr sz="1400" spc="-5" dirty="0">
                <a:latin typeface="Calibri"/>
                <a:cs typeface="Calibri"/>
              </a:rPr>
              <a:t> образовался</a:t>
            </a:r>
            <a:r>
              <a:rPr sz="1400" spc="-15" dirty="0">
                <a:latin typeface="Calibri"/>
                <a:cs typeface="Calibri"/>
              </a:rPr>
              <a:t> </a:t>
            </a:r>
            <a:r>
              <a:rPr sz="1400" dirty="0">
                <a:latin typeface="Calibri"/>
                <a:cs typeface="Calibri"/>
              </a:rPr>
              <a:t>нейтральный</a:t>
            </a:r>
            <a:r>
              <a:rPr sz="1400" spc="5" dirty="0">
                <a:latin typeface="Calibri"/>
                <a:cs typeface="Calibri"/>
              </a:rPr>
              <a:t> </a:t>
            </a:r>
            <a:r>
              <a:rPr sz="1400" spc="-5" dirty="0">
                <a:latin typeface="Calibri"/>
                <a:cs typeface="Calibri"/>
              </a:rPr>
              <a:t>раствор.</a:t>
            </a:r>
            <a:r>
              <a:rPr sz="1400" dirty="0">
                <a:latin typeface="Calibri"/>
                <a:cs typeface="Calibri"/>
              </a:rPr>
              <a:t> </a:t>
            </a:r>
            <a:r>
              <a:rPr sz="1400" spc="-5" dirty="0">
                <a:latin typeface="Calibri"/>
                <a:cs typeface="Calibri"/>
              </a:rPr>
              <a:t>Вычислите</a:t>
            </a:r>
            <a:r>
              <a:rPr sz="1400" spc="-10" dirty="0">
                <a:latin typeface="Calibri"/>
                <a:cs typeface="Calibri"/>
              </a:rPr>
              <a:t> </a:t>
            </a:r>
            <a:r>
              <a:rPr sz="1400" spc="-5" dirty="0">
                <a:latin typeface="Calibri"/>
                <a:cs typeface="Calibri"/>
              </a:rPr>
              <a:t>массовую</a:t>
            </a:r>
            <a:r>
              <a:rPr sz="1400" spc="5" dirty="0">
                <a:latin typeface="Calibri"/>
                <a:cs typeface="Calibri"/>
              </a:rPr>
              <a:t> </a:t>
            </a:r>
            <a:r>
              <a:rPr sz="1400" spc="-15" dirty="0">
                <a:latin typeface="Calibri"/>
                <a:cs typeface="Calibri"/>
              </a:rPr>
              <a:t>долю </a:t>
            </a:r>
            <a:r>
              <a:rPr sz="1400" spc="-10" dirty="0">
                <a:latin typeface="Calibri"/>
                <a:cs typeface="Calibri"/>
              </a:rPr>
              <a:t>воды</a:t>
            </a:r>
            <a:r>
              <a:rPr sz="1400" dirty="0">
                <a:latin typeface="Calibri"/>
                <a:cs typeface="Calibri"/>
              </a:rPr>
              <a:t> в</a:t>
            </a:r>
            <a:r>
              <a:rPr sz="1400" spc="5" dirty="0">
                <a:latin typeface="Calibri"/>
                <a:cs typeface="Calibri"/>
              </a:rPr>
              <a:t> </a:t>
            </a:r>
            <a:r>
              <a:rPr sz="1400" spc="-5" dirty="0">
                <a:latin typeface="Calibri"/>
                <a:cs typeface="Calibri"/>
              </a:rPr>
              <a:t>образовавшемся</a:t>
            </a:r>
            <a:r>
              <a:rPr sz="1400" spc="15" dirty="0">
                <a:latin typeface="Calibri"/>
                <a:cs typeface="Calibri"/>
              </a:rPr>
              <a:t> </a:t>
            </a:r>
            <a:r>
              <a:rPr sz="1400" spc="-5" dirty="0">
                <a:latin typeface="Calibri"/>
                <a:cs typeface="Calibri"/>
              </a:rPr>
              <a:t>растворе.</a:t>
            </a:r>
            <a:endParaRPr sz="1400">
              <a:latin typeface="Calibri"/>
              <a:cs typeface="Calibri"/>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object 2"/>
          <p:cNvGraphicFramePr>
            <a:graphicFrameLocks noGrp="1"/>
          </p:cNvGraphicFramePr>
          <p:nvPr/>
        </p:nvGraphicFramePr>
        <p:xfrm>
          <a:off x="2248280" y="2918332"/>
          <a:ext cx="7241540" cy="2926040"/>
        </p:xfrm>
        <a:graphic>
          <a:graphicData uri="http://schemas.openxmlformats.org/drawingml/2006/table">
            <a:tbl>
              <a:tblPr firstRow="1" bandRow="1">
                <a:tableStyleId>{2D5ABB26-0587-4C30-8999-92F81FD0307C}</a:tableStyleId>
              </a:tblPr>
              <a:tblGrid>
                <a:gridCol w="3267075"/>
                <a:gridCol w="3974465"/>
              </a:tblGrid>
              <a:tr h="365759">
                <a:tc>
                  <a:txBody>
                    <a:bodyPr/>
                    <a:lstStyle/>
                    <a:p>
                      <a:pPr marL="68580">
                        <a:lnSpc>
                          <a:spcPts val="2780"/>
                        </a:lnSpc>
                      </a:pPr>
                      <a:r>
                        <a:rPr sz="2400" b="1" u="heavy" dirty="0">
                          <a:uFill>
                            <a:solidFill>
                              <a:srgbClr val="000000"/>
                            </a:solidFill>
                          </a:uFill>
                          <a:latin typeface="Times New Roman"/>
                          <a:cs typeface="Times New Roman"/>
                        </a:rPr>
                        <a:t>Дано:</a:t>
                      </a:r>
                      <a:endParaRPr sz="2400">
                        <a:latin typeface="Times New Roman"/>
                        <a:cs typeface="Times New Roman"/>
                      </a:endParaRPr>
                    </a:p>
                  </a:txBody>
                  <a:tcPr marL="0" marR="0" marT="0" marB="0">
                    <a:lnL w="12700">
                      <a:solidFill>
                        <a:srgbClr val="FFFFFF"/>
                      </a:solidFill>
                      <a:prstDash val="solid"/>
                    </a:lnL>
                    <a:lnT w="12700">
                      <a:solidFill>
                        <a:srgbClr val="FFFFFF"/>
                      </a:solidFill>
                      <a:prstDash val="solid"/>
                    </a:lnT>
                    <a:lnB w="38100">
                      <a:solidFill>
                        <a:srgbClr val="FFFFFF"/>
                      </a:solidFill>
                      <a:prstDash val="solid"/>
                    </a:lnB>
                  </a:tcPr>
                </a:tc>
                <a:tc>
                  <a:txBody>
                    <a:bodyPr/>
                    <a:lstStyle/>
                    <a:p>
                      <a:pPr marL="69215">
                        <a:lnSpc>
                          <a:spcPts val="2780"/>
                        </a:lnSpc>
                      </a:pPr>
                      <a:r>
                        <a:rPr sz="2400" b="1" u="heavy" spc="-5" dirty="0">
                          <a:uFill>
                            <a:solidFill>
                              <a:srgbClr val="000000"/>
                            </a:solidFill>
                          </a:uFill>
                          <a:latin typeface="Times New Roman"/>
                          <a:cs typeface="Times New Roman"/>
                        </a:rPr>
                        <a:t>Анализ </a:t>
                      </a:r>
                      <a:r>
                        <a:rPr sz="2400" b="1" u="heavy" dirty="0">
                          <a:uFill>
                            <a:solidFill>
                              <a:srgbClr val="000000"/>
                            </a:solidFill>
                          </a:uFill>
                          <a:latin typeface="Times New Roman"/>
                          <a:cs typeface="Times New Roman"/>
                        </a:rPr>
                        <a:t>и</a:t>
                      </a:r>
                      <a:r>
                        <a:rPr sz="2400" b="1" u="heavy" spc="-10" dirty="0">
                          <a:uFill>
                            <a:solidFill>
                              <a:srgbClr val="000000"/>
                            </a:solidFill>
                          </a:uFill>
                          <a:latin typeface="Times New Roman"/>
                          <a:cs typeface="Times New Roman"/>
                        </a:rPr>
                        <a:t> </a:t>
                      </a:r>
                      <a:r>
                        <a:rPr sz="2400" b="1" u="heavy" spc="-5" dirty="0">
                          <a:uFill>
                            <a:solidFill>
                              <a:srgbClr val="000000"/>
                            </a:solidFill>
                          </a:uFill>
                          <a:latin typeface="Times New Roman"/>
                          <a:cs typeface="Times New Roman"/>
                        </a:rPr>
                        <a:t>решение:</a:t>
                      </a:r>
                      <a:endParaRPr sz="2400">
                        <a:latin typeface="Times New Roman"/>
                        <a:cs typeface="Times New Roman"/>
                      </a:endParaRPr>
                    </a:p>
                  </a:txBody>
                  <a:tcPr marL="0" marR="0" marT="0" marB="0">
                    <a:lnR w="12700">
                      <a:solidFill>
                        <a:srgbClr val="FFFFFF"/>
                      </a:solidFill>
                      <a:prstDash val="solid"/>
                    </a:lnR>
                    <a:lnT w="12700">
                      <a:solidFill>
                        <a:srgbClr val="FFFFFF"/>
                      </a:solidFill>
                      <a:prstDash val="solid"/>
                    </a:lnT>
                    <a:lnB w="38100">
                      <a:solidFill>
                        <a:srgbClr val="FFFFFF"/>
                      </a:solidFill>
                      <a:prstDash val="solid"/>
                    </a:lnB>
                  </a:tcPr>
                </a:tc>
              </a:tr>
              <a:tr h="2560281">
                <a:tc>
                  <a:txBody>
                    <a:bodyPr/>
                    <a:lstStyle/>
                    <a:p>
                      <a:pPr marL="68580" marR="588010">
                        <a:lnSpc>
                          <a:spcPts val="2880"/>
                        </a:lnSpc>
                        <a:spcBef>
                          <a:spcPts val="15"/>
                        </a:spcBef>
                      </a:pPr>
                      <a:r>
                        <a:rPr sz="2400" spc="10" dirty="0">
                          <a:latin typeface="Times New Roman"/>
                          <a:cs typeface="Times New Roman"/>
                        </a:rPr>
                        <a:t>Смесь</a:t>
                      </a:r>
                      <a:r>
                        <a:rPr sz="2400" spc="-20" dirty="0">
                          <a:latin typeface="Times New Roman"/>
                          <a:cs typeface="Times New Roman"/>
                        </a:rPr>
                        <a:t> </a:t>
                      </a:r>
                      <a:r>
                        <a:rPr sz="2400" dirty="0">
                          <a:latin typeface="Times New Roman"/>
                          <a:cs typeface="Times New Roman"/>
                        </a:rPr>
                        <a:t>(Li</a:t>
                      </a:r>
                      <a:r>
                        <a:rPr sz="2400" baseline="-20833" dirty="0">
                          <a:latin typeface="Times New Roman"/>
                          <a:cs typeface="Times New Roman"/>
                        </a:rPr>
                        <a:t>2</a:t>
                      </a:r>
                      <a:r>
                        <a:rPr sz="2400" dirty="0">
                          <a:latin typeface="Times New Roman"/>
                          <a:cs typeface="Times New Roman"/>
                        </a:rPr>
                        <a:t>O</a:t>
                      </a:r>
                      <a:r>
                        <a:rPr sz="2400" spc="-40" dirty="0">
                          <a:latin typeface="Times New Roman"/>
                          <a:cs typeface="Times New Roman"/>
                        </a:rPr>
                        <a:t> </a:t>
                      </a:r>
                      <a:r>
                        <a:rPr sz="2400" dirty="0">
                          <a:latin typeface="Times New Roman"/>
                          <a:cs typeface="Times New Roman"/>
                        </a:rPr>
                        <a:t>+</a:t>
                      </a:r>
                      <a:r>
                        <a:rPr sz="2400" spc="-15" dirty="0">
                          <a:latin typeface="Times New Roman"/>
                          <a:cs typeface="Times New Roman"/>
                        </a:rPr>
                        <a:t> </a:t>
                      </a:r>
                      <a:r>
                        <a:rPr sz="2400" spc="-5" dirty="0">
                          <a:latin typeface="Times New Roman"/>
                          <a:cs typeface="Times New Roman"/>
                        </a:rPr>
                        <a:t>Li</a:t>
                      </a:r>
                      <a:r>
                        <a:rPr sz="2400" spc="-7" baseline="-20833" dirty="0">
                          <a:latin typeface="Times New Roman"/>
                          <a:cs typeface="Times New Roman"/>
                        </a:rPr>
                        <a:t>3</a:t>
                      </a:r>
                      <a:r>
                        <a:rPr sz="2400" spc="-5" dirty="0">
                          <a:latin typeface="Times New Roman"/>
                          <a:cs typeface="Times New Roman"/>
                        </a:rPr>
                        <a:t>N) </a:t>
                      </a:r>
                      <a:r>
                        <a:rPr sz="2400" spc="-585" dirty="0">
                          <a:latin typeface="Times New Roman"/>
                          <a:cs typeface="Times New Roman"/>
                        </a:rPr>
                        <a:t> </a:t>
                      </a:r>
                      <a:r>
                        <a:rPr sz="2400" dirty="0">
                          <a:latin typeface="Times New Roman"/>
                          <a:cs typeface="Times New Roman"/>
                        </a:rPr>
                        <a:t>ω(Li)</a:t>
                      </a:r>
                      <a:r>
                        <a:rPr sz="2400" spc="-35" dirty="0">
                          <a:latin typeface="Times New Roman"/>
                          <a:cs typeface="Times New Roman"/>
                        </a:rPr>
                        <a:t> </a:t>
                      </a:r>
                      <a:r>
                        <a:rPr sz="2400" dirty="0">
                          <a:latin typeface="Times New Roman"/>
                          <a:cs typeface="Times New Roman"/>
                        </a:rPr>
                        <a:t>=</a:t>
                      </a:r>
                      <a:r>
                        <a:rPr sz="2400" spc="-30" dirty="0">
                          <a:latin typeface="Times New Roman"/>
                          <a:cs typeface="Times New Roman"/>
                        </a:rPr>
                        <a:t> </a:t>
                      </a:r>
                      <a:r>
                        <a:rPr sz="2400" dirty="0">
                          <a:latin typeface="Times New Roman"/>
                          <a:cs typeface="Times New Roman"/>
                        </a:rPr>
                        <a:t>56%</a:t>
                      </a:r>
                      <a:r>
                        <a:rPr sz="2400" spc="-15" dirty="0">
                          <a:latin typeface="Times New Roman"/>
                          <a:cs typeface="Times New Roman"/>
                        </a:rPr>
                        <a:t> </a:t>
                      </a:r>
                      <a:r>
                        <a:rPr sz="2400" dirty="0">
                          <a:latin typeface="Times New Roman"/>
                          <a:cs typeface="Times New Roman"/>
                        </a:rPr>
                        <a:t>=</a:t>
                      </a:r>
                      <a:r>
                        <a:rPr sz="2400" spc="-25" dirty="0">
                          <a:latin typeface="Times New Roman"/>
                          <a:cs typeface="Times New Roman"/>
                        </a:rPr>
                        <a:t> </a:t>
                      </a:r>
                      <a:r>
                        <a:rPr sz="2400" dirty="0">
                          <a:latin typeface="Times New Roman"/>
                          <a:cs typeface="Times New Roman"/>
                        </a:rPr>
                        <a:t>0,56</a:t>
                      </a:r>
                      <a:endParaRPr sz="2400">
                        <a:latin typeface="Times New Roman"/>
                        <a:cs typeface="Times New Roman"/>
                      </a:endParaRPr>
                    </a:p>
                    <a:p>
                      <a:pPr>
                        <a:lnSpc>
                          <a:spcPct val="100000"/>
                        </a:lnSpc>
                        <a:spcBef>
                          <a:spcPts val="30"/>
                        </a:spcBef>
                      </a:pPr>
                      <a:endParaRPr sz="2400">
                        <a:latin typeface="Times New Roman"/>
                        <a:cs typeface="Times New Roman"/>
                      </a:endParaRPr>
                    </a:p>
                    <a:p>
                      <a:pPr marL="68580">
                        <a:lnSpc>
                          <a:spcPct val="100000"/>
                        </a:lnSpc>
                      </a:pPr>
                      <a:r>
                        <a:rPr sz="2400" spc="-5" dirty="0">
                          <a:latin typeface="Times New Roman"/>
                          <a:cs typeface="Times New Roman"/>
                        </a:rPr>
                        <a:t>m</a:t>
                      </a:r>
                      <a:r>
                        <a:rPr sz="2400" spc="-7" baseline="-20833" dirty="0">
                          <a:latin typeface="Times New Roman"/>
                          <a:cs typeface="Times New Roman"/>
                        </a:rPr>
                        <a:t>р-ра</a:t>
                      </a:r>
                      <a:r>
                        <a:rPr sz="2400" spc="-5" dirty="0">
                          <a:latin typeface="Times New Roman"/>
                          <a:cs typeface="Times New Roman"/>
                        </a:rPr>
                        <a:t>(Na</a:t>
                      </a:r>
                      <a:r>
                        <a:rPr sz="2400" spc="-7" baseline="-20833" dirty="0">
                          <a:latin typeface="Times New Roman"/>
                          <a:cs typeface="Times New Roman"/>
                        </a:rPr>
                        <a:t>3</a:t>
                      </a:r>
                      <a:r>
                        <a:rPr sz="2400" spc="-5" dirty="0">
                          <a:latin typeface="Times New Roman"/>
                          <a:cs typeface="Times New Roman"/>
                        </a:rPr>
                        <a:t>PO</a:t>
                      </a:r>
                      <a:r>
                        <a:rPr sz="2400" spc="-7" baseline="-20833" dirty="0">
                          <a:latin typeface="Times New Roman"/>
                          <a:cs typeface="Times New Roman"/>
                        </a:rPr>
                        <a:t>4</a:t>
                      </a:r>
                      <a:r>
                        <a:rPr sz="2400" spc="-5" dirty="0">
                          <a:latin typeface="Times New Roman"/>
                          <a:cs typeface="Times New Roman"/>
                        </a:rPr>
                        <a:t>)</a:t>
                      </a:r>
                      <a:r>
                        <a:rPr sz="2400" spc="15" dirty="0">
                          <a:latin typeface="Times New Roman"/>
                          <a:cs typeface="Times New Roman"/>
                        </a:rPr>
                        <a:t> </a:t>
                      </a:r>
                      <a:r>
                        <a:rPr sz="2400" dirty="0">
                          <a:latin typeface="Times New Roman"/>
                          <a:cs typeface="Times New Roman"/>
                        </a:rPr>
                        <a:t>=</a:t>
                      </a:r>
                      <a:r>
                        <a:rPr sz="2400" spc="-20" dirty="0">
                          <a:latin typeface="Times New Roman"/>
                          <a:cs typeface="Times New Roman"/>
                        </a:rPr>
                        <a:t> </a:t>
                      </a:r>
                      <a:r>
                        <a:rPr sz="2400" dirty="0">
                          <a:latin typeface="Times New Roman"/>
                          <a:cs typeface="Times New Roman"/>
                        </a:rPr>
                        <a:t>410</a:t>
                      </a:r>
                      <a:r>
                        <a:rPr sz="2400" spc="-10" dirty="0">
                          <a:latin typeface="Times New Roman"/>
                          <a:cs typeface="Times New Roman"/>
                        </a:rPr>
                        <a:t> </a:t>
                      </a:r>
                      <a:r>
                        <a:rPr sz="2400" dirty="0">
                          <a:latin typeface="Times New Roman"/>
                          <a:cs typeface="Times New Roman"/>
                        </a:rPr>
                        <a:t>г</a:t>
                      </a:r>
                      <a:endParaRPr sz="2400">
                        <a:latin typeface="Times New Roman"/>
                        <a:cs typeface="Times New Roman"/>
                      </a:endParaRPr>
                    </a:p>
                    <a:p>
                      <a:pPr marL="68580">
                        <a:lnSpc>
                          <a:spcPct val="100000"/>
                        </a:lnSpc>
                        <a:spcBef>
                          <a:spcPts val="10"/>
                        </a:spcBef>
                      </a:pPr>
                      <a:r>
                        <a:rPr sz="2400" spc="-10" dirty="0">
                          <a:latin typeface="Symbol"/>
                          <a:cs typeface="Symbol"/>
                        </a:rPr>
                        <a:t></a:t>
                      </a:r>
                      <a:r>
                        <a:rPr sz="2400" spc="-10" dirty="0">
                          <a:latin typeface="Times New Roman"/>
                          <a:cs typeface="Times New Roman"/>
                        </a:rPr>
                        <a:t>(Na</a:t>
                      </a:r>
                      <a:r>
                        <a:rPr sz="2400" spc="-15" baseline="-20833" dirty="0">
                          <a:latin typeface="Times New Roman"/>
                          <a:cs typeface="Times New Roman"/>
                        </a:rPr>
                        <a:t>3</a:t>
                      </a:r>
                      <a:r>
                        <a:rPr sz="2400" spc="-10" dirty="0">
                          <a:latin typeface="Times New Roman"/>
                          <a:cs typeface="Times New Roman"/>
                        </a:rPr>
                        <a:t>PO</a:t>
                      </a:r>
                      <a:r>
                        <a:rPr sz="2400" spc="-15" baseline="-20833" dirty="0">
                          <a:latin typeface="Times New Roman"/>
                          <a:cs typeface="Times New Roman"/>
                        </a:rPr>
                        <a:t>3</a:t>
                      </a:r>
                      <a:r>
                        <a:rPr sz="2400" spc="-10" dirty="0">
                          <a:latin typeface="Times New Roman"/>
                          <a:cs typeface="Times New Roman"/>
                        </a:rPr>
                        <a:t>)</a:t>
                      </a:r>
                      <a:r>
                        <a:rPr sz="2400" spc="35" dirty="0">
                          <a:latin typeface="Times New Roman"/>
                          <a:cs typeface="Times New Roman"/>
                        </a:rPr>
                        <a:t> </a:t>
                      </a:r>
                      <a:r>
                        <a:rPr sz="2400" dirty="0">
                          <a:latin typeface="Times New Roman"/>
                          <a:cs typeface="Times New Roman"/>
                        </a:rPr>
                        <a:t>=</a:t>
                      </a:r>
                      <a:r>
                        <a:rPr sz="2400" spc="-20" dirty="0">
                          <a:latin typeface="Times New Roman"/>
                          <a:cs typeface="Times New Roman"/>
                        </a:rPr>
                        <a:t> </a:t>
                      </a:r>
                      <a:r>
                        <a:rPr sz="2400" dirty="0">
                          <a:latin typeface="Times New Roman"/>
                          <a:cs typeface="Times New Roman"/>
                        </a:rPr>
                        <a:t>0,05</a:t>
                      </a:r>
                      <a:endParaRPr sz="2400">
                        <a:latin typeface="Times New Roman"/>
                        <a:cs typeface="Times New Roman"/>
                      </a:endParaRPr>
                    </a:p>
                    <a:p>
                      <a:pPr marL="68580">
                        <a:lnSpc>
                          <a:spcPts val="2840"/>
                        </a:lnSpc>
                        <a:spcBef>
                          <a:spcPts val="2885"/>
                        </a:spcBef>
                      </a:pPr>
                      <a:r>
                        <a:rPr sz="2400" spc="-5" dirty="0">
                          <a:latin typeface="Symbol"/>
                          <a:cs typeface="Symbol"/>
                        </a:rPr>
                        <a:t></a:t>
                      </a:r>
                      <a:r>
                        <a:rPr sz="2400" spc="-7" baseline="-20833" dirty="0">
                          <a:latin typeface="Times New Roman"/>
                          <a:cs typeface="Times New Roman"/>
                        </a:rPr>
                        <a:t>2</a:t>
                      </a:r>
                      <a:r>
                        <a:rPr sz="2400" spc="-5" dirty="0">
                          <a:latin typeface="Times New Roman"/>
                          <a:cs typeface="Times New Roman"/>
                        </a:rPr>
                        <a:t>(NaCl)</a:t>
                      </a:r>
                      <a:r>
                        <a:rPr sz="2400" spc="10" dirty="0">
                          <a:latin typeface="Times New Roman"/>
                          <a:cs typeface="Times New Roman"/>
                        </a:rPr>
                        <a:t> </a:t>
                      </a:r>
                      <a:r>
                        <a:rPr sz="2400" dirty="0">
                          <a:latin typeface="Times New Roman"/>
                          <a:cs typeface="Times New Roman"/>
                        </a:rPr>
                        <a:t>–</a:t>
                      </a:r>
                      <a:r>
                        <a:rPr sz="2400" spc="-15" dirty="0">
                          <a:latin typeface="Times New Roman"/>
                          <a:cs typeface="Times New Roman"/>
                        </a:rPr>
                        <a:t> </a:t>
                      </a:r>
                      <a:r>
                        <a:rPr sz="2400" dirty="0">
                          <a:latin typeface="Times New Roman"/>
                          <a:cs typeface="Times New Roman"/>
                        </a:rPr>
                        <a:t>?</a:t>
                      </a:r>
                      <a:endParaRPr sz="2400">
                        <a:latin typeface="Times New Roman"/>
                        <a:cs typeface="Times New Roman"/>
                      </a:endParaRPr>
                    </a:p>
                  </a:txBody>
                  <a:tcPr marL="0" marR="0" marT="1905" marB="0">
                    <a:lnL w="12700">
                      <a:solidFill>
                        <a:srgbClr val="FFFFFF"/>
                      </a:solidFill>
                      <a:prstDash val="solid"/>
                    </a:lnL>
                    <a:lnR w="12700">
                      <a:solidFill>
                        <a:srgbClr val="000000"/>
                      </a:solidFill>
                      <a:prstDash val="solid"/>
                    </a:lnR>
                    <a:lnT w="38100">
                      <a:solidFill>
                        <a:srgbClr val="FFFFFF"/>
                      </a:solidFill>
                      <a:prstDash val="solid"/>
                    </a:lnT>
                    <a:lnB w="12700">
                      <a:solidFill>
                        <a:srgbClr val="FFFFFF"/>
                      </a:solidFill>
                      <a:prstDash val="solid"/>
                    </a:lnB>
                  </a:tcPr>
                </a:tc>
                <a:tc>
                  <a:txBody>
                    <a:bodyPr/>
                    <a:lstStyle/>
                    <a:p>
                      <a:pPr marL="69215" marR="791845">
                        <a:lnSpc>
                          <a:spcPts val="2880"/>
                        </a:lnSpc>
                        <a:spcBef>
                          <a:spcPts val="15"/>
                        </a:spcBef>
                      </a:pPr>
                      <a:r>
                        <a:rPr sz="2400" spc="-10" dirty="0">
                          <a:latin typeface="Times New Roman"/>
                          <a:cs typeface="Times New Roman"/>
                        </a:rPr>
                        <a:t>Основные </a:t>
                      </a:r>
                      <a:r>
                        <a:rPr sz="2400" spc="-20" dirty="0">
                          <a:latin typeface="Times New Roman"/>
                          <a:cs typeface="Times New Roman"/>
                        </a:rPr>
                        <a:t>формулы </a:t>
                      </a:r>
                      <a:r>
                        <a:rPr sz="2400" dirty="0">
                          <a:latin typeface="Times New Roman"/>
                          <a:cs typeface="Times New Roman"/>
                        </a:rPr>
                        <a:t>для </a:t>
                      </a:r>
                      <a:r>
                        <a:rPr sz="2400" spc="-585" dirty="0">
                          <a:latin typeface="Times New Roman"/>
                          <a:cs typeface="Times New Roman"/>
                        </a:rPr>
                        <a:t> </a:t>
                      </a:r>
                      <a:r>
                        <a:rPr sz="2400" spc="-5" dirty="0">
                          <a:latin typeface="Times New Roman"/>
                          <a:cs typeface="Times New Roman"/>
                        </a:rPr>
                        <a:t>расчёта:</a:t>
                      </a:r>
                      <a:endParaRPr sz="2400">
                        <a:latin typeface="Times New Roman"/>
                        <a:cs typeface="Times New Roman"/>
                      </a:endParaRPr>
                    </a:p>
                    <a:p>
                      <a:pPr marL="69215">
                        <a:lnSpc>
                          <a:spcPts val="2585"/>
                        </a:lnSpc>
                        <a:spcBef>
                          <a:spcPts val="495"/>
                        </a:spcBef>
                      </a:pPr>
                      <a:r>
                        <a:rPr sz="3600" baseline="13888" dirty="0">
                          <a:latin typeface="Times New Roman"/>
                          <a:cs typeface="Times New Roman"/>
                        </a:rPr>
                        <a:t>n</a:t>
                      </a:r>
                      <a:r>
                        <a:rPr sz="3600" spc="-15" baseline="13888" dirty="0">
                          <a:latin typeface="Times New Roman"/>
                          <a:cs typeface="Times New Roman"/>
                        </a:rPr>
                        <a:t> </a:t>
                      </a:r>
                      <a:r>
                        <a:rPr sz="3600" baseline="13888" dirty="0">
                          <a:latin typeface="Times New Roman"/>
                          <a:cs typeface="Times New Roman"/>
                        </a:rPr>
                        <a:t>=</a:t>
                      </a:r>
                      <a:r>
                        <a:rPr sz="3600" spc="-37" baseline="13888" dirty="0">
                          <a:latin typeface="Times New Roman"/>
                          <a:cs typeface="Times New Roman"/>
                        </a:rPr>
                        <a:t> </a:t>
                      </a:r>
                      <a:r>
                        <a:rPr sz="3600" spc="-22" baseline="13888" dirty="0">
                          <a:latin typeface="Times New Roman"/>
                          <a:cs typeface="Times New Roman"/>
                        </a:rPr>
                        <a:t>m</a:t>
                      </a:r>
                      <a:r>
                        <a:rPr sz="1600" spc="-15" dirty="0">
                          <a:latin typeface="Times New Roman"/>
                          <a:cs typeface="Times New Roman"/>
                        </a:rPr>
                        <a:t>в-ва</a:t>
                      </a:r>
                      <a:r>
                        <a:rPr sz="3600" spc="-22" baseline="13888" dirty="0">
                          <a:latin typeface="Times New Roman"/>
                          <a:cs typeface="Times New Roman"/>
                        </a:rPr>
                        <a:t>/М</a:t>
                      </a:r>
                      <a:r>
                        <a:rPr sz="1600" spc="-15" dirty="0">
                          <a:latin typeface="Times New Roman"/>
                          <a:cs typeface="Times New Roman"/>
                        </a:rPr>
                        <a:t>в-ва</a:t>
                      </a:r>
                      <a:endParaRPr sz="1600">
                        <a:latin typeface="Times New Roman"/>
                        <a:cs typeface="Times New Roman"/>
                      </a:endParaRPr>
                    </a:p>
                    <a:p>
                      <a:pPr marL="69215">
                        <a:lnSpc>
                          <a:spcPts val="2585"/>
                        </a:lnSpc>
                      </a:pPr>
                      <a:r>
                        <a:rPr sz="2400" spc="-5" dirty="0">
                          <a:latin typeface="Times New Roman"/>
                          <a:cs typeface="Times New Roman"/>
                        </a:rPr>
                        <a:t>n</a:t>
                      </a:r>
                      <a:r>
                        <a:rPr sz="2400" spc="-7" baseline="-20833" dirty="0">
                          <a:latin typeface="Times New Roman"/>
                          <a:cs typeface="Times New Roman"/>
                        </a:rPr>
                        <a:t>г</a:t>
                      </a:r>
                      <a:r>
                        <a:rPr sz="2400" spc="284" baseline="-20833" dirty="0">
                          <a:latin typeface="Times New Roman"/>
                          <a:cs typeface="Times New Roman"/>
                        </a:rPr>
                        <a:t> </a:t>
                      </a:r>
                      <a:r>
                        <a:rPr sz="2400" dirty="0">
                          <a:latin typeface="Times New Roman"/>
                          <a:cs typeface="Times New Roman"/>
                        </a:rPr>
                        <a:t>=</a:t>
                      </a:r>
                      <a:r>
                        <a:rPr sz="2400" spc="-60" dirty="0">
                          <a:latin typeface="Times New Roman"/>
                          <a:cs typeface="Times New Roman"/>
                        </a:rPr>
                        <a:t> </a:t>
                      </a:r>
                      <a:r>
                        <a:rPr sz="2400" spc="-5" dirty="0">
                          <a:latin typeface="Times New Roman"/>
                          <a:cs typeface="Times New Roman"/>
                        </a:rPr>
                        <a:t>V</a:t>
                      </a:r>
                      <a:r>
                        <a:rPr sz="2400" spc="-7" baseline="-20833" dirty="0">
                          <a:latin typeface="Times New Roman"/>
                          <a:cs typeface="Times New Roman"/>
                        </a:rPr>
                        <a:t>газ</a:t>
                      </a:r>
                      <a:r>
                        <a:rPr sz="2400" spc="-5" dirty="0">
                          <a:latin typeface="Times New Roman"/>
                          <a:cs typeface="Times New Roman"/>
                        </a:rPr>
                        <a:t>/V</a:t>
                      </a:r>
                      <a:r>
                        <a:rPr sz="2400" spc="-7" baseline="-20833" dirty="0">
                          <a:latin typeface="Times New Roman"/>
                          <a:cs typeface="Times New Roman"/>
                        </a:rPr>
                        <a:t>M</a:t>
                      </a:r>
                      <a:endParaRPr sz="2400" baseline="-20833">
                        <a:latin typeface="Times New Roman"/>
                        <a:cs typeface="Times New Roman"/>
                      </a:endParaRPr>
                    </a:p>
                    <a:p>
                      <a:pPr marL="69215">
                        <a:lnSpc>
                          <a:spcPct val="100000"/>
                        </a:lnSpc>
                        <a:spcBef>
                          <a:spcPts val="600"/>
                        </a:spcBef>
                      </a:pPr>
                      <a:r>
                        <a:rPr sz="3600" baseline="13888" dirty="0">
                          <a:latin typeface="Symbol"/>
                          <a:cs typeface="Symbol"/>
                        </a:rPr>
                        <a:t></a:t>
                      </a:r>
                      <a:r>
                        <a:rPr sz="3600" spc="-30" baseline="13888" dirty="0">
                          <a:latin typeface="Times New Roman"/>
                          <a:cs typeface="Times New Roman"/>
                        </a:rPr>
                        <a:t> </a:t>
                      </a:r>
                      <a:r>
                        <a:rPr sz="3600" baseline="13888" dirty="0">
                          <a:latin typeface="Times New Roman"/>
                          <a:cs typeface="Times New Roman"/>
                        </a:rPr>
                        <a:t>=</a:t>
                      </a:r>
                      <a:r>
                        <a:rPr sz="3600" spc="-15" baseline="13888" dirty="0">
                          <a:latin typeface="Times New Roman"/>
                          <a:cs typeface="Times New Roman"/>
                        </a:rPr>
                        <a:t> m</a:t>
                      </a:r>
                      <a:r>
                        <a:rPr sz="1600" spc="-10" dirty="0">
                          <a:latin typeface="Times New Roman"/>
                          <a:cs typeface="Times New Roman"/>
                        </a:rPr>
                        <a:t>в-ва</a:t>
                      </a:r>
                      <a:r>
                        <a:rPr sz="3600" spc="-15" baseline="13888" dirty="0">
                          <a:latin typeface="Times New Roman"/>
                          <a:cs typeface="Times New Roman"/>
                        </a:rPr>
                        <a:t>/m</a:t>
                      </a:r>
                      <a:r>
                        <a:rPr sz="1600" spc="-10" dirty="0">
                          <a:latin typeface="Times New Roman"/>
                          <a:cs typeface="Times New Roman"/>
                        </a:rPr>
                        <a:t>р-ра</a:t>
                      </a:r>
                      <a:endParaRPr sz="1600">
                        <a:latin typeface="Times New Roman"/>
                        <a:cs typeface="Times New Roman"/>
                      </a:endParaRPr>
                    </a:p>
                  </a:txBody>
                  <a:tcPr marL="0" marR="0" marT="1905" marB="0">
                    <a:lnL w="12700">
                      <a:solidFill>
                        <a:srgbClr val="000000"/>
                      </a:solidFill>
                      <a:prstDash val="solid"/>
                    </a:lnL>
                    <a:lnR w="12700">
                      <a:solidFill>
                        <a:srgbClr val="FFFFFF"/>
                      </a:solidFill>
                      <a:prstDash val="solid"/>
                    </a:lnR>
                    <a:lnT w="38100">
                      <a:solidFill>
                        <a:srgbClr val="FFFFFF"/>
                      </a:solidFill>
                      <a:prstDash val="solid"/>
                    </a:lnT>
                    <a:lnB w="12700">
                      <a:solidFill>
                        <a:srgbClr val="FFFFFF"/>
                      </a:solidFill>
                      <a:prstDash val="solid"/>
                    </a:lnB>
                  </a:tcPr>
                </a:tc>
              </a:tr>
            </a:tbl>
          </a:graphicData>
        </a:graphic>
      </p:graphicFrame>
      <p:sp>
        <p:nvSpPr>
          <p:cNvPr id="3" name="object 3"/>
          <p:cNvSpPr/>
          <p:nvPr/>
        </p:nvSpPr>
        <p:spPr>
          <a:xfrm>
            <a:off x="2006600" y="3297173"/>
            <a:ext cx="304800" cy="701040"/>
          </a:xfrm>
          <a:custGeom>
            <a:avLst/>
            <a:gdLst/>
            <a:ahLst/>
            <a:cxnLst/>
            <a:rect l="l" t="t" r="r" b="b"/>
            <a:pathLst>
              <a:path w="304800" h="701039">
                <a:moveTo>
                  <a:pt x="304800" y="701039"/>
                </a:moveTo>
                <a:lnTo>
                  <a:pt x="245465" y="699053"/>
                </a:lnTo>
                <a:lnTo>
                  <a:pt x="197024" y="693626"/>
                </a:lnTo>
                <a:lnTo>
                  <a:pt x="164371" y="685555"/>
                </a:lnTo>
                <a:lnTo>
                  <a:pt x="152400" y="675639"/>
                </a:lnTo>
                <a:lnTo>
                  <a:pt x="152400" y="375919"/>
                </a:lnTo>
                <a:lnTo>
                  <a:pt x="140428" y="366057"/>
                </a:lnTo>
                <a:lnTo>
                  <a:pt x="107775" y="357981"/>
                </a:lnTo>
                <a:lnTo>
                  <a:pt x="59334" y="352524"/>
                </a:lnTo>
                <a:lnTo>
                  <a:pt x="0" y="350519"/>
                </a:lnTo>
                <a:lnTo>
                  <a:pt x="59334" y="348533"/>
                </a:lnTo>
                <a:lnTo>
                  <a:pt x="107775" y="343106"/>
                </a:lnTo>
                <a:lnTo>
                  <a:pt x="140428" y="335035"/>
                </a:lnTo>
                <a:lnTo>
                  <a:pt x="152400" y="325119"/>
                </a:lnTo>
                <a:lnTo>
                  <a:pt x="152400" y="25399"/>
                </a:lnTo>
                <a:lnTo>
                  <a:pt x="164371" y="15537"/>
                </a:lnTo>
                <a:lnTo>
                  <a:pt x="197024" y="7461"/>
                </a:lnTo>
                <a:lnTo>
                  <a:pt x="245465" y="2004"/>
                </a:lnTo>
                <a:lnTo>
                  <a:pt x="304800" y="0"/>
                </a:lnTo>
              </a:path>
            </a:pathLst>
          </a:custGeom>
          <a:ln w="6350">
            <a:solidFill>
              <a:srgbClr val="5B9BD4"/>
            </a:solidFill>
          </a:ln>
        </p:spPr>
        <p:txBody>
          <a:bodyPr wrap="square" lIns="0" tIns="0" rIns="0" bIns="0" rtlCol="0"/>
          <a:lstStyle/>
          <a:p>
            <a:endParaRPr/>
          </a:p>
        </p:txBody>
      </p:sp>
      <p:sp>
        <p:nvSpPr>
          <p:cNvPr id="4" name="object 4"/>
          <p:cNvSpPr/>
          <p:nvPr/>
        </p:nvSpPr>
        <p:spPr>
          <a:xfrm>
            <a:off x="2102230" y="4443095"/>
            <a:ext cx="304800" cy="588645"/>
          </a:xfrm>
          <a:custGeom>
            <a:avLst/>
            <a:gdLst/>
            <a:ahLst/>
            <a:cxnLst/>
            <a:rect l="l" t="t" r="r" b="b"/>
            <a:pathLst>
              <a:path w="304800" h="588645">
                <a:moveTo>
                  <a:pt x="304800" y="588263"/>
                </a:moveTo>
                <a:lnTo>
                  <a:pt x="245465" y="586277"/>
                </a:lnTo>
                <a:lnTo>
                  <a:pt x="197024" y="580850"/>
                </a:lnTo>
                <a:lnTo>
                  <a:pt x="164371" y="572779"/>
                </a:lnTo>
                <a:lnTo>
                  <a:pt x="152400" y="562863"/>
                </a:lnTo>
                <a:lnTo>
                  <a:pt x="152400" y="319531"/>
                </a:lnTo>
                <a:lnTo>
                  <a:pt x="140428" y="309669"/>
                </a:lnTo>
                <a:lnTo>
                  <a:pt x="107775" y="301593"/>
                </a:lnTo>
                <a:lnTo>
                  <a:pt x="59334" y="296136"/>
                </a:lnTo>
                <a:lnTo>
                  <a:pt x="0" y="294131"/>
                </a:lnTo>
                <a:lnTo>
                  <a:pt x="59334" y="292145"/>
                </a:lnTo>
                <a:lnTo>
                  <a:pt x="107775" y="286718"/>
                </a:lnTo>
                <a:lnTo>
                  <a:pt x="140428" y="278647"/>
                </a:lnTo>
                <a:lnTo>
                  <a:pt x="152400" y="268731"/>
                </a:lnTo>
                <a:lnTo>
                  <a:pt x="152400" y="25399"/>
                </a:lnTo>
                <a:lnTo>
                  <a:pt x="164371" y="15537"/>
                </a:lnTo>
                <a:lnTo>
                  <a:pt x="197024" y="7461"/>
                </a:lnTo>
                <a:lnTo>
                  <a:pt x="245465" y="2004"/>
                </a:lnTo>
                <a:lnTo>
                  <a:pt x="304800" y="0"/>
                </a:lnTo>
              </a:path>
            </a:pathLst>
          </a:custGeom>
          <a:ln w="6350">
            <a:solidFill>
              <a:srgbClr val="5B9BD4"/>
            </a:solidFill>
          </a:ln>
        </p:spPr>
        <p:txBody>
          <a:bodyPr wrap="square" lIns="0" tIns="0" rIns="0" bIns="0" rtlCol="0"/>
          <a:lstStyle/>
          <a:p>
            <a:endParaRPr/>
          </a:p>
        </p:txBody>
      </p:sp>
      <p:sp>
        <p:nvSpPr>
          <p:cNvPr id="5" name="object 5"/>
          <p:cNvSpPr txBox="1">
            <a:spLocks noGrp="1"/>
          </p:cNvSpPr>
          <p:nvPr>
            <p:ph type="title"/>
          </p:nvPr>
        </p:nvSpPr>
        <p:spPr>
          <a:xfrm>
            <a:off x="1007160" y="8635"/>
            <a:ext cx="9011285" cy="1854835"/>
          </a:xfrm>
          <a:prstGeom prst="rect">
            <a:avLst/>
          </a:prstGeom>
        </p:spPr>
        <p:txBody>
          <a:bodyPr vert="horz" wrap="square" lIns="0" tIns="12700" rIns="0" bIns="0" rtlCol="0">
            <a:spAutoFit/>
          </a:bodyPr>
          <a:lstStyle/>
          <a:p>
            <a:pPr marL="12700" marR="5080">
              <a:lnSpc>
                <a:spcPct val="100000"/>
              </a:lnSpc>
              <a:spcBef>
                <a:spcPts val="100"/>
              </a:spcBef>
            </a:pPr>
            <a:r>
              <a:rPr sz="2400" b="1" dirty="0">
                <a:solidFill>
                  <a:srgbClr val="000000"/>
                </a:solidFill>
                <a:latin typeface="Times New Roman"/>
                <a:cs typeface="Times New Roman"/>
              </a:rPr>
              <a:t>Пример 7. </a:t>
            </a:r>
            <a:r>
              <a:rPr sz="2400" spc="10" dirty="0">
                <a:solidFill>
                  <a:srgbClr val="000000"/>
                </a:solidFill>
                <a:latin typeface="Times New Roman"/>
                <a:cs typeface="Times New Roman"/>
              </a:rPr>
              <a:t>Смесь </a:t>
            </a:r>
            <a:r>
              <a:rPr sz="2400" spc="-15" dirty="0">
                <a:solidFill>
                  <a:srgbClr val="000000"/>
                </a:solidFill>
                <a:latin typeface="Times New Roman"/>
                <a:cs typeface="Times New Roman"/>
              </a:rPr>
              <a:t>оксида </a:t>
            </a:r>
            <a:r>
              <a:rPr sz="2400" spc="-5" dirty="0">
                <a:solidFill>
                  <a:srgbClr val="000000"/>
                </a:solidFill>
                <a:latin typeface="Times New Roman"/>
                <a:cs typeface="Times New Roman"/>
              </a:rPr>
              <a:t>лития </a:t>
            </a:r>
            <a:r>
              <a:rPr sz="2400" dirty="0">
                <a:solidFill>
                  <a:srgbClr val="000000"/>
                </a:solidFill>
                <a:latin typeface="Times New Roman"/>
                <a:cs typeface="Times New Roman"/>
              </a:rPr>
              <a:t>и нитрида </a:t>
            </a:r>
            <a:r>
              <a:rPr sz="2400" spc="-5" dirty="0">
                <a:solidFill>
                  <a:srgbClr val="000000"/>
                </a:solidFill>
                <a:latin typeface="Times New Roman"/>
                <a:cs typeface="Times New Roman"/>
              </a:rPr>
              <a:t>лития </a:t>
            </a:r>
            <a:r>
              <a:rPr sz="2400" dirty="0">
                <a:solidFill>
                  <a:srgbClr val="000000"/>
                </a:solidFill>
                <a:latin typeface="Times New Roman"/>
                <a:cs typeface="Times New Roman"/>
              </a:rPr>
              <a:t>с </a:t>
            </a:r>
            <a:r>
              <a:rPr sz="2400" spc="-5" dirty="0">
                <a:solidFill>
                  <a:srgbClr val="000000"/>
                </a:solidFill>
                <a:latin typeface="Times New Roman"/>
                <a:cs typeface="Times New Roman"/>
              </a:rPr>
              <a:t>массовой </a:t>
            </a:r>
            <a:r>
              <a:rPr sz="2400" spc="-10" dirty="0">
                <a:solidFill>
                  <a:srgbClr val="000000"/>
                </a:solidFill>
                <a:latin typeface="Times New Roman"/>
                <a:cs typeface="Times New Roman"/>
              </a:rPr>
              <a:t>долей </a:t>
            </a:r>
            <a:r>
              <a:rPr sz="2400" spc="-5" dirty="0">
                <a:solidFill>
                  <a:srgbClr val="000000"/>
                </a:solidFill>
                <a:latin typeface="Times New Roman"/>
                <a:cs typeface="Times New Roman"/>
              </a:rPr>
              <a:t> </a:t>
            </a:r>
            <a:r>
              <a:rPr sz="2400" spc="-30" dirty="0">
                <a:solidFill>
                  <a:srgbClr val="000000"/>
                </a:solidFill>
                <a:latin typeface="Times New Roman"/>
                <a:cs typeface="Times New Roman"/>
              </a:rPr>
              <a:t>атомов</a:t>
            </a:r>
            <a:r>
              <a:rPr sz="2400" spc="10" dirty="0">
                <a:solidFill>
                  <a:srgbClr val="000000"/>
                </a:solidFill>
                <a:latin typeface="Times New Roman"/>
                <a:cs typeface="Times New Roman"/>
              </a:rPr>
              <a:t> </a:t>
            </a:r>
            <a:r>
              <a:rPr sz="2400" spc="-5" dirty="0">
                <a:solidFill>
                  <a:srgbClr val="000000"/>
                </a:solidFill>
                <a:latin typeface="Times New Roman"/>
                <a:cs typeface="Times New Roman"/>
              </a:rPr>
              <a:t>лития</a:t>
            </a:r>
            <a:r>
              <a:rPr sz="2400" spc="5" dirty="0">
                <a:solidFill>
                  <a:srgbClr val="000000"/>
                </a:solidFill>
                <a:latin typeface="Times New Roman"/>
                <a:cs typeface="Times New Roman"/>
              </a:rPr>
              <a:t> </a:t>
            </a:r>
            <a:r>
              <a:rPr sz="2400" dirty="0">
                <a:solidFill>
                  <a:srgbClr val="000000"/>
                </a:solidFill>
                <a:latin typeface="Times New Roman"/>
                <a:cs typeface="Times New Roman"/>
              </a:rPr>
              <a:t>56%, </a:t>
            </a:r>
            <a:r>
              <a:rPr sz="2400" spc="-5" dirty="0">
                <a:solidFill>
                  <a:srgbClr val="000000"/>
                </a:solidFill>
                <a:latin typeface="Times New Roman"/>
                <a:cs typeface="Times New Roman"/>
              </a:rPr>
              <a:t>растворили</a:t>
            </a:r>
            <a:r>
              <a:rPr sz="2400" spc="5" dirty="0">
                <a:solidFill>
                  <a:srgbClr val="000000"/>
                </a:solidFill>
                <a:latin typeface="Times New Roman"/>
                <a:cs typeface="Times New Roman"/>
              </a:rPr>
              <a:t> </a:t>
            </a:r>
            <a:r>
              <a:rPr sz="2400" dirty="0">
                <a:solidFill>
                  <a:srgbClr val="000000"/>
                </a:solidFill>
                <a:latin typeface="Times New Roman"/>
                <a:cs typeface="Times New Roman"/>
              </a:rPr>
              <a:t>в</a:t>
            </a:r>
            <a:r>
              <a:rPr sz="2400" spc="5" dirty="0">
                <a:solidFill>
                  <a:srgbClr val="000000"/>
                </a:solidFill>
                <a:latin typeface="Times New Roman"/>
                <a:cs typeface="Times New Roman"/>
              </a:rPr>
              <a:t> </a:t>
            </a:r>
            <a:r>
              <a:rPr sz="2400" dirty="0">
                <a:solidFill>
                  <a:srgbClr val="000000"/>
                </a:solidFill>
                <a:latin typeface="Times New Roman"/>
                <a:cs typeface="Times New Roman"/>
              </a:rPr>
              <a:t>365 г 20% </a:t>
            </a:r>
            <a:r>
              <a:rPr sz="2400" spc="-10" dirty="0">
                <a:solidFill>
                  <a:srgbClr val="000000"/>
                </a:solidFill>
                <a:latin typeface="Times New Roman"/>
                <a:cs typeface="Times New Roman"/>
              </a:rPr>
              <a:t>соляной</a:t>
            </a:r>
            <a:r>
              <a:rPr sz="2400" spc="-5" dirty="0">
                <a:solidFill>
                  <a:srgbClr val="000000"/>
                </a:solidFill>
                <a:latin typeface="Times New Roman"/>
                <a:cs typeface="Times New Roman"/>
              </a:rPr>
              <a:t> </a:t>
            </a:r>
            <a:r>
              <a:rPr sz="2400" spc="-10" dirty="0">
                <a:solidFill>
                  <a:srgbClr val="000000"/>
                </a:solidFill>
                <a:latin typeface="Times New Roman"/>
                <a:cs typeface="Times New Roman"/>
              </a:rPr>
              <a:t>кислоты,</a:t>
            </a:r>
            <a:r>
              <a:rPr sz="2400" spc="5" dirty="0">
                <a:solidFill>
                  <a:srgbClr val="000000"/>
                </a:solidFill>
                <a:latin typeface="Times New Roman"/>
                <a:cs typeface="Times New Roman"/>
              </a:rPr>
              <a:t> </a:t>
            </a:r>
            <a:r>
              <a:rPr sz="2400" spc="-5" dirty="0">
                <a:solidFill>
                  <a:srgbClr val="000000"/>
                </a:solidFill>
                <a:latin typeface="Times New Roman"/>
                <a:cs typeface="Times New Roman"/>
              </a:rPr>
              <a:t>причём </a:t>
            </a:r>
            <a:r>
              <a:rPr sz="2400" spc="-585" dirty="0">
                <a:solidFill>
                  <a:srgbClr val="000000"/>
                </a:solidFill>
                <a:latin typeface="Times New Roman"/>
                <a:cs typeface="Times New Roman"/>
              </a:rPr>
              <a:t> </a:t>
            </a:r>
            <a:r>
              <a:rPr sz="2400" dirty="0">
                <a:solidFill>
                  <a:srgbClr val="000000"/>
                </a:solidFill>
                <a:latin typeface="Times New Roman"/>
                <a:cs typeface="Times New Roman"/>
              </a:rPr>
              <a:t>все</a:t>
            </a:r>
            <a:r>
              <a:rPr sz="2400" spc="-5" dirty="0">
                <a:solidFill>
                  <a:srgbClr val="000000"/>
                </a:solidFill>
                <a:latin typeface="Times New Roman"/>
                <a:cs typeface="Times New Roman"/>
              </a:rPr>
              <a:t> </a:t>
            </a:r>
            <a:r>
              <a:rPr sz="2400" dirty="0">
                <a:solidFill>
                  <a:srgbClr val="000000"/>
                </a:solidFill>
                <a:latin typeface="Times New Roman"/>
                <a:cs typeface="Times New Roman"/>
              </a:rPr>
              <a:t>вещества</a:t>
            </a:r>
            <a:r>
              <a:rPr sz="2400" spc="10" dirty="0">
                <a:solidFill>
                  <a:srgbClr val="000000"/>
                </a:solidFill>
                <a:latin typeface="Times New Roman"/>
                <a:cs typeface="Times New Roman"/>
              </a:rPr>
              <a:t> </a:t>
            </a:r>
            <a:r>
              <a:rPr sz="2400" dirty="0">
                <a:solidFill>
                  <a:srgbClr val="000000"/>
                </a:solidFill>
                <a:latin typeface="Times New Roman"/>
                <a:cs typeface="Times New Roman"/>
              </a:rPr>
              <a:t>полностью </a:t>
            </a:r>
            <a:r>
              <a:rPr sz="2400" spc="-5" dirty="0">
                <a:solidFill>
                  <a:srgbClr val="000000"/>
                </a:solidFill>
                <a:latin typeface="Times New Roman"/>
                <a:cs typeface="Times New Roman"/>
              </a:rPr>
              <a:t>прореагировали.</a:t>
            </a:r>
            <a:r>
              <a:rPr sz="2400" spc="20" dirty="0">
                <a:solidFill>
                  <a:srgbClr val="000000"/>
                </a:solidFill>
                <a:latin typeface="Times New Roman"/>
                <a:cs typeface="Times New Roman"/>
              </a:rPr>
              <a:t> </a:t>
            </a:r>
            <a:r>
              <a:rPr sz="2400" spc="-15" dirty="0">
                <a:solidFill>
                  <a:srgbClr val="000000"/>
                </a:solidFill>
                <a:latin typeface="Times New Roman"/>
                <a:cs typeface="Times New Roman"/>
              </a:rPr>
              <a:t>Затем</a:t>
            </a:r>
            <a:r>
              <a:rPr sz="2400" spc="-10" dirty="0">
                <a:solidFill>
                  <a:srgbClr val="000000"/>
                </a:solidFill>
                <a:latin typeface="Times New Roman"/>
                <a:cs typeface="Times New Roman"/>
              </a:rPr>
              <a:t> </a:t>
            </a:r>
            <a:r>
              <a:rPr sz="2400" dirty="0">
                <a:solidFill>
                  <a:srgbClr val="000000"/>
                </a:solidFill>
                <a:latin typeface="Times New Roman"/>
                <a:cs typeface="Times New Roman"/>
              </a:rPr>
              <a:t>к </a:t>
            </a:r>
            <a:r>
              <a:rPr sz="2400" spc="-5" dirty="0">
                <a:solidFill>
                  <a:srgbClr val="000000"/>
                </a:solidFill>
                <a:latin typeface="Times New Roman"/>
                <a:cs typeface="Times New Roman"/>
              </a:rPr>
              <a:t>образовавшемуся </a:t>
            </a:r>
            <a:r>
              <a:rPr sz="2400" dirty="0">
                <a:solidFill>
                  <a:srgbClr val="000000"/>
                </a:solidFill>
                <a:latin typeface="Times New Roman"/>
                <a:cs typeface="Times New Roman"/>
              </a:rPr>
              <a:t> </a:t>
            </a:r>
            <a:r>
              <a:rPr sz="2400" spc="-10" dirty="0">
                <a:solidFill>
                  <a:srgbClr val="000000"/>
                </a:solidFill>
                <a:latin typeface="Times New Roman"/>
                <a:cs typeface="Times New Roman"/>
              </a:rPr>
              <a:t>раствору </a:t>
            </a:r>
            <a:r>
              <a:rPr sz="2400" dirty="0">
                <a:solidFill>
                  <a:srgbClr val="000000"/>
                </a:solidFill>
                <a:latin typeface="Times New Roman"/>
                <a:cs typeface="Times New Roman"/>
              </a:rPr>
              <a:t>добавили </a:t>
            </a:r>
            <a:r>
              <a:rPr sz="2400" spc="-5" dirty="0">
                <a:solidFill>
                  <a:srgbClr val="000000"/>
                </a:solidFill>
                <a:latin typeface="Times New Roman"/>
                <a:cs typeface="Times New Roman"/>
              </a:rPr>
              <a:t>410 </a:t>
            </a:r>
            <a:r>
              <a:rPr sz="2400" dirty="0">
                <a:solidFill>
                  <a:srgbClr val="000000"/>
                </a:solidFill>
                <a:latin typeface="Times New Roman"/>
                <a:cs typeface="Times New Roman"/>
              </a:rPr>
              <a:t>г 20% </a:t>
            </a:r>
            <a:r>
              <a:rPr sz="2400" spc="-5" dirty="0">
                <a:solidFill>
                  <a:srgbClr val="000000"/>
                </a:solidFill>
                <a:latin typeface="Times New Roman"/>
                <a:cs typeface="Times New Roman"/>
              </a:rPr>
              <a:t>раствора </a:t>
            </a:r>
            <a:r>
              <a:rPr sz="2400" spc="5" dirty="0">
                <a:solidFill>
                  <a:srgbClr val="000000"/>
                </a:solidFill>
                <a:latin typeface="Times New Roman"/>
                <a:cs typeface="Times New Roman"/>
              </a:rPr>
              <a:t>фосфата </a:t>
            </a:r>
            <a:r>
              <a:rPr sz="2400" spc="-10" dirty="0">
                <a:solidFill>
                  <a:srgbClr val="000000"/>
                </a:solidFill>
                <a:latin typeface="Times New Roman"/>
                <a:cs typeface="Times New Roman"/>
              </a:rPr>
              <a:t>натрия. </a:t>
            </a:r>
            <a:r>
              <a:rPr sz="2400" spc="-5" dirty="0">
                <a:solidFill>
                  <a:srgbClr val="000000"/>
                </a:solidFill>
                <a:latin typeface="Times New Roman"/>
                <a:cs typeface="Times New Roman"/>
              </a:rPr>
              <a:t>Найдите </a:t>
            </a:r>
            <a:r>
              <a:rPr sz="2400" dirty="0">
                <a:solidFill>
                  <a:srgbClr val="000000"/>
                </a:solidFill>
                <a:latin typeface="Times New Roman"/>
                <a:cs typeface="Times New Roman"/>
              </a:rPr>
              <a:t> </a:t>
            </a:r>
            <a:r>
              <a:rPr sz="2400" spc="-10" dirty="0">
                <a:solidFill>
                  <a:srgbClr val="000000"/>
                </a:solidFill>
                <a:latin typeface="Times New Roman"/>
                <a:cs typeface="Times New Roman"/>
              </a:rPr>
              <a:t>массовую</a:t>
            </a:r>
            <a:r>
              <a:rPr sz="2400" spc="-50" dirty="0">
                <a:solidFill>
                  <a:srgbClr val="000000"/>
                </a:solidFill>
                <a:latin typeface="Times New Roman"/>
                <a:cs typeface="Times New Roman"/>
              </a:rPr>
              <a:t> </a:t>
            </a:r>
            <a:r>
              <a:rPr sz="2400" spc="-10" dirty="0">
                <a:solidFill>
                  <a:srgbClr val="000000"/>
                </a:solidFill>
                <a:latin typeface="Times New Roman"/>
                <a:cs typeface="Times New Roman"/>
              </a:rPr>
              <a:t>долю</a:t>
            </a:r>
            <a:r>
              <a:rPr sz="2400" spc="5" dirty="0">
                <a:solidFill>
                  <a:srgbClr val="000000"/>
                </a:solidFill>
                <a:latin typeface="Times New Roman"/>
                <a:cs typeface="Times New Roman"/>
              </a:rPr>
              <a:t> </a:t>
            </a:r>
            <a:r>
              <a:rPr sz="2400" dirty="0">
                <a:solidFill>
                  <a:srgbClr val="000000"/>
                </a:solidFill>
                <a:latin typeface="Times New Roman"/>
                <a:cs typeface="Times New Roman"/>
              </a:rPr>
              <a:t>хлорида </a:t>
            </a:r>
            <a:r>
              <a:rPr sz="2400" spc="-10" dirty="0">
                <a:solidFill>
                  <a:srgbClr val="000000"/>
                </a:solidFill>
                <a:latin typeface="Times New Roman"/>
                <a:cs typeface="Times New Roman"/>
              </a:rPr>
              <a:t>натрия</a:t>
            </a:r>
            <a:r>
              <a:rPr sz="2400" dirty="0">
                <a:solidFill>
                  <a:srgbClr val="000000"/>
                </a:solidFill>
                <a:latin typeface="Times New Roman"/>
                <a:cs typeface="Times New Roman"/>
              </a:rPr>
              <a:t> в</a:t>
            </a:r>
            <a:r>
              <a:rPr sz="2400" spc="-10" dirty="0">
                <a:solidFill>
                  <a:srgbClr val="000000"/>
                </a:solidFill>
                <a:latin typeface="Times New Roman"/>
                <a:cs typeface="Times New Roman"/>
              </a:rPr>
              <a:t> </a:t>
            </a:r>
            <a:r>
              <a:rPr sz="2400" spc="-30" dirty="0">
                <a:solidFill>
                  <a:srgbClr val="000000"/>
                </a:solidFill>
                <a:latin typeface="Times New Roman"/>
                <a:cs typeface="Times New Roman"/>
              </a:rPr>
              <a:t>конечном</a:t>
            </a:r>
            <a:r>
              <a:rPr sz="2400" dirty="0">
                <a:solidFill>
                  <a:srgbClr val="000000"/>
                </a:solidFill>
                <a:latin typeface="Times New Roman"/>
                <a:cs typeface="Times New Roman"/>
              </a:rPr>
              <a:t> </a:t>
            </a:r>
            <a:r>
              <a:rPr sz="2400" spc="-5" dirty="0">
                <a:solidFill>
                  <a:srgbClr val="000000"/>
                </a:solidFill>
                <a:latin typeface="Times New Roman"/>
                <a:cs typeface="Times New Roman"/>
              </a:rPr>
              <a:t>растворе.</a:t>
            </a:r>
            <a:endParaRPr sz="2400">
              <a:latin typeface="Times New Roman"/>
              <a:cs typeface="Times New Roman"/>
            </a:endParaRPr>
          </a:p>
        </p:txBody>
      </p:sp>
      <p:sp>
        <p:nvSpPr>
          <p:cNvPr id="6" name="object 6"/>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63</a:t>
            </a:fld>
            <a:endParaRPr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300352" y="7112"/>
            <a:ext cx="9525000" cy="3224530"/>
          </a:xfrm>
          <a:prstGeom prst="rect">
            <a:avLst/>
          </a:prstGeom>
        </p:spPr>
        <p:txBody>
          <a:bodyPr vert="horz" wrap="square" lIns="0" tIns="12065" rIns="0" bIns="0" rtlCol="0">
            <a:spAutoFit/>
          </a:bodyPr>
          <a:lstStyle/>
          <a:p>
            <a:pPr marL="79375" marR="5080">
              <a:lnSpc>
                <a:spcPct val="100000"/>
              </a:lnSpc>
              <a:spcBef>
                <a:spcPts val="95"/>
              </a:spcBef>
            </a:pPr>
            <a:r>
              <a:rPr sz="1600" b="1" spc="-5" dirty="0">
                <a:latin typeface="Calibri"/>
                <a:cs typeface="Calibri"/>
              </a:rPr>
              <a:t>Пример</a:t>
            </a:r>
            <a:r>
              <a:rPr sz="1600" b="1" spc="55" dirty="0">
                <a:latin typeface="Calibri"/>
                <a:cs typeface="Calibri"/>
              </a:rPr>
              <a:t> </a:t>
            </a:r>
            <a:r>
              <a:rPr sz="1600" b="1" spc="-5" dirty="0">
                <a:latin typeface="Calibri"/>
                <a:cs typeface="Calibri"/>
              </a:rPr>
              <a:t>7.</a:t>
            </a:r>
            <a:r>
              <a:rPr sz="1600" b="1" spc="35" dirty="0">
                <a:latin typeface="Calibri"/>
                <a:cs typeface="Calibri"/>
              </a:rPr>
              <a:t> </a:t>
            </a:r>
            <a:r>
              <a:rPr sz="1600" spc="-10" dirty="0">
                <a:latin typeface="Calibri"/>
                <a:cs typeface="Calibri"/>
              </a:rPr>
              <a:t>Смесь</a:t>
            </a:r>
            <a:r>
              <a:rPr sz="1600" spc="50" dirty="0">
                <a:latin typeface="Calibri"/>
                <a:cs typeface="Calibri"/>
              </a:rPr>
              <a:t> </a:t>
            </a:r>
            <a:r>
              <a:rPr sz="1600" spc="-10" dirty="0">
                <a:latin typeface="Calibri"/>
                <a:cs typeface="Calibri"/>
              </a:rPr>
              <a:t>оксида</a:t>
            </a:r>
            <a:r>
              <a:rPr sz="1600" spc="35" dirty="0">
                <a:latin typeface="Calibri"/>
                <a:cs typeface="Calibri"/>
              </a:rPr>
              <a:t> </a:t>
            </a:r>
            <a:r>
              <a:rPr sz="1600" spc="-5" dirty="0">
                <a:latin typeface="Calibri"/>
                <a:cs typeface="Calibri"/>
              </a:rPr>
              <a:t>лития</a:t>
            </a:r>
            <a:r>
              <a:rPr sz="1600" spc="40" dirty="0">
                <a:latin typeface="Calibri"/>
                <a:cs typeface="Calibri"/>
              </a:rPr>
              <a:t> </a:t>
            </a:r>
            <a:r>
              <a:rPr sz="1600" spc="-5" dirty="0">
                <a:latin typeface="Calibri"/>
                <a:cs typeface="Calibri"/>
              </a:rPr>
              <a:t>и</a:t>
            </a:r>
            <a:r>
              <a:rPr sz="1600" spc="40" dirty="0">
                <a:latin typeface="Calibri"/>
                <a:cs typeface="Calibri"/>
              </a:rPr>
              <a:t> </a:t>
            </a:r>
            <a:r>
              <a:rPr sz="1600" spc="-5" dirty="0">
                <a:latin typeface="Calibri"/>
                <a:cs typeface="Calibri"/>
              </a:rPr>
              <a:t>нитрида</a:t>
            </a:r>
            <a:r>
              <a:rPr sz="1600" spc="25" dirty="0">
                <a:latin typeface="Calibri"/>
                <a:cs typeface="Calibri"/>
              </a:rPr>
              <a:t> </a:t>
            </a:r>
            <a:r>
              <a:rPr sz="1600" spc="-5" dirty="0">
                <a:latin typeface="Calibri"/>
                <a:cs typeface="Calibri"/>
              </a:rPr>
              <a:t>лития</a:t>
            </a:r>
            <a:r>
              <a:rPr sz="1600" spc="50" dirty="0">
                <a:latin typeface="Calibri"/>
                <a:cs typeface="Calibri"/>
              </a:rPr>
              <a:t> </a:t>
            </a:r>
            <a:r>
              <a:rPr sz="1600" spc="-5" dirty="0">
                <a:latin typeface="Calibri"/>
                <a:cs typeface="Calibri"/>
              </a:rPr>
              <a:t>с</a:t>
            </a:r>
            <a:r>
              <a:rPr sz="1600" spc="35" dirty="0">
                <a:latin typeface="Calibri"/>
                <a:cs typeface="Calibri"/>
              </a:rPr>
              <a:t> </a:t>
            </a:r>
            <a:r>
              <a:rPr sz="1600" spc="-10" dirty="0">
                <a:latin typeface="Calibri"/>
                <a:cs typeface="Calibri"/>
              </a:rPr>
              <a:t>массовой</a:t>
            </a:r>
            <a:r>
              <a:rPr sz="1600" spc="60" dirty="0">
                <a:latin typeface="Calibri"/>
                <a:cs typeface="Calibri"/>
              </a:rPr>
              <a:t> </a:t>
            </a:r>
            <a:r>
              <a:rPr sz="1600" spc="-15" dirty="0">
                <a:latin typeface="Calibri"/>
                <a:cs typeface="Calibri"/>
              </a:rPr>
              <a:t>долей</a:t>
            </a:r>
            <a:r>
              <a:rPr sz="1600" spc="45" dirty="0">
                <a:latin typeface="Calibri"/>
                <a:cs typeface="Calibri"/>
              </a:rPr>
              <a:t> </a:t>
            </a:r>
            <a:r>
              <a:rPr sz="1600" spc="-5" dirty="0">
                <a:latin typeface="Calibri"/>
                <a:cs typeface="Calibri"/>
              </a:rPr>
              <a:t>атомов</a:t>
            </a:r>
            <a:r>
              <a:rPr sz="1600" spc="45" dirty="0">
                <a:latin typeface="Calibri"/>
                <a:cs typeface="Calibri"/>
              </a:rPr>
              <a:t> </a:t>
            </a:r>
            <a:r>
              <a:rPr sz="1600" spc="-5" dirty="0">
                <a:latin typeface="Calibri"/>
                <a:cs typeface="Calibri"/>
              </a:rPr>
              <a:t>лития</a:t>
            </a:r>
            <a:r>
              <a:rPr sz="1600" spc="40" dirty="0">
                <a:latin typeface="Calibri"/>
                <a:cs typeface="Calibri"/>
              </a:rPr>
              <a:t> </a:t>
            </a:r>
            <a:r>
              <a:rPr sz="1600" spc="-10" dirty="0">
                <a:latin typeface="Calibri"/>
                <a:cs typeface="Calibri"/>
              </a:rPr>
              <a:t>56%,</a:t>
            </a:r>
            <a:r>
              <a:rPr sz="1600" spc="65" dirty="0">
                <a:latin typeface="Calibri"/>
                <a:cs typeface="Calibri"/>
              </a:rPr>
              <a:t> </a:t>
            </a:r>
            <a:r>
              <a:rPr sz="1600" spc="-5" dirty="0">
                <a:latin typeface="Calibri"/>
                <a:cs typeface="Calibri"/>
              </a:rPr>
              <a:t>растворили</a:t>
            </a:r>
            <a:r>
              <a:rPr sz="1600" spc="25" dirty="0">
                <a:latin typeface="Calibri"/>
                <a:cs typeface="Calibri"/>
              </a:rPr>
              <a:t> </a:t>
            </a:r>
            <a:r>
              <a:rPr sz="1600" spc="-5" dirty="0">
                <a:latin typeface="Calibri"/>
                <a:cs typeface="Calibri"/>
              </a:rPr>
              <a:t>в</a:t>
            </a:r>
            <a:r>
              <a:rPr sz="1600" spc="35" dirty="0">
                <a:latin typeface="Calibri"/>
                <a:cs typeface="Calibri"/>
              </a:rPr>
              <a:t> </a:t>
            </a:r>
            <a:r>
              <a:rPr sz="1600" spc="-10" dirty="0">
                <a:latin typeface="Calibri"/>
                <a:cs typeface="Calibri"/>
              </a:rPr>
              <a:t>365</a:t>
            </a:r>
            <a:r>
              <a:rPr sz="1600" spc="55" dirty="0">
                <a:latin typeface="Calibri"/>
                <a:cs typeface="Calibri"/>
              </a:rPr>
              <a:t> </a:t>
            </a:r>
            <a:r>
              <a:rPr sz="1600" spc="-5" dirty="0">
                <a:latin typeface="Calibri"/>
                <a:cs typeface="Calibri"/>
              </a:rPr>
              <a:t>г </a:t>
            </a:r>
            <a:r>
              <a:rPr sz="1600" dirty="0">
                <a:latin typeface="Calibri"/>
                <a:cs typeface="Calibri"/>
              </a:rPr>
              <a:t> </a:t>
            </a:r>
            <a:r>
              <a:rPr sz="1600" spc="-10" dirty="0">
                <a:latin typeface="Calibri"/>
                <a:cs typeface="Calibri"/>
              </a:rPr>
              <a:t>20%</a:t>
            </a:r>
            <a:r>
              <a:rPr sz="1600" spc="25" dirty="0">
                <a:latin typeface="Calibri"/>
                <a:cs typeface="Calibri"/>
              </a:rPr>
              <a:t> </a:t>
            </a:r>
            <a:r>
              <a:rPr sz="1600" spc="-10" dirty="0">
                <a:latin typeface="Calibri"/>
                <a:cs typeface="Calibri"/>
              </a:rPr>
              <a:t>соляной</a:t>
            </a:r>
            <a:r>
              <a:rPr sz="1600" spc="25" dirty="0">
                <a:latin typeface="Calibri"/>
                <a:cs typeface="Calibri"/>
              </a:rPr>
              <a:t> </a:t>
            </a:r>
            <a:r>
              <a:rPr sz="1600" spc="-5" dirty="0">
                <a:latin typeface="Calibri"/>
                <a:cs typeface="Calibri"/>
              </a:rPr>
              <a:t>кислоты,</a:t>
            </a:r>
            <a:r>
              <a:rPr sz="1600" spc="10" dirty="0">
                <a:latin typeface="Calibri"/>
                <a:cs typeface="Calibri"/>
              </a:rPr>
              <a:t> </a:t>
            </a:r>
            <a:r>
              <a:rPr sz="1600" spc="-10" dirty="0">
                <a:latin typeface="Calibri"/>
                <a:cs typeface="Calibri"/>
              </a:rPr>
              <a:t>причём</a:t>
            </a:r>
            <a:r>
              <a:rPr sz="1600" spc="35" dirty="0">
                <a:latin typeface="Calibri"/>
                <a:cs typeface="Calibri"/>
              </a:rPr>
              <a:t> </a:t>
            </a:r>
            <a:r>
              <a:rPr sz="1600" spc="-5" dirty="0">
                <a:latin typeface="Calibri"/>
                <a:cs typeface="Calibri"/>
              </a:rPr>
              <a:t>все</a:t>
            </a:r>
            <a:r>
              <a:rPr sz="1600" spc="15" dirty="0">
                <a:latin typeface="Calibri"/>
                <a:cs typeface="Calibri"/>
              </a:rPr>
              <a:t> </a:t>
            </a:r>
            <a:r>
              <a:rPr sz="1600" spc="-5" dirty="0">
                <a:latin typeface="Calibri"/>
                <a:cs typeface="Calibri"/>
              </a:rPr>
              <a:t>вещества</a:t>
            </a:r>
            <a:r>
              <a:rPr sz="1600" spc="10" dirty="0">
                <a:latin typeface="Calibri"/>
                <a:cs typeface="Calibri"/>
              </a:rPr>
              <a:t> </a:t>
            </a:r>
            <a:r>
              <a:rPr sz="1600" spc="-10" dirty="0">
                <a:latin typeface="Calibri"/>
                <a:cs typeface="Calibri"/>
              </a:rPr>
              <a:t>полностью</a:t>
            </a:r>
            <a:r>
              <a:rPr sz="1600" spc="25" dirty="0">
                <a:latin typeface="Calibri"/>
                <a:cs typeface="Calibri"/>
              </a:rPr>
              <a:t> </a:t>
            </a:r>
            <a:r>
              <a:rPr sz="1600" spc="-5" dirty="0">
                <a:latin typeface="Calibri"/>
                <a:cs typeface="Calibri"/>
              </a:rPr>
              <a:t>прореагировали.</a:t>
            </a:r>
            <a:r>
              <a:rPr sz="1600" spc="5" dirty="0">
                <a:latin typeface="Calibri"/>
                <a:cs typeface="Calibri"/>
              </a:rPr>
              <a:t> </a:t>
            </a:r>
            <a:r>
              <a:rPr sz="1600" spc="-10" dirty="0">
                <a:latin typeface="Calibri"/>
                <a:cs typeface="Calibri"/>
              </a:rPr>
              <a:t>Затем</a:t>
            </a:r>
            <a:r>
              <a:rPr sz="1600" spc="30" dirty="0">
                <a:latin typeface="Calibri"/>
                <a:cs typeface="Calibri"/>
              </a:rPr>
              <a:t> </a:t>
            </a:r>
            <a:r>
              <a:rPr sz="1600" spc="-5" dirty="0">
                <a:latin typeface="Calibri"/>
                <a:cs typeface="Calibri"/>
              </a:rPr>
              <a:t>к </a:t>
            </a:r>
            <a:r>
              <a:rPr sz="1600" spc="-10" dirty="0">
                <a:latin typeface="Calibri"/>
                <a:cs typeface="Calibri"/>
              </a:rPr>
              <a:t>образовавшемуся</a:t>
            </a:r>
            <a:r>
              <a:rPr sz="1600" spc="45" dirty="0">
                <a:latin typeface="Calibri"/>
                <a:cs typeface="Calibri"/>
              </a:rPr>
              <a:t> </a:t>
            </a:r>
            <a:r>
              <a:rPr sz="1600" spc="-5" dirty="0">
                <a:latin typeface="Calibri"/>
                <a:cs typeface="Calibri"/>
              </a:rPr>
              <a:t>раствору </a:t>
            </a:r>
            <a:r>
              <a:rPr sz="1600" spc="-345" dirty="0">
                <a:latin typeface="Calibri"/>
                <a:cs typeface="Calibri"/>
              </a:rPr>
              <a:t> </a:t>
            </a:r>
            <a:r>
              <a:rPr sz="1600" spc="-10" dirty="0">
                <a:latin typeface="Calibri"/>
                <a:cs typeface="Calibri"/>
              </a:rPr>
              <a:t>добавили 410</a:t>
            </a:r>
            <a:r>
              <a:rPr sz="1600" spc="20" dirty="0">
                <a:latin typeface="Calibri"/>
                <a:cs typeface="Calibri"/>
              </a:rPr>
              <a:t> </a:t>
            </a:r>
            <a:r>
              <a:rPr sz="1600" spc="-5" dirty="0">
                <a:latin typeface="Calibri"/>
                <a:cs typeface="Calibri"/>
              </a:rPr>
              <a:t>г </a:t>
            </a:r>
            <a:r>
              <a:rPr sz="1600" spc="-10" dirty="0">
                <a:latin typeface="Calibri"/>
                <a:cs typeface="Calibri"/>
              </a:rPr>
              <a:t>20%</a:t>
            </a:r>
            <a:r>
              <a:rPr sz="1600" spc="35" dirty="0">
                <a:latin typeface="Calibri"/>
                <a:cs typeface="Calibri"/>
              </a:rPr>
              <a:t> </a:t>
            </a:r>
            <a:r>
              <a:rPr sz="1600" spc="-5" dirty="0">
                <a:latin typeface="Calibri"/>
                <a:cs typeface="Calibri"/>
              </a:rPr>
              <a:t>раствора</a:t>
            </a:r>
            <a:r>
              <a:rPr sz="1600" dirty="0">
                <a:latin typeface="Calibri"/>
                <a:cs typeface="Calibri"/>
              </a:rPr>
              <a:t> </a:t>
            </a:r>
            <a:r>
              <a:rPr sz="1600" spc="-5" dirty="0">
                <a:latin typeface="Calibri"/>
                <a:cs typeface="Calibri"/>
              </a:rPr>
              <a:t>фосфата натрия. Найдите</a:t>
            </a:r>
            <a:r>
              <a:rPr sz="1600" spc="5" dirty="0">
                <a:latin typeface="Calibri"/>
                <a:cs typeface="Calibri"/>
              </a:rPr>
              <a:t> </a:t>
            </a:r>
            <a:r>
              <a:rPr sz="1600" spc="-10" dirty="0">
                <a:latin typeface="Calibri"/>
                <a:cs typeface="Calibri"/>
              </a:rPr>
              <a:t>массовую</a:t>
            </a:r>
            <a:r>
              <a:rPr sz="1600" spc="30" dirty="0">
                <a:latin typeface="Calibri"/>
                <a:cs typeface="Calibri"/>
              </a:rPr>
              <a:t> </a:t>
            </a:r>
            <a:r>
              <a:rPr sz="1600" spc="-15" dirty="0">
                <a:latin typeface="Calibri"/>
                <a:cs typeface="Calibri"/>
              </a:rPr>
              <a:t>долю</a:t>
            </a:r>
            <a:r>
              <a:rPr sz="1600" spc="-10" dirty="0">
                <a:latin typeface="Calibri"/>
                <a:cs typeface="Calibri"/>
              </a:rPr>
              <a:t> хлорида</a:t>
            </a:r>
            <a:r>
              <a:rPr sz="1600" dirty="0">
                <a:latin typeface="Calibri"/>
                <a:cs typeface="Calibri"/>
              </a:rPr>
              <a:t> </a:t>
            </a:r>
            <a:r>
              <a:rPr sz="1600" spc="-5" dirty="0">
                <a:latin typeface="Calibri"/>
                <a:cs typeface="Calibri"/>
              </a:rPr>
              <a:t>натрия</a:t>
            </a:r>
            <a:r>
              <a:rPr sz="1600" spc="-15" dirty="0">
                <a:latin typeface="Calibri"/>
                <a:cs typeface="Calibri"/>
              </a:rPr>
              <a:t> </a:t>
            </a:r>
            <a:r>
              <a:rPr sz="1600" spc="-5" dirty="0">
                <a:latin typeface="Calibri"/>
                <a:cs typeface="Calibri"/>
              </a:rPr>
              <a:t>в</a:t>
            </a:r>
            <a:r>
              <a:rPr sz="1600" dirty="0">
                <a:latin typeface="Calibri"/>
                <a:cs typeface="Calibri"/>
              </a:rPr>
              <a:t> </a:t>
            </a:r>
            <a:r>
              <a:rPr sz="1600" spc="-10" dirty="0">
                <a:latin typeface="Calibri"/>
                <a:cs typeface="Calibri"/>
              </a:rPr>
              <a:t>конечном</a:t>
            </a:r>
            <a:endParaRPr sz="1600">
              <a:latin typeface="Calibri"/>
              <a:cs typeface="Calibri"/>
            </a:endParaRPr>
          </a:p>
          <a:p>
            <a:pPr marL="79375">
              <a:lnSpc>
                <a:spcPct val="100000"/>
              </a:lnSpc>
            </a:pPr>
            <a:r>
              <a:rPr sz="1600" spc="-5" dirty="0">
                <a:latin typeface="Calibri"/>
                <a:cs typeface="Calibri"/>
              </a:rPr>
              <a:t>растворе.</a:t>
            </a:r>
            <a:endParaRPr sz="1600">
              <a:latin typeface="Calibri"/>
              <a:cs typeface="Calibri"/>
            </a:endParaRPr>
          </a:p>
          <a:p>
            <a:pPr marL="12700">
              <a:lnSpc>
                <a:spcPct val="100000"/>
              </a:lnSpc>
              <a:spcBef>
                <a:spcPts val="670"/>
              </a:spcBef>
            </a:pPr>
            <a:r>
              <a:rPr sz="2400" b="1" spc="-5" dirty="0">
                <a:latin typeface="Times New Roman"/>
                <a:cs typeface="Times New Roman"/>
              </a:rPr>
              <a:t>А)</a:t>
            </a:r>
            <a:r>
              <a:rPr sz="2400" b="1" spc="-20" dirty="0">
                <a:latin typeface="Times New Roman"/>
                <a:cs typeface="Times New Roman"/>
              </a:rPr>
              <a:t> </a:t>
            </a:r>
            <a:r>
              <a:rPr sz="2400" b="1" spc="-25" dirty="0">
                <a:latin typeface="Times New Roman"/>
                <a:cs typeface="Times New Roman"/>
              </a:rPr>
              <a:t>Уравнения</a:t>
            </a:r>
            <a:r>
              <a:rPr sz="2400" b="1" spc="-5" dirty="0">
                <a:latin typeface="Times New Roman"/>
                <a:cs typeface="Times New Roman"/>
              </a:rPr>
              <a:t> реакций</a:t>
            </a:r>
            <a:endParaRPr sz="2400">
              <a:latin typeface="Times New Roman"/>
              <a:cs typeface="Times New Roman"/>
            </a:endParaRPr>
          </a:p>
          <a:p>
            <a:pPr marL="76200" marR="1622425" indent="-64135">
              <a:lnSpc>
                <a:spcPct val="100000"/>
              </a:lnSpc>
              <a:spcBef>
                <a:spcPts val="15"/>
              </a:spcBef>
            </a:pPr>
            <a:r>
              <a:rPr sz="2000" spc="-5" dirty="0">
                <a:latin typeface="Times New Roman"/>
                <a:cs typeface="Times New Roman"/>
              </a:rPr>
              <a:t>Разбиваем</a:t>
            </a:r>
            <a:r>
              <a:rPr sz="2000" spc="-25" dirty="0">
                <a:latin typeface="Times New Roman"/>
                <a:cs typeface="Times New Roman"/>
              </a:rPr>
              <a:t> </a:t>
            </a:r>
            <a:r>
              <a:rPr sz="2000" spc="-5" dirty="0">
                <a:latin typeface="Times New Roman"/>
                <a:cs typeface="Times New Roman"/>
              </a:rPr>
              <a:t>условие</a:t>
            </a:r>
            <a:r>
              <a:rPr sz="2000" spc="10" dirty="0">
                <a:latin typeface="Times New Roman"/>
                <a:cs typeface="Times New Roman"/>
              </a:rPr>
              <a:t> </a:t>
            </a:r>
            <a:r>
              <a:rPr sz="2000" spc="-5" dirty="0">
                <a:latin typeface="Times New Roman"/>
                <a:cs typeface="Times New Roman"/>
              </a:rPr>
              <a:t>на</a:t>
            </a:r>
            <a:r>
              <a:rPr sz="2000" spc="10" dirty="0">
                <a:latin typeface="Times New Roman"/>
                <a:cs typeface="Times New Roman"/>
              </a:rPr>
              <a:t> </a:t>
            </a:r>
            <a:r>
              <a:rPr sz="2000" dirty="0">
                <a:latin typeface="Times New Roman"/>
                <a:cs typeface="Times New Roman"/>
              </a:rPr>
              <a:t>смысловые</a:t>
            </a:r>
            <a:r>
              <a:rPr sz="2000" spc="-10" dirty="0">
                <a:latin typeface="Times New Roman"/>
                <a:cs typeface="Times New Roman"/>
              </a:rPr>
              <a:t> </a:t>
            </a:r>
            <a:r>
              <a:rPr sz="2000" spc="-5" dirty="0">
                <a:latin typeface="Times New Roman"/>
                <a:cs typeface="Times New Roman"/>
              </a:rPr>
              <a:t>фрагменты,</a:t>
            </a:r>
            <a:r>
              <a:rPr sz="2000" spc="5" dirty="0">
                <a:latin typeface="Times New Roman"/>
                <a:cs typeface="Times New Roman"/>
              </a:rPr>
              <a:t> </a:t>
            </a:r>
            <a:r>
              <a:rPr sz="2000" spc="-5" dirty="0">
                <a:latin typeface="Times New Roman"/>
                <a:cs typeface="Times New Roman"/>
              </a:rPr>
              <a:t>выделяем </a:t>
            </a:r>
            <a:r>
              <a:rPr sz="2000" spc="-10" dirty="0">
                <a:latin typeface="Times New Roman"/>
                <a:cs typeface="Times New Roman"/>
              </a:rPr>
              <a:t>ключевые</a:t>
            </a:r>
            <a:r>
              <a:rPr sz="2000" spc="5" dirty="0">
                <a:latin typeface="Times New Roman"/>
                <a:cs typeface="Times New Roman"/>
              </a:rPr>
              <a:t> </a:t>
            </a:r>
            <a:r>
              <a:rPr sz="2000" spc="-5" dirty="0">
                <a:latin typeface="Times New Roman"/>
                <a:cs typeface="Times New Roman"/>
              </a:rPr>
              <a:t>слова </a:t>
            </a:r>
            <a:r>
              <a:rPr sz="2000" spc="-484" dirty="0">
                <a:latin typeface="Times New Roman"/>
                <a:cs typeface="Times New Roman"/>
              </a:rPr>
              <a:t> </a:t>
            </a:r>
            <a:r>
              <a:rPr sz="2000" dirty="0">
                <a:latin typeface="Times New Roman"/>
                <a:cs typeface="Times New Roman"/>
              </a:rPr>
              <a:t>и </a:t>
            </a:r>
            <a:r>
              <a:rPr sz="2000" spc="-5" dirty="0">
                <a:latin typeface="Times New Roman"/>
                <a:cs typeface="Times New Roman"/>
              </a:rPr>
              <a:t>понятия,</a:t>
            </a:r>
            <a:r>
              <a:rPr sz="2000" dirty="0">
                <a:latin typeface="Times New Roman"/>
                <a:cs typeface="Times New Roman"/>
              </a:rPr>
              <a:t> и</a:t>
            </a:r>
            <a:r>
              <a:rPr sz="2000" spc="10" dirty="0">
                <a:latin typeface="Times New Roman"/>
                <a:cs typeface="Times New Roman"/>
              </a:rPr>
              <a:t> </a:t>
            </a:r>
            <a:r>
              <a:rPr sz="2000" dirty="0">
                <a:latin typeface="Times New Roman"/>
                <a:cs typeface="Times New Roman"/>
              </a:rPr>
              <a:t>составляем</a:t>
            </a:r>
            <a:r>
              <a:rPr sz="2000" spc="-20" dirty="0">
                <a:latin typeface="Times New Roman"/>
                <a:cs typeface="Times New Roman"/>
              </a:rPr>
              <a:t> </a:t>
            </a:r>
            <a:r>
              <a:rPr sz="2000" dirty="0">
                <a:latin typeface="Times New Roman"/>
                <a:cs typeface="Times New Roman"/>
              </a:rPr>
              <a:t>уравнения</a:t>
            </a:r>
            <a:r>
              <a:rPr sz="2000" spc="10" dirty="0">
                <a:latin typeface="Times New Roman"/>
                <a:cs typeface="Times New Roman"/>
              </a:rPr>
              <a:t> </a:t>
            </a:r>
            <a:r>
              <a:rPr sz="2000" dirty="0">
                <a:latin typeface="Times New Roman"/>
                <a:cs typeface="Times New Roman"/>
              </a:rPr>
              <a:t>реакций (химическая</a:t>
            </a:r>
            <a:r>
              <a:rPr sz="2000" spc="-5" dirty="0">
                <a:latin typeface="Times New Roman"/>
                <a:cs typeface="Times New Roman"/>
              </a:rPr>
              <a:t> </a:t>
            </a:r>
            <a:r>
              <a:rPr sz="2000" dirty="0">
                <a:latin typeface="Times New Roman"/>
                <a:cs typeface="Times New Roman"/>
              </a:rPr>
              <a:t>часть</a:t>
            </a:r>
            <a:r>
              <a:rPr sz="2000" spc="-15" dirty="0">
                <a:latin typeface="Times New Roman"/>
                <a:cs typeface="Times New Roman"/>
              </a:rPr>
              <a:t> </a:t>
            </a:r>
            <a:r>
              <a:rPr sz="2000" spc="-10" dirty="0">
                <a:latin typeface="Times New Roman"/>
                <a:cs typeface="Times New Roman"/>
              </a:rPr>
              <a:t>задачи).</a:t>
            </a:r>
            <a:endParaRPr sz="2000">
              <a:latin typeface="Times New Roman"/>
              <a:cs typeface="Times New Roman"/>
            </a:endParaRPr>
          </a:p>
          <a:p>
            <a:pPr marL="99695" marR="1304290">
              <a:lnSpc>
                <a:spcPct val="100000"/>
              </a:lnSpc>
              <a:spcBef>
                <a:spcPts val="505"/>
              </a:spcBef>
            </a:pPr>
            <a:r>
              <a:rPr sz="2000" i="1" dirty="0">
                <a:latin typeface="Times New Roman"/>
                <a:cs typeface="Times New Roman"/>
              </a:rPr>
              <a:t>1-й фрагмент: </a:t>
            </a:r>
            <a:r>
              <a:rPr sz="2000" spc="-5" dirty="0">
                <a:latin typeface="Times New Roman"/>
                <a:cs typeface="Times New Roman"/>
              </a:rPr>
              <a:t>«</a:t>
            </a:r>
            <a:r>
              <a:rPr sz="2400" b="1" spc="-5" dirty="0">
                <a:solidFill>
                  <a:srgbClr val="FF0000"/>
                </a:solidFill>
                <a:latin typeface="Times New Roman"/>
                <a:cs typeface="Times New Roman"/>
              </a:rPr>
              <a:t>Смесь </a:t>
            </a:r>
            <a:r>
              <a:rPr sz="2400" b="1" spc="-15" dirty="0">
                <a:solidFill>
                  <a:srgbClr val="FF0000"/>
                </a:solidFill>
                <a:latin typeface="Times New Roman"/>
                <a:cs typeface="Times New Roman"/>
              </a:rPr>
              <a:t>оксида </a:t>
            </a:r>
            <a:r>
              <a:rPr sz="2400" b="1" spc="-5" dirty="0">
                <a:solidFill>
                  <a:srgbClr val="FF0000"/>
                </a:solidFill>
                <a:latin typeface="Times New Roman"/>
                <a:cs typeface="Times New Roman"/>
              </a:rPr>
              <a:t>лития </a:t>
            </a:r>
            <a:r>
              <a:rPr sz="2400" b="1" dirty="0">
                <a:solidFill>
                  <a:srgbClr val="FF0000"/>
                </a:solidFill>
                <a:latin typeface="Times New Roman"/>
                <a:cs typeface="Times New Roman"/>
              </a:rPr>
              <a:t>и </a:t>
            </a:r>
            <a:r>
              <a:rPr sz="2400" b="1" spc="-5" dirty="0">
                <a:solidFill>
                  <a:srgbClr val="FF0000"/>
                </a:solidFill>
                <a:latin typeface="Times New Roman"/>
                <a:cs typeface="Times New Roman"/>
              </a:rPr>
              <a:t>нитрида лития </a:t>
            </a:r>
            <a:r>
              <a:rPr sz="1800" dirty="0">
                <a:latin typeface="Times New Roman"/>
                <a:cs typeface="Times New Roman"/>
              </a:rPr>
              <a:t>с </a:t>
            </a:r>
            <a:r>
              <a:rPr sz="1800" spc="-5" dirty="0">
                <a:latin typeface="Times New Roman"/>
                <a:cs typeface="Times New Roman"/>
              </a:rPr>
              <a:t>массовой </a:t>
            </a:r>
            <a:r>
              <a:rPr sz="1800" spc="-434" dirty="0">
                <a:latin typeface="Times New Roman"/>
                <a:cs typeface="Times New Roman"/>
              </a:rPr>
              <a:t> </a:t>
            </a:r>
            <a:r>
              <a:rPr sz="1800" spc="-5" dirty="0">
                <a:latin typeface="Times New Roman"/>
                <a:cs typeface="Times New Roman"/>
              </a:rPr>
              <a:t>долей</a:t>
            </a:r>
            <a:r>
              <a:rPr sz="1800" spc="-15" dirty="0">
                <a:latin typeface="Times New Roman"/>
                <a:cs typeface="Times New Roman"/>
              </a:rPr>
              <a:t> </a:t>
            </a:r>
            <a:r>
              <a:rPr sz="1800" spc="-20" dirty="0">
                <a:latin typeface="Times New Roman"/>
                <a:cs typeface="Times New Roman"/>
              </a:rPr>
              <a:t>атомов</a:t>
            </a:r>
            <a:r>
              <a:rPr sz="1800" spc="-5" dirty="0">
                <a:latin typeface="Times New Roman"/>
                <a:cs typeface="Times New Roman"/>
              </a:rPr>
              <a:t> лития</a:t>
            </a:r>
            <a:r>
              <a:rPr sz="1800" spc="-10" dirty="0">
                <a:latin typeface="Times New Roman"/>
                <a:cs typeface="Times New Roman"/>
              </a:rPr>
              <a:t> </a:t>
            </a:r>
            <a:r>
              <a:rPr sz="1800" dirty="0">
                <a:latin typeface="Times New Roman"/>
                <a:cs typeface="Times New Roman"/>
              </a:rPr>
              <a:t>56%,</a:t>
            </a:r>
            <a:r>
              <a:rPr sz="1800" spc="-5" dirty="0">
                <a:latin typeface="Times New Roman"/>
                <a:cs typeface="Times New Roman"/>
              </a:rPr>
              <a:t> </a:t>
            </a:r>
            <a:r>
              <a:rPr sz="2400" b="1" spc="-5" dirty="0">
                <a:solidFill>
                  <a:srgbClr val="FF0000"/>
                </a:solidFill>
                <a:latin typeface="Times New Roman"/>
                <a:cs typeface="Times New Roman"/>
              </a:rPr>
              <a:t>растворили</a:t>
            </a:r>
            <a:r>
              <a:rPr sz="2400" b="1" spc="15" dirty="0">
                <a:solidFill>
                  <a:srgbClr val="FF0000"/>
                </a:solidFill>
                <a:latin typeface="Times New Roman"/>
                <a:cs typeface="Times New Roman"/>
              </a:rPr>
              <a:t> </a:t>
            </a:r>
            <a:r>
              <a:rPr sz="2400" b="1" dirty="0">
                <a:solidFill>
                  <a:srgbClr val="FF0000"/>
                </a:solidFill>
                <a:latin typeface="Times New Roman"/>
                <a:cs typeface="Times New Roman"/>
              </a:rPr>
              <a:t>в</a:t>
            </a:r>
            <a:r>
              <a:rPr sz="2400" b="1" spc="-5" dirty="0">
                <a:solidFill>
                  <a:srgbClr val="FF0000"/>
                </a:solidFill>
                <a:latin typeface="Times New Roman"/>
                <a:cs typeface="Times New Roman"/>
              </a:rPr>
              <a:t> </a:t>
            </a:r>
            <a:r>
              <a:rPr sz="1800" dirty="0">
                <a:latin typeface="Times New Roman"/>
                <a:cs typeface="Times New Roman"/>
              </a:rPr>
              <a:t>365</a:t>
            </a:r>
            <a:r>
              <a:rPr sz="1800" spc="-10" dirty="0">
                <a:latin typeface="Times New Roman"/>
                <a:cs typeface="Times New Roman"/>
              </a:rPr>
              <a:t> </a:t>
            </a:r>
            <a:r>
              <a:rPr sz="1800" dirty="0">
                <a:latin typeface="Times New Roman"/>
                <a:cs typeface="Times New Roman"/>
              </a:rPr>
              <a:t>г</a:t>
            </a:r>
            <a:r>
              <a:rPr sz="1800" spc="-10" dirty="0">
                <a:latin typeface="Times New Roman"/>
                <a:cs typeface="Times New Roman"/>
              </a:rPr>
              <a:t> </a:t>
            </a:r>
            <a:r>
              <a:rPr sz="1800" dirty="0">
                <a:latin typeface="Times New Roman"/>
                <a:cs typeface="Times New Roman"/>
              </a:rPr>
              <a:t>20%</a:t>
            </a:r>
            <a:r>
              <a:rPr sz="1800" spc="10" dirty="0">
                <a:latin typeface="Times New Roman"/>
                <a:cs typeface="Times New Roman"/>
              </a:rPr>
              <a:t> </a:t>
            </a:r>
            <a:r>
              <a:rPr sz="2400" b="1" spc="-10" dirty="0">
                <a:solidFill>
                  <a:srgbClr val="FF0000"/>
                </a:solidFill>
                <a:latin typeface="Times New Roman"/>
                <a:cs typeface="Times New Roman"/>
              </a:rPr>
              <a:t>соляной</a:t>
            </a:r>
            <a:r>
              <a:rPr sz="2400" b="1" spc="5" dirty="0">
                <a:solidFill>
                  <a:srgbClr val="FF0000"/>
                </a:solidFill>
                <a:latin typeface="Times New Roman"/>
                <a:cs typeface="Times New Roman"/>
              </a:rPr>
              <a:t> </a:t>
            </a:r>
            <a:r>
              <a:rPr sz="2400" b="1" spc="-10" dirty="0">
                <a:solidFill>
                  <a:srgbClr val="FF0000"/>
                </a:solidFill>
                <a:latin typeface="Times New Roman"/>
                <a:cs typeface="Times New Roman"/>
              </a:rPr>
              <a:t>кислоты</a:t>
            </a:r>
            <a:r>
              <a:rPr sz="2400" spc="-10" dirty="0">
                <a:latin typeface="Times New Roman"/>
                <a:cs typeface="Times New Roman"/>
              </a:rPr>
              <a:t>, </a:t>
            </a:r>
            <a:r>
              <a:rPr sz="2400" spc="-5" dirty="0">
                <a:latin typeface="Times New Roman"/>
                <a:cs typeface="Times New Roman"/>
              </a:rPr>
              <a:t> </a:t>
            </a:r>
            <a:r>
              <a:rPr sz="1800" spc="-5" dirty="0">
                <a:latin typeface="Times New Roman"/>
                <a:cs typeface="Times New Roman"/>
              </a:rPr>
              <a:t>причём</a:t>
            </a:r>
            <a:r>
              <a:rPr sz="1800" dirty="0">
                <a:latin typeface="Times New Roman"/>
                <a:cs typeface="Times New Roman"/>
              </a:rPr>
              <a:t> все</a:t>
            </a:r>
            <a:r>
              <a:rPr sz="1800" spc="145" dirty="0">
                <a:latin typeface="Times New Roman"/>
                <a:cs typeface="Times New Roman"/>
              </a:rPr>
              <a:t> </a:t>
            </a:r>
            <a:r>
              <a:rPr sz="2400" spc="-5" dirty="0">
                <a:latin typeface="Times New Roman"/>
                <a:cs typeface="Times New Roman"/>
              </a:rPr>
              <a:t>вещества</a:t>
            </a:r>
            <a:r>
              <a:rPr sz="2400" spc="10" dirty="0">
                <a:latin typeface="Times New Roman"/>
                <a:cs typeface="Times New Roman"/>
              </a:rPr>
              <a:t> </a:t>
            </a:r>
            <a:r>
              <a:rPr sz="2400" dirty="0">
                <a:latin typeface="Times New Roman"/>
                <a:cs typeface="Times New Roman"/>
              </a:rPr>
              <a:t>полностью</a:t>
            </a:r>
            <a:r>
              <a:rPr sz="2400" spc="10" dirty="0">
                <a:latin typeface="Times New Roman"/>
                <a:cs typeface="Times New Roman"/>
              </a:rPr>
              <a:t> </a:t>
            </a:r>
            <a:r>
              <a:rPr sz="2400" spc="-5" dirty="0">
                <a:latin typeface="Times New Roman"/>
                <a:cs typeface="Times New Roman"/>
              </a:rPr>
              <a:t>прореагировали</a:t>
            </a:r>
            <a:r>
              <a:rPr sz="2000" spc="-5" dirty="0">
                <a:latin typeface="Times New Roman"/>
                <a:cs typeface="Times New Roman"/>
              </a:rPr>
              <a:t>»</a:t>
            </a:r>
            <a:endParaRPr sz="2000">
              <a:latin typeface="Times New Roman"/>
              <a:cs typeface="Times New Roman"/>
            </a:endParaRPr>
          </a:p>
        </p:txBody>
      </p:sp>
      <p:sp>
        <p:nvSpPr>
          <p:cNvPr id="3" name="object 3"/>
          <p:cNvSpPr txBox="1"/>
          <p:nvPr/>
        </p:nvSpPr>
        <p:spPr>
          <a:xfrm>
            <a:off x="2057400" y="3410089"/>
            <a:ext cx="685800" cy="850265"/>
          </a:xfrm>
          <a:prstGeom prst="rect">
            <a:avLst/>
          </a:prstGeom>
          <a:ln w="12700">
            <a:solidFill>
              <a:srgbClr val="41709C"/>
            </a:solidFill>
          </a:ln>
        </p:spPr>
        <p:txBody>
          <a:bodyPr vert="horz" wrap="square" lIns="0" tIns="54610" rIns="0" bIns="0" rtlCol="0">
            <a:spAutoFit/>
          </a:bodyPr>
          <a:lstStyle/>
          <a:p>
            <a:pPr marL="91440">
              <a:lnSpc>
                <a:spcPct val="100000"/>
              </a:lnSpc>
              <a:spcBef>
                <a:spcPts val="430"/>
              </a:spcBef>
            </a:pPr>
            <a:r>
              <a:rPr sz="2400" spc="-5" dirty="0">
                <a:latin typeface="Times New Roman"/>
                <a:cs typeface="Times New Roman"/>
              </a:rPr>
              <a:t>L</a:t>
            </a:r>
            <a:r>
              <a:rPr sz="2400" spc="5" dirty="0">
                <a:latin typeface="Times New Roman"/>
                <a:cs typeface="Times New Roman"/>
              </a:rPr>
              <a:t>i</a:t>
            </a:r>
            <a:r>
              <a:rPr sz="2400" baseline="-20833" dirty="0">
                <a:latin typeface="Times New Roman"/>
                <a:cs typeface="Times New Roman"/>
              </a:rPr>
              <a:t>2</a:t>
            </a:r>
            <a:r>
              <a:rPr sz="2400" spc="-5" dirty="0">
                <a:latin typeface="Times New Roman"/>
                <a:cs typeface="Times New Roman"/>
              </a:rPr>
              <a:t>O  L</a:t>
            </a:r>
            <a:r>
              <a:rPr sz="2400" spc="5" dirty="0">
                <a:latin typeface="Times New Roman"/>
                <a:cs typeface="Times New Roman"/>
              </a:rPr>
              <a:t>i</a:t>
            </a:r>
            <a:r>
              <a:rPr sz="2400" baseline="-20833" dirty="0">
                <a:latin typeface="Times New Roman"/>
                <a:cs typeface="Times New Roman"/>
              </a:rPr>
              <a:t>3</a:t>
            </a:r>
            <a:r>
              <a:rPr sz="2400" spc="-5" dirty="0">
                <a:latin typeface="Times New Roman"/>
                <a:cs typeface="Times New Roman"/>
              </a:rPr>
              <a:t>N</a:t>
            </a:r>
            <a:endParaRPr sz="2400">
              <a:latin typeface="Times New Roman"/>
              <a:cs typeface="Times New Roman"/>
            </a:endParaRPr>
          </a:p>
        </p:txBody>
      </p:sp>
      <p:sp>
        <p:nvSpPr>
          <p:cNvPr id="4" name="object 4"/>
          <p:cNvSpPr txBox="1"/>
          <p:nvPr/>
        </p:nvSpPr>
        <p:spPr>
          <a:xfrm>
            <a:off x="2932429" y="3452241"/>
            <a:ext cx="3769360" cy="756920"/>
          </a:xfrm>
          <a:prstGeom prst="rect">
            <a:avLst/>
          </a:prstGeom>
        </p:spPr>
        <p:txBody>
          <a:bodyPr vert="horz" wrap="square" lIns="0" tIns="12700" rIns="0" bIns="0" rtlCol="0">
            <a:spAutoFit/>
          </a:bodyPr>
          <a:lstStyle/>
          <a:p>
            <a:pPr marL="38100">
              <a:lnSpc>
                <a:spcPct val="100000"/>
              </a:lnSpc>
              <a:spcBef>
                <a:spcPts val="100"/>
              </a:spcBef>
              <a:tabLst>
                <a:tab pos="436880" algn="l"/>
              </a:tabLst>
            </a:pPr>
            <a:r>
              <a:rPr sz="2400" dirty="0">
                <a:latin typeface="Times New Roman"/>
                <a:cs typeface="Times New Roman"/>
              </a:rPr>
              <a:t>+	</a:t>
            </a:r>
            <a:r>
              <a:rPr sz="2400" spc="-5" dirty="0">
                <a:latin typeface="Times New Roman"/>
                <a:cs typeface="Times New Roman"/>
              </a:rPr>
              <a:t>2HCl </a:t>
            </a:r>
            <a:r>
              <a:rPr sz="2400" dirty="0">
                <a:latin typeface="Times New Roman"/>
                <a:cs typeface="Times New Roman"/>
              </a:rPr>
              <a:t>=</a:t>
            </a:r>
            <a:r>
              <a:rPr sz="2400" spc="-10" dirty="0">
                <a:latin typeface="Times New Roman"/>
                <a:cs typeface="Times New Roman"/>
              </a:rPr>
              <a:t> </a:t>
            </a:r>
            <a:r>
              <a:rPr sz="2400" dirty="0">
                <a:latin typeface="Times New Roman"/>
                <a:cs typeface="Times New Roman"/>
              </a:rPr>
              <a:t>2LiCl</a:t>
            </a:r>
            <a:r>
              <a:rPr sz="2400" spc="-20" dirty="0">
                <a:latin typeface="Times New Roman"/>
                <a:cs typeface="Times New Roman"/>
              </a:rPr>
              <a:t> </a:t>
            </a:r>
            <a:r>
              <a:rPr sz="2400" dirty="0">
                <a:latin typeface="Times New Roman"/>
                <a:cs typeface="Times New Roman"/>
              </a:rPr>
              <a:t>+</a:t>
            </a:r>
            <a:r>
              <a:rPr sz="2400" spc="-15" dirty="0">
                <a:latin typeface="Times New Roman"/>
                <a:cs typeface="Times New Roman"/>
              </a:rPr>
              <a:t> </a:t>
            </a:r>
            <a:r>
              <a:rPr sz="2400" spc="-5" dirty="0">
                <a:latin typeface="Times New Roman"/>
                <a:cs typeface="Times New Roman"/>
              </a:rPr>
              <a:t>H</a:t>
            </a:r>
            <a:r>
              <a:rPr sz="2400" spc="-7" baseline="-20833" dirty="0">
                <a:latin typeface="Times New Roman"/>
                <a:cs typeface="Times New Roman"/>
              </a:rPr>
              <a:t>2</a:t>
            </a:r>
            <a:r>
              <a:rPr sz="2400" spc="-5" dirty="0">
                <a:latin typeface="Times New Roman"/>
                <a:cs typeface="Times New Roman"/>
              </a:rPr>
              <a:t>O </a:t>
            </a:r>
            <a:r>
              <a:rPr sz="2400" dirty="0">
                <a:latin typeface="Times New Roman"/>
                <a:cs typeface="Times New Roman"/>
              </a:rPr>
              <a:t>(1)</a:t>
            </a:r>
            <a:endParaRPr sz="2400">
              <a:latin typeface="Times New Roman"/>
              <a:cs typeface="Times New Roman"/>
            </a:endParaRPr>
          </a:p>
          <a:p>
            <a:pPr marL="38100">
              <a:lnSpc>
                <a:spcPct val="100000"/>
              </a:lnSpc>
              <a:tabLst>
                <a:tab pos="436880" algn="l"/>
              </a:tabLst>
            </a:pPr>
            <a:r>
              <a:rPr sz="2400" dirty="0">
                <a:latin typeface="Times New Roman"/>
                <a:cs typeface="Times New Roman"/>
              </a:rPr>
              <a:t>+	</a:t>
            </a:r>
            <a:r>
              <a:rPr sz="2400" spc="-5" dirty="0">
                <a:latin typeface="Times New Roman"/>
                <a:cs typeface="Times New Roman"/>
              </a:rPr>
              <a:t>4HCl</a:t>
            </a:r>
            <a:r>
              <a:rPr sz="2400" spc="-10" dirty="0">
                <a:latin typeface="Times New Roman"/>
                <a:cs typeface="Times New Roman"/>
              </a:rPr>
              <a:t> </a:t>
            </a:r>
            <a:r>
              <a:rPr sz="2400" dirty="0">
                <a:latin typeface="Times New Roman"/>
                <a:cs typeface="Times New Roman"/>
              </a:rPr>
              <a:t>=</a:t>
            </a:r>
            <a:r>
              <a:rPr sz="2400" spc="-15" dirty="0">
                <a:latin typeface="Times New Roman"/>
                <a:cs typeface="Times New Roman"/>
              </a:rPr>
              <a:t> </a:t>
            </a:r>
            <a:r>
              <a:rPr sz="2400" dirty="0">
                <a:latin typeface="Times New Roman"/>
                <a:cs typeface="Times New Roman"/>
              </a:rPr>
              <a:t>3LiCl</a:t>
            </a:r>
            <a:r>
              <a:rPr sz="2400" spc="-25" dirty="0">
                <a:latin typeface="Times New Roman"/>
                <a:cs typeface="Times New Roman"/>
              </a:rPr>
              <a:t> </a:t>
            </a:r>
            <a:r>
              <a:rPr sz="2400" dirty="0">
                <a:latin typeface="Times New Roman"/>
                <a:cs typeface="Times New Roman"/>
              </a:rPr>
              <a:t>+</a:t>
            </a:r>
            <a:r>
              <a:rPr sz="2400" spc="-20" dirty="0">
                <a:latin typeface="Times New Roman"/>
                <a:cs typeface="Times New Roman"/>
              </a:rPr>
              <a:t> </a:t>
            </a:r>
            <a:r>
              <a:rPr sz="2400" spc="-5" dirty="0">
                <a:latin typeface="Times New Roman"/>
                <a:cs typeface="Times New Roman"/>
              </a:rPr>
              <a:t>NH</a:t>
            </a:r>
            <a:r>
              <a:rPr sz="2400" spc="-7" baseline="-20833" dirty="0">
                <a:latin typeface="Times New Roman"/>
                <a:cs typeface="Times New Roman"/>
              </a:rPr>
              <a:t>4</a:t>
            </a:r>
            <a:r>
              <a:rPr sz="2400" spc="-5" dirty="0">
                <a:latin typeface="Times New Roman"/>
                <a:cs typeface="Times New Roman"/>
              </a:rPr>
              <a:t>Cl</a:t>
            </a:r>
            <a:r>
              <a:rPr sz="2400" dirty="0">
                <a:latin typeface="Times New Roman"/>
                <a:cs typeface="Times New Roman"/>
              </a:rPr>
              <a:t> (2)</a:t>
            </a:r>
            <a:endParaRPr sz="2400">
              <a:latin typeface="Times New Roman"/>
              <a:cs typeface="Times New Roman"/>
            </a:endParaRPr>
          </a:p>
        </p:txBody>
      </p:sp>
      <p:sp>
        <p:nvSpPr>
          <p:cNvPr id="5" name="object 5"/>
          <p:cNvSpPr/>
          <p:nvPr/>
        </p:nvSpPr>
        <p:spPr>
          <a:xfrm>
            <a:off x="3150870" y="3417328"/>
            <a:ext cx="735965" cy="850265"/>
          </a:xfrm>
          <a:custGeom>
            <a:avLst/>
            <a:gdLst/>
            <a:ahLst/>
            <a:cxnLst/>
            <a:rect l="l" t="t" r="r" b="b"/>
            <a:pathLst>
              <a:path w="735964" h="850264">
                <a:moveTo>
                  <a:pt x="0" y="849871"/>
                </a:moveTo>
                <a:lnTo>
                  <a:pt x="735355" y="849871"/>
                </a:lnTo>
                <a:lnTo>
                  <a:pt x="735355" y="0"/>
                </a:lnTo>
                <a:lnTo>
                  <a:pt x="0" y="0"/>
                </a:lnTo>
                <a:lnTo>
                  <a:pt x="0" y="849871"/>
                </a:lnTo>
                <a:close/>
              </a:path>
            </a:pathLst>
          </a:custGeom>
          <a:ln w="12700">
            <a:solidFill>
              <a:srgbClr val="41709C"/>
            </a:solidFill>
          </a:ln>
        </p:spPr>
        <p:txBody>
          <a:bodyPr wrap="square" lIns="0" tIns="0" rIns="0" bIns="0" rtlCol="0"/>
          <a:lstStyle/>
          <a:p>
            <a:endParaRPr/>
          </a:p>
        </p:txBody>
      </p:sp>
      <p:grpSp>
        <p:nvGrpSpPr>
          <p:cNvPr id="6" name="object 6"/>
          <p:cNvGrpSpPr/>
          <p:nvPr/>
        </p:nvGrpSpPr>
        <p:grpSpPr>
          <a:xfrm>
            <a:off x="1302385" y="3386201"/>
            <a:ext cx="683260" cy="903605"/>
            <a:chOff x="1302385" y="3386201"/>
            <a:chExt cx="683260" cy="903605"/>
          </a:xfrm>
        </p:grpSpPr>
        <p:sp>
          <p:nvSpPr>
            <p:cNvPr id="7" name="object 7"/>
            <p:cNvSpPr/>
            <p:nvPr/>
          </p:nvSpPr>
          <p:spPr>
            <a:xfrm>
              <a:off x="1621028" y="3429000"/>
              <a:ext cx="361315" cy="857250"/>
            </a:xfrm>
            <a:custGeom>
              <a:avLst/>
              <a:gdLst/>
              <a:ahLst/>
              <a:cxnLst/>
              <a:rect l="l" t="t" r="r" b="b"/>
              <a:pathLst>
                <a:path w="361314" h="857250">
                  <a:moveTo>
                    <a:pt x="361188" y="857123"/>
                  </a:moveTo>
                  <a:lnTo>
                    <a:pt x="290911" y="854741"/>
                  </a:lnTo>
                  <a:lnTo>
                    <a:pt x="233505" y="848264"/>
                  </a:lnTo>
                  <a:lnTo>
                    <a:pt x="194792" y="838692"/>
                  </a:lnTo>
                  <a:lnTo>
                    <a:pt x="180593" y="827024"/>
                  </a:lnTo>
                  <a:lnTo>
                    <a:pt x="180593" y="458597"/>
                  </a:lnTo>
                  <a:lnTo>
                    <a:pt x="166395" y="446875"/>
                  </a:lnTo>
                  <a:lnTo>
                    <a:pt x="127682" y="437308"/>
                  </a:lnTo>
                  <a:lnTo>
                    <a:pt x="70276" y="430861"/>
                  </a:lnTo>
                  <a:lnTo>
                    <a:pt x="0" y="428498"/>
                  </a:lnTo>
                  <a:lnTo>
                    <a:pt x="70276" y="426134"/>
                  </a:lnTo>
                  <a:lnTo>
                    <a:pt x="127682" y="419687"/>
                  </a:lnTo>
                  <a:lnTo>
                    <a:pt x="166395" y="410120"/>
                  </a:lnTo>
                  <a:lnTo>
                    <a:pt x="180593" y="398399"/>
                  </a:lnTo>
                  <a:lnTo>
                    <a:pt x="180593" y="30099"/>
                  </a:lnTo>
                  <a:lnTo>
                    <a:pt x="194792" y="18377"/>
                  </a:lnTo>
                  <a:lnTo>
                    <a:pt x="233505" y="8810"/>
                  </a:lnTo>
                  <a:lnTo>
                    <a:pt x="290911" y="2363"/>
                  </a:lnTo>
                  <a:lnTo>
                    <a:pt x="361188" y="0"/>
                  </a:lnTo>
                </a:path>
              </a:pathLst>
            </a:custGeom>
            <a:ln w="6350">
              <a:solidFill>
                <a:srgbClr val="5B9BD4"/>
              </a:solidFill>
            </a:ln>
          </p:spPr>
          <p:txBody>
            <a:bodyPr wrap="square" lIns="0" tIns="0" rIns="0" bIns="0" rtlCol="0"/>
            <a:lstStyle/>
            <a:p>
              <a:endParaRPr/>
            </a:p>
          </p:txBody>
        </p:sp>
        <p:sp>
          <p:nvSpPr>
            <p:cNvPr id="8" name="object 8"/>
            <p:cNvSpPr/>
            <p:nvPr/>
          </p:nvSpPr>
          <p:spPr>
            <a:xfrm>
              <a:off x="1308735" y="3392551"/>
              <a:ext cx="403860" cy="403860"/>
            </a:xfrm>
            <a:custGeom>
              <a:avLst/>
              <a:gdLst/>
              <a:ahLst/>
              <a:cxnLst/>
              <a:rect l="l" t="t" r="r" b="b"/>
              <a:pathLst>
                <a:path w="403860" h="403860">
                  <a:moveTo>
                    <a:pt x="201930" y="0"/>
                  </a:moveTo>
                  <a:lnTo>
                    <a:pt x="155634" y="5333"/>
                  </a:lnTo>
                  <a:lnTo>
                    <a:pt x="113133" y="20527"/>
                  </a:lnTo>
                  <a:lnTo>
                    <a:pt x="75640" y="44367"/>
                  </a:lnTo>
                  <a:lnTo>
                    <a:pt x="44367" y="75640"/>
                  </a:lnTo>
                  <a:lnTo>
                    <a:pt x="20527" y="113133"/>
                  </a:lnTo>
                  <a:lnTo>
                    <a:pt x="5334" y="155634"/>
                  </a:lnTo>
                  <a:lnTo>
                    <a:pt x="0" y="201929"/>
                  </a:lnTo>
                  <a:lnTo>
                    <a:pt x="5333" y="248225"/>
                  </a:lnTo>
                  <a:lnTo>
                    <a:pt x="20527" y="290726"/>
                  </a:lnTo>
                  <a:lnTo>
                    <a:pt x="44367" y="328219"/>
                  </a:lnTo>
                  <a:lnTo>
                    <a:pt x="75640" y="359492"/>
                  </a:lnTo>
                  <a:lnTo>
                    <a:pt x="113133" y="383332"/>
                  </a:lnTo>
                  <a:lnTo>
                    <a:pt x="155634" y="398525"/>
                  </a:lnTo>
                  <a:lnTo>
                    <a:pt x="201930" y="403859"/>
                  </a:lnTo>
                  <a:lnTo>
                    <a:pt x="248225" y="398525"/>
                  </a:lnTo>
                  <a:lnTo>
                    <a:pt x="290726" y="383332"/>
                  </a:lnTo>
                  <a:lnTo>
                    <a:pt x="328219" y="359492"/>
                  </a:lnTo>
                  <a:lnTo>
                    <a:pt x="359492" y="328219"/>
                  </a:lnTo>
                  <a:lnTo>
                    <a:pt x="383332" y="290726"/>
                  </a:lnTo>
                  <a:lnTo>
                    <a:pt x="398526" y="248225"/>
                  </a:lnTo>
                  <a:lnTo>
                    <a:pt x="403860" y="201929"/>
                  </a:lnTo>
                  <a:lnTo>
                    <a:pt x="398526" y="155634"/>
                  </a:lnTo>
                  <a:lnTo>
                    <a:pt x="383332" y="113133"/>
                  </a:lnTo>
                  <a:lnTo>
                    <a:pt x="359492" y="75640"/>
                  </a:lnTo>
                  <a:lnTo>
                    <a:pt x="328219" y="44367"/>
                  </a:lnTo>
                  <a:lnTo>
                    <a:pt x="290726" y="20527"/>
                  </a:lnTo>
                  <a:lnTo>
                    <a:pt x="248225" y="5333"/>
                  </a:lnTo>
                  <a:lnTo>
                    <a:pt x="201930" y="0"/>
                  </a:lnTo>
                  <a:close/>
                </a:path>
              </a:pathLst>
            </a:custGeom>
            <a:solidFill>
              <a:srgbClr val="5B9BD4"/>
            </a:solidFill>
          </p:spPr>
          <p:txBody>
            <a:bodyPr wrap="square" lIns="0" tIns="0" rIns="0" bIns="0" rtlCol="0"/>
            <a:lstStyle/>
            <a:p>
              <a:endParaRPr/>
            </a:p>
          </p:txBody>
        </p:sp>
        <p:sp>
          <p:nvSpPr>
            <p:cNvPr id="9" name="object 9"/>
            <p:cNvSpPr/>
            <p:nvPr/>
          </p:nvSpPr>
          <p:spPr>
            <a:xfrm>
              <a:off x="1308735" y="3392551"/>
              <a:ext cx="403860" cy="403860"/>
            </a:xfrm>
            <a:custGeom>
              <a:avLst/>
              <a:gdLst/>
              <a:ahLst/>
              <a:cxnLst/>
              <a:rect l="l" t="t" r="r" b="b"/>
              <a:pathLst>
                <a:path w="403860" h="403860">
                  <a:moveTo>
                    <a:pt x="0" y="201929"/>
                  </a:moveTo>
                  <a:lnTo>
                    <a:pt x="5334" y="155634"/>
                  </a:lnTo>
                  <a:lnTo>
                    <a:pt x="20527" y="113133"/>
                  </a:lnTo>
                  <a:lnTo>
                    <a:pt x="44367" y="75640"/>
                  </a:lnTo>
                  <a:lnTo>
                    <a:pt x="75640" y="44367"/>
                  </a:lnTo>
                  <a:lnTo>
                    <a:pt x="113133" y="20527"/>
                  </a:lnTo>
                  <a:lnTo>
                    <a:pt x="155634" y="5333"/>
                  </a:lnTo>
                  <a:lnTo>
                    <a:pt x="201930" y="0"/>
                  </a:lnTo>
                  <a:lnTo>
                    <a:pt x="248225" y="5333"/>
                  </a:lnTo>
                  <a:lnTo>
                    <a:pt x="290726" y="20527"/>
                  </a:lnTo>
                  <a:lnTo>
                    <a:pt x="328219" y="44367"/>
                  </a:lnTo>
                  <a:lnTo>
                    <a:pt x="359492" y="75640"/>
                  </a:lnTo>
                  <a:lnTo>
                    <a:pt x="383332" y="113133"/>
                  </a:lnTo>
                  <a:lnTo>
                    <a:pt x="398526" y="155634"/>
                  </a:lnTo>
                  <a:lnTo>
                    <a:pt x="403860" y="201929"/>
                  </a:lnTo>
                  <a:lnTo>
                    <a:pt x="398526" y="248225"/>
                  </a:lnTo>
                  <a:lnTo>
                    <a:pt x="383332" y="290726"/>
                  </a:lnTo>
                  <a:lnTo>
                    <a:pt x="359492" y="328219"/>
                  </a:lnTo>
                  <a:lnTo>
                    <a:pt x="328219" y="359492"/>
                  </a:lnTo>
                  <a:lnTo>
                    <a:pt x="290726" y="383332"/>
                  </a:lnTo>
                  <a:lnTo>
                    <a:pt x="248225" y="398525"/>
                  </a:lnTo>
                  <a:lnTo>
                    <a:pt x="201930" y="403859"/>
                  </a:lnTo>
                  <a:lnTo>
                    <a:pt x="155634" y="398525"/>
                  </a:lnTo>
                  <a:lnTo>
                    <a:pt x="113133" y="383332"/>
                  </a:lnTo>
                  <a:lnTo>
                    <a:pt x="75640" y="359492"/>
                  </a:lnTo>
                  <a:lnTo>
                    <a:pt x="44367" y="328219"/>
                  </a:lnTo>
                  <a:lnTo>
                    <a:pt x="20527" y="290726"/>
                  </a:lnTo>
                  <a:lnTo>
                    <a:pt x="5333" y="248225"/>
                  </a:lnTo>
                  <a:lnTo>
                    <a:pt x="0" y="201929"/>
                  </a:lnTo>
                  <a:close/>
                </a:path>
              </a:pathLst>
            </a:custGeom>
            <a:ln w="12700">
              <a:solidFill>
                <a:srgbClr val="41709C"/>
              </a:solidFill>
            </a:ln>
          </p:spPr>
          <p:txBody>
            <a:bodyPr wrap="square" lIns="0" tIns="0" rIns="0" bIns="0" rtlCol="0"/>
            <a:lstStyle/>
            <a:p>
              <a:endParaRPr/>
            </a:p>
          </p:txBody>
        </p:sp>
      </p:grpSp>
      <p:sp>
        <p:nvSpPr>
          <p:cNvPr id="10" name="object 10"/>
          <p:cNvSpPr txBox="1"/>
          <p:nvPr/>
        </p:nvSpPr>
        <p:spPr>
          <a:xfrm>
            <a:off x="1471675" y="3448558"/>
            <a:ext cx="76835" cy="269240"/>
          </a:xfrm>
          <a:prstGeom prst="rect">
            <a:avLst/>
          </a:prstGeom>
        </p:spPr>
        <p:txBody>
          <a:bodyPr vert="horz" wrap="square" lIns="0" tIns="12065" rIns="0" bIns="0" rtlCol="0">
            <a:spAutoFit/>
          </a:bodyPr>
          <a:lstStyle/>
          <a:p>
            <a:pPr marL="12700">
              <a:lnSpc>
                <a:spcPct val="100000"/>
              </a:lnSpc>
              <a:spcBef>
                <a:spcPts val="95"/>
              </a:spcBef>
            </a:pPr>
            <a:r>
              <a:rPr sz="1600" spc="-5" dirty="0">
                <a:solidFill>
                  <a:srgbClr val="FFFFFF"/>
                </a:solidFill>
                <a:latin typeface="Calibri"/>
                <a:cs typeface="Calibri"/>
              </a:rPr>
              <a:t>I</a:t>
            </a:r>
            <a:endParaRPr sz="1600">
              <a:latin typeface="Calibri"/>
              <a:cs typeface="Calibri"/>
            </a:endParaRPr>
          </a:p>
        </p:txBody>
      </p:sp>
      <p:sp>
        <p:nvSpPr>
          <p:cNvPr id="11" name="object 11"/>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64</a:t>
            </a:fld>
            <a:endParaRPr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300352" y="1066927"/>
            <a:ext cx="3173095" cy="391160"/>
          </a:xfrm>
          <a:prstGeom prst="rect">
            <a:avLst/>
          </a:prstGeom>
        </p:spPr>
        <p:txBody>
          <a:bodyPr vert="horz" wrap="square" lIns="0" tIns="12700" rIns="0" bIns="0" rtlCol="0">
            <a:spAutoFit/>
          </a:bodyPr>
          <a:lstStyle/>
          <a:p>
            <a:pPr marL="12700">
              <a:lnSpc>
                <a:spcPct val="100000"/>
              </a:lnSpc>
              <a:spcBef>
                <a:spcPts val="100"/>
              </a:spcBef>
            </a:pPr>
            <a:r>
              <a:rPr sz="2400" b="1" spc="-5" dirty="0">
                <a:latin typeface="Times New Roman"/>
                <a:cs typeface="Times New Roman"/>
              </a:rPr>
              <a:t>А)</a:t>
            </a:r>
            <a:r>
              <a:rPr sz="2400" b="1" spc="-45" dirty="0">
                <a:latin typeface="Times New Roman"/>
                <a:cs typeface="Times New Roman"/>
              </a:rPr>
              <a:t> </a:t>
            </a:r>
            <a:r>
              <a:rPr sz="2400" b="1" spc="-25" dirty="0">
                <a:latin typeface="Times New Roman"/>
                <a:cs typeface="Times New Roman"/>
              </a:rPr>
              <a:t>Уравнения</a:t>
            </a:r>
            <a:r>
              <a:rPr sz="2400" b="1" spc="-30" dirty="0">
                <a:latin typeface="Times New Roman"/>
                <a:cs typeface="Times New Roman"/>
              </a:rPr>
              <a:t> </a:t>
            </a:r>
            <a:r>
              <a:rPr sz="2400" b="1" spc="-5" dirty="0">
                <a:latin typeface="Times New Roman"/>
                <a:cs typeface="Times New Roman"/>
              </a:rPr>
              <a:t>реакций</a:t>
            </a:r>
            <a:endParaRPr sz="2400">
              <a:latin typeface="Times New Roman"/>
              <a:cs typeface="Times New Roman"/>
            </a:endParaRPr>
          </a:p>
        </p:txBody>
      </p:sp>
      <p:sp>
        <p:nvSpPr>
          <p:cNvPr id="3" name="object 3"/>
          <p:cNvSpPr txBox="1"/>
          <p:nvPr/>
        </p:nvSpPr>
        <p:spPr>
          <a:xfrm>
            <a:off x="10220070" y="976121"/>
            <a:ext cx="102870" cy="208279"/>
          </a:xfrm>
          <a:prstGeom prst="rect">
            <a:avLst/>
          </a:prstGeom>
        </p:spPr>
        <p:txBody>
          <a:bodyPr vert="horz" wrap="square" lIns="0" tIns="12700" rIns="0" bIns="0" rtlCol="0">
            <a:spAutoFit/>
          </a:bodyPr>
          <a:lstStyle/>
          <a:p>
            <a:pPr marL="12700">
              <a:lnSpc>
                <a:spcPct val="100000"/>
              </a:lnSpc>
              <a:spcBef>
                <a:spcPts val="100"/>
              </a:spcBef>
            </a:pPr>
            <a:r>
              <a:rPr sz="1200" dirty="0">
                <a:latin typeface="Calibri"/>
                <a:cs typeface="Calibri"/>
              </a:rPr>
              <a:t>2</a:t>
            </a:r>
            <a:endParaRPr sz="1200">
              <a:latin typeface="Calibri"/>
              <a:cs typeface="Calibri"/>
            </a:endParaRPr>
          </a:p>
        </p:txBody>
      </p:sp>
      <p:sp>
        <p:nvSpPr>
          <p:cNvPr id="4" name="object 4"/>
          <p:cNvSpPr txBox="1"/>
          <p:nvPr/>
        </p:nvSpPr>
        <p:spPr>
          <a:xfrm>
            <a:off x="7908797" y="843229"/>
            <a:ext cx="3119120" cy="574675"/>
          </a:xfrm>
          <a:prstGeom prst="rect">
            <a:avLst/>
          </a:prstGeom>
        </p:spPr>
        <p:txBody>
          <a:bodyPr vert="horz" wrap="square" lIns="0" tIns="12700" rIns="0" bIns="0" rtlCol="0">
            <a:spAutoFit/>
          </a:bodyPr>
          <a:lstStyle/>
          <a:p>
            <a:pPr marL="62865">
              <a:lnSpc>
                <a:spcPct val="100000"/>
              </a:lnSpc>
              <a:spcBef>
                <a:spcPts val="100"/>
              </a:spcBef>
              <a:tabLst>
                <a:tab pos="598170" algn="l"/>
                <a:tab pos="869315" algn="l"/>
                <a:tab pos="2814320" algn="l"/>
              </a:tabLst>
            </a:pPr>
            <a:r>
              <a:rPr sz="1800" spc="-5" dirty="0">
                <a:latin typeface="Calibri"/>
                <a:cs typeface="Calibri"/>
              </a:rPr>
              <a:t>Li</a:t>
            </a:r>
            <a:r>
              <a:rPr sz="1800" spc="-7" baseline="-20833" dirty="0">
                <a:latin typeface="Calibri"/>
                <a:cs typeface="Calibri"/>
              </a:rPr>
              <a:t>2</a:t>
            </a:r>
            <a:r>
              <a:rPr sz="1800" spc="-5" dirty="0">
                <a:latin typeface="Calibri"/>
                <a:cs typeface="Calibri"/>
              </a:rPr>
              <a:t>O	</a:t>
            </a:r>
            <a:r>
              <a:rPr sz="1800" dirty="0">
                <a:latin typeface="Calibri"/>
                <a:cs typeface="Calibri"/>
              </a:rPr>
              <a:t>+	</a:t>
            </a:r>
            <a:r>
              <a:rPr sz="1800" spc="-5" dirty="0">
                <a:latin typeface="Calibri"/>
                <a:cs typeface="Calibri"/>
              </a:rPr>
              <a:t>2HCl</a:t>
            </a:r>
            <a:r>
              <a:rPr sz="1800" spc="15" dirty="0">
                <a:latin typeface="Calibri"/>
                <a:cs typeface="Calibri"/>
              </a:rPr>
              <a:t> </a:t>
            </a:r>
            <a:r>
              <a:rPr sz="1800" dirty="0">
                <a:latin typeface="Calibri"/>
                <a:cs typeface="Calibri"/>
              </a:rPr>
              <a:t>= </a:t>
            </a:r>
            <a:r>
              <a:rPr sz="1800" spc="-5" dirty="0">
                <a:latin typeface="Calibri"/>
                <a:cs typeface="Calibri"/>
              </a:rPr>
              <a:t>2LiCl</a:t>
            </a:r>
            <a:r>
              <a:rPr sz="1800" spc="25" dirty="0">
                <a:latin typeface="Calibri"/>
                <a:cs typeface="Calibri"/>
              </a:rPr>
              <a:t> </a:t>
            </a:r>
            <a:r>
              <a:rPr sz="1800" dirty="0">
                <a:latin typeface="Calibri"/>
                <a:cs typeface="Calibri"/>
              </a:rPr>
              <a:t>+</a:t>
            </a:r>
            <a:r>
              <a:rPr sz="1800" spc="15" dirty="0">
                <a:latin typeface="Calibri"/>
                <a:cs typeface="Calibri"/>
              </a:rPr>
              <a:t> </a:t>
            </a:r>
            <a:r>
              <a:rPr sz="1800" dirty="0">
                <a:latin typeface="Calibri"/>
                <a:cs typeface="Calibri"/>
              </a:rPr>
              <a:t>H</a:t>
            </a:r>
            <a:r>
              <a:rPr sz="1800" spc="204" dirty="0">
                <a:latin typeface="Calibri"/>
                <a:cs typeface="Calibri"/>
              </a:rPr>
              <a:t> </a:t>
            </a:r>
            <a:r>
              <a:rPr sz="1800" dirty="0">
                <a:latin typeface="Calibri"/>
                <a:cs typeface="Calibri"/>
              </a:rPr>
              <a:t>O	</a:t>
            </a:r>
            <a:r>
              <a:rPr sz="1800" spc="-10" dirty="0">
                <a:latin typeface="Calibri"/>
                <a:cs typeface="Calibri"/>
              </a:rPr>
              <a:t>(1)</a:t>
            </a:r>
            <a:endParaRPr sz="1800">
              <a:latin typeface="Calibri"/>
              <a:cs typeface="Calibri"/>
            </a:endParaRPr>
          </a:p>
          <a:p>
            <a:pPr marL="63500">
              <a:lnSpc>
                <a:spcPct val="100000"/>
              </a:lnSpc>
              <a:tabLst>
                <a:tab pos="594995" algn="l"/>
              </a:tabLst>
            </a:pPr>
            <a:r>
              <a:rPr sz="1800" spc="-5" dirty="0">
                <a:latin typeface="Calibri"/>
                <a:cs typeface="Calibri"/>
              </a:rPr>
              <a:t>Li</a:t>
            </a:r>
            <a:r>
              <a:rPr sz="1800" spc="-7" baseline="-20833" dirty="0">
                <a:latin typeface="Calibri"/>
                <a:cs typeface="Calibri"/>
              </a:rPr>
              <a:t>3</a:t>
            </a:r>
            <a:r>
              <a:rPr sz="1800" spc="-5" dirty="0">
                <a:latin typeface="Calibri"/>
                <a:cs typeface="Calibri"/>
              </a:rPr>
              <a:t>N	</a:t>
            </a:r>
            <a:r>
              <a:rPr sz="1800" dirty="0">
                <a:latin typeface="Calibri"/>
                <a:cs typeface="Calibri"/>
              </a:rPr>
              <a:t>+</a:t>
            </a:r>
            <a:endParaRPr sz="1800">
              <a:latin typeface="Calibri"/>
              <a:cs typeface="Calibri"/>
            </a:endParaRPr>
          </a:p>
        </p:txBody>
      </p:sp>
      <p:sp>
        <p:nvSpPr>
          <p:cNvPr id="5" name="object 5"/>
          <p:cNvSpPr txBox="1"/>
          <p:nvPr/>
        </p:nvSpPr>
        <p:spPr>
          <a:xfrm>
            <a:off x="8737345" y="1117853"/>
            <a:ext cx="2290445" cy="299720"/>
          </a:xfrm>
          <a:prstGeom prst="rect">
            <a:avLst/>
          </a:prstGeom>
        </p:spPr>
        <p:txBody>
          <a:bodyPr vert="horz" wrap="square" lIns="0" tIns="12700" rIns="0" bIns="0" rtlCol="0">
            <a:spAutoFit/>
          </a:bodyPr>
          <a:lstStyle/>
          <a:p>
            <a:pPr marL="38100">
              <a:lnSpc>
                <a:spcPct val="100000"/>
              </a:lnSpc>
              <a:spcBef>
                <a:spcPts val="100"/>
              </a:spcBef>
            </a:pPr>
            <a:r>
              <a:rPr sz="1800" spc="-5" dirty="0">
                <a:latin typeface="Calibri"/>
                <a:cs typeface="Calibri"/>
              </a:rPr>
              <a:t>4HCl</a:t>
            </a:r>
            <a:r>
              <a:rPr sz="1800" spc="10" dirty="0">
                <a:latin typeface="Calibri"/>
                <a:cs typeface="Calibri"/>
              </a:rPr>
              <a:t> </a:t>
            </a:r>
            <a:r>
              <a:rPr sz="1800" dirty="0">
                <a:latin typeface="Calibri"/>
                <a:cs typeface="Calibri"/>
              </a:rPr>
              <a:t>=</a:t>
            </a:r>
            <a:r>
              <a:rPr sz="1800" spc="-15" dirty="0">
                <a:latin typeface="Calibri"/>
                <a:cs typeface="Calibri"/>
              </a:rPr>
              <a:t> </a:t>
            </a:r>
            <a:r>
              <a:rPr sz="1800" spc="-5" dirty="0">
                <a:latin typeface="Calibri"/>
                <a:cs typeface="Calibri"/>
              </a:rPr>
              <a:t>3LiCl</a:t>
            </a:r>
            <a:r>
              <a:rPr sz="1800" spc="10" dirty="0">
                <a:latin typeface="Calibri"/>
                <a:cs typeface="Calibri"/>
              </a:rPr>
              <a:t> </a:t>
            </a:r>
            <a:r>
              <a:rPr sz="1800" dirty="0">
                <a:latin typeface="Calibri"/>
                <a:cs typeface="Calibri"/>
              </a:rPr>
              <a:t>+</a:t>
            </a:r>
            <a:r>
              <a:rPr sz="1800" spc="10" dirty="0">
                <a:latin typeface="Calibri"/>
                <a:cs typeface="Calibri"/>
              </a:rPr>
              <a:t> </a:t>
            </a:r>
            <a:r>
              <a:rPr sz="1800" spc="-5" dirty="0">
                <a:latin typeface="Calibri"/>
                <a:cs typeface="Calibri"/>
              </a:rPr>
              <a:t>NH</a:t>
            </a:r>
            <a:r>
              <a:rPr sz="1800" spc="-7" baseline="-20833" dirty="0">
                <a:latin typeface="Calibri"/>
                <a:cs typeface="Calibri"/>
              </a:rPr>
              <a:t>4</a:t>
            </a:r>
            <a:r>
              <a:rPr sz="1800" spc="-5" dirty="0">
                <a:latin typeface="Calibri"/>
                <a:cs typeface="Calibri"/>
              </a:rPr>
              <a:t>Cl</a:t>
            </a:r>
            <a:r>
              <a:rPr sz="1800" spc="10" dirty="0">
                <a:latin typeface="Calibri"/>
                <a:cs typeface="Calibri"/>
              </a:rPr>
              <a:t> </a:t>
            </a:r>
            <a:r>
              <a:rPr sz="1800" spc="-10" dirty="0">
                <a:latin typeface="Calibri"/>
                <a:cs typeface="Calibri"/>
              </a:rPr>
              <a:t>(2)</a:t>
            </a:r>
            <a:endParaRPr sz="1800">
              <a:latin typeface="Calibri"/>
              <a:cs typeface="Calibri"/>
            </a:endParaRPr>
          </a:p>
        </p:txBody>
      </p:sp>
      <p:sp>
        <p:nvSpPr>
          <p:cNvPr id="6" name="object 6"/>
          <p:cNvSpPr txBox="1"/>
          <p:nvPr/>
        </p:nvSpPr>
        <p:spPr>
          <a:xfrm>
            <a:off x="1300352" y="1853565"/>
            <a:ext cx="8357870" cy="757555"/>
          </a:xfrm>
          <a:prstGeom prst="rect">
            <a:avLst/>
          </a:prstGeom>
        </p:spPr>
        <p:txBody>
          <a:bodyPr vert="horz" wrap="square" lIns="0" tIns="12700" rIns="0" bIns="0" rtlCol="0">
            <a:spAutoFit/>
          </a:bodyPr>
          <a:lstStyle/>
          <a:p>
            <a:pPr marL="12700">
              <a:lnSpc>
                <a:spcPct val="100000"/>
              </a:lnSpc>
              <a:spcBef>
                <a:spcPts val="100"/>
              </a:spcBef>
            </a:pPr>
            <a:r>
              <a:rPr sz="2400" i="1" dirty="0">
                <a:latin typeface="Times New Roman"/>
                <a:cs typeface="Times New Roman"/>
              </a:rPr>
              <a:t>2-й фрагмент:</a:t>
            </a:r>
            <a:r>
              <a:rPr sz="2400" i="1" spc="5" dirty="0">
                <a:latin typeface="Times New Roman"/>
                <a:cs typeface="Times New Roman"/>
              </a:rPr>
              <a:t> </a:t>
            </a:r>
            <a:r>
              <a:rPr sz="2400" spc="-15" dirty="0">
                <a:latin typeface="Times New Roman"/>
                <a:cs typeface="Times New Roman"/>
              </a:rPr>
              <a:t>«Затем</a:t>
            </a:r>
            <a:r>
              <a:rPr sz="2400" spc="-10" dirty="0">
                <a:latin typeface="Times New Roman"/>
                <a:cs typeface="Times New Roman"/>
              </a:rPr>
              <a:t> </a:t>
            </a:r>
            <a:r>
              <a:rPr sz="2400" b="1" dirty="0">
                <a:solidFill>
                  <a:srgbClr val="FF0000"/>
                </a:solidFill>
                <a:latin typeface="Times New Roman"/>
                <a:cs typeface="Times New Roman"/>
              </a:rPr>
              <a:t>к</a:t>
            </a:r>
            <a:r>
              <a:rPr sz="2400" b="1" spc="5" dirty="0">
                <a:solidFill>
                  <a:srgbClr val="FF0000"/>
                </a:solidFill>
                <a:latin typeface="Times New Roman"/>
                <a:cs typeface="Times New Roman"/>
              </a:rPr>
              <a:t> </a:t>
            </a:r>
            <a:r>
              <a:rPr sz="2400" b="1" spc="-15" dirty="0">
                <a:solidFill>
                  <a:srgbClr val="FF0000"/>
                </a:solidFill>
                <a:latin typeface="Times New Roman"/>
                <a:cs typeface="Times New Roman"/>
              </a:rPr>
              <a:t>образовавшемуся</a:t>
            </a:r>
            <a:r>
              <a:rPr sz="2400" b="1" dirty="0">
                <a:solidFill>
                  <a:srgbClr val="FF0000"/>
                </a:solidFill>
                <a:latin typeface="Times New Roman"/>
                <a:cs typeface="Times New Roman"/>
              </a:rPr>
              <a:t> </a:t>
            </a:r>
            <a:r>
              <a:rPr sz="2400" b="1" spc="-10" dirty="0">
                <a:solidFill>
                  <a:srgbClr val="FF0000"/>
                </a:solidFill>
                <a:latin typeface="Times New Roman"/>
                <a:cs typeface="Times New Roman"/>
              </a:rPr>
              <a:t>раствору</a:t>
            </a:r>
            <a:r>
              <a:rPr sz="2400" b="1" spc="5" dirty="0">
                <a:solidFill>
                  <a:srgbClr val="FF0000"/>
                </a:solidFill>
                <a:latin typeface="Times New Roman"/>
                <a:cs typeface="Times New Roman"/>
              </a:rPr>
              <a:t> </a:t>
            </a:r>
            <a:r>
              <a:rPr sz="2400" b="1" spc="-5" dirty="0">
                <a:solidFill>
                  <a:srgbClr val="FF0000"/>
                </a:solidFill>
                <a:latin typeface="Times New Roman"/>
                <a:cs typeface="Times New Roman"/>
              </a:rPr>
              <a:t>добавили</a:t>
            </a:r>
            <a:endParaRPr sz="2400">
              <a:latin typeface="Times New Roman"/>
              <a:cs typeface="Times New Roman"/>
            </a:endParaRPr>
          </a:p>
          <a:p>
            <a:pPr marL="12700">
              <a:lnSpc>
                <a:spcPct val="100000"/>
              </a:lnSpc>
            </a:pPr>
            <a:r>
              <a:rPr sz="2400" spc="-5" dirty="0">
                <a:latin typeface="Times New Roman"/>
                <a:cs typeface="Times New Roman"/>
              </a:rPr>
              <a:t>410г</a:t>
            </a:r>
            <a:r>
              <a:rPr sz="2400" spc="-10" dirty="0">
                <a:latin typeface="Times New Roman"/>
                <a:cs typeface="Times New Roman"/>
              </a:rPr>
              <a:t> </a:t>
            </a:r>
            <a:r>
              <a:rPr sz="2400" spc="-5" dirty="0">
                <a:latin typeface="Times New Roman"/>
                <a:cs typeface="Times New Roman"/>
              </a:rPr>
              <a:t>20% </a:t>
            </a:r>
            <a:r>
              <a:rPr sz="2400" spc="-10" dirty="0">
                <a:latin typeface="Times New Roman"/>
                <a:cs typeface="Times New Roman"/>
              </a:rPr>
              <a:t>раствора</a:t>
            </a:r>
            <a:r>
              <a:rPr sz="2400" spc="5" dirty="0">
                <a:latin typeface="Times New Roman"/>
                <a:cs typeface="Times New Roman"/>
              </a:rPr>
              <a:t> </a:t>
            </a:r>
            <a:r>
              <a:rPr sz="2400" b="1" spc="-25" dirty="0">
                <a:solidFill>
                  <a:srgbClr val="FF0000"/>
                </a:solidFill>
                <a:latin typeface="Times New Roman"/>
                <a:cs typeface="Times New Roman"/>
              </a:rPr>
              <a:t>фосфата</a:t>
            </a:r>
            <a:r>
              <a:rPr sz="2400" b="1" spc="55" dirty="0">
                <a:solidFill>
                  <a:srgbClr val="FF0000"/>
                </a:solidFill>
                <a:latin typeface="Times New Roman"/>
                <a:cs typeface="Times New Roman"/>
              </a:rPr>
              <a:t> </a:t>
            </a:r>
            <a:r>
              <a:rPr sz="2400" b="1" spc="-10" dirty="0">
                <a:solidFill>
                  <a:srgbClr val="FF0000"/>
                </a:solidFill>
                <a:latin typeface="Times New Roman"/>
                <a:cs typeface="Times New Roman"/>
              </a:rPr>
              <a:t>натрия</a:t>
            </a:r>
            <a:r>
              <a:rPr sz="2400" spc="-10" dirty="0">
                <a:latin typeface="Times New Roman"/>
                <a:cs typeface="Times New Roman"/>
              </a:rPr>
              <a:t>.</a:t>
            </a:r>
            <a:r>
              <a:rPr sz="2400" spc="15" dirty="0">
                <a:latin typeface="Times New Roman"/>
                <a:cs typeface="Times New Roman"/>
              </a:rPr>
              <a:t> </a:t>
            </a:r>
            <a:r>
              <a:rPr sz="2400" dirty="0">
                <a:latin typeface="Times New Roman"/>
                <a:cs typeface="Times New Roman"/>
              </a:rPr>
              <a:t>»</a:t>
            </a:r>
            <a:endParaRPr sz="2400">
              <a:latin typeface="Times New Roman"/>
              <a:cs typeface="Times New Roman"/>
            </a:endParaRPr>
          </a:p>
        </p:txBody>
      </p:sp>
      <p:sp>
        <p:nvSpPr>
          <p:cNvPr id="7" name="object 7"/>
          <p:cNvSpPr txBox="1"/>
          <p:nvPr/>
        </p:nvSpPr>
        <p:spPr>
          <a:xfrm>
            <a:off x="3639058" y="3010027"/>
            <a:ext cx="1917700" cy="391160"/>
          </a:xfrm>
          <a:prstGeom prst="rect">
            <a:avLst/>
          </a:prstGeom>
        </p:spPr>
        <p:txBody>
          <a:bodyPr vert="horz" wrap="square" lIns="0" tIns="12700" rIns="0" bIns="0" rtlCol="0">
            <a:spAutoFit/>
          </a:bodyPr>
          <a:lstStyle/>
          <a:p>
            <a:pPr marL="38100">
              <a:lnSpc>
                <a:spcPct val="100000"/>
              </a:lnSpc>
              <a:spcBef>
                <a:spcPts val="100"/>
              </a:spcBef>
            </a:pPr>
            <a:r>
              <a:rPr sz="2400" dirty="0">
                <a:latin typeface="Times New Roman"/>
                <a:cs typeface="Times New Roman"/>
              </a:rPr>
              <a:t>=</a:t>
            </a:r>
            <a:r>
              <a:rPr sz="2400" spc="-25" dirty="0">
                <a:latin typeface="Times New Roman"/>
                <a:cs typeface="Times New Roman"/>
              </a:rPr>
              <a:t> </a:t>
            </a:r>
            <a:r>
              <a:rPr sz="2400" spc="-5" dirty="0">
                <a:latin typeface="Times New Roman"/>
                <a:cs typeface="Times New Roman"/>
              </a:rPr>
              <a:t>Li</a:t>
            </a:r>
            <a:r>
              <a:rPr sz="2400" spc="-7" baseline="-20833" dirty="0">
                <a:latin typeface="Times New Roman"/>
                <a:cs typeface="Times New Roman"/>
              </a:rPr>
              <a:t>3</a:t>
            </a:r>
            <a:r>
              <a:rPr sz="2400" spc="-5" dirty="0">
                <a:latin typeface="Times New Roman"/>
                <a:cs typeface="Times New Roman"/>
              </a:rPr>
              <a:t>PO</a:t>
            </a:r>
            <a:r>
              <a:rPr sz="2400" spc="-7" baseline="-20833" dirty="0">
                <a:latin typeface="Times New Roman"/>
                <a:cs typeface="Times New Roman"/>
              </a:rPr>
              <a:t>4(3а)</a:t>
            </a:r>
            <a:r>
              <a:rPr sz="2400" spc="-5" dirty="0">
                <a:latin typeface="Times New Roman"/>
                <a:cs typeface="Times New Roman"/>
              </a:rPr>
              <a:t>↓</a:t>
            </a:r>
            <a:r>
              <a:rPr sz="2400" spc="-10" dirty="0">
                <a:latin typeface="Times New Roman"/>
                <a:cs typeface="Times New Roman"/>
              </a:rPr>
              <a:t> </a:t>
            </a:r>
            <a:r>
              <a:rPr sz="2400" dirty="0">
                <a:latin typeface="Times New Roman"/>
                <a:cs typeface="Times New Roman"/>
              </a:rPr>
              <a:t>+</a:t>
            </a:r>
            <a:endParaRPr sz="2400">
              <a:latin typeface="Times New Roman"/>
              <a:cs typeface="Times New Roman"/>
            </a:endParaRPr>
          </a:p>
        </p:txBody>
      </p:sp>
      <p:sp>
        <p:nvSpPr>
          <p:cNvPr id="8" name="object 8"/>
          <p:cNvSpPr txBox="1"/>
          <p:nvPr/>
        </p:nvSpPr>
        <p:spPr>
          <a:xfrm>
            <a:off x="1288414" y="2986785"/>
            <a:ext cx="1122680" cy="823594"/>
          </a:xfrm>
          <a:prstGeom prst="rect">
            <a:avLst/>
          </a:prstGeom>
          <a:ln w="12700">
            <a:solidFill>
              <a:srgbClr val="41709C"/>
            </a:solidFill>
          </a:ln>
        </p:spPr>
        <p:txBody>
          <a:bodyPr vert="horz" wrap="square" lIns="0" tIns="35560" rIns="0" bIns="0" rtlCol="0">
            <a:spAutoFit/>
          </a:bodyPr>
          <a:lstStyle/>
          <a:p>
            <a:pPr marL="91440">
              <a:lnSpc>
                <a:spcPct val="100000"/>
              </a:lnSpc>
              <a:spcBef>
                <a:spcPts val="280"/>
              </a:spcBef>
            </a:pPr>
            <a:r>
              <a:rPr sz="2400" spc="-5" dirty="0">
                <a:latin typeface="Times New Roman"/>
                <a:cs typeface="Times New Roman"/>
              </a:rPr>
              <a:t>3LiCl</a:t>
            </a:r>
            <a:r>
              <a:rPr sz="2400" spc="-7" baseline="-20833" dirty="0">
                <a:latin typeface="Times New Roman"/>
                <a:cs typeface="Times New Roman"/>
              </a:rPr>
              <a:t>(1)</a:t>
            </a:r>
            <a:endParaRPr sz="2400" baseline="-20833">
              <a:latin typeface="Times New Roman"/>
              <a:cs typeface="Times New Roman"/>
            </a:endParaRPr>
          </a:p>
          <a:p>
            <a:pPr marL="91440">
              <a:lnSpc>
                <a:spcPct val="100000"/>
              </a:lnSpc>
            </a:pPr>
            <a:r>
              <a:rPr sz="2400" spc="-5" dirty="0">
                <a:latin typeface="Times New Roman"/>
                <a:cs typeface="Times New Roman"/>
              </a:rPr>
              <a:t>3LiCl</a:t>
            </a:r>
            <a:r>
              <a:rPr sz="2400" spc="-7" baseline="-20833" dirty="0">
                <a:latin typeface="Times New Roman"/>
                <a:cs typeface="Times New Roman"/>
              </a:rPr>
              <a:t>(2)</a:t>
            </a:r>
            <a:endParaRPr sz="2400" baseline="-20833">
              <a:latin typeface="Times New Roman"/>
              <a:cs typeface="Times New Roman"/>
            </a:endParaRPr>
          </a:p>
        </p:txBody>
      </p:sp>
      <p:sp>
        <p:nvSpPr>
          <p:cNvPr id="9" name="object 9"/>
          <p:cNvSpPr txBox="1"/>
          <p:nvPr/>
        </p:nvSpPr>
        <p:spPr>
          <a:xfrm>
            <a:off x="2391536" y="3010027"/>
            <a:ext cx="197485" cy="756920"/>
          </a:xfrm>
          <a:prstGeom prst="rect">
            <a:avLst/>
          </a:prstGeom>
        </p:spPr>
        <p:txBody>
          <a:bodyPr vert="horz" wrap="square" lIns="0" tIns="12700" rIns="0" bIns="0" rtlCol="0">
            <a:spAutoFit/>
          </a:bodyPr>
          <a:lstStyle/>
          <a:p>
            <a:pPr marL="12700">
              <a:lnSpc>
                <a:spcPct val="100000"/>
              </a:lnSpc>
              <a:spcBef>
                <a:spcPts val="100"/>
              </a:spcBef>
            </a:pPr>
            <a:r>
              <a:rPr sz="2400" dirty="0">
                <a:latin typeface="Times New Roman"/>
                <a:cs typeface="Times New Roman"/>
              </a:rPr>
              <a:t>+</a:t>
            </a:r>
            <a:endParaRPr sz="2400">
              <a:latin typeface="Times New Roman"/>
              <a:cs typeface="Times New Roman"/>
            </a:endParaRPr>
          </a:p>
          <a:p>
            <a:pPr marL="12700">
              <a:lnSpc>
                <a:spcPct val="100000"/>
              </a:lnSpc>
            </a:pPr>
            <a:r>
              <a:rPr sz="2400" dirty="0">
                <a:latin typeface="Times New Roman"/>
                <a:cs typeface="Times New Roman"/>
              </a:rPr>
              <a:t>+</a:t>
            </a:r>
            <a:endParaRPr sz="2400">
              <a:latin typeface="Times New Roman"/>
              <a:cs typeface="Times New Roman"/>
            </a:endParaRPr>
          </a:p>
        </p:txBody>
      </p:sp>
      <p:sp>
        <p:nvSpPr>
          <p:cNvPr id="10" name="object 10"/>
          <p:cNvSpPr txBox="1"/>
          <p:nvPr/>
        </p:nvSpPr>
        <p:spPr>
          <a:xfrm>
            <a:off x="2576957" y="2986785"/>
            <a:ext cx="1080770" cy="823594"/>
          </a:xfrm>
          <a:prstGeom prst="rect">
            <a:avLst/>
          </a:prstGeom>
          <a:ln w="12700">
            <a:solidFill>
              <a:srgbClr val="41709C"/>
            </a:solidFill>
          </a:ln>
        </p:spPr>
        <p:txBody>
          <a:bodyPr vert="horz" wrap="square" lIns="0" tIns="35560" rIns="0" bIns="0" rtlCol="0">
            <a:spAutoFit/>
          </a:bodyPr>
          <a:lstStyle/>
          <a:p>
            <a:pPr marL="73660" marR="50800">
              <a:lnSpc>
                <a:spcPct val="100000"/>
              </a:lnSpc>
              <a:spcBef>
                <a:spcPts val="280"/>
              </a:spcBef>
            </a:pPr>
            <a:r>
              <a:rPr sz="2400" spc="-10" dirty="0">
                <a:latin typeface="Times New Roman"/>
                <a:cs typeface="Times New Roman"/>
              </a:rPr>
              <a:t>N</a:t>
            </a:r>
            <a:r>
              <a:rPr sz="2400" dirty="0">
                <a:latin typeface="Times New Roman"/>
                <a:cs typeface="Times New Roman"/>
              </a:rPr>
              <a:t>a</a:t>
            </a:r>
            <a:r>
              <a:rPr sz="2400" baseline="-20833" dirty="0">
                <a:latin typeface="Times New Roman"/>
                <a:cs typeface="Times New Roman"/>
              </a:rPr>
              <a:t>3</a:t>
            </a:r>
            <a:r>
              <a:rPr sz="2400" spc="-10" dirty="0">
                <a:latin typeface="Times New Roman"/>
                <a:cs typeface="Times New Roman"/>
              </a:rPr>
              <a:t>PO</a:t>
            </a:r>
            <a:r>
              <a:rPr sz="2400" spc="-7" baseline="-20833" dirty="0">
                <a:latin typeface="Times New Roman"/>
                <a:cs typeface="Times New Roman"/>
              </a:rPr>
              <a:t>4  </a:t>
            </a:r>
            <a:r>
              <a:rPr sz="2400" spc="-10" dirty="0">
                <a:latin typeface="Times New Roman"/>
                <a:cs typeface="Times New Roman"/>
              </a:rPr>
              <a:t>N</a:t>
            </a:r>
            <a:r>
              <a:rPr sz="2400" dirty="0">
                <a:latin typeface="Times New Roman"/>
                <a:cs typeface="Times New Roman"/>
              </a:rPr>
              <a:t>a</a:t>
            </a:r>
            <a:r>
              <a:rPr sz="2400" baseline="-20833" dirty="0">
                <a:latin typeface="Times New Roman"/>
                <a:cs typeface="Times New Roman"/>
              </a:rPr>
              <a:t>3</a:t>
            </a:r>
            <a:r>
              <a:rPr sz="2400" spc="-10" dirty="0">
                <a:latin typeface="Times New Roman"/>
                <a:cs typeface="Times New Roman"/>
              </a:rPr>
              <a:t>PO</a:t>
            </a:r>
            <a:r>
              <a:rPr sz="2400" spc="-7" baseline="-20833" dirty="0">
                <a:latin typeface="Times New Roman"/>
                <a:cs typeface="Times New Roman"/>
              </a:rPr>
              <a:t>4</a:t>
            </a:r>
            <a:endParaRPr sz="2400" baseline="-20833">
              <a:latin typeface="Times New Roman"/>
              <a:cs typeface="Times New Roman"/>
            </a:endParaRPr>
          </a:p>
        </p:txBody>
      </p:sp>
      <p:sp>
        <p:nvSpPr>
          <p:cNvPr id="11" name="object 11"/>
          <p:cNvSpPr txBox="1"/>
          <p:nvPr/>
        </p:nvSpPr>
        <p:spPr>
          <a:xfrm>
            <a:off x="3639058" y="3375786"/>
            <a:ext cx="1929764" cy="391160"/>
          </a:xfrm>
          <a:prstGeom prst="rect">
            <a:avLst/>
          </a:prstGeom>
        </p:spPr>
        <p:txBody>
          <a:bodyPr vert="horz" wrap="square" lIns="0" tIns="12700" rIns="0" bIns="0" rtlCol="0">
            <a:spAutoFit/>
          </a:bodyPr>
          <a:lstStyle/>
          <a:p>
            <a:pPr marL="38100">
              <a:lnSpc>
                <a:spcPct val="100000"/>
              </a:lnSpc>
              <a:spcBef>
                <a:spcPts val="100"/>
              </a:spcBef>
            </a:pPr>
            <a:r>
              <a:rPr sz="2400" dirty="0">
                <a:latin typeface="Times New Roman"/>
                <a:cs typeface="Times New Roman"/>
              </a:rPr>
              <a:t>=</a:t>
            </a:r>
            <a:r>
              <a:rPr sz="2400" spc="-25" dirty="0">
                <a:latin typeface="Times New Roman"/>
                <a:cs typeface="Times New Roman"/>
              </a:rPr>
              <a:t> </a:t>
            </a:r>
            <a:r>
              <a:rPr sz="2400" spc="-5" dirty="0">
                <a:latin typeface="Times New Roman"/>
                <a:cs typeface="Times New Roman"/>
              </a:rPr>
              <a:t>Li</a:t>
            </a:r>
            <a:r>
              <a:rPr sz="2400" spc="-7" baseline="-20833" dirty="0">
                <a:latin typeface="Times New Roman"/>
                <a:cs typeface="Times New Roman"/>
              </a:rPr>
              <a:t>3</a:t>
            </a:r>
            <a:r>
              <a:rPr sz="2400" spc="-5" dirty="0">
                <a:latin typeface="Times New Roman"/>
                <a:cs typeface="Times New Roman"/>
              </a:rPr>
              <a:t>PO</a:t>
            </a:r>
            <a:r>
              <a:rPr sz="2400" spc="-7" baseline="-20833" dirty="0">
                <a:latin typeface="Times New Roman"/>
                <a:cs typeface="Times New Roman"/>
              </a:rPr>
              <a:t>4(3б)</a:t>
            </a:r>
            <a:r>
              <a:rPr sz="2400" spc="-5" dirty="0">
                <a:latin typeface="Times New Roman"/>
                <a:cs typeface="Times New Roman"/>
              </a:rPr>
              <a:t>↓</a:t>
            </a:r>
            <a:r>
              <a:rPr sz="2400" spc="-25" dirty="0">
                <a:latin typeface="Times New Roman"/>
                <a:cs typeface="Times New Roman"/>
              </a:rPr>
              <a:t> </a:t>
            </a:r>
            <a:r>
              <a:rPr sz="2400" dirty="0">
                <a:latin typeface="Times New Roman"/>
                <a:cs typeface="Times New Roman"/>
              </a:rPr>
              <a:t>+</a:t>
            </a:r>
            <a:endParaRPr sz="2400">
              <a:latin typeface="Times New Roman"/>
              <a:cs typeface="Times New Roman"/>
            </a:endParaRPr>
          </a:p>
        </p:txBody>
      </p:sp>
      <p:sp>
        <p:nvSpPr>
          <p:cNvPr id="12" name="object 12"/>
          <p:cNvSpPr txBox="1"/>
          <p:nvPr/>
        </p:nvSpPr>
        <p:spPr>
          <a:xfrm>
            <a:off x="5527928" y="2986785"/>
            <a:ext cx="1025525" cy="823594"/>
          </a:xfrm>
          <a:prstGeom prst="rect">
            <a:avLst/>
          </a:prstGeom>
          <a:ln w="12700">
            <a:solidFill>
              <a:srgbClr val="41709C"/>
            </a:solidFill>
          </a:ln>
        </p:spPr>
        <p:txBody>
          <a:bodyPr vert="horz" wrap="square" lIns="0" tIns="35560" rIns="0" bIns="0" rtlCol="0">
            <a:spAutoFit/>
          </a:bodyPr>
          <a:lstStyle/>
          <a:p>
            <a:pPr marL="78105" marR="142875" indent="-12700">
              <a:lnSpc>
                <a:spcPct val="100000"/>
              </a:lnSpc>
              <a:spcBef>
                <a:spcPts val="280"/>
              </a:spcBef>
            </a:pPr>
            <a:r>
              <a:rPr sz="2400" spc="-5" dirty="0">
                <a:latin typeface="Times New Roman"/>
                <a:cs typeface="Times New Roman"/>
              </a:rPr>
              <a:t>3NaCl </a:t>
            </a:r>
            <a:r>
              <a:rPr sz="2400" spc="-585" dirty="0">
                <a:latin typeface="Times New Roman"/>
                <a:cs typeface="Times New Roman"/>
              </a:rPr>
              <a:t> </a:t>
            </a:r>
            <a:r>
              <a:rPr sz="2400" spc="-5" dirty="0">
                <a:latin typeface="Times New Roman"/>
                <a:cs typeface="Times New Roman"/>
              </a:rPr>
              <a:t>3NaCl</a:t>
            </a:r>
            <a:endParaRPr sz="2400">
              <a:latin typeface="Times New Roman"/>
              <a:cs typeface="Times New Roman"/>
            </a:endParaRPr>
          </a:p>
        </p:txBody>
      </p:sp>
      <p:sp>
        <p:nvSpPr>
          <p:cNvPr id="13" name="object 13"/>
          <p:cNvSpPr txBox="1"/>
          <p:nvPr/>
        </p:nvSpPr>
        <p:spPr>
          <a:xfrm>
            <a:off x="6909307" y="3010027"/>
            <a:ext cx="1104265" cy="756920"/>
          </a:xfrm>
          <a:prstGeom prst="rect">
            <a:avLst/>
          </a:prstGeom>
        </p:spPr>
        <p:txBody>
          <a:bodyPr vert="horz" wrap="square" lIns="0" tIns="12700" rIns="0" bIns="0" rtlCol="0">
            <a:spAutoFit/>
          </a:bodyPr>
          <a:lstStyle/>
          <a:p>
            <a:pPr marL="12700">
              <a:lnSpc>
                <a:spcPct val="100000"/>
              </a:lnSpc>
              <a:spcBef>
                <a:spcPts val="100"/>
              </a:spcBef>
            </a:pPr>
            <a:r>
              <a:rPr sz="2400" dirty="0">
                <a:latin typeface="Times New Roman"/>
                <a:cs typeface="Times New Roman"/>
              </a:rPr>
              <a:t>(3а)</a:t>
            </a:r>
            <a:endParaRPr sz="2400">
              <a:latin typeface="Times New Roman"/>
              <a:cs typeface="Times New Roman"/>
            </a:endParaRPr>
          </a:p>
          <a:p>
            <a:pPr marL="26034">
              <a:lnSpc>
                <a:spcPct val="100000"/>
              </a:lnSpc>
            </a:pPr>
            <a:r>
              <a:rPr sz="2400" dirty="0">
                <a:latin typeface="Times New Roman"/>
                <a:cs typeface="Times New Roman"/>
              </a:rPr>
              <a:t>(3б)</a:t>
            </a:r>
            <a:r>
              <a:rPr sz="2400" spc="-95" dirty="0">
                <a:latin typeface="Times New Roman"/>
                <a:cs typeface="Times New Roman"/>
              </a:rPr>
              <a:t> </a:t>
            </a:r>
            <a:r>
              <a:rPr sz="2400" spc="-5" dirty="0">
                <a:latin typeface="Times New Roman"/>
                <a:cs typeface="Times New Roman"/>
              </a:rPr>
              <a:t>или</a:t>
            </a:r>
            <a:endParaRPr sz="2400">
              <a:latin typeface="Times New Roman"/>
              <a:cs typeface="Times New Roman"/>
            </a:endParaRPr>
          </a:p>
        </p:txBody>
      </p:sp>
      <p:sp>
        <p:nvSpPr>
          <p:cNvPr id="14" name="object 14"/>
          <p:cNvSpPr txBox="1"/>
          <p:nvPr/>
        </p:nvSpPr>
        <p:spPr>
          <a:xfrm>
            <a:off x="1342008" y="3741546"/>
            <a:ext cx="5643245" cy="391160"/>
          </a:xfrm>
          <a:prstGeom prst="rect">
            <a:avLst/>
          </a:prstGeom>
        </p:spPr>
        <p:txBody>
          <a:bodyPr vert="horz" wrap="square" lIns="0" tIns="12700" rIns="0" bIns="0" rtlCol="0">
            <a:spAutoFit/>
          </a:bodyPr>
          <a:lstStyle/>
          <a:p>
            <a:pPr marL="38100">
              <a:lnSpc>
                <a:spcPct val="100000"/>
              </a:lnSpc>
              <a:spcBef>
                <a:spcPts val="100"/>
              </a:spcBef>
            </a:pPr>
            <a:r>
              <a:rPr sz="2400" spc="-5" dirty="0">
                <a:latin typeface="Times New Roman"/>
                <a:cs typeface="Times New Roman"/>
              </a:rPr>
              <a:t>3LiCl</a:t>
            </a:r>
            <a:r>
              <a:rPr sz="2400" spc="-7" baseline="-20833" dirty="0">
                <a:latin typeface="Times New Roman"/>
                <a:cs typeface="Times New Roman"/>
              </a:rPr>
              <a:t>(1)</a:t>
            </a:r>
            <a:r>
              <a:rPr sz="2400" spc="-15" baseline="-20833" dirty="0">
                <a:latin typeface="Times New Roman"/>
                <a:cs typeface="Times New Roman"/>
              </a:rPr>
              <a:t> </a:t>
            </a:r>
            <a:r>
              <a:rPr sz="2400" spc="-7" baseline="-20833" dirty="0">
                <a:latin typeface="Times New Roman"/>
                <a:cs typeface="Times New Roman"/>
              </a:rPr>
              <a:t>+</a:t>
            </a:r>
            <a:r>
              <a:rPr sz="2400" baseline="-20833" dirty="0">
                <a:latin typeface="Times New Roman"/>
                <a:cs typeface="Times New Roman"/>
              </a:rPr>
              <a:t> </a:t>
            </a:r>
            <a:r>
              <a:rPr sz="2400" spc="-7" baseline="-20833" dirty="0">
                <a:latin typeface="Times New Roman"/>
                <a:cs typeface="Times New Roman"/>
              </a:rPr>
              <a:t>(2)</a:t>
            </a:r>
            <a:r>
              <a:rPr sz="2400" spc="315" baseline="-20833" dirty="0">
                <a:latin typeface="Times New Roman"/>
                <a:cs typeface="Times New Roman"/>
              </a:rPr>
              <a:t> </a:t>
            </a:r>
            <a:r>
              <a:rPr sz="2400" dirty="0">
                <a:latin typeface="Times New Roman"/>
                <a:cs typeface="Times New Roman"/>
              </a:rPr>
              <a:t>+</a:t>
            </a:r>
            <a:r>
              <a:rPr sz="2400" spc="-10" dirty="0">
                <a:latin typeface="Times New Roman"/>
                <a:cs typeface="Times New Roman"/>
              </a:rPr>
              <a:t> </a:t>
            </a:r>
            <a:r>
              <a:rPr sz="2400" spc="-5" dirty="0">
                <a:latin typeface="Times New Roman"/>
                <a:cs typeface="Times New Roman"/>
              </a:rPr>
              <a:t>Na</a:t>
            </a:r>
            <a:r>
              <a:rPr sz="2400" spc="-7" baseline="-20833" dirty="0">
                <a:latin typeface="Times New Roman"/>
                <a:cs typeface="Times New Roman"/>
              </a:rPr>
              <a:t>3</a:t>
            </a:r>
            <a:r>
              <a:rPr sz="2400" spc="-5" dirty="0">
                <a:latin typeface="Times New Roman"/>
                <a:cs typeface="Times New Roman"/>
              </a:rPr>
              <a:t>PO</a:t>
            </a:r>
            <a:r>
              <a:rPr sz="2400" spc="-7" baseline="-20833" dirty="0">
                <a:latin typeface="Times New Roman"/>
                <a:cs typeface="Times New Roman"/>
              </a:rPr>
              <a:t>4</a:t>
            </a:r>
            <a:r>
              <a:rPr sz="2400" spc="322" baseline="-20833" dirty="0">
                <a:latin typeface="Times New Roman"/>
                <a:cs typeface="Times New Roman"/>
              </a:rPr>
              <a:t> </a:t>
            </a:r>
            <a:r>
              <a:rPr sz="2400" dirty="0">
                <a:latin typeface="Times New Roman"/>
                <a:cs typeface="Times New Roman"/>
              </a:rPr>
              <a:t>= </a:t>
            </a:r>
            <a:r>
              <a:rPr sz="2400" spc="-5" dirty="0">
                <a:latin typeface="Times New Roman"/>
                <a:cs typeface="Times New Roman"/>
              </a:rPr>
              <a:t>Li</a:t>
            </a:r>
            <a:r>
              <a:rPr sz="2400" spc="-7" baseline="-20833" dirty="0">
                <a:latin typeface="Times New Roman"/>
                <a:cs typeface="Times New Roman"/>
              </a:rPr>
              <a:t>3</a:t>
            </a:r>
            <a:r>
              <a:rPr sz="2400" spc="-5" dirty="0">
                <a:latin typeface="Times New Roman"/>
                <a:cs typeface="Times New Roman"/>
              </a:rPr>
              <a:t>PO</a:t>
            </a:r>
            <a:r>
              <a:rPr sz="2400" spc="-7" baseline="-20833" dirty="0">
                <a:latin typeface="Times New Roman"/>
                <a:cs typeface="Times New Roman"/>
              </a:rPr>
              <a:t>4</a:t>
            </a:r>
            <a:r>
              <a:rPr sz="2400" spc="-5" dirty="0">
                <a:latin typeface="Times New Roman"/>
                <a:cs typeface="Times New Roman"/>
              </a:rPr>
              <a:t>↓</a:t>
            </a:r>
            <a:r>
              <a:rPr sz="2400" spc="-15" dirty="0">
                <a:latin typeface="Times New Roman"/>
                <a:cs typeface="Times New Roman"/>
              </a:rPr>
              <a:t> </a:t>
            </a:r>
            <a:r>
              <a:rPr sz="2400" dirty="0">
                <a:latin typeface="Times New Roman"/>
                <a:cs typeface="Times New Roman"/>
              </a:rPr>
              <a:t>+</a:t>
            </a:r>
            <a:r>
              <a:rPr sz="2400" spc="-5" dirty="0">
                <a:latin typeface="Times New Roman"/>
                <a:cs typeface="Times New Roman"/>
              </a:rPr>
              <a:t> </a:t>
            </a:r>
            <a:r>
              <a:rPr sz="2400" dirty="0">
                <a:latin typeface="Times New Roman"/>
                <a:cs typeface="Times New Roman"/>
              </a:rPr>
              <a:t>3NaCl</a:t>
            </a:r>
            <a:r>
              <a:rPr sz="2400" spc="-5" dirty="0">
                <a:latin typeface="Times New Roman"/>
                <a:cs typeface="Times New Roman"/>
              </a:rPr>
              <a:t> </a:t>
            </a:r>
            <a:r>
              <a:rPr sz="2400" dirty="0">
                <a:latin typeface="Times New Roman"/>
                <a:cs typeface="Times New Roman"/>
              </a:rPr>
              <a:t>(3)</a:t>
            </a:r>
            <a:endParaRPr sz="2400">
              <a:latin typeface="Times New Roman"/>
              <a:cs typeface="Times New Roman"/>
            </a:endParaRPr>
          </a:p>
        </p:txBody>
      </p:sp>
      <p:grpSp>
        <p:nvGrpSpPr>
          <p:cNvPr id="15" name="object 15"/>
          <p:cNvGrpSpPr/>
          <p:nvPr/>
        </p:nvGrpSpPr>
        <p:grpSpPr>
          <a:xfrm>
            <a:off x="7315834" y="751458"/>
            <a:ext cx="668655" cy="582295"/>
            <a:chOff x="7315834" y="751458"/>
            <a:chExt cx="668655" cy="582295"/>
          </a:xfrm>
        </p:grpSpPr>
        <p:sp>
          <p:nvSpPr>
            <p:cNvPr id="16" name="object 16"/>
            <p:cNvSpPr/>
            <p:nvPr/>
          </p:nvSpPr>
          <p:spPr>
            <a:xfrm>
              <a:off x="7661528" y="880744"/>
              <a:ext cx="319405" cy="450215"/>
            </a:xfrm>
            <a:custGeom>
              <a:avLst/>
              <a:gdLst/>
              <a:ahLst/>
              <a:cxnLst/>
              <a:rect l="l" t="t" r="r" b="b"/>
              <a:pathLst>
                <a:path w="319404" h="450215">
                  <a:moveTo>
                    <a:pt x="319404" y="449706"/>
                  </a:moveTo>
                  <a:lnTo>
                    <a:pt x="257224" y="447611"/>
                  </a:lnTo>
                  <a:lnTo>
                    <a:pt x="206486" y="441896"/>
                  </a:lnTo>
                  <a:lnTo>
                    <a:pt x="172297" y="433419"/>
                  </a:lnTo>
                  <a:lnTo>
                    <a:pt x="159765" y="423036"/>
                  </a:lnTo>
                  <a:lnTo>
                    <a:pt x="159765" y="251459"/>
                  </a:lnTo>
                  <a:lnTo>
                    <a:pt x="147214" y="241077"/>
                  </a:lnTo>
                  <a:lnTo>
                    <a:pt x="112982" y="232600"/>
                  </a:lnTo>
                  <a:lnTo>
                    <a:pt x="62200" y="226885"/>
                  </a:lnTo>
                  <a:lnTo>
                    <a:pt x="0" y="224789"/>
                  </a:lnTo>
                  <a:lnTo>
                    <a:pt x="62200" y="222714"/>
                  </a:lnTo>
                  <a:lnTo>
                    <a:pt x="112982" y="217042"/>
                  </a:lnTo>
                  <a:lnTo>
                    <a:pt x="147214" y="208609"/>
                  </a:lnTo>
                  <a:lnTo>
                    <a:pt x="159765" y="198246"/>
                  </a:lnTo>
                  <a:lnTo>
                    <a:pt x="159765" y="26542"/>
                  </a:lnTo>
                  <a:lnTo>
                    <a:pt x="172297" y="16234"/>
                  </a:lnTo>
                  <a:lnTo>
                    <a:pt x="206486" y="7794"/>
                  </a:lnTo>
                  <a:lnTo>
                    <a:pt x="257224" y="2093"/>
                  </a:lnTo>
                  <a:lnTo>
                    <a:pt x="319404" y="0"/>
                  </a:lnTo>
                </a:path>
              </a:pathLst>
            </a:custGeom>
            <a:ln w="6350">
              <a:solidFill>
                <a:srgbClr val="5B9BD4"/>
              </a:solidFill>
            </a:ln>
          </p:spPr>
          <p:txBody>
            <a:bodyPr wrap="square" lIns="0" tIns="0" rIns="0" bIns="0" rtlCol="0"/>
            <a:lstStyle/>
            <a:p>
              <a:endParaRPr/>
            </a:p>
          </p:txBody>
        </p:sp>
        <p:sp>
          <p:nvSpPr>
            <p:cNvPr id="17" name="object 17"/>
            <p:cNvSpPr/>
            <p:nvPr/>
          </p:nvSpPr>
          <p:spPr>
            <a:xfrm>
              <a:off x="7322184" y="757808"/>
              <a:ext cx="403860" cy="403860"/>
            </a:xfrm>
            <a:custGeom>
              <a:avLst/>
              <a:gdLst/>
              <a:ahLst/>
              <a:cxnLst/>
              <a:rect l="l" t="t" r="r" b="b"/>
              <a:pathLst>
                <a:path w="403859" h="403859">
                  <a:moveTo>
                    <a:pt x="201930" y="0"/>
                  </a:moveTo>
                  <a:lnTo>
                    <a:pt x="155594" y="5333"/>
                  </a:lnTo>
                  <a:lnTo>
                    <a:pt x="113078" y="20527"/>
                  </a:lnTo>
                  <a:lnTo>
                    <a:pt x="75586" y="44367"/>
                  </a:lnTo>
                  <a:lnTo>
                    <a:pt x="44327" y="75640"/>
                  </a:lnTo>
                  <a:lnTo>
                    <a:pt x="20505" y="113133"/>
                  </a:lnTo>
                  <a:lnTo>
                    <a:pt x="5327" y="155634"/>
                  </a:lnTo>
                  <a:lnTo>
                    <a:pt x="0" y="201929"/>
                  </a:lnTo>
                  <a:lnTo>
                    <a:pt x="5327" y="248225"/>
                  </a:lnTo>
                  <a:lnTo>
                    <a:pt x="20505" y="290726"/>
                  </a:lnTo>
                  <a:lnTo>
                    <a:pt x="44327" y="328219"/>
                  </a:lnTo>
                  <a:lnTo>
                    <a:pt x="75586" y="359492"/>
                  </a:lnTo>
                  <a:lnTo>
                    <a:pt x="113078" y="383332"/>
                  </a:lnTo>
                  <a:lnTo>
                    <a:pt x="155594" y="398525"/>
                  </a:lnTo>
                  <a:lnTo>
                    <a:pt x="201930" y="403859"/>
                  </a:lnTo>
                  <a:lnTo>
                    <a:pt x="248225" y="398525"/>
                  </a:lnTo>
                  <a:lnTo>
                    <a:pt x="290726" y="383332"/>
                  </a:lnTo>
                  <a:lnTo>
                    <a:pt x="328219" y="359492"/>
                  </a:lnTo>
                  <a:lnTo>
                    <a:pt x="359492" y="328219"/>
                  </a:lnTo>
                  <a:lnTo>
                    <a:pt x="383332" y="290726"/>
                  </a:lnTo>
                  <a:lnTo>
                    <a:pt x="398526" y="248225"/>
                  </a:lnTo>
                  <a:lnTo>
                    <a:pt x="403860" y="201929"/>
                  </a:lnTo>
                  <a:lnTo>
                    <a:pt x="398526" y="155634"/>
                  </a:lnTo>
                  <a:lnTo>
                    <a:pt x="383332" y="113133"/>
                  </a:lnTo>
                  <a:lnTo>
                    <a:pt x="359492" y="75640"/>
                  </a:lnTo>
                  <a:lnTo>
                    <a:pt x="328219" y="44367"/>
                  </a:lnTo>
                  <a:lnTo>
                    <a:pt x="290726" y="20527"/>
                  </a:lnTo>
                  <a:lnTo>
                    <a:pt x="248225" y="5333"/>
                  </a:lnTo>
                  <a:lnTo>
                    <a:pt x="201930" y="0"/>
                  </a:lnTo>
                  <a:close/>
                </a:path>
              </a:pathLst>
            </a:custGeom>
            <a:solidFill>
              <a:srgbClr val="5B9BD4"/>
            </a:solidFill>
          </p:spPr>
          <p:txBody>
            <a:bodyPr wrap="square" lIns="0" tIns="0" rIns="0" bIns="0" rtlCol="0"/>
            <a:lstStyle/>
            <a:p>
              <a:endParaRPr/>
            </a:p>
          </p:txBody>
        </p:sp>
        <p:sp>
          <p:nvSpPr>
            <p:cNvPr id="18" name="object 18"/>
            <p:cNvSpPr/>
            <p:nvPr/>
          </p:nvSpPr>
          <p:spPr>
            <a:xfrm>
              <a:off x="7322184" y="757808"/>
              <a:ext cx="403860" cy="403860"/>
            </a:xfrm>
            <a:custGeom>
              <a:avLst/>
              <a:gdLst/>
              <a:ahLst/>
              <a:cxnLst/>
              <a:rect l="l" t="t" r="r" b="b"/>
              <a:pathLst>
                <a:path w="403859" h="403859">
                  <a:moveTo>
                    <a:pt x="0" y="201929"/>
                  </a:moveTo>
                  <a:lnTo>
                    <a:pt x="5327" y="155634"/>
                  </a:lnTo>
                  <a:lnTo>
                    <a:pt x="20505" y="113133"/>
                  </a:lnTo>
                  <a:lnTo>
                    <a:pt x="44327" y="75640"/>
                  </a:lnTo>
                  <a:lnTo>
                    <a:pt x="75586" y="44367"/>
                  </a:lnTo>
                  <a:lnTo>
                    <a:pt x="113078" y="20527"/>
                  </a:lnTo>
                  <a:lnTo>
                    <a:pt x="155594" y="5333"/>
                  </a:lnTo>
                  <a:lnTo>
                    <a:pt x="201930" y="0"/>
                  </a:lnTo>
                  <a:lnTo>
                    <a:pt x="248225" y="5333"/>
                  </a:lnTo>
                  <a:lnTo>
                    <a:pt x="290726" y="20527"/>
                  </a:lnTo>
                  <a:lnTo>
                    <a:pt x="328219" y="44367"/>
                  </a:lnTo>
                  <a:lnTo>
                    <a:pt x="359492" y="75640"/>
                  </a:lnTo>
                  <a:lnTo>
                    <a:pt x="383332" y="113133"/>
                  </a:lnTo>
                  <a:lnTo>
                    <a:pt x="398526" y="155634"/>
                  </a:lnTo>
                  <a:lnTo>
                    <a:pt x="403860" y="201929"/>
                  </a:lnTo>
                  <a:lnTo>
                    <a:pt x="398526" y="248225"/>
                  </a:lnTo>
                  <a:lnTo>
                    <a:pt x="383332" y="290726"/>
                  </a:lnTo>
                  <a:lnTo>
                    <a:pt x="359492" y="328219"/>
                  </a:lnTo>
                  <a:lnTo>
                    <a:pt x="328219" y="359492"/>
                  </a:lnTo>
                  <a:lnTo>
                    <a:pt x="290726" y="383332"/>
                  </a:lnTo>
                  <a:lnTo>
                    <a:pt x="248225" y="398525"/>
                  </a:lnTo>
                  <a:lnTo>
                    <a:pt x="201930" y="403859"/>
                  </a:lnTo>
                  <a:lnTo>
                    <a:pt x="155594" y="398525"/>
                  </a:lnTo>
                  <a:lnTo>
                    <a:pt x="113078" y="383332"/>
                  </a:lnTo>
                  <a:lnTo>
                    <a:pt x="75586" y="359492"/>
                  </a:lnTo>
                  <a:lnTo>
                    <a:pt x="44327" y="328219"/>
                  </a:lnTo>
                  <a:lnTo>
                    <a:pt x="20505" y="290726"/>
                  </a:lnTo>
                  <a:lnTo>
                    <a:pt x="5327" y="248225"/>
                  </a:lnTo>
                  <a:lnTo>
                    <a:pt x="0" y="201929"/>
                  </a:lnTo>
                  <a:close/>
                </a:path>
              </a:pathLst>
            </a:custGeom>
            <a:ln w="12700">
              <a:solidFill>
                <a:srgbClr val="41709C"/>
              </a:solidFill>
            </a:ln>
          </p:spPr>
          <p:txBody>
            <a:bodyPr wrap="square" lIns="0" tIns="0" rIns="0" bIns="0" rtlCol="0"/>
            <a:lstStyle/>
            <a:p>
              <a:endParaRPr/>
            </a:p>
          </p:txBody>
        </p:sp>
      </p:grpSp>
      <p:sp>
        <p:nvSpPr>
          <p:cNvPr id="19" name="object 19"/>
          <p:cNvSpPr txBox="1"/>
          <p:nvPr/>
        </p:nvSpPr>
        <p:spPr>
          <a:xfrm>
            <a:off x="7486015" y="813003"/>
            <a:ext cx="76835" cy="269240"/>
          </a:xfrm>
          <a:prstGeom prst="rect">
            <a:avLst/>
          </a:prstGeom>
        </p:spPr>
        <p:txBody>
          <a:bodyPr vert="horz" wrap="square" lIns="0" tIns="12065" rIns="0" bIns="0" rtlCol="0">
            <a:spAutoFit/>
          </a:bodyPr>
          <a:lstStyle/>
          <a:p>
            <a:pPr marL="12700">
              <a:lnSpc>
                <a:spcPct val="100000"/>
              </a:lnSpc>
              <a:spcBef>
                <a:spcPts val="95"/>
              </a:spcBef>
            </a:pPr>
            <a:r>
              <a:rPr sz="1600" spc="-5" dirty="0">
                <a:solidFill>
                  <a:srgbClr val="FFFFFF"/>
                </a:solidFill>
                <a:latin typeface="Calibri"/>
                <a:cs typeface="Calibri"/>
              </a:rPr>
              <a:t>I</a:t>
            </a:r>
            <a:endParaRPr sz="1600">
              <a:latin typeface="Calibri"/>
              <a:cs typeface="Calibri"/>
            </a:endParaRPr>
          </a:p>
        </p:txBody>
      </p:sp>
      <p:grpSp>
        <p:nvGrpSpPr>
          <p:cNvPr id="20" name="object 20"/>
          <p:cNvGrpSpPr/>
          <p:nvPr/>
        </p:nvGrpSpPr>
        <p:grpSpPr>
          <a:xfrm>
            <a:off x="650684" y="2878582"/>
            <a:ext cx="574040" cy="1311910"/>
            <a:chOff x="650684" y="2878582"/>
            <a:chExt cx="574040" cy="1311910"/>
          </a:xfrm>
        </p:grpSpPr>
        <p:sp>
          <p:nvSpPr>
            <p:cNvPr id="21" name="object 21"/>
            <p:cNvSpPr/>
            <p:nvPr/>
          </p:nvSpPr>
          <p:spPr>
            <a:xfrm>
              <a:off x="942111" y="2881757"/>
              <a:ext cx="279400" cy="1305560"/>
            </a:xfrm>
            <a:custGeom>
              <a:avLst/>
              <a:gdLst/>
              <a:ahLst/>
              <a:cxnLst/>
              <a:rect l="l" t="t" r="r" b="b"/>
              <a:pathLst>
                <a:path w="279400" h="1305560">
                  <a:moveTo>
                    <a:pt x="279272" y="1305306"/>
                  </a:moveTo>
                  <a:lnTo>
                    <a:pt x="224922" y="1303478"/>
                  </a:lnTo>
                  <a:lnTo>
                    <a:pt x="180536" y="1298495"/>
                  </a:lnTo>
                  <a:lnTo>
                    <a:pt x="150610" y="1291107"/>
                  </a:lnTo>
                  <a:lnTo>
                    <a:pt x="139636" y="1282065"/>
                  </a:lnTo>
                  <a:lnTo>
                    <a:pt x="139636" y="675894"/>
                  </a:lnTo>
                  <a:lnTo>
                    <a:pt x="128662" y="666851"/>
                  </a:lnTo>
                  <a:lnTo>
                    <a:pt x="98736" y="659463"/>
                  </a:lnTo>
                  <a:lnTo>
                    <a:pt x="54350" y="654480"/>
                  </a:lnTo>
                  <a:lnTo>
                    <a:pt x="0" y="652653"/>
                  </a:lnTo>
                  <a:lnTo>
                    <a:pt x="54350" y="650825"/>
                  </a:lnTo>
                  <a:lnTo>
                    <a:pt x="98736" y="645842"/>
                  </a:lnTo>
                  <a:lnTo>
                    <a:pt x="128662" y="638454"/>
                  </a:lnTo>
                  <a:lnTo>
                    <a:pt x="139636" y="629412"/>
                  </a:lnTo>
                  <a:lnTo>
                    <a:pt x="139636" y="23241"/>
                  </a:lnTo>
                  <a:lnTo>
                    <a:pt x="150610" y="14198"/>
                  </a:lnTo>
                  <a:lnTo>
                    <a:pt x="180536" y="6810"/>
                  </a:lnTo>
                  <a:lnTo>
                    <a:pt x="224922" y="1827"/>
                  </a:lnTo>
                  <a:lnTo>
                    <a:pt x="279272" y="0"/>
                  </a:lnTo>
                </a:path>
              </a:pathLst>
            </a:custGeom>
            <a:ln w="6349">
              <a:solidFill>
                <a:srgbClr val="5B9BD4"/>
              </a:solidFill>
            </a:ln>
          </p:spPr>
          <p:txBody>
            <a:bodyPr wrap="square" lIns="0" tIns="0" rIns="0" bIns="0" rtlCol="0"/>
            <a:lstStyle/>
            <a:p>
              <a:endParaRPr/>
            </a:p>
          </p:txBody>
        </p:sp>
        <p:sp>
          <p:nvSpPr>
            <p:cNvPr id="22" name="object 22"/>
            <p:cNvSpPr/>
            <p:nvPr/>
          </p:nvSpPr>
          <p:spPr>
            <a:xfrm>
              <a:off x="657034" y="3128391"/>
              <a:ext cx="404495" cy="406400"/>
            </a:xfrm>
            <a:custGeom>
              <a:avLst/>
              <a:gdLst/>
              <a:ahLst/>
              <a:cxnLst/>
              <a:rect l="l" t="t" r="r" b="b"/>
              <a:pathLst>
                <a:path w="404494" h="406400">
                  <a:moveTo>
                    <a:pt x="201942" y="0"/>
                  </a:moveTo>
                  <a:lnTo>
                    <a:pt x="155638" y="5363"/>
                  </a:lnTo>
                  <a:lnTo>
                    <a:pt x="113132" y="20642"/>
                  </a:lnTo>
                  <a:lnTo>
                    <a:pt x="75637" y="44616"/>
                  </a:lnTo>
                  <a:lnTo>
                    <a:pt x="44364" y="76066"/>
                  </a:lnTo>
                  <a:lnTo>
                    <a:pt x="20525" y="113772"/>
                  </a:lnTo>
                  <a:lnTo>
                    <a:pt x="5333" y="156514"/>
                  </a:lnTo>
                  <a:lnTo>
                    <a:pt x="0" y="203073"/>
                  </a:lnTo>
                  <a:lnTo>
                    <a:pt x="5333" y="249624"/>
                  </a:lnTo>
                  <a:lnTo>
                    <a:pt x="20525" y="292348"/>
                  </a:lnTo>
                  <a:lnTo>
                    <a:pt x="44364" y="330029"/>
                  </a:lnTo>
                  <a:lnTo>
                    <a:pt x="75637" y="361451"/>
                  </a:lnTo>
                  <a:lnTo>
                    <a:pt x="113132" y="385401"/>
                  </a:lnTo>
                  <a:lnTo>
                    <a:pt x="155638" y="400662"/>
                  </a:lnTo>
                  <a:lnTo>
                    <a:pt x="201942" y="406019"/>
                  </a:lnTo>
                  <a:lnTo>
                    <a:pt x="248251" y="400662"/>
                  </a:lnTo>
                  <a:lnTo>
                    <a:pt x="290760" y="385401"/>
                  </a:lnTo>
                  <a:lnTo>
                    <a:pt x="328258" y="361451"/>
                  </a:lnTo>
                  <a:lnTo>
                    <a:pt x="359533" y="330029"/>
                  </a:lnTo>
                  <a:lnTo>
                    <a:pt x="383372" y="292348"/>
                  </a:lnTo>
                  <a:lnTo>
                    <a:pt x="398564" y="249624"/>
                  </a:lnTo>
                  <a:lnTo>
                    <a:pt x="403898" y="203073"/>
                  </a:lnTo>
                  <a:lnTo>
                    <a:pt x="398564" y="156514"/>
                  </a:lnTo>
                  <a:lnTo>
                    <a:pt x="383372" y="113772"/>
                  </a:lnTo>
                  <a:lnTo>
                    <a:pt x="359533" y="76066"/>
                  </a:lnTo>
                  <a:lnTo>
                    <a:pt x="328258" y="44616"/>
                  </a:lnTo>
                  <a:lnTo>
                    <a:pt x="290760" y="20642"/>
                  </a:lnTo>
                  <a:lnTo>
                    <a:pt x="248251" y="5363"/>
                  </a:lnTo>
                  <a:lnTo>
                    <a:pt x="201942" y="0"/>
                  </a:lnTo>
                  <a:close/>
                </a:path>
              </a:pathLst>
            </a:custGeom>
            <a:solidFill>
              <a:srgbClr val="5B9BD4"/>
            </a:solidFill>
          </p:spPr>
          <p:txBody>
            <a:bodyPr wrap="square" lIns="0" tIns="0" rIns="0" bIns="0" rtlCol="0"/>
            <a:lstStyle/>
            <a:p>
              <a:endParaRPr/>
            </a:p>
          </p:txBody>
        </p:sp>
        <p:sp>
          <p:nvSpPr>
            <p:cNvPr id="23" name="object 23"/>
            <p:cNvSpPr/>
            <p:nvPr/>
          </p:nvSpPr>
          <p:spPr>
            <a:xfrm>
              <a:off x="657034" y="3128391"/>
              <a:ext cx="404495" cy="406400"/>
            </a:xfrm>
            <a:custGeom>
              <a:avLst/>
              <a:gdLst/>
              <a:ahLst/>
              <a:cxnLst/>
              <a:rect l="l" t="t" r="r" b="b"/>
              <a:pathLst>
                <a:path w="404494" h="406400">
                  <a:moveTo>
                    <a:pt x="0" y="203073"/>
                  </a:moveTo>
                  <a:lnTo>
                    <a:pt x="5333" y="156514"/>
                  </a:lnTo>
                  <a:lnTo>
                    <a:pt x="20525" y="113772"/>
                  </a:lnTo>
                  <a:lnTo>
                    <a:pt x="44364" y="76066"/>
                  </a:lnTo>
                  <a:lnTo>
                    <a:pt x="75637" y="44616"/>
                  </a:lnTo>
                  <a:lnTo>
                    <a:pt x="113132" y="20642"/>
                  </a:lnTo>
                  <a:lnTo>
                    <a:pt x="155638" y="5363"/>
                  </a:lnTo>
                  <a:lnTo>
                    <a:pt x="201942" y="0"/>
                  </a:lnTo>
                  <a:lnTo>
                    <a:pt x="248251" y="5363"/>
                  </a:lnTo>
                  <a:lnTo>
                    <a:pt x="290760" y="20642"/>
                  </a:lnTo>
                  <a:lnTo>
                    <a:pt x="328258" y="44616"/>
                  </a:lnTo>
                  <a:lnTo>
                    <a:pt x="359533" y="76066"/>
                  </a:lnTo>
                  <a:lnTo>
                    <a:pt x="383372" y="113772"/>
                  </a:lnTo>
                  <a:lnTo>
                    <a:pt x="398564" y="156514"/>
                  </a:lnTo>
                  <a:lnTo>
                    <a:pt x="403898" y="203073"/>
                  </a:lnTo>
                  <a:lnTo>
                    <a:pt x="398564" y="249624"/>
                  </a:lnTo>
                  <a:lnTo>
                    <a:pt x="383372" y="292348"/>
                  </a:lnTo>
                  <a:lnTo>
                    <a:pt x="359533" y="330029"/>
                  </a:lnTo>
                  <a:lnTo>
                    <a:pt x="328258" y="361451"/>
                  </a:lnTo>
                  <a:lnTo>
                    <a:pt x="290760" y="385401"/>
                  </a:lnTo>
                  <a:lnTo>
                    <a:pt x="248251" y="400662"/>
                  </a:lnTo>
                  <a:lnTo>
                    <a:pt x="201942" y="406019"/>
                  </a:lnTo>
                  <a:lnTo>
                    <a:pt x="155638" y="400662"/>
                  </a:lnTo>
                  <a:lnTo>
                    <a:pt x="113132" y="385401"/>
                  </a:lnTo>
                  <a:lnTo>
                    <a:pt x="75637" y="361451"/>
                  </a:lnTo>
                  <a:lnTo>
                    <a:pt x="44364" y="330029"/>
                  </a:lnTo>
                  <a:lnTo>
                    <a:pt x="20525" y="292348"/>
                  </a:lnTo>
                  <a:lnTo>
                    <a:pt x="5333" y="249624"/>
                  </a:lnTo>
                  <a:lnTo>
                    <a:pt x="0" y="203073"/>
                  </a:lnTo>
                  <a:close/>
                </a:path>
              </a:pathLst>
            </a:custGeom>
            <a:ln w="12700">
              <a:solidFill>
                <a:srgbClr val="41709C"/>
              </a:solidFill>
            </a:ln>
          </p:spPr>
          <p:txBody>
            <a:bodyPr wrap="square" lIns="0" tIns="0" rIns="0" bIns="0" rtlCol="0"/>
            <a:lstStyle/>
            <a:p>
              <a:endParaRPr/>
            </a:p>
          </p:txBody>
        </p:sp>
      </p:grpSp>
      <p:sp>
        <p:nvSpPr>
          <p:cNvPr id="24" name="object 24"/>
          <p:cNvSpPr txBox="1"/>
          <p:nvPr/>
        </p:nvSpPr>
        <p:spPr>
          <a:xfrm>
            <a:off x="795629" y="3185236"/>
            <a:ext cx="129539" cy="269240"/>
          </a:xfrm>
          <a:prstGeom prst="rect">
            <a:avLst/>
          </a:prstGeom>
        </p:spPr>
        <p:txBody>
          <a:bodyPr vert="horz" wrap="square" lIns="0" tIns="12065" rIns="0" bIns="0" rtlCol="0">
            <a:spAutoFit/>
          </a:bodyPr>
          <a:lstStyle/>
          <a:p>
            <a:pPr marL="12700">
              <a:lnSpc>
                <a:spcPct val="100000"/>
              </a:lnSpc>
              <a:spcBef>
                <a:spcPts val="95"/>
              </a:spcBef>
            </a:pPr>
            <a:r>
              <a:rPr sz="1600" dirty="0">
                <a:solidFill>
                  <a:srgbClr val="FFFFFF"/>
                </a:solidFill>
                <a:latin typeface="Calibri"/>
                <a:cs typeface="Calibri"/>
              </a:rPr>
              <a:t>II</a:t>
            </a:r>
            <a:endParaRPr sz="1600">
              <a:latin typeface="Calibri"/>
              <a:cs typeface="Calibri"/>
            </a:endParaRPr>
          </a:p>
        </p:txBody>
      </p:sp>
      <p:sp>
        <p:nvSpPr>
          <p:cNvPr id="26" name="object 26"/>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65</a:t>
            </a:fld>
            <a:endParaRPr dirty="0"/>
          </a:p>
        </p:txBody>
      </p:sp>
      <p:sp>
        <p:nvSpPr>
          <p:cNvPr id="25" name="object 25"/>
          <p:cNvSpPr txBox="1"/>
          <p:nvPr/>
        </p:nvSpPr>
        <p:spPr>
          <a:xfrm>
            <a:off x="1367408" y="7112"/>
            <a:ext cx="9457690" cy="1000760"/>
          </a:xfrm>
          <a:prstGeom prst="rect">
            <a:avLst/>
          </a:prstGeom>
        </p:spPr>
        <p:txBody>
          <a:bodyPr vert="horz" wrap="square" lIns="0" tIns="12065" rIns="0" bIns="0" rtlCol="0">
            <a:spAutoFit/>
          </a:bodyPr>
          <a:lstStyle/>
          <a:p>
            <a:pPr marL="12700" marR="5080">
              <a:lnSpc>
                <a:spcPct val="100000"/>
              </a:lnSpc>
              <a:spcBef>
                <a:spcPts val="95"/>
              </a:spcBef>
            </a:pPr>
            <a:r>
              <a:rPr sz="1600" b="1" spc="-5" dirty="0">
                <a:latin typeface="Calibri"/>
                <a:cs typeface="Calibri"/>
              </a:rPr>
              <a:t>Пример</a:t>
            </a:r>
            <a:r>
              <a:rPr sz="1600" b="1" spc="50" dirty="0">
                <a:latin typeface="Calibri"/>
                <a:cs typeface="Calibri"/>
              </a:rPr>
              <a:t> </a:t>
            </a:r>
            <a:r>
              <a:rPr sz="1600" b="1" spc="-5" dirty="0">
                <a:latin typeface="Calibri"/>
                <a:cs typeface="Calibri"/>
              </a:rPr>
              <a:t>7.</a:t>
            </a:r>
            <a:r>
              <a:rPr sz="1600" b="1" spc="40" dirty="0">
                <a:latin typeface="Calibri"/>
                <a:cs typeface="Calibri"/>
              </a:rPr>
              <a:t> </a:t>
            </a:r>
            <a:r>
              <a:rPr sz="1600" spc="-10" dirty="0">
                <a:latin typeface="Calibri"/>
                <a:cs typeface="Calibri"/>
              </a:rPr>
              <a:t>Смесь</a:t>
            </a:r>
            <a:r>
              <a:rPr sz="1600" spc="50" dirty="0">
                <a:latin typeface="Calibri"/>
                <a:cs typeface="Calibri"/>
              </a:rPr>
              <a:t> </a:t>
            </a:r>
            <a:r>
              <a:rPr sz="1600" spc="-10" dirty="0">
                <a:latin typeface="Calibri"/>
                <a:cs typeface="Calibri"/>
              </a:rPr>
              <a:t>оксида</a:t>
            </a:r>
            <a:r>
              <a:rPr sz="1600" spc="35" dirty="0">
                <a:latin typeface="Calibri"/>
                <a:cs typeface="Calibri"/>
              </a:rPr>
              <a:t> </a:t>
            </a:r>
            <a:r>
              <a:rPr sz="1600" spc="-5" dirty="0">
                <a:latin typeface="Calibri"/>
                <a:cs typeface="Calibri"/>
              </a:rPr>
              <a:t>лития</a:t>
            </a:r>
            <a:r>
              <a:rPr sz="1600" spc="40" dirty="0">
                <a:latin typeface="Calibri"/>
                <a:cs typeface="Calibri"/>
              </a:rPr>
              <a:t> </a:t>
            </a:r>
            <a:r>
              <a:rPr sz="1600" spc="-5" dirty="0">
                <a:latin typeface="Calibri"/>
                <a:cs typeface="Calibri"/>
              </a:rPr>
              <a:t>и</a:t>
            </a:r>
            <a:r>
              <a:rPr sz="1600" spc="40" dirty="0">
                <a:latin typeface="Calibri"/>
                <a:cs typeface="Calibri"/>
              </a:rPr>
              <a:t> </a:t>
            </a:r>
            <a:r>
              <a:rPr sz="1600" spc="-5" dirty="0">
                <a:latin typeface="Calibri"/>
                <a:cs typeface="Calibri"/>
              </a:rPr>
              <a:t>нитрида</a:t>
            </a:r>
            <a:r>
              <a:rPr sz="1600" spc="25" dirty="0">
                <a:latin typeface="Calibri"/>
                <a:cs typeface="Calibri"/>
              </a:rPr>
              <a:t> </a:t>
            </a:r>
            <a:r>
              <a:rPr sz="1600" spc="-5" dirty="0">
                <a:latin typeface="Calibri"/>
                <a:cs typeface="Calibri"/>
              </a:rPr>
              <a:t>лития</a:t>
            </a:r>
            <a:r>
              <a:rPr sz="1600" spc="50" dirty="0">
                <a:latin typeface="Calibri"/>
                <a:cs typeface="Calibri"/>
              </a:rPr>
              <a:t> </a:t>
            </a:r>
            <a:r>
              <a:rPr sz="1600" spc="-5" dirty="0">
                <a:latin typeface="Calibri"/>
                <a:cs typeface="Calibri"/>
              </a:rPr>
              <a:t>с</a:t>
            </a:r>
            <a:r>
              <a:rPr sz="1600" spc="35" dirty="0">
                <a:latin typeface="Calibri"/>
                <a:cs typeface="Calibri"/>
              </a:rPr>
              <a:t> </a:t>
            </a:r>
            <a:r>
              <a:rPr sz="1600" spc="-10" dirty="0">
                <a:latin typeface="Calibri"/>
                <a:cs typeface="Calibri"/>
              </a:rPr>
              <a:t>массовой</a:t>
            </a:r>
            <a:r>
              <a:rPr sz="1600" spc="60" dirty="0">
                <a:latin typeface="Calibri"/>
                <a:cs typeface="Calibri"/>
              </a:rPr>
              <a:t> </a:t>
            </a:r>
            <a:r>
              <a:rPr sz="1600" spc="-15" dirty="0">
                <a:latin typeface="Calibri"/>
                <a:cs typeface="Calibri"/>
              </a:rPr>
              <a:t>долей</a:t>
            </a:r>
            <a:r>
              <a:rPr sz="1600" spc="45" dirty="0">
                <a:latin typeface="Calibri"/>
                <a:cs typeface="Calibri"/>
              </a:rPr>
              <a:t> </a:t>
            </a:r>
            <a:r>
              <a:rPr sz="1600" spc="-5" dirty="0">
                <a:latin typeface="Calibri"/>
                <a:cs typeface="Calibri"/>
              </a:rPr>
              <a:t>атомов</a:t>
            </a:r>
            <a:r>
              <a:rPr sz="1600" spc="45" dirty="0">
                <a:latin typeface="Calibri"/>
                <a:cs typeface="Calibri"/>
              </a:rPr>
              <a:t> </a:t>
            </a:r>
            <a:r>
              <a:rPr sz="1600" spc="-5" dirty="0">
                <a:latin typeface="Calibri"/>
                <a:cs typeface="Calibri"/>
              </a:rPr>
              <a:t>лития</a:t>
            </a:r>
            <a:r>
              <a:rPr sz="1600" spc="35" dirty="0">
                <a:latin typeface="Calibri"/>
                <a:cs typeface="Calibri"/>
              </a:rPr>
              <a:t> </a:t>
            </a:r>
            <a:r>
              <a:rPr sz="1600" spc="-10" dirty="0">
                <a:latin typeface="Calibri"/>
                <a:cs typeface="Calibri"/>
              </a:rPr>
              <a:t>56%,</a:t>
            </a:r>
            <a:r>
              <a:rPr sz="1600" spc="65" dirty="0">
                <a:latin typeface="Calibri"/>
                <a:cs typeface="Calibri"/>
              </a:rPr>
              <a:t> </a:t>
            </a:r>
            <a:r>
              <a:rPr sz="1600" spc="-5" dirty="0">
                <a:latin typeface="Calibri"/>
                <a:cs typeface="Calibri"/>
              </a:rPr>
              <a:t>растворили</a:t>
            </a:r>
            <a:r>
              <a:rPr sz="1600" spc="25" dirty="0">
                <a:latin typeface="Calibri"/>
                <a:cs typeface="Calibri"/>
              </a:rPr>
              <a:t> </a:t>
            </a:r>
            <a:r>
              <a:rPr sz="1600" spc="-5" dirty="0">
                <a:latin typeface="Calibri"/>
                <a:cs typeface="Calibri"/>
              </a:rPr>
              <a:t>в</a:t>
            </a:r>
            <a:r>
              <a:rPr sz="1600" spc="35" dirty="0">
                <a:latin typeface="Calibri"/>
                <a:cs typeface="Calibri"/>
              </a:rPr>
              <a:t> </a:t>
            </a:r>
            <a:r>
              <a:rPr sz="1600" spc="-10" dirty="0">
                <a:latin typeface="Calibri"/>
                <a:cs typeface="Calibri"/>
              </a:rPr>
              <a:t>365</a:t>
            </a:r>
            <a:r>
              <a:rPr sz="1600" spc="55" dirty="0">
                <a:latin typeface="Calibri"/>
                <a:cs typeface="Calibri"/>
              </a:rPr>
              <a:t> </a:t>
            </a:r>
            <a:r>
              <a:rPr sz="1600" spc="-5" dirty="0">
                <a:latin typeface="Calibri"/>
                <a:cs typeface="Calibri"/>
              </a:rPr>
              <a:t>г </a:t>
            </a:r>
            <a:r>
              <a:rPr sz="1600" dirty="0">
                <a:latin typeface="Calibri"/>
                <a:cs typeface="Calibri"/>
              </a:rPr>
              <a:t> </a:t>
            </a:r>
            <a:r>
              <a:rPr sz="1600" spc="-10" dirty="0">
                <a:latin typeface="Calibri"/>
                <a:cs typeface="Calibri"/>
              </a:rPr>
              <a:t>20%</a:t>
            </a:r>
            <a:r>
              <a:rPr sz="1600" spc="25" dirty="0">
                <a:latin typeface="Calibri"/>
                <a:cs typeface="Calibri"/>
              </a:rPr>
              <a:t> </a:t>
            </a:r>
            <a:r>
              <a:rPr sz="1600" spc="-10" dirty="0">
                <a:latin typeface="Calibri"/>
                <a:cs typeface="Calibri"/>
              </a:rPr>
              <a:t>соляной</a:t>
            </a:r>
            <a:r>
              <a:rPr sz="1600" spc="25" dirty="0">
                <a:latin typeface="Calibri"/>
                <a:cs typeface="Calibri"/>
              </a:rPr>
              <a:t> </a:t>
            </a:r>
            <a:r>
              <a:rPr sz="1600" spc="-5" dirty="0">
                <a:latin typeface="Calibri"/>
                <a:cs typeface="Calibri"/>
              </a:rPr>
              <a:t>кислоты,</a:t>
            </a:r>
            <a:r>
              <a:rPr sz="1600" spc="10" dirty="0">
                <a:latin typeface="Calibri"/>
                <a:cs typeface="Calibri"/>
              </a:rPr>
              <a:t> </a:t>
            </a:r>
            <a:r>
              <a:rPr sz="1600" spc="-10" dirty="0">
                <a:latin typeface="Calibri"/>
                <a:cs typeface="Calibri"/>
              </a:rPr>
              <a:t>причём</a:t>
            </a:r>
            <a:r>
              <a:rPr sz="1600" spc="35" dirty="0">
                <a:latin typeface="Calibri"/>
                <a:cs typeface="Calibri"/>
              </a:rPr>
              <a:t> </a:t>
            </a:r>
            <a:r>
              <a:rPr sz="1600" spc="-5" dirty="0">
                <a:latin typeface="Calibri"/>
                <a:cs typeface="Calibri"/>
              </a:rPr>
              <a:t>все</a:t>
            </a:r>
            <a:r>
              <a:rPr sz="1600" spc="15" dirty="0">
                <a:latin typeface="Calibri"/>
                <a:cs typeface="Calibri"/>
              </a:rPr>
              <a:t> </a:t>
            </a:r>
            <a:r>
              <a:rPr sz="1600" spc="-5" dirty="0">
                <a:latin typeface="Calibri"/>
                <a:cs typeface="Calibri"/>
              </a:rPr>
              <a:t>вещества</a:t>
            </a:r>
            <a:r>
              <a:rPr sz="1600" spc="10" dirty="0">
                <a:latin typeface="Calibri"/>
                <a:cs typeface="Calibri"/>
              </a:rPr>
              <a:t> </a:t>
            </a:r>
            <a:r>
              <a:rPr sz="1600" spc="-10" dirty="0">
                <a:latin typeface="Calibri"/>
                <a:cs typeface="Calibri"/>
              </a:rPr>
              <a:t>полностью</a:t>
            </a:r>
            <a:r>
              <a:rPr sz="1600" spc="25" dirty="0">
                <a:latin typeface="Calibri"/>
                <a:cs typeface="Calibri"/>
              </a:rPr>
              <a:t> </a:t>
            </a:r>
            <a:r>
              <a:rPr sz="1600" spc="-5" dirty="0">
                <a:latin typeface="Calibri"/>
                <a:cs typeface="Calibri"/>
              </a:rPr>
              <a:t>прореагировали.</a:t>
            </a:r>
            <a:r>
              <a:rPr sz="1600" spc="5" dirty="0">
                <a:latin typeface="Calibri"/>
                <a:cs typeface="Calibri"/>
              </a:rPr>
              <a:t> </a:t>
            </a:r>
            <a:r>
              <a:rPr sz="1600" spc="-10" dirty="0">
                <a:latin typeface="Calibri"/>
                <a:cs typeface="Calibri"/>
              </a:rPr>
              <a:t>Затем</a:t>
            </a:r>
            <a:r>
              <a:rPr sz="1600" spc="30" dirty="0">
                <a:latin typeface="Calibri"/>
                <a:cs typeface="Calibri"/>
              </a:rPr>
              <a:t> </a:t>
            </a:r>
            <a:r>
              <a:rPr sz="1600" spc="-5" dirty="0">
                <a:latin typeface="Calibri"/>
                <a:cs typeface="Calibri"/>
              </a:rPr>
              <a:t>к </a:t>
            </a:r>
            <a:r>
              <a:rPr sz="1600" spc="-10" dirty="0">
                <a:latin typeface="Calibri"/>
                <a:cs typeface="Calibri"/>
              </a:rPr>
              <a:t>образовавшемуся</a:t>
            </a:r>
            <a:r>
              <a:rPr sz="1600" spc="45" dirty="0">
                <a:latin typeface="Calibri"/>
                <a:cs typeface="Calibri"/>
              </a:rPr>
              <a:t> </a:t>
            </a:r>
            <a:r>
              <a:rPr sz="1600" spc="-5" dirty="0">
                <a:latin typeface="Calibri"/>
                <a:cs typeface="Calibri"/>
              </a:rPr>
              <a:t>раствору </a:t>
            </a:r>
            <a:r>
              <a:rPr sz="1600" spc="-345" dirty="0">
                <a:latin typeface="Calibri"/>
                <a:cs typeface="Calibri"/>
              </a:rPr>
              <a:t> </a:t>
            </a:r>
            <a:r>
              <a:rPr sz="1600" spc="-10" dirty="0">
                <a:latin typeface="Calibri"/>
                <a:cs typeface="Calibri"/>
              </a:rPr>
              <a:t>добавили 410</a:t>
            </a:r>
            <a:r>
              <a:rPr sz="1600" spc="20" dirty="0">
                <a:latin typeface="Calibri"/>
                <a:cs typeface="Calibri"/>
              </a:rPr>
              <a:t> </a:t>
            </a:r>
            <a:r>
              <a:rPr sz="1600" spc="-5" dirty="0">
                <a:latin typeface="Calibri"/>
                <a:cs typeface="Calibri"/>
              </a:rPr>
              <a:t>г </a:t>
            </a:r>
            <a:r>
              <a:rPr sz="1600" spc="-10" dirty="0">
                <a:latin typeface="Calibri"/>
                <a:cs typeface="Calibri"/>
              </a:rPr>
              <a:t>20%</a:t>
            </a:r>
            <a:r>
              <a:rPr sz="1600" spc="35" dirty="0">
                <a:latin typeface="Calibri"/>
                <a:cs typeface="Calibri"/>
              </a:rPr>
              <a:t> </a:t>
            </a:r>
            <a:r>
              <a:rPr sz="1600" spc="-5" dirty="0">
                <a:latin typeface="Calibri"/>
                <a:cs typeface="Calibri"/>
              </a:rPr>
              <a:t>раствора</a:t>
            </a:r>
            <a:r>
              <a:rPr sz="1600" dirty="0">
                <a:latin typeface="Calibri"/>
                <a:cs typeface="Calibri"/>
              </a:rPr>
              <a:t> </a:t>
            </a:r>
            <a:r>
              <a:rPr sz="1600" spc="-5" dirty="0">
                <a:latin typeface="Calibri"/>
                <a:cs typeface="Calibri"/>
              </a:rPr>
              <a:t>фосфата натрия. Найдите</a:t>
            </a:r>
            <a:r>
              <a:rPr sz="1600" spc="5" dirty="0">
                <a:latin typeface="Calibri"/>
                <a:cs typeface="Calibri"/>
              </a:rPr>
              <a:t> </a:t>
            </a:r>
            <a:r>
              <a:rPr sz="1600" spc="-10" dirty="0">
                <a:latin typeface="Calibri"/>
                <a:cs typeface="Calibri"/>
              </a:rPr>
              <a:t>массовую</a:t>
            </a:r>
            <a:r>
              <a:rPr sz="1600" spc="30" dirty="0">
                <a:latin typeface="Calibri"/>
                <a:cs typeface="Calibri"/>
              </a:rPr>
              <a:t> </a:t>
            </a:r>
            <a:r>
              <a:rPr sz="1600" spc="-15" dirty="0">
                <a:latin typeface="Calibri"/>
                <a:cs typeface="Calibri"/>
              </a:rPr>
              <a:t>долю</a:t>
            </a:r>
            <a:r>
              <a:rPr sz="1600" spc="-10" dirty="0">
                <a:latin typeface="Calibri"/>
                <a:cs typeface="Calibri"/>
              </a:rPr>
              <a:t> хлорида</a:t>
            </a:r>
            <a:r>
              <a:rPr sz="1600" dirty="0">
                <a:latin typeface="Calibri"/>
                <a:cs typeface="Calibri"/>
              </a:rPr>
              <a:t> </a:t>
            </a:r>
            <a:r>
              <a:rPr sz="1600" spc="-5" dirty="0">
                <a:latin typeface="Calibri"/>
                <a:cs typeface="Calibri"/>
              </a:rPr>
              <a:t>натрия</a:t>
            </a:r>
            <a:r>
              <a:rPr sz="1600" spc="-15" dirty="0">
                <a:latin typeface="Calibri"/>
                <a:cs typeface="Calibri"/>
              </a:rPr>
              <a:t> </a:t>
            </a:r>
            <a:r>
              <a:rPr sz="1600" spc="-5" dirty="0">
                <a:latin typeface="Calibri"/>
                <a:cs typeface="Calibri"/>
              </a:rPr>
              <a:t>в</a:t>
            </a:r>
            <a:r>
              <a:rPr sz="1600" dirty="0">
                <a:latin typeface="Calibri"/>
                <a:cs typeface="Calibri"/>
              </a:rPr>
              <a:t> </a:t>
            </a:r>
            <a:r>
              <a:rPr sz="1600" spc="-10" dirty="0">
                <a:latin typeface="Calibri"/>
                <a:cs typeface="Calibri"/>
              </a:rPr>
              <a:t>конечном</a:t>
            </a:r>
            <a:endParaRPr sz="1600">
              <a:latin typeface="Calibri"/>
              <a:cs typeface="Calibri"/>
            </a:endParaRPr>
          </a:p>
          <a:p>
            <a:pPr marL="12700">
              <a:lnSpc>
                <a:spcPct val="100000"/>
              </a:lnSpc>
            </a:pPr>
            <a:r>
              <a:rPr sz="1600" spc="-5" dirty="0">
                <a:latin typeface="Calibri"/>
                <a:cs typeface="Calibri"/>
              </a:rPr>
              <a:t>растворе.</a:t>
            </a:r>
            <a:endParaRPr sz="1600">
              <a:latin typeface="Calibri"/>
              <a:cs typeface="Calibri"/>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274063" y="2627503"/>
            <a:ext cx="10074910" cy="1123315"/>
          </a:xfrm>
          <a:prstGeom prst="rect">
            <a:avLst/>
          </a:prstGeom>
        </p:spPr>
        <p:txBody>
          <a:bodyPr vert="horz" wrap="square" lIns="0" tIns="12700" rIns="0" bIns="0" rtlCol="0">
            <a:spAutoFit/>
          </a:bodyPr>
          <a:lstStyle/>
          <a:p>
            <a:pPr marL="367665" indent="-330200">
              <a:lnSpc>
                <a:spcPct val="100000"/>
              </a:lnSpc>
              <a:spcBef>
                <a:spcPts val="100"/>
              </a:spcBef>
              <a:buAutoNum type="arabicParenR"/>
              <a:tabLst>
                <a:tab pos="368300" algn="l"/>
              </a:tabLst>
            </a:pPr>
            <a:r>
              <a:rPr sz="2400" spc="-15" dirty="0">
                <a:latin typeface="Times New Roman"/>
                <a:cs typeface="Times New Roman"/>
              </a:rPr>
              <a:t>Количество</a:t>
            </a:r>
            <a:r>
              <a:rPr sz="2400" spc="15" dirty="0">
                <a:latin typeface="Times New Roman"/>
                <a:cs typeface="Times New Roman"/>
              </a:rPr>
              <a:t> </a:t>
            </a:r>
            <a:r>
              <a:rPr sz="2400" dirty="0">
                <a:latin typeface="Times New Roman"/>
                <a:cs typeface="Times New Roman"/>
              </a:rPr>
              <a:t>NaCl</a:t>
            </a:r>
            <a:r>
              <a:rPr sz="2400" spc="-5" dirty="0">
                <a:latin typeface="Times New Roman"/>
                <a:cs typeface="Times New Roman"/>
              </a:rPr>
              <a:t> </a:t>
            </a:r>
            <a:r>
              <a:rPr sz="2400" spc="-10" dirty="0">
                <a:latin typeface="Times New Roman"/>
                <a:cs typeface="Times New Roman"/>
              </a:rPr>
              <a:t>связано</a:t>
            </a:r>
            <a:r>
              <a:rPr sz="2400" spc="5" dirty="0">
                <a:latin typeface="Times New Roman"/>
                <a:cs typeface="Times New Roman"/>
              </a:rPr>
              <a:t> </a:t>
            </a:r>
            <a:r>
              <a:rPr sz="2400" dirty="0">
                <a:latin typeface="Times New Roman"/>
                <a:cs typeface="Times New Roman"/>
              </a:rPr>
              <a:t>с </a:t>
            </a:r>
            <a:r>
              <a:rPr sz="2400" spc="-20" dirty="0">
                <a:latin typeface="Times New Roman"/>
                <a:cs typeface="Times New Roman"/>
              </a:rPr>
              <a:t>количеством</a:t>
            </a:r>
            <a:r>
              <a:rPr sz="2400" spc="10" dirty="0">
                <a:latin typeface="Times New Roman"/>
                <a:cs typeface="Times New Roman"/>
              </a:rPr>
              <a:t> </a:t>
            </a:r>
            <a:r>
              <a:rPr sz="2400" dirty="0">
                <a:latin typeface="Times New Roman"/>
                <a:cs typeface="Times New Roman"/>
              </a:rPr>
              <a:t>LiCl</a:t>
            </a:r>
            <a:r>
              <a:rPr sz="2400" spc="-10" dirty="0">
                <a:latin typeface="Times New Roman"/>
                <a:cs typeface="Times New Roman"/>
              </a:rPr>
              <a:t> </a:t>
            </a:r>
            <a:r>
              <a:rPr sz="2400" dirty="0">
                <a:latin typeface="Times New Roman"/>
                <a:cs typeface="Times New Roman"/>
              </a:rPr>
              <a:t>и</a:t>
            </a:r>
            <a:r>
              <a:rPr sz="2400" spc="5" dirty="0">
                <a:latin typeface="Times New Roman"/>
                <a:cs typeface="Times New Roman"/>
              </a:rPr>
              <a:t> </a:t>
            </a:r>
            <a:r>
              <a:rPr sz="2400" spc="-5" dirty="0">
                <a:latin typeface="Times New Roman"/>
                <a:cs typeface="Times New Roman"/>
              </a:rPr>
              <a:t>Na</a:t>
            </a:r>
            <a:r>
              <a:rPr sz="2400" spc="-7" baseline="-20833" dirty="0">
                <a:latin typeface="Times New Roman"/>
                <a:cs typeface="Times New Roman"/>
              </a:rPr>
              <a:t>3</a:t>
            </a:r>
            <a:r>
              <a:rPr sz="2400" spc="-5" dirty="0">
                <a:latin typeface="Times New Roman"/>
                <a:cs typeface="Times New Roman"/>
              </a:rPr>
              <a:t>PO</a:t>
            </a:r>
            <a:r>
              <a:rPr sz="2400" spc="-7" baseline="-20833" dirty="0">
                <a:latin typeface="Times New Roman"/>
                <a:cs typeface="Times New Roman"/>
              </a:rPr>
              <a:t>4</a:t>
            </a:r>
            <a:r>
              <a:rPr sz="2400" spc="322" baseline="-20833" dirty="0">
                <a:latin typeface="Times New Roman"/>
                <a:cs typeface="Times New Roman"/>
              </a:rPr>
              <a:t> </a:t>
            </a:r>
            <a:r>
              <a:rPr sz="2400" dirty="0">
                <a:latin typeface="Times New Roman"/>
                <a:cs typeface="Times New Roman"/>
              </a:rPr>
              <a:t>(ур-е</a:t>
            </a:r>
            <a:r>
              <a:rPr sz="2400" spc="-30" dirty="0">
                <a:latin typeface="Times New Roman"/>
                <a:cs typeface="Times New Roman"/>
              </a:rPr>
              <a:t> </a:t>
            </a:r>
            <a:r>
              <a:rPr sz="2400" dirty="0">
                <a:latin typeface="Times New Roman"/>
                <a:cs typeface="Times New Roman"/>
              </a:rPr>
              <a:t>(3)).</a:t>
            </a:r>
            <a:endParaRPr sz="2400">
              <a:latin typeface="Times New Roman"/>
              <a:cs typeface="Times New Roman"/>
            </a:endParaRPr>
          </a:p>
          <a:p>
            <a:pPr marL="368300" indent="-330835">
              <a:lnSpc>
                <a:spcPct val="100000"/>
              </a:lnSpc>
              <a:buAutoNum type="arabicParenR"/>
              <a:tabLst>
                <a:tab pos="368935" algn="l"/>
              </a:tabLst>
            </a:pPr>
            <a:r>
              <a:rPr sz="2400" spc="-15" dirty="0">
                <a:latin typeface="Times New Roman"/>
                <a:cs typeface="Times New Roman"/>
              </a:rPr>
              <a:t>Количество</a:t>
            </a:r>
            <a:r>
              <a:rPr sz="2400" spc="15" dirty="0">
                <a:latin typeface="Times New Roman"/>
                <a:cs typeface="Times New Roman"/>
              </a:rPr>
              <a:t> </a:t>
            </a:r>
            <a:r>
              <a:rPr sz="2400" dirty="0">
                <a:latin typeface="Times New Roman"/>
                <a:cs typeface="Times New Roman"/>
              </a:rPr>
              <a:t>LiCl</a:t>
            </a:r>
            <a:r>
              <a:rPr sz="2400" spc="-25" dirty="0">
                <a:latin typeface="Times New Roman"/>
                <a:cs typeface="Times New Roman"/>
              </a:rPr>
              <a:t> </a:t>
            </a:r>
            <a:r>
              <a:rPr sz="2400" dirty="0">
                <a:latin typeface="Times New Roman"/>
                <a:cs typeface="Times New Roman"/>
              </a:rPr>
              <a:t>(образовалось) </a:t>
            </a:r>
            <a:r>
              <a:rPr sz="2400" spc="-10" dirty="0">
                <a:latin typeface="Times New Roman"/>
                <a:cs typeface="Times New Roman"/>
              </a:rPr>
              <a:t>связано</a:t>
            </a:r>
            <a:r>
              <a:rPr sz="2400" dirty="0">
                <a:latin typeface="Times New Roman"/>
                <a:cs typeface="Times New Roman"/>
              </a:rPr>
              <a:t> с </a:t>
            </a:r>
            <a:r>
              <a:rPr sz="2400" spc="-20" dirty="0">
                <a:latin typeface="Times New Roman"/>
                <a:cs typeface="Times New Roman"/>
              </a:rPr>
              <a:t>количеством</a:t>
            </a:r>
            <a:r>
              <a:rPr sz="2400" spc="25" dirty="0">
                <a:latin typeface="Times New Roman"/>
                <a:cs typeface="Times New Roman"/>
              </a:rPr>
              <a:t> </a:t>
            </a:r>
            <a:r>
              <a:rPr sz="2400" dirty="0">
                <a:latin typeface="Times New Roman"/>
                <a:cs typeface="Times New Roman"/>
              </a:rPr>
              <a:t>Li</a:t>
            </a:r>
            <a:r>
              <a:rPr sz="2400" baseline="-20833" dirty="0">
                <a:latin typeface="Times New Roman"/>
                <a:cs typeface="Times New Roman"/>
              </a:rPr>
              <a:t>2</a:t>
            </a:r>
            <a:r>
              <a:rPr sz="2400" dirty="0">
                <a:latin typeface="Times New Roman"/>
                <a:cs typeface="Times New Roman"/>
              </a:rPr>
              <a:t>O</a:t>
            </a:r>
            <a:r>
              <a:rPr sz="2400" spc="-20" dirty="0">
                <a:latin typeface="Times New Roman"/>
                <a:cs typeface="Times New Roman"/>
              </a:rPr>
              <a:t> </a:t>
            </a:r>
            <a:r>
              <a:rPr sz="2400" dirty="0">
                <a:latin typeface="Times New Roman"/>
                <a:cs typeface="Times New Roman"/>
              </a:rPr>
              <a:t>(1)</a:t>
            </a:r>
            <a:r>
              <a:rPr sz="2400" spc="5" dirty="0">
                <a:latin typeface="Times New Roman"/>
                <a:cs typeface="Times New Roman"/>
              </a:rPr>
              <a:t> </a:t>
            </a:r>
            <a:r>
              <a:rPr sz="2400" dirty="0">
                <a:latin typeface="Times New Roman"/>
                <a:cs typeface="Times New Roman"/>
              </a:rPr>
              <a:t>и Li</a:t>
            </a:r>
            <a:r>
              <a:rPr sz="2400" baseline="-20833" dirty="0">
                <a:latin typeface="Times New Roman"/>
                <a:cs typeface="Times New Roman"/>
              </a:rPr>
              <a:t>3</a:t>
            </a:r>
            <a:r>
              <a:rPr sz="2400" dirty="0">
                <a:latin typeface="Times New Roman"/>
                <a:cs typeface="Times New Roman"/>
              </a:rPr>
              <a:t>N</a:t>
            </a:r>
            <a:r>
              <a:rPr sz="2400" spc="-20" dirty="0">
                <a:latin typeface="Times New Roman"/>
                <a:cs typeface="Times New Roman"/>
              </a:rPr>
              <a:t> </a:t>
            </a:r>
            <a:r>
              <a:rPr sz="2400" dirty="0">
                <a:latin typeface="Times New Roman"/>
                <a:cs typeface="Times New Roman"/>
              </a:rPr>
              <a:t>(2).</a:t>
            </a:r>
            <a:endParaRPr sz="2400">
              <a:latin typeface="Times New Roman"/>
              <a:cs typeface="Times New Roman"/>
            </a:endParaRPr>
          </a:p>
          <a:p>
            <a:pPr marL="367665" indent="-330200">
              <a:lnSpc>
                <a:spcPct val="100000"/>
              </a:lnSpc>
              <a:buAutoNum type="arabicParenR"/>
              <a:tabLst>
                <a:tab pos="368300" algn="l"/>
              </a:tabLst>
            </a:pPr>
            <a:r>
              <a:rPr sz="2400" spc="-15" dirty="0">
                <a:latin typeface="Times New Roman"/>
                <a:cs typeface="Times New Roman"/>
              </a:rPr>
              <a:t>Количество</a:t>
            </a:r>
            <a:r>
              <a:rPr sz="2400" spc="15" dirty="0">
                <a:latin typeface="Times New Roman"/>
                <a:cs typeface="Times New Roman"/>
              </a:rPr>
              <a:t> </a:t>
            </a:r>
            <a:r>
              <a:rPr sz="2400" dirty="0">
                <a:latin typeface="Times New Roman"/>
                <a:cs typeface="Times New Roman"/>
              </a:rPr>
              <a:t>Li</a:t>
            </a:r>
            <a:r>
              <a:rPr sz="2400" baseline="-20833" dirty="0">
                <a:latin typeface="Times New Roman"/>
                <a:cs typeface="Times New Roman"/>
              </a:rPr>
              <a:t>2</a:t>
            </a:r>
            <a:r>
              <a:rPr sz="2400" dirty="0">
                <a:latin typeface="Times New Roman"/>
                <a:cs typeface="Times New Roman"/>
              </a:rPr>
              <a:t>O</a:t>
            </a:r>
            <a:r>
              <a:rPr sz="2400" spc="-20" dirty="0">
                <a:latin typeface="Times New Roman"/>
                <a:cs typeface="Times New Roman"/>
              </a:rPr>
              <a:t> </a:t>
            </a:r>
            <a:r>
              <a:rPr sz="2400" dirty="0">
                <a:latin typeface="Times New Roman"/>
                <a:cs typeface="Times New Roman"/>
              </a:rPr>
              <a:t>и</a:t>
            </a:r>
            <a:r>
              <a:rPr sz="2400" spc="10" dirty="0">
                <a:latin typeface="Times New Roman"/>
                <a:cs typeface="Times New Roman"/>
              </a:rPr>
              <a:t> </a:t>
            </a:r>
            <a:r>
              <a:rPr sz="2400" dirty="0">
                <a:latin typeface="Times New Roman"/>
                <a:cs typeface="Times New Roman"/>
              </a:rPr>
              <a:t>Li</a:t>
            </a:r>
            <a:r>
              <a:rPr sz="2400" baseline="-20833" dirty="0">
                <a:latin typeface="Times New Roman"/>
                <a:cs typeface="Times New Roman"/>
              </a:rPr>
              <a:t>3</a:t>
            </a:r>
            <a:r>
              <a:rPr sz="2400" dirty="0">
                <a:latin typeface="Times New Roman"/>
                <a:cs typeface="Times New Roman"/>
              </a:rPr>
              <a:t>N</a:t>
            </a:r>
            <a:r>
              <a:rPr sz="2400" spc="-20" dirty="0">
                <a:latin typeface="Times New Roman"/>
                <a:cs typeface="Times New Roman"/>
              </a:rPr>
              <a:t> </a:t>
            </a:r>
            <a:r>
              <a:rPr sz="2400" spc="-10" dirty="0">
                <a:latin typeface="Times New Roman"/>
                <a:cs typeface="Times New Roman"/>
              </a:rPr>
              <a:t>связано</a:t>
            </a:r>
            <a:r>
              <a:rPr sz="2400" spc="15" dirty="0">
                <a:latin typeface="Times New Roman"/>
                <a:cs typeface="Times New Roman"/>
              </a:rPr>
              <a:t> </a:t>
            </a:r>
            <a:r>
              <a:rPr sz="2400" dirty="0">
                <a:latin typeface="Times New Roman"/>
                <a:cs typeface="Times New Roman"/>
              </a:rPr>
              <a:t>с</a:t>
            </a:r>
            <a:r>
              <a:rPr sz="2400" spc="-10" dirty="0">
                <a:latin typeface="Times New Roman"/>
                <a:cs typeface="Times New Roman"/>
              </a:rPr>
              <a:t> </a:t>
            </a:r>
            <a:r>
              <a:rPr sz="2400" spc="-20" dirty="0">
                <a:latin typeface="Times New Roman"/>
                <a:cs typeface="Times New Roman"/>
              </a:rPr>
              <a:t>количеством</a:t>
            </a:r>
            <a:r>
              <a:rPr sz="2400" spc="20" dirty="0">
                <a:latin typeface="Times New Roman"/>
                <a:cs typeface="Times New Roman"/>
              </a:rPr>
              <a:t> </a:t>
            </a:r>
            <a:r>
              <a:rPr sz="2400" spc="-5" dirty="0">
                <a:latin typeface="Times New Roman"/>
                <a:cs typeface="Times New Roman"/>
              </a:rPr>
              <a:t>HCl</a:t>
            </a:r>
            <a:r>
              <a:rPr sz="2400" spc="5" dirty="0">
                <a:latin typeface="Times New Roman"/>
                <a:cs typeface="Times New Roman"/>
              </a:rPr>
              <a:t> </a:t>
            </a:r>
            <a:r>
              <a:rPr sz="2400" dirty="0">
                <a:latin typeface="Times New Roman"/>
                <a:cs typeface="Times New Roman"/>
              </a:rPr>
              <a:t>и </a:t>
            </a:r>
            <a:r>
              <a:rPr sz="2400" spc="-5" dirty="0">
                <a:latin typeface="Times New Roman"/>
                <a:cs typeface="Times New Roman"/>
              </a:rPr>
              <a:t>ω(N).</a:t>
            </a:r>
            <a:endParaRPr sz="2400">
              <a:latin typeface="Times New Roman"/>
              <a:cs typeface="Times New Roman"/>
            </a:endParaRPr>
          </a:p>
        </p:txBody>
      </p:sp>
      <p:sp>
        <p:nvSpPr>
          <p:cNvPr id="3" name="object 3"/>
          <p:cNvSpPr txBox="1"/>
          <p:nvPr/>
        </p:nvSpPr>
        <p:spPr>
          <a:xfrm>
            <a:off x="1299463" y="1240916"/>
            <a:ext cx="5124450" cy="1313180"/>
          </a:xfrm>
          <a:prstGeom prst="rect">
            <a:avLst/>
          </a:prstGeom>
        </p:spPr>
        <p:txBody>
          <a:bodyPr vert="horz" wrap="square" lIns="0" tIns="12700" rIns="0" bIns="0" rtlCol="0">
            <a:spAutoFit/>
          </a:bodyPr>
          <a:lstStyle/>
          <a:p>
            <a:pPr marL="12700">
              <a:lnSpc>
                <a:spcPct val="100000"/>
              </a:lnSpc>
              <a:spcBef>
                <a:spcPts val="100"/>
              </a:spcBef>
            </a:pPr>
            <a:r>
              <a:rPr sz="2400" b="1" spc="-5" dirty="0">
                <a:solidFill>
                  <a:srgbClr val="FF0000"/>
                </a:solidFill>
                <a:latin typeface="Times New Roman"/>
                <a:cs typeface="Times New Roman"/>
              </a:rPr>
              <a:t>Б)</a:t>
            </a:r>
            <a:r>
              <a:rPr sz="2400" b="1" spc="-15" dirty="0">
                <a:solidFill>
                  <a:srgbClr val="FF0000"/>
                </a:solidFill>
                <a:latin typeface="Times New Roman"/>
                <a:cs typeface="Times New Roman"/>
              </a:rPr>
              <a:t> </a:t>
            </a:r>
            <a:r>
              <a:rPr sz="2400" b="1" spc="-45" dirty="0">
                <a:solidFill>
                  <a:srgbClr val="FF0000"/>
                </a:solidFill>
                <a:latin typeface="Times New Roman"/>
                <a:cs typeface="Times New Roman"/>
              </a:rPr>
              <a:t>Главный</a:t>
            </a:r>
            <a:r>
              <a:rPr sz="2400" b="1" spc="20" dirty="0">
                <a:solidFill>
                  <a:srgbClr val="FF0000"/>
                </a:solidFill>
                <a:latin typeface="Times New Roman"/>
                <a:cs typeface="Times New Roman"/>
              </a:rPr>
              <a:t> </a:t>
            </a:r>
            <a:r>
              <a:rPr sz="2400" b="1" spc="-5" dirty="0">
                <a:solidFill>
                  <a:srgbClr val="FF0000"/>
                </a:solidFill>
                <a:latin typeface="Times New Roman"/>
                <a:cs typeface="Times New Roman"/>
              </a:rPr>
              <a:t>вопрос</a:t>
            </a:r>
            <a:r>
              <a:rPr sz="2400" b="1" spc="-15" dirty="0">
                <a:solidFill>
                  <a:srgbClr val="FF0000"/>
                </a:solidFill>
                <a:latin typeface="Times New Roman"/>
                <a:cs typeface="Times New Roman"/>
              </a:rPr>
              <a:t> </a:t>
            </a:r>
            <a:r>
              <a:rPr sz="2400" dirty="0">
                <a:latin typeface="Times New Roman"/>
                <a:cs typeface="Times New Roman"/>
              </a:rPr>
              <a:t>–</a:t>
            </a:r>
            <a:r>
              <a:rPr sz="2400" spc="-10" dirty="0">
                <a:latin typeface="Times New Roman"/>
                <a:cs typeface="Times New Roman"/>
              </a:rPr>
              <a:t> </a:t>
            </a:r>
            <a:r>
              <a:rPr sz="2400" spc="-5" dirty="0">
                <a:latin typeface="Times New Roman"/>
                <a:cs typeface="Times New Roman"/>
              </a:rPr>
              <a:t>найти</a:t>
            </a:r>
            <a:endParaRPr sz="2400">
              <a:latin typeface="Times New Roman"/>
              <a:cs typeface="Times New Roman"/>
            </a:endParaRPr>
          </a:p>
          <a:p>
            <a:pPr marL="12700">
              <a:lnSpc>
                <a:spcPct val="100000"/>
              </a:lnSpc>
            </a:pPr>
            <a:r>
              <a:rPr sz="2400" b="1" spc="-10" dirty="0">
                <a:solidFill>
                  <a:srgbClr val="FF0000"/>
                </a:solidFill>
                <a:latin typeface="Times New Roman"/>
                <a:cs typeface="Times New Roman"/>
              </a:rPr>
              <a:t>количество</a:t>
            </a:r>
            <a:r>
              <a:rPr sz="2400" b="1" spc="-5" dirty="0">
                <a:solidFill>
                  <a:srgbClr val="FF0000"/>
                </a:solidFill>
                <a:latin typeface="Times New Roman"/>
                <a:cs typeface="Times New Roman"/>
              </a:rPr>
              <a:t> NaCl</a:t>
            </a:r>
            <a:endParaRPr sz="2400">
              <a:latin typeface="Times New Roman"/>
              <a:cs typeface="Times New Roman"/>
            </a:endParaRPr>
          </a:p>
          <a:p>
            <a:pPr marL="19685">
              <a:lnSpc>
                <a:spcPct val="100000"/>
              </a:lnSpc>
              <a:spcBef>
                <a:spcPts val="1495"/>
              </a:spcBef>
            </a:pPr>
            <a:r>
              <a:rPr sz="2400" b="1" dirty="0">
                <a:latin typeface="Times New Roman"/>
                <a:cs typeface="Times New Roman"/>
              </a:rPr>
              <a:t>В)</a:t>
            </a:r>
            <a:r>
              <a:rPr sz="2400" b="1" spc="-10" dirty="0">
                <a:latin typeface="Times New Roman"/>
                <a:cs typeface="Times New Roman"/>
              </a:rPr>
              <a:t> </a:t>
            </a:r>
            <a:r>
              <a:rPr sz="2400" b="1" spc="-25" dirty="0">
                <a:latin typeface="Times New Roman"/>
                <a:cs typeface="Times New Roman"/>
              </a:rPr>
              <a:t>Устанавливаем</a:t>
            </a:r>
            <a:r>
              <a:rPr sz="2400" b="1" spc="15" dirty="0">
                <a:latin typeface="Times New Roman"/>
                <a:cs typeface="Times New Roman"/>
              </a:rPr>
              <a:t> </a:t>
            </a:r>
            <a:r>
              <a:rPr sz="2400" b="1" spc="-5" dirty="0">
                <a:latin typeface="Times New Roman"/>
                <a:cs typeface="Times New Roman"/>
              </a:rPr>
              <a:t>логические</a:t>
            </a:r>
            <a:r>
              <a:rPr sz="2400" b="1" spc="5" dirty="0">
                <a:latin typeface="Times New Roman"/>
                <a:cs typeface="Times New Roman"/>
              </a:rPr>
              <a:t> </a:t>
            </a:r>
            <a:r>
              <a:rPr sz="2400" b="1" spc="-10" dirty="0">
                <a:latin typeface="Times New Roman"/>
                <a:cs typeface="Times New Roman"/>
              </a:rPr>
              <a:t>связи:</a:t>
            </a:r>
            <a:endParaRPr sz="2400">
              <a:latin typeface="Times New Roman"/>
              <a:cs typeface="Times New Roman"/>
            </a:endParaRPr>
          </a:p>
        </p:txBody>
      </p:sp>
      <p:grpSp>
        <p:nvGrpSpPr>
          <p:cNvPr id="4" name="object 4"/>
          <p:cNvGrpSpPr/>
          <p:nvPr/>
        </p:nvGrpSpPr>
        <p:grpSpPr>
          <a:xfrm>
            <a:off x="6607682" y="1392047"/>
            <a:ext cx="417195" cy="419100"/>
            <a:chOff x="6607682" y="1392047"/>
            <a:chExt cx="417195" cy="419100"/>
          </a:xfrm>
        </p:grpSpPr>
        <p:sp>
          <p:nvSpPr>
            <p:cNvPr id="5" name="object 5"/>
            <p:cNvSpPr/>
            <p:nvPr/>
          </p:nvSpPr>
          <p:spPr>
            <a:xfrm>
              <a:off x="6614032" y="1398397"/>
              <a:ext cx="404495" cy="406400"/>
            </a:xfrm>
            <a:custGeom>
              <a:avLst/>
              <a:gdLst/>
              <a:ahLst/>
              <a:cxnLst/>
              <a:rect l="l" t="t" r="r" b="b"/>
              <a:pathLst>
                <a:path w="404495" h="406400">
                  <a:moveTo>
                    <a:pt x="201930" y="0"/>
                  </a:moveTo>
                  <a:lnTo>
                    <a:pt x="155634" y="5363"/>
                  </a:lnTo>
                  <a:lnTo>
                    <a:pt x="113133" y="20639"/>
                  </a:lnTo>
                  <a:lnTo>
                    <a:pt x="75640" y="44606"/>
                  </a:lnTo>
                  <a:lnTo>
                    <a:pt x="44367" y="76043"/>
                  </a:lnTo>
                  <a:lnTo>
                    <a:pt x="20527" y="113726"/>
                  </a:lnTo>
                  <a:lnTo>
                    <a:pt x="5334" y="156434"/>
                  </a:lnTo>
                  <a:lnTo>
                    <a:pt x="0" y="202946"/>
                  </a:lnTo>
                  <a:lnTo>
                    <a:pt x="5333" y="249504"/>
                  </a:lnTo>
                  <a:lnTo>
                    <a:pt x="20527" y="292246"/>
                  </a:lnTo>
                  <a:lnTo>
                    <a:pt x="44367" y="329952"/>
                  </a:lnTo>
                  <a:lnTo>
                    <a:pt x="75640" y="361402"/>
                  </a:lnTo>
                  <a:lnTo>
                    <a:pt x="113133" y="385376"/>
                  </a:lnTo>
                  <a:lnTo>
                    <a:pt x="155634" y="400655"/>
                  </a:lnTo>
                  <a:lnTo>
                    <a:pt x="201930" y="406019"/>
                  </a:lnTo>
                  <a:lnTo>
                    <a:pt x="248272" y="400655"/>
                  </a:lnTo>
                  <a:lnTo>
                    <a:pt x="290807" y="385376"/>
                  </a:lnTo>
                  <a:lnTo>
                    <a:pt x="328323" y="361402"/>
                  </a:lnTo>
                  <a:lnTo>
                    <a:pt x="359609" y="329952"/>
                  </a:lnTo>
                  <a:lnTo>
                    <a:pt x="383456" y="292246"/>
                  </a:lnTo>
                  <a:lnTo>
                    <a:pt x="398652" y="249504"/>
                  </a:lnTo>
                  <a:lnTo>
                    <a:pt x="403987" y="202946"/>
                  </a:lnTo>
                  <a:lnTo>
                    <a:pt x="398652" y="156434"/>
                  </a:lnTo>
                  <a:lnTo>
                    <a:pt x="383456" y="113726"/>
                  </a:lnTo>
                  <a:lnTo>
                    <a:pt x="359609" y="76043"/>
                  </a:lnTo>
                  <a:lnTo>
                    <a:pt x="328323" y="44606"/>
                  </a:lnTo>
                  <a:lnTo>
                    <a:pt x="290807" y="20639"/>
                  </a:lnTo>
                  <a:lnTo>
                    <a:pt x="248272" y="5363"/>
                  </a:lnTo>
                  <a:lnTo>
                    <a:pt x="201930" y="0"/>
                  </a:lnTo>
                  <a:close/>
                </a:path>
              </a:pathLst>
            </a:custGeom>
            <a:solidFill>
              <a:srgbClr val="5B9BD4"/>
            </a:solidFill>
          </p:spPr>
          <p:txBody>
            <a:bodyPr wrap="square" lIns="0" tIns="0" rIns="0" bIns="0" rtlCol="0"/>
            <a:lstStyle/>
            <a:p>
              <a:endParaRPr/>
            </a:p>
          </p:txBody>
        </p:sp>
        <p:sp>
          <p:nvSpPr>
            <p:cNvPr id="6" name="object 6"/>
            <p:cNvSpPr/>
            <p:nvPr/>
          </p:nvSpPr>
          <p:spPr>
            <a:xfrm>
              <a:off x="6614032" y="1398397"/>
              <a:ext cx="404495" cy="406400"/>
            </a:xfrm>
            <a:custGeom>
              <a:avLst/>
              <a:gdLst/>
              <a:ahLst/>
              <a:cxnLst/>
              <a:rect l="l" t="t" r="r" b="b"/>
              <a:pathLst>
                <a:path w="404495" h="406400">
                  <a:moveTo>
                    <a:pt x="0" y="202946"/>
                  </a:moveTo>
                  <a:lnTo>
                    <a:pt x="5334" y="156434"/>
                  </a:lnTo>
                  <a:lnTo>
                    <a:pt x="20527" y="113726"/>
                  </a:lnTo>
                  <a:lnTo>
                    <a:pt x="44367" y="76043"/>
                  </a:lnTo>
                  <a:lnTo>
                    <a:pt x="75640" y="44606"/>
                  </a:lnTo>
                  <a:lnTo>
                    <a:pt x="113133" y="20639"/>
                  </a:lnTo>
                  <a:lnTo>
                    <a:pt x="155634" y="5363"/>
                  </a:lnTo>
                  <a:lnTo>
                    <a:pt x="201930" y="0"/>
                  </a:lnTo>
                  <a:lnTo>
                    <a:pt x="248272" y="5363"/>
                  </a:lnTo>
                  <a:lnTo>
                    <a:pt x="290807" y="20639"/>
                  </a:lnTo>
                  <a:lnTo>
                    <a:pt x="328323" y="44606"/>
                  </a:lnTo>
                  <a:lnTo>
                    <a:pt x="359609" y="76043"/>
                  </a:lnTo>
                  <a:lnTo>
                    <a:pt x="383456" y="113726"/>
                  </a:lnTo>
                  <a:lnTo>
                    <a:pt x="398652" y="156434"/>
                  </a:lnTo>
                  <a:lnTo>
                    <a:pt x="403987" y="202946"/>
                  </a:lnTo>
                  <a:lnTo>
                    <a:pt x="398652" y="249504"/>
                  </a:lnTo>
                  <a:lnTo>
                    <a:pt x="383456" y="292246"/>
                  </a:lnTo>
                  <a:lnTo>
                    <a:pt x="359609" y="329952"/>
                  </a:lnTo>
                  <a:lnTo>
                    <a:pt x="328323" y="361402"/>
                  </a:lnTo>
                  <a:lnTo>
                    <a:pt x="290807" y="385376"/>
                  </a:lnTo>
                  <a:lnTo>
                    <a:pt x="248272" y="400655"/>
                  </a:lnTo>
                  <a:lnTo>
                    <a:pt x="201930" y="406019"/>
                  </a:lnTo>
                  <a:lnTo>
                    <a:pt x="155634" y="400655"/>
                  </a:lnTo>
                  <a:lnTo>
                    <a:pt x="113133" y="385376"/>
                  </a:lnTo>
                  <a:lnTo>
                    <a:pt x="75640" y="361402"/>
                  </a:lnTo>
                  <a:lnTo>
                    <a:pt x="44367" y="329952"/>
                  </a:lnTo>
                  <a:lnTo>
                    <a:pt x="20527" y="292246"/>
                  </a:lnTo>
                  <a:lnTo>
                    <a:pt x="5333" y="249504"/>
                  </a:lnTo>
                  <a:lnTo>
                    <a:pt x="0" y="202946"/>
                  </a:lnTo>
                  <a:close/>
                </a:path>
              </a:pathLst>
            </a:custGeom>
            <a:ln w="12700">
              <a:solidFill>
                <a:srgbClr val="41709C"/>
              </a:solidFill>
            </a:ln>
          </p:spPr>
          <p:txBody>
            <a:bodyPr wrap="square" lIns="0" tIns="0" rIns="0" bIns="0" rtlCol="0"/>
            <a:lstStyle/>
            <a:p>
              <a:endParaRPr/>
            </a:p>
          </p:txBody>
        </p:sp>
      </p:grpSp>
      <p:sp>
        <p:nvSpPr>
          <p:cNvPr id="7" name="object 7"/>
          <p:cNvSpPr txBox="1"/>
          <p:nvPr/>
        </p:nvSpPr>
        <p:spPr>
          <a:xfrm>
            <a:off x="6727825" y="1429003"/>
            <a:ext cx="4730115" cy="843915"/>
          </a:xfrm>
          <a:prstGeom prst="rect">
            <a:avLst/>
          </a:prstGeom>
        </p:spPr>
        <p:txBody>
          <a:bodyPr vert="horz" wrap="square" lIns="0" tIns="26034" rIns="0" bIns="0" rtlCol="0">
            <a:spAutoFit/>
          </a:bodyPr>
          <a:lstStyle/>
          <a:p>
            <a:pPr marL="415925" marR="43180" indent="-378460">
              <a:lnSpc>
                <a:spcPts val="2120"/>
              </a:lnSpc>
              <a:spcBef>
                <a:spcPts val="204"/>
              </a:spcBef>
              <a:tabLst>
                <a:tab pos="415925" algn="l"/>
              </a:tabLst>
            </a:pPr>
            <a:r>
              <a:rPr sz="1600" dirty="0">
                <a:solidFill>
                  <a:srgbClr val="FFFFFF"/>
                </a:solidFill>
                <a:latin typeface="Calibri"/>
                <a:cs typeface="Calibri"/>
              </a:rPr>
              <a:t>II	</a:t>
            </a:r>
            <a:r>
              <a:rPr sz="2700" baseline="1543" dirty="0">
                <a:latin typeface="Times New Roman"/>
                <a:cs typeface="Times New Roman"/>
              </a:rPr>
              <a:t>3LiCl</a:t>
            </a:r>
            <a:r>
              <a:rPr sz="1800" baseline="-18518" dirty="0">
                <a:latin typeface="Times New Roman"/>
                <a:cs typeface="Times New Roman"/>
              </a:rPr>
              <a:t>(1) </a:t>
            </a:r>
            <a:r>
              <a:rPr sz="2700" baseline="1543" dirty="0">
                <a:latin typeface="Times New Roman"/>
                <a:cs typeface="Times New Roman"/>
              </a:rPr>
              <a:t>+ </a:t>
            </a:r>
            <a:r>
              <a:rPr sz="2700" spc="-7" baseline="1543" dirty="0">
                <a:latin typeface="Times New Roman"/>
                <a:cs typeface="Times New Roman"/>
              </a:rPr>
              <a:t>Na</a:t>
            </a:r>
            <a:r>
              <a:rPr sz="1800" spc="-7" baseline="-18518" dirty="0">
                <a:latin typeface="Times New Roman"/>
                <a:cs typeface="Times New Roman"/>
              </a:rPr>
              <a:t>3</a:t>
            </a:r>
            <a:r>
              <a:rPr sz="2700" spc="-7" baseline="1543" dirty="0">
                <a:latin typeface="Times New Roman"/>
                <a:cs typeface="Times New Roman"/>
              </a:rPr>
              <a:t>PO</a:t>
            </a:r>
            <a:r>
              <a:rPr sz="1800" spc="-7" baseline="-18518" dirty="0">
                <a:latin typeface="Times New Roman"/>
                <a:cs typeface="Times New Roman"/>
              </a:rPr>
              <a:t>4</a:t>
            </a:r>
            <a:r>
              <a:rPr sz="1800" baseline="-18518" dirty="0">
                <a:latin typeface="Times New Roman"/>
                <a:cs typeface="Times New Roman"/>
              </a:rPr>
              <a:t> </a:t>
            </a:r>
            <a:r>
              <a:rPr sz="2700" baseline="1543" dirty="0">
                <a:latin typeface="Times New Roman"/>
                <a:cs typeface="Times New Roman"/>
              </a:rPr>
              <a:t>= </a:t>
            </a:r>
            <a:r>
              <a:rPr sz="2700" spc="-7" baseline="1543" dirty="0">
                <a:latin typeface="Times New Roman"/>
                <a:cs typeface="Times New Roman"/>
              </a:rPr>
              <a:t>Li</a:t>
            </a:r>
            <a:r>
              <a:rPr sz="1800" spc="-7" baseline="-18518" dirty="0">
                <a:latin typeface="Times New Roman"/>
                <a:cs typeface="Times New Roman"/>
              </a:rPr>
              <a:t>3</a:t>
            </a:r>
            <a:r>
              <a:rPr sz="2700" spc="-7" baseline="1543" dirty="0">
                <a:latin typeface="Times New Roman"/>
                <a:cs typeface="Times New Roman"/>
              </a:rPr>
              <a:t>PO</a:t>
            </a:r>
            <a:r>
              <a:rPr sz="1800" spc="-7" baseline="-18518" dirty="0">
                <a:latin typeface="Times New Roman"/>
                <a:cs typeface="Times New Roman"/>
              </a:rPr>
              <a:t>4(3а)</a:t>
            </a:r>
            <a:r>
              <a:rPr sz="2700" spc="-7" baseline="1543" dirty="0">
                <a:latin typeface="Times New Roman"/>
                <a:cs typeface="Times New Roman"/>
              </a:rPr>
              <a:t>↓ </a:t>
            </a:r>
            <a:r>
              <a:rPr sz="2700" baseline="1543" dirty="0">
                <a:latin typeface="Times New Roman"/>
                <a:cs typeface="Times New Roman"/>
              </a:rPr>
              <a:t>+ 3NaCl</a:t>
            </a:r>
            <a:r>
              <a:rPr sz="2700" spc="7" baseline="1543" dirty="0">
                <a:latin typeface="Times New Roman"/>
                <a:cs typeface="Times New Roman"/>
              </a:rPr>
              <a:t> </a:t>
            </a:r>
            <a:r>
              <a:rPr sz="2700" baseline="1543" dirty="0">
                <a:latin typeface="Times New Roman"/>
                <a:cs typeface="Times New Roman"/>
              </a:rPr>
              <a:t>(3а) </a:t>
            </a:r>
            <a:r>
              <a:rPr sz="2700" spc="-652" baseline="1543" dirty="0">
                <a:latin typeface="Times New Roman"/>
                <a:cs typeface="Times New Roman"/>
              </a:rPr>
              <a:t> </a:t>
            </a:r>
            <a:r>
              <a:rPr sz="1800" dirty="0">
                <a:latin typeface="Times New Roman"/>
                <a:cs typeface="Times New Roman"/>
              </a:rPr>
              <a:t>3LiCl</a:t>
            </a:r>
            <a:r>
              <a:rPr sz="1800" baseline="-20833" dirty="0">
                <a:latin typeface="Times New Roman"/>
                <a:cs typeface="Times New Roman"/>
              </a:rPr>
              <a:t>(2)</a:t>
            </a:r>
            <a:r>
              <a:rPr sz="1800" spc="202" baseline="-20833" dirty="0">
                <a:latin typeface="Times New Roman"/>
                <a:cs typeface="Times New Roman"/>
              </a:rPr>
              <a:t> </a:t>
            </a:r>
            <a:r>
              <a:rPr sz="1800" dirty="0">
                <a:latin typeface="Times New Roman"/>
                <a:cs typeface="Times New Roman"/>
              </a:rPr>
              <a:t>+</a:t>
            </a:r>
            <a:r>
              <a:rPr sz="1800" spc="-10" dirty="0">
                <a:latin typeface="Times New Roman"/>
                <a:cs typeface="Times New Roman"/>
              </a:rPr>
              <a:t> </a:t>
            </a:r>
            <a:r>
              <a:rPr sz="1800" spc="-5" dirty="0">
                <a:latin typeface="Times New Roman"/>
                <a:cs typeface="Times New Roman"/>
              </a:rPr>
              <a:t>Na</a:t>
            </a:r>
            <a:r>
              <a:rPr sz="1800" spc="-7" baseline="-20833" dirty="0">
                <a:latin typeface="Times New Roman"/>
                <a:cs typeface="Times New Roman"/>
              </a:rPr>
              <a:t>3</a:t>
            </a:r>
            <a:r>
              <a:rPr sz="1800" spc="-5" dirty="0">
                <a:latin typeface="Times New Roman"/>
                <a:cs typeface="Times New Roman"/>
              </a:rPr>
              <a:t>PO</a:t>
            </a:r>
            <a:r>
              <a:rPr sz="1800" spc="-7" baseline="-20833" dirty="0">
                <a:latin typeface="Times New Roman"/>
                <a:cs typeface="Times New Roman"/>
              </a:rPr>
              <a:t>4</a:t>
            </a:r>
            <a:r>
              <a:rPr sz="1800" spc="225" baseline="-20833" dirty="0">
                <a:latin typeface="Times New Roman"/>
                <a:cs typeface="Times New Roman"/>
              </a:rPr>
              <a:t> </a:t>
            </a:r>
            <a:r>
              <a:rPr sz="1800" dirty="0">
                <a:latin typeface="Times New Roman"/>
                <a:cs typeface="Times New Roman"/>
              </a:rPr>
              <a:t>=</a:t>
            </a:r>
            <a:r>
              <a:rPr sz="1800" spc="-10" dirty="0">
                <a:latin typeface="Times New Roman"/>
                <a:cs typeface="Times New Roman"/>
              </a:rPr>
              <a:t> </a:t>
            </a:r>
            <a:r>
              <a:rPr sz="1800" spc="-5" dirty="0">
                <a:latin typeface="Times New Roman"/>
                <a:cs typeface="Times New Roman"/>
              </a:rPr>
              <a:t>Li</a:t>
            </a:r>
            <a:r>
              <a:rPr sz="1800" spc="-7" baseline="-20833" dirty="0">
                <a:latin typeface="Times New Roman"/>
                <a:cs typeface="Times New Roman"/>
              </a:rPr>
              <a:t>3</a:t>
            </a:r>
            <a:r>
              <a:rPr sz="1800" spc="-5" dirty="0">
                <a:latin typeface="Times New Roman"/>
                <a:cs typeface="Times New Roman"/>
              </a:rPr>
              <a:t>PO</a:t>
            </a:r>
            <a:r>
              <a:rPr sz="1800" spc="-7" baseline="-20833" dirty="0">
                <a:latin typeface="Times New Roman"/>
                <a:cs typeface="Times New Roman"/>
              </a:rPr>
              <a:t>4(3б)</a:t>
            </a:r>
            <a:r>
              <a:rPr sz="1800" spc="-5" dirty="0">
                <a:latin typeface="Times New Roman"/>
                <a:cs typeface="Times New Roman"/>
              </a:rPr>
              <a:t>↓</a:t>
            </a:r>
            <a:r>
              <a:rPr sz="1800" spc="5" dirty="0">
                <a:latin typeface="Times New Roman"/>
                <a:cs typeface="Times New Roman"/>
              </a:rPr>
              <a:t> </a:t>
            </a:r>
            <a:r>
              <a:rPr sz="1800" dirty="0">
                <a:latin typeface="Times New Roman"/>
                <a:cs typeface="Times New Roman"/>
              </a:rPr>
              <a:t>+</a:t>
            </a:r>
            <a:r>
              <a:rPr sz="1800" spc="-5" dirty="0">
                <a:latin typeface="Times New Roman"/>
                <a:cs typeface="Times New Roman"/>
              </a:rPr>
              <a:t> </a:t>
            </a:r>
            <a:r>
              <a:rPr sz="1800" dirty="0">
                <a:latin typeface="Times New Roman"/>
                <a:cs typeface="Times New Roman"/>
              </a:rPr>
              <a:t>3NaCl</a:t>
            </a:r>
            <a:r>
              <a:rPr sz="1800" spc="440" dirty="0">
                <a:latin typeface="Times New Roman"/>
                <a:cs typeface="Times New Roman"/>
              </a:rPr>
              <a:t> </a:t>
            </a:r>
            <a:r>
              <a:rPr sz="1800" spc="-5" dirty="0">
                <a:latin typeface="Times New Roman"/>
                <a:cs typeface="Times New Roman"/>
              </a:rPr>
              <a:t>(3б)</a:t>
            </a:r>
            <a:endParaRPr sz="1800">
              <a:latin typeface="Times New Roman"/>
              <a:cs typeface="Times New Roman"/>
            </a:endParaRPr>
          </a:p>
          <a:p>
            <a:pPr marL="415925">
              <a:lnSpc>
                <a:spcPts val="2100"/>
              </a:lnSpc>
            </a:pPr>
            <a:r>
              <a:rPr sz="1800" dirty="0">
                <a:latin typeface="Times New Roman"/>
                <a:cs typeface="Times New Roman"/>
              </a:rPr>
              <a:t>3LiCl</a:t>
            </a:r>
            <a:r>
              <a:rPr sz="1800" baseline="-20833" dirty="0">
                <a:latin typeface="Times New Roman"/>
                <a:cs typeface="Times New Roman"/>
              </a:rPr>
              <a:t>(1)</a:t>
            </a:r>
            <a:r>
              <a:rPr sz="1800" spc="-22" baseline="-20833" dirty="0">
                <a:latin typeface="Times New Roman"/>
                <a:cs typeface="Times New Roman"/>
              </a:rPr>
              <a:t> </a:t>
            </a:r>
            <a:r>
              <a:rPr sz="1800" baseline="-20833" dirty="0">
                <a:latin typeface="Times New Roman"/>
                <a:cs typeface="Times New Roman"/>
              </a:rPr>
              <a:t>+</a:t>
            </a:r>
            <a:r>
              <a:rPr sz="1800" spc="-22" baseline="-20833" dirty="0">
                <a:latin typeface="Times New Roman"/>
                <a:cs typeface="Times New Roman"/>
              </a:rPr>
              <a:t> </a:t>
            </a:r>
            <a:r>
              <a:rPr sz="1800" spc="-7" baseline="-20833" dirty="0">
                <a:latin typeface="Times New Roman"/>
                <a:cs typeface="Times New Roman"/>
              </a:rPr>
              <a:t>(2)</a:t>
            </a:r>
            <a:r>
              <a:rPr sz="1800" spc="217" baseline="-20833" dirty="0">
                <a:latin typeface="Times New Roman"/>
                <a:cs typeface="Times New Roman"/>
              </a:rPr>
              <a:t> </a:t>
            </a:r>
            <a:r>
              <a:rPr sz="1800" dirty="0">
                <a:latin typeface="Times New Roman"/>
                <a:cs typeface="Times New Roman"/>
              </a:rPr>
              <a:t>+</a:t>
            </a:r>
            <a:r>
              <a:rPr sz="1800" spc="-5" dirty="0">
                <a:latin typeface="Times New Roman"/>
                <a:cs typeface="Times New Roman"/>
              </a:rPr>
              <a:t> Na</a:t>
            </a:r>
            <a:r>
              <a:rPr sz="1800" spc="-7" baseline="-20833" dirty="0">
                <a:latin typeface="Times New Roman"/>
                <a:cs typeface="Times New Roman"/>
              </a:rPr>
              <a:t>3</a:t>
            </a:r>
            <a:r>
              <a:rPr sz="1800" spc="-5" dirty="0">
                <a:latin typeface="Times New Roman"/>
                <a:cs typeface="Times New Roman"/>
              </a:rPr>
              <a:t>PO</a:t>
            </a:r>
            <a:r>
              <a:rPr sz="1800" spc="-7" baseline="-20833" dirty="0">
                <a:latin typeface="Times New Roman"/>
                <a:cs typeface="Times New Roman"/>
              </a:rPr>
              <a:t>4</a:t>
            </a:r>
            <a:r>
              <a:rPr sz="1800" spc="217" baseline="-20833" dirty="0">
                <a:latin typeface="Times New Roman"/>
                <a:cs typeface="Times New Roman"/>
              </a:rPr>
              <a:t> </a:t>
            </a:r>
            <a:r>
              <a:rPr sz="1800" dirty="0">
                <a:latin typeface="Times New Roman"/>
                <a:cs typeface="Times New Roman"/>
              </a:rPr>
              <a:t>=</a:t>
            </a:r>
            <a:r>
              <a:rPr sz="1800" spc="-10" dirty="0">
                <a:latin typeface="Times New Roman"/>
                <a:cs typeface="Times New Roman"/>
              </a:rPr>
              <a:t> </a:t>
            </a:r>
            <a:r>
              <a:rPr sz="1800" spc="-5" dirty="0">
                <a:latin typeface="Times New Roman"/>
                <a:cs typeface="Times New Roman"/>
              </a:rPr>
              <a:t>Li</a:t>
            </a:r>
            <a:r>
              <a:rPr sz="1800" spc="-7" baseline="-20833" dirty="0">
                <a:latin typeface="Times New Roman"/>
                <a:cs typeface="Times New Roman"/>
              </a:rPr>
              <a:t>3</a:t>
            </a:r>
            <a:r>
              <a:rPr sz="1800" spc="-5" dirty="0">
                <a:latin typeface="Times New Roman"/>
                <a:cs typeface="Times New Roman"/>
              </a:rPr>
              <a:t>PO</a:t>
            </a:r>
            <a:r>
              <a:rPr sz="1800" spc="-7" baseline="-20833" dirty="0">
                <a:latin typeface="Times New Roman"/>
                <a:cs typeface="Times New Roman"/>
              </a:rPr>
              <a:t>4</a:t>
            </a:r>
            <a:r>
              <a:rPr sz="1800" spc="-5" dirty="0">
                <a:latin typeface="Times New Roman"/>
                <a:cs typeface="Times New Roman"/>
              </a:rPr>
              <a:t>↓ </a:t>
            </a:r>
            <a:r>
              <a:rPr sz="1800" dirty="0">
                <a:latin typeface="Times New Roman"/>
                <a:cs typeface="Times New Roman"/>
              </a:rPr>
              <a:t>+</a:t>
            </a:r>
            <a:r>
              <a:rPr sz="1800" spc="-20" dirty="0">
                <a:latin typeface="Times New Roman"/>
                <a:cs typeface="Times New Roman"/>
              </a:rPr>
              <a:t> </a:t>
            </a:r>
            <a:r>
              <a:rPr sz="1800" dirty="0">
                <a:latin typeface="Times New Roman"/>
                <a:cs typeface="Times New Roman"/>
              </a:rPr>
              <a:t>3NaCl (3)</a:t>
            </a:r>
            <a:endParaRPr sz="1800">
              <a:latin typeface="Times New Roman"/>
              <a:cs typeface="Times New Roman"/>
            </a:endParaRPr>
          </a:p>
        </p:txBody>
      </p:sp>
      <p:sp>
        <p:nvSpPr>
          <p:cNvPr id="8" name="object 8"/>
          <p:cNvSpPr txBox="1"/>
          <p:nvPr/>
        </p:nvSpPr>
        <p:spPr>
          <a:xfrm>
            <a:off x="7934197" y="843229"/>
            <a:ext cx="453390" cy="574675"/>
          </a:xfrm>
          <a:prstGeom prst="rect">
            <a:avLst/>
          </a:prstGeom>
        </p:spPr>
        <p:txBody>
          <a:bodyPr vert="horz" wrap="square" lIns="0" tIns="12700" rIns="0" bIns="0" rtlCol="0">
            <a:spAutoFit/>
          </a:bodyPr>
          <a:lstStyle/>
          <a:p>
            <a:pPr marL="38100">
              <a:lnSpc>
                <a:spcPct val="100000"/>
              </a:lnSpc>
              <a:spcBef>
                <a:spcPts val="100"/>
              </a:spcBef>
            </a:pPr>
            <a:r>
              <a:rPr sz="1800" spc="-5" dirty="0">
                <a:latin typeface="Calibri"/>
                <a:cs typeface="Calibri"/>
              </a:rPr>
              <a:t>Li</a:t>
            </a:r>
            <a:r>
              <a:rPr sz="1800" spc="-7" baseline="-20833" dirty="0">
                <a:latin typeface="Calibri"/>
                <a:cs typeface="Calibri"/>
              </a:rPr>
              <a:t>2</a:t>
            </a:r>
            <a:r>
              <a:rPr sz="1800" spc="-5" dirty="0">
                <a:latin typeface="Calibri"/>
                <a:cs typeface="Calibri"/>
              </a:rPr>
              <a:t>O</a:t>
            </a:r>
            <a:endParaRPr sz="1800">
              <a:latin typeface="Calibri"/>
              <a:cs typeface="Calibri"/>
            </a:endParaRPr>
          </a:p>
          <a:p>
            <a:pPr marL="38100">
              <a:lnSpc>
                <a:spcPct val="100000"/>
              </a:lnSpc>
            </a:pPr>
            <a:r>
              <a:rPr sz="1800" spc="-5" dirty="0">
                <a:latin typeface="Calibri"/>
                <a:cs typeface="Calibri"/>
              </a:rPr>
              <a:t>Li</a:t>
            </a:r>
            <a:r>
              <a:rPr sz="1800" spc="-7" baseline="-20833" dirty="0">
                <a:latin typeface="Calibri"/>
                <a:cs typeface="Calibri"/>
              </a:rPr>
              <a:t>3</a:t>
            </a:r>
            <a:r>
              <a:rPr sz="1800" spc="-5" dirty="0">
                <a:latin typeface="Calibri"/>
                <a:cs typeface="Calibri"/>
              </a:rPr>
              <a:t>N</a:t>
            </a:r>
            <a:endParaRPr sz="1800">
              <a:latin typeface="Calibri"/>
              <a:cs typeface="Calibri"/>
            </a:endParaRPr>
          </a:p>
        </p:txBody>
      </p:sp>
      <p:sp>
        <p:nvSpPr>
          <p:cNvPr id="9" name="object 9"/>
          <p:cNvSpPr txBox="1"/>
          <p:nvPr/>
        </p:nvSpPr>
        <p:spPr>
          <a:xfrm>
            <a:off x="8440673" y="843229"/>
            <a:ext cx="2599690" cy="574675"/>
          </a:xfrm>
          <a:prstGeom prst="rect">
            <a:avLst/>
          </a:prstGeom>
        </p:spPr>
        <p:txBody>
          <a:bodyPr vert="horz" wrap="square" lIns="0" tIns="12700" rIns="0" bIns="0" rtlCol="0">
            <a:spAutoFit/>
          </a:bodyPr>
          <a:lstStyle/>
          <a:p>
            <a:pPr marL="66040">
              <a:lnSpc>
                <a:spcPct val="100000"/>
              </a:lnSpc>
              <a:spcBef>
                <a:spcPts val="100"/>
              </a:spcBef>
              <a:tabLst>
                <a:tab pos="337185" algn="l"/>
                <a:tab pos="2282190" algn="l"/>
              </a:tabLst>
            </a:pPr>
            <a:r>
              <a:rPr sz="1800" dirty="0">
                <a:latin typeface="Calibri"/>
                <a:cs typeface="Calibri"/>
              </a:rPr>
              <a:t>+	</a:t>
            </a:r>
            <a:r>
              <a:rPr sz="1800" spc="-5" dirty="0">
                <a:latin typeface="Calibri"/>
                <a:cs typeface="Calibri"/>
              </a:rPr>
              <a:t>2HCl</a:t>
            </a:r>
            <a:r>
              <a:rPr sz="1800" spc="15" dirty="0">
                <a:latin typeface="Calibri"/>
                <a:cs typeface="Calibri"/>
              </a:rPr>
              <a:t> </a:t>
            </a:r>
            <a:r>
              <a:rPr sz="1800" dirty="0">
                <a:latin typeface="Calibri"/>
                <a:cs typeface="Calibri"/>
              </a:rPr>
              <a:t>=</a:t>
            </a:r>
            <a:r>
              <a:rPr sz="1800" spc="5" dirty="0">
                <a:latin typeface="Calibri"/>
                <a:cs typeface="Calibri"/>
              </a:rPr>
              <a:t> </a:t>
            </a:r>
            <a:r>
              <a:rPr sz="1800" spc="-5" dirty="0">
                <a:latin typeface="Calibri"/>
                <a:cs typeface="Calibri"/>
              </a:rPr>
              <a:t>2LiCl</a:t>
            </a:r>
            <a:r>
              <a:rPr sz="1800" spc="25" dirty="0">
                <a:latin typeface="Calibri"/>
                <a:cs typeface="Calibri"/>
              </a:rPr>
              <a:t> </a:t>
            </a:r>
            <a:r>
              <a:rPr sz="1800" dirty="0">
                <a:latin typeface="Calibri"/>
                <a:cs typeface="Calibri"/>
              </a:rPr>
              <a:t>+</a:t>
            </a:r>
            <a:r>
              <a:rPr sz="1800" spc="20" dirty="0">
                <a:latin typeface="Calibri"/>
                <a:cs typeface="Calibri"/>
              </a:rPr>
              <a:t> </a:t>
            </a:r>
            <a:r>
              <a:rPr sz="1800" spc="-5" dirty="0">
                <a:latin typeface="Calibri"/>
                <a:cs typeface="Calibri"/>
              </a:rPr>
              <a:t>H</a:t>
            </a:r>
            <a:r>
              <a:rPr sz="1800" spc="-7" baseline="-20833" dirty="0">
                <a:latin typeface="Calibri"/>
                <a:cs typeface="Calibri"/>
              </a:rPr>
              <a:t>2</a:t>
            </a:r>
            <a:r>
              <a:rPr sz="1800" spc="-5" dirty="0">
                <a:latin typeface="Calibri"/>
                <a:cs typeface="Calibri"/>
              </a:rPr>
              <a:t>O	</a:t>
            </a:r>
            <a:r>
              <a:rPr sz="1800" spc="-10" dirty="0">
                <a:latin typeface="Calibri"/>
                <a:cs typeface="Calibri"/>
              </a:rPr>
              <a:t>(1)</a:t>
            </a:r>
            <a:endParaRPr sz="1800">
              <a:latin typeface="Calibri"/>
              <a:cs typeface="Calibri"/>
            </a:endParaRPr>
          </a:p>
          <a:p>
            <a:pPr marL="63500">
              <a:lnSpc>
                <a:spcPct val="100000"/>
              </a:lnSpc>
              <a:tabLst>
                <a:tab pos="334645" algn="l"/>
              </a:tabLst>
            </a:pPr>
            <a:r>
              <a:rPr sz="1800" dirty="0">
                <a:latin typeface="Calibri"/>
                <a:cs typeface="Calibri"/>
              </a:rPr>
              <a:t>+	</a:t>
            </a:r>
            <a:r>
              <a:rPr sz="1800" spc="-5" dirty="0">
                <a:latin typeface="Calibri"/>
                <a:cs typeface="Calibri"/>
              </a:rPr>
              <a:t>4HCl</a:t>
            </a:r>
            <a:r>
              <a:rPr sz="1800" spc="5" dirty="0">
                <a:latin typeface="Calibri"/>
                <a:cs typeface="Calibri"/>
              </a:rPr>
              <a:t> </a:t>
            </a:r>
            <a:r>
              <a:rPr sz="1800" dirty="0">
                <a:latin typeface="Calibri"/>
                <a:cs typeface="Calibri"/>
              </a:rPr>
              <a:t>=</a:t>
            </a:r>
            <a:r>
              <a:rPr sz="1800" spc="-10" dirty="0">
                <a:latin typeface="Calibri"/>
                <a:cs typeface="Calibri"/>
              </a:rPr>
              <a:t> </a:t>
            </a:r>
            <a:r>
              <a:rPr sz="1800" spc="-5" dirty="0">
                <a:latin typeface="Calibri"/>
                <a:cs typeface="Calibri"/>
              </a:rPr>
              <a:t>3LiCl</a:t>
            </a:r>
            <a:r>
              <a:rPr sz="1800" spc="10" dirty="0">
                <a:latin typeface="Calibri"/>
                <a:cs typeface="Calibri"/>
              </a:rPr>
              <a:t> </a:t>
            </a:r>
            <a:r>
              <a:rPr sz="1800" dirty="0">
                <a:latin typeface="Calibri"/>
                <a:cs typeface="Calibri"/>
              </a:rPr>
              <a:t>+ </a:t>
            </a:r>
            <a:r>
              <a:rPr sz="1800" spc="-5" dirty="0">
                <a:latin typeface="Calibri"/>
                <a:cs typeface="Calibri"/>
              </a:rPr>
              <a:t>NH</a:t>
            </a:r>
            <a:r>
              <a:rPr sz="1800" spc="-7" baseline="-20833" dirty="0">
                <a:latin typeface="Calibri"/>
                <a:cs typeface="Calibri"/>
              </a:rPr>
              <a:t>4</a:t>
            </a:r>
            <a:r>
              <a:rPr sz="1800" spc="-5" dirty="0">
                <a:latin typeface="Calibri"/>
                <a:cs typeface="Calibri"/>
              </a:rPr>
              <a:t>Cl</a:t>
            </a:r>
            <a:r>
              <a:rPr sz="1800" spc="409" dirty="0">
                <a:latin typeface="Calibri"/>
                <a:cs typeface="Calibri"/>
              </a:rPr>
              <a:t> </a:t>
            </a:r>
            <a:r>
              <a:rPr sz="1800" spc="-10" dirty="0">
                <a:latin typeface="Calibri"/>
                <a:cs typeface="Calibri"/>
              </a:rPr>
              <a:t>(2)</a:t>
            </a:r>
            <a:endParaRPr sz="1800">
              <a:latin typeface="Calibri"/>
              <a:cs typeface="Calibri"/>
            </a:endParaRPr>
          </a:p>
        </p:txBody>
      </p:sp>
      <p:grpSp>
        <p:nvGrpSpPr>
          <p:cNvPr id="10" name="object 10"/>
          <p:cNvGrpSpPr/>
          <p:nvPr/>
        </p:nvGrpSpPr>
        <p:grpSpPr>
          <a:xfrm>
            <a:off x="7315834" y="751458"/>
            <a:ext cx="668655" cy="582295"/>
            <a:chOff x="7315834" y="751458"/>
            <a:chExt cx="668655" cy="582295"/>
          </a:xfrm>
        </p:grpSpPr>
        <p:sp>
          <p:nvSpPr>
            <p:cNvPr id="11" name="object 11"/>
            <p:cNvSpPr/>
            <p:nvPr/>
          </p:nvSpPr>
          <p:spPr>
            <a:xfrm>
              <a:off x="7661528" y="880744"/>
              <a:ext cx="319405" cy="450215"/>
            </a:xfrm>
            <a:custGeom>
              <a:avLst/>
              <a:gdLst/>
              <a:ahLst/>
              <a:cxnLst/>
              <a:rect l="l" t="t" r="r" b="b"/>
              <a:pathLst>
                <a:path w="319404" h="450215">
                  <a:moveTo>
                    <a:pt x="319404" y="449706"/>
                  </a:moveTo>
                  <a:lnTo>
                    <a:pt x="257224" y="447611"/>
                  </a:lnTo>
                  <a:lnTo>
                    <a:pt x="206486" y="441896"/>
                  </a:lnTo>
                  <a:lnTo>
                    <a:pt x="172297" y="433419"/>
                  </a:lnTo>
                  <a:lnTo>
                    <a:pt x="159765" y="423036"/>
                  </a:lnTo>
                  <a:lnTo>
                    <a:pt x="159765" y="251459"/>
                  </a:lnTo>
                  <a:lnTo>
                    <a:pt x="147214" y="241077"/>
                  </a:lnTo>
                  <a:lnTo>
                    <a:pt x="112982" y="232600"/>
                  </a:lnTo>
                  <a:lnTo>
                    <a:pt x="62200" y="226885"/>
                  </a:lnTo>
                  <a:lnTo>
                    <a:pt x="0" y="224789"/>
                  </a:lnTo>
                  <a:lnTo>
                    <a:pt x="62200" y="222714"/>
                  </a:lnTo>
                  <a:lnTo>
                    <a:pt x="112982" y="217042"/>
                  </a:lnTo>
                  <a:lnTo>
                    <a:pt x="147214" y="208609"/>
                  </a:lnTo>
                  <a:lnTo>
                    <a:pt x="159765" y="198246"/>
                  </a:lnTo>
                  <a:lnTo>
                    <a:pt x="159765" y="26542"/>
                  </a:lnTo>
                  <a:lnTo>
                    <a:pt x="172297" y="16234"/>
                  </a:lnTo>
                  <a:lnTo>
                    <a:pt x="206486" y="7794"/>
                  </a:lnTo>
                  <a:lnTo>
                    <a:pt x="257224" y="2093"/>
                  </a:lnTo>
                  <a:lnTo>
                    <a:pt x="319404" y="0"/>
                  </a:lnTo>
                </a:path>
              </a:pathLst>
            </a:custGeom>
            <a:ln w="6350">
              <a:solidFill>
                <a:srgbClr val="5B9BD4"/>
              </a:solidFill>
            </a:ln>
          </p:spPr>
          <p:txBody>
            <a:bodyPr wrap="square" lIns="0" tIns="0" rIns="0" bIns="0" rtlCol="0"/>
            <a:lstStyle/>
            <a:p>
              <a:endParaRPr/>
            </a:p>
          </p:txBody>
        </p:sp>
        <p:sp>
          <p:nvSpPr>
            <p:cNvPr id="12" name="object 12"/>
            <p:cNvSpPr/>
            <p:nvPr/>
          </p:nvSpPr>
          <p:spPr>
            <a:xfrm>
              <a:off x="7322184" y="757808"/>
              <a:ext cx="403860" cy="403860"/>
            </a:xfrm>
            <a:custGeom>
              <a:avLst/>
              <a:gdLst/>
              <a:ahLst/>
              <a:cxnLst/>
              <a:rect l="l" t="t" r="r" b="b"/>
              <a:pathLst>
                <a:path w="403859" h="403859">
                  <a:moveTo>
                    <a:pt x="201930" y="0"/>
                  </a:moveTo>
                  <a:lnTo>
                    <a:pt x="155594" y="5333"/>
                  </a:lnTo>
                  <a:lnTo>
                    <a:pt x="113078" y="20527"/>
                  </a:lnTo>
                  <a:lnTo>
                    <a:pt x="75586" y="44367"/>
                  </a:lnTo>
                  <a:lnTo>
                    <a:pt x="44327" y="75640"/>
                  </a:lnTo>
                  <a:lnTo>
                    <a:pt x="20505" y="113133"/>
                  </a:lnTo>
                  <a:lnTo>
                    <a:pt x="5327" y="155634"/>
                  </a:lnTo>
                  <a:lnTo>
                    <a:pt x="0" y="201929"/>
                  </a:lnTo>
                  <a:lnTo>
                    <a:pt x="5327" y="248225"/>
                  </a:lnTo>
                  <a:lnTo>
                    <a:pt x="20505" y="290726"/>
                  </a:lnTo>
                  <a:lnTo>
                    <a:pt x="44327" y="328219"/>
                  </a:lnTo>
                  <a:lnTo>
                    <a:pt x="75586" y="359492"/>
                  </a:lnTo>
                  <a:lnTo>
                    <a:pt x="113078" y="383332"/>
                  </a:lnTo>
                  <a:lnTo>
                    <a:pt x="155594" y="398525"/>
                  </a:lnTo>
                  <a:lnTo>
                    <a:pt x="201930" y="403859"/>
                  </a:lnTo>
                  <a:lnTo>
                    <a:pt x="248225" y="398525"/>
                  </a:lnTo>
                  <a:lnTo>
                    <a:pt x="290726" y="383332"/>
                  </a:lnTo>
                  <a:lnTo>
                    <a:pt x="328219" y="359492"/>
                  </a:lnTo>
                  <a:lnTo>
                    <a:pt x="359492" y="328219"/>
                  </a:lnTo>
                  <a:lnTo>
                    <a:pt x="383332" y="290726"/>
                  </a:lnTo>
                  <a:lnTo>
                    <a:pt x="398526" y="248225"/>
                  </a:lnTo>
                  <a:lnTo>
                    <a:pt x="403860" y="201929"/>
                  </a:lnTo>
                  <a:lnTo>
                    <a:pt x="398526" y="155634"/>
                  </a:lnTo>
                  <a:lnTo>
                    <a:pt x="383332" y="113133"/>
                  </a:lnTo>
                  <a:lnTo>
                    <a:pt x="359492" y="75640"/>
                  </a:lnTo>
                  <a:lnTo>
                    <a:pt x="328219" y="44367"/>
                  </a:lnTo>
                  <a:lnTo>
                    <a:pt x="290726" y="20527"/>
                  </a:lnTo>
                  <a:lnTo>
                    <a:pt x="248225" y="5333"/>
                  </a:lnTo>
                  <a:lnTo>
                    <a:pt x="201930" y="0"/>
                  </a:lnTo>
                  <a:close/>
                </a:path>
              </a:pathLst>
            </a:custGeom>
            <a:solidFill>
              <a:srgbClr val="5B9BD4"/>
            </a:solidFill>
          </p:spPr>
          <p:txBody>
            <a:bodyPr wrap="square" lIns="0" tIns="0" rIns="0" bIns="0" rtlCol="0"/>
            <a:lstStyle/>
            <a:p>
              <a:endParaRPr/>
            </a:p>
          </p:txBody>
        </p:sp>
        <p:sp>
          <p:nvSpPr>
            <p:cNvPr id="13" name="object 13"/>
            <p:cNvSpPr/>
            <p:nvPr/>
          </p:nvSpPr>
          <p:spPr>
            <a:xfrm>
              <a:off x="7322184" y="757808"/>
              <a:ext cx="403860" cy="403860"/>
            </a:xfrm>
            <a:custGeom>
              <a:avLst/>
              <a:gdLst/>
              <a:ahLst/>
              <a:cxnLst/>
              <a:rect l="l" t="t" r="r" b="b"/>
              <a:pathLst>
                <a:path w="403859" h="403859">
                  <a:moveTo>
                    <a:pt x="0" y="201929"/>
                  </a:moveTo>
                  <a:lnTo>
                    <a:pt x="5327" y="155634"/>
                  </a:lnTo>
                  <a:lnTo>
                    <a:pt x="20505" y="113133"/>
                  </a:lnTo>
                  <a:lnTo>
                    <a:pt x="44327" y="75640"/>
                  </a:lnTo>
                  <a:lnTo>
                    <a:pt x="75586" y="44367"/>
                  </a:lnTo>
                  <a:lnTo>
                    <a:pt x="113078" y="20527"/>
                  </a:lnTo>
                  <a:lnTo>
                    <a:pt x="155594" y="5333"/>
                  </a:lnTo>
                  <a:lnTo>
                    <a:pt x="201930" y="0"/>
                  </a:lnTo>
                  <a:lnTo>
                    <a:pt x="248225" y="5333"/>
                  </a:lnTo>
                  <a:lnTo>
                    <a:pt x="290726" y="20527"/>
                  </a:lnTo>
                  <a:lnTo>
                    <a:pt x="328219" y="44367"/>
                  </a:lnTo>
                  <a:lnTo>
                    <a:pt x="359492" y="75640"/>
                  </a:lnTo>
                  <a:lnTo>
                    <a:pt x="383332" y="113133"/>
                  </a:lnTo>
                  <a:lnTo>
                    <a:pt x="398526" y="155634"/>
                  </a:lnTo>
                  <a:lnTo>
                    <a:pt x="403860" y="201929"/>
                  </a:lnTo>
                  <a:lnTo>
                    <a:pt x="398526" y="248225"/>
                  </a:lnTo>
                  <a:lnTo>
                    <a:pt x="383332" y="290726"/>
                  </a:lnTo>
                  <a:lnTo>
                    <a:pt x="359492" y="328219"/>
                  </a:lnTo>
                  <a:lnTo>
                    <a:pt x="328219" y="359492"/>
                  </a:lnTo>
                  <a:lnTo>
                    <a:pt x="290726" y="383332"/>
                  </a:lnTo>
                  <a:lnTo>
                    <a:pt x="248225" y="398525"/>
                  </a:lnTo>
                  <a:lnTo>
                    <a:pt x="201930" y="403859"/>
                  </a:lnTo>
                  <a:lnTo>
                    <a:pt x="155594" y="398525"/>
                  </a:lnTo>
                  <a:lnTo>
                    <a:pt x="113078" y="383332"/>
                  </a:lnTo>
                  <a:lnTo>
                    <a:pt x="75586" y="359492"/>
                  </a:lnTo>
                  <a:lnTo>
                    <a:pt x="44327" y="328219"/>
                  </a:lnTo>
                  <a:lnTo>
                    <a:pt x="20505" y="290726"/>
                  </a:lnTo>
                  <a:lnTo>
                    <a:pt x="5327" y="248225"/>
                  </a:lnTo>
                  <a:lnTo>
                    <a:pt x="0" y="201929"/>
                  </a:lnTo>
                  <a:close/>
                </a:path>
              </a:pathLst>
            </a:custGeom>
            <a:ln w="12700">
              <a:solidFill>
                <a:srgbClr val="41709C"/>
              </a:solidFill>
            </a:ln>
          </p:spPr>
          <p:txBody>
            <a:bodyPr wrap="square" lIns="0" tIns="0" rIns="0" bIns="0" rtlCol="0"/>
            <a:lstStyle/>
            <a:p>
              <a:endParaRPr/>
            </a:p>
          </p:txBody>
        </p:sp>
      </p:grpSp>
      <p:sp>
        <p:nvSpPr>
          <p:cNvPr id="14" name="object 14"/>
          <p:cNvSpPr txBox="1"/>
          <p:nvPr/>
        </p:nvSpPr>
        <p:spPr>
          <a:xfrm>
            <a:off x="7486015" y="813003"/>
            <a:ext cx="76835" cy="269240"/>
          </a:xfrm>
          <a:prstGeom prst="rect">
            <a:avLst/>
          </a:prstGeom>
        </p:spPr>
        <p:txBody>
          <a:bodyPr vert="horz" wrap="square" lIns="0" tIns="12065" rIns="0" bIns="0" rtlCol="0">
            <a:spAutoFit/>
          </a:bodyPr>
          <a:lstStyle/>
          <a:p>
            <a:pPr marL="12700">
              <a:lnSpc>
                <a:spcPct val="100000"/>
              </a:lnSpc>
              <a:spcBef>
                <a:spcPts val="95"/>
              </a:spcBef>
            </a:pPr>
            <a:r>
              <a:rPr sz="1600" spc="-5" dirty="0">
                <a:solidFill>
                  <a:srgbClr val="FFFFFF"/>
                </a:solidFill>
                <a:latin typeface="Calibri"/>
                <a:cs typeface="Calibri"/>
              </a:rPr>
              <a:t>I</a:t>
            </a:r>
            <a:endParaRPr sz="1600">
              <a:latin typeface="Calibri"/>
              <a:cs typeface="Calibri"/>
            </a:endParaRPr>
          </a:p>
        </p:txBody>
      </p:sp>
      <p:sp>
        <p:nvSpPr>
          <p:cNvPr id="15" name="object 15"/>
          <p:cNvSpPr/>
          <p:nvPr/>
        </p:nvSpPr>
        <p:spPr>
          <a:xfrm>
            <a:off x="6925056" y="1517650"/>
            <a:ext cx="326390" cy="755650"/>
          </a:xfrm>
          <a:custGeom>
            <a:avLst/>
            <a:gdLst/>
            <a:ahLst/>
            <a:cxnLst/>
            <a:rect l="l" t="t" r="r" b="b"/>
            <a:pathLst>
              <a:path w="326390" h="755650">
                <a:moveTo>
                  <a:pt x="326263" y="755269"/>
                </a:moveTo>
                <a:lnTo>
                  <a:pt x="262796" y="753129"/>
                </a:lnTo>
                <a:lnTo>
                  <a:pt x="210962" y="747299"/>
                </a:lnTo>
                <a:lnTo>
                  <a:pt x="176012" y="738659"/>
                </a:lnTo>
                <a:lnTo>
                  <a:pt x="163195" y="728091"/>
                </a:lnTo>
                <a:lnTo>
                  <a:pt x="163195" y="404876"/>
                </a:lnTo>
                <a:lnTo>
                  <a:pt x="150375" y="394307"/>
                </a:lnTo>
                <a:lnTo>
                  <a:pt x="115411" y="385667"/>
                </a:lnTo>
                <a:lnTo>
                  <a:pt x="63539" y="379837"/>
                </a:lnTo>
                <a:lnTo>
                  <a:pt x="0" y="377698"/>
                </a:lnTo>
                <a:lnTo>
                  <a:pt x="63539" y="375558"/>
                </a:lnTo>
                <a:lnTo>
                  <a:pt x="115411" y="369728"/>
                </a:lnTo>
                <a:lnTo>
                  <a:pt x="150375" y="361088"/>
                </a:lnTo>
                <a:lnTo>
                  <a:pt x="163195" y="350520"/>
                </a:lnTo>
                <a:lnTo>
                  <a:pt x="163195" y="27178"/>
                </a:lnTo>
                <a:lnTo>
                  <a:pt x="176012" y="16609"/>
                </a:lnTo>
                <a:lnTo>
                  <a:pt x="210962" y="7969"/>
                </a:lnTo>
                <a:lnTo>
                  <a:pt x="262796" y="2139"/>
                </a:lnTo>
                <a:lnTo>
                  <a:pt x="326263" y="0"/>
                </a:lnTo>
              </a:path>
            </a:pathLst>
          </a:custGeom>
          <a:ln w="6350">
            <a:solidFill>
              <a:srgbClr val="5B9BD4"/>
            </a:solidFill>
          </a:ln>
        </p:spPr>
        <p:txBody>
          <a:bodyPr wrap="square" lIns="0" tIns="0" rIns="0" bIns="0" rtlCol="0"/>
          <a:lstStyle/>
          <a:p>
            <a:endParaRPr/>
          </a:p>
        </p:txBody>
      </p:sp>
      <p:sp>
        <p:nvSpPr>
          <p:cNvPr id="16" name="object 16"/>
          <p:cNvSpPr txBox="1"/>
          <p:nvPr/>
        </p:nvSpPr>
        <p:spPr>
          <a:xfrm>
            <a:off x="1367408" y="7112"/>
            <a:ext cx="9457690" cy="756920"/>
          </a:xfrm>
          <a:prstGeom prst="rect">
            <a:avLst/>
          </a:prstGeom>
        </p:spPr>
        <p:txBody>
          <a:bodyPr vert="horz" wrap="square" lIns="0" tIns="12065" rIns="0" bIns="0" rtlCol="0">
            <a:spAutoFit/>
          </a:bodyPr>
          <a:lstStyle/>
          <a:p>
            <a:pPr marL="12700" marR="5080">
              <a:lnSpc>
                <a:spcPct val="100000"/>
              </a:lnSpc>
              <a:spcBef>
                <a:spcPts val="95"/>
              </a:spcBef>
            </a:pPr>
            <a:r>
              <a:rPr sz="1600" b="1" spc="-5" dirty="0">
                <a:latin typeface="Calibri"/>
                <a:cs typeface="Calibri"/>
              </a:rPr>
              <a:t>Пример</a:t>
            </a:r>
            <a:r>
              <a:rPr sz="1600" b="1" spc="50" dirty="0">
                <a:latin typeface="Calibri"/>
                <a:cs typeface="Calibri"/>
              </a:rPr>
              <a:t> </a:t>
            </a:r>
            <a:r>
              <a:rPr sz="1600" b="1" spc="-5" dirty="0">
                <a:latin typeface="Calibri"/>
                <a:cs typeface="Calibri"/>
              </a:rPr>
              <a:t>7.</a:t>
            </a:r>
            <a:r>
              <a:rPr sz="1600" b="1" spc="40" dirty="0">
                <a:latin typeface="Calibri"/>
                <a:cs typeface="Calibri"/>
              </a:rPr>
              <a:t> </a:t>
            </a:r>
            <a:r>
              <a:rPr sz="1600" spc="-10" dirty="0">
                <a:latin typeface="Calibri"/>
                <a:cs typeface="Calibri"/>
              </a:rPr>
              <a:t>Смесь</a:t>
            </a:r>
            <a:r>
              <a:rPr sz="1600" spc="50" dirty="0">
                <a:latin typeface="Calibri"/>
                <a:cs typeface="Calibri"/>
              </a:rPr>
              <a:t> </a:t>
            </a:r>
            <a:r>
              <a:rPr sz="1600" spc="-10" dirty="0">
                <a:latin typeface="Calibri"/>
                <a:cs typeface="Calibri"/>
              </a:rPr>
              <a:t>оксида</a:t>
            </a:r>
            <a:r>
              <a:rPr sz="1600" spc="35" dirty="0">
                <a:latin typeface="Calibri"/>
                <a:cs typeface="Calibri"/>
              </a:rPr>
              <a:t> </a:t>
            </a:r>
            <a:r>
              <a:rPr sz="1600" spc="-5" dirty="0">
                <a:latin typeface="Calibri"/>
                <a:cs typeface="Calibri"/>
              </a:rPr>
              <a:t>лития</a:t>
            </a:r>
            <a:r>
              <a:rPr sz="1600" spc="40" dirty="0">
                <a:latin typeface="Calibri"/>
                <a:cs typeface="Calibri"/>
              </a:rPr>
              <a:t> </a:t>
            </a:r>
            <a:r>
              <a:rPr sz="1600" spc="-5" dirty="0">
                <a:latin typeface="Calibri"/>
                <a:cs typeface="Calibri"/>
              </a:rPr>
              <a:t>и</a:t>
            </a:r>
            <a:r>
              <a:rPr sz="1600" spc="40" dirty="0">
                <a:latin typeface="Calibri"/>
                <a:cs typeface="Calibri"/>
              </a:rPr>
              <a:t> </a:t>
            </a:r>
            <a:r>
              <a:rPr sz="1600" spc="-5" dirty="0">
                <a:latin typeface="Calibri"/>
                <a:cs typeface="Calibri"/>
              </a:rPr>
              <a:t>нитрида</a:t>
            </a:r>
            <a:r>
              <a:rPr sz="1600" spc="25" dirty="0">
                <a:latin typeface="Calibri"/>
                <a:cs typeface="Calibri"/>
              </a:rPr>
              <a:t> </a:t>
            </a:r>
            <a:r>
              <a:rPr sz="1600" spc="-5" dirty="0">
                <a:latin typeface="Calibri"/>
                <a:cs typeface="Calibri"/>
              </a:rPr>
              <a:t>лития</a:t>
            </a:r>
            <a:r>
              <a:rPr sz="1600" spc="50" dirty="0">
                <a:latin typeface="Calibri"/>
                <a:cs typeface="Calibri"/>
              </a:rPr>
              <a:t> </a:t>
            </a:r>
            <a:r>
              <a:rPr sz="1600" spc="-5" dirty="0">
                <a:latin typeface="Calibri"/>
                <a:cs typeface="Calibri"/>
              </a:rPr>
              <a:t>с</a:t>
            </a:r>
            <a:r>
              <a:rPr sz="1600" spc="35" dirty="0">
                <a:latin typeface="Calibri"/>
                <a:cs typeface="Calibri"/>
              </a:rPr>
              <a:t> </a:t>
            </a:r>
            <a:r>
              <a:rPr sz="1600" spc="-10" dirty="0">
                <a:latin typeface="Calibri"/>
                <a:cs typeface="Calibri"/>
              </a:rPr>
              <a:t>массовой</a:t>
            </a:r>
            <a:r>
              <a:rPr sz="1600" spc="60" dirty="0">
                <a:latin typeface="Calibri"/>
                <a:cs typeface="Calibri"/>
              </a:rPr>
              <a:t> </a:t>
            </a:r>
            <a:r>
              <a:rPr sz="1600" spc="-15" dirty="0">
                <a:latin typeface="Calibri"/>
                <a:cs typeface="Calibri"/>
              </a:rPr>
              <a:t>долей</a:t>
            </a:r>
            <a:r>
              <a:rPr sz="1600" spc="45" dirty="0">
                <a:latin typeface="Calibri"/>
                <a:cs typeface="Calibri"/>
              </a:rPr>
              <a:t> </a:t>
            </a:r>
            <a:r>
              <a:rPr sz="1600" spc="-5" dirty="0">
                <a:latin typeface="Calibri"/>
                <a:cs typeface="Calibri"/>
              </a:rPr>
              <a:t>атомов</a:t>
            </a:r>
            <a:r>
              <a:rPr sz="1600" spc="45" dirty="0">
                <a:latin typeface="Calibri"/>
                <a:cs typeface="Calibri"/>
              </a:rPr>
              <a:t> </a:t>
            </a:r>
            <a:r>
              <a:rPr sz="1600" spc="-5" dirty="0">
                <a:latin typeface="Calibri"/>
                <a:cs typeface="Calibri"/>
              </a:rPr>
              <a:t>лития</a:t>
            </a:r>
            <a:r>
              <a:rPr sz="1600" spc="35" dirty="0">
                <a:latin typeface="Calibri"/>
                <a:cs typeface="Calibri"/>
              </a:rPr>
              <a:t> </a:t>
            </a:r>
            <a:r>
              <a:rPr sz="1600" spc="-10" dirty="0">
                <a:latin typeface="Calibri"/>
                <a:cs typeface="Calibri"/>
              </a:rPr>
              <a:t>56%,</a:t>
            </a:r>
            <a:r>
              <a:rPr sz="1600" spc="65" dirty="0">
                <a:latin typeface="Calibri"/>
                <a:cs typeface="Calibri"/>
              </a:rPr>
              <a:t> </a:t>
            </a:r>
            <a:r>
              <a:rPr sz="1600" spc="-5" dirty="0">
                <a:latin typeface="Calibri"/>
                <a:cs typeface="Calibri"/>
              </a:rPr>
              <a:t>растворили</a:t>
            </a:r>
            <a:r>
              <a:rPr sz="1600" spc="25" dirty="0">
                <a:latin typeface="Calibri"/>
                <a:cs typeface="Calibri"/>
              </a:rPr>
              <a:t> </a:t>
            </a:r>
            <a:r>
              <a:rPr sz="1600" spc="-5" dirty="0">
                <a:latin typeface="Calibri"/>
                <a:cs typeface="Calibri"/>
              </a:rPr>
              <a:t>в</a:t>
            </a:r>
            <a:r>
              <a:rPr sz="1600" spc="35" dirty="0">
                <a:latin typeface="Calibri"/>
                <a:cs typeface="Calibri"/>
              </a:rPr>
              <a:t> </a:t>
            </a:r>
            <a:r>
              <a:rPr sz="1600" spc="-10" dirty="0">
                <a:latin typeface="Calibri"/>
                <a:cs typeface="Calibri"/>
              </a:rPr>
              <a:t>365</a:t>
            </a:r>
            <a:r>
              <a:rPr sz="1600" spc="55" dirty="0">
                <a:latin typeface="Calibri"/>
                <a:cs typeface="Calibri"/>
              </a:rPr>
              <a:t> </a:t>
            </a:r>
            <a:r>
              <a:rPr sz="1600" spc="-5" dirty="0">
                <a:latin typeface="Calibri"/>
                <a:cs typeface="Calibri"/>
              </a:rPr>
              <a:t>г </a:t>
            </a:r>
            <a:r>
              <a:rPr sz="1600" dirty="0">
                <a:latin typeface="Calibri"/>
                <a:cs typeface="Calibri"/>
              </a:rPr>
              <a:t> </a:t>
            </a:r>
            <a:r>
              <a:rPr sz="1600" spc="-10" dirty="0">
                <a:latin typeface="Calibri"/>
                <a:cs typeface="Calibri"/>
              </a:rPr>
              <a:t>20%</a:t>
            </a:r>
            <a:r>
              <a:rPr sz="1600" spc="25" dirty="0">
                <a:latin typeface="Calibri"/>
                <a:cs typeface="Calibri"/>
              </a:rPr>
              <a:t> </a:t>
            </a:r>
            <a:r>
              <a:rPr sz="1600" spc="-10" dirty="0">
                <a:latin typeface="Calibri"/>
                <a:cs typeface="Calibri"/>
              </a:rPr>
              <a:t>соляной</a:t>
            </a:r>
            <a:r>
              <a:rPr sz="1600" spc="25" dirty="0">
                <a:latin typeface="Calibri"/>
                <a:cs typeface="Calibri"/>
              </a:rPr>
              <a:t> </a:t>
            </a:r>
            <a:r>
              <a:rPr sz="1600" spc="-5" dirty="0">
                <a:latin typeface="Calibri"/>
                <a:cs typeface="Calibri"/>
              </a:rPr>
              <a:t>кислоты,</a:t>
            </a:r>
            <a:r>
              <a:rPr sz="1600" spc="10" dirty="0">
                <a:latin typeface="Calibri"/>
                <a:cs typeface="Calibri"/>
              </a:rPr>
              <a:t> </a:t>
            </a:r>
            <a:r>
              <a:rPr sz="1600" spc="-10" dirty="0">
                <a:latin typeface="Calibri"/>
                <a:cs typeface="Calibri"/>
              </a:rPr>
              <a:t>причём</a:t>
            </a:r>
            <a:r>
              <a:rPr sz="1600" spc="35" dirty="0">
                <a:latin typeface="Calibri"/>
                <a:cs typeface="Calibri"/>
              </a:rPr>
              <a:t> </a:t>
            </a:r>
            <a:r>
              <a:rPr sz="1600" spc="-5" dirty="0">
                <a:latin typeface="Calibri"/>
                <a:cs typeface="Calibri"/>
              </a:rPr>
              <a:t>все</a:t>
            </a:r>
            <a:r>
              <a:rPr sz="1600" spc="15" dirty="0">
                <a:latin typeface="Calibri"/>
                <a:cs typeface="Calibri"/>
              </a:rPr>
              <a:t> </a:t>
            </a:r>
            <a:r>
              <a:rPr sz="1600" spc="-5" dirty="0">
                <a:latin typeface="Calibri"/>
                <a:cs typeface="Calibri"/>
              </a:rPr>
              <a:t>вещества</a:t>
            </a:r>
            <a:r>
              <a:rPr sz="1600" spc="10" dirty="0">
                <a:latin typeface="Calibri"/>
                <a:cs typeface="Calibri"/>
              </a:rPr>
              <a:t> </a:t>
            </a:r>
            <a:r>
              <a:rPr sz="1600" spc="-10" dirty="0">
                <a:latin typeface="Calibri"/>
                <a:cs typeface="Calibri"/>
              </a:rPr>
              <a:t>полностью</a:t>
            </a:r>
            <a:r>
              <a:rPr sz="1600" spc="25" dirty="0">
                <a:latin typeface="Calibri"/>
                <a:cs typeface="Calibri"/>
              </a:rPr>
              <a:t> </a:t>
            </a:r>
            <a:r>
              <a:rPr sz="1600" spc="-5" dirty="0">
                <a:latin typeface="Calibri"/>
                <a:cs typeface="Calibri"/>
              </a:rPr>
              <a:t>прореагировали.</a:t>
            </a:r>
            <a:r>
              <a:rPr sz="1600" spc="5" dirty="0">
                <a:latin typeface="Calibri"/>
                <a:cs typeface="Calibri"/>
              </a:rPr>
              <a:t> </a:t>
            </a:r>
            <a:r>
              <a:rPr sz="1600" spc="-10" dirty="0">
                <a:latin typeface="Calibri"/>
                <a:cs typeface="Calibri"/>
              </a:rPr>
              <a:t>Затем</a:t>
            </a:r>
            <a:r>
              <a:rPr sz="1600" spc="30" dirty="0">
                <a:latin typeface="Calibri"/>
                <a:cs typeface="Calibri"/>
              </a:rPr>
              <a:t> </a:t>
            </a:r>
            <a:r>
              <a:rPr sz="1600" spc="-5" dirty="0">
                <a:latin typeface="Calibri"/>
                <a:cs typeface="Calibri"/>
              </a:rPr>
              <a:t>к </a:t>
            </a:r>
            <a:r>
              <a:rPr sz="1600" spc="-10" dirty="0">
                <a:latin typeface="Calibri"/>
                <a:cs typeface="Calibri"/>
              </a:rPr>
              <a:t>образовавшемуся</a:t>
            </a:r>
            <a:r>
              <a:rPr sz="1600" spc="45" dirty="0">
                <a:latin typeface="Calibri"/>
                <a:cs typeface="Calibri"/>
              </a:rPr>
              <a:t> </a:t>
            </a:r>
            <a:r>
              <a:rPr sz="1600" spc="-5" dirty="0">
                <a:latin typeface="Calibri"/>
                <a:cs typeface="Calibri"/>
              </a:rPr>
              <a:t>раствору </a:t>
            </a:r>
            <a:r>
              <a:rPr sz="1600" spc="-345" dirty="0">
                <a:latin typeface="Calibri"/>
                <a:cs typeface="Calibri"/>
              </a:rPr>
              <a:t> </a:t>
            </a:r>
            <a:r>
              <a:rPr sz="1600" spc="-10" dirty="0">
                <a:latin typeface="Calibri"/>
                <a:cs typeface="Calibri"/>
              </a:rPr>
              <a:t>добавили 410</a:t>
            </a:r>
            <a:r>
              <a:rPr sz="1600" spc="20" dirty="0">
                <a:latin typeface="Calibri"/>
                <a:cs typeface="Calibri"/>
              </a:rPr>
              <a:t> </a:t>
            </a:r>
            <a:r>
              <a:rPr sz="1600" spc="-5" dirty="0">
                <a:latin typeface="Calibri"/>
                <a:cs typeface="Calibri"/>
              </a:rPr>
              <a:t>г </a:t>
            </a:r>
            <a:r>
              <a:rPr sz="1600" spc="-10" dirty="0">
                <a:latin typeface="Calibri"/>
                <a:cs typeface="Calibri"/>
              </a:rPr>
              <a:t>20%</a:t>
            </a:r>
            <a:r>
              <a:rPr sz="1600" spc="35" dirty="0">
                <a:latin typeface="Calibri"/>
                <a:cs typeface="Calibri"/>
              </a:rPr>
              <a:t> </a:t>
            </a:r>
            <a:r>
              <a:rPr sz="1600" spc="-5" dirty="0">
                <a:latin typeface="Calibri"/>
                <a:cs typeface="Calibri"/>
              </a:rPr>
              <a:t>раствора</a:t>
            </a:r>
            <a:r>
              <a:rPr sz="1600" dirty="0">
                <a:latin typeface="Calibri"/>
                <a:cs typeface="Calibri"/>
              </a:rPr>
              <a:t> </a:t>
            </a:r>
            <a:r>
              <a:rPr sz="1600" spc="-5" dirty="0">
                <a:latin typeface="Calibri"/>
                <a:cs typeface="Calibri"/>
              </a:rPr>
              <a:t>фосфата натрия. Найдите</a:t>
            </a:r>
            <a:r>
              <a:rPr sz="1600" spc="5" dirty="0">
                <a:latin typeface="Calibri"/>
                <a:cs typeface="Calibri"/>
              </a:rPr>
              <a:t> </a:t>
            </a:r>
            <a:r>
              <a:rPr sz="1600" spc="-10" dirty="0">
                <a:latin typeface="Calibri"/>
                <a:cs typeface="Calibri"/>
              </a:rPr>
              <a:t>массовую</a:t>
            </a:r>
            <a:r>
              <a:rPr sz="1600" spc="30" dirty="0">
                <a:latin typeface="Calibri"/>
                <a:cs typeface="Calibri"/>
              </a:rPr>
              <a:t> </a:t>
            </a:r>
            <a:r>
              <a:rPr sz="1600" spc="-15" dirty="0">
                <a:latin typeface="Calibri"/>
                <a:cs typeface="Calibri"/>
              </a:rPr>
              <a:t>долю</a:t>
            </a:r>
            <a:r>
              <a:rPr sz="1600" spc="-10" dirty="0">
                <a:latin typeface="Calibri"/>
                <a:cs typeface="Calibri"/>
              </a:rPr>
              <a:t> хлорида</a:t>
            </a:r>
            <a:r>
              <a:rPr sz="1600" dirty="0">
                <a:latin typeface="Calibri"/>
                <a:cs typeface="Calibri"/>
              </a:rPr>
              <a:t> </a:t>
            </a:r>
            <a:r>
              <a:rPr sz="1600" spc="-5" dirty="0">
                <a:latin typeface="Calibri"/>
                <a:cs typeface="Calibri"/>
              </a:rPr>
              <a:t>натрия</a:t>
            </a:r>
            <a:r>
              <a:rPr sz="1600" spc="-15" dirty="0">
                <a:latin typeface="Calibri"/>
                <a:cs typeface="Calibri"/>
              </a:rPr>
              <a:t> </a:t>
            </a:r>
            <a:r>
              <a:rPr sz="1600" spc="-5" dirty="0">
                <a:latin typeface="Calibri"/>
                <a:cs typeface="Calibri"/>
              </a:rPr>
              <a:t>в</a:t>
            </a:r>
            <a:r>
              <a:rPr sz="1600" dirty="0">
                <a:latin typeface="Calibri"/>
                <a:cs typeface="Calibri"/>
              </a:rPr>
              <a:t> </a:t>
            </a:r>
            <a:r>
              <a:rPr sz="1600" spc="-10" dirty="0">
                <a:latin typeface="Calibri"/>
                <a:cs typeface="Calibri"/>
              </a:rPr>
              <a:t>конечном</a:t>
            </a:r>
            <a:endParaRPr sz="1600">
              <a:latin typeface="Calibri"/>
              <a:cs typeface="Calibri"/>
            </a:endParaRPr>
          </a:p>
        </p:txBody>
      </p:sp>
      <p:sp>
        <p:nvSpPr>
          <p:cNvPr id="18" name="object 18"/>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66</a:t>
            </a:fld>
            <a:endParaRPr dirty="0"/>
          </a:p>
        </p:txBody>
      </p:sp>
      <p:sp>
        <p:nvSpPr>
          <p:cNvPr id="17" name="object 17"/>
          <p:cNvSpPr txBox="1"/>
          <p:nvPr/>
        </p:nvSpPr>
        <p:spPr>
          <a:xfrm>
            <a:off x="1367408" y="738631"/>
            <a:ext cx="856615" cy="269240"/>
          </a:xfrm>
          <a:prstGeom prst="rect">
            <a:avLst/>
          </a:prstGeom>
        </p:spPr>
        <p:txBody>
          <a:bodyPr vert="horz" wrap="square" lIns="0" tIns="12065" rIns="0" bIns="0" rtlCol="0">
            <a:spAutoFit/>
          </a:bodyPr>
          <a:lstStyle/>
          <a:p>
            <a:pPr marL="12700">
              <a:lnSpc>
                <a:spcPct val="100000"/>
              </a:lnSpc>
              <a:spcBef>
                <a:spcPts val="95"/>
              </a:spcBef>
            </a:pPr>
            <a:r>
              <a:rPr sz="1600" spc="-10" dirty="0">
                <a:latin typeface="Calibri"/>
                <a:cs typeface="Calibri"/>
              </a:rPr>
              <a:t>р</a:t>
            </a:r>
            <a:r>
              <a:rPr sz="1600" spc="-5" dirty="0">
                <a:latin typeface="Calibri"/>
                <a:cs typeface="Calibri"/>
              </a:rPr>
              <a:t>аст</a:t>
            </a:r>
            <a:r>
              <a:rPr sz="1600" dirty="0">
                <a:latin typeface="Calibri"/>
                <a:cs typeface="Calibri"/>
              </a:rPr>
              <a:t>в</a:t>
            </a:r>
            <a:r>
              <a:rPr sz="1600" spc="-10" dirty="0">
                <a:latin typeface="Calibri"/>
                <a:cs typeface="Calibri"/>
              </a:rPr>
              <a:t>оре.</a:t>
            </a:r>
            <a:endParaRPr sz="1600">
              <a:latin typeface="Calibri"/>
              <a:cs typeface="Calibri"/>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367408" y="1319021"/>
            <a:ext cx="3475354" cy="391160"/>
          </a:xfrm>
          <a:prstGeom prst="rect">
            <a:avLst/>
          </a:prstGeom>
        </p:spPr>
        <p:txBody>
          <a:bodyPr vert="horz" wrap="square" lIns="0" tIns="12700" rIns="0" bIns="0" rtlCol="0">
            <a:spAutoFit/>
          </a:bodyPr>
          <a:lstStyle/>
          <a:p>
            <a:pPr marL="12700">
              <a:lnSpc>
                <a:spcPct val="100000"/>
              </a:lnSpc>
              <a:spcBef>
                <a:spcPts val="100"/>
              </a:spcBef>
            </a:pPr>
            <a:r>
              <a:rPr sz="2400" dirty="0">
                <a:latin typeface="Times New Roman"/>
                <a:cs typeface="Times New Roman"/>
              </a:rPr>
              <a:t>Г)</a:t>
            </a:r>
            <a:r>
              <a:rPr sz="2400" spc="-30" dirty="0">
                <a:latin typeface="Times New Roman"/>
                <a:cs typeface="Times New Roman"/>
              </a:rPr>
              <a:t> </a:t>
            </a:r>
            <a:r>
              <a:rPr sz="2400" b="1" dirty="0">
                <a:latin typeface="Times New Roman"/>
                <a:cs typeface="Times New Roman"/>
              </a:rPr>
              <a:t>План</a:t>
            </a:r>
            <a:r>
              <a:rPr sz="2400" b="1" spc="-10" dirty="0">
                <a:latin typeface="Times New Roman"/>
                <a:cs typeface="Times New Roman"/>
              </a:rPr>
              <a:t> </a:t>
            </a:r>
            <a:r>
              <a:rPr sz="2400" b="1" spc="-5" dirty="0">
                <a:latin typeface="Times New Roman"/>
                <a:cs typeface="Times New Roman"/>
              </a:rPr>
              <a:t>решения</a:t>
            </a:r>
            <a:r>
              <a:rPr sz="2400" b="1" spc="-20" dirty="0">
                <a:latin typeface="Times New Roman"/>
                <a:cs typeface="Times New Roman"/>
              </a:rPr>
              <a:t> задачи.</a:t>
            </a:r>
            <a:endParaRPr sz="2400">
              <a:latin typeface="Times New Roman"/>
              <a:cs typeface="Times New Roman"/>
            </a:endParaRPr>
          </a:p>
        </p:txBody>
      </p:sp>
      <p:sp>
        <p:nvSpPr>
          <p:cNvPr id="3" name="object 3"/>
          <p:cNvSpPr txBox="1"/>
          <p:nvPr/>
        </p:nvSpPr>
        <p:spPr>
          <a:xfrm>
            <a:off x="1265174" y="2402585"/>
            <a:ext cx="9777730" cy="2220595"/>
          </a:xfrm>
          <a:prstGeom prst="rect">
            <a:avLst/>
          </a:prstGeom>
        </p:spPr>
        <p:txBody>
          <a:bodyPr vert="horz" wrap="square" lIns="0" tIns="12700" rIns="0" bIns="0" rtlCol="0">
            <a:spAutoFit/>
          </a:bodyPr>
          <a:lstStyle/>
          <a:p>
            <a:pPr marL="367665" indent="-330200">
              <a:lnSpc>
                <a:spcPct val="100000"/>
              </a:lnSpc>
              <a:spcBef>
                <a:spcPts val="100"/>
              </a:spcBef>
              <a:buAutoNum type="arabicParenR"/>
              <a:tabLst>
                <a:tab pos="368300" algn="l"/>
              </a:tabLst>
            </a:pPr>
            <a:r>
              <a:rPr sz="2400" spc="-5" dirty="0">
                <a:latin typeface="Times New Roman"/>
                <a:cs typeface="Times New Roman"/>
              </a:rPr>
              <a:t>Найти</a:t>
            </a:r>
            <a:r>
              <a:rPr sz="2400" dirty="0">
                <a:latin typeface="Times New Roman"/>
                <a:cs typeface="Times New Roman"/>
              </a:rPr>
              <a:t> </a:t>
            </a:r>
            <a:r>
              <a:rPr sz="2400" spc="-15" dirty="0">
                <a:latin typeface="Times New Roman"/>
                <a:cs typeface="Times New Roman"/>
              </a:rPr>
              <a:t>количество</a:t>
            </a:r>
            <a:r>
              <a:rPr sz="2400" spc="5" dirty="0">
                <a:latin typeface="Times New Roman"/>
                <a:cs typeface="Times New Roman"/>
              </a:rPr>
              <a:t> </a:t>
            </a:r>
            <a:r>
              <a:rPr sz="2400" spc="-10" dirty="0">
                <a:latin typeface="Times New Roman"/>
                <a:cs typeface="Times New Roman"/>
              </a:rPr>
              <a:t>реагентов</a:t>
            </a:r>
            <a:r>
              <a:rPr sz="2400" spc="15" dirty="0">
                <a:latin typeface="Times New Roman"/>
                <a:cs typeface="Times New Roman"/>
              </a:rPr>
              <a:t> </a:t>
            </a:r>
            <a:r>
              <a:rPr sz="2400" spc="-5" dirty="0">
                <a:latin typeface="Times New Roman"/>
                <a:cs typeface="Times New Roman"/>
              </a:rPr>
              <a:t>HCl</a:t>
            </a:r>
            <a:r>
              <a:rPr sz="2400" spc="15" dirty="0">
                <a:latin typeface="Times New Roman"/>
                <a:cs typeface="Times New Roman"/>
              </a:rPr>
              <a:t> </a:t>
            </a:r>
            <a:r>
              <a:rPr sz="2400" dirty="0">
                <a:latin typeface="Times New Roman"/>
                <a:cs typeface="Times New Roman"/>
              </a:rPr>
              <a:t>и</a:t>
            </a:r>
            <a:r>
              <a:rPr sz="2400" spc="-5" dirty="0">
                <a:latin typeface="Times New Roman"/>
                <a:cs typeface="Times New Roman"/>
              </a:rPr>
              <a:t> Na</a:t>
            </a:r>
            <a:r>
              <a:rPr sz="2400" spc="-7" baseline="-20833" dirty="0">
                <a:latin typeface="Times New Roman"/>
                <a:cs typeface="Times New Roman"/>
              </a:rPr>
              <a:t>3</a:t>
            </a:r>
            <a:r>
              <a:rPr sz="2400" spc="-5" dirty="0">
                <a:latin typeface="Times New Roman"/>
                <a:cs typeface="Times New Roman"/>
              </a:rPr>
              <a:t>PO</a:t>
            </a:r>
            <a:r>
              <a:rPr sz="2400" spc="-7" baseline="-20833" dirty="0">
                <a:latin typeface="Times New Roman"/>
                <a:cs typeface="Times New Roman"/>
              </a:rPr>
              <a:t>4</a:t>
            </a:r>
            <a:r>
              <a:rPr sz="2400" spc="-5" dirty="0">
                <a:latin typeface="Times New Roman"/>
                <a:cs typeface="Times New Roman"/>
              </a:rPr>
              <a:t>.</a:t>
            </a:r>
            <a:endParaRPr sz="2400">
              <a:latin typeface="Times New Roman"/>
              <a:cs typeface="Times New Roman"/>
            </a:endParaRPr>
          </a:p>
          <a:p>
            <a:pPr marL="368300" indent="-330835">
              <a:lnSpc>
                <a:spcPct val="100000"/>
              </a:lnSpc>
              <a:buAutoNum type="arabicParenR"/>
              <a:tabLst>
                <a:tab pos="368935" algn="l"/>
              </a:tabLst>
            </a:pPr>
            <a:r>
              <a:rPr sz="2400" spc="-5" dirty="0">
                <a:latin typeface="Times New Roman"/>
                <a:cs typeface="Times New Roman"/>
              </a:rPr>
              <a:t>Найти</a:t>
            </a:r>
            <a:r>
              <a:rPr sz="2400" spc="5" dirty="0">
                <a:latin typeface="Times New Roman"/>
                <a:cs typeface="Times New Roman"/>
              </a:rPr>
              <a:t> </a:t>
            </a:r>
            <a:r>
              <a:rPr sz="2400" spc="10" dirty="0">
                <a:latin typeface="Times New Roman"/>
                <a:cs typeface="Times New Roman"/>
              </a:rPr>
              <a:t>состав</a:t>
            </a:r>
            <a:r>
              <a:rPr sz="2400" dirty="0">
                <a:latin typeface="Times New Roman"/>
                <a:cs typeface="Times New Roman"/>
              </a:rPr>
              <a:t> </a:t>
            </a:r>
            <a:r>
              <a:rPr sz="2400" spc="10" dirty="0">
                <a:latin typeface="Times New Roman"/>
                <a:cs typeface="Times New Roman"/>
              </a:rPr>
              <a:t>смеси</a:t>
            </a:r>
            <a:r>
              <a:rPr sz="2400" dirty="0">
                <a:latin typeface="Times New Roman"/>
                <a:cs typeface="Times New Roman"/>
              </a:rPr>
              <a:t> </a:t>
            </a:r>
            <a:r>
              <a:rPr sz="2400" spc="-5" dirty="0">
                <a:latin typeface="Times New Roman"/>
                <a:cs typeface="Times New Roman"/>
              </a:rPr>
              <a:t>Li</a:t>
            </a:r>
            <a:r>
              <a:rPr sz="2400" spc="-7" baseline="-20833" dirty="0">
                <a:latin typeface="Times New Roman"/>
                <a:cs typeface="Times New Roman"/>
              </a:rPr>
              <a:t>2</a:t>
            </a:r>
            <a:r>
              <a:rPr sz="2400" spc="-5" dirty="0">
                <a:latin typeface="Times New Roman"/>
                <a:cs typeface="Times New Roman"/>
              </a:rPr>
              <a:t>O</a:t>
            </a:r>
            <a:r>
              <a:rPr sz="2400" spc="-10" dirty="0">
                <a:latin typeface="Times New Roman"/>
                <a:cs typeface="Times New Roman"/>
              </a:rPr>
              <a:t> </a:t>
            </a:r>
            <a:r>
              <a:rPr sz="2400" dirty="0">
                <a:latin typeface="Times New Roman"/>
                <a:cs typeface="Times New Roman"/>
              </a:rPr>
              <a:t>и </a:t>
            </a:r>
            <a:r>
              <a:rPr sz="2400" spc="-5" dirty="0">
                <a:latin typeface="Times New Roman"/>
                <a:cs typeface="Times New Roman"/>
              </a:rPr>
              <a:t>Li</a:t>
            </a:r>
            <a:r>
              <a:rPr sz="2400" spc="-7" baseline="-20833" dirty="0">
                <a:latin typeface="Times New Roman"/>
                <a:cs typeface="Times New Roman"/>
              </a:rPr>
              <a:t>3</a:t>
            </a:r>
            <a:r>
              <a:rPr sz="2400" spc="-5" dirty="0">
                <a:latin typeface="Times New Roman"/>
                <a:cs typeface="Times New Roman"/>
              </a:rPr>
              <a:t>N</a:t>
            </a:r>
            <a:r>
              <a:rPr sz="2400" spc="-10" dirty="0">
                <a:latin typeface="Times New Roman"/>
                <a:cs typeface="Times New Roman"/>
              </a:rPr>
              <a:t> </a:t>
            </a:r>
            <a:r>
              <a:rPr sz="2400" dirty="0">
                <a:latin typeface="Times New Roman"/>
                <a:cs typeface="Times New Roman"/>
              </a:rPr>
              <a:t>(по ур-ям</a:t>
            </a:r>
            <a:r>
              <a:rPr sz="2400" spc="-35" dirty="0">
                <a:latin typeface="Times New Roman"/>
                <a:cs typeface="Times New Roman"/>
              </a:rPr>
              <a:t> </a:t>
            </a:r>
            <a:r>
              <a:rPr sz="2400" dirty="0">
                <a:latin typeface="Times New Roman"/>
                <a:cs typeface="Times New Roman"/>
              </a:rPr>
              <a:t>(1) и</a:t>
            </a:r>
            <a:r>
              <a:rPr sz="2400" spc="-5" dirty="0">
                <a:latin typeface="Times New Roman"/>
                <a:cs typeface="Times New Roman"/>
              </a:rPr>
              <a:t> </a:t>
            </a:r>
            <a:r>
              <a:rPr sz="2400" dirty="0">
                <a:latin typeface="Times New Roman"/>
                <a:cs typeface="Times New Roman"/>
              </a:rPr>
              <a:t>(2).</a:t>
            </a:r>
            <a:endParaRPr sz="2400">
              <a:latin typeface="Times New Roman"/>
              <a:cs typeface="Times New Roman"/>
            </a:endParaRPr>
          </a:p>
          <a:p>
            <a:pPr marL="368300" indent="-330835">
              <a:lnSpc>
                <a:spcPct val="100000"/>
              </a:lnSpc>
              <a:buAutoNum type="arabicParenR"/>
              <a:tabLst>
                <a:tab pos="368935" algn="l"/>
              </a:tabLst>
            </a:pPr>
            <a:r>
              <a:rPr sz="2400" spc="-5" dirty="0">
                <a:latin typeface="Times New Roman"/>
                <a:cs typeface="Times New Roman"/>
              </a:rPr>
              <a:t>Найти</a:t>
            </a:r>
            <a:r>
              <a:rPr sz="2400" spc="-10" dirty="0">
                <a:latin typeface="Times New Roman"/>
                <a:cs typeface="Times New Roman"/>
              </a:rPr>
              <a:t> </a:t>
            </a:r>
            <a:r>
              <a:rPr sz="2400" spc="-15" dirty="0">
                <a:latin typeface="Times New Roman"/>
                <a:cs typeface="Times New Roman"/>
              </a:rPr>
              <a:t>количество</a:t>
            </a:r>
            <a:r>
              <a:rPr sz="2400" spc="10" dirty="0">
                <a:latin typeface="Times New Roman"/>
                <a:cs typeface="Times New Roman"/>
              </a:rPr>
              <a:t> </a:t>
            </a:r>
            <a:r>
              <a:rPr sz="2400" dirty="0">
                <a:latin typeface="Times New Roman"/>
                <a:cs typeface="Times New Roman"/>
              </a:rPr>
              <a:t>LiCl</a:t>
            </a:r>
            <a:r>
              <a:rPr sz="2400" spc="-35" dirty="0">
                <a:latin typeface="Times New Roman"/>
                <a:cs typeface="Times New Roman"/>
              </a:rPr>
              <a:t> </a:t>
            </a:r>
            <a:r>
              <a:rPr sz="2400" dirty="0">
                <a:latin typeface="Times New Roman"/>
                <a:cs typeface="Times New Roman"/>
              </a:rPr>
              <a:t>(общее).</a:t>
            </a:r>
            <a:endParaRPr sz="2400">
              <a:latin typeface="Times New Roman"/>
              <a:cs typeface="Times New Roman"/>
            </a:endParaRPr>
          </a:p>
          <a:p>
            <a:pPr marL="367665" indent="-330200">
              <a:lnSpc>
                <a:spcPct val="100000"/>
              </a:lnSpc>
              <a:buAutoNum type="arabicParenR"/>
              <a:tabLst>
                <a:tab pos="368300" algn="l"/>
              </a:tabLst>
            </a:pPr>
            <a:r>
              <a:rPr sz="2400" spc="-5" dirty="0">
                <a:latin typeface="Times New Roman"/>
                <a:cs typeface="Times New Roman"/>
              </a:rPr>
              <a:t>Найти</a:t>
            </a:r>
            <a:r>
              <a:rPr sz="2400" spc="-10" dirty="0">
                <a:latin typeface="Times New Roman"/>
                <a:cs typeface="Times New Roman"/>
              </a:rPr>
              <a:t> </a:t>
            </a:r>
            <a:r>
              <a:rPr sz="2400" spc="-15" dirty="0">
                <a:latin typeface="Times New Roman"/>
                <a:cs typeface="Times New Roman"/>
              </a:rPr>
              <a:t>количество</a:t>
            </a:r>
            <a:r>
              <a:rPr sz="2400" spc="10" dirty="0">
                <a:latin typeface="Times New Roman"/>
                <a:cs typeface="Times New Roman"/>
              </a:rPr>
              <a:t> </a:t>
            </a:r>
            <a:r>
              <a:rPr sz="2400" dirty="0">
                <a:latin typeface="Times New Roman"/>
                <a:cs typeface="Times New Roman"/>
              </a:rPr>
              <a:t>NaCl</a:t>
            </a:r>
            <a:r>
              <a:rPr sz="2400" spc="-25" dirty="0">
                <a:latin typeface="Times New Roman"/>
                <a:cs typeface="Times New Roman"/>
              </a:rPr>
              <a:t> </a:t>
            </a:r>
            <a:r>
              <a:rPr sz="2400" dirty="0">
                <a:latin typeface="Times New Roman"/>
                <a:cs typeface="Times New Roman"/>
              </a:rPr>
              <a:t>(3).</a:t>
            </a:r>
            <a:endParaRPr sz="2400">
              <a:latin typeface="Times New Roman"/>
              <a:cs typeface="Times New Roman"/>
            </a:endParaRPr>
          </a:p>
          <a:p>
            <a:pPr marL="368300" indent="-330835">
              <a:lnSpc>
                <a:spcPts val="2875"/>
              </a:lnSpc>
              <a:spcBef>
                <a:spcPts val="15"/>
              </a:spcBef>
              <a:buAutoNum type="arabicParenR"/>
              <a:tabLst>
                <a:tab pos="368935" algn="l"/>
              </a:tabLst>
            </a:pPr>
            <a:r>
              <a:rPr sz="2400" spc="-5" dirty="0">
                <a:latin typeface="Times New Roman"/>
                <a:cs typeface="Times New Roman"/>
              </a:rPr>
              <a:t>Найти</a:t>
            </a:r>
            <a:r>
              <a:rPr sz="2400" spc="10" dirty="0">
                <a:latin typeface="Times New Roman"/>
                <a:cs typeface="Times New Roman"/>
              </a:rPr>
              <a:t> </a:t>
            </a:r>
            <a:r>
              <a:rPr sz="2400" spc="-10" dirty="0">
                <a:latin typeface="Symbol"/>
                <a:cs typeface="Symbol"/>
              </a:rPr>
              <a:t></a:t>
            </a:r>
            <a:r>
              <a:rPr sz="2400" spc="-15" baseline="-20833" dirty="0">
                <a:latin typeface="Times New Roman"/>
                <a:cs typeface="Times New Roman"/>
              </a:rPr>
              <a:t>2</a:t>
            </a:r>
            <a:r>
              <a:rPr sz="2400" spc="-10" dirty="0">
                <a:latin typeface="Times New Roman"/>
                <a:cs typeface="Times New Roman"/>
              </a:rPr>
              <a:t>(NaCl)</a:t>
            </a:r>
            <a:r>
              <a:rPr sz="2400" spc="25" dirty="0">
                <a:latin typeface="Times New Roman"/>
                <a:cs typeface="Times New Roman"/>
              </a:rPr>
              <a:t> </a:t>
            </a:r>
            <a:r>
              <a:rPr sz="2400" dirty="0">
                <a:latin typeface="Times New Roman"/>
                <a:cs typeface="Times New Roman"/>
              </a:rPr>
              <a:t>= </a:t>
            </a:r>
            <a:r>
              <a:rPr sz="2400" spc="-5" dirty="0">
                <a:latin typeface="Times New Roman"/>
                <a:cs typeface="Times New Roman"/>
              </a:rPr>
              <a:t>m</a:t>
            </a:r>
            <a:r>
              <a:rPr sz="2400" spc="-7" baseline="-20833" dirty="0">
                <a:latin typeface="Times New Roman"/>
                <a:cs typeface="Times New Roman"/>
              </a:rPr>
              <a:t>2</a:t>
            </a:r>
            <a:r>
              <a:rPr sz="2400" spc="-5" dirty="0">
                <a:latin typeface="Times New Roman"/>
                <a:cs typeface="Times New Roman"/>
              </a:rPr>
              <a:t>(NaCl)/m</a:t>
            </a:r>
            <a:r>
              <a:rPr sz="2400" spc="-7" baseline="-20833" dirty="0">
                <a:latin typeface="Times New Roman"/>
                <a:cs typeface="Times New Roman"/>
              </a:rPr>
              <a:t>р-ра</a:t>
            </a:r>
            <a:r>
              <a:rPr sz="2400" spc="7" baseline="-20833" dirty="0">
                <a:latin typeface="Times New Roman"/>
                <a:cs typeface="Times New Roman"/>
              </a:rPr>
              <a:t> </a:t>
            </a:r>
            <a:r>
              <a:rPr sz="2400" spc="-7" baseline="-20833" dirty="0">
                <a:latin typeface="Times New Roman"/>
                <a:cs typeface="Times New Roman"/>
              </a:rPr>
              <a:t>2</a:t>
            </a:r>
            <a:r>
              <a:rPr sz="2400" spc="-5" dirty="0">
                <a:latin typeface="Times New Roman"/>
                <a:cs typeface="Times New Roman"/>
              </a:rPr>
              <a:t>(NaCl)</a:t>
            </a:r>
            <a:endParaRPr sz="2400">
              <a:latin typeface="Times New Roman"/>
              <a:cs typeface="Times New Roman"/>
            </a:endParaRPr>
          </a:p>
          <a:p>
            <a:pPr marL="114300">
              <a:lnSpc>
                <a:spcPts val="2875"/>
              </a:lnSpc>
            </a:pPr>
            <a:r>
              <a:rPr sz="2400" spc="-5" dirty="0">
                <a:latin typeface="Times New Roman"/>
                <a:cs typeface="Times New Roman"/>
              </a:rPr>
              <a:t>m</a:t>
            </a:r>
            <a:r>
              <a:rPr sz="2400" spc="-7" baseline="-20833" dirty="0">
                <a:latin typeface="Times New Roman"/>
                <a:cs typeface="Times New Roman"/>
              </a:rPr>
              <a:t>р-ра</a:t>
            </a:r>
            <a:r>
              <a:rPr sz="2400" spc="22" baseline="-20833" dirty="0">
                <a:latin typeface="Times New Roman"/>
                <a:cs typeface="Times New Roman"/>
              </a:rPr>
              <a:t> </a:t>
            </a:r>
            <a:r>
              <a:rPr sz="2400" baseline="-20833" dirty="0">
                <a:latin typeface="Times New Roman"/>
                <a:cs typeface="Times New Roman"/>
              </a:rPr>
              <a:t>2</a:t>
            </a:r>
            <a:r>
              <a:rPr sz="2400" dirty="0">
                <a:latin typeface="Times New Roman"/>
                <a:cs typeface="Times New Roman"/>
              </a:rPr>
              <a:t>(NaCl)</a:t>
            </a:r>
            <a:r>
              <a:rPr sz="2400" spc="5" dirty="0">
                <a:latin typeface="Times New Roman"/>
                <a:cs typeface="Times New Roman"/>
              </a:rPr>
              <a:t> </a:t>
            </a:r>
            <a:r>
              <a:rPr sz="2400" dirty="0">
                <a:latin typeface="Times New Roman"/>
                <a:cs typeface="Times New Roman"/>
              </a:rPr>
              <a:t>=</a:t>
            </a:r>
            <a:r>
              <a:rPr sz="2400" spc="-20" dirty="0">
                <a:latin typeface="Times New Roman"/>
                <a:cs typeface="Times New Roman"/>
              </a:rPr>
              <a:t> </a:t>
            </a:r>
            <a:r>
              <a:rPr sz="2400" spc="-5" dirty="0">
                <a:latin typeface="Times New Roman"/>
                <a:cs typeface="Times New Roman"/>
              </a:rPr>
              <a:t>m(Li</a:t>
            </a:r>
            <a:r>
              <a:rPr sz="2400" spc="-7" baseline="-20833" dirty="0">
                <a:latin typeface="Times New Roman"/>
                <a:cs typeface="Times New Roman"/>
              </a:rPr>
              <a:t>2</a:t>
            </a:r>
            <a:r>
              <a:rPr sz="2400" spc="-5" dirty="0">
                <a:latin typeface="Times New Roman"/>
                <a:cs typeface="Times New Roman"/>
              </a:rPr>
              <a:t>O)</a:t>
            </a:r>
            <a:r>
              <a:rPr sz="2400" spc="10" dirty="0">
                <a:latin typeface="Times New Roman"/>
                <a:cs typeface="Times New Roman"/>
              </a:rPr>
              <a:t> </a:t>
            </a:r>
            <a:r>
              <a:rPr sz="2400" dirty="0">
                <a:latin typeface="Times New Roman"/>
                <a:cs typeface="Times New Roman"/>
              </a:rPr>
              <a:t>+</a:t>
            </a:r>
            <a:r>
              <a:rPr sz="2400" spc="-5" dirty="0">
                <a:latin typeface="Times New Roman"/>
                <a:cs typeface="Times New Roman"/>
              </a:rPr>
              <a:t> m(Li</a:t>
            </a:r>
            <a:r>
              <a:rPr sz="2400" spc="-7" baseline="-20833" dirty="0">
                <a:latin typeface="Times New Roman"/>
                <a:cs typeface="Times New Roman"/>
              </a:rPr>
              <a:t>3</a:t>
            </a:r>
            <a:r>
              <a:rPr sz="2400" spc="-5" dirty="0">
                <a:latin typeface="Times New Roman"/>
                <a:cs typeface="Times New Roman"/>
              </a:rPr>
              <a:t>N)</a:t>
            </a:r>
            <a:r>
              <a:rPr sz="2400" spc="5" dirty="0">
                <a:latin typeface="Times New Roman"/>
                <a:cs typeface="Times New Roman"/>
              </a:rPr>
              <a:t> </a:t>
            </a:r>
            <a:r>
              <a:rPr sz="2400" dirty="0">
                <a:latin typeface="Times New Roman"/>
                <a:cs typeface="Times New Roman"/>
              </a:rPr>
              <a:t>+ </a:t>
            </a:r>
            <a:r>
              <a:rPr sz="2400" spc="-5" dirty="0">
                <a:latin typeface="Times New Roman"/>
                <a:cs typeface="Times New Roman"/>
              </a:rPr>
              <a:t>m</a:t>
            </a:r>
            <a:r>
              <a:rPr sz="2400" spc="-7" baseline="-20833" dirty="0">
                <a:latin typeface="Times New Roman"/>
                <a:cs typeface="Times New Roman"/>
              </a:rPr>
              <a:t>р-ра</a:t>
            </a:r>
            <a:r>
              <a:rPr sz="2400" spc="-5" dirty="0">
                <a:latin typeface="Times New Roman"/>
                <a:cs typeface="Times New Roman"/>
              </a:rPr>
              <a:t>(HCl)</a:t>
            </a:r>
            <a:r>
              <a:rPr sz="2400" spc="15" dirty="0">
                <a:latin typeface="Times New Roman"/>
                <a:cs typeface="Times New Roman"/>
              </a:rPr>
              <a:t> </a:t>
            </a:r>
            <a:r>
              <a:rPr sz="2400" dirty="0">
                <a:latin typeface="Times New Roman"/>
                <a:cs typeface="Times New Roman"/>
              </a:rPr>
              <a:t>+</a:t>
            </a:r>
            <a:r>
              <a:rPr sz="2400" spc="-5" dirty="0">
                <a:latin typeface="Times New Roman"/>
                <a:cs typeface="Times New Roman"/>
              </a:rPr>
              <a:t> m</a:t>
            </a:r>
            <a:r>
              <a:rPr sz="2400" spc="-7" baseline="-20833" dirty="0">
                <a:latin typeface="Times New Roman"/>
                <a:cs typeface="Times New Roman"/>
              </a:rPr>
              <a:t>р-ра</a:t>
            </a:r>
            <a:r>
              <a:rPr sz="2400" spc="-5" dirty="0">
                <a:latin typeface="Times New Roman"/>
                <a:cs typeface="Times New Roman"/>
              </a:rPr>
              <a:t>(Na</a:t>
            </a:r>
            <a:r>
              <a:rPr sz="2400" spc="-7" baseline="-20833" dirty="0">
                <a:latin typeface="Times New Roman"/>
                <a:cs typeface="Times New Roman"/>
              </a:rPr>
              <a:t>3</a:t>
            </a:r>
            <a:r>
              <a:rPr sz="2400" spc="-5" dirty="0">
                <a:latin typeface="Times New Roman"/>
                <a:cs typeface="Times New Roman"/>
              </a:rPr>
              <a:t>PO</a:t>
            </a:r>
            <a:r>
              <a:rPr sz="2400" spc="-7" baseline="-20833" dirty="0">
                <a:latin typeface="Times New Roman"/>
                <a:cs typeface="Times New Roman"/>
              </a:rPr>
              <a:t>4</a:t>
            </a:r>
            <a:r>
              <a:rPr sz="2400" spc="-5" dirty="0">
                <a:latin typeface="Times New Roman"/>
                <a:cs typeface="Times New Roman"/>
              </a:rPr>
              <a:t>)</a:t>
            </a:r>
            <a:r>
              <a:rPr sz="2400" spc="30" dirty="0">
                <a:latin typeface="Times New Roman"/>
                <a:cs typeface="Times New Roman"/>
              </a:rPr>
              <a:t> </a:t>
            </a:r>
            <a:r>
              <a:rPr sz="2400" dirty="0">
                <a:latin typeface="Times New Roman"/>
                <a:cs typeface="Times New Roman"/>
              </a:rPr>
              <a:t>– </a:t>
            </a:r>
            <a:r>
              <a:rPr sz="2400" spc="-5" dirty="0">
                <a:latin typeface="Times New Roman"/>
                <a:cs typeface="Times New Roman"/>
              </a:rPr>
              <a:t>m(Li</a:t>
            </a:r>
            <a:r>
              <a:rPr sz="2400" spc="-7" baseline="-20833" dirty="0">
                <a:latin typeface="Times New Roman"/>
                <a:cs typeface="Times New Roman"/>
              </a:rPr>
              <a:t>3</a:t>
            </a:r>
            <a:r>
              <a:rPr sz="2400" spc="-5" dirty="0">
                <a:latin typeface="Times New Roman"/>
                <a:cs typeface="Times New Roman"/>
              </a:rPr>
              <a:t>PO</a:t>
            </a:r>
            <a:r>
              <a:rPr sz="2400" spc="-7" baseline="-20833" dirty="0">
                <a:latin typeface="Times New Roman"/>
                <a:cs typeface="Times New Roman"/>
              </a:rPr>
              <a:t>4</a:t>
            </a:r>
            <a:r>
              <a:rPr sz="2400" spc="-5" dirty="0">
                <a:latin typeface="Times New Roman"/>
                <a:cs typeface="Times New Roman"/>
              </a:rPr>
              <a:t>)</a:t>
            </a:r>
            <a:endParaRPr sz="2400">
              <a:latin typeface="Times New Roman"/>
              <a:cs typeface="Times New Roman"/>
            </a:endParaRPr>
          </a:p>
        </p:txBody>
      </p:sp>
      <p:grpSp>
        <p:nvGrpSpPr>
          <p:cNvPr id="4" name="object 4"/>
          <p:cNvGrpSpPr/>
          <p:nvPr/>
        </p:nvGrpSpPr>
        <p:grpSpPr>
          <a:xfrm>
            <a:off x="6607682" y="1392047"/>
            <a:ext cx="417195" cy="419100"/>
            <a:chOff x="6607682" y="1392047"/>
            <a:chExt cx="417195" cy="419100"/>
          </a:xfrm>
        </p:grpSpPr>
        <p:sp>
          <p:nvSpPr>
            <p:cNvPr id="5" name="object 5"/>
            <p:cNvSpPr/>
            <p:nvPr/>
          </p:nvSpPr>
          <p:spPr>
            <a:xfrm>
              <a:off x="6614032" y="1398397"/>
              <a:ext cx="404495" cy="406400"/>
            </a:xfrm>
            <a:custGeom>
              <a:avLst/>
              <a:gdLst/>
              <a:ahLst/>
              <a:cxnLst/>
              <a:rect l="l" t="t" r="r" b="b"/>
              <a:pathLst>
                <a:path w="404495" h="406400">
                  <a:moveTo>
                    <a:pt x="201930" y="0"/>
                  </a:moveTo>
                  <a:lnTo>
                    <a:pt x="155634" y="5363"/>
                  </a:lnTo>
                  <a:lnTo>
                    <a:pt x="113133" y="20639"/>
                  </a:lnTo>
                  <a:lnTo>
                    <a:pt x="75640" y="44606"/>
                  </a:lnTo>
                  <a:lnTo>
                    <a:pt x="44367" y="76043"/>
                  </a:lnTo>
                  <a:lnTo>
                    <a:pt x="20527" y="113726"/>
                  </a:lnTo>
                  <a:lnTo>
                    <a:pt x="5334" y="156434"/>
                  </a:lnTo>
                  <a:lnTo>
                    <a:pt x="0" y="202946"/>
                  </a:lnTo>
                  <a:lnTo>
                    <a:pt x="5333" y="249504"/>
                  </a:lnTo>
                  <a:lnTo>
                    <a:pt x="20527" y="292246"/>
                  </a:lnTo>
                  <a:lnTo>
                    <a:pt x="44367" y="329952"/>
                  </a:lnTo>
                  <a:lnTo>
                    <a:pt x="75640" y="361402"/>
                  </a:lnTo>
                  <a:lnTo>
                    <a:pt x="113133" y="385376"/>
                  </a:lnTo>
                  <a:lnTo>
                    <a:pt x="155634" y="400655"/>
                  </a:lnTo>
                  <a:lnTo>
                    <a:pt x="201930" y="406019"/>
                  </a:lnTo>
                  <a:lnTo>
                    <a:pt x="248272" y="400655"/>
                  </a:lnTo>
                  <a:lnTo>
                    <a:pt x="290807" y="385376"/>
                  </a:lnTo>
                  <a:lnTo>
                    <a:pt x="328323" y="361402"/>
                  </a:lnTo>
                  <a:lnTo>
                    <a:pt x="359609" y="329952"/>
                  </a:lnTo>
                  <a:lnTo>
                    <a:pt x="383456" y="292246"/>
                  </a:lnTo>
                  <a:lnTo>
                    <a:pt x="398652" y="249504"/>
                  </a:lnTo>
                  <a:lnTo>
                    <a:pt x="403987" y="202946"/>
                  </a:lnTo>
                  <a:lnTo>
                    <a:pt x="398652" y="156434"/>
                  </a:lnTo>
                  <a:lnTo>
                    <a:pt x="383456" y="113726"/>
                  </a:lnTo>
                  <a:lnTo>
                    <a:pt x="359609" y="76043"/>
                  </a:lnTo>
                  <a:lnTo>
                    <a:pt x="328323" y="44606"/>
                  </a:lnTo>
                  <a:lnTo>
                    <a:pt x="290807" y="20639"/>
                  </a:lnTo>
                  <a:lnTo>
                    <a:pt x="248272" y="5363"/>
                  </a:lnTo>
                  <a:lnTo>
                    <a:pt x="201930" y="0"/>
                  </a:lnTo>
                  <a:close/>
                </a:path>
              </a:pathLst>
            </a:custGeom>
            <a:solidFill>
              <a:srgbClr val="5B9BD4"/>
            </a:solidFill>
          </p:spPr>
          <p:txBody>
            <a:bodyPr wrap="square" lIns="0" tIns="0" rIns="0" bIns="0" rtlCol="0"/>
            <a:lstStyle/>
            <a:p>
              <a:endParaRPr/>
            </a:p>
          </p:txBody>
        </p:sp>
        <p:sp>
          <p:nvSpPr>
            <p:cNvPr id="6" name="object 6"/>
            <p:cNvSpPr/>
            <p:nvPr/>
          </p:nvSpPr>
          <p:spPr>
            <a:xfrm>
              <a:off x="6614032" y="1398397"/>
              <a:ext cx="404495" cy="406400"/>
            </a:xfrm>
            <a:custGeom>
              <a:avLst/>
              <a:gdLst/>
              <a:ahLst/>
              <a:cxnLst/>
              <a:rect l="l" t="t" r="r" b="b"/>
              <a:pathLst>
                <a:path w="404495" h="406400">
                  <a:moveTo>
                    <a:pt x="0" y="202946"/>
                  </a:moveTo>
                  <a:lnTo>
                    <a:pt x="5334" y="156434"/>
                  </a:lnTo>
                  <a:lnTo>
                    <a:pt x="20527" y="113726"/>
                  </a:lnTo>
                  <a:lnTo>
                    <a:pt x="44367" y="76043"/>
                  </a:lnTo>
                  <a:lnTo>
                    <a:pt x="75640" y="44606"/>
                  </a:lnTo>
                  <a:lnTo>
                    <a:pt x="113133" y="20639"/>
                  </a:lnTo>
                  <a:lnTo>
                    <a:pt x="155634" y="5363"/>
                  </a:lnTo>
                  <a:lnTo>
                    <a:pt x="201930" y="0"/>
                  </a:lnTo>
                  <a:lnTo>
                    <a:pt x="248272" y="5363"/>
                  </a:lnTo>
                  <a:lnTo>
                    <a:pt x="290807" y="20639"/>
                  </a:lnTo>
                  <a:lnTo>
                    <a:pt x="328323" y="44606"/>
                  </a:lnTo>
                  <a:lnTo>
                    <a:pt x="359609" y="76043"/>
                  </a:lnTo>
                  <a:lnTo>
                    <a:pt x="383456" y="113726"/>
                  </a:lnTo>
                  <a:lnTo>
                    <a:pt x="398652" y="156434"/>
                  </a:lnTo>
                  <a:lnTo>
                    <a:pt x="403987" y="202946"/>
                  </a:lnTo>
                  <a:lnTo>
                    <a:pt x="398652" y="249504"/>
                  </a:lnTo>
                  <a:lnTo>
                    <a:pt x="383456" y="292246"/>
                  </a:lnTo>
                  <a:lnTo>
                    <a:pt x="359609" y="329952"/>
                  </a:lnTo>
                  <a:lnTo>
                    <a:pt x="328323" y="361402"/>
                  </a:lnTo>
                  <a:lnTo>
                    <a:pt x="290807" y="385376"/>
                  </a:lnTo>
                  <a:lnTo>
                    <a:pt x="248272" y="400655"/>
                  </a:lnTo>
                  <a:lnTo>
                    <a:pt x="201930" y="406019"/>
                  </a:lnTo>
                  <a:lnTo>
                    <a:pt x="155634" y="400655"/>
                  </a:lnTo>
                  <a:lnTo>
                    <a:pt x="113133" y="385376"/>
                  </a:lnTo>
                  <a:lnTo>
                    <a:pt x="75640" y="361402"/>
                  </a:lnTo>
                  <a:lnTo>
                    <a:pt x="44367" y="329952"/>
                  </a:lnTo>
                  <a:lnTo>
                    <a:pt x="20527" y="292246"/>
                  </a:lnTo>
                  <a:lnTo>
                    <a:pt x="5333" y="249504"/>
                  </a:lnTo>
                  <a:lnTo>
                    <a:pt x="0" y="202946"/>
                  </a:lnTo>
                  <a:close/>
                </a:path>
              </a:pathLst>
            </a:custGeom>
            <a:ln w="12700">
              <a:solidFill>
                <a:srgbClr val="41709C"/>
              </a:solidFill>
            </a:ln>
          </p:spPr>
          <p:txBody>
            <a:bodyPr wrap="square" lIns="0" tIns="0" rIns="0" bIns="0" rtlCol="0"/>
            <a:lstStyle/>
            <a:p>
              <a:endParaRPr/>
            </a:p>
          </p:txBody>
        </p:sp>
      </p:grpSp>
      <p:sp>
        <p:nvSpPr>
          <p:cNvPr id="7" name="object 7"/>
          <p:cNvSpPr txBox="1"/>
          <p:nvPr/>
        </p:nvSpPr>
        <p:spPr>
          <a:xfrm>
            <a:off x="6727825" y="1429003"/>
            <a:ext cx="4730115" cy="843915"/>
          </a:xfrm>
          <a:prstGeom prst="rect">
            <a:avLst/>
          </a:prstGeom>
        </p:spPr>
        <p:txBody>
          <a:bodyPr vert="horz" wrap="square" lIns="0" tIns="26034" rIns="0" bIns="0" rtlCol="0">
            <a:spAutoFit/>
          </a:bodyPr>
          <a:lstStyle/>
          <a:p>
            <a:pPr marL="415925" marR="43180" indent="-378460">
              <a:lnSpc>
                <a:spcPts val="2120"/>
              </a:lnSpc>
              <a:spcBef>
                <a:spcPts val="204"/>
              </a:spcBef>
              <a:tabLst>
                <a:tab pos="415925" algn="l"/>
              </a:tabLst>
            </a:pPr>
            <a:r>
              <a:rPr sz="1600" dirty="0">
                <a:solidFill>
                  <a:srgbClr val="FFFFFF"/>
                </a:solidFill>
                <a:latin typeface="Calibri"/>
                <a:cs typeface="Calibri"/>
              </a:rPr>
              <a:t>II	</a:t>
            </a:r>
            <a:r>
              <a:rPr sz="2700" baseline="1543" dirty="0">
                <a:latin typeface="Times New Roman"/>
                <a:cs typeface="Times New Roman"/>
              </a:rPr>
              <a:t>3LiCl</a:t>
            </a:r>
            <a:r>
              <a:rPr sz="1800" baseline="-18518" dirty="0">
                <a:latin typeface="Times New Roman"/>
                <a:cs typeface="Times New Roman"/>
              </a:rPr>
              <a:t>(1) </a:t>
            </a:r>
            <a:r>
              <a:rPr sz="2700" baseline="1543" dirty="0">
                <a:latin typeface="Times New Roman"/>
                <a:cs typeface="Times New Roman"/>
              </a:rPr>
              <a:t>+ </a:t>
            </a:r>
            <a:r>
              <a:rPr sz="2700" spc="-7" baseline="1543" dirty="0">
                <a:latin typeface="Times New Roman"/>
                <a:cs typeface="Times New Roman"/>
              </a:rPr>
              <a:t>Na</a:t>
            </a:r>
            <a:r>
              <a:rPr sz="1800" spc="-7" baseline="-18518" dirty="0">
                <a:latin typeface="Times New Roman"/>
                <a:cs typeface="Times New Roman"/>
              </a:rPr>
              <a:t>3</a:t>
            </a:r>
            <a:r>
              <a:rPr sz="2700" spc="-7" baseline="1543" dirty="0">
                <a:latin typeface="Times New Roman"/>
                <a:cs typeface="Times New Roman"/>
              </a:rPr>
              <a:t>PO</a:t>
            </a:r>
            <a:r>
              <a:rPr sz="1800" spc="-7" baseline="-18518" dirty="0">
                <a:latin typeface="Times New Roman"/>
                <a:cs typeface="Times New Roman"/>
              </a:rPr>
              <a:t>4</a:t>
            </a:r>
            <a:r>
              <a:rPr sz="1800" baseline="-18518" dirty="0">
                <a:latin typeface="Times New Roman"/>
                <a:cs typeface="Times New Roman"/>
              </a:rPr>
              <a:t> </a:t>
            </a:r>
            <a:r>
              <a:rPr sz="2700" baseline="1543" dirty="0">
                <a:latin typeface="Times New Roman"/>
                <a:cs typeface="Times New Roman"/>
              </a:rPr>
              <a:t>= </a:t>
            </a:r>
            <a:r>
              <a:rPr sz="2700" spc="-7" baseline="1543" dirty="0">
                <a:latin typeface="Times New Roman"/>
                <a:cs typeface="Times New Roman"/>
              </a:rPr>
              <a:t>Li</a:t>
            </a:r>
            <a:r>
              <a:rPr sz="1800" spc="-7" baseline="-18518" dirty="0">
                <a:latin typeface="Times New Roman"/>
                <a:cs typeface="Times New Roman"/>
              </a:rPr>
              <a:t>3</a:t>
            </a:r>
            <a:r>
              <a:rPr sz="2700" spc="-7" baseline="1543" dirty="0">
                <a:latin typeface="Times New Roman"/>
                <a:cs typeface="Times New Roman"/>
              </a:rPr>
              <a:t>PO</a:t>
            </a:r>
            <a:r>
              <a:rPr sz="1800" spc="-7" baseline="-18518" dirty="0">
                <a:latin typeface="Times New Roman"/>
                <a:cs typeface="Times New Roman"/>
              </a:rPr>
              <a:t>4(3а)</a:t>
            </a:r>
            <a:r>
              <a:rPr sz="2700" spc="-7" baseline="1543" dirty="0">
                <a:latin typeface="Times New Roman"/>
                <a:cs typeface="Times New Roman"/>
              </a:rPr>
              <a:t>↓ </a:t>
            </a:r>
            <a:r>
              <a:rPr sz="2700" baseline="1543" dirty="0">
                <a:latin typeface="Times New Roman"/>
                <a:cs typeface="Times New Roman"/>
              </a:rPr>
              <a:t>+ 3NaCl</a:t>
            </a:r>
            <a:r>
              <a:rPr sz="2700" spc="7" baseline="1543" dirty="0">
                <a:latin typeface="Times New Roman"/>
                <a:cs typeface="Times New Roman"/>
              </a:rPr>
              <a:t> </a:t>
            </a:r>
            <a:r>
              <a:rPr sz="2700" baseline="1543" dirty="0">
                <a:latin typeface="Times New Roman"/>
                <a:cs typeface="Times New Roman"/>
              </a:rPr>
              <a:t>(3а) </a:t>
            </a:r>
            <a:r>
              <a:rPr sz="2700" spc="-652" baseline="1543" dirty="0">
                <a:latin typeface="Times New Roman"/>
                <a:cs typeface="Times New Roman"/>
              </a:rPr>
              <a:t> </a:t>
            </a:r>
            <a:r>
              <a:rPr sz="1800" dirty="0">
                <a:latin typeface="Times New Roman"/>
                <a:cs typeface="Times New Roman"/>
              </a:rPr>
              <a:t>3LiCl</a:t>
            </a:r>
            <a:r>
              <a:rPr sz="1800" baseline="-20833" dirty="0">
                <a:latin typeface="Times New Roman"/>
                <a:cs typeface="Times New Roman"/>
              </a:rPr>
              <a:t>(2)</a:t>
            </a:r>
            <a:r>
              <a:rPr sz="1800" spc="202" baseline="-20833" dirty="0">
                <a:latin typeface="Times New Roman"/>
                <a:cs typeface="Times New Roman"/>
              </a:rPr>
              <a:t> </a:t>
            </a:r>
            <a:r>
              <a:rPr sz="1800" dirty="0">
                <a:latin typeface="Times New Roman"/>
                <a:cs typeface="Times New Roman"/>
              </a:rPr>
              <a:t>+</a:t>
            </a:r>
            <a:r>
              <a:rPr sz="1800" spc="-10" dirty="0">
                <a:latin typeface="Times New Roman"/>
                <a:cs typeface="Times New Roman"/>
              </a:rPr>
              <a:t> </a:t>
            </a:r>
            <a:r>
              <a:rPr sz="1800" spc="-5" dirty="0">
                <a:latin typeface="Times New Roman"/>
                <a:cs typeface="Times New Roman"/>
              </a:rPr>
              <a:t>Na</a:t>
            </a:r>
            <a:r>
              <a:rPr sz="1800" spc="-7" baseline="-20833" dirty="0">
                <a:latin typeface="Times New Roman"/>
                <a:cs typeface="Times New Roman"/>
              </a:rPr>
              <a:t>3</a:t>
            </a:r>
            <a:r>
              <a:rPr sz="1800" spc="-5" dirty="0">
                <a:latin typeface="Times New Roman"/>
                <a:cs typeface="Times New Roman"/>
              </a:rPr>
              <a:t>PO</a:t>
            </a:r>
            <a:r>
              <a:rPr sz="1800" spc="-7" baseline="-20833" dirty="0">
                <a:latin typeface="Times New Roman"/>
                <a:cs typeface="Times New Roman"/>
              </a:rPr>
              <a:t>4</a:t>
            </a:r>
            <a:r>
              <a:rPr sz="1800" spc="225" baseline="-20833" dirty="0">
                <a:latin typeface="Times New Roman"/>
                <a:cs typeface="Times New Roman"/>
              </a:rPr>
              <a:t> </a:t>
            </a:r>
            <a:r>
              <a:rPr sz="1800" dirty="0">
                <a:latin typeface="Times New Roman"/>
                <a:cs typeface="Times New Roman"/>
              </a:rPr>
              <a:t>=</a:t>
            </a:r>
            <a:r>
              <a:rPr sz="1800" spc="-10" dirty="0">
                <a:latin typeface="Times New Roman"/>
                <a:cs typeface="Times New Roman"/>
              </a:rPr>
              <a:t> </a:t>
            </a:r>
            <a:r>
              <a:rPr sz="1800" spc="-5" dirty="0">
                <a:latin typeface="Times New Roman"/>
                <a:cs typeface="Times New Roman"/>
              </a:rPr>
              <a:t>Li</a:t>
            </a:r>
            <a:r>
              <a:rPr sz="1800" spc="-7" baseline="-20833" dirty="0">
                <a:latin typeface="Times New Roman"/>
                <a:cs typeface="Times New Roman"/>
              </a:rPr>
              <a:t>3</a:t>
            </a:r>
            <a:r>
              <a:rPr sz="1800" spc="-5" dirty="0">
                <a:latin typeface="Times New Roman"/>
                <a:cs typeface="Times New Roman"/>
              </a:rPr>
              <a:t>PO</a:t>
            </a:r>
            <a:r>
              <a:rPr sz="1800" spc="-7" baseline="-20833" dirty="0">
                <a:latin typeface="Times New Roman"/>
                <a:cs typeface="Times New Roman"/>
              </a:rPr>
              <a:t>4(3б)</a:t>
            </a:r>
            <a:r>
              <a:rPr sz="1800" spc="-5" dirty="0">
                <a:latin typeface="Times New Roman"/>
                <a:cs typeface="Times New Roman"/>
              </a:rPr>
              <a:t>↓</a:t>
            </a:r>
            <a:r>
              <a:rPr sz="1800" spc="5" dirty="0">
                <a:latin typeface="Times New Roman"/>
                <a:cs typeface="Times New Roman"/>
              </a:rPr>
              <a:t> </a:t>
            </a:r>
            <a:r>
              <a:rPr sz="1800" dirty="0">
                <a:latin typeface="Times New Roman"/>
                <a:cs typeface="Times New Roman"/>
              </a:rPr>
              <a:t>+</a:t>
            </a:r>
            <a:r>
              <a:rPr sz="1800" spc="-5" dirty="0">
                <a:latin typeface="Times New Roman"/>
                <a:cs typeface="Times New Roman"/>
              </a:rPr>
              <a:t> </a:t>
            </a:r>
            <a:r>
              <a:rPr sz="1800" dirty="0">
                <a:latin typeface="Times New Roman"/>
                <a:cs typeface="Times New Roman"/>
              </a:rPr>
              <a:t>3NaCl</a:t>
            </a:r>
            <a:r>
              <a:rPr sz="1800" spc="440" dirty="0">
                <a:latin typeface="Times New Roman"/>
                <a:cs typeface="Times New Roman"/>
              </a:rPr>
              <a:t> </a:t>
            </a:r>
            <a:r>
              <a:rPr sz="1800" spc="-5" dirty="0">
                <a:latin typeface="Times New Roman"/>
                <a:cs typeface="Times New Roman"/>
              </a:rPr>
              <a:t>(3б)</a:t>
            </a:r>
            <a:endParaRPr sz="1800">
              <a:latin typeface="Times New Roman"/>
              <a:cs typeface="Times New Roman"/>
            </a:endParaRPr>
          </a:p>
          <a:p>
            <a:pPr marL="415925">
              <a:lnSpc>
                <a:spcPts val="2100"/>
              </a:lnSpc>
            </a:pPr>
            <a:r>
              <a:rPr sz="1800" dirty="0">
                <a:latin typeface="Times New Roman"/>
                <a:cs typeface="Times New Roman"/>
              </a:rPr>
              <a:t>3LiCl</a:t>
            </a:r>
            <a:r>
              <a:rPr sz="1800" baseline="-20833" dirty="0">
                <a:latin typeface="Times New Roman"/>
                <a:cs typeface="Times New Roman"/>
              </a:rPr>
              <a:t>(1)</a:t>
            </a:r>
            <a:r>
              <a:rPr sz="1800" spc="-22" baseline="-20833" dirty="0">
                <a:latin typeface="Times New Roman"/>
                <a:cs typeface="Times New Roman"/>
              </a:rPr>
              <a:t> </a:t>
            </a:r>
            <a:r>
              <a:rPr sz="1800" baseline="-20833" dirty="0">
                <a:latin typeface="Times New Roman"/>
                <a:cs typeface="Times New Roman"/>
              </a:rPr>
              <a:t>+</a:t>
            </a:r>
            <a:r>
              <a:rPr sz="1800" spc="-22" baseline="-20833" dirty="0">
                <a:latin typeface="Times New Roman"/>
                <a:cs typeface="Times New Roman"/>
              </a:rPr>
              <a:t> </a:t>
            </a:r>
            <a:r>
              <a:rPr sz="1800" spc="-7" baseline="-20833" dirty="0">
                <a:latin typeface="Times New Roman"/>
                <a:cs typeface="Times New Roman"/>
              </a:rPr>
              <a:t>(2)</a:t>
            </a:r>
            <a:r>
              <a:rPr sz="1800" spc="217" baseline="-20833" dirty="0">
                <a:latin typeface="Times New Roman"/>
                <a:cs typeface="Times New Roman"/>
              </a:rPr>
              <a:t> </a:t>
            </a:r>
            <a:r>
              <a:rPr sz="1800" dirty="0">
                <a:latin typeface="Times New Roman"/>
                <a:cs typeface="Times New Roman"/>
              </a:rPr>
              <a:t>+</a:t>
            </a:r>
            <a:r>
              <a:rPr sz="1800" spc="-5" dirty="0">
                <a:latin typeface="Times New Roman"/>
                <a:cs typeface="Times New Roman"/>
              </a:rPr>
              <a:t> Na</a:t>
            </a:r>
            <a:r>
              <a:rPr sz="1800" spc="-7" baseline="-20833" dirty="0">
                <a:latin typeface="Times New Roman"/>
                <a:cs typeface="Times New Roman"/>
              </a:rPr>
              <a:t>3</a:t>
            </a:r>
            <a:r>
              <a:rPr sz="1800" spc="-5" dirty="0">
                <a:latin typeface="Times New Roman"/>
                <a:cs typeface="Times New Roman"/>
              </a:rPr>
              <a:t>PO</a:t>
            </a:r>
            <a:r>
              <a:rPr sz="1800" spc="-7" baseline="-20833" dirty="0">
                <a:latin typeface="Times New Roman"/>
                <a:cs typeface="Times New Roman"/>
              </a:rPr>
              <a:t>4</a:t>
            </a:r>
            <a:r>
              <a:rPr sz="1800" spc="217" baseline="-20833" dirty="0">
                <a:latin typeface="Times New Roman"/>
                <a:cs typeface="Times New Roman"/>
              </a:rPr>
              <a:t> </a:t>
            </a:r>
            <a:r>
              <a:rPr sz="1800" dirty="0">
                <a:latin typeface="Times New Roman"/>
                <a:cs typeface="Times New Roman"/>
              </a:rPr>
              <a:t>=</a:t>
            </a:r>
            <a:r>
              <a:rPr sz="1800" spc="-10" dirty="0">
                <a:latin typeface="Times New Roman"/>
                <a:cs typeface="Times New Roman"/>
              </a:rPr>
              <a:t> </a:t>
            </a:r>
            <a:r>
              <a:rPr sz="1800" spc="-5" dirty="0">
                <a:latin typeface="Times New Roman"/>
                <a:cs typeface="Times New Roman"/>
              </a:rPr>
              <a:t>Li</a:t>
            </a:r>
            <a:r>
              <a:rPr sz="1800" spc="-7" baseline="-20833" dirty="0">
                <a:latin typeface="Times New Roman"/>
                <a:cs typeface="Times New Roman"/>
              </a:rPr>
              <a:t>3</a:t>
            </a:r>
            <a:r>
              <a:rPr sz="1800" spc="-5" dirty="0">
                <a:latin typeface="Times New Roman"/>
                <a:cs typeface="Times New Roman"/>
              </a:rPr>
              <a:t>PO</a:t>
            </a:r>
            <a:r>
              <a:rPr sz="1800" spc="-7" baseline="-20833" dirty="0">
                <a:latin typeface="Times New Roman"/>
                <a:cs typeface="Times New Roman"/>
              </a:rPr>
              <a:t>4</a:t>
            </a:r>
            <a:r>
              <a:rPr sz="1800" spc="-5" dirty="0">
                <a:latin typeface="Times New Roman"/>
                <a:cs typeface="Times New Roman"/>
              </a:rPr>
              <a:t>↓ </a:t>
            </a:r>
            <a:r>
              <a:rPr sz="1800" dirty="0">
                <a:latin typeface="Times New Roman"/>
                <a:cs typeface="Times New Roman"/>
              </a:rPr>
              <a:t>+</a:t>
            </a:r>
            <a:r>
              <a:rPr sz="1800" spc="-20" dirty="0">
                <a:latin typeface="Times New Roman"/>
                <a:cs typeface="Times New Roman"/>
              </a:rPr>
              <a:t> </a:t>
            </a:r>
            <a:r>
              <a:rPr sz="1800" dirty="0">
                <a:latin typeface="Times New Roman"/>
                <a:cs typeface="Times New Roman"/>
              </a:rPr>
              <a:t>3NaCl (3)</a:t>
            </a:r>
            <a:endParaRPr sz="1800">
              <a:latin typeface="Times New Roman"/>
              <a:cs typeface="Times New Roman"/>
            </a:endParaRPr>
          </a:p>
        </p:txBody>
      </p:sp>
      <p:sp>
        <p:nvSpPr>
          <p:cNvPr id="8" name="object 8"/>
          <p:cNvSpPr txBox="1"/>
          <p:nvPr/>
        </p:nvSpPr>
        <p:spPr>
          <a:xfrm>
            <a:off x="7934197" y="843229"/>
            <a:ext cx="453390" cy="574675"/>
          </a:xfrm>
          <a:prstGeom prst="rect">
            <a:avLst/>
          </a:prstGeom>
        </p:spPr>
        <p:txBody>
          <a:bodyPr vert="horz" wrap="square" lIns="0" tIns="12700" rIns="0" bIns="0" rtlCol="0">
            <a:spAutoFit/>
          </a:bodyPr>
          <a:lstStyle/>
          <a:p>
            <a:pPr marL="38100">
              <a:lnSpc>
                <a:spcPct val="100000"/>
              </a:lnSpc>
              <a:spcBef>
                <a:spcPts val="100"/>
              </a:spcBef>
            </a:pPr>
            <a:r>
              <a:rPr sz="1800" spc="-5" dirty="0">
                <a:latin typeface="Calibri"/>
                <a:cs typeface="Calibri"/>
              </a:rPr>
              <a:t>Li</a:t>
            </a:r>
            <a:r>
              <a:rPr sz="1800" spc="-7" baseline="-20833" dirty="0">
                <a:latin typeface="Calibri"/>
                <a:cs typeface="Calibri"/>
              </a:rPr>
              <a:t>2</a:t>
            </a:r>
            <a:r>
              <a:rPr sz="1800" spc="-5" dirty="0">
                <a:latin typeface="Calibri"/>
                <a:cs typeface="Calibri"/>
              </a:rPr>
              <a:t>O</a:t>
            </a:r>
            <a:endParaRPr sz="1800">
              <a:latin typeface="Calibri"/>
              <a:cs typeface="Calibri"/>
            </a:endParaRPr>
          </a:p>
          <a:p>
            <a:pPr marL="38100">
              <a:lnSpc>
                <a:spcPct val="100000"/>
              </a:lnSpc>
            </a:pPr>
            <a:r>
              <a:rPr sz="1800" spc="-5" dirty="0">
                <a:latin typeface="Calibri"/>
                <a:cs typeface="Calibri"/>
              </a:rPr>
              <a:t>Li</a:t>
            </a:r>
            <a:r>
              <a:rPr sz="1800" spc="-7" baseline="-20833" dirty="0">
                <a:latin typeface="Calibri"/>
                <a:cs typeface="Calibri"/>
              </a:rPr>
              <a:t>3</a:t>
            </a:r>
            <a:r>
              <a:rPr sz="1800" spc="-5" dirty="0">
                <a:latin typeface="Calibri"/>
                <a:cs typeface="Calibri"/>
              </a:rPr>
              <a:t>N</a:t>
            </a:r>
            <a:endParaRPr sz="1800">
              <a:latin typeface="Calibri"/>
              <a:cs typeface="Calibri"/>
            </a:endParaRPr>
          </a:p>
        </p:txBody>
      </p:sp>
      <p:sp>
        <p:nvSpPr>
          <p:cNvPr id="9" name="object 9"/>
          <p:cNvSpPr txBox="1"/>
          <p:nvPr/>
        </p:nvSpPr>
        <p:spPr>
          <a:xfrm>
            <a:off x="8440673" y="843229"/>
            <a:ext cx="2599690" cy="574675"/>
          </a:xfrm>
          <a:prstGeom prst="rect">
            <a:avLst/>
          </a:prstGeom>
        </p:spPr>
        <p:txBody>
          <a:bodyPr vert="horz" wrap="square" lIns="0" tIns="12700" rIns="0" bIns="0" rtlCol="0">
            <a:spAutoFit/>
          </a:bodyPr>
          <a:lstStyle/>
          <a:p>
            <a:pPr marL="66040">
              <a:lnSpc>
                <a:spcPct val="100000"/>
              </a:lnSpc>
              <a:spcBef>
                <a:spcPts val="100"/>
              </a:spcBef>
              <a:tabLst>
                <a:tab pos="337185" algn="l"/>
                <a:tab pos="2282190" algn="l"/>
              </a:tabLst>
            </a:pPr>
            <a:r>
              <a:rPr sz="1800" dirty="0">
                <a:latin typeface="Calibri"/>
                <a:cs typeface="Calibri"/>
              </a:rPr>
              <a:t>+	</a:t>
            </a:r>
            <a:r>
              <a:rPr sz="1800" spc="-5" dirty="0">
                <a:latin typeface="Calibri"/>
                <a:cs typeface="Calibri"/>
              </a:rPr>
              <a:t>2HCl</a:t>
            </a:r>
            <a:r>
              <a:rPr sz="1800" spc="15" dirty="0">
                <a:latin typeface="Calibri"/>
                <a:cs typeface="Calibri"/>
              </a:rPr>
              <a:t> </a:t>
            </a:r>
            <a:r>
              <a:rPr sz="1800" dirty="0">
                <a:latin typeface="Calibri"/>
                <a:cs typeface="Calibri"/>
              </a:rPr>
              <a:t>=</a:t>
            </a:r>
            <a:r>
              <a:rPr sz="1800" spc="5" dirty="0">
                <a:latin typeface="Calibri"/>
                <a:cs typeface="Calibri"/>
              </a:rPr>
              <a:t> </a:t>
            </a:r>
            <a:r>
              <a:rPr sz="1800" spc="-5" dirty="0">
                <a:latin typeface="Calibri"/>
                <a:cs typeface="Calibri"/>
              </a:rPr>
              <a:t>2LiCl</a:t>
            </a:r>
            <a:r>
              <a:rPr sz="1800" spc="25" dirty="0">
                <a:latin typeface="Calibri"/>
                <a:cs typeface="Calibri"/>
              </a:rPr>
              <a:t> </a:t>
            </a:r>
            <a:r>
              <a:rPr sz="1800" dirty="0">
                <a:latin typeface="Calibri"/>
                <a:cs typeface="Calibri"/>
              </a:rPr>
              <a:t>+</a:t>
            </a:r>
            <a:r>
              <a:rPr sz="1800" spc="20" dirty="0">
                <a:latin typeface="Calibri"/>
                <a:cs typeface="Calibri"/>
              </a:rPr>
              <a:t> </a:t>
            </a:r>
            <a:r>
              <a:rPr sz="1800" spc="-5" dirty="0">
                <a:latin typeface="Calibri"/>
                <a:cs typeface="Calibri"/>
              </a:rPr>
              <a:t>H</a:t>
            </a:r>
            <a:r>
              <a:rPr sz="1800" spc="-7" baseline="-20833" dirty="0">
                <a:latin typeface="Calibri"/>
                <a:cs typeface="Calibri"/>
              </a:rPr>
              <a:t>2</a:t>
            </a:r>
            <a:r>
              <a:rPr sz="1800" spc="-5" dirty="0">
                <a:latin typeface="Calibri"/>
                <a:cs typeface="Calibri"/>
              </a:rPr>
              <a:t>O	</a:t>
            </a:r>
            <a:r>
              <a:rPr sz="1800" spc="-10" dirty="0">
                <a:latin typeface="Calibri"/>
                <a:cs typeface="Calibri"/>
              </a:rPr>
              <a:t>(1)</a:t>
            </a:r>
            <a:endParaRPr sz="1800">
              <a:latin typeface="Calibri"/>
              <a:cs typeface="Calibri"/>
            </a:endParaRPr>
          </a:p>
          <a:p>
            <a:pPr marL="63500">
              <a:lnSpc>
                <a:spcPct val="100000"/>
              </a:lnSpc>
              <a:tabLst>
                <a:tab pos="334645" algn="l"/>
              </a:tabLst>
            </a:pPr>
            <a:r>
              <a:rPr sz="1800" dirty="0">
                <a:latin typeface="Calibri"/>
                <a:cs typeface="Calibri"/>
              </a:rPr>
              <a:t>+	</a:t>
            </a:r>
            <a:r>
              <a:rPr sz="1800" spc="-5" dirty="0">
                <a:latin typeface="Calibri"/>
                <a:cs typeface="Calibri"/>
              </a:rPr>
              <a:t>4HCl</a:t>
            </a:r>
            <a:r>
              <a:rPr sz="1800" spc="5" dirty="0">
                <a:latin typeface="Calibri"/>
                <a:cs typeface="Calibri"/>
              </a:rPr>
              <a:t> </a:t>
            </a:r>
            <a:r>
              <a:rPr sz="1800" dirty="0">
                <a:latin typeface="Calibri"/>
                <a:cs typeface="Calibri"/>
              </a:rPr>
              <a:t>=</a:t>
            </a:r>
            <a:r>
              <a:rPr sz="1800" spc="-10" dirty="0">
                <a:latin typeface="Calibri"/>
                <a:cs typeface="Calibri"/>
              </a:rPr>
              <a:t> </a:t>
            </a:r>
            <a:r>
              <a:rPr sz="1800" spc="-5" dirty="0">
                <a:latin typeface="Calibri"/>
                <a:cs typeface="Calibri"/>
              </a:rPr>
              <a:t>3LiCl</a:t>
            </a:r>
            <a:r>
              <a:rPr sz="1800" spc="10" dirty="0">
                <a:latin typeface="Calibri"/>
                <a:cs typeface="Calibri"/>
              </a:rPr>
              <a:t> </a:t>
            </a:r>
            <a:r>
              <a:rPr sz="1800" dirty="0">
                <a:latin typeface="Calibri"/>
                <a:cs typeface="Calibri"/>
              </a:rPr>
              <a:t>+ </a:t>
            </a:r>
            <a:r>
              <a:rPr sz="1800" spc="-5" dirty="0">
                <a:latin typeface="Calibri"/>
                <a:cs typeface="Calibri"/>
              </a:rPr>
              <a:t>NH</a:t>
            </a:r>
            <a:r>
              <a:rPr sz="1800" spc="-7" baseline="-20833" dirty="0">
                <a:latin typeface="Calibri"/>
                <a:cs typeface="Calibri"/>
              </a:rPr>
              <a:t>4</a:t>
            </a:r>
            <a:r>
              <a:rPr sz="1800" spc="-5" dirty="0">
                <a:latin typeface="Calibri"/>
                <a:cs typeface="Calibri"/>
              </a:rPr>
              <a:t>Cl</a:t>
            </a:r>
            <a:r>
              <a:rPr sz="1800" spc="409" dirty="0">
                <a:latin typeface="Calibri"/>
                <a:cs typeface="Calibri"/>
              </a:rPr>
              <a:t> </a:t>
            </a:r>
            <a:r>
              <a:rPr sz="1800" spc="-10" dirty="0">
                <a:latin typeface="Calibri"/>
                <a:cs typeface="Calibri"/>
              </a:rPr>
              <a:t>(2)</a:t>
            </a:r>
            <a:endParaRPr sz="1800">
              <a:latin typeface="Calibri"/>
              <a:cs typeface="Calibri"/>
            </a:endParaRPr>
          </a:p>
        </p:txBody>
      </p:sp>
      <p:grpSp>
        <p:nvGrpSpPr>
          <p:cNvPr id="10" name="object 10"/>
          <p:cNvGrpSpPr/>
          <p:nvPr/>
        </p:nvGrpSpPr>
        <p:grpSpPr>
          <a:xfrm>
            <a:off x="7315834" y="751458"/>
            <a:ext cx="668655" cy="582295"/>
            <a:chOff x="7315834" y="751458"/>
            <a:chExt cx="668655" cy="582295"/>
          </a:xfrm>
        </p:grpSpPr>
        <p:sp>
          <p:nvSpPr>
            <p:cNvPr id="11" name="object 11"/>
            <p:cNvSpPr/>
            <p:nvPr/>
          </p:nvSpPr>
          <p:spPr>
            <a:xfrm>
              <a:off x="7661528" y="880744"/>
              <a:ext cx="319405" cy="450215"/>
            </a:xfrm>
            <a:custGeom>
              <a:avLst/>
              <a:gdLst/>
              <a:ahLst/>
              <a:cxnLst/>
              <a:rect l="l" t="t" r="r" b="b"/>
              <a:pathLst>
                <a:path w="319404" h="450215">
                  <a:moveTo>
                    <a:pt x="319404" y="449706"/>
                  </a:moveTo>
                  <a:lnTo>
                    <a:pt x="257224" y="447611"/>
                  </a:lnTo>
                  <a:lnTo>
                    <a:pt x="206486" y="441896"/>
                  </a:lnTo>
                  <a:lnTo>
                    <a:pt x="172297" y="433419"/>
                  </a:lnTo>
                  <a:lnTo>
                    <a:pt x="159765" y="423036"/>
                  </a:lnTo>
                  <a:lnTo>
                    <a:pt x="159765" y="251459"/>
                  </a:lnTo>
                  <a:lnTo>
                    <a:pt x="147214" y="241077"/>
                  </a:lnTo>
                  <a:lnTo>
                    <a:pt x="112982" y="232600"/>
                  </a:lnTo>
                  <a:lnTo>
                    <a:pt x="62200" y="226885"/>
                  </a:lnTo>
                  <a:lnTo>
                    <a:pt x="0" y="224789"/>
                  </a:lnTo>
                  <a:lnTo>
                    <a:pt x="62200" y="222714"/>
                  </a:lnTo>
                  <a:lnTo>
                    <a:pt x="112982" y="217042"/>
                  </a:lnTo>
                  <a:lnTo>
                    <a:pt x="147214" y="208609"/>
                  </a:lnTo>
                  <a:lnTo>
                    <a:pt x="159765" y="198246"/>
                  </a:lnTo>
                  <a:lnTo>
                    <a:pt x="159765" y="26542"/>
                  </a:lnTo>
                  <a:lnTo>
                    <a:pt x="172297" y="16234"/>
                  </a:lnTo>
                  <a:lnTo>
                    <a:pt x="206486" y="7794"/>
                  </a:lnTo>
                  <a:lnTo>
                    <a:pt x="257224" y="2093"/>
                  </a:lnTo>
                  <a:lnTo>
                    <a:pt x="319404" y="0"/>
                  </a:lnTo>
                </a:path>
              </a:pathLst>
            </a:custGeom>
            <a:ln w="6350">
              <a:solidFill>
                <a:srgbClr val="5B9BD4"/>
              </a:solidFill>
            </a:ln>
          </p:spPr>
          <p:txBody>
            <a:bodyPr wrap="square" lIns="0" tIns="0" rIns="0" bIns="0" rtlCol="0"/>
            <a:lstStyle/>
            <a:p>
              <a:endParaRPr/>
            </a:p>
          </p:txBody>
        </p:sp>
        <p:sp>
          <p:nvSpPr>
            <p:cNvPr id="12" name="object 12"/>
            <p:cNvSpPr/>
            <p:nvPr/>
          </p:nvSpPr>
          <p:spPr>
            <a:xfrm>
              <a:off x="7322184" y="757808"/>
              <a:ext cx="403860" cy="403860"/>
            </a:xfrm>
            <a:custGeom>
              <a:avLst/>
              <a:gdLst/>
              <a:ahLst/>
              <a:cxnLst/>
              <a:rect l="l" t="t" r="r" b="b"/>
              <a:pathLst>
                <a:path w="403859" h="403859">
                  <a:moveTo>
                    <a:pt x="201930" y="0"/>
                  </a:moveTo>
                  <a:lnTo>
                    <a:pt x="155594" y="5333"/>
                  </a:lnTo>
                  <a:lnTo>
                    <a:pt x="113078" y="20527"/>
                  </a:lnTo>
                  <a:lnTo>
                    <a:pt x="75586" y="44367"/>
                  </a:lnTo>
                  <a:lnTo>
                    <a:pt x="44327" y="75640"/>
                  </a:lnTo>
                  <a:lnTo>
                    <a:pt x="20505" y="113133"/>
                  </a:lnTo>
                  <a:lnTo>
                    <a:pt x="5327" y="155634"/>
                  </a:lnTo>
                  <a:lnTo>
                    <a:pt x="0" y="201929"/>
                  </a:lnTo>
                  <a:lnTo>
                    <a:pt x="5327" y="248225"/>
                  </a:lnTo>
                  <a:lnTo>
                    <a:pt x="20505" y="290726"/>
                  </a:lnTo>
                  <a:lnTo>
                    <a:pt x="44327" y="328219"/>
                  </a:lnTo>
                  <a:lnTo>
                    <a:pt x="75586" y="359492"/>
                  </a:lnTo>
                  <a:lnTo>
                    <a:pt x="113078" y="383332"/>
                  </a:lnTo>
                  <a:lnTo>
                    <a:pt x="155594" y="398525"/>
                  </a:lnTo>
                  <a:lnTo>
                    <a:pt x="201930" y="403859"/>
                  </a:lnTo>
                  <a:lnTo>
                    <a:pt x="248225" y="398525"/>
                  </a:lnTo>
                  <a:lnTo>
                    <a:pt x="290726" y="383332"/>
                  </a:lnTo>
                  <a:lnTo>
                    <a:pt x="328219" y="359492"/>
                  </a:lnTo>
                  <a:lnTo>
                    <a:pt x="359492" y="328219"/>
                  </a:lnTo>
                  <a:lnTo>
                    <a:pt x="383332" y="290726"/>
                  </a:lnTo>
                  <a:lnTo>
                    <a:pt x="398526" y="248225"/>
                  </a:lnTo>
                  <a:lnTo>
                    <a:pt x="403860" y="201929"/>
                  </a:lnTo>
                  <a:lnTo>
                    <a:pt x="398526" y="155634"/>
                  </a:lnTo>
                  <a:lnTo>
                    <a:pt x="383332" y="113133"/>
                  </a:lnTo>
                  <a:lnTo>
                    <a:pt x="359492" y="75640"/>
                  </a:lnTo>
                  <a:lnTo>
                    <a:pt x="328219" y="44367"/>
                  </a:lnTo>
                  <a:lnTo>
                    <a:pt x="290726" y="20527"/>
                  </a:lnTo>
                  <a:lnTo>
                    <a:pt x="248225" y="5333"/>
                  </a:lnTo>
                  <a:lnTo>
                    <a:pt x="201930" y="0"/>
                  </a:lnTo>
                  <a:close/>
                </a:path>
              </a:pathLst>
            </a:custGeom>
            <a:solidFill>
              <a:srgbClr val="5B9BD4"/>
            </a:solidFill>
          </p:spPr>
          <p:txBody>
            <a:bodyPr wrap="square" lIns="0" tIns="0" rIns="0" bIns="0" rtlCol="0"/>
            <a:lstStyle/>
            <a:p>
              <a:endParaRPr/>
            </a:p>
          </p:txBody>
        </p:sp>
        <p:sp>
          <p:nvSpPr>
            <p:cNvPr id="13" name="object 13"/>
            <p:cNvSpPr/>
            <p:nvPr/>
          </p:nvSpPr>
          <p:spPr>
            <a:xfrm>
              <a:off x="7322184" y="757808"/>
              <a:ext cx="403860" cy="403860"/>
            </a:xfrm>
            <a:custGeom>
              <a:avLst/>
              <a:gdLst/>
              <a:ahLst/>
              <a:cxnLst/>
              <a:rect l="l" t="t" r="r" b="b"/>
              <a:pathLst>
                <a:path w="403859" h="403859">
                  <a:moveTo>
                    <a:pt x="0" y="201929"/>
                  </a:moveTo>
                  <a:lnTo>
                    <a:pt x="5327" y="155634"/>
                  </a:lnTo>
                  <a:lnTo>
                    <a:pt x="20505" y="113133"/>
                  </a:lnTo>
                  <a:lnTo>
                    <a:pt x="44327" y="75640"/>
                  </a:lnTo>
                  <a:lnTo>
                    <a:pt x="75586" y="44367"/>
                  </a:lnTo>
                  <a:lnTo>
                    <a:pt x="113078" y="20527"/>
                  </a:lnTo>
                  <a:lnTo>
                    <a:pt x="155594" y="5333"/>
                  </a:lnTo>
                  <a:lnTo>
                    <a:pt x="201930" y="0"/>
                  </a:lnTo>
                  <a:lnTo>
                    <a:pt x="248225" y="5333"/>
                  </a:lnTo>
                  <a:lnTo>
                    <a:pt x="290726" y="20527"/>
                  </a:lnTo>
                  <a:lnTo>
                    <a:pt x="328219" y="44367"/>
                  </a:lnTo>
                  <a:lnTo>
                    <a:pt x="359492" y="75640"/>
                  </a:lnTo>
                  <a:lnTo>
                    <a:pt x="383332" y="113133"/>
                  </a:lnTo>
                  <a:lnTo>
                    <a:pt x="398526" y="155634"/>
                  </a:lnTo>
                  <a:lnTo>
                    <a:pt x="403860" y="201929"/>
                  </a:lnTo>
                  <a:lnTo>
                    <a:pt x="398526" y="248225"/>
                  </a:lnTo>
                  <a:lnTo>
                    <a:pt x="383332" y="290726"/>
                  </a:lnTo>
                  <a:lnTo>
                    <a:pt x="359492" y="328219"/>
                  </a:lnTo>
                  <a:lnTo>
                    <a:pt x="328219" y="359492"/>
                  </a:lnTo>
                  <a:lnTo>
                    <a:pt x="290726" y="383332"/>
                  </a:lnTo>
                  <a:lnTo>
                    <a:pt x="248225" y="398525"/>
                  </a:lnTo>
                  <a:lnTo>
                    <a:pt x="201930" y="403859"/>
                  </a:lnTo>
                  <a:lnTo>
                    <a:pt x="155594" y="398525"/>
                  </a:lnTo>
                  <a:lnTo>
                    <a:pt x="113078" y="383332"/>
                  </a:lnTo>
                  <a:lnTo>
                    <a:pt x="75586" y="359492"/>
                  </a:lnTo>
                  <a:lnTo>
                    <a:pt x="44327" y="328219"/>
                  </a:lnTo>
                  <a:lnTo>
                    <a:pt x="20505" y="290726"/>
                  </a:lnTo>
                  <a:lnTo>
                    <a:pt x="5327" y="248225"/>
                  </a:lnTo>
                  <a:lnTo>
                    <a:pt x="0" y="201929"/>
                  </a:lnTo>
                  <a:close/>
                </a:path>
              </a:pathLst>
            </a:custGeom>
            <a:ln w="12700">
              <a:solidFill>
                <a:srgbClr val="41709C"/>
              </a:solidFill>
            </a:ln>
          </p:spPr>
          <p:txBody>
            <a:bodyPr wrap="square" lIns="0" tIns="0" rIns="0" bIns="0" rtlCol="0"/>
            <a:lstStyle/>
            <a:p>
              <a:endParaRPr/>
            </a:p>
          </p:txBody>
        </p:sp>
      </p:grpSp>
      <p:sp>
        <p:nvSpPr>
          <p:cNvPr id="14" name="object 14"/>
          <p:cNvSpPr txBox="1"/>
          <p:nvPr/>
        </p:nvSpPr>
        <p:spPr>
          <a:xfrm>
            <a:off x="7486015" y="813003"/>
            <a:ext cx="76835" cy="269240"/>
          </a:xfrm>
          <a:prstGeom prst="rect">
            <a:avLst/>
          </a:prstGeom>
        </p:spPr>
        <p:txBody>
          <a:bodyPr vert="horz" wrap="square" lIns="0" tIns="12065" rIns="0" bIns="0" rtlCol="0">
            <a:spAutoFit/>
          </a:bodyPr>
          <a:lstStyle/>
          <a:p>
            <a:pPr marL="12700">
              <a:lnSpc>
                <a:spcPct val="100000"/>
              </a:lnSpc>
              <a:spcBef>
                <a:spcPts val="95"/>
              </a:spcBef>
            </a:pPr>
            <a:r>
              <a:rPr sz="1600" spc="-5" dirty="0">
                <a:solidFill>
                  <a:srgbClr val="FFFFFF"/>
                </a:solidFill>
                <a:latin typeface="Calibri"/>
                <a:cs typeface="Calibri"/>
              </a:rPr>
              <a:t>I</a:t>
            </a:r>
            <a:endParaRPr sz="1600">
              <a:latin typeface="Calibri"/>
              <a:cs typeface="Calibri"/>
            </a:endParaRPr>
          </a:p>
        </p:txBody>
      </p:sp>
      <p:sp>
        <p:nvSpPr>
          <p:cNvPr id="15" name="object 15"/>
          <p:cNvSpPr/>
          <p:nvPr/>
        </p:nvSpPr>
        <p:spPr>
          <a:xfrm>
            <a:off x="6925056" y="1517650"/>
            <a:ext cx="326390" cy="755650"/>
          </a:xfrm>
          <a:custGeom>
            <a:avLst/>
            <a:gdLst/>
            <a:ahLst/>
            <a:cxnLst/>
            <a:rect l="l" t="t" r="r" b="b"/>
            <a:pathLst>
              <a:path w="326390" h="755650">
                <a:moveTo>
                  <a:pt x="326263" y="755269"/>
                </a:moveTo>
                <a:lnTo>
                  <a:pt x="262796" y="753129"/>
                </a:lnTo>
                <a:lnTo>
                  <a:pt x="210962" y="747299"/>
                </a:lnTo>
                <a:lnTo>
                  <a:pt x="176012" y="738659"/>
                </a:lnTo>
                <a:lnTo>
                  <a:pt x="163195" y="728091"/>
                </a:lnTo>
                <a:lnTo>
                  <a:pt x="163195" y="404876"/>
                </a:lnTo>
                <a:lnTo>
                  <a:pt x="150375" y="394307"/>
                </a:lnTo>
                <a:lnTo>
                  <a:pt x="115411" y="385667"/>
                </a:lnTo>
                <a:lnTo>
                  <a:pt x="63539" y="379837"/>
                </a:lnTo>
                <a:lnTo>
                  <a:pt x="0" y="377698"/>
                </a:lnTo>
                <a:lnTo>
                  <a:pt x="63539" y="375558"/>
                </a:lnTo>
                <a:lnTo>
                  <a:pt x="115411" y="369728"/>
                </a:lnTo>
                <a:lnTo>
                  <a:pt x="150375" y="361088"/>
                </a:lnTo>
                <a:lnTo>
                  <a:pt x="163195" y="350520"/>
                </a:lnTo>
                <a:lnTo>
                  <a:pt x="163195" y="27178"/>
                </a:lnTo>
                <a:lnTo>
                  <a:pt x="176012" y="16609"/>
                </a:lnTo>
                <a:lnTo>
                  <a:pt x="210962" y="7969"/>
                </a:lnTo>
                <a:lnTo>
                  <a:pt x="262796" y="2139"/>
                </a:lnTo>
                <a:lnTo>
                  <a:pt x="326263" y="0"/>
                </a:lnTo>
              </a:path>
            </a:pathLst>
          </a:custGeom>
          <a:ln w="6350">
            <a:solidFill>
              <a:srgbClr val="5B9BD4"/>
            </a:solidFill>
          </a:ln>
        </p:spPr>
        <p:txBody>
          <a:bodyPr wrap="square" lIns="0" tIns="0" rIns="0" bIns="0" rtlCol="0"/>
          <a:lstStyle/>
          <a:p>
            <a:endParaRPr/>
          </a:p>
        </p:txBody>
      </p:sp>
      <p:sp>
        <p:nvSpPr>
          <p:cNvPr id="16" name="object 16"/>
          <p:cNvSpPr txBox="1"/>
          <p:nvPr/>
        </p:nvSpPr>
        <p:spPr>
          <a:xfrm>
            <a:off x="1367408" y="7112"/>
            <a:ext cx="9457690" cy="756920"/>
          </a:xfrm>
          <a:prstGeom prst="rect">
            <a:avLst/>
          </a:prstGeom>
        </p:spPr>
        <p:txBody>
          <a:bodyPr vert="horz" wrap="square" lIns="0" tIns="12065" rIns="0" bIns="0" rtlCol="0">
            <a:spAutoFit/>
          </a:bodyPr>
          <a:lstStyle/>
          <a:p>
            <a:pPr marL="12700" marR="5080">
              <a:lnSpc>
                <a:spcPct val="100000"/>
              </a:lnSpc>
              <a:spcBef>
                <a:spcPts val="95"/>
              </a:spcBef>
            </a:pPr>
            <a:r>
              <a:rPr sz="1600" b="1" spc="-5" dirty="0">
                <a:latin typeface="Calibri"/>
                <a:cs typeface="Calibri"/>
              </a:rPr>
              <a:t>Пример</a:t>
            </a:r>
            <a:r>
              <a:rPr sz="1600" b="1" spc="50" dirty="0">
                <a:latin typeface="Calibri"/>
                <a:cs typeface="Calibri"/>
              </a:rPr>
              <a:t> </a:t>
            </a:r>
            <a:r>
              <a:rPr sz="1600" b="1" spc="-5" dirty="0">
                <a:latin typeface="Calibri"/>
                <a:cs typeface="Calibri"/>
              </a:rPr>
              <a:t>7.</a:t>
            </a:r>
            <a:r>
              <a:rPr sz="1600" b="1" spc="40" dirty="0">
                <a:latin typeface="Calibri"/>
                <a:cs typeface="Calibri"/>
              </a:rPr>
              <a:t> </a:t>
            </a:r>
            <a:r>
              <a:rPr sz="1600" spc="-10" dirty="0">
                <a:latin typeface="Calibri"/>
                <a:cs typeface="Calibri"/>
              </a:rPr>
              <a:t>Смесь</a:t>
            </a:r>
            <a:r>
              <a:rPr sz="1600" spc="50" dirty="0">
                <a:latin typeface="Calibri"/>
                <a:cs typeface="Calibri"/>
              </a:rPr>
              <a:t> </a:t>
            </a:r>
            <a:r>
              <a:rPr sz="1600" spc="-10" dirty="0">
                <a:latin typeface="Calibri"/>
                <a:cs typeface="Calibri"/>
              </a:rPr>
              <a:t>оксида</a:t>
            </a:r>
            <a:r>
              <a:rPr sz="1600" spc="35" dirty="0">
                <a:latin typeface="Calibri"/>
                <a:cs typeface="Calibri"/>
              </a:rPr>
              <a:t> </a:t>
            </a:r>
            <a:r>
              <a:rPr sz="1600" spc="-5" dirty="0">
                <a:latin typeface="Calibri"/>
                <a:cs typeface="Calibri"/>
              </a:rPr>
              <a:t>лития</a:t>
            </a:r>
            <a:r>
              <a:rPr sz="1600" spc="40" dirty="0">
                <a:latin typeface="Calibri"/>
                <a:cs typeface="Calibri"/>
              </a:rPr>
              <a:t> </a:t>
            </a:r>
            <a:r>
              <a:rPr sz="1600" spc="-5" dirty="0">
                <a:latin typeface="Calibri"/>
                <a:cs typeface="Calibri"/>
              </a:rPr>
              <a:t>и</a:t>
            </a:r>
            <a:r>
              <a:rPr sz="1600" spc="40" dirty="0">
                <a:latin typeface="Calibri"/>
                <a:cs typeface="Calibri"/>
              </a:rPr>
              <a:t> </a:t>
            </a:r>
            <a:r>
              <a:rPr sz="1600" spc="-5" dirty="0">
                <a:latin typeface="Calibri"/>
                <a:cs typeface="Calibri"/>
              </a:rPr>
              <a:t>нитрида</a:t>
            </a:r>
            <a:r>
              <a:rPr sz="1600" spc="25" dirty="0">
                <a:latin typeface="Calibri"/>
                <a:cs typeface="Calibri"/>
              </a:rPr>
              <a:t> </a:t>
            </a:r>
            <a:r>
              <a:rPr sz="1600" spc="-5" dirty="0">
                <a:latin typeface="Calibri"/>
                <a:cs typeface="Calibri"/>
              </a:rPr>
              <a:t>лития</a:t>
            </a:r>
            <a:r>
              <a:rPr sz="1600" spc="50" dirty="0">
                <a:latin typeface="Calibri"/>
                <a:cs typeface="Calibri"/>
              </a:rPr>
              <a:t> </a:t>
            </a:r>
            <a:r>
              <a:rPr sz="1600" spc="-5" dirty="0">
                <a:latin typeface="Calibri"/>
                <a:cs typeface="Calibri"/>
              </a:rPr>
              <a:t>с</a:t>
            </a:r>
            <a:r>
              <a:rPr sz="1600" spc="35" dirty="0">
                <a:latin typeface="Calibri"/>
                <a:cs typeface="Calibri"/>
              </a:rPr>
              <a:t> </a:t>
            </a:r>
            <a:r>
              <a:rPr sz="1600" spc="-10" dirty="0">
                <a:latin typeface="Calibri"/>
                <a:cs typeface="Calibri"/>
              </a:rPr>
              <a:t>массовой</a:t>
            </a:r>
            <a:r>
              <a:rPr sz="1600" spc="60" dirty="0">
                <a:latin typeface="Calibri"/>
                <a:cs typeface="Calibri"/>
              </a:rPr>
              <a:t> </a:t>
            </a:r>
            <a:r>
              <a:rPr sz="1600" spc="-15" dirty="0">
                <a:latin typeface="Calibri"/>
                <a:cs typeface="Calibri"/>
              </a:rPr>
              <a:t>долей</a:t>
            </a:r>
            <a:r>
              <a:rPr sz="1600" spc="45" dirty="0">
                <a:latin typeface="Calibri"/>
                <a:cs typeface="Calibri"/>
              </a:rPr>
              <a:t> </a:t>
            </a:r>
            <a:r>
              <a:rPr sz="1600" spc="-5" dirty="0">
                <a:latin typeface="Calibri"/>
                <a:cs typeface="Calibri"/>
              </a:rPr>
              <a:t>атомов</a:t>
            </a:r>
            <a:r>
              <a:rPr sz="1600" spc="45" dirty="0">
                <a:latin typeface="Calibri"/>
                <a:cs typeface="Calibri"/>
              </a:rPr>
              <a:t> </a:t>
            </a:r>
            <a:r>
              <a:rPr sz="1600" spc="-5" dirty="0">
                <a:latin typeface="Calibri"/>
                <a:cs typeface="Calibri"/>
              </a:rPr>
              <a:t>лития</a:t>
            </a:r>
            <a:r>
              <a:rPr sz="1600" spc="35" dirty="0">
                <a:latin typeface="Calibri"/>
                <a:cs typeface="Calibri"/>
              </a:rPr>
              <a:t> </a:t>
            </a:r>
            <a:r>
              <a:rPr sz="1600" spc="-10" dirty="0">
                <a:latin typeface="Calibri"/>
                <a:cs typeface="Calibri"/>
              </a:rPr>
              <a:t>56%,</a:t>
            </a:r>
            <a:r>
              <a:rPr sz="1600" spc="65" dirty="0">
                <a:latin typeface="Calibri"/>
                <a:cs typeface="Calibri"/>
              </a:rPr>
              <a:t> </a:t>
            </a:r>
            <a:r>
              <a:rPr sz="1600" spc="-5" dirty="0">
                <a:latin typeface="Calibri"/>
                <a:cs typeface="Calibri"/>
              </a:rPr>
              <a:t>растворили</a:t>
            </a:r>
            <a:r>
              <a:rPr sz="1600" spc="25" dirty="0">
                <a:latin typeface="Calibri"/>
                <a:cs typeface="Calibri"/>
              </a:rPr>
              <a:t> </a:t>
            </a:r>
            <a:r>
              <a:rPr sz="1600" spc="-5" dirty="0">
                <a:latin typeface="Calibri"/>
                <a:cs typeface="Calibri"/>
              </a:rPr>
              <a:t>в</a:t>
            </a:r>
            <a:r>
              <a:rPr sz="1600" spc="35" dirty="0">
                <a:latin typeface="Calibri"/>
                <a:cs typeface="Calibri"/>
              </a:rPr>
              <a:t> </a:t>
            </a:r>
            <a:r>
              <a:rPr sz="1600" spc="-10" dirty="0">
                <a:latin typeface="Calibri"/>
                <a:cs typeface="Calibri"/>
              </a:rPr>
              <a:t>365</a:t>
            </a:r>
            <a:r>
              <a:rPr sz="1600" spc="55" dirty="0">
                <a:latin typeface="Calibri"/>
                <a:cs typeface="Calibri"/>
              </a:rPr>
              <a:t> </a:t>
            </a:r>
            <a:r>
              <a:rPr sz="1600" spc="-5" dirty="0">
                <a:latin typeface="Calibri"/>
                <a:cs typeface="Calibri"/>
              </a:rPr>
              <a:t>г </a:t>
            </a:r>
            <a:r>
              <a:rPr sz="1600" dirty="0">
                <a:latin typeface="Calibri"/>
                <a:cs typeface="Calibri"/>
              </a:rPr>
              <a:t> </a:t>
            </a:r>
            <a:r>
              <a:rPr sz="1600" spc="-10" dirty="0">
                <a:latin typeface="Calibri"/>
                <a:cs typeface="Calibri"/>
              </a:rPr>
              <a:t>20%</a:t>
            </a:r>
            <a:r>
              <a:rPr sz="1600" spc="25" dirty="0">
                <a:latin typeface="Calibri"/>
                <a:cs typeface="Calibri"/>
              </a:rPr>
              <a:t> </a:t>
            </a:r>
            <a:r>
              <a:rPr sz="1600" spc="-10" dirty="0">
                <a:latin typeface="Calibri"/>
                <a:cs typeface="Calibri"/>
              </a:rPr>
              <a:t>соляной</a:t>
            </a:r>
            <a:r>
              <a:rPr sz="1600" spc="25" dirty="0">
                <a:latin typeface="Calibri"/>
                <a:cs typeface="Calibri"/>
              </a:rPr>
              <a:t> </a:t>
            </a:r>
            <a:r>
              <a:rPr sz="1600" spc="-5" dirty="0">
                <a:latin typeface="Calibri"/>
                <a:cs typeface="Calibri"/>
              </a:rPr>
              <a:t>кислоты,</a:t>
            </a:r>
            <a:r>
              <a:rPr sz="1600" spc="10" dirty="0">
                <a:latin typeface="Calibri"/>
                <a:cs typeface="Calibri"/>
              </a:rPr>
              <a:t> </a:t>
            </a:r>
            <a:r>
              <a:rPr sz="1600" spc="-10" dirty="0">
                <a:latin typeface="Calibri"/>
                <a:cs typeface="Calibri"/>
              </a:rPr>
              <a:t>причём</a:t>
            </a:r>
            <a:r>
              <a:rPr sz="1600" spc="35" dirty="0">
                <a:latin typeface="Calibri"/>
                <a:cs typeface="Calibri"/>
              </a:rPr>
              <a:t> </a:t>
            </a:r>
            <a:r>
              <a:rPr sz="1600" spc="-5" dirty="0">
                <a:latin typeface="Calibri"/>
                <a:cs typeface="Calibri"/>
              </a:rPr>
              <a:t>все</a:t>
            </a:r>
            <a:r>
              <a:rPr sz="1600" spc="15" dirty="0">
                <a:latin typeface="Calibri"/>
                <a:cs typeface="Calibri"/>
              </a:rPr>
              <a:t> </a:t>
            </a:r>
            <a:r>
              <a:rPr sz="1600" spc="-5" dirty="0">
                <a:latin typeface="Calibri"/>
                <a:cs typeface="Calibri"/>
              </a:rPr>
              <a:t>вещества</a:t>
            </a:r>
            <a:r>
              <a:rPr sz="1600" spc="10" dirty="0">
                <a:latin typeface="Calibri"/>
                <a:cs typeface="Calibri"/>
              </a:rPr>
              <a:t> </a:t>
            </a:r>
            <a:r>
              <a:rPr sz="1600" spc="-10" dirty="0">
                <a:latin typeface="Calibri"/>
                <a:cs typeface="Calibri"/>
              </a:rPr>
              <a:t>полностью</a:t>
            </a:r>
            <a:r>
              <a:rPr sz="1600" spc="25" dirty="0">
                <a:latin typeface="Calibri"/>
                <a:cs typeface="Calibri"/>
              </a:rPr>
              <a:t> </a:t>
            </a:r>
            <a:r>
              <a:rPr sz="1600" spc="-5" dirty="0">
                <a:latin typeface="Calibri"/>
                <a:cs typeface="Calibri"/>
              </a:rPr>
              <a:t>прореагировали.</a:t>
            </a:r>
            <a:r>
              <a:rPr sz="1600" spc="5" dirty="0">
                <a:latin typeface="Calibri"/>
                <a:cs typeface="Calibri"/>
              </a:rPr>
              <a:t> </a:t>
            </a:r>
            <a:r>
              <a:rPr sz="1600" spc="-10" dirty="0">
                <a:latin typeface="Calibri"/>
                <a:cs typeface="Calibri"/>
              </a:rPr>
              <a:t>Затем</a:t>
            </a:r>
            <a:r>
              <a:rPr sz="1600" spc="30" dirty="0">
                <a:latin typeface="Calibri"/>
                <a:cs typeface="Calibri"/>
              </a:rPr>
              <a:t> </a:t>
            </a:r>
            <a:r>
              <a:rPr sz="1600" spc="-5" dirty="0">
                <a:latin typeface="Calibri"/>
                <a:cs typeface="Calibri"/>
              </a:rPr>
              <a:t>к </a:t>
            </a:r>
            <a:r>
              <a:rPr sz="1600" spc="-10" dirty="0">
                <a:latin typeface="Calibri"/>
                <a:cs typeface="Calibri"/>
              </a:rPr>
              <a:t>образовавшемуся</a:t>
            </a:r>
            <a:r>
              <a:rPr sz="1600" spc="45" dirty="0">
                <a:latin typeface="Calibri"/>
                <a:cs typeface="Calibri"/>
              </a:rPr>
              <a:t> </a:t>
            </a:r>
            <a:r>
              <a:rPr sz="1600" spc="-5" dirty="0">
                <a:latin typeface="Calibri"/>
                <a:cs typeface="Calibri"/>
              </a:rPr>
              <a:t>раствору </a:t>
            </a:r>
            <a:r>
              <a:rPr sz="1600" spc="-345" dirty="0">
                <a:latin typeface="Calibri"/>
                <a:cs typeface="Calibri"/>
              </a:rPr>
              <a:t> </a:t>
            </a:r>
            <a:r>
              <a:rPr sz="1600" spc="-10" dirty="0">
                <a:latin typeface="Calibri"/>
                <a:cs typeface="Calibri"/>
              </a:rPr>
              <a:t>добавили 410</a:t>
            </a:r>
            <a:r>
              <a:rPr sz="1600" spc="20" dirty="0">
                <a:latin typeface="Calibri"/>
                <a:cs typeface="Calibri"/>
              </a:rPr>
              <a:t> </a:t>
            </a:r>
            <a:r>
              <a:rPr sz="1600" spc="-5" dirty="0">
                <a:latin typeface="Calibri"/>
                <a:cs typeface="Calibri"/>
              </a:rPr>
              <a:t>г </a:t>
            </a:r>
            <a:r>
              <a:rPr sz="1600" spc="-10" dirty="0">
                <a:latin typeface="Calibri"/>
                <a:cs typeface="Calibri"/>
              </a:rPr>
              <a:t>20%</a:t>
            </a:r>
            <a:r>
              <a:rPr sz="1600" spc="35" dirty="0">
                <a:latin typeface="Calibri"/>
                <a:cs typeface="Calibri"/>
              </a:rPr>
              <a:t> </a:t>
            </a:r>
            <a:r>
              <a:rPr sz="1600" spc="-5" dirty="0">
                <a:latin typeface="Calibri"/>
                <a:cs typeface="Calibri"/>
              </a:rPr>
              <a:t>раствора</a:t>
            </a:r>
            <a:r>
              <a:rPr sz="1600" dirty="0">
                <a:latin typeface="Calibri"/>
                <a:cs typeface="Calibri"/>
              </a:rPr>
              <a:t> </a:t>
            </a:r>
            <a:r>
              <a:rPr sz="1600" spc="-5" dirty="0">
                <a:latin typeface="Calibri"/>
                <a:cs typeface="Calibri"/>
              </a:rPr>
              <a:t>фосфата натрия. Найдите</a:t>
            </a:r>
            <a:r>
              <a:rPr sz="1600" spc="5" dirty="0">
                <a:latin typeface="Calibri"/>
                <a:cs typeface="Calibri"/>
              </a:rPr>
              <a:t> </a:t>
            </a:r>
            <a:r>
              <a:rPr sz="1600" spc="-10" dirty="0">
                <a:latin typeface="Calibri"/>
                <a:cs typeface="Calibri"/>
              </a:rPr>
              <a:t>массовую</a:t>
            </a:r>
            <a:r>
              <a:rPr sz="1600" spc="30" dirty="0">
                <a:latin typeface="Calibri"/>
                <a:cs typeface="Calibri"/>
              </a:rPr>
              <a:t> </a:t>
            </a:r>
            <a:r>
              <a:rPr sz="1600" spc="-15" dirty="0">
                <a:latin typeface="Calibri"/>
                <a:cs typeface="Calibri"/>
              </a:rPr>
              <a:t>долю</a:t>
            </a:r>
            <a:r>
              <a:rPr sz="1600" spc="-10" dirty="0">
                <a:latin typeface="Calibri"/>
                <a:cs typeface="Calibri"/>
              </a:rPr>
              <a:t> хлорида</a:t>
            </a:r>
            <a:r>
              <a:rPr sz="1600" dirty="0">
                <a:latin typeface="Calibri"/>
                <a:cs typeface="Calibri"/>
              </a:rPr>
              <a:t> </a:t>
            </a:r>
            <a:r>
              <a:rPr sz="1600" spc="-5" dirty="0">
                <a:latin typeface="Calibri"/>
                <a:cs typeface="Calibri"/>
              </a:rPr>
              <a:t>натрия</a:t>
            </a:r>
            <a:r>
              <a:rPr sz="1600" spc="-15" dirty="0">
                <a:latin typeface="Calibri"/>
                <a:cs typeface="Calibri"/>
              </a:rPr>
              <a:t> </a:t>
            </a:r>
            <a:r>
              <a:rPr sz="1600" spc="-5" dirty="0">
                <a:latin typeface="Calibri"/>
                <a:cs typeface="Calibri"/>
              </a:rPr>
              <a:t>в</a:t>
            </a:r>
            <a:r>
              <a:rPr sz="1600" dirty="0">
                <a:latin typeface="Calibri"/>
                <a:cs typeface="Calibri"/>
              </a:rPr>
              <a:t> </a:t>
            </a:r>
            <a:r>
              <a:rPr sz="1600" spc="-10" dirty="0">
                <a:latin typeface="Calibri"/>
                <a:cs typeface="Calibri"/>
              </a:rPr>
              <a:t>конечном</a:t>
            </a:r>
            <a:endParaRPr sz="1600">
              <a:latin typeface="Calibri"/>
              <a:cs typeface="Calibri"/>
            </a:endParaRPr>
          </a:p>
        </p:txBody>
      </p:sp>
      <p:sp>
        <p:nvSpPr>
          <p:cNvPr id="18" name="object 18"/>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67</a:t>
            </a:fld>
            <a:endParaRPr dirty="0"/>
          </a:p>
        </p:txBody>
      </p:sp>
      <p:sp>
        <p:nvSpPr>
          <p:cNvPr id="17" name="object 17"/>
          <p:cNvSpPr txBox="1"/>
          <p:nvPr/>
        </p:nvSpPr>
        <p:spPr>
          <a:xfrm>
            <a:off x="1367408" y="738631"/>
            <a:ext cx="856615" cy="269240"/>
          </a:xfrm>
          <a:prstGeom prst="rect">
            <a:avLst/>
          </a:prstGeom>
        </p:spPr>
        <p:txBody>
          <a:bodyPr vert="horz" wrap="square" lIns="0" tIns="12065" rIns="0" bIns="0" rtlCol="0">
            <a:spAutoFit/>
          </a:bodyPr>
          <a:lstStyle/>
          <a:p>
            <a:pPr marL="12700">
              <a:lnSpc>
                <a:spcPct val="100000"/>
              </a:lnSpc>
              <a:spcBef>
                <a:spcPts val="95"/>
              </a:spcBef>
            </a:pPr>
            <a:r>
              <a:rPr sz="1600" spc="-10" dirty="0">
                <a:latin typeface="Calibri"/>
                <a:cs typeface="Calibri"/>
              </a:rPr>
              <a:t>р</a:t>
            </a:r>
            <a:r>
              <a:rPr sz="1600" spc="-5" dirty="0">
                <a:latin typeface="Calibri"/>
                <a:cs typeface="Calibri"/>
              </a:rPr>
              <a:t>аст</a:t>
            </a:r>
            <a:r>
              <a:rPr sz="1600" dirty="0">
                <a:latin typeface="Calibri"/>
                <a:cs typeface="Calibri"/>
              </a:rPr>
              <a:t>в</a:t>
            </a:r>
            <a:r>
              <a:rPr sz="1600" spc="-10" dirty="0">
                <a:latin typeface="Calibri"/>
                <a:cs typeface="Calibri"/>
              </a:rPr>
              <a:t>оре.</a:t>
            </a:r>
            <a:endParaRPr sz="1600">
              <a:latin typeface="Calibri"/>
              <a:cs typeface="Calibri"/>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367408" y="1807590"/>
            <a:ext cx="4763135" cy="756920"/>
          </a:xfrm>
          <a:prstGeom prst="rect">
            <a:avLst/>
          </a:prstGeom>
        </p:spPr>
        <p:txBody>
          <a:bodyPr vert="horz" wrap="square" lIns="0" tIns="12700" rIns="0" bIns="0" rtlCol="0">
            <a:spAutoFit/>
          </a:bodyPr>
          <a:lstStyle/>
          <a:p>
            <a:pPr marL="12700">
              <a:lnSpc>
                <a:spcPct val="100000"/>
              </a:lnSpc>
              <a:spcBef>
                <a:spcPts val="100"/>
              </a:spcBef>
            </a:pPr>
            <a:r>
              <a:rPr sz="2400" dirty="0">
                <a:latin typeface="Times New Roman"/>
                <a:cs typeface="Times New Roman"/>
              </a:rPr>
              <a:t>1)</a:t>
            </a:r>
            <a:r>
              <a:rPr sz="2400" spc="-30" dirty="0">
                <a:latin typeface="Times New Roman"/>
                <a:cs typeface="Times New Roman"/>
              </a:rPr>
              <a:t> </a:t>
            </a:r>
            <a:r>
              <a:rPr sz="2400" i="1" spc="-25" dirty="0">
                <a:latin typeface="Times New Roman"/>
                <a:cs typeface="Times New Roman"/>
              </a:rPr>
              <a:t>Количество</a:t>
            </a:r>
            <a:r>
              <a:rPr sz="2400" i="1" spc="-5" dirty="0">
                <a:latin typeface="Times New Roman"/>
                <a:cs typeface="Times New Roman"/>
              </a:rPr>
              <a:t> </a:t>
            </a:r>
            <a:r>
              <a:rPr sz="2400" i="1" dirty="0">
                <a:latin typeface="Times New Roman"/>
                <a:cs typeface="Times New Roman"/>
              </a:rPr>
              <a:t>вещества</a:t>
            </a:r>
            <a:r>
              <a:rPr sz="2400" i="1" spc="-50" dirty="0">
                <a:latin typeface="Times New Roman"/>
                <a:cs typeface="Times New Roman"/>
              </a:rPr>
              <a:t> </a:t>
            </a:r>
            <a:r>
              <a:rPr sz="2400" i="1" spc="-5" dirty="0">
                <a:latin typeface="Times New Roman"/>
                <a:cs typeface="Times New Roman"/>
              </a:rPr>
              <a:t>реагентов:</a:t>
            </a:r>
            <a:endParaRPr sz="2400">
              <a:latin typeface="Times New Roman"/>
              <a:cs typeface="Times New Roman"/>
            </a:endParaRPr>
          </a:p>
          <a:p>
            <a:pPr marL="241300">
              <a:lnSpc>
                <a:spcPct val="100000"/>
              </a:lnSpc>
            </a:pPr>
            <a:r>
              <a:rPr sz="2400" dirty="0">
                <a:latin typeface="Times New Roman"/>
                <a:cs typeface="Times New Roman"/>
              </a:rPr>
              <a:t>а)</a:t>
            </a:r>
            <a:r>
              <a:rPr sz="2400" spc="-15" dirty="0">
                <a:latin typeface="Times New Roman"/>
                <a:cs typeface="Times New Roman"/>
              </a:rPr>
              <a:t> </a:t>
            </a:r>
            <a:r>
              <a:rPr sz="2400" spc="-5" dirty="0">
                <a:latin typeface="Times New Roman"/>
                <a:cs typeface="Times New Roman"/>
              </a:rPr>
              <a:t>m(HCl)</a:t>
            </a:r>
            <a:r>
              <a:rPr sz="2400" dirty="0">
                <a:latin typeface="Times New Roman"/>
                <a:cs typeface="Times New Roman"/>
              </a:rPr>
              <a:t> =</a:t>
            </a:r>
            <a:r>
              <a:rPr sz="2400" spc="-10" dirty="0">
                <a:latin typeface="Times New Roman"/>
                <a:cs typeface="Times New Roman"/>
              </a:rPr>
              <a:t> </a:t>
            </a:r>
            <a:r>
              <a:rPr sz="2400" dirty="0">
                <a:latin typeface="Times New Roman"/>
                <a:cs typeface="Times New Roman"/>
              </a:rPr>
              <a:t>0,2·365</a:t>
            </a:r>
            <a:r>
              <a:rPr sz="2400" spc="-25" dirty="0">
                <a:latin typeface="Times New Roman"/>
                <a:cs typeface="Times New Roman"/>
              </a:rPr>
              <a:t> </a:t>
            </a:r>
            <a:r>
              <a:rPr sz="2400" dirty="0">
                <a:latin typeface="Times New Roman"/>
                <a:cs typeface="Times New Roman"/>
              </a:rPr>
              <a:t>=</a:t>
            </a:r>
            <a:r>
              <a:rPr sz="2400" spc="-10" dirty="0">
                <a:latin typeface="Times New Roman"/>
                <a:cs typeface="Times New Roman"/>
              </a:rPr>
              <a:t> </a:t>
            </a:r>
            <a:r>
              <a:rPr sz="2400" dirty="0">
                <a:latin typeface="Times New Roman"/>
                <a:cs typeface="Times New Roman"/>
              </a:rPr>
              <a:t>73</a:t>
            </a:r>
            <a:r>
              <a:rPr sz="2400" spc="-10" dirty="0">
                <a:latin typeface="Times New Roman"/>
                <a:cs typeface="Times New Roman"/>
              </a:rPr>
              <a:t> </a:t>
            </a:r>
            <a:r>
              <a:rPr sz="2400" dirty="0">
                <a:latin typeface="Times New Roman"/>
                <a:cs typeface="Times New Roman"/>
              </a:rPr>
              <a:t>г</a:t>
            </a:r>
            <a:endParaRPr sz="2400">
              <a:latin typeface="Times New Roman"/>
              <a:cs typeface="Times New Roman"/>
            </a:endParaRPr>
          </a:p>
        </p:txBody>
      </p:sp>
      <p:sp>
        <p:nvSpPr>
          <p:cNvPr id="3" name="object 3"/>
          <p:cNvSpPr txBox="1"/>
          <p:nvPr/>
        </p:nvSpPr>
        <p:spPr>
          <a:xfrm>
            <a:off x="1570608" y="2539060"/>
            <a:ext cx="7471409" cy="1123315"/>
          </a:xfrm>
          <a:prstGeom prst="rect">
            <a:avLst/>
          </a:prstGeom>
        </p:spPr>
        <p:txBody>
          <a:bodyPr vert="horz" wrap="square" lIns="0" tIns="12700" rIns="0" bIns="0" rtlCol="0">
            <a:spAutoFit/>
          </a:bodyPr>
          <a:lstStyle/>
          <a:p>
            <a:pPr marL="266700">
              <a:lnSpc>
                <a:spcPct val="100000"/>
              </a:lnSpc>
              <a:spcBef>
                <a:spcPts val="100"/>
              </a:spcBef>
            </a:pPr>
            <a:r>
              <a:rPr sz="2400" spc="-5" dirty="0">
                <a:latin typeface="Times New Roman"/>
                <a:cs typeface="Times New Roman"/>
              </a:rPr>
              <a:t>M(HCl) </a:t>
            </a:r>
            <a:r>
              <a:rPr sz="2400" dirty="0">
                <a:latin typeface="Times New Roman"/>
                <a:cs typeface="Times New Roman"/>
              </a:rPr>
              <a:t>=</a:t>
            </a:r>
            <a:r>
              <a:rPr sz="2400" spc="-10" dirty="0">
                <a:latin typeface="Times New Roman"/>
                <a:cs typeface="Times New Roman"/>
              </a:rPr>
              <a:t> </a:t>
            </a:r>
            <a:r>
              <a:rPr sz="2400" dirty="0">
                <a:latin typeface="Times New Roman"/>
                <a:cs typeface="Times New Roman"/>
              </a:rPr>
              <a:t>36,5 </a:t>
            </a:r>
            <a:r>
              <a:rPr sz="2400" spc="-10" dirty="0">
                <a:latin typeface="Times New Roman"/>
                <a:cs typeface="Times New Roman"/>
              </a:rPr>
              <a:t>г/моль,</a:t>
            </a:r>
            <a:r>
              <a:rPr sz="2400" spc="5" dirty="0">
                <a:latin typeface="Times New Roman"/>
                <a:cs typeface="Times New Roman"/>
              </a:rPr>
              <a:t> </a:t>
            </a:r>
            <a:r>
              <a:rPr sz="2400" spc="-5" dirty="0">
                <a:latin typeface="Times New Roman"/>
                <a:cs typeface="Times New Roman"/>
              </a:rPr>
              <a:t>n(HCl)</a:t>
            </a:r>
            <a:r>
              <a:rPr sz="2400" dirty="0">
                <a:latin typeface="Times New Roman"/>
                <a:cs typeface="Times New Roman"/>
              </a:rPr>
              <a:t> =</a:t>
            </a:r>
            <a:r>
              <a:rPr sz="2400" spc="-10" dirty="0">
                <a:latin typeface="Times New Roman"/>
                <a:cs typeface="Times New Roman"/>
              </a:rPr>
              <a:t> </a:t>
            </a:r>
            <a:r>
              <a:rPr sz="2400" dirty="0">
                <a:latin typeface="Times New Roman"/>
                <a:cs typeface="Times New Roman"/>
              </a:rPr>
              <a:t>73/36,5</a:t>
            </a:r>
            <a:r>
              <a:rPr sz="2400" spc="-15" dirty="0">
                <a:latin typeface="Times New Roman"/>
                <a:cs typeface="Times New Roman"/>
              </a:rPr>
              <a:t> </a:t>
            </a:r>
            <a:r>
              <a:rPr sz="2400" dirty="0">
                <a:latin typeface="Times New Roman"/>
                <a:cs typeface="Times New Roman"/>
              </a:rPr>
              <a:t>=</a:t>
            </a:r>
            <a:r>
              <a:rPr sz="2400" spc="-5" dirty="0">
                <a:latin typeface="Times New Roman"/>
                <a:cs typeface="Times New Roman"/>
              </a:rPr>
              <a:t> </a:t>
            </a:r>
            <a:r>
              <a:rPr sz="2400" dirty="0">
                <a:latin typeface="Times New Roman"/>
                <a:cs typeface="Times New Roman"/>
              </a:rPr>
              <a:t>2 </a:t>
            </a:r>
            <a:r>
              <a:rPr sz="2400" spc="-15" dirty="0">
                <a:latin typeface="Times New Roman"/>
                <a:cs typeface="Times New Roman"/>
              </a:rPr>
              <a:t>моль</a:t>
            </a:r>
            <a:endParaRPr sz="2400">
              <a:latin typeface="Times New Roman"/>
              <a:cs typeface="Times New Roman"/>
            </a:endParaRPr>
          </a:p>
          <a:p>
            <a:pPr marL="38100">
              <a:lnSpc>
                <a:spcPct val="100000"/>
              </a:lnSpc>
            </a:pPr>
            <a:r>
              <a:rPr sz="2400" dirty="0">
                <a:latin typeface="Times New Roman"/>
                <a:cs typeface="Times New Roman"/>
              </a:rPr>
              <a:t>б)</a:t>
            </a:r>
            <a:r>
              <a:rPr sz="2400" spc="-5" dirty="0">
                <a:latin typeface="Times New Roman"/>
                <a:cs typeface="Times New Roman"/>
              </a:rPr>
              <a:t> m(Na</a:t>
            </a:r>
            <a:r>
              <a:rPr sz="2400" spc="-7" baseline="-20833" dirty="0">
                <a:latin typeface="Times New Roman"/>
                <a:cs typeface="Times New Roman"/>
              </a:rPr>
              <a:t>3</a:t>
            </a:r>
            <a:r>
              <a:rPr sz="2400" spc="-5" dirty="0">
                <a:latin typeface="Times New Roman"/>
                <a:cs typeface="Times New Roman"/>
              </a:rPr>
              <a:t>PO</a:t>
            </a:r>
            <a:r>
              <a:rPr sz="2400" spc="-7" baseline="-20833" dirty="0">
                <a:latin typeface="Times New Roman"/>
                <a:cs typeface="Times New Roman"/>
              </a:rPr>
              <a:t>4</a:t>
            </a:r>
            <a:r>
              <a:rPr sz="2400" spc="-5" dirty="0">
                <a:latin typeface="Times New Roman"/>
                <a:cs typeface="Times New Roman"/>
              </a:rPr>
              <a:t>)</a:t>
            </a:r>
            <a:r>
              <a:rPr sz="2400" dirty="0">
                <a:latin typeface="Times New Roman"/>
                <a:cs typeface="Times New Roman"/>
              </a:rPr>
              <a:t> =</a:t>
            </a:r>
            <a:r>
              <a:rPr sz="2400" spc="-10" dirty="0">
                <a:latin typeface="Times New Roman"/>
                <a:cs typeface="Times New Roman"/>
              </a:rPr>
              <a:t> </a:t>
            </a:r>
            <a:r>
              <a:rPr sz="2400" dirty="0">
                <a:latin typeface="Times New Roman"/>
                <a:cs typeface="Times New Roman"/>
              </a:rPr>
              <a:t>0,2·410</a:t>
            </a:r>
            <a:r>
              <a:rPr sz="2400" spc="-20" dirty="0">
                <a:latin typeface="Times New Roman"/>
                <a:cs typeface="Times New Roman"/>
              </a:rPr>
              <a:t> </a:t>
            </a:r>
            <a:r>
              <a:rPr sz="2400" dirty="0">
                <a:latin typeface="Times New Roman"/>
                <a:cs typeface="Times New Roman"/>
              </a:rPr>
              <a:t>=</a:t>
            </a:r>
            <a:r>
              <a:rPr sz="2400" spc="-10" dirty="0">
                <a:latin typeface="Times New Roman"/>
                <a:cs typeface="Times New Roman"/>
              </a:rPr>
              <a:t> </a:t>
            </a:r>
            <a:r>
              <a:rPr sz="2400" dirty="0">
                <a:latin typeface="Times New Roman"/>
                <a:cs typeface="Times New Roman"/>
              </a:rPr>
              <a:t>82</a:t>
            </a:r>
            <a:r>
              <a:rPr sz="2400" spc="-10" dirty="0">
                <a:latin typeface="Times New Roman"/>
                <a:cs typeface="Times New Roman"/>
              </a:rPr>
              <a:t> </a:t>
            </a:r>
            <a:r>
              <a:rPr sz="2400" dirty="0">
                <a:latin typeface="Times New Roman"/>
                <a:cs typeface="Times New Roman"/>
              </a:rPr>
              <a:t>г</a:t>
            </a:r>
            <a:endParaRPr sz="2400">
              <a:latin typeface="Times New Roman"/>
              <a:cs typeface="Times New Roman"/>
            </a:endParaRPr>
          </a:p>
          <a:p>
            <a:pPr marL="266065">
              <a:lnSpc>
                <a:spcPct val="100000"/>
              </a:lnSpc>
            </a:pPr>
            <a:r>
              <a:rPr sz="2400" spc="-5" dirty="0">
                <a:latin typeface="Times New Roman"/>
                <a:cs typeface="Times New Roman"/>
              </a:rPr>
              <a:t>M(Na</a:t>
            </a:r>
            <a:r>
              <a:rPr sz="2400" spc="-7" baseline="-20833" dirty="0">
                <a:latin typeface="Times New Roman"/>
                <a:cs typeface="Times New Roman"/>
              </a:rPr>
              <a:t>3</a:t>
            </a:r>
            <a:r>
              <a:rPr sz="2400" spc="-5" dirty="0">
                <a:latin typeface="Times New Roman"/>
                <a:cs typeface="Times New Roman"/>
              </a:rPr>
              <a:t>PO</a:t>
            </a:r>
            <a:r>
              <a:rPr sz="2400" spc="-7" baseline="-20833" dirty="0">
                <a:latin typeface="Times New Roman"/>
                <a:cs typeface="Times New Roman"/>
              </a:rPr>
              <a:t>4</a:t>
            </a:r>
            <a:r>
              <a:rPr sz="2400" spc="-5" dirty="0">
                <a:latin typeface="Times New Roman"/>
                <a:cs typeface="Times New Roman"/>
              </a:rPr>
              <a:t>) </a:t>
            </a:r>
            <a:r>
              <a:rPr sz="2400" dirty="0">
                <a:latin typeface="Times New Roman"/>
                <a:cs typeface="Times New Roman"/>
              </a:rPr>
              <a:t>= 164 </a:t>
            </a:r>
            <a:r>
              <a:rPr sz="2400" spc="-10" dirty="0">
                <a:latin typeface="Times New Roman"/>
                <a:cs typeface="Times New Roman"/>
              </a:rPr>
              <a:t>г/моль,</a:t>
            </a:r>
            <a:r>
              <a:rPr sz="2400" spc="15" dirty="0">
                <a:latin typeface="Times New Roman"/>
                <a:cs typeface="Times New Roman"/>
              </a:rPr>
              <a:t> </a:t>
            </a:r>
            <a:r>
              <a:rPr sz="2400" spc="-5" dirty="0">
                <a:latin typeface="Times New Roman"/>
                <a:cs typeface="Times New Roman"/>
              </a:rPr>
              <a:t>n(Na</a:t>
            </a:r>
            <a:r>
              <a:rPr sz="2400" spc="-7" baseline="-20833" dirty="0">
                <a:latin typeface="Times New Roman"/>
                <a:cs typeface="Times New Roman"/>
              </a:rPr>
              <a:t>3</a:t>
            </a:r>
            <a:r>
              <a:rPr sz="2400" spc="-5" dirty="0">
                <a:latin typeface="Times New Roman"/>
                <a:cs typeface="Times New Roman"/>
              </a:rPr>
              <a:t>PO</a:t>
            </a:r>
            <a:r>
              <a:rPr sz="2400" spc="-7" baseline="-20833" dirty="0">
                <a:latin typeface="Times New Roman"/>
                <a:cs typeface="Times New Roman"/>
              </a:rPr>
              <a:t>4</a:t>
            </a:r>
            <a:r>
              <a:rPr sz="2400" spc="-5" dirty="0">
                <a:latin typeface="Times New Roman"/>
                <a:cs typeface="Times New Roman"/>
              </a:rPr>
              <a:t>)</a:t>
            </a:r>
            <a:r>
              <a:rPr sz="2400" dirty="0">
                <a:latin typeface="Times New Roman"/>
                <a:cs typeface="Times New Roman"/>
              </a:rPr>
              <a:t> =</a:t>
            </a:r>
            <a:r>
              <a:rPr sz="2400" spc="-10" dirty="0">
                <a:latin typeface="Times New Roman"/>
                <a:cs typeface="Times New Roman"/>
              </a:rPr>
              <a:t> </a:t>
            </a:r>
            <a:r>
              <a:rPr sz="2400" dirty="0">
                <a:latin typeface="Times New Roman"/>
                <a:cs typeface="Times New Roman"/>
              </a:rPr>
              <a:t>82/164 = 0,5 </a:t>
            </a:r>
            <a:r>
              <a:rPr sz="2400" spc="-15" dirty="0">
                <a:latin typeface="Times New Roman"/>
                <a:cs typeface="Times New Roman"/>
              </a:rPr>
              <a:t>моль</a:t>
            </a:r>
            <a:endParaRPr sz="2400">
              <a:latin typeface="Times New Roman"/>
              <a:cs typeface="Times New Roman"/>
            </a:endParaRPr>
          </a:p>
        </p:txBody>
      </p:sp>
      <p:sp>
        <p:nvSpPr>
          <p:cNvPr id="4" name="object 4"/>
          <p:cNvSpPr txBox="1"/>
          <p:nvPr/>
        </p:nvSpPr>
        <p:spPr>
          <a:xfrm>
            <a:off x="1492377" y="1071117"/>
            <a:ext cx="1575435" cy="391160"/>
          </a:xfrm>
          <a:prstGeom prst="rect">
            <a:avLst/>
          </a:prstGeom>
        </p:spPr>
        <p:txBody>
          <a:bodyPr vert="horz" wrap="square" lIns="0" tIns="12700" rIns="0" bIns="0" rtlCol="0">
            <a:spAutoFit/>
          </a:bodyPr>
          <a:lstStyle/>
          <a:p>
            <a:pPr marL="12700">
              <a:lnSpc>
                <a:spcPct val="100000"/>
              </a:lnSpc>
              <a:spcBef>
                <a:spcPts val="100"/>
              </a:spcBef>
            </a:pPr>
            <a:r>
              <a:rPr sz="2400" b="1" dirty="0">
                <a:latin typeface="Times New Roman"/>
                <a:cs typeface="Times New Roman"/>
              </a:rPr>
              <a:t>Д)</a:t>
            </a:r>
            <a:r>
              <a:rPr sz="2400" b="1" spc="-80" dirty="0">
                <a:latin typeface="Times New Roman"/>
                <a:cs typeface="Times New Roman"/>
              </a:rPr>
              <a:t> </a:t>
            </a:r>
            <a:r>
              <a:rPr sz="2400" b="1" spc="-10" dirty="0">
                <a:latin typeface="Times New Roman"/>
                <a:cs typeface="Times New Roman"/>
              </a:rPr>
              <a:t>Расчёты</a:t>
            </a:r>
            <a:endParaRPr sz="2400">
              <a:latin typeface="Times New Roman"/>
              <a:cs typeface="Times New Roman"/>
            </a:endParaRPr>
          </a:p>
        </p:txBody>
      </p:sp>
      <p:grpSp>
        <p:nvGrpSpPr>
          <p:cNvPr id="5" name="object 5"/>
          <p:cNvGrpSpPr/>
          <p:nvPr/>
        </p:nvGrpSpPr>
        <p:grpSpPr>
          <a:xfrm>
            <a:off x="6607682" y="1392047"/>
            <a:ext cx="417195" cy="419100"/>
            <a:chOff x="6607682" y="1392047"/>
            <a:chExt cx="417195" cy="419100"/>
          </a:xfrm>
        </p:grpSpPr>
        <p:sp>
          <p:nvSpPr>
            <p:cNvPr id="6" name="object 6"/>
            <p:cNvSpPr/>
            <p:nvPr/>
          </p:nvSpPr>
          <p:spPr>
            <a:xfrm>
              <a:off x="6614032" y="1398397"/>
              <a:ext cx="404495" cy="406400"/>
            </a:xfrm>
            <a:custGeom>
              <a:avLst/>
              <a:gdLst/>
              <a:ahLst/>
              <a:cxnLst/>
              <a:rect l="l" t="t" r="r" b="b"/>
              <a:pathLst>
                <a:path w="404495" h="406400">
                  <a:moveTo>
                    <a:pt x="201930" y="0"/>
                  </a:moveTo>
                  <a:lnTo>
                    <a:pt x="155634" y="5363"/>
                  </a:lnTo>
                  <a:lnTo>
                    <a:pt x="113133" y="20639"/>
                  </a:lnTo>
                  <a:lnTo>
                    <a:pt x="75640" y="44606"/>
                  </a:lnTo>
                  <a:lnTo>
                    <a:pt x="44367" y="76043"/>
                  </a:lnTo>
                  <a:lnTo>
                    <a:pt x="20527" y="113726"/>
                  </a:lnTo>
                  <a:lnTo>
                    <a:pt x="5334" y="156434"/>
                  </a:lnTo>
                  <a:lnTo>
                    <a:pt x="0" y="202946"/>
                  </a:lnTo>
                  <a:lnTo>
                    <a:pt x="5333" y="249504"/>
                  </a:lnTo>
                  <a:lnTo>
                    <a:pt x="20527" y="292246"/>
                  </a:lnTo>
                  <a:lnTo>
                    <a:pt x="44367" y="329952"/>
                  </a:lnTo>
                  <a:lnTo>
                    <a:pt x="75640" y="361402"/>
                  </a:lnTo>
                  <a:lnTo>
                    <a:pt x="113133" y="385376"/>
                  </a:lnTo>
                  <a:lnTo>
                    <a:pt x="155634" y="400655"/>
                  </a:lnTo>
                  <a:lnTo>
                    <a:pt x="201930" y="406019"/>
                  </a:lnTo>
                  <a:lnTo>
                    <a:pt x="248272" y="400655"/>
                  </a:lnTo>
                  <a:lnTo>
                    <a:pt x="290807" y="385376"/>
                  </a:lnTo>
                  <a:lnTo>
                    <a:pt x="328323" y="361402"/>
                  </a:lnTo>
                  <a:lnTo>
                    <a:pt x="359609" y="329952"/>
                  </a:lnTo>
                  <a:lnTo>
                    <a:pt x="383456" y="292246"/>
                  </a:lnTo>
                  <a:lnTo>
                    <a:pt x="398652" y="249504"/>
                  </a:lnTo>
                  <a:lnTo>
                    <a:pt x="403987" y="202946"/>
                  </a:lnTo>
                  <a:lnTo>
                    <a:pt x="398652" y="156434"/>
                  </a:lnTo>
                  <a:lnTo>
                    <a:pt x="383456" y="113726"/>
                  </a:lnTo>
                  <a:lnTo>
                    <a:pt x="359609" y="76043"/>
                  </a:lnTo>
                  <a:lnTo>
                    <a:pt x="328323" y="44606"/>
                  </a:lnTo>
                  <a:lnTo>
                    <a:pt x="290807" y="20639"/>
                  </a:lnTo>
                  <a:lnTo>
                    <a:pt x="248272" y="5363"/>
                  </a:lnTo>
                  <a:lnTo>
                    <a:pt x="201930" y="0"/>
                  </a:lnTo>
                  <a:close/>
                </a:path>
              </a:pathLst>
            </a:custGeom>
            <a:solidFill>
              <a:srgbClr val="5B9BD4"/>
            </a:solidFill>
          </p:spPr>
          <p:txBody>
            <a:bodyPr wrap="square" lIns="0" tIns="0" rIns="0" bIns="0" rtlCol="0"/>
            <a:lstStyle/>
            <a:p>
              <a:endParaRPr/>
            </a:p>
          </p:txBody>
        </p:sp>
        <p:sp>
          <p:nvSpPr>
            <p:cNvPr id="7" name="object 7"/>
            <p:cNvSpPr/>
            <p:nvPr/>
          </p:nvSpPr>
          <p:spPr>
            <a:xfrm>
              <a:off x="6614032" y="1398397"/>
              <a:ext cx="404495" cy="406400"/>
            </a:xfrm>
            <a:custGeom>
              <a:avLst/>
              <a:gdLst/>
              <a:ahLst/>
              <a:cxnLst/>
              <a:rect l="l" t="t" r="r" b="b"/>
              <a:pathLst>
                <a:path w="404495" h="406400">
                  <a:moveTo>
                    <a:pt x="0" y="202946"/>
                  </a:moveTo>
                  <a:lnTo>
                    <a:pt x="5334" y="156434"/>
                  </a:lnTo>
                  <a:lnTo>
                    <a:pt x="20527" y="113726"/>
                  </a:lnTo>
                  <a:lnTo>
                    <a:pt x="44367" y="76043"/>
                  </a:lnTo>
                  <a:lnTo>
                    <a:pt x="75640" y="44606"/>
                  </a:lnTo>
                  <a:lnTo>
                    <a:pt x="113133" y="20639"/>
                  </a:lnTo>
                  <a:lnTo>
                    <a:pt x="155634" y="5363"/>
                  </a:lnTo>
                  <a:lnTo>
                    <a:pt x="201930" y="0"/>
                  </a:lnTo>
                  <a:lnTo>
                    <a:pt x="248272" y="5363"/>
                  </a:lnTo>
                  <a:lnTo>
                    <a:pt x="290807" y="20639"/>
                  </a:lnTo>
                  <a:lnTo>
                    <a:pt x="328323" y="44606"/>
                  </a:lnTo>
                  <a:lnTo>
                    <a:pt x="359609" y="76043"/>
                  </a:lnTo>
                  <a:lnTo>
                    <a:pt x="383456" y="113726"/>
                  </a:lnTo>
                  <a:lnTo>
                    <a:pt x="398652" y="156434"/>
                  </a:lnTo>
                  <a:lnTo>
                    <a:pt x="403987" y="202946"/>
                  </a:lnTo>
                  <a:lnTo>
                    <a:pt x="398652" y="249504"/>
                  </a:lnTo>
                  <a:lnTo>
                    <a:pt x="383456" y="292246"/>
                  </a:lnTo>
                  <a:lnTo>
                    <a:pt x="359609" y="329952"/>
                  </a:lnTo>
                  <a:lnTo>
                    <a:pt x="328323" y="361402"/>
                  </a:lnTo>
                  <a:lnTo>
                    <a:pt x="290807" y="385376"/>
                  </a:lnTo>
                  <a:lnTo>
                    <a:pt x="248272" y="400655"/>
                  </a:lnTo>
                  <a:lnTo>
                    <a:pt x="201930" y="406019"/>
                  </a:lnTo>
                  <a:lnTo>
                    <a:pt x="155634" y="400655"/>
                  </a:lnTo>
                  <a:lnTo>
                    <a:pt x="113133" y="385376"/>
                  </a:lnTo>
                  <a:lnTo>
                    <a:pt x="75640" y="361402"/>
                  </a:lnTo>
                  <a:lnTo>
                    <a:pt x="44367" y="329952"/>
                  </a:lnTo>
                  <a:lnTo>
                    <a:pt x="20527" y="292246"/>
                  </a:lnTo>
                  <a:lnTo>
                    <a:pt x="5333" y="249504"/>
                  </a:lnTo>
                  <a:lnTo>
                    <a:pt x="0" y="202946"/>
                  </a:lnTo>
                  <a:close/>
                </a:path>
              </a:pathLst>
            </a:custGeom>
            <a:ln w="12700">
              <a:solidFill>
                <a:srgbClr val="41709C"/>
              </a:solidFill>
            </a:ln>
          </p:spPr>
          <p:txBody>
            <a:bodyPr wrap="square" lIns="0" tIns="0" rIns="0" bIns="0" rtlCol="0"/>
            <a:lstStyle/>
            <a:p>
              <a:endParaRPr/>
            </a:p>
          </p:txBody>
        </p:sp>
      </p:grpSp>
      <p:sp>
        <p:nvSpPr>
          <p:cNvPr id="8" name="object 8"/>
          <p:cNvSpPr txBox="1"/>
          <p:nvPr/>
        </p:nvSpPr>
        <p:spPr>
          <a:xfrm>
            <a:off x="6727825" y="1429003"/>
            <a:ext cx="4730115" cy="843915"/>
          </a:xfrm>
          <a:prstGeom prst="rect">
            <a:avLst/>
          </a:prstGeom>
        </p:spPr>
        <p:txBody>
          <a:bodyPr vert="horz" wrap="square" lIns="0" tIns="26034" rIns="0" bIns="0" rtlCol="0">
            <a:spAutoFit/>
          </a:bodyPr>
          <a:lstStyle/>
          <a:p>
            <a:pPr marL="415925" marR="43180" indent="-378460">
              <a:lnSpc>
                <a:spcPts val="2120"/>
              </a:lnSpc>
              <a:spcBef>
                <a:spcPts val="204"/>
              </a:spcBef>
              <a:tabLst>
                <a:tab pos="415925" algn="l"/>
              </a:tabLst>
            </a:pPr>
            <a:r>
              <a:rPr sz="1600" dirty="0">
                <a:solidFill>
                  <a:srgbClr val="FFFFFF"/>
                </a:solidFill>
                <a:latin typeface="Calibri"/>
                <a:cs typeface="Calibri"/>
              </a:rPr>
              <a:t>II	</a:t>
            </a:r>
            <a:r>
              <a:rPr sz="2700" baseline="1543" dirty="0">
                <a:latin typeface="Times New Roman"/>
                <a:cs typeface="Times New Roman"/>
              </a:rPr>
              <a:t>3LiCl</a:t>
            </a:r>
            <a:r>
              <a:rPr sz="1800" baseline="-18518" dirty="0">
                <a:latin typeface="Times New Roman"/>
                <a:cs typeface="Times New Roman"/>
              </a:rPr>
              <a:t>(1) </a:t>
            </a:r>
            <a:r>
              <a:rPr sz="2700" baseline="1543" dirty="0">
                <a:latin typeface="Times New Roman"/>
                <a:cs typeface="Times New Roman"/>
              </a:rPr>
              <a:t>+ </a:t>
            </a:r>
            <a:r>
              <a:rPr sz="2700" spc="-7" baseline="1543" dirty="0">
                <a:latin typeface="Times New Roman"/>
                <a:cs typeface="Times New Roman"/>
              </a:rPr>
              <a:t>Na</a:t>
            </a:r>
            <a:r>
              <a:rPr sz="1800" spc="-7" baseline="-18518" dirty="0">
                <a:latin typeface="Times New Roman"/>
                <a:cs typeface="Times New Roman"/>
              </a:rPr>
              <a:t>3</a:t>
            </a:r>
            <a:r>
              <a:rPr sz="2700" spc="-7" baseline="1543" dirty="0">
                <a:latin typeface="Times New Roman"/>
                <a:cs typeface="Times New Roman"/>
              </a:rPr>
              <a:t>PO</a:t>
            </a:r>
            <a:r>
              <a:rPr sz="1800" spc="-7" baseline="-18518" dirty="0">
                <a:latin typeface="Times New Roman"/>
                <a:cs typeface="Times New Roman"/>
              </a:rPr>
              <a:t>4</a:t>
            </a:r>
            <a:r>
              <a:rPr sz="1800" baseline="-18518" dirty="0">
                <a:latin typeface="Times New Roman"/>
                <a:cs typeface="Times New Roman"/>
              </a:rPr>
              <a:t> </a:t>
            </a:r>
            <a:r>
              <a:rPr sz="2700" baseline="1543" dirty="0">
                <a:latin typeface="Times New Roman"/>
                <a:cs typeface="Times New Roman"/>
              </a:rPr>
              <a:t>= </a:t>
            </a:r>
            <a:r>
              <a:rPr sz="2700" spc="-7" baseline="1543" dirty="0">
                <a:latin typeface="Times New Roman"/>
                <a:cs typeface="Times New Roman"/>
              </a:rPr>
              <a:t>Li</a:t>
            </a:r>
            <a:r>
              <a:rPr sz="1800" spc="-7" baseline="-18518" dirty="0">
                <a:latin typeface="Times New Roman"/>
                <a:cs typeface="Times New Roman"/>
              </a:rPr>
              <a:t>3</a:t>
            </a:r>
            <a:r>
              <a:rPr sz="2700" spc="-7" baseline="1543" dirty="0">
                <a:latin typeface="Times New Roman"/>
                <a:cs typeface="Times New Roman"/>
              </a:rPr>
              <a:t>PO</a:t>
            </a:r>
            <a:r>
              <a:rPr sz="1800" spc="-7" baseline="-18518" dirty="0">
                <a:latin typeface="Times New Roman"/>
                <a:cs typeface="Times New Roman"/>
              </a:rPr>
              <a:t>4(3а)</a:t>
            </a:r>
            <a:r>
              <a:rPr sz="2700" spc="-7" baseline="1543" dirty="0">
                <a:latin typeface="Times New Roman"/>
                <a:cs typeface="Times New Roman"/>
              </a:rPr>
              <a:t>↓ </a:t>
            </a:r>
            <a:r>
              <a:rPr sz="2700" baseline="1543" dirty="0">
                <a:latin typeface="Times New Roman"/>
                <a:cs typeface="Times New Roman"/>
              </a:rPr>
              <a:t>+ 3NaCl</a:t>
            </a:r>
            <a:r>
              <a:rPr sz="2700" spc="7" baseline="1543" dirty="0">
                <a:latin typeface="Times New Roman"/>
                <a:cs typeface="Times New Roman"/>
              </a:rPr>
              <a:t> </a:t>
            </a:r>
            <a:r>
              <a:rPr sz="2700" baseline="1543" dirty="0">
                <a:latin typeface="Times New Roman"/>
                <a:cs typeface="Times New Roman"/>
              </a:rPr>
              <a:t>(3а) </a:t>
            </a:r>
            <a:r>
              <a:rPr sz="2700" spc="-652" baseline="1543" dirty="0">
                <a:latin typeface="Times New Roman"/>
                <a:cs typeface="Times New Roman"/>
              </a:rPr>
              <a:t> </a:t>
            </a:r>
            <a:r>
              <a:rPr sz="1800" dirty="0">
                <a:latin typeface="Times New Roman"/>
                <a:cs typeface="Times New Roman"/>
              </a:rPr>
              <a:t>3LiCl</a:t>
            </a:r>
            <a:r>
              <a:rPr sz="1800" baseline="-20833" dirty="0">
                <a:latin typeface="Times New Roman"/>
                <a:cs typeface="Times New Roman"/>
              </a:rPr>
              <a:t>(2)</a:t>
            </a:r>
            <a:r>
              <a:rPr sz="1800" spc="202" baseline="-20833" dirty="0">
                <a:latin typeface="Times New Roman"/>
                <a:cs typeface="Times New Roman"/>
              </a:rPr>
              <a:t> </a:t>
            </a:r>
            <a:r>
              <a:rPr sz="1800" dirty="0">
                <a:latin typeface="Times New Roman"/>
                <a:cs typeface="Times New Roman"/>
              </a:rPr>
              <a:t>+</a:t>
            </a:r>
            <a:r>
              <a:rPr sz="1800" spc="-10" dirty="0">
                <a:latin typeface="Times New Roman"/>
                <a:cs typeface="Times New Roman"/>
              </a:rPr>
              <a:t> </a:t>
            </a:r>
            <a:r>
              <a:rPr sz="1800" spc="-5" dirty="0">
                <a:latin typeface="Times New Roman"/>
                <a:cs typeface="Times New Roman"/>
              </a:rPr>
              <a:t>Na</a:t>
            </a:r>
            <a:r>
              <a:rPr sz="1800" spc="-7" baseline="-20833" dirty="0">
                <a:latin typeface="Times New Roman"/>
                <a:cs typeface="Times New Roman"/>
              </a:rPr>
              <a:t>3</a:t>
            </a:r>
            <a:r>
              <a:rPr sz="1800" spc="-5" dirty="0">
                <a:latin typeface="Times New Roman"/>
                <a:cs typeface="Times New Roman"/>
              </a:rPr>
              <a:t>PO</a:t>
            </a:r>
            <a:r>
              <a:rPr sz="1800" spc="-7" baseline="-20833" dirty="0">
                <a:latin typeface="Times New Roman"/>
                <a:cs typeface="Times New Roman"/>
              </a:rPr>
              <a:t>4</a:t>
            </a:r>
            <a:r>
              <a:rPr sz="1800" spc="225" baseline="-20833" dirty="0">
                <a:latin typeface="Times New Roman"/>
                <a:cs typeface="Times New Roman"/>
              </a:rPr>
              <a:t> </a:t>
            </a:r>
            <a:r>
              <a:rPr sz="1800" dirty="0">
                <a:latin typeface="Times New Roman"/>
                <a:cs typeface="Times New Roman"/>
              </a:rPr>
              <a:t>=</a:t>
            </a:r>
            <a:r>
              <a:rPr sz="1800" spc="-10" dirty="0">
                <a:latin typeface="Times New Roman"/>
                <a:cs typeface="Times New Roman"/>
              </a:rPr>
              <a:t> </a:t>
            </a:r>
            <a:r>
              <a:rPr sz="1800" spc="-5" dirty="0">
                <a:latin typeface="Times New Roman"/>
                <a:cs typeface="Times New Roman"/>
              </a:rPr>
              <a:t>Li</a:t>
            </a:r>
            <a:r>
              <a:rPr sz="1800" spc="-7" baseline="-20833" dirty="0">
                <a:latin typeface="Times New Roman"/>
                <a:cs typeface="Times New Roman"/>
              </a:rPr>
              <a:t>3</a:t>
            </a:r>
            <a:r>
              <a:rPr sz="1800" spc="-5" dirty="0">
                <a:latin typeface="Times New Roman"/>
                <a:cs typeface="Times New Roman"/>
              </a:rPr>
              <a:t>PO</a:t>
            </a:r>
            <a:r>
              <a:rPr sz="1800" spc="-7" baseline="-20833" dirty="0">
                <a:latin typeface="Times New Roman"/>
                <a:cs typeface="Times New Roman"/>
              </a:rPr>
              <a:t>4(3б)</a:t>
            </a:r>
            <a:r>
              <a:rPr sz="1800" spc="-5" dirty="0">
                <a:latin typeface="Times New Roman"/>
                <a:cs typeface="Times New Roman"/>
              </a:rPr>
              <a:t>↓</a:t>
            </a:r>
            <a:r>
              <a:rPr sz="1800" spc="5" dirty="0">
                <a:latin typeface="Times New Roman"/>
                <a:cs typeface="Times New Roman"/>
              </a:rPr>
              <a:t> </a:t>
            </a:r>
            <a:r>
              <a:rPr sz="1800" dirty="0">
                <a:latin typeface="Times New Roman"/>
                <a:cs typeface="Times New Roman"/>
              </a:rPr>
              <a:t>+</a:t>
            </a:r>
            <a:r>
              <a:rPr sz="1800" spc="-5" dirty="0">
                <a:latin typeface="Times New Roman"/>
                <a:cs typeface="Times New Roman"/>
              </a:rPr>
              <a:t> </a:t>
            </a:r>
            <a:r>
              <a:rPr sz="1800" dirty="0">
                <a:latin typeface="Times New Roman"/>
                <a:cs typeface="Times New Roman"/>
              </a:rPr>
              <a:t>3NaCl</a:t>
            </a:r>
            <a:r>
              <a:rPr sz="1800" spc="440" dirty="0">
                <a:latin typeface="Times New Roman"/>
                <a:cs typeface="Times New Roman"/>
              </a:rPr>
              <a:t> </a:t>
            </a:r>
            <a:r>
              <a:rPr sz="1800" spc="-5" dirty="0">
                <a:latin typeface="Times New Roman"/>
                <a:cs typeface="Times New Roman"/>
              </a:rPr>
              <a:t>(3б)</a:t>
            </a:r>
            <a:endParaRPr sz="1800">
              <a:latin typeface="Times New Roman"/>
              <a:cs typeface="Times New Roman"/>
            </a:endParaRPr>
          </a:p>
          <a:p>
            <a:pPr marL="415925">
              <a:lnSpc>
                <a:spcPts val="2100"/>
              </a:lnSpc>
            </a:pPr>
            <a:r>
              <a:rPr sz="1800" dirty="0">
                <a:latin typeface="Times New Roman"/>
                <a:cs typeface="Times New Roman"/>
              </a:rPr>
              <a:t>3LiCl</a:t>
            </a:r>
            <a:r>
              <a:rPr sz="1800" baseline="-20833" dirty="0">
                <a:latin typeface="Times New Roman"/>
                <a:cs typeface="Times New Roman"/>
              </a:rPr>
              <a:t>(1)</a:t>
            </a:r>
            <a:r>
              <a:rPr sz="1800" spc="-22" baseline="-20833" dirty="0">
                <a:latin typeface="Times New Roman"/>
                <a:cs typeface="Times New Roman"/>
              </a:rPr>
              <a:t> </a:t>
            </a:r>
            <a:r>
              <a:rPr sz="1800" baseline="-20833" dirty="0">
                <a:latin typeface="Times New Roman"/>
                <a:cs typeface="Times New Roman"/>
              </a:rPr>
              <a:t>+</a:t>
            </a:r>
            <a:r>
              <a:rPr sz="1800" spc="-22" baseline="-20833" dirty="0">
                <a:latin typeface="Times New Roman"/>
                <a:cs typeface="Times New Roman"/>
              </a:rPr>
              <a:t> </a:t>
            </a:r>
            <a:r>
              <a:rPr sz="1800" spc="-7" baseline="-20833" dirty="0">
                <a:latin typeface="Times New Roman"/>
                <a:cs typeface="Times New Roman"/>
              </a:rPr>
              <a:t>(2)</a:t>
            </a:r>
            <a:r>
              <a:rPr sz="1800" spc="217" baseline="-20833" dirty="0">
                <a:latin typeface="Times New Roman"/>
                <a:cs typeface="Times New Roman"/>
              </a:rPr>
              <a:t> </a:t>
            </a:r>
            <a:r>
              <a:rPr sz="1800" dirty="0">
                <a:latin typeface="Times New Roman"/>
                <a:cs typeface="Times New Roman"/>
              </a:rPr>
              <a:t>+</a:t>
            </a:r>
            <a:r>
              <a:rPr sz="1800" spc="-5" dirty="0">
                <a:latin typeface="Times New Roman"/>
                <a:cs typeface="Times New Roman"/>
              </a:rPr>
              <a:t> Na</a:t>
            </a:r>
            <a:r>
              <a:rPr sz="1800" spc="-7" baseline="-20833" dirty="0">
                <a:latin typeface="Times New Roman"/>
                <a:cs typeface="Times New Roman"/>
              </a:rPr>
              <a:t>3</a:t>
            </a:r>
            <a:r>
              <a:rPr sz="1800" spc="-5" dirty="0">
                <a:latin typeface="Times New Roman"/>
                <a:cs typeface="Times New Roman"/>
              </a:rPr>
              <a:t>PO</a:t>
            </a:r>
            <a:r>
              <a:rPr sz="1800" spc="-7" baseline="-20833" dirty="0">
                <a:latin typeface="Times New Roman"/>
                <a:cs typeface="Times New Roman"/>
              </a:rPr>
              <a:t>4</a:t>
            </a:r>
            <a:r>
              <a:rPr sz="1800" spc="217" baseline="-20833" dirty="0">
                <a:latin typeface="Times New Roman"/>
                <a:cs typeface="Times New Roman"/>
              </a:rPr>
              <a:t> </a:t>
            </a:r>
            <a:r>
              <a:rPr sz="1800" dirty="0">
                <a:latin typeface="Times New Roman"/>
                <a:cs typeface="Times New Roman"/>
              </a:rPr>
              <a:t>=</a:t>
            </a:r>
            <a:r>
              <a:rPr sz="1800" spc="-10" dirty="0">
                <a:latin typeface="Times New Roman"/>
                <a:cs typeface="Times New Roman"/>
              </a:rPr>
              <a:t> </a:t>
            </a:r>
            <a:r>
              <a:rPr sz="1800" spc="-5" dirty="0">
                <a:latin typeface="Times New Roman"/>
                <a:cs typeface="Times New Roman"/>
              </a:rPr>
              <a:t>Li</a:t>
            </a:r>
            <a:r>
              <a:rPr sz="1800" spc="-7" baseline="-20833" dirty="0">
                <a:latin typeface="Times New Roman"/>
                <a:cs typeface="Times New Roman"/>
              </a:rPr>
              <a:t>3</a:t>
            </a:r>
            <a:r>
              <a:rPr sz="1800" spc="-5" dirty="0">
                <a:latin typeface="Times New Roman"/>
                <a:cs typeface="Times New Roman"/>
              </a:rPr>
              <a:t>PO</a:t>
            </a:r>
            <a:r>
              <a:rPr sz="1800" spc="-7" baseline="-20833" dirty="0">
                <a:latin typeface="Times New Roman"/>
                <a:cs typeface="Times New Roman"/>
              </a:rPr>
              <a:t>4</a:t>
            </a:r>
            <a:r>
              <a:rPr sz="1800" spc="-5" dirty="0">
                <a:latin typeface="Times New Roman"/>
                <a:cs typeface="Times New Roman"/>
              </a:rPr>
              <a:t>↓ </a:t>
            </a:r>
            <a:r>
              <a:rPr sz="1800" dirty="0">
                <a:latin typeface="Times New Roman"/>
                <a:cs typeface="Times New Roman"/>
              </a:rPr>
              <a:t>+</a:t>
            </a:r>
            <a:r>
              <a:rPr sz="1800" spc="-20" dirty="0">
                <a:latin typeface="Times New Roman"/>
                <a:cs typeface="Times New Roman"/>
              </a:rPr>
              <a:t> </a:t>
            </a:r>
            <a:r>
              <a:rPr sz="1800" dirty="0">
                <a:latin typeface="Times New Roman"/>
                <a:cs typeface="Times New Roman"/>
              </a:rPr>
              <a:t>3NaCl (3)</a:t>
            </a:r>
            <a:endParaRPr sz="1800">
              <a:latin typeface="Times New Roman"/>
              <a:cs typeface="Times New Roman"/>
            </a:endParaRPr>
          </a:p>
        </p:txBody>
      </p:sp>
      <p:sp>
        <p:nvSpPr>
          <p:cNvPr id="9" name="object 9"/>
          <p:cNvSpPr txBox="1"/>
          <p:nvPr/>
        </p:nvSpPr>
        <p:spPr>
          <a:xfrm>
            <a:off x="10220070" y="976121"/>
            <a:ext cx="102870" cy="208279"/>
          </a:xfrm>
          <a:prstGeom prst="rect">
            <a:avLst/>
          </a:prstGeom>
        </p:spPr>
        <p:txBody>
          <a:bodyPr vert="horz" wrap="square" lIns="0" tIns="12700" rIns="0" bIns="0" rtlCol="0">
            <a:spAutoFit/>
          </a:bodyPr>
          <a:lstStyle/>
          <a:p>
            <a:pPr marL="12700">
              <a:lnSpc>
                <a:spcPct val="100000"/>
              </a:lnSpc>
              <a:spcBef>
                <a:spcPts val="100"/>
              </a:spcBef>
            </a:pPr>
            <a:r>
              <a:rPr sz="1200" dirty="0">
                <a:latin typeface="Calibri"/>
                <a:cs typeface="Calibri"/>
              </a:rPr>
              <a:t>2</a:t>
            </a:r>
            <a:endParaRPr sz="1200">
              <a:latin typeface="Calibri"/>
              <a:cs typeface="Calibri"/>
            </a:endParaRPr>
          </a:p>
        </p:txBody>
      </p:sp>
      <p:sp>
        <p:nvSpPr>
          <p:cNvPr id="10" name="object 10"/>
          <p:cNvSpPr txBox="1"/>
          <p:nvPr/>
        </p:nvSpPr>
        <p:spPr>
          <a:xfrm>
            <a:off x="7908797" y="843229"/>
            <a:ext cx="3169920" cy="574675"/>
          </a:xfrm>
          <a:prstGeom prst="rect">
            <a:avLst/>
          </a:prstGeom>
        </p:spPr>
        <p:txBody>
          <a:bodyPr vert="horz" wrap="square" lIns="0" tIns="12700" rIns="0" bIns="0" rtlCol="0">
            <a:spAutoFit/>
          </a:bodyPr>
          <a:lstStyle/>
          <a:p>
            <a:pPr marL="62865">
              <a:lnSpc>
                <a:spcPct val="100000"/>
              </a:lnSpc>
              <a:spcBef>
                <a:spcPts val="100"/>
              </a:spcBef>
              <a:tabLst>
                <a:tab pos="598170" algn="l"/>
                <a:tab pos="869315" algn="l"/>
                <a:tab pos="2814320" algn="l"/>
              </a:tabLst>
            </a:pPr>
            <a:r>
              <a:rPr sz="1800" spc="-5" dirty="0">
                <a:latin typeface="Calibri"/>
                <a:cs typeface="Calibri"/>
              </a:rPr>
              <a:t>Li</a:t>
            </a:r>
            <a:r>
              <a:rPr sz="1800" spc="-7" baseline="-20833" dirty="0">
                <a:latin typeface="Calibri"/>
                <a:cs typeface="Calibri"/>
              </a:rPr>
              <a:t>2</a:t>
            </a:r>
            <a:r>
              <a:rPr sz="1800" spc="-5" dirty="0">
                <a:latin typeface="Calibri"/>
                <a:cs typeface="Calibri"/>
              </a:rPr>
              <a:t>O	</a:t>
            </a:r>
            <a:r>
              <a:rPr sz="1800" dirty="0">
                <a:latin typeface="Calibri"/>
                <a:cs typeface="Calibri"/>
              </a:rPr>
              <a:t>+	</a:t>
            </a:r>
            <a:r>
              <a:rPr sz="1800" spc="-5" dirty="0">
                <a:latin typeface="Calibri"/>
                <a:cs typeface="Calibri"/>
              </a:rPr>
              <a:t>2HCl</a:t>
            </a:r>
            <a:r>
              <a:rPr sz="1800" spc="15" dirty="0">
                <a:latin typeface="Calibri"/>
                <a:cs typeface="Calibri"/>
              </a:rPr>
              <a:t> </a:t>
            </a:r>
            <a:r>
              <a:rPr sz="1800" dirty="0">
                <a:latin typeface="Calibri"/>
                <a:cs typeface="Calibri"/>
              </a:rPr>
              <a:t>= </a:t>
            </a:r>
            <a:r>
              <a:rPr sz="1800" spc="-5" dirty="0">
                <a:latin typeface="Calibri"/>
                <a:cs typeface="Calibri"/>
              </a:rPr>
              <a:t>2LiCl</a:t>
            </a:r>
            <a:r>
              <a:rPr sz="1800" spc="25" dirty="0">
                <a:latin typeface="Calibri"/>
                <a:cs typeface="Calibri"/>
              </a:rPr>
              <a:t> </a:t>
            </a:r>
            <a:r>
              <a:rPr sz="1800" dirty="0">
                <a:latin typeface="Calibri"/>
                <a:cs typeface="Calibri"/>
              </a:rPr>
              <a:t>+</a:t>
            </a:r>
            <a:r>
              <a:rPr sz="1800" spc="15" dirty="0">
                <a:latin typeface="Calibri"/>
                <a:cs typeface="Calibri"/>
              </a:rPr>
              <a:t> </a:t>
            </a:r>
            <a:r>
              <a:rPr sz="1800" dirty="0">
                <a:latin typeface="Calibri"/>
                <a:cs typeface="Calibri"/>
              </a:rPr>
              <a:t>H</a:t>
            </a:r>
            <a:r>
              <a:rPr sz="1800" spc="204" dirty="0">
                <a:latin typeface="Calibri"/>
                <a:cs typeface="Calibri"/>
              </a:rPr>
              <a:t> </a:t>
            </a:r>
            <a:r>
              <a:rPr sz="1800" dirty="0">
                <a:latin typeface="Calibri"/>
                <a:cs typeface="Calibri"/>
              </a:rPr>
              <a:t>O	</a:t>
            </a:r>
            <a:r>
              <a:rPr sz="1800" spc="-10" dirty="0">
                <a:latin typeface="Calibri"/>
                <a:cs typeface="Calibri"/>
              </a:rPr>
              <a:t>(1)</a:t>
            </a:r>
            <a:endParaRPr sz="1800">
              <a:latin typeface="Calibri"/>
              <a:cs typeface="Calibri"/>
            </a:endParaRPr>
          </a:p>
          <a:p>
            <a:pPr marL="63500">
              <a:lnSpc>
                <a:spcPct val="100000"/>
              </a:lnSpc>
              <a:tabLst>
                <a:tab pos="594995" algn="l"/>
                <a:tab pos="866140" algn="l"/>
              </a:tabLst>
            </a:pPr>
            <a:r>
              <a:rPr sz="1800" spc="-5" dirty="0">
                <a:latin typeface="Calibri"/>
                <a:cs typeface="Calibri"/>
              </a:rPr>
              <a:t>Li</a:t>
            </a:r>
            <a:r>
              <a:rPr sz="1800" spc="-7" baseline="-20833" dirty="0">
                <a:latin typeface="Calibri"/>
                <a:cs typeface="Calibri"/>
              </a:rPr>
              <a:t>3</a:t>
            </a:r>
            <a:r>
              <a:rPr sz="1800" spc="-5" dirty="0">
                <a:latin typeface="Calibri"/>
                <a:cs typeface="Calibri"/>
              </a:rPr>
              <a:t>N	</a:t>
            </a:r>
            <a:r>
              <a:rPr sz="1800" dirty="0">
                <a:latin typeface="Calibri"/>
                <a:cs typeface="Calibri"/>
              </a:rPr>
              <a:t>+	</a:t>
            </a:r>
            <a:r>
              <a:rPr sz="1800" spc="-5" dirty="0">
                <a:latin typeface="Calibri"/>
                <a:cs typeface="Calibri"/>
              </a:rPr>
              <a:t>4HCl</a:t>
            </a:r>
            <a:r>
              <a:rPr sz="1800" spc="5" dirty="0">
                <a:latin typeface="Calibri"/>
                <a:cs typeface="Calibri"/>
              </a:rPr>
              <a:t> </a:t>
            </a:r>
            <a:r>
              <a:rPr sz="1800" dirty="0">
                <a:latin typeface="Calibri"/>
                <a:cs typeface="Calibri"/>
              </a:rPr>
              <a:t>=</a:t>
            </a:r>
            <a:r>
              <a:rPr sz="1800" spc="-10" dirty="0">
                <a:latin typeface="Calibri"/>
                <a:cs typeface="Calibri"/>
              </a:rPr>
              <a:t> </a:t>
            </a:r>
            <a:r>
              <a:rPr sz="1800" spc="-5" dirty="0">
                <a:latin typeface="Calibri"/>
                <a:cs typeface="Calibri"/>
              </a:rPr>
              <a:t>3LiCl</a:t>
            </a:r>
            <a:r>
              <a:rPr sz="1800" spc="10" dirty="0">
                <a:latin typeface="Calibri"/>
                <a:cs typeface="Calibri"/>
              </a:rPr>
              <a:t> </a:t>
            </a:r>
            <a:r>
              <a:rPr sz="1800" dirty="0">
                <a:latin typeface="Calibri"/>
                <a:cs typeface="Calibri"/>
              </a:rPr>
              <a:t>+ </a:t>
            </a:r>
            <a:r>
              <a:rPr sz="1800" spc="-5" dirty="0">
                <a:latin typeface="Calibri"/>
                <a:cs typeface="Calibri"/>
              </a:rPr>
              <a:t>NH</a:t>
            </a:r>
            <a:r>
              <a:rPr sz="1800" spc="-7" baseline="-20833" dirty="0">
                <a:latin typeface="Calibri"/>
                <a:cs typeface="Calibri"/>
              </a:rPr>
              <a:t>4</a:t>
            </a:r>
            <a:r>
              <a:rPr sz="1800" spc="-5" dirty="0">
                <a:latin typeface="Calibri"/>
                <a:cs typeface="Calibri"/>
              </a:rPr>
              <a:t>Cl</a:t>
            </a:r>
            <a:r>
              <a:rPr sz="1800" spc="409" dirty="0">
                <a:latin typeface="Calibri"/>
                <a:cs typeface="Calibri"/>
              </a:rPr>
              <a:t> </a:t>
            </a:r>
            <a:r>
              <a:rPr sz="1800" spc="-10" dirty="0">
                <a:latin typeface="Calibri"/>
                <a:cs typeface="Calibri"/>
              </a:rPr>
              <a:t>(2)</a:t>
            </a:r>
            <a:endParaRPr sz="1800">
              <a:latin typeface="Calibri"/>
              <a:cs typeface="Calibri"/>
            </a:endParaRPr>
          </a:p>
        </p:txBody>
      </p:sp>
      <p:grpSp>
        <p:nvGrpSpPr>
          <p:cNvPr id="11" name="object 11"/>
          <p:cNvGrpSpPr/>
          <p:nvPr/>
        </p:nvGrpSpPr>
        <p:grpSpPr>
          <a:xfrm>
            <a:off x="7315834" y="751458"/>
            <a:ext cx="668655" cy="582295"/>
            <a:chOff x="7315834" y="751458"/>
            <a:chExt cx="668655" cy="582295"/>
          </a:xfrm>
        </p:grpSpPr>
        <p:sp>
          <p:nvSpPr>
            <p:cNvPr id="12" name="object 12"/>
            <p:cNvSpPr/>
            <p:nvPr/>
          </p:nvSpPr>
          <p:spPr>
            <a:xfrm>
              <a:off x="7661528" y="880744"/>
              <a:ext cx="319405" cy="450215"/>
            </a:xfrm>
            <a:custGeom>
              <a:avLst/>
              <a:gdLst/>
              <a:ahLst/>
              <a:cxnLst/>
              <a:rect l="l" t="t" r="r" b="b"/>
              <a:pathLst>
                <a:path w="319404" h="450215">
                  <a:moveTo>
                    <a:pt x="319404" y="449706"/>
                  </a:moveTo>
                  <a:lnTo>
                    <a:pt x="257224" y="447611"/>
                  </a:lnTo>
                  <a:lnTo>
                    <a:pt x="206486" y="441896"/>
                  </a:lnTo>
                  <a:lnTo>
                    <a:pt x="172297" y="433419"/>
                  </a:lnTo>
                  <a:lnTo>
                    <a:pt x="159765" y="423036"/>
                  </a:lnTo>
                  <a:lnTo>
                    <a:pt x="159765" y="251459"/>
                  </a:lnTo>
                  <a:lnTo>
                    <a:pt x="147214" y="241077"/>
                  </a:lnTo>
                  <a:lnTo>
                    <a:pt x="112982" y="232600"/>
                  </a:lnTo>
                  <a:lnTo>
                    <a:pt x="62200" y="226885"/>
                  </a:lnTo>
                  <a:lnTo>
                    <a:pt x="0" y="224789"/>
                  </a:lnTo>
                  <a:lnTo>
                    <a:pt x="62200" y="222714"/>
                  </a:lnTo>
                  <a:lnTo>
                    <a:pt x="112982" y="217042"/>
                  </a:lnTo>
                  <a:lnTo>
                    <a:pt x="147214" y="208609"/>
                  </a:lnTo>
                  <a:lnTo>
                    <a:pt x="159765" y="198246"/>
                  </a:lnTo>
                  <a:lnTo>
                    <a:pt x="159765" y="26542"/>
                  </a:lnTo>
                  <a:lnTo>
                    <a:pt x="172297" y="16234"/>
                  </a:lnTo>
                  <a:lnTo>
                    <a:pt x="206486" y="7794"/>
                  </a:lnTo>
                  <a:lnTo>
                    <a:pt x="257224" y="2093"/>
                  </a:lnTo>
                  <a:lnTo>
                    <a:pt x="319404" y="0"/>
                  </a:lnTo>
                </a:path>
              </a:pathLst>
            </a:custGeom>
            <a:ln w="6350">
              <a:solidFill>
                <a:srgbClr val="5B9BD4"/>
              </a:solidFill>
            </a:ln>
          </p:spPr>
          <p:txBody>
            <a:bodyPr wrap="square" lIns="0" tIns="0" rIns="0" bIns="0" rtlCol="0"/>
            <a:lstStyle/>
            <a:p>
              <a:endParaRPr/>
            </a:p>
          </p:txBody>
        </p:sp>
        <p:sp>
          <p:nvSpPr>
            <p:cNvPr id="13" name="object 13"/>
            <p:cNvSpPr/>
            <p:nvPr/>
          </p:nvSpPr>
          <p:spPr>
            <a:xfrm>
              <a:off x="7322184" y="757808"/>
              <a:ext cx="403860" cy="403860"/>
            </a:xfrm>
            <a:custGeom>
              <a:avLst/>
              <a:gdLst/>
              <a:ahLst/>
              <a:cxnLst/>
              <a:rect l="l" t="t" r="r" b="b"/>
              <a:pathLst>
                <a:path w="403859" h="403859">
                  <a:moveTo>
                    <a:pt x="201930" y="0"/>
                  </a:moveTo>
                  <a:lnTo>
                    <a:pt x="155594" y="5333"/>
                  </a:lnTo>
                  <a:lnTo>
                    <a:pt x="113078" y="20527"/>
                  </a:lnTo>
                  <a:lnTo>
                    <a:pt x="75586" y="44367"/>
                  </a:lnTo>
                  <a:lnTo>
                    <a:pt x="44327" y="75640"/>
                  </a:lnTo>
                  <a:lnTo>
                    <a:pt x="20505" y="113133"/>
                  </a:lnTo>
                  <a:lnTo>
                    <a:pt x="5327" y="155634"/>
                  </a:lnTo>
                  <a:lnTo>
                    <a:pt x="0" y="201929"/>
                  </a:lnTo>
                  <a:lnTo>
                    <a:pt x="5327" y="248225"/>
                  </a:lnTo>
                  <a:lnTo>
                    <a:pt x="20505" y="290726"/>
                  </a:lnTo>
                  <a:lnTo>
                    <a:pt x="44327" y="328219"/>
                  </a:lnTo>
                  <a:lnTo>
                    <a:pt x="75586" y="359492"/>
                  </a:lnTo>
                  <a:lnTo>
                    <a:pt x="113078" y="383332"/>
                  </a:lnTo>
                  <a:lnTo>
                    <a:pt x="155594" y="398525"/>
                  </a:lnTo>
                  <a:lnTo>
                    <a:pt x="201930" y="403859"/>
                  </a:lnTo>
                  <a:lnTo>
                    <a:pt x="248225" y="398525"/>
                  </a:lnTo>
                  <a:lnTo>
                    <a:pt x="290726" y="383332"/>
                  </a:lnTo>
                  <a:lnTo>
                    <a:pt x="328219" y="359492"/>
                  </a:lnTo>
                  <a:lnTo>
                    <a:pt x="359492" y="328219"/>
                  </a:lnTo>
                  <a:lnTo>
                    <a:pt x="383332" y="290726"/>
                  </a:lnTo>
                  <a:lnTo>
                    <a:pt x="398526" y="248225"/>
                  </a:lnTo>
                  <a:lnTo>
                    <a:pt x="403860" y="201929"/>
                  </a:lnTo>
                  <a:lnTo>
                    <a:pt x="398526" y="155634"/>
                  </a:lnTo>
                  <a:lnTo>
                    <a:pt x="383332" y="113133"/>
                  </a:lnTo>
                  <a:lnTo>
                    <a:pt x="359492" y="75640"/>
                  </a:lnTo>
                  <a:lnTo>
                    <a:pt x="328219" y="44367"/>
                  </a:lnTo>
                  <a:lnTo>
                    <a:pt x="290726" y="20527"/>
                  </a:lnTo>
                  <a:lnTo>
                    <a:pt x="248225" y="5333"/>
                  </a:lnTo>
                  <a:lnTo>
                    <a:pt x="201930" y="0"/>
                  </a:lnTo>
                  <a:close/>
                </a:path>
              </a:pathLst>
            </a:custGeom>
            <a:solidFill>
              <a:srgbClr val="5B9BD4"/>
            </a:solidFill>
          </p:spPr>
          <p:txBody>
            <a:bodyPr wrap="square" lIns="0" tIns="0" rIns="0" bIns="0" rtlCol="0"/>
            <a:lstStyle/>
            <a:p>
              <a:endParaRPr/>
            </a:p>
          </p:txBody>
        </p:sp>
        <p:sp>
          <p:nvSpPr>
            <p:cNvPr id="14" name="object 14"/>
            <p:cNvSpPr/>
            <p:nvPr/>
          </p:nvSpPr>
          <p:spPr>
            <a:xfrm>
              <a:off x="7322184" y="757808"/>
              <a:ext cx="403860" cy="403860"/>
            </a:xfrm>
            <a:custGeom>
              <a:avLst/>
              <a:gdLst/>
              <a:ahLst/>
              <a:cxnLst/>
              <a:rect l="l" t="t" r="r" b="b"/>
              <a:pathLst>
                <a:path w="403859" h="403859">
                  <a:moveTo>
                    <a:pt x="0" y="201929"/>
                  </a:moveTo>
                  <a:lnTo>
                    <a:pt x="5327" y="155634"/>
                  </a:lnTo>
                  <a:lnTo>
                    <a:pt x="20505" y="113133"/>
                  </a:lnTo>
                  <a:lnTo>
                    <a:pt x="44327" y="75640"/>
                  </a:lnTo>
                  <a:lnTo>
                    <a:pt x="75586" y="44367"/>
                  </a:lnTo>
                  <a:lnTo>
                    <a:pt x="113078" y="20527"/>
                  </a:lnTo>
                  <a:lnTo>
                    <a:pt x="155594" y="5333"/>
                  </a:lnTo>
                  <a:lnTo>
                    <a:pt x="201930" y="0"/>
                  </a:lnTo>
                  <a:lnTo>
                    <a:pt x="248225" y="5333"/>
                  </a:lnTo>
                  <a:lnTo>
                    <a:pt x="290726" y="20527"/>
                  </a:lnTo>
                  <a:lnTo>
                    <a:pt x="328219" y="44367"/>
                  </a:lnTo>
                  <a:lnTo>
                    <a:pt x="359492" y="75640"/>
                  </a:lnTo>
                  <a:lnTo>
                    <a:pt x="383332" y="113133"/>
                  </a:lnTo>
                  <a:lnTo>
                    <a:pt x="398526" y="155634"/>
                  </a:lnTo>
                  <a:lnTo>
                    <a:pt x="403860" y="201929"/>
                  </a:lnTo>
                  <a:lnTo>
                    <a:pt x="398526" y="248225"/>
                  </a:lnTo>
                  <a:lnTo>
                    <a:pt x="383332" y="290726"/>
                  </a:lnTo>
                  <a:lnTo>
                    <a:pt x="359492" y="328219"/>
                  </a:lnTo>
                  <a:lnTo>
                    <a:pt x="328219" y="359492"/>
                  </a:lnTo>
                  <a:lnTo>
                    <a:pt x="290726" y="383332"/>
                  </a:lnTo>
                  <a:lnTo>
                    <a:pt x="248225" y="398525"/>
                  </a:lnTo>
                  <a:lnTo>
                    <a:pt x="201930" y="403859"/>
                  </a:lnTo>
                  <a:lnTo>
                    <a:pt x="155594" y="398525"/>
                  </a:lnTo>
                  <a:lnTo>
                    <a:pt x="113078" y="383332"/>
                  </a:lnTo>
                  <a:lnTo>
                    <a:pt x="75586" y="359492"/>
                  </a:lnTo>
                  <a:lnTo>
                    <a:pt x="44327" y="328219"/>
                  </a:lnTo>
                  <a:lnTo>
                    <a:pt x="20505" y="290726"/>
                  </a:lnTo>
                  <a:lnTo>
                    <a:pt x="5327" y="248225"/>
                  </a:lnTo>
                  <a:lnTo>
                    <a:pt x="0" y="201929"/>
                  </a:lnTo>
                  <a:close/>
                </a:path>
              </a:pathLst>
            </a:custGeom>
            <a:ln w="12700">
              <a:solidFill>
                <a:srgbClr val="41709C"/>
              </a:solidFill>
            </a:ln>
          </p:spPr>
          <p:txBody>
            <a:bodyPr wrap="square" lIns="0" tIns="0" rIns="0" bIns="0" rtlCol="0"/>
            <a:lstStyle/>
            <a:p>
              <a:endParaRPr/>
            </a:p>
          </p:txBody>
        </p:sp>
      </p:grpSp>
      <p:sp>
        <p:nvSpPr>
          <p:cNvPr id="15" name="object 15"/>
          <p:cNvSpPr txBox="1"/>
          <p:nvPr/>
        </p:nvSpPr>
        <p:spPr>
          <a:xfrm>
            <a:off x="7486015" y="813003"/>
            <a:ext cx="76835" cy="269240"/>
          </a:xfrm>
          <a:prstGeom prst="rect">
            <a:avLst/>
          </a:prstGeom>
        </p:spPr>
        <p:txBody>
          <a:bodyPr vert="horz" wrap="square" lIns="0" tIns="12065" rIns="0" bIns="0" rtlCol="0">
            <a:spAutoFit/>
          </a:bodyPr>
          <a:lstStyle/>
          <a:p>
            <a:pPr marL="12700">
              <a:lnSpc>
                <a:spcPct val="100000"/>
              </a:lnSpc>
              <a:spcBef>
                <a:spcPts val="95"/>
              </a:spcBef>
            </a:pPr>
            <a:r>
              <a:rPr sz="1600" spc="-5" dirty="0">
                <a:solidFill>
                  <a:srgbClr val="FFFFFF"/>
                </a:solidFill>
                <a:latin typeface="Calibri"/>
                <a:cs typeface="Calibri"/>
              </a:rPr>
              <a:t>I</a:t>
            </a:r>
            <a:endParaRPr sz="1600">
              <a:latin typeface="Calibri"/>
              <a:cs typeface="Calibri"/>
            </a:endParaRPr>
          </a:p>
        </p:txBody>
      </p:sp>
      <p:sp>
        <p:nvSpPr>
          <p:cNvPr id="16" name="object 16"/>
          <p:cNvSpPr/>
          <p:nvPr/>
        </p:nvSpPr>
        <p:spPr>
          <a:xfrm>
            <a:off x="6925056" y="1517650"/>
            <a:ext cx="326390" cy="755650"/>
          </a:xfrm>
          <a:custGeom>
            <a:avLst/>
            <a:gdLst/>
            <a:ahLst/>
            <a:cxnLst/>
            <a:rect l="l" t="t" r="r" b="b"/>
            <a:pathLst>
              <a:path w="326390" h="755650">
                <a:moveTo>
                  <a:pt x="326263" y="755269"/>
                </a:moveTo>
                <a:lnTo>
                  <a:pt x="262796" y="753129"/>
                </a:lnTo>
                <a:lnTo>
                  <a:pt x="210962" y="747299"/>
                </a:lnTo>
                <a:lnTo>
                  <a:pt x="176012" y="738659"/>
                </a:lnTo>
                <a:lnTo>
                  <a:pt x="163195" y="728091"/>
                </a:lnTo>
                <a:lnTo>
                  <a:pt x="163195" y="404876"/>
                </a:lnTo>
                <a:lnTo>
                  <a:pt x="150375" y="394307"/>
                </a:lnTo>
                <a:lnTo>
                  <a:pt x="115411" y="385667"/>
                </a:lnTo>
                <a:lnTo>
                  <a:pt x="63539" y="379837"/>
                </a:lnTo>
                <a:lnTo>
                  <a:pt x="0" y="377698"/>
                </a:lnTo>
                <a:lnTo>
                  <a:pt x="63539" y="375558"/>
                </a:lnTo>
                <a:lnTo>
                  <a:pt x="115411" y="369728"/>
                </a:lnTo>
                <a:lnTo>
                  <a:pt x="150375" y="361088"/>
                </a:lnTo>
                <a:lnTo>
                  <a:pt x="163195" y="350520"/>
                </a:lnTo>
                <a:lnTo>
                  <a:pt x="163195" y="27178"/>
                </a:lnTo>
                <a:lnTo>
                  <a:pt x="176012" y="16609"/>
                </a:lnTo>
                <a:lnTo>
                  <a:pt x="210962" y="7969"/>
                </a:lnTo>
                <a:lnTo>
                  <a:pt x="262796" y="2139"/>
                </a:lnTo>
                <a:lnTo>
                  <a:pt x="326263" y="0"/>
                </a:lnTo>
              </a:path>
            </a:pathLst>
          </a:custGeom>
          <a:ln w="6350">
            <a:solidFill>
              <a:srgbClr val="5B9BD4"/>
            </a:solidFill>
          </a:ln>
        </p:spPr>
        <p:txBody>
          <a:bodyPr wrap="square" lIns="0" tIns="0" rIns="0" bIns="0" rtlCol="0"/>
          <a:lstStyle/>
          <a:p>
            <a:endParaRPr/>
          </a:p>
        </p:txBody>
      </p:sp>
      <p:sp>
        <p:nvSpPr>
          <p:cNvPr id="17" name="object 17"/>
          <p:cNvSpPr txBox="1"/>
          <p:nvPr/>
        </p:nvSpPr>
        <p:spPr>
          <a:xfrm>
            <a:off x="1367408" y="7112"/>
            <a:ext cx="9457690" cy="1000760"/>
          </a:xfrm>
          <a:prstGeom prst="rect">
            <a:avLst/>
          </a:prstGeom>
        </p:spPr>
        <p:txBody>
          <a:bodyPr vert="horz" wrap="square" lIns="0" tIns="12065" rIns="0" bIns="0" rtlCol="0">
            <a:spAutoFit/>
          </a:bodyPr>
          <a:lstStyle/>
          <a:p>
            <a:pPr marL="12700" marR="5080">
              <a:lnSpc>
                <a:spcPct val="100000"/>
              </a:lnSpc>
              <a:spcBef>
                <a:spcPts val="95"/>
              </a:spcBef>
            </a:pPr>
            <a:r>
              <a:rPr sz="1600" b="1" spc="-5" dirty="0">
                <a:latin typeface="Calibri"/>
                <a:cs typeface="Calibri"/>
              </a:rPr>
              <a:t>Пример</a:t>
            </a:r>
            <a:r>
              <a:rPr sz="1600" b="1" spc="50" dirty="0">
                <a:latin typeface="Calibri"/>
                <a:cs typeface="Calibri"/>
              </a:rPr>
              <a:t> </a:t>
            </a:r>
            <a:r>
              <a:rPr sz="1600" b="1" spc="-5" dirty="0">
                <a:latin typeface="Calibri"/>
                <a:cs typeface="Calibri"/>
              </a:rPr>
              <a:t>7.</a:t>
            </a:r>
            <a:r>
              <a:rPr sz="1600" b="1" spc="40" dirty="0">
                <a:latin typeface="Calibri"/>
                <a:cs typeface="Calibri"/>
              </a:rPr>
              <a:t> </a:t>
            </a:r>
            <a:r>
              <a:rPr sz="1600" spc="-10" dirty="0">
                <a:latin typeface="Calibri"/>
                <a:cs typeface="Calibri"/>
              </a:rPr>
              <a:t>Смесь</a:t>
            </a:r>
            <a:r>
              <a:rPr sz="1600" spc="50" dirty="0">
                <a:latin typeface="Calibri"/>
                <a:cs typeface="Calibri"/>
              </a:rPr>
              <a:t> </a:t>
            </a:r>
            <a:r>
              <a:rPr sz="1600" spc="-10" dirty="0">
                <a:latin typeface="Calibri"/>
                <a:cs typeface="Calibri"/>
              </a:rPr>
              <a:t>оксида</a:t>
            </a:r>
            <a:r>
              <a:rPr sz="1600" spc="35" dirty="0">
                <a:latin typeface="Calibri"/>
                <a:cs typeface="Calibri"/>
              </a:rPr>
              <a:t> </a:t>
            </a:r>
            <a:r>
              <a:rPr sz="1600" spc="-5" dirty="0">
                <a:latin typeface="Calibri"/>
                <a:cs typeface="Calibri"/>
              </a:rPr>
              <a:t>лития</a:t>
            </a:r>
            <a:r>
              <a:rPr sz="1600" spc="40" dirty="0">
                <a:latin typeface="Calibri"/>
                <a:cs typeface="Calibri"/>
              </a:rPr>
              <a:t> </a:t>
            </a:r>
            <a:r>
              <a:rPr sz="1600" spc="-5" dirty="0">
                <a:latin typeface="Calibri"/>
                <a:cs typeface="Calibri"/>
              </a:rPr>
              <a:t>и</a:t>
            </a:r>
            <a:r>
              <a:rPr sz="1600" spc="40" dirty="0">
                <a:latin typeface="Calibri"/>
                <a:cs typeface="Calibri"/>
              </a:rPr>
              <a:t> </a:t>
            </a:r>
            <a:r>
              <a:rPr sz="1600" spc="-5" dirty="0">
                <a:latin typeface="Calibri"/>
                <a:cs typeface="Calibri"/>
              </a:rPr>
              <a:t>нитрида</a:t>
            </a:r>
            <a:r>
              <a:rPr sz="1600" spc="25" dirty="0">
                <a:latin typeface="Calibri"/>
                <a:cs typeface="Calibri"/>
              </a:rPr>
              <a:t> </a:t>
            </a:r>
            <a:r>
              <a:rPr sz="1600" spc="-5" dirty="0">
                <a:latin typeface="Calibri"/>
                <a:cs typeface="Calibri"/>
              </a:rPr>
              <a:t>лития</a:t>
            </a:r>
            <a:r>
              <a:rPr sz="1600" spc="50" dirty="0">
                <a:latin typeface="Calibri"/>
                <a:cs typeface="Calibri"/>
              </a:rPr>
              <a:t> </a:t>
            </a:r>
            <a:r>
              <a:rPr sz="1600" spc="-5" dirty="0">
                <a:latin typeface="Calibri"/>
                <a:cs typeface="Calibri"/>
              </a:rPr>
              <a:t>с</a:t>
            </a:r>
            <a:r>
              <a:rPr sz="1600" spc="35" dirty="0">
                <a:latin typeface="Calibri"/>
                <a:cs typeface="Calibri"/>
              </a:rPr>
              <a:t> </a:t>
            </a:r>
            <a:r>
              <a:rPr sz="1600" spc="-10" dirty="0">
                <a:latin typeface="Calibri"/>
                <a:cs typeface="Calibri"/>
              </a:rPr>
              <a:t>массовой</a:t>
            </a:r>
            <a:r>
              <a:rPr sz="1600" spc="60" dirty="0">
                <a:latin typeface="Calibri"/>
                <a:cs typeface="Calibri"/>
              </a:rPr>
              <a:t> </a:t>
            </a:r>
            <a:r>
              <a:rPr sz="1600" spc="-15" dirty="0">
                <a:latin typeface="Calibri"/>
                <a:cs typeface="Calibri"/>
              </a:rPr>
              <a:t>долей</a:t>
            </a:r>
            <a:r>
              <a:rPr sz="1600" spc="45" dirty="0">
                <a:latin typeface="Calibri"/>
                <a:cs typeface="Calibri"/>
              </a:rPr>
              <a:t> </a:t>
            </a:r>
            <a:r>
              <a:rPr sz="1600" spc="-5" dirty="0">
                <a:latin typeface="Calibri"/>
                <a:cs typeface="Calibri"/>
              </a:rPr>
              <a:t>атомов</a:t>
            </a:r>
            <a:r>
              <a:rPr sz="1600" spc="45" dirty="0">
                <a:latin typeface="Calibri"/>
                <a:cs typeface="Calibri"/>
              </a:rPr>
              <a:t> </a:t>
            </a:r>
            <a:r>
              <a:rPr sz="1600" spc="-5" dirty="0">
                <a:latin typeface="Calibri"/>
                <a:cs typeface="Calibri"/>
              </a:rPr>
              <a:t>лития</a:t>
            </a:r>
            <a:r>
              <a:rPr sz="1600" spc="35" dirty="0">
                <a:latin typeface="Calibri"/>
                <a:cs typeface="Calibri"/>
              </a:rPr>
              <a:t> </a:t>
            </a:r>
            <a:r>
              <a:rPr sz="1600" spc="-10" dirty="0">
                <a:latin typeface="Calibri"/>
                <a:cs typeface="Calibri"/>
              </a:rPr>
              <a:t>56%,</a:t>
            </a:r>
            <a:r>
              <a:rPr sz="1600" spc="65" dirty="0">
                <a:latin typeface="Calibri"/>
                <a:cs typeface="Calibri"/>
              </a:rPr>
              <a:t> </a:t>
            </a:r>
            <a:r>
              <a:rPr sz="1600" spc="-5" dirty="0">
                <a:latin typeface="Calibri"/>
                <a:cs typeface="Calibri"/>
              </a:rPr>
              <a:t>растворили</a:t>
            </a:r>
            <a:r>
              <a:rPr sz="1600" spc="25" dirty="0">
                <a:latin typeface="Calibri"/>
                <a:cs typeface="Calibri"/>
              </a:rPr>
              <a:t> </a:t>
            </a:r>
            <a:r>
              <a:rPr sz="1600" spc="-5" dirty="0">
                <a:latin typeface="Calibri"/>
                <a:cs typeface="Calibri"/>
              </a:rPr>
              <a:t>в</a:t>
            </a:r>
            <a:r>
              <a:rPr sz="1600" spc="35" dirty="0">
                <a:latin typeface="Calibri"/>
                <a:cs typeface="Calibri"/>
              </a:rPr>
              <a:t> </a:t>
            </a:r>
            <a:r>
              <a:rPr sz="1600" spc="-10" dirty="0">
                <a:latin typeface="Calibri"/>
                <a:cs typeface="Calibri"/>
              </a:rPr>
              <a:t>365</a:t>
            </a:r>
            <a:r>
              <a:rPr sz="1600" spc="55" dirty="0">
                <a:latin typeface="Calibri"/>
                <a:cs typeface="Calibri"/>
              </a:rPr>
              <a:t> </a:t>
            </a:r>
            <a:r>
              <a:rPr sz="1600" spc="-5" dirty="0">
                <a:latin typeface="Calibri"/>
                <a:cs typeface="Calibri"/>
              </a:rPr>
              <a:t>г </a:t>
            </a:r>
            <a:r>
              <a:rPr sz="1600" dirty="0">
                <a:latin typeface="Calibri"/>
                <a:cs typeface="Calibri"/>
              </a:rPr>
              <a:t> </a:t>
            </a:r>
            <a:r>
              <a:rPr sz="1600" spc="-10" dirty="0">
                <a:latin typeface="Calibri"/>
                <a:cs typeface="Calibri"/>
              </a:rPr>
              <a:t>20%</a:t>
            </a:r>
            <a:r>
              <a:rPr sz="1600" spc="25" dirty="0">
                <a:latin typeface="Calibri"/>
                <a:cs typeface="Calibri"/>
              </a:rPr>
              <a:t> </a:t>
            </a:r>
            <a:r>
              <a:rPr sz="1600" spc="-10" dirty="0">
                <a:latin typeface="Calibri"/>
                <a:cs typeface="Calibri"/>
              </a:rPr>
              <a:t>соляной</a:t>
            </a:r>
            <a:r>
              <a:rPr sz="1600" spc="25" dirty="0">
                <a:latin typeface="Calibri"/>
                <a:cs typeface="Calibri"/>
              </a:rPr>
              <a:t> </a:t>
            </a:r>
            <a:r>
              <a:rPr sz="1600" spc="-5" dirty="0">
                <a:latin typeface="Calibri"/>
                <a:cs typeface="Calibri"/>
              </a:rPr>
              <a:t>кислоты,</a:t>
            </a:r>
            <a:r>
              <a:rPr sz="1600" spc="10" dirty="0">
                <a:latin typeface="Calibri"/>
                <a:cs typeface="Calibri"/>
              </a:rPr>
              <a:t> </a:t>
            </a:r>
            <a:r>
              <a:rPr sz="1600" spc="-10" dirty="0">
                <a:latin typeface="Calibri"/>
                <a:cs typeface="Calibri"/>
              </a:rPr>
              <a:t>причём</a:t>
            </a:r>
            <a:r>
              <a:rPr sz="1600" spc="35" dirty="0">
                <a:latin typeface="Calibri"/>
                <a:cs typeface="Calibri"/>
              </a:rPr>
              <a:t> </a:t>
            </a:r>
            <a:r>
              <a:rPr sz="1600" spc="-5" dirty="0">
                <a:latin typeface="Calibri"/>
                <a:cs typeface="Calibri"/>
              </a:rPr>
              <a:t>все</a:t>
            </a:r>
            <a:r>
              <a:rPr sz="1600" spc="15" dirty="0">
                <a:latin typeface="Calibri"/>
                <a:cs typeface="Calibri"/>
              </a:rPr>
              <a:t> </a:t>
            </a:r>
            <a:r>
              <a:rPr sz="1600" spc="-5" dirty="0">
                <a:latin typeface="Calibri"/>
                <a:cs typeface="Calibri"/>
              </a:rPr>
              <a:t>вещества</a:t>
            </a:r>
            <a:r>
              <a:rPr sz="1600" spc="10" dirty="0">
                <a:latin typeface="Calibri"/>
                <a:cs typeface="Calibri"/>
              </a:rPr>
              <a:t> </a:t>
            </a:r>
            <a:r>
              <a:rPr sz="1600" spc="-10" dirty="0">
                <a:latin typeface="Calibri"/>
                <a:cs typeface="Calibri"/>
              </a:rPr>
              <a:t>полностью</a:t>
            </a:r>
            <a:r>
              <a:rPr sz="1600" spc="25" dirty="0">
                <a:latin typeface="Calibri"/>
                <a:cs typeface="Calibri"/>
              </a:rPr>
              <a:t> </a:t>
            </a:r>
            <a:r>
              <a:rPr sz="1600" spc="-5" dirty="0">
                <a:latin typeface="Calibri"/>
                <a:cs typeface="Calibri"/>
              </a:rPr>
              <a:t>прореагировали.</a:t>
            </a:r>
            <a:r>
              <a:rPr sz="1600" spc="5" dirty="0">
                <a:latin typeface="Calibri"/>
                <a:cs typeface="Calibri"/>
              </a:rPr>
              <a:t> </a:t>
            </a:r>
            <a:r>
              <a:rPr sz="1600" spc="-10" dirty="0">
                <a:latin typeface="Calibri"/>
                <a:cs typeface="Calibri"/>
              </a:rPr>
              <a:t>Затем</a:t>
            </a:r>
            <a:r>
              <a:rPr sz="1600" spc="30" dirty="0">
                <a:latin typeface="Calibri"/>
                <a:cs typeface="Calibri"/>
              </a:rPr>
              <a:t> </a:t>
            </a:r>
            <a:r>
              <a:rPr sz="1600" spc="-5" dirty="0">
                <a:latin typeface="Calibri"/>
                <a:cs typeface="Calibri"/>
              </a:rPr>
              <a:t>к </a:t>
            </a:r>
            <a:r>
              <a:rPr sz="1600" spc="-10" dirty="0">
                <a:latin typeface="Calibri"/>
                <a:cs typeface="Calibri"/>
              </a:rPr>
              <a:t>образовавшемуся</a:t>
            </a:r>
            <a:r>
              <a:rPr sz="1600" spc="45" dirty="0">
                <a:latin typeface="Calibri"/>
                <a:cs typeface="Calibri"/>
              </a:rPr>
              <a:t> </a:t>
            </a:r>
            <a:r>
              <a:rPr sz="1600" spc="-5" dirty="0">
                <a:latin typeface="Calibri"/>
                <a:cs typeface="Calibri"/>
              </a:rPr>
              <a:t>раствору </a:t>
            </a:r>
            <a:r>
              <a:rPr sz="1600" spc="-345" dirty="0">
                <a:latin typeface="Calibri"/>
                <a:cs typeface="Calibri"/>
              </a:rPr>
              <a:t> </a:t>
            </a:r>
            <a:r>
              <a:rPr sz="1600" spc="-10" dirty="0">
                <a:latin typeface="Calibri"/>
                <a:cs typeface="Calibri"/>
              </a:rPr>
              <a:t>добавили 410</a:t>
            </a:r>
            <a:r>
              <a:rPr sz="1600" spc="20" dirty="0">
                <a:latin typeface="Calibri"/>
                <a:cs typeface="Calibri"/>
              </a:rPr>
              <a:t> </a:t>
            </a:r>
            <a:r>
              <a:rPr sz="1600" spc="-5" dirty="0">
                <a:latin typeface="Calibri"/>
                <a:cs typeface="Calibri"/>
              </a:rPr>
              <a:t>г </a:t>
            </a:r>
            <a:r>
              <a:rPr sz="1600" spc="-10" dirty="0">
                <a:latin typeface="Calibri"/>
                <a:cs typeface="Calibri"/>
              </a:rPr>
              <a:t>20%</a:t>
            </a:r>
            <a:r>
              <a:rPr sz="1600" spc="35" dirty="0">
                <a:latin typeface="Calibri"/>
                <a:cs typeface="Calibri"/>
              </a:rPr>
              <a:t> </a:t>
            </a:r>
            <a:r>
              <a:rPr sz="1600" spc="-5" dirty="0">
                <a:latin typeface="Calibri"/>
                <a:cs typeface="Calibri"/>
              </a:rPr>
              <a:t>раствора</a:t>
            </a:r>
            <a:r>
              <a:rPr sz="1600" dirty="0">
                <a:latin typeface="Calibri"/>
                <a:cs typeface="Calibri"/>
              </a:rPr>
              <a:t> </a:t>
            </a:r>
            <a:r>
              <a:rPr sz="1600" spc="-5" dirty="0">
                <a:latin typeface="Calibri"/>
                <a:cs typeface="Calibri"/>
              </a:rPr>
              <a:t>фосфата натрия. Найдите</a:t>
            </a:r>
            <a:r>
              <a:rPr sz="1600" spc="5" dirty="0">
                <a:latin typeface="Calibri"/>
                <a:cs typeface="Calibri"/>
              </a:rPr>
              <a:t> </a:t>
            </a:r>
            <a:r>
              <a:rPr sz="1600" spc="-10" dirty="0">
                <a:latin typeface="Calibri"/>
                <a:cs typeface="Calibri"/>
              </a:rPr>
              <a:t>массовую</a:t>
            </a:r>
            <a:r>
              <a:rPr sz="1600" spc="30" dirty="0">
                <a:latin typeface="Calibri"/>
                <a:cs typeface="Calibri"/>
              </a:rPr>
              <a:t> </a:t>
            </a:r>
            <a:r>
              <a:rPr sz="1600" spc="-15" dirty="0">
                <a:latin typeface="Calibri"/>
                <a:cs typeface="Calibri"/>
              </a:rPr>
              <a:t>долю</a:t>
            </a:r>
            <a:r>
              <a:rPr sz="1600" spc="-10" dirty="0">
                <a:latin typeface="Calibri"/>
                <a:cs typeface="Calibri"/>
              </a:rPr>
              <a:t> хлорида</a:t>
            </a:r>
            <a:r>
              <a:rPr sz="1600" dirty="0">
                <a:latin typeface="Calibri"/>
                <a:cs typeface="Calibri"/>
              </a:rPr>
              <a:t> </a:t>
            </a:r>
            <a:r>
              <a:rPr sz="1600" spc="-5" dirty="0">
                <a:latin typeface="Calibri"/>
                <a:cs typeface="Calibri"/>
              </a:rPr>
              <a:t>натрия</a:t>
            </a:r>
            <a:r>
              <a:rPr sz="1600" spc="-15" dirty="0">
                <a:latin typeface="Calibri"/>
                <a:cs typeface="Calibri"/>
              </a:rPr>
              <a:t> </a:t>
            </a:r>
            <a:r>
              <a:rPr sz="1600" spc="-5" dirty="0">
                <a:latin typeface="Calibri"/>
                <a:cs typeface="Calibri"/>
              </a:rPr>
              <a:t>в</a:t>
            </a:r>
            <a:r>
              <a:rPr sz="1600" dirty="0">
                <a:latin typeface="Calibri"/>
                <a:cs typeface="Calibri"/>
              </a:rPr>
              <a:t> </a:t>
            </a:r>
            <a:r>
              <a:rPr sz="1600" spc="-10" dirty="0">
                <a:latin typeface="Calibri"/>
                <a:cs typeface="Calibri"/>
              </a:rPr>
              <a:t>конечном</a:t>
            </a:r>
            <a:endParaRPr sz="1600">
              <a:latin typeface="Calibri"/>
              <a:cs typeface="Calibri"/>
            </a:endParaRPr>
          </a:p>
          <a:p>
            <a:pPr marL="12700">
              <a:lnSpc>
                <a:spcPct val="100000"/>
              </a:lnSpc>
            </a:pPr>
            <a:r>
              <a:rPr sz="1600" spc="-5" dirty="0">
                <a:latin typeface="Calibri"/>
                <a:cs typeface="Calibri"/>
              </a:rPr>
              <a:t>растворе.</a:t>
            </a:r>
            <a:endParaRPr sz="1600">
              <a:latin typeface="Calibri"/>
              <a:cs typeface="Calibri"/>
            </a:endParaRPr>
          </a:p>
        </p:txBody>
      </p:sp>
      <p:sp>
        <p:nvSpPr>
          <p:cNvPr id="18" name="object 18"/>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68</a:t>
            </a:fld>
            <a:endParaRPr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4289552" y="1766697"/>
            <a:ext cx="1007744" cy="269240"/>
          </a:xfrm>
          <a:prstGeom prst="rect">
            <a:avLst/>
          </a:prstGeom>
        </p:spPr>
        <p:txBody>
          <a:bodyPr vert="horz" wrap="square" lIns="0" tIns="12065" rIns="0" bIns="0" rtlCol="0">
            <a:spAutoFit/>
          </a:bodyPr>
          <a:lstStyle/>
          <a:p>
            <a:pPr marL="12700">
              <a:lnSpc>
                <a:spcPct val="100000"/>
              </a:lnSpc>
              <a:spcBef>
                <a:spcPts val="95"/>
              </a:spcBef>
              <a:tabLst>
                <a:tab pos="893444" algn="l"/>
              </a:tabLst>
            </a:pPr>
            <a:r>
              <a:rPr sz="1600" i="1" spc="-5" dirty="0">
                <a:latin typeface="Times New Roman"/>
                <a:cs typeface="Times New Roman"/>
              </a:rPr>
              <a:t>2	3</a:t>
            </a:r>
            <a:endParaRPr sz="1600">
              <a:latin typeface="Times New Roman"/>
              <a:cs typeface="Times New Roman"/>
            </a:endParaRPr>
          </a:p>
        </p:txBody>
      </p:sp>
      <p:sp>
        <p:nvSpPr>
          <p:cNvPr id="3" name="object 3"/>
          <p:cNvSpPr txBox="1"/>
          <p:nvPr/>
        </p:nvSpPr>
        <p:spPr>
          <a:xfrm>
            <a:off x="983691" y="1589913"/>
            <a:ext cx="4518025" cy="391160"/>
          </a:xfrm>
          <a:prstGeom prst="rect">
            <a:avLst/>
          </a:prstGeom>
        </p:spPr>
        <p:txBody>
          <a:bodyPr vert="horz" wrap="square" lIns="0" tIns="12700" rIns="0" bIns="0" rtlCol="0">
            <a:spAutoFit/>
          </a:bodyPr>
          <a:lstStyle/>
          <a:p>
            <a:pPr marL="12700">
              <a:lnSpc>
                <a:spcPct val="100000"/>
              </a:lnSpc>
              <a:spcBef>
                <a:spcPts val="100"/>
              </a:spcBef>
            </a:pPr>
            <a:r>
              <a:rPr sz="2400" i="1" spc="-20" dirty="0">
                <a:latin typeface="Times New Roman"/>
                <a:cs typeface="Times New Roman"/>
              </a:rPr>
              <a:t>Находим</a:t>
            </a:r>
            <a:r>
              <a:rPr sz="2400" i="1" spc="5" dirty="0">
                <a:latin typeface="Times New Roman"/>
                <a:cs typeface="Times New Roman"/>
              </a:rPr>
              <a:t> </a:t>
            </a:r>
            <a:r>
              <a:rPr sz="2400" i="1" spc="-10" dirty="0">
                <a:latin typeface="Times New Roman"/>
                <a:cs typeface="Times New Roman"/>
              </a:rPr>
              <a:t>состав</a:t>
            </a:r>
            <a:r>
              <a:rPr sz="2400" i="1" spc="-5" dirty="0">
                <a:latin typeface="Times New Roman"/>
                <a:cs typeface="Times New Roman"/>
              </a:rPr>
              <a:t> </a:t>
            </a:r>
            <a:r>
              <a:rPr sz="2400" i="1" spc="-10" dirty="0">
                <a:latin typeface="Times New Roman"/>
                <a:cs typeface="Times New Roman"/>
              </a:rPr>
              <a:t>смеси</a:t>
            </a:r>
            <a:r>
              <a:rPr sz="2400" i="1" spc="-5" dirty="0">
                <a:latin typeface="Times New Roman"/>
                <a:cs typeface="Times New Roman"/>
              </a:rPr>
              <a:t> Li</a:t>
            </a:r>
            <a:r>
              <a:rPr sz="2400" i="1" spc="200" dirty="0">
                <a:latin typeface="Times New Roman"/>
                <a:cs typeface="Times New Roman"/>
              </a:rPr>
              <a:t> </a:t>
            </a:r>
            <a:r>
              <a:rPr sz="2400" i="1" spc="-5" dirty="0">
                <a:latin typeface="Times New Roman"/>
                <a:cs typeface="Times New Roman"/>
              </a:rPr>
              <a:t>O</a:t>
            </a:r>
            <a:r>
              <a:rPr sz="2400" i="1" spc="-10" dirty="0">
                <a:latin typeface="Times New Roman"/>
                <a:cs typeface="Times New Roman"/>
              </a:rPr>
              <a:t> </a:t>
            </a:r>
            <a:r>
              <a:rPr sz="2400" i="1" dirty="0">
                <a:latin typeface="Times New Roman"/>
                <a:cs typeface="Times New Roman"/>
              </a:rPr>
              <a:t>и</a:t>
            </a:r>
            <a:r>
              <a:rPr sz="2400" i="1" spc="-5" dirty="0">
                <a:latin typeface="Times New Roman"/>
                <a:cs typeface="Times New Roman"/>
              </a:rPr>
              <a:t> Li</a:t>
            </a:r>
            <a:r>
              <a:rPr sz="2400" i="1" spc="200" dirty="0">
                <a:latin typeface="Times New Roman"/>
                <a:cs typeface="Times New Roman"/>
              </a:rPr>
              <a:t> </a:t>
            </a:r>
            <a:r>
              <a:rPr sz="2400" i="1" dirty="0">
                <a:latin typeface="Times New Roman"/>
                <a:cs typeface="Times New Roman"/>
              </a:rPr>
              <a:t>N</a:t>
            </a:r>
            <a:endParaRPr sz="2400">
              <a:latin typeface="Times New Roman"/>
              <a:cs typeface="Times New Roman"/>
            </a:endParaRPr>
          </a:p>
        </p:txBody>
      </p:sp>
      <p:sp>
        <p:nvSpPr>
          <p:cNvPr id="4" name="object 4"/>
          <p:cNvSpPr txBox="1"/>
          <p:nvPr/>
        </p:nvSpPr>
        <p:spPr>
          <a:xfrm>
            <a:off x="7106157" y="1698497"/>
            <a:ext cx="4338955" cy="299720"/>
          </a:xfrm>
          <a:prstGeom prst="rect">
            <a:avLst/>
          </a:prstGeom>
        </p:spPr>
        <p:txBody>
          <a:bodyPr vert="horz" wrap="square" lIns="0" tIns="12700" rIns="0" bIns="0" rtlCol="0">
            <a:spAutoFit/>
          </a:bodyPr>
          <a:lstStyle/>
          <a:p>
            <a:pPr marL="38100">
              <a:lnSpc>
                <a:spcPct val="100000"/>
              </a:lnSpc>
              <a:spcBef>
                <a:spcPts val="100"/>
              </a:spcBef>
            </a:pPr>
            <a:r>
              <a:rPr sz="1800" dirty="0">
                <a:latin typeface="Times New Roman"/>
                <a:cs typeface="Times New Roman"/>
              </a:rPr>
              <a:t>3LiCl</a:t>
            </a:r>
            <a:r>
              <a:rPr sz="1800" baseline="-20833" dirty="0">
                <a:latin typeface="Times New Roman"/>
                <a:cs typeface="Times New Roman"/>
              </a:rPr>
              <a:t>(2)</a:t>
            </a:r>
            <a:r>
              <a:rPr sz="1800" spc="202" baseline="-20833" dirty="0">
                <a:latin typeface="Times New Roman"/>
                <a:cs typeface="Times New Roman"/>
              </a:rPr>
              <a:t> </a:t>
            </a:r>
            <a:r>
              <a:rPr sz="1800" dirty="0">
                <a:latin typeface="Times New Roman"/>
                <a:cs typeface="Times New Roman"/>
              </a:rPr>
              <a:t>+</a:t>
            </a:r>
            <a:r>
              <a:rPr sz="1800" spc="-10" dirty="0">
                <a:latin typeface="Times New Roman"/>
                <a:cs typeface="Times New Roman"/>
              </a:rPr>
              <a:t> </a:t>
            </a:r>
            <a:r>
              <a:rPr sz="1800" spc="-5" dirty="0">
                <a:latin typeface="Times New Roman"/>
                <a:cs typeface="Times New Roman"/>
              </a:rPr>
              <a:t>Na</a:t>
            </a:r>
            <a:r>
              <a:rPr sz="1800" spc="-7" baseline="-20833" dirty="0">
                <a:latin typeface="Times New Roman"/>
                <a:cs typeface="Times New Roman"/>
              </a:rPr>
              <a:t>3</a:t>
            </a:r>
            <a:r>
              <a:rPr sz="1800" spc="-5" dirty="0">
                <a:latin typeface="Times New Roman"/>
                <a:cs typeface="Times New Roman"/>
              </a:rPr>
              <a:t>PO</a:t>
            </a:r>
            <a:r>
              <a:rPr sz="1800" spc="-7" baseline="-20833" dirty="0">
                <a:latin typeface="Times New Roman"/>
                <a:cs typeface="Times New Roman"/>
              </a:rPr>
              <a:t>4</a:t>
            </a:r>
            <a:r>
              <a:rPr sz="1800" spc="225" baseline="-20833" dirty="0">
                <a:latin typeface="Times New Roman"/>
                <a:cs typeface="Times New Roman"/>
              </a:rPr>
              <a:t> </a:t>
            </a:r>
            <a:r>
              <a:rPr sz="1800" dirty="0">
                <a:latin typeface="Times New Roman"/>
                <a:cs typeface="Times New Roman"/>
              </a:rPr>
              <a:t>=</a:t>
            </a:r>
            <a:r>
              <a:rPr sz="1800" spc="-5" dirty="0">
                <a:latin typeface="Times New Roman"/>
                <a:cs typeface="Times New Roman"/>
              </a:rPr>
              <a:t> Li</a:t>
            </a:r>
            <a:r>
              <a:rPr sz="1800" spc="-7" baseline="-20833" dirty="0">
                <a:latin typeface="Times New Roman"/>
                <a:cs typeface="Times New Roman"/>
              </a:rPr>
              <a:t>3</a:t>
            </a:r>
            <a:r>
              <a:rPr sz="1800" spc="-5" dirty="0">
                <a:latin typeface="Times New Roman"/>
                <a:cs typeface="Times New Roman"/>
              </a:rPr>
              <a:t>PO</a:t>
            </a:r>
            <a:r>
              <a:rPr sz="1800" spc="-7" baseline="-20833" dirty="0">
                <a:latin typeface="Times New Roman"/>
                <a:cs typeface="Times New Roman"/>
              </a:rPr>
              <a:t>4(3б)</a:t>
            </a:r>
            <a:r>
              <a:rPr sz="1800" spc="-5" dirty="0">
                <a:latin typeface="Times New Roman"/>
                <a:cs typeface="Times New Roman"/>
              </a:rPr>
              <a:t>↓</a:t>
            </a:r>
            <a:r>
              <a:rPr sz="1800" dirty="0">
                <a:latin typeface="Times New Roman"/>
                <a:cs typeface="Times New Roman"/>
              </a:rPr>
              <a:t> +</a:t>
            </a:r>
            <a:r>
              <a:rPr sz="1800" spc="-5" dirty="0">
                <a:latin typeface="Times New Roman"/>
                <a:cs typeface="Times New Roman"/>
              </a:rPr>
              <a:t> </a:t>
            </a:r>
            <a:r>
              <a:rPr sz="1800" dirty="0">
                <a:latin typeface="Times New Roman"/>
                <a:cs typeface="Times New Roman"/>
              </a:rPr>
              <a:t>3NaCl</a:t>
            </a:r>
            <a:r>
              <a:rPr sz="1800" spc="445" dirty="0">
                <a:latin typeface="Times New Roman"/>
                <a:cs typeface="Times New Roman"/>
              </a:rPr>
              <a:t> </a:t>
            </a:r>
            <a:r>
              <a:rPr sz="1800" spc="-5" dirty="0">
                <a:latin typeface="Times New Roman"/>
                <a:cs typeface="Times New Roman"/>
              </a:rPr>
              <a:t>(3б)</a:t>
            </a:r>
            <a:endParaRPr sz="1800">
              <a:latin typeface="Times New Roman"/>
              <a:cs typeface="Times New Roman"/>
            </a:endParaRPr>
          </a:p>
        </p:txBody>
      </p:sp>
      <p:sp>
        <p:nvSpPr>
          <p:cNvPr id="5" name="object 5"/>
          <p:cNvSpPr txBox="1"/>
          <p:nvPr/>
        </p:nvSpPr>
        <p:spPr>
          <a:xfrm>
            <a:off x="958291" y="1955672"/>
            <a:ext cx="10399395" cy="2952115"/>
          </a:xfrm>
          <a:prstGeom prst="rect">
            <a:avLst/>
          </a:prstGeom>
        </p:spPr>
        <p:txBody>
          <a:bodyPr vert="horz" wrap="square" lIns="0" tIns="12700" rIns="0" bIns="0" rtlCol="0">
            <a:spAutoFit/>
          </a:bodyPr>
          <a:lstStyle/>
          <a:p>
            <a:pPr marL="38100">
              <a:lnSpc>
                <a:spcPct val="100000"/>
              </a:lnSpc>
              <a:spcBef>
                <a:spcPts val="100"/>
              </a:spcBef>
            </a:pPr>
            <a:r>
              <a:rPr sz="2400" dirty="0">
                <a:latin typeface="Times New Roman"/>
                <a:cs typeface="Times New Roman"/>
              </a:rPr>
              <a:t>2)</a:t>
            </a:r>
            <a:r>
              <a:rPr sz="2400" spc="5" dirty="0">
                <a:latin typeface="Times New Roman"/>
                <a:cs typeface="Times New Roman"/>
              </a:rPr>
              <a:t> </a:t>
            </a:r>
            <a:r>
              <a:rPr sz="2400" dirty="0">
                <a:latin typeface="Times New Roman"/>
                <a:cs typeface="Times New Roman"/>
              </a:rPr>
              <a:t>Пусть</a:t>
            </a:r>
            <a:r>
              <a:rPr sz="2400" spc="-20" dirty="0">
                <a:latin typeface="Times New Roman"/>
                <a:cs typeface="Times New Roman"/>
              </a:rPr>
              <a:t> </a:t>
            </a:r>
            <a:r>
              <a:rPr sz="2400" dirty="0">
                <a:latin typeface="Times New Roman"/>
                <a:cs typeface="Times New Roman"/>
              </a:rPr>
              <a:t>в </a:t>
            </a:r>
            <a:r>
              <a:rPr sz="2400" spc="10" dirty="0">
                <a:latin typeface="Times New Roman"/>
                <a:cs typeface="Times New Roman"/>
              </a:rPr>
              <a:t>смеси</a:t>
            </a:r>
            <a:r>
              <a:rPr sz="2400" spc="-5" dirty="0">
                <a:latin typeface="Times New Roman"/>
                <a:cs typeface="Times New Roman"/>
              </a:rPr>
              <a:t> </a:t>
            </a:r>
            <a:r>
              <a:rPr sz="2400" i="1" dirty="0">
                <a:latin typeface="Times New Roman"/>
                <a:cs typeface="Times New Roman"/>
              </a:rPr>
              <a:t>x </a:t>
            </a:r>
            <a:r>
              <a:rPr sz="2400" spc="-10" dirty="0">
                <a:latin typeface="Times New Roman"/>
                <a:cs typeface="Times New Roman"/>
              </a:rPr>
              <a:t>моль</a:t>
            </a:r>
            <a:r>
              <a:rPr sz="2400" spc="10" dirty="0">
                <a:latin typeface="Times New Roman"/>
                <a:cs typeface="Times New Roman"/>
              </a:rPr>
              <a:t> </a:t>
            </a:r>
            <a:r>
              <a:rPr sz="2400" dirty="0">
                <a:latin typeface="Times New Roman"/>
                <a:cs typeface="Times New Roman"/>
              </a:rPr>
              <a:t>Li</a:t>
            </a:r>
            <a:r>
              <a:rPr sz="2400" baseline="-20833" dirty="0">
                <a:latin typeface="Times New Roman"/>
                <a:cs typeface="Times New Roman"/>
              </a:rPr>
              <a:t>2</a:t>
            </a:r>
            <a:r>
              <a:rPr sz="2400" dirty="0">
                <a:latin typeface="Times New Roman"/>
                <a:cs typeface="Times New Roman"/>
              </a:rPr>
              <a:t>O</a:t>
            </a:r>
            <a:r>
              <a:rPr sz="2400" spc="-20" dirty="0">
                <a:latin typeface="Times New Roman"/>
                <a:cs typeface="Times New Roman"/>
              </a:rPr>
              <a:t> </a:t>
            </a:r>
            <a:r>
              <a:rPr sz="2400" dirty="0">
                <a:latin typeface="Times New Roman"/>
                <a:cs typeface="Times New Roman"/>
              </a:rPr>
              <a:t>и</a:t>
            </a:r>
            <a:r>
              <a:rPr sz="2400" spc="-5" dirty="0">
                <a:latin typeface="Times New Roman"/>
                <a:cs typeface="Times New Roman"/>
              </a:rPr>
              <a:t> </a:t>
            </a:r>
            <a:r>
              <a:rPr sz="2400" i="1" dirty="0">
                <a:latin typeface="Times New Roman"/>
                <a:cs typeface="Times New Roman"/>
              </a:rPr>
              <a:t>y </a:t>
            </a:r>
            <a:r>
              <a:rPr sz="2400" spc="-10" dirty="0">
                <a:latin typeface="Times New Roman"/>
                <a:cs typeface="Times New Roman"/>
              </a:rPr>
              <a:t>моль</a:t>
            </a:r>
            <a:r>
              <a:rPr sz="2400" spc="10" dirty="0">
                <a:latin typeface="Times New Roman"/>
                <a:cs typeface="Times New Roman"/>
              </a:rPr>
              <a:t> </a:t>
            </a:r>
            <a:r>
              <a:rPr sz="2400" spc="-5" dirty="0">
                <a:latin typeface="Times New Roman"/>
                <a:cs typeface="Times New Roman"/>
              </a:rPr>
              <a:t>Li</a:t>
            </a:r>
            <a:r>
              <a:rPr sz="2400" spc="-7" baseline="-20833" dirty="0">
                <a:latin typeface="Times New Roman"/>
                <a:cs typeface="Times New Roman"/>
              </a:rPr>
              <a:t>3</a:t>
            </a:r>
            <a:r>
              <a:rPr sz="2400" spc="-5" dirty="0">
                <a:latin typeface="Times New Roman"/>
                <a:cs typeface="Times New Roman"/>
              </a:rPr>
              <a:t>N,</a:t>
            </a:r>
            <a:r>
              <a:rPr sz="2400" dirty="0">
                <a:latin typeface="Times New Roman"/>
                <a:cs typeface="Times New Roman"/>
              </a:rPr>
              <a:t> </a:t>
            </a:r>
            <a:r>
              <a:rPr sz="2400" spc="-185" dirty="0">
                <a:latin typeface="Times New Roman"/>
                <a:cs typeface="Times New Roman"/>
              </a:rPr>
              <a:t>тогд</a:t>
            </a:r>
            <a:r>
              <a:rPr sz="2700" spc="-277" baseline="13888" dirty="0">
                <a:latin typeface="Times New Roman"/>
                <a:cs typeface="Times New Roman"/>
              </a:rPr>
              <a:t>3L</a:t>
            </a:r>
            <a:r>
              <a:rPr sz="2400" spc="-185" dirty="0">
                <a:latin typeface="Times New Roman"/>
                <a:cs typeface="Times New Roman"/>
              </a:rPr>
              <a:t>а</a:t>
            </a:r>
            <a:r>
              <a:rPr sz="2700" spc="-277" baseline="13888" dirty="0">
                <a:latin typeface="Times New Roman"/>
                <a:cs typeface="Times New Roman"/>
              </a:rPr>
              <a:t>iCl</a:t>
            </a:r>
            <a:r>
              <a:rPr sz="1200" spc="-185" dirty="0">
                <a:latin typeface="Times New Roman"/>
                <a:cs typeface="Times New Roman"/>
              </a:rPr>
              <a:t>(1)</a:t>
            </a:r>
            <a:r>
              <a:rPr sz="1200" spc="-120" dirty="0">
                <a:latin typeface="Times New Roman"/>
                <a:cs typeface="Times New Roman"/>
              </a:rPr>
              <a:t> </a:t>
            </a:r>
            <a:r>
              <a:rPr sz="1200" dirty="0">
                <a:latin typeface="Times New Roman"/>
                <a:cs typeface="Times New Roman"/>
              </a:rPr>
              <a:t>+</a:t>
            </a:r>
            <a:r>
              <a:rPr sz="1200" spc="-10" dirty="0">
                <a:latin typeface="Times New Roman"/>
                <a:cs typeface="Times New Roman"/>
              </a:rPr>
              <a:t> </a:t>
            </a:r>
            <a:r>
              <a:rPr sz="1200" spc="-5" dirty="0">
                <a:latin typeface="Times New Roman"/>
                <a:cs typeface="Times New Roman"/>
              </a:rPr>
              <a:t>(2)</a:t>
            </a:r>
            <a:r>
              <a:rPr sz="1200" spc="150" dirty="0">
                <a:latin typeface="Times New Roman"/>
                <a:cs typeface="Times New Roman"/>
              </a:rPr>
              <a:t> </a:t>
            </a:r>
            <a:r>
              <a:rPr sz="2700" baseline="13888" dirty="0">
                <a:latin typeface="Times New Roman"/>
                <a:cs typeface="Times New Roman"/>
              </a:rPr>
              <a:t>+</a:t>
            </a:r>
            <a:r>
              <a:rPr sz="2700" spc="-7" baseline="13888" dirty="0">
                <a:latin typeface="Times New Roman"/>
                <a:cs typeface="Times New Roman"/>
              </a:rPr>
              <a:t> Na</a:t>
            </a:r>
            <a:r>
              <a:rPr sz="1200" spc="-5" dirty="0">
                <a:latin typeface="Times New Roman"/>
                <a:cs typeface="Times New Roman"/>
              </a:rPr>
              <a:t>3</a:t>
            </a:r>
            <a:r>
              <a:rPr sz="2700" spc="-7" baseline="13888" dirty="0">
                <a:latin typeface="Times New Roman"/>
                <a:cs typeface="Times New Roman"/>
              </a:rPr>
              <a:t>PO</a:t>
            </a:r>
            <a:r>
              <a:rPr sz="1200" spc="-5" dirty="0">
                <a:latin typeface="Times New Roman"/>
                <a:cs typeface="Times New Roman"/>
              </a:rPr>
              <a:t>4</a:t>
            </a:r>
            <a:r>
              <a:rPr sz="1200" spc="150" dirty="0">
                <a:latin typeface="Times New Roman"/>
                <a:cs typeface="Times New Roman"/>
              </a:rPr>
              <a:t> </a:t>
            </a:r>
            <a:r>
              <a:rPr sz="2700" baseline="13888" dirty="0">
                <a:latin typeface="Times New Roman"/>
                <a:cs typeface="Times New Roman"/>
              </a:rPr>
              <a:t>=</a:t>
            </a:r>
            <a:r>
              <a:rPr sz="2700" spc="-7" baseline="13888" dirty="0">
                <a:latin typeface="Times New Roman"/>
                <a:cs typeface="Times New Roman"/>
              </a:rPr>
              <a:t> Li</a:t>
            </a:r>
            <a:r>
              <a:rPr sz="1200" spc="-5" dirty="0">
                <a:latin typeface="Times New Roman"/>
                <a:cs typeface="Times New Roman"/>
              </a:rPr>
              <a:t>3</a:t>
            </a:r>
            <a:r>
              <a:rPr sz="2700" spc="-7" baseline="13888" dirty="0">
                <a:latin typeface="Times New Roman"/>
                <a:cs typeface="Times New Roman"/>
              </a:rPr>
              <a:t>PO</a:t>
            </a:r>
            <a:r>
              <a:rPr sz="1200" spc="-5" dirty="0">
                <a:latin typeface="Times New Roman"/>
                <a:cs typeface="Times New Roman"/>
              </a:rPr>
              <a:t>4</a:t>
            </a:r>
            <a:r>
              <a:rPr sz="2700" spc="-7" baseline="13888" dirty="0">
                <a:latin typeface="Times New Roman"/>
                <a:cs typeface="Times New Roman"/>
              </a:rPr>
              <a:t>↓</a:t>
            </a:r>
            <a:r>
              <a:rPr sz="2700" baseline="13888" dirty="0">
                <a:latin typeface="Times New Roman"/>
                <a:cs typeface="Times New Roman"/>
              </a:rPr>
              <a:t> +</a:t>
            </a:r>
            <a:r>
              <a:rPr sz="2700" spc="-22" baseline="13888" dirty="0">
                <a:latin typeface="Times New Roman"/>
                <a:cs typeface="Times New Roman"/>
              </a:rPr>
              <a:t> </a:t>
            </a:r>
            <a:r>
              <a:rPr sz="2700" baseline="13888" dirty="0">
                <a:latin typeface="Times New Roman"/>
                <a:cs typeface="Times New Roman"/>
              </a:rPr>
              <a:t>3NaCl</a:t>
            </a:r>
            <a:r>
              <a:rPr sz="2700" spc="7" baseline="13888" dirty="0">
                <a:latin typeface="Times New Roman"/>
                <a:cs typeface="Times New Roman"/>
              </a:rPr>
              <a:t> </a:t>
            </a:r>
            <a:r>
              <a:rPr sz="2700" baseline="13888" dirty="0">
                <a:latin typeface="Times New Roman"/>
                <a:cs typeface="Times New Roman"/>
              </a:rPr>
              <a:t>(3)</a:t>
            </a:r>
            <a:endParaRPr sz="2700" baseline="13888">
              <a:latin typeface="Times New Roman"/>
              <a:cs typeface="Times New Roman"/>
            </a:endParaRPr>
          </a:p>
          <a:p>
            <a:pPr marL="266700">
              <a:lnSpc>
                <a:spcPct val="100000"/>
              </a:lnSpc>
            </a:pPr>
            <a:r>
              <a:rPr sz="2400" dirty="0">
                <a:latin typeface="Times New Roman"/>
                <a:cs typeface="Times New Roman"/>
              </a:rPr>
              <a:t>а)</a:t>
            </a:r>
            <a:r>
              <a:rPr sz="2400" spc="-20" dirty="0">
                <a:latin typeface="Times New Roman"/>
                <a:cs typeface="Times New Roman"/>
              </a:rPr>
              <a:t> </a:t>
            </a:r>
            <a:r>
              <a:rPr sz="2400" dirty="0">
                <a:latin typeface="Times New Roman"/>
                <a:cs typeface="Times New Roman"/>
              </a:rPr>
              <a:t>Li</a:t>
            </a:r>
            <a:r>
              <a:rPr sz="2400" baseline="-20833" dirty="0">
                <a:latin typeface="Times New Roman"/>
                <a:cs typeface="Times New Roman"/>
              </a:rPr>
              <a:t>2</a:t>
            </a:r>
            <a:r>
              <a:rPr sz="2400" dirty="0">
                <a:latin typeface="Times New Roman"/>
                <a:cs typeface="Times New Roman"/>
              </a:rPr>
              <a:t>O</a:t>
            </a:r>
            <a:r>
              <a:rPr sz="2400" spc="-10" dirty="0">
                <a:latin typeface="Times New Roman"/>
                <a:cs typeface="Times New Roman"/>
              </a:rPr>
              <a:t> </a:t>
            </a:r>
            <a:r>
              <a:rPr sz="2400" dirty="0">
                <a:latin typeface="Times New Roman"/>
                <a:cs typeface="Times New Roman"/>
              </a:rPr>
              <a:t>=</a:t>
            </a:r>
            <a:r>
              <a:rPr sz="2400" spc="-30" dirty="0">
                <a:latin typeface="Times New Roman"/>
                <a:cs typeface="Times New Roman"/>
              </a:rPr>
              <a:t> </a:t>
            </a:r>
            <a:r>
              <a:rPr sz="2400" dirty="0">
                <a:latin typeface="Times New Roman"/>
                <a:cs typeface="Times New Roman"/>
              </a:rPr>
              <a:t>2Li</a:t>
            </a:r>
            <a:r>
              <a:rPr sz="2400" spc="-25" dirty="0">
                <a:latin typeface="Times New Roman"/>
                <a:cs typeface="Times New Roman"/>
              </a:rPr>
              <a:t> </a:t>
            </a:r>
            <a:r>
              <a:rPr sz="2400" dirty="0">
                <a:latin typeface="Times New Roman"/>
                <a:cs typeface="Times New Roman"/>
              </a:rPr>
              <a:t>+</a:t>
            </a:r>
            <a:r>
              <a:rPr sz="2400" spc="-10" dirty="0">
                <a:latin typeface="Times New Roman"/>
                <a:cs typeface="Times New Roman"/>
              </a:rPr>
              <a:t> </a:t>
            </a:r>
            <a:r>
              <a:rPr sz="2400" dirty="0">
                <a:latin typeface="Times New Roman"/>
                <a:cs typeface="Times New Roman"/>
              </a:rPr>
              <a:t>O</a:t>
            </a:r>
            <a:endParaRPr sz="2400">
              <a:latin typeface="Times New Roman"/>
              <a:cs typeface="Times New Roman"/>
            </a:endParaRPr>
          </a:p>
          <a:p>
            <a:pPr marL="495300" marR="4125595">
              <a:lnSpc>
                <a:spcPct val="100000"/>
              </a:lnSpc>
            </a:pPr>
            <a:r>
              <a:rPr sz="2400" spc="-5" dirty="0">
                <a:latin typeface="Times New Roman"/>
                <a:cs typeface="Times New Roman"/>
              </a:rPr>
              <a:t>n(Li)</a:t>
            </a:r>
            <a:r>
              <a:rPr sz="2400" spc="-7" baseline="-20833" dirty="0">
                <a:latin typeface="Times New Roman"/>
                <a:cs typeface="Times New Roman"/>
              </a:rPr>
              <a:t>(Li2O) </a:t>
            </a:r>
            <a:r>
              <a:rPr sz="2400" dirty="0">
                <a:latin typeface="Times New Roman"/>
                <a:cs typeface="Times New Roman"/>
              </a:rPr>
              <a:t>= 2</a:t>
            </a:r>
            <a:r>
              <a:rPr sz="2400" i="1" dirty="0">
                <a:latin typeface="Times New Roman"/>
                <a:cs typeface="Times New Roman"/>
              </a:rPr>
              <a:t>x </a:t>
            </a:r>
            <a:r>
              <a:rPr sz="2400" spc="-10" dirty="0">
                <a:latin typeface="Times New Roman"/>
                <a:cs typeface="Times New Roman"/>
              </a:rPr>
              <a:t>моль, </a:t>
            </a:r>
            <a:r>
              <a:rPr sz="2400" spc="-5" dirty="0">
                <a:latin typeface="Times New Roman"/>
                <a:cs typeface="Times New Roman"/>
              </a:rPr>
              <a:t>m(Li)</a:t>
            </a:r>
            <a:r>
              <a:rPr sz="2400" spc="-7" baseline="-20833" dirty="0">
                <a:latin typeface="Times New Roman"/>
                <a:cs typeface="Times New Roman"/>
              </a:rPr>
              <a:t>(Li2O)</a:t>
            </a:r>
            <a:r>
              <a:rPr sz="2400" baseline="-20833" dirty="0">
                <a:latin typeface="Times New Roman"/>
                <a:cs typeface="Times New Roman"/>
              </a:rPr>
              <a:t> </a:t>
            </a:r>
            <a:r>
              <a:rPr sz="2400" dirty="0">
                <a:latin typeface="Times New Roman"/>
                <a:cs typeface="Times New Roman"/>
              </a:rPr>
              <a:t>= 2</a:t>
            </a:r>
            <a:r>
              <a:rPr sz="2400" i="1" dirty="0">
                <a:latin typeface="Times New Roman"/>
                <a:cs typeface="Times New Roman"/>
              </a:rPr>
              <a:t>x</a:t>
            </a:r>
            <a:r>
              <a:rPr sz="2400" dirty="0">
                <a:latin typeface="Times New Roman"/>
                <a:cs typeface="Times New Roman"/>
              </a:rPr>
              <a:t>·7 = 14</a:t>
            </a:r>
            <a:r>
              <a:rPr sz="2400" i="1" dirty="0">
                <a:latin typeface="Times New Roman"/>
                <a:cs typeface="Times New Roman"/>
              </a:rPr>
              <a:t>x </a:t>
            </a:r>
            <a:r>
              <a:rPr sz="2400" dirty="0">
                <a:latin typeface="Times New Roman"/>
                <a:cs typeface="Times New Roman"/>
              </a:rPr>
              <a:t>г </a:t>
            </a:r>
            <a:r>
              <a:rPr sz="2400" spc="-585" dirty="0">
                <a:latin typeface="Times New Roman"/>
                <a:cs typeface="Times New Roman"/>
              </a:rPr>
              <a:t> </a:t>
            </a:r>
            <a:r>
              <a:rPr sz="2400" spc="-5" dirty="0">
                <a:latin typeface="Times New Roman"/>
                <a:cs typeface="Times New Roman"/>
              </a:rPr>
              <a:t>M(Li</a:t>
            </a:r>
            <a:r>
              <a:rPr sz="2400" spc="-7" baseline="-20833" dirty="0">
                <a:latin typeface="Times New Roman"/>
                <a:cs typeface="Times New Roman"/>
              </a:rPr>
              <a:t>2</a:t>
            </a:r>
            <a:r>
              <a:rPr sz="2400" spc="-5" dirty="0">
                <a:latin typeface="Times New Roman"/>
                <a:cs typeface="Times New Roman"/>
              </a:rPr>
              <a:t>O) </a:t>
            </a:r>
            <a:r>
              <a:rPr sz="2400" dirty="0">
                <a:latin typeface="Times New Roman"/>
                <a:cs typeface="Times New Roman"/>
              </a:rPr>
              <a:t>= 30</a:t>
            </a:r>
            <a:r>
              <a:rPr sz="2400" spc="-5" dirty="0">
                <a:latin typeface="Times New Roman"/>
                <a:cs typeface="Times New Roman"/>
              </a:rPr>
              <a:t> </a:t>
            </a:r>
            <a:r>
              <a:rPr sz="2400" spc="-10" dirty="0">
                <a:latin typeface="Times New Roman"/>
                <a:cs typeface="Times New Roman"/>
              </a:rPr>
              <a:t>г/моль,</a:t>
            </a:r>
            <a:r>
              <a:rPr sz="2400" dirty="0">
                <a:latin typeface="Times New Roman"/>
                <a:cs typeface="Times New Roman"/>
              </a:rPr>
              <a:t> </a:t>
            </a:r>
            <a:r>
              <a:rPr sz="2400" spc="-5" dirty="0">
                <a:latin typeface="Times New Roman"/>
                <a:cs typeface="Times New Roman"/>
              </a:rPr>
              <a:t>m(Li</a:t>
            </a:r>
            <a:r>
              <a:rPr sz="2400" spc="-7" baseline="-20833" dirty="0">
                <a:latin typeface="Times New Roman"/>
                <a:cs typeface="Times New Roman"/>
              </a:rPr>
              <a:t>2</a:t>
            </a:r>
            <a:r>
              <a:rPr sz="2400" spc="-5" dirty="0">
                <a:latin typeface="Times New Roman"/>
                <a:cs typeface="Times New Roman"/>
              </a:rPr>
              <a:t>O) </a:t>
            </a:r>
            <a:r>
              <a:rPr sz="2400" dirty="0">
                <a:latin typeface="Times New Roman"/>
                <a:cs typeface="Times New Roman"/>
              </a:rPr>
              <a:t>= 30</a:t>
            </a:r>
            <a:r>
              <a:rPr sz="2400" i="1" dirty="0">
                <a:latin typeface="Times New Roman"/>
                <a:cs typeface="Times New Roman"/>
              </a:rPr>
              <a:t>x</a:t>
            </a:r>
            <a:r>
              <a:rPr sz="2400" i="1" spc="-15" dirty="0">
                <a:latin typeface="Times New Roman"/>
                <a:cs typeface="Times New Roman"/>
              </a:rPr>
              <a:t> </a:t>
            </a:r>
            <a:r>
              <a:rPr sz="2400" dirty="0">
                <a:latin typeface="Times New Roman"/>
                <a:cs typeface="Times New Roman"/>
              </a:rPr>
              <a:t>г</a:t>
            </a:r>
            <a:endParaRPr sz="2400">
              <a:latin typeface="Times New Roman"/>
              <a:cs typeface="Times New Roman"/>
            </a:endParaRPr>
          </a:p>
          <a:p>
            <a:pPr marL="266065">
              <a:lnSpc>
                <a:spcPct val="100000"/>
              </a:lnSpc>
            </a:pPr>
            <a:r>
              <a:rPr sz="2400" dirty="0">
                <a:latin typeface="Times New Roman"/>
                <a:cs typeface="Times New Roman"/>
              </a:rPr>
              <a:t>б)</a:t>
            </a:r>
            <a:r>
              <a:rPr sz="2400" spc="-15" dirty="0">
                <a:latin typeface="Times New Roman"/>
                <a:cs typeface="Times New Roman"/>
              </a:rPr>
              <a:t> </a:t>
            </a:r>
            <a:r>
              <a:rPr sz="2400" dirty="0">
                <a:latin typeface="Times New Roman"/>
                <a:cs typeface="Times New Roman"/>
              </a:rPr>
              <a:t>Li</a:t>
            </a:r>
            <a:r>
              <a:rPr sz="2400" baseline="-20833" dirty="0">
                <a:latin typeface="Times New Roman"/>
                <a:cs typeface="Times New Roman"/>
              </a:rPr>
              <a:t>3</a:t>
            </a:r>
            <a:r>
              <a:rPr sz="2400" dirty="0">
                <a:latin typeface="Times New Roman"/>
                <a:cs typeface="Times New Roman"/>
              </a:rPr>
              <a:t>N</a:t>
            </a:r>
            <a:r>
              <a:rPr sz="2400" spc="-30" dirty="0">
                <a:latin typeface="Times New Roman"/>
                <a:cs typeface="Times New Roman"/>
              </a:rPr>
              <a:t> </a:t>
            </a:r>
            <a:r>
              <a:rPr sz="2400" dirty="0">
                <a:latin typeface="Times New Roman"/>
                <a:cs typeface="Times New Roman"/>
              </a:rPr>
              <a:t>=</a:t>
            </a:r>
            <a:r>
              <a:rPr sz="2400" spc="-10" dirty="0">
                <a:latin typeface="Times New Roman"/>
                <a:cs typeface="Times New Roman"/>
              </a:rPr>
              <a:t> </a:t>
            </a:r>
            <a:r>
              <a:rPr sz="2400" dirty="0">
                <a:latin typeface="Times New Roman"/>
                <a:cs typeface="Times New Roman"/>
              </a:rPr>
              <a:t>3Li</a:t>
            </a:r>
            <a:r>
              <a:rPr sz="2400" spc="-10" dirty="0">
                <a:latin typeface="Times New Roman"/>
                <a:cs typeface="Times New Roman"/>
              </a:rPr>
              <a:t> </a:t>
            </a:r>
            <a:r>
              <a:rPr sz="2400" dirty="0">
                <a:latin typeface="Times New Roman"/>
                <a:cs typeface="Times New Roman"/>
              </a:rPr>
              <a:t>+</a:t>
            </a:r>
            <a:r>
              <a:rPr sz="2400" spc="-30" dirty="0">
                <a:latin typeface="Times New Roman"/>
                <a:cs typeface="Times New Roman"/>
              </a:rPr>
              <a:t> </a:t>
            </a:r>
            <a:r>
              <a:rPr sz="2400" spc="-5" dirty="0">
                <a:latin typeface="Times New Roman"/>
                <a:cs typeface="Times New Roman"/>
              </a:rPr>
              <a:t>N</a:t>
            </a:r>
            <a:endParaRPr sz="2400">
              <a:latin typeface="Times New Roman"/>
              <a:cs typeface="Times New Roman"/>
            </a:endParaRPr>
          </a:p>
          <a:p>
            <a:pPr marL="495300">
              <a:lnSpc>
                <a:spcPct val="100000"/>
              </a:lnSpc>
              <a:spcBef>
                <a:spcPts val="5"/>
              </a:spcBef>
            </a:pPr>
            <a:r>
              <a:rPr sz="2400" spc="-5" dirty="0">
                <a:latin typeface="Times New Roman"/>
                <a:cs typeface="Times New Roman"/>
              </a:rPr>
              <a:t>n(Li)</a:t>
            </a:r>
            <a:r>
              <a:rPr sz="2400" spc="-7" baseline="-20833" dirty="0">
                <a:latin typeface="Times New Roman"/>
                <a:cs typeface="Times New Roman"/>
              </a:rPr>
              <a:t>(Li3N)</a:t>
            </a:r>
            <a:r>
              <a:rPr sz="2400" spc="284" baseline="-20833" dirty="0">
                <a:latin typeface="Times New Roman"/>
                <a:cs typeface="Times New Roman"/>
              </a:rPr>
              <a:t> </a:t>
            </a:r>
            <a:r>
              <a:rPr sz="2400" dirty="0">
                <a:latin typeface="Times New Roman"/>
                <a:cs typeface="Times New Roman"/>
              </a:rPr>
              <a:t>= 3</a:t>
            </a:r>
            <a:r>
              <a:rPr sz="2400" i="1" dirty="0">
                <a:latin typeface="Times New Roman"/>
                <a:cs typeface="Times New Roman"/>
              </a:rPr>
              <a:t>y</a:t>
            </a:r>
            <a:r>
              <a:rPr sz="2400" i="1" spc="-15" dirty="0">
                <a:latin typeface="Times New Roman"/>
                <a:cs typeface="Times New Roman"/>
              </a:rPr>
              <a:t> </a:t>
            </a:r>
            <a:r>
              <a:rPr sz="2400" spc="-10" dirty="0">
                <a:latin typeface="Times New Roman"/>
                <a:cs typeface="Times New Roman"/>
              </a:rPr>
              <a:t>моль,</a:t>
            </a:r>
            <a:r>
              <a:rPr sz="2400" spc="5" dirty="0">
                <a:latin typeface="Times New Roman"/>
                <a:cs typeface="Times New Roman"/>
              </a:rPr>
              <a:t> </a:t>
            </a:r>
            <a:r>
              <a:rPr sz="2400" spc="-5" dirty="0">
                <a:latin typeface="Times New Roman"/>
                <a:cs typeface="Times New Roman"/>
              </a:rPr>
              <a:t>m(Li)</a:t>
            </a:r>
            <a:r>
              <a:rPr sz="2400" spc="-7" baseline="-20833" dirty="0">
                <a:latin typeface="Times New Roman"/>
                <a:cs typeface="Times New Roman"/>
              </a:rPr>
              <a:t>(Li3N)</a:t>
            </a:r>
            <a:r>
              <a:rPr sz="2400" spc="322" baseline="-20833" dirty="0">
                <a:latin typeface="Times New Roman"/>
                <a:cs typeface="Times New Roman"/>
              </a:rPr>
              <a:t> </a:t>
            </a:r>
            <a:r>
              <a:rPr sz="2400" dirty="0">
                <a:latin typeface="Times New Roman"/>
                <a:cs typeface="Times New Roman"/>
              </a:rPr>
              <a:t>=</a:t>
            </a:r>
            <a:r>
              <a:rPr sz="2400" spc="-15" dirty="0">
                <a:latin typeface="Times New Roman"/>
                <a:cs typeface="Times New Roman"/>
              </a:rPr>
              <a:t> </a:t>
            </a:r>
            <a:r>
              <a:rPr sz="2400" dirty="0">
                <a:latin typeface="Times New Roman"/>
                <a:cs typeface="Times New Roman"/>
              </a:rPr>
              <a:t>3</a:t>
            </a:r>
            <a:r>
              <a:rPr sz="2400" i="1" dirty="0">
                <a:latin typeface="Times New Roman"/>
                <a:cs typeface="Times New Roman"/>
              </a:rPr>
              <a:t>y</a:t>
            </a:r>
            <a:r>
              <a:rPr sz="2400" dirty="0">
                <a:latin typeface="Times New Roman"/>
                <a:cs typeface="Times New Roman"/>
              </a:rPr>
              <a:t>·7 =</a:t>
            </a:r>
            <a:r>
              <a:rPr sz="2400" spc="-15" dirty="0">
                <a:latin typeface="Times New Roman"/>
                <a:cs typeface="Times New Roman"/>
              </a:rPr>
              <a:t> </a:t>
            </a:r>
            <a:r>
              <a:rPr sz="2400" spc="-5" dirty="0">
                <a:latin typeface="Times New Roman"/>
                <a:cs typeface="Times New Roman"/>
              </a:rPr>
              <a:t>21</a:t>
            </a:r>
            <a:r>
              <a:rPr sz="2400" i="1" spc="-5" dirty="0">
                <a:latin typeface="Times New Roman"/>
                <a:cs typeface="Times New Roman"/>
              </a:rPr>
              <a:t>у</a:t>
            </a:r>
            <a:r>
              <a:rPr sz="2400" i="1" dirty="0">
                <a:latin typeface="Times New Roman"/>
                <a:cs typeface="Times New Roman"/>
              </a:rPr>
              <a:t> </a:t>
            </a:r>
            <a:r>
              <a:rPr sz="2400" dirty="0">
                <a:latin typeface="Times New Roman"/>
                <a:cs typeface="Times New Roman"/>
              </a:rPr>
              <a:t>г</a:t>
            </a:r>
            <a:endParaRPr sz="2400">
              <a:latin typeface="Times New Roman"/>
              <a:cs typeface="Times New Roman"/>
            </a:endParaRPr>
          </a:p>
          <a:p>
            <a:pPr marL="266065" marR="5050790" indent="228600">
              <a:lnSpc>
                <a:spcPct val="100000"/>
              </a:lnSpc>
            </a:pPr>
            <a:r>
              <a:rPr sz="2400" spc="-5" dirty="0">
                <a:latin typeface="Times New Roman"/>
                <a:cs typeface="Times New Roman"/>
              </a:rPr>
              <a:t>M(Li</a:t>
            </a:r>
            <a:r>
              <a:rPr sz="2400" spc="-7" baseline="-20833" dirty="0">
                <a:latin typeface="Times New Roman"/>
                <a:cs typeface="Times New Roman"/>
              </a:rPr>
              <a:t>3</a:t>
            </a:r>
            <a:r>
              <a:rPr sz="2400" spc="-5" dirty="0">
                <a:latin typeface="Times New Roman"/>
                <a:cs typeface="Times New Roman"/>
              </a:rPr>
              <a:t>N) </a:t>
            </a:r>
            <a:r>
              <a:rPr sz="2400" dirty="0">
                <a:latin typeface="Times New Roman"/>
                <a:cs typeface="Times New Roman"/>
              </a:rPr>
              <a:t>= 35 </a:t>
            </a:r>
            <a:r>
              <a:rPr sz="2400" spc="-10" dirty="0">
                <a:latin typeface="Times New Roman"/>
                <a:cs typeface="Times New Roman"/>
              </a:rPr>
              <a:t>г/моль, </a:t>
            </a:r>
            <a:r>
              <a:rPr sz="2400" spc="-5" dirty="0">
                <a:latin typeface="Times New Roman"/>
                <a:cs typeface="Times New Roman"/>
              </a:rPr>
              <a:t>m(Li</a:t>
            </a:r>
            <a:r>
              <a:rPr sz="2400" spc="-7" baseline="-20833" dirty="0">
                <a:latin typeface="Times New Roman"/>
                <a:cs typeface="Times New Roman"/>
              </a:rPr>
              <a:t>3</a:t>
            </a:r>
            <a:r>
              <a:rPr sz="2400" spc="-5" dirty="0">
                <a:latin typeface="Times New Roman"/>
                <a:cs typeface="Times New Roman"/>
              </a:rPr>
              <a:t>N) </a:t>
            </a:r>
            <a:r>
              <a:rPr sz="2400" dirty="0">
                <a:latin typeface="Times New Roman"/>
                <a:cs typeface="Times New Roman"/>
              </a:rPr>
              <a:t>= 35</a:t>
            </a:r>
            <a:r>
              <a:rPr sz="2400" i="1" dirty="0">
                <a:latin typeface="Times New Roman"/>
                <a:cs typeface="Times New Roman"/>
              </a:rPr>
              <a:t>y </a:t>
            </a:r>
            <a:r>
              <a:rPr sz="2400" dirty="0">
                <a:latin typeface="Times New Roman"/>
                <a:cs typeface="Times New Roman"/>
              </a:rPr>
              <a:t>г </a:t>
            </a:r>
            <a:r>
              <a:rPr sz="2400" spc="5" dirty="0">
                <a:latin typeface="Times New Roman"/>
                <a:cs typeface="Times New Roman"/>
              </a:rPr>
              <a:t> </a:t>
            </a:r>
            <a:r>
              <a:rPr sz="2400" spc="-5" dirty="0">
                <a:latin typeface="Times New Roman"/>
                <a:cs typeface="Times New Roman"/>
              </a:rPr>
              <a:t>в)</a:t>
            </a:r>
            <a:r>
              <a:rPr sz="2400" spc="-15" dirty="0">
                <a:latin typeface="Times New Roman"/>
                <a:cs typeface="Times New Roman"/>
              </a:rPr>
              <a:t> </a:t>
            </a:r>
            <a:r>
              <a:rPr sz="2400" dirty="0">
                <a:latin typeface="Times New Roman"/>
                <a:cs typeface="Times New Roman"/>
              </a:rPr>
              <a:t>ω(Li)</a:t>
            </a:r>
            <a:r>
              <a:rPr sz="2400" spc="-30" dirty="0">
                <a:latin typeface="Times New Roman"/>
                <a:cs typeface="Times New Roman"/>
              </a:rPr>
              <a:t> </a:t>
            </a:r>
            <a:r>
              <a:rPr sz="2400" dirty="0">
                <a:latin typeface="Times New Roman"/>
                <a:cs typeface="Times New Roman"/>
              </a:rPr>
              <a:t>=</a:t>
            </a:r>
            <a:r>
              <a:rPr sz="2400" spc="-5" dirty="0">
                <a:latin typeface="Times New Roman"/>
                <a:cs typeface="Times New Roman"/>
              </a:rPr>
              <a:t> </a:t>
            </a:r>
            <a:r>
              <a:rPr sz="2400" dirty="0">
                <a:latin typeface="Times New Roman"/>
                <a:cs typeface="Times New Roman"/>
              </a:rPr>
              <a:t>(14</a:t>
            </a:r>
            <a:r>
              <a:rPr sz="2400" i="1" dirty="0">
                <a:latin typeface="Times New Roman"/>
                <a:cs typeface="Times New Roman"/>
              </a:rPr>
              <a:t>x</a:t>
            </a:r>
            <a:r>
              <a:rPr sz="2400" i="1" spc="-20" dirty="0">
                <a:latin typeface="Times New Roman"/>
                <a:cs typeface="Times New Roman"/>
              </a:rPr>
              <a:t> </a:t>
            </a:r>
            <a:r>
              <a:rPr sz="2400" dirty="0">
                <a:latin typeface="Times New Roman"/>
                <a:cs typeface="Times New Roman"/>
              </a:rPr>
              <a:t>+</a:t>
            </a:r>
            <a:r>
              <a:rPr sz="2400" spc="-20" dirty="0">
                <a:latin typeface="Times New Roman"/>
                <a:cs typeface="Times New Roman"/>
              </a:rPr>
              <a:t> </a:t>
            </a:r>
            <a:r>
              <a:rPr sz="2400" dirty="0">
                <a:latin typeface="Times New Roman"/>
                <a:cs typeface="Times New Roman"/>
              </a:rPr>
              <a:t>21</a:t>
            </a:r>
            <a:r>
              <a:rPr sz="2400" i="1" dirty="0">
                <a:latin typeface="Times New Roman"/>
                <a:cs typeface="Times New Roman"/>
              </a:rPr>
              <a:t>y</a:t>
            </a:r>
            <a:r>
              <a:rPr sz="2400" dirty="0">
                <a:latin typeface="Times New Roman"/>
                <a:cs typeface="Times New Roman"/>
              </a:rPr>
              <a:t>)/(30</a:t>
            </a:r>
            <a:r>
              <a:rPr sz="2400" i="1" dirty="0">
                <a:latin typeface="Times New Roman"/>
                <a:cs typeface="Times New Roman"/>
              </a:rPr>
              <a:t>x</a:t>
            </a:r>
            <a:r>
              <a:rPr sz="2400" i="1" spc="-30" dirty="0">
                <a:latin typeface="Times New Roman"/>
                <a:cs typeface="Times New Roman"/>
              </a:rPr>
              <a:t> </a:t>
            </a:r>
            <a:r>
              <a:rPr sz="2400" dirty="0">
                <a:latin typeface="Times New Roman"/>
                <a:cs typeface="Times New Roman"/>
              </a:rPr>
              <a:t>+</a:t>
            </a:r>
            <a:r>
              <a:rPr sz="2400" spc="-20" dirty="0">
                <a:latin typeface="Times New Roman"/>
                <a:cs typeface="Times New Roman"/>
              </a:rPr>
              <a:t> </a:t>
            </a:r>
            <a:r>
              <a:rPr sz="2400" dirty="0">
                <a:latin typeface="Times New Roman"/>
                <a:cs typeface="Times New Roman"/>
              </a:rPr>
              <a:t>35</a:t>
            </a:r>
            <a:r>
              <a:rPr sz="2400" i="1" dirty="0">
                <a:latin typeface="Times New Roman"/>
                <a:cs typeface="Times New Roman"/>
              </a:rPr>
              <a:t>y</a:t>
            </a:r>
            <a:r>
              <a:rPr sz="2400" dirty="0">
                <a:latin typeface="Times New Roman"/>
                <a:cs typeface="Times New Roman"/>
              </a:rPr>
              <a:t>)</a:t>
            </a:r>
            <a:r>
              <a:rPr sz="2400" spc="-10" dirty="0">
                <a:latin typeface="Times New Roman"/>
                <a:cs typeface="Times New Roman"/>
              </a:rPr>
              <a:t> </a:t>
            </a:r>
            <a:r>
              <a:rPr sz="2400" dirty="0">
                <a:latin typeface="Times New Roman"/>
                <a:cs typeface="Times New Roman"/>
              </a:rPr>
              <a:t>=</a:t>
            </a:r>
            <a:r>
              <a:rPr sz="2400" spc="-10" dirty="0">
                <a:latin typeface="Times New Roman"/>
                <a:cs typeface="Times New Roman"/>
              </a:rPr>
              <a:t> </a:t>
            </a:r>
            <a:r>
              <a:rPr sz="2400" dirty="0">
                <a:latin typeface="Times New Roman"/>
                <a:cs typeface="Times New Roman"/>
              </a:rPr>
              <a:t>0,56</a:t>
            </a:r>
            <a:endParaRPr sz="2400">
              <a:latin typeface="Times New Roman"/>
              <a:cs typeface="Times New Roman"/>
            </a:endParaRPr>
          </a:p>
        </p:txBody>
      </p:sp>
      <p:grpSp>
        <p:nvGrpSpPr>
          <p:cNvPr id="6" name="object 6"/>
          <p:cNvGrpSpPr/>
          <p:nvPr/>
        </p:nvGrpSpPr>
        <p:grpSpPr>
          <a:xfrm>
            <a:off x="6607682" y="1392047"/>
            <a:ext cx="417195" cy="419100"/>
            <a:chOff x="6607682" y="1392047"/>
            <a:chExt cx="417195" cy="419100"/>
          </a:xfrm>
        </p:grpSpPr>
        <p:sp>
          <p:nvSpPr>
            <p:cNvPr id="7" name="object 7"/>
            <p:cNvSpPr/>
            <p:nvPr/>
          </p:nvSpPr>
          <p:spPr>
            <a:xfrm>
              <a:off x="6614032" y="1398397"/>
              <a:ext cx="404495" cy="406400"/>
            </a:xfrm>
            <a:custGeom>
              <a:avLst/>
              <a:gdLst/>
              <a:ahLst/>
              <a:cxnLst/>
              <a:rect l="l" t="t" r="r" b="b"/>
              <a:pathLst>
                <a:path w="404495" h="406400">
                  <a:moveTo>
                    <a:pt x="201930" y="0"/>
                  </a:moveTo>
                  <a:lnTo>
                    <a:pt x="155634" y="5363"/>
                  </a:lnTo>
                  <a:lnTo>
                    <a:pt x="113133" y="20639"/>
                  </a:lnTo>
                  <a:lnTo>
                    <a:pt x="75640" y="44606"/>
                  </a:lnTo>
                  <a:lnTo>
                    <a:pt x="44367" y="76043"/>
                  </a:lnTo>
                  <a:lnTo>
                    <a:pt x="20527" y="113726"/>
                  </a:lnTo>
                  <a:lnTo>
                    <a:pt x="5334" y="156434"/>
                  </a:lnTo>
                  <a:lnTo>
                    <a:pt x="0" y="202946"/>
                  </a:lnTo>
                  <a:lnTo>
                    <a:pt x="5333" y="249504"/>
                  </a:lnTo>
                  <a:lnTo>
                    <a:pt x="20527" y="292246"/>
                  </a:lnTo>
                  <a:lnTo>
                    <a:pt x="44367" y="329952"/>
                  </a:lnTo>
                  <a:lnTo>
                    <a:pt x="75640" y="361402"/>
                  </a:lnTo>
                  <a:lnTo>
                    <a:pt x="113133" y="385376"/>
                  </a:lnTo>
                  <a:lnTo>
                    <a:pt x="155634" y="400655"/>
                  </a:lnTo>
                  <a:lnTo>
                    <a:pt x="201930" y="406019"/>
                  </a:lnTo>
                  <a:lnTo>
                    <a:pt x="248272" y="400655"/>
                  </a:lnTo>
                  <a:lnTo>
                    <a:pt x="290807" y="385376"/>
                  </a:lnTo>
                  <a:lnTo>
                    <a:pt x="328323" y="361402"/>
                  </a:lnTo>
                  <a:lnTo>
                    <a:pt x="359609" y="329952"/>
                  </a:lnTo>
                  <a:lnTo>
                    <a:pt x="383456" y="292246"/>
                  </a:lnTo>
                  <a:lnTo>
                    <a:pt x="398652" y="249504"/>
                  </a:lnTo>
                  <a:lnTo>
                    <a:pt x="403987" y="202946"/>
                  </a:lnTo>
                  <a:lnTo>
                    <a:pt x="398652" y="156434"/>
                  </a:lnTo>
                  <a:lnTo>
                    <a:pt x="383456" y="113726"/>
                  </a:lnTo>
                  <a:lnTo>
                    <a:pt x="359609" y="76043"/>
                  </a:lnTo>
                  <a:lnTo>
                    <a:pt x="328323" y="44606"/>
                  </a:lnTo>
                  <a:lnTo>
                    <a:pt x="290807" y="20639"/>
                  </a:lnTo>
                  <a:lnTo>
                    <a:pt x="248272" y="5363"/>
                  </a:lnTo>
                  <a:lnTo>
                    <a:pt x="201930" y="0"/>
                  </a:lnTo>
                  <a:close/>
                </a:path>
              </a:pathLst>
            </a:custGeom>
            <a:solidFill>
              <a:srgbClr val="5B9BD4"/>
            </a:solidFill>
          </p:spPr>
          <p:txBody>
            <a:bodyPr wrap="square" lIns="0" tIns="0" rIns="0" bIns="0" rtlCol="0"/>
            <a:lstStyle/>
            <a:p>
              <a:endParaRPr/>
            </a:p>
          </p:txBody>
        </p:sp>
        <p:sp>
          <p:nvSpPr>
            <p:cNvPr id="8" name="object 8"/>
            <p:cNvSpPr/>
            <p:nvPr/>
          </p:nvSpPr>
          <p:spPr>
            <a:xfrm>
              <a:off x="6614032" y="1398397"/>
              <a:ext cx="404495" cy="406400"/>
            </a:xfrm>
            <a:custGeom>
              <a:avLst/>
              <a:gdLst/>
              <a:ahLst/>
              <a:cxnLst/>
              <a:rect l="l" t="t" r="r" b="b"/>
              <a:pathLst>
                <a:path w="404495" h="406400">
                  <a:moveTo>
                    <a:pt x="0" y="202946"/>
                  </a:moveTo>
                  <a:lnTo>
                    <a:pt x="5334" y="156434"/>
                  </a:lnTo>
                  <a:lnTo>
                    <a:pt x="20527" y="113726"/>
                  </a:lnTo>
                  <a:lnTo>
                    <a:pt x="44367" y="76043"/>
                  </a:lnTo>
                  <a:lnTo>
                    <a:pt x="75640" y="44606"/>
                  </a:lnTo>
                  <a:lnTo>
                    <a:pt x="113133" y="20639"/>
                  </a:lnTo>
                  <a:lnTo>
                    <a:pt x="155634" y="5363"/>
                  </a:lnTo>
                  <a:lnTo>
                    <a:pt x="201930" y="0"/>
                  </a:lnTo>
                  <a:lnTo>
                    <a:pt x="248272" y="5363"/>
                  </a:lnTo>
                  <a:lnTo>
                    <a:pt x="290807" y="20639"/>
                  </a:lnTo>
                  <a:lnTo>
                    <a:pt x="328323" y="44606"/>
                  </a:lnTo>
                  <a:lnTo>
                    <a:pt x="359609" y="76043"/>
                  </a:lnTo>
                  <a:lnTo>
                    <a:pt x="383456" y="113726"/>
                  </a:lnTo>
                  <a:lnTo>
                    <a:pt x="398652" y="156434"/>
                  </a:lnTo>
                  <a:lnTo>
                    <a:pt x="403987" y="202946"/>
                  </a:lnTo>
                  <a:lnTo>
                    <a:pt x="398652" y="249504"/>
                  </a:lnTo>
                  <a:lnTo>
                    <a:pt x="383456" y="292246"/>
                  </a:lnTo>
                  <a:lnTo>
                    <a:pt x="359609" y="329952"/>
                  </a:lnTo>
                  <a:lnTo>
                    <a:pt x="328323" y="361402"/>
                  </a:lnTo>
                  <a:lnTo>
                    <a:pt x="290807" y="385376"/>
                  </a:lnTo>
                  <a:lnTo>
                    <a:pt x="248272" y="400655"/>
                  </a:lnTo>
                  <a:lnTo>
                    <a:pt x="201930" y="406019"/>
                  </a:lnTo>
                  <a:lnTo>
                    <a:pt x="155634" y="400655"/>
                  </a:lnTo>
                  <a:lnTo>
                    <a:pt x="113133" y="385376"/>
                  </a:lnTo>
                  <a:lnTo>
                    <a:pt x="75640" y="361402"/>
                  </a:lnTo>
                  <a:lnTo>
                    <a:pt x="44367" y="329952"/>
                  </a:lnTo>
                  <a:lnTo>
                    <a:pt x="20527" y="292246"/>
                  </a:lnTo>
                  <a:lnTo>
                    <a:pt x="5333" y="249504"/>
                  </a:lnTo>
                  <a:lnTo>
                    <a:pt x="0" y="202946"/>
                  </a:lnTo>
                  <a:close/>
                </a:path>
              </a:pathLst>
            </a:custGeom>
            <a:ln w="12700">
              <a:solidFill>
                <a:srgbClr val="41709C"/>
              </a:solidFill>
            </a:ln>
          </p:spPr>
          <p:txBody>
            <a:bodyPr wrap="square" lIns="0" tIns="0" rIns="0" bIns="0" rtlCol="0"/>
            <a:lstStyle/>
            <a:p>
              <a:endParaRPr/>
            </a:p>
          </p:txBody>
        </p:sp>
      </p:grpSp>
      <p:sp>
        <p:nvSpPr>
          <p:cNvPr id="9" name="object 9"/>
          <p:cNvSpPr txBox="1"/>
          <p:nvPr/>
        </p:nvSpPr>
        <p:spPr>
          <a:xfrm>
            <a:off x="6727825" y="1429003"/>
            <a:ext cx="4708525" cy="299720"/>
          </a:xfrm>
          <a:prstGeom prst="rect">
            <a:avLst/>
          </a:prstGeom>
        </p:spPr>
        <p:txBody>
          <a:bodyPr vert="horz" wrap="square" lIns="0" tIns="12700" rIns="0" bIns="0" rtlCol="0">
            <a:spAutoFit/>
          </a:bodyPr>
          <a:lstStyle/>
          <a:p>
            <a:pPr marL="38100">
              <a:lnSpc>
                <a:spcPct val="100000"/>
              </a:lnSpc>
              <a:spcBef>
                <a:spcPts val="100"/>
              </a:spcBef>
              <a:tabLst>
                <a:tab pos="415925" algn="l"/>
              </a:tabLst>
            </a:pPr>
            <a:r>
              <a:rPr sz="1600" dirty="0">
                <a:solidFill>
                  <a:srgbClr val="FFFFFF"/>
                </a:solidFill>
                <a:latin typeface="Calibri"/>
                <a:cs typeface="Calibri"/>
              </a:rPr>
              <a:t>II	</a:t>
            </a:r>
            <a:r>
              <a:rPr sz="2700" baseline="1543" dirty="0">
                <a:latin typeface="Times New Roman"/>
                <a:cs typeface="Times New Roman"/>
              </a:rPr>
              <a:t>3LiCl</a:t>
            </a:r>
            <a:r>
              <a:rPr sz="1800" baseline="-18518" dirty="0">
                <a:latin typeface="Times New Roman"/>
                <a:cs typeface="Times New Roman"/>
              </a:rPr>
              <a:t>(1)</a:t>
            </a:r>
            <a:r>
              <a:rPr sz="1800" spc="195" baseline="-18518" dirty="0">
                <a:latin typeface="Times New Roman"/>
                <a:cs typeface="Times New Roman"/>
              </a:rPr>
              <a:t> </a:t>
            </a:r>
            <a:r>
              <a:rPr sz="2700" baseline="1543" dirty="0">
                <a:latin typeface="Times New Roman"/>
                <a:cs typeface="Times New Roman"/>
              </a:rPr>
              <a:t>+</a:t>
            </a:r>
            <a:r>
              <a:rPr sz="2700" spc="-15" baseline="1543" dirty="0">
                <a:latin typeface="Times New Roman"/>
                <a:cs typeface="Times New Roman"/>
              </a:rPr>
              <a:t> </a:t>
            </a:r>
            <a:r>
              <a:rPr sz="2700" spc="-7" baseline="1543" dirty="0">
                <a:latin typeface="Times New Roman"/>
                <a:cs typeface="Times New Roman"/>
              </a:rPr>
              <a:t>Na</a:t>
            </a:r>
            <a:r>
              <a:rPr sz="1800" spc="-7" baseline="-18518" dirty="0">
                <a:latin typeface="Times New Roman"/>
                <a:cs typeface="Times New Roman"/>
              </a:rPr>
              <a:t>3</a:t>
            </a:r>
            <a:r>
              <a:rPr sz="2700" spc="-7" baseline="1543" dirty="0">
                <a:latin typeface="Times New Roman"/>
                <a:cs typeface="Times New Roman"/>
              </a:rPr>
              <a:t>PO</a:t>
            </a:r>
            <a:r>
              <a:rPr sz="1800" spc="-7" baseline="-18518" dirty="0">
                <a:latin typeface="Times New Roman"/>
                <a:cs typeface="Times New Roman"/>
              </a:rPr>
              <a:t>4</a:t>
            </a:r>
            <a:r>
              <a:rPr sz="1800" spc="232" baseline="-18518" dirty="0">
                <a:latin typeface="Times New Roman"/>
                <a:cs typeface="Times New Roman"/>
              </a:rPr>
              <a:t> </a:t>
            </a:r>
            <a:r>
              <a:rPr sz="2700" baseline="1543" dirty="0">
                <a:latin typeface="Times New Roman"/>
                <a:cs typeface="Times New Roman"/>
              </a:rPr>
              <a:t>=</a:t>
            </a:r>
            <a:r>
              <a:rPr sz="2700" spc="-7" baseline="1543" dirty="0">
                <a:latin typeface="Times New Roman"/>
                <a:cs typeface="Times New Roman"/>
              </a:rPr>
              <a:t> Li</a:t>
            </a:r>
            <a:r>
              <a:rPr sz="1800" spc="-7" baseline="-18518" dirty="0">
                <a:latin typeface="Times New Roman"/>
                <a:cs typeface="Times New Roman"/>
              </a:rPr>
              <a:t>3</a:t>
            </a:r>
            <a:r>
              <a:rPr sz="2700" spc="-7" baseline="1543" dirty="0">
                <a:latin typeface="Times New Roman"/>
                <a:cs typeface="Times New Roman"/>
              </a:rPr>
              <a:t>PO</a:t>
            </a:r>
            <a:r>
              <a:rPr sz="1800" spc="-7" baseline="-18518" dirty="0">
                <a:latin typeface="Times New Roman"/>
                <a:cs typeface="Times New Roman"/>
              </a:rPr>
              <a:t>4(3а)</a:t>
            </a:r>
            <a:r>
              <a:rPr sz="2700" spc="-7" baseline="1543" dirty="0">
                <a:latin typeface="Times New Roman"/>
                <a:cs typeface="Times New Roman"/>
              </a:rPr>
              <a:t>↓</a:t>
            </a:r>
            <a:r>
              <a:rPr sz="2700" spc="30" baseline="1543" dirty="0">
                <a:latin typeface="Times New Roman"/>
                <a:cs typeface="Times New Roman"/>
              </a:rPr>
              <a:t> </a:t>
            </a:r>
            <a:r>
              <a:rPr sz="2700" baseline="1543" dirty="0">
                <a:latin typeface="Times New Roman"/>
                <a:cs typeface="Times New Roman"/>
              </a:rPr>
              <a:t>+</a:t>
            </a:r>
            <a:r>
              <a:rPr sz="2700" spc="-7" baseline="1543" dirty="0">
                <a:latin typeface="Times New Roman"/>
                <a:cs typeface="Times New Roman"/>
              </a:rPr>
              <a:t> </a:t>
            </a:r>
            <a:r>
              <a:rPr sz="2700" baseline="1543" dirty="0">
                <a:latin typeface="Times New Roman"/>
                <a:cs typeface="Times New Roman"/>
              </a:rPr>
              <a:t>3NaCl</a:t>
            </a:r>
            <a:r>
              <a:rPr sz="2700" spc="667" baseline="1543" dirty="0">
                <a:latin typeface="Times New Roman"/>
                <a:cs typeface="Times New Roman"/>
              </a:rPr>
              <a:t> </a:t>
            </a:r>
            <a:r>
              <a:rPr sz="2700" baseline="1543" dirty="0">
                <a:latin typeface="Times New Roman"/>
                <a:cs typeface="Times New Roman"/>
              </a:rPr>
              <a:t>(3а)</a:t>
            </a:r>
            <a:endParaRPr sz="2700" baseline="1543">
              <a:latin typeface="Times New Roman"/>
              <a:cs typeface="Times New Roman"/>
            </a:endParaRPr>
          </a:p>
        </p:txBody>
      </p:sp>
      <p:sp>
        <p:nvSpPr>
          <p:cNvPr id="10" name="object 10"/>
          <p:cNvSpPr txBox="1"/>
          <p:nvPr/>
        </p:nvSpPr>
        <p:spPr>
          <a:xfrm>
            <a:off x="10220070" y="976121"/>
            <a:ext cx="102870" cy="208279"/>
          </a:xfrm>
          <a:prstGeom prst="rect">
            <a:avLst/>
          </a:prstGeom>
        </p:spPr>
        <p:txBody>
          <a:bodyPr vert="horz" wrap="square" lIns="0" tIns="12700" rIns="0" bIns="0" rtlCol="0">
            <a:spAutoFit/>
          </a:bodyPr>
          <a:lstStyle/>
          <a:p>
            <a:pPr marL="12700">
              <a:lnSpc>
                <a:spcPct val="100000"/>
              </a:lnSpc>
              <a:spcBef>
                <a:spcPts val="100"/>
              </a:spcBef>
            </a:pPr>
            <a:r>
              <a:rPr sz="1200" dirty="0">
                <a:latin typeface="Calibri"/>
                <a:cs typeface="Calibri"/>
              </a:rPr>
              <a:t>2</a:t>
            </a:r>
            <a:endParaRPr sz="1200">
              <a:latin typeface="Calibri"/>
              <a:cs typeface="Calibri"/>
            </a:endParaRPr>
          </a:p>
        </p:txBody>
      </p:sp>
      <p:sp>
        <p:nvSpPr>
          <p:cNvPr id="11" name="object 11"/>
          <p:cNvSpPr txBox="1"/>
          <p:nvPr/>
        </p:nvSpPr>
        <p:spPr>
          <a:xfrm>
            <a:off x="7908797" y="843229"/>
            <a:ext cx="3169920" cy="574675"/>
          </a:xfrm>
          <a:prstGeom prst="rect">
            <a:avLst/>
          </a:prstGeom>
        </p:spPr>
        <p:txBody>
          <a:bodyPr vert="horz" wrap="square" lIns="0" tIns="12700" rIns="0" bIns="0" rtlCol="0">
            <a:spAutoFit/>
          </a:bodyPr>
          <a:lstStyle/>
          <a:p>
            <a:pPr marL="62865">
              <a:lnSpc>
                <a:spcPct val="100000"/>
              </a:lnSpc>
              <a:spcBef>
                <a:spcPts val="100"/>
              </a:spcBef>
              <a:tabLst>
                <a:tab pos="598170" algn="l"/>
                <a:tab pos="869315" algn="l"/>
                <a:tab pos="2814320" algn="l"/>
              </a:tabLst>
            </a:pPr>
            <a:r>
              <a:rPr sz="1800" spc="-5" dirty="0">
                <a:latin typeface="Calibri"/>
                <a:cs typeface="Calibri"/>
              </a:rPr>
              <a:t>Li</a:t>
            </a:r>
            <a:r>
              <a:rPr sz="1800" spc="-7" baseline="-20833" dirty="0">
                <a:latin typeface="Calibri"/>
                <a:cs typeface="Calibri"/>
              </a:rPr>
              <a:t>2</a:t>
            </a:r>
            <a:r>
              <a:rPr sz="1800" spc="-5" dirty="0">
                <a:latin typeface="Calibri"/>
                <a:cs typeface="Calibri"/>
              </a:rPr>
              <a:t>O	</a:t>
            </a:r>
            <a:r>
              <a:rPr sz="1800" dirty="0">
                <a:latin typeface="Calibri"/>
                <a:cs typeface="Calibri"/>
              </a:rPr>
              <a:t>+	</a:t>
            </a:r>
            <a:r>
              <a:rPr sz="1800" spc="-5" dirty="0">
                <a:latin typeface="Calibri"/>
                <a:cs typeface="Calibri"/>
              </a:rPr>
              <a:t>2HCl</a:t>
            </a:r>
            <a:r>
              <a:rPr sz="1800" spc="15" dirty="0">
                <a:latin typeface="Calibri"/>
                <a:cs typeface="Calibri"/>
              </a:rPr>
              <a:t> </a:t>
            </a:r>
            <a:r>
              <a:rPr sz="1800" dirty="0">
                <a:latin typeface="Calibri"/>
                <a:cs typeface="Calibri"/>
              </a:rPr>
              <a:t>= </a:t>
            </a:r>
            <a:r>
              <a:rPr sz="1800" spc="-5" dirty="0">
                <a:latin typeface="Calibri"/>
                <a:cs typeface="Calibri"/>
              </a:rPr>
              <a:t>2LiCl</a:t>
            </a:r>
            <a:r>
              <a:rPr sz="1800" spc="25" dirty="0">
                <a:latin typeface="Calibri"/>
                <a:cs typeface="Calibri"/>
              </a:rPr>
              <a:t> </a:t>
            </a:r>
            <a:r>
              <a:rPr sz="1800" dirty="0">
                <a:latin typeface="Calibri"/>
                <a:cs typeface="Calibri"/>
              </a:rPr>
              <a:t>+</a:t>
            </a:r>
            <a:r>
              <a:rPr sz="1800" spc="15" dirty="0">
                <a:latin typeface="Calibri"/>
                <a:cs typeface="Calibri"/>
              </a:rPr>
              <a:t> </a:t>
            </a:r>
            <a:r>
              <a:rPr sz="1800" dirty="0">
                <a:latin typeface="Calibri"/>
                <a:cs typeface="Calibri"/>
              </a:rPr>
              <a:t>H</a:t>
            </a:r>
            <a:r>
              <a:rPr sz="1800" spc="204" dirty="0">
                <a:latin typeface="Calibri"/>
                <a:cs typeface="Calibri"/>
              </a:rPr>
              <a:t> </a:t>
            </a:r>
            <a:r>
              <a:rPr sz="1800" dirty="0">
                <a:latin typeface="Calibri"/>
                <a:cs typeface="Calibri"/>
              </a:rPr>
              <a:t>O	</a:t>
            </a:r>
            <a:r>
              <a:rPr sz="1800" spc="-10" dirty="0">
                <a:latin typeface="Calibri"/>
                <a:cs typeface="Calibri"/>
              </a:rPr>
              <a:t>(1)</a:t>
            </a:r>
            <a:endParaRPr sz="1800">
              <a:latin typeface="Calibri"/>
              <a:cs typeface="Calibri"/>
            </a:endParaRPr>
          </a:p>
          <a:p>
            <a:pPr marL="63500">
              <a:lnSpc>
                <a:spcPct val="100000"/>
              </a:lnSpc>
              <a:tabLst>
                <a:tab pos="594995" algn="l"/>
                <a:tab pos="866140" algn="l"/>
              </a:tabLst>
            </a:pPr>
            <a:r>
              <a:rPr sz="1800" spc="-5" dirty="0">
                <a:latin typeface="Calibri"/>
                <a:cs typeface="Calibri"/>
              </a:rPr>
              <a:t>Li</a:t>
            </a:r>
            <a:r>
              <a:rPr sz="1800" spc="-7" baseline="-20833" dirty="0">
                <a:latin typeface="Calibri"/>
                <a:cs typeface="Calibri"/>
              </a:rPr>
              <a:t>3</a:t>
            </a:r>
            <a:r>
              <a:rPr sz="1800" spc="-5" dirty="0">
                <a:latin typeface="Calibri"/>
                <a:cs typeface="Calibri"/>
              </a:rPr>
              <a:t>N	</a:t>
            </a:r>
            <a:r>
              <a:rPr sz="1800" dirty="0">
                <a:latin typeface="Calibri"/>
                <a:cs typeface="Calibri"/>
              </a:rPr>
              <a:t>+	</a:t>
            </a:r>
            <a:r>
              <a:rPr sz="1800" spc="-5" dirty="0">
                <a:latin typeface="Calibri"/>
                <a:cs typeface="Calibri"/>
              </a:rPr>
              <a:t>4HCl</a:t>
            </a:r>
            <a:r>
              <a:rPr sz="1800" spc="5" dirty="0">
                <a:latin typeface="Calibri"/>
                <a:cs typeface="Calibri"/>
              </a:rPr>
              <a:t> </a:t>
            </a:r>
            <a:r>
              <a:rPr sz="1800" dirty="0">
                <a:latin typeface="Calibri"/>
                <a:cs typeface="Calibri"/>
              </a:rPr>
              <a:t>=</a:t>
            </a:r>
            <a:r>
              <a:rPr sz="1800" spc="-10" dirty="0">
                <a:latin typeface="Calibri"/>
                <a:cs typeface="Calibri"/>
              </a:rPr>
              <a:t> </a:t>
            </a:r>
            <a:r>
              <a:rPr sz="1800" spc="-5" dirty="0">
                <a:latin typeface="Calibri"/>
                <a:cs typeface="Calibri"/>
              </a:rPr>
              <a:t>3LiCl</a:t>
            </a:r>
            <a:r>
              <a:rPr sz="1800" spc="10" dirty="0">
                <a:latin typeface="Calibri"/>
                <a:cs typeface="Calibri"/>
              </a:rPr>
              <a:t> </a:t>
            </a:r>
            <a:r>
              <a:rPr sz="1800" dirty="0">
                <a:latin typeface="Calibri"/>
                <a:cs typeface="Calibri"/>
              </a:rPr>
              <a:t>+ </a:t>
            </a:r>
            <a:r>
              <a:rPr sz="1800" spc="-5" dirty="0">
                <a:latin typeface="Calibri"/>
                <a:cs typeface="Calibri"/>
              </a:rPr>
              <a:t>NH</a:t>
            </a:r>
            <a:r>
              <a:rPr sz="1800" spc="-7" baseline="-20833" dirty="0">
                <a:latin typeface="Calibri"/>
                <a:cs typeface="Calibri"/>
              </a:rPr>
              <a:t>4</a:t>
            </a:r>
            <a:r>
              <a:rPr sz="1800" spc="-5" dirty="0">
                <a:latin typeface="Calibri"/>
                <a:cs typeface="Calibri"/>
              </a:rPr>
              <a:t>Cl</a:t>
            </a:r>
            <a:r>
              <a:rPr sz="1800" spc="409" dirty="0">
                <a:latin typeface="Calibri"/>
                <a:cs typeface="Calibri"/>
              </a:rPr>
              <a:t> </a:t>
            </a:r>
            <a:r>
              <a:rPr sz="1800" spc="-10" dirty="0">
                <a:latin typeface="Calibri"/>
                <a:cs typeface="Calibri"/>
              </a:rPr>
              <a:t>(2)</a:t>
            </a:r>
            <a:endParaRPr sz="1800">
              <a:latin typeface="Calibri"/>
              <a:cs typeface="Calibri"/>
            </a:endParaRPr>
          </a:p>
        </p:txBody>
      </p:sp>
      <p:grpSp>
        <p:nvGrpSpPr>
          <p:cNvPr id="12" name="object 12"/>
          <p:cNvGrpSpPr/>
          <p:nvPr/>
        </p:nvGrpSpPr>
        <p:grpSpPr>
          <a:xfrm>
            <a:off x="7315834" y="751458"/>
            <a:ext cx="668655" cy="582295"/>
            <a:chOff x="7315834" y="751458"/>
            <a:chExt cx="668655" cy="582295"/>
          </a:xfrm>
        </p:grpSpPr>
        <p:sp>
          <p:nvSpPr>
            <p:cNvPr id="13" name="object 13"/>
            <p:cNvSpPr/>
            <p:nvPr/>
          </p:nvSpPr>
          <p:spPr>
            <a:xfrm>
              <a:off x="7661528" y="880744"/>
              <a:ext cx="319405" cy="450215"/>
            </a:xfrm>
            <a:custGeom>
              <a:avLst/>
              <a:gdLst/>
              <a:ahLst/>
              <a:cxnLst/>
              <a:rect l="l" t="t" r="r" b="b"/>
              <a:pathLst>
                <a:path w="319404" h="450215">
                  <a:moveTo>
                    <a:pt x="319404" y="449706"/>
                  </a:moveTo>
                  <a:lnTo>
                    <a:pt x="257224" y="447611"/>
                  </a:lnTo>
                  <a:lnTo>
                    <a:pt x="206486" y="441896"/>
                  </a:lnTo>
                  <a:lnTo>
                    <a:pt x="172297" y="433419"/>
                  </a:lnTo>
                  <a:lnTo>
                    <a:pt x="159765" y="423036"/>
                  </a:lnTo>
                  <a:lnTo>
                    <a:pt x="159765" y="251459"/>
                  </a:lnTo>
                  <a:lnTo>
                    <a:pt x="147214" y="241077"/>
                  </a:lnTo>
                  <a:lnTo>
                    <a:pt x="112982" y="232600"/>
                  </a:lnTo>
                  <a:lnTo>
                    <a:pt x="62200" y="226885"/>
                  </a:lnTo>
                  <a:lnTo>
                    <a:pt x="0" y="224789"/>
                  </a:lnTo>
                  <a:lnTo>
                    <a:pt x="62200" y="222714"/>
                  </a:lnTo>
                  <a:lnTo>
                    <a:pt x="112982" y="217042"/>
                  </a:lnTo>
                  <a:lnTo>
                    <a:pt x="147214" y="208609"/>
                  </a:lnTo>
                  <a:lnTo>
                    <a:pt x="159765" y="198246"/>
                  </a:lnTo>
                  <a:lnTo>
                    <a:pt x="159765" y="26542"/>
                  </a:lnTo>
                  <a:lnTo>
                    <a:pt x="172297" y="16234"/>
                  </a:lnTo>
                  <a:lnTo>
                    <a:pt x="206486" y="7794"/>
                  </a:lnTo>
                  <a:lnTo>
                    <a:pt x="257224" y="2093"/>
                  </a:lnTo>
                  <a:lnTo>
                    <a:pt x="319404" y="0"/>
                  </a:lnTo>
                </a:path>
              </a:pathLst>
            </a:custGeom>
            <a:ln w="6350">
              <a:solidFill>
                <a:srgbClr val="5B9BD4"/>
              </a:solidFill>
            </a:ln>
          </p:spPr>
          <p:txBody>
            <a:bodyPr wrap="square" lIns="0" tIns="0" rIns="0" bIns="0" rtlCol="0"/>
            <a:lstStyle/>
            <a:p>
              <a:endParaRPr/>
            </a:p>
          </p:txBody>
        </p:sp>
        <p:sp>
          <p:nvSpPr>
            <p:cNvPr id="14" name="object 14"/>
            <p:cNvSpPr/>
            <p:nvPr/>
          </p:nvSpPr>
          <p:spPr>
            <a:xfrm>
              <a:off x="7322184" y="757808"/>
              <a:ext cx="403860" cy="403860"/>
            </a:xfrm>
            <a:custGeom>
              <a:avLst/>
              <a:gdLst/>
              <a:ahLst/>
              <a:cxnLst/>
              <a:rect l="l" t="t" r="r" b="b"/>
              <a:pathLst>
                <a:path w="403859" h="403859">
                  <a:moveTo>
                    <a:pt x="201930" y="0"/>
                  </a:moveTo>
                  <a:lnTo>
                    <a:pt x="155594" y="5333"/>
                  </a:lnTo>
                  <a:lnTo>
                    <a:pt x="113078" y="20527"/>
                  </a:lnTo>
                  <a:lnTo>
                    <a:pt x="75586" y="44367"/>
                  </a:lnTo>
                  <a:lnTo>
                    <a:pt x="44327" y="75640"/>
                  </a:lnTo>
                  <a:lnTo>
                    <a:pt x="20505" y="113133"/>
                  </a:lnTo>
                  <a:lnTo>
                    <a:pt x="5327" y="155634"/>
                  </a:lnTo>
                  <a:lnTo>
                    <a:pt x="0" y="201929"/>
                  </a:lnTo>
                  <a:lnTo>
                    <a:pt x="5327" y="248225"/>
                  </a:lnTo>
                  <a:lnTo>
                    <a:pt x="20505" y="290726"/>
                  </a:lnTo>
                  <a:lnTo>
                    <a:pt x="44327" y="328219"/>
                  </a:lnTo>
                  <a:lnTo>
                    <a:pt x="75586" y="359492"/>
                  </a:lnTo>
                  <a:lnTo>
                    <a:pt x="113078" y="383332"/>
                  </a:lnTo>
                  <a:lnTo>
                    <a:pt x="155594" y="398525"/>
                  </a:lnTo>
                  <a:lnTo>
                    <a:pt x="201930" y="403859"/>
                  </a:lnTo>
                  <a:lnTo>
                    <a:pt x="248225" y="398525"/>
                  </a:lnTo>
                  <a:lnTo>
                    <a:pt x="290726" y="383332"/>
                  </a:lnTo>
                  <a:lnTo>
                    <a:pt x="328219" y="359492"/>
                  </a:lnTo>
                  <a:lnTo>
                    <a:pt x="359492" y="328219"/>
                  </a:lnTo>
                  <a:lnTo>
                    <a:pt x="383332" y="290726"/>
                  </a:lnTo>
                  <a:lnTo>
                    <a:pt x="398526" y="248225"/>
                  </a:lnTo>
                  <a:lnTo>
                    <a:pt x="403860" y="201929"/>
                  </a:lnTo>
                  <a:lnTo>
                    <a:pt x="398526" y="155634"/>
                  </a:lnTo>
                  <a:lnTo>
                    <a:pt x="383332" y="113133"/>
                  </a:lnTo>
                  <a:lnTo>
                    <a:pt x="359492" y="75640"/>
                  </a:lnTo>
                  <a:lnTo>
                    <a:pt x="328219" y="44367"/>
                  </a:lnTo>
                  <a:lnTo>
                    <a:pt x="290726" y="20527"/>
                  </a:lnTo>
                  <a:lnTo>
                    <a:pt x="248225" y="5333"/>
                  </a:lnTo>
                  <a:lnTo>
                    <a:pt x="201930" y="0"/>
                  </a:lnTo>
                  <a:close/>
                </a:path>
              </a:pathLst>
            </a:custGeom>
            <a:solidFill>
              <a:srgbClr val="5B9BD4"/>
            </a:solidFill>
          </p:spPr>
          <p:txBody>
            <a:bodyPr wrap="square" lIns="0" tIns="0" rIns="0" bIns="0" rtlCol="0"/>
            <a:lstStyle/>
            <a:p>
              <a:endParaRPr/>
            </a:p>
          </p:txBody>
        </p:sp>
        <p:sp>
          <p:nvSpPr>
            <p:cNvPr id="15" name="object 15"/>
            <p:cNvSpPr/>
            <p:nvPr/>
          </p:nvSpPr>
          <p:spPr>
            <a:xfrm>
              <a:off x="7322184" y="757808"/>
              <a:ext cx="403860" cy="403860"/>
            </a:xfrm>
            <a:custGeom>
              <a:avLst/>
              <a:gdLst/>
              <a:ahLst/>
              <a:cxnLst/>
              <a:rect l="l" t="t" r="r" b="b"/>
              <a:pathLst>
                <a:path w="403859" h="403859">
                  <a:moveTo>
                    <a:pt x="0" y="201929"/>
                  </a:moveTo>
                  <a:lnTo>
                    <a:pt x="5327" y="155634"/>
                  </a:lnTo>
                  <a:lnTo>
                    <a:pt x="20505" y="113133"/>
                  </a:lnTo>
                  <a:lnTo>
                    <a:pt x="44327" y="75640"/>
                  </a:lnTo>
                  <a:lnTo>
                    <a:pt x="75586" y="44367"/>
                  </a:lnTo>
                  <a:lnTo>
                    <a:pt x="113078" y="20527"/>
                  </a:lnTo>
                  <a:lnTo>
                    <a:pt x="155594" y="5333"/>
                  </a:lnTo>
                  <a:lnTo>
                    <a:pt x="201930" y="0"/>
                  </a:lnTo>
                  <a:lnTo>
                    <a:pt x="248225" y="5333"/>
                  </a:lnTo>
                  <a:lnTo>
                    <a:pt x="290726" y="20527"/>
                  </a:lnTo>
                  <a:lnTo>
                    <a:pt x="328219" y="44367"/>
                  </a:lnTo>
                  <a:lnTo>
                    <a:pt x="359492" y="75640"/>
                  </a:lnTo>
                  <a:lnTo>
                    <a:pt x="383332" y="113133"/>
                  </a:lnTo>
                  <a:lnTo>
                    <a:pt x="398526" y="155634"/>
                  </a:lnTo>
                  <a:lnTo>
                    <a:pt x="403860" y="201929"/>
                  </a:lnTo>
                  <a:lnTo>
                    <a:pt x="398526" y="248225"/>
                  </a:lnTo>
                  <a:lnTo>
                    <a:pt x="383332" y="290726"/>
                  </a:lnTo>
                  <a:lnTo>
                    <a:pt x="359492" y="328219"/>
                  </a:lnTo>
                  <a:lnTo>
                    <a:pt x="328219" y="359492"/>
                  </a:lnTo>
                  <a:lnTo>
                    <a:pt x="290726" y="383332"/>
                  </a:lnTo>
                  <a:lnTo>
                    <a:pt x="248225" y="398525"/>
                  </a:lnTo>
                  <a:lnTo>
                    <a:pt x="201930" y="403859"/>
                  </a:lnTo>
                  <a:lnTo>
                    <a:pt x="155594" y="398525"/>
                  </a:lnTo>
                  <a:lnTo>
                    <a:pt x="113078" y="383332"/>
                  </a:lnTo>
                  <a:lnTo>
                    <a:pt x="75586" y="359492"/>
                  </a:lnTo>
                  <a:lnTo>
                    <a:pt x="44327" y="328219"/>
                  </a:lnTo>
                  <a:lnTo>
                    <a:pt x="20505" y="290726"/>
                  </a:lnTo>
                  <a:lnTo>
                    <a:pt x="5327" y="248225"/>
                  </a:lnTo>
                  <a:lnTo>
                    <a:pt x="0" y="201929"/>
                  </a:lnTo>
                  <a:close/>
                </a:path>
              </a:pathLst>
            </a:custGeom>
            <a:ln w="12700">
              <a:solidFill>
                <a:srgbClr val="41709C"/>
              </a:solidFill>
            </a:ln>
          </p:spPr>
          <p:txBody>
            <a:bodyPr wrap="square" lIns="0" tIns="0" rIns="0" bIns="0" rtlCol="0"/>
            <a:lstStyle/>
            <a:p>
              <a:endParaRPr/>
            </a:p>
          </p:txBody>
        </p:sp>
      </p:grpSp>
      <p:sp>
        <p:nvSpPr>
          <p:cNvPr id="16" name="object 16"/>
          <p:cNvSpPr txBox="1"/>
          <p:nvPr/>
        </p:nvSpPr>
        <p:spPr>
          <a:xfrm>
            <a:off x="7486015" y="813003"/>
            <a:ext cx="76835" cy="269240"/>
          </a:xfrm>
          <a:prstGeom prst="rect">
            <a:avLst/>
          </a:prstGeom>
        </p:spPr>
        <p:txBody>
          <a:bodyPr vert="horz" wrap="square" lIns="0" tIns="12065" rIns="0" bIns="0" rtlCol="0">
            <a:spAutoFit/>
          </a:bodyPr>
          <a:lstStyle/>
          <a:p>
            <a:pPr marL="12700">
              <a:lnSpc>
                <a:spcPct val="100000"/>
              </a:lnSpc>
              <a:spcBef>
                <a:spcPts val="95"/>
              </a:spcBef>
            </a:pPr>
            <a:r>
              <a:rPr sz="1600" spc="-5" dirty="0">
                <a:solidFill>
                  <a:srgbClr val="FFFFFF"/>
                </a:solidFill>
                <a:latin typeface="Calibri"/>
                <a:cs typeface="Calibri"/>
              </a:rPr>
              <a:t>I</a:t>
            </a:r>
            <a:endParaRPr sz="1600">
              <a:latin typeface="Calibri"/>
              <a:cs typeface="Calibri"/>
            </a:endParaRPr>
          </a:p>
        </p:txBody>
      </p:sp>
      <p:sp>
        <p:nvSpPr>
          <p:cNvPr id="17" name="object 17"/>
          <p:cNvSpPr/>
          <p:nvPr/>
        </p:nvSpPr>
        <p:spPr>
          <a:xfrm>
            <a:off x="6925056" y="1517650"/>
            <a:ext cx="326390" cy="755650"/>
          </a:xfrm>
          <a:custGeom>
            <a:avLst/>
            <a:gdLst/>
            <a:ahLst/>
            <a:cxnLst/>
            <a:rect l="l" t="t" r="r" b="b"/>
            <a:pathLst>
              <a:path w="326390" h="755650">
                <a:moveTo>
                  <a:pt x="326263" y="755269"/>
                </a:moveTo>
                <a:lnTo>
                  <a:pt x="262796" y="753129"/>
                </a:lnTo>
                <a:lnTo>
                  <a:pt x="210962" y="747299"/>
                </a:lnTo>
                <a:lnTo>
                  <a:pt x="176012" y="738659"/>
                </a:lnTo>
                <a:lnTo>
                  <a:pt x="163195" y="728091"/>
                </a:lnTo>
                <a:lnTo>
                  <a:pt x="163195" y="404876"/>
                </a:lnTo>
                <a:lnTo>
                  <a:pt x="150375" y="394307"/>
                </a:lnTo>
                <a:lnTo>
                  <a:pt x="115411" y="385667"/>
                </a:lnTo>
                <a:lnTo>
                  <a:pt x="63539" y="379837"/>
                </a:lnTo>
                <a:lnTo>
                  <a:pt x="0" y="377698"/>
                </a:lnTo>
                <a:lnTo>
                  <a:pt x="63539" y="375558"/>
                </a:lnTo>
                <a:lnTo>
                  <a:pt x="115411" y="369728"/>
                </a:lnTo>
                <a:lnTo>
                  <a:pt x="150375" y="361088"/>
                </a:lnTo>
                <a:lnTo>
                  <a:pt x="163195" y="350520"/>
                </a:lnTo>
                <a:lnTo>
                  <a:pt x="163195" y="27178"/>
                </a:lnTo>
                <a:lnTo>
                  <a:pt x="176012" y="16609"/>
                </a:lnTo>
                <a:lnTo>
                  <a:pt x="210962" y="7969"/>
                </a:lnTo>
                <a:lnTo>
                  <a:pt x="262796" y="2139"/>
                </a:lnTo>
                <a:lnTo>
                  <a:pt x="326263" y="0"/>
                </a:lnTo>
              </a:path>
            </a:pathLst>
          </a:custGeom>
          <a:ln w="6350">
            <a:solidFill>
              <a:srgbClr val="5B9BD4"/>
            </a:solidFill>
          </a:ln>
        </p:spPr>
        <p:txBody>
          <a:bodyPr wrap="square" lIns="0" tIns="0" rIns="0" bIns="0" rtlCol="0"/>
          <a:lstStyle/>
          <a:p>
            <a:endParaRPr/>
          </a:p>
        </p:txBody>
      </p:sp>
      <p:sp>
        <p:nvSpPr>
          <p:cNvPr id="18" name="object 18"/>
          <p:cNvSpPr txBox="1"/>
          <p:nvPr/>
        </p:nvSpPr>
        <p:spPr>
          <a:xfrm>
            <a:off x="1492377" y="1071117"/>
            <a:ext cx="1575435" cy="391160"/>
          </a:xfrm>
          <a:prstGeom prst="rect">
            <a:avLst/>
          </a:prstGeom>
        </p:spPr>
        <p:txBody>
          <a:bodyPr vert="horz" wrap="square" lIns="0" tIns="12700" rIns="0" bIns="0" rtlCol="0">
            <a:spAutoFit/>
          </a:bodyPr>
          <a:lstStyle/>
          <a:p>
            <a:pPr marL="12700">
              <a:lnSpc>
                <a:spcPct val="100000"/>
              </a:lnSpc>
              <a:spcBef>
                <a:spcPts val="100"/>
              </a:spcBef>
            </a:pPr>
            <a:r>
              <a:rPr sz="2400" b="1" dirty="0">
                <a:latin typeface="Times New Roman"/>
                <a:cs typeface="Times New Roman"/>
              </a:rPr>
              <a:t>Д)</a:t>
            </a:r>
            <a:r>
              <a:rPr sz="2400" b="1" spc="-80" dirty="0">
                <a:latin typeface="Times New Roman"/>
                <a:cs typeface="Times New Roman"/>
              </a:rPr>
              <a:t> </a:t>
            </a:r>
            <a:r>
              <a:rPr sz="2400" b="1" spc="-10" dirty="0">
                <a:latin typeface="Times New Roman"/>
                <a:cs typeface="Times New Roman"/>
              </a:rPr>
              <a:t>Расчёты</a:t>
            </a:r>
            <a:endParaRPr sz="2400">
              <a:latin typeface="Times New Roman"/>
              <a:cs typeface="Times New Roman"/>
            </a:endParaRPr>
          </a:p>
        </p:txBody>
      </p:sp>
      <p:sp>
        <p:nvSpPr>
          <p:cNvPr id="20" name="object 20"/>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69</a:t>
            </a:fld>
            <a:endParaRPr dirty="0"/>
          </a:p>
        </p:txBody>
      </p:sp>
      <p:sp>
        <p:nvSpPr>
          <p:cNvPr id="19" name="object 19"/>
          <p:cNvSpPr txBox="1"/>
          <p:nvPr/>
        </p:nvSpPr>
        <p:spPr>
          <a:xfrm>
            <a:off x="1367408" y="7112"/>
            <a:ext cx="9457690" cy="1000760"/>
          </a:xfrm>
          <a:prstGeom prst="rect">
            <a:avLst/>
          </a:prstGeom>
        </p:spPr>
        <p:txBody>
          <a:bodyPr vert="horz" wrap="square" lIns="0" tIns="12065" rIns="0" bIns="0" rtlCol="0">
            <a:spAutoFit/>
          </a:bodyPr>
          <a:lstStyle/>
          <a:p>
            <a:pPr marL="12700" marR="5080">
              <a:lnSpc>
                <a:spcPct val="100000"/>
              </a:lnSpc>
              <a:spcBef>
                <a:spcPts val="95"/>
              </a:spcBef>
            </a:pPr>
            <a:r>
              <a:rPr sz="1600" b="1" spc="-5" dirty="0">
                <a:latin typeface="Calibri"/>
                <a:cs typeface="Calibri"/>
              </a:rPr>
              <a:t>Пример</a:t>
            </a:r>
            <a:r>
              <a:rPr sz="1600" b="1" spc="50" dirty="0">
                <a:latin typeface="Calibri"/>
                <a:cs typeface="Calibri"/>
              </a:rPr>
              <a:t> </a:t>
            </a:r>
            <a:r>
              <a:rPr sz="1600" b="1" spc="-5" dirty="0">
                <a:latin typeface="Calibri"/>
                <a:cs typeface="Calibri"/>
              </a:rPr>
              <a:t>7.</a:t>
            </a:r>
            <a:r>
              <a:rPr sz="1600" b="1" spc="40" dirty="0">
                <a:latin typeface="Calibri"/>
                <a:cs typeface="Calibri"/>
              </a:rPr>
              <a:t> </a:t>
            </a:r>
            <a:r>
              <a:rPr sz="1600" spc="-10" dirty="0">
                <a:latin typeface="Calibri"/>
                <a:cs typeface="Calibri"/>
              </a:rPr>
              <a:t>Смесь</a:t>
            </a:r>
            <a:r>
              <a:rPr sz="1600" spc="50" dirty="0">
                <a:latin typeface="Calibri"/>
                <a:cs typeface="Calibri"/>
              </a:rPr>
              <a:t> </a:t>
            </a:r>
            <a:r>
              <a:rPr sz="1600" spc="-10" dirty="0">
                <a:latin typeface="Calibri"/>
                <a:cs typeface="Calibri"/>
              </a:rPr>
              <a:t>оксида</a:t>
            </a:r>
            <a:r>
              <a:rPr sz="1600" spc="35" dirty="0">
                <a:latin typeface="Calibri"/>
                <a:cs typeface="Calibri"/>
              </a:rPr>
              <a:t> </a:t>
            </a:r>
            <a:r>
              <a:rPr sz="1600" spc="-5" dirty="0">
                <a:latin typeface="Calibri"/>
                <a:cs typeface="Calibri"/>
              </a:rPr>
              <a:t>лития</a:t>
            </a:r>
            <a:r>
              <a:rPr sz="1600" spc="40" dirty="0">
                <a:latin typeface="Calibri"/>
                <a:cs typeface="Calibri"/>
              </a:rPr>
              <a:t> </a:t>
            </a:r>
            <a:r>
              <a:rPr sz="1600" spc="-5" dirty="0">
                <a:latin typeface="Calibri"/>
                <a:cs typeface="Calibri"/>
              </a:rPr>
              <a:t>и</a:t>
            </a:r>
            <a:r>
              <a:rPr sz="1600" spc="40" dirty="0">
                <a:latin typeface="Calibri"/>
                <a:cs typeface="Calibri"/>
              </a:rPr>
              <a:t> </a:t>
            </a:r>
            <a:r>
              <a:rPr sz="1600" spc="-5" dirty="0">
                <a:latin typeface="Calibri"/>
                <a:cs typeface="Calibri"/>
              </a:rPr>
              <a:t>нитрида</a:t>
            </a:r>
            <a:r>
              <a:rPr sz="1600" spc="25" dirty="0">
                <a:latin typeface="Calibri"/>
                <a:cs typeface="Calibri"/>
              </a:rPr>
              <a:t> </a:t>
            </a:r>
            <a:r>
              <a:rPr sz="1600" spc="-5" dirty="0">
                <a:latin typeface="Calibri"/>
                <a:cs typeface="Calibri"/>
              </a:rPr>
              <a:t>лития</a:t>
            </a:r>
            <a:r>
              <a:rPr sz="1600" spc="50" dirty="0">
                <a:latin typeface="Calibri"/>
                <a:cs typeface="Calibri"/>
              </a:rPr>
              <a:t> </a:t>
            </a:r>
            <a:r>
              <a:rPr sz="1600" spc="-5" dirty="0">
                <a:latin typeface="Calibri"/>
                <a:cs typeface="Calibri"/>
              </a:rPr>
              <a:t>с</a:t>
            </a:r>
            <a:r>
              <a:rPr sz="1600" spc="35" dirty="0">
                <a:latin typeface="Calibri"/>
                <a:cs typeface="Calibri"/>
              </a:rPr>
              <a:t> </a:t>
            </a:r>
            <a:r>
              <a:rPr sz="1600" spc="-10" dirty="0">
                <a:latin typeface="Calibri"/>
                <a:cs typeface="Calibri"/>
              </a:rPr>
              <a:t>массовой</a:t>
            </a:r>
            <a:r>
              <a:rPr sz="1600" spc="60" dirty="0">
                <a:latin typeface="Calibri"/>
                <a:cs typeface="Calibri"/>
              </a:rPr>
              <a:t> </a:t>
            </a:r>
            <a:r>
              <a:rPr sz="1600" spc="-15" dirty="0">
                <a:latin typeface="Calibri"/>
                <a:cs typeface="Calibri"/>
              </a:rPr>
              <a:t>долей</a:t>
            </a:r>
            <a:r>
              <a:rPr sz="1600" spc="45" dirty="0">
                <a:latin typeface="Calibri"/>
                <a:cs typeface="Calibri"/>
              </a:rPr>
              <a:t> </a:t>
            </a:r>
            <a:r>
              <a:rPr sz="1600" spc="-5" dirty="0">
                <a:latin typeface="Calibri"/>
                <a:cs typeface="Calibri"/>
              </a:rPr>
              <a:t>атомов</a:t>
            </a:r>
            <a:r>
              <a:rPr sz="1600" spc="45" dirty="0">
                <a:latin typeface="Calibri"/>
                <a:cs typeface="Calibri"/>
              </a:rPr>
              <a:t> </a:t>
            </a:r>
            <a:r>
              <a:rPr sz="1600" spc="-5" dirty="0">
                <a:latin typeface="Calibri"/>
                <a:cs typeface="Calibri"/>
              </a:rPr>
              <a:t>лития</a:t>
            </a:r>
            <a:r>
              <a:rPr sz="1600" spc="35" dirty="0">
                <a:latin typeface="Calibri"/>
                <a:cs typeface="Calibri"/>
              </a:rPr>
              <a:t> </a:t>
            </a:r>
            <a:r>
              <a:rPr sz="1600" spc="-10" dirty="0">
                <a:latin typeface="Calibri"/>
                <a:cs typeface="Calibri"/>
              </a:rPr>
              <a:t>56%,</a:t>
            </a:r>
            <a:r>
              <a:rPr sz="1600" spc="65" dirty="0">
                <a:latin typeface="Calibri"/>
                <a:cs typeface="Calibri"/>
              </a:rPr>
              <a:t> </a:t>
            </a:r>
            <a:r>
              <a:rPr sz="1600" spc="-5" dirty="0">
                <a:latin typeface="Calibri"/>
                <a:cs typeface="Calibri"/>
              </a:rPr>
              <a:t>растворили</a:t>
            </a:r>
            <a:r>
              <a:rPr sz="1600" spc="25" dirty="0">
                <a:latin typeface="Calibri"/>
                <a:cs typeface="Calibri"/>
              </a:rPr>
              <a:t> </a:t>
            </a:r>
            <a:r>
              <a:rPr sz="1600" spc="-5" dirty="0">
                <a:latin typeface="Calibri"/>
                <a:cs typeface="Calibri"/>
              </a:rPr>
              <a:t>в</a:t>
            </a:r>
            <a:r>
              <a:rPr sz="1600" spc="35" dirty="0">
                <a:latin typeface="Calibri"/>
                <a:cs typeface="Calibri"/>
              </a:rPr>
              <a:t> </a:t>
            </a:r>
            <a:r>
              <a:rPr sz="1600" spc="-10" dirty="0">
                <a:latin typeface="Calibri"/>
                <a:cs typeface="Calibri"/>
              </a:rPr>
              <a:t>365</a:t>
            </a:r>
            <a:r>
              <a:rPr sz="1600" spc="55" dirty="0">
                <a:latin typeface="Calibri"/>
                <a:cs typeface="Calibri"/>
              </a:rPr>
              <a:t> </a:t>
            </a:r>
            <a:r>
              <a:rPr sz="1600" spc="-5" dirty="0">
                <a:latin typeface="Calibri"/>
                <a:cs typeface="Calibri"/>
              </a:rPr>
              <a:t>г </a:t>
            </a:r>
            <a:r>
              <a:rPr sz="1600" dirty="0">
                <a:latin typeface="Calibri"/>
                <a:cs typeface="Calibri"/>
              </a:rPr>
              <a:t> </a:t>
            </a:r>
            <a:r>
              <a:rPr sz="1600" spc="-10" dirty="0">
                <a:latin typeface="Calibri"/>
                <a:cs typeface="Calibri"/>
              </a:rPr>
              <a:t>20%</a:t>
            </a:r>
            <a:r>
              <a:rPr sz="1600" spc="25" dirty="0">
                <a:latin typeface="Calibri"/>
                <a:cs typeface="Calibri"/>
              </a:rPr>
              <a:t> </a:t>
            </a:r>
            <a:r>
              <a:rPr sz="1600" spc="-10" dirty="0">
                <a:latin typeface="Calibri"/>
                <a:cs typeface="Calibri"/>
              </a:rPr>
              <a:t>соляной</a:t>
            </a:r>
            <a:r>
              <a:rPr sz="1600" spc="25" dirty="0">
                <a:latin typeface="Calibri"/>
                <a:cs typeface="Calibri"/>
              </a:rPr>
              <a:t> </a:t>
            </a:r>
            <a:r>
              <a:rPr sz="1600" spc="-5" dirty="0">
                <a:latin typeface="Calibri"/>
                <a:cs typeface="Calibri"/>
              </a:rPr>
              <a:t>кислоты,</a:t>
            </a:r>
            <a:r>
              <a:rPr sz="1600" spc="10" dirty="0">
                <a:latin typeface="Calibri"/>
                <a:cs typeface="Calibri"/>
              </a:rPr>
              <a:t> </a:t>
            </a:r>
            <a:r>
              <a:rPr sz="1600" spc="-10" dirty="0">
                <a:latin typeface="Calibri"/>
                <a:cs typeface="Calibri"/>
              </a:rPr>
              <a:t>причём</a:t>
            </a:r>
            <a:r>
              <a:rPr sz="1600" spc="35" dirty="0">
                <a:latin typeface="Calibri"/>
                <a:cs typeface="Calibri"/>
              </a:rPr>
              <a:t> </a:t>
            </a:r>
            <a:r>
              <a:rPr sz="1600" spc="-5" dirty="0">
                <a:latin typeface="Calibri"/>
                <a:cs typeface="Calibri"/>
              </a:rPr>
              <a:t>все</a:t>
            </a:r>
            <a:r>
              <a:rPr sz="1600" spc="15" dirty="0">
                <a:latin typeface="Calibri"/>
                <a:cs typeface="Calibri"/>
              </a:rPr>
              <a:t> </a:t>
            </a:r>
            <a:r>
              <a:rPr sz="1600" spc="-5" dirty="0">
                <a:latin typeface="Calibri"/>
                <a:cs typeface="Calibri"/>
              </a:rPr>
              <a:t>вещества</a:t>
            </a:r>
            <a:r>
              <a:rPr sz="1600" spc="10" dirty="0">
                <a:latin typeface="Calibri"/>
                <a:cs typeface="Calibri"/>
              </a:rPr>
              <a:t> </a:t>
            </a:r>
            <a:r>
              <a:rPr sz="1600" spc="-10" dirty="0">
                <a:latin typeface="Calibri"/>
                <a:cs typeface="Calibri"/>
              </a:rPr>
              <a:t>полностью</a:t>
            </a:r>
            <a:r>
              <a:rPr sz="1600" spc="25" dirty="0">
                <a:latin typeface="Calibri"/>
                <a:cs typeface="Calibri"/>
              </a:rPr>
              <a:t> </a:t>
            </a:r>
            <a:r>
              <a:rPr sz="1600" spc="-5" dirty="0">
                <a:latin typeface="Calibri"/>
                <a:cs typeface="Calibri"/>
              </a:rPr>
              <a:t>прореагировали.</a:t>
            </a:r>
            <a:r>
              <a:rPr sz="1600" spc="5" dirty="0">
                <a:latin typeface="Calibri"/>
                <a:cs typeface="Calibri"/>
              </a:rPr>
              <a:t> </a:t>
            </a:r>
            <a:r>
              <a:rPr sz="1600" spc="-10" dirty="0">
                <a:latin typeface="Calibri"/>
                <a:cs typeface="Calibri"/>
              </a:rPr>
              <a:t>Затем</a:t>
            </a:r>
            <a:r>
              <a:rPr sz="1600" spc="30" dirty="0">
                <a:latin typeface="Calibri"/>
                <a:cs typeface="Calibri"/>
              </a:rPr>
              <a:t> </a:t>
            </a:r>
            <a:r>
              <a:rPr sz="1600" spc="-5" dirty="0">
                <a:latin typeface="Calibri"/>
                <a:cs typeface="Calibri"/>
              </a:rPr>
              <a:t>к </a:t>
            </a:r>
            <a:r>
              <a:rPr sz="1600" spc="-10" dirty="0">
                <a:latin typeface="Calibri"/>
                <a:cs typeface="Calibri"/>
              </a:rPr>
              <a:t>образовавшемуся</a:t>
            </a:r>
            <a:r>
              <a:rPr sz="1600" spc="45" dirty="0">
                <a:latin typeface="Calibri"/>
                <a:cs typeface="Calibri"/>
              </a:rPr>
              <a:t> </a:t>
            </a:r>
            <a:r>
              <a:rPr sz="1600" spc="-5" dirty="0">
                <a:latin typeface="Calibri"/>
                <a:cs typeface="Calibri"/>
              </a:rPr>
              <a:t>раствору </a:t>
            </a:r>
            <a:r>
              <a:rPr sz="1600" spc="-345" dirty="0">
                <a:latin typeface="Calibri"/>
                <a:cs typeface="Calibri"/>
              </a:rPr>
              <a:t> </a:t>
            </a:r>
            <a:r>
              <a:rPr sz="1600" spc="-10" dirty="0">
                <a:latin typeface="Calibri"/>
                <a:cs typeface="Calibri"/>
              </a:rPr>
              <a:t>добавили 410</a:t>
            </a:r>
            <a:r>
              <a:rPr sz="1600" spc="20" dirty="0">
                <a:latin typeface="Calibri"/>
                <a:cs typeface="Calibri"/>
              </a:rPr>
              <a:t> </a:t>
            </a:r>
            <a:r>
              <a:rPr sz="1600" spc="-5" dirty="0">
                <a:latin typeface="Calibri"/>
                <a:cs typeface="Calibri"/>
              </a:rPr>
              <a:t>г </a:t>
            </a:r>
            <a:r>
              <a:rPr sz="1600" spc="-10" dirty="0">
                <a:latin typeface="Calibri"/>
                <a:cs typeface="Calibri"/>
              </a:rPr>
              <a:t>20%</a:t>
            </a:r>
            <a:r>
              <a:rPr sz="1600" spc="35" dirty="0">
                <a:latin typeface="Calibri"/>
                <a:cs typeface="Calibri"/>
              </a:rPr>
              <a:t> </a:t>
            </a:r>
            <a:r>
              <a:rPr sz="1600" spc="-5" dirty="0">
                <a:latin typeface="Calibri"/>
                <a:cs typeface="Calibri"/>
              </a:rPr>
              <a:t>раствора</a:t>
            </a:r>
            <a:r>
              <a:rPr sz="1600" dirty="0">
                <a:latin typeface="Calibri"/>
                <a:cs typeface="Calibri"/>
              </a:rPr>
              <a:t> </a:t>
            </a:r>
            <a:r>
              <a:rPr sz="1600" spc="-5" dirty="0">
                <a:latin typeface="Calibri"/>
                <a:cs typeface="Calibri"/>
              </a:rPr>
              <a:t>фосфата натрия. Найдите</a:t>
            </a:r>
            <a:r>
              <a:rPr sz="1600" spc="5" dirty="0">
                <a:latin typeface="Calibri"/>
                <a:cs typeface="Calibri"/>
              </a:rPr>
              <a:t> </a:t>
            </a:r>
            <a:r>
              <a:rPr sz="1600" spc="-10" dirty="0">
                <a:latin typeface="Calibri"/>
                <a:cs typeface="Calibri"/>
              </a:rPr>
              <a:t>массовую</a:t>
            </a:r>
            <a:r>
              <a:rPr sz="1600" spc="30" dirty="0">
                <a:latin typeface="Calibri"/>
                <a:cs typeface="Calibri"/>
              </a:rPr>
              <a:t> </a:t>
            </a:r>
            <a:r>
              <a:rPr sz="1600" spc="-15" dirty="0">
                <a:latin typeface="Calibri"/>
                <a:cs typeface="Calibri"/>
              </a:rPr>
              <a:t>долю</a:t>
            </a:r>
            <a:r>
              <a:rPr sz="1600" spc="-10" dirty="0">
                <a:latin typeface="Calibri"/>
                <a:cs typeface="Calibri"/>
              </a:rPr>
              <a:t> хлорида</a:t>
            </a:r>
            <a:r>
              <a:rPr sz="1600" dirty="0">
                <a:latin typeface="Calibri"/>
                <a:cs typeface="Calibri"/>
              </a:rPr>
              <a:t> </a:t>
            </a:r>
            <a:r>
              <a:rPr sz="1600" spc="-5" dirty="0">
                <a:latin typeface="Calibri"/>
                <a:cs typeface="Calibri"/>
              </a:rPr>
              <a:t>натрия</a:t>
            </a:r>
            <a:r>
              <a:rPr sz="1600" spc="-15" dirty="0">
                <a:latin typeface="Calibri"/>
                <a:cs typeface="Calibri"/>
              </a:rPr>
              <a:t> </a:t>
            </a:r>
            <a:r>
              <a:rPr sz="1600" spc="-5" dirty="0">
                <a:latin typeface="Calibri"/>
                <a:cs typeface="Calibri"/>
              </a:rPr>
              <a:t>в</a:t>
            </a:r>
            <a:r>
              <a:rPr sz="1600" dirty="0">
                <a:latin typeface="Calibri"/>
                <a:cs typeface="Calibri"/>
              </a:rPr>
              <a:t> </a:t>
            </a:r>
            <a:r>
              <a:rPr sz="1600" spc="-10" dirty="0">
                <a:latin typeface="Calibri"/>
                <a:cs typeface="Calibri"/>
              </a:rPr>
              <a:t>конечном</a:t>
            </a:r>
            <a:endParaRPr sz="1600">
              <a:latin typeface="Calibri"/>
              <a:cs typeface="Calibri"/>
            </a:endParaRPr>
          </a:p>
          <a:p>
            <a:pPr marL="12700">
              <a:lnSpc>
                <a:spcPct val="100000"/>
              </a:lnSpc>
            </a:pPr>
            <a:r>
              <a:rPr sz="1600" spc="-5" dirty="0">
                <a:latin typeface="Calibri"/>
                <a:cs typeface="Calibri"/>
              </a:rPr>
              <a:t>растворе.</a:t>
            </a:r>
            <a:endParaRPr sz="1600">
              <a:latin typeface="Calibri"/>
              <a:cs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7</a:t>
            </a:fld>
            <a:endParaRPr dirty="0"/>
          </a:p>
        </p:txBody>
      </p:sp>
      <p:sp>
        <p:nvSpPr>
          <p:cNvPr id="2" name="object 2"/>
          <p:cNvSpPr txBox="1"/>
          <p:nvPr/>
        </p:nvSpPr>
        <p:spPr>
          <a:xfrm>
            <a:off x="535940" y="386918"/>
            <a:ext cx="10728325" cy="756920"/>
          </a:xfrm>
          <a:prstGeom prst="rect">
            <a:avLst/>
          </a:prstGeom>
        </p:spPr>
        <p:txBody>
          <a:bodyPr vert="horz" wrap="square" lIns="0" tIns="12065" rIns="0" bIns="0" rtlCol="0">
            <a:spAutoFit/>
          </a:bodyPr>
          <a:lstStyle/>
          <a:p>
            <a:pPr marL="12700" marR="5080">
              <a:lnSpc>
                <a:spcPct val="100000"/>
              </a:lnSpc>
              <a:spcBef>
                <a:spcPts val="95"/>
              </a:spcBef>
            </a:pPr>
            <a:r>
              <a:rPr sz="1600" b="1" spc="-15" dirty="0">
                <a:latin typeface="Times New Roman"/>
                <a:cs typeface="Times New Roman"/>
              </a:rPr>
              <a:t>Задача</a:t>
            </a:r>
            <a:r>
              <a:rPr sz="1600" b="1" spc="25" dirty="0">
                <a:latin typeface="Times New Roman"/>
                <a:cs typeface="Times New Roman"/>
              </a:rPr>
              <a:t> </a:t>
            </a:r>
            <a:r>
              <a:rPr sz="1600" b="1" spc="-5" dirty="0">
                <a:latin typeface="Times New Roman"/>
                <a:cs typeface="Times New Roman"/>
              </a:rPr>
              <a:t>1.</a:t>
            </a:r>
            <a:r>
              <a:rPr sz="1600" b="1" spc="20" dirty="0">
                <a:latin typeface="Times New Roman"/>
                <a:cs typeface="Times New Roman"/>
              </a:rPr>
              <a:t> </a:t>
            </a:r>
            <a:r>
              <a:rPr sz="1600" spc="5" dirty="0">
                <a:solidFill>
                  <a:srgbClr val="353535"/>
                </a:solidFill>
                <a:latin typeface="Times New Roman"/>
                <a:cs typeface="Times New Roman"/>
              </a:rPr>
              <a:t>Смесь</a:t>
            </a:r>
            <a:r>
              <a:rPr sz="1600" spc="30" dirty="0">
                <a:solidFill>
                  <a:srgbClr val="353535"/>
                </a:solidFill>
                <a:latin typeface="Times New Roman"/>
                <a:cs typeface="Times New Roman"/>
              </a:rPr>
              <a:t> </a:t>
            </a:r>
            <a:r>
              <a:rPr sz="1600" spc="-10" dirty="0">
                <a:solidFill>
                  <a:srgbClr val="353535"/>
                </a:solidFill>
                <a:latin typeface="Times New Roman"/>
                <a:cs typeface="Times New Roman"/>
              </a:rPr>
              <a:t>оксида</a:t>
            </a:r>
            <a:r>
              <a:rPr sz="1600" spc="20" dirty="0">
                <a:solidFill>
                  <a:srgbClr val="353535"/>
                </a:solidFill>
                <a:latin typeface="Times New Roman"/>
                <a:cs typeface="Times New Roman"/>
              </a:rPr>
              <a:t> </a:t>
            </a:r>
            <a:r>
              <a:rPr sz="1600" spc="-10" dirty="0">
                <a:solidFill>
                  <a:srgbClr val="353535"/>
                </a:solidFill>
                <a:latin typeface="Times New Roman"/>
                <a:cs typeface="Times New Roman"/>
              </a:rPr>
              <a:t>натрия</a:t>
            </a:r>
            <a:r>
              <a:rPr sz="1600" spc="35" dirty="0">
                <a:solidFill>
                  <a:srgbClr val="353535"/>
                </a:solidFill>
                <a:latin typeface="Times New Roman"/>
                <a:cs typeface="Times New Roman"/>
              </a:rPr>
              <a:t> </a:t>
            </a:r>
            <a:r>
              <a:rPr sz="1600" spc="-5" dirty="0">
                <a:solidFill>
                  <a:srgbClr val="353535"/>
                </a:solidFill>
                <a:latin typeface="Times New Roman"/>
                <a:cs typeface="Times New Roman"/>
              </a:rPr>
              <a:t>и</a:t>
            </a:r>
            <a:r>
              <a:rPr sz="1600" spc="40" dirty="0">
                <a:solidFill>
                  <a:srgbClr val="353535"/>
                </a:solidFill>
                <a:latin typeface="Times New Roman"/>
                <a:cs typeface="Times New Roman"/>
              </a:rPr>
              <a:t> </a:t>
            </a:r>
            <a:r>
              <a:rPr sz="1600" spc="-10" dirty="0">
                <a:solidFill>
                  <a:srgbClr val="353535"/>
                </a:solidFill>
                <a:latin typeface="Times New Roman"/>
                <a:cs typeface="Times New Roman"/>
              </a:rPr>
              <a:t>оксида</a:t>
            </a:r>
            <a:r>
              <a:rPr sz="1600" spc="25" dirty="0">
                <a:solidFill>
                  <a:srgbClr val="353535"/>
                </a:solidFill>
                <a:latin typeface="Times New Roman"/>
                <a:cs typeface="Times New Roman"/>
              </a:rPr>
              <a:t> </a:t>
            </a:r>
            <a:r>
              <a:rPr sz="1600" spc="5" dirty="0">
                <a:solidFill>
                  <a:srgbClr val="353535"/>
                </a:solidFill>
                <a:latin typeface="Times New Roman"/>
                <a:cs typeface="Times New Roman"/>
              </a:rPr>
              <a:t>фосфора</a:t>
            </a:r>
            <a:r>
              <a:rPr sz="1600" spc="25" dirty="0">
                <a:solidFill>
                  <a:srgbClr val="353535"/>
                </a:solidFill>
                <a:latin typeface="Times New Roman"/>
                <a:cs typeface="Times New Roman"/>
              </a:rPr>
              <a:t> </a:t>
            </a:r>
            <a:r>
              <a:rPr sz="1600" spc="-5" dirty="0">
                <a:solidFill>
                  <a:srgbClr val="353535"/>
                </a:solidFill>
                <a:latin typeface="Times New Roman"/>
                <a:cs typeface="Times New Roman"/>
              </a:rPr>
              <a:t>(V),</a:t>
            </a:r>
            <a:r>
              <a:rPr sz="1600" spc="30" dirty="0">
                <a:solidFill>
                  <a:srgbClr val="353535"/>
                </a:solidFill>
                <a:latin typeface="Times New Roman"/>
                <a:cs typeface="Times New Roman"/>
              </a:rPr>
              <a:t> </a:t>
            </a:r>
            <a:r>
              <a:rPr sz="1600" spc="-5" dirty="0">
                <a:solidFill>
                  <a:srgbClr val="353535"/>
                </a:solidFill>
                <a:latin typeface="Times New Roman"/>
                <a:cs typeface="Times New Roman"/>
              </a:rPr>
              <a:t>в</a:t>
            </a:r>
            <a:r>
              <a:rPr sz="1600" spc="20" dirty="0">
                <a:solidFill>
                  <a:srgbClr val="353535"/>
                </a:solidFill>
                <a:latin typeface="Times New Roman"/>
                <a:cs typeface="Times New Roman"/>
              </a:rPr>
              <a:t> </a:t>
            </a:r>
            <a:r>
              <a:rPr sz="1600" spc="-25" dirty="0">
                <a:solidFill>
                  <a:srgbClr val="353535"/>
                </a:solidFill>
                <a:latin typeface="Times New Roman"/>
                <a:cs typeface="Times New Roman"/>
              </a:rPr>
              <a:t>которой</a:t>
            </a:r>
            <a:r>
              <a:rPr sz="1600" spc="15" dirty="0">
                <a:solidFill>
                  <a:srgbClr val="353535"/>
                </a:solidFill>
                <a:latin typeface="Times New Roman"/>
                <a:cs typeface="Times New Roman"/>
              </a:rPr>
              <a:t> </a:t>
            </a:r>
            <a:r>
              <a:rPr sz="1600" spc="-10" dirty="0">
                <a:solidFill>
                  <a:srgbClr val="353535"/>
                </a:solidFill>
                <a:latin typeface="Times New Roman"/>
                <a:cs typeface="Times New Roman"/>
              </a:rPr>
              <a:t>соотношение</a:t>
            </a:r>
            <a:r>
              <a:rPr sz="1600" spc="70" dirty="0">
                <a:solidFill>
                  <a:srgbClr val="353535"/>
                </a:solidFill>
                <a:latin typeface="Times New Roman"/>
                <a:cs typeface="Times New Roman"/>
              </a:rPr>
              <a:t> </a:t>
            </a:r>
            <a:r>
              <a:rPr sz="1600" spc="-5" dirty="0">
                <a:solidFill>
                  <a:srgbClr val="353535"/>
                </a:solidFill>
                <a:latin typeface="Times New Roman"/>
                <a:cs typeface="Times New Roman"/>
              </a:rPr>
              <a:t>числа</a:t>
            </a:r>
            <a:r>
              <a:rPr sz="1600" spc="45" dirty="0">
                <a:solidFill>
                  <a:srgbClr val="353535"/>
                </a:solidFill>
                <a:latin typeface="Times New Roman"/>
                <a:cs typeface="Times New Roman"/>
              </a:rPr>
              <a:t> </a:t>
            </a:r>
            <a:r>
              <a:rPr sz="1600" spc="-20" dirty="0">
                <a:solidFill>
                  <a:srgbClr val="353535"/>
                </a:solidFill>
                <a:latin typeface="Times New Roman"/>
                <a:cs typeface="Times New Roman"/>
              </a:rPr>
              <a:t>атомов</a:t>
            </a:r>
            <a:r>
              <a:rPr sz="1600" spc="25" dirty="0">
                <a:solidFill>
                  <a:srgbClr val="353535"/>
                </a:solidFill>
                <a:latin typeface="Times New Roman"/>
                <a:cs typeface="Times New Roman"/>
              </a:rPr>
              <a:t> </a:t>
            </a:r>
            <a:r>
              <a:rPr sz="1600" spc="5" dirty="0">
                <a:solidFill>
                  <a:srgbClr val="353535"/>
                </a:solidFill>
                <a:latin typeface="Times New Roman"/>
                <a:cs typeface="Times New Roman"/>
              </a:rPr>
              <a:t>фосфора</a:t>
            </a:r>
            <a:r>
              <a:rPr sz="1600" spc="25" dirty="0">
                <a:solidFill>
                  <a:srgbClr val="353535"/>
                </a:solidFill>
                <a:latin typeface="Times New Roman"/>
                <a:cs typeface="Times New Roman"/>
              </a:rPr>
              <a:t> </a:t>
            </a:r>
            <a:r>
              <a:rPr sz="1600" spc="-5" dirty="0">
                <a:solidFill>
                  <a:srgbClr val="353535"/>
                </a:solidFill>
                <a:latin typeface="Times New Roman"/>
                <a:cs typeface="Times New Roman"/>
              </a:rPr>
              <a:t>к</a:t>
            </a:r>
            <a:r>
              <a:rPr sz="1600" spc="25" dirty="0">
                <a:solidFill>
                  <a:srgbClr val="353535"/>
                </a:solidFill>
                <a:latin typeface="Times New Roman"/>
                <a:cs typeface="Times New Roman"/>
              </a:rPr>
              <a:t> </a:t>
            </a:r>
            <a:r>
              <a:rPr sz="1600" spc="-5" dirty="0">
                <a:solidFill>
                  <a:srgbClr val="353535"/>
                </a:solidFill>
                <a:latin typeface="Times New Roman"/>
                <a:cs typeface="Times New Roman"/>
              </a:rPr>
              <a:t>числу</a:t>
            </a:r>
            <a:r>
              <a:rPr sz="1600" spc="40" dirty="0">
                <a:solidFill>
                  <a:srgbClr val="353535"/>
                </a:solidFill>
                <a:latin typeface="Times New Roman"/>
                <a:cs typeface="Times New Roman"/>
              </a:rPr>
              <a:t> </a:t>
            </a:r>
            <a:r>
              <a:rPr sz="1600" spc="-20" dirty="0">
                <a:solidFill>
                  <a:srgbClr val="353535"/>
                </a:solidFill>
                <a:latin typeface="Times New Roman"/>
                <a:cs typeface="Times New Roman"/>
              </a:rPr>
              <a:t>атомов </a:t>
            </a:r>
            <a:r>
              <a:rPr sz="1600" spc="-15" dirty="0">
                <a:solidFill>
                  <a:srgbClr val="353535"/>
                </a:solidFill>
                <a:latin typeface="Times New Roman"/>
                <a:cs typeface="Times New Roman"/>
              </a:rPr>
              <a:t> </a:t>
            </a:r>
            <a:r>
              <a:rPr sz="1600" spc="-10" dirty="0">
                <a:solidFill>
                  <a:srgbClr val="353535"/>
                </a:solidFill>
                <a:latin typeface="Times New Roman"/>
                <a:cs typeface="Times New Roman"/>
              </a:rPr>
              <a:t>натрия</a:t>
            </a:r>
            <a:r>
              <a:rPr sz="1600" spc="15" dirty="0">
                <a:solidFill>
                  <a:srgbClr val="353535"/>
                </a:solidFill>
                <a:latin typeface="Times New Roman"/>
                <a:cs typeface="Times New Roman"/>
              </a:rPr>
              <a:t> </a:t>
            </a:r>
            <a:r>
              <a:rPr sz="1600" spc="-5" dirty="0">
                <a:solidFill>
                  <a:srgbClr val="353535"/>
                </a:solidFill>
                <a:latin typeface="Times New Roman"/>
                <a:cs typeface="Times New Roman"/>
              </a:rPr>
              <a:t>равно</a:t>
            </a:r>
            <a:r>
              <a:rPr sz="1600" spc="5" dirty="0">
                <a:solidFill>
                  <a:srgbClr val="353535"/>
                </a:solidFill>
                <a:latin typeface="Times New Roman"/>
                <a:cs typeface="Times New Roman"/>
              </a:rPr>
              <a:t> </a:t>
            </a:r>
            <a:r>
              <a:rPr sz="1600" spc="-5" dirty="0">
                <a:solidFill>
                  <a:srgbClr val="353535"/>
                </a:solidFill>
                <a:latin typeface="Times New Roman"/>
                <a:cs typeface="Times New Roman"/>
              </a:rPr>
              <a:t>7</a:t>
            </a:r>
            <a:r>
              <a:rPr sz="1600" spc="5" dirty="0">
                <a:solidFill>
                  <a:srgbClr val="353535"/>
                </a:solidFill>
                <a:latin typeface="Times New Roman"/>
                <a:cs typeface="Times New Roman"/>
              </a:rPr>
              <a:t> </a:t>
            </a:r>
            <a:r>
              <a:rPr sz="1600" spc="-5" dirty="0">
                <a:solidFill>
                  <a:srgbClr val="353535"/>
                </a:solidFill>
                <a:latin typeface="Times New Roman"/>
                <a:cs typeface="Times New Roman"/>
              </a:rPr>
              <a:t>:</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18, нагрели</a:t>
            </a:r>
            <a:r>
              <a:rPr sz="1600" spc="50" dirty="0">
                <a:solidFill>
                  <a:srgbClr val="353535"/>
                </a:solidFill>
                <a:latin typeface="Times New Roman"/>
                <a:cs typeface="Times New Roman"/>
              </a:rPr>
              <a:t> </a:t>
            </a:r>
            <a:r>
              <a:rPr sz="1600" spc="-5" dirty="0">
                <a:solidFill>
                  <a:srgbClr val="353535"/>
                </a:solidFill>
                <a:latin typeface="Times New Roman"/>
                <a:cs typeface="Times New Roman"/>
              </a:rPr>
              <a:t>и</a:t>
            </a:r>
            <a:r>
              <a:rPr sz="1600" spc="5" dirty="0">
                <a:solidFill>
                  <a:srgbClr val="353535"/>
                </a:solidFill>
                <a:latin typeface="Times New Roman"/>
                <a:cs typeface="Times New Roman"/>
              </a:rPr>
              <a:t> </a:t>
            </a:r>
            <a:r>
              <a:rPr sz="1600" spc="-5" dirty="0">
                <a:solidFill>
                  <a:srgbClr val="353535"/>
                </a:solidFill>
                <a:latin typeface="Times New Roman"/>
                <a:cs typeface="Times New Roman"/>
              </a:rPr>
              <a:t>растворили</a:t>
            </a:r>
            <a:r>
              <a:rPr sz="1600" spc="25" dirty="0">
                <a:solidFill>
                  <a:srgbClr val="353535"/>
                </a:solidFill>
                <a:latin typeface="Times New Roman"/>
                <a:cs typeface="Times New Roman"/>
              </a:rPr>
              <a:t> </a:t>
            </a:r>
            <a:r>
              <a:rPr sz="1600" spc="-5" dirty="0">
                <a:solidFill>
                  <a:srgbClr val="353535"/>
                </a:solidFill>
                <a:latin typeface="Times New Roman"/>
                <a:cs typeface="Times New Roman"/>
              </a:rPr>
              <a:t>в</a:t>
            </a:r>
            <a:r>
              <a:rPr sz="1600" dirty="0">
                <a:solidFill>
                  <a:srgbClr val="353535"/>
                </a:solidFill>
                <a:latin typeface="Times New Roman"/>
                <a:cs typeface="Times New Roman"/>
              </a:rPr>
              <a:t> </a:t>
            </a:r>
            <a:r>
              <a:rPr sz="1600" spc="-10" dirty="0">
                <a:solidFill>
                  <a:srgbClr val="353535"/>
                </a:solidFill>
                <a:latin typeface="Times New Roman"/>
                <a:cs typeface="Times New Roman"/>
              </a:rPr>
              <a:t>горячей</a:t>
            </a:r>
            <a:r>
              <a:rPr sz="1600" spc="5" dirty="0">
                <a:solidFill>
                  <a:srgbClr val="353535"/>
                </a:solidFill>
                <a:latin typeface="Times New Roman"/>
                <a:cs typeface="Times New Roman"/>
              </a:rPr>
              <a:t> </a:t>
            </a:r>
            <a:r>
              <a:rPr sz="1600" spc="-15" dirty="0">
                <a:solidFill>
                  <a:srgbClr val="353535"/>
                </a:solidFill>
                <a:latin typeface="Times New Roman"/>
                <a:cs typeface="Times New Roman"/>
              </a:rPr>
              <a:t>воде.</a:t>
            </a:r>
            <a:r>
              <a:rPr sz="1600" spc="5" dirty="0">
                <a:solidFill>
                  <a:srgbClr val="353535"/>
                </a:solidFill>
                <a:latin typeface="Times New Roman"/>
                <a:cs typeface="Times New Roman"/>
              </a:rPr>
              <a:t> </a:t>
            </a:r>
            <a:r>
              <a:rPr sz="1600" spc="-5" dirty="0">
                <a:solidFill>
                  <a:srgbClr val="353535"/>
                </a:solidFill>
                <a:latin typeface="Times New Roman"/>
                <a:cs typeface="Times New Roman"/>
              </a:rPr>
              <a:t>В</a:t>
            </a:r>
            <a:r>
              <a:rPr sz="1600" dirty="0">
                <a:solidFill>
                  <a:srgbClr val="353535"/>
                </a:solidFill>
                <a:latin typeface="Times New Roman"/>
                <a:cs typeface="Times New Roman"/>
              </a:rPr>
              <a:t> </a:t>
            </a:r>
            <a:r>
              <a:rPr sz="1600" spc="-20" dirty="0">
                <a:solidFill>
                  <a:srgbClr val="353535"/>
                </a:solidFill>
                <a:latin typeface="Times New Roman"/>
                <a:cs typeface="Times New Roman"/>
              </a:rPr>
              <a:t>результате</a:t>
            </a:r>
            <a:r>
              <a:rPr sz="1600" spc="25" dirty="0">
                <a:solidFill>
                  <a:srgbClr val="353535"/>
                </a:solidFill>
                <a:latin typeface="Times New Roman"/>
                <a:cs typeface="Times New Roman"/>
              </a:rPr>
              <a:t> </a:t>
            </a:r>
            <a:r>
              <a:rPr sz="1600" spc="-10" dirty="0">
                <a:solidFill>
                  <a:srgbClr val="353535"/>
                </a:solidFill>
                <a:latin typeface="Times New Roman"/>
                <a:cs typeface="Times New Roman"/>
              </a:rPr>
              <a:t>получили</a:t>
            </a:r>
            <a:r>
              <a:rPr sz="1600" spc="45" dirty="0">
                <a:solidFill>
                  <a:srgbClr val="353535"/>
                </a:solidFill>
                <a:latin typeface="Times New Roman"/>
                <a:cs typeface="Times New Roman"/>
              </a:rPr>
              <a:t> </a:t>
            </a:r>
            <a:r>
              <a:rPr sz="1600" spc="-5" dirty="0">
                <a:solidFill>
                  <a:srgbClr val="353535"/>
                </a:solidFill>
                <a:latin typeface="Times New Roman"/>
                <a:cs typeface="Times New Roman"/>
              </a:rPr>
              <a:t>312,5</a:t>
            </a:r>
            <a:r>
              <a:rPr sz="1600" dirty="0">
                <a:solidFill>
                  <a:srgbClr val="353535"/>
                </a:solidFill>
                <a:latin typeface="Times New Roman"/>
                <a:cs typeface="Times New Roman"/>
              </a:rPr>
              <a:t> </a:t>
            </a:r>
            <a:r>
              <a:rPr sz="1600" spc="-5" dirty="0">
                <a:solidFill>
                  <a:srgbClr val="353535"/>
                </a:solidFill>
                <a:latin typeface="Times New Roman"/>
                <a:cs typeface="Times New Roman"/>
              </a:rPr>
              <a:t>г</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раствора,</a:t>
            </a:r>
            <a:r>
              <a:rPr sz="1600" spc="5" dirty="0">
                <a:solidFill>
                  <a:srgbClr val="353535"/>
                </a:solidFill>
                <a:latin typeface="Times New Roman"/>
                <a:cs typeface="Times New Roman"/>
              </a:rPr>
              <a:t> </a:t>
            </a:r>
            <a:r>
              <a:rPr sz="1600" spc="-5" dirty="0">
                <a:solidFill>
                  <a:srgbClr val="353535"/>
                </a:solidFill>
                <a:latin typeface="Times New Roman"/>
                <a:cs typeface="Times New Roman"/>
              </a:rPr>
              <a:t>в</a:t>
            </a:r>
            <a:r>
              <a:rPr sz="1600" spc="5" dirty="0">
                <a:solidFill>
                  <a:srgbClr val="353535"/>
                </a:solidFill>
                <a:latin typeface="Times New Roman"/>
                <a:cs typeface="Times New Roman"/>
              </a:rPr>
              <a:t> </a:t>
            </a:r>
            <a:r>
              <a:rPr sz="1600" spc="-30" dirty="0">
                <a:solidFill>
                  <a:srgbClr val="353535"/>
                </a:solidFill>
                <a:latin typeface="Times New Roman"/>
                <a:cs typeface="Times New Roman"/>
              </a:rPr>
              <a:t>котором</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массовая</a:t>
            </a:r>
            <a:r>
              <a:rPr sz="1600" spc="20" dirty="0">
                <a:solidFill>
                  <a:srgbClr val="353535"/>
                </a:solidFill>
                <a:latin typeface="Times New Roman"/>
                <a:cs typeface="Times New Roman"/>
              </a:rPr>
              <a:t> </a:t>
            </a:r>
            <a:r>
              <a:rPr sz="1600" spc="-10" dirty="0">
                <a:solidFill>
                  <a:srgbClr val="353535"/>
                </a:solidFill>
                <a:latin typeface="Times New Roman"/>
                <a:cs typeface="Times New Roman"/>
              </a:rPr>
              <a:t>доля </a:t>
            </a:r>
            <a:r>
              <a:rPr sz="1600" spc="-385" dirty="0">
                <a:solidFill>
                  <a:srgbClr val="353535"/>
                </a:solidFill>
                <a:latin typeface="Times New Roman"/>
                <a:cs typeface="Times New Roman"/>
              </a:rPr>
              <a:t> </a:t>
            </a:r>
            <a:r>
              <a:rPr sz="1600" spc="-20" dirty="0">
                <a:solidFill>
                  <a:srgbClr val="353535"/>
                </a:solidFill>
                <a:latin typeface="Times New Roman"/>
                <a:cs typeface="Times New Roman"/>
              </a:rPr>
              <a:t>атомов</a:t>
            </a:r>
            <a:r>
              <a:rPr sz="1600" dirty="0">
                <a:solidFill>
                  <a:srgbClr val="353535"/>
                </a:solidFill>
                <a:latin typeface="Times New Roman"/>
                <a:cs typeface="Times New Roman"/>
              </a:rPr>
              <a:t> </a:t>
            </a:r>
            <a:r>
              <a:rPr sz="1600" spc="-15" dirty="0">
                <a:solidFill>
                  <a:srgbClr val="353535"/>
                </a:solidFill>
                <a:latin typeface="Times New Roman"/>
                <a:cs typeface="Times New Roman"/>
              </a:rPr>
              <a:t>водорода </a:t>
            </a:r>
            <a:r>
              <a:rPr sz="1600" spc="-5" dirty="0">
                <a:solidFill>
                  <a:srgbClr val="353535"/>
                </a:solidFill>
                <a:latin typeface="Times New Roman"/>
                <a:cs typeface="Times New Roman"/>
              </a:rPr>
              <a:t>равна</a:t>
            </a:r>
            <a:r>
              <a:rPr sz="1600" spc="5" dirty="0">
                <a:solidFill>
                  <a:srgbClr val="353535"/>
                </a:solidFill>
                <a:latin typeface="Times New Roman"/>
                <a:cs typeface="Times New Roman"/>
              </a:rPr>
              <a:t> </a:t>
            </a:r>
            <a:r>
              <a:rPr sz="1600" spc="-5" dirty="0">
                <a:solidFill>
                  <a:srgbClr val="353535"/>
                </a:solidFill>
                <a:latin typeface="Times New Roman"/>
                <a:cs typeface="Times New Roman"/>
              </a:rPr>
              <a:t>7,36%.</a:t>
            </a:r>
            <a:r>
              <a:rPr sz="1600" spc="10" dirty="0">
                <a:solidFill>
                  <a:srgbClr val="353535"/>
                </a:solidFill>
                <a:latin typeface="Times New Roman"/>
                <a:cs typeface="Times New Roman"/>
              </a:rPr>
              <a:t> </a:t>
            </a:r>
            <a:r>
              <a:rPr sz="1600" spc="-10" dirty="0">
                <a:solidFill>
                  <a:srgbClr val="353535"/>
                </a:solidFill>
                <a:latin typeface="Times New Roman"/>
                <a:cs typeface="Times New Roman"/>
              </a:rPr>
              <a:t>Определите</a:t>
            </a:r>
            <a:r>
              <a:rPr sz="1600" spc="25" dirty="0">
                <a:solidFill>
                  <a:srgbClr val="353535"/>
                </a:solidFill>
                <a:latin typeface="Times New Roman"/>
                <a:cs typeface="Times New Roman"/>
              </a:rPr>
              <a:t> </a:t>
            </a:r>
            <a:r>
              <a:rPr sz="1600" spc="-15" dirty="0">
                <a:solidFill>
                  <a:srgbClr val="353535"/>
                </a:solidFill>
                <a:latin typeface="Times New Roman"/>
                <a:cs typeface="Times New Roman"/>
              </a:rPr>
              <a:t>массу</a:t>
            </a:r>
            <a:r>
              <a:rPr sz="1600" spc="20" dirty="0">
                <a:solidFill>
                  <a:srgbClr val="353535"/>
                </a:solidFill>
                <a:latin typeface="Times New Roman"/>
                <a:cs typeface="Times New Roman"/>
              </a:rPr>
              <a:t> </a:t>
            </a:r>
            <a:r>
              <a:rPr sz="1600" dirty="0">
                <a:solidFill>
                  <a:srgbClr val="353535"/>
                </a:solidFill>
                <a:latin typeface="Times New Roman"/>
                <a:cs typeface="Times New Roman"/>
              </a:rPr>
              <a:t>фосфата</a:t>
            </a:r>
            <a:r>
              <a:rPr sz="1600" spc="20" dirty="0">
                <a:solidFill>
                  <a:srgbClr val="353535"/>
                </a:solidFill>
                <a:latin typeface="Times New Roman"/>
                <a:cs typeface="Times New Roman"/>
              </a:rPr>
              <a:t> </a:t>
            </a:r>
            <a:r>
              <a:rPr sz="1600" spc="-10" dirty="0">
                <a:solidFill>
                  <a:srgbClr val="353535"/>
                </a:solidFill>
                <a:latin typeface="Times New Roman"/>
                <a:cs typeface="Times New Roman"/>
              </a:rPr>
              <a:t>натрия</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в </a:t>
            </a:r>
            <a:r>
              <a:rPr sz="1600" spc="-15" dirty="0">
                <a:solidFill>
                  <a:srgbClr val="353535"/>
                </a:solidFill>
                <a:latin typeface="Times New Roman"/>
                <a:cs typeface="Times New Roman"/>
              </a:rPr>
              <a:t>полученном</a:t>
            </a:r>
            <a:r>
              <a:rPr sz="1600" spc="45" dirty="0">
                <a:solidFill>
                  <a:srgbClr val="353535"/>
                </a:solidFill>
                <a:latin typeface="Times New Roman"/>
                <a:cs typeface="Times New Roman"/>
              </a:rPr>
              <a:t> </a:t>
            </a:r>
            <a:r>
              <a:rPr sz="1600" spc="-5" dirty="0">
                <a:solidFill>
                  <a:srgbClr val="353535"/>
                </a:solidFill>
                <a:latin typeface="Times New Roman"/>
                <a:cs typeface="Times New Roman"/>
              </a:rPr>
              <a:t>растворе.</a:t>
            </a:r>
            <a:endParaRPr sz="1600">
              <a:latin typeface="Times New Roman"/>
              <a:cs typeface="Times New Roman"/>
            </a:endParaRPr>
          </a:p>
        </p:txBody>
      </p:sp>
      <p:sp>
        <p:nvSpPr>
          <p:cNvPr id="3" name="object 3"/>
          <p:cNvSpPr txBox="1"/>
          <p:nvPr/>
        </p:nvSpPr>
        <p:spPr>
          <a:xfrm>
            <a:off x="535940" y="1207465"/>
            <a:ext cx="2578100" cy="331470"/>
          </a:xfrm>
          <a:prstGeom prst="rect">
            <a:avLst/>
          </a:prstGeom>
        </p:spPr>
        <p:txBody>
          <a:bodyPr vert="horz" wrap="square" lIns="0" tIns="13335" rIns="0" bIns="0" rtlCol="0">
            <a:spAutoFit/>
          </a:bodyPr>
          <a:lstStyle/>
          <a:p>
            <a:pPr marL="12700">
              <a:lnSpc>
                <a:spcPct val="100000"/>
              </a:lnSpc>
              <a:spcBef>
                <a:spcPts val="105"/>
              </a:spcBef>
            </a:pPr>
            <a:r>
              <a:rPr sz="2000" b="1" dirty="0">
                <a:latin typeface="Calibri"/>
                <a:cs typeface="Calibri"/>
              </a:rPr>
              <a:t>А)</a:t>
            </a:r>
            <a:r>
              <a:rPr sz="2000" b="1" spc="-20" dirty="0">
                <a:latin typeface="Calibri"/>
                <a:cs typeface="Calibri"/>
              </a:rPr>
              <a:t> </a:t>
            </a:r>
            <a:r>
              <a:rPr sz="2000" b="1" spc="-10" dirty="0">
                <a:latin typeface="Calibri"/>
                <a:cs typeface="Calibri"/>
              </a:rPr>
              <a:t>Уравнения</a:t>
            </a:r>
            <a:r>
              <a:rPr sz="2000" b="1" spc="-35" dirty="0">
                <a:latin typeface="Calibri"/>
                <a:cs typeface="Calibri"/>
              </a:rPr>
              <a:t> </a:t>
            </a:r>
            <a:r>
              <a:rPr sz="2000" b="1" dirty="0">
                <a:latin typeface="Calibri"/>
                <a:cs typeface="Calibri"/>
              </a:rPr>
              <a:t>реакций.</a:t>
            </a:r>
            <a:endParaRPr sz="2000">
              <a:latin typeface="Calibri"/>
              <a:cs typeface="Calibri"/>
            </a:endParaRPr>
          </a:p>
        </p:txBody>
      </p:sp>
      <p:sp>
        <p:nvSpPr>
          <p:cNvPr id="4" name="object 4"/>
          <p:cNvSpPr txBox="1"/>
          <p:nvPr/>
        </p:nvSpPr>
        <p:spPr>
          <a:xfrm>
            <a:off x="771144" y="1201369"/>
            <a:ext cx="10328275" cy="2306955"/>
          </a:xfrm>
          <a:prstGeom prst="rect">
            <a:avLst/>
          </a:prstGeom>
        </p:spPr>
        <p:txBody>
          <a:bodyPr vert="horz" wrap="square" lIns="0" tIns="12700" rIns="0" bIns="0" rtlCol="0">
            <a:spAutoFit/>
          </a:bodyPr>
          <a:lstStyle/>
          <a:p>
            <a:pPr marL="7242175">
              <a:lnSpc>
                <a:spcPct val="100000"/>
              </a:lnSpc>
              <a:spcBef>
                <a:spcPts val="100"/>
              </a:spcBef>
            </a:pPr>
            <a:r>
              <a:rPr sz="1800" dirty="0">
                <a:latin typeface="Calibri"/>
                <a:cs typeface="Calibri"/>
              </a:rPr>
              <a:t>3Na</a:t>
            </a:r>
            <a:r>
              <a:rPr sz="1800" baseline="-20833" dirty="0">
                <a:latin typeface="Calibri"/>
                <a:cs typeface="Calibri"/>
              </a:rPr>
              <a:t>2</a:t>
            </a:r>
            <a:r>
              <a:rPr sz="1800" dirty="0">
                <a:latin typeface="Calibri"/>
                <a:cs typeface="Calibri"/>
              </a:rPr>
              <a:t>O</a:t>
            </a:r>
            <a:r>
              <a:rPr sz="1800" spc="-10" dirty="0">
                <a:latin typeface="Calibri"/>
                <a:cs typeface="Calibri"/>
              </a:rPr>
              <a:t> </a:t>
            </a:r>
            <a:r>
              <a:rPr sz="1800" dirty="0">
                <a:latin typeface="Calibri"/>
                <a:cs typeface="Calibri"/>
              </a:rPr>
              <a:t>+ </a:t>
            </a:r>
            <a:r>
              <a:rPr sz="1800" spc="-5" dirty="0">
                <a:latin typeface="Calibri"/>
                <a:cs typeface="Calibri"/>
              </a:rPr>
              <a:t>P</a:t>
            </a:r>
            <a:r>
              <a:rPr sz="1800" spc="-7" baseline="-20833" dirty="0">
                <a:latin typeface="Calibri"/>
                <a:cs typeface="Calibri"/>
              </a:rPr>
              <a:t>2</a:t>
            </a:r>
            <a:r>
              <a:rPr sz="1800" spc="-5" dirty="0">
                <a:latin typeface="Calibri"/>
                <a:cs typeface="Calibri"/>
              </a:rPr>
              <a:t>O</a:t>
            </a:r>
            <a:r>
              <a:rPr sz="1800" spc="-7" baseline="-20833" dirty="0">
                <a:latin typeface="Calibri"/>
                <a:cs typeface="Calibri"/>
              </a:rPr>
              <a:t>5</a:t>
            </a:r>
            <a:r>
              <a:rPr sz="1800" spc="195" baseline="-20833" dirty="0">
                <a:latin typeface="Calibri"/>
                <a:cs typeface="Calibri"/>
              </a:rPr>
              <a:t> </a:t>
            </a:r>
            <a:r>
              <a:rPr sz="1800" dirty="0">
                <a:latin typeface="Calibri"/>
                <a:cs typeface="Calibri"/>
              </a:rPr>
              <a:t>=</a:t>
            </a:r>
            <a:r>
              <a:rPr sz="1800" spc="-5" dirty="0">
                <a:latin typeface="Calibri"/>
                <a:cs typeface="Calibri"/>
              </a:rPr>
              <a:t> 2Na</a:t>
            </a:r>
            <a:r>
              <a:rPr sz="1800" spc="-7" baseline="-20833" dirty="0">
                <a:latin typeface="Calibri"/>
                <a:cs typeface="Calibri"/>
              </a:rPr>
              <a:t>3</a:t>
            </a:r>
            <a:r>
              <a:rPr sz="1800" spc="-5" dirty="0">
                <a:latin typeface="Calibri"/>
                <a:cs typeface="Calibri"/>
              </a:rPr>
              <a:t>PO</a:t>
            </a:r>
            <a:r>
              <a:rPr sz="1800" spc="-7" baseline="-20833" dirty="0">
                <a:latin typeface="Calibri"/>
                <a:cs typeface="Calibri"/>
              </a:rPr>
              <a:t>4</a:t>
            </a:r>
            <a:r>
              <a:rPr sz="1800" spc="217" baseline="-20833" dirty="0">
                <a:latin typeface="Calibri"/>
                <a:cs typeface="Calibri"/>
              </a:rPr>
              <a:t> </a:t>
            </a:r>
            <a:r>
              <a:rPr sz="1800" spc="-5" dirty="0">
                <a:latin typeface="Calibri"/>
                <a:cs typeface="Calibri"/>
              </a:rPr>
              <a:t>(1)</a:t>
            </a:r>
            <a:endParaRPr sz="1800">
              <a:latin typeface="Calibri"/>
              <a:cs typeface="Calibri"/>
            </a:endParaRPr>
          </a:p>
          <a:p>
            <a:pPr marL="7242175" marR="30480">
              <a:lnSpc>
                <a:spcPct val="100000"/>
              </a:lnSpc>
            </a:pPr>
            <a:r>
              <a:rPr sz="1800" spc="-5" dirty="0">
                <a:latin typeface="Calibri"/>
                <a:cs typeface="Calibri"/>
              </a:rPr>
              <a:t>P</a:t>
            </a:r>
            <a:r>
              <a:rPr sz="1800" spc="-7" baseline="-20833" dirty="0">
                <a:latin typeface="Calibri"/>
                <a:cs typeface="Calibri"/>
              </a:rPr>
              <a:t>2</a:t>
            </a:r>
            <a:r>
              <a:rPr sz="1800" spc="-5" dirty="0">
                <a:latin typeface="Calibri"/>
                <a:cs typeface="Calibri"/>
              </a:rPr>
              <a:t>O</a:t>
            </a:r>
            <a:r>
              <a:rPr sz="1800" spc="-7" baseline="-20833" dirty="0">
                <a:latin typeface="Calibri"/>
                <a:cs typeface="Calibri"/>
              </a:rPr>
              <a:t>5</a:t>
            </a:r>
            <a:r>
              <a:rPr sz="1800" baseline="-20833" dirty="0">
                <a:latin typeface="Calibri"/>
                <a:cs typeface="Calibri"/>
              </a:rPr>
              <a:t> </a:t>
            </a:r>
            <a:r>
              <a:rPr sz="1800" dirty="0">
                <a:latin typeface="Calibri"/>
                <a:cs typeface="Calibri"/>
              </a:rPr>
              <a:t>+ </a:t>
            </a:r>
            <a:r>
              <a:rPr sz="1800" spc="-5" dirty="0">
                <a:latin typeface="Calibri"/>
                <a:cs typeface="Calibri"/>
              </a:rPr>
              <a:t>3H</a:t>
            </a:r>
            <a:r>
              <a:rPr sz="1800" spc="-7" baseline="-20833" dirty="0">
                <a:latin typeface="Calibri"/>
                <a:cs typeface="Calibri"/>
              </a:rPr>
              <a:t>2</a:t>
            </a:r>
            <a:r>
              <a:rPr sz="1800" spc="-5" dirty="0">
                <a:latin typeface="Calibri"/>
                <a:cs typeface="Calibri"/>
              </a:rPr>
              <a:t>O </a:t>
            </a:r>
            <a:r>
              <a:rPr sz="1800" dirty="0">
                <a:latin typeface="Calibri"/>
                <a:cs typeface="Calibri"/>
              </a:rPr>
              <a:t>= </a:t>
            </a:r>
            <a:r>
              <a:rPr sz="1800" spc="-5" dirty="0">
                <a:latin typeface="Calibri"/>
                <a:cs typeface="Calibri"/>
              </a:rPr>
              <a:t>2H</a:t>
            </a:r>
            <a:r>
              <a:rPr sz="1800" spc="-7" baseline="-20833" dirty="0">
                <a:latin typeface="Calibri"/>
                <a:cs typeface="Calibri"/>
              </a:rPr>
              <a:t>3</a:t>
            </a:r>
            <a:r>
              <a:rPr sz="1800" spc="-5" dirty="0">
                <a:latin typeface="Calibri"/>
                <a:cs typeface="Calibri"/>
              </a:rPr>
              <a:t>PO</a:t>
            </a:r>
            <a:r>
              <a:rPr sz="1800" spc="-7" baseline="-20833" dirty="0">
                <a:latin typeface="Calibri"/>
                <a:cs typeface="Calibri"/>
              </a:rPr>
              <a:t>4</a:t>
            </a:r>
            <a:r>
              <a:rPr sz="1800" baseline="-20833" dirty="0">
                <a:latin typeface="Calibri"/>
                <a:cs typeface="Calibri"/>
              </a:rPr>
              <a:t> </a:t>
            </a:r>
            <a:r>
              <a:rPr sz="1800" spc="-5" dirty="0">
                <a:latin typeface="Calibri"/>
                <a:cs typeface="Calibri"/>
              </a:rPr>
              <a:t>(2) </a:t>
            </a:r>
            <a:r>
              <a:rPr sz="1800" dirty="0">
                <a:latin typeface="Calibri"/>
                <a:cs typeface="Calibri"/>
              </a:rPr>
              <a:t> </a:t>
            </a:r>
            <a:r>
              <a:rPr sz="1800" spc="-5" dirty="0">
                <a:latin typeface="Calibri"/>
                <a:cs typeface="Calibri"/>
              </a:rPr>
              <a:t>2Na</a:t>
            </a:r>
            <a:r>
              <a:rPr sz="1800" spc="-7" baseline="-20833" dirty="0">
                <a:latin typeface="Calibri"/>
                <a:cs typeface="Calibri"/>
              </a:rPr>
              <a:t>3</a:t>
            </a:r>
            <a:r>
              <a:rPr sz="1800" spc="-5" dirty="0">
                <a:latin typeface="Calibri"/>
                <a:cs typeface="Calibri"/>
              </a:rPr>
              <a:t>PO</a:t>
            </a:r>
            <a:r>
              <a:rPr sz="1800" spc="-7" baseline="-20833" dirty="0">
                <a:latin typeface="Calibri"/>
                <a:cs typeface="Calibri"/>
              </a:rPr>
              <a:t>4</a:t>
            </a:r>
            <a:r>
              <a:rPr sz="1800" spc="187" baseline="-20833" dirty="0">
                <a:latin typeface="Calibri"/>
                <a:cs typeface="Calibri"/>
              </a:rPr>
              <a:t> </a:t>
            </a:r>
            <a:r>
              <a:rPr sz="1800" dirty="0">
                <a:latin typeface="Calibri"/>
                <a:cs typeface="Calibri"/>
              </a:rPr>
              <a:t>+ </a:t>
            </a:r>
            <a:r>
              <a:rPr sz="1800" spc="-5" dirty="0">
                <a:latin typeface="Calibri"/>
                <a:cs typeface="Calibri"/>
              </a:rPr>
              <a:t>H</a:t>
            </a:r>
            <a:r>
              <a:rPr sz="1800" spc="-7" baseline="-20833" dirty="0">
                <a:latin typeface="Calibri"/>
                <a:cs typeface="Calibri"/>
              </a:rPr>
              <a:t>3</a:t>
            </a:r>
            <a:r>
              <a:rPr sz="1800" spc="-5" dirty="0">
                <a:latin typeface="Calibri"/>
                <a:cs typeface="Calibri"/>
              </a:rPr>
              <a:t>PO</a:t>
            </a:r>
            <a:r>
              <a:rPr sz="1800" spc="-7" baseline="-20833" dirty="0">
                <a:latin typeface="Calibri"/>
                <a:cs typeface="Calibri"/>
              </a:rPr>
              <a:t>4</a:t>
            </a:r>
            <a:r>
              <a:rPr sz="1800" spc="209" baseline="-20833" dirty="0">
                <a:latin typeface="Calibri"/>
                <a:cs typeface="Calibri"/>
              </a:rPr>
              <a:t> </a:t>
            </a:r>
            <a:r>
              <a:rPr sz="1800" dirty="0">
                <a:latin typeface="Calibri"/>
                <a:cs typeface="Calibri"/>
              </a:rPr>
              <a:t>=</a:t>
            </a:r>
            <a:r>
              <a:rPr sz="1800" spc="-15" dirty="0">
                <a:latin typeface="Calibri"/>
                <a:cs typeface="Calibri"/>
              </a:rPr>
              <a:t> </a:t>
            </a:r>
            <a:r>
              <a:rPr sz="1800" spc="-5" dirty="0">
                <a:latin typeface="Calibri"/>
                <a:cs typeface="Calibri"/>
              </a:rPr>
              <a:t>3Na</a:t>
            </a:r>
            <a:r>
              <a:rPr sz="1800" spc="-7" baseline="-20833" dirty="0">
                <a:latin typeface="Calibri"/>
                <a:cs typeface="Calibri"/>
              </a:rPr>
              <a:t>2</a:t>
            </a:r>
            <a:r>
              <a:rPr sz="1800" spc="-5" dirty="0">
                <a:latin typeface="Calibri"/>
                <a:cs typeface="Calibri"/>
              </a:rPr>
              <a:t>HPO</a:t>
            </a:r>
            <a:r>
              <a:rPr sz="1800" spc="-7" baseline="-20833" dirty="0">
                <a:latin typeface="Calibri"/>
                <a:cs typeface="Calibri"/>
              </a:rPr>
              <a:t>4</a:t>
            </a:r>
            <a:r>
              <a:rPr sz="1800" spc="209" baseline="-20833" dirty="0">
                <a:latin typeface="Calibri"/>
                <a:cs typeface="Calibri"/>
              </a:rPr>
              <a:t> </a:t>
            </a:r>
            <a:r>
              <a:rPr sz="1800" spc="-5" dirty="0">
                <a:latin typeface="Calibri"/>
                <a:cs typeface="Calibri"/>
              </a:rPr>
              <a:t>(3)</a:t>
            </a:r>
            <a:endParaRPr sz="1800">
              <a:latin typeface="Calibri"/>
              <a:cs typeface="Calibri"/>
            </a:endParaRPr>
          </a:p>
          <a:p>
            <a:pPr marL="38100">
              <a:lnSpc>
                <a:spcPct val="100000"/>
              </a:lnSpc>
              <a:spcBef>
                <a:spcPts val="1525"/>
              </a:spcBef>
            </a:pPr>
            <a:r>
              <a:rPr sz="2400" i="1" spc="-5" dirty="0">
                <a:latin typeface="Calibri"/>
                <a:cs typeface="Calibri"/>
              </a:rPr>
              <a:t>3-й </a:t>
            </a:r>
            <a:r>
              <a:rPr sz="2400" i="1" dirty="0">
                <a:latin typeface="Calibri"/>
                <a:cs typeface="Calibri"/>
              </a:rPr>
              <a:t>фрагмент: </a:t>
            </a:r>
            <a:r>
              <a:rPr sz="2400" spc="-5" dirty="0">
                <a:latin typeface="Calibri"/>
                <a:cs typeface="Calibri"/>
              </a:rPr>
              <a:t>«</a:t>
            </a:r>
            <a:r>
              <a:rPr sz="2400" spc="-5" dirty="0">
                <a:solidFill>
                  <a:srgbClr val="353535"/>
                </a:solidFill>
                <a:latin typeface="Times New Roman"/>
                <a:cs typeface="Times New Roman"/>
              </a:rPr>
              <a:t>В</a:t>
            </a:r>
            <a:r>
              <a:rPr sz="2400" spc="5" dirty="0">
                <a:solidFill>
                  <a:srgbClr val="353535"/>
                </a:solidFill>
                <a:latin typeface="Times New Roman"/>
                <a:cs typeface="Times New Roman"/>
              </a:rPr>
              <a:t> </a:t>
            </a:r>
            <a:r>
              <a:rPr sz="2400" spc="-30" dirty="0">
                <a:solidFill>
                  <a:srgbClr val="353535"/>
                </a:solidFill>
                <a:latin typeface="Times New Roman"/>
                <a:cs typeface="Times New Roman"/>
              </a:rPr>
              <a:t>результате</a:t>
            </a:r>
            <a:r>
              <a:rPr sz="2400" spc="-10" dirty="0">
                <a:solidFill>
                  <a:srgbClr val="353535"/>
                </a:solidFill>
                <a:latin typeface="Times New Roman"/>
                <a:cs typeface="Times New Roman"/>
              </a:rPr>
              <a:t> </a:t>
            </a:r>
            <a:r>
              <a:rPr sz="2400" spc="-5" dirty="0">
                <a:solidFill>
                  <a:srgbClr val="353535"/>
                </a:solidFill>
                <a:latin typeface="Times New Roman"/>
                <a:cs typeface="Times New Roman"/>
              </a:rPr>
              <a:t>получили</a:t>
            </a:r>
            <a:r>
              <a:rPr sz="2400" spc="5" dirty="0">
                <a:solidFill>
                  <a:srgbClr val="353535"/>
                </a:solidFill>
                <a:latin typeface="Times New Roman"/>
                <a:cs typeface="Times New Roman"/>
              </a:rPr>
              <a:t> </a:t>
            </a:r>
            <a:r>
              <a:rPr sz="2400" dirty="0">
                <a:solidFill>
                  <a:srgbClr val="353535"/>
                </a:solidFill>
                <a:latin typeface="Times New Roman"/>
                <a:cs typeface="Times New Roman"/>
              </a:rPr>
              <a:t>312,5</a:t>
            </a:r>
            <a:r>
              <a:rPr sz="2400" spc="5" dirty="0">
                <a:solidFill>
                  <a:srgbClr val="353535"/>
                </a:solidFill>
                <a:latin typeface="Times New Roman"/>
                <a:cs typeface="Times New Roman"/>
              </a:rPr>
              <a:t> </a:t>
            </a:r>
            <a:r>
              <a:rPr sz="2400" dirty="0">
                <a:solidFill>
                  <a:srgbClr val="353535"/>
                </a:solidFill>
                <a:latin typeface="Times New Roman"/>
                <a:cs typeface="Times New Roman"/>
              </a:rPr>
              <a:t>г </a:t>
            </a:r>
            <a:r>
              <a:rPr sz="2400" spc="-5" dirty="0">
                <a:solidFill>
                  <a:srgbClr val="353535"/>
                </a:solidFill>
                <a:latin typeface="Times New Roman"/>
                <a:cs typeface="Times New Roman"/>
              </a:rPr>
              <a:t>раствора,</a:t>
            </a:r>
            <a:r>
              <a:rPr sz="2400" spc="-10" dirty="0">
                <a:solidFill>
                  <a:srgbClr val="353535"/>
                </a:solidFill>
                <a:latin typeface="Times New Roman"/>
                <a:cs typeface="Times New Roman"/>
              </a:rPr>
              <a:t> </a:t>
            </a:r>
            <a:r>
              <a:rPr sz="2400" dirty="0">
                <a:solidFill>
                  <a:srgbClr val="353535"/>
                </a:solidFill>
                <a:latin typeface="Times New Roman"/>
                <a:cs typeface="Times New Roman"/>
              </a:rPr>
              <a:t>в </a:t>
            </a:r>
            <a:r>
              <a:rPr sz="2400" spc="-40" dirty="0">
                <a:solidFill>
                  <a:srgbClr val="353535"/>
                </a:solidFill>
                <a:latin typeface="Times New Roman"/>
                <a:cs typeface="Times New Roman"/>
              </a:rPr>
              <a:t>котором</a:t>
            </a:r>
            <a:r>
              <a:rPr sz="2400" spc="15" dirty="0">
                <a:solidFill>
                  <a:srgbClr val="353535"/>
                </a:solidFill>
                <a:latin typeface="Times New Roman"/>
                <a:cs typeface="Times New Roman"/>
              </a:rPr>
              <a:t> </a:t>
            </a:r>
            <a:r>
              <a:rPr sz="2400" spc="-10" dirty="0">
                <a:solidFill>
                  <a:srgbClr val="353535"/>
                </a:solidFill>
                <a:latin typeface="Times New Roman"/>
                <a:cs typeface="Times New Roman"/>
              </a:rPr>
              <a:t>массовая</a:t>
            </a:r>
            <a:endParaRPr sz="2400">
              <a:latin typeface="Times New Roman"/>
              <a:cs typeface="Times New Roman"/>
            </a:endParaRPr>
          </a:p>
          <a:p>
            <a:pPr marL="38100">
              <a:lnSpc>
                <a:spcPct val="100000"/>
              </a:lnSpc>
            </a:pPr>
            <a:r>
              <a:rPr sz="2400" spc="-10" dirty="0">
                <a:solidFill>
                  <a:srgbClr val="353535"/>
                </a:solidFill>
                <a:latin typeface="Times New Roman"/>
                <a:cs typeface="Times New Roman"/>
              </a:rPr>
              <a:t>доля</a:t>
            </a:r>
            <a:r>
              <a:rPr sz="2400" spc="-15" dirty="0">
                <a:solidFill>
                  <a:srgbClr val="353535"/>
                </a:solidFill>
                <a:latin typeface="Times New Roman"/>
                <a:cs typeface="Times New Roman"/>
              </a:rPr>
              <a:t> </a:t>
            </a:r>
            <a:r>
              <a:rPr sz="2400" spc="-25" dirty="0">
                <a:solidFill>
                  <a:srgbClr val="353535"/>
                </a:solidFill>
                <a:latin typeface="Times New Roman"/>
                <a:cs typeface="Times New Roman"/>
              </a:rPr>
              <a:t>атомов</a:t>
            </a:r>
            <a:r>
              <a:rPr sz="2400" spc="5" dirty="0">
                <a:solidFill>
                  <a:srgbClr val="353535"/>
                </a:solidFill>
                <a:latin typeface="Times New Roman"/>
                <a:cs typeface="Times New Roman"/>
              </a:rPr>
              <a:t> </a:t>
            </a:r>
            <a:r>
              <a:rPr sz="2400" spc="-25" dirty="0">
                <a:solidFill>
                  <a:srgbClr val="353535"/>
                </a:solidFill>
                <a:latin typeface="Times New Roman"/>
                <a:cs typeface="Times New Roman"/>
              </a:rPr>
              <a:t>водорода</a:t>
            </a:r>
            <a:r>
              <a:rPr sz="2400" spc="5" dirty="0">
                <a:solidFill>
                  <a:srgbClr val="353535"/>
                </a:solidFill>
                <a:latin typeface="Times New Roman"/>
                <a:cs typeface="Times New Roman"/>
              </a:rPr>
              <a:t> </a:t>
            </a:r>
            <a:r>
              <a:rPr sz="2400" dirty="0">
                <a:solidFill>
                  <a:srgbClr val="353535"/>
                </a:solidFill>
                <a:latin typeface="Times New Roman"/>
                <a:cs typeface="Times New Roman"/>
              </a:rPr>
              <a:t>равна</a:t>
            </a:r>
            <a:r>
              <a:rPr sz="2400" spc="-5" dirty="0">
                <a:solidFill>
                  <a:srgbClr val="353535"/>
                </a:solidFill>
                <a:latin typeface="Times New Roman"/>
                <a:cs typeface="Times New Roman"/>
              </a:rPr>
              <a:t> </a:t>
            </a:r>
            <a:r>
              <a:rPr sz="2400" dirty="0">
                <a:solidFill>
                  <a:srgbClr val="353535"/>
                </a:solidFill>
                <a:latin typeface="Times New Roman"/>
                <a:cs typeface="Times New Roman"/>
              </a:rPr>
              <a:t>7,36%.</a:t>
            </a:r>
            <a:r>
              <a:rPr sz="2400" spc="-5" dirty="0">
                <a:solidFill>
                  <a:srgbClr val="353535"/>
                </a:solidFill>
                <a:latin typeface="Times New Roman"/>
                <a:cs typeface="Times New Roman"/>
              </a:rPr>
              <a:t> </a:t>
            </a:r>
            <a:r>
              <a:rPr sz="2400" dirty="0">
                <a:latin typeface="Calibri"/>
                <a:cs typeface="Calibri"/>
              </a:rPr>
              <a:t>»</a:t>
            </a:r>
            <a:endParaRPr sz="2400">
              <a:latin typeface="Calibri"/>
              <a:cs typeface="Calibri"/>
            </a:endParaRPr>
          </a:p>
          <a:p>
            <a:pPr marL="112395">
              <a:lnSpc>
                <a:spcPct val="100000"/>
              </a:lnSpc>
              <a:spcBef>
                <a:spcPts val="1315"/>
              </a:spcBef>
            </a:pPr>
            <a:r>
              <a:rPr sz="2400" spc="-5" dirty="0">
                <a:latin typeface="Calibri"/>
                <a:cs typeface="Calibri"/>
              </a:rPr>
              <a:t>Химических</a:t>
            </a:r>
            <a:r>
              <a:rPr sz="2400" dirty="0">
                <a:latin typeface="Calibri"/>
                <a:cs typeface="Calibri"/>
              </a:rPr>
              <a:t> </a:t>
            </a:r>
            <a:r>
              <a:rPr sz="2400" spc="-5" dirty="0">
                <a:latin typeface="Calibri"/>
                <a:cs typeface="Calibri"/>
              </a:rPr>
              <a:t>превращений</a:t>
            </a:r>
            <a:r>
              <a:rPr sz="2400" dirty="0">
                <a:latin typeface="Calibri"/>
                <a:cs typeface="Calibri"/>
              </a:rPr>
              <a:t> </a:t>
            </a:r>
            <a:r>
              <a:rPr sz="2400" spc="-30" dirty="0">
                <a:latin typeface="Calibri"/>
                <a:cs typeface="Calibri"/>
              </a:rPr>
              <a:t>нет.</a:t>
            </a:r>
            <a:endParaRPr sz="2400">
              <a:latin typeface="Calibri"/>
              <a:cs typeface="Calibri"/>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6607682" y="1392047"/>
            <a:ext cx="417195" cy="419100"/>
            <a:chOff x="6607682" y="1392047"/>
            <a:chExt cx="417195" cy="419100"/>
          </a:xfrm>
        </p:grpSpPr>
        <p:sp>
          <p:nvSpPr>
            <p:cNvPr id="3" name="object 3"/>
            <p:cNvSpPr/>
            <p:nvPr/>
          </p:nvSpPr>
          <p:spPr>
            <a:xfrm>
              <a:off x="6614032" y="1398397"/>
              <a:ext cx="404495" cy="406400"/>
            </a:xfrm>
            <a:custGeom>
              <a:avLst/>
              <a:gdLst/>
              <a:ahLst/>
              <a:cxnLst/>
              <a:rect l="l" t="t" r="r" b="b"/>
              <a:pathLst>
                <a:path w="404495" h="406400">
                  <a:moveTo>
                    <a:pt x="201930" y="0"/>
                  </a:moveTo>
                  <a:lnTo>
                    <a:pt x="155634" y="5363"/>
                  </a:lnTo>
                  <a:lnTo>
                    <a:pt x="113133" y="20639"/>
                  </a:lnTo>
                  <a:lnTo>
                    <a:pt x="75640" y="44606"/>
                  </a:lnTo>
                  <a:lnTo>
                    <a:pt x="44367" y="76043"/>
                  </a:lnTo>
                  <a:lnTo>
                    <a:pt x="20527" y="113726"/>
                  </a:lnTo>
                  <a:lnTo>
                    <a:pt x="5334" y="156434"/>
                  </a:lnTo>
                  <a:lnTo>
                    <a:pt x="0" y="202946"/>
                  </a:lnTo>
                  <a:lnTo>
                    <a:pt x="5333" y="249504"/>
                  </a:lnTo>
                  <a:lnTo>
                    <a:pt x="20527" y="292246"/>
                  </a:lnTo>
                  <a:lnTo>
                    <a:pt x="44367" y="329952"/>
                  </a:lnTo>
                  <a:lnTo>
                    <a:pt x="75640" y="361402"/>
                  </a:lnTo>
                  <a:lnTo>
                    <a:pt x="113133" y="385376"/>
                  </a:lnTo>
                  <a:lnTo>
                    <a:pt x="155634" y="400655"/>
                  </a:lnTo>
                  <a:lnTo>
                    <a:pt x="201930" y="406019"/>
                  </a:lnTo>
                  <a:lnTo>
                    <a:pt x="248272" y="400655"/>
                  </a:lnTo>
                  <a:lnTo>
                    <a:pt x="290807" y="385376"/>
                  </a:lnTo>
                  <a:lnTo>
                    <a:pt x="328323" y="361402"/>
                  </a:lnTo>
                  <a:lnTo>
                    <a:pt x="359609" y="329952"/>
                  </a:lnTo>
                  <a:lnTo>
                    <a:pt x="383456" y="292246"/>
                  </a:lnTo>
                  <a:lnTo>
                    <a:pt x="398652" y="249504"/>
                  </a:lnTo>
                  <a:lnTo>
                    <a:pt x="403987" y="202946"/>
                  </a:lnTo>
                  <a:lnTo>
                    <a:pt x="398652" y="156434"/>
                  </a:lnTo>
                  <a:lnTo>
                    <a:pt x="383456" y="113726"/>
                  </a:lnTo>
                  <a:lnTo>
                    <a:pt x="359609" y="76043"/>
                  </a:lnTo>
                  <a:lnTo>
                    <a:pt x="328323" y="44606"/>
                  </a:lnTo>
                  <a:lnTo>
                    <a:pt x="290807" y="20639"/>
                  </a:lnTo>
                  <a:lnTo>
                    <a:pt x="248272" y="5363"/>
                  </a:lnTo>
                  <a:lnTo>
                    <a:pt x="201930" y="0"/>
                  </a:lnTo>
                  <a:close/>
                </a:path>
              </a:pathLst>
            </a:custGeom>
            <a:solidFill>
              <a:srgbClr val="5B9BD4"/>
            </a:solidFill>
          </p:spPr>
          <p:txBody>
            <a:bodyPr wrap="square" lIns="0" tIns="0" rIns="0" bIns="0" rtlCol="0"/>
            <a:lstStyle/>
            <a:p>
              <a:endParaRPr/>
            </a:p>
          </p:txBody>
        </p:sp>
        <p:sp>
          <p:nvSpPr>
            <p:cNvPr id="4" name="object 4"/>
            <p:cNvSpPr/>
            <p:nvPr/>
          </p:nvSpPr>
          <p:spPr>
            <a:xfrm>
              <a:off x="6614032" y="1398397"/>
              <a:ext cx="404495" cy="406400"/>
            </a:xfrm>
            <a:custGeom>
              <a:avLst/>
              <a:gdLst/>
              <a:ahLst/>
              <a:cxnLst/>
              <a:rect l="l" t="t" r="r" b="b"/>
              <a:pathLst>
                <a:path w="404495" h="406400">
                  <a:moveTo>
                    <a:pt x="0" y="202946"/>
                  </a:moveTo>
                  <a:lnTo>
                    <a:pt x="5334" y="156434"/>
                  </a:lnTo>
                  <a:lnTo>
                    <a:pt x="20527" y="113726"/>
                  </a:lnTo>
                  <a:lnTo>
                    <a:pt x="44367" y="76043"/>
                  </a:lnTo>
                  <a:lnTo>
                    <a:pt x="75640" y="44606"/>
                  </a:lnTo>
                  <a:lnTo>
                    <a:pt x="113133" y="20639"/>
                  </a:lnTo>
                  <a:lnTo>
                    <a:pt x="155634" y="5363"/>
                  </a:lnTo>
                  <a:lnTo>
                    <a:pt x="201930" y="0"/>
                  </a:lnTo>
                  <a:lnTo>
                    <a:pt x="248272" y="5363"/>
                  </a:lnTo>
                  <a:lnTo>
                    <a:pt x="290807" y="20639"/>
                  </a:lnTo>
                  <a:lnTo>
                    <a:pt x="328323" y="44606"/>
                  </a:lnTo>
                  <a:lnTo>
                    <a:pt x="359609" y="76043"/>
                  </a:lnTo>
                  <a:lnTo>
                    <a:pt x="383456" y="113726"/>
                  </a:lnTo>
                  <a:lnTo>
                    <a:pt x="398652" y="156434"/>
                  </a:lnTo>
                  <a:lnTo>
                    <a:pt x="403987" y="202946"/>
                  </a:lnTo>
                  <a:lnTo>
                    <a:pt x="398652" y="249504"/>
                  </a:lnTo>
                  <a:lnTo>
                    <a:pt x="383456" y="292246"/>
                  </a:lnTo>
                  <a:lnTo>
                    <a:pt x="359609" y="329952"/>
                  </a:lnTo>
                  <a:lnTo>
                    <a:pt x="328323" y="361402"/>
                  </a:lnTo>
                  <a:lnTo>
                    <a:pt x="290807" y="385376"/>
                  </a:lnTo>
                  <a:lnTo>
                    <a:pt x="248272" y="400655"/>
                  </a:lnTo>
                  <a:lnTo>
                    <a:pt x="201930" y="406019"/>
                  </a:lnTo>
                  <a:lnTo>
                    <a:pt x="155634" y="400655"/>
                  </a:lnTo>
                  <a:lnTo>
                    <a:pt x="113133" y="385376"/>
                  </a:lnTo>
                  <a:lnTo>
                    <a:pt x="75640" y="361402"/>
                  </a:lnTo>
                  <a:lnTo>
                    <a:pt x="44367" y="329952"/>
                  </a:lnTo>
                  <a:lnTo>
                    <a:pt x="20527" y="292246"/>
                  </a:lnTo>
                  <a:lnTo>
                    <a:pt x="5333" y="249504"/>
                  </a:lnTo>
                  <a:lnTo>
                    <a:pt x="0" y="202946"/>
                  </a:lnTo>
                  <a:close/>
                </a:path>
              </a:pathLst>
            </a:custGeom>
            <a:ln w="12700">
              <a:solidFill>
                <a:srgbClr val="41709C"/>
              </a:solidFill>
            </a:ln>
          </p:spPr>
          <p:txBody>
            <a:bodyPr wrap="square" lIns="0" tIns="0" rIns="0" bIns="0" rtlCol="0"/>
            <a:lstStyle/>
            <a:p>
              <a:endParaRPr/>
            </a:p>
          </p:txBody>
        </p:sp>
      </p:grpSp>
      <p:sp>
        <p:nvSpPr>
          <p:cNvPr id="5" name="object 5"/>
          <p:cNvSpPr txBox="1"/>
          <p:nvPr/>
        </p:nvSpPr>
        <p:spPr>
          <a:xfrm>
            <a:off x="6727825" y="1429003"/>
            <a:ext cx="4730115" cy="843915"/>
          </a:xfrm>
          <a:prstGeom prst="rect">
            <a:avLst/>
          </a:prstGeom>
        </p:spPr>
        <p:txBody>
          <a:bodyPr vert="horz" wrap="square" lIns="0" tIns="26034" rIns="0" bIns="0" rtlCol="0">
            <a:spAutoFit/>
          </a:bodyPr>
          <a:lstStyle/>
          <a:p>
            <a:pPr marL="415925" marR="43180" indent="-378460">
              <a:lnSpc>
                <a:spcPts val="2120"/>
              </a:lnSpc>
              <a:spcBef>
                <a:spcPts val="204"/>
              </a:spcBef>
              <a:tabLst>
                <a:tab pos="415925" algn="l"/>
              </a:tabLst>
            </a:pPr>
            <a:r>
              <a:rPr sz="1600" dirty="0">
                <a:solidFill>
                  <a:srgbClr val="FFFFFF"/>
                </a:solidFill>
                <a:latin typeface="Calibri"/>
                <a:cs typeface="Calibri"/>
              </a:rPr>
              <a:t>II	</a:t>
            </a:r>
            <a:r>
              <a:rPr sz="2700" baseline="1543" dirty="0">
                <a:latin typeface="Times New Roman"/>
                <a:cs typeface="Times New Roman"/>
              </a:rPr>
              <a:t>3LiCl</a:t>
            </a:r>
            <a:r>
              <a:rPr sz="1800" baseline="-18518" dirty="0">
                <a:latin typeface="Times New Roman"/>
                <a:cs typeface="Times New Roman"/>
              </a:rPr>
              <a:t>(1) </a:t>
            </a:r>
            <a:r>
              <a:rPr sz="2700" baseline="1543" dirty="0">
                <a:latin typeface="Times New Roman"/>
                <a:cs typeface="Times New Roman"/>
              </a:rPr>
              <a:t>+ </a:t>
            </a:r>
            <a:r>
              <a:rPr sz="2700" spc="-7" baseline="1543" dirty="0">
                <a:latin typeface="Times New Roman"/>
                <a:cs typeface="Times New Roman"/>
              </a:rPr>
              <a:t>Na</a:t>
            </a:r>
            <a:r>
              <a:rPr sz="1800" spc="-7" baseline="-18518" dirty="0">
                <a:latin typeface="Times New Roman"/>
                <a:cs typeface="Times New Roman"/>
              </a:rPr>
              <a:t>3</a:t>
            </a:r>
            <a:r>
              <a:rPr sz="2700" spc="-7" baseline="1543" dirty="0">
                <a:latin typeface="Times New Roman"/>
                <a:cs typeface="Times New Roman"/>
              </a:rPr>
              <a:t>PO</a:t>
            </a:r>
            <a:r>
              <a:rPr sz="1800" spc="-7" baseline="-18518" dirty="0">
                <a:latin typeface="Times New Roman"/>
                <a:cs typeface="Times New Roman"/>
              </a:rPr>
              <a:t>4</a:t>
            </a:r>
            <a:r>
              <a:rPr sz="1800" baseline="-18518" dirty="0">
                <a:latin typeface="Times New Roman"/>
                <a:cs typeface="Times New Roman"/>
              </a:rPr>
              <a:t> </a:t>
            </a:r>
            <a:r>
              <a:rPr sz="2700" baseline="1543" dirty="0">
                <a:latin typeface="Times New Roman"/>
                <a:cs typeface="Times New Roman"/>
              </a:rPr>
              <a:t>= </a:t>
            </a:r>
            <a:r>
              <a:rPr sz="2700" spc="-7" baseline="1543" dirty="0">
                <a:latin typeface="Times New Roman"/>
                <a:cs typeface="Times New Roman"/>
              </a:rPr>
              <a:t>Li</a:t>
            </a:r>
            <a:r>
              <a:rPr sz="1800" spc="-7" baseline="-18518" dirty="0">
                <a:latin typeface="Times New Roman"/>
                <a:cs typeface="Times New Roman"/>
              </a:rPr>
              <a:t>3</a:t>
            </a:r>
            <a:r>
              <a:rPr sz="2700" spc="-7" baseline="1543" dirty="0">
                <a:latin typeface="Times New Roman"/>
                <a:cs typeface="Times New Roman"/>
              </a:rPr>
              <a:t>PO</a:t>
            </a:r>
            <a:r>
              <a:rPr sz="1800" spc="-7" baseline="-18518" dirty="0">
                <a:latin typeface="Times New Roman"/>
                <a:cs typeface="Times New Roman"/>
              </a:rPr>
              <a:t>4(3а)</a:t>
            </a:r>
            <a:r>
              <a:rPr sz="2700" spc="-7" baseline="1543" dirty="0">
                <a:latin typeface="Times New Roman"/>
                <a:cs typeface="Times New Roman"/>
              </a:rPr>
              <a:t>↓ </a:t>
            </a:r>
            <a:r>
              <a:rPr sz="2700" baseline="1543" dirty="0">
                <a:latin typeface="Times New Roman"/>
                <a:cs typeface="Times New Roman"/>
              </a:rPr>
              <a:t>+ 3NaCl</a:t>
            </a:r>
            <a:r>
              <a:rPr sz="2700" spc="7" baseline="1543" dirty="0">
                <a:latin typeface="Times New Roman"/>
                <a:cs typeface="Times New Roman"/>
              </a:rPr>
              <a:t> </a:t>
            </a:r>
            <a:r>
              <a:rPr sz="2700" baseline="1543" dirty="0">
                <a:latin typeface="Times New Roman"/>
                <a:cs typeface="Times New Roman"/>
              </a:rPr>
              <a:t>(3а) </a:t>
            </a:r>
            <a:r>
              <a:rPr sz="2700" spc="-652" baseline="1543" dirty="0">
                <a:latin typeface="Times New Roman"/>
                <a:cs typeface="Times New Roman"/>
              </a:rPr>
              <a:t> </a:t>
            </a:r>
            <a:r>
              <a:rPr sz="1800" dirty="0">
                <a:latin typeface="Times New Roman"/>
                <a:cs typeface="Times New Roman"/>
              </a:rPr>
              <a:t>3LiCl</a:t>
            </a:r>
            <a:r>
              <a:rPr sz="1800" baseline="-20833" dirty="0">
                <a:latin typeface="Times New Roman"/>
                <a:cs typeface="Times New Roman"/>
              </a:rPr>
              <a:t>(2)</a:t>
            </a:r>
            <a:r>
              <a:rPr sz="1800" spc="202" baseline="-20833" dirty="0">
                <a:latin typeface="Times New Roman"/>
                <a:cs typeface="Times New Roman"/>
              </a:rPr>
              <a:t> </a:t>
            </a:r>
            <a:r>
              <a:rPr sz="1800" dirty="0">
                <a:latin typeface="Times New Roman"/>
                <a:cs typeface="Times New Roman"/>
              </a:rPr>
              <a:t>+</a:t>
            </a:r>
            <a:r>
              <a:rPr sz="1800" spc="-10" dirty="0">
                <a:latin typeface="Times New Roman"/>
                <a:cs typeface="Times New Roman"/>
              </a:rPr>
              <a:t> </a:t>
            </a:r>
            <a:r>
              <a:rPr sz="1800" spc="-5" dirty="0">
                <a:latin typeface="Times New Roman"/>
                <a:cs typeface="Times New Roman"/>
              </a:rPr>
              <a:t>Na</a:t>
            </a:r>
            <a:r>
              <a:rPr sz="1800" spc="-7" baseline="-20833" dirty="0">
                <a:latin typeface="Times New Roman"/>
                <a:cs typeface="Times New Roman"/>
              </a:rPr>
              <a:t>3</a:t>
            </a:r>
            <a:r>
              <a:rPr sz="1800" spc="-5" dirty="0">
                <a:latin typeface="Times New Roman"/>
                <a:cs typeface="Times New Roman"/>
              </a:rPr>
              <a:t>PO</a:t>
            </a:r>
            <a:r>
              <a:rPr sz="1800" spc="-7" baseline="-20833" dirty="0">
                <a:latin typeface="Times New Roman"/>
                <a:cs typeface="Times New Roman"/>
              </a:rPr>
              <a:t>4</a:t>
            </a:r>
            <a:r>
              <a:rPr sz="1800" spc="225" baseline="-20833" dirty="0">
                <a:latin typeface="Times New Roman"/>
                <a:cs typeface="Times New Roman"/>
              </a:rPr>
              <a:t> </a:t>
            </a:r>
            <a:r>
              <a:rPr sz="1800" dirty="0">
                <a:latin typeface="Times New Roman"/>
                <a:cs typeface="Times New Roman"/>
              </a:rPr>
              <a:t>=</a:t>
            </a:r>
            <a:r>
              <a:rPr sz="1800" spc="-10" dirty="0">
                <a:latin typeface="Times New Roman"/>
                <a:cs typeface="Times New Roman"/>
              </a:rPr>
              <a:t> </a:t>
            </a:r>
            <a:r>
              <a:rPr sz="1800" spc="-5" dirty="0">
                <a:latin typeface="Times New Roman"/>
                <a:cs typeface="Times New Roman"/>
              </a:rPr>
              <a:t>Li</a:t>
            </a:r>
            <a:r>
              <a:rPr sz="1800" spc="-7" baseline="-20833" dirty="0">
                <a:latin typeface="Times New Roman"/>
                <a:cs typeface="Times New Roman"/>
              </a:rPr>
              <a:t>3</a:t>
            </a:r>
            <a:r>
              <a:rPr sz="1800" spc="-5" dirty="0">
                <a:latin typeface="Times New Roman"/>
                <a:cs typeface="Times New Roman"/>
              </a:rPr>
              <a:t>PO</a:t>
            </a:r>
            <a:r>
              <a:rPr sz="1800" spc="-7" baseline="-20833" dirty="0">
                <a:latin typeface="Times New Roman"/>
                <a:cs typeface="Times New Roman"/>
              </a:rPr>
              <a:t>4(3б)</a:t>
            </a:r>
            <a:r>
              <a:rPr sz="1800" spc="-5" dirty="0">
                <a:latin typeface="Times New Roman"/>
                <a:cs typeface="Times New Roman"/>
              </a:rPr>
              <a:t>↓</a:t>
            </a:r>
            <a:r>
              <a:rPr sz="1800" spc="5" dirty="0">
                <a:latin typeface="Times New Roman"/>
                <a:cs typeface="Times New Roman"/>
              </a:rPr>
              <a:t> </a:t>
            </a:r>
            <a:r>
              <a:rPr sz="1800" dirty="0">
                <a:latin typeface="Times New Roman"/>
                <a:cs typeface="Times New Roman"/>
              </a:rPr>
              <a:t>+</a:t>
            </a:r>
            <a:r>
              <a:rPr sz="1800" spc="-5" dirty="0">
                <a:latin typeface="Times New Roman"/>
                <a:cs typeface="Times New Roman"/>
              </a:rPr>
              <a:t> </a:t>
            </a:r>
            <a:r>
              <a:rPr sz="1800" dirty="0">
                <a:latin typeface="Times New Roman"/>
                <a:cs typeface="Times New Roman"/>
              </a:rPr>
              <a:t>3NaCl</a:t>
            </a:r>
            <a:r>
              <a:rPr sz="1800" spc="440" dirty="0">
                <a:latin typeface="Times New Roman"/>
                <a:cs typeface="Times New Roman"/>
              </a:rPr>
              <a:t> </a:t>
            </a:r>
            <a:r>
              <a:rPr sz="1800" spc="-5" dirty="0">
                <a:latin typeface="Times New Roman"/>
                <a:cs typeface="Times New Roman"/>
              </a:rPr>
              <a:t>(3б)</a:t>
            </a:r>
            <a:endParaRPr sz="1800">
              <a:latin typeface="Times New Roman"/>
              <a:cs typeface="Times New Roman"/>
            </a:endParaRPr>
          </a:p>
          <a:p>
            <a:pPr marL="415925">
              <a:lnSpc>
                <a:spcPts val="2100"/>
              </a:lnSpc>
            </a:pPr>
            <a:r>
              <a:rPr sz="1800" dirty="0">
                <a:latin typeface="Times New Roman"/>
                <a:cs typeface="Times New Roman"/>
              </a:rPr>
              <a:t>3LiCl</a:t>
            </a:r>
            <a:r>
              <a:rPr sz="1800" baseline="-20833" dirty="0">
                <a:latin typeface="Times New Roman"/>
                <a:cs typeface="Times New Roman"/>
              </a:rPr>
              <a:t>(1)</a:t>
            </a:r>
            <a:r>
              <a:rPr sz="1800" spc="-22" baseline="-20833" dirty="0">
                <a:latin typeface="Times New Roman"/>
                <a:cs typeface="Times New Roman"/>
              </a:rPr>
              <a:t> </a:t>
            </a:r>
            <a:r>
              <a:rPr sz="1800" baseline="-20833" dirty="0">
                <a:latin typeface="Times New Roman"/>
                <a:cs typeface="Times New Roman"/>
              </a:rPr>
              <a:t>+</a:t>
            </a:r>
            <a:r>
              <a:rPr sz="1800" spc="-22" baseline="-20833" dirty="0">
                <a:latin typeface="Times New Roman"/>
                <a:cs typeface="Times New Roman"/>
              </a:rPr>
              <a:t> </a:t>
            </a:r>
            <a:r>
              <a:rPr sz="1800" spc="-7" baseline="-20833" dirty="0">
                <a:latin typeface="Times New Roman"/>
                <a:cs typeface="Times New Roman"/>
              </a:rPr>
              <a:t>(2)</a:t>
            </a:r>
            <a:r>
              <a:rPr sz="1800" spc="217" baseline="-20833" dirty="0">
                <a:latin typeface="Times New Roman"/>
                <a:cs typeface="Times New Roman"/>
              </a:rPr>
              <a:t> </a:t>
            </a:r>
            <a:r>
              <a:rPr sz="1800" dirty="0">
                <a:latin typeface="Times New Roman"/>
                <a:cs typeface="Times New Roman"/>
              </a:rPr>
              <a:t>+</a:t>
            </a:r>
            <a:r>
              <a:rPr sz="1800" spc="-5" dirty="0">
                <a:latin typeface="Times New Roman"/>
                <a:cs typeface="Times New Roman"/>
              </a:rPr>
              <a:t> Na</a:t>
            </a:r>
            <a:r>
              <a:rPr sz="1800" spc="-7" baseline="-20833" dirty="0">
                <a:latin typeface="Times New Roman"/>
                <a:cs typeface="Times New Roman"/>
              </a:rPr>
              <a:t>3</a:t>
            </a:r>
            <a:r>
              <a:rPr sz="1800" spc="-5" dirty="0">
                <a:latin typeface="Times New Roman"/>
                <a:cs typeface="Times New Roman"/>
              </a:rPr>
              <a:t>PO</a:t>
            </a:r>
            <a:r>
              <a:rPr sz="1800" spc="-7" baseline="-20833" dirty="0">
                <a:latin typeface="Times New Roman"/>
                <a:cs typeface="Times New Roman"/>
              </a:rPr>
              <a:t>4</a:t>
            </a:r>
            <a:r>
              <a:rPr sz="1800" spc="217" baseline="-20833" dirty="0">
                <a:latin typeface="Times New Roman"/>
                <a:cs typeface="Times New Roman"/>
              </a:rPr>
              <a:t> </a:t>
            </a:r>
            <a:r>
              <a:rPr sz="1800" dirty="0">
                <a:latin typeface="Times New Roman"/>
                <a:cs typeface="Times New Roman"/>
              </a:rPr>
              <a:t>=</a:t>
            </a:r>
            <a:r>
              <a:rPr sz="1800" spc="-10" dirty="0">
                <a:latin typeface="Times New Roman"/>
                <a:cs typeface="Times New Roman"/>
              </a:rPr>
              <a:t> </a:t>
            </a:r>
            <a:r>
              <a:rPr sz="1800" spc="-5" dirty="0">
                <a:latin typeface="Times New Roman"/>
                <a:cs typeface="Times New Roman"/>
              </a:rPr>
              <a:t>Li</a:t>
            </a:r>
            <a:r>
              <a:rPr sz="1800" spc="-7" baseline="-20833" dirty="0">
                <a:latin typeface="Times New Roman"/>
                <a:cs typeface="Times New Roman"/>
              </a:rPr>
              <a:t>3</a:t>
            </a:r>
            <a:r>
              <a:rPr sz="1800" spc="-5" dirty="0">
                <a:latin typeface="Times New Roman"/>
                <a:cs typeface="Times New Roman"/>
              </a:rPr>
              <a:t>PO</a:t>
            </a:r>
            <a:r>
              <a:rPr sz="1800" spc="-7" baseline="-20833" dirty="0">
                <a:latin typeface="Times New Roman"/>
                <a:cs typeface="Times New Roman"/>
              </a:rPr>
              <a:t>4</a:t>
            </a:r>
            <a:r>
              <a:rPr sz="1800" spc="-5" dirty="0">
                <a:latin typeface="Times New Roman"/>
                <a:cs typeface="Times New Roman"/>
              </a:rPr>
              <a:t>↓ </a:t>
            </a:r>
            <a:r>
              <a:rPr sz="1800" dirty="0">
                <a:latin typeface="Times New Roman"/>
                <a:cs typeface="Times New Roman"/>
              </a:rPr>
              <a:t>+</a:t>
            </a:r>
            <a:r>
              <a:rPr sz="1800" spc="-20" dirty="0">
                <a:latin typeface="Times New Roman"/>
                <a:cs typeface="Times New Roman"/>
              </a:rPr>
              <a:t> </a:t>
            </a:r>
            <a:r>
              <a:rPr sz="1800" dirty="0">
                <a:latin typeface="Times New Roman"/>
                <a:cs typeface="Times New Roman"/>
              </a:rPr>
              <a:t>3NaCl (3)</a:t>
            </a:r>
            <a:endParaRPr sz="1800">
              <a:latin typeface="Times New Roman"/>
              <a:cs typeface="Times New Roman"/>
            </a:endParaRPr>
          </a:p>
        </p:txBody>
      </p:sp>
      <p:sp>
        <p:nvSpPr>
          <p:cNvPr id="6" name="object 6"/>
          <p:cNvSpPr txBox="1"/>
          <p:nvPr/>
        </p:nvSpPr>
        <p:spPr>
          <a:xfrm>
            <a:off x="10220070" y="976121"/>
            <a:ext cx="102870" cy="208279"/>
          </a:xfrm>
          <a:prstGeom prst="rect">
            <a:avLst/>
          </a:prstGeom>
        </p:spPr>
        <p:txBody>
          <a:bodyPr vert="horz" wrap="square" lIns="0" tIns="12700" rIns="0" bIns="0" rtlCol="0">
            <a:spAutoFit/>
          </a:bodyPr>
          <a:lstStyle/>
          <a:p>
            <a:pPr marL="12700">
              <a:lnSpc>
                <a:spcPct val="100000"/>
              </a:lnSpc>
              <a:spcBef>
                <a:spcPts val="100"/>
              </a:spcBef>
            </a:pPr>
            <a:r>
              <a:rPr sz="1200" dirty="0">
                <a:latin typeface="Calibri"/>
                <a:cs typeface="Calibri"/>
              </a:rPr>
              <a:t>2</a:t>
            </a:r>
            <a:endParaRPr sz="1200">
              <a:latin typeface="Calibri"/>
              <a:cs typeface="Calibri"/>
            </a:endParaRPr>
          </a:p>
        </p:txBody>
      </p:sp>
      <p:sp>
        <p:nvSpPr>
          <p:cNvPr id="7" name="object 7"/>
          <p:cNvSpPr txBox="1"/>
          <p:nvPr/>
        </p:nvSpPr>
        <p:spPr>
          <a:xfrm>
            <a:off x="7908797" y="843229"/>
            <a:ext cx="3169920" cy="574675"/>
          </a:xfrm>
          <a:prstGeom prst="rect">
            <a:avLst/>
          </a:prstGeom>
        </p:spPr>
        <p:txBody>
          <a:bodyPr vert="horz" wrap="square" lIns="0" tIns="12700" rIns="0" bIns="0" rtlCol="0">
            <a:spAutoFit/>
          </a:bodyPr>
          <a:lstStyle/>
          <a:p>
            <a:pPr marL="62865">
              <a:lnSpc>
                <a:spcPct val="100000"/>
              </a:lnSpc>
              <a:spcBef>
                <a:spcPts val="100"/>
              </a:spcBef>
              <a:tabLst>
                <a:tab pos="598170" algn="l"/>
                <a:tab pos="869315" algn="l"/>
                <a:tab pos="2814320" algn="l"/>
              </a:tabLst>
            </a:pPr>
            <a:r>
              <a:rPr sz="1800" spc="-5" dirty="0">
                <a:latin typeface="Calibri"/>
                <a:cs typeface="Calibri"/>
              </a:rPr>
              <a:t>Li</a:t>
            </a:r>
            <a:r>
              <a:rPr sz="1800" spc="-7" baseline="-20833" dirty="0">
                <a:latin typeface="Calibri"/>
                <a:cs typeface="Calibri"/>
              </a:rPr>
              <a:t>2</a:t>
            </a:r>
            <a:r>
              <a:rPr sz="1800" spc="-5" dirty="0">
                <a:latin typeface="Calibri"/>
                <a:cs typeface="Calibri"/>
              </a:rPr>
              <a:t>O	</a:t>
            </a:r>
            <a:r>
              <a:rPr sz="1800" dirty="0">
                <a:latin typeface="Calibri"/>
                <a:cs typeface="Calibri"/>
              </a:rPr>
              <a:t>+	</a:t>
            </a:r>
            <a:r>
              <a:rPr sz="1800" spc="-5" dirty="0">
                <a:latin typeface="Calibri"/>
                <a:cs typeface="Calibri"/>
              </a:rPr>
              <a:t>2HCl</a:t>
            </a:r>
            <a:r>
              <a:rPr sz="1800" spc="15" dirty="0">
                <a:latin typeface="Calibri"/>
                <a:cs typeface="Calibri"/>
              </a:rPr>
              <a:t> </a:t>
            </a:r>
            <a:r>
              <a:rPr sz="1800" dirty="0">
                <a:latin typeface="Calibri"/>
                <a:cs typeface="Calibri"/>
              </a:rPr>
              <a:t>= </a:t>
            </a:r>
            <a:r>
              <a:rPr sz="1800" spc="-5" dirty="0">
                <a:latin typeface="Calibri"/>
                <a:cs typeface="Calibri"/>
              </a:rPr>
              <a:t>2LiCl</a:t>
            </a:r>
            <a:r>
              <a:rPr sz="1800" spc="25" dirty="0">
                <a:latin typeface="Calibri"/>
                <a:cs typeface="Calibri"/>
              </a:rPr>
              <a:t> </a:t>
            </a:r>
            <a:r>
              <a:rPr sz="1800" dirty="0">
                <a:latin typeface="Calibri"/>
                <a:cs typeface="Calibri"/>
              </a:rPr>
              <a:t>+</a:t>
            </a:r>
            <a:r>
              <a:rPr sz="1800" spc="15" dirty="0">
                <a:latin typeface="Calibri"/>
                <a:cs typeface="Calibri"/>
              </a:rPr>
              <a:t> </a:t>
            </a:r>
            <a:r>
              <a:rPr sz="1800" dirty="0">
                <a:latin typeface="Calibri"/>
                <a:cs typeface="Calibri"/>
              </a:rPr>
              <a:t>H</a:t>
            </a:r>
            <a:r>
              <a:rPr sz="1800" spc="204" dirty="0">
                <a:latin typeface="Calibri"/>
                <a:cs typeface="Calibri"/>
              </a:rPr>
              <a:t> </a:t>
            </a:r>
            <a:r>
              <a:rPr sz="1800" dirty="0">
                <a:latin typeface="Calibri"/>
                <a:cs typeface="Calibri"/>
              </a:rPr>
              <a:t>O	</a:t>
            </a:r>
            <a:r>
              <a:rPr sz="1800" spc="-10" dirty="0">
                <a:latin typeface="Calibri"/>
                <a:cs typeface="Calibri"/>
              </a:rPr>
              <a:t>(1)</a:t>
            </a:r>
            <a:endParaRPr sz="1800">
              <a:latin typeface="Calibri"/>
              <a:cs typeface="Calibri"/>
            </a:endParaRPr>
          </a:p>
          <a:p>
            <a:pPr marL="63500">
              <a:lnSpc>
                <a:spcPct val="100000"/>
              </a:lnSpc>
              <a:tabLst>
                <a:tab pos="594995" algn="l"/>
                <a:tab pos="866140" algn="l"/>
              </a:tabLst>
            </a:pPr>
            <a:r>
              <a:rPr sz="1800" spc="-5" dirty="0">
                <a:latin typeface="Calibri"/>
                <a:cs typeface="Calibri"/>
              </a:rPr>
              <a:t>Li</a:t>
            </a:r>
            <a:r>
              <a:rPr sz="1800" spc="-7" baseline="-20833" dirty="0">
                <a:latin typeface="Calibri"/>
                <a:cs typeface="Calibri"/>
              </a:rPr>
              <a:t>3</a:t>
            </a:r>
            <a:r>
              <a:rPr sz="1800" spc="-5" dirty="0">
                <a:latin typeface="Calibri"/>
                <a:cs typeface="Calibri"/>
              </a:rPr>
              <a:t>N	</a:t>
            </a:r>
            <a:r>
              <a:rPr sz="1800" dirty="0">
                <a:latin typeface="Calibri"/>
                <a:cs typeface="Calibri"/>
              </a:rPr>
              <a:t>+	</a:t>
            </a:r>
            <a:r>
              <a:rPr sz="1800" spc="-5" dirty="0">
                <a:latin typeface="Calibri"/>
                <a:cs typeface="Calibri"/>
              </a:rPr>
              <a:t>4HCl</a:t>
            </a:r>
            <a:r>
              <a:rPr sz="1800" spc="5" dirty="0">
                <a:latin typeface="Calibri"/>
                <a:cs typeface="Calibri"/>
              </a:rPr>
              <a:t> </a:t>
            </a:r>
            <a:r>
              <a:rPr sz="1800" dirty="0">
                <a:latin typeface="Calibri"/>
                <a:cs typeface="Calibri"/>
              </a:rPr>
              <a:t>=</a:t>
            </a:r>
            <a:r>
              <a:rPr sz="1800" spc="-10" dirty="0">
                <a:latin typeface="Calibri"/>
                <a:cs typeface="Calibri"/>
              </a:rPr>
              <a:t> </a:t>
            </a:r>
            <a:r>
              <a:rPr sz="1800" spc="-5" dirty="0">
                <a:latin typeface="Calibri"/>
                <a:cs typeface="Calibri"/>
              </a:rPr>
              <a:t>3LiCl</a:t>
            </a:r>
            <a:r>
              <a:rPr sz="1800" spc="10" dirty="0">
                <a:latin typeface="Calibri"/>
                <a:cs typeface="Calibri"/>
              </a:rPr>
              <a:t> </a:t>
            </a:r>
            <a:r>
              <a:rPr sz="1800" dirty="0">
                <a:latin typeface="Calibri"/>
                <a:cs typeface="Calibri"/>
              </a:rPr>
              <a:t>+ </a:t>
            </a:r>
            <a:r>
              <a:rPr sz="1800" spc="-5" dirty="0">
                <a:latin typeface="Calibri"/>
                <a:cs typeface="Calibri"/>
              </a:rPr>
              <a:t>NH</a:t>
            </a:r>
            <a:r>
              <a:rPr sz="1800" spc="-7" baseline="-20833" dirty="0">
                <a:latin typeface="Calibri"/>
                <a:cs typeface="Calibri"/>
              </a:rPr>
              <a:t>4</a:t>
            </a:r>
            <a:r>
              <a:rPr sz="1800" spc="-5" dirty="0">
                <a:latin typeface="Calibri"/>
                <a:cs typeface="Calibri"/>
              </a:rPr>
              <a:t>Cl</a:t>
            </a:r>
            <a:r>
              <a:rPr sz="1800" spc="409" dirty="0">
                <a:latin typeface="Calibri"/>
                <a:cs typeface="Calibri"/>
              </a:rPr>
              <a:t> </a:t>
            </a:r>
            <a:r>
              <a:rPr sz="1800" spc="-10" dirty="0">
                <a:latin typeface="Calibri"/>
                <a:cs typeface="Calibri"/>
              </a:rPr>
              <a:t>(2)</a:t>
            </a:r>
            <a:endParaRPr sz="1800">
              <a:latin typeface="Calibri"/>
              <a:cs typeface="Calibri"/>
            </a:endParaRPr>
          </a:p>
        </p:txBody>
      </p:sp>
      <p:grpSp>
        <p:nvGrpSpPr>
          <p:cNvPr id="8" name="object 8"/>
          <p:cNvGrpSpPr/>
          <p:nvPr/>
        </p:nvGrpSpPr>
        <p:grpSpPr>
          <a:xfrm>
            <a:off x="7315834" y="751458"/>
            <a:ext cx="668655" cy="582295"/>
            <a:chOff x="7315834" y="751458"/>
            <a:chExt cx="668655" cy="582295"/>
          </a:xfrm>
        </p:grpSpPr>
        <p:sp>
          <p:nvSpPr>
            <p:cNvPr id="9" name="object 9"/>
            <p:cNvSpPr/>
            <p:nvPr/>
          </p:nvSpPr>
          <p:spPr>
            <a:xfrm>
              <a:off x="7661528" y="880744"/>
              <a:ext cx="319405" cy="450215"/>
            </a:xfrm>
            <a:custGeom>
              <a:avLst/>
              <a:gdLst/>
              <a:ahLst/>
              <a:cxnLst/>
              <a:rect l="l" t="t" r="r" b="b"/>
              <a:pathLst>
                <a:path w="319404" h="450215">
                  <a:moveTo>
                    <a:pt x="319404" y="449706"/>
                  </a:moveTo>
                  <a:lnTo>
                    <a:pt x="257224" y="447611"/>
                  </a:lnTo>
                  <a:lnTo>
                    <a:pt x="206486" y="441896"/>
                  </a:lnTo>
                  <a:lnTo>
                    <a:pt x="172297" y="433419"/>
                  </a:lnTo>
                  <a:lnTo>
                    <a:pt x="159765" y="423036"/>
                  </a:lnTo>
                  <a:lnTo>
                    <a:pt x="159765" y="251459"/>
                  </a:lnTo>
                  <a:lnTo>
                    <a:pt x="147214" y="241077"/>
                  </a:lnTo>
                  <a:lnTo>
                    <a:pt x="112982" y="232600"/>
                  </a:lnTo>
                  <a:lnTo>
                    <a:pt x="62200" y="226885"/>
                  </a:lnTo>
                  <a:lnTo>
                    <a:pt x="0" y="224789"/>
                  </a:lnTo>
                  <a:lnTo>
                    <a:pt x="62200" y="222714"/>
                  </a:lnTo>
                  <a:lnTo>
                    <a:pt x="112982" y="217042"/>
                  </a:lnTo>
                  <a:lnTo>
                    <a:pt x="147214" y="208609"/>
                  </a:lnTo>
                  <a:lnTo>
                    <a:pt x="159765" y="198246"/>
                  </a:lnTo>
                  <a:lnTo>
                    <a:pt x="159765" y="26542"/>
                  </a:lnTo>
                  <a:lnTo>
                    <a:pt x="172297" y="16234"/>
                  </a:lnTo>
                  <a:lnTo>
                    <a:pt x="206486" y="7794"/>
                  </a:lnTo>
                  <a:lnTo>
                    <a:pt x="257224" y="2093"/>
                  </a:lnTo>
                  <a:lnTo>
                    <a:pt x="319404" y="0"/>
                  </a:lnTo>
                </a:path>
              </a:pathLst>
            </a:custGeom>
            <a:ln w="6350">
              <a:solidFill>
                <a:srgbClr val="5B9BD4"/>
              </a:solidFill>
            </a:ln>
          </p:spPr>
          <p:txBody>
            <a:bodyPr wrap="square" lIns="0" tIns="0" rIns="0" bIns="0" rtlCol="0"/>
            <a:lstStyle/>
            <a:p>
              <a:endParaRPr/>
            </a:p>
          </p:txBody>
        </p:sp>
        <p:sp>
          <p:nvSpPr>
            <p:cNvPr id="10" name="object 10"/>
            <p:cNvSpPr/>
            <p:nvPr/>
          </p:nvSpPr>
          <p:spPr>
            <a:xfrm>
              <a:off x="7322184" y="757808"/>
              <a:ext cx="403860" cy="403860"/>
            </a:xfrm>
            <a:custGeom>
              <a:avLst/>
              <a:gdLst/>
              <a:ahLst/>
              <a:cxnLst/>
              <a:rect l="l" t="t" r="r" b="b"/>
              <a:pathLst>
                <a:path w="403859" h="403859">
                  <a:moveTo>
                    <a:pt x="201930" y="0"/>
                  </a:moveTo>
                  <a:lnTo>
                    <a:pt x="155594" y="5333"/>
                  </a:lnTo>
                  <a:lnTo>
                    <a:pt x="113078" y="20527"/>
                  </a:lnTo>
                  <a:lnTo>
                    <a:pt x="75586" y="44367"/>
                  </a:lnTo>
                  <a:lnTo>
                    <a:pt x="44327" y="75640"/>
                  </a:lnTo>
                  <a:lnTo>
                    <a:pt x="20505" y="113133"/>
                  </a:lnTo>
                  <a:lnTo>
                    <a:pt x="5327" y="155634"/>
                  </a:lnTo>
                  <a:lnTo>
                    <a:pt x="0" y="201929"/>
                  </a:lnTo>
                  <a:lnTo>
                    <a:pt x="5327" y="248225"/>
                  </a:lnTo>
                  <a:lnTo>
                    <a:pt x="20505" y="290726"/>
                  </a:lnTo>
                  <a:lnTo>
                    <a:pt x="44327" y="328219"/>
                  </a:lnTo>
                  <a:lnTo>
                    <a:pt x="75586" y="359492"/>
                  </a:lnTo>
                  <a:lnTo>
                    <a:pt x="113078" y="383332"/>
                  </a:lnTo>
                  <a:lnTo>
                    <a:pt x="155594" y="398525"/>
                  </a:lnTo>
                  <a:lnTo>
                    <a:pt x="201930" y="403859"/>
                  </a:lnTo>
                  <a:lnTo>
                    <a:pt x="248225" y="398525"/>
                  </a:lnTo>
                  <a:lnTo>
                    <a:pt x="290726" y="383332"/>
                  </a:lnTo>
                  <a:lnTo>
                    <a:pt x="328219" y="359492"/>
                  </a:lnTo>
                  <a:lnTo>
                    <a:pt x="359492" y="328219"/>
                  </a:lnTo>
                  <a:lnTo>
                    <a:pt x="383332" y="290726"/>
                  </a:lnTo>
                  <a:lnTo>
                    <a:pt x="398526" y="248225"/>
                  </a:lnTo>
                  <a:lnTo>
                    <a:pt x="403860" y="201929"/>
                  </a:lnTo>
                  <a:lnTo>
                    <a:pt x="398526" y="155634"/>
                  </a:lnTo>
                  <a:lnTo>
                    <a:pt x="383332" y="113133"/>
                  </a:lnTo>
                  <a:lnTo>
                    <a:pt x="359492" y="75640"/>
                  </a:lnTo>
                  <a:lnTo>
                    <a:pt x="328219" y="44367"/>
                  </a:lnTo>
                  <a:lnTo>
                    <a:pt x="290726" y="20527"/>
                  </a:lnTo>
                  <a:lnTo>
                    <a:pt x="248225" y="5333"/>
                  </a:lnTo>
                  <a:lnTo>
                    <a:pt x="201930" y="0"/>
                  </a:lnTo>
                  <a:close/>
                </a:path>
              </a:pathLst>
            </a:custGeom>
            <a:solidFill>
              <a:srgbClr val="5B9BD4"/>
            </a:solidFill>
          </p:spPr>
          <p:txBody>
            <a:bodyPr wrap="square" lIns="0" tIns="0" rIns="0" bIns="0" rtlCol="0"/>
            <a:lstStyle/>
            <a:p>
              <a:endParaRPr/>
            </a:p>
          </p:txBody>
        </p:sp>
        <p:sp>
          <p:nvSpPr>
            <p:cNvPr id="11" name="object 11"/>
            <p:cNvSpPr/>
            <p:nvPr/>
          </p:nvSpPr>
          <p:spPr>
            <a:xfrm>
              <a:off x="7322184" y="757808"/>
              <a:ext cx="403860" cy="403860"/>
            </a:xfrm>
            <a:custGeom>
              <a:avLst/>
              <a:gdLst/>
              <a:ahLst/>
              <a:cxnLst/>
              <a:rect l="l" t="t" r="r" b="b"/>
              <a:pathLst>
                <a:path w="403859" h="403859">
                  <a:moveTo>
                    <a:pt x="0" y="201929"/>
                  </a:moveTo>
                  <a:lnTo>
                    <a:pt x="5327" y="155634"/>
                  </a:lnTo>
                  <a:lnTo>
                    <a:pt x="20505" y="113133"/>
                  </a:lnTo>
                  <a:lnTo>
                    <a:pt x="44327" y="75640"/>
                  </a:lnTo>
                  <a:lnTo>
                    <a:pt x="75586" y="44367"/>
                  </a:lnTo>
                  <a:lnTo>
                    <a:pt x="113078" y="20527"/>
                  </a:lnTo>
                  <a:lnTo>
                    <a:pt x="155594" y="5333"/>
                  </a:lnTo>
                  <a:lnTo>
                    <a:pt x="201930" y="0"/>
                  </a:lnTo>
                  <a:lnTo>
                    <a:pt x="248225" y="5333"/>
                  </a:lnTo>
                  <a:lnTo>
                    <a:pt x="290726" y="20527"/>
                  </a:lnTo>
                  <a:lnTo>
                    <a:pt x="328219" y="44367"/>
                  </a:lnTo>
                  <a:lnTo>
                    <a:pt x="359492" y="75640"/>
                  </a:lnTo>
                  <a:lnTo>
                    <a:pt x="383332" y="113133"/>
                  </a:lnTo>
                  <a:lnTo>
                    <a:pt x="398526" y="155634"/>
                  </a:lnTo>
                  <a:lnTo>
                    <a:pt x="403860" y="201929"/>
                  </a:lnTo>
                  <a:lnTo>
                    <a:pt x="398526" y="248225"/>
                  </a:lnTo>
                  <a:lnTo>
                    <a:pt x="383332" y="290726"/>
                  </a:lnTo>
                  <a:lnTo>
                    <a:pt x="359492" y="328219"/>
                  </a:lnTo>
                  <a:lnTo>
                    <a:pt x="328219" y="359492"/>
                  </a:lnTo>
                  <a:lnTo>
                    <a:pt x="290726" y="383332"/>
                  </a:lnTo>
                  <a:lnTo>
                    <a:pt x="248225" y="398525"/>
                  </a:lnTo>
                  <a:lnTo>
                    <a:pt x="201930" y="403859"/>
                  </a:lnTo>
                  <a:lnTo>
                    <a:pt x="155594" y="398525"/>
                  </a:lnTo>
                  <a:lnTo>
                    <a:pt x="113078" y="383332"/>
                  </a:lnTo>
                  <a:lnTo>
                    <a:pt x="75586" y="359492"/>
                  </a:lnTo>
                  <a:lnTo>
                    <a:pt x="44327" y="328219"/>
                  </a:lnTo>
                  <a:lnTo>
                    <a:pt x="20505" y="290726"/>
                  </a:lnTo>
                  <a:lnTo>
                    <a:pt x="5327" y="248225"/>
                  </a:lnTo>
                  <a:lnTo>
                    <a:pt x="0" y="201929"/>
                  </a:lnTo>
                  <a:close/>
                </a:path>
              </a:pathLst>
            </a:custGeom>
            <a:ln w="12700">
              <a:solidFill>
                <a:srgbClr val="41709C"/>
              </a:solidFill>
            </a:ln>
          </p:spPr>
          <p:txBody>
            <a:bodyPr wrap="square" lIns="0" tIns="0" rIns="0" bIns="0" rtlCol="0"/>
            <a:lstStyle/>
            <a:p>
              <a:endParaRPr/>
            </a:p>
          </p:txBody>
        </p:sp>
      </p:grpSp>
      <p:sp>
        <p:nvSpPr>
          <p:cNvPr id="12" name="object 12"/>
          <p:cNvSpPr txBox="1"/>
          <p:nvPr/>
        </p:nvSpPr>
        <p:spPr>
          <a:xfrm>
            <a:off x="7486015" y="813003"/>
            <a:ext cx="76835" cy="269240"/>
          </a:xfrm>
          <a:prstGeom prst="rect">
            <a:avLst/>
          </a:prstGeom>
        </p:spPr>
        <p:txBody>
          <a:bodyPr vert="horz" wrap="square" lIns="0" tIns="12065" rIns="0" bIns="0" rtlCol="0">
            <a:spAutoFit/>
          </a:bodyPr>
          <a:lstStyle/>
          <a:p>
            <a:pPr marL="12700">
              <a:lnSpc>
                <a:spcPct val="100000"/>
              </a:lnSpc>
              <a:spcBef>
                <a:spcPts val="95"/>
              </a:spcBef>
            </a:pPr>
            <a:r>
              <a:rPr sz="1600" spc="-5" dirty="0">
                <a:solidFill>
                  <a:srgbClr val="FFFFFF"/>
                </a:solidFill>
                <a:latin typeface="Calibri"/>
                <a:cs typeface="Calibri"/>
              </a:rPr>
              <a:t>I</a:t>
            </a:r>
            <a:endParaRPr sz="1600">
              <a:latin typeface="Calibri"/>
              <a:cs typeface="Calibri"/>
            </a:endParaRPr>
          </a:p>
        </p:txBody>
      </p:sp>
      <p:sp>
        <p:nvSpPr>
          <p:cNvPr id="13" name="object 13"/>
          <p:cNvSpPr/>
          <p:nvPr/>
        </p:nvSpPr>
        <p:spPr>
          <a:xfrm>
            <a:off x="6925056" y="1517650"/>
            <a:ext cx="326390" cy="755650"/>
          </a:xfrm>
          <a:custGeom>
            <a:avLst/>
            <a:gdLst/>
            <a:ahLst/>
            <a:cxnLst/>
            <a:rect l="l" t="t" r="r" b="b"/>
            <a:pathLst>
              <a:path w="326390" h="755650">
                <a:moveTo>
                  <a:pt x="326263" y="755269"/>
                </a:moveTo>
                <a:lnTo>
                  <a:pt x="262796" y="753129"/>
                </a:lnTo>
                <a:lnTo>
                  <a:pt x="210962" y="747299"/>
                </a:lnTo>
                <a:lnTo>
                  <a:pt x="176012" y="738659"/>
                </a:lnTo>
                <a:lnTo>
                  <a:pt x="163195" y="728091"/>
                </a:lnTo>
                <a:lnTo>
                  <a:pt x="163195" y="404876"/>
                </a:lnTo>
                <a:lnTo>
                  <a:pt x="150375" y="394307"/>
                </a:lnTo>
                <a:lnTo>
                  <a:pt x="115411" y="385667"/>
                </a:lnTo>
                <a:lnTo>
                  <a:pt x="63539" y="379837"/>
                </a:lnTo>
                <a:lnTo>
                  <a:pt x="0" y="377698"/>
                </a:lnTo>
                <a:lnTo>
                  <a:pt x="63539" y="375558"/>
                </a:lnTo>
                <a:lnTo>
                  <a:pt x="115411" y="369728"/>
                </a:lnTo>
                <a:lnTo>
                  <a:pt x="150375" y="361088"/>
                </a:lnTo>
                <a:lnTo>
                  <a:pt x="163195" y="350520"/>
                </a:lnTo>
                <a:lnTo>
                  <a:pt x="163195" y="27178"/>
                </a:lnTo>
                <a:lnTo>
                  <a:pt x="176012" y="16609"/>
                </a:lnTo>
                <a:lnTo>
                  <a:pt x="210962" y="7969"/>
                </a:lnTo>
                <a:lnTo>
                  <a:pt x="262796" y="2139"/>
                </a:lnTo>
                <a:lnTo>
                  <a:pt x="326263" y="0"/>
                </a:lnTo>
              </a:path>
            </a:pathLst>
          </a:custGeom>
          <a:ln w="6350">
            <a:solidFill>
              <a:srgbClr val="5B9BD4"/>
            </a:solidFill>
          </a:ln>
        </p:spPr>
        <p:txBody>
          <a:bodyPr wrap="square" lIns="0" tIns="0" rIns="0" bIns="0" rtlCol="0"/>
          <a:lstStyle/>
          <a:p>
            <a:endParaRPr/>
          </a:p>
        </p:txBody>
      </p:sp>
      <p:sp>
        <p:nvSpPr>
          <p:cNvPr id="14" name="object 14"/>
          <p:cNvSpPr txBox="1"/>
          <p:nvPr/>
        </p:nvSpPr>
        <p:spPr>
          <a:xfrm>
            <a:off x="1492377" y="1071117"/>
            <a:ext cx="1575435" cy="989965"/>
          </a:xfrm>
          <a:prstGeom prst="rect">
            <a:avLst/>
          </a:prstGeom>
        </p:spPr>
        <p:txBody>
          <a:bodyPr vert="horz" wrap="square" lIns="0" tIns="12700" rIns="0" bIns="0" rtlCol="0">
            <a:spAutoFit/>
          </a:bodyPr>
          <a:lstStyle/>
          <a:p>
            <a:pPr marL="12700">
              <a:lnSpc>
                <a:spcPct val="100000"/>
              </a:lnSpc>
              <a:spcBef>
                <a:spcPts val="100"/>
              </a:spcBef>
            </a:pPr>
            <a:r>
              <a:rPr sz="2400" b="1" dirty="0">
                <a:latin typeface="Times New Roman"/>
                <a:cs typeface="Times New Roman"/>
              </a:rPr>
              <a:t>Д)</a:t>
            </a:r>
            <a:r>
              <a:rPr sz="2400" b="1" spc="-80" dirty="0">
                <a:latin typeface="Times New Roman"/>
                <a:cs typeface="Times New Roman"/>
              </a:rPr>
              <a:t> </a:t>
            </a:r>
            <a:r>
              <a:rPr sz="2400" b="1" spc="-10" dirty="0">
                <a:latin typeface="Times New Roman"/>
                <a:cs typeface="Times New Roman"/>
              </a:rPr>
              <a:t>Расчёты</a:t>
            </a:r>
            <a:endParaRPr sz="2400">
              <a:latin typeface="Times New Roman"/>
              <a:cs typeface="Times New Roman"/>
            </a:endParaRPr>
          </a:p>
          <a:p>
            <a:pPr marL="12700">
              <a:lnSpc>
                <a:spcPct val="100000"/>
              </a:lnSpc>
              <a:spcBef>
                <a:spcPts val="1835"/>
              </a:spcBef>
            </a:pPr>
            <a:r>
              <a:rPr sz="2400" dirty="0">
                <a:latin typeface="Times New Roman"/>
                <a:cs typeface="Times New Roman"/>
              </a:rPr>
              <a:t>3)</a:t>
            </a:r>
            <a:endParaRPr sz="2400">
              <a:latin typeface="Times New Roman"/>
              <a:cs typeface="Times New Roman"/>
            </a:endParaRPr>
          </a:p>
        </p:txBody>
      </p:sp>
      <p:sp>
        <p:nvSpPr>
          <p:cNvPr id="18" name="object 18"/>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70</a:t>
            </a:fld>
            <a:endParaRPr dirty="0"/>
          </a:p>
        </p:txBody>
      </p:sp>
      <p:graphicFrame>
        <p:nvGraphicFramePr>
          <p:cNvPr id="15" name="object 15"/>
          <p:cNvGraphicFramePr>
            <a:graphicFrameLocks noGrp="1"/>
          </p:cNvGraphicFramePr>
          <p:nvPr/>
        </p:nvGraphicFramePr>
        <p:xfrm>
          <a:off x="918146" y="2322702"/>
          <a:ext cx="7374253" cy="2937508"/>
        </p:xfrm>
        <a:graphic>
          <a:graphicData uri="http://schemas.openxmlformats.org/drawingml/2006/table">
            <a:tbl>
              <a:tblPr firstRow="1" bandRow="1">
                <a:tableStyleId>{2D5ABB26-0587-4C30-8999-92F81FD0307C}</a:tableStyleId>
              </a:tblPr>
              <a:tblGrid>
                <a:gridCol w="1412875"/>
                <a:gridCol w="845185"/>
                <a:gridCol w="1412875"/>
                <a:gridCol w="446404"/>
                <a:gridCol w="1412875"/>
                <a:gridCol w="1844039"/>
              </a:tblGrid>
              <a:tr h="398568">
                <a:tc>
                  <a:txBody>
                    <a:bodyPr/>
                    <a:lstStyle/>
                    <a:p>
                      <a:pPr marL="434975">
                        <a:lnSpc>
                          <a:spcPct val="100000"/>
                        </a:lnSpc>
                        <a:spcBef>
                          <a:spcPts val="120"/>
                        </a:spcBef>
                      </a:pPr>
                      <a:r>
                        <a:rPr sz="2000" i="1" dirty="0">
                          <a:latin typeface="Times New Roman"/>
                          <a:cs typeface="Times New Roman"/>
                        </a:rPr>
                        <a:t>x</a:t>
                      </a:r>
                      <a:endParaRPr sz="2000">
                        <a:latin typeface="Times New Roman"/>
                        <a:cs typeface="Times New Roman"/>
                      </a:endParaRPr>
                    </a:p>
                  </a:txBody>
                  <a:tcPr marL="0" marR="0" marT="15240" marB="0">
                    <a:lnL w="12700">
                      <a:solidFill>
                        <a:srgbClr val="41709C"/>
                      </a:solidFill>
                      <a:prstDash val="solid"/>
                    </a:lnL>
                    <a:lnR w="12700">
                      <a:solidFill>
                        <a:srgbClr val="41709C"/>
                      </a:solidFill>
                      <a:prstDash val="solid"/>
                    </a:lnR>
                    <a:lnT w="12700">
                      <a:solidFill>
                        <a:srgbClr val="41709C"/>
                      </a:solidFill>
                      <a:prstDash val="solid"/>
                    </a:lnT>
                  </a:tcPr>
                </a:tc>
                <a:tc>
                  <a:txBody>
                    <a:bodyPr/>
                    <a:lstStyle/>
                    <a:p>
                      <a:pPr>
                        <a:lnSpc>
                          <a:spcPct val="100000"/>
                        </a:lnSpc>
                      </a:pPr>
                      <a:endParaRPr sz="1700">
                        <a:latin typeface="Times New Roman"/>
                        <a:cs typeface="Times New Roman"/>
                      </a:endParaRPr>
                    </a:p>
                  </a:txBody>
                  <a:tcPr marL="0" marR="0" marT="0" marB="0">
                    <a:lnL w="12700">
                      <a:solidFill>
                        <a:srgbClr val="41709C"/>
                      </a:solidFill>
                      <a:prstDash val="solid"/>
                    </a:lnL>
                    <a:lnR w="12700">
                      <a:solidFill>
                        <a:srgbClr val="41709C"/>
                      </a:solidFill>
                      <a:prstDash val="solid"/>
                    </a:lnR>
                  </a:tcPr>
                </a:tc>
                <a:tc>
                  <a:txBody>
                    <a:bodyPr/>
                    <a:lstStyle/>
                    <a:p>
                      <a:pPr marR="126364" algn="ctr">
                        <a:lnSpc>
                          <a:spcPct val="100000"/>
                        </a:lnSpc>
                        <a:spcBef>
                          <a:spcPts val="120"/>
                        </a:spcBef>
                      </a:pPr>
                      <a:r>
                        <a:rPr sz="2000" dirty="0">
                          <a:latin typeface="Times New Roman"/>
                          <a:cs typeface="Times New Roman"/>
                        </a:rPr>
                        <a:t>2</a:t>
                      </a:r>
                      <a:r>
                        <a:rPr sz="2000" i="1" dirty="0">
                          <a:latin typeface="Times New Roman"/>
                          <a:cs typeface="Times New Roman"/>
                        </a:rPr>
                        <a:t>х</a:t>
                      </a:r>
                      <a:endParaRPr sz="2000">
                        <a:latin typeface="Times New Roman"/>
                        <a:cs typeface="Times New Roman"/>
                      </a:endParaRPr>
                    </a:p>
                  </a:txBody>
                  <a:tcPr marL="0" marR="0" marT="15240" marB="0">
                    <a:lnL w="12700">
                      <a:solidFill>
                        <a:srgbClr val="41709C"/>
                      </a:solidFill>
                      <a:prstDash val="solid"/>
                    </a:lnL>
                    <a:lnR w="12700">
                      <a:solidFill>
                        <a:srgbClr val="41709C"/>
                      </a:solidFill>
                      <a:prstDash val="solid"/>
                    </a:lnR>
                    <a:lnT w="12700">
                      <a:solidFill>
                        <a:srgbClr val="41709C"/>
                      </a:solidFill>
                      <a:prstDash val="solid"/>
                    </a:lnT>
                  </a:tcPr>
                </a:tc>
                <a:tc>
                  <a:txBody>
                    <a:bodyPr/>
                    <a:lstStyle/>
                    <a:p>
                      <a:pPr>
                        <a:lnSpc>
                          <a:spcPct val="100000"/>
                        </a:lnSpc>
                      </a:pPr>
                      <a:endParaRPr sz="1700">
                        <a:latin typeface="Times New Roman"/>
                        <a:cs typeface="Times New Roman"/>
                      </a:endParaRPr>
                    </a:p>
                  </a:txBody>
                  <a:tcPr marL="0" marR="0" marT="0" marB="0">
                    <a:lnL w="12700">
                      <a:solidFill>
                        <a:srgbClr val="41709C"/>
                      </a:solidFill>
                      <a:prstDash val="solid"/>
                    </a:lnL>
                    <a:lnR w="12700">
                      <a:solidFill>
                        <a:srgbClr val="41709C"/>
                      </a:solidFill>
                      <a:prstDash val="solid"/>
                    </a:lnR>
                  </a:tcPr>
                </a:tc>
                <a:tc>
                  <a:txBody>
                    <a:bodyPr/>
                    <a:lstStyle/>
                    <a:p>
                      <a:pPr marL="409575">
                        <a:lnSpc>
                          <a:spcPct val="100000"/>
                        </a:lnSpc>
                        <a:spcBef>
                          <a:spcPts val="235"/>
                        </a:spcBef>
                      </a:pPr>
                      <a:r>
                        <a:rPr sz="2000" dirty="0">
                          <a:latin typeface="Times New Roman"/>
                          <a:cs typeface="Times New Roman"/>
                        </a:rPr>
                        <a:t>2</a:t>
                      </a:r>
                      <a:r>
                        <a:rPr sz="2000" i="1" dirty="0">
                          <a:latin typeface="Times New Roman"/>
                          <a:cs typeface="Times New Roman"/>
                        </a:rPr>
                        <a:t>x</a:t>
                      </a:r>
                      <a:endParaRPr sz="2000">
                        <a:latin typeface="Times New Roman"/>
                        <a:cs typeface="Times New Roman"/>
                      </a:endParaRPr>
                    </a:p>
                  </a:txBody>
                  <a:tcPr marL="0" marR="0" marT="29845" marB="0">
                    <a:lnL w="12700">
                      <a:solidFill>
                        <a:srgbClr val="41709C"/>
                      </a:solidFill>
                      <a:prstDash val="solid"/>
                    </a:lnL>
                    <a:lnR w="12700">
                      <a:solidFill>
                        <a:srgbClr val="41709C"/>
                      </a:solidFill>
                      <a:prstDash val="solid"/>
                    </a:lnR>
                    <a:lnT w="12700">
                      <a:solidFill>
                        <a:srgbClr val="41709C"/>
                      </a:solidFill>
                      <a:prstDash val="solid"/>
                    </a:lnT>
                  </a:tcPr>
                </a:tc>
                <a:tc>
                  <a:txBody>
                    <a:bodyPr/>
                    <a:lstStyle/>
                    <a:p>
                      <a:pPr marR="454025" algn="ctr">
                        <a:lnSpc>
                          <a:spcPct val="100000"/>
                        </a:lnSpc>
                        <a:spcBef>
                          <a:spcPts val="235"/>
                        </a:spcBef>
                      </a:pPr>
                      <a:r>
                        <a:rPr sz="2000" i="1" dirty="0">
                          <a:latin typeface="Times New Roman"/>
                          <a:cs typeface="Times New Roman"/>
                        </a:rPr>
                        <a:t>x</a:t>
                      </a:r>
                      <a:endParaRPr sz="2000">
                        <a:latin typeface="Times New Roman"/>
                        <a:cs typeface="Times New Roman"/>
                      </a:endParaRPr>
                    </a:p>
                  </a:txBody>
                  <a:tcPr marL="0" marR="0" marT="29845" marB="0">
                    <a:lnL w="12700">
                      <a:solidFill>
                        <a:srgbClr val="41709C"/>
                      </a:solidFill>
                      <a:prstDash val="solid"/>
                    </a:lnL>
                  </a:tcPr>
                </a:tc>
              </a:tr>
              <a:tr h="481124">
                <a:tc>
                  <a:txBody>
                    <a:bodyPr/>
                    <a:lstStyle/>
                    <a:p>
                      <a:pPr marL="371475">
                        <a:lnSpc>
                          <a:spcPct val="100000"/>
                        </a:lnSpc>
                        <a:spcBef>
                          <a:spcPts val="204"/>
                        </a:spcBef>
                      </a:pPr>
                      <a:r>
                        <a:rPr sz="2400" dirty="0">
                          <a:latin typeface="Times New Roman"/>
                          <a:cs typeface="Times New Roman"/>
                        </a:rPr>
                        <a:t>Li</a:t>
                      </a:r>
                      <a:r>
                        <a:rPr sz="2400" baseline="-20833" dirty="0">
                          <a:latin typeface="Times New Roman"/>
                          <a:cs typeface="Times New Roman"/>
                        </a:rPr>
                        <a:t>2</a:t>
                      </a:r>
                      <a:r>
                        <a:rPr sz="2400" dirty="0">
                          <a:latin typeface="Times New Roman"/>
                          <a:cs typeface="Times New Roman"/>
                        </a:rPr>
                        <a:t>O</a:t>
                      </a:r>
                      <a:endParaRPr sz="2400">
                        <a:latin typeface="Times New Roman"/>
                        <a:cs typeface="Times New Roman"/>
                      </a:endParaRPr>
                    </a:p>
                  </a:txBody>
                  <a:tcPr marL="0" marR="0" marT="26034" marB="0">
                    <a:lnL w="12700">
                      <a:solidFill>
                        <a:srgbClr val="41709C"/>
                      </a:solidFill>
                      <a:prstDash val="solid"/>
                    </a:lnL>
                    <a:lnR w="12700">
                      <a:solidFill>
                        <a:srgbClr val="41709C"/>
                      </a:solidFill>
                      <a:prstDash val="solid"/>
                    </a:lnR>
                  </a:tcPr>
                </a:tc>
                <a:tc>
                  <a:txBody>
                    <a:bodyPr/>
                    <a:lstStyle/>
                    <a:p>
                      <a:pPr>
                        <a:lnSpc>
                          <a:spcPct val="100000"/>
                        </a:lnSpc>
                      </a:pPr>
                      <a:endParaRPr sz="1700">
                        <a:latin typeface="Times New Roman"/>
                        <a:cs typeface="Times New Roman"/>
                      </a:endParaRPr>
                    </a:p>
                  </a:txBody>
                  <a:tcPr marL="0" marR="0" marT="0" marB="0">
                    <a:lnL w="12700">
                      <a:solidFill>
                        <a:srgbClr val="41709C"/>
                      </a:solidFill>
                      <a:prstDash val="solid"/>
                    </a:lnL>
                    <a:lnR w="12700">
                      <a:solidFill>
                        <a:srgbClr val="41709C"/>
                      </a:solidFill>
                      <a:prstDash val="solid"/>
                    </a:lnR>
                  </a:tcPr>
                </a:tc>
                <a:tc>
                  <a:txBody>
                    <a:bodyPr/>
                    <a:lstStyle/>
                    <a:p>
                      <a:pPr marR="93980" algn="ctr">
                        <a:lnSpc>
                          <a:spcPct val="100000"/>
                        </a:lnSpc>
                        <a:spcBef>
                          <a:spcPts val="204"/>
                        </a:spcBef>
                      </a:pPr>
                      <a:r>
                        <a:rPr sz="2400" dirty="0">
                          <a:latin typeface="Times New Roman"/>
                          <a:cs typeface="Times New Roman"/>
                        </a:rPr>
                        <a:t>+</a:t>
                      </a:r>
                      <a:r>
                        <a:rPr sz="2400" spc="-35" dirty="0">
                          <a:latin typeface="Times New Roman"/>
                          <a:cs typeface="Times New Roman"/>
                        </a:rPr>
                        <a:t> </a:t>
                      </a:r>
                      <a:r>
                        <a:rPr sz="2400" spc="-5" dirty="0">
                          <a:latin typeface="Times New Roman"/>
                          <a:cs typeface="Times New Roman"/>
                        </a:rPr>
                        <a:t>2HCl</a:t>
                      </a:r>
                      <a:endParaRPr sz="2400">
                        <a:latin typeface="Times New Roman"/>
                        <a:cs typeface="Times New Roman"/>
                      </a:endParaRPr>
                    </a:p>
                  </a:txBody>
                  <a:tcPr marL="0" marR="0" marT="26034" marB="0">
                    <a:lnL w="12700">
                      <a:solidFill>
                        <a:srgbClr val="41709C"/>
                      </a:solidFill>
                      <a:prstDash val="solid"/>
                    </a:lnL>
                    <a:lnR w="12700">
                      <a:solidFill>
                        <a:srgbClr val="41709C"/>
                      </a:solidFill>
                      <a:prstDash val="solid"/>
                    </a:lnR>
                  </a:tcPr>
                </a:tc>
                <a:tc>
                  <a:txBody>
                    <a:bodyPr/>
                    <a:lstStyle/>
                    <a:p>
                      <a:pPr>
                        <a:lnSpc>
                          <a:spcPct val="100000"/>
                        </a:lnSpc>
                      </a:pPr>
                      <a:endParaRPr sz="1700">
                        <a:latin typeface="Times New Roman"/>
                        <a:cs typeface="Times New Roman"/>
                      </a:endParaRPr>
                    </a:p>
                  </a:txBody>
                  <a:tcPr marL="0" marR="0" marT="0" marB="0">
                    <a:lnL w="12700">
                      <a:solidFill>
                        <a:srgbClr val="41709C"/>
                      </a:solidFill>
                      <a:prstDash val="solid"/>
                    </a:lnL>
                    <a:lnR w="12700">
                      <a:solidFill>
                        <a:srgbClr val="41709C"/>
                      </a:solidFill>
                      <a:prstDash val="solid"/>
                    </a:lnR>
                  </a:tcPr>
                </a:tc>
                <a:tc>
                  <a:txBody>
                    <a:bodyPr/>
                    <a:lstStyle/>
                    <a:p>
                      <a:pPr marL="92075">
                        <a:lnSpc>
                          <a:spcPct val="100000"/>
                        </a:lnSpc>
                        <a:spcBef>
                          <a:spcPts val="204"/>
                        </a:spcBef>
                      </a:pPr>
                      <a:r>
                        <a:rPr sz="2400" dirty="0">
                          <a:latin typeface="Times New Roman"/>
                          <a:cs typeface="Times New Roman"/>
                        </a:rPr>
                        <a:t>=</a:t>
                      </a:r>
                      <a:r>
                        <a:rPr sz="2400" spc="-35" dirty="0">
                          <a:latin typeface="Times New Roman"/>
                          <a:cs typeface="Times New Roman"/>
                        </a:rPr>
                        <a:t> </a:t>
                      </a:r>
                      <a:r>
                        <a:rPr sz="2400" spc="-5" dirty="0">
                          <a:latin typeface="Times New Roman"/>
                          <a:cs typeface="Times New Roman"/>
                        </a:rPr>
                        <a:t>2LiCl</a:t>
                      </a:r>
                      <a:endParaRPr sz="2400">
                        <a:latin typeface="Times New Roman"/>
                        <a:cs typeface="Times New Roman"/>
                      </a:endParaRPr>
                    </a:p>
                  </a:txBody>
                  <a:tcPr marL="0" marR="0" marT="26034" marB="0">
                    <a:lnL w="12700">
                      <a:solidFill>
                        <a:srgbClr val="41709C"/>
                      </a:solidFill>
                      <a:prstDash val="solid"/>
                    </a:lnL>
                    <a:lnR w="12700">
                      <a:solidFill>
                        <a:srgbClr val="41709C"/>
                      </a:solidFill>
                      <a:prstDash val="solid"/>
                    </a:lnR>
                  </a:tcPr>
                </a:tc>
                <a:tc>
                  <a:txBody>
                    <a:bodyPr/>
                    <a:lstStyle/>
                    <a:p>
                      <a:pPr marL="494030">
                        <a:lnSpc>
                          <a:spcPct val="100000"/>
                        </a:lnSpc>
                        <a:spcBef>
                          <a:spcPts val="204"/>
                        </a:spcBef>
                      </a:pPr>
                      <a:r>
                        <a:rPr sz="2400" dirty="0">
                          <a:latin typeface="Times New Roman"/>
                          <a:cs typeface="Times New Roman"/>
                        </a:rPr>
                        <a:t>+</a:t>
                      </a:r>
                      <a:r>
                        <a:rPr sz="2400" spc="-40" dirty="0">
                          <a:latin typeface="Times New Roman"/>
                          <a:cs typeface="Times New Roman"/>
                        </a:rPr>
                        <a:t> </a:t>
                      </a:r>
                      <a:r>
                        <a:rPr sz="2400" spc="-5" dirty="0">
                          <a:latin typeface="Times New Roman"/>
                          <a:cs typeface="Times New Roman"/>
                        </a:rPr>
                        <a:t>H</a:t>
                      </a:r>
                      <a:r>
                        <a:rPr sz="2400" spc="-7" baseline="-20833" dirty="0">
                          <a:latin typeface="Times New Roman"/>
                          <a:cs typeface="Times New Roman"/>
                        </a:rPr>
                        <a:t>2</a:t>
                      </a:r>
                      <a:r>
                        <a:rPr sz="2400" spc="-5" dirty="0">
                          <a:latin typeface="Times New Roman"/>
                          <a:cs typeface="Times New Roman"/>
                        </a:rPr>
                        <a:t>O</a:t>
                      </a:r>
                      <a:r>
                        <a:rPr sz="2400" spc="-10" dirty="0">
                          <a:latin typeface="Times New Roman"/>
                          <a:cs typeface="Times New Roman"/>
                        </a:rPr>
                        <a:t> </a:t>
                      </a:r>
                      <a:r>
                        <a:rPr sz="2400" dirty="0">
                          <a:latin typeface="Times New Roman"/>
                          <a:cs typeface="Times New Roman"/>
                        </a:rPr>
                        <a:t>(1)</a:t>
                      </a:r>
                      <a:endParaRPr sz="2400">
                        <a:latin typeface="Times New Roman"/>
                        <a:cs typeface="Times New Roman"/>
                      </a:endParaRPr>
                    </a:p>
                  </a:txBody>
                  <a:tcPr marL="0" marR="0" marT="26034" marB="0">
                    <a:lnL w="12700">
                      <a:solidFill>
                        <a:srgbClr val="41709C"/>
                      </a:solidFill>
                      <a:prstDash val="solid"/>
                    </a:lnL>
                  </a:tcPr>
                </a:tc>
              </a:tr>
              <a:tr h="2057816">
                <a:tc>
                  <a:txBody>
                    <a:bodyPr/>
                    <a:lstStyle/>
                    <a:p>
                      <a:pPr marL="371475">
                        <a:lnSpc>
                          <a:spcPct val="100000"/>
                        </a:lnSpc>
                        <a:spcBef>
                          <a:spcPts val="35"/>
                        </a:spcBef>
                      </a:pPr>
                      <a:r>
                        <a:rPr sz="2000" dirty="0">
                          <a:latin typeface="Times New Roman"/>
                          <a:cs typeface="Times New Roman"/>
                        </a:rPr>
                        <a:t>1</a:t>
                      </a:r>
                      <a:r>
                        <a:rPr sz="2000" spc="-25" dirty="0">
                          <a:latin typeface="Times New Roman"/>
                          <a:cs typeface="Times New Roman"/>
                        </a:rPr>
                        <a:t> </a:t>
                      </a:r>
                      <a:r>
                        <a:rPr sz="2000" spc="-5" dirty="0">
                          <a:latin typeface="Times New Roman"/>
                          <a:cs typeface="Times New Roman"/>
                        </a:rPr>
                        <a:t>моль</a:t>
                      </a:r>
                      <a:endParaRPr sz="2000">
                        <a:latin typeface="Times New Roman"/>
                        <a:cs typeface="Times New Roman"/>
                      </a:endParaRPr>
                    </a:p>
                    <a:p>
                      <a:pPr>
                        <a:lnSpc>
                          <a:spcPct val="100000"/>
                        </a:lnSpc>
                        <a:spcBef>
                          <a:spcPts val="35"/>
                        </a:spcBef>
                      </a:pPr>
                      <a:endParaRPr sz="2250">
                        <a:latin typeface="Times New Roman"/>
                        <a:cs typeface="Times New Roman"/>
                      </a:endParaRPr>
                    </a:p>
                    <a:p>
                      <a:pPr marL="434975">
                        <a:lnSpc>
                          <a:spcPct val="100000"/>
                        </a:lnSpc>
                      </a:pPr>
                      <a:r>
                        <a:rPr sz="2000" i="1" dirty="0">
                          <a:latin typeface="Times New Roman"/>
                          <a:cs typeface="Times New Roman"/>
                        </a:rPr>
                        <a:t>y</a:t>
                      </a:r>
                      <a:endParaRPr sz="2000">
                        <a:latin typeface="Times New Roman"/>
                        <a:cs typeface="Times New Roman"/>
                      </a:endParaRPr>
                    </a:p>
                    <a:p>
                      <a:pPr marL="371475">
                        <a:lnSpc>
                          <a:spcPct val="100000"/>
                        </a:lnSpc>
                        <a:spcBef>
                          <a:spcPts val="705"/>
                        </a:spcBef>
                      </a:pPr>
                      <a:r>
                        <a:rPr sz="2400" dirty="0">
                          <a:latin typeface="Times New Roman"/>
                          <a:cs typeface="Times New Roman"/>
                        </a:rPr>
                        <a:t>Li</a:t>
                      </a:r>
                      <a:r>
                        <a:rPr sz="2400" baseline="-20833" dirty="0">
                          <a:latin typeface="Times New Roman"/>
                          <a:cs typeface="Times New Roman"/>
                        </a:rPr>
                        <a:t>3</a:t>
                      </a:r>
                      <a:r>
                        <a:rPr sz="2400" dirty="0">
                          <a:latin typeface="Times New Roman"/>
                          <a:cs typeface="Times New Roman"/>
                        </a:rPr>
                        <a:t>N</a:t>
                      </a:r>
                      <a:endParaRPr sz="2400">
                        <a:latin typeface="Times New Roman"/>
                        <a:cs typeface="Times New Roman"/>
                      </a:endParaRPr>
                    </a:p>
                    <a:p>
                      <a:pPr marL="371475">
                        <a:lnSpc>
                          <a:spcPct val="100000"/>
                        </a:lnSpc>
                        <a:spcBef>
                          <a:spcPts val="735"/>
                        </a:spcBef>
                      </a:pPr>
                      <a:r>
                        <a:rPr sz="2000" dirty="0">
                          <a:latin typeface="Times New Roman"/>
                          <a:cs typeface="Times New Roman"/>
                        </a:rPr>
                        <a:t>1</a:t>
                      </a:r>
                      <a:r>
                        <a:rPr sz="2000" spc="-90" dirty="0">
                          <a:latin typeface="Times New Roman"/>
                          <a:cs typeface="Times New Roman"/>
                        </a:rPr>
                        <a:t> </a:t>
                      </a:r>
                      <a:r>
                        <a:rPr sz="2000" spc="-5" dirty="0">
                          <a:latin typeface="Times New Roman"/>
                          <a:cs typeface="Times New Roman"/>
                        </a:rPr>
                        <a:t>моль</a:t>
                      </a:r>
                      <a:endParaRPr sz="2000">
                        <a:latin typeface="Times New Roman"/>
                        <a:cs typeface="Times New Roman"/>
                      </a:endParaRPr>
                    </a:p>
                  </a:txBody>
                  <a:tcPr marL="0" marR="0" marT="4445" marB="0">
                    <a:lnL w="12700">
                      <a:solidFill>
                        <a:srgbClr val="41709C"/>
                      </a:solidFill>
                      <a:prstDash val="solid"/>
                    </a:lnL>
                    <a:lnR w="12700">
                      <a:solidFill>
                        <a:srgbClr val="41709C"/>
                      </a:solidFill>
                      <a:prstDash val="solid"/>
                    </a:lnR>
                    <a:lnB w="12700">
                      <a:solidFill>
                        <a:srgbClr val="41709C"/>
                      </a:solidFill>
                      <a:prstDash val="solid"/>
                    </a:lnB>
                  </a:tcPr>
                </a:tc>
                <a:tc>
                  <a:txBody>
                    <a:bodyPr/>
                    <a:lstStyle/>
                    <a:p>
                      <a:pPr>
                        <a:lnSpc>
                          <a:spcPct val="100000"/>
                        </a:lnSpc>
                      </a:pPr>
                      <a:endParaRPr sz="1700">
                        <a:latin typeface="Times New Roman"/>
                        <a:cs typeface="Times New Roman"/>
                      </a:endParaRPr>
                    </a:p>
                  </a:txBody>
                  <a:tcPr marL="0" marR="0" marT="0" marB="0">
                    <a:lnL w="12700">
                      <a:solidFill>
                        <a:srgbClr val="41709C"/>
                      </a:solidFill>
                      <a:prstDash val="solid"/>
                    </a:lnL>
                    <a:lnR w="12700">
                      <a:solidFill>
                        <a:srgbClr val="41709C"/>
                      </a:solidFill>
                      <a:prstDash val="solid"/>
                    </a:lnR>
                  </a:tcPr>
                </a:tc>
                <a:tc>
                  <a:txBody>
                    <a:bodyPr/>
                    <a:lstStyle/>
                    <a:p>
                      <a:pPr marL="455930">
                        <a:lnSpc>
                          <a:spcPct val="100000"/>
                        </a:lnSpc>
                        <a:spcBef>
                          <a:spcPts val="35"/>
                        </a:spcBef>
                      </a:pPr>
                      <a:r>
                        <a:rPr sz="2000" dirty="0">
                          <a:latin typeface="Times New Roman"/>
                          <a:cs typeface="Times New Roman"/>
                        </a:rPr>
                        <a:t>2</a:t>
                      </a:r>
                      <a:r>
                        <a:rPr sz="2000" spc="-25" dirty="0">
                          <a:latin typeface="Times New Roman"/>
                          <a:cs typeface="Times New Roman"/>
                        </a:rPr>
                        <a:t> </a:t>
                      </a:r>
                      <a:r>
                        <a:rPr sz="2000" spc="-5" dirty="0">
                          <a:latin typeface="Times New Roman"/>
                          <a:cs typeface="Times New Roman"/>
                        </a:rPr>
                        <a:t>моль</a:t>
                      </a:r>
                      <a:endParaRPr sz="2000">
                        <a:latin typeface="Times New Roman"/>
                        <a:cs typeface="Times New Roman"/>
                      </a:endParaRPr>
                    </a:p>
                    <a:p>
                      <a:pPr>
                        <a:lnSpc>
                          <a:spcPct val="100000"/>
                        </a:lnSpc>
                        <a:spcBef>
                          <a:spcPts val="35"/>
                        </a:spcBef>
                      </a:pPr>
                      <a:endParaRPr sz="2250">
                        <a:latin typeface="Times New Roman"/>
                        <a:cs typeface="Times New Roman"/>
                      </a:endParaRPr>
                    </a:p>
                    <a:p>
                      <a:pPr marL="489584">
                        <a:lnSpc>
                          <a:spcPct val="100000"/>
                        </a:lnSpc>
                      </a:pPr>
                      <a:r>
                        <a:rPr sz="2000" i="1" dirty="0">
                          <a:latin typeface="Times New Roman"/>
                          <a:cs typeface="Times New Roman"/>
                        </a:rPr>
                        <a:t>y</a:t>
                      </a:r>
                      <a:endParaRPr sz="2000">
                        <a:latin typeface="Times New Roman"/>
                        <a:cs typeface="Times New Roman"/>
                      </a:endParaRPr>
                    </a:p>
                    <a:p>
                      <a:pPr marL="108585">
                        <a:lnSpc>
                          <a:spcPct val="100000"/>
                        </a:lnSpc>
                        <a:spcBef>
                          <a:spcPts val="705"/>
                        </a:spcBef>
                      </a:pPr>
                      <a:r>
                        <a:rPr sz="2400" dirty="0">
                          <a:latin typeface="Times New Roman"/>
                          <a:cs typeface="Times New Roman"/>
                        </a:rPr>
                        <a:t>+</a:t>
                      </a:r>
                      <a:r>
                        <a:rPr sz="2400" spc="-100" dirty="0">
                          <a:latin typeface="Times New Roman"/>
                          <a:cs typeface="Times New Roman"/>
                        </a:rPr>
                        <a:t> </a:t>
                      </a:r>
                      <a:r>
                        <a:rPr sz="2400" spc="-5" dirty="0">
                          <a:latin typeface="Times New Roman"/>
                          <a:cs typeface="Times New Roman"/>
                        </a:rPr>
                        <a:t>4HCl</a:t>
                      </a:r>
                      <a:endParaRPr sz="2400">
                        <a:latin typeface="Times New Roman"/>
                        <a:cs typeface="Times New Roman"/>
                      </a:endParaRPr>
                    </a:p>
                    <a:p>
                      <a:pPr marL="298450">
                        <a:lnSpc>
                          <a:spcPct val="100000"/>
                        </a:lnSpc>
                        <a:spcBef>
                          <a:spcPts val="735"/>
                        </a:spcBef>
                      </a:pPr>
                      <a:r>
                        <a:rPr sz="2000" dirty="0">
                          <a:latin typeface="Times New Roman"/>
                          <a:cs typeface="Times New Roman"/>
                        </a:rPr>
                        <a:t>4</a:t>
                      </a:r>
                      <a:r>
                        <a:rPr sz="2000" spc="-90" dirty="0">
                          <a:latin typeface="Times New Roman"/>
                          <a:cs typeface="Times New Roman"/>
                        </a:rPr>
                        <a:t> </a:t>
                      </a:r>
                      <a:r>
                        <a:rPr sz="2000" spc="-5" dirty="0">
                          <a:latin typeface="Times New Roman"/>
                          <a:cs typeface="Times New Roman"/>
                        </a:rPr>
                        <a:t>моль</a:t>
                      </a:r>
                      <a:endParaRPr sz="2000">
                        <a:latin typeface="Times New Roman"/>
                        <a:cs typeface="Times New Roman"/>
                      </a:endParaRPr>
                    </a:p>
                  </a:txBody>
                  <a:tcPr marL="0" marR="0" marT="4445" marB="0">
                    <a:lnL w="12700">
                      <a:solidFill>
                        <a:srgbClr val="41709C"/>
                      </a:solidFill>
                      <a:prstDash val="solid"/>
                    </a:lnL>
                    <a:lnR w="12700">
                      <a:solidFill>
                        <a:srgbClr val="41709C"/>
                      </a:solidFill>
                      <a:prstDash val="solid"/>
                    </a:lnR>
                    <a:lnB w="12700">
                      <a:solidFill>
                        <a:srgbClr val="41709C"/>
                      </a:solidFill>
                      <a:prstDash val="solid"/>
                    </a:lnB>
                  </a:tcPr>
                </a:tc>
                <a:tc>
                  <a:txBody>
                    <a:bodyPr/>
                    <a:lstStyle/>
                    <a:p>
                      <a:pPr>
                        <a:lnSpc>
                          <a:spcPct val="100000"/>
                        </a:lnSpc>
                      </a:pPr>
                      <a:endParaRPr sz="1700">
                        <a:latin typeface="Times New Roman"/>
                        <a:cs typeface="Times New Roman"/>
                      </a:endParaRPr>
                    </a:p>
                  </a:txBody>
                  <a:tcPr marL="0" marR="0" marT="0" marB="0">
                    <a:lnL w="12700">
                      <a:solidFill>
                        <a:srgbClr val="41709C"/>
                      </a:solidFill>
                      <a:prstDash val="solid"/>
                    </a:lnL>
                    <a:lnR w="12700">
                      <a:solidFill>
                        <a:srgbClr val="41709C"/>
                      </a:solidFill>
                      <a:prstDash val="solid"/>
                    </a:lnR>
                  </a:tcPr>
                </a:tc>
                <a:tc>
                  <a:txBody>
                    <a:bodyPr/>
                    <a:lstStyle/>
                    <a:p>
                      <a:pPr marL="473075" indent="-191135">
                        <a:lnSpc>
                          <a:spcPct val="100000"/>
                        </a:lnSpc>
                        <a:spcBef>
                          <a:spcPts val="35"/>
                        </a:spcBef>
                        <a:buAutoNum type="arabicPlain" startAt="2"/>
                        <a:tabLst>
                          <a:tab pos="473709" algn="l"/>
                        </a:tabLst>
                      </a:pPr>
                      <a:r>
                        <a:rPr sz="2000" spc="-5" dirty="0">
                          <a:latin typeface="Times New Roman"/>
                          <a:cs typeface="Times New Roman"/>
                        </a:rPr>
                        <a:t>моль</a:t>
                      </a:r>
                      <a:endParaRPr sz="2000">
                        <a:latin typeface="Times New Roman"/>
                        <a:cs typeface="Times New Roman"/>
                      </a:endParaRPr>
                    </a:p>
                    <a:p>
                      <a:pPr>
                        <a:lnSpc>
                          <a:spcPct val="100000"/>
                        </a:lnSpc>
                        <a:spcBef>
                          <a:spcPts val="35"/>
                        </a:spcBef>
                        <a:buFont typeface="Times New Roman"/>
                        <a:buAutoNum type="arabicPlain" startAt="2"/>
                      </a:pPr>
                      <a:endParaRPr sz="2250">
                        <a:latin typeface="Times New Roman"/>
                        <a:cs typeface="Times New Roman"/>
                      </a:endParaRPr>
                    </a:p>
                    <a:p>
                      <a:pPr marL="417830">
                        <a:lnSpc>
                          <a:spcPct val="100000"/>
                        </a:lnSpc>
                      </a:pPr>
                      <a:r>
                        <a:rPr sz="2000" i="1" spc="5" dirty="0">
                          <a:latin typeface="Times New Roman"/>
                          <a:cs typeface="Times New Roman"/>
                        </a:rPr>
                        <a:t>3y</a:t>
                      </a:r>
                      <a:endParaRPr sz="2000">
                        <a:latin typeface="Times New Roman"/>
                        <a:cs typeface="Times New Roman"/>
                      </a:endParaRPr>
                    </a:p>
                    <a:p>
                      <a:pPr marL="36830">
                        <a:lnSpc>
                          <a:spcPct val="100000"/>
                        </a:lnSpc>
                        <a:spcBef>
                          <a:spcPts val="705"/>
                        </a:spcBef>
                      </a:pPr>
                      <a:r>
                        <a:rPr sz="2400" dirty="0">
                          <a:latin typeface="Times New Roman"/>
                          <a:cs typeface="Times New Roman"/>
                        </a:rPr>
                        <a:t>=</a:t>
                      </a:r>
                      <a:r>
                        <a:rPr sz="2400" spc="-110" dirty="0">
                          <a:latin typeface="Times New Roman"/>
                          <a:cs typeface="Times New Roman"/>
                        </a:rPr>
                        <a:t> </a:t>
                      </a:r>
                      <a:r>
                        <a:rPr sz="2400" dirty="0">
                          <a:latin typeface="Times New Roman"/>
                          <a:cs typeface="Times New Roman"/>
                        </a:rPr>
                        <a:t>3LiCl</a:t>
                      </a:r>
                      <a:endParaRPr sz="2400">
                        <a:latin typeface="Times New Roman"/>
                        <a:cs typeface="Times New Roman"/>
                      </a:endParaRPr>
                    </a:p>
                    <a:p>
                      <a:pPr marL="481965" indent="-191135">
                        <a:lnSpc>
                          <a:spcPct val="100000"/>
                        </a:lnSpc>
                        <a:spcBef>
                          <a:spcPts val="735"/>
                        </a:spcBef>
                        <a:buAutoNum type="arabicPlain" startAt="3"/>
                        <a:tabLst>
                          <a:tab pos="482600" algn="l"/>
                        </a:tabLst>
                      </a:pPr>
                      <a:r>
                        <a:rPr sz="2000" spc="-5" dirty="0">
                          <a:latin typeface="Times New Roman"/>
                          <a:cs typeface="Times New Roman"/>
                        </a:rPr>
                        <a:t>моль</a:t>
                      </a:r>
                      <a:endParaRPr sz="2000">
                        <a:latin typeface="Times New Roman"/>
                        <a:cs typeface="Times New Roman"/>
                      </a:endParaRPr>
                    </a:p>
                  </a:txBody>
                  <a:tcPr marL="0" marR="0" marT="4445" marB="0">
                    <a:lnL w="12700">
                      <a:solidFill>
                        <a:srgbClr val="41709C"/>
                      </a:solidFill>
                      <a:prstDash val="solid"/>
                    </a:lnL>
                    <a:lnR w="12700">
                      <a:solidFill>
                        <a:srgbClr val="41709C"/>
                      </a:solidFill>
                      <a:prstDash val="solid"/>
                    </a:lnR>
                    <a:lnB w="12700">
                      <a:solidFill>
                        <a:srgbClr val="41709C"/>
                      </a:solidFill>
                      <a:prstDash val="solid"/>
                    </a:lnB>
                  </a:tcPr>
                </a:tc>
                <a:tc>
                  <a:txBody>
                    <a:bodyPr/>
                    <a:lstStyle/>
                    <a:p>
                      <a:pPr>
                        <a:lnSpc>
                          <a:spcPct val="100000"/>
                        </a:lnSpc>
                      </a:pPr>
                      <a:endParaRPr sz="3000">
                        <a:latin typeface="Times New Roman"/>
                        <a:cs typeface="Times New Roman"/>
                      </a:endParaRPr>
                    </a:p>
                    <a:p>
                      <a:pPr>
                        <a:lnSpc>
                          <a:spcPct val="100000"/>
                        </a:lnSpc>
                        <a:spcBef>
                          <a:spcPts val="50"/>
                        </a:spcBef>
                      </a:pPr>
                      <a:endParaRPr sz="4050">
                        <a:latin typeface="Times New Roman"/>
                        <a:cs typeface="Times New Roman"/>
                      </a:endParaRPr>
                    </a:p>
                    <a:p>
                      <a:pPr marL="147955">
                        <a:lnSpc>
                          <a:spcPct val="100000"/>
                        </a:lnSpc>
                        <a:spcBef>
                          <a:spcPts val="5"/>
                        </a:spcBef>
                      </a:pPr>
                      <a:r>
                        <a:rPr sz="2400" dirty="0">
                          <a:latin typeface="Times New Roman"/>
                          <a:cs typeface="Times New Roman"/>
                        </a:rPr>
                        <a:t>+</a:t>
                      </a:r>
                      <a:r>
                        <a:rPr sz="2400" spc="-30" dirty="0">
                          <a:latin typeface="Times New Roman"/>
                          <a:cs typeface="Times New Roman"/>
                        </a:rPr>
                        <a:t> </a:t>
                      </a:r>
                      <a:r>
                        <a:rPr sz="2400" spc="-5" dirty="0">
                          <a:latin typeface="Times New Roman"/>
                          <a:cs typeface="Times New Roman"/>
                        </a:rPr>
                        <a:t>NH</a:t>
                      </a:r>
                      <a:r>
                        <a:rPr sz="2400" spc="-7" baseline="-20833" dirty="0">
                          <a:latin typeface="Times New Roman"/>
                          <a:cs typeface="Times New Roman"/>
                        </a:rPr>
                        <a:t>4</a:t>
                      </a:r>
                      <a:r>
                        <a:rPr sz="2400" spc="-5" dirty="0">
                          <a:latin typeface="Times New Roman"/>
                          <a:cs typeface="Times New Roman"/>
                        </a:rPr>
                        <a:t>Cl</a:t>
                      </a:r>
                      <a:r>
                        <a:rPr sz="2400" spc="-10" dirty="0">
                          <a:latin typeface="Times New Roman"/>
                          <a:cs typeface="Times New Roman"/>
                        </a:rPr>
                        <a:t> </a:t>
                      </a:r>
                      <a:r>
                        <a:rPr sz="2400" dirty="0">
                          <a:latin typeface="Times New Roman"/>
                          <a:cs typeface="Times New Roman"/>
                        </a:rPr>
                        <a:t>(2)</a:t>
                      </a:r>
                      <a:endParaRPr sz="2400">
                        <a:latin typeface="Times New Roman"/>
                        <a:cs typeface="Times New Roman"/>
                      </a:endParaRPr>
                    </a:p>
                  </a:txBody>
                  <a:tcPr marL="0" marR="0" marT="0" marB="0">
                    <a:lnL w="12700">
                      <a:solidFill>
                        <a:srgbClr val="41709C"/>
                      </a:solidFill>
                      <a:prstDash val="solid"/>
                    </a:lnL>
                  </a:tcPr>
                </a:tc>
              </a:tr>
            </a:tbl>
          </a:graphicData>
        </a:graphic>
      </p:graphicFrame>
      <p:sp>
        <p:nvSpPr>
          <p:cNvPr id="16" name="object 16"/>
          <p:cNvSpPr txBox="1"/>
          <p:nvPr/>
        </p:nvSpPr>
        <p:spPr>
          <a:xfrm>
            <a:off x="1492377" y="5589828"/>
            <a:ext cx="1400175" cy="391160"/>
          </a:xfrm>
          <a:prstGeom prst="rect">
            <a:avLst/>
          </a:prstGeom>
        </p:spPr>
        <p:txBody>
          <a:bodyPr vert="horz" wrap="square" lIns="0" tIns="12700" rIns="0" bIns="0" rtlCol="0">
            <a:spAutoFit/>
          </a:bodyPr>
          <a:lstStyle/>
          <a:p>
            <a:pPr marL="12700">
              <a:lnSpc>
                <a:spcPct val="100000"/>
              </a:lnSpc>
              <a:spcBef>
                <a:spcPts val="100"/>
              </a:spcBef>
            </a:pPr>
            <a:r>
              <a:rPr sz="2400" dirty="0">
                <a:latin typeface="Times New Roman"/>
                <a:cs typeface="Times New Roman"/>
              </a:rPr>
              <a:t>2</a:t>
            </a:r>
            <a:r>
              <a:rPr sz="2400" i="1" dirty="0">
                <a:latin typeface="Times New Roman"/>
                <a:cs typeface="Times New Roman"/>
              </a:rPr>
              <a:t>x</a:t>
            </a:r>
            <a:r>
              <a:rPr sz="2400" i="1" spc="-25" dirty="0">
                <a:latin typeface="Times New Roman"/>
                <a:cs typeface="Times New Roman"/>
              </a:rPr>
              <a:t> </a:t>
            </a:r>
            <a:r>
              <a:rPr sz="2400" dirty="0">
                <a:latin typeface="Times New Roman"/>
                <a:cs typeface="Times New Roman"/>
              </a:rPr>
              <a:t>+</a:t>
            </a:r>
            <a:r>
              <a:rPr sz="2400" spc="-35" dirty="0">
                <a:latin typeface="Times New Roman"/>
                <a:cs typeface="Times New Roman"/>
              </a:rPr>
              <a:t> </a:t>
            </a:r>
            <a:r>
              <a:rPr sz="2400" dirty="0">
                <a:latin typeface="Times New Roman"/>
                <a:cs typeface="Times New Roman"/>
              </a:rPr>
              <a:t>4</a:t>
            </a:r>
            <a:r>
              <a:rPr sz="2400" i="1" dirty="0">
                <a:latin typeface="Times New Roman"/>
                <a:cs typeface="Times New Roman"/>
              </a:rPr>
              <a:t>y</a:t>
            </a:r>
            <a:r>
              <a:rPr sz="2400" i="1" spc="-25" dirty="0">
                <a:latin typeface="Times New Roman"/>
                <a:cs typeface="Times New Roman"/>
              </a:rPr>
              <a:t> </a:t>
            </a:r>
            <a:r>
              <a:rPr sz="2400" dirty="0">
                <a:latin typeface="Times New Roman"/>
                <a:cs typeface="Times New Roman"/>
              </a:rPr>
              <a:t>=</a:t>
            </a:r>
            <a:r>
              <a:rPr sz="2400" spc="-35" dirty="0">
                <a:latin typeface="Times New Roman"/>
                <a:cs typeface="Times New Roman"/>
              </a:rPr>
              <a:t> </a:t>
            </a:r>
            <a:r>
              <a:rPr sz="2400" dirty="0">
                <a:latin typeface="Times New Roman"/>
                <a:cs typeface="Times New Roman"/>
              </a:rPr>
              <a:t>2</a:t>
            </a:r>
            <a:endParaRPr sz="2400">
              <a:latin typeface="Times New Roman"/>
              <a:cs typeface="Times New Roman"/>
            </a:endParaRPr>
          </a:p>
        </p:txBody>
      </p:sp>
      <p:sp>
        <p:nvSpPr>
          <p:cNvPr id="17" name="object 17"/>
          <p:cNvSpPr txBox="1"/>
          <p:nvPr/>
        </p:nvSpPr>
        <p:spPr>
          <a:xfrm>
            <a:off x="1367408" y="7112"/>
            <a:ext cx="9457690" cy="1000760"/>
          </a:xfrm>
          <a:prstGeom prst="rect">
            <a:avLst/>
          </a:prstGeom>
        </p:spPr>
        <p:txBody>
          <a:bodyPr vert="horz" wrap="square" lIns="0" tIns="12065" rIns="0" bIns="0" rtlCol="0">
            <a:spAutoFit/>
          </a:bodyPr>
          <a:lstStyle/>
          <a:p>
            <a:pPr marL="12700" marR="5080">
              <a:lnSpc>
                <a:spcPct val="100000"/>
              </a:lnSpc>
              <a:spcBef>
                <a:spcPts val="95"/>
              </a:spcBef>
            </a:pPr>
            <a:r>
              <a:rPr sz="1600" b="1" spc="-5" dirty="0">
                <a:latin typeface="Calibri"/>
                <a:cs typeface="Calibri"/>
              </a:rPr>
              <a:t>Пример</a:t>
            </a:r>
            <a:r>
              <a:rPr sz="1600" b="1" spc="50" dirty="0">
                <a:latin typeface="Calibri"/>
                <a:cs typeface="Calibri"/>
              </a:rPr>
              <a:t> </a:t>
            </a:r>
            <a:r>
              <a:rPr sz="1600" b="1" spc="-5" dirty="0">
                <a:latin typeface="Calibri"/>
                <a:cs typeface="Calibri"/>
              </a:rPr>
              <a:t>7.</a:t>
            </a:r>
            <a:r>
              <a:rPr sz="1600" b="1" spc="40" dirty="0">
                <a:latin typeface="Calibri"/>
                <a:cs typeface="Calibri"/>
              </a:rPr>
              <a:t> </a:t>
            </a:r>
            <a:r>
              <a:rPr sz="1600" spc="-10" dirty="0">
                <a:latin typeface="Calibri"/>
                <a:cs typeface="Calibri"/>
              </a:rPr>
              <a:t>Смесь</a:t>
            </a:r>
            <a:r>
              <a:rPr sz="1600" spc="50" dirty="0">
                <a:latin typeface="Calibri"/>
                <a:cs typeface="Calibri"/>
              </a:rPr>
              <a:t> </a:t>
            </a:r>
            <a:r>
              <a:rPr sz="1600" spc="-10" dirty="0">
                <a:latin typeface="Calibri"/>
                <a:cs typeface="Calibri"/>
              </a:rPr>
              <a:t>оксида</a:t>
            </a:r>
            <a:r>
              <a:rPr sz="1600" spc="35" dirty="0">
                <a:latin typeface="Calibri"/>
                <a:cs typeface="Calibri"/>
              </a:rPr>
              <a:t> </a:t>
            </a:r>
            <a:r>
              <a:rPr sz="1600" spc="-5" dirty="0">
                <a:latin typeface="Calibri"/>
                <a:cs typeface="Calibri"/>
              </a:rPr>
              <a:t>лития</a:t>
            </a:r>
            <a:r>
              <a:rPr sz="1600" spc="40" dirty="0">
                <a:latin typeface="Calibri"/>
                <a:cs typeface="Calibri"/>
              </a:rPr>
              <a:t> </a:t>
            </a:r>
            <a:r>
              <a:rPr sz="1600" spc="-5" dirty="0">
                <a:latin typeface="Calibri"/>
                <a:cs typeface="Calibri"/>
              </a:rPr>
              <a:t>и</a:t>
            </a:r>
            <a:r>
              <a:rPr sz="1600" spc="40" dirty="0">
                <a:latin typeface="Calibri"/>
                <a:cs typeface="Calibri"/>
              </a:rPr>
              <a:t> </a:t>
            </a:r>
            <a:r>
              <a:rPr sz="1600" spc="-5" dirty="0">
                <a:latin typeface="Calibri"/>
                <a:cs typeface="Calibri"/>
              </a:rPr>
              <a:t>нитрида</a:t>
            </a:r>
            <a:r>
              <a:rPr sz="1600" spc="25" dirty="0">
                <a:latin typeface="Calibri"/>
                <a:cs typeface="Calibri"/>
              </a:rPr>
              <a:t> </a:t>
            </a:r>
            <a:r>
              <a:rPr sz="1600" spc="-5" dirty="0">
                <a:latin typeface="Calibri"/>
                <a:cs typeface="Calibri"/>
              </a:rPr>
              <a:t>лития</a:t>
            </a:r>
            <a:r>
              <a:rPr sz="1600" spc="50" dirty="0">
                <a:latin typeface="Calibri"/>
                <a:cs typeface="Calibri"/>
              </a:rPr>
              <a:t> </a:t>
            </a:r>
            <a:r>
              <a:rPr sz="1600" spc="-5" dirty="0">
                <a:latin typeface="Calibri"/>
                <a:cs typeface="Calibri"/>
              </a:rPr>
              <a:t>с</a:t>
            </a:r>
            <a:r>
              <a:rPr sz="1600" spc="35" dirty="0">
                <a:latin typeface="Calibri"/>
                <a:cs typeface="Calibri"/>
              </a:rPr>
              <a:t> </a:t>
            </a:r>
            <a:r>
              <a:rPr sz="1600" spc="-10" dirty="0">
                <a:latin typeface="Calibri"/>
                <a:cs typeface="Calibri"/>
              </a:rPr>
              <a:t>массовой</a:t>
            </a:r>
            <a:r>
              <a:rPr sz="1600" spc="60" dirty="0">
                <a:latin typeface="Calibri"/>
                <a:cs typeface="Calibri"/>
              </a:rPr>
              <a:t> </a:t>
            </a:r>
            <a:r>
              <a:rPr sz="1600" spc="-15" dirty="0">
                <a:latin typeface="Calibri"/>
                <a:cs typeface="Calibri"/>
              </a:rPr>
              <a:t>долей</a:t>
            </a:r>
            <a:r>
              <a:rPr sz="1600" spc="45" dirty="0">
                <a:latin typeface="Calibri"/>
                <a:cs typeface="Calibri"/>
              </a:rPr>
              <a:t> </a:t>
            </a:r>
            <a:r>
              <a:rPr sz="1600" spc="-5" dirty="0">
                <a:latin typeface="Calibri"/>
                <a:cs typeface="Calibri"/>
              </a:rPr>
              <a:t>атомов</a:t>
            </a:r>
            <a:r>
              <a:rPr sz="1600" spc="45" dirty="0">
                <a:latin typeface="Calibri"/>
                <a:cs typeface="Calibri"/>
              </a:rPr>
              <a:t> </a:t>
            </a:r>
            <a:r>
              <a:rPr sz="1600" spc="-5" dirty="0">
                <a:latin typeface="Calibri"/>
                <a:cs typeface="Calibri"/>
              </a:rPr>
              <a:t>лития</a:t>
            </a:r>
            <a:r>
              <a:rPr sz="1600" spc="35" dirty="0">
                <a:latin typeface="Calibri"/>
                <a:cs typeface="Calibri"/>
              </a:rPr>
              <a:t> </a:t>
            </a:r>
            <a:r>
              <a:rPr sz="1600" spc="-10" dirty="0">
                <a:latin typeface="Calibri"/>
                <a:cs typeface="Calibri"/>
              </a:rPr>
              <a:t>56%,</a:t>
            </a:r>
            <a:r>
              <a:rPr sz="1600" spc="65" dirty="0">
                <a:latin typeface="Calibri"/>
                <a:cs typeface="Calibri"/>
              </a:rPr>
              <a:t> </a:t>
            </a:r>
            <a:r>
              <a:rPr sz="1600" spc="-5" dirty="0">
                <a:latin typeface="Calibri"/>
                <a:cs typeface="Calibri"/>
              </a:rPr>
              <a:t>растворили</a:t>
            </a:r>
            <a:r>
              <a:rPr sz="1600" spc="25" dirty="0">
                <a:latin typeface="Calibri"/>
                <a:cs typeface="Calibri"/>
              </a:rPr>
              <a:t> </a:t>
            </a:r>
            <a:r>
              <a:rPr sz="1600" spc="-5" dirty="0">
                <a:latin typeface="Calibri"/>
                <a:cs typeface="Calibri"/>
              </a:rPr>
              <a:t>в</a:t>
            </a:r>
            <a:r>
              <a:rPr sz="1600" spc="35" dirty="0">
                <a:latin typeface="Calibri"/>
                <a:cs typeface="Calibri"/>
              </a:rPr>
              <a:t> </a:t>
            </a:r>
            <a:r>
              <a:rPr sz="1600" spc="-10" dirty="0">
                <a:latin typeface="Calibri"/>
                <a:cs typeface="Calibri"/>
              </a:rPr>
              <a:t>365</a:t>
            </a:r>
            <a:r>
              <a:rPr sz="1600" spc="55" dirty="0">
                <a:latin typeface="Calibri"/>
                <a:cs typeface="Calibri"/>
              </a:rPr>
              <a:t> </a:t>
            </a:r>
            <a:r>
              <a:rPr sz="1600" spc="-5" dirty="0">
                <a:latin typeface="Calibri"/>
                <a:cs typeface="Calibri"/>
              </a:rPr>
              <a:t>г </a:t>
            </a:r>
            <a:r>
              <a:rPr sz="1600" dirty="0">
                <a:latin typeface="Calibri"/>
                <a:cs typeface="Calibri"/>
              </a:rPr>
              <a:t> </a:t>
            </a:r>
            <a:r>
              <a:rPr sz="1600" spc="-10" dirty="0">
                <a:latin typeface="Calibri"/>
                <a:cs typeface="Calibri"/>
              </a:rPr>
              <a:t>20%</a:t>
            </a:r>
            <a:r>
              <a:rPr sz="1600" spc="25" dirty="0">
                <a:latin typeface="Calibri"/>
                <a:cs typeface="Calibri"/>
              </a:rPr>
              <a:t> </a:t>
            </a:r>
            <a:r>
              <a:rPr sz="1600" spc="-10" dirty="0">
                <a:latin typeface="Calibri"/>
                <a:cs typeface="Calibri"/>
              </a:rPr>
              <a:t>соляной</a:t>
            </a:r>
            <a:r>
              <a:rPr sz="1600" spc="25" dirty="0">
                <a:latin typeface="Calibri"/>
                <a:cs typeface="Calibri"/>
              </a:rPr>
              <a:t> </a:t>
            </a:r>
            <a:r>
              <a:rPr sz="1600" spc="-5" dirty="0">
                <a:latin typeface="Calibri"/>
                <a:cs typeface="Calibri"/>
              </a:rPr>
              <a:t>кислоты,</a:t>
            </a:r>
            <a:r>
              <a:rPr sz="1600" spc="10" dirty="0">
                <a:latin typeface="Calibri"/>
                <a:cs typeface="Calibri"/>
              </a:rPr>
              <a:t> </a:t>
            </a:r>
            <a:r>
              <a:rPr sz="1600" spc="-10" dirty="0">
                <a:latin typeface="Calibri"/>
                <a:cs typeface="Calibri"/>
              </a:rPr>
              <a:t>причём</a:t>
            </a:r>
            <a:r>
              <a:rPr sz="1600" spc="35" dirty="0">
                <a:latin typeface="Calibri"/>
                <a:cs typeface="Calibri"/>
              </a:rPr>
              <a:t> </a:t>
            </a:r>
            <a:r>
              <a:rPr sz="1600" spc="-5" dirty="0">
                <a:latin typeface="Calibri"/>
                <a:cs typeface="Calibri"/>
              </a:rPr>
              <a:t>все</a:t>
            </a:r>
            <a:r>
              <a:rPr sz="1600" spc="15" dirty="0">
                <a:latin typeface="Calibri"/>
                <a:cs typeface="Calibri"/>
              </a:rPr>
              <a:t> </a:t>
            </a:r>
            <a:r>
              <a:rPr sz="1600" spc="-5" dirty="0">
                <a:latin typeface="Calibri"/>
                <a:cs typeface="Calibri"/>
              </a:rPr>
              <a:t>вещества</a:t>
            </a:r>
            <a:r>
              <a:rPr sz="1600" spc="10" dirty="0">
                <a:latin typeface="Calibri"/>
                <a:cs typeface="Calibri"/>
              </a:rPr>
              <a:t> </a:t>
            </a:r>
            <a:r>
              <a:rPr sz="1600" spc="-10" dirty="0">
                <a:latin typeface="Calibri"/>
                <a:cs typeface="Calibri"/>
              </a:rPr>
              <a:t>полностью</a:t>
            </a:r>
            <a:r>
              <a:rPr sz="1600" spc="25" dirty="0">
                <a:latin typeface="Calibri"/>
                <a:cs typeface="Calibri"/>
              </a:rPr>
              <a:t> </a:t>
            </a:r>
            <a:r>
              <a:rPr sz="1600" spc="-5" dirty="0">
                <a:latin typeface="Calibri"/>
                <a:cs typeface="Calibri"/>
              </a:rPr>
              <a:t>прореагировали.</a:t>
            </a:r>
            <a:r>
              <a:rPr sz="1600" spc="5" dirty="0">
                <a:latin typeface="Calibri"/>
                <a:cs typeface="Calibri"/>
              </a:rPr>
              <a:t> </a:t>
            </a:r>
            <a:r>
              <a:rPr sz="1600" spc="-10" dirty="0">
                <a:latin typeface="Calibri"/>
                <a:cs typeface="Calibri"/>
              </a:rPr>
              <a:t>Затем</a:t>
            </a:r>
            <a:r>
              <a:rPr sz="1600" spc="30" dirty="0">
                <a:latin typeface="Calibri"/>
                <a:cs typeface="Calibri"/>
              </a:rPr>
              <a:t> </a:t>
            </a:r>
            <a:r>
              <a:rPr sz="1600" spc="-5" dirty="0">
                <a:latin typeface="Calibri"/>
                <a:cs typeface="Calibri"/>
              </a:rPr>
              <a:t>к </a:t>
            </a:r>
            <a:r>
              <a:rPr sz="1600" spc="-10" dirty="0">
                <a:latin typeface="Calibri"/>
                <a:cs typeface="Calibri"/>
              </a:rPr>
              <a:t>образовавшемуся</a:t>
            </a:r>
            <a:r>
              <a:rPr sz="1600" spc="45" dirty="0">
                <a:latin typeface="Calibri"/>
                <a:cs typeface="Calibri"/>
              </a:rPr>
              <a:t> </a:t>
            </a:r>
            <a:r>
              <a:rPr sz="1600" spc="-5" dirty="0">
                <a:latin typeface="Calibri"/>
                <a:cs typeface="Calibri"/>
              </a:rPr>
              <a:t>раствору </a:t>
            </a:r>
            <a:r>
              <a:rPr sz="1600" spc="-345" dirty="0">
                <a:latin typeface="Calibri"/>
                <a:cs typeface="Calibri"/>
              </a:rPr>
              <a:t> </a:t>
            </a:r>
            <a:r>
              <a:rPr sz="1600" spc="-10" dirty="0">
                <a:latin typeface="Calibri"/>
                <a:cs typeface="Calibri"/>
              </a:rPr>
              <a:t>добавили 410</a:t>
            </a:r>
            <a:r>
              <a:rPr sz="1600" spc="20" dirty="0">
                <a:latin typeface="Calibri"/>
                <a:cs typeface="Calibri"/>
              </a:rPr>
              <a:t> </a:t>
            </a:r>
            <a:r>
              <a:rPr sz="1600" spc="-5" dirty="0">
                <a:latin typeface="Calibri"/>
                <a:cs typeface="Calibri"/>
              </a:rPr>
              <a:t>г </a:t>
            </a:r>
            <a:r>
              <a:rPr sz="1600" spc="-10" dirty="0">
                <a:latin typeface="Calibri"/>
                <a:cs typeface="Calibri"/>
              </a:rPr>
              <a:t>20%</a:t>
            </a:r>
            <a:r>
              <a:rPr sz="1600" spc="35" dirty="0">
                <a:latin typeface="Calibri"/>
                <a:cs typeface="Calibri"/>
              </a:rPr>
              <a:t> </a:t>
            </a:r>
            <a:r>
              <a:rPr sz="1600" spc="-5" dirty="0">
                <a:latin typeface="Calibri"/>
                <a:cs typeface="Calibri"/>
              </a:rPr>
              <a:t>раствора</a:t>
            </a:r>
            <a:r>
              <a:rPr sz="1600" dirty="0">
                <a:latin typeface="Calibri"/>
                <a:cs typeface="Calibri"/>
              </a:rPr>
              <a:t> </a:t>
            </a:r>
            <a:r>
              <a:rPr sz="1600" spc="-5" dirty="0">
                <a:latin typeface="Calibri"/>
                <a:cs typeface="Calibri"/>
              </a:rPr>
              <a:t>фосфата натрия. Найдите</a:t>
            </a:r>
            <a:r>
              <a:rPr sz="1600" spc="5" dirty="0">
                <a:latin typeface="Calibri"/>
                <a:cs typeface="Calibri"/>
              </a:rPr>
              <a:t> </a:t>
            </a:r>
            <a:r>
              <a:rPr sz="1600" spc="-10" dirty="0">
                <a:latin typeface="Calibri"/>
                <a:cs typeface="Calibri"/>
              </a:rPr>
              <a:t>массовую</a:t>
            </a:r>
            <a:r>
              <a:rPr sz="1600" spc="30" dirty="0">
                <a:latin typeface="Calibri"/>
                <a:cs typeface="Calibri"/>
              </a:rPr>
              <a:t> </a:t>
            </a:r>
            <a:r>
              <a:rPr sz="1600" spc="-15" dirty="0">
                <a:latin typeface="Calibri"/>
                <a:cs typeface="Calibri"/>
              </a:rPr>
              <a:t>долю</a:t>
            </a:r>
            <a:r>
              <a:rPr sz="1600" spc="-10" dirty="0">
                <a:latin typeface="Calibri"/>
                <a:cs typeface="Calibri"/>
              </a:rPr>
              <a:t> хлорида</a:t>
            </a:r>
            <a:r>
              <a:rPr sz="1600" dirty="0">
                <a:latin typeface="Calibri"/>
                <a:cs typeface="Calibri"/>
              </a:rPr>
              <a:t> </a:t>
            </a:r>
            <a:r>
              <a:rPr sz="1600" spc="-5" dirty="0">
                <a:latin typeface="Calibri"/>
                <a:cs typeface="Calibri"/>
              </a:rPr>
              <a:t>натрия</a:t>
            </a:r>
            <a:r>
              <a:rPr sz="1600" spc="-15" dirty="0">
                <a:latin typeface="Calibri"/>
                <a:cs typeface="Calibri"/>
              </a:rPr>
              <a:t> </a:t>
            </a:r>
            <a:r>
              <a:rPr sz="1600" spc="-5" dirty="0">
                <a:latin typeface="Calibri"/>
                <a:cs typeface="Calibri"/>
              </a:rPr>
              <a:t>в</a:t>
            </a:r>
            <a:r>
              <a:rPr sz="1600" dirty="0">
                <a:latin typeface="Calibri"/>
                <a:cs typeface="Calibri"/>
              </a:rPr>
              <a:t> </a:t>
            </a:r>
            <a:r>
              <a:rPr sz="1600" spc="-10" dirty="0">
                <a:latin typeface="Calibri"/>
                <a:cs typeface="Calibri"/>
              </a:rPr>
              <a:t>конечном</a:t>
            </a:r>
            <a:endParaRPr sz="1600">
              <a:latin typeface="Calibri"/>
              <a:cs typeface="Calibri"/>
            </a:endParaRPr>
          </a:p>
          <a:p>
            <a:pPr marL="12700">
              <a:lnSpc>
                <a:spcPct val="100000"/>
              </a:lnSpc>
            </a:pPr>
            <a:r>
              <a:rPr sz="1600" spc="-5" dirty="0">
                <a:latin typeface="Calibri"/>
                <a:cs typeface="Calibri"/>
              </a:rPr>
              <a:t>растворе.</a:t>
            </a:r>
            <a:endParaRPr sz="1600">
              <a:latin typeface="Calibri"/>
              <a:cs typeface="Calibri"/>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235151" y="2166620"/>
            <a:ext cx="5891530" cy="391160"/>
          </a:xfrm>
          <a:prstGeom prst="rect">
            <a:avLst/>
          </a:prstGeom>
        </p:spPr>
        <p:txBody>
          <a:bodyPr vert="horz" wrap="square" lIns="0" tIns="12700" rIns="0" bIns="0" rtlCol="0">
            <a:spAutoFit/>
          </a:bodyPr>
          <a:lstStyle/>
          <a:p>
            <a:pPr marL="12700">
              <a:lnSpc>
                <a:spcPct val="100000"/>
              </a:lnSpc>
              <a:spcBef>
                <a:spcPts val="100"/>
              </a:spcBef>
            </a:pPr>
            <a:r>
              <a:rPr sz="2400" dirty="0">
                <a:latin typeface="Times New Roman"/>
                <a:cs typeface="Times New Roman"/>
              </a:rPr>
              <a:t>4)</a:t>
            </a:r>
            <a:r>
              <a:rPr sz="2400" spc="-10" dirty="0">
                <a:latin typeface="Times New Roman"/>
                <a:cs typeface="Times New Roman"/>
              </a:rPr>
              <a:t> </a:t>
            </a:r>
            <a:r>
              <a:rPr sz="2400" dirty="0">
                <a:latin typeface="Times New Roman"/>
                <a:cs typeface="Times New Roman"/>
              </a:rPr>
              <a:t>Составляем и</a:t>
            </a:r>
            <a:r>
              <a:rPr sz="2400" spc="-20" dirty="0">
                <a:latin typeface="Times New Roman"/>
                <a:cs typeface="Times New Roman"/>
              </a:rPr>
              <a:t> </a:t>
            </a:r>
            <a:r>
              <a:rPr sz="2400" dirty="0">
                <a:latin typeface="Times New Roman"/>
                <a:cs typeface="Times New Roman"/>
              </a:rPr>
              <a:t>решаем</a:t>
            </a:r>
            <a:r>
              <a:rPr sz="2400" spc="-15" dirty="0">
                <a:latin typeface="Times New Roman"/>
                <a:cs typeface="Times New Roman"/>
              </a:rPr>
              <a:t> </a:t>
            </a:r>
            <a:r>
              <a:rPr sz="2400" dirty="0">
                <a:latin typeface="Times New Roman"/>
                <a:cs typeface="Times New Roman"/>
              </a:rPr>
              <a:t>системы</a:t>
            </a:r>
            <a:r>
              <a:rPr sz="2400" spc="-15" dirty="0">
                <a:latin typeface="Times New Roman"/>
                <a:cs typeface="Times New Roman"/>
              </a:rPr>
              <a:t> </a:t>
            </a:r>
            <a:r>
              <a:rPr sz="2400" dirty="0">
                <a:latin typeface="Times New Roman"/>
                <a:cs typeface="Times New Roman"/>
              </a:rPr>
              <a:t>уравнений.</a:t>
            </a:r>
            <a:endParaRPr sz="2400">
              <a:latin typeface="Times New Roman"/>
              <a:cs typeface="Times New Roman"/>
            </a:endParaRPr>
          </a:p>
        </p:txBody>
      </p:sp>
      <p:grpSp>
        <p:nvGrpSpPr>
          <p:cNvPr id="3" name="object 3"/>
          <p:cNvGrpSpPr/>
          <p:nvPr/>
        </p:nvGrpSpPr>
        <p:grpSpPr>
          <a:xfrm>
            <a:off x="6607682" y="1392047"/>
            <a:ext cx="417195" cy="419100"/>
            <a:chOff x="6607682" y="1392047"/>
            <a:chExt cx="417195" cy="419100"/>
          </a:xfrm>
        </p:grpSpPr>
        <p:sp>
          <p:nvSpPr>
            <p:cNvPr id="4" name="object 4"/>
            <p:cNvSpPr/>
            <p:nvPr/>
          </p:nvSpPr>
          <p:spPr>
            <a:xfrm>
              <a:off x="6614032" y="1398397"/>
              <a:ext cx="404495" cy="406400"/>
            </a:xfrm>
            <a:custGeom>
              <a:avLst/>
              <a:gdLst/>
              <a:ahLst/>
              <a:cxnLst/>
              <a:rect l="l" t="t" r="r" b="b"/>
              <a:pathLst>
                <a:path w="404495" h="406400">
                  <a:moveTo>
                    <a:pt x="201930" y="0"/>
                  </a:moveTo>
                  <a:lnTo>
                    <a:pt x="155634" y="5363"/>
                  </a:lnTo>
                  <a:lnTo>
                    <a:pt x="113133" y="20639"/>
                  </a:lnTo>
                  <a:lnTo>
                    <a:pt x="75640" y="44606"/>
                  </a:lnTo>
                  <a:lnTo>
                    <a:pt x="44367" y="76043"/>
                  </a:lnTo>
                  <a:lnTo>
                    <a:pt x="20527" y="113726"/>
                  </a:lnTo>
                  <a:lnTo>
                    <a:pt x="5334" y="156434"/>
                  </a:lnTo>
                  <a:lnTo>
                    <a:pt x="0" y="202946"/>
                  </a:lnTo>
                  <a:lnTo>
                    <a:pt x="5333" y="249504"/>
                  </a:lnTo>
                  <a:lnTo>
                    <a:pt x="20527" y="292246"/>
                  </a:lnTo>
                  <a:lnTo>
                    <a:pt x="44367" y="329952"/>
                  </a:lnTo>
                  <a:lnTo>
                    <a:pt x="75640" y="361402"/>
                  </a:lnTo>
                  <a:lnTo>
                    <a:pt x="113133" y="385376"/>
                  </a:lnTo>
                  <a:lnTo>
                    <a:pt x="155634" y="400655"/>
                  </a:lnTo>
                  <a:lnTo>
                    <a:pt x="201930" y="406019"/>
                  </a:lnTo>
                  <a:lnTo>
                    <a:pt x="248272" y="400655"/>
                  </a:lnTo>
                  <a:lnTo>
                    <a:pt x="290807" y="385376"/>
                  </a:lnTo>
                  <a:lnTo>
                    <a:pt x="328323" y="361402"/>
                  </a:lnTo>
                  <a:lnTo>
                    <a:pt x="359609" y="329952"/>
                  </a:lnTo>
                  <a:lnTo>
                    <a:pt x="383456" y="292246"/>
                  </a:lnTo>
                  <a:lnTo>
                    <a:pt x="398652" y="249504"/>
                  </a:lnTo>
                  <a:lnTo>
                    <a:pt x="403987" y="202946"/>
                  </a:lnTo>
                  <a:lnTo>
                    <a:pt x="398652" y="156434"/>
                  </a:lnTo>
                  <a:lnTo>
                    <a:pt x="383456" y="113726"/>
                  </a:lnTo>
                  <a:lnTo>
                    <a:pt x="359609" y="76043"/>
                  </a:lnTo>
                  <a:lnTo>
                    <a:pt x="328323" y="44606"/>
                  </a:lnTo>
                  <a:lnTo>
                    <a:pt x="290807" y="20639"/>
                  </a:lnTo>
                  <a:lnTo>
                    <a:pt x="248272" y="5363"/>
                  </a:lnTo>
                  <a:lnTo>
                    <a:pt x="201930" y="0"/>
                  </a:lnTo>
                  <a:close/>
                </a:path>
              </a:pathLst>
            </a:custGeom>
            <a:solidFill>
              <a:srgbClr val="5B9BD4"/>
            </a:solidFill>
          </p:spPr>
          <p:txBody>
            <a:bodyPr wrap="square" lIns="0" tIns="0" rIns="0" bIns="0" rtlCol="0"/>
            <a:lstStyle/>
            <a:p>
              <a:endParaRPr/>
            </a:p>
          </p:txBody>
        </p:sp>
        <p:sp>
          <p:nvSpPr>
            <p:cNvPr id="5" name="object 5"/>
            <p:cNvSpPr/>
            <p:nvPr/>
          </p:nvSpPr>
          <p:spPr>
            <a:xfrm>
              <a:off x="6614032" y="1398397"/>
              <a:ext cx="404495" cy="406400"/>
            </a:xfrm>
            <a:custGeom>
              <a:avLst/>
              <a:gdLst/>
              <a:ahLst/>
              <a:cxnLst/>
              <a:rect l="l" t="t" r="r" b="b"/>
              <a:pathLst>
                <a:path w="404495" h="406400">
                  <a:moveTo>
                    <a:pt x="0" y="202946"/>
                  </a:moveTo>
                  <a:lnTo>
                    <a:pt x="5334" y="156434"/>
                  </a:lnTo>
                  <a:lnTo>
                    <a:pt x="20527" y="113726"/>
                  </a:lnTo>
                  <a:lnTo>
                    <a:pt x="44367" y="76043"/>
                  </a:lnTo>
                  <a:lnTo>
                    <a:pt x="75640" y="44606"/>
                  </a:lnTo>
                  <a:lnTo>
                    <a:pt x="113133" y="20639"/>
                  </a:lnTo>
                  <a:lnTo>
                    <a:pt x="155634" y="5363"/>
                  </a:lnTo>
                  <a:lnTo>
                    <a:pt x="201930" y="0"/>
                  </a:lnTo>
                  <a:lnTo>
                    <a:pt x="248272" y="5363"/>
                  </a:lnTo>
                  <a:lnTo>
                    <a:pt x="290807" y="20639"/>
                  </a:lnTo>
                  <a:lnTo>
                    <a:pt x="328323" y="44606"/>
                  </a:lnTo>
                  <a:lnTo>
                    <a:pt x="359609" y="76043"/>
                  </a:lnTo>
                  <a:lnTo>
                    <a:pt x="383456" y="113726"/>
                  </a:lnTo>
                  <a:lnTo>
                    <a:pt x="398652" y="156434"/>
                  </a:lnTo>
                  <a:lnTo>
                    <a:pt x="403987" y="202946"/>
                  </a:lnTo>
                  <a:lnTo>
                    <a:pt x="398652" y="249504"/>
                  </a:lnTo>
                  <a:lnTo>
                    <a:pt x="383456" y="292246"/>
                  </a:lnTo>
                  <a:lnTo>
                    <a:pt x="359609" y="329952"/>
                  </a:lnTo>
                  <a:lnTo>
                    <a:pt x="328323" y="361402"/>
                  </a:lnTo>
                  <a:lnTo>
                    <a:pt x="290807" y="385376"/>
                  </a:lnTo>
                  <a:lnTo>
                    <a:pt x="248272" y="400655"/>
                  </a:lnTo>
                  <a:lnTo>
                    <a:pt x="201930" y="406019"/>
                  </a:lnTo>
                  <a:lnTo>
                    <a:pt x="155634" y="400655"/>
                  </a:lnTo>
                  <a:lnTo>
                    <a:pt x="113133" y="385376"/>
                  </a:lnTo>
                  <a:lnTo>
                    <a:pt x="75640" y="361402"/>
                  </a:lnTo>
                  <a:lnTo>
                    <a:pt x="44367" y="329952"/>
                  </a:lnTo>
                  <a:lnTo>
                    <a:pt x="20527" y="292246"/>
                  </a:lnTo>
                  <a:lnTo>
                    <a:pt x="5333" y="249504"/>
                  </a:lnTo>
                  <a:lnTo>
                    <a:pt x="0" y="202946"/>
                  </a:lnTo>
                  <a:close/>
                </a:path>
              </a:pathLst>
            </a:custGeom>
            <a:ln w="12700">
              <a:solidFill>
                <a:srgbClr val="41709C"/>
              </a:solidFill>
            </a:ln>
          </p:spPr>
          <p:txBody>
            <a:bodyPr wrap="square" lIns="0" tIns="0" rIns="0" bIns="0" rtlCol="0"/>
            <a:lstStyle/>
            <a:p>
              <a:endParaRPr/>
            </a:p>
          </p:txBody>
        </p:sp>
      </p:grpSp>
      <p:sp>
        <p:nvSpPr>
          <p:cNvPr id="6" name="object 6"/>
          <p:cNvSpPr txBox="1"/>
          <p:nvPr/>
        </p:nvSpPr>
        <p:spPr>
          <a:xfrm>
            <a:off x="6727825" y="1429003"/>
            <a:ext cx="4730115" cy="843915"/>
          </a:xfrm>
          <a:prstGeom prst="rect">
            <a:avLst/>
          </a:prstGeom>
        </p:spPr>
        <p:txBody>
          <a:bodyPr vert="horz" wrap="square" lIns="0" tIns="26034" rIns="0" bIns="0" rtlCol="0">
            <a:spAutoFit/>
          </a:bodyPr>
          <a:lstStyle/>
          <a:p>
            <a:pPr marL="415925" marR="43180" indent="-378460">
              <a:lnSpc>
                <a:spcPts val="2120"/>
              </a:lnSpc>
              <a:spcBef>
                <a:spcPts val="204"/>
              </a:spcBef>
              <a:tabLst>
                <a:tab pos="415925" algn="l"/>
              </a:tabLst>
            </a:pPr>
            <a:r>
              <a:rPr sz="1600" dirty="0">
                <a:solidFill>
                  <a:srgbClr val="FFFFFF"/>
                </a:solidFill>
                <a:latin typeface="Calibri"/>
                <a:cs typeface="Calibri"/>
              </a:rPr>
              <a:t>II	</a:t>
            </a:r>
            <a:r>
              <a:rPr sz="2700" baseline="1543" dirty="0">
                <a:latin typeface="Times New Roman"/>
                <a:cs typeface="Times New Roman"/>
              </a:rPr>
              <a:t>3LiCl</a:t>
            </a:r>
            <a:r>
              <a:rPr sz="1800" baseline="-18518" dirty="0">
                <a:latin typeface="Times New Roman"/>
                <a:cs typeface="Times New Roman"/>
              </a:rPr>
              <a:t>(1) </a:t>
            </a:r>
            <a:r>
              <a:rPr sz="2700" baseline="1543" dirty="0">
                <a:latin typeface="Times New Roman"/>
                <a:cs typeface="Times New Roman"/>
              </a:rPr>
              <a:t>+ </a:t>
            </a:r>
            <a:r>
              <a:rPr sz="2700" spc="-7" baseline="1543" dirty="0">
                <a:latin typeface="Times New Roman"/>
                <a:cs typeface="Times New Roman"/>
              </a:rPr>
              <a:t>Na</a:t>
            </a:r>
            <a:r>
              <a:rPr sz="1800" spc="-7" baseline="-18518" dirty="0">
                <a:latin typeface="Times New Roman"/>
                <a:cs typeface="Times New Roman"/>
              </a:rPr>
              <a:t>3</a:t>
            </a:r>
            <a:r>
              <a:rPr sz="2700" spc="-7" baseline="1543" dirty="0">
                <a:latin typeface="Times New Roman"/>
                <a:cs typeface="Times New Roman"/>
              </a:rPr>
              <a:t>PO</a:t>
            </a:r>
            <a:r>
              <a:rPr sz="1800" spc="-7" baseline="-18518" dirty="0">
                <a:latin typeface="Times New Roman"/>
                <a:cs typeface="Times New Roman"/>
              </a:rPr>
              <a:t>4</a:t>
            </a:r>
            <a:r>
              <a:rPr sz="1800" baseline="-18518" dirty="0">
                <a:latin typeface="Times New Roman"/>
                <a:cs typeface="Times New Roman"/>
              </a:rPr>
              <a:t> </a:t>
            </a:r>
            <a:r>
              <a:rPr sz="2700" baseline="1543" dirty="0">
                <a:latin typeface="Times New Roman"/>
                <a:cs typeface="Times New Roman"/>
              </a:rPr>
              <a:t>= </a:t>
            </a:r>
            <a:r>
              <a:rPr sz="2700" spc="-7" baseline="1543" dirty="0">
                <a:latin typeface="Times New Roman"/>
                <a:cs typeface="Times New Roman"/>
              </a:rPr>
              <a:t>Li</a:t>
            </a:r>
            <a:r>
              <a:rPr sz="1800" spc="-7" baseline="-18518" dirty="0">
                <a:latin typeface="Times New Roman"/>
                <a:cs typeface="Times New Roman"/>
              </a:rPr>
              <a:t>3</a:t>
            </a:r>
            <a:r>
              <a:rPr sz="2700" spc="-7" baseline="1543" dirty="0">
                <a:latin typeface="Times New Roman"/>
                <a:cs typeface="Times New Roman"/>
              </a:rPr>
              <a:t>PO</a:t>
            </a:r>
            <a:r>
              <a:rPr sz="1800" spc="-7" baseline="-18518" dirty="0">
                <a:latin typeface="Times New Roman"/>
                <a:cs typeface="Times New Roman"/>
              </a:rPr>
              <a:t>4(3а)</a:t>
            </a:r>
            <a:r>
              <a:rPr sz="2700" spc="-7" baseline="1543" dirty="0">
                <a:latin typeface="Times New Roman"/>
                <a:cs typeface="Times New Roman"/>
              </a:rPr>
              <a:t>↓ </a:t>
            </a:r>
            <a:r>
              <a:rPr sz="2700" baseline="1543" dirty="0">
                <a:latin typeface="Times New Roman"/>
                <a:cs typeface="Times New Roman"/>
              </a:rPr>
              <a:t>+ 3NaCl</a:t>
            </a:r>
            <a:r>
              <a:rPr sz="2700" spc="7" baseline="1543" dirty="0">
                <a:latin typeface="Times New Roman"/>
                <a:cs typeface="Times New Roman"/>
              </a:rPr>
              <a:t> </a:t>
            </a:r>
            <a:r>
              <a:rPr sz="2700" baseline="1543" dirty="0">
                <a:latin typeface="Times New Roman"/>
                <a:cs typeface="Times New Roman"/>
              </a:rPr>
              <a:t>(3а) </a:t>
            </a:r>
            <a:r>
              <a:rPr sz="2700" spc="-652" baseline="1543" dirty="0">
                <a:latin typeface="Times New Roman"/>
                <a:cs typeface="Times New Roman"/>
              </a:rPr>
              <a:t> </a:t>
            </a:r>
            <a:r>
              <a:rPr sz="1800" dirty="0">
                <a:latin typeface="Times New Roman"/>
                <a:cs typeface="Times New Roman"/>
              </a:rPr>
              <a:t>3LiCl</a:t>
            </a:r>
            <a:r>
              <a:rPr sz="1800" baseline="-20833" dirty="0">
                <a:latin typeface="Times New Roman"/>
                <a:cs typeface="Times New Roman"/>
              </a:rPr>
              <a:t>(2)</a:t>
            </a:r>
            <a:r>
              <a:rPr sz="1800" spc="202" baseline="-20833" dirty="0">
                <a:latin typeface="Times New Roman"/>
                <a:cs typeface="Times New Roman"/>
              </a:rPr>
              <a:t> </a:t>
            </a:r>
            <a:r>
              <a:rPr sz="1800" dirty="0">
                <a:latin typeface="Times New Roman"/>
                <a:cs typeface="Times New Roman"/>
              </a:rPr>
              <a:t>+</a:t>
            </a:r>
            <a:r>
              <a:rPr sz="1800" spc="-10" dirty="0">
                <a:latin typeface="Times New Roman"/>
                <a:cs typeface="Times New Roman"/>
              </a:rPr>
              <a:t> </a:t>
            </a:r>
            <a:r>
              <a:rPr sz="1800" spc="-5" dirty="0">
                <a:latin typeface="Times New Roman"/>
                <a:cs typeface="Times New Roman"/>
              </a:rPr>
              <a:t>Na</a:t>
            </a:r>
            <a:r>
              <a:rPr sz="1800" spc="-7" baseline="-20833" dirty="0">
                <a:latin typeface="Times New Roman"/>
                <a:cs typeface="Times New Roman"/>
              </a:rPr>
              <a:t>3</a:t>
            </a:r>
            <a:r>
              <a:rPr sz="1800" spc="-5" dirty="0">
                <a:latin typeface="Times New Roman"/>
                <a:cs typeface="Times New Roman"/>
              </a:rPr>
              <a:t>PO</a:t>
            </a:r>
            <a:r>
              <a:rPr sz="1800" spc="-7" baseline="-20833" dirty="0">
                <a:latin typeface="Times New Roman"/>
                <a:cs typeface="Times New Roman"/>
              </a:rPr>
              <a:t>4</a:t>
            </a:r>
            <a:r>
              <a:rPr sz="1800" spc="225" baseline="-20833" dirty="0">
                <a:latin typeface="Times New Roman"/>
                <a:cs typeface="Times New Roman"/>
              </a:rPr>
              <a:t> </a:t>
            </a:r>
            <a:r>
              <a:rPr sz="1800" dirty="0">
                <a:latin typeface="Times New Roman"/>
                <a:cs typeface="Times New Roman"/>
              </a:rPr>
              <a:t>=</a:t>
            </a:r>
            <a:r>
              <a:rPr sz="1800" spc="-10" dirty="0">
                <a:latin typeface="Times New Roman"/>
                <a:cs typeface="Times New Roman"/>
              </a:rPr>
              <a:t> </a:t>
            </a:r>
            <a:r>
              <a:rPr sz="1800" spc="-5" dirty="0">
                <a:latin typeface="Times New Roman"/>
                <a:cs typeface="Times New Roman"/>
              </a:rPr>
              <a:t>Li</a:t>
            </a:r>
            <a:r>
              <a:rPr sz="1800" spc="-7" baseline="-20833" dirty="0">
                <a:latin typeface="Times New Roman"/>
                <a:cs typeface="Times New Roman"/>
              </a:rPr>
              <a:t>3</a:t>
            </a:r>
            <a:r>
              <a:rPr sz="1800" spc="-5" dirty="0">
                <a:latin typeface="Times New Roman"/>
                <a:cs typeface="Times New Roman"/>
              </a:rPr>
              <a:t>PO</a:t>
            </a:r>
            <a:r>
              <a:rPr sz="1800" spc="-7" baseline="-20833" dirty="0">
                <a:latin typeface="Times New Roman"/>
                <a:cs typeface="Times New Roman"/>
              </a:rPr>
              <a:t>4(3б)</a:t>
            </a:r>
            <a:r>
              <a:rPr sz="1800" spc="-5" dirty="0">
                <a:latin typeface="Times New Roman"/>
                <a:cs typeface="Times New Roman"/>
              </a:rPr>
              <a:t>↓</a:t>
            </a:r>
            <a:r>
              <a:rPr sz="1800" spc="5" dirty="0">
                <a:latin typeface="Times New Roman"/>
                <a:cs typeface="Times New Roman"/>
              </a:rPr>
              <a:t> </a:t>
            </a:r>
            <a:r>
              <a:rPr sz="1800" dirty="0">
                <a:latin typeface="Times New Roman"/>
                <a:cs typeface="Times New Roman"/>
              </a:rPr>
              <a:t>+</a:t>
            </a:r>
            <a:r>
              <a:rPr sz="1800" spc="-5" dirty="0">
                <a:latin typeface="Times New Roman"/>
                <a:cs typeface="Times New Roman"/>
              </a:rPr>
              <a:t> </a:t>
            </a:r>
            <a:r>
              <a:rPr sz="1800" dirty="0">
                <a:latin typeface="Times New Roman"/>
                <a:cs typeface="Times New Roman"/>
              </a:rPr>
              <a:t>3NaCl</a:t>
            </a:r>
            <a:r>
              <a:rPr sz="1800" spc="440" dirty="0">
                <a:latin typeface="Times New Roman"/>
                <a:cs typeface="Times New Roman"/>
              </a:rPr>
              <a:t> </a:t>
            </a:r>
            <a:r>
              <a:rPr sz="1800" spc="-5" dirty="0">
                <a:latin typeface="Times New Roman"/>
                <a:cs typeface="Times New Roman"/>
              </a:rPr>
              <a:t>(3б)</a:t>
            </a:r>
            <a:endParaRPr sz="1800">
              <a:latin typeface="Times New Roman"/>
              <a:cs typeface="Times New Roman"/>
            </a:endParaRPr>
          </a:p>
          <a:p>
            <a:pPr marL="415925">
              <a:lnSpc>
                <a:spcPts val="2100"/>
              </a:lnSpc>
            </a:pPr>
            <a:r>
              <a:rPr sz="1800" dirty="0">
                <a:latin typeface="Times New Roman"/>
                <a:cs typeface="Times New Roman"/>
              </a:rPr>
              <a:t>3LiCl</a:t>
            </a:r>
            <a:r>
              <a:rPr sz="1800" baseline="-20833" dirty="0">
                <a:latin typeface="Times New Roman"/>
                <a:cs typeface="Times New Roman"/>
              </a:rPr>
              <a:t>(1)</a:t>
            </a:r>
            <a:r>
              <a:rPr sz="1800" spc="-22" baseline="-20833" dirty="0">
                <a:latin typeface="Times New Roman"/>
                <a:cs typeface="Times New Roman"/>
              </a:rPr>
              <a:t> </a:t>
            </a:r>
            <a:r>
              <a:rPr sz="1800" baseline="-20833" dirty="0">
                <a:latin typeface="Times New Roman"/>
                <a:cs typeface="Times New Roman"/>
              </a:rPr>
              <a:t>+</a:t>
            </a:r>
            <a:r>
              <a:rPr sz="1800" spc="-22" baseline="-20833" dirty="0">
                <a:latin typeface="Times New Roman"/>
                <a:cs typeface="Times New Roman"/>
              </a:rPr>
              <a:t> </a:t>
            </a:r>
            <a:r>
              <a:rPr sz="1800" spc="-7" baseline="-20833" dirty="0">
                <a:latin typeface="Times New Roman"/>
                <a:cs typeface="Times New Roman"/>
              </a:rPr>
              <a:t>(2)</a:t>
            </a:r>
            <a:r>
              <a:rPr sz="1800" spc="217" baseline="-20833" dirty="0">
                <a:latin typeface="Times New Roman"/>
                <a:cs typeface="Times New Roman"/>
              </a:rPr>
              <a:t> </a:t>
            </a:r>
            <a:r>
              <a:rPr sz="1800" dirty="0">
                <a:latin typeface="Times New Roman"/>
                <a:cs typeface="Times New Roman"/>
              </a:rPr>
              <a:t>+</a:t>
            </a:r>
            <a:r>
              <a:rPr sz="1800" spc="-5" dirty="0">
                <a:latin typeface="Times New Roman"/>
                <a:cs typeface="Times New Roman"/>
              </a:rPr>
              <a:t> Na</a:t>
            </a:r>
            <a:r>
              <a:rPr sz="1800" spc="-7" baseline="-20833" dirty="0">
                <a:latin typeface="Times New Roman"/>
                <a:cs typeface="Times New Roman"/>
              </a:rPr>
              <a:t>3</a:t>
            </a:r>
            <a:r>
              <a:rPr sz="1800" spc="-5" dirty="0">
                <a:latin typeface="Times New Roman"/>
                <a:cs typeface="Times New Roman"/>
              </a:rPr>
              <a:t>PO</a:t>
            </a:r>
            <a:r>
              <a:rPr sz="1800" spc="-7" baseline="-20833" dirty="0">
                <a:latin typeface="Times New Roman"/>
                <a:cs typeface="Times New Roman"/>
              </a:rPr>
              <a:t>4</a:t>
            </a:r>
            <a:r>
              <a:rPr sz="1800" spc="217" baseline="-20833" dirty="0">
                <a:latin typeface="Times New Roman"/>
                <a:cs typeface="Times New Roman"/>
              </a:rPr>
              <a:t> </a:t>
            </a:r>
            <a:r>
              <a:rPr sz="1800" dirty="0">
                <a:latin typeface="Times New Roman"/>
                <a:cs typeface="Times New Roman"/>
              </a:rPr>
              <a:t>=</a:t>
            </a:r>
            <a:r>
              <a:rPr sz="1800" spc="-10" dirty="0">
                <a:latin typeface="Times New Roman"/>
                <a:cs typeface="Times New Roman"/>
              </a:rPr>
              <a:t> </a:t>
            </a:r>
            <a:r>
              <a:rPr sz="1800" spc="-5" dirty="0">
                <a:latin typeface="Times New Roman"/>
                <a:cs typeface="Times New Roman"/>
              </a:rPr>
              <a:t>Li</a:t>
            </a:r>
            <a:r>
              <a:rPr sz="1800" spc="-7" baseline="-20833" dirty="0">
                <a:latin typeface="Times New Roman"/>
                <a:cs typeface="Times New Roman"/>
              </a:rPr>
              <a:t>3</a:t>
            </a:r>
            <a:r>
              <a:rPr sz="1800" spc="-5" dirty="0">
                <a:latin typeface="Times New Roman"/>
                <a:cs typeface="Times New Roman"/>
              </a:rPr>
              <a:t>PO</a:t>
            </a:r>
            <a:r>
              <a:rPr sz="1800" spc="-7" baseline="-20833" dirty="0">
                <a:latin typeface="Times New Roman"/>
                <a:cs typeface="Times New Roman"/>
              </a:rPr>
              <a:t>4</a:t>
            </a:r>
            <a:r>
              <a:rPr sz="1800" spc="-5" dirty="0">
                <a:latin typeface="Times New Roman"/>
                <a:cs typeface="Times New Roman"/>
              </a:rPr>
              <a:t>↓ </a:t>
            </a:r>
            <a:r>
              <a:rPr sz="1800" dirty="0">
                <a:latin typeface="Times New Roman"/>
                <a:cs typeface="Times New Roman"/>
              </a:rPr>
              <a:t>+</a:t>
            </a:r>
            <a:r>
              <a:rPr sz="1800" spc="-20" dirty="0">
                <a:latin typeface="Times New Roman"/>
                <a:cs typeface="Times New Roman"/>
              </a:rPr>
              <a:t> </a:t>
            </a:r>
            <a:r>
              <a:rPr sz="1800" dirty="0">
                <a:latin typeface="Times New Roman"/>
                <a:cs typeface="Times New Roman"/>
              </a:rPr>
              <a:t>3NaCl (3)</a:t>
            </a:r>
            <a:endParaRPr sz="1800">
              <a:latin typeface="Times New Roman"/>
              <a:cs typeface="Times New Roman"/>
            </a:endParaRPr>
          </a:p>
        </p:txBody>
      </p:sp>
      <p:sp>
        <p:nvSpPr>
          <p:cNvPr id="7" name="object 7"/>
          <p:cNvSpPr txBox="1"/>
          <p:nvPr/>
        </p:nvSpPr>
        <p:spPr>
          <a:xfrm>
            <a:off x="10220070" y="976121"/>
            <a:ext cx="102870" cy="208279"/>
          </a:xfrm>
          <a:prstGeom prst="rect">
            <a:avLst/>
          </a:prstGeom>
        </p:spPr>
        <p:txBody>
          <a:bodyPr vert="horz" wrap="square" lIns="0" tIns="12700" rIns="0" bIns="0" rtlCol="0">
            <a:spAutoFit/>
          </a:bodyPr>
          <a:lstStyle/>
          <a:p>
            <a:pPr marL="12700">
              <a:lnSpc>
                <a:spcPct val="100000"/>
              </a:lnSpc>
              <a:spcBef>
                <a:spcPts val="100"/>
              </a:spcBef>
            </a:pPr>
            <a:r>
              <a:rPr sz="1200" dirty="0">
                <a:latin typeface="Calibri"/>
                <a:cs typeface="Calibri"/>
              </a:rPr>
              <a:t>2</a:t>
            </a:r>
            <a:endParaRPr sz="1200">
              <a:latin typeface="Calibri"/>
              <a:cs typeface="Calibri"/>
            </a:endParaRPr>
          </a:p>
        </p:txBody>
      </p:sp>
      <p:sp>
        <p:nvSpPr>
          <p:cNvPr id="8" name="object 8"/>
          <p:cNvSpPr txBox="1"/>
          <p:nvPr/>
        </p:nvSpPr>
        <p:spPr>
          <a:xfrm>
            <a:off x="7908797" y="843229"/>
            <a:ext cx="3169920" cy="574675"/>
          </a:xfrm>
          <a:prstGeom prst="rect">
            <a:avLst/>
          </a:prstGeom>
        </p:spPr>
        <p:txBody>
          <a:bodyPr vert="horz" wrap="square" lIns="0" tIns="12700" rIns="0" bIns="0" rtlCol="0">
            <a:spAutoFit/>
          </a:bodyPr>
          <a:lstStyle/>
          <a:p>
            <a:pPr marL="62865">
              <a:lnSpc>
                <a:spcPct val="100000"/>
              </a:lnSpc>
              <a:spcBef>
                <a:spcPts val="100"/>
              </a:spcBef>
              <a:tabLst>
                <a:tab pos="598170" algn="l"/>
                <a:tab pos="869315" algn="l"/>
                <a:tab pos="2814320" algn="l"/>
              </a:tabLst>
            </a:pPr>
            <a:r>
              <a:rPr sz="1800" spc="-5" dirty="0">
                <a:latin typeface="Calibri"/>
                <a:cs typeface="Calibri"/>
              </a:rPr>
              <a:t>Li</a:t>
            </a:r>
            <a:r>
              <a:rPr sz="1800" spc="-7" baseline="-20833" dirty="0">
                <a:latin typeface="Calibri"/>
                <a:cs typeface="Calibri"/>
              </a:rPr>
              <a:t>2</a:t>
            </a:r>
            <a:r>
              <a:rPr sz="1800" spc="-5" dirty="0">
                <a:latin typeface="Calibri"/>
                <a:cs typeface="Calibri"/>
              </a:rPr>
              <a:t>O	</a:t>
            </a:r>
            <a:r>
              <a:rPr sz="1800" dirty="0">
                <a:latin typeface="Calibri"/>
                <a:cs typeface="Calibri"/>
              </a:rPr>
              <a:t>+	</a:t>
            </a:r>
            <a:r>
              <a:rPr sz="1800" spc="-5" dirty="0">
                <a:latin typeface="Calibri"/>
                <a:cs typeface="Calibri"/>
              </a:rPr>
              <a:t>2HCl</a:t>
            </a:r>
            <a:r>
              <a:rPr sz="1800" spc="15" dirty="0">
                <a:latin typeface="Calibri"/>
                <a:cs typeface="Calibri"/>
              </a:rPr>
              <a:t> </a:t>
            </a:r>
            <a:r>
              <a:rPr sz="1800" dirty="0">
                <a:latin typeface="Calibri"/>
                <a:cs typeface="Calibri"/>
              </a:rPr>
              <a:t>= </a:t>
            </a:r>
            <a:r>
              <a:rPr sz="1800" spc="-5" dirty="0">
                <a:latin typeface="Calibri"/>
                <a:cs typeface="Calibri"/>
              </a:rPr>
              <a:t>2LiCl</a:t>
            </a:r>
            <a:r>
              <a:rPr sz="1800" spc="25" dirty="0">
                <a:latin typeface="Calibri"/>
                <a:cs typeface="Calibri"/>
              </a:rPr>
              <a:t> </a:t>
            </a:r>
            <a:r>
              <a:rPr sz="1800" dirty="0">
                <a:latin typeface="Calibri"/>
                <a:cs typeface="Calibri"/>
              </a:rPr>
              <a:t>+</a:t>
            </a:r>
            <a:r>
              <a:rPr sz="1800" spc="15" dirty="0">
                <a:latin typeface="Calibri"/>
                <a:cs typeface="Calibri"/>
              </a:rPr>
              <a:t> </a:t>
            </a:r>
            <a:r>
              <a:rPr sz="1800" dirty="0">
                <a:latin typeface="Calibri"/>
                <a:cs typeface="Calibri"/>
              </a:rPr>
              <a:t>H</a:t>
            </a:r>
            <a:r>
              <a:rPr sz="1800" spc="204" dirty="0">
                <a:latin typeface="Calibri"/>
                <a:cs typeface="Calibri"/>
              </a:rPr>
              <a:t> </a:t>
            </a:r>
            <a:r>
              <a:rPr sz="1800" dirty="0">
                <a:latin typeface="Calibri"/>
                <a:cs typeface="Calibri"/>
              </a:rPr>
              <a:t>O	</a:t>
            </a:r>
            <a:r>
              <a:rPr sz="1800" spc="-10" dirty="0">
                <a:latin typeface="Calibri"/>
                <a:cs typeface="Calibri"/>
              </a:rPr>
              <a:t>(1)</a:t>
            </a:r>
            <a:endParaRPr sz="1800">
              <a:latin typeface="Calibri"/>
              <a:cs typeface="Calibri"/>
            </a:endParaRPr>
          </a:p>
          <a:p>
            <a:pPr marL="63500">
              <a:lnSpc>
                <a:spcPct val="100000"/>
              </a:lnSpc>
              <a:tabLst>
                <a:tab pos="594995" algn="l"/>
                <a:tab pos="866140" algn="l"/>
              </a:tabLst>
            </a:pPr>
            <a:r>
              <a:rPr sz="1800" spc="-5" dirty="0">
                <a:latin typeface="Calibri"/>
                <a:cs typeface="Calibri"/>
              </a:rPr>
              <a:t>Li</a:t>
            </a:r>
            <a:r>
              <a:rPr sz="1800" spc="-7" baseline="-20833" dirty="0">
                <a:latin typeface="Calibri"/>
                <a:cs typeface="Calibri"/>
              </a:rPr>
              <a:t>3</a:t>
            </a:r>
            <a:r>
              <a:rPr sz="1800" spc="-5" dirty="0">
                <a:latin typeface="Calibri"/>
                <a:cs typeface="Calibri"/>
              </a:rPr>
              <a:t>N	</a:t>
            </a:r>
            <a:r>
              <a:rPr sz="1800" dirty="0">
                <a:latin typeface="Calibri"/>
                <a:cs typeface="Calibri"/>
              </a:rPr>
              <a:t>+	</a:t>
            </a:r>
            <a:r>
              <a:rPr sz="1800" spc="-5" dirty="0">
                <a:latin typeface="Calibri"/>
                <a:cs typeface="Calibri"/>
              </a:rPr>
              <a:t>4HCl</a:t>
            </a:r>
            <a:r>
              <a:rPr sz="1800" spc="5" dirty="0">
                <a:latin typeface="Calibri"/>
                <a:cs typeface="Calibri"/>
              </a:rPr>
              <a:t> </a:t>
            </a:r>
            <a:r>
              <a:rPr sz="1800" dirty="0">
                <a:latin typeface="Calibri"/>
                <a:cs typeface="Calibri"/>
              </a:rPr>
              <a:t>=</a:t>
            </a:r>
            <a:r>
              <a:rPr sz="1800" spc="-10" dirty="0">
                <a:latin typeface="Calibri"/>
                <a:cs typeface="Calibri"/>
              </a:rPr>
              <a:t> </a:t>
            </a:r>
            <a:r>
              <a:rPr sz="1800" spc="-5" dirty="0">
                <a:latin typeface="Calibri"/>
                <a:cs typeface="Calibri"/>
              </a:rPr>
              <a:t>3LiCl</a:t>
            </a:r>
            <a:r>
              <a:rPr sz="1800" spc="10" dirty="0">
                <a:latin typeface="Calibri"/>
                <a:cs typeface="Calibri"/>
              </a:rPr>
              <a:t> </a:t>
            </a:r>
            <a:r>
              <a:rPr sz="1800" dirty="0">
                <a:latin typeface="Calibri"/>
                <a:cs typeface="Calibri"/>
              </a:rPr>
              <a:t>+ </a:t>
            </a:r>
            <a:r>
              <a:rPr sz="1800" spc="-5" dirty="0">
                <a:latin typeface="Calibri"/>
                <a:cs typeface="Calibri"/>
              </a:rPr>
              <a:t>NH</a:t>
            </a:r>
            <a:r>
              <a:rPr sz="1800" spc="-7" baseline="-20833" dirty="0">
                <a:latin typeface="Calibri"/>
                <a:cs typeface="Calibri"/>
              </a:rPr>
              <a:t>4</a:t>
            </a:r>
            <a:r>
              <a:rPr sz="1800" spc="-5" dirty="0">
                <a:latin typeface="Calibri"/>
                <a:cs typeface="Calibri"/>
              </a:rPr>
              <a:t>Cl</a:t>
            </a:r>
            <a:r>
              <a:rPr sz="1800" spc="409" dirty="0">
                <a:latin typeface="Calibri"/>
                <a:cs typeface="Calibri"/>
              </a:rPr>
              <a:t> </a:t>
            </a:r>
            <a:r>
              <a:rPr sz="1800" spc="-10" dirty="0">
                <a:latin typeface="Calibri"/>
                <a:cs typeface="Calibri"/>
              </a:rPr>
              <a:t>(2)</a:t>
            </a:r>
            <a:endParaRPr sz="1800">
              <a:latin typeface="Calibri"/>
              <a:cs typeface="Calibri"/>
            </a:endParaRPr>
          </a:p>
        </p:txBody>
      </p:sp>
      <p:grpSp>
        <p:nvGrpSpPr>
          <p:cNvPr id="9" name="object 9"/>
          <p:cNvGrpSpPr/>
          <p:nvPr/>
        </p:nvGrpSpPr>
        <p:grpSpPr>
          <a:xfrm>
            <a:off x="7315834" y="751458"/>
            <a:ext cx="668655" cy="582295"/>
            <a:chOff x="7315834" y="751458"/>
            <a:chExt cx="668655" cy="582295"/>
          </a:xfrm>
        </p:grpSpPr>
        <p:sp>
          <p:nvSpPr>
            <p:cNvPr id="10" name="object 10"/>
            <p:cNvSpPr/>
            <p:nvPr/>
          </p:nvSpPr>
          <p:spPr>
            <a:xfrm>
              <a:off x="7661528" y="880744"/>
              <a:ext cx="319405" cy="450215"/>
            </a:xfrm>
            <a:custGeom>
              <a:avLst/>
              <a:gdLst/>
              <a:ahLst/>
              <a:cxnLst/>
              <a:rect l="l" t="t" r="r" b="b"/>
              <a:pathLst>
                <a:path w="319404" h="450215">
                  <a:moveTo>
                    <a:pt x="319404" y="449706"/>
                  </a:moveTo>
                  <a:lnTo>
                    <a:pt x="257224" y="447611"/>
                  </a:lnTo>
                  <a:lnTo>
                    <a:pt x="206486" y="441896"/>
                  </a:lnTo>
                  <a:lnTo>
                    <a:pt x="172297" y="433419"/>
                  </a:lnTo>
                  <a:lnTo>
                    <a:pt x="159765" y="423036"/>
                  </a:lnTo>
                  <a:lnTo>
                    <a:pt x="159765" y="251459"/>
                  </a:lnTo>
                  <a:lnTo>
                    <a:pt x="147214" y="241077"/>
                  </a:lnTo>
                  <a:lnTo>
                    <a:pt x="112982" y="232600"/>
                  </a:lnTo>
                  <a:lnTo>
                    <a:pt x="62200" y="226885"/>
                  </a:lnTo>
                  <a:lnTo>
                    <a:pt x="0" y="224789"/>
                  </a:lnTo>
                  <a:lnTo>
                    <a:pt x="62200" y="222714"/>
                  </a:lnTo>
                  <a:lnTo>
                    <a:pt x="112982" y="217042"/>
                  </a:lnTo>
                  <a:lnTo>
                    <a:pt x="147214" y="208609"/>
                  </a:lnTo>
                  <a:lnTo>
                    <a:pt x="159765" y="198246"/>
                  </a:lnTo>
                  <a:lnTo>
                    <a:pt x="159765" y="26542"/>
                  </a:lnTo>
                  <a:lnTo>
                    <a:pt x="172297" y="16234"/>
                  </a:lnTo>
                  <a:lnTo>
                    <a:pt x="206486" y="7794"/>
                  </a:lnTo>
                  <a:lnTo>
                    <a:pt x="257224" y="2093"/>
                  </a:lnTo>
                  <a:lnTo>
                    <a:pt x="319404" y="0"/>
                  </a:lnTo>
                </a:path>
              </a:pathLst>
            </a:custGeom>
            <a:ln w="6350">
              <a:solidFill>
                <a:srgbClr val="5B9BD4"/>
              </a:solidFill>
            </a:ln>
          </p:spPr>
          <p:txBody>
            <a:bodyPr wrap="square" lIns="0" tIns="0" rIns="0" bIns="0" rtlCol="0"/>
            <a:lstStyle/>
            <a:p>
              <a:endParaRPr/>
            </a:p>
          </p:txBody>
        </p:sp>
        <p:sp>
          <p:nvSpPr>
            <p:cNvPr id="11" name="object 11"/>
            <p:cNvSpPr/>
            <p:nvPr/>
          </p:nvSpPr>
          <p:spPr>
            <a:xfrm>
              <a:off x="7322184" y="757808"/>
              <a:ext cx="403860" cy="403860"/>
            </a:xfrm>
            <a:custGeom>
              <a:avLst/>
              <a:gdLst/>
              <a:ahLst/>
              <a:cxnLst/>
              <a:rect l="l" t="t" r="r" b="b"/>
              <a:pathLst>
                <a:path w="403859" h="403859">
                  <a:moveTo>
                    <a:pt x="201930" y="0"/>
                  </a:moveTo>
                  <a:lnTo>
                    <a:pt x="155594" y="5333"/>
                  </a:lnTo>
                  <a:lnTo>
                    <a:pt x="113078" y="20527"/>
                  </a:lnTo>
                  <a:lnTo>
                    <a:pt x="75586" y="44367"/>
                  </a:lnTo>
                  <a:lnTo>
                    <a:pt x="44327" y="75640"/>
                  </a:lnTo>
                  <a:lnTo>
                    <a:pt x="20505" y="113133"/>
                  </a:lnTo>
                  <a:lnTo>
                    <a:pt x="5327" y="155634"/>
                  </a:lnTo>
                  <a:lnTo>
                    <a:pt x="0" y="201929"/>
                  </a:lnTo>
                  <a:lnTo>
                    <a:pt x="5327" y="248225"/>
                  </a:lnTo>
                  <a:lnTo>
                    <a:pt x="20505" y="290726"/>
                  </a:lnTo>
                  <a:lnTo>
                    <a:pt x="44327" y="328219"/>
                  </a:lnTo>
                  <a:lnTo>
                    <a:pt x="75586" y="359492"/>
                  </a:lnTo>
                  <a:lnTo>
                    <a:pt x="113078" y="383332"/>
                  </a:lnTo>
                  <a:lnTo>
                    <a:pt x="155594" y="398525"/>
                  </a:lnTo>
                  <a:lnTo>
                    <a:pt x="201930" y="403859"/>
                  </a:lnTo>
                  <a:lnTo>
                    <a:pt x="248225" y="398525"/>
                  </a:lnTo>
                  <a:lnTo>
                    <a:pt x="290726" y="383332"/>
                  </a:lnTo>
                  <a:lnTo>
                    <a:pt x="328219" y="359492"/>
                  </a:lnTo>
                  <a:lnTo>
                    <a:pt x="359492" y="328219"/>
                  </a:lnTo>
                  <a:lnTo>
                    <a:pt x="383332" y="290726"/>
                  </a:lnTo>
                  <a:lnTo>
                    <a:pt x="398526" y="248225"/>
                  </a:lnTo>
                  <a:lnTo>
                    <a:pt x="403860" y="201929"/>
                  </a:lnTo>
                  <a:lnTo>
                    <a:pt x="398526" y="155634"/>
                  </a:lnTo>
                  <a:lnTo>
                    <a:pt x="383332" y="113133"/>
                  </a:lnTo>
                  <a:lnTo>
                    <a:pt x="359492" y="75640"/>
                  </a:lnTo>
                  <a:lnTo>
                    <a:pt x="328219" y="44367"/>
                  </a:lnTo>
                  <a:lnTo>
                    <a:pt x="290726" y="20527"/>
                  </a:lnTo>
                  <a:lnTo>
                    <a:pt x="248225" y="5333"/>
                  </a:lnTo>
                  <a:lnTo>
                    <a:pt x="201930" y="0"/>
                  </a:lnTo>
                  <a:close/>
                </a:path>
              </a:pathLst>
            </a:custGeom>
            <a:solidFill>
              <a:srgbClr val="5B9BD4"/>
            </a:solidFill>
          </p:spPr>
          <p:txBody>
            <a:bodyPr wrap="square" lIns="0" tIns="0" rIns="0" bIns="0" rtlCol="0"/>
            <a:lstStyle/>
            <a:p>
              <a:endParaRPr/>
            </a:p>
          </p:txBody>
        </p:sp>
        <p:sp>
          <p:nvSpPr>
            <p:cNvPr id="12" name="object 12"/>
            <p:cNvSpPr/>
            <p:nvPr/>
          </p:nvSpPr>
          <p:spPr>
            <a:xfrm>
              <a:off x="7322184" y="757808"/>
              <a:ext cx="403860" cy="403860"/>
            </a:xfrm>
            <a:custGeom>
              <a:avLst/>
              <a:gdLst/>
              <a:ahLst/>
              <a:cxnLst/>
              <a:rect l="l" t="t" r="r" b="b"/>
              <a:pathLst>
                <a:path w="403859" h="403859">
                  <a:moveTo>
                    <a:pt x="0" y="201929"/>
                  </a:moveTo>
                  <a:lnTo>
                    <a:pt x="5327" y="155634"/>
                  </a:lnTo>
                  <a:lnTo>
                    <a:pt x="20505" y="113133"/>
                  </a:lnTo>
                  <a:lnTo>
                    <a:pt x="44327" y="75640"/>
                  </a:lnTo>
                  <a:lnTo>
                    <a:pt x="75586" y="44367"/>
                  </a:lnTo>
                  <a:lnTo>
                    <a:pt x="113078" y="20527"/>
                  </a:lnTo>
                  <a:lnTo>
                    <a:pt x="155594" y="5333"/>
                  </a:lnTo>
                  <a:lnTo>
                    <a:pt x="201930" y="0"/>
                  </a:lnTo>
                  <a:lnTo>
                    <a:pt x="248225" y="5333"/>
                  </a:lnTo>
                  <a:lnTo>
                    <a:pt x="290726" y="20527"/>
                  </a:lnTo>
                  <a:lnTo>
                    <a:pt x="328219" y="44367"/>
                  </a:lnTo>
                  <a:lnTo>
                    <a:pt x="359492" y="75640"/>
                  </a:lnTo>
                  <a:lnTo>
                    <a:pt x="383332" y="113133"/>
                  </a:lnTo>
                  <a:lnTo>
                    <a:pt x="398526" y="155634"/>
                  </a:lnTo>
                  <a:lnTo>
                    <a:pt x="403860" y="201929"/>
                  </a:lnTo>
                  <a:lnTo>
                    <a:pt x="398526" y="248225"/>
                  </a:lnTo>
                  <a:lnTo>
                    <a:pt x="383332" y="290726"/>
                  </a:lnTo>
                  <a:lnTo>
                    <a:pt x="359492" y="328219"/>
                  </a:lnTo>
                  <a:lnTo>
                    <a:pt x="328219" y="359492"/>
                  </a:lnTo>
                  <a:lnTo>
                    <a:pt x="290726" y="383332"/>
                  </a:lnTo>
                  <a:lnTo>
                    <a:pt x="248225" y="398525"/>
                  </a:lnTo>
                  <a:lnTo>
                    <a:pt x="201930" y="403859"/>
                  </a:lnTo>
                  <a:lnTo>
                    <a:pt x="155594" y="398525"/>
                  </a:lnTo>
                  <a:lnTo>
                    <a:pt x="113078" y="383332"/>
                  </a:lnTo>
                  <a:lnTo>
                    <a:pt x="75586" y="359492"/>
                  </a:lnTo>
                  <a:lnTo>
                    <a:pt x="44327" y="328219"/>
                  </a:lnTo>
                  <a:lnTo>
                    <a:pt x="20505" y="290726"/>
                  </a:lnTo>
                  <a:lnTo>
                    <a:pt x="5327" y="248225"/>
                  </a:lnTo>
                  <a:lnTo>
                    <a:pt x="0" y="201929"/>
                  </a:lnTo>
                  <a:close/>
                </a:path>
              </a:pathLst>
            </a:custGeom>
            <a:ln w="12700">
              <a:solidFill>
                <a:srgbClr val="41709C"/>
              </a:solidFill>
            </a:ln>
          </p:spPr>
          <p:txBody>
            <a:bodyPr wrap="square" lIns="0" tIns="0" rIns="0" bIns="0" rtlCol="0"/>
            <a:lstStyle/>
            <a:p>
              <a:endParaRPr/>
            </a:p>
          </p:txBody>
        </p:sp>
      </p:grpSp>
      <p:sp>
        <p:nvSpPr>
          <p:cNvPr id="13" name="object 13"/>
          <p:cNvSpPr txBox="1"/>
          <p:nvPr/>
        </p:nvSpPr>
        <p:spPr>
          <a:xfrm>
            <a:off x="7486015" y="813003"/>
            <a:ext cx="76835" cy="269240"/>
          </a:xfrm>
          <a:prstGeom prst="rect">
            <a:avLst/>
          </a:prstGeom>
        </p:spPr>
        <p:txBody>
          <a:bodyPr vert="horz" wrap="square" lIns="0" tIns="12065" rIns="0" bIns="0" rtlCol="0">
            <a:spAutoFit/>
          </a:bodyPr>
          <a:lstStyle/>
          <a:p>
            <a:pPr marL="12700">
              <a:lnSpc>
                <a:spcPct val="100000"/>
              </a:lnSpc>
              <a:spcBef>
                <a:spcPts val="95"/>
              </a:spcBef>
            </a:pPr>
            <a:r>
              <a:rPr sz="1600" spc="-5" dirty="0">
                <a:solidFill>
                  <a:srgbClr val="FFFFFF"/>
                </a:solidFill>
                <a:latin typeface="Calibri"/>
                <a:cs typeface="Calibri"/>
              </a:rPr>
              <a:t>I</a:t>
            </a:r>
            <a:endParaRPr sz="1600">
              <a:latin typeface="Calibri"/>
              <a:cs typeface="Calibri"/>
            </a:endParaRPr>
          </a:p>
        </p:txBody>
      </p:sp>
      <p:sp>
        <p:nvSpPr>
          <p:cNvPr id="14" name="object 14"/>
          <p:cNvSpPr/>
          <p:nvPr/>
        </p:nvSpPr>
        <p:spPr>
          <a:xfrm>
            <a:off x="6925056" y="1517650"/>
            <a:ext cx="326390" cy="755650"/>
          </a:xfrm>
          <a:custGeom>
            <a:avLst/>
            <a:gdLst/>
            <a:ahLst/>
            <a:cxnLst/>
            <a:rect l="l" t="t" r="r" b="b"/>
            <a:pathLst>
              <a:path w="326390" h="755650">
                <a:moveTo>
                  <a:pt x="326263" y="755269"/>
                </a:moveTo>
                <a:lnTo>
                  <a:pt x="262796" y="753129"/>
                </a:lnTo>
                <a:lnTo>
                  <a:pt x="210962" y="747299"/>
                </a:lnTo>
                <a:lnTo>
                  <a:pt x="176012" y="738659"/>
                </a:lnTo>
                <a:lnTo>
                  <a:pt x="163195" y="728091"/>
                </a:lnTo>
                <a:lnTo>
                  <a:pt x="163195" y="404876"/>
                </a:lnTo>
                <a:lnTo>
                  <a:pt x="150375" y="394307"/>
                </a:lnTo>
                <a:lnTo>
                  <a:pt x="115411" y="385667"/>
                </a:lnTo>
                <a:lnTo>
                  <a:pt x="63539" y="379837"/>
                </a:lnTo>
                <a:lnTo>
                  <a:pt x="0" y="377698"/>
                </a:lnTo>
                <a:lnTo>
                  <a:pt x="63539" y="375558"/>
                </a:lnTo>
                <a:lnTo>
                  <a:pt x="115411" y="369728"/>
                </a:lnTo>
                <a:lnTo>
                  <a:pt x="150375" y="361088"/>
                </a:lnTo>
                <a:lnTo>
                  <a:pt x="163195" y="350520"/>
                </a:lnTo>
                <a:lnTo>
                  <a:pt x="163195" y="27178"/>
                </a:lnTo>
                <a:lnTo>
                  <a:pt x="176012" y="16609"/>
                </a:lnTo>
                <a:lnTo>
                  <a:pt x="210962" y="7969"/>
                </a:lnTo>
                <a:lnTo>
                  <a:pt x="262796" y="2139"/>
                </a:lnTo>
                <a:lnTo>
                  <a:pt x="326263" y="0"/>
                </a:lnTo>
              </a:path>
            </a:pathLst>
          </a:custGeom>
          <a:ln w="6350">
            <a:solidFill>
              <a:srgbClr val="5B9BD4"/>
            </a:solidFill>
          </a:ln>
        </p:spPr>
        <p:txBody>
          <a:bodyPr wrap="square" lIns="0" tIns="0" rIns="0" bIns="0" rtlCol="0"/>
          <a:lstStyle/>
          <a:p>
            <a:endParaRPr/>
          </a:p>
        </p:txBody>
      </p:sp>
      <p:sp>
        <p:nvSpPr>
          <p:cNvPr id="15" name="object 15"/>
          <p:cNvSpPr txBox="1"/>
          <p:nvPr/>
        </p:nvSpPr>
        <p:spPr>
          <a:xfrm>
            <a:off x="1492377" y="1071117"/>
            <a:ext cx="1575435" cy="391160"/>
          </a:xfrm>
          <a:prstGeom prst="rect">
            <a:avLst/>
          </a:prstGeom>
        </p:spPr>
        <p:txBody>
          <a:bodyPr vert="horz" wrap="square" lIns="0" tIns="12700" rIns="0" bIns="0" rtlCol="0">
            <a:spAutoFit/>
          </a:bodyPr>
          <a:lstStyle/>
          <a:p>
            <a:pPr marL="12700">
              <a:lnSpc>
                <a:spcPct val="100000"/>
              </a:lnSpc>
              <a:spcBef>
                <a:spcPts val="100"/>
              </a:spcBef>
            </a:pPr>
            <a:r>
              <a:rPr sz="2400" b="1" dirty="0">
                <a:latin typeface="Times New Roman"/>
                <a:cs typeface="Times New Roman"/>
              </a:rPr>
              <a:t>Д)</a:t>
            </a:r>
            <a:r>
              <a:rPr sz="2400" b="1" spc="-80" dirty="0">
                <a:latin typeface="Times New Roman"/>
                <a:cs typeface="Times New Roman"/>
              </a:rPr>
              <a:t> </a:t>
            </a:r>
            <a:r>
              <a:rPr sz="2400" b="1" spc="-10" dirty="0">
                <a:latin typeface="Times New Roman"/>
                <a:cs typeface="Times New Roman"/>
              </a:rPr>
              <a:t>Расчёты</a:t>
            </a:r>
            <a:endParaRPr sz="2400">
              <a:latin typeface="Times New Roman"/>
              <a:cs typeface="Times New Roman"/>
            </a:endParaRPr>
          </a:p>
        </p:txBody>
      </p:sp>
      <p:sp>
        <p:nvSpPr>
          <p:cNvPr id="16" name="object 16"/>
          <p:cNvSpPr txBox="1"/>
          <p:nvPr/>
        </p:nvSpPr>
        <p:spPr>
          <a:xfrm>
            <a:off x="1208836" y="3450463"/>
            <a:ext cx="5488940" cy="1913889"/>
          </a:xfrm>
          <a:prstGeom prst="rect">
            <a:avLst/>
          </a:prstGeom>
        </p:spPr>
        <p:txBody>
          <a:bodyPr vert="horz" wrap="square" lIns="0" tIns="12700" rIns="0" bIns="0" rtlCol="0">
            <a:spAutoFit/>
          </a:bodyPr>
          <a:lstStyle/>
          <a:p>
            <a:pPr marL="266065" marR="817880" indent="-228600">
              <a:lnSpc>
                <a:spcPct val="100000"/>
              </a:lnSpc>
              <a:spcBef>
                <a:spcPts val="100"/>
              </a:spcBef>
            </a:pPr>
            <a:r>
              <a:rPr sz="2400" dirty="0">
                <a:latin typeface="Times New Roman"/>
                <a:cs typeface="Times New Roman"/>
              </a:rPr>
              <a:t>5)</a:t>
            </a:r>
            <a:r>
              <a:rPr sz="2400" spc="-15" dirty="0">
                <a:latin typeface="Times New Roman"/>
                <a:cs typeface="Times New Roman"/>
              </a:rPr>
              <a:t> </a:t>
            </a:r>
            <a:r>
              <a:rPr sz="2400" spc="-30" dirty="0">
                <a:latin typeface="Times New Roman"/>
                <a:cs typeface="Times New Roman"/>
              </a:rPr>
              <a:t>Находим</a:t>
            </a:r>
            <a:r>
              <a:rPr sz="2400" spc="5" dirty="0">
                <a:latin typeface="Times New Roman"/>
                <a:cs typeface="Times New Roman"/>
              </a:rPr>
              <a:t> </a:t>
            </a:r>
            <a:r>
              <a:rPr sz="2400" dirty="0">
                <a:latin typeface="Times New Roman"/>
                <a:cs typeface="Times New Roman"/>
              </a:rPr>
              <a:t>общее</a:t>
            </a:r>
            <a:r>
              <a:rPr sz="2400" spc="-15" dirty="0">
                <a:latin typeface="Times New Roman"/>
                <a:cs typeface="Times New Roman"/>
              </a:rPr>
              <a:t> количество</a:t>
            </a:r>
            <a:r>
              <a:rPr sz="2400" dirty="0">
                <a:latin typeface="Times New Roman"/>
                <a:cs typeface="Times New Roman"/>
              </a:rPr>
              <a:t> LiCl: </a:t>
            </a:r>
            <a:r>
              <a:rPr sz="2400" spc="-585" dirty="0">
                <a:latin typeface="Times New Roman"/>
                <a:cs typeface="Times New Roman"/>
              </a:rPr>
              <a:t> </a:t>
            </a:r>
            <a:r>
              <a:rPr sz="2400" spc="-5" dirty="0">
                <a:latin typeface="Times New Roman"/>
                <a:cs typeface="Times New Roman"/>
              </a:rPr>
              <a:t>По</a:t>
            </a:r>
            <a:r>
              <a:rPr sz="2400" dirty="0">
                <a:latin typeface="Times New Roman"/>
                <a:cs typeface="Times New Roman"/>
              </a:rPr>
              <a:t> уравнениям</a:t>
            </a:r>
            <a:r>
              <a:rPr sz="2400" spc="-25" dirty="0">
                <a:latin typeface="Times New Roman"/>
                <a:cs typeface="Times New Roman"/>
              </a:rPr>
              <a:t> </a:t>
            </a:r>
            <a:r>
              <a:rPr sz="2400" dirty="0">
                <a:latin typeface="Times New Roman"/>
                <a:cs typeface="Times New Roman"/>
              </a:rPr>
              <a:t>(1) и</a:t>
            </a:r>
            <a:r>
              <a:rPr sz="2400" spc="-5" dirty="0">
                <a:latin typeface="Times New Roman"/>
                <a:cs typeface="Times New Roman"/>
              </a:rPr>
              <a:t> </a:t>
            </a:r>
            <a:r>
              <a:rPr sz="2400" dirty="0">
                <a:latin typeface="Times New Roman"/>
                <a:cs typeface="Times New Roman"/>
              </a:rPr>
              <a:t>(2):</a:t>
            </a:r>
            <a:endParaRPr sz="2400">
              <a:latin typeface="Times New Roman"/>
              <a:cs typeface="Times New Roman"/>
            </a:endParaRPr>
          </a:p>
          <a:p>
            <a:pPr marL="266065" marR="30480" algn="just">
              <a:lnSpc>
                <a:spcPct val="99700"/>
              </a:lnSpc>
              <a:spcBef>
                <a:spcPts val="10"/>
              </a:spcBef>
            </a:pPr>
            <a:r>
              <a:rPr sz="2400" spc="-5" dirty="0">
                <a:latin typeface="Times New Roman"/>
                <a:cs typeface="Times New Roman"/>
              </a:rPr>
              <a:t>n(LiCl)</a:t>
            </a:r>
            <a:r>
              <a:rPr sz="2400" spc="-7" baseline="-20833" dirty="0">
                <a:latin typeface="Times New Roman"/>
                <a:cs typeface="Times New Roman"/>
              </a:rPr>
              <a:t>(1) </a:t>
            </a:r>
            <a:r>
              <a:rPr sz="2400" dirty="0">
                <a:latin typeface="Times New Roman"/>
                <a:cs typeface="Times New Roman"/>
              </a:rPr>
              <a:t>= 2n(Li</a:t>
            </a:r>
            <a:r>
              <a:rPr sz="2400" baseline="-20833" dirty="0">
                <a:latin typeface="Times New Roman"/>
                <a:cs typeface="Times New Roman"/>
              </a:rPr>
              <a:t>2</a:t>
            </a:r>
            <a:r>
              <a:rPr sz="2400" dirty="0">
                <a:latin typeface="Times New Roman"/>
                <a:cs typeface="Times New Roman"/>
              </a:rPr>
              <a:t>O) = 0,2·2/1 = 0,4 </a:t>
            </a:r>
            <a:r>
              <a:rPr sz="2400" spc="-10" dirty="0">
                <a:latin typeface="Times New Roman"/>
                <a:cs typeface="Times New Roman"/>
              </a:rPr>
              <a:t>моль </a:t>
            </a:r>
            <a:r>
              <a:rPr sz="2400" spc="-585" dirty="0">
                <a:latin typeface="Times New Roman"/>
                <a:cs typeface="Times New Roman"/>
              </a:rPr>
              <a:t> </a:t>
            </a:r>
            <a:r>
              <a:rPr sz="2400" dirty="0">
                <a:latin typeface="Times New Roman"/>
                <a:cs typeface="Times New Roman"/>
              </a:rPr>
              <a:t>n(LiCl)</a:t>
            </a:r>
            <a:r>
              <a:rPr sz="2400" baseline="-20833" dirty="0">
                <a:latin typeface="Times New Roman"/>
                <a:cs typeface="Times New Roman"/>
              </a:rPr>
              <a:t>(2) </a:t>
            </a:r>
            <a:r>
              <a:rPr sz="2400" dirty="0">
                <a:latin typeface="Times New Roman"/>
                <a:cs typeface="Times New Roman"/>
              </a:rPr>
              <a:t>= 3n(Li</a:t>
            </a:r>
            <a:r>
              <a:rPr sz="2400" baseline="-20833" dirty="0">
                <a:latin typeface="Times New Roman"/>
                <a:cs typeface="Times New Roman"/>
              </a:rPr>
              <a:t>3</a:t>
            </a:r>
            <a:r>
              <a:rPr sz="2400" dirty="0">
                <a:latin typeface="Times New Roman"/>
                <a:cs typeface="Times New Roman"/>
              </a:rPr>
              <a:t>N) = 0,4·3/1 = 1,2 </a:t>
            </a:r>
            <a:r>
              <a:rPr sz="2400" spc="-15" dirty="0">
                <a:latin typeface="Times New Roman"/>
                <a:cs typeface="Times New Roman"/>
              </a:rPr>
              <a:t>моль </a:t>
            </a:r>
            <a:r>
              <a:rPr sz="2400" spc="-585" dirty="0">
                <a:latin typeface="Times New Roman"/>
                <a:cs typeface="Times New Roman"/>
              </a:rPr>
              <a:t> </a:t>
            </a:r>
            <a:r>
              <a:rPr sz="2800" spc="-5" dirty="0">
                <a:latin typeface="Times New Roman"/>
                <a:cs typeface="Times New Roman"/>
              </a:rPr>
              <a:t>n(LiCl</a:t>
            </a:r>
            <a:r>
              <a:rPr sz="2400" spc="-5" dirty="0">
                <a:latin typeface="Times New Roman"/>
                <a:cs typeface="Times New Roman"/>
              </a:rPr>
              <a:t>)</a:t>
            </a:r>
            <a:r>
              <a:rPr sz="2400" spc="-7" baseline="-20833" dirty="0">
                <a:latin typeface="Times New Roman"/>
                <a:cs typeface="Times New Roman"/>
              </a:rPr>
              <a:t>(1)</a:t>
            </a:r>
            <a:r>
              <a:rPr sz="2400" baseline="-20833" dirty="0">
                <a:latin typeface="Times New Roman"/>
                <a:cs typeface="Times New Roman"/>
              </a:rPr>
              <a:t> </a:t>
            </a:r>
            <a:r>
              <a:rPr sz="2400" spc="-7" baseline="-20833" dirty="0">
                <a:latin typeface="Times New Roman"/>
                <a:cs typeface="Times New Roman"/>
              </a:rPr>
              <a:t>+ (2)</a:t>
            </a:r>
            <a:r>
              <a:rPr sz="2400" spc="322" baseline="-20833" dirty="0">
                <a:latin typeface="Times New Roman"/>
                <a:cs typeface="Times New Roman"/>
              </a:rPr>
              <a:t> </a:t>
            </a:r>
            <a:r>
              <a:rPr sz="2400" dirty="0">
                <a:latin typeface="Times New Roman"/>
                <a:cs typeface="Times New Roman"/>
              </a:rPr>
              <a:t>=</a:t>
            </a:r>
            <a:r>
              <a:rPr sz="2400" spc="-10" dirty="0">
                <a:latin typeface="Times New Roman"/>
                <a:cs typeface="Times New Roman"/>
              </a:rPr>
              <a:t> </a:t>
            </a:r>
            <a:r>
              <a:rPr sz="2400" dirty="0">
                <a:latin typeface="Times New Roman"/>
                <a:cs typeface="Times New Roman"/>
              </a:rPr>
              <a:t>0,4 +</a:t>
            </a:r>
            <a:r>
              <a:rPr sz="2400" spc="-5" dirty="0">
                <a:latin typeface="Times New Roman"/>
                <a:cs typeface="Times New Roman"/>
              </a:rPr>
              <a:t> </a:t>
            </a:r>
            <a:r>
              <a:rPr sz="2400" dirty="0">
                <a:latin typeface="Times New Roman"/>
                <a:cs typeface="Times New Roman"/>
              </a:rPr>
              <a:t>1,2 =</a:t>
            </a:r>
            <a:r>
              <a:rPr sz="2400" spc="-15" dirty="0">
                <a:latin typeface="Times New Roman"/>
                <a:cs typeface="Times New Roman"/>
              </a:rPr>
              <a:t> </a:t>
            </a:r>
            <a:r>
              <a:rPr sz="2400" dirty="0">
                <a:latin typeface="Times New Roman"/>
                <a:cs typeface="Times New Roman"/>
              </a:rPr>
              <a:t>1,6 </a:t>
            </a:r>
            <a:r>
              <a:rPr sz="2400" spc="-15" dirty="0">
                <a:latin typeface="Times New Roman"/>
                <a:cs typeface="Times New Roman"/>
              </a:rPr>
              <a:t>моль</a:t>
            </a:r>
            <a:endParaRPr sz="2400">
              <a:latin typeface="Times New Roman"/>
              <a:cs typeface="Times New Roman"/>
            </a:endParaRPr>
          </a:p>
        </p:txBody>
      </p:sp>
      <p:graphicFrame>
        <p:nvGraphicFramePr>
          <p:cNvPr id="17" name="object 17"/>
          <p:cNvGraphicFramePr>
            <a:graphicFrameLocks noGrp="1"/>
          </p:cNvGraphicFramePr>
          <p:nvPr/>
        </p:nvGraphicFramePr>
        <p:xfrm>
          <a:off x="1097991" y="2624623"/>
          <a:ext cx="7363459" cy="755890"/>
        </p:xfrm>
        <a:graphic>
          <a:graphicData uri="http://schemas.openxmlformats.org/drawingml/2006/table">
            <a:tbl>
              <a:tblPr firstRow="1" bandRow="1">
                <a:tableStyleId>{2D5ABB26-0587-4C30-8999-92F81FD0307C}</a:tableStyleId>
              </a:tblPr>
              <a:tblGrid>
                <a:gridCol w="4474845"/>
                <a:gridCol w="2888614"/>
              </a:tblGrid>
              <a:tr h="371852">
                <a:tc>
                  <a:txBody>
                    <a:bodyPr/>
                    <a:lstStyle/>
                    <a:p>
                      <a:pPr marL="127000">
                        <a:lnSpc>
                          <a:spcPts val="2620"/>
                        </a:lnSpc>
                      </a:pPr>
                      <a:r>
                        <a:rPr sz="2400" dirty="0">
                          <a:latin typeface="Times New Roman"/>
                          <a:cs typeface="Times New Roman"/>
                        </a:rPr>
                        <a:t>(14x</a:t>
                      </a:r>
                      <a:r>
                        <a:rPr sz="2400" spc="-10" dirty="0">
                          <a:latin typeface="Times New Roman"/>
                          <a:cs typeface="Times New Roman"/>
                        </a:rPr>
                        <a:t> </a:t>
                      </a:r>
                      <a:r>
                        <a:rPr sz="2400" dirty="0">
                          <a:latin typeface="Times New Roman"/>
                          <a:cs typeface="Times New Roman"/>
                        </a:rPr>
                        <a:t>+</a:t>
                      </a:r>
                      <a:r>
                        <a:rPr sz="2400" spc="-20" dirty="0">
                          <a:latin typeface="Times New Roman"/>
                          <a:cs typeface="Times New Roman"/>
                        </a:rPr>
                        <a:t> </a:t>
                      </a:r>
                      <a:r>
                        <a:rPr sz="2400" dirty="0">
                          <a:latin typeface="Times New Roman"/>
                          <a:cs typeface="Times New Roman"/>
                        </a:rPr>
                        <a:t>21y)/(30x</a:t>
                      </a:r>
                      <a:r>
                        <a:rPr sz="2400" spc="-20" dirty="0">
                          <a:latin typeface="Times New Roman"/>
                          <a:cs typeface="Times New Roman"/>
                        </a:rPr>
                        <a:t> </a:t>
                      </a:r>
                      <a:r>
                        <a:rPr sz="2400" dirty="0">
                          <a:latin typeface="Times New Roman"/>
                          <a:cs typeface="Times New Roman"/>
                        </a:rPr>
                        <a:t>+</a:t>
                      </a:r>
                      <a:r>
                        <a:rPr sz="2400" spc="-20" dirty="0">
                          <a:latin typeface="Times New Roman"/>
                          <a:cs typeface="Times New Roman"/>
                        </a:rPr>
                        <a:t> </a:t>
                      </a:r>
                      <a:r>
                        <a:rPr sz="2400" dirty="0">
                          <a:latin typeface="Times New Roman"/>
                          <a:cs typeface="Times New Roman"/>
                        </a:rPr>
                        <a:t>35y) =</a:t>
                      </a:r>
                      <a:r>
                        <a:rPr sz="2400" spc="-20" dirty="0">
                          <a:latin typeface="Times New Roman"/>
                          <a:cs typeface="Times New Roman"/>
                        </a:rPr>
                        <a:t> </a:t>
                      </a:r>
                      <a:r>
                        <a:rPr sz="2400" dirty="0">
                          <a:latin typeface="Times New Roman"/>
                          <a:cs typeface="Times New Roman"/>
                        </a:rPr>
                        <a:t>0,56</a:t>
                      </a:r>
                      <a:endParaRPr sz="2400">
                        <a:latin typeface="Times New Roman"/>
                        <a:cs typeface="Times New Roman"/>
                      </a:endParaRPr>
                    </a:p>
                  </a:txBody>
                  <a:tcPr marL="0" marR="0" marT="0" marB="0"/>
                </a:tc>
                <a:tc>
                  <a:txBody>
                    <a:bodyPr/>
                    <a:lstStyle/>
                    <a:p>
                      <a:pPr marR="119380" algn="r">
                        <a:lnSpc>
                          <a:spcPts val="2620"/>
                        </a:lnSpc>
                      </a:pPr>
                      <a:r>
                        <a:rPr sz="2400" dirty="0">
                          <a:latin typeface="Times New Roman"/>
                          <a:cs typeface="Times New Roman"/>
                        </a:rPr>
                        <a:t>x</a:t>
                      </a:r>
                      <a:r>
                        <a:rPr sz="2400" spc="-15" dirty="0">
                          <a:latin typeface="Times New Roman"/>
                          <a:cs typeface="Times New Roman"/>
                        </a:rPr>
                        <a:t> </a:t>
                      </a:r>
                      <a:r>
                        <a:rPr sz="2400" dirty="0">
                          <a:latin typeface="Times New Roman"/>
                          <a:cs typeface="Times New Roman"/>
                        </a:rPr>
                        <a:t>=</a:t>
                      </a:r>
                      <a:r>
                        <a:rPr sz="2400" spc="-20" dirty="0">
                          <a:latin typeface="Times New Roman"/>
                          <a:cs typeface="Times New Roman"/>
                        </a:rPr>
                        <a:t> </a:t>
                      </a:r>
                      <a:r>
                        <a:rPr sz="2400" dirty="0">
                          <a:latin typeface="Times New Roman"/>
                          <a:cs typeface="Times New Roman"/>
                        </a:rPr>
                        <a:t>0,2</a:t>
                      </a:r>
                      <a:r>
                        <a:rPr sz="2400" spc="-15" dirty="0">
                          <a:latin typeface="Times New Roman"/>
                          <a:cs typeface="Times New Roman"/>
                        </a:rPr>
                        <a:t> </a:t>
                      </a:r>
                      <a:r>
                        <a:rPr sz="2400" spc="-10" dirty="0">
                          <a:latin typeface="Times New Roman"/>
                          <a:cs typeface="Times New Roman"/>
                        </a:rPr>
                        <a:t>моль</a:t>
                      </a:r>
                      <a:r>
                        <a:rPr sz="2400" spc="10" dirty="0">
                          <a:latin typeface="Times New Roman"/>
                          <a:cs typeface="Times New Roman"/>
                        </a:rPr>
                        <a:t> </a:t>
                      </a:r>
                      <a:r>
                        <a:rPr sz="2400" dirty="0">
                          <a:latin typeface="Times New Roman"/>
                          <a:cs typeface="Times New Roman"/>
                        </a:rPr>
                        <a:t>Li</a:t>
                      </a:r>
                      <a:r>
                        <a:rPr sz="2400" baseline="-20833" dirty="0">
                          <a:latin typeface="Times New Roman"/>
                          <a:cs typeface="Times New Roman"/>
                        </a:rPr>
                        <a:t>2</a:t>
                      </a:r>
                      <a:r>
                        <a:rPr sz="2400" dirty="0">
                          <a:latin typeface="Times New Roman"/>
                          <a:cs typeface="Times New Roman"/>
                        </a:rPr>
                        <a:t>O</a:t>
                      </a:r>
                      <a:endParaRPr sz="2400">
                        <a:latin typeface="Times New Roman"/>
                        <a:cs typeface="Times New Roman"/>
                      </a:endParaRPr>
                    </a:p>
                  </a:txBody>
                  <a:tcPr marL="0" marR="0" marT="0" marB="0"/>
                </a:tc>
              </a:tr>
              <a:tr h="384038">
                <a:tc>
                  <a:txBody>
                    <a:bodyPr/>
                    <a:lstStyle/>
                    <a:p>
                      <a:pPr marL="127000">
                        <a:lnSpc>
                          <a:spcPts val="2570"/>
                        </a:lnSpc>
                      </a:pPr>
                      <a:r>
                        <a:rPr sz="2400" dirty="0">
                          <a:latin typeface="Times New Roman"/>
                          <a:cs typeface="Times New Roman"/>
                        </a:rPr>
                        <a:t>2x</a:t>
                      </a:r>
                      <a:r>
                        <a:rPr sz="2400" spc="-15" dirty="0">
                          <a:latin typeface="Times New Roman"/>
                          <a:cs typeface="Times New Roman"/>
                        </a:rPr>
                        <a:t> </a:t>
                      </a:r>
                      <a:r>
                        <a:rPr sz="2400" dirty="0">
                          <a:latin typeface="Times New Roman"/>
                          <a:cs typeface="Times New Roman"/>
                        </a:rPr>
                        <a:t>+</a:t>
                      </a:r>
                      <a:r>
                        <a:rPr sz="2400" spc="-20" dirty="0">
                          <a:latin typeface="Times New Roman"/>
                          <a:cs typeface="Times New Roman"/>
                        </a:rPr>
                        <a:t> </a:t>
                      </a:r>
                      <a:r>
                        <a:rPr sz="2400" dirty="0">
                          <a:latin typeface="Times New Roman"/>
                          <a:cs typeface="Times New Roman"/>
                        </a:rPr>
                        <a:t>4y</a:t>
                      </a:r>
                      <a:r>
                        <a:rPr sz="2400" spc="-15" dirty="0">
                          <a:latin typeface="Times New Roman"/>
                          <a:cs typeface="Times New Roman"/>
                        </a:rPr>
                        <a:t> </a:t>
                      </a:r>
                      <a:r>
                        <a:rPr sz="2400" dirty="0">
                          <a:latin typeface="Times New Roman"/>
                          <a:cs typeface="Times New Roman"/>
                        </a:rPr>
                        <a:t>=</a:t>
                      </a:r>
                      <a:r>
                        <a:rPr sz="2400" spc="-10" dirty="0">
                          <a:latin typeface="Times New Roman"/>
                          <a:cs typeface="Times New Roman"/>
                        </a:rPr>
                        <a:t> </a:t>
                      </a:r>
                      <a:r>
                        <a:rPr sz="2400" dirty="0">
                          <a:latin typeface="Times New Roman"/>
                          <a:cs typeface="Times New Roman"/>
                        </a:rPr>
                        <a:t>2</a:t>
                      </a:r>
                      <a:endParaRPr sz="2400">
                        <a:latin typeface="Times New Roman"/>
                        <a:cs typeface="Times New Roman"/>
                      </a:endParaRPr>
                    </a:p>
                  </a:txBody>
                  <a:tcPr marL="0" marR="0" marT="0" marB="0"/>
                </a:tc>
                <a:tc>
                  <a:txBody>
                    <a:bodyPr/>
                    <a:lstStyle/>
                    <a:p>
                      <a:pPr marR="119380" algn="r">
                        <a:lnSpc>
                          <a:spcPts val="2570"/>
                        </a:lnSpc>
                      </a:pPr>
                      <a:r>
                        <a:rPr sz="2400" dirty="0">
                          <a:latin typeface="Times New Roman"/>
                          <a:cs typeface="Times New Roman"/>
                        </a:rPr>
                        <a:t>y</a:t>
                      </a:r>
                      <a:r>
                        <a:rPr sz="2400" spc="-15" dirty="0">
                          <a:latin typeface="Times New Roman"/>
                          <a:cs typeface="Times New Roman"/>
                        </a:rPr>
                        <a:t> </a:t>
                      </a:r>
                      <a:r>
                        <a:rPr sz="2400" dirty="0">
                          <a:latin typeface="Times New Roman"/>
                          <a:cs typeface="Times New Roman"/>
                        </a:rPr>
                        <a:t>=</a:t>
                      </a:r>
                      <a:r>
                        <a:rPr sz="2400" spc="-20" dirty="0">
                          <a:latin typeface="Times New Roman"/>
                          <a:cs typeface="Times New Roman"/>
                        </a:rPr>
                        <a:t> </a:t>
                      </a:r>
                      <a:r>
                        <a:rPr sz="2400" dirty="0">
                          <a:latin typeface="Times New Roman"/>
                          <a:cs typeface="Times New Roman"/>
                        </a:rPr>
                        <a:t>0,4</a:t>
                      </a:r>
                      <a:r>
                        <a:rPr sz="2400" spc="-15" dirty="0">
                          <a:latin typeface="Times New Roman"/>
                          <a:cs typeface="Times New Roman"/>
                        </a:rPr>
                        <a:t> </a:t>
                      </a:r>
                      <a:r>
                        <a:rPr sz="2400" spc="-10" dirty="0">
                          <a:latin typeface="Times New Roman"/>
                          <a:cs typeface="Times New Roman"/>
                        </a:rPr>
                        <a:t>моль</a:t>
                      </a:r>
                      <a:r>
                        <a:rPr sz="2400" spc="10" dirty="0">
                          <a:latin typeface="Times New Roman"/>
                          <a:cs typeface="Times New Roman"/>
                        </a:rPr>
                        <a:t> </a:t>
                      </a:r>
                      <a:r>
                        <a:rPr sz="2400" dirty="0">
                          <a:latin typeface="Times New Roman"/>
                          <a:cs typeface="Times New Roman"/>
                        </a:rPr>
                        <a:t>Li</a:t>
                      </a:r>
                      <a:r>
                        <a:rPr sz="2400" baseline="-20833" dirty="0">
                          <a:latin typeface="Times New Roman"/>
                          <a:cs typeface="Times New Roman"/>
                        </a:rPr>
                        <a:t>3</a:t>
                      </a:r>
                      <a:r>
                        <a:rPr sz="2400" dirty="0">
                          <a:latin typeface="Times New Roman"/>
                          <a:cs typeface="Times New Roman"/>
                        </a:rPr>
                        <a:t>N</a:t>
                      </a:r>
                      <a:endParaRPr sz="2400">
                        <a:latin typeface="Times New Roman"/>
                        <a:cs typeface="Times New Roman"/>
                      </a:endParaRPr>
                    </a:p>
                  </a:txBody>
                  <a:tcPr marL="0" marR="0" marT="0" marB="0"/>
                </a:tc>
              </a:tr>
            </a:tbl>
          </a:graphicData>
        </a:graphic>
      </p:graphicFrame>
      <p:sp>
        <p:nvSpPr>
          <p:cNvPr id="18" name="object 18"/>
          <p:cNvSpPr/>
          <p:nvPr/>
        </p:nvSpPr>
        <p:spPr>
          <a:xfrm>
            <a:off x="5860034" y="2671826"/>
            <a:ext cx="243204" cy="635635"/>
          </a:xfrm>
          <a:custGeom>
            <a:avLst/>
            <a:gdLst/>
            <a:ahLst/>
            <a:cxnLst/>
            <a:rect l="l" t="t" r="r" b="b"/>
            <a:pathLst>
              <a:path w="243204" h="635635">
                <a:moveTo>
                  <a:pt x="242950" y="635253"/>
                </a:moveTo>
                <a:lnTo>
                  <a:pt x="195617" y="629791"/>
                </a:lnTo>
                <a:lnTo>
                  <a:pt x="156987" y="614886"/>
                </a:lnTo>
                <a:lnTo>
                  <a:pt x="130954" y="592766"/>
                </a:lnTo>
                <a:lnTo>
                  <a:pt x="121411" y="565657"/>
                </a:lnTo>
                <a:lnTo>
                  <a:pt x="121411" y="387222"/>
                </a:lnTo>
                <a:lnTo>
                  <a:pt x="111871" y="360168"/>
                </a:lnTo>
                <a:lnTo>
                  <a:pt x="85851" y="338042"/>
                </a:lnTo>
                <a:lnTo>
                  <a:pt x="47259" y="323107"/>
                </a:lnTo>
                <a:lnTo>
                  <a:pt x="0" y="317626"/>
                </a:lnTo>
                <a:lnTo>
                  <a:pt x="47259" y="312164"/>
                </a:lnTo>
                <a:lnTo>
                  <a:pt x="85851" y="297259"/>
                </a:lnTo>
                <a:lnTo>
                  <a:pt x="111871" y="275139"/>
                </a:lnTo>
                <a:lnTo>
                  <a:pt x="121411" y="248030"/>
                </a:lnTo>
                <a:lnTo>
                  <a:pt x="121411" y="69595"/>
                </a:lnTo>
                <a:lnTo>
                  <a:pt x="130954" y="42541"/>
                </a:lnTo>
                <a:lnTo>
                  <a:pt x="156987" y="20415"/>
                </a:lnTo>
                <a:lnTo>
                  <a:pt x="195617" y="5480"/>
                </a:lnTo>
                <a:lnTo>
                  <a:pt x="242950" y="0"/>
                </a:lnTo>
              </a:path>
            </a:pathLst>
          </a:custGeom>
          <a:ln w="9524">
            <a:solidFill>
              <a:srgbClr val="000000"/>
            </a:solidFill>
          </a:ln>
        </p:spPr>
        <p:txBody>
          <a:bodyPr wrap="square" lIns="0" tIns="0" rIns="0" bIns="0" rtlCol="0"/>
          <a:lstStyle/>
          <a:p>
            <a:endParaRPr/>
          </a:p>
        </p:txBody>
      </p:sp>
      <p:sp>
        <p:nvSpPr>
          <p:cNvPr id="19" name="object 19"/>
          <p:cNvSpPr/>
          <p:nvPr/>
        </p:nvSpPr>
        <p:spPr>
          <a:xfrm>
            <a:off x="955967" y="2671826"/>
            <a:ext cx="243204" cy="635635"/>
          </a:xfrm>
          <a:custGeom>
            <a:avLst/>
            <a:gdLst/>
            <a:ahLst/>
            <a:cxnLst/>
            <a:rect l="l" t="t" r="r" b="b"/>
            <a:pathLst>
              <a:path w="243205" h="635635">
                <a:moveTo>
                  <a:pt x="242887" y="635253"/>
                </a:moveTo>
                <a:lnTo>
                  <a:pt x="195610" y="629791"/>
                </a:lnTo>
                <a:lnTo>
                  <a:pt x="157006" y="614886"/>
                </a:lnTo>
                <a:lnTo>
                  <a:pt x="130980" y="592766"/>
                </a:lnTo>
                <a:lnTo>
                  <a:pt x="121437" y="565657"/>
                </a:lnTo>
                <a:lnTo>
                  <a:pt x="121437" y="387222"/>
                </a:lnTo>
                <a:lnTo>
                  <a:pt x="111894" y="360168"/>
                </a:lnTo>
                <a:lnTo>
                  <a:pt x="85869" y="338042"/>
                </a:lnTo>
                <a:lnTo>
                  <a:pt x="47269" y="323107"/>
                </a:lnTo>
                <a:lnTo>
                  <a:pt x="0" y="317626"/>
                </a:lnTo>
                <a:lnTo>
                  <a:pt x="47269" y="312164"/>
                </a:lnTo>
                <a:lnTo>
                  <a:pt x="85869" y="297259"/>
                </a:lnTo>
                <a:lnTo>
                  <a:pt x="111894" y="275139"/>
                </a:lnTo>
                <a:lnTo>
                  <a:pt x="121437" y="248030"/>
                </a:lnTo>
                <a:lnTo>
                  <a:pt x="121437" y="69595"/>
                </a:lnTo>
                <a:lnTo>
                  <a:pt x="130982" y="42541"/>
                </a:lnTo>
                <a:lnTo>
                  <a:pt x="157011" y="20415"/>
                </a:lnTo>
                <a:lnTo>
                  <a:pt x="195616" y="5480"/>
                </a:lnTo>
                <a:lnTo>
                  <a:pt x="242887" y="0"/>
                </a:lnTo>
              </a:path>
            </a:pathLst>
          </a:custGeom>
          <a:ln w="9525">
            <a:solidFill>
              <a:srgbClr val="000000"/>
            </a:solidFill>
          </a:ln>
        </p:spPr>
        <p:txBody>
          <a:bodyPr wrap="square" lIns="0" tIns="0" rIns="0" bIns="0" rtlCol="0"/>
          <a:lstStyle/>
          <a:p>
            <a:endParaRPr/>
          </a:p>
        </p:txBody>
      </p:sp>
      <p:sp>
        <p:nvSpPr>
          <p:cNvPr id="20" name="object 20"/>
          <p:cNvSpPr txBox="1"/>
          <p:nvPr/>
        </p:nvSpPr>
        <p:spPr>
          <a:xfrm>
            <a:off x="1367408" y="7112"/>
            <a:ext cx="9457690" cy="1000760"/>
          </a:xfrm>
          <a:prstGeom prst="rect">
            <a:avLst/>
          </a:prstGeom>
        </p:spPr>
        <p:txBody>
          <a:bodyPr vert="horz" wrap="square" lIns="0" tIns="12065" rIns="0" bIns="0" rtlCol="0">
            <a:spAutoFit/>
          </a:bodyPr>
          <a:lstStyle/>
          <a:p>
            <a:pPr marL="12700" marR="5080">
              <a:lnSpc>
                <a:spcPct val="100000"/>
              </a:lnSpc>
              <a:spcBef>
                <a:spcPts val="95"/>
              </a:spcBef>
            </a:pPr>
            <a:r>
              <a:rPr sz="1600" b="1" spc="-5" dirty="0">
                <a:latin typeface="Calibri"/>
                <a:cs typeface="Calibri"/>
              </a:rPr>
              <a:t>Пример</a:t>
            </a:r>
            <a:r>
              <a:rPr sz="1600" b="1" spc="50" dirty="0">
                <a:latin typeface="Calibri"/>
                <a:cs typeface="Calibri"/>
              </a:rPr>
              <a:t> </a:t>
            </a:r>
            <a:r>
              <a:rPr sz="1600" b="1" spc="-5" dirty="0">
                <a:latin typeface="Calibri"/>
                <a:cs typeface="Calibri"/>
              </a:rPr>
              <a:t>7.</a:t>
            </a:r>
            <a:r>
              <a:rPr sz="1600" b="1" spc="40" dirty="0">
                <a:latin typeface="Calibri"/>
                <a:cs typeface="Calibri"/>
              </a:rPr>
              <a:t> </a:t>
            </a:r>
            <a:r>
              <a:rPr sz="1600" spc="-10" dirty="0">
                <a:latin typeface="Calibri"/>
                <a:cs typeface="Calibri"/>
              </a:rPr>
              <a:t>Смесь</a:t>
            </a:r>
            <a:r>
              <a:rPr sz="1600" spc="50" dirty="0">
                <a:latin typeface="Calibri"/>
                <a:cs typeface="Calibri"/>
              </a:rPr>
              <a:t> </a:t>
            </a:r>
            <a:r>
              <a:rPr sz="1600" spc="-10" dirty="0">
                <a:latin typeface="Calibri"/>
                <a:cs typeface="Calibri"/>
              </a:rPr>
              <a:t>оксида</a:t>
            </a:r>
            <a:r>
              <a:rPr sz="1600" spc="35" dirty="0">
                <a:latin typeface="Calibri"/>
                <a:cs typeface="Calibri"/>
              </a:rPr>
              <a:t> </a:t>
            </a:r>
            <a:r>
              <a:rPr sz="1600" spc="-5" dirty="0">
                <a:latin typeface="Calibri"/>
                <a:cs typeface="Calibri"/>
              </a:rPr>
              <a:t>лития</a:t>
            </a:r>
            <a:r>
              <a:rPr sz="1600" spc="40" dirty="0">
                <a:latin typeface="Calibri"/>
                <a:cs typeface="Calibri"/>
              </a:rPr>
              <a:t> </a:t>
            </a:r>
            <a:r>
              <a:rPr sz="1600" spc="-5" dirty="0">
                <a:latin typeface="Calibri"/>
                <a:cs typeface="Calibri"/>
              </a:rPr>
              <a:t>и</a:t>
            </a:r>
            <a:r>
              <a:rPr sz="1600" spc="40" dirty="0">
                <a:latin typeface="Calibri"/>
                <a:cs typeface="Calibri"/>
              </a:rPr>
              <a:t> </a:t>
            </a:r>
            <a:r>
              <a:rPr sz="1600" spc="-5" dirty="0">
                <a:latin typeface="Calibri"/>
                <a:cs typeface="Calibri"/>
              </a:rPr>
              <a:t>нитрида</a:t>
            </a:r>
            <a:r>
              <a:rPr sz="1600" spc="25" dirty="0">
                <a:latin typeface="Calibri"/>
                <a:cs typeface="Calibri"/>
              </a:rPr>
              <a:t> </a:t>
            </a:r>
            <a:r>
              <a:rPr sz="1600" spc="-5" dirty="0">
                <a:latin typeface="Calibri"/>
                <a:cs typeface="Calibri"/>
              </a:rPr>
              <a:t>лития</a:t>
            </a:r>
            <a:r>
              <a:rPr sz="1600" spc="50" dirty="0">
                <a:latin typeface="Calibri"/>
                <a:cs typeface="Calibri"/>
              </a:rPr>
              <a:t> </a:t>
            </a:r>
            <a:r>
              <a:rPr sz="1600" spc="-5" dirty="0">
                <a:latin typeface="Calibri"/>
                <a:cs typeface="Calibri"/>
              </a:rPr>
              <a:t>с</a:t>
            </a:r>
            <a:r>
              <a:rPr sz="1600" spc="35" dirty="0">
                <a:latin typeface="Calibri"/>
                <a:cs typeface="Calibri"/>
              </a:rPr>
              <a:t> </a:t>
            </a:r>
            <a:r>
              <a:rPr sz="1600" spc="-10" dirty="0">
                <a:latin typeface="Calibri"/>
                <a:cs typeface="Calibri"/>
              </a:rPr>
              <a:t>массовой</a:t>
            </a:r>
            <a:r>
              <a:rPr sz="1600" spc="60" dirty="0">
                <a:latin typeface="Calibri"/>
                <a:cs typeface="Calibri"/>
              </a:rPr>
              <a:t> </a:t>
            </a:r>
            <a:r>
              <a:rPr sz="1600" spc="-15" dirty="0">
                <a:latin typeface="Calibri"/>
                <a:cs typeface="Calibri"/>
              </a:rPr>
              <a:t>долей</a:t>
            </a:r>
            <a:r>
              <a:rPr sz="1600" spc="45" dirty="0">
                <a:latin typeface="Calibri"/>
                <a:cs typeface="Calibri"/>
              </a:rPr>
              <a:t> </a:t>
            </a:r>
            <a:r>
              <a:rPr sz="1600" spc="-5" dirty="0">
                <a:latin typeface="Calibri"/>
                <a:cs typeface="Calibri"/>
              </a:rPr>
              <a:t>атомов</a:t>
            </a:r>
            <a:r>
              <a:rPr sz="1600" spc="45" dirty="0">
                <a:latin typeface="Calibri"/>
                <a:cs typeface="Calibri"/>
              </a:rPr>
              <a:t> </a:t>
            </a:r>
            <a:r>
              <a:rPr sz="1600" spc="-5" dirty="0">
                <a:latin typeface="Calibri"/>
                <a:cs typeface="Calibri"/>
              </a:rPr>
              <a:t>лития</a:t>
            </a:r>
            <a:r>
              <a:rPr sz="1600" spc="35" dirty="0">
                <a:latin typeface="Calibri"/>
                <a:cs typeface="Calibri"/>
              </a:rPr>
              <a:t> </a:t>
            </a:r>
            <a:r>
              <a:rPr sz="1600" spc="-10" dirty="0">
                <a:latin typeface="Calibri"/>
                <a:cs typeface="Calibri"/>
              </a:rPr>
              <a:t>56%,</a:t>
            </a:r>
            <a:r>
              <a:rPr sz="1600" spc="65" dirty="0">
                <a:latin typeface="Calibri"/>
                <a:cs typeface="Calibri"/>
              </a:rPr>
              <a:t> </a:t>
            </a:r>
            <a:r>
              <a:rPr sz="1600" spc="-5" dirty="0">
                <a:latin typeface="Calibri"/>
                <a:cs typeface="Calibri"/>
              </a:rPr>
              <a:t>растворили</a:t>
            </a:r>
            <a:r>
              <a:rPr sz="1600" spc="25" dirty="0">
                <a:latin typeface="Calibri"/>
                <a:cs typeface="Calibri"/>
              </a:rPr>
              <a:t> </a:t>
            </a:r>
            <a:r>
              <a:rPr sz="1600" spc="-5" dirty="0">
                <a:latin typeface="Calibri"/>
                <a:cs typeface="Calibri"/>
              </a:rPr>
              <a:t>в</a:t>
            </a:r>
            <a:r>
              <a:rPr sz="1600" spc="35" dirty="0">
                <a:latin typeface="Calibri"/>
                <a:cs typeface="Calibri"/>
              </a:rPr>
              <a:t> </a:t>
            </a:r>
            <a:r>
              <a:rPr sz="1600" spc="-10" dirty="0">
                <a:latin typeface="Calibri"/>
                <a:cs typeface="Calibri"/>
              </a:rPr>
              <a:t>365</a:t>
            </a:r>
            <a:r>
              <a:rPr sz="1600" spc="55" dirty="0">
                <a:latin typeface="Calibri"/>
                <a:cs typeface="Calibri"/>
              </a:rPr>
              <a:t> </a:t>
            </a:r>
            <a:r>
              <a:rPr sz="1600" spc="-5" dirty="0">
                <a:latin typeface="Calibri"/>
                <a:cs typeface="Calibri"/>
              </a:rPr>
              <a:t>г </a:t>
            </a:r>
            <a:r>
              <a:rPr sz="1600" dirty="0">
                <a:latin typeface="Calibri"/>
                <a:cs typeface="Calibri"/>
              </a:rPr>
              <a:t> </a:t>
            </a:r>
            <a:r>
              <a:rPr sz="1600" spc="-10" dirty="0">
                <a:latin typeface="Calibri"/>
                <a:cs typeface="Calibri"/>
              </a:rPr>
              <a:t>20%</a:t>
            </a:r>
            <a:r>
              <a:rPr sz="1600" spc="25" dirty="0">
                <a:latin typeface="Calibri"/>
                <a:cs typeface="Calibri"/>
              </a:rPr>
              <a:t> </a:t>
            </a:r>
            <a:r>
              <a:rPr sz="1600" spc="-10" dirty="0">
                <a:latin typeface="Calibri"/>
                <a:cs typeface="Calibri"/>
              </a:rPr>
              <a:t>соляной</a:t>
            </a:r>
            <a:r>
              <a:rPr sz="1600" spc="25" dirty="0">
                <a:latin typeface="Calibri"/>
                <a:cs typeface="Calibri"/>
              </a:rPr>
              <a:t> </a:t>
            </a:r>
            <a:r>
              <a:rPr sz="1600" spc="-5" dirty="0">
                <a:latin typeface="Calibri"/>
                <a:cs typeface="Calibri"/>
              </a:rPr>
              <a:t>кислоты,</a:t>
            </a:r>
            <a:r>
              <a:rPr sz="1600" spc="10" dirty="0">
                <a:latin typeface="Calibri"/>
                <a:cs typeface="Calibri"/>
              </a:rPr>
              <a:t> </a:t>
            </a:r>
            <a:r>
              <a:rPr sz="1600" spc="-10" dirty="0">
                <a:latin typeface="Calibri"/>
                <a:cs typeface="Calibri"/>
              </a:rPr>
              <a:t>причём</a:t>
            </a:r>
            <a:r>
              <a:rPr sz="1600" spc="35" dirty="0">
                <a:latin typeface="Calibri"/>
                <a:cs typeface="Calibri"/>
              </a:rPr>
              <a:t> </a:t>
            </a:r>
            <a:r>
              <a:rPr sz="1600" spc="-5" dirty="0">
                <a:latin typeface="Calibri"/>
                <a:cs typeface="Calibri"/>
              </a:rPr>
              <a:t>все</a:t>
            </a:r>
            <a:r>
              <a:rPr sz="1600" spc="15" dirty="0">
                <a:latin typeface="Calibri"/>
                <a:cs typeface="Calibri"/>
              </a:rPr>
              <a:t> </a:t>
            </a:r>
            <a:r>
              <a:rPr sz="1600" spc="-5" dirty="0">
                <a:latin typeface="Calibri"/>
                <a:cs typeface="Calibri"/>
              </a:rPr>
              <a:t>вещества</a:t>
            </a:r>
            <a:r>
              <a:rPr sz="1600" spc="10" dirty="0">
                <a:latin typeface="Calibri"/>
                <a:cs typeface="Calibri"/>
              </a:rPr>
              <a:t> </a:t>
            </a:r>
            <a:r>
              <a:rPr sz="1600" spc="-10" dirty="0">
                <a:latin typeface="Calibri"/>
                <a:cs typeface="Calibri"/>
              </a:rPr>
              <a:t>полностью</a:t>
            </a:r>
            <a:r>
              <a:rPr sz="1600" spc="25" dirty="0">
                <a:latin typeface="Calibri"/>
                <a:cs typeface="Calibri"/>
              </a:rPr>
              <a:t> </a:t>
            </a:r>
            <a:r>
              <a:rPr sz="1600" spc="-5" dirty="0">
                <a:latin typeface="Calibri"/>
                <a:cs typeface="Calibri"/>
              </a:rPr>
              <a:t>прореагировали.</a:t>
            </a:r>
            <a:r>
              <a:rPr sz="1600" spc="5" dirty="0">
                <a:latin typeface="Calibri"/>
                <a:cs typeface="Calibri"/>
              </a:rPr>
              <a:t> </a:t>
            </a:r>
            <a:r>
              <a:rPr sz="1600" spc="-10" dirty="0">
                <a:latin typeface="Calibri"/>
                <a:cs typeface="Calibri"/>
              </a:rPr>
              <a:t>Затем</a:t>
            </a:r>
            <a:r>
              <a:rPr sz="1600" spc="30" dirty="0">
                <a:latin typeface="Calibri"/>
                <a:cs typeface="Calibri"/>
              </a:rPr>
              <a:t> </a:t>
            </a:r>
            <a:r>
              <a:rPr sz="1600" spc="-5" dirty="0">
                <a:latin typeface="Calibri"/>
                <a:cs typeface="Calibri"/>
              </a:rPr>
              <a:t>к </a:t>
            </a:r>
            <a:r>
              <a:rPr sz="1600" spc="-10" dirty="0">
                <a:latin typeface="Calibri"/>
                <a:cs typeface="Calibri"/>
              </a:rPr>
              <a:t>образовавшемуся</a:t>
            </a:r>
            <a:r>
              <a:rPr sz="1600" spc="45" dirty="0">
                <a:latin typeface="Calibri"/>
                <a:cs typeface="Calibri"/>
              </a:rPr>
              <a:t> </a:t>
            </a:r>
            <a:r>
              <a:rPr sz="1600" spc="-5" dirty="0">
                <a:latin typeface="Calibri"/>
                <a:cs typeface="Calibri"/>
              </a:rPr>
              <a:t>раствору </a:t>
            </a:r>
            <a:r>
              <a:rPr sz="1600" spc="-345" dirty="0">
                <a:latin typeface="Calibri"/>
                <a:cs typeface="Calibri"/>
              </a:rPr>
              <a:t> </a:t>
            </a:r>
            <a:r>
              <a:rPr sz="1600" spc="-10" dirty="0">
                <a:latin typeface="Calibri"/>
                <a:cs typeface="Calibri"/>
              </a:rPr>
              <a:t>добавили 410</a:t>
            </a:r>
            <a:r>
              <a:rPr sz="1600" spc="20" dirty="0">
                <a:latin typeface="Calibri"/>
                <a:cs typeface="Calibri"/>
              </a:rPr>
              <a:t> </a:t>
            </a:r>
            <a:r>
              <a:rPr sz="1600" spc="-5" dirty="0">
                <a:latin typeface="Calibri"/>
                <a:cs typeface="Calibri"/>
              </a:rPr>
              <a:t>г </a:t>
            </a:r>
            <a:r>
              <a:rPr sz="1600" spc="-10" dirty="0">
                <a:latin typeface="Calibri"/>
                <a:cs typeface="Calibri"/>
              </a:rPr>
              <a:t>20%</a:t>
            </a:r>
            <a:r>
              <a:rPr sz="1600" spc="35" dirty="0">
                <a:latin typeface="Calibri"/>
                <a:cs typeface="Calibri"/>
              </a:rPr>
              <a:t> </a:t>
            </a:r>
            <a:r>
              <a:rPr sz="1600" spc="-5" dirty="0">
                <a:latin typeface="Calibri"/>
                <a:cs typeface="Calibri"/>
              </a:rPr>
              <a:t>раствора</a:t>
            </a:r>
            <a:r>
              <a:rPr sz="1600" dirty="0">
                <a:latin typeface="Calibri"/>
                <a:cs typeface="Calibri"/>
              </a:rPr>
              <a:t> </a:t>
            </a:r>
            <a:r>
              <a:rPr sz="1600" spc="-5" dirty="0">
                <a:latin typeface="Calibri"/>
                <a:cs typeface="Calibri"/>
              </a:rPr>
              <a:t>фосфата натрия. Найдите</a:t>
            </a:r>
            <a:r>
              <a:rPr sz="1600" spc="5" dirty="0">
                <a:latin typeface="Calibri"/>
                <a:cs typeface="Calibri"/>
              </a:rPr>
              <a:t> </a:t>
            </a:r>
            <a:r>
              <a:rPr sz="1600" spc="-10" dirty="0">
                <a:latin typeface="Calibri"/>
                <a:cs typeface="Calibri"/>
              </a:rPr>
              <a:t>массовую</a:t>
            </a:r>
            <a:r>
              <a:rPr sz="1600" spc="30" dirty="0">
                <a:latin typeface="Calibri"/>
                <a:cs typeface="Calibri"/>
              </a:rPr>
              <a:t> </a:t>
            </a:r>
            <a:r>
              <a:rPr sz="1600" spc="-15" dirty="0">
                <a:latin typeface="Calibri"/>
                <a:cs typeface="Calibri"/>
              </a:rPr>
              <a:t>долю</a:t>
            </a:r>
            <a:r>
              <a:rPr sz="1600" spc="-10" dirty="0">
                <a:latin typeface="Calibri"/>
                <a:cs typeface="Calibri"/>
              </a:rPr>
              <a:t> хлорида</a:t>
            </a:r>
            <a:r>
              <a:rPr sz="1600" dirty="0">
                <a:latin typeface="Calibri"/>
                <a:cs typeface="Calibri"/>
              </a:rPr>
              <a:t> </a:t>
            </a:r>
            <a:r>
              <a:rPr sz="1600" spc="-5" dirty="0">
                <a:latin typeface="Calibri"/>
                <a:cs typeface="Calibri"/>
              </a:rPr>
              <a:t>натрия</a:t>
            </a:r>
            <a:r>
              <a:rPr sz="1600" spc="-15" dirty="0">
                <a:latin typeface="Calibri"/>
                <a:cs typeface="Calibri"/>
              </a:rPr>
              <a:t> </a:t>
            </a:r>
            <a:r>
              <a:rPr sz="1600" spc="-5" dirty="0">
                <a:latin typeface="Calibri"/>
                <a:cs typeface="Calibri"/>
              </a:rPr>
              <a:t>в</a:t>
            </a:r>
            <a:r>
              <a:rPr sz="1600" dirty="0">
                <a:latin typeface="Calibri"/>
                <a:cs typeface="Calibri"/>
              </a:rPr>
              <a:t> </a:t>
            </a:r>
            <a:r>
              <a:rPr sz="1600" spc="-10" dirty="0">
                <a:latin typeface="Calibri"/>
                <a:cs typeface="Calibri"/>
              </a:rPr>
              <a:t>конечном</a:t>
            </a:r>
            <a:endParaRPr sz="1600">
              <a:latin typeface="Calibri"/>
              <a:cs typeface="Calibri"/>
            </a:endParaRPr>
          </a:p>
          <a:p>
            <a:pPr marL="12700">
              <a:lnSpc>
                <a:spcPct val="100000"/>
              </a:lnSpc>
            </a:pPr>
            <a:r>
              <a:rPr sz="1600" spc="-5" dirty="0">
                <a:latin typeface="Calibri"/>
                <a:cs typeface="Calibri"/>
              </a:rPr>
              <a:t>растворе.</a:t>
            </a:r>
            <a:endParaRPr sz="1600">
              <a:latin typeface="Calibri"/>
              <a:cs typeface="Calibri"/>
            </a:endParaRPr>
          </a:p>
        </p:txBody>
      </p:sp>
      <p:sp>
        <p:nvSpPr>
          <p:cNvPr id="21" name="object 21"/>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71</a:t>
            </a:fld>
            <a:endParaRPr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342008" y="2764916"/>
            <a:ext cx="9358630" cy="2952115"/>
          </a:xfrm>
          <a:prstGeom prst="rect">
            <a:avLst/>
          </a:prstGeom>
        </p:spPr>
        <p:txBody>
          <a:bodyPr vert="horz" wrap="square" lIns="0" tIns="12700" rIns="0" bIns="0" rtlCol="0">
            <a:spAutoFit/>
          </a:bodyPr>
          <a:lstStyle/>
          <a:p>
            <a:pPr marL="266065" marR="2830195" indent="228600">
              <a:lnSpc>
                <a:spcPct val="100000"/>
              </a:lnSpc>
              <a:spcBef>
                <a:spcPts val="100"/>
              </a:spcBef>
            </a:pPr>
            <a:r>
              <a:rPr sz="2400" spc="10" dirty="0">
                <a:latin typeface="Times New Roman"/>
                <a:cs typeface="Times New Roman"/>
              </a:rPr>
              <a:t>останется</a:t>
            </a:r>
            <a:r>
              <a:rPr sz="2400" spc="-10" dirty="0">
                <a:latin typeface="Times New Roman"/>
                <a:cs typeface="Times New Roman"/>
              </a:rPr>
              <a:t> </a:t>
            </a:r>
            <a:r>
              <a:rPr sz="2400" dirty="0">
                <a:latin typeface="Times New Roman"/>
                <a:cs typeface="Times New Roman"/>
              </a:rPr>
              <a:t>(1,6 –</a:t>
            </a:r>
            <a:r>
              <a:rPr sz="2400" spc="-15" dirty="0">
                <a:latin typeface="Times New Roman"/>
                <a:cs typeface="Times New Roman"/>
              </a:rPr>
              <a:t> </a:t>
            </a:r>
            <a:r>
              <a:rPr sz="2400" dirty="0">
                <a:latin typeface="Times New Roman"/>
                <a:cs typeface="Times New Roman"/>
              </a:rPr>
              <a:t>1,5)</a:t>
            </a:r>
            <a:r>
              <a:rPr sz="2400" spc="-10" dirty="0">
                <a:latin typeface="Times New Roman"/>
                <a:cs typeface="Times New Roman"/>
              </a:rPr>
              <a:t> </a:t>
            </a:r>
            <a:r>
              <a:rPr sz="2400" dirty="0">
                <a:latin typeface="Times New Roman"/>
                <a:cs typeface="Times New Roman"/>
              </a:rPr>
              <a:t>=</a:t>
            </a:r>
            <a:r>
              <a:rPr sz="2400" spc="-10" dirty="0">
                <a:latin typeface="Times New Roman"/>
                <a:cs typeface="Times New Roman"/>
              </a:rPr>
              <a:t> </a:t>
            </a:r>
            <a:r>
              <a:rPr sz="2400" dirty="0">
                <a:latin typeface="Times New Roman"/>
                <a:cs typeface="Times New Roman"/>
              </a:rPr>
              <a:t>0,1</a:t>
            </a:r>
            <a:r>
              <a:rPr sz="2400" spc="-10" dirty="0">
                <a:latin typeface="Times New Roman"/>
                <a:cs typeface="Times New Roman"/>
              </a:rPr>
              <a:t> </a:t>
            </a:r>
            <a:r>
              <a:rPr sz="2400" spc="-15" dirty="0">
                <a:latin typeface="Times New Roman"/>
                <a:cs typeface="Times New Roman"/>
              </a:rPr>
              <a:t>моль</a:t>
            </a:r>
            <a:r>
              <a:rPr sz="2400" dirty="0">
                <a:latin typeface="Times New Roman"/>
                <a:cs typeface="Times New Roman"/>
              </a:rPr>
              <a:t> LiCl</a:t>
            </a:r>
            <a:r>
              <a:rPr sz="2400" spc="-20" dirty="0">
                <a:latin typeface="Times New Roman"/>
                <a:cs typeface="Times New Roman"/>
              </a:rPr>
              <a:t> </a:t>
            </a:r>
            <a:r>
              <a:rPr sz="2400" spc="-5" dirty="0">
                <a:latin typeface="Times New Roman"/>
                <a:cs typeface="Times New Roman"/>
              </a:rPr>
              <a:t>(избыток) </a:t>
            </a:r>
            <a:r>
              <a:rPr sz="2400" spc="-585" dirty="0">
                <a:latin typeface="Times New Roman"/>
                <a:cs typeface="Times New Roman"/>
              </a:rPr>
              <a:t> </a:t>
            </a:r>
            <a:r>
              <a:rPr sz="2400" dirty="0">
                <a:latin typeface="Times New Roman"/>
                <a:cs typeface="Times New Roman"/>
              </a:rPr>
              <a:t>б)</a:t>
            </a:r>
            <a:r>
              <a:rPr sz="2400" spc="-10" dirty="0">
                <a:latin typeface="Times New Roman"/>
                <a:cs typeface="Times New Roman"/>
              </a:rPr>
              <a:t> </a:t>
            </a:r>
            <a:r>
              <a:rPr sz="2400" dirty="0">
                <a:latin typeface="Times New Roman"/>
                <a:cs typeface="Times New Roman"/>
              </a:rPr>
              <a:t>n(NaCl)</a:t>
            </a:r>
            <a:r>
              <a:rPr sz="2400" spc="-5" dirty="0">
                <a:latin typeface="Times New Roman"/>
                <a:cs typeface="Times New Roman"/>
              </a:rPr>
              <a:t> </a:t>
            </a:r>
            <a:r>
              <a:rPr sz="2400" dirty="0">
                <a:latin typeface="Times New Roman"/>
                <a:cs typeface="Times New Roman"/>
              </a:rPr>
              <a:t>=</a:t>
            </a:r>
            <a:r>
              <a:rPr sz="2400" spc="-25" dirty="0">
                <a:latin typeface="Times New Roman"/>
                <a:cs typeface="Times New Roman"/>
              </a:rPr>
              <a:t> </a:t>
            </a:r>
            <a:r>
              <a:rPr sz="2400" dirty="0">
                <a:latin typeface="Times New Roman"/>
                <a:cs typeface="Times New Roman"/>
              </a:rPr>
              <a:t>3n(Na</a:t>
            </a:r>
            <a:r>
              <a:rPr sz="2400" baseline="-20833" dirty="0">
                <a:latin typeface="Times New Roman"/>
                <a:cs typeface="Times New Roman"/>
              </a:rPr>
              <a:t>3</a:t>
            </a:r>
            <a:r>
              <a:rPr sz="2400" dirty="0">
                <a:latin typeface="Times New Roman"/>
                <a:cs typeface="Times New Roman"/>
              </a:rPr>
              <a:t>PO</a:t>
            </a:r>
            <a:r>
              <a:rPr sz="2400" baseline="-20833" dirty="0">
                <a:latin typeface="Times New Roman"/>
                <a:cs typeface="Times New Roman"/>
              </a:rPr>
              <a:t>4</a:t>
            </a:r>
            <a:r>
              <a:rPr sz="2400" dirty="0">
                <a:latin typeface="Times New Roman"/>
                <a:cs typeface="Times New Roman"/>
              </a:rPr>
              <a:t>)</a:t>
            </a:r>
            <a:r>
              <a:rPr sz="2400" spc="5" dirty="0">
                <a:latin typeface="Times New Roman"/>
                <a:cs typeface="Times New Roman"/>
              </a:rPr>
              <a:t> </a:t>
            </a:r>
            <a:r>
              <a:rPr sz="2400" dirty="0">
                <a:latin typeface="Times New Roman"/>
                <a:cs typeface="Times New Roman"/>
              </a:rPr>
              <a:t>=</a:t>
            </a:r>
            <a:r>
              <a:rPr sz="2400" spc="-15" dirty="0">
                <a:latin typeface="Times New Roman"/>
                <a:cs typeface="Times New Roman"/>
              </a:rPr>
              <a:t> </a:t>
            </a:r>
            <a:r>
              <a:rPr sz="2400" dirty="0">
                <a:latin typeface="Times New Roman"/>
                <a:cs typeface="Times New Roman"/>
              </a:rPr>
              <a:t>0,5·3/1</a:t>
            </a:r>
            <a:r>
              <a:rPr sz="2400" spc="-20" dirty="0">
                <a:latin typeface="Times New Roman"/>
                <a:cs typeface="Times New Roman"/>
              </a:rPr>
              <a:t> </a:t>
            </a:r>
            <a:r>
              <a:rPr sz="2400" dirty="0">
                <a:latin typeface="Times New Roman"/>
                <a:cs typeface="Times New Roman"/>
              </a:rPr>
              <a:t>=</a:t>
            </a:r>
            <a:r>
              <a:rPr sz="2400" spc="-5" dirty="0">
                <a:latin typeface="Times New Roman"/>
                <a:cs typeface="Times New Roman"/>
              </a:rPr>
              <a:t> </a:t>
            </a:r>
            <a:r>
              <a:rPr sz="2400" dirty="0">
                <a:latin typeface="Times New Roman"/>
                <a:cs typeface="Times New Roman"/>
              </a:rPr>
              <a:t>1,5 </a:t>
            </a:r>
            <a:r>
              <a:rPr sz="2400" spc="-15" dirty="0">
                <a:latin typeface="Times New Roman"/>
                <a:cs typeface="Times New Roman"/>
              </a:rPr>
              <a:t>моль</a:t>
            </a:r>
            <a:endParaRPr sz="2400">
              <a:latin typeface="Times New Roman"/>
              <a:cs typeface="Times New Roman"/>
            </a:endParaRPr>
          </a:p>
          <a:p>
            <a:pPr marL="266065" marR="2173605" indent="228600">
              <a:lnSpc>
                <a:spcPct val="100000"/>
              </a:lnSpc>
            </a:pPr>
            <a:r>
              <a:rPr sz="2400" spc="-5" dirty="0">
                <a:latin typeface="Times New Roman"/>
                <a:cs typeface="Times New Roman"/>
              </a:rPr>
              <a:t>M(NaCl) </a:t>
            </a:r>
            <a:r>
              <a:rPr sz="2400" dirty="0">
                <a:latin typeface="Times New Roman"/>
                <a:cs typeface="Times New Roman"/>
              </a:rPr>
              <a:t>= 58,5 </a:t>
            </a:r>
            <a:r>
              <a:rPr sz="2400" spc="-10" dirty="0">
                <a:latin typeface="Times New Roman"/>
                <a:cs typeface="Times New Roman"/>
              </a:rPr>
              <a:t>г/моль, </a:t>
            </a:r>
            <a:r>
              <a:rPr sz="2400" spc="-5" dirty="0">
                <a:latin typeface="Times New Roman"/>
                <a:cs typeface="Times New Roman"/>
              </a:rPr>
              <a:t>m(NaCl) </a:t>
            </a:r>
            <a:r>
              <a:rPr sz="2400" dirty="0">
                <a:latin typeface="Times New Roman"/>
                <a:cs typeface="Times New Roman"/>
              </a:rPr>
              <a:t>= 1,5·58,5 = 87,75 г </a:t>
            </a:r>
            <a:r>
              <a:rPr sz="2400" spc="-585" dirty="0">
                <a:latin typeface="Times New Roman"/>
                <a:cs typeface="Times New Roman"/>
              </a:rPr>
              <a:t> </a:t>
            </a:r>
            <a:r>
              <a:rPr sz="2400" spc="-5" dirty="0">
                <a:latin typeface="Times New Roman"/>
                <a:cs typeface="Times New Roman"/>
              </a:rPr>
              <a:t>в) </a:t>
            </a:r>
            <a:r>
              <a:rPr sz="2400" dirty="0">
                <a:latin typeface="Times New Roman"/>
                <a:cs typeface="Times New Roman"/>
              </a:rPr>
              <a:t>n(Li</a:t>
            </a:r>
            <a:r>
              <a:rPr sz="2400" baseline="-20833" dirty="0">
                <a:latin typeface="Times New Roman"/>
                <a:cs typeface="Times New Roman"/>
              </a:rPr>
              <a:t>3</a:t>
            </a:r>
            <a:r>
              <a:rPr sz="2400" dirty="0">
                <a:latin typeface="Times New Roman"/>
                <a:cs typeface="Times New Roman"/>
              </a:rPr>
              <a:t>PO</a:t>
            </a:r>
            <a:r>
              <a:rPr sz="2400" baseline="-20833" dirty="0">
                <a:latin typeface="Times New Roman"/>
                <a:cs typeface="Times New Roman"/>
              </a:rPr>
              <a:t>4</a:t>
            </a:r>
            <a:r>
              <a:rPr sz="2400" dirty="0">
                <a:latin typeface="Times New Roman"/>
                <a:cs typeface="Times New Roman"/>
              </a:rPr>
              <a:t>) =</a:t>
            </a:r>
            <a:r>
              <a:rPr sz="2400" spc="-5" dirty="0">
                <a:latin typeface="Times New Roman"/>
                <a:cs typeface="Times New Roman"/>
              </a:rPr>
              <a:t> n(Na</a:t>
            </a:r>
            <a:r>
              <a:rPr sz="2400" spc="-7" baseline="-20833" dirty="0">
                <a:latin typeface="Times New Roman"/>
                <a:cs typeface="Times New Roman"/>
              </a:rPr>
              <a:t>3</a:t>
            </a:r>
            <a:r>
              <a:rPr sz="2400" spc="-5" dirty="0">
                <a:latin typeface="Times New Roman"/>
                <a:cs typeface="Times New Roman"/>
              </a:rPr>
              <a:t>PO</a:t>
            </a:r>
            <a:r>
              <a:rPr sz="2400" spc="-7" baseline="-20833" dirty="0">
                <a:latin typeface="Times New Roman"/>
                <a:cs typeface="Times New Roman"/>
              </a:rPr>
              <a:t>4</a:t>
            </a:r>
            <a:r>
              <a:rPr sz="2400" spc="-5" dirty="0">
                <a:latin typeface="Times New Roman"/>
                <a:cs typeface="Times New Roman"/>
              </a:rPr>
              <a:t>)</a:t>
            </a:r>
            <a:r>
              <a:rPr sz="2400" dirty="0">
                <a:latin typeface="Times New Roman"/>
                <a:cs typeface="Times New Roman"/>
              </a:rPr>
              <a:t> = 0,5·1/1</a:t>
            </a:r>
            <a:r>
              <a:rPr sz="2400" spc="-20" dirty="0">
                <a:latin typeface="Times New Roman"/>
                <a:cs typeface="Times New Roman"/>
              </a:rPr>
              <a:t> </a:t>
            </a:r>
            <a:r>
              <a:rPr sz="2400" dirty="0">
                <a:latin typeface="Times New Roman"/>
                <a:cs typeface="Times New Roman"/>
              </a:rPr>
              <a:t>=</a:t>
            </a:r>
            <a:r>
              <a:rPr sz="2400" spc="-10" dirty="0">
                <a:latin typeface="Times New Roman"/>
                <a:cs typeface="Times New Roman"/>
              </a:rPr>
              <a:t> </a:t>
            </a:r>
            <a:r>
              <a:rPr sz="2400" dirty="0">
                <a:latin typeface="Times New Roman"/>
                <a:cs typeface="Times New Roman"/>
              </a:rPr>
              <a:t>0,5</a:t>
            </a:r>
            <a:r>
              <a:rPr sz="2400" spc="5" dirty="0">
                <a:latin typeface="Times New Roman"/>
                <a:cs typeface="Times New Roman"/>
              </a:rPr>
              <a:t> </a:t>
            </a:r>
            <a:r>
              <a:rPr sz="2400" spc="-15" dirty="0">
                <a:latin typeface="Times New Roman"/>
                <a:cs typeface="Times New Roman"/>
              </a:rPr>
              <a:t>моль</a:t>
            </a:r>
            <a:endParaRPr sz="2400">
              <a:latin typeface="Times New Roman"/>
              <a:cs typeface="Times New Roman"/>
            </a:endParaRPr>
          </a:p>
          <a:p>
            <a:pPr marL="494665">
              <a:lnSpc>
                <a:spcPct val="100000"/>
              </a:lnSpc>
            </a:pPr>
            <a:r>
              <a:rPr sz="2400" spc="-5" dirty="0">
                <a:latin typeface="Times New Roman"/>
                <a:cs typeface="Times New Roman"/>
              </a:rPr>
              <a:t>M(Li</a:t>
            </a:r>
            <a:r>
              <a:rPr sz="2400" spc="-7" baseline="-20833" dirty="0">
                <a:latin typeface="Times New Roman"/>
                <a:cs typeface="Times New Roman"/>
              </a:rPr>
              <a:t>3</a:t>
            </a:r>
            <a:r>
              <a:rPr sz="2400" spc="-5" dirty="0">
                <a:latin typeface="Times New Roman"/>
                <a:cs typeface="Times New Roman"/>
              </a:rPr>
              <a:t>PO</a:t>
            </a:r>
            <a:r>
              <a:rPr sz="2400" spc="-7" baseline="-20833" dirty="0">
                <a:latin typeface="Times New Roman"/>
                <a:cs typeface="Times New Roman"/>
              </a:rPr>
              <a:t>4</a:t>
            </a:r>
            <a:r>
              <a:rPr sz="2400" spc="-5" dirty="0">
                <a:latin typeface="Times New Roman"/>
                <a:cs typeface="Times New Roman"/>
              </a:rPr>
              <a:t>)</a:t>
            </a:r>
            <a:r>
              <a:rPr sz="2400" dirty="0">
                <a:latin typeface="Times New Roman"/>
                <a:cs typeface="Times New Roman"/>
              </a:rPr>
              <a:t> = </a:t>
            </a:r>
            <a:r>
              <a:rPr sz="2400" spc="-30" dirty="0">
                <a:latin typeface="Times New Roman"/>
                <a:cs typeface="Times New Roman"/>
              </a:rPr>
              <a:t>116</a:t>
            </a:r>
            <a:r>
              <a:rPr sz="2400" spc="-15" dirty="0">
                <a:latin typeface="Times New Roman"/>
                <a:cs typeface="Times New Roman"/>
              </a:rPr>
              <a:t> </a:t>
            </a:r>
            <a:r>
              <a:rPr sz="2400" spc="-10" dirty="0">
                <a:latin typeface="Times New Roman"/>
                <a:cs typeface="Times New Roman"/>
              </a:rPr>
              <a:t>г/моль,</a:t>
            </a:r>
            <a:r>
              <a:rPr sz="2400" spc="15" dirty="0">
                <a:latin typeface="Times New Roman"/>
                <a:cs typeface="Times New Roman"/>
              </a:rPr>
              <a:t> </a:t>
            </a:r>
            <a:r>
              <a:rPr sz="2400" spc="-5" dirty="0">
                <a:latin typeface="Times New Roman"/>
                <a:cs typeface="Times New Roman"/>
              </a:rPr>
              <a:t>m(Li</a:t>
            </a:r>
            <a:r>
              <a:rPr sz="2400" spc="-7" baseline="-20833" dirty="0">
                <a:latin typeface="Times New Roman"/>
                <a:cs typeface="Times New Roman"/>
              </a:rPr>
              <a:t>3</a:t>
            </a:r>
            <a:r>
              <a:rPr sz="2400" spc="-5" dirty="0">
                <a:latin typeface="Times New Roman"/>
                <a:cs typeface="Times New Roman"/>
              </a:rPr>
              <a:t>PO</a:t>
            </a:r>
            <a:r>
              <a:rPr sz="2400" spc="-7" baseline="-20833" dirty="0">
                <a:latin typeface="Times New Roman"/>
                <a:cs typeface="Times New Roman"/>
              </a:rPr>
              <a:t>4</a:t>
            </a:r>
            <a:r>
              <a:rPr sz="2400" spc="-5" dirty="0">
                <a:latin typeface="Times New Roman"/>
                <a:cs typeface="Times New Roman"/>
              </a:rPr>
              <a:t>)</a:t>
            </a:r>
            <a:r>
              <a:rPr sz="2400" dirty="0">
                <a:latin typeface="Times New Roman"/>
                <a:cs typeface="Times New Roman"/>
              </a:rPr>
              <a:t> = </a:t>
            </a:r>
            <a:r>
              <a:rPr sz="2400" spc="-15" dirty="0">
                <a:latin typeface="Times New Roman"/>
                <a:cs typeface="Times New Roman"/>
              </a:rPr>
              <a:t>0,5·116 </a:t>
            </a:r>
            <a:r>
              <a:rPr sz="2400" dirty="0">
                <a:latin typeface="Times New Roman"/>
                <a:cs typeface="Times New Roman"/>
              </a:rPr>
              <a:t>=</a:t>
            </a:r>
            <a:r>
              <a:rPr sz="2400" spc="-10" dirty="0">
                <a:latin typeface="Times New Roman"/>
                <a:cs typeface="Times New Roman"/>
              </a:rPr>
              <a:t> </a:t>
            </a:r>
            <a:r>
              <a:rPr sz="2400" dirty="0">
                <a:latin typeface="Times New Roman"/>
                <a:cs typeface="Times New Roman"/>
              </a:rPr>
              <a:t>58 г</a:t>
            </a:r>
            <a:endParaRPr sz="2400">
              <a:latin typeface="Times New Roman"/>
              <a:cs typeface="Times New Roman"/>
            </a:endParaRPr>
          </a:p>
          <a:p>
            <a:pPr marL="38100">
              <a:lnSpc>
                <a:spcPct val="100000"/>
              </a:lnSpc>
              <a:spcBef>
                <a:spcPts val="5"/>
              </a:spcBef>
            </a:pPr>
            <a:r>
              <a:rPr sz="2400" dirty="0">
                <a:latin typeface="Times New Roman"/>
                <a:cs typeface="Times New Roman"/>
              </a:rPr>
              <a:t>7)</a:t>
            </a:r>
            <a:r>
              <a:rPr sz="2400" spc="-5" dirty="0">
                <a:latin typeface="Times New Roman"/>
                <a:cs typeface="Times New Roman"/>
              </a:rPr>
              <a:t> </a:t>
            </a:r>
            <a:r>
              <a:rPr sz="2400" spc="-10" dirty="0">
                <a:latin typeface="Times New Roman"/>
                <a:cs typeface="Times New Roman"/>
              </a:rPr>
              <a:t>m</a:t>
            </a:r>
            <a:r>
              <a:rPr sz="2400" spc="-15" baseline="-20833" dirty="0">
                <a:latin typeface="Times New Roman"/>
                <a:cs typeface="Times New Roman"/>
              </a:rPr>
              <a:t>р-ра</a:t>
            </a:r>
            <a:r>
              <a:rPr sz="2400" spc="315" baseline="-20833" dirty="0">
                <a:latin typeface="Times New Roman"/>
                <a:cs typeface="Times New Roman"/>
              </a:rPr>
              <a:t> </a:t>
            </a:r>
            <a:r>
              <a:rPr sz="2400" dirty="0">
                <a:latin typeface="Times New Roman"/>
                <a:cs typeface="Times New Roman"/>
              </a:rPr>
              <a:t>= </a:t>
            </a:r>
            <a:r>
              <a:rPr sz="2400" spc="-5" dirty="0">
                <a:latin typeface="Times New Roman"/>
                <a:cs typeface="Times New Roman"/>
              </a:rPr>
              <a:t>m(Li</a:t>
            </a:r>
            <a:r>
              <a:rPr sz="2400" spc="-7" baseline="-20833" dirty="0">
                <a:latin typeface="Times New Roman"/>
                <a:cs typeface="Times New Roman"/>
              </a:rPr>
              <a:t>2</a:t>
            </a:r>
            <a:r>
              <a:rPr sz="2400" spc="-5" dirty="0">
                <a:latin typeface="Times New Roman"/>
                <a:cs typeface="Times New Roman"/>
              </a:rPr>
              <a:t>O)</a:t>
            </a:r>
            <a:r>
              <a:rPr sz="2400" dirty="0">
                <a:latin typeface="Times New Roman"/>
                <a:cs typeface="Times New Roman"/>
              </a:rPr>
              <a:t> +</a:t>
            </a:r>
            <a:r>
              <a:rPr sz="2400" spc="-10" dirty="0">
                <a:latin typeface="Times New Roman"/>
                <a:cs typeface="Times New Roman"/>
              </a:rPr>
              <a:t> </a:t>
            </a:r>
            <a:r>
              <a:rPr sz="2400" spc="-5" dirty="0">
                <a:latin typeface="Times New Roman"/>
                <a:cs typeface="Times New Roman"/>
              </a:rPr>
              <a:t>m(Li</a:t>
            </a:r>
            <a:r>
              <a:rPr sz="2400" spc="-7" baseline="-20833" dirty="0">
                <a:latin typeface="Times New Roman"/>
                <a:cs typeface="Times New Roman"/>
              </a:rPr>
              <a:t>3</a:t>
            </a:r>
            <a:r>
              <a:rPr sz="2400" spc="-5" dirty="0">
                <a:latin typeface="Times New Roman"/>
                <a:cs typeface="Times New Roman"/>
              </a:rPr>
              <a:t>N)</a:t>
            </a:r>
            <a:r>
              <a:rPr sz="2400" spc="10" dirty="0">
                <a:latin typeface="Times New Roman"/>
                <a:cs typeface="Times New Roman"/>
              </a:rPr>
              <a:t> </a:t>
            </a:r>
            <a:r>
              <a:rPr sz="2400" dirty="0">
                <a:latin typeface="Times New Roman"/>
                <a:cs typeface="Times New Roman"/>
              </a:rPr>
              <a:t>+</a:t>
            </a:r>
            <a:r>
              <a:rPr sz="2400" spc="-10" dirty="0">
                <a:latin typeface="Times New Roman"/>
                <a:cs typeface="Times New Roman"/>
              </a:rPr>
              <a:t> </a:t>
            </a:r>
            <a:r>
              <a:rPr sz="2400" spc="-5" dirty="0">
                <a:latin typeface="Times New Roman"/>
                <a:cs typeface="Times New Roman"/>
              </a:rPr>
              <a:t>m</a:t>
            </a:r>
            <a:r>
              <a:rPr sz="2400" spc="-7" baseline="-20833" dirty="0">
                <a:latin typeface="Times New Roman"/>
                <a:cs typeface="Times New Roman"/>
              </a:rPr>
              <a:t>р-ра</a:t>
            </a:r>
            <a:r>
              <a:rPr sz="2400" spc="-5" dirty="0">
                <a:latin typeface="Times New Roman"/>
                <a:cs typeface="Times New Roman"/>
              </a:rPr>
              <a:t>(HCl)</a:t>
            </a:r>
            <a:r>
              <a:rPr sz="2400" spc="5" dirty="0">
                <a:latin typeface="Times New Roman"/>
                <a:cs typeface="Times New Roman"/>
              </a:rPr>
              <a:t> </a:t>
            </a:r>
            <a:r>
              <a:rPr sz="2400" dirty="0">
                <a:latin typeface="Times New Roman"/>
                <a:cs typeface="Times New Roman"/>
              </a:rPr>
              <a:t>+ </a:t>
            </a:r>
            <a:r>
              <a:rPr sz="2400" spc="-10" dirty="0">
                <a:latin typeface="Times New Roman"/>
                <a:cs typeface="Times New Roman"/>
              </a:rPr>
              <a:t>m</a:t>
            </a:r>
            <a:r>
              <a:rPr sz="2400" spc="-15" baseline="-20833" dirty="0">
                <a:latin typeface="Times New Roman"/>
                <a:cs typeface="Times New Roman"/>
              </a:rPr>
              <a:t>р-ра</a:t>
            </a:r>
            <a:r>
              <a:rPr sz="2400" spc="330" baseline="-20833" dirty="0">
                <a:latin typeface="Times New Roman"/>
                <a:cs typeface="Times New Roman"/>
              </a:rPr>
              <a:t> </a:t>
            </a:r>
            <a:r>
              <a:rPr sz="2400" spc="-5" dirty="0">
                <a:latin typeface="Times New Roman"/>
                <a:cs typeface="Times New Roman"/>
              </a:rPr>
              <a:t>(Na</a:t>
            </a:r>
            <a:r>
              <a:rPr sz="2400" spc="-7" baseline="-20833" dirty="0">
                <a:latin typeface="Times New Roman"/>
                <a:cs typeface="Times New Roman"/>
              </a:rPr>
              <a:t>3</a:t>
            </a:r>
            <a:r>
              <a:rPr sz="2400" spc="-5" dirty="0">
                <a:latin typeface="Times New Roman"/>
                <a:cs typeface="Times New Roman"/>
              </a:rPr>
              <a:t>PO</a:t>
            </a:r>
            <a:r>
              <a:rPr sz="2400" spc="-7" baseline="-20833" dirty="0">
                <a:latin typeface="Times New Roman"/>
                <a:cs typeface="Times New Roman"/>
              </a:rPr>
              <a:t>4</a:t>
            </a:r>
            <a:r>
              <a:rPr sz="2400" spc="-5" dirty="0">
                <a:latin typeface="Times New Roman"/>
                <a:cs typeface="Times New Roman"/>
              </a:rPr>
              <a:t>)</a:t>
            </a:r>
            <a:r>
              <a:rPr sz="2400" dirty="0">
                <a:latin typeface="Times New Roman"/>
                <a:cs typeface="Times New Roman"/>
              </a:rPr>
              <a:t> – </a:t>
            </a:r>
            <a:r>
              <a:rPr sz="2400" spc="-5" dirty="0">
                <a:latin typeface="Times New Roman"/>
                <a:cs typeface="Times New Roman"/>
              </a:rPr>
              <a:t>m(Li</a:t>
            </a:r>
            <a:r>
              <a:rPr sz="2400" spc="-7" baseline="-20833" dirty="0">
                <a:latin typeface="Times New Roman"/>
                <a:cs typeface="Times New Roman"/>
              </a:rPr>
              <a:t>3</a:t>
            </a:r>
            <a:r>
              <a:rPr sz="2400" spc="-5" dirty="0">
                <a:latin typeface="Times New Roman"/>
                <a:cs typeface="Times New Roman"/>
              </a:rPr>
              <a:t>PO</a:t>
            </a:r>
            <a:r>
              <a:rPr sz="2400" spc="-7" baseline="-20833" dirty="0">
                <a:latin typeface="Times New Roman"/>
                <a:cs typeface="Times New Roman"/>
              </a:rPr>
              <a:t>4</a:t>
            </a:r>
            <a:r>
              <a:rPr sz="2400" spc="-5" dirty="0">
                <a:latin typeface="Times New Roman"/>
                <a:cs typeface="Times New Roman"/>
              </a:rPr>
              <a:t>)</a:t>
            </a:r>
            <a:r>
              <a:rPr sz="2400" dirty="0">
                <a:latin typeface="Times New Roman"/>
                <a:cs typeface="Times New Roman"/>
              </a:rPr>
              <a:t> =</a:t>
            </a:r>
            <a:endParaRPr sz="2400">
              <a:latin typeface="Times New Roman"/>
              <a:cs typeface="Times New Roman"/>
            </a:endParaRPr>
          </a:p>
          <a:p>
            <a:pPr marL="266065" marR="3602990" indent="838200">
              <a:lnSpc>
                <a:spcPct val="100000"/>
              </a:lnSpc>
            </a:pPr>
            <a:r>
              <a:rPr sz="2400" dirty="0">
                <a:latin typeface="Times New Roman"/>
                <a:cs typeface="Times New Roman"/>
              </a:rPr>
              <a:t>= 6 + 14 + 365 + 410 – 58 = 737 г </a:t>
            </a:r>
            <a:r>
              <a:rPr sz="2400" spc="5" dirty="0">
                <a:latin typeface="Times New Roman"/>
                <a:cs typeface="Times New Roman"/>
              </a:rPr>
              <a:t> </a:t>
            </a:r>
            <a:r>
              <a:rPr sz="2400" spc="-5" dirty="0">
                <a:latin typeface="Times New Roman"/>
                <a:cs typeface="Times New Roman"/>
              </a:rPr>
              <a:t>ω</a:t>
            </a:r>
            <a:r>
              <a:rPr sz="2400" spc="-7" baseline="-20833" dirty="0">
                <a:latin typeface="Times New Roman"/>
                <a:cs typeface="Times New Roman"/>
              </a:rPr>
              <a:t>2</a:t>
            </a:r>
            <a:r>
              <a:rPr sz="2400" spc="-5" dirty="0">
                <a:latin typeface="Times New Roman"/>
                <a:cs typeface="Times New Roman"/>
              </a:rPr>
              <a:t>(NaCl)</a:t>
            </a:r>
            <a:r>
              <a:rPr sz="2400" spc="-30" dirty="0">
                <a:latin typeface="Times New Roman"/>
                <a:cs typeface="Times New Roman"/>
              </a:rPr>
              <a:t> </a:t>
            </a:r>
            <a:r>
              <a:rPr sz="2400" dirty="0">
                <a:latin typeface="Times New Roman"/>
                <a:cs typeface="Times New Roman"/>
              </a:rPr>
              <a:t>=</a:t>
            </a:r>
            <a:r>
              <a:rPr sz="2400" spc="-5" dirty="0">
                <a:latin typeface="Times New Roman"/>
                <a:cs typeface="Times New Roman"/>
              </a:rPr>
              <a:t> </a:t>
            </a:r>
            <a:r>
              <a:rPr sz="2400" dirty="0">
                <a:latin typeface="Times New Roman"/>
                <a:cs typeface="Times New Roman"/>
              </a:rPr>
              <a:t>87,75/737</a:t>
            </a:r>
            <a:r>
              <a:rPr sz="2400" spc="-20" dirty="0">
                <a:latin typeface="Times New Roman"/>
                <a:cs typeface="Times New Roman"/>
              </a:rPr>
              <a:t> </a:t>
            </a:r>
            <a:r>
              <a:rPr sz="2400" dirty="0">
                <a:latin typeface="Times New Roman"/>
                <a:cs typeface="Times New Roman"/>
              </a:rPr>
              <a:t>≈</a:t>
            </a:r>
            <a:r>
              <a:rPr sz="2400" spc="-15" dirty="0">
                <a:latin typeface="Times New Roman"/>
                <a:cs typeface="Times New Roman"/>
              </a:rPr>
              <a:t> 0,1191,</a:t>
            </a:r>
            <a:r>
              <a:rPr sz="2400" spc="-5" dirty="0">
                <a:latin typeface="Times New Roman"/>
                <a:cs typeface="Times New Roman"/>
              </a:rPr>
              <a:t> или</a:t>
            </a:r>
            <a:r>
              <a:rPr sz="2400" spc="-10" dirty="0">
                <a:latin typeface="Times New Roman"/>
                <a:cs typeface="Times New Roman"/>
              </a:rPr>
              <a:t> </a:t>
            </a:r>
            <a:r>
              <a:rPr sz="2400" spc="-15" dirty="0">
                <a:latin typeface="Times New Roman"/>
                <a:cs typeface="Times New Roman"/>
              </a:rPr>
              <a:t>11,91%</a:t>
            </a:r>
            <a:endParaRPr sz="2400">
              <a:latin typeface="Times New Roman"/>
              <a:cs typeface="Times New Roman"/>
            </a:endParaRPr>
          </a:p>
        </p:txBody>
      </p:sp>
      <p:sp>
        <p:nvSpPr>
          <p:cNvPr id="3" name="object 3"/>
          <p:cNvSpPr txBox="1"/>
          <p:nvPr/>
        </p:nvSpPr>
        <p:spPr>
          <a:xfrm>
            <a:off x="1367408" y="1071117"/>
            <a:ext cx="4794885" cy="1719580"/>
          </a:xfrm>
          <a:prstGeom prst="rect">
            <a:avLst/>
          </a:prstGeom>
        </p:spPr>
        <p:txBody>
          <a:bodyPr vert="horz" wrap="square" lIns="0" tIns="12700" rIns="0" bIns="0" rtlCol="0">
            <a:spAutoFit/>
          </a:bodyPr>
          <a:lstStyle/>
          <a:p>
            <a:pPr marL="137160">
              <a:lnSpc>
                <a:spcPct val="100000"/>
              </a:lnSpc>
              <a:spcBef>
                <a:spcPts val="100"/>
              </a:spcBef>
            </a:pPr>
            <a:r>
              <a:rPr sz="2400" b="1" dirty="0">
                <a:latin typeface="Times New Roman"/>
                <a:cs typeface="Times New Roman"/>
              </a:rPr>
              <a:t>Д)</a:t>
            </a:r>
            <a:r>
              <a:rPr sz="2400" b="1" spc="-20" dirty="0">
                <a:latin typeface="Times New Roman"/>
                <a:cs typeface="Times New Roman"/>
              </a:rPr>
              <a:t> </a:t>
            </a:r>
            <a:r>
              <a:rPr sz="2400" b="1" spc="-10" dirty="0">
                <a:latin typeface="Times New Roman"/>
                <a:cs typeface="Times New Roman"/>
              </a:rPr>
              <a:t>Расчёты</a:t>
            </a:r>
            <a:endParaRPr sz="2400">
              <a:latin typeface="Times New Roman"/>
              <a:cs typeface="Times New Roman"/>
            </a:endParaRPr>
          </a:p>
          <a:p>
            <a:pPr marL="12700">
              <a:lnSpc>
                <a:spcPct val="100000"/>
              </a:lnSpc>
              <a:spcBef>
                <a:spcPts val="1814"/>
              </a:spcBef>
            </a:pPr>
            <a:r>
              <a:rPr sz="2400" dirty="0">
                <a:latin typeface="Times New Roman"/>
                <a:cs typeface="Times New Roman"/>
              </a:rPr>
              <a:t>6)</a:t>
            </a:r>
            <a:r>
              <a:rPr sz="2400" spc="-15" dirty="0">
                <a:latin typeface="Times New Roman"/>
                <a:cs typeface="Times New Roman"/>
              </a:rPr>
              <a:t> </a:t>
            </a:r>
            <a:r>
              <a:rPr sz="2400" spc="-5" dirty="0">
                <a:latin typeface="Times New Roman"/>
                <a:cs typeface="Times New Roman"/>
              </a:rPr>
              <a:t>По</a:t>
            </a:r>
            <a:r>
              <a:rPr sz="2400" spc="-15" dirty="0">
                <a:latin typeface="Times New Roman"/>
                <a:cs typeface="Times New Roman"/>
              </a:rPr>
              <a:t> </a:t>
            </a:r>
            <a:r>
              <a:rPr sz="2400" dirty="0">
                <a:latin typeface="Times New Roman"/>
                <a:cs typeface="Times New Roman"/>
              </a:rPr>
              <a:t>уравнению</a:t>
            </a:r>
            <a:r>
              <a:rPr sz="2400" spc="-30" dirty="0">
                <a:latin typeface="Times New Roman"/>
                <a:cs typeface="Times New Roman"/>
              </a:rPr>
              <a:t> </a:t>
            </a:r>
            <a:r>
              <a:rPr sz="2400" dirty="0">
                <a:latin typeface="Times New Roman"/>
                <a:cs typeface="Times New Roman"/>
              </a:rPr>
              <a:t>(3):</a:t>
            </a:r>
            <a:endParaRPr sz="2400">
              <a:latin typeface="Times New Roman"/>
              <a:cs typeface="Times New Roman"/>
            </a:endParaRPr>
          </a:p>
          <a:p>
            <a:pPr marL="241300">
              <a:lnSpc>
                <a:spcPct val="100000"/>
              </a:lnSpc>
            </a:pPr>
            <a:r>
              <a:rPr sz="2400" dirty="0">
                <a:latin typeface="Times New Roman"/>
                <a:cs typeface="Times New Roman"/>
              </a:rPr>
              <a:t>а)</a:t>
            </a:r>
            <a:r>
              <a:rPr sz="2400" spc="-25" dirty="0">
                <a:latin typeface="Times New Roman"/>
                <a:cs typeface="Times New Roman"/>
              </a:rPr>
              <a:t> </a:t>
            </a:r>
            <a:r>
              <a:rPr sz="2400" dirty="0">
                <a:latin typeface="Times New Roman"/>
                <a:cs typeface="Times New Roman"/>
              </a:rPr>
              <a:t>имеется</a:t>
            </a:r>
            <a:r>
              <a:rPr sz="2400" spc="-10" dirty="0">
                <a:latin typeface="Times New Roman"/>
                <a:cs typeface="Times New Roman"/>
              </a:rPr>
              <a:t> </a:t>
            </a:r>
            <a:r>
              <a:rPr sz="2400" dirty="0">
                <a:latin typeface="Times New Roman"/>
                <a:cs typeface="Times New Roman"/>
              </a:rPr>
              <a:t>1,6</a:t>
            </a:r>
            <a:r>
              <a:rPr sz="2400" spc="-10" dirty="0">
                <a:latin typeface="Times New Roman"/>
                <a:cs typeface="Times New Roman"/>
              </a:rPr>
              <a:t> моль</a:t>
            </a:r>
            <a:r>
              <a:rPr sz="2400" spc="5" dirty="0">
                <a:latin typeface="Times New Roman"/>
                <a:cs typeface="Times New Roman"/>
              </a:rPr>
              <a:t> </a:t>
            </a:r>
            <a:r>
              <a:rPr sz="2400" dirty="0">
                <a:latin typeface="Times New Roman"/>
                <a:cs typeface="Times New Roman"/>
              </a:rPr>
              <a:t>LiCl</a:t>
            </a:r>
            <a:endParaRPr sz="2400">
              <a:latin typeface="Times New Roman"/>
              <a:cs typeface="Times New Roman"/>
            </a:endParaRPr>
          </a:p>
          <a:p>
            <a:pPr marL="469265">
              <a:lnSpc>
                <a:spcPct val="100000"/>
              </a:lnSpc>
            </a:pPr>
            <a:r>
              <a:rPr sz="2400" spc="-5" dirty="0">
                <a:latin typeface="Times New Roman"/>
                <a:cs typeface="Times New Roman"/>
              </a:rPr>
              <a:t>прореагирует</a:t>
            </a:r>
            <a:r>
              <a:rPr sz="2400" spc="-35" dirty="0">
                <a:latin typeface="Times New Roman"/>
                <a:cs typeface="Times New Roman"/>
              </a:rPr>
              <a:t> </a:t>
            </a:r>
            <a:r>
              <a:rPr sz="2400" dirty="0">
                <a:latin typeface="Times New Roman"/>
                <a:cs typeface="Times New Roman"/>
              </a:rPr>
              <a:t>(3·0,5/1)</a:t>
            </a:r>
            <a:r>
              <a:rPr sz="2400" spc="-35" dirty="0">
                <a:latin typeface="Times New Roman"/>
                <a:cs typeface="Times New Roman"/>
              </a:rPr>
              <a:t> </a:t>
            </a:r>
            <a:r>
              <a:rPr sz="2400" dirty="0">
                <a:latin typeface="Times New Roman"/>
                <a:cs typeface="Times New Roman"/>
              </a:rPr>
              <a:t>=</a:t>
            </a:r>
            <a:r>
              <a:rPr sz="2400" spc="-15" dirty="0">
                <a:latin typeface="Times New Roman"/>
                <a:cs typeface="Times New Roman"/>
              </a:rPr>
              <a:t> </a:t>
            </a:r>
            <a:r>
              <a:rPr sz="2400" dirty="0">
                <a:latin typeface="Times New Roman"/>
                <a:cs typeface="Times New Roman"/>
              </a:rPr>
              <a:t>1,5</a:t>
            </a:r>
            <a:r>
              <a:rPr sz="2400" spc="-20" dirty="0">
                <a:latin typeface="Times New Roman"/>
                <a:cs typeface="Times New Roman"/>
              </a:rPr>
              <a:t> </a:t>
            </a:r>
            <a:r>
              <a:rPr sz="2400" spc="-15" dirty="0">
                <a:latin typeface="Times New Roman"/>
                <a:cs typeface="Times New Roman"/>
              </a:rPr>
              <a:t>моль</a:t>
            </a:r>
            <a:endParaRPr sz="2400">
              <a:latin typeface="Times New Roman"/>
              <a:cs typeface="Times New Roman"/>
            </a:endParaRPr>
          </a:p>
        </p:txBody>
      </p:sp>
      <p:grpSp>
        <p:nvGrpSpPr>
          <p:cNvPr id="4" name="object 4"/>
          <p:cNvGrpSpPr/>
          <p:nvPr/>
        </p:nvGrpSpPr>
        <p:grpSpPr>
          <a:xfrm>
            <a:off x="6607682" y="1392047"/>
            <a:ext cx="417195" cy="419100"/>
            <a:chOff x="6607682" y="1392047"/>
            <a:chExt cx="417195" cy="419100"/>
          </a:xfrm>
        </p:grpSpPr>
        <p:sp>
          <p:nvSpPr>
            <p:cNvPr id="5" name="object 5"/>
            <p:cNvSpPr/>
            <p:nvPr/>
          </p:nvSpPr>
          <p:spPr>
            <a:xfrm>
              <a:off x="6614032" y="1398397"/>
              <a:ext cx="404495" cy="406400"/>
            </a:xfrm>
            <a:custGeom>
              <a:avLst/>
              <a:gdLst/>
              <a:ahLst/>
              <a:cxnLst/>
              <a:rect l="l" t="t" r="r" b="b"/>
              <a:pathLst>
                <a:path w="404495" h="406400">
                  <a:moveTo>
                    <a:pt x="201930" y="0"/>
                  </a:moveTo>
                  <a:lnTo>
                    <a:pt x="155634" y="5363"/>
                  </a:lnTo>
                  <a:lnTo>
                    <a:pt x="113133" y="20639"/>
                  </a:lnTo>
                  <a:lnTo>
                    <a:pt x="75640" y="44606"/>
                  </a:lnTo>
                  <a:lnTo>
                    <a:pt x="44367" y="76043"/>
                  </a:lnTo>
                  <a:lnTo>
                    <a:pt x="20527" y="113726"/>
                  </a:lnTo>
                  <a:lnTo>
                    <a:pt x="5334" y="156434"/>
                  </a:lnTo>
                  <a:lnTo>
                    <a:pt x="0" y="202946"/>
                  </a:lnTo>
                  <a:lnTo>
                    <a:pt x="5333" y="249504"/>
                  </a:lnTo>
                  <a:lnTo>
                    <a:pt x="20527" y="292246"/>
                  </a:lnTo>
                  <a:lnTo>
                    <a:pt x="44367" y="329952"/>
                  </a:lnTo>
                  <a:lnTo>
                    <a:pt x="75640" y="361402"/>
                  </a:lnTo>
                  <a:lnTo>
                    <a:pt x="113133" y="385376"/>
                  </a:lnTo>
                  <a:lnTo>
                    <a:pt x="155634" y="400655"/>
                  </a:lnTo>
                  <a:lnTo>
                    <a:pt x="201930" y="406019"/>
                  </a:lnTo>
                  <a:lnTo>
                    <a:pt x="248272" y="400655"/>
                  </a:lnTo>
                  <a:lnTo>
                    <a:pt x="290807" y="385376"/>
                  </a:lnTo>
                  <a:lnTo>
                    <a:pt x="328323" y="361402"/>
                  </a:lnTo>
                  <a:lnTo>
                    <a:pt x="359609" y="329952"/>
                  </a:lnTo>
                  <a:lnTo>
                    <a:pt x="383456" y="292246"/>
                  </a:lnTo>
                  <a:lnTo>
                    <a:pt x="398652" y="249504"/>
                  </a:lnTo>
                  <a:lnTo>
                    <a:pt x="403987" y="202946"/>
                  </a:lnTo>
                  <a:lnTo>
                    <a:pt x="398652" y="156434"/>
                  </a:lnTo>
                  <a:lnTo>
                    <a:pt x="383456" y="113726"/>
                  </a:lnTo>
                  <a:lnTo>
                    <a:pt x="359609" y="76043"/>
                  </a:lnTo>
                  <a:lnTo>
                    <a:pt x="328323" y="44606"/>
                  </a:lnTo>
                  <a:lnTo>
                    <a:pt x="290807" y="20639"/>
                  </a:lnTo>
                  <a:lnTo>
                    <a:pt x="248272" y="5363"/>
                  </a:lnTo>
                  <a:lnTo>
                    <a:pt x="201930" y="0"/>
                  </a:lnTo>
                  <a:close/>
                </a:path>
              </a:pathLst>
            </a:custGeom>
            <a:solidFill>
              <a:srgbClr val="5B9BD4"/>
            </a:solidFill>
          </p:spPr>
          <p:txBody>
            <a:bodyPr wrap="square" lIns="0" tIns="0" rIns="0" bIns="0" rtlCol="0"/>
            <a:lstStyle/>
            <a:p>
              <a:endParaRPr/>
            </a:p>
          </p:txBody>
        </p:sp>
        <p:sp>
          <p:nvSpPr>
            <p:cNvPr id="6" name="object 6"/>
            <p:cNvSpPr/>
            <p:nvPr/>
          </p:nvSpPr>
          <p:spPr>
            <a:xfrm>
              <a:off x="6614032" y="1398397"/>
              <a:ext cx="404495" cy="406400"/>
            </a:xfrm>
            <a:custGeom>
              <a:avLst/>
              <a:gdLst/>
              <a:ahLst/>
              <a:cxnLst/>
              <a:rect l="l" t="t" r="r" b="b"/>
              <a:pathLst>
                <a:path w="404495" h="406400">
                  <a:moveTo>
                    <a:pt x="0" y="202946"/>
                  </a:moveTo>
                  <a:lnTo>
                    <a:pt x="5334" y="156434"/>
                  </a:lnTo>
                  <a:lnTo>
                    <a:pt x="20527" y="113726"/>
                  </a:lnTo>
                  <a:lnTo>
                    <a:pt x="44367" y="76043"/>
                  </a:lnTo>
                  <a:lnTo>
                    <a:pt x="75640" y="44606"/>
                  </a:lnTo>
                  <a:lnTo>
                    <a:pt x="113133" y="20639"/>
                  </a:lnTo>
                  <a:lnTo>
                    <a:pt x="155634" y="5363"/>
                  </a:lnTo>
                  <a:lnTo>
                    <a:pt x="201930" y="0"/>
                  </a:lnTo>
                  <a:lnTo>
                    <a:pt x="248272" y="5363"/>
                  </a:lnTo>
                  <a:lnTo>
                    <a:pt x="290807" y="20639"/>
                  </a:lnTo>
                  <a:lnTo>
                    <a:pt x="328323" y="44606"/>
                  </a:lnTo>
                  <a:lnTo>
                    <a:pt x="359609" y="76043"/>
                  </a:lnTo>
                  <a:lnTo>
                    <a:pt x="383456" y="113726"/>
                  </a:lnTo>
                  <a:lnTo>
                    <a:pt x="398652" y="156434"/>
                  </a:lnTo>
                  <a:lnTo>
                    <a:pt x="403987" y="202946"/>
                  </a:lnTo>
                  <a:lnTo>
                    <a:pt x="398652" y="249504"/>
                  </a:lnTo>
                  <a:lnTo>
                    <a:pt x="383456" y="292246"/>
                  </a:lnTo>
                  <a:lnTo>
                    <a:pt x="359609" y="329952"/>
                  </a:lnTo>
                  <a:lnTo>
                    <a:pt x="328323" y="361402"/>
                  </a:lnTo>
                  <a:lnTo>
                    <a:pt x="290807" y="385376"/>
                  </a:lnTo>
                  <a:lnTo>
                    <a:pt x="248272" y="400655"/>
                  </a:lnTo>
                  <a:lnTo>
                    <a:pt x="201930" y="406019"/>
                  </a:lnTo>
                  <a:lnTo>
                    <a:pt x="155634" y="400655"/>
                  </a:lnTo>
                  <a:lnTo>
                    <a:pt x="113133" y="385376"/>
                  </a:lnTo>
                  <a:lnTo>
                    <a:pt x="75640" y="361402"/>
                  </a:lnTo>
                  <a:lnTo>
                    <a:pt x="44367" y="329952"/>
                  </a:lnTo>
                  <a:lnTo>
                    <a:pt x="20527" y="292246"/>
                  </a:lnTo>
                  <a:lnTo>
                    <a:pt x="5333" y="249504"/>
                  </a:lnTo>
                  <a:lnTo>
                    <a:pt x="0" y="202946"/>
                  </a:lnTo>
                  <a:close/>
                </a:path>
              </a:pathLst>
            </a:custGeom>
            <a:ln w="12700">
              <a:solidFill>
                <a:srgbClr val="41709C"/>
              </a:solidFill>
            </a:ln>
          </p:spPr>
          <p:txBody>
            <a:bodyPr wrap="square" lIns="0" tIns="0" rIns="0" bIns="0" rtlCol="0"/>
            <a:lstStyle/>
            <a:p>
              <a:endParaRPr/>
            </a:p>
          </p:txBody>
        </p:sp>
      </p:grpSp>
      <p:sp>
        <p:nvSpPr>
          <p:cNvPr id="7" name="object 7"/>
          <p:cNvSpPr txBox="1"/>
          <p:nvPr/>
        </p:nvSpPr>
        <p:spPr>
          <a:xfrm>
            <a:off x="6727825" y="1429003"/>
            <a:ext cx="4730115" cy="843915"/>
          </a:xfrm>
          <a:prstGeom prst="rect">
            <a:avLst/>
          </a:prstGeom>
        </p:spPr>
        <p:txBody>
          <a:bodyPr vert="horz" wrap="square" lIns="0" tIns="26034" rIns="0" bIns="0" rtlCol="0">
            <a:spAutoFit/>
          </a:bodyPr>
          <a:lstStyle/>
          <a:p>
            <a:pPr marL="415925" marR="43180" indent="-378460">
              <a:lnSpc>
                <a:spcPts val="2120"/>
              </a:lnSpc>
              <a:spcBef>
                <a:spcPts val="204"/>
              </a:spcBef>
              <a:tabLst>
                <a:tab pos="415925" algn="l"/>
              </a:tabLst>
            </a:pPr>
            <a:r>
              <a:rPr sz="1600" dirty="0">
                <a:solidFill>
                  <a:srgbClr val="FFFFFF"/>
                </a:solidFill>
                <a:latin typeface="Calibri"/>
                <a:cs typeface="Calibri"/>
              </a:rPr>
              <a:t>II	</a:t>
            </a:r>
            <a:r>
              <a:rPr sz="2700" baseline="1543" dirty="0">
                <a:latin typeface="Times New Roman"/>
                <a:cs typeface="Times New Roman"/>
              </a:rPr>
              <a:t>3LiCl</a:t>
            </a:r>
            <a:r>
              <a:rPr sz="1800" baseline="-18518" dirty="0">
                <a:latin typeface="Times New Roman"/>
                <a:cs typeface="Times New Roman"/>
              </a:rPr>
              <a:t>(1) </a:t>
            </a:r>
            <a:r>
              <a:rPr sz="2700" baseline="1543" dirty="0">
                <a:latin typeface="Times New Roman"/>
                <a:cs typeface="Times New Roman"/>
              </a:rPr>
              <a:t>+ </a:t>
            </a:r>
            <a:r>
              <a:rPr sz="2700" spc="-7" baseline="1543" dirty="0">
                <a:latin typeface="Times New Roman"/>
                <a:cs typeface="Times New Roman"/>
              </a:rPr>
              <a:t>Na</a:t>
            </a:r>
            <a:r>
              <a:rPr sz="1800" spc="-7" baseline="-18518" dirty="0">
                <a:latin typeface="Times New Roman"/>
                <a:cs typeface="Times New Roman"/>
              </a:rPr>
              <a:t>3</a:t>
            </a:r>
            <a:r>
              <a:rPr sz="2700" spc="-7" baseline="1543" dirty="0">
                <a:latin typeface="Times New Roman"/>
                <a:cs typeface="Times New Roman"/>
              </a:rPr>
              <a:t>PO</a:t>
            </a:r>
            <a:r>
              <a:rPr sz="1800" spc="-7" baseline="-18518" dirty="0">
                <a:latin typeface="Times New Roman"/>
                <a:cs typeface="Times New Roman"/>
              </a:rPr>
              <a:t>4</a:t>
            </a:r>
            <a:r>
              <a:rPr sz="1800" baseline="-18518" dirty="0">
                <a:latin typeface="Times New Roman"/>
                <a:cs typeface="Times New Roman"/>
              </a:rPr>
              <a:t> </a:t>
            </a:r>
            <a:r>
              <a:rPr sz="2700" baseline="1543" dirty="0">
                <a:latin typeface="Times New Roman"/>
                <a:cs typeface="Times New Roman"/>
              </a:rPr>
              <a:t>= </a:t>
            </a:r>
            <a:r>
              <a:rPr sz="2700" spc="-7" baseline="1543" dirty="0">
                <a:latin typeface="Times New Roman"/>
                <a:cs typeface="Times New Roman"/>
              </a:rPr>
              <a:t>Li</a:t>
            </a:r>
            <a:r>
              <a:rPr sz="1800" spc="-7" baseline="-18518" dirty="0">
                <a:latin typeface="Times New Roman"/>
                <a:cs typeface="Times New Roman"/>
              </a:rPr>
              <a:t>3</a:t>
            </a:r>
            <a:r>
              <a:rPr sz="2700" spc="-7" baseline="1543" dirty="0">
                <a:latin typeface="Times New Roman"/>
                <a:cs typeface="Times New Roman"/>
              </a:rPr>
              <a:t>PO</a:t>
            </a:r>
            <a:r>
              <a:rPr sz="1800" spc="-7" baseline="-18518" dirty="0">
                <a:latin typeface="Times New Roman"/>
                <a:cs typeface="Times New Roman"/>
              </a:rPr>
              <a:t>4(3а)</a:t>
            </a:r>
            <a:r>
              <a:rPr sz="2700" spc="-7" baseline="1543" dirty="0">
                <a:latin typeface="Times New Roman"/>
                <a:cs typeface="Times New Roman"/>
              </a:rPr>
              <a:t>↓ </a:t>
            </a:r>
            <a:r>
              <a:rPr sz="2700" baseline="1543" dirty="0">
                <a:latin typeface="Times New Roman"/>
                <a:cs typeface="Times New Roman"/>
              </a:rPr>
              <a:t>+ 3NaCl</a:t>
            </a:r>
            <a:r>
              <a:rPr sz="2700" spc="7" baseline="1543" dirty="0">
                <a:latin typeface="Times New Roman"/>
                <a:cs typeface="Times New Roman"/>
              </a:rPr>
              <a:t> </a:t>
            </a:r>
            <a:r>
              <a:rPr sz="2700" baseline="1543" dirty="0">
                <a:latin typeface="Times New Roman"/>
                <a:cs typeface="Times New Roman"/>
              </a:rPr>
              <a:t>(3а) </a:t>
            </a:r>
            <a:r>
              <a:rPr sz="2700" spc="-652" baseline="1543" dirty="0">
                <a:latin typeface="Times New Roman"/>
                <a:cs typeface="Times New Roman"/>
              </a:rPr>
              <a:t> </a:t>
            </a:r>
            <a:r>
              <a:rPr sz="1800" dirty="0">
                <a:latin typeface="Times New Roman"/>
                <a:cs typeface="Times New Roman"/>
              </a:rPr>
              <a:t>3LiCl</a:t>
            </a:r>
            <a:r>
              <a:rPr sz="1800" baseline="-20833" dirty="0">
                <a:latin typeface="Times New Roman"/>
                <a:cs typeface="Times New Roman"/>
              </a:rPr>
              <a:t>(2)</a:t>
            </a:r>
            <a:r>
              <a:rPr sz="1800" spc="202" baseline="-20833" dirty="0">
                <a:latin typeface="Times New Roman"/>
                <a:cs typeface="Times New Roman"/>
              </a:rPr>
              <a:t> </a:t>
            </a:r>
            <a:r>
              <a:rPr sz="1800" dirty="0">
                <a:latin typeface="Times New Roman"/>
                <a:cs typeface="Times New Roman"/>
              </a:rPr>
              <a:t>+</a:t>
            </a:r>
            <a:r>
              <a:rPr sz="1800" spc="-10" dirty="0">
                <a:latin typeface="Times New Roman"/>
                <a:cs typeface="Times New Roman"/>
              </a:rPr>
              <a:t> </a:t>
            </a:r>
            <a:r>
              <a:rPr sz="1800" spc="-5" dirty="0">
                <a:latin typeface="Times New Roman"/>
                <a:cs typeface="Times New Roman"/>
              </a:rPr>
              <a:t>Na</a:t>
            </a:r>
            <a:r>
              <a:rPr sz="1800" spc="-7" baseline="-20833" dirty="0">
                <a:latin typeface="Times New Roman"/>
                <a:cs typeface="Times New Roman"/>
              </a:rPr>
              <a:t>3</a:t>
            </a:r>
            <a:r>
              <a:rPr sz="1800" spc="-5" dirty="0">
                <a:latin typeface="Times New Roman"/>
                <a:cs typeface="Times New Roman"/>
              </a:rPr>
              <a:t>PO</a:t>
            </a:r>
            <a:r>
              <a:rPr sz="1800" spc="-7" baseline="-20833" dirty="0">
                <a:latin typeface="Times New Roman"/>
                <a:cs typeface="Times New Roman"/>
              </a:rPr>
              <a:t>4</a:t>
            </a:r>
            <a:r>
              <a:rPr sz="1800" spc="225" baseline="-20833" dirty="0">
                <a:latin typeface="Times New Roman"/>
                <a:cs typeface="Times New Roman"/>
              </a:rPr>
              <a:t> </a:t>
            </a:r>
            <a:r>
              <a:rPr sz="1800" dirty="0">
                <a:latin typeface="Times New Roman"/>
                <a:cs typeface="Times New Roman"/>
              </a:rPr>
              <a:t>=</a:t>
            </a:r>
            <a:r>
              <a:rPr sz="1800" spc="-10" dirty="0">
                <a:latin typeface="Times New Roman"/>
                <a:cs typeface="Times New Roman"/>
              </a:rPr>
              <a:t> </a:t>
            </a:r>
            <a:r>
              <a:rPr sz="1800" spc="-5" dirty="0">
                <a:latin typeface="Times New Roman"/>
                <a:cs typeface="Times New Roman"/>
              </a:rPr>
              <a:t>Li</a:t>
            </a:r>
            <a:r>
              <a:rPr sz="1800" spc="-7" baseline="-20833" dirty="0">
                <a:latin typeface="Times New Roman"/>
                <a:cs typeface="Times New Roman"/>
              </a:rPr>
              <a:t>3</a:t>
            </a:r>
            <a:r>
              <a:rPr sz="1800" spc="-5" dirty="0">
                <a:latin typeface="Times New Roman"/>
                <a:cs typeface="Times New Roman"/>
              </a:rPr>
              <a:t>PO</a:t>
            </a:r>
            <a:r>
              <a:rPr sz="1800" spc="-7" baseline="-20833" dirty="0">
                <a:latin typeface="Times New Roman"/>
                <a:cs typeface="Times New Roman"/>
              </a:rPr>
              <a:t>4(3б)</a:t>
            </a:r>
            <a:r>
              <a:rPr sz="1800" spc="-5" dirty="0">
                <a:latin typeface="Times New Roman"/>
                <a:cs typeface="Times New Roman"/>
              </a:rPr>
              <a:t>↓</a:t>
            </a:r>
            <a:r>
              <a:rPr sz="1800" spc="5" dirty="0">
                <a:latin typeface="Times New Roman"/>
                <a:cs typeface="Times New Roman"/>
              </a:rPr>
              <a:t> </a:t>
            </a:r>
            <a:r>
              <a:rPr sz="1800" dirty="0">
                <a:latin typeface="Times New Roman"/>
                <a:cs typeface="Times New Roman"/>
              </a:rPr>
              <a:t>+</a:t>
            </a:r>
            <a:r>
              <a:rPr sz="1800" spc="-5" dirty="0">
                <a:latin typeface="Times New Roman"/>
                <a:cs typeface="Times New Roman"/>
              </a:rPr>
              <a:t> </a:t>
            </a:r>
            <a:r>
              <a:rPr sz="1800" dirty="0">
                <a:latin typeface="Times New Roman"/>
                <a:cs typeface="Times New Roman"/>
              </a:rPr>
              <a:t>3NaCl</a:t>
            </a:r>
            <a:r>
              <a:rPr sz="1800" spc="440" dirty="0">
                <a:latin typeface="Times New Roman"/>
                <a:cs typeface="Times New Roman"/>
              </a:rPr>
              <a:t> </a:t>
            </a:r>
            <a:r>
              <a:rPr sz="1800" spc="-5" dirty="0">
                <a:latin typeface="Times New Roman"/>
                <a:cs typeface="Times New Roman"/>
              </a:rPr>
              <a:t>(3б)</a:t>
            </a:r>
            <a:endParaRPr sz="1800">
              <a:latin typeface="Times New Roman"/>
              <a:cs typeface="Times New Roman"/>
            </a:endParaRPr>
          </a:p>
          <a:p>
            <a:pPr marL="415925">
              <a:lnSpc>
                <a:spcPts val="2100"/>
              </a:lnSpc>
            </a:pPr>
            <a:r>
              <a:rPr sz="1800" dirty="0">
                <a:latin typeface="Times New Roman"/>
                <a:cs typeface="Times New Roman"/>
              </a:rPr>
              <a:t>3LiCl</a:t>
            </a:r>
            <a:r>
              <a:rPr sz="1800" baseline="-20833" dirty="0">
                <a:latin typeface="Times New Roman"/>
                <a:cs typeface="Times New Roman"/>
              </a:rPr>
              <a:t>(1)</a:t>
            </a:r>
            <a:r>
              <a:rPr sz="1800" spc="-22" baseline="-20833" dirty="0">
                <a:latin typeface="Times New Roman"/>
                <a:cs typeface="Times New Roman"/>
              </a:rPr>
              <a:t> </a:t>
            </a:r>
            <a:r>
              <a:rPr sz="1800" baseline="-20833" dirty="0">
                <a:latin typeface="Times New Roman"/>
                <a:cs typeface="Times New Roman"/>
              </a:rPr>
              <a:t>+</a:t>
            </a:r>
            <a:r>
              <a:rPr sz="1800" spc="-22" baseline="-20833" dirty="0">
                <a:latin typeface="Times New Roman"/>
                <a:cs typeface="Times New Roman"/>
              </a:rPr>
              <a:t> </a:t>
            </a:r>
            <a:r>
              <a:rPr sz="1800" spc="-7" baseline="-20833" dirty="0">
                <a:latin typeface="Times New Roman"/>
                <a:cs typeface="Times New Roman"/>
              </a:rPr>
              <a:t>(2)</a:t>
            </a:r>
            <a:r>
              <a:rPr sz="1800" spc="217" baseline="-20833" dirty="0">
                <a:latin typeface="Times New Roman"/>
                <a:cs typeface="Times New Roman"/>
              </a:rPr>
              <a:t> </a:t>
            </a:r>
            <a:r>
              <a:rPr sz="1800" dirty="0">
                <a:latin typeface="Times New Roman"/>
                <a:cs typeface="Times New Roman"/>
              </a:rPr>
              <a:t>+</a:t>
            </a:r>
            <a:r>
              <a:rPr sz="1800" spc="-5" dirty="0">
                <a:latin typeface="Times New Roman"/>
                <a:cs typeface="Times New Roman"/>
              </a:rPr>
              <a:t> Na</a:t>
            </a:r>
            <a:r>
              <a:rPr sz="1800" spc="-7" baseline="-20833" dirty="0">
                <a:latin typeface="Times New Roman"/>
                <a:cs typeface="Times New Roman"/>
              </a:rPr>
              <a:t>3</a:t>
            </a:r>
            <a:r>
              <a:rPr sz="1800" spc="-5" dirty="0">
                <a:latin typeface="Times New Roman"/>
                <a:cs typeface="Times New Roman"/>
              </a:rPr>
              <a:t>PO</a:t>
            </a:r>
            <a:r>
              <a:rPr sz="1800" spc="-7" baseline="-20833" dirty="0">
                <a:latin typeface="Times New Roman"/>
                <a:cs typeface="Times New Roman"/>
              </a:rPr>
              <a:t>4</a:t>
            </a:r>
            <a:r>
              <a:rPr sz="1800" spc="217" baseline="-20833" dirty="0">
                <a:latin typeface="Times New Roman"/>
                <a:cs typeface="Times New Roman"/>
              </a:rPr>
              <a:t> </a:t>
            </a:r>
            <a:r>
              <a:rPr sz="1800" dirty="0">
                <a:latin typeface="Times New Roman"/>
                <a:cs typeface="Times New Roman"/>
              </a:rPr>
              <a:t>=</a:t>
            </a:r>
            <a:r>
              <a:rPr sz="1800" spc="-10" dirty="0">
                <a:latin typeface="Times New Roman"/>
                <a:cs typeface="Times New Roman"/>
              </a:rPr>
              <a:t> </a:t>
            </a:r>
            <a:r>
              <a:rPr sz="1800" spc="-5" dirty="0">
                <a:latin typeface="Times New Roman"/>
                <a:cs typeface="Times New Roman"/>
              </a:rPr>
              <a:t>Li</a:t>
            </a:r>
            <a:r>
              <a:rPr sz="1800" spc="-7" baseline="-20833" dirty="0">
                <a:latin typeface="Times New Roman"/>
                <a:cs typeface="Times New Roman"/>
              </a:rPr>
              <a:t>3</a:t>
            </a:r>
            <a:r>
              <a:rPr sz="1800" spc="-5" dirty="0">
                <a:latin typeface="Times New Roman"/>
                <a:cs typeface="Times New Roman"/>
              </a:rPr>
              <a:t>PO</a:t>
            </a:r>
            <a:r>
              <a:rPr sz="1800" spc="-7" baseline="-20833" dirty="0">
                <a:latin typeface="Times New Roman"/>
                <a:cs typeface="Times New Roman"/>
              </a:rPr>
              <a:t>4</a:t>
            </a:r>
            <a:r>
              <a:rPr sz="1800" spc="-5" dirty="0">
                <a:latin typeface="Times New Roman"/>
                <a:cs typeface="Times New Roman"/>
              </a:rPr>
              <a:t>↓ </a:t>
            </a:r>
            <a:r>
              <a:rPr sz="1800" dirty="0">
                <a:latin typeface="Times New Roman"/>
                <a:cs typeface="Times New Roman"/>
              </a:rPr>
              <a:t>+</a:t>
            </a:r>
            <a:r>
              <a:rPr sz="1800" spc="-20" dirty="0">
                <a:latin typeface="Times New Roman"/>
                <a:cs typeface="Times New Roman"/>
              </a:rPr>
              <a:t> </a:t>
            </a:r>
            <a:r>
              <a:rPr sz="1800" dirty="0">
                <a:latin typeface="Times New Roman"/>
                <a:cs typeface="Times New Roman"/>
              </a:rPr>
              <a:t>3NaCl (3)</a:t>
            </a:r>
            <a:endParaRPr sz="1800">
              <a:latin typeface="Times New Roman"/>
              <a:cs typeface="Times New Roman"/>
            </a:endParaRPr>
          </a:p>
        </p:txBody>
      </p:sp>
      <p:sp>
        <p:nvSpPr>
          <p:cNvPr id="8" name="object 8"/>
          <p:cNvSpPr txBox="1"/>
          <p:nvPr/>
        </p:nvSpPr>
        <p:spPr>
          <a:xfrm>
            <a:off x="10220070" y="976121"/>
            <a:ext cx="102870" cy="208279"/>
          </a:xfrm>
          <a:prstGeom prst="rect">
            <a:avLst/>
          </a:prstGeom>
        </p:spPr>
        <p:txBody>
          <a:bodyPr vert="horz" wrap="square" lIns="0" tIns="12700" rIns="0" bIns="0" rtlCol="0">
            <a:spAutoFit/>
          </a:bodyPr>
          <a:lstStyle/>
          <a:p>
            <a:pPr marL="12700">
              <a:lnSpc>
                <a:spcPct val="100000"/>
              </a:lnSpc>
              <a:spcBef>
                <a:spcPts val="100"/>
              </a:spcBef>
            </a:pPr>
            <a:r>
              <a:rPr sz="1200" dirty="0">
                <a:latin typeface="Calibri"/>
                <a:cs typeface="Calibri"/>
              </a:rPr>
              <a:t>2</a:t>
            </a:r>
            <a:endParaRPr sz="1200">
              <a:latin typeface="Calibri"/>
              <a:cs typeface="Calibri"/>
            </a:endParaRPr>
          </a:p>
        </p:txBody>
      </p:sp>
      <p:sp>
        <p:nvSpPr>
          <p:cNvPr id="9" name="object 9"/>
          <p:cNvSpPr txBox="1"/>
          <p:nvPr/>
        </p:nvSpPr>
        <p:spPr>
          <a:xfrm>
            <a:off x="7908797" y="843229"/>
            <a:ext cx="3169920" cy="574675"/>
          </a:xfrm>
          <a:prstGeom prst="rect">
            <a:avLst/>
          </a:prstGeom>
        </p:spPr>
        <p:txBody>
          <a:bodyPr vert="horz" wrap="square" lIns="0" tIns="12700" rIns="0" bIns="0" rtlCol="0">
            <a:spAutoFit/>
          </a:bodyPr>
          <a:lstStyle/>
          <a:p>
            <a:pPr marL="62865">
              <a:lnSpc>
                <a:spcPct val="100000"/>
              </a:lnSpc>
              <a:spcBef>
                <a:spcPts val="100"/>
              </a:spcBef>
              <a:tabLst>
                <a:tab pos="598170" algn="l"/>
                <a:tab pos="869315" algn="l"/>
                <a:tab pos="2814320" algn="l"/>
              </a:tabLst>
            </a:pPr>
            <a:r>
              <a:rPr sz="1800" spc="-5" dirty="0">
                <a:latin typeface="Calibri"/>
                <a:cs typeface="Calibri"/>
              </a:rPr>
              <a:t>Li</a:t>
            </a:r>
            <a:r>
              <a:rPr sz="1800" spc="-7" baseline="-20833" dirty="0">
                <a:latin typeface="Calibri"/>
                <a:cs typeface="Calibri"/>
              </a:rPr>
              <a:t>2</a:t>
            </a:r>
            <a:r>
              <a:rPr sz="1800" spc="-5" dirty="0">
                <a:latin typeface="Calibri"/>
                <a:cs typeface="Calibri"/>
              </a:rPr>
              <a:t>O	</a:t>
            </a:r>
            <a:r>
              <a:rPr sz="1800" dirty="0">
                <a:latin typeface="Calibri"/>
                <a:cs typeface="Calibri"/>
              </a:rPr>
              <a:t>+	</a:t>
            </a:r>
            <a:r>
              <a:rPr sz="1800" spc="-5" dirty="0">
                <a:latin typeface="Calibri"/>
                <a:cs typeface="Calibri"/>
              </a:rPr>
              <a:t>2HCl</a:t>
            </a:r>
            <a:r>
              <a:rPr sz="1800" spc="15" dirty="0">
                <a:latin typeface="Calibri"/>
                <a:cs typeface="Calibri"/>
              </a:rPr>
              <a:t> </a:t>
            </a:r>
            <a:r>
              <a:rPr sz="1800" dirty="0">
                <a:latin typeface="Calibri"/>
                <a:cs typeface="Calibri"/>
              </a:rPr>
              <a:t>= </a:t>
            </a:r>
            <a:r>
              <a:rPr sz="1800" spc="-5" dirty="0">
                <a:latin typeface="Calibri"/>
                <a:cs typeface="Calibri"/>
              </a:rPr>
              <a:t>2LiCl</a:t>
            </a:r>
            <a:r>
              <a:rPr sz="1800" spc="25" dirty="0">
                <a:latin typeface="Calibri"/>
                <a:cs typeface="Calibri"/>
              </a:rPr>
              <a:t> </a:t>
            </a:r>
            <a:r>
              <a:rPr sz="1800" dirty="0">
                <a:latin typeface="Calibri"/>
                <a:cs typeface="Calibri"/>
              </a:rPr>
              <a:t>+</a:t>
            </a:r>
            <a:r>
              <a:rPr sz="1800" spc="15" dirty="0">
                <a:latin typeface="Calibri"/>
                <a:cs typeface="Calibri"/>
              </a:rPr>
              <a:t> </a:t>
            </a:r>
            <a:r>
              <a:rPr sz="1800" dirty="0">
                <a:latin typeface="Calibri"/>
                <a:cs typeface="Calibri"/>
              </a:rPr>
              <a:t>H</a:t>
            </a:r>
            <a:r>
              <a:rPr sz="1800" spc="204" dirty="0">
                <a:latin typeface="Calibri"/>
                <a:cs typeface="Calibri"/>
              </a:rPr>
              <a:t> </a:t>
            </a:r>
            <a:r>
              <a:rPr sz="1800" dirty="0">
                <a:latin typeface="Calibri"/>
                <a:cs typeface="Calibri"/>
              </a:rPr>
              <a:t>O	</a:t>
            </a:r>
            <a:r>
              <a:rPr sz="1800" spc="-10" dirty="0">
                <a:latin typeface="Calibri"/>
                <a:cs typeface="Calibri"/>
              </a:rPr>
              <a:t>(1)</a:t>
            </a:r>
            <a:endParaRPr sz="1800">
              <a:latin typeface="Calibri"/>
              <a:cs typeface="Calibri"/>
            </a:endParaRPr>
          </a:p>
          <a:p>
            <a:pPr marL="63500">
              <a:lnSpc>
                <a:spcPct val="100000"/>
              </a:lnSpc>
              <a:tabLst>
                <a:tab pos="594995" algn="l"/>
                <a:tab pos="866140" algn="l"/>
              </a:tabLst>
            </a:pPr>
            <a:r>
              <a:rPr sz="1800" spc="-5" dirty="0">
                <a:latin typeface="Calibri"/>
                <a:cs typeface="Calibri"/>
              </a:rPr>
              <a:t>Li</a:t>
            </a:r>
            <a:r>
              <a:rPr sz="1800" spc="-7" baseline="-20833" dirty="0">
                <a:latin typeface="Calibri"/>
                <a:cs typeface="Calibri"/>
              </a:rPr>
              <a:t>3</a:t>
            </a:r>
            <a:r>
              <a:rPr sz="1800" spc="-5" dirty="0">
                <a:latin typeface="Calibri"/>
                <a:cs typeface="Calibri"/>
              </a:rPr>
              <a:t>N	</a:t>
            </a:r>
            <a:r>
              <a:rPr sz="1800" dirty="0">
                <a:latin typeface="Calibri"/>
                <a:cs typeface="Calibri"/>
              </a:rPr>
              <a:t>+	</a:t>
            </a:r>
            <a:r>
              <a:rPr sz="1800" spc="-5" dirty="0">
                <a:latin typeface="Calibri"/>
                <a:cs typeface="Calibri"/>
              </a:rPr>
              <a:t>4HCl</a:t>
            </a:r>
            <a:r>
              <a:rPr sz="1800" spc="5" dirty="0">
                <a:latin typeface="Calibri"/>
                <a:cs typeface="Calibri"/>
              </a:rPr>
              <a:t> </a:t>
            </a:r>
            <a:r>
              <a:rPr sz="1800" dirty="0">
                <a:latin typeface="Calibri"/>
                <a:cs typeface="Calibri"/>
              </a:rPr>
              <a:t>=</a:t>
            </a:r>
            <a:r>
              <a:rPr sz="1800" spc="-10" dirty="0">
                <a:latin typeface="Calibri"/>
                <a:cs typeface="Calibri"/>
              </a:rPr>
              <a:t> </a:t>
            </a:r>
            <a:r>
              <a:rPr sz="1800" spc="-5" dirty="0">
                <a:latin typeface="Calibri"/>
                <a:cs typeface="Calibri"/>
              </a:rPr>
              <a:t>3LiCl</a:t>
            </a:r>
            <a:r>
              <a:rPr sz="1800" spc="10" dirty="0">
                <a:latin typeface="Calibri"/>
                <a:cs typeface="Calibri"/>
              </a:rPr>
              <a:t> </a:t>
            </a:r>
            <a:r>
              <a:rPr sz="1800" dirty="0">
                <a:latin typeface="Calibri"/>
                <a:cs typeface="Calibri"/>
              </a:rPr>
              <a:t>+ </a:t>
            </a:r>
            <a:r>
              <a:rPr sz="1800" spc="-5" dirty="0">
                <a:latin typeface="Calibri"/>
                <a:cs typeface="Calibri"/>
              </a:rPr>
              <a:t>NH</a:t>
            </a:r>
            <a:r>
              <a:rPr sz="1800" spc="-7" baseline="-20833" dirty="0">
                <a:latin typeface="Calibri"/>
                <a:cs typeface="Calibri"/>
              </a:rPr>
              <a:t>4</a:t>
            </a:r>
            <a:r>
              <a:rPr sz="1800" spc="-5" dirty="0">
                <a:latin typeface="Calibri"/>
                <a:cs typeface="Calibri"/>
              </a:rPr>
              <a:t>Cl</a:t>
            </a:r>
            <a:r>
              <a:rPr sz="1800" spc="409" dirty="0">
                <a:latin typeface="Calibri"/>
                <a:cs typeface="Calibri"/>
              </a:rPr>
              <a:t> </a:t>
            </a:r>
            <a:r>
              <a:rPr sz="1800" spc="-10" dirty="0">
                <a:latin typeface="Calibri"/>
                <a:cs typeface="Calibri"/>
              </a:rPr>
              <a:t>(2)</a:t>
            </a:r>
            <a:endParaRPr sz="1800">
              <a:latin typeface="Calibri"/>
              <a:cs typeface="Calibri"/>
            </a:endParaRPr>
          </a:p>
        </p:txBody>
      </p:sp>
      <p:grpSp>
        <p:nvGrpSpPr>
          <p:cNvPr id="10" name="object 10"/>
          <p:cNvGrpSpPr/>
          <p:nvPr/>
        </p:nvGrpSpPr>
        <p:grpSpPr>
          <a:xfrm>
            <a:off x="7315834" y="751458"/>
            <a:ext cx="668655" cy="582295"/>
            <a:chOff x="7315834" y="751458"/>
            <a:chExt cx="668655" cy="582295"/>
          </a:xfrm>
        </p:grpSpPr>
        <p:sp>
          <p:nvSpPr>
            <p:cNvPr id="11" name="object 11"/>
            <p:cNvSpPr/>
            <p:nvPr/>
          </p:nvSpPr>
          <p:spPr>
            <a:xfrm>
              <a:off x="7661528" y="880744"/>
              <a:ext cx="319405" cy="450215"/>
            </a:xfrm>
            <a:custGeom>
              <a:avLst/>
              <a:gdLst/>
              <a:ahLst/>
              <a:cxnLst/>
              <a:rect l="l" t="t" r="r" b="b"/>
              <a:pathLst>
                <a:path w="319404" h="450215">
                  <a:moveTo>
                    <a:pt x="319404" y="449706"/>
                  </a:moveTo>
                  <a:lnTo>
                    <a:pt x="257224" y="447611"/>
                  </a:lnTo>
                  <a:lnTo>
                    <a:pt x="206486" y="441896"/>
                  </a:lnTo>
                  <a:lnTo>
                    <a:pt x="172297" y="433419"/>
                  </a:lnTo>
                  <a:lnTo>
                    <a:pt x="159765" y="423036"/>
                  </a:lnTo>
                  <a:lnTo>
                    <a:pt x="159765" y="251459"/>
                  </a:lnTo>
                  <a:lnTo>
                    <a:pt x="147214" y="241077"/>
                  </a:lnTo>
                  <a:lnTo>
                    <a:pt x="112982" y="232600"/>
                  </a:lnTo>
                  <a:lnTo>
                    <a:pt x="62200" y="226885"/>
                  </a:lnTo>
                  <a:lnTo>
                    <a:pt x="0" y="224789"/>
                  </a:lnTo>
                  <a:lnTo>
                    <a:pt x="62200" y="222714"/>
                  </a:lnTo>
                  <a:lnTo>
                    <a:pt x="112982" y="217042"/>
                  </a:lnTo>
                  <a:lnTo>
                    <a:pt x="147214" y="208609"/>
                  </a:lnTo>
                  <a:lnTo>
                    <a:pt x="159765" y="198246"/>
                  </a:lnTo>
                  <a:lnTo>
                    <a:pt x="159765" y="26542"/>
                  </a:lnTo>
                  <a:lnTo>
                    <a:pt x="172297" y="16234"/>
                  </a:lnTo>
                  <a:lnTo>
                    <a:pt x="206486" y="7794"/>
                  </a:lnTo>
                  <a:lnTo>
                    <a:pt x="257224" y="2093"/>
                  </a:lnTo>
                  <a:lnTo>
                    <a:pt x="319404" y="0"/>
                  </a:lnTo>
                </a:path>
              </a:pathLst>
            </a:custGeom>
            <a:ln w="6350">
              <a:solidFill>
                <a:srgbClr val="5B9BD4"/>
              </a:solidFill>
            </a:ln>
          </p:spPr>
          <p:txBody>
            <a:bodyPr wrap="square" lIns="0" tIns="0" rIns="0" bIns="0" rtlCol="0"/>
            <a:lstStyle/>
            <a:p>
              <a:endParaRPr/>
            </a:p>
          </p:txBody>
        </p:sp>
        <p:sp>
          <p:nvSpPr>
            <p:cNvPr id="12" name="object 12"/>
            <p:cNvSpPr/>
            <p:nvPr/>
          </p:nvSpPr>
          <p:spPr>
            <a:xfrm>
              <a:off x="7322184" y="757808"/>
              <a:ext cx="403860" cy="403860"/>
            </a:xfrm>
            <a:custGeom>
              <a:avLst/>
              <a:gdLst/>
              <a:ahLst/>
              <a:cxnLst/>
              <a:rect l="l" t="t" r="r" b="b"/>
              <a:pathLst>
                <a:path w="403859" h="403859">
                  <a:moveTo>
                    <a:pt x="201930" y="0"/>
                  </a:moveTo>
                  <a:lnTo>
                    <a:pt x="155594" y="5333"/>
                  </a:lnTo>
                  <a:lnTo>
                    <a:pt x="113078" y="20527"/>
                  </a:lnTo>
                  <a:lnTo>
                    <a:pt x="75586" y="44367"/>
                  </a:lnTo>
                  <a:lnTo>
                    <a:pt x="44327" y="75640"/>
                  </a:lnTo>
                  <a:lnTo>
                    <a:pt x="20505" y="113133"/>
                  </a:lnTo>
                  <a:lnTo>
                    <a:pt x="5327" y="155634"/>
                  </a:lnTo>
                  <a:lnTo>
                    <a:pt x="0" y="201929"/>
                  </a:lnTo>
                  <a:lnTo>
                    <a:pt x="5327" y="248225"/>
                  </a:lnTo>
                  <a:lnTo>
                    <a:pt x="20505" y="290726"/>
                  </a:lnTo>
                  <a:lnTo>
                    <a:pt x="44327" y="328219"/>
                  </a:lnTo>
                  <a:lnTo>
                    <a:pt x="75586" y="359492"/>
                  </a:lnTo>
                  <a:lnTo>
                    <a:pt x="113078" y="383332"/>
                  </a:lnTo>
                  <a:lnTo>
                    <a:pt x="155594" y="398525"/>
                  </a:lnTo>
                  <a:lnTo>
                    <a:pt x="201930" y="403859"/>
                  </a:lnTo>
                  <a:lnTo>
                    <a:pt x="248225" y="398525"/>
                  </a:lnTo>
                  <a:lnTo>
                    <a:pt x="290726" y="383332"/>
                  </a:lnTo>
                  <a:lnTo>
                    <a:pt x="328219" y="359492"/>
                  </a:lnTo>
                  <a:lnTo>
                    <a:pt x="359492" y="328219"/>
                  </a:lnTo>
                  <a:lnTo>
                    <a:pt x="383332" y="290726"/>
                  </a:lnTo>
                  <a:lnTo>
                    <a:pt x="398526" y="248225"/>
                  </a:lnTo>
                  <a:lnTo>
                    <a:pt x="403860" y="201929"/>
                  </a:lnTo>
                  <a:lnTo>
                    <a:pt x="398526" y="155634"/>
                  </a:lnTo>
                  <a:lnTo>
                    <a:pt x="383332" y="113133"/>
                  </a:lnTo>
                  <a:lnTo>
                    <a:pt x="359492" y="75640"/>
                  </a:lnTo>
                  <a:lnTo>
                    <a:pt x="328219" y="44367"/>
                  </a:lnTo>
                  <a:lnTo>
                    <a:pt x="290726" y="20527"/>
                  </a:lnTo>
                  <a:lnTo>
                    <a:pt x="248225" y="5333"/>
                  </a:lnTo>
                  <a:lnTo>
                    <a:pt x="201930" y="0"/>
                  </a:lnTo>
                  <a:close/>
                </a:path>
              </a:pathLst>
            </a:custGeom>
            <a:solidFill>
              <a:srgbClr val="5B9BD4"/>
            </a:solidFill>
          </p:spPr>
          <p:txBody>
            <a:bodyPr wrap="square" lIns="0" tIns="0" rIns="0" bIns="0" rtlCol="0"/>
            <a:lstStyle/>
            <a:p>
              <a:endParaRPr/>
            </a:p>
          </p:txBody>
        </p:sp>
        <p:sp>
          <p:nvSpPr>
            <p:cNvPr id="13" name="object 13"/>
            <p:cNvSpPr/>
            <p:nvPr/>
          </p:nvSpPr>
          <p:spPr>
            <a:xfrm>
              <a:off x="7322184" y="757808"/>
              <a:ext cx="403860" cy="403860"/>
            </a:xfrm>
            <a:custGeom>
              <a:avLst/>
              <a:gdLst/>
              <a:ahLst/>
              <a:cxnLst/>
              <a:rect l="l" t="t" r="r" b="b"/>
              <a:pathLst>
                <a:path w="403859" h="403859">
                  <a:moveTo>
                    <a:pt x="0" y="201929"/>
                  </a:moveTo>
                  <a:lnTo>
                    <a:pt x="5327" y="155634"/>
                  </a:lnTo>
                  <a:lnTo>
                    <a:pt x="20505" y="113133"/>
                  </a:lnTo>
                  <a:lnTo>
                    <a:pt x="44327" y="75640"/>
                  </a:lnTo>
                  <a:lnTo>
                    <a:pt x="75586" y="44367"/>
                  </a:lnTo>
                  <a:lnTo>
                    <a:pt x="113078" y="20527"/>
                  </a:lnTo>
                  <a:lnTo>
                    <a:pt x="155594" y="5333"/>
                  </a:lnTo>
                  <a:lnTo>
                    <a:pt x="201930" y="0"/>
                  </a:lnTo>
                  <a:lnTo>
                    <a:pt x="248225" y="5333"/>
                  </a:lnTo>
                  <a:lnTo>
                    <a:pt x="290726" y="20527"/>
                  </a:lnTo>
                  <a:lnTo>
                    <a:pt x="328219" y="44367"/>
                  </a:lnTo>
                  <a:lnTo>
                    <a:pt x="359492" y="75640"/>
                  </a:lnTo>
                  <a:lnTo>
                    <a:pt x="383332" y="113133"/>
                  </a:lnTo>
                  <a:lnTo>
                    <a:pt x="398526" y="155634"/>
                  </a:lnTo>
                  <a:lnTo>
                    <a:pt x="403860" y="201929"/>
                  </a:lnTo>
                  <a:lnTo>
                    <a:pt x="398526" y="248225"/>
                  </a:lnTo>
                  <a:lnTo>
                    <a:pt x="383332" y="290726"/>
                  </a:lnTo>
                  <a:lnTo>
                    <a:pt x="359492" y="328219"/>
                  </a:lnTo>
                  <a:lnTo>
                    <a:pt x="328219" y="359492"/>
                  </a:lnTo>
                  <a:lnTo>
                    <a:pt x="290726" y="383332"/>
                  </a:lnTo>
                  <a:lnTo>
                    <a:pt x="248225" y="398525"/>
                  </a:lnTo>
                  <a:lnTo>
                    <a:pt x="201930" y="403859"/>
                  </a:lnTo>
                  <a:lnTo>
                    <a:pt x="155594" y="398525"/>
                  </a:lnTo>
                  <a:lnTo>
                    <a:pt x="113078" y="383332"/>
                  </a:lnTo>
                  <a:lnTo>
                    <a:pt x="75586" y="359492"/>
                  </a:lnTo>
                  <a:lnTo>
                    <a:pt x="44327" y="328219"/>
                  </a:lnTo>
                  <a:lnTo>
                    <a:pt x="20505" y="290726"/>
                  </a:lnTo>
                  <a:lnTo>
                    <a:pt x="5327" y="248225"/>
                  </a:lnTo>
                  <a:lnTo>
                    <a:pt x="0" y="201929"/>
                  </a:lnTo>
                  <a:close/>
                </a:path>
              </a:pathLst>
            </a:custGeom>
            <a:ln w="12700">
              <a:solidFill>
                <a:srgbClr val="41709C"/>
              </a:solidFill>
            </a:ln>
          </p:spPr>
          <p:txBody>
            <a:bodyPr wrap="square" lIns="0" tIns="0" rIns="0" bIns="0" rtlCol="0"/>
            <a:lstStyle/>
            <a:p>
              <a:endParaRPr/>
            </a:p>
          </p:txBody>
        </p:sp>
      </p:grpSp>
      <p:sp>
        <p:nvSpPr>
          <p:cNvPr id="14" name="object 14"/>
          <p:cNvSpPr txBox="1"/>
          <p:nvPr/>
        </p:nvSpPr>
        <p:spPr>
          <a:xfrm>
            <a:off x="7486015" y="813003"/>
            <a:ext cx="76835" cy="269240"/>
          </a:xfrm>
          <a:prstGeom prst="rect">
            <a:avLst/>
          </a:prstGeom>
        </p:spPr>
        <p:txBody>
          <a:bodyPr vert="horz" wrap="square" lIns="0" tIns="12065" rIns="0" bIns="0" rtlCol="0">
            <a:spAutoFit/>
          </a:bodyPr>
          <a:lstStyle/>
          <a:p>
            <a:pPr marL="12700">
              <a:lnSpc>
                <a:spcPct val="100000"/>
              </a:lnSpc>
              <a:spcBef>
                <a:spcPts val="95"/>
              </a:spcBef>
            </a:pPr>
            <a:r>
              <a:rPr sz="1600" spc="-5" dirty="0">
                <a:solidFill>
                  <a:srgbClr val="FFFFFF"/>
                </a:solidFill>
                <a:latin typeface="Calibri"/>
                <a:cs typeface="Calibri"/>
              </a:rPr>
              <a:t>I</a:t>
            </a:r>
            <a:endParaRPr sz="1600">
              <a:latin typeface="Calibri"/>
              <a:cs typeface="Calibri"/>
            </a:endParaRPr>
          </a:p>
        </p:txBody>
      </p:sp>
      <p:sp>
        <p:nvSpPr>
          <p:cNvPr id="15" name="object 15"/>
          <p:cNvSpPr/>
          <p:nvPr/>
        </p:nvSpPr>
        <p:spPr>
          <a:xfrm>
            <a:off x="6925056" y="1517650"/>
            <a:ext cx="326390" cy="755650"/>
          </a:xfrm>
          <a:custGeom>
            <a:avLst/>
            <a:gdLst/>
            <a:ahLst/>
            <a:cxnLst/>
            <a:rect l="l" t="t" r="r" b="b"/>
            <a:pathLst>
              <a:path w="326390" h="755650">
                <a:moveTo>
                  <a:pt x="326263" y="755269"/>
                </a:moveTo>
                <a:lnTo>
                  <a:pt x="262796" y="753129"/>
                </a:lnTo>
                <a:lnTo>
                  <a:pt x="210962" y="747299"/>
                </a:lnTo>
                <a:lnTo>
                  <a:pt x="176012" y="738659"/>
                </a:lnTo>
                <a:lnTo>
                  <a:pt x="163195" y="728091"/>
                </a:lnTo>
                <a:lnTo>
                  <a:pt x="163195" y="404876"/>
                </a:lnTo>
                <a:lnTo>
                  <a:pt x="150375" y="394307"/>
                </a:lnTo>
                <a:lnTo>
                  <a:pt x="115411" y="385667"/>
                </a:lnTo>
                <a:lnTo>
                  <a:pt x="63539" y="379837"/>
                </a:lnTo>
                <a:lnTo>
                  <a:pt x="0" y="377698"/>
                </a:lnTo>
                <a:lnTo>
                  <a:pt x="63539" y="375558"/>
                </a:lnTo>
                <a:lnTo>
                  <a:pt x="115411" y="369728"/>
                </a:lnTo>
                <a:lnTo>
                  <a:pt x="150375" y="361088"/>
                </a:lnTo>
                <a:lnTo>
                  <a:pt x="163195" y="350520"/>
                </a:lnTo>
                <a:lnTo>
                  <a:pt x="163195" y="27178"/>
                </a:lnTo>
                <a:lnTo>
                  <a:pt x="176012" y="16609"/>
                </a:lnTo>
                <a:lnTo>
                  <a:pt x="210962" y="7969"/>
                </a:lnTo>
                <a:lnTo>
                  <a:pt x="262796" y="2139"/>
                </a:lnTo>
                <a:lnTo>
                  <a:pt x="326263" y="0"/>
                </a:lnTo>
              </a:path>
            </a:pathLst>
          </a:custGeom>
          <a:ln w="6350">
            <a:solidFill>
              <a:srgbClr val="5B9BD4"/>
            </a:solidFill>
          </a:ln>
        </p:spPr>
        <p:txBody>
          <a:bodyPr wrap="square" lIns="0" tIns="0" rIns="0" bIns="0" rtlCol="0"/>
          <a:lstStyle/>
          <a:p>
            <a:endParaRPr/>
          </a:p>
        </p:txBody>
      </p:sp>
      <p:sp>
        <p:nvSpPr>
          <p:cNvPr id="16" name="object 16"/>
          <p:cNvSpPr txBox="1"/>
          <p:nvPr/>
        </p:nvSpPr>
        <p:spPr>
          <a:xfrm>
            <a:off x="1367408" y="7112"/>
            <a:ext cx="9457690" cy="1000760"/>
          </a:xfrm>
          <a:prstGeom prst="rect">
            <a:avLst/>
          </a:prstGeom>
        </p:spPr>
        <p:txBody>
          <a:bodyPr vert="horz" wrap="square" lIns="0" tIns="12065" rIns="0" bIns="0" rtlCol="0">
            <a:spAutoFit/>
          </a:bodyPr>
          <a:lstStyle/>
          <a:p>
            <a:pPr marL="12700" marR="5080">
              <a:lnSpc>
                <a:spcPct val="100000"/>
              </a:lnSpc>
              <a:spcBef>
                <a:spcPts val="95"/>
              </a:spcBef>
            </a:pPr>
            <a:r>
              <a:rPr sz="1600" b="1" spc="-5" dirty="0">
                <a:latin typeface="Calibri"/>
                <a:cs typeface="Calibri"/>
              </a:rPr>
              <a:t>Пример</a:t>
            </a:r>
            <a:r>
              <a:rPr sz="1600" b="1" spc="50" dirty="0">
                <a:latin typeface="Calibri"/>
                <a:cs typeface="Calibri"/>
              </a:rPr>
              <a:t> </a:t>
            </a:r>
            <a:r>
              <a:rPr sz="1600" b="1" spc="-5" dirty="0">
                <a:latin typeface="Calibri"/>
                <a:cs typeface="Calibri"/>
              </a:rPr>
              <a:t>7.</a:t>
            </a:r>
            <a:r>
              <a:rPr sz="1600" b="1" spc="40" dirty="0">
                <a:latin typeface="Calibri"/>
                <a:cs typeface="Calibri"/>
              </a:rPr>
              <a:t> </a:t>
            </a:r>
            <a:r>
              <a:rPr sz="1600" spc="-10" dirty="0">
                <a:latin typeface="Calibri"/>
                <a:cs typeface="Calibri"/>
              </a:rPr>
              <a:t>Смесь</a:t>
            </a:r>
            <a:r>
              <a:rPr sz="1600" spc="50" dirty="0">
                <a:latin typeface="Calibri"/>
                <a:cs typeface="Calibri"/>
              </a:rPr>
              <a:t> </a:t>
            </a:r>
            <a:r>
              <a:rPr sz="1600" spc="-10" dirty="0">
                <a:latin typeface="Calibri"/>
                <a:cs typeface="Calibri"/>
              </a:rPr>
              <a:t>оксида</a:t>
            </a:r>
            <a:r>
              <a:rPr sz="1600" spc="35" dirty="0">
                <a:latin typeface="Calibri"/>
                <a:cs typeface="Calibri"/>
              </a:rPr>
              <a:t> </a:t>
            </a:r>
            <a:r>
              <a:rPr sz="1600" spc="-5" dirty="0">
                <a:latin typeface="Calibri"/>
                <a:cs typeface="Calibri"/>
              </a:rPr>
              <a:t>лития</a:t>
            </a:r>
            <a:r>
              <a:rPr sz="1600" spc="40" dirty="0">
                <a:latin typeface="Calibri"/>
                <a:cs typeface="Calibri"/>
              </a:rPr>
              <a:t> </a:t>
            </a:r>
            <a:r>
              <a:rPr sz="1600" spc="-5" dirty="0">
                <a:latin typeface="Calibri"/>
                <a:cs typeface="Calibri"/>
              </a:rPr>
              <a:t>и</a:t>
            </a:r>
            <a:r>
              <a:rPr sz="1600" spc="40" dirty="0">
                <a:latin typeface="Calibri"/>
                <a:cs typeface="Calibri"/>
              </a:rPr>
              <a:t> </a:t>
            </a:r>
            <a:r>
              <a:rPr sz="1600" spc="-5" dirty="0">
                <a:latin typeface="Calibri"/>
                <a:cs typeface="Calibri"/>
              </a:rPr>
              <a:t>нитрида</a:t>
            </a:r>
            <a:r>
              <a:rPr sz="1600" spc="25" dirty="0">
                <a:latin typeface="Calibri"/>
                <a:cs typeface="Calibri"/>
              </a:rPr>
              <a:t> </a:t>
            </a:r>
            <a:r>
              <a:rPr sz="1600" spc="-5" dirty="0">
                <a:latin typeface="Calibri"/>
                <a:cs typeface="Calibri"/>
              </a:rPr>
              <a:t>лития</a:t>
            </a:r>
            <a:r>
              <a:rPr sz="1600" spc="50" dirty="0">
                <a:latin typeface="Calibri"/>
                <a:cs typeface="Calibri"/>
              </a:rPr>
              <a:t> </a:t>
            </a:r>
            <a:r>
              <a:rPr sz="1600" spc="-5" dirty="0">
                <a:latin typeface="Calibri"/>
                <a:cs typeface="Calibri"/>
              </a:rPr>
              <a:t>с</a:t>
            </a:r>
            <a:r>
              <a:rPr sz="1600" spc="35" dirty="0">
                <a:latin typeface="Calibri"/>
                <a:cs typeface="Calibri"/>
              </a:rPr>
              <a:t> </a:t>
            </a:r>
            <a:r>
              <a:rPr sz="1600" spc="-10" dirty="0">
                <a:latin typeface="Calibri"/>
                <a:cs typeface="Calibri"/>
              </a:rPr>
              <a:t>массовой</a:t>
            </a:r>
            <a:r>
              <a:rPr sz="1600" spc="60" dirty="0">
                <a:latin typeface="Calibri"/>
                <a:cs typeface="Calibri"/>
              </a:rPr>
              <a:t> </a:t>
            </a:r>
            <a:r>
              <a:rPr sz="1600" spc="-15" dirty="0">
                <a:latin typeface="Calibri"/>
                <a:cs typeface="Calibri"/>
              </a:rPr>
              <a:t>долей</a:t>
            </a:r>
            <a:r>
              <a:rPr sz="1600" spc="45" dirty="0">
                <a:latin typeface="Calibri"/>
                <a:cs typeface="Calibri"/>
              </a:rPr>
              <a:t> </a:t>
            </a:r>
            <a:r>
              <a:rPr sz="1600" spc="-5" dirty="0">
                <a:latin typeface="Calibri"/>
                <a:cs typeface="Calibri"/>
              </a:rPr>
              <a:t>атомов</a:t>
            </a:r>
            <a:r>
              <a:rPr sz="1600" spc="45" dirty="0">
                <a:latin typeface="Calibri"/>
                <a:cs typeface="Calibri"/>
              </a:rPr>
              <a:t> </a:t>
            </a:r>
            <a:r>
              <a:rPr sz="1600" spc="-5" dirty="0">
                <a:latin typeface="Calibri"/>
                <a:cs typeface="Calibri"/>
              </a:rPr>
              <a:t>лития</a:t>
            </a:r>
            <a:r>
              <a:rPr sz="1600" spc="35" dirty="0">
                <a:latin typeface="Calibri"/>
                <a:cs typeface="Calibri"/>
              </a:rPr>
              <a:t> </a:t>
            </a:r>
            <a:r>
              <a:rPr sz="1600" spc="-10" dirty="0">
                <a:latin typeface="Calibri"/>
                <a:cs typeface="Calibri"/>
              </a:rPr>
              <a:t>56%,</a:t>
            </a:r>
            <a:r>
              <a:rPr sz="1600" spc="65" dirty="0">
                <a:latin typeface="Calibri"/>
                <a:cs typeface="Calibri"/>
              </a:rPr>
              <a:t> </a:t>
            </a:r>
            <a:r>
              <a:rPr sz="1600" spc="-5" dirty="0">
                <a:latin typeface="Calibri"/>
                <a:cs typeface="Calibri"/>
              </a:rPr>
              <a:t>растворили</a:t>
            </a:r>
            <a:r>
              <a:rPr sz="1600" spc="25" dirty="0">
                <a:latin typeface="Calibri"/>
                <a:cs typeface="Calibri"/>
              </a:rPr>
              <a:t> </a:t>
            </a:r>
            <a:r>
              <a:rPr sz="1600" spc="-5" dirty="0">
                <a:latin typeface="Calibri"/>
                <a:cs typeface="Calibri"/>
              </a:rPr>
              <a:t>в</a:t>
            </a:r>
            <a:r>
              <a:rPr sz="1600" spc="35" dirty="0">
                <a:latin typeface="Calibri"/>
                <a:cs typeface="Calibri"/>
              </a:rPr>
              <a:t> </a:t>
            </a:r>
            <a:r>
              <a:rPr sz="1600" spc="-10" dirty="0">
                <a:latin typeface="Calibri"/>
                <a:cs typeface="Calibri"/>
              </a:rPr>
              <a:t>365</a:t>
            </a:r>
            <a:r>
              <a:rPr sz="1600" spc="55" dirty="0">
                <a:latin typeface="Calibri"/>
                <a:cs typeface="Calibri"/>
              </a:rPr>
              <a:t> </a:t>
            </a:r>
            <a:r>
              <a:rPr sz="1600" spc="-5" dirty="0">
                <a:latin typeface="Calibri"/>
                <a:cs typeface="Calibri"/>
              </a:rPr>
              <a:t>г </a:t>
            </a:r>
            <a:r>
              <a:rPr sz="1600" dirty="0">
                <a:latin typeface="Calibri"/>
                <a:cs typeface="Calibri"/>
              </a:rPr>
              <a:t> </a:t>
            </a:r>
            <a:r>
              <a:rPr sz="1600" spc="-10" dirty="0">
                <a:latin typeface="Calibri"/>
                <a:cs typeface="Calibri"/>
              </a:rPr>
              <a:t>20%</a:t>
            </a:r>
            <a:r>
              <a:rPr sz="1600" spc="25" dirty="0">
                <a:latin typeface="Calibri"/>
                <a:cs typeface="Calibri"/>
              </a:rPr>
              <a:t> </a:t>
            </a:r>
            <a:r>
              <a:rPr sz="1600" spc="-10" dirty="0">
                <a:latin typeface="Calibri"/>
                <a:cs typeface="Calibri"/>
              </a:rPr>
              <a:t>соляной</a:t>
            </a:r>
            <a:r>
              <a:rPr sz="1600" spc="25" dirty="0">
                <a:latin typeface="Calibri"/>
                <a:cs typeface="Calibri"/>
              </a:rPr>
              <a:t> </a:t>
            </a:r>
            <a:r>
              <a:rPr sz="1600" spc="-5" dirty="0">
                <a:latin typeface="Calibri"/>
                <a:cs typeface="Calibri"/>
              </a:rPr>
              <a:t>кислоты,</a:t>
            </a:r>
            <a:r>
              <a:rPr sz="1600" spc="10" dirty="0">
                <a:latin typeface="Calibri"/>
                <a:cs typeface="Calibri"/>
              </a:rPr>
              <a:t> </a:t>
            </a:r>
            <a:r>
              <a:rPr sz="1600" spc="-10" dirty="0">
                <a:latin typeface="Calibri"/>
                <a:cs typeface="Calibri"/>
              </a:rPr>
              <a:t>причём</a:t>
            </a:r>
            <a:r>
              <a:rPr sz="1600" spc="35" dirty="0">
                <a:latin typeface="Calibri"/>
                <a:cs typeface="Calibri"/>
              </a:rPr>
              <a:t> </a:t>
            </a:r>
            <a:r>
              <a:rPr sz="1600" spc="-5" dirty="0">
                <a:latin typeface="Calibri"/>
                <a:cs typeface="Calibri"/>
              </a:rPr>
              <a:t>все</a:t>
            </a:r>
            <a:r>
              <a:rPr sz="1600" spc="15" dirty="0">
                <a:latin typeface="Calibri"/>
                <a:cs typeface="Calibri"/>
              </a:rPr>
              <a:t> </a:t>
            </a:r>
            <a:r>
              <a:rPr sz="1600" spc="-5" dirty="0">
                <a:latin typeface="Calibri"/>
                <a:cs typeface="Calibri"/>
              </a:rPr>
              <a:t>вещества</a:t>
            </a:r>
            <a:r>
              <a:rPr sz="1600" spc="10" dirty="0">
                <a:latin typeface="Calibri"/>
                <a:cs typeface="Calibri"/>
              </a:rPr>
              <a:t> </a:t>
            </a:r>
            <a:r>
              <a:rPr sz="1600" spc="-10" dirty="0">
                <a:latin typeface="Calibri"/>
                <a:cs typeface="Calibri"/>
              </a:rPr>
              <a:t>полностью</a:t>
            </a:r>
            <a:r>
              <a:rPr sz="1600" spc="25" dirty="0">
                <a:latin typeface="Calibri"/>
                <a:cs typeface="Calibri"/>
              </a:rPr>
              <a:t> </a:t>
            </a:r>
            <a:r>
              <a:rPr sz="1600" spc="-5" dirty="0">
                <a:latin typeface="Calibri"/>
                <a:cs typeface="Calibri"/>
              </a:rPr>
              <a:t>прореагировали.</a:t>
            </a:r>
            <a:r>
              <a:rPr sz="1600" spc="5" dirty="0">
                <a:latin typeface="Calibri"/>
                <a:cs typeface="Calibri"/>
              </a:rPr>
              <a:t> </a:t>
            </a:r>
            <a:r>
              <a:rPr sz="1600" spc="-10" dirty="0">
                <a:latin typeface="Calibri"/>
                <a:cs typeface="Calibri"/>
              </a:rPr>
              <a:t>Затем</a:t>
            </a:r>
            <a:r>
              <a:rPr sz="1600" spc="30" dirty="0">
                <a:latin typeface="Calibri"/>
                <a:cs typeface="Calibri"/>
              </a:rPr>
              <a:t> </a:t>
            </a:r>
            <a:r>
              <a:rPr sz="1600" spc="-5" dirty="0">
                <a:latin typeface="Calibri"/>
                <a:cs typeface="Calibri"/>
              </a:rPr>
              <a:t>к </a:t>
            </a:r>
            <a:r>
              <a:rPr sz="1600" spc="-10" dirty="0">
                <a:latin typeface="Calibri"/>
                <a:cs typeface="Calibri"/>
              </a:rPr>
              <a:t>образовавшемуся</a:t>
            </a:r>
            <a:r>
              <a:rPr sz="1600" spc="45" dirty="0">
                <a:latin typeface="Calibri"/>
                <a:cs typeface="Calibri"/>
              </a:rPr>
              <a:t> </a:t>
            </a:r>
            <a:r>
              <a:rPr sz="1600" spc="-5" dirty="0">
                <a:latin typeface="Calibri"/>
                <a:cs typeface="Calibri"/>
              </a:rPr>
              <a:t>раствору </a:t>
            </a:r>
            <a:r>
              <a:rPr sz="1600" spc="-345" dirty="0">
                <a:latin typeface="Calibri"/>
                <a:cs typeface="Calibri"/>
              </a:rPr>
              <a:t> </a:t>
            </a:r>
            <a:r>
              <a:rPr sz="1600" spc="-10" dirty="0">
                <a:latin typeface="Calibri"/>
                <a:cs typeface="Calibri"/>
              </a:rPr>
              <a:t>добавили 410</a:t>
            </a:r>
            <a:r>
              <a:rPr sz="1600" spc="20" dirty="0">
                <a:latin typeface="Calibri"/>
                <a:cs typeface="Calibri"/>
              </a:rPr>
              <a:t> </a:t>
            </a:r>
            <a:r>
              <a:rPr sz="1600" spc="-5" dirty="0">
                <a:latin typeface="Calibri"/>
                <a:cs typeface="Calibri"/>
              </a:rPr>
              <a:t>г </a:t>
            </a:r>
            <a:r>
              <a:rPr sz="1600" spc="-10" dirty="0">
                <a:latin typeface="Calibri"/>
                <a:cs typeface="Calibri"/>
              </a:rPr>
              <a:t>20%</a:t>
            </a:r>
            <a:r>
              <a:rPr sz="1600" spc="35" dirty="0">
                <a:latin typeface="Calibri"/>
                <a:cs typeface="Calibri"/>
              </a:rPr>
              <a:t> </a:t>
            </a:r>
            <a:r>
              <a:rPr sz="1600" spc="-5" dirty="0">
                <a:latin typeface="Calibri"/>
                <a:cs typeface="Calibri"/>
              </a:rPr>
              <a:t>раствора</a:t>
            </a:r>
            <a:r>
              <a:rPr sz="1600" dirty="0">
                <a:latin typeface="Calibri"/>
                <a:cs typeface="Calibri"/>
              </a:rPr>
              <a:t> </a:t>
            </a:r>
            <a:r>
              <a:rPr sz="1600" spc="-5" dirty="0">
                <a:latin typeface="Calibri"/>
                <a:cs typeface="Calibri"/>
              </a:rPr>
              <a:t>фосфата натрия. Найдите</a:t>
            </a:r>
            <a:r>
              <a:rPr sz="1600" spc="5" dirty="0">
                <a:latin typeface="Calibri"/>
                <a:cs typeface="Calibri"/>
              </a:rPr>
              <a:t> </a:t>
            </a:r>
            <a:r>
              <a:rPr sz="1600" spc="-10" dirty="0">
                <a:latin typeface="Calibri"/>
                <a:cs typeface="Calibri"/>
              </a:rPr>
              <a:t>массовую</a:t>
            </a:r>
            <a:r>
              <a:rPr sz="1600" spc="30" dirty="0">
                <a:latin typeface="Calibri"/>
                <a:cs typeface="Calibri"/>
              </a:rPr>
              <a:t> </a:t>
            </a:r>
            <a:r>
              <a:rPr sz="1600" spc="-15" dirty="0">
                <a:latin typeface="Calibri"/>
                <a:cs typeface="Calibri"/>
              </a:rPr>
              <a:t>долю</a:t>
            </a:r>
            <a:r>
              <a:rPr sz="1600" spc="-10" dirty="0">
                <a:latin typeface="Calibri"/>
                <a:cs typeface="Calibri"/>
              </a:rPr>
              <a:t> хлорида</a:t>
            </a:r>
            <a:r>
              <a:rPr sz="1600" dirty="0">
                <a:latin typeface="Calibri"/>
                <a:cs typeface="Calibri"/>
              </a:rPr>
              <a:t> </a:t>
            </a:r>
            <a:r>
              <a:rPr sz="1600" spc="-5" dirty="0">
                <a:latin typeface="Calibri"/>
                <a:cs typeface="Calibri"/>
              </a:rPr>
              <a:t>натрия</a:t>
            </a:r>
            <a:r>
              <a:rPr sz="1600" spc="-15" dirty="0">
                <a:latin typeface="Calibri"/>
                <a:cs typeface="Calibri"/>
              </a:rPr>
              <a:t> </a:t>
            </a:r>
            <a:r>
              <a:rPr sz="1600" spc="-5" dirty="0">
                <a:latin typeface="Calibri"/>
                <a:cs typeface="Calibri"/>
              </a:rPr>
              <a:t>в</a:t>
            </a:r>
            <a:r>
              <a:rPr sz="1600" dirty="0">
                <a:latin typeface="Calibri"/>
                <a:cs typeface="Calibri"/>
              </a:rPr>
              <a:t> </a:t>
            </a:r>
            <a:r>
              <a:rPr sz="1600" spc="-10" dirty="0">
                <a:latin typeface="Calibri"/>
                <a:cs typeface="Calibri"/>
              </a:rPr>
              <a:t>конечном</a:t>
            </a:r>
            <a:endParaRPr sz="1600">
              <a:latin typeface="Calibri"/>
              <a:cs typeface="Calibri"/>
            </a:endParaRPr>
          </a:p>
          <a:p>
            <a:pPr marL="12700">
              <a:lnSpc>
                <a:spcPct val="100000"/>
              </a:lnSpc>
            </a:pPr>
            <a:r>
              <a:rPr sz="1600" spc="-5" dirty="0">
                <a:latin typeface="Calibri"/>
                <a:cs typeface="Calibri"/>
              </a:rPr>
              <a:t>растворе.</a:t>
            </a:r>
            <a:endParaRPr sz="1600">
              <a:latin typeface="Calibri"/>
              <a:cs typeface="Calibri"/>
            </a:endParaRPr>
          </a:p>
        </p:txBody>
      </p:sp>
      <p:sp>
        <p:nvSpPr>
          <p:cNvPr id="17" name="object 17"/>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72</a:t>
            </a:fld>
            <a:endParaRP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8</a:t>
            </a:fld>
            <a:endParaRPr dirty="0"/>
          </a:p>
        </p:txBody>
      </p:sp>
      <p:sp>
        <p:nvSpPr>
          <p:cNvPr id="2" name="object 2"/>
          <p:cNvSpPr txBox="1"/>
          <p:nvPr/>
        </p:nvSpPr>
        <p:spPr>
          <a:xfrm>
            <a:off x="510540" y="386918"/>
            <a:ext cx="10779125" cy="1115060"/>
          </a:xfrm>
          <a:prstGeom prst="rect">
            <a:avLst/>
          </a:prstGeom>
        </p:spPr>
        <p:txBody>
          <a:bodyPr vert="horz" wrap="square" lIns="0" tIns="12065" rIns="0" bIns="0" rtlCol="0">
            <a:spAutoFit/>
          </a:bodyPr>
          <a:lstStyle/>
          <a:p>
            <a:pPr marL="38100" marR="30480">
              <a:lnSpc>
                <a:spcPct val="100000"/>
              </a:lnSpc>
              <a:spcBef>
                <a:spcPts val="95"/>
              </a:spcBef>
            </a:pPr>
            <a:r>
              <a:rPr sz="1600" b="1" spc="-15" dirty="0">
                <a:latin typeface="Times New Roman"/>
                <a:cs typeface="Times New Roman"/>
              </a:rPr>
              <a:t>Задача</a:t>
            </a:r>
            <a:r>
              <a:rPr sz="1600" b="1" spc="25" dirty="0">
                <a:latin typeface="Times New Roman"/>
                <a:cs typeface="Times New Roman"/>
              </a:rPr>
              <a:t> </a:t>
            </a:r>
            <a:r>
              <a:rPr sz="1600" b="1" spc="-5" dirty="0">
                <a:latin typeface="Times New Roman"/>
                <a:cs typeface="Times New Roman"/>
              </a:rPr>
              <a:t>1.</a:t>
            </a:r>
            <a:r>
              <a:rPr sz="1600" b="1" spc="20" dirty="0">
                <a:latin typeface="Times New Roman"/>
                <a:cs typeface="Times New Roman"/>
              </a:rPr>
              <a:t> </a:t>
            </a:r>
            <a:r>
              <a:rPr sz="1600" spc="5" dirty="0">
                <a:solidFill>
                  <a:srgbClr val="353535"/>
                </a:solidFill>
                <a:latin typeface="Times New Roman"/>
                <a:cs typeface="Times New Roman"/>
              </a:rPr>
              <a:t>Смесь</a:t>
            </a:r>
            <a:r>
              <a:rPr sz="1600" spc="30" dirty="0">
                <a:solidFill>
                  <a:srgbClr val="353535"/>
                </a:solidFill>
                <a:latin typeface="Times New Roman"/>
                <a:cs typeface="Times New Roman"/>
              </a:rPr>
              <a:t> </a:t>
            </a:r>
            <a:r>
              <a:rPr sz="1600" spc="-10" dirty="0">
                <a:solidFill>
                  <a:srgbClr val="353535"/>
                </a:solidFill>
                <a:latin typeface="Times New Roman"/>
                <a:cs typeface="Times New Roman"/>
              </a:rPr>
              <a:t>оксида</a:t>
            </a:r>
            <a:r>
              <a:rPr sz="1600" spc="20" dirty="0">
                <a:solidFill>
                  <a:srgbClr val="353535"/>
                </a:solidFill>
                <a:latin typeface="Times New Roman"/>
                <a:cs typeface="Times New Roman"/>
              </a:rPr>
              <a:t> </a:t>
            </a:r>
            <a:r>
              <a:rPr sz="1600" spc="-10" dirty="0">
                <a:solidFill>
                  <a:srgbClr val="353535"/>
                </a:solidFill>
                <a:latin typeface="Times New Roman"/>
                <a:cs typeface="Times New Roman"/>
              </a:rPr>
              <a:t>натрия</a:t>
            </a:r>
            <a:r>
              <a:rPr sz="1600" spc="35" dirty="0">
                <a:solidFill>
                  <a:srgbClr val="353535"/>
                </a:solidFill>
                <a:latin typeface="Times New Roman"/>
                <a:cs typeface="Times New Roman"/>
              </a:rPr>
              <a:t> </a:t>
            </a:r>
            <a:r>
              <a:rPr sz="1600" spc="-5" dirty="0">
                <a:solidFill>
                  <a:srgbClr val="353535"/>
                </a:solidFill>
                <a:latin typeface="Times New Roman"/>
                <a:cs typeface="Times New Roman"/>
              </a:rPr>
              <a:t>и</a:t>
            </a:r>
            <a:r>
              <a:rPr sz="1600" spc="40" dirty="0">
                <a:solidFill>
                  <a:srgbClr val="353535"/>
                </a:solidFill>
                <a:latin typeface="Times New Roman"/>
                <a:cs typeface="Times New Roman"/>
              </a:rPr>
              <a:t> </a:t>
            </a:r>
            <a:r>
              <a:rPr sz="1600" spc="-10" dirty="0">
                <a:solidFill>
                  <a:srgbClr val="353535"/>
                </a:solidFill>
                <a:latin typeface="Times New Roman"/>
                <a:cs typeface="Times New Roman"/>
              </a:rPr>
              <a:t>оксида</a:t>
            </a:r>
            <a:r>
              <a:rPr sz="1600" spc="25" dirty="0">
                <a:solidFill>
                  <a:srgbClr val="353535"/>
                </a:solidFill>
                <a:latin typeface="Times New Roman"/>
                <a:cs typeface="Times New Roman"/>
              </a:rPr>
              <a:t> </a:t>
            </a:r>
            <a:r>
              <a:rPr sz="1600" spc="5" dirty="0">
                <a:solidFill>
                  <a:srgbClr val="353535"/>
                </a:solidFill>
                <a:latin typeface="Times New Roman"/>
                <a:cs typeface="Times New Roman"/>
              </a:rPr>
              <a:t>фосфора</a:t>
            </a:r>
            <a:r>
              <a:rPr sz="1600" spc="25" dirty="0">
                <a:solidFill>
                  <a:srgbClr val="353535"/>
                </a:solidFill>
                <a:latin typeface="Times New Roman"/>
                <a:cs typeface="Times New Roman"/>
              </a:rPr>
              <a:t> </a:t>
            </a:r>
            <a:r>
              <a:rPr sz="1600" spc="-5" dirty="0">
                <a:solidFill>
                  <a:srgbClr val="353535"/>
                </a:solidFill>
                <a:latin typeface="Times New Roman"/>
                <a:cs typeface="Times New Roman"/>
              </a:rPr>
              <a:t>(V),</a:t>
            </a:r>
            <a:r>
              <a:rPr sz="1600" spc="30" dirty="0">
                <a:solidFill>
                  <a:srgbClr val="353535"/>
                </a:solidFill>
                <a:latin typeface="Times New Roman"/>
                <a:cs typeface="Times New Roman"/>
              </a:rPr>
              <a:t> </a:t>
            </a:r>
            <a:r>
              <a:rPr sz="1600" spc="-5" dirty="0">
                <a:solidFill>
                  <a:srgbClr val="353535"/>
                </a:solidFill>
                <a:latin typeface="Times New Roman"/>
                <a:cs typeface="Times New Roman"/>
              </a:rPr>
              <a:t>в</a:t>
            </a:r>
            <a:r>
              <a:rPr sz="1600" spc="20" dirty="0">
                <a:solidFill>
                  <a:srgbClr val="353535"/>
                </a:solidFill>
                <a:latin typeface="Times New Roman"/>
                <a:cs typeface="Times New Roman"/>
              </a:rPr>
              <a:t> </a:t>
            </a:r>
            <a:r>
              <a:rPr sz="1600" spc="-25" dirty="0">
                <a:solidFill>
                  <a:srgbClr val="353535"/>
                </a:solidFill>
                <a:latin typeface="Times New Roman"/>
                <a:cs typeface="Times New Roman"/>
              </a:rPr>
              <a:t>которой</a:t>
            </a:r>
            <a:r>
              <a:rPr sz="1600" spc="15" dirty="0">
                <a:solidFill>
                  <a:srgbClr val="353535"/>
                </a:solidFill>
                <a:latin typeface="Times New Roman"/>
                <a:cs typeface="Times New Roman"/>
              </a:rPr>
              <a:t> </a:t>
            </a:r>
            <a:r>
              <a:rPr sz="1600" spc="-10" dirty="0">
                <a:solidFill>
                  <a:srgbClr val="353535"/>
                </a:solidFill>
                <a:latin typeface="Times New Roman"/>
                <a:cs typeface="Times New Roman"/>
              </a:rPr>
              <a:t>соотношение</a:t>
            </a:r>
            <a:r>
              <a:rPr sz="1600" spc="70" dirty="0">
                <a:solidFill>
                  <a:srgbClr val="353535"/>
                </a:solidFill>
                <a:latin typeface="Times New Roman"/>
                <a:cs typeface="Times New Roman"/>
              </a:rPr>
              <a:t> </a:t>
            </a:r>
            <a:r>
              <a:rPr sz="1600" spc="-5" dirty="0">
                <a:solidFill>
                  <a:srgbClr val="353535"/>
                </a:solidFill>
                <a:latin typeface="Times New Roman"/>
                <a:cs typeface="Times New Roman"/>
              </a:rPr>
              <a:t>числа</a:t>
            </a:r>
            <a:r>
              <a:rPr sz="1600" spc="45" dirty="0">
                <a:solidFill>
                  <a:srgbClr val="353535"/>
                </a:solidFill>
                <a:latin typeface="Times New Roman"/>
                <a:cs typeface="Times New Roman"/>
              </a:rPr>
              <a:t> </a:t>
            </a:r>
            <a:r>
              <a:rPr sz="1600" spc="-20" dirty="0">
                <a:solidFill>
                  <a:srgbClr val="353535"/>
                </a:solidFill>
                <a:latin typeface="Times New Roman"/>
                <a:cs typeface="Times New Roman"/>
              </a:rPr>
              <a:t>атомов</a:t>
            </a:r>
            <a:r>
              <a:rPr sz="1600" spc="25" dirty="0">
                <a:solidFill>
                  <a:srgbClr val="353535"/>
                </a:solidFill>
                <a:latin typeface="Times New Roman"/>
                <a:cs typeface="Times New Roman"/>
              </a:rPr>
              <a:t> </a:t>
            </a:r>
            <a:r>
              <a:rPr sz="1600" spc="5" dirty="0">
                <a:solidFill>
                  <a:srgbClr val="353535"/>
                </a:solidFill>
                <a:latin typeface="Times New Roman"/>
                <a:cs typeface="Times New Roman"/>
              </a:rPr>
              <a:t>фосфора</a:t>
            </a:r>
            <a:r>
              <a:rPr sz="1600" spc="25" dirty="0">
                <a:solidFill>
                  <a:srgbClr val="353535"/>
                </a:solidFill>
                <a:latin typeface="Times New Roman"/>
                <a:cs typeface="Times New Roman"/>
              </a:rPr>
              <a:t> </a:t>
            </a:r>
            <a:r>
              <a:rPr sz="1600" spc="-5" dirty="0">
                <a:solidFill>
                  <a:srgbClr val="353535"/>
                </a:solidFill>
                <a:latin typeface="Times New Roman"/>
                <a:cs typeface="Times New Roman"/>
              </a:rPr>
              <a:t>к</a:t>
            </a:r>
            <a:r>
              <a:rPr sz="1600" spc="25" dirty="0">
                <a:solidFill>
                  <a:srgbClr val="353535"/>
                </a:solidFill>
                <a:latin typeface="Times New Roman"/>
                <a:cs typeface="Times New Roman"/>
              </a:rPr>
              <a:t> </a:t>
            </a:r>
            <a:r>
              <a:rPr sz="1600" spc="-5" dirty="0">
                <a:solidFill>
                  <a:srgbClr val="353535"/>
                </a:solidFill>
                <a:latin typeface="Times New Roman"/>
                <a:cs typeface="Times New Roman"/>
              </a:rPr>
              <a:t>числу</a:t>
            </a:r>
            <a:r>
              <a:rPr sz="1600" spc="40" dirty="0">
                <a:solidFill>
                  <a:srgbClr val="353535"/>
                </a:solidFill>
                <a:latin typeface="Times New Roman"/>
                <a:cs typeface="Times New Roman"/>
              </a:rPr>
              <a:t> </a:t>
            </a:r>
            <a:r>
              <a:rPr sz="1600" spc="-20" dirty="0">
                <a:solidFill>
                  <a:srgbClr val="353535"/>
                </a:solidFill>
                <a:latin typeface="Times New Roman"/>
                <a:cs typeface="Times New Roman"/>
              </a:rPr>
              <a:t>атомов </a:t>
            </a:r>
            <a:r>
              <a:rPr sz="1600" spc="-15" dirty="0">
                <a:solidFill>
                  <a:srgbClr val="353535"/>
                </a:solidFill>
                <a:latin typeface="Times New Roman"/>
                <a:cs typeface="Times New Roman"/>
              </a:rPr>
              <a:t> </a:t>
            </a:r>
            <a:r>
              <a:rPr sz="1600" spc="-10" dirty="0">
                <a:solidFill>
                  <a:srgbClr val="353535"/>
                </a:solidFill>
                <a:latin typeface="Times New Roman"/>
                <a:cs typeface="Times New Roman"/>
              </a:rPr>
              <a:t>натрия</a:t>
            </a:r>
            <a:r>
              <a:rPr sz="1600" spc="15" dirty="0">
                <a:solidFill>
                  <a:srgbClr val="353535"/>
                </a:solidFill>
                <a:latin typeface="Times New Roman"/>
                <a:cs typeface="Times New Roman"/>
              </a:rPr>
              <a:t> </a:t>
            </a:r>
            <a:r>
              <a:rPr sz="1600" spc="-5" dirty="0">
                <a:solidFill>
                  <a:srgbClr val="353535"/>
                </a:solidFill>
                <a:latin typeface="Times New Roman"/>
                <a:cs typeface="Times New Roman"/>
              </a:rPr>
              <a:t>равно</a:t>
            </a:r>
            <a:r>
              <a:rPr sz="1600" spc="5" dirty="0">
                <a:solidFill>
                  <a:srgbClr val="353535"/>
                </a:solidFill>
                <a:latin typeface="Times New Roman"/>
                <a:cs typeface="Times New Roman"/>
              </a:rPr>
              <a:t> </a:t>
            </a:r>
            <a:r>
              <a:rPr sz="1600" spc="-5" dirty="0">
                <a:solidFill>
                  <a:srgbClr val="353535"/>
                </a:solidFill>
                <a:latin typeface="Times New Roman"/>
                <a:cs typeface="Times New Roman"/>
              </a:rPr>
              <a:t>7</a:t>
            </a:r>
            <a:r>
              <a:rPr sz="1600" spc="5" dirty="0">
                <a:solidFill>
                  <a:srgbClr val="353535"/>
                </a:solidFill>
                <a:latin typeface="Times New Roman"/>
                <a:cs typeface="Times New Roman"/>
              </a:rPr>
              <a:t> </a:t>
            </a:r>
            <a:r>
              <a:rPr sz="1600" spc="-5" dirty="0">
                <a:solidFill>
                  <a:srgbClr val="353535"/>
                </a:solidFill>
                <a:latin typeface="Times New Roman"/>
                <a:cs typeface="Times New Roman"/>
              </a:rPr>
              <a:t>:</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18, нагрели</a:t>
            </a:r>
            <a:r>
              <a:rPr sz="1600" spc="50" dirty="0">
                <a:solidFill>
                  <a:srgbClr val="353535"/>
                </a:solidFill>
                <a:latin typeface="Times New Roman"/>
                <a:cs typeface="Times New Roman"/>
              </a:rPr>
              <a:t> </a:t>
            </a:r>
            <a:r>
              <a:rPr sz="1600" spc="-5" dirty="0">
                <a:solidFill>
                  <a:srgbClr val="353535"/>
                </a:solidFill>
                <a:latin typeface="Times New Roman"/>
                <a:cs typeface="Times New Roman"/>
              </a:rPr>
              <a:t>и</a:t>
            </a:r>
            <a:r>
              <a:rPr sz="1600" spc="5" dirty="0">
                <a:solidFill>
                  <a:srgbClr val="353535"/>
                </a:solidFill>
                <a:latin typeface="Times New Roman"/>
                <a:cs typeface="Times New Roman"/>
              </a:rPr>
              <a:t> </a:t>
            </a:r>
            <a:r>
              <a:rPr sz="1600" spc="-5" dirty="0">
                <a:solidFill>
                  <a:srgbClr val="353535"/>
                </a:solidFill>
                <a:latin typeface="Times New Roman"/>
                <a:cs typeface="Times New Roman"/>
              </a:rPr>
              <a:t>растворили</a:t>
            </a:r>
            <a:r>
              <a:rPr sz="1600" spc="25" dirty="0">
                <a:solidFill>
                  <a:srgbClr val="353535"/>
                </a:solidFill>
                <a:latin typeface="Times New Roman"/>
                <a:cs typeface="Times New Roman"/>
              </a:rPr>
              <a:t> </a:t>
            </a:r>
            <a:r>
              <a:rPr sz="1600" spc="-5" dirty="0">
                <a:solidFill>
                  <a:srgbClr val="353535"/>
                </a:solidFill>
                <a:latin typeface="Times New Roman"/>
                <a:cs typeface="Times New Roman"/>
              </a:rPr>
              <a:t>в</a:t>
            </a:r>
            <a:r>
              <a:rPr sz="1600" dirty="0">
                <a:solidFill>
                  <a:srgbClr val="353535"/>
                </a:solidFill>
                <a:latin typeface="Times New Roman"/>
                <a:cs typeface="Times New Roman"/>
              </a:rPr>
              <a:t> </a:t>
            </a:r>
            <a:r>
              <a:rPr sz="1600" spc="-10" dirty="0">
                <a:solidFill>
                  <a:srgbClr val="353535"/>
                </a:solidFill>
                <a:latin typeface="Times New Roman"/>
                <a:cs typeface="Times New Roman"/>
              </a:rPr>
              <a:t>горячей</a:t>
            </a:r>
            <a:r>
              <a:rPr sz="1600" spc="5" dirty="0">
                <a:solidFill>
                  <a:srgbClr val="353535"/>
                </a:solidFill>
                <a:latin typeface="Times New Roman"/>
                <a:cs typeface="Times New Roman"/>
              </a:rPr>
              <a:t> </a:t>
            </a:r>
            <a:r>
              <a:rPr sz="1600" spc="-15" dirty="0">
                <a:solidFill>
                  <a:srgbClr val="353535"/>
                </a:solidFill>
                <a:latin typeface="Times New Roman"/>
                <a:cs typeface="Times New Roman"/>
              </a:rPr>
              <a:t>воде.</a:t>
            </a:r>
            <a:r>
              <a:rPr sz="1600" spc="5" dirty="0">
                <a:solidFill>
                  <a:srgbClr val="353535"/>
                </a:solidFill>
                <a:latin typeface="Times New Roman"/>
                <a:cs typeface="Times New Roman"/>
              </a:rPr>
              <a:t> </a:t>
            </a:r>
            <a:r>
              <a:rPr sz="1600" spc="-5" dirty="0">
                <a:solidFill>
                  <a:srgbClr val="353535"/>
                </a:solidFill>
                <a:latin typeface="Times New Roman"/>
                <a:cs typeface="Times New Roman"/>
              </a:rPr>
              <a:t>В</a:t>
            </a:r>
            <a:r>
              <a:rPr sz="1600" dirty="0">
                <a:solidFill>
                  <a:srgbClr val="353535"/>
                </a:solidFill>
                <a:latin typeface="Times New Roman"/>
                <a:cs typeface="Times New Roman"/>
              </a:rPr>
              <a:t> </a:t>
            </a:r>
            <a:r>
              <a:rPr sz="1600" spc="-20" dirty="0">
                <a:solidFill>
                  <a:srgbClr val="353535"/>
                </a:solidFill>
                <a:latin typeface="Times New Roman"/>
                <a:cs typeface="Times New Roman"/>
              </a:rPr>
              <a:t>результате</a:t>
            </a:r>
            <a:r>
              <a:rPr sz="1600" spc="25" dirty="0">
                <a:solidFill>
                  <a:srgbClr val="353535"/>
                </a:solidFill>
                <a:latin typeface="Times New Roman"/>
                <a:cs typeface="Times New Roman"/>
              </a:rPr>
              <a:t> </a:t>
            </a:r>
            <a:r>
              <a:rPr sz="1600" spc="-10" dirty="0">
                <a:solidFill>
                  <a:srgbClr val="353535"/>
                </a:solidFill>
                <a:latin typeface="Times New Roman"/>
                <a:cs typeface="Times New Roman"/>
              </a:rPr>
              <a:t>получили</a:t>
            </a:r>
            <a:r>
              <a:rPr sz="1600" spc="45" dirty="0">
                <a:solidFill>
                  <a:srgbClr val="353535"/>
                </a:solidFill>
                <a:latin typeface="Times New Roman"/>
                <a:cs typeface="Times New Roman"/>
              </a:rPr>
              <a:t> </a:t>
            </a:r>
            <a:r>
              <a:rPr sz="1600" spc="-5" dirty="0">
                <a:solidFill>
                  <a:srgbClr val="353535"/>
                </a:solidFill>
                <a:latin typeface="Times New Roman"/>
                <a:cs typeface="Times New Roman"/>
              </a:rPr>
              <a:t>312,5</a:t>
            </a:r>
            <a:r>
              <a:rPr sz="1600" dirty="0">
                <a:solidFill>
                  <a:srgbClr val="353535"/>
                </a:solidFill>
                <a:latin typeface="Times New Roman"/>
                <a:cs typeface="Times New Roman"/>
              </a:rPr>
              <a:t> </a:t>
            </a:r>
            <a:r>
              <a:rPr sz="1600" spc="-5" dirty="0">
                <a:solidFill>
                  <a:srgbClr val="353535"/>
                </a:solidFill>
                <a:latin typeface="Times New Roman"/>
                <a:cs typeface="Times New Roman"/>
              </a:rPr>
              <a:t>г</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раствора,</a:t>
            </a:r>
            <a:r>
              <a:rPr sz="1600" spc="5" dirty="0">
                <a:solidFill>
                  <a:srgbClr val="353535"/>
                </a:solidFill>
                <a:latin typeface="Times New Roman"/>
                <a:cs typeface="Times New Roman"/>
              </a:rPr>
              <a:t> </a:t>
            </a:r>
            <a:r>
              <a:rPr sz="1600" spc="-5" dirty="0">
                <a:solidFill>
                  <a:srgbClr val="353535"/>
                </a:solidFill>
                <a:latin typeface="Times New Roman"/>
                <a:cs typeface="Times New Roman"/>
              </a:rPr>
              <a:t>в</a:t>
            </a:r>
            <a:r>
              <a:rPr sz="1600" spc="5" dirty="0">
                <a:solidFill>
                  <a:srgbClr val="353535"/>
                </a:solidFill>
                <a:latin typeface="Times New Roman"/>
                <a:cs typeface="Times New Roman"/>
              </a:rPr>
              <a:t> </a:t>
            </a:r>
            <a:r>
              <a:rPr sz="1600" spc="-30" dirty="0">
                <a:solidFill>
                  <a:srgbClr val="353535"/>
                </a:solidFill>
                <a:latin typeface="Times New Roman"/>
                <a:cs typeface="Times New Roman"/>
              </a:rPr>
              <a:t>котором</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массовая</a:t>
            </a:r>
            <a:r>
              <a:rPr sz="1600" spc="20" dirty="0">
                <a:solidFill>
                  <a:srgbClr val="353535"/>
                </a:solidFill>
                <a:latin typeface="Times New Roman"/>
                <a:cs typeface="Times New Roman"/>
              </a:rPr>
              <a:t> </a:t>
            </a:r>
            <a:r>
              <a:rPr sz="1600" spc="-10" dirty="0">
                <a:solidFill>
                  <a:srgbClr val="353535"/>
                </a:solidFill>
                <a:latin typeface="Times New Roman"/>
                <a:cs typeface="Times New Roman"/>
              </a:rPr>
              <a:t>доля </a:t>
            </a:r>
            <a:r>
              <a:rPr sz="1600" spc="-385" dirty="0">
                <a:solidFill>
                  <a:srgbClr val="353535"/>
                </a:solidFill>
                <a:latin typeface="Times New Roman"/>
                <a:cs typeface="Times New Roman"/>
              </a:rPr>
              <a:t> </a:t>
            </a:r>
            <a:r>
              <a:rPr sz="1600" spc="-20" dirty="0">
                <a:solidFill>
                  <a:srgbClr val="353535"/>
                </a:solidFill>
                <a:latin typeface="Times New Roman"/>
                <a:cs typeface="Times New Roman"/>
              </a:rPr>
              <a:t>атомов</a:t>
            </a:r>
            <a:r>
              <a:rPr sz="1600" dirty="0">
                <a:solidFill>
                  <a:srgbClr val="353535"/>
                </a:solidFill>
                <a:latin typeface="Times New Roman"/>
                <a:cs typeface="Times New Roman"/>
              </a:rPr>
              <a:t> </a:t>
            </a:r>
            <a:r>
              <a:rPr sz="1600" spc="-15" dirty="0">
                <a:solidFill>
                  <a:srgbClr val="353535"/>
                </a:solidFill>
                <a:latin typeface="Times New Roman"/>
                <a:cs typeface="Times New Roman"/>
              </a:rPr>
              <a:t>водорода </a:t>
            </a:r>
            <a:r>
              <a:rPr sz="1600" spc="-5" dirty="0">
                <a:solidFill>
                  <a:srgbClr val="353535"/>
                </a:solidFill>
                <a:latin typeface="Times New Roman"/>
                <a:cs typeface="Times New Roman"/>
              </a:rPr>
              <a:t>равна</a:t>
            </a:r>
            <a:r>
              <a:rPr sz="1600" spc="5" dirty="0">
                <a:solidFill>
                  <a:srgbClr val="353535"/>
                </a:solidFill>
                <a:latin typeface="Times New Roman"/>
                <a:cs typeface="Times New Roman"/>
              </a:rPr>
              <a:t> </a:t>
            </a:r>
            <a:r>
              <a:rPr sz="1600" spc="-5" dirty="0">
                <a:solidFill>
                  <a:srgbClr val="353535"/>
                </a:solidFill>
                <a:latin typeface="Times New Roman"/>
                <a:cs typeface="Times New Roman"/>
              </a:rPr>
              <a:t>7,36%.</a:t>
            </a:r>
            <a:r>
              <a:rPr sz="1600" spc="10" dirty="0">
                <a:solidFill>
                  <a:srgbClr val="353535"/>
                </a:solidFill>
                <a:latin typeface="Times New Roman"/>
                <a:cs typeface="Times New Roman"/>
              </a:rPr>
              <a:t> </a:t>
            </a:r>
            <a:r>
              <a:rPr sz="1600" spc="-10" dirty="0">
                <a:solidFill>
                  <a:srgbClr val="353535"/>
                </a:solidFill>
                <a:latin typeface="Times New Roman"/>
                <a:cs typeface="Times New Roman"/>
              </a:rPr>
              <a:t>Определите</a:t>
            </a:r>
            <a:r>
              <a:rPr sz="1600" spc="25" dirty="0">
                <a:solidFill>
                  <a:srgbClr val="353535"/>
                </a:solidFill>
                <a:latin typeface="Times New Roman"/>
                <a:cs typeface="Times New Roman"/>
              </a:rPr>
              <a:t> </a:t>
            </a:r>
            <a:r>
              <a:rPr sz="1600" spc="-15" dirty="0">
                <a:solidFill>
                  <a:srgbClr val="353535"/>
                </a:solidFill>
                <a:latin typeface="Times New Roman"/>
                <a:cs typeface="Times New Roman"/>
              </a:rPr>
              <a:t>массу</a:t>
            </a:r>
            <a:r>
              <a:rPr sz="1600" spc="20" dirty="0">
                <a:solidFill>
                  <a:srgbClr val="353535"/>
                </a:solidFill>
                <a:latin typeface="Times New Roman"/>
                <a:cs typeface="Times New Roman"/>
              </a:rPr>
              <a:t> </a:t>
            </a:r>
            <a:r>
              <a:rPr sz="1600" dirty="0">
                <a:solidFill>
                  <a:srgbClr val="353535"/>
                </a:solidFill>
                <a:latin typeface="Times New Roman"/>
                <a:cs typeface="Times New Roman"/>
              </a:rPr>
              <a:t>фосфата</a:t>
            </a:r>
            <a:r>
              <a:rPr sz="1600" spc="20" dirty="0">
                <a:solidFill>
                  <a:srgbClr val="353535"/>
                </a:solidFill>
                <a:latin typeface="Times New Roman"/>
                <a:cs typeface="Times New Roman"/>
              </a:rPr>
              <a:t> </a:t>
            </a:r>
            <a:r>
              <a:rPr sz="1600" spc="-10" dirty="0">
                <a:solidFill>
                  <a:srgbClr val="353535"/>
                </a:solidFill>
                <a:latin typeface="Times New Roman"/>
                <a:cs typeface="Times New Roman"/>
              </a:rPr>
              <a:t>натрия</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в </a:t>
            </a:r>
            <a:r>
              <a:rPr sz="1600" spc="-15" dirty="0">
                <a:solidFill>
                  <a:srgbClr val="353535"/>
                </a:solidFill>
                <a:latin typeface="Times New Roman"/>
                <a:cs typeface="Times New Roman"/>
              </a:rPr>
              <a:t>полученном</a:t>
            </a:r>
            <a:r>
              <a:rPr sz="1600" spc="45" dirty="0">
                <a:solidFill>
                  <a:srgbClr val="353535"/>
                </a:solidFill>
                <a:latin typeface="Times New Roman"/>
                <a:cs typeface="Times New Roman"/>
              </a:rPr>
              <a:t> </a:t>
            </a:r>
            <a:r>
              <a:rPr sz="1600" spc="-5" dirty="0">
                <a:solidFill>
                  <a:srgbClr val="353535"/>
                </a:solidFill>
                <a:latin typeface="Times New Roman"/>
                <a:cs typeface="Times New Roman"/>
              </a:rPr>
              <a:t>растворе.</a:t>
            </a:r>
            <a:endParaRPr sz="1600">
              <a:latin typeface="Times New Roman"/>
              <a:cs typeface="Times New Roman"/>
            </a:endParaRPr>
          </a:p>
          <a:p>
            <a:pPr marR="699770" algn="r">
              <a:lnSpc>
                <a:spcPct val="100000"/>
              </a:lnSpc>
              <a:spcBef>
                <a:spcPts val="660"/>
              </a:spcBef>
            </a:pPr>
            <a:r>
              <a:rPr sz="1800" dirty="0">
                <a:latin typeface="Calibri"/>
                <a:cs typeface="Calibri"/>
              </a:rPr>
              <a:t>3Na</a:t>
            </a:r>
            <a:r>
              <a:rPr sz="1800" baseline="-20833" dirty="0">
                <a:latin typeface="Calibri"/>
                <a:cs typeface="Calibri"/>
              </a:rPr>
              <a:t>2</a:t>
            </a:r>
            <a:r>
              <a:rPr sz="1800" dirty="0">
                <a:latin typeface="Calibri"/>
                <a:cs typeface="Calibri"/>
              </a:rPr>
              <a:t>O</a:t>
            </a:r>
            <a:r>
              <a:rPr sz="1800" spc="-10" dirty="0">
                <a:latin typeface="Calibri"/>
                <a:cs typeface="Calibri"/>
              </a:rPr>
              <a:t> </a:t>
            </a:r>
            <a:r>
              <a:rPr sz="1800" dirty="0">
                <a:latin typeface="Calibri"/>
                <a:cs typeface="Calibri"/>
              </a:rPr>
              <a:t>+ </a:t>
            </a:r>
            <a:r>
              <a:rPr sz="1800" spc="-5" dirty="0">
                <a:latin typeface="Calibri"/>
                <a:cs typeface="Calibri"/>
              </a:rPr>
              <a:t>P</a:t>
            </a:r>
            <a:r>
              <a:rPr sz="1800" spc="-7" baseline="-20833" dirty="0">
                <a:latin typeface="Calibri"/>
                <a:cs typeface="Calibri"/>
              </a:rPr>
              <a:t>2</a:t>
            </a:r>
            <a:r>
              <a:rPr sz="1800" spc="-5" dirty="0">
                <a:latin typeface="Calibri"/>
                <a:cs typeface="Calibri"/>
              </a:rPr>
              <a:t>O</a:t>
            </a:r>
            <a:r>
              <a:rPr sz="1800" spc="-7" baseline="-20833" dirty="0">
                <a:latin typeface="Calibri"/>
                <a:cs typeface="Calibri"/>
              </a:rPr>
              <a:t>5</a:t>
            </a:r>
            <a:r>
              <a:rPr sz="1800" spc="195" baseline="-20833" dirty="0">
                <a:latin typeface="Calibri"/>
                <a:cs typeface="Calibri"/>
              </a:rPr>
              <a:t> </a:t>
            </a:r>
            <a:r>
              <a:rPr sz="1800" dirty="0">
                <a:latin typeface="Calibri"/>
                <a:cs typeface="Calibri"/>
              </a:rPr>
              <a:t>=</a:t>
            </a:r>
            <a:r>
              <a:rPr sz="1800" spc="-5" dirty="0">
                <a:latin typeface="Calibri"/>
                <a:cs typeface="Calibri"/>
              </a:rPr>
              <a:t> 2Na</a:t>
            </a:r>
            <a:r>
              <a:rPr sz="1800" spc="-7" baseline="-20833" dirty="0">
                <a:latin typeface="Calibri"/>
                <a:cs typeface="Calibri"/>
              </a:rPr>
              <a:t>3</a:t>
            </a:r>
            <a:r>
              <a:rPr sz="1800" spc="-5" dirty="0">
                <a:latin typeface="Calibri"/>
                <a:cs typeface="Calibri"/>
              </a:rPr>
              <a:t>PO</a:t>
            </a:r>
            <a:r>
              <a:rPr sz="1800" spc="-7" baseline="-20833" dirty="0">
                <a:latin typeface="Calibri"/>
                <a:cs typeface="Calibri"/>
              </a:rPr>
              <a:t>4</a:t>
            </a:r>
            <a:r>
              <a:rPr sz="1800" spc="217" baseline="-20833" dirty="0">
                <a:latin typeface="Calibri"/>
                <a:cs typeface="Calibri"/>
              </a:rPr>
              <a:t> </a:t>
            </a:r>
            <a:r>
              <a:rPr sz="1800" spc="-5" dirty="0">
                <a:latin typeface="Calibri"/>
                <a:cs typeface="Calibri"/>
              </a:rPr>
              <a:t>(1)</a:t>
            </a:r>
            <a:endParaRPr sz="1800">
              <a:latin typeface="Calibri"/>
              <a:cs typeface="Calibri"/>
            </a:endParaRPr>
          </a:p>
        </p:txBody>
      </p:sp>
      <p:sp>
        <p:nvSpPr>
          <p:cNvPr id="3" name="object 3"/>
          <p:cNvSpPr txBox="1"/>
          <p:nvPr/>
        </p:nvSpPr>
        <p:spPr>
          <a:xfrm>
            <a:off x="7975727" y="1475994"/>
            <a:ext cx="3124200" cy="848360"/>
          </a:xfrm>
          <a:prstGeom prst="rect">
            <a:avLst/>
          </a:prstGeom>
        </p:spPr>
        <p:txBody>
          <a:bodyPr vert="horz" wrap="square" lIns="0" tIns="12700" rIns="0" bIns="0" rtlCol="0">
            <a:spAutoFit/>
          </a:bodyPr>
          <a:lstStyle/>
          <a:p>
            <a:pPr marL="38100" marR="629285">
              <a:lnSpc>
                <a:spcPct val="100000"/>
              </a:lnSpc>
              <a:spcBef>
                <a:spcPts val="100"/>
              </a:spcBef>
            </a:pPr>
            <a:r>
              <a:rPr sz="1800" spc="-5" dirty="0">
                <a:latin typeface="Calibri"/>
                <a:cs typeface="Calibri"/>
              </a:rPr>
              <a:t>P</a:t>
            </a:r>
            <a:r>
              <a:rPr sz="1800" spc="-7" baseline="-20833" dirty="0">
                <a:latin typeface="Calibri"/>
                <a:cs typeface="Calibri"/>
              </a:rPr>
              <a:t>2</a:t>
            </a:r>
            <a:r>
              <a:rPr sz="1800" spc="-5" dirty="0">
                <a:latin typeface="Calibri"/>
                <a:cs typeface="Calibri"/>
              </a:rPr>
              <a:t>O</a:t>
            </a:r>
            <a:r>
              <a:rPr sz="1800" spc="-7" baseline="-20833" dirty="0">
                <a:latin typeface="Calibri"/>
                <a:cs typeface="Calibri"/>
              </a:rPr>
              <a:t>5 </a:t>
            </a:r>
            <a:r>
              <a:rPr sz="1800" dirty="0">
                <a:latin typeface="Calibri"/>
                <a:cs typeface="Calibri"/>
              </a:rPr>
              <a:t>+ </a:t>
            </a:r>
            <a:r>
              <a:rPr sz="1800" spc="-5" dirty="0">
                <a:latin typeface="Calibri"/>
                <a:cs typeface="Calibri"/>
              </a:rPr>
              <a:t>3H</a:t>
            </a:r>
            <a:r>
              <a:rPr sz="1800" spc="-7" baseline="-20833" dirty="0">
                <a:latin typeface="Calibri"/>
                <a:cs typeface="Calibri"/>
              </a:rPr>
              <a:t>2</a:t>
            </a:r>
            <a:r>
              <a:rPr sz="1800" spc="-5" dirty="0">
                <a:latin typeface="Calibri"/>
                <a:cs typeface="Calibri"/>
              </a:rPr>
              <a:t>O </a:t>
            </a:r>
            <a:r>
              <a:rPr sz="1800" dirty="0">
                <a:latin typeface="Calibri"/>
                <a:cs typeface="Calibri"/>
              </a:rPr>
              <a:t>= </a:t>
            </a:r>
            <a:r>
              <a:rPr sz="1800" spc="-5" dirty="0">
                <a:latin typeface="Calibri"/>
                <a:cs typeface="Calibri"/>
              </a:rPr>
              <a:t>2H</a:t>
            </a:r>
            <a:r>
              <a:rPr sz="1800" spc="-7" baseline="-20833" dirty="0">
                <a:latin typeface="Calibri"/>
                <a:cs typeface="Calibri"/>
              </a:rPr>
              <a:t>3</a:t>
            </a:r>
            <a:r>
              <a:rPr sz="1800" spc="-5" dirty="0">
                <a:latin typeface="Calibri"/>
                <a:cs typeface="Calibri"/>
              </a:rPr>
              <a:t>PO</a:t>
            </a:r>
            <a:r>
              <a:rPr sz="1800" spc="-7" baseline="-20833" dirty="0">
                <a:latin typeface="Calibri"/>
                <a:cs typeface="Calibri"/>
              </a:rPr>
              <a:t>4</a:t>
            </a:r>
            <a:r>
              <a:rPr sz="1800" baseline="-20833" dirty="0">
                <a:latin typeface="Calibri"/>
                <a:cs typeface="Calibri"/>
              </a:rPr>
              <a:t> </a:t>
            </a:r>
            <a:r>
              <a:rPr sz="1800" spc="-5" dirty="0">
                <a:latin typeface="Calibri"/>
                <a:cs typeface="Calibri"/>
              </a:rPr>
              <a:t>(2а) </a:t>
            </a:r>
            <a:r>
              <a:rPr sz="1800" spc="-395" dirty="0">
                <a:latin typeface="Calibri"/>
                <a:cs typeface="Calibri"/>
              </a:rPr>
              <a:t> </a:t>
            </a:r>
            <a:r>
              <a:rPr sz="1800" dirty="0">
                <a:latin typeface="Calibri"/>
                <a:cs typeface="Calibri"/>
              </a:rPr>
              <a:t>Na</a:t>
            </a:r>
            <a:r>
              <a:rPr sz="1800" baseline="-20833" dirty="0">
                <a:latin typeface="Calibri"/>
                <a:cs typeface="Calibri"/>
              </a:rPr>
              <a:t>2</a:t>
            </a:r>
            <a:r>
              <a:rPr sz="1800" dirty="0">
                <a:latin typeface="Calibri"/>
                <a:cs typeface="Calibri"/>
              </a:rPr>
              <a:t>O</a:t>
            </a:r>
            <a:r>
              <a:rPr sz="1800" spc="-20" dirty="0">
                <a:latin typeface="Calibri"/>
                <a:cs typeface="Calibri"/>
              </a:rPr>
              <a:t> </a:t>
            </a:r>
            <a:r>
              <a:rPr sz="1800" dirty="0">
                <a:latin typeface="Calibri"/>
                <a:cs typeface="Calibri"/>
              </a:rPr>
              <a:t>+</a:t>
            </a:r>
            <a:r>
              <a:rPr sz="1800" spc="-20" dirty="0">
                <a:latin typeface="Calibri"/>
                <a:cs typeface="Calibri"/>
              </a:rPr>
              <a:t> </a:t>
            </a:r>
            <a:r>
              <a:rPr sz="1800" spc="-5" dirty="0">
                <a:latin typeface="Calibri"/>
                <a:cs typeface="Calibri"/>
              </a:rPr>
              <a:t>H</a:t>
            </a:r>
            <a:r>
              <a:rPr sz="1800" spc="-7" baseline="-20833" dirty="0">
                <a:latin typeface="Calibri"/>
                <a:cs typeface="Calibri"/>
              </a:rPr>
              <a:t>2</a:t>
            </a:r>
            <a:r>
              <a:rPr sz="1800" spc="-5" dirty="0">
                <a:latin typeface="Calibri"/>
                <a:cs typeface="Calibri"/>
              </a:rPr>
              <a:t>O</a:t>
            </a:r>
            <a:r>
              <a:rPr sz="1800" spc="5" dirty="0">
                <a:latin typeface="Calibri"/>
                <a:cs typeface="Calibri"/>
              </a:rPr>
              <a:t> </a:t>
            </a:r>
            <a:r>
              <a:rPr sz="1800" dirty="0">
                <a:latin typeface="Calibri"/>
                <a:cs typeface="Calibri"/>
              </a:rPr>
              <a:t>=</a:t>
            </a:r>
            <a:r>
              <a:rPr sz="1800" spc="-20" dirty="0">
                <a:latin typeface="Calibri"/>
                <a:cs typeface="Calibri"/>
              </a:rPr>
              <a:t> </a:t>
            </a:r>
            <a:r>
              <a:rPr sz="1800" dirty="0">
                <a:latin typeface="Calibri"/>
                <a:cs typeface="Calibri"/>
              </a:rPr>
              <a:t>2NaOH </a:t>
            </a:r>
            <a:r>
              <a:rPr sz="1800" spc="-5" dirty="0">
                <a:latin typeface="Calibri"/>
                <a:cs typeface="Calibri"/>
              </a:rPr>
              <a:t>(2б)</a:t>
            </a:r>
            <a:endParaRPr sz="1800">
              <a:latin typeface="Calibri"/>
              <a:cs typeface="Calibri"/>
            </a:endParaRPr>
          </a:p>
          <a:p>
            <a:pPr marL="38100">
              <a:lnSpc>
                <a:spcPct val="100000"/>
              </a:lnSpc>
            </a:pPr>
            <a:r>
              <a:rPr sz="1800" spc="-5" dirty="0">
                <a:latin typeface="Calibri"/>
                <a:cs typeface="Calibri"/>
              </a:rPr>
              <a:t>2Na</a:t>
            </a:r>
            <a:r>
              <a:rPr sz="1800" spc="-7" baseline="-20833" dirty="0">
                <a:latin typeface="Calibri"/>
                <a:cs typeface="Calibri"/>
              </a:rPr>
              <a:t>3</a:t>
            </a:r>
            <a:r>
              <a:rPr sz="1800" spc="-5" dirty="0">
                <a:latin typeface="Calibri"/>
                <a:cs typeface="Calibri"/>
              </a:rPr>
              <a:t>PO</a:t>
            </a:r>
            <a:r>
              <a:rPr sz="1800" spc="-7" baseline="-20833" dirty="0">
                <a:latin typeface="Calibri"/>
                <a:cs typeface="Calibri"/>
              </a:rPr>
              <a:t>4</a:t>
            </a:r>
            <a:r>
              <a:rPr sz="1800" spc="187" baseline="-20833" dirty="0">
                <a:latin typeface="Calibri"/>
                <a:cs typeface="Calibri"/>
              </a:rPr>
              <a:t> </a:t>
            </a:r>
            <a:r>
              <a:rPr sz="1800" dirty="0">
                <a:latin typeface="Calibri"/>
                <a:cs typeface="Calibri"/>
              </a:rPr>
              <a:t>+ </a:t>
            </a:r>
            <a:r>
              <a:rPr sz="1800" spc="-5" dirty="0">
                <a:latin typeface="Calibri"/>
                <a:cs typeface="Calibri"/>
              </a:rPr>
              <a:t>H</a:t>
            </a:r>
            <a:r>
              <a:rPr sz="1800" spc="-7" baseline="-20833" dirty="0">
                <a:latin typeface="Calibri"/>
                <a:cs typeface="Calibri"/>
              </a:rPr>
              <a:t>3</a:t>
            </a:r>
            <a:r>
              <a:rPr sz="1800" spc="-5" dirty="0">
                <a:latin typeface="Calibri"/>
                <a:cs typeface="Calibri"/>
              </a:rPr>
              <a:t>PO</a:t>
            </a:r>
            <a:r>
              <a:rPr sz="1800" spc="-7" baseline="-20833" dirty="0">
                <a:latin typeface="Calibri"/>
                <a:cs typeface="Calibri"/>
              </a:rPr>
              <a:t>4</a:t>
            </a:r>
            <a:r>
              <a:rPr sz="1800" spc="209" baseline="-20833" dirty="0">
                <a:latin typeface="Calibri"/>
                <a:cs typeface="Calibri"/>
              </a:rPr>
              <a:t> </a:t>
            </a:r>
            <a:r>
              <a:rPr sz="1800" dirty="0">
                <a:latin typeface="Calibri"/>
                <a:cs typeface="Calibri"/>
              </a:rPr>
              <a:t>=</a:t>
            </a:r>
            <a:r>
              <a:rPr sz="1800" spc="-10" dirty="0">
                <a:latin typeface="Calibri"/>
                <a:cs typeface="Calibri"/>
              </a:rPr>
              <a:t> </a:t>
            </a:r>
            <a:r>
              <a:rPr sz="1800" spc="-5" dirty="0">
                <a:latin typeface="Calibri"/>
                <a:cs typeface="Calibri"/>
              </a:rPr>
              <a:t>3Na</a:t>
            </a:r>
            <a:r>
              <a:rPr sz="1800" spc="-7" baseline="-20833" dirty="0">
                <a:latin typeface="Calibri"/>
                <a:cs typeface="Calibri"/>
              </a:rPr>
              <a:t>2</a:t>
            </a:r>
            <a:r>
              <a:rPr sz="1800" spc="-5" dirty="0">
                <a:latin typeface="Calibri"/>
                <a:cs typeface="Calibri"/>
              </a:rPr>
              <a:t>HPO</a:t>
            </a:r>
            <a:r>
              <a:rPr sz="1800" spc="-7" baseline="-20833" dirty="0">
                <a:latin typeface="Calibri"/>
                <a:cs typeface="Calibri"/>
              </a:rPr>
              <a:t>4</a:t>
            </a:r>
            <a:r>
              <a:rPr sz="1800" spc="209" baseline="-20833" dirty="0">
                <a:latin typeface="Calibri"/>
                <a:cs typeface="Calibri"/>
              </a:rPr>
              <a:t> </a:t>
            </a:r>
            <a:r>
              <a:rPr sz="1800" spc="-5" dirty="0">
                <a:latin typeface="Calibri"/>
                <a:cs typeface="Calibri"/>
              </a:rPr>
              <a:t>(3)</a:t>
            </a:r>
            <a:endParaRPr sz="1800">
              <a:latin typeface="Calibri"/>
              <a:cs typeface="Calibri"/>
            </a:endParaRPr>
          </a:p>
        </p:txBody>
      </p:sp>
      <p:sp>
        <p:nvSpPr>
          <p:cNvPr id="4" name="object 4"/>
          <p:cNvSpPr txBox="1"/>
          <p:nvPr/>
        </p:nvSpPr>
        <p:spPr>
          <a:xfrm>
            <a:off x="704697" y="1311402"/>
            <a:ext cx="7177405" cy="2209165"/>
          </a:xfrm>
          <a:prstGeom prst="rect">
            <a:avLst/>
          </a:prstGeom>
        </p:spPr>
        <p:txBody>
          <a:bodyPr vert="horz" wrap="square" lIns="0" tIns="108585" rIns="0" bIns="0" rtlCol="0">
            <a:spAutoFit/>
          </a:bodyPr>
          <a:lstStyle/>
          <a:p>
            <a:pPr marL="38100">
              <a:lnSpc>
                <a:spcPct val="100000"/>
              </a:lnSpc>
              <a:spcBef>
                <a:spcPts val="855"/>
              </a:spcBef>
            </a:pPr>
            <a:r>
              <a:rPr sz="2400" b="1" dirty="0">
                <a:solidFill>
                  <a:srgbClr val="FF0000"/>
                </a:solidFill>
                <a:latin typeface="Calibri"/>
                <a:cs typeface="Calibri"/>
              </a:rPr>
              <a:t>Б)</a:t>
            </a:r>
            <a:r>
              <a:rPr sz="2400" b="1" spc="-5" dirty="0">
                <a:solidFill>
                  <a:srgbClr val="FF0000"/>
                </a:solidFill>
                <a:latin typeface="Calibri"/>
                <a:cs typeface="Calibri"/>
              </a:rPr>
              <a:t> </a:t>
            </a:r>
            <a:r>
              <a:rPr sz="2400" b="1" spc="-35" dirty="0">
                <a:solidFill>
                  <a:srgbClr val="FF0000"/>
                </a:solidFill>
                <a:latin typeface="Calibri"/>
                <a:cs typeface="Calibri"/>
              </a:rPr>
              <a:t>Главный</a:t>
            </a:r>
            <a:r>
              <a:rPr sz="2400" b="1" spc="-5" dirty="0">
                <a:solidFill>
                  <a:srgbClr val="FF0000"/>
                </a:solidFill>
                <a:latin typeface="Calibri"/>
                <a:cs typeface="Calibri"/>
              </a:rPr>
              <a:t> </a:t>
            </a:r>
            <a:r>
              <a:rPr sz="2400" b="1" dirty="0">
                <a:solidFill>
                  <a:srgbClr val="FF0000"/>
                </a:solidFill>
                <a:latin typeface="Calibri"/>
                <a:cs typeface="Calibri"/>
              </a:rPr>
              <a:t>вопрос</a:t>
            </a:r>
            <a:r>
              <a:rPr sz="2400" b="1" spc="-10" dirty="0">
                <a:solidFill>
                  <a:srgbClr val="FF0000"/>
                </a:solidFill>
                <a:latin typeface="Calibri"/>
                <a:cs typeface="Calibri"/>
              </a:rPr>
              <a:t> </a:t>
            </a:r>
            <a:r>
              <a:rPr sz="2400" dirty="0">
                <a:latin typeface="Calibri"/>
                <a:cs typeface="Calibri"/>
              </a:rPr>
              <a:t>–</a:t>
            </a:r>
            <a:r>
              <a:rPr sz="2400" spc="-10" dirty="0">
                <a:latin typeface="Calibri"/>
                <a:cs typeface="Calibri"/>
              </a:rPr>
              <a:t> </a:t>
            </a:r>
            <a:r>
              <a:rPr sz="2400" b="1" spc="-10" dirty="0">
                <a:solidFill>
                  <a:srgbClr val="FF0000"/>
                </a:solidFill>
                <a:latin typeface="Calibri"/>
                <a:cs typeface="Calibri"/>
              </a:rPr>
              <a:t>количество</a:t>
            </a:r>
            <a:r>
              <a:rPr sz="2400" b="1" spc="-25" dirty="0">
                <a:solidFill>
                  <a:srgbClr val="FF0000"/>
                </a:solidFill>
                <a:latin typeface="Calibri"/>
                <a:cs typeface="Calibri"/>
              </a:rPr>
              <a:t> </a:t>
            </a:r>
            <a:r>
              <a:rPr sz="2400" b="1" spc="-5" dirty="0">
                <a:solidFill>
                  <a:srgbClr val="FF0000"/>
                </a:solidFill>
                <a:latin typeface="Calibri"/>
                <a:cs typeface="Calibri"/>
              </a:rPr>
              <a:t>Na</a:t>
            </a:r>
            <a:r>
              <a:rPr sz="2400" b="1" spc="-7" baseline="-20833" dirty="0">
                <a:solidFill>
                  <a:srgbClr val="FF0000"/>
                </a:solidFill>
                <a:latin typeface="Calibri"/>
                <a:cs typeface="Calibri"/>
              </a:rPr>
              <a:t>3</a:t>
            </a:r>
            <a:r>
              <a:rPr sz="2400" b="1" spc="-5" dirty="0">
                <a:solidFill>
                  <a:srgbClr val="FF0000"/>
                </a:solidFill>
                <a:latin typeface="Calibri"/>
                <a:cs typeface="Calibri"/>
              </a:rPr>
              <a:t>PO</a:t>
            </a:r>
            <a:r>
              <a:rPr sz="2400" b="1" spc="-7" baseline="-20833" dirty="0">
                <a:solidFill>
                  <a:srgbClr val="FF0000"/>
                </a:solidFill>
                <a:latin typeface="Calibri"/>
                <a:cs typeface="Calibri"/>
              </a:rPr>
              <a:t>4</a:t>
            </a:r>
            <a:r>
              <a:rPr sz="2400" b="1" spc="270" baseline="-20833" dirty="0">
                <a:solidFill>
                  <a:srgbClr val="FF0000"/>
                </a:solidFill>
                <a:latin typeface="Calibri"/>
                <a:cs typeface="Calibri"/>
              </a:rPr>
              <a:t> </a:t>
            </a:r>
            <a:r>
              <a:rPr sz="1800" spc="-5" dirty="0">
                <a:latin typeface="Calibri"/>
                <a:cs typeface="Calibri"/>
              </a:rPr>
              <a:t>(после</a:t>
            </a:r>
            <a:r>
              <a:rPr sz="1800" spc="10" dirty="0">
                <a:latin typeface="Calibri"/>
                <a:cs typeface="Calibri"/>
              </a:rPr>
              <a:t> </a:t>
            </a:r>
            <a:r>
              <a:rPr sz="1800" spc="-5" dirty="0">
                <a:latin typeface="Calibri"/>
                <a:cs typeface="Calibri"/>
              </a:rPr>
              <a:t>реакции).</a:t>
            </a:r>
            <a:endParaRPr sz="1800">
              <a:latin typeface="Calibri"/>
              <a:cs typeface="Calibri"/>
            </a:endParaRPr>
          </a:p>
          <a:p>
            <a:pPr marL="93345">
              <a:lnSpc>
                <a:spcPct val="100000"/>
              </a:lnSpc>
              <a:spcBef>
                <a:spcPts val="755"/>
              </a:spcBef>
            </a:pPr>
            <a:r>
              <a:rPr sz="2400" b="1" dirty="0">
                <a:latin typeface="Calibri"/>
                <a:cs typeface="Calibri"/>
              </a:rPr>
              <a:t>В)</a:t>
            </a:r>
            <a:r>
              <a:rPr sz="2400" b="1" spc="-15" dirty="0">
                <a:latin typeface="Calibri"/>
                <a:cs typeface="Calibri"/>
              </a:rPr>
              <a:t> </a:t>
            </a:r>
            <a:r>
              <a:rPr sz="2400" b="1" dirty="0">
                <a:latin typeface="Calibri"/>
                <a:cs typeface="Calibri"/>
              </a:rPr>
              <a:t>Логические</a:t>
            </a:r>
            <a:r>
              <a:rPr sz="2400" b="1" spc="-30" dirty="0">
                <a:latin typeface="Calibri"/>
                <a:cs typeface="Calibri"/>
              </a:rPr>
              <a:t> </a:t>
            </a:r>
            <a:r>
              <a:rPr sz="2400" b="1" spc="-10" dirty="0">
                <a:latin typeface="Calibri"/>
                <a:cs typeface="Calibri"/>
              </a:rPr>
              <a:t>связи:</a:t>
            </a:r>
            <a:endParaRPr sz="2400">
              <a:latin typeface="Calibri"/>
              <a:cs typeface="Calibri"/>
            </a:endParaRPr>
          </a:p>
          <a:p>
            <a:pPr marL="407034" indent="-314325">
              <a:lnSpc>
                <a:spcPct val="100000"/>
              </a:lnSpc>
              <a:spcBef>
                <a:spcPts val="1280"/>
              </a:spcBef>
              <a:buAutoNum type="arabicParenR"/>
              <a:tabLst>
                <a:tab pos="407670" algn="l"/>
              </a:tabLst>
            </a:pPr>
            <a:r>
              <a:rPr sz="2400" spc="-10" dirty="0">
                <a:latin typeface="Calibri"/>
                <a:cs typeface="Calibri"/>
              </a:rPr>
              <a:t>Na</a:t>
            </a:r>
            <a:r>
              <a:rPr sz="2400" spc="-15" baseline="-20833" dirty="0">
                <a:latin typeface="Calibri"/>
                <a:cs typeface="Calibri"/>
              </a:rPr>
              <a:t>3</a:t>
            </a:r>
            <a:r>
              <a:rPr sz="2400" spc="-10" dirty="0">
                <a:latin typeface="Calibri"/>
                <a:cs typeface="Calibri"/>
              </a:rPr>
              <a:t>PO</a:t>
            </a:r>
            <a:r>
              <a:rPr sz="2400" spc="-15" baseline="-20833" dirty="0">
                <a:latin typeface="Calibri"/>
                <a:cs typeface="Calibri"/>
              </a:rPr>
              <a:t>4</a:t>
            </a:r>
            <a:r>
              <a:rPr sz="2400" spc="284" baseline="-20833" dirty="0">
                <a:latin typeface="Calibri"/>
                <a:cs typeface="Calibri"/>
              </a:rPr>
              <a:t> </a:t>
            </a:r>
            <a:r>
              <a:rPr sz="2400" spc="-5" dirty="0">
                <a:latin typeface="Calibri"/>
                <a:cs typeface="Calibri"/>
              </a:rPr>
              <a:t>(образовался)</a:t>
            </a:r>
            <a:r>
              <a:rPr sz="2400" spc="-35" dirty="0">
                <a:latin typeface="Calibri"/>
                <a:cs typeface="Calibri"/>
              </a:rPr>
              <a:t> </a:t>
            </a:r>
            <a:r>
              <a:rPr sz="2400" spc="-5" dirty="0">
                <a:latin typeface="Calibri"/>
                <a:cs typeface="Calibri"/>
              </a:rPr>
              <a:t>связан</a:t>
            </a:r>
            <a:r>
              <a:rPr sz="2400" spc="-30" dirty="0">
                <a:latin typeface="Calibri"/>
                <a:cs typeface="Calibri"/>
              </a:rPr>
              <a:t> </a:t>
            </a:r>
            <a:r>
              <a:rPr sz="2400" dirty="0">
                <a:latin typeface="Calibri"/>
                <a:cs typeface="Calibri"/>
              </a:rPr>
              <a:t>с </a:t>
            </a:r>
            <a:r>
              <a:rPr sz="2400" spc="-5" dirty="0">
                <a:latin typeface="Calibri"/>
                <a:cs typeface="Calibri"/>
              </a:rPr>
              <a:t>Na</a:t>
            </a:r>
            <a:r>
              <a:rPr sz="2400" spc="-7" baseline="-20833" dirty="0">
                <a:latin typeface="Calibri"/>
                <a:cs typeface="Calibri"/>
              </a:rPr>
              <a:t>2</a:t>
            </a:r>
            <a:r>
              <a:rPr sz="2400" spc="-5" dirty="0">
                <a:latin typeface="Calibri"/>
                <a:cs typeface="Calibri"/>
              </a:rPr>
              <a:t>O</a:t>
            </a:r>
            <a:r>
              <a:rPr sz="2400" dirty="0">
                <a:latin typeface="Calibri"/>
                <a:cs typeface="Calibri"/>
              </a:rPr>
              <a:t> и</a:t>
            </a:r>
            <a:r>
              <a:rPr sz="2400" spc="-5" dirty="0">
                <a:latin typeface="Calibri"/>
                <a:cs typeface="Calibri"/>
              </a:rPr>
              <a:t> </a:t>
            </a:r>
            <a:r>
              <a:rPr sz="2400" spc="-10" dirty="0">
                <a:latin typeface="Calibri"/>
                <a:cs typeface="Calibri"/>
              </a:rPr>
              <a:t>P</a:t>
            </a:r>
            <a:r>
              <a:rPr sz="2400" spc="-15" baseline="-20833" dirty="0">
                <a:latin typeface="Calibri"/>
                <a:cs typeface="Calibri"/>
              </a:rPr>
              <a:t>2</a:t>
            </a:r>
            <a:r>
              <a:rPr sz="2400" spc="-10" dirty="0">
                <a:latin typeface="Calibri"/>
                <a:cs typeface="Calibri"/>
              </a:rPr>
              <a:t>O</a:t>
            </a:r>
            <a:r>
              <a:rPr sz="2400" spc="-15" baseline="-20833" dirty="0">
                <a:latin typeface="Calibri"/>
                <a:cs typeface="Calibri"/>
              </a:rPr>
              <a:t>5</a:t>
            </a:r>
            <a:r>
              <a:rPr sz="2400" spc="284" baseline="-20833" dirty="0">
                <a:latin typeface="Calibri"/>
                <a:cs typeface="Calibri"/>
              </a:rPr>
              <a:t> </a:t>
            </a:r>
            <a:r>
              <a:rPr sz="2400" spc="-5" dirty="0">
                <a:latin typeface="Calibri"/>
                <a:cs typeface="Calibri"/>
              </a:rPr>
              <a:t>(ур-е</a:t>
            </a:r>
            <a:r>
              <a:rPr sz="2400" spc="-10" dirty="0">
                <a:latin typeface="Calibri"/>
                <a:cs typeface="Calibri"/>
              </a:rPr>
              <a:t> </a:t>
            </a:r>
            <a:r>
              <a:rPr sz="2400" dirty="0">
                <a:latin typeface="Calibri"/>
                <a:cs typeface="Calibri"/>
              </a:rPr>
              <a:t>1).</a:t>
            </a:r>
            <a:endParaRPr sz="2400">
              <a:latin typeface="Calibri"/>
              <a:cs typeface="Calibri"/>
            </a:endParaRPr>
          </a:p>
          <a:p>
            <a:pPr marL="407034" indent="-314325">
              <a:lnSpc>
                <a:spcPct val="100000"/>
              </a:lnSpc>
              <a:buAutoNum type="arabicParenR"/>
              <a:tabLst>
                <a:tab pos="407670" algn="l"/>
              </a:tabLst>
            </a:pPr>
            <a:r>
              <a:rPr sz="2400" spc="-5" dirty="0">
                <a:latin typeface="Calibri"/>
                <a:cs typeface="Calibri"/>
              </a:rPr>
              <a:t>Na</a:t>
            </a:r>
            <a:r>
              <a:rPr sz="2400" spc="-7" baseline="-20833" dirty="0">
                <a:latin typeface="Calibri"/>
                <a:cs typeface="Calibri"/>
              </a:rPr>
              <a:t>3</a:t>
            </a:r>
            <a:r>
              <a:rPr sz="2400" spc="-5" dirty="0">
                <a:latin typeface="Calibri"/>
                <a:cs typeface="Calibri"/>
              </a:rPr>
              <a:t>PO</a:t>
            </a:r>
            <a:r>
              <a:rPr sz="2400" spc="-7" baseline="-20833" dirty="0">
                <a:latin typeface="Calibri"/>
                <a:cs typeface="Calibri"/>
              </a:rPr>
              <a:t>4</a:t>
            </a:r>
            <a:r>
              <a:rPr sz="2400" spc="284" baseline="-20833" dirty="0">
                <a:latin typeface="Calibri"/>
                <a:cs typeface="Calibri"/>
              </a:rPr>
              <a:t> </a:t>
            </a:r>
            <a:r>
              <a:rPr sz="2400" spc="-5" dirty="0">
                <a:latin typeface="Calibri"/>
                <a:cs typeface="Calibri"/>
              </a:rPr>
              <a:t>(остался)</a:t>
            </a:r>
            <a:r>
              <a:rPr sz="2400" spc="-45" dirty="0">
                <a:latin typeface="Calibri"/>
                <a:cs typeface="Calibri"/>
              </a:rPr>
              <a:t> </a:t>
            </a:r>
            <a:r>
              <a:rPr sz="2400" spc="-5" dirty="0">
                <a:latin typeface="Calibri"/>
                <a:cs typeface="Calibri"/>
              </a:rPr>
              <a:t>связан</a:t>
            </a:r>
            <a:r>
              <a:rPr sz="2400" spc="-20" dirty="0">
                <a:latin typeface="Calibri"/>
                <a:cs typeface="Calibri"/>
              </a:rPr>
              <a:t> </a:t>
            </a:r>
            <a:r>
              <a:rPr sz="2400" dirty="0">
                <a:latin typeface="Calibri"/>
                <a:cs typeface="Calibri"/>
              </a:rPr>
              <a:t>с</a:t>
            </a:r>
            <a:r>
              <a:rPr sz="2400" spc="-5" dirty="0">
                <a:latin typeface="Calibri"/>
                <a:cs typeface="Calibri"/>
              </a:rPr>
              <a:t> Na</a:t>
            </a:r>
            <a:r>
              <a:rPr sz="2400" spc="-7" baseline="-20833" dirty="0">
                <a:latin typeface="Calibri"/>
                <a:cs typeface="Calibri"/>
              </a:rPr>
              <a:t>3</a:t>
            </a:r>
            <a:r>
              <a:rPr sz="2400" spc="-5" dirty="0">
                <a:latin typeface="Calibri"/>
                <a:cs typeface="Calibri"/>
              </a:rPr>
              <a:t>PO</a:t>
            </a:r>
            <a:r>
              <a:rPr sz="2400" spc="-7" baseline="-20833" dirty="0">
                <a:latin typeface="Calibri"/>
                <a:cs typeface="Calibri"/>
              </a:rPr>
              <a:t>4</a:t>
            </a:r>
            <a:r>
              <a:rPr sz="2400" spc="-5" dirty="0">
                <a:latin typeface="Calibri"/>
                <a:cs typeface="Calibri"/>
              </a:rPr>
              <a:t>(1)</a:t>
            </a:r>
            <a:r>
              <a:rPr sz="2400" spc="5" dirty="0">
                <a:latin typeface="Calibri"/>
                <a:cs typeface="Calibri"/>
              </a:rPr>
              <a:t> </a:t>
            </a:r>
            <a:r>
              <a:rPr sz="2400" dirty="0">
                <a:latin typeface="Calibri"/>
                <a:cs typeface="Calibri"/>
              </a:rPr>
              <a:t>и</a:t>
            </a:r>
            <a:r>
              <a:rPr sz="2400" spc="-10" dirty="0">
                <a:latin typeface="Calibri"/>
                <a:cs typeface="Calibri"/>
              </a:rPr>
              <a:t> </a:t>
            </a:r>
            <a:r>
              <a:rPr sz="2400" spc="-5" dirty="0">
                <a:latin typeface="Calibri"/>
                <a:cs typeface="Calibri"/>
              </a:rPr>
              <a:t>H</a:t>
            </a:r>
            <a:r>
              <a:rPr sz="2400" spc="-7" baseline="-20833" dirty="0">
                <a:latin typeface="Calibri"/>
                <a:cs typeface="Calibri"/>
              </a:rPr>
              <a:t>3</a:t>
            </a:r>
            <a:r>
              <a:rPr sz="2400" spc="-5" dirty="0">
                <a:latin typeface="Calibri"/>
                <a:cs typeface="Calibri"/>
              </a:rPr>
              <a:t>PO</a:t>
            </a:r>
            <a:r>
              <a:rPr sz="2400" spc="-7" baseline="-20833" dirty="0">
                <a:latin typeface="Calibri"/>
                <a:cs typeface="Calibri"/>
              </a:rPr>
              <a:t>4</a:t>
            </a:r>
            <a:r>
              <a:rPr sz="2400" spc="262" baseline="-20833" dirty="0">
                <a:latin typeface="Calibri"/>
                <a:cs typeface="Calibri"/>
              </a:rPr>
              <a:t> </a:t>
            </a:r>
            <a:r>
              <a:rPr sz="2400" spc="-5" dirty="0">
                <a:latin typeface="Calibri"/>
                <a:cs typeface="Calibri"/>
              </a:rPr>
              <a:t>(ур-е 3).</a:t>
            </a:r>
            <a:endParaRPr sz="2400">
              <a:latin typeface="Calibri"/>
              <a:cs typeface="Calibri"/>
            </a:endParaRPr>
          </a:p>
          <a:p>
            <a:pPr marL="407034" indent="-314325">
              <a:lnSpc>
                <a:spcPct val="100000"/>
              </a:lnSpc>
              <a:buAutoNum type="arabicParenR"/>
              <a:tabLst>
                <a:tab pos="407670" algn="l"/>
              </a:tabLst>
            </a:pPr>
            <a:r>
              <a:rPr sz="2400" spc="-5" dirty="0">
                <a:latin typeface="Calibri"/>
                <a:cs typeface="Calibri"/>
              </a:rPr>
              <a:t>H</a:t>
            </a:r>
            <a:r>
              <a:rPr sz="2400" spc="-7" baseline="-20833" dirty="0">
                <a:latin typeface="Calibri"/>
                <a:cs typeface="Calibri"/>
              </a:rPr>
              <a:t>3</a:t>
            </a:r>
            <a:r>
              <a:rPr sz="2400" spc="-5" dirty="0">
                <a:latin typeface="Calibri"/>
                <a:cs typeface="Calibri"/>
              </a:rPr>
              <a:t>PO</a:t>
            </a:r>
            <a:r>
              <a:rPr sz="2400" spc="-7" baseline="-20833" dirty="0">
                <a:latin typeface="Calibri"/>
                <a:cs typeface="Calibri"/>
              </a:rPr>
              <a:t>4</a:t>
            </a:r>
            <a:r>
              <a:rPr sz="2400" spc="284" baseline="-20833" dirty="0">
                <a:latin typeface="Calibri"/>
                <a:cs typeface="Calibri"/>
              </a:rPr>
              <a:t> </a:t>
            </a:r>
            <a:r>
              <a:rPr sz="2400" spc="-5" dirty="0">
                <a:latin typeface="Calibri"/>
                <a:cs typeface="Calibri"/>
              </a:rPr>
              <a:t>связана</a:t>
            </a:r>
            <a:r>
              <a:rPr sz="2400" spc="-30" dirty="0">
                <a:latin typeface="Calibri"/>
                <a:cs typeface="Calibri"/>
              </a:rPr>
              <a:t> </a:t>
            </a:r>
            <a:r>
              <a:rPr sz="2400" dirty="0">
                <a:latin typeface="Calibri"/>
                <a:cs typeface="Calibri"/>
              </a:rPr>
              <a:t>с</a:t>
            </a:r>
            <a:r>
              <a:rPr sz="2400" spc="-5" dirty="0">
                <a:latin typeface="Calibri"/>
                <a:cs typeface="Calibri"/>
              </a:rPr>
              <a:t> </a:t>
            </a:r>
            <a:r>
              <a:rPr sz="2400" spc="-10" dirty="0">
                <a:latin typeface="Calibri"/>
                <a:cs typeface="Calibri"/>
              </a:rPr>
              <a:t>P</a:t>
            </a:r>
            <a:r>
              <a:rPr sz="2400" spc="-15" baseline="-20833" dirty="0">
                <a:latin typeface="Calibri"/>
                <a:cs typeface="Calibri"/>
              </a:rPr>
              <a:t>2</a:t>
            </a:r>
            <a:r>
              <a:rPr sz="2400" spc="-10" dirty="0">
                <a:latin typeface="Calibri"/>
                <a:cs typeface="Calibri"/>
              </a:rPr>
              <a:t>O</a:t>
            </a:r>
            <a:r>
              <a:rPr sz="2400" spc="-15" baseline="-20833" dirty="0">
                <a:latin typeface="Calibri"/>
                <a:cs typeface="Calibri"/>
              </a:rPr>
              <a:t>5</a:t>
            </a:r>
            <a:r>
              <a:rPr sz="2400" spc="270" baseline="-20833" dirty="0">
                <a:latin typeface="Calibri"/>
                <a:cs typeface="Calibri"/>
              </a:rPr>
              <a:t> </a:t>
            </a:r>
            <a:r>
              <a:rPr sz="2400" spc="-5" dirty="0">
                <a:latin typeface="Calibri"/>
                <a:cs typeface="Calibri"/>
              </a:rPr>
              <a:t>(ур-е </a:t>
            </a:r>
            <a:r>
              <a:rPr sz="2400" dirty="0">
                <a:latin typeface="Calibri"/>
                <a:cs typeface="Calibri"/>
              </a:rPr>
              <a:t>2а).</a:t>
            </a:r>
            <a:endParaRPr sz="2400">
              <a:latin typeface="Calibri"/>
              <a:cs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object 6"/>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9</a:t>
            </a:fld>
            <a:endParaRPr dirty="0"/>
          </a:p>
        </p:txBody>
      </p:sp>
      <p:sp>
        <p:nvSpPr>
          <p:cNvPr id="2" name="object 2"/>
          <p:cNvSpPr txBox="1"/>
          <p:nvPr/>
        </p:nvSpPr>
        <p:spPr>
          <a:xfrm>
            <a:off x="510540" y="386918"/>
            <a:ext cx="10779125" cy="1115060"/>
          </a:xfrm>
          <a:prstGeom prst="rect">
            <a:avLst/>
          </a:prstGeom>
        </p:spPr>
        <p:txBody>
          <a:bodyPr vert="horz" wrap="square" lIns="0" tIns="12065" rIns="0" bIns="0" rtlCol="0">
            <a:spAutoFit/>
          </a:bodyPr>
          <a:lstStyle/>
          <a:p>
            <a:pPr marL="38100" marR="30480">
              <a:lnSpc>
                <a:spcPct val="100000"/>
              </a:lnSpc>
              <a:spcBef>
                <a:spcPts val="95"/>
              </a:spcBef>
            </a:pPr>
            <a:r>
              <a:rPr sz="1600" b="1" spc="-15" dirty="0">
                <a:latin typeface="Times New Roman"/>
                <a:cs typeface="Times New Roman"/>
              </a:rPr>
              <a:t>Задача</a:t>
            </a:r>
            <a:r>
              <a:rPr sz="1600" b="1" spc="25" dirty="0">
                <a:latin typeface="Times New Roman"/>
                <a:cs typeface="Times New Roman"/>
              </a:rPr>
              <a:t> </a:t>
            </a:r>
            <a:r>
              <a:rPr sz="1600" b="1" spc="-5" dirty="0">
                <a:latin typeface="Times New Roman"/>
                <a:cs typeface="Times New Roman"/>
              </a:rPr>
              <a:t>1.</a:t>
            </a:r>
            <a:r>
              <a:rPr sz="1600" b="1" spc="20" dirty="0">
                <a:latin typeface="Times New Roman"/>
                <a:cs typeface="Times New Roman"/>
              </a:rPr>
              <a:t> </a:t>
            </a:r>
            <a:r>
              <a:rPr sz="1600" spc="5" dirty="0">
                <a:solidFill>
                  <a:srgbClr val="353535"/>
                </a:solidFill>
                <a:latin typeface="Times New Roman"/>
                <a:cs typeface="Times New Roman"/>
              </a:rPr>
              <a:t>Смесь</a:t>
            </a:r>
            <a:r>
              <a:rPr sz="1600" spc="30" dirty="0">
                <a:solidFill>
                  <a:srgbClr val="353535"/>
                </a:solidFill>
                <a:latin typeface="Times New Roman"/>
                <a:cs typeface="Times New Roman"/>
              </a:rPr>
              <a:t> </a:t>
            </a:r>
            <a:r>
              <a:rPr sz="1600" spc="-10" dirty="0">
                <a:solidFill>
                  <a:srgbClr val="353535"/>
                </a:solidFill>
                <a:latin typeface="Times New Roman"/>
                <a:cs typeface="Times New Roman"/>
              </a:rPr>
              <a:t>оксида</a:t>
            </a:r>
            <a:r>
              <a:rPr sz="1600" spc="20" dirty="0">
                <a:solidFill>
                  <a:srgbClr val="353535"/>
                </a:solidFill>
                <a:latin typeface="Times New Roman"/>
                <a:cs typeface="Times New Roman"/>
              </a:rPr>
              <a:t> </a:t>
            </a:r>
            <a:r>
              <a:rPr sz="1600" spc="-10" dirty="0">
                <a:solidFill>
                  <a:srgbClr val="353535"/>
                </a:solidFill>
                <a:latin typeface="Times New Roman"/>
                <a:cs typeface="Times New Roman"/>
              </a:rPr>
              <a:t>натрия</a:t>
            </a:r>
            <a:r>
              <a:rPr sz="1600" spc="35" dirty="0">
                <a:solidFill>
                  <a:srgbClr val="353535"/>
                </a:solidFill>
                <a:latin typeface="Times New Roman"/>
                <a:cs typeface="Times New Roman"/>
              </a:rPr>
              <a:t> </a:t>
            </a:r>
            <a:r>
              <a:rPr sz="1600" spc="-5" dirty="0">
                <a:solidFill>
                  <a:srgbClr val="353535"/>
                </a:solidFill>
                <a:latin typeface="Times New Roman"/>
                <a:cs typeface="Times New Roman"/>
              </a:rPr>
              <a:t>и</a:t>
            </a:r>
            <a:r>
              <a:rPr sz="1600" spc="40" dirty="0">
                <a:solidFill>
                  <a:srgbClr val="353535"/>
                </a:solidFill>
                <a:latin typeface="Times New Roman"/>
                <a:cs typeface="Times New Roman"/>
              </a:rPr>
              <a:t> </a:t>
            </a:r>
            <a:r>
              <a:rPr sz="1600" spc="-10" dirty="0">
                <a:solidFill>
                  <a:srgbClr val="353535"/>
                </a:solidFill>
                <a:latin typeface="Times New Roman"/>
                <a:cs typeface="Times New Roman"/>
              </a:rPr>
              <a:t>оксида</a:t>
            </a:r>
            <a:r>
              <a:rPr sz="1600" spc="25" dirty="0">
                <a:solidFill>
                  <a:srgbClr val="353535"/>
                </a:solidFill>
                <a:latin typeface="Times New Roman"/>
                <a:cs typeface="Times New Roman"/>
              </a:rPr>
              <a:t> </a:t>
            </a:r>
            <a:r>
              <a:rPr sz="1600" spc="5" dirty="0">
                <a:solidFill>
                  <a:srgbClr val="353535"/>
                </a:solidFill>
                <a:latin typeface="Times New Roman"/>
                <a:cs typeface="Times New Roman"/>
              </a:rPr>
              <a:t>фосфора</a:t>
            </a:r>
            <a:r>
              <a:rPr sz="1600" spc="25" dirty="0">
                <a:solidFill>
                  <a:srgbClr val="353535"/>
                </a:solidFill>
                <a:latin typeface="Times New Roman"/>
                <a:cs typeface="Times New Roman"/>
              </a:rPr>
              <a:t> </a:t>
            </a:r>
            <a:r>
              <a:rPr sz="1600" spc="-5" dirty="0">
                <a:solidFill>
                  <a:srgbClr val="353535"/>
                </a:solidFill>
                <a:latin typeface="Times New Roman"/>
                <a:cs typeface="Times New Roman"/>
              </a:rPr>
              <a:t>(V),</a:t>
            </a:r>
            <a:r>
              <a:rPr sz="1600" spc="30" dirty="0">
                <a:solidFill>
                  <a:srgbClr val="353535"/>
                </a:solidFill>
                <a:latin typeface="Times New Roman"/>
                <a:cs typeface="Times New Roman"/>
              </a:rPr>
              <a:t> </a:t>
            </a:r>
            <a:r>
              <a:rPr sz="1600" spc="-5" dirty="0">
                <a:solidFill>
                  <a:srgbClr val="353535"/>
                </a:solidFill>
                <a:latin typeface="Times New Roman"/>
                <a:cs typeface="Times New Roman"/>
              </a:rPr>
              <a:t>в</a:t>
            </a:r>
            <a:r>
              <a:rPr sz="1600" spc="20" dirty="0">
                <a:solidFill>
                  <a:srgbClr val="353535"/>
                </a:solidFill>
                <a:latin typeface="Times New Roman"/>
                <a:cs typeface="Times New Roman"/>
              </a:rPr>
              <a:t> </a:t>
            </a:r>
            <a:r>
              <a:rPr sz="1600" spc="-25" dirty="0">
                <a:solidFill>
                  <a:srgbClr val="353535"/>
                </a:solidFill>
                <a:latin typeface="Times New Roman"/>
                <a:cs typeface="Times New Roman"/>
              </a:rPr>
              <a:t>которой</a:t>
            </a:r>
            <a:r>
              <a:rPr sz="1600" spc="15" dirty="0">
                <a:solidFill>
                  <a:srgbClr val="353535"/>
                </a:solidFill>
                <a:latin typeface="Times New Roman"/>
                <a:cs typeface="Times New Roman"/>
              </a:rPr>
              <a:t> </a:t>
            </a:r>
            <a:r>
              <a:rPr sz="1600" spc="-10" dirty="0">
                <a:solidFill>
                  <a:srgbClr val="353535"/>
                </a:solidFill>
                <a:latin typeface="Times New Roman"/>
                <a:cs typeface="Times New Roman"/>
              </a:rPr>
              <a:t>соотношение</a:t>
            </a:r>
            <a:r>
              <a:rPr sz="1600" spc="70" dirty="0">
                <a:solidFill>
                  <a:srgbClr val="353535"/>
                </a:solidFill>
                <a:latin typeface="Times New Roman"/>
                <a:cs typeface="Times New Roman"/>
              </a:rPr>
              <a:t> </a:t>
            </a:r>
            <a:r>
              <a:rPr sz="1600" spc="-5" dirty="0">
                <a:solidFill>
                  <a:srgbClr val="353535"/>
                </a:solidFill>
                <a:latin typeface="Times New Roman"/>
                <a:cs typeface="Times New Roman"/>
              </a:rPr>
              <a:t>числа</a:t>
            </a:r>
            <a:r>
              <a:rPr sz="1600" spc="45" dirty="0">
                <a:solidFill>
                  <a:srgbClr val="353535"/>
                </a:solidFill>
                <a:latin typeface="Times New Roman"/>
                <a:cs typeface="Times New Roman"/>
              </a:rPr>
              <a:t> </a:t>
            </a:r>
            <a:r>
              <a:rPr sz="1600" spc="-20" dirty="0">
                <a:solidFill>
                  <a:srgbClr val="353535"/>
                </a:solidFill>
                <a:latin typeface="Times New Roman"/>
                <a:cs typeface="Times New Roman"/>
              </a:rPr>
              <a:t>атомов</a:t>
            </a:r>
            <a:r>
              <a:rPr sz="1600" spc="25" dirty="0">
                <a:solidFill>
                  <a:srgbClr val="353535"/>
                </a:solidFill>
                <a:latin typeface="Times New Roman"/>
                <a:cs typeface="Times New Roman"/>
              </a:rPr>
              <a:t> </a:t>
            </a:r>
            <a:r>
              <a:rPr sz="1600" spc="5" dirty="0">
                <a:solidFill>
                  <a:srgbClr val="353535"/>
                </a:solidFill>
                <a:latin typeface="Times New Roman"/>
                <a:cs typeface="Times New Roman"/>
              </a:rPr>
              <a:t>фосфора</a:t>
            </a:r>
            <a:r>
              <a:rPr sz="1600" spc="25" dirty="0">
                <a:solidFill>
                  <a:srgbClr val="353535"/>
                </a:solidFill>
                <a:latin typeface="Times New Roman"/>
                <a:cs typeface="Times New Roman"/>
              </a:rPr>
              <a:t> </a:t>
            </a:r>
            <a:r>
              <a:rPr sz="1600" spc="-5" dirty="0">
                <a:solidFill>
                  <a:srgbClr val="353535"/>
                </a:solidFill>
                <a:latin typeface="Times New Roman"/>
                <a:cs typeface="Times New Roman"/>
              </a:rPr>
              <a:t>к</a:t>
            </a:r>
            <a:r>
              <a:rPr sz="1600" spc="25" dirty="0">
                <a:solidFill>
                  <a:srgbClr val="353535"/>
                </a:solidFill>
                <a:latin typeface="Times New Roman"/>
                <a:cs typeface="Times New Roman"/>
              </a:rPr>
              <a:t> </a:t>
            </a:r>
            <a:r>
              <a:rPr sz="1600" spc="-5" dirty="0">
                <a:solidFill>
                  <a:srgbClr val="353535"/>
                </a:solidFill>
                <a:latin typeface="Times New Roman"/>
                <a:cs typeface="Times New Roman"/>
              </a:rPr>
              <a:t>числу</a:t>
            </a:r>
            <a:r>
              <a:rPr sz="1600" spc="40" dirty="0">
                <a:solidFill>
                  <a:srgbClr val="353535"/>
                </a:solidFill>
                <a:latin typeface="Times New Roman"/>
                <a:cs typeface="Times New Roman"/>
              </a:rPr>
              <a:t> </a:t>
            </a:r>
            <a:r>
              <a:rPr sz="1600" spc="-20" dirty="0">
                <a:solidFill>
                  <a:srgbClr val="353535"/>
                </a:solidFill>
                <a:latin typeface="Times New Roman"/>
                <a:cs typeface="Times New Roman"/>
              </a:rPr>
              <a:t>атомов </a:t>
            </a:r>
            <a:r>
              <a:rPr sz="1600" spc="-15" dirty="0">
                <a:solidFill>
                  <a:srgbClr val="353535"/>
                </a:solidFill>
                <a:latin typeface="Times New Roman"/>
                <a:cs typeface="Times New Roman"/>
              </a:rPr>
              <a:t> </a:t>
            </a:r>
            <a:r>
              <a:rPr sz="1600" spc="-10" dirty="0">
                <a:solidFill>
                  <a:srgbClr val="353535"/>
                </a:solidFill>
                <a:latin typeface="Times New Roman"/>
                <a:cs typeface="Times New Roman"/>
              </a:rPr>
              <a:t>натрия</a:t>
            </a:r>
            <a:r>
              <a:rPr sz="1600" spc="15" dirty="0">
                <a:solidFill>
                  <a:srgbClr val="353535"/>
                </a:solidFill>
                <a:latin typeface="Times New Roman"/>
                <a:cs typeface="Times New Roman"/>
              </a:rPr>
              <a:t> </a:t>
            </a:r>
            <a:r>
              <a:rPr sz="1600" spc="-5" dirty="0">
                <a:solidFill>
                  <a:srgbClr val="353535"/>
                </a:solidFill>
                <a:latin typeface="Times New Roman"/>
                <a:cs typeface="Times New Roman"/>
              </a:rPr>
              <a:t>равно</a:t>
            </a:r>
            <a:r>
              <a:rPr sz="1600" spc="5" dirty="0">
                <a:solidFill>
                  <a:srgbClr val="353535"/>
                </a:solidFill>
                <a:latin typeface="Times New Roman"/>
                <a:cs typeface="Times New Roman"/>
              </a:rPr>
              <a:t> </a:t>
            </a:r>
            <a:r>
              <a:rPr sz="1600" spc="-5" dirty="0">
                <a:solidFill>
                  <a:srgbClr val="353535"/>
                </a:solidFill>
                <a:latin typeface="Times New Roman"/>
                <a:cs typeface="Times New Roman"/>
              </a:rPr>
              <a:t>7</a:t>
            </a:r>
            <a:r>
              <a:rPr sz="1600" spc="5" dirty="0">
                <a:solidFill>
                  <a:srgbClr val="353535"/>
                </a:solidFill>
                <a:latin typeface="Times New Roman"/>
                <a:cs typeface="Times New Roman"/>
              </a:rPr>
              <a:t> </a:t>
            </a:r>
            <a:r>
              <a:rPr sz="1600" spc="-5" dirty="0">
                <a:solidFill>
                  <a:srgbClr val="353535"/>
                </a:solidFill>
                <a:latin typeface="Times New Roman"/>
                <a:cs typeface="Times New Roman"/>
              </a:rPr>
              <a:t>:</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18, нагрели</a:t>
            </a:r>
            <a:r>
              <a:rPr sz="1600" spc="50" dirty="0">
                <a:solidFill>
                  <a:srgbClr val="353535"/>
                </a:solidFill>
                <a:latin typeface="Times New Roman"/>
                <a:cs typeface="Times New Roman"/>
              </a:rPr>
              <a:t> </a:t>
            </a:r>
            <a:r>
              <a:rPr sz="1600" spc="-5" dirty="0">
                <a:solidFill>
                  <a:srgbClr val="353535"/>
                </a:solidFill>
                <a:latin typeface="Times New Roman"/>
                <a:cs typeface="Times New Roman"/>
              </a:rPr>
              <a:t>и</a:t>
            </a:r>
            <a:r>
              <a:rPr sz="1600" spc="5" dirty="0">
                <a:solidFill>
                  <a:srgbClr val="353535"/>
                </a:solidFill>
                <a:latin typeface="Times New Roman"/>
                <a:cs typeface="Times New Roman"/>
              </a:rPr>
              <a:t> </a:t>
            </a:r>
            <a:r>
              <a:rPr sz="1600" spc="-5" dirty="0">
                <a:solidFill>
                  <a:srgbClr val="353535"/>
                </a:solidFill>
                <a:latin typeface="Times New Roman"/>
                <a:cs typeface="Times New Roman"/>
              </a:rPr>
              <a:t>растворили</a:t>
            </a:r>
            <a:r>
              <a:rPr sz="1600" spc="25" dirty="0">
                <a:solidFill>
                  <a:srgbClr val="353535"/>
                </a:solidFill>
                <a:latin typeface="Times New Roman"/>
                <a:cs typeface="Times New Roman"/>
              </a:rPr>
              <a:t> </a:t>
            </a:r>
            <a:r>
              <a:rPr sz="1600" spc="-5" dirty="0">
                <a:solidFill>
                  <a:srgbClr val="353535"/>
                </a:solidFill>
                <a:latin typeface="Times New Roman"/>
                <a:cs typeface="Times New Roman"/>
              </a:rPr>
              <a:t>в</a:t>
            </a:r>
            <a:r>
              <a:rPr sz="1600" dirty="0">
                <a:solidFill>
                  <a:srgbClr val="353535"/>
                </a:solidFill>
                <a:latin typeface="Times New Roman"/>
                <a:cs typeface="Times New Roman"/>
              </a:rPr>
              <a:t> </a:t>
            </a:r>
            <a:r>
              <a:rPr sz="1600" spc="-10" dirty="0">
                <a:solidFill>
                  <a:srgbClr val="353535"/>
                </a:solidFill>
                <a:latin typeface="Times New Roman"/>
                <a:cs typeface="Times New Roman"/>
              </a:rPr>
              <a:t>горячей</a:t>
            </a:r>
            <a:r>
              <a:rPr sz="1600" spc="5" dirty="0">
                <a:solidFill>
                  <a:srgbClr val="353535"/>
                </a:solidFill>
                <a:latin typeface="Times New Roman"/>
                <a:cs typeface="Times New Roman"/>
              </a:rPr>
              <a:t> </a:t>
            </a:r>
            <a:r>
              <a:rPr sz="1600" spc="-15" dirty="0">
                <a:solidFill>
                  <a:srgbClr val="353535"/>
                </a:solidFill>
                <a:latin typeface="Times New Roman"/>
                <a:cs typeface="Times New Roman"/>
              </a:rPr>
              <a:t>воде.</a:t>
            </a:r>
            <a:r>
              <a:rPr sz="1600" spc="5" dirty="0">
                <a:solidFill>
                  <a:srgbClr val="353535"/>
                </a:solidFill>
                <a:latin typeface="Times New Roman"/>
                <a:cs typeface="Times New Roman"/>
              </a:rPr>
              <a:t> </a:t>
            </a:r>
            <a:r>
              <a:rPr sz="1600" spc="-5" dirty="0">
                <a:solidFill>
                  <a:srgbClr val="353535"/>
                </a:solidFill>
                <a:latin typeface="Times New Roman"/>
                <a:cs typeface="Times New Roman"/>
              </a:rPr>
              <a:t>В</a:t>
            </a:r>
            <a:r>
              <a:rPr sz="1600" dirty="0">
                <a:solidFill>
                  <a:srgbClr val="353535"/>
                </a:solidFill>
                <a:latin typeface="Times New Roman"/>
                <a:cs typeface="Times New Roman"/>
              </a:rPr>
              <a:t> </a:t>
            </a:r>
            <a:r>
              <a:rPr sz="1600" spc="-20" dirty="0">
                <a:solidFill>
                  <a:srgbClr val="353535"/>
                </a:solidFill>
                <a:latin typeface="Times New Roman"/>
                <a:cs typeface="Times New Roman"/>
              </a:rPr>
              <a:t>результате</a:t>
            </a:r>
            <a:r>
              <a:rPr sz="1600" spc="25" dirty="0">
                <a:solidFill>
                  <a:srgbClr val="353535"/>
                </a:solidFill>
                <a:latin typeface="Times New Roman"/>
                <a:cs typeface="Times New Roman"/>
              </a:rPr>
              <a:t> </a:t>
            </a:r>
            <a:r>
              <a:rPr sz="1600" spc="-10" dirty="0">
                <a:solidFill>
                  <a:srgbClr val="353535"/>
                </a:solidFill>
                <a:latin typeface="Times New Roman"/>
                <a:cs typeface="Times New Roman"/>
              </a:rPr>
              <a:t>получили</a:t>
            </a:r>
            <a:r>
              <a:rPr sz="1600" spc="45" dirty="0">
                <a:solidFill>
                  <a:srgbClr val="353535"/>
                </a:solidFill>
                <a:latin typeface="Times New Roman"/>
                <a:cs typeface="Times New Roman"/>
              </a:rPr>
              <a:t> </a:t>
            </a:r>
            <a:r>
              <a:rPr sz="1600" spc="-5" dirty="0">
                <a:solidFill>
                  <a:srgbClr val="353535"/>
                </a:solidFill>
                <a:latin typeface="Times New Roman"/>
                <a:cs typeface="Times New Roman"/>
              </a:rPr>
              <a:t>312,5</a:t>
            </a:r>
            <a:r>
              <a:rPr sz="1600" dirty="0">
                <a:solidFill>
                  <a:srgbClr val="353535"/>
                </a:solidFill>
                <a:latin typeface="Times New Roman"/>
                <a:cs typeface="Times New Roman"/>
              </a:rPr>
              <a:t> </a:t>
            </a:r>
            <a:r>
              <a:rPr sz="1600" spc="-5" dirty="0">
                <a:solidFill>
                  <a:srgbClr val="353535"/>
                </a:solidFill>
                <a:latin typeface="Times New Roman"/>
                <a:cs typeface="Times New Roman"/>
              </a:rPr>
              <a:t>г</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раствора,</a:t>
            </a:r>
            <a:r>
              <a:rPr sz="1600" spc="5" dirty="0">
                <a:solidFill>
                  <a:srgbClr val="353535"/>
                </a:solidFill>
                <a:latin typeface="Times New Roman"/>
                <a:cs typeface="Times New Roman"/>
              </a:rPr>
              <a:t> </a:t>
            </a:r>
            <a:r>
              <a:rPr sz="1600" spc="-5" dirty="0">
                <a:solidFill>
                  <a:srgbClr val="353535"/>
                </a:solidFill>
                <a:latin typeface="Times New Roman"/>
                <a:cs typeface="Times New Roman"/>
              </a:rPr>
              <a:t>в</a:t>
            </a:r>
            <a:r>
              <a:rPr sz="1600" spc="5" dirty="0">
                <a:solidFill>
                  <a:srgbClr val="353535"/>
                </a:solidFill>
                <a:latin typeface="Times New Roman"/>
                <a:cs typeface="Times New Roman"/>
              </a:rPr>
              <a:t> </a:t>
            </a:r>
            <a:r>
              <a:rPr sz="1600" spc="-30" dirty="0">
                <a:solidFill>
                  <a:srgbClr val="353535"/>
                </a:solidFill>
                <a:latin typeface="Times New Roman"/>
                <a:cs typeface="Times New Roman"/>
              </a:rPr>
              <a:t>котором</a:t>
            </a:r>
            <a:r>
              <a:rPr sz="1600" spc="-5" dirty="0">
                <a:solidFill>
                  <a:srgbClr val="353535"/>
                </a:solidFill>
                <a:latin typeface="Times New Roman"/>
                <a:cs typeface="Times New Roman"/>
              </a:rPr>
              <a:t> </a:t>
            </a:r>
            <a:r>
              <a:rPr sz="1600" spc="-10" dirty="0">
                <a:solidFill>
                  <a:srgbClr val="353535"/>
                </a:solidFill>
                <a:latin typeface="Times New Roman"/>
                <a:cs typeface="Times New Roman"/>
              </a:rPr>
              <a:t>массовая</a:t>
            </a:r>
            <a:r>
              <a:rPr sz="1600" spc="20" dirty="0">
                <a:solidFill>
                  <a:srgbClr val="353535"/>
                </a:solidFill>
                <a:latin typeface="Times New Roman"/>
                <a:cs typeface="Times New Roman"/>
              </a:rPr>
              <a:t> </a:t>
            </a:r>
            <a:r>
              <a:rPr sz="1600" spc="-10" dirty="0">
                <a:solidFill>
                  <a:srgbClr val="353535"/>
                </a:solidFill>
                <a:latin typeface="Times New Roman"/>
                <a:cs typeface="Times New Roman"/>
              </a:rPr>
              <a:t>доля </a:t>
            </a:r>
            <a:r>
              <a:rPr sz="1600" spc="-385" dirty="0">
                <a:solidFill>
                  <a:srgbClr val="353535"/>
                </a:solidFill>
                <a:latin typeface="Times New Roman"/>
                <a:cs typeface="Times New Roman"/>
              </a:rPr>
              <a:t> </a:t>
            </a:r>
            <a:r>
              <a:rPr sz="1600" spc="-20" dirty="0">
                <a:solidFill>
                  <a:srgbClr val="353535"/>
                </a:solidFill>
                <a:latin typeface="Times New Roman"/>
                <a:cs typeface="Times New Roman"/>
              </a:rPr>
              <a:t>атомов</a:t>
            </a:r>
            <a:r>
              <a:rPr sz="1600" dirty="0">
                <a:solidFill>
                  <a:srgbClr val="353535"/>
                </a:solidFill>
                <a:latin typeface="Times New Roman"/>
                <a:cs typeface="Times New Roman"/>
              </a:rPr>
              <a:t> </a:t>
            </a:r>
            <a:r>
              <a:rPr sz="1600" spc="-15" dirty="0">
                <a:solidFill>
                  <a:srgbClr val="353535"/>
                </a:solidFill>
                <a:latin typeface="Times New Roman"/>
                <a:cs typeface="Times New Roman"/>
              </a:rPr>
              <a:t>водорода </a:t>
            </a:r>
            <a:r>
              <a:rPr sz="1600" spc="-5" dirty="0">
                <a:solidFill>
                  <a:srgbClr val="353535"/>
                </a:solidFill>
                <a:latin typeface="Times New Roman"/>
                <a:cs typeface="Times New Roman"/>
              </a:rPr>
              <a:t>равна</a:t>
            </a:r>
            <a:r>
              <a:rPr sz="1600" spc="5" dirty="0">
                <a:solidFill>
                  <a:srgbClr val="353535"/>
                </a:solidFill>
                <a:latin typeface="Times New Roman"/>
                <a:cs typeface="Times New Roman"/>
              </a:rPr>
              <a:t> </a:t>
            </a:r>
            <a:r>
              <a:rPr sz="1600" spc="-5" dirty="0">
                <a:solidFill>
                  <a:srgbClr val="353535"/>
                </a:solidFill>
                <a:latin typeface="Times New Roman"/>
                <a:cs typeface="Times New Roman"/>
              </a:rPr>
              <a:t>7,36%.</a:t>
            </a:r>
            <a:r>
              <a:rPr sz="1600" spc="10" dirty="0">
                <a:solidFill>
                  <a:srgbClr val="353535"/>
                </a:solidFill>
                <a:latin typeface="Times New Roman"/>
                <a:cs typeface="Times New Roman"/>
              </a:rPr>
              <a:t> </a:t>
            </a:r>
            <a:r>
              <a:rPr sz="1600" spc="-10" dirty="0">
                <a:solidFill>
                  <a:srgbClr val="353535"/>
                </a:solidFill>
                <a:latin typeface="Times New Roman"/>
                <a:cs typeface="Times New Roman"/>
              </a:rPr>
              <a:t>Определите</a:t>
            </a:r>
            <a:r>
              <a:rPr sz="1600" spc="25" dirty="0">
                <a:solidFill>
                  <a:srgbClr val="353535"/>
                </a:solidFill>
                <a:latin typeface="Times New Roman"/>
                <a:cs typeface="Times New Roman"/>
              </a:rPr>
              <a:t> </a:t>
            </a:r>
            <a:r>
              <a:rPr sz="1600" spc="-15" dirty="0">
                <a:solidFill>
                  <a:srgbClr val="353535"/>
                </a:solidFill>
                <a:latin typeface="Times New Roman"/>
                <a:cs typeface="Times New Roman"/>
              </a:rPr>
              <a:t>массу</a:t>
            </a:r>
            <a:r>
              <a:rPr sz="1600" spc="20" dirty="0">
                <a:solidFill>
                  <a:srgbClr val="353535"/>
                </a:solidFill>
                <a:latin typeface="Times New Roman"/>
                <a:cs typeface="Times New Roman"/>
              </a:rPr>
              <a:t> </a:t>
            </a:r>
            <a:r>
              <a:rPr sz="1600" dirty="0">
                <a:solidFill>
                  <a:srgbClr val="353535"/>
                </a:solidFill>
                <a:latin typeface="Times New Roman"/>
                <a:cs typeface="Times New Roman"/>
              </a:rPr>
              <a:t>фосфата</a:t>
            </a:r>
            <a:r>
              <a:rPr sz="1600" spc="20" dirty="0">
                <a:solidFill>
                  <a:srgbClr val="353535"/>
                </a:solidFill>
                <a:latin typeface="Times New Roman"/>
                <a:cs typeface="Times New Roman"/>
              </a:rPr>
              <a:t> </a:t>
            </a:r>
            <a:r>
              <a:rPr sz="1600" spc="-10" dirty="0">
                <a:solidFill>
                  <a:srgbClr val="353535"/>
                </a:solidFill>
                <a:latin typeface="Times New Roman"/>
                <a:cs typeface="Times New Roman"/>
              </a:rPr>
              <a:t>натрия</a:t>
            </a:r>
            <a:r>
              <a:rPr sz="1600" spc="10" dirty="0">
                <a:solidFill>
                  <a:srgbClr val="353535"/>
                </a:solidFill>
                <a:latin typeface="Times New Roman"/>
                <a:cs typeface="Times New Roman"/>
              </a:rPr>
              <a:t> </a:t>
            </a:r>
            <a:r>
              <a:rPr sz="1600" spc="-5" dirty="0">
                <a:solidFill>
                  <a:srgbClr val="353535"/>
                </a:solidFill>
                <a:latin typeface="Times New Roman"/>
                <a:cs typeface="Times New Roman"/>
              </a:rPr>
              <a:t>в </a:t>
            </a:r>
            <a:r>
              <a:rPr sz="1600" spc="-15" dirty="0">
                <a:solidFill>
                  <a:srgbClr val="353535"/>
                </a:solidFill>
                <a:latin typeface="Times New Roman"/>
                <a:cs typeface="Times New Roman"/>
              </a:rPr>
              <a:t>полученном</a:t>
            </a:r>
            <a:r>
              <a:rPr sz="1600" spc="45" dirty="0">
                <a:solidFill>
                  <a:srgbClr val="353535"/>
                </a:solidFill>
                <a:latin typeface="Times New Roman"/>
                <a:cs typeface="Times New Roman"/>
              </a:rPr>
              <a:t> </a:t>
            </a:r>
            <a:r>
              <a:rPr sz="1600" spc="-5" dirty="0">
                <a:solidFill>
                  <a:srgbClr val="353535"/>
                </a:solidFill>
                <a:latin typeface="Times New Roman"/>
                <a:cs typeface="Times New Roman"/>
              </a:rPr>
              <a:t>растворе.</a:t>
            </a:r>
            <a:endParaRPr sz="1600">
              <a:latin typeface="Times New Roman"/>
              <a:cs typeface="Times New Roman"/>
            </a:endParaRPr>
          </a:p>
          <a:p>
            <a:pPr marR="699770" algn="r">
              <a:lnSpc>
                <a:spcPct val="100000"/>
              </a:lnSpc>
              <a:spcBef>
                <a:spcPts val="660"/>
              </a:spcBef>
            </a:pPr>
            <a:r>
              <a:rPr sz="1800" dirty="0">
                <a:latin typeface="Calibri"/>
                <a:cs typeface="Calibri"/>
              </a:rPr>
              <a:t>3Na</a:t>
            </a:r>
            <a:r>
              <a:rPr sz="1800" baseline="-20833" dirty="0">
                <a:latin typeface="Calibri"/>
                <a:cs typeface="Calibri"/>
              </a:rPr>
              <a:t>2</a:t>
            </a:r>
            <a:r>
              <a:rPr sz="1800" dirty="0">
                <a:latin typeface="Calibri"/>
                <a:cs typeface="Calibri"/>
              </a:rPr>
              <a:t>O</a:t>
            </a:r>
            <a:r>
              <a:rPr sz="1800" spc="-10" dirty="0">
                <a:latin typeface="Calibri"/>
                <a:cs typeface="Calibri"/>
              </a:rPr>
              <a:t> </a:t>
            </a:r>
            <a:r>
              <a:rPr sz="1800" dirty="0">
                <a:latin typeface="Calibri"/>
                <a:cs typeface="Calibri"/>
              </a:rPr>
              <a:t>+ </a:t>
            </a:r>
            <a:r>
              <a:rPr sz="1800" spc="-5" dirty="0">
                <a:latin typeface="Calibri"/>
                <a:cs typeface="Calibri"/>
              </a:rPr>
              <a:t>P</a:t>
            </a:r>
            <a:r>
              <a:rPr sz="1800" spc="-7" baseline="-20833" dirty="0">
                <a:latin typeface="Calibri"/>
                <a:cs typeface="Calibri"/>
              </a:rPr>
              <a:t>2</a:t>
            </a:r>
            <a:r>
              <a:rPr sz="1800" spc="-5" dirty="0">
                <a:latin typeface="Calibri"/>
                <a:cs typeface="Calibri"/>
              </a:rPr>
              <a:t>O</a:t>
            </a:r>
            <a:r>
              <a:rPr sz="1800" spc="-7" baseline="-20833" dirty="0">
                <a:latin typeface="Calibri"/>
                <a:cs typeface="Calibri"/>
              </a:rPr>
              <a:t>5</a:t>
            </a:r>
            <a:r>
              <a:rPr sz="1800" spc="195" baseline="-20833" dirty="0">
                <a:latin typeface="Calibri"/>
                <a:cs typeface="Calibri"/>
              </a:rPr>
              <a:t> </a:t>
            </a:r>
            <a:r>
              <a:rPr sz="1800" dirty="0">
                <a:latin typeface="Calibri"/>
                <a:cs typeface="Calibri"/>
              </a:rPr>
              <a:t>=</a:t>
            </a:r>
            <a:r>
              <a:rPr sz="1800" spc="-5" dirty="0">
                <a:latin typeface="Calibri"/>
                <a:cs typeface="Calibri"/>
              </a:rPr>
              <a:t> 2Na</a:t>
            </a:r>
            <a:r>
              <a:rPr sz="1800" spc="-7" baseline="-20833" dirty="0">
                <a:latin typeface="Calibri"/>
                <a:cs typeface="Calibri"/>
              </a:rPr>
              <a:t>3</a:t>
            </a:r>
            <a:r>
              <a:rPr sz="1800" spc="-5" dirty="0">
                <a:latin typeface="Calibri"/>
                <a:cs typeface="Calibri"/>
              </a:rPr>
              <a:t>PO</a:t>
            </a:r>
            <a:r>
              <a:rPr sz="1800" spc="-7" baseline="-20833" dirty="0">
                <a:latin typeface="Calibri"/>
                <a:cs typeface="Calibri"/>
              </a:rPr>
              <a:t>4</a:t>
            </a:r>
            <a:r>
              <a:rPr sz="1800" spc="217" baseline="-20833" dirty="0">
                <a:latin typeface="Calibri"/>
                <a:cs typeface="Calibri"/>
              </a:rPr>
              <a:t> </a:t>
            </a:r>
            <a:r>
              <a:rPr sz="1800" spc="-5" dirty="0">
                <a:latin typeface="Calibri"/>
                <a:cs typeface="Calibri"/>
              </a:rPr>
              <a:t>(1)</a:t>
            </a:r>
            <a:endParaRPr sz="1800">
              <a:latin typeface="Calibri"/>
              <a:cs typeface="Calibri"/>
            </a:endParaRPr>
          </a:p>
        </p:txBody>
      </p:sp>
      <p:sp>
        <p:nvSpPr>
          <p:cNvPr id="3" name="object 3"/>
          <p:cNvSpPr txBox="1"/>
          <p:nvPr/>
        </p:nvSpPr>
        <p:spPr>
          <a:xfrm>
            <a:off x="7975727" y="1475994"/>
            <a:ext cx="3124200" cy="848360"/>
          </a:xfrm>
          <a:prstGeom prst="rect">
            <a:avLst/>
          </a:prstGeom>
        </p:spPr>
        <p:txBody>
          <a:bodyPr vert="horz" wrap="square" lIns="0" tIns="12700" rIns="0" bIns="0" rtlCol="0">
            <a:spAutoFit/>
          </a:bodyPr>
          <a:lstStyle/>
          <a:p>
            <a:pPr marL="38100" marR="629285">
              <a:lnSpc>
                <a:spcPct val="100000"/>
              </a:lnSpc>
              <a:spcBef>
                <a:spcPts val="100"/>
              </a:spcBef>
            </a:pPr>
            <a:r>
              <a:rPr sz="1800" spc="-5" dirty="0">
                <a:latin typeface="Calibri"/>
                <a:cs typeface="Calibri"/>
              </a:rPr>
              <a:t>P</a:t>
            </a:r>
            <a:r>
              <a:rPr sz="1800" spc="-7" baseline="-20833" dirty="0">
                <a:latin typeface="Calibri"/>
                <a:cs typeface="Calibri"/>
              </a:rPr>
              <a:t>2</a:t>
            </a:r>
            <a:r>
              <a:rPr sz="1800" spc="-5" dirty="0">
                <a:latin typeface="Calibri"/>
                <a:cs typeface="Calibri"/>
              </a:rPr>
              <a:t>O</a:t>
            </a:r>
            <a:r>
              <a:rPr sz="1800" spc="-7" baseline="-20833" dirty="0">
                <a:latin typeface="Calibri"/>
                <a:cs typeface="Calibri"/>
              </a:rPr>
              <a:t>5 </a:t>
            </a:r>
            <a:r>
              <a:rPr sz="1800" dirty="0">
                <a:latin typeface="Calibri"/>
                <a:cs typeface="Calibri"/>
              </a:rPr>
              <a:t>+ </a:t>
            </a:r>
            <a:r>
              <a:rPr sz="1800" spc="-5" dirty="0">
                <a:latin typeface="Calibri"/>
                <a:cs typeface="Calibri"/>
              </a:rPr>
              <a:t>3H</a:t>
            </a:r>
            <a:r>
              <a:rPr sz="1800" spc="-7" baseline="-20833" dirty="0">
                <a:latin typeface="Calibri"/>
                <a:cs typeface="Calibri"/>
              </a:rPr>
              <a:t>2</a:t>
            </a:r>
            <a:r>
              <a:rPr sz="1800" spc="-5" dirty="0">
                <a:latin typeface="Calibri"/>
                <a:cs typeface="Calibri"/>
              </a:rPr>
              <a:t>O </a:t>
            </a:r>
            <a:r>
              <a:rPr sz="1800" dirty="0">
                <a:latin typeface="Calibri"/>
                <a:cs typeface="Calibri"/>
              </a:rPr>
              <a:t>= </a:t>
            </a:r>
            <a:r>
              <a:rPr sz="1800" spc="-5" dirty="0">
                <a:latin typeface="Calibri"/>
                <a:cs typeface="Calibri"/>
              </a:rPr>
              <a:t>2H</a:t>
            </a:r>
            <a:r>
              <a:rPr sz="1800" spc="-7" baseline="-20833" dirty="0">
                <a:latin typeface="Calibri"/>
                <a:cs typeface="Calibri"/>
              </a:rPr>
              <a:t>3</a:t>
            </a:r>
            <a:r>
              <a:rPr sz="1800" spc="-5" dirty="0">
                <a:latin typeface="Calibri"/>
                <a:cs typeface="Calibri"/>
              </a:rPr>
              <a:t>PO</a:t>
            </a:r>
            <a:r>
              <a:rPr sz="1800" spc="-7" baseline="-20833" dirty="0">
                <a:latin typeface="Calibri"/>
                <a:cs typeface="Calibri"/>
              </a:rPr>
              <a:t>4</a:t>
            </a:r>
            <a:r>
              <a:rPr sz="1800" baseline="-20833" dirty="0">
                <a:latin typeface="Calibri"/>
                <a:cs typeface="Calibri"/>
              </a:rPr>
              <a:t> </a:t>
            </a:r>
            <a:r>
              <a:rPr sz="1800" spc="-5" dirty="0">
                <a:latin typeface="Calibri"/>
                <a:cs typeface="Calibri"/>
              </a:rPr>
              <a:t>(2а) </a:t>
            </a:r>
            <a:r>
              <a:rPr sz="1800" spc="-395" dirty="0">
                <a:latin typeface="Calibri"/>
                <a:cs typeface="Calibri"/>
              </a:rPr>
              <a:t> </a:t>
            </a:r>
            <a:r>
              <a:rPr sz="1800" dirty="0">
                <a:latin typeface="Calibri"/>
                <a:cs typeface="Calibri"/>
              </a:rPr>
              <a:t>Na</a:t>
            </a:r>
            <a:r>
              <a:rPr sz="1800" baseline="-20833" dirty="0">
                <a:latin typeface="Calibri"/>
                <a:cs typeface="Calibri"/>
              </a:rPr>
              <a:t>2</a:t>
            </a:r>
            <a:r>
              <a:rPr sz="1800" dirty="0">
                <a:latin typeface="Calibri"/>
                <a:cs typeface="Calibri"/>
              </a:rPr>
              <a:t>O</a:t>
            </a:r>
            <a:r>
              <a:rPr sz="1800" spc="-20" dirty="0">
                <a:latin typeface="Calibri"/>
                <a:cs typeface="Calibri"/>
              </a:rPr>
              <a:t> </a:t>
            </a:r>
            <a:r>
              <a:rPr sz="1800" dirty="0">
                <a:latin typeface="Calibri"/>
                <a:cs typeface="Calibri"/>
              </a:rPr>
              <a:t>+</a:t>
            </a:r>
            <a:r>
              <a:rPr sz="1800" spc="-20" dirty="0">
                <a:latin typeface="Calibri"/>
                <a:cs typeface="Calibri"/>
              </a:rPr>
              <a:t> </a:t>
            </a:r>
            <a:r>
              <a:rPr sz="1800" spc="-5" dirty="0">
                <a:latin typeface="Calibri"/>
                <a:cs typeface="Calibri"/>
              </a:rPr>
              <a:t>H</a:t>
            </a:r>
            <a:r>
              <a:rPr sz="1800" spc="-7" baseline="-20833" dirty="0">
                <a:latin typeface="Calibri"/>
                <a:cs typeface="Calibri"/>
              </a:rPr>
              <a:t>2</a:t>
            </a:r>
            <a:r>
              <a:rPr sz="1800" spc="-5" dirty="0">
                <a:latin typeface="Calibri"/>
                <a:cs typeface="Calibri"/>
              </a:rPr>
              <a:t>O</a:t>
            </a:r>
            <a:r>
              <a:rPr sz="1800" spc="5" dirty="0">
                <a:latin typeface="Calibri"/>
                <a:cs typeface="Calibri"/>
              </a:rPr>
              <a:t> </a:t>
            </a:r>
            <a:r>
              <a:rPr sz="1800" dirty="0">
                <a:latin typeface="Calibri"/>
                <a:cs typeface="Calibri"/>
              </a:rPr>
              <a:t>=</a:t>
            </a:r>
            <a:r>
              <a:rPr sz="1800" spc="-20" dirty="0">
                <a:latin typeface="Calibri"/>
                <a:cs typeface="Calibri"/>
              </a:rPr>
              <a:t> </a:t>
            </a:r>
            <a:r>
              <a:rPr sz="1800" dirty="0">
                <a:latin typeface="Calibri"/>
                <a:cs typeface="Calibri"/>
              </a:rPr>
              <a:t>2NaOH </a:t>
            </a:r>
            <a:r>
              <a:rPr sz="1800" spc="-5" dirty="0">
                <a:latin typeface="Calibri"/>
                <a:cs typeface="Calibri"/>
              </a:rPr>
              <a:t>(2б)</a:t>
            </a:r>
            <a:endParaRPr sz="1800">
              <a:latin typeface="Calibri"/>
              <a:cs typeface="Calibri"/>
            </a:endParaRPr>
          </a:p>
          <a:p>
            <a:pPr marL="38100">
              <a:lnSpc>
                <a:spcPct val="100000"/>
              </a:lnSpc>
            </a:pPr>
            <a:r>
              <a:rPr sz="1800" spc="-5" dirty="0">
                <a:latin typeface="Calibri"/>
                <a:cs typeface="Calibri"/>
              </a:rPr>
              <a:t>2Na</a:t>
            </a:r>
            <a:r>
              <a:rPr sz="1800" spc="-7" baseline="-20833" dirty="0">
                <a:latin typeface="Calibri"/>
                <a:cs typeface="Calibri"/>
              </a:rPr>
              <a:t>3</a:t>
            </a:r>
            <a:r>
              <a:rPr sz="1800" spc="-5" dirty="0">
                <a:latin typeface="Calibri"/>
                <a:cs typeface="Calibri"/>
              </a:rPr>
              <a:t>PO</a:t>
            </a:r>
            <a:r>
              <a:rPr sz="1800" spc="-7" baseline="-20833" dirty="0">
                <a:latin typeface="Calibri"/>
                <a:cs typeface="Calibri"/>
              </a:rPr>
              <a:t>4</a:t>
            </a:r>
            <a:r>
              <a:rPr sz="1800" spc="187" baseline="-20833" dirty="0">
                <a:latin typeface="Calibri"/>
                <a:cs typeface="Calibri"/>
              </a:rPr>
              <a:t> </a:t>
            </a:r>
            <a:r>
              <a:rPr sz="1800" dirty="0">
                <a:latin typeface="Calibri"/>
                <a:cs typeface="Calibri"/>
              </a:rPr>
              <a:t>+ </a:t>
            </a:r>
            <a:r>
              <a:rPr sz="1800" spc="-5" dirty="0">
                <a:latin typeface="Calibri"/>
                <a:cs typeface="Calibri"/>
              </a:rPr>
              <a:t>H</a:t>
            </a:r>
            <a:r>
              <a:rPr sz="1800" spc="-7" baseline="-20833" dirty="0">
                <a:latin typeface="Calibri"/>
                <a:cs typeface="Calibri"/>
              </a:rPr>
              <a:t>3</a:t>
            </a:r>
            <a:r>
              <a:rPr sz="1800" spc="-5" dirty="0">
                <a:latin typeface="Calibri"/>
                <a:cs typeface="Calibri"/>
              </a:rPr>
              <a:t>PO</a:t>
            </a:r>
            <a:r>
              <a:rPr sz="1800" spc="-7" baseline="-20833" dirty="0">
                <a:latin typeface="Calibri"/>
                <a:cs typeface="Calibri"/>
              </a:rPr>
              <a:t>4</a:t>
            </a:r>
            <a:r>
              <a:rPr sz="1800" spc="209" baseline="-20833" dirty="0">
                <a:latin typeface="Calibri"/>
                <a:cs typeface="Calibri"/>
              </a:rPr>
              <a:t> </a:t>
            </a:r>
            <a:r>
              <a:rPr sz="1800" dirty="0">
                <a:latin typeface="Calibri"/>
                <a:cs typeface="Calibri"/>
              </a:rPr>
              <a:t>=</a:t>
            </a:r>
            <a:r>
              <a:rPr sz="1800" spc="-10" dirty="0">
                <a:latin typeface="Calibri"/>
                <a:cs typeface="Calibri"/>
              </a:rPr>
              <a:t> </a:t>
            </a:r>
            <a:r>
              <a:rPr sz="1800" spc="-5" dirty="0">
                <a:latin typeface="Calibri"/>
                <a:cs typeface="Calibri"/>
              </a:rPr>
              <a:t>3Na</a:t>
            </a:r>
            <a:r>
              <a:rPr sz="1800" spc="-7" baseline="-20833" dirty="0">
                <a:latin typeface="Calibri"/>
                <a:cs typeface="Calibri"/>
              </a:rPr>
              <a:t>2</a:t>
            </a:r>
            <a:r>
              <a:rPr sz="1800" spc="-5" dirty="0">
                <a:latin typeface="Calibri"/>
                <a:cs typeface="Calibri"/>
              </a:rPr>
              <a:t>HPO</a:t>
            </a:r>
            <a:r>
              <a:rPr sz="1800" spc="-7" baseline="-20833" dirty="0">
                <a:latin typeface="Calibri"/>
                <a:cs typeface="Calibri"/>
              </a:rPr>
              <a:t>4</a:t>
            </a:r>
            <a:r>
              <a:rPr sz="1800" spc="209" baseline="-20833" dirty="0">
                <a:latin typeface="Calibri"/>
                <a:cs typeface="Calibri"/>
              </a:rPr>
              <a:t> </a:t>
            </a:r>
            <a:r>
              <a:rPr sz="1800" spc="-5" dirty="0">
                <a:latin typeface="Calibri"/>
                <a:cs typeface="Calibri"/>
              </a:rPr>
              <a:t>(3)</a:t>
            </a:r>
            <a:endParaRPr sz="1800">
              <a:latin typeface="Calibri"/>
              <a:cs typeface="Calibri"/>
            </a:endParaRPr>
          </a:p>
        </p:txBody>
      </p:sp>
      <p:sp>
        <p:nvSpPr>
          <p:cNvPr id="4" name="object 4"/>
          <p:cNvSpPr txBox="1"/>
          <p:nvPr/>
        </p:nvSpPr>
        <p:spPr>
          <a:xfrm>
            <a:off x="704697" y="1311402"/>
            <a:ext cx="7177405" cy="2744470"/>
          </a:xfrm>
          <a:prstGeom prst="rect">
            <a:avLst/>
          </a:prstGeom>
        </p:spPr>
        <p:txBody>
          <a:bodyPr vert="horz" wrap="square" lIns="0" tIns="108585" rIns="0" bIns="0" rtlCol="0">
            <a:spAutoFit/>
          </a:bodyPr>
          <a:lstStyle/>
          <a:p>
            <a:pPr marL="38100">
              <a:lnSpc>
                <a:spcPct val="100000"/>
              </a:lnSpc>
              <a:spcBef>
                <a:spcPts val="855"/>
              </a:spcBef>
            </a:pPr>
            <a:r>
              <a:rPr sz="2400" b="1" dirty="0">
                <a:solidFill>
                  <a:srgbClr val="FF0000"/>
                </a:solidFill>
                <a:latin typeface="Calibri"/>
                <a:cs typeface="Calibri"/>
              </a:rPr>
              <a:t>Б)</a:t>
            </a:r>
            <a:r>
              <a:rPr sz="2400" b="1" spc="-5" dirty="0">
                <a:solidFill>
                  <a:srgbClr val="FF0000"/>
                </a:solidFill>
                <a:latin typeface="Calibri"/>
                <a:cs typeface="Calibri"/>
              </a:rPr>
              <a:t> </a:t>
            </a:r>
            <a:r>
              <a:rPr sz="2400" b="1" spc="-35" dirty="0">
                <a:solidFill>
                  <a:srgbClr val="FF0000"/>
                </a:solidFill>
                <a:latin typeface="Calibri"/>
                <a:cs typeface="Calibri"/>
              </a:rPr>
              <a:t>Главный</a:t>
            </a:r>
            <a:r>
              <a:rPr sz="2400" b="1" spc="-5" dirty="0">
                <a:solidFill>
                  <a:srgbClr val="FF0000"/>
                </a:solidFill>
                <a:latin typeface="Calibri"/>
                <a:cs typeface="Calibri"/>
              </a:rPr>
              <a:t> </a:t>
            </a:r>
            <a:r>
              <a:rPr sz="2400" b="1" dirty="0">
                <a:solidFill>
                  <a:srgbClr val="FF0000"/>
                </a:solidFill>
                <a:latin typeface="Calibri"/>
                <a:cs typeface="Calibri"/>
              </a:rPr>
              <a:t>вопрос</a:t>
            </a:r>
            <a:r>
              <a:rPr sz="2400" b="1" spc="-10" dirty="0">
                <a:solidFill>
                  <a:srgbClr val="FF0000"/>
                </a:solidFill>
                <a:latin typeface="Calibri"/>
                <a:cs typeface="Calibri"/>
              </a:rPr>
              <a:t> </a:t>
            </a:r>
            <a:r>
              <a:rPr sz="2400" dirty="0">
                <a:latin typeface="Calibri"/>
                <a:cs typeface="Calibri"/>
              </a:rPr>
              <a:t>–</a:t>
            </a:r>
            <a:r>
              <a:rPr sz="2400" spc="-10" dirty="0">
                <a:latin typeface="Calibri"/>
                <a:cs typeface="Calibri"/>
              </a:rPr>
              <a:t> </a:t>
            </a:r>
            <a:r>
              <a:rPr sz="2400" b="1" spc="-10" dirty="0">
                <a:solidFill>
                  <a:srgbClr val="FF0000"/>
                </a:solidFill>
                <a:latin typeface="Calibri"/>
                <a:cs typeface="Calibri"/>
              </a:rPr>
              <a:t>количество</a:t>
            </a:r>
            <a:r>
              <a:rPr sz="2400" b="1" spc="-25" dirty="0">
                <a:solidFill>
                  <a:srgbClr val="FF0000"/>
                </a:solidFill>
                <a:latin typeface="Calibri"/>
                <a:cs typeface="Calibri"/>
              </a:rPr>
              <a:t> </a:t>
            </a:r>
            <a:r>
              <a:rPr sz="2400" b="1" spc="-5" dirty="0">
                <a:solidFill>
                  <a:srgbClr val="FF0000"/>
                </a:solidFill>
                <a:latin typeface="Calibri"/>
                <a:cs typeface="Calibri"/>
              </a:rPr>
              <a:t>Na</a:t>
            </a:r>
            <a:r>
              <a:rPr sz="2400" b="1" spc="-7" baseline="-20833" dirty="0">
                <a:solidFill>
                  <a:srgbClr val="FF0000"/>
                </a:solidFill>
                <a:latin typeface="Calibri"/>
                <a:cs typeface="Calibri"/>
              </a:rPr>
              <a:t>3</a:t>
            </a:r>
            <a:r>
              <a:rPr sz="2400" b="1" spc="-5" dirty="0">
                <a:solidFill>
                  <a:srgbClr val="FF0000"/>
                </a:solidFill>
                <a:latin typeface="Calibri"/>
                <a:cs typeface="Calibri"/>
              </a:rPr>
              <a:t>PO</a:t>
            </a:r>
            <a:r>
              <a:rPr sz="2400" b="1" spc="-7" baseline="-20833" dirty="0">
                <a:solidFill>
                  <a:srgbClr val="FF0000"/>
                </a:solidFill>
                <a:latin typeface="Calibri"/>
                <a:cs typeface="Calibri"/>
              </a:rPr>
              <a:t>4</a:t>
            </a:r>
            <a:r>
              <a:rPr sz="2400" b="1" spc="270" baseline="-20833" dirty="0">
                <a:solidFill>
                  <a:srgbClr val="FF0000"/>
                </a:solidFill>
                <a:latin typeface="Calibri"/>
                <a:cs typeface="Calibri"/>
              </a:rPr>
              <a:t> </a:t>
            </a:r>
            <a:r>
              <a:rPr sz="1800" spc="-5" dirty="0">
                <a:latin typeface="Calibri"/>
                <a:cs typeface="Calibri"/>
              </a:rPr>
              <a:t>(после</a:t>
            </a:r>
            <a:r>
              <a:rPr sz="1800" spc="10" dirty="0">
                <a:latin typeface="Calibri"/>
                <a:cs typeface="Calibri"/>
              </a:rPr>
              <a:t> </a:t>
            </a:r>
            <a:r>
              <a:rPr sz="1800" spc="-5" dirty="0">
                <a:latin typeface="Calibri"/>
                <a:cs typeface="Calibri"/>
              </a:rPr>
              <a:t>реакции).</a:t>
            </a:r>
            <a:endParaRPr sz="1800">
              <a:latin typeface="Calibri"/>
              <a:cs typeface="Calibri"/>
            </a:endParaRPr>
          </a:p>
          <a:p>
            <a:pPr marL="93345">
              <a:lnSpc>
                <a:spcPct val="100000"/>
              </a:lnSpc>
              <a:spcBef>
                <a:spcPts val="755"/>
              </a:spcBef>
            </a:pPr>
            <a:r>
              <a:rPr sz="2400" b="1" dirty="0">
                <a:latin typeface="Calibri"/>
                <a:cs typeface="Calibri"/>
              </a:rPr>
              <a:t>В)</a:t>
            </a:r>
            <a:r>
              <a:rPr sz="2400" b="1" spc="-15" dirty="0">
                <a:latin typeface="Calibri"/>
                <a:cs typeface="Calibri"/>
              </a:rPr>
              <a:t> </a:t>
            </a:r>
            <a:r>
              <a:rPr sz="2400" b="1" dirty="0">
                <a:latin typeface="Calibri"/>
                <a:cs typeface="Calibri"/>
              </a:rPr>
              <a:t>Логические</a:t>
            </a:r>
            <a:r>
              <a:rPr sz="2400" b="1" spc="-30" dirty="0">
                <a:latin typeface="Calibri"/>
                <a:cs typeface="Calibri"/>
              </a:rPr>
              <a:t> </a:t>
            </a:r>
            <a:r>
              <a:rPr sz="2400" b="1" spc="-10" dirty="0">
                <a:latin typeface="Calibri"/>
                <a:cs typeface="Calibri"/>
              </a:rPr>
              <a:t>связи</a:t>
            </a:r>
            <a:endParaRPr sz="2400">
              <a:latin typeface="Calibri"/>
              <a:cs typeface="Calibri"/>
            </a:endParaRPr>
          </a:p>
          <a:p>
            <a:pPr marL="407034" indent="-314325">
              <a:lnSpc>
                <a:spcPct val="100000"/>
              </a:lnSpc>
              <a:spcBef>
                <a:spcPts val="1280"/>
              </a:spcBef>
              <a:buAutoNum type="arabicParenR"/>
              <a:tabLst>
                <a:tab pos="407670" algn="l"/>
              </a:tabLst>
            </a:pPr>
            <a:r>
              <a:rPr sz="2400" spc="-10" dirty="0">
                <a:latin typeface="Calibri"/>
                <a:cs typeface="Calibri"/>
              </a:rPr>
              <a:t>Na</a:t>
            </a:r>
            <a:r>
              <a:rPr sz="2400" spc="-15" baseline="-20833" dirty="0">
                <a:latin typeface="Calibri"/>
                <a:cs typeface="Calibri"/>
              </a:rPr>
              <a:t>3</a:t>
            </a:r>
            <a:r>
              <a:rPr sz="2400" spc="-10" dirty="0">
                <a:latin typeface="Calibri"/>
                <a:cs typeface="Calibri"/>
              </a:rPr>
              <a:t>PO</a:t>
            </a:r>
            <a:r>
              <a:rPr sz="2400" spc="-15" baseline="-20833" dirty="0">
                <a:latin typeface="Calibri"/>
                <a:cs typeface="Calibri"/>
              </a:rPr>
              <a:t>4</a:t>
            </a:r>
            <a:r>
              <a:rPr sz="2400" spc="284" baseline="-20833" dirty="0">
                <a:latin typeface="Calibri"/>
                <a:cs typeface="Calibri"/>
              </a:rPr>
              <a:t> </a:t>
            </a:r>
            <a:r>
              <a:rPr sz="2400" spc="-5" dirty="0">
                <a:latin typeface="Calibri"/>
                <a:cs typeface="Calibri"/>
              </a:rPr>
              <a:t>(образовался)</a:t>
            </a:r>
            <a:r>
              <a:rPr sz="2400" spc="-35" dirty="0">
                <a:latin typeface="Calibri"/>
                <a:cs typeface="Calibri"/>
              </a:rPr>
              <a:t> </a:t>
            </a:r>
            <a:r>
              <a:rPr sz="2400" spc="-5" dirty="0">
                <a:latin typeface="Calibri"/>
                <a:cs typeface="Calibri"/>
              </a:rPr>
              <a:t>связан</a:t>
            </a:r>
            <a:r>
              <a:rPr sz="2400" spc="-30" dirty="0">
                <a:latin typeface="Calibri"/>
                <a:cs typeface="Calibri"/>
              </a:rPr>
              <a:t> </a:t>
            </a:r>
            <a:r>
              <a:rPr sz="2400" dirty="0">
                <a:latin typeface="Calibri"/>
                <a:cs typeface="Calibri"/>
              </a:rPr>
              <a:t>с </a:t>
            </a:r>
            <a:r>
              <a:rPr sz="2400" spc="-5" dirty="0">
                <a:latin typeface="Calibri"/>
                <a:cs typeface="Calibri"/>
              </a:rPr>
              <a:t>Na</a:t>
            </a:r>
            <a:r>
              <a:rPr sz="2400" spc="-7" baseline="-20833" dirty="0">
                <a:latin typeface="Calibri"/>
                <a:cs typeface="Calibri"/>
              </a:rPr>
              <a:t>2</a:t>
            </a:r>
            <a:r>
              <a:rPr sz="2400" spc="-5" dirty="0">
                <a:latin typeface="Calibri"/>
                <a:cs typeface="Calibri"/>
              </a:rPr>
              <a:t>O</a:t>
            </a:r>
            <a:r>
              <a:rPr sz="2400" dirty="0">
                <a:latin typeface="Calibri"/>
                <a:cs typeface="Calibri"/>
              </a:rPr>
              <a:t> и</a:t>
            </a:r>
            <a:r>
              <a:rPr sz="2400" spc="-5" dirty="0">
                <a:latin typeface="Calibri"/>
                <a:cs typeface="Calibri"/>
              </a:rPr>
              <a:t> </a:t>
            </a:r>
            <a:r>
              <a:rPr sz="2400" spc="-10" dirty="0">
                <a:latin typeface="Calibri"/>
                <a:cs typeface="Calibri"/>
              </a:rPr>
              <a:t>P</a:t>
            </a:r>
            <a:r>
              <a:rPr sz="2400" spc="-15" baseline="-20833" dirty="0">
                <a:latin typeface="Calibri"/>
                <a:cs typeface="Calibri"/>
              </a:rPr>
              <a:t>2</a:t>
            </a:r>
            <a:r>
              <a:rPr sz="2400" spc="-10" dirty="0">
                <a:latin typeface="Calibri"/>
                <a:cs typeface="Calibri"/>
              </a:rPr>
              <a:t>O</a:t>
            </a:r>
            <a:r>
              <a:rPr sz="2400" spc="-15" baseline="-20833" dirty="0">
                <a:latin typeface="Calibri"/>
                <a:cs typeface="Calibri"/>
              </a:rPr>
              <a:t>5</a:t>
            </a:r>
            <a:r>
              <a:rPr sz="2400" spc="284" baseline="-20833" dirty="0">
                <a:latin typeface="Calibri"/>
                <a:cs typeface="Calibri"/>
              </a:rPr>
              <a:t> </a:t>
            </a:r>
            <a:r>
              <a:rPr sz="2400" spc="-5" dirty="0">
                <a:latin typeface="Calibri"/>
                <a:cs typeface="Calibri"/>
              </a:rPr>
              <a:t>(ур-е</a:t>
            </a:r>
            <a:r>
              <a:rPr sz="2400" spc="-10" dirty="0">
                <a:latin typeface="Calibri"/>
                <a:cs typeface="Calibri"/>
              </a:rPr>
              <a:t> </a:t>
            </a:r>
            <a:r>
              <a:rPr sz="2400" dirty="0">
                <a:latin typeface="Calibri"/>
                <a:cs typeface="Calibri"/>
              </a:rPr>
              <a:t>1).</a:t>
            </a:r>
            <a:endParaRPr sz="2400">
              <a:latin typeface="Calibri"/>
              <a:cs typeface="Calibri"/>
            </a:endParaRPr>
          </a:p>
          <a:p>
            <a:pPr marL="407034" indent="-314325">
              <a:lnSpc>
                <a:spcPct val="100000"/>
              </a:lnSpc>
              <a:buAutoNum type="arabicParenR"/>
              <a:tabLst>
                <a:tab pos="407670" algn="l"/>
              </a:tabLst>
            </a:pPr>
            <a:r>
              <a:rPr sz="2400" spc="-5" dirty="0">
                <a:latin typeface="Calibri"/>
                <a:cs typeface="Calibri"/>
              </a:rPr>
              <a:t>Na</a:t>
            </a:r>
            <a:r>
              <a:rPr sz="2400" spc="-7" baseline="-20833" dirty="0">
                <a:latin typeface="Calibri"/>
                <a:cs typeface="Calibri"/>
              </a:rPr>
              <a:t>3</a:t>
            </a:r>
            <a:r>
              <a:rPr sz="2400" spc="-5" dirty="0">
                <a:latin typeface="Calibri"/>
                <a:cs typeface="Calibri"/>
              </a:rPr>
              <a:t>PO</a:t>
            </a:r>
            <a:r>
              <a:rPr sz="2400" spc="-7" baseline="-20833" dirty="0">
                <a:latin typeface="Calibri"/>
                <a:cs typeface="Calibri"/>
              </a:rPr>
              <a:t>4</a:t>
            </a:r>
            <a:r>
              <a:rPr sz="2400" spc="284" baseline="-20833" dirty="0">
                <a:latin typeface="Calibri"/>
                <a:cs typeface="Calibri"/>
              </a:rPr>
              <a:t> </a:t>
            </a:r>
            <a:r>
              <a:rPr sz="2400" spc="-5" dirty="0">
                <a:latin typeface="Calibri"/>
                <a:cs typeface="Calibri"/>
              </a:rPr>
              <a:t>(остался)</a:t>
            </a:r>
            <a:r>
              <a:rPr sz="2400" spc="-45" dirty="0">
                <a:latin typeface="Calibri"/>
                <a:cs typeface="Calibri"/>
              </a:rPr>
              <a:t> </a:t>
            </a:r>
            <a:r>
              <a:rPr sz="2400" spc="-5" dirty="0">
                <a:latin typeface="Calibri"/>
                <a:cs typeface="Calibri"/>
              </a:rPr>
              <a:t>связан</a:t>
            </a:r>
            <a:r>
              <a:rPr sz="2400" spc="-20" dirty="0">
                <a:latin typeface="Calibri"/>
                <a:cs typeface="Calibri"/>
              </a:rPr>
              <a:t> </a:t>
            </a:r>
            <a:r>
              <a:rPr sz="2400" dirty="0">
                <a:latin typeface="Calibri"/>
                <a:cs typeface="Calibri"/>
              </a:rPr>
              <a:t>с</a:t>
            </a:r>
            <a:r>
              <a:rPr sz="2400" spc="-5" dirty="0">
                <a:latin typeface="Calibri"/>
                <a:cs typeface="Calibri"/>
              </a:rPr>
              <a:t> Na</a:t>
            </a:r>
            <a:r>
              <a:rPr sz="2400" spc="-7" baseline="-20833" dirty="0">
                <a:latin typeface="Calibri"/>
                <a:cs typeface="Calibri"/>
              </a:rPr>
              <a:t>3</a:t>
            </a:r>
            <a:r>
              <a:rPr sz="2400" spc="-5" dirty="0">
                <a:latin typeface="Calibri"/>
                <a:cs typeface="Calibri"/>
              </a:rPr>
              <a:t>PO</a:t>
            </a:r>
            <a:r>
              <a:rPr sz="2400" spc="-7" baseline="-20833" dirty="0">
                <a:latin typeface="Calibri"/>
                <a:cs typeface="Calibri"/>
              </a:rPr>
              <a:t>4</a:t>
            </a:r>
            <a:r>
              <a:rPr sz="2400" spc="-5" dirty="0">
                <a:latin typeface="Calibri"/>
                <a:cs typeface="Calibri"/>
              </a:rPr>
              <a:t>(1)</a:t>
            </a:r>
            <a:r>
              <a:rPr sz="2400" spc="5" dirty="0">
                <a:latin typeface="Calibri"/>
                <a:cs typeface="Calibri"/>
              </a:rPr>
              <a:t> </a:t>
            </a:r>
            <a:r>
              <a:rPr sz="2400" dirty="0">
                <a:latin typeface="Calibri"/>
                <a:cs typeface="Calibri"/>
              </a:rPr>
              <a:t>и</a:t>
            </a:r>
            <a:r>
              <a:rPr sz="2400" spc="-10" dirty="0">
                <a:latin typeface="Calibri"/>
                <a:cs typeface="Calibri"/>
              </a:rPr>
              <a:t> </a:t>
            </a:r>
            <a:r>
              <a:rPr sz="2400" spc="-5" dirty="0">
                <a:latin typeface="Calibri"/>
                <a:cs typeface="Calibri"/>
              </a:rPr>
              <a:t>H</a:t>
            </a:r>
            <a:r>
              <a:rPr sz="2400" spc="-7" baseline="-20833" dirty="0">
                <a:latin typeface="Calibri"/>
                <a:cs typeface="Calibri"/>
              </a:rPr>
              <a:t>3</a:t>
            </a:r>
            <a:r>
              <a:rPr sz="2400" spc="-5" dirty="0">
                <a:latin typeface="Calibri"/>
                <a:cs typeface="Calibri"/>
              </a:rPr>
              <a:t>PO</a:t>
            </a:r>
            <a:r>
              <a:rPr sz="2400" spc="-7" baseline="-20833" dirty="0">
                <a:latin typeface="Calibri"/>
                <a:cs typeface="Calibri"/>
              </a:rPr>
              <a:t>4</a:t>
            </a:r>
            <a:r>
              <a:rPr sz="2400" spc="262" baseline="-20833" dirty="0">
                <a:latin typeface="Calibri"/>
                <a:cs typeface="Calibri"/>
              </a:rPr>
              <a:t> </a:t>
            </a:r>
            <a:r>
              <a:rPr sz="2400" spc="-5" dirty="0">
                <a:latin typeface="Calibri"/>
                <a:cs typeface="Calibri"/>
              </a:rPr>
              <a:t>(ур-е 3).</a:t>
            </a:r>
            <a:endParaRPr sz="2400">
              <a:latin typeface="Calibri"/>
              <a:cs typeface="Calibri"/>
            </a:endParaRPr>
          </a:p>
          <a:p>
            <a:pPr marL="407034" indent="-314325">
              <a:lnSpc>
                <a:spcPct val="100000"/>
              </a:lnSpc>
              <a:buAutoNum type="arabicParenR"/>
              <a:tabLst>
                <a:tab pos="407670" algn="l"/>
              </a:tabLst>
            </a:pPr>
            <a:r>
              <a:rPr sz="2400" spc="-5" dirty="0">
                <a:latin typeface="Calibri"/>
                <a:cs typeface="Calibri"/>
              </a:rPr>
              <a:t>H</a:t>
            </a:r>
            <a:r>
              <a:rPr sz="2400" spc="-7" baseline="-20833" dirty="0">
                <a:latin typeface="Calibri"/>
                <a:cs typeface="Calibri"/>
              </a:rPr>
              <a:t>3</a:t>
            </a:r>
            <a:r>
              <a:rPr sz="2400" spc="-5" dirty="0">
                <a:latin typeface="Calibri"/>
                <a:cs typeface="Calibri"/>
              </a:rPr>
              <a:t>PO</a:t>
            </a:r>
            <a:r>
              <a:rPr sz="2400" spc="-7" baseline="-20833" dirty="0">
                <a:latin typeface="Calibri"/>
                <a:cs typeface="Calibri"/>
              </a:rPr>
              <a:t>4</a:t>
            </a:r>
            <a:r>
              <a:rPr sz="2400" spc="284" baseline="-20833" dirty="0">
                <a:latin typeface="Calibri"/>
                <a:cs typeface="Calibri"/>
              </a:rPr>
              <a:t> </a:t>
            </a:r>
            <a:r>
              <a:rPr sz="2400" spc="-5" dirty="0">
                <a:latin typeface="Calibri"/>
                <a:cs typeface="Calibri"/>
              </a:rPr>
              <a:t>связана</a:t>
            </a:r>
            <a:r>
              <a:rPr sz="2400" spc="-30" dirty="0">
                <a:latin typeface="Calibri"/>
                <a:cs typeface="Calibri"/>
              </a:rPr>
              <a:t> </a:t>
            </a:r>
            <a:r>
              <a:rPr sz="2400" dirty="0">
                <a:latin typeface="Calibri"/>
                <a:cs typeface="Calibri"/>
              </a:rPr>
              <a:t>с</a:t>
            </a:r>
            <a:r>
              <a:rPr sz="2400" spc="-5" dirty="0">
                <a:latin typeface="Calibri"/>
                <a:cs typeface="Calibri"/>
              </a:rPr>
              <a:t> </a:t>
            </a:r>
            <a:r>
              <a:rPr sz="2400" spc="-10" dirty="0">
                <a:latin typeface="Calibri"/>
                <a:cs typeface="Calibri"/>
              </a:rPr>
              <a:t>P</a:t>
            </a:r>
            <a:r>
              <a:rPr sz="2400" spc="-15" baseline="-20833" dirty="0">
                <a:latin typeface="Calibri"/>
                <a:cs typeface="Calibri"/>
              </a:rPr>
              <a:t>2</a:t>
            </a:r>
            <a:r>
              <a:rPr sz="2400" spc="-10" dirty="0">
                <a:latin typeface="Calibri"/>
                <a:cs typeface="Calibri"/>
              </a:rPr>
              <a:t>O</a:t>
            </a:r>
            <a:r>
              <a:rPr sz="2400" spc="-15" baseline="-20833" dirty="0">
                <a:latin typeface="Calibri"/>
                <a:cs typeface="Calibri"/>
              </a:rPr>
              <a:t>5</a:t>
            </a:r>
            <a:r>
              <a:rPr sz="2400" spc="270" baseline="-20833" dirty="0">
                <a:latin typeface="Calibri"/>
                <a:cs typeface="Calibri"/>
              </a:rPr>
              <a:t> </a:t>
            </a:r>
            <a:r>
              <a:rPr sz="2400" spc="-5" dirty="0">
                <a:latin typeface="Calibri"/>
                <a:cs typeface="Calibri"/>
              </a:rPr>
              <a:t>(ур-е </a:t>
            </a:r>
            <a:r>
              <a:rPr sz="2400" dirty="0">
                <a:latin typeface="Calibri"/>
                <a:cs typeface="Calibri"/>
              </a:rPr>
              <a:t>2а).</a:t>
            </a:r>
            <a:endParaRPr sz="2400">
              <a:latin typeface="Calibri"/>
              <a:cs typeface="Calibri"/>
            </a:endParaRPr>
          </a:p>
          <a:p>
            <a:pPr marL="176530">
              <a:lnSpc>
                <a:spcPct val="100000"/>
              </a:lnSpc>
              <a:spcBef>
                <a:spcPts val="1340"/>
              </a:spcBef>
            </a:pPr>
            <a:r>
              <a:rPr sz="2400" b="1" spc="-5" dirty="0">
                <a:latin typeface="Calibri"/>
                <a:cs typeface="Calibri"/>
              </a:rPr>
              <a:t>Г)</a:t>
            </a:r>
            <a:r>
              <a:rPr sz="2400" b="1" spc="-15" dirty="0">
                <a:latin typeface="Calibri"/>
                <a:cs typeface="Calibri"/>
              </a:rPr>
              <a:t> </a:t>
            </a:r>
            <a:r>
              <a:rPr sz="2400" b="1" dirty="0">
                <a:latin typeface="Calibri"/>
                <a:cs typeface="Calibri"/>
              </a:rPr>
              <a:t>План</a:t>
            </a:r>
            <a:r>
              <a:rPr sz="2400" b="1" spc="-10" dirty="0">
                <a:latin typeface="Calibri"/>
                <a:cs typeface="Calibri"/>
              </a:rPr>
              <a:t> </a:t>
            </a:r>
            <a:r>
              <a:rPr sz="2400" b="1" spc="-5" dirty="0">
                <a:latin typeface="Calibri"/>
                <a:cs typeface="Calibri"/>
              </a:rPr>
              <a:t>решения</a:t>
            </a:r>
            <a:r>
              <a:rPr sz="2400" b="1" dirty="0">
                <a:latin typeface="Calibri"/>
                <a:cs typeface="Calibri"/>
              </a:rPr>
              <a:t> </a:t>
            </a:r>
            <a:r>
              <a:rPr sz="2400" b="1" spc="-5" dirty="0">
                <a:latin typeface="Calibri"/>
                <a:cs typeface="Calibri"/>
              </a:rPr>
              <a:t>задачи</a:t>
            </a:r>
            <a:endParaRPr sz="2400">
              <a:latin typeface="Calibri"/>
              <a:cs typeface="Calibri"/>
            </a:endParaRPr>
          </a:p>
        </p:txBody>
      </p:sp>
      <p:sp>
        <p:nvSpPr>
          <p:cNvPr id="5" name="object 5"/>
          <p:cNvSpPr txBox="1"/>
          <p:nvPr/>
        </p:nvSpPr>
        <p:spPr>
          <a:xfrm>
            <a:off x="843381" y="4107942"/>
            <a:ext cx="10112375" cy="1489075"/>
          </a:xfrm>
          <a:prstGeom prst="rect">
            <a:avLst/>
          </a:prstGeom>
        </p:spPr>
        <p:txBody>
          <a:bodyPr vert="horz" wrap="square" lIns="0" tIns="12700" rIns="0" bIns="0" rtlCol="0">
            <a:spAutoFit/>
          </a:bodyPr>
          <a:lstStyle/>
          <a:p>
            <a:pPr marL="351790" indent="-314325">
              <a:lnSpc>
                <a:spcPct val="100000"/>
              </a:lnSpc>
              <a:spcBef>
                <a:spcPts val="100"/>
              </a:spcBef>
              <a:buAutoNum type="arabicParenR"/>
              <a:tabLst>
                <a:tab pos="352425" algn="l"/>
              </a:tabLst>
            </a:pPr>
            <a:r>
              <a:rPr sz="2400" spc="-15" dirty="0">
                <a:latin typeface="Calibri"/>
                <a:cs typeface="Calibri"/>
              </a:rPr>
              <a:t>Установить</a:t>
            </a:r>
            <a:r>
              <a:rPr sz="2400" spc="-10" dirty="0">
                <a:latin typeface="Calibri"/>
                <a:cs typeface="Calibri"/>
              </a:rPr>
              <a:t> количественный</a:t>
            </a:r>
            <a:r>
              <a:rPr sz="2400" spc="-5" dirty="0">
                <a:latin typeface="Calibri"/>
                <a:cs typeface="Calibri"/>
              </a:rPr>
              <a:t> </a:t>
            </a:r>
            <a:r>
              <a:rPr sz="2400" dirty="0">
                <a:latin typeface="Calibri"/>
                <a:cs typeface="Calibri"/>
              </a:rPr>
              <a:t>состав</a:t>
            </a:r>
            <a:r>
              <a:rPr sz="2400" spc="-30" dirty="0">
                <a:latin typeface="Calibri"/>
                <a:cs typeface="Calibri"/>
              </a:rPr>
              <a:t> </a:t>
            </a:r>
            <a:r>
              <a:rPr sz="2400" dirty="0">
                <a:latin typeface="Calibri"/>
                <a:cs typeface="Calibri"/>
              </a:rPr>
              <a:t>смеси</a:t>
            </a:r>
            <a:r>
              <a:rPr sz="2400" spc="-5" dirty="0">
                <a:latin typeface="Calibri"/>
                <a:cs typeface="Calibri"/>
              </a:rPr>
              <a:t> Na</a:t>
            </a:r>
            <a:r>
              <a:rPr sz="2400" spc="-7" baseline="-20833" dirty="0">
                <a:latin typeface="Calibri"/>
                <a:cs typeface="Calibri"/>
              </a:rPr>
              <a:t>2</a:t>
            </a:r>
            <a:r>
              <a:rPr sz="2400" spc="-5" dirty="0">
                <a:latin typeface="Calibri"/>
                <a:cs typeface="Calibri"/>
              </a:rPr>
              <a:t>O</a:t>
            </a:r>
            <a:r>
              <a:rPr sz="2400" spc="-10" dirty="0">
                <a:latin typeface="Calibri"/>
                <a:cs typeface="Calibri"/>
              </a:rPr>
              <a:t> </a:t>
            </a:r>
            <a:r>
              <a:rPr sz="2400" dirty="0">
                <a:latin typeface="Calibri"/>
                <a:cs typeface="Calibri"/>
              </a:rPr>
              <a:t>и</a:t>
            </a:r>
            <a:r>
              <a:rPr sz="2400" spc="-10" dirty="0">
                <a:latin typeface="Calibri"/>
                <a:cs typeface="Calibri"/>
              </a:rPr>
              <a:t> P</a:t>
            </a:r>
            <a:r>
              <a:rPr sz="2400" spc="-15" baseline="-20833" dirty="0">
                <a:latin typeface="Calibri"/>
                <a:cs typeface="Calibri"/>
              </a:rPr>
              <a:t>2</a:t>
            </a:r>
            <a:r>
              <a:rPr sz="2400" spc="-10" dirty="0">
                <a:latin typeface="Calibri"/>
                <a:cs typeface="Calibri"/>
              </a:rPr>
              <a:t>O</a:t>
            </a:r>
            <a:r>
              <a:rPr sz="2400" spc="-15" baseline="-20833" dirty="0">
                <a:latin typeface="Calibri"/>
                <a:cs typeface="Calibri"/>
              </a:rPr>
              <a:t>5</a:t>
            </a:r>
            <a:r>
              <a:rPr sz="2400" spc="284" baseline="-20833" dirty="0">
                <a:latin typeface="Calibri"/>
                <a:cs typeface="Calibri"/>
              </a:rPr>
              <a:t> </a:t>
            </a:r>
            <a:r>
              <a:rPr sz="2400" dirty="0">
                <a:latin typeface="Calibri"/>
                <a:cs typeface="Calibri"/>
              </a:rPr>
              <a:t>(задача</a:t>
            </a:r>
            <a:r>
              <a:rPr sz="2400" spc="-40" dirty="0">
                <a:latin typeface="Calibri"/>
                <a:cs typeface="Calibri"/>
              </a:rPr>
              <a:t> </a:t>
            </a:r>
            <a:r>
              <a:rPr sz="2400" dirty="0">
                <a:latin typeface="Calibri"/>
                <a:cs typeface="Calibri"/>
              </a:rPr>
              <a:t>на</a:t>
            </a:r>
            <a:r>
              <a:rPr sz="2400" spc="-5" dirty="0">
                <a:latin typeface="Calibri"/>
                <a:cs typeface="Calibri"/>
              </a:rPr>
              <a:t> «смеси»).</a:t>
            </a:r>
            <a:endParaRPr sz="2400">
              <a:latin typeface="Calibri"/>
              <a:cs typeface="Calibri"/>
            </a:endParaRPr>
          </a:p>
          <a:p>
            <a:pPr marL="351790" indent="-314325">
              <a:lnSpc>
                <a:spcPct val="100000"/>
              </a:lnSpc>
              <a:buAutoNum type="arabicParenR"/>
              <a:tabLst>
                <a:tab pos="352425" algn="l"/>
              </a:tabLst>
            </a:pPr>
            <a:r>
              <a:rPr sz="2400" spc="-5" dirty="0">
                <a:latin typeface="Calibri"/>
                <a:cs typeface="Calibri"/>
              </a:rPr>
              <a:t>Найти</a:t>
            </a:r>
            <a:r>
              <a:rPr sz="2400" spc="-30" dirty="0">
                <a:latin typeface="Calibri"/>
                <a:cs typeface="Calibri"/>
              </a:rPr>
              <a:t> </a:t>
            </a:r>
            <a:r>
              <a:rPr sz="2400" spc="-5" dirty="0">
                <a:latin typeface="Calibri"/>
                <a:cs typeface="Calibri"/>
              </a:rPr>
              <a:t>Na</a:t>
            </a:r>
            <a:r>
              <a:rPr sz="2400" spc="-7" baseline="-20833" dirty="0">
                <a:latin typeface="Calibri"/>
                <a:cs typeface="Calibri"/>
              </a:rPr>
              <a:t>3</a:t>
            </a:r>
            <a:r>
              <a:rPr sz="2400" spc="-5" dirty="0">
                <a:latin typeface="Calibri"/>
                <a:cs typeface="Calibri"/>
              </a:rPr>
              <a:t>PO</a:t>
            </a:r>
            <a:r>
              <a:rPr sz="2400" spc="-7" baseline="-20833" dirty="0">
                <a:latin typeface="Calibri"/>
                <a:cs typeface="Calibri"/>
              </a:rPr>
              <a:t>4</a:t>
            </a:r>
            <a:r>
              <a:rPr sz="2400" spc="232" baseline="-20833" dirty="0">
                <a:latin typeface="Calibri"/>
                <a:cs typeface="Calibri"/>
              </a:rPr>
              <a:t> </a:t>
            </a:r>
            <a:r>
              <a:rPr sz="2400" dirty="0">
                <a:latin typeface="Calibri"/>
                <a:cs typeface="Calibri"/>
              </a:rPr>
              <a:t>по</a:t>
            </a:r>
            <a:r>
              <a:rPr sz="2400" spc="-35" dirty="0">
                <a:latin typeface="Calibri"/>
                <a:cs typeface="Calibri"/>
              </a:rPr>
              <a:t> </a:t>
            </a:r>
            <a:r>
              <a:rPr sz="2400" spc="-5" dirty="0">
                <a:latin typeface="Calibri"/>
                <a:cs typeface="Calibri"/>
              </a:rPr>
              <a:t>(1).</a:t>
            </a:r>
            <a:endParaRPr sz="2400">
              <a:latin typeface="Calibri"/>
              <a:cs typeface="Calibri"/>
            </a:endParaRPr>
          </a:p>
          <a:p>
            <a:pPr marL="351790" indent="-314325">
              <a:lnSpc>
                <a:spcPct val="100000"/>
              </a:lnSpc>
              <a:buAutoNum type="arabicParenR"/>
              <a:tabLst>
                <a:tab pos="352425" algn="l"/>
              </a:tabLst>
            </a:pPr>
            <a:r>
              <a:rPr sz="2400" spc="-5" dirty="0">
                <a:latin typeface="Calibri"/>
                <a:cs typeface="Calibri"/>
              </a:rPr>
              <a:t>Найти</a:t>
            </a:r>
            <a:r>
              <a:rPr sz="2400" spc="-30" dirty="0">
                <a:latin typeface="Calibri"/>
                <a:cs typeface="Calibri"/>
              </a:rPr>
              <a:t> </a:t>
            </a:r>
            <a:r>
              <a:rPr sz="2400" spc="-5" dirty="0">
                <a:latin typeface="Calibri"/>
                <a:cs typeface="Calibri"/>
              </a:rPr>
              <a:t>H</a:t>
            </a:r>
            <a:r>
              <a:rPr sz="2400" spc="-7" baseline="-20833" dirty="0">
                <a:latin typeface="Calibri"/>
                <a:cs typeface="Calibri"/>
              </a:rPr>
              <a:t>3</a:t>
            </a:r>
            <a:r>
              <a:rPr sz="2400" spc="-5" dirty="0">
                <a:latin typeface="Calibri"/>
                <a:cs typeface="Calibri"/>
              </a:rPr>
              <a:t>PO</a:t>
            </a:r>
            <a:r>
              <a:rPr sz="2400" spc="-7" baseline="-20833" dirty="0">
                <a:latin typeface="Calibri"/>
                <a:cs typeface="Calibri"/>
              </a:rPr>
              <a:t>4</a:t>
            </a:r>
            <a:r>
              <a:rPr sz="2400" spc="232" baseline="-20833" dirty="0">
                <a:latin typeface="Calibri"/>
                <a:cs typeface="Calibri"/>
              </a:rPr>
              <a:t> </a:t>
            </a:r>
            <a:r>
              <a:rPr sz="2400" dirty="0">
                <a:latin typeface="Calibri"/>
                <a:cs typeface="Calibri"/>
              </a:rPr>
              <a:t>по</a:t>
            </a:r>
            <a:r>
              <a:rPr sz="2400" spc="-35" dirty="0">
                <a:latin typeface="Calibri"/>
                <a:cs typeface="Calibri"/>
              </a:rPr>
              <a:t> </a:t>
            </a:r>
            <a:r>
              <a:rPr sz="2400" spc="-5" dirty="0">
                <a:latin typeface="Calibri"/>
                <a:cs typeface="Calibri"/>
              </a:rPr>
              <a:t>(2а).</a:t>
            </a:r>
            <a:endParaRPr sz="2400">
              <a:latin typeface="Calibri"/>
              <a:cs typeface="Calibri"/>
            </a:endParaRPr>
          </a:p>
          <a:p>
            <a:pPr marL="38100">
              <a:lnSpc>
                <a:spcPct val="100000"/>
              </a:lnSpc>
            </a:pPr>
            <a:r>
              <a:rPr sz="2400" dirty="0">
                <a:latin typeface="Calibri"/>
                <a:cs typeface="Calibri"/>
              </a:rPr>
              <a:t>3)</a:t>
            </a:r>
            <a:r>
              <a:rPr sz="2400" spc="-20" dirty="0">
                <a:latin typeface="Calibri"/>
                <a:cs typeface="Calibri"/>
              </a:rPr>
              <a:t> </a:t>
            </a:r>
            <a:r>
              <a:rPr sz="2400" spc="-5" dirty="0">
                <a:latin typeface="Calibri"/>
                <a:cs typeface="Calibri"/>
              </a:rPr>
              <a:t>Найти Na</a:t>
            </a:r>
            <a:r>
              <a:rPr sz="2400" spc="-7" baseline="-20833" dirty="0">
                <a:latin typeface="Calibri"/>
                <a:cs typeface="Calibri"/>
              </a:rPr>
              <a:t>3</a:t>
            </a:r>
            <a:r>
              <a:rPr sz="2400" spc="-5" dirty="0">
                <a:latin typeface="Calibri"/>
                <a:cs typeface="Calibri"/>
              </a:rPr>
              <a:t>PO</a:t>
            </a:r>
            <a:r>
              <a:rPr sz="2400" spc="-7" baseline="-20833" dirty="0">
                <a:latin typeface="Calibri"/>
                <a:cs typeface="Calibri"/>
              </a:rPr>
              <a:t>4</a:t>
            </a:r>
            <a:r>
              <a:rPr sz="2400" spc="270" baseline="-20833" dirty="0">
                <a:latin typeface="Calibri"/>
                <a:cs typeface="Calibri"/>
              </a:rPr>
              <a:t> </a:t>
            </a:r>
            <a:r>
              <a:rPr sz="2400" dirty="0">
                <a:latin typeface="Calibri"/>
                <a:cs typeface="Calibri"/>
              </a:rPr>
              <a:t>по</a:t>
            </a:r>
            <a:r>
              <a:rPr sz="2400" spc="-15" dirty="0">
                <a:latin typeface="Calibri"/>
                <a:cs typeface="Calibri"/>
              </a:rPr>
              <a:t> </a:t>
            </a:r>
            <a:r>
              <a:rPr sz="2400" spc="-5" dirty="0">
                <a:latin typeface="Calibri"/>
                <a:cs typeface="Calibri"/>
              </a:rPr>
              <a:t>(3)</a:t>
            </a:r>
            <a:r>
              <a:rPr sz="2400" spc="-20" dirty="0">
                <a:latin typeface="Calibri"/>
                <a:cs typeface="Calibri"/>
              </a:rPr>
              <a:t> </a:t>
            </a:r>
            <a:r>
              <a:rPr sz="2400" dirty="0">
                <a:latin typeface="Calibri"/>
                <a:cs typeface="Calibri"/>
              </a:rPr>
              <a:t>(задача</a:t>
            </a:r>
            <a:r>
              <a:rPr sz="2400" spc="-35" dirty="0">
                <a:latin typeface="Calibri"/>
                <a:cs typeface="Calibri"/>
              </a:rPr>
              <a:t> </a:t>
            </a:r>
            <a:r>
              <a:rPr sz="2400" dirty="0">
                <a:latin typeface="Calibri"/>
                <a:cs typeface="Calibri"/>
              </a:rPr>
              <a:t>на</a:t>
            </a:r>
            <a:r>
              <a:rPr sz="2400" spc="-5" dirty="0">
                <a:latin typeface="Calibri"/>
                <a:cs typeface="Calibri"/>
              </a:rPr>
              <a:t> «тип </a:t>
            </a:r>
            <a:r>
              <a:rPr sz="2400" spc="-15" dirty="0">
                <a:latin typeface="Calibri"/>
                <a:cs typeface="Calibri"/>
              </a:rPr>
              <a:t>соли»).</a:t>
            </a:r>
            <a:endParaRPr sz="2400">
              <a:latin typeface="Calibri"/>
              <a:cs typeface="Calibri"/>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TotalTime>
  <Words>11555</Words>
  <Application>Microsoft Office PowerPoint</Application>
  <PresentationFormat>Произвольный</PresentationFormat>
  <Paragraphs>1155</Paragraphs>
  <Slides>72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72</vt:i4>
      </vt:variant>
    </vt:vector>
  </HeadingPairs>
  <TitlesOfParts>
    <vt:vector size="73" baseType="lpstr">
      <vt:lpstr>Office Theme</vt:lpstr>
      <vt:lpstr>Методика решения задания 34. (По спецификации ЕГЭ 2024)</vt:lpstr>
      <vt:lpstr>Расчётные задачи</vt:lpstr>
      <vt:lpstr>Этапы решения расчётных задач по химии</vt:lpstr>
      <vt:lpstr>Задача 1. Смесь оксида натрия и оксида фосфора (V), в которой соотношение  числа атомов фосфора к числу атомов натрия равно 7 : 18, нагрели и растворили в  горячей воде. В результате получили 312,5 г раствора, в котором массовая доля  атомов водорода равна 7,36%. Определите массу фосфата натрия в полученном  растворе.</vt:lpstr>
      <vt:lpstr>А) Уравнения реакций.</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Пример 2. Через 520 г 16,1%-ного раствора сульфата цинка пропускали  электрический ток до тех пор, пока объём газа, выделившегося на катоде, не стал  равен объёму газа, выделившемуся на аноде. При этом массовая доля сульфата цинка  понизилась до 10,3%. К полученному раствору добавили 212 г 10% раствора  карбоната натрия. Вычислите массовую долю сульфата цинка в полученном растворе.</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Пример 4. Электролиз 5%-ного раствора нитрата бария массой 522 г проводили до  тех пор, пока на аноде не выделилось 8,4 л газа. К образовавшему раствору прилили  насыщенный раствор, полученный при растворении 96,6 г глауберовой соли  (Na2SO4∙10H2O) в воде. В результате массовая доля сульфата натрия уменьшилась в  4,5 раза. Определите растворимость безводного сульфата натрия на 100г воды.</vt:lpstr>
      <vt:lpstr>А) Уравнения реакций</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Пример 7. Смесь оксида лития и нитрида лития с массовой долей  атомов лития 56%, растворили в 365 г 20% соляной кислоты, причём  все вещества полностью прореагировали. Затем к образовавшемуся  раствору добавили 410 г 20% раствора фосфата натрия. Найдите  массовую долю хлорида натрия в конечном растворе.</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ЕГЭ-2022  Вопрос 33. Решение задач. Часть 2.</dc:title>
  <dc:creator>Admin-PC</dc:creator>
  <cp:lastModifiedBy>Калибатова</cp:lastModifiedBy>
  <cp:revision>4</cp:revision>
  <dcterms:created xsi:type="dcterms:W3CDTF">2022-03-15T10:49:17Z</dcterms:created>
  <dcterms:modified xsi:type="dcterms:W3CDTF">2024-01-30T08:02:39Z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2021-12-13T00:00:00Z</vt:filetime>
  </property>
  <property fmtid="{D5CDD505-2E9C-101B-9397-08002B2CF9AE}" pid="3" name="Creator">
    <vt:lpwstr>Microsoft® PowerPoint® 2010</vt:lpwstr>
  </property>
  <property fmtid="{D5CDD505-2E9C-101B-9397-08002B2CF9AE}" pid="4" name="LastSaved">
    <vt:filetime>2022-03-15T00:00:00Z</vt:filetime>
  </property>
</Properties>
</file>