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377" r:id="rId2"/>
    <p:sldId id="378" r:id="rId3"/>
    <p:sldId id="257" r:id="rId4"/>
    <p:sldId id="274" r:id="rId5"/>
    <p:sldId id="342" r:id="rId6"/>
    <p:sldId id="326" r:id="rId7"/>
    <p:sldId id="329" r:id="rId8"/>
    <p:sldId id="381" r:id="rId9"/>
    <p:sldId id="345" r:id="rId10"/>
    <p:sldId id="366" r:id="rId11"/>
    <p:sldId id="331" r:id="rId12"/>
    <p:sldId id="373" r:id="rId13"/>
    <p:sldId id="362" r:id="rId14"/>
    <p:sldId id="351" r:id="rId15"/>
    <p:sldId id="368" r:id="rId16"/>
    <p:sldId id="355" r:id="rId17"/>
    <p:sldId id="374" r:id="rId18"/>
    <p:sldId id="371" r:id="rId19"/>
    <p:sldId id="370" r:id="rId20"/>
    <p:sldId id="376" r:id="rId21"/>
    <p:sldId id="372" r:id="rId22"/>
    <p:sldId id="380" r:id="rId23"/>
    <p:sldId id="379"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34" autoAdjust="0"/>
    <p:restoredTop sz="93508" autoAdjust="0"/>
  </p:normalViewPr>
  <p:slideViewPr>
    <p:cSldViewPr>
      <p:cViewPr>
        <p:scale>
          <a:sx n="100" d="100"/>
          <a:sy n="100" d="100"/>
        </p:scale>
        <p:origin x="-1944" y="-4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208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ACFDBB-8BBA-4935-A4E3-28DC6EBF3B9E}" type="doc">
      <dgm:prSet loTypeId="urn:microsoft.com/office/officeart/2005/8/layout/orgChart1" loCatId="hierarchy" qsTypeId="urn:microsoft.com/office/officeart/2005/8/quickstyle/simple1" qsCatId="simple" csTypeId="urn:microsoft.com/office/officeart/2005/8/colors/accent1_1" csCatId="accent1"/>
      <dgm:spPr/>
    </dgm:pt>
    <dgm:pt modelId="{8249F53E-186C-47D1-922B-DAA5D2AAF63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solidFill>
                <a:srgbClr val="C00000"/>
              </a:solidFill>
              <a:effectLst/>
              <a:latin typeface="Arial" charset="0"/>
            </a:rPr>
            <a:t>Функции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solidFill>
                <a:srgbClr val="C00000"/>
              </a:solidFill>
              <a:effectLst/>
              <a:latin typeface="Arial" charset="0"/>
            </a:rPr>
            <a:t>денег</a:t>
          </a:r>
        </a:p>
      </dgm:t>
    </dgm:pt>
    <dgm:pt modelId="{2B52679C-BD96-477D-943D-7D4DAC5D4F3E}" type="parTrans" cxnId="{50E331D5-19F4-4757-8E9E-78B30E60E9BF}">
      <dgm:prSet/>
      <dgm:spPr/>
      <dgm:t>
        <a:bodyPr/>
        <a:lstStyle/>
        <a:p>
          <a:endParaRPr lang="ru-RU"/>
        </a:p>
      </dgm:t>
    </dgm:pt>
    <dgm:pt modelId="{77A748AA-3FB3-4016-AFAF-BCEF23A0A727}" type="sibTrans" cxnId="{50E331D5-19F4-4757-8E9E-78B30E60E9BF}">
      <dgm:prSet/>
      <dgm:spPr/>
      <dgm:t>
        <a:bodyPr/>
        <a:lstStyle/>
        <a:p>
          <a:endParaRPr lang="ru-RU"/>
        </a:p>
      </dgm:t>
    </dgm:pt>
    <dgm:pt modelId="{D01C25AB-614F-43C9-BDF4-69C384DE54B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Мера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стоимости</a:t>
          </a:r>
          <a:endParaRPr kumimoji="0" lang="ru-RU" b="1" i="0" u="none" strike="noStrike" cap="none" normalizeH="0" baseline="0" dirty="0" smtClean="0">
            <a:ln/>
            <a:effectLst/>
            <a:latin typeface="Arial" charset="0"/>
          </a:endParaRPr>
        </a:p>
      </dgm:t>
    </dgm:pt>
    <dgm:pt modelId="{A89DFD02-B75F-4718-9C62-A883BC018FE4}" type="parTrans" cxnId="{E9935EE6-70AF-4C40-8BEB-273F3F2754EC}">
      <dgm:prSet/>
      <dgm:spPr/>
      <dgm:t>
        <a:bodyPr/>
        <a:lstStyle/>
        <a:p>
          <a:endParaRPr lang="ru-RU"/>
        </a:p>
      </dgm:t>
    </dgm:pt>
    <dgm:pt modelId="{126596AE-47EB-4DCA-80B9-39B23A982B11}" type="sibTrans" cxnId="{E9935EE6-70AF-4C40-8BEB-273F3F2754EC}">
      <dgm:prSet/>
      <dgm:spPr/>
      <dgm:t>
        <a:bodyPr/>
        <a:lstStyle/>
        <a:p>
          <a:endParaRPr lang="ru-RU"/>
        </a:p>
      </dgm:t>
    </dgm:pt>
    <dgm:pt modelId="{2E720F9B-6C22-48A4-8647-75F7751AED1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Средство</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обращения</a:t>
          </a:r>
          <a:endParaRPr kumimoji="0" lang="ru-RU" b="1" i="0" u="none" strike="noStrike" cap="none" normalizeH="0" baseline="0" dirty="0" smtClean="0">
            <a:ln/>
            <a:effectLst/>
            <a:latin typeface="Arial" charset="0"/>
          </a:endParaRPr>
        </a:p>
      </dgm:t>
    </dgm:pt>
    <dgm:pt modelId="{EA9422C9-A9C3-403D-AE08-20F1DB6B239B}" type="parTrans" cxnId="{C77AEE5D-9449-4F8D-97AE-18388F8803A6}">
      <dgm:prSet/>
      <dgm:spPr/>
      <dgm:t>
        <a:bodyPr/>
        <a:lstStyle/>
        <a:p>
          <a:endParaRPr lang="ru-RU"/>
        </a:p>
      </dgm:t>
    </dgm:pt>
    <dgm:pt modelId="{1697DD79-9B3B-42E9-8645-A638AC744AF1}" type="sibTrans" cxnId="{C77AEE5D-9449-4F8D-97AE-18388F8803A6}">
      <dgm:prSet/>
      <dgm:spPr/>
      <dgm:t>
        <a:bodyPr/>
        <a:lstStyle/>
        <a:p>
          <a:endParaRPr lang="ru-RU"/>
        </a:p>
      </dgm:t>
    </dgm:pt>
    <dgm:pt modelId="{5B230B7F-B097-48EC-8E6A-3235E524B3F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Средство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накопления</a:t>
          </a:r>
          <a:endParaRPr kumimoji="0" lang="ru-RU" b="1" i="0" u="none" strike="noStrike" cap="none" normalizeH="0" baseline="0" dirty="0" smtClean="0">
            <a:ln/>
            <a:effectLst/>
            <a:latin typeface="Arial" charset="0"/>
          </a:endParaRPr>
        </a:p>
      </dgm:t>
    </dgm:pt>
    <dgm:pt modelId="{99A73442-D130-4C84-A566-91FC800FC0A4}" type="parTrans" cxnId="{C7804DD0-8C7E-4009-A1FB-16F53B456CF0}">
      <dgm:prSet/>
      <dgm:spPr/>
      <dgm:t>
        <a:bodyPr/>
        <a:lstStyle/>
        <a:p>
          <a:endParaRPr lang="ru-RU"/>
        </a:p>
      </dgm:t>
    </dgm:pt>
    <dgm:pt modelId="{E483B750-909C-4757-85B9-B58FCDCF2D65}" type="sibTrans" cxnId="{C7804DD0-8C7E-4009-A1FB-16F53B456CF0}">
      <dgm:prSet/>
      <dgm:spPr/>
      <dgm:t>
        <a:bodyPr/>
        <a:lstStyle/>
        <a:p>
          <a:endParaRPr lang="ru-RU"/>
        </a:p>
      </dgm:t>
    </dgm:pt>
    <dgm:pt modelId="{0CEC0DB8-603F-4F2B-8AC8-8A566221D4D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Средство</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smtClean="0">
              <a:ln/>
              <a:effectLst/>
              <a:latin typeface="Arial" charset="0"/>
            </a:rPr>
            <a:t>платежа</a:t>
          </a:r>
          <a:endParaRPr kumimoji="0" lang="ru-RU" b="1" i="0" u="none" strike="noStrike" cap="none" normalizeH="0" baseline="0" dirty="0" smtClean="0">
            <a:ln/>
            <a:effectLst/>
            <a:latin typeface="Arial" charset="0"/>
          </a:endParaRPr>
        </a:p>
      </dgm:t>
    </dgm:pt>
    <dgm:pt modelId="{0F9C103F-D964-45D6-842F-B9E96A60CE00}" type="parTrans" cxnId="{CCA0472A-3E4E-42C4-966B-A6B30A6EBB98}">
      <dgm:prSet/>
      <dgm:spPr/>
      <dgm:t>
        <a:bodyPr/>
        <a:lstStyle/>
        <a:p>
          <a:endParaRPr lang="ru-RU"/>
        </a:p>
      </dgm:t>
    </dgm:pt>
    <dgm:pt modelId="{DCFAEF8F-FD75-48BE-8F3F-05B9D6CE039F}" type="sibTrans" cxnId="{CCA0472A-3E4E-42C4-966B-A6B30A6EBB98}">
      <dgm:prSet/>
      <dgm:spPr/>
      <dgm:t>
        <a:bodyPr/>
        <a:lstStyle/>
        <a:p>
          <a:endParaRPr lang="ru-RU"/>
        </a:p>
      </dgm:t>
    </dgm:pt>
    <dgm:pt modelId="{8890910F-7FE5-4406-A846-DE92C1D306C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sng" strike="noStrike" cap="none" normalizeH="0" baseline="0" smtClean="0">
              <a:ln/>
              <a:effectLst/>
              <a:latin typeface="Arial" charset="0"/>
            </a:rPr>
            <a:t>Мировые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sng" strike="noStrike" cap="none" normalizeH="0" baseline="0" smtClean="0">
              <a:ln/>
              <a:effectLst/>
              <a:latin typeface="Arial" charset="0"/>
            </a:rPr>
            <a:t>деньги</a:t>
          </a:r>
          <a:endParaRPr kumimoji="0" lang="ru-RU" b="1" i="0" u="sng" strike="noStrike" cap="none" normalizeH="0" baseline="0" dirty="0" smtClean="0">
            <a:ln/>
            <a:effectLst/>
            <a:latin typeface="Arial" charset="0"/>
          </a:endParaRPr>
        </a:p>
      </dgm:t>
    </dgm:pt>
    <dgm:pt modelId="{864BE8B2-C2ED-48E9-B3E4-07392681DBE1}" type="parTrans" cxnId="{A04164D1-91F2-4AE9-A1F9-89F8D634F522}">
      <dgm:prSet/>
      <dgm:spPr/>
      <dgm:t>
        <a:bodyPr/>
        <a:lstStyle/>
        <a:p>
          <a:endParaRPr lang="ru-RU"/>
        </a:p>
      </dgm:t>
    </dgm:pt>
    <dgm:pt modelId="{E46A0024-7A5B-4803-93F0-5A8A2ABDA734}" type="sibTrans" cxnId="{A04164D1-91F2-4AE9-A1F9-89F8D634F522}">
      <dgm:prSet/>
      <dgm:spPr/>
      <dgm:t>
        <a:bodyPr/>
        <a:lstStyle/>
        <a:p>
          <a:endParaRPr lang="ru-RU"/>
        </a:p>
      </dgm:t>
    </dgm:pt>
    <dgm:pt modelId="{C363560B-5BEA-48C5-A1D5-BA52126E8A7B}" type="pres">
      <dgm:prSet presAssocID="{DDACFDBB-8BBA-4935-A4E3-28DC6EBF3B9E}" presName="hierChild1" presStyleCnt="0">
        <dgm:presLayoutVars>
          <dgm:orgChart val="1"/>
          <dgm:chPref val="1"/>
          <dgm:dir/>
          <dgm:animOne val="branch"/>
          <dgm:animLvl val="lvl"/>
          <dgm:resizeHandles/>
        </dgm:presLayoutVars>
      </dgm:prSet>
      <dgm:spPr/>
    </dgm:pt>
    <dgm:pt modelId="{E0D64654-BF23-483D-A91D-D4088F676EDB}" type="pres">
      <dgm:prSet presAssocID="{8249F53E-186C-47D1-922B-DAA5D2AAF63C}" presName="hierRoot1" presStyleCnt="0">
        <dgm:presLayoutVars>
          <dgm:hierBranch/>
        </dgm:presLayoutVars>
      </dgm:prSet>
      <dgm:spPr/>
    </dgm:pt>
    <dgm:pt modelId="{E7E83096-2019-4610-AE9A-2F1F45A550DE}" type="pres">
      <dgm:prSet presAssocID="{8249F53E-186C-47D1-922B-DAA5D2AAF63C}" presName="rootComposite1" presStyleCnt="0"/>
      <dgm:spPr/>
    </dgm:pt>
    <dgm:pt modelId="{FDE58A41-E8FC-4CBC-A0A3-C5466A6A62CD}" type="pres">
      <dgm:prSet presAssocID="{8249F53E-186C-47D1-922B-DAA5D2AAF63C}" presName="rootText1" presStyleLbl="node0" presStyleIdx="0" presStyleCnt="1">
        <dgm:presLayoutVars>
          <dgm:chPref val="3"/>
        </dgm:presLayoutVars>
      </dgm:prSet>
      <dgm:spPr/>
      <dgm:t>
        <a:bodyPr/>
        <a:lstStyle/>
        <a:p>
          <a:endParaRPr lang="ru-RU"/>
        </a:p>
      </dgm:t>
    </dgm:pt>
    <dgm:pt modelId="{CB3D0D84-6DDB-4967-A767-3F2858D6F7AB}" type="pres">
      <dgm:prSet presAssocID="{8249F53E-186C-47D1-922B-DAA5D2AAF63C}" presName="rootConnector1" presStyleLbl="node1" presStyleIdx="0" presStyleCnt="0"/>
      <dgm:spPr/>
      <dgm:t>
        <a:bodyPr/>
        <a:lstStyle/>
        <a:p>
          <a:endParaRPr lang="ru-RU"/>
        </a:p>
      </dgm:t>
    </dgm:pt>
    <dgm:pt modelId="{A2B4C395-396E-4D86-9CA9-76E744005560}" type="pres">
      <dgm:prSet presAssocID="{8249F53E-186C-47D1-922B-DAA5D2AAF63C}" presName="hierChild2" presStyleCnt="0"/>
      <dgm:spPr/>
    </dgm:pt>
    <dgm:pt modelId="{099F298A-9B6C-4261-8308-CCE93695FD20}" type="pres">
      <dgm:prSet presAssocID="{A89DFD02-B75F-4718-9C62-A883BC018FE4}" presName="Name35" presStyleLbl="parChTrans1D2" presStyleIdx="0" presStyleCnt="5"/>
      <dgm:spPr/>
      <dgm:t>
        <a:bodyPr/>
        <a:lstStyle/>
        <a:p>
          <a:endParaRPr lang="ru-RU"/>
        </a:p>
      </dgm:t>
    </dgm:pt>
    <dgm:pt modelId="{07B1AD05-511A-4ED6-9C95-3ACBAC814803}" type="pres">
      <dgm:prSet presAssocID="{D01C25AB-614F-43C9-BDF4-69C384DE54BB}" presName="hierRoot2" presStyleCnt="0">
        <dgm:presLayoutVars>
          <dgm:hierBranch/>
        </dgm:presLayoutVars>
      </dgm:prSet>
      <dgm:spPr/>
    </dgm:pt>
    <dgm:pt modelId="{0A27A525-8B80-47D6-89A8-1C2F5F1B7CFC}" type="pres">
      <dgm:prSet presAssocID="{D01C25AB-614F-43C9-BDF4-69C384DE54BB}" presName="rootComposite" presStyleCnt="0"/>
      <dgm:spPr/>
    </dgm:pt>
    <dgm:pt modelId="{6047E219-75DA-4C49-B71D-4439B0838856}" type="pres">
      <dgm:prSet presAssocID="{D01C25AB-614F-43C9-BDF4-69C384DE54BB}" presName="rootText" presStyleLbl="node2" presStyleIdx="0" presStyleCnt="5">
        <dgm:presLayoutVars>
          <dgm:chPref val="3"/>
        </dgm:presLayoutVars>
      </dgm:prSet>
      <dgm:spPr/>
      <dgm:t>
        <a:bodyPr/>
        <a:lstStyle/>
        <a:p>
          <a:endParaRPr lang="ru-RU"/>
        </a:p>
      </dgm:t>
    </dgm:pt>
    <dgm:pt modelId="{6024F8A7-19A5-4C44-9CA8-D188125F1633}" type="pres">
      <dgm:prSet presAssocID="{D01C25AB-614F-43C9-BDF4-69C384DE54BB}" presName="rootConnector" presStyleLbl="node2" presStyleIdx="0" presStyleCnt="5"/>
      <dgm:spPr/>
      <dgm:t>
        <a:bodyPr/>
        <a:lstStyle/>
        <a:p>
          <a:endParaRPr lang="ru-RU"/>
        </a:p>
      </dgm:t>
    </dgm:pt>
    <dgm:pt modelId="{69F63C24-3CCF-4DD2-8859-AF004D1DDA7B}" type="pres">
      <dgm:prSet presAssocID="{D01C25AB-614F-43C9-BDF4-69C384DE54BB}" presName="hierChild4" presStyleCnt="0"/>
      <dgm:spPr/>
    </dgm:pt>
    <dgm:pt modelId="{0F93A6E0-5989-4823-B4BA-074BC45C5121}" type="pres">
      <dgm:prSet presAssocID="{D01C25AB-614F-43C9-BDF4-69C384DE54BB}" presName="hierChild5" presStyleCnt="0"/>
      <dgm:spPr/>
    </dgm:pt>
    <dgm:pt modelId="{DA4E2CE8-0D12-4A83-B2CF-145FCC5E3D51}" type="pres">
      <dgm:prSet presAssocID="{EA9422C9-A9C3-403D-AE08-20F1DB6B239B}" presName="Name35" presStyleLbl="parChTrans1D2" presStyleIdx="1" presStyleCnt="5"/>
      <dgm:spPr/>
      <dgm:t>
        <a:bodyPr/>
        <a:lstStyle/>
        <a:p>
          <a:endParaRPr lang="ru-RU"/>
        </a:p>
      </dgm:t>
    </dgm:pt>
    <dgm:pt modelId="{1F8E3A44-9595-4CA0-A932-FA8F0DD808B0}" type="pres">
      <dgm:prSet presAssocID="{2E720F9B-6C22-48A4-8647-75F7751AED13}" presName="hierRoot2" presStyleCnt="0">
        <dgm:presLayoutVars>
          <dgm:hierBranch/>
        </dgm:presLayoutVars>
      </dgm:prSet>
      <dgm:spPr/>
    </dgm:pt>
    <dgm:pt modelId="{4AD2202B-A0B9-483C-9D77-0E249BB5CD1A}" type="pres">
      <dgm:prSet presAssocID="{2E720F9B-6C22-48A4-8647-75F7751AED13}" presName="rootComposite" presStyleCnt="0"/>
      <dgm:spPr/>
    </dgm:pt>
    <dgm:pt modelId="{ED9F61AA-E890-42DA-AD41-40330FCEE997}" type="pres">
      <dgm:prSet presAssocID="{2E720F9B-6C22-48A4-8647-75F7751AED13}" presName="rootText" presStyleLbl="node2" presStyleIdx="1" presStyleCnt="5">
        <dgm:presLayoutVars>
          <dgm:chPref val="3"/>
        </dgm:presLayoutVars>
      </dgm:prSet>
      <dgm:spPr/>
      <dgm:t>
        <a:bodyPr/>
        <a:lstStyle/>
        <a:p>
          <a:endParaRPr lang="ru-RU"/>
        </a:p>
      </dgm:t>
    </dgm:pt>
    <dgm:pt modelId="{A2A687BE-E0E3-4D02-9BB9-8FCEF36079A8}" type="pres">
      <dgm:prSet presAssocID="{2E720F9B-6C22-48A4-8647-75F7751AED13}" presName="rootConnector" presStyleLbl="node2" presStyleIdx="1" presStyleCnt="5"/>
      <dgm:spPr/>
      <dgm:t>
        <a:bodyPr/>
        <a:lstStyle/>
        <a:p>
          <a:endParaRPr lang="ru-RU"/>
        </a:p>
      </dgm:t>
    </dgm:pt>
    <dgm:pt modelId="{1D84D561-D152-48D7-B749-DEB6DA829C78}" type="pres">
      <dgm:prSet presAssocID="{2E720F9B-6C22-48A4-8647-75F7751AED13}" presName="hierChild4" presStyleCnt="0"/>
      <dgm:spPr/>
    </dgm:pt>
    <dgm:pt modelId="{20B977C8-BD49-42BB-8E20-BEE0C8FF7978}" type="pres">
      <dgm:prSet presAssocID="{2E720F9B-6C22-48A4-8647-75F7751AED13}" presName="hierChild5" presStyleCnt="0"/>
      <dgm:spPr/>
    </dgm:pt>
    <dgm:pt modelId="{A6763946-10B0-47BE-A873-83D746260ADE}" type="pres">
      <dgm:prSet presAssocID="{99A73442-D130-4C84-A566-91FC800FC0A4}" presName="Name35" presStyleLbl="parChTrans1D2" presStyleIdx="2" presStyleCnt="5"/>
      <dgm:spPr/>
      <dgm:t>
        <a:bodyPr/>
        <a:lstStyle/>
        <a:p>
          <a:endParaRPr lang="ru-RU"/>
        </a:p>
      </dgm:t>
    </dgm:pt>
    <dgm:pt modelId="{F6237306-2E9E-4BD9-A55E-7C23FD26B208}" type="pres">
      <dgm:prSet presAssocID="{5B230B7F-B097-48EC-8E6A-3235E524B3F5}" presName="hierRoot2" presStyleCnt="0">
        <dgm:presLayoutVars>
          <dgm:hierBranch/>
        </dgm:presLayoutVars>
      </dgm:prSet>
      <dgm:spPr/>
    </dgm:pt>
    <dgm:pt modelId="{9C678602-F773-4B2B-AC8D-9551382BEABE}" type="pres">
      <dgm:prSet presAssocID="{5B230B7F-B097-48EC-8E6A-3235E524B3F5}" presName="rootComposite" presStyleCnt="0"/>
      <dgm:spPr/>
    </dgm:pt>
    <dgm:pt modelId="{877DBC28-C83E-4497-B67F-9E388FD9678E}" type="pres">
      <dgm:prSet presAssocID="{5B230B7F-B097-48EC-8E6A-3235E524B3F5}" presName="rootText" presStyleLbl="node2" presStyleIdx="2" presStyleCnt="5">
        <dgm:presLayoutVars>
          <dgm:chPref val="3"/>
        </dgm:presLayoutVars>
      </dgm:prSet>
      <dgm:spPr/>
      <dgm:t>
        <a:bodyPr/>
        <a:lstStyle/>
        <a:p>
          <a:endParaRPr lang="ru-RU"/>
        </a:p>
      </dgm:t>
    </dgm:pt>
    <dgm:pt modelId="{35925607-D71D-4C17-AF88-FDDC5F4300D6}" type="pres">
      <dgm:prSet presAssocID="{5B230B7F-B097-48EC-8E6A-3235E524B3F5}" presName="rootConnector" presStyleLbl="node2" presStyleIdx="2" presStyleCnt="5"/>
      <dgm:spPr/>
      <dgm:t>
        <a:bodyPr/>
        <a:lstStyle/>
        <a:p>
          <a:endParaRPr lang="ru-RU"/>
        </a:p>
      </dgm:t>
    </dgm:pt>
    <dgm:pt modelId="{AF230E15-8AF0-4DC7-885F-CE8BF6599E4A}" type="pres">
      <dgm:prSet presAssocID="{5B230B7F-B097-48EC-8E6A-3235E524B3F5}" presName="hierChild4" presStyleCnt="0"/>
      <dgm:spPr/>
    </dgm:pt>
    <dgm:pt modelId="{33030EAA-117A-4444-A73E-9023C964436F}" type="pres">
      <dgm:prSet presAssocID="{5B230B7F-B097-48EC-8E6A-3235E524B3F5}" presName="hierChild5" presStyleCnt="0"/>
      <dgm:spPr/>
    </dgm:pt>
    <dgm:pt modelId="{6220B6E4-E638-4DCE-9475-2A8D37C9B429}" type="pres">
      <dgm:prSet presAssocID="{0F9C103F-D964-45D6-842F-B9E96A60CE00}" presName="Name35" presStyleLbl="parChTrans1D2" presStyleIdx="3" presStyleCnt="5"/>
      <dgm:spPr/>
      <dgm:t>
        <a:bodyPr/>
        <a:lstStyle/>
        <a:p>
          <a:endParaRPr lang="ru-RU"/>
        </a:p>
      </dgm:t>
    </dgm:pt>
    <dgm:pt modelId="{5172F3CA-23AA-442E-A732-E53E326325BC}" type="pres">
      <dgm:prSet presAssocID="{0CEC0DB8-603F-4F2B-8AC8-8A566221D4DE}" presName="hierRoot2" presStyleCnt="0">
        <dgm:presLayoutVars>
          <dgm:hierBranch/>
        </dgm:presLayoutVars>
      </dgm:prSet>
      <dgm:spPr/>
    </dgm:pt>
    <dgm:pt modelId="{ED4417D6-10BA-419A-8F15-B1601FB295D8}" type="pres">
      <dgm:prSet presAssocID="{0CEC0DB8-603F-4F2B-8AC8-8A566221D4DE}" presName="rootComposite" presStyleCnt="0"/>
      <dgm:spPr/>
    </dgm:pt>
    <dgm:pt modelId="{03D79031-3E99-4A3A-B5FC-438C81596BC5}" type="pres">
      <dgm:prSet presAssocID="{0CEC0DB8-603F-4F2B-8AC8-8A566221D4DE}" presName="rootText" presStyleLbl="node2" presStyleIdx="3" presStyleCnt="5">
        <dgm:presLayoutVars>
          <dgm:chPref val="3"/>
        </dgm:presLayoutVars>
      </dgm:prSet>
      <dgm:spPr/>
      <dgm:t>
        <a:bodyPr/>
        <a:lstStyle/>
        <a:p>
          <a:endParaRPr lang="ru-RU"/>
        </a:p>
      </dgm:t>
    </dgm:pt>
    <dgm:pt modelId="{3552AD29-850B-480E-89E8-80D7875D5EF7}" type="pres">
      <dgm:prSet presAssocID="{0CEC0DB8-603F-4F2B-8AC8-8A566221D4DE}" presName="rootConnector" presStyleLbl="node2" presStyleIdx="3" presStyleCnt="5"/>
      <dgm:spPr/>
      <dgm:t>
        <a:bodyPr/>
        <a:lstStyle/>
        <a:p>
          <a:endParaRPr lang="ru-RU"/>
        </a:p>
      </dgm:t>
    </dgm:pt>
    <dgm:pt modelId="{172BDE58-A38A-4DC4-95E5-33A705993D69}" type="pres">
      <dgm:prSet presAssocID="{0CEC0DB8-603F-4F2B-8AC8-8A566221D4DE}" presName="hierChild4" presStyleCnt="0"/>
      <dgm:spPr/>
    </dgm:pt>
    <dgm:pt modelId="{ACB12E98-8945-4B4F-B93F-8A29D4E8AEDE}" type="pres">
      <dgm:prSet presAssocID="{0CEC0DB8-603F-4F2B-8AC8-8A566221D4DE}" presName="hierChild5" presStyleCnt="0"/>
      <dgm:spPr/>
    </dgm:pt>
    <dgm:pt modelId="{49557C16-6B17-4077-B751-F7E10BA8544A}" type="pres">
      <dgm:prSet presAssocID="{864BE8B2-C2ED-48E9-B3E4-07392681DBE1}" presName="Name35" presStyleLbl="parChTrans1D2" presStyleIdx="4" presStyleCnt="5"/>
      <dgm:spPr/>
      <dgm:t>
        <a:bodyPr/>
        <a:lstStyle/>
        <a:p>
          <a:endParaRPr lang="ru-RU"/>
        </a:p>
      </dgm:t>
    </dgm:pt>
    <dgm:pt modelId="{373FECA2-476B-42B9-91C2-A920BC1D8B4E}" type="pres">
      <dgm:prSet presAssocID="{8890910F-7FE5-4406-A846-DE92C1D306C1}" presName="hierRoot2" presStyleCnt="0">
        <dgm:presLayoutVars>
          <dgm:hierBranch/>
        </dgm:presLayoutVars>
      </dgm:prSet>
      <dgm:spPr/>
    </dgm:pt>
    <dgm:pt modelId="{2FFD0474-1814-42A4-81AC-F19CFACB2DE7}" type="pres">
      <dgm:prSet presAssocID="{8890910F-7FE5-4406-A846-DE92C1D306C1}" presName="rootComposite" presStyleCnt="0"/>
      <dgm:spPr/>
    </dgm:pt>
    <dgm:pt modelId="{388A48D2-7D5C-4A57-A553-1B389E420256}" type="pres">
      <dgm:prSet presAssocID="{8890910F-7FE5-4406-A846-DE92C1D306C1}" presName="rootText" presStyleLbl="node2" presStyleIdx="4" presStyleCnt="5">
        <dgm:presLayoutVars>
          <dgm:chPref val="3"/>
        </dgm:presLayoutVars>
      </dgm:prSet>
      <dgm:spPr/>
      <dgm:t>
        <a:bodyPr/>
        <a:lstStyle/>
        <a:p>
          <a:endParaRPr lang="ru-RU"/>
        </a:p>
      </dgm:t>
    </dgm:pt>
    <dgm:pt modelId="{CCFBD6D4-A28F-402C-9BC3-F5F4B8AFD550}" type="pres">
      <dgm:prSet presAssocID="{8890910F-7FE5-4406-A846-DE92C1D306C1}" presName="rootConnector" presStyleLbl="node2" presStyleIdx="4" presStyleCnt="5"/>
      <dgm:spPr/>
      <dgm:t>
        <a:bodyPr/>
        <a:lstStyle/>
        <a:p>
          <a:endParaRPr lang="ru-RU"/>
        </a:p>
      </dgm:t>
    </dgm:pt>
    <dgm:pt modelId="{037A3505-E882-4D64-B3FD-94E0AA6CA321}" type="pres">
      <dgm:prSet presAssocID="{8890910F-7FE5-4406-A846-DE92C1D306C1}" presName="hierChild4" presStyleCnt="0"/>
      <dgm:spPr/>
    </dgm:pt>
    <dgm:pt modelId="{683F362F-E8A4-4220-9030-20234BBC7CBB}" type="pres">
      <dgm:prSet presAssocID="{8890910F-7FE5-4406-A846-DE92C1D306C1}" presName="hierChild5" presStyleCnt="0"/>
      <dgm:spPr/>
    </dgm:pt>
    <dgm:pt modelId="{4DED6149-23DA-405E-B1F1-EC9D143D6A81}" type="pres">
      <dgm:prSet presAssocID="{8249F53E-186C-47D1-922B-DAA5D2AAF63C}" presName="hierChild3" presStyleCnt="0"/>
      <dgm:spPr/>
    </dgm:pt>
  </dgm:ptLst>
  <dgm:cxnLst>
    <dgm:cxn modelId="{C79040E1-9BA4-4AE2-9CAB-74E222DBF803}" type="presOf" srcId="{5B230B7F-B097-48EC-8E6A-3235E524B3F5}" destId="{877DBC28-C83E-4497-B67F-9E388FD9678E}" srcOrd="0" destOrd="0" presId="urn:microsoft.com/office/officeart/2005/8/layout/orgChart1"/>
    <dgm:cxn modelId="{8FA45E48-F070-42B5-B147-0BFB226DCEB2}" type="presOf" srcId="{DDACFDBB-8BBA-4935-A4E3-28DC6EBF3B9E}" destId="{C363560B-5BEA-48C5-A1D5-BA52126E8A7B}" srcOrd="0" destOrd="0" presId="urn:microsoft.com/office/officeart/2005/8/layout/orgChart1"/>
    <dgm:cxn modelId="{F81A5A10-0965-4C10-8893-DF0B58A4C6EE}" type="presOf" srcId="{0F9C103F-D964-45D6-842F-B9E96A60CE00}" destId="{6220B6E4-E638-4DCE-9475-2A8D37C9B429}" srcOrd="0" destOrd="0" presId="urn:microsoft.com/office/officeart/2005/8/layout/orgChart1"/>
    <dgm:cxn modelId="{C7804DD0-8C7E-4009-A1FB-16F53B456CF0}" srcId="{8249F53E-186C-47D1-922B-DAA5D2AAF63C}" destId="{5B230B7F-B097-48EC-8E6A-3235E524B3F5}" srcOrd="2" destOrd="0" parTransId="{99A73442-D130-4C84-A566-91FC800FC0A4}" sibTransId="{E483B750-909C-4757-85B9-B58FCDCF2D65}"/>
    <dgm:cxn modelId="{A7BEE87A-2293-499D-842C-E594E1E63552}" type="presOf" srcId="{2E720F9B-6C22-48A4-8647-75F7751AED13}" destId="{A2A687BE-E0E3-4D02-9BB9-8FCEF36079A8}" srcOrd="1" destOrd="0" presId="urn:microsoft.com/office/officeart/2005/8/layout/orgChart1"/>
    <dgm:cxn modelId="{4A54C5B2-1ACF-43A5-8FC3-32AA0BCB5D0F}" type="presOf" srcId="{0CEC0DB8-603F-4F2B-8AC8-8A566221D4DE}" destId="{03D79031-3E99-4A3A-B5FC-438C81596BC5}" srcOrd="0" destOrd="0" presId="urn:microsoft.com/office/officeart/2005/8/layout/orgChart1"/>
    <dgm:cxn modelId="{502FCBC7-5A9B-4923-9937-BFA27C3A3319}" type="presOf" srcId="{8890910F-7FE5-4406-A846-DE92C1D306C1}" destId="{CCFBD6D4-A28F-402C-9BC3-F5F4B8AFD550}" srcOrd="1" destOrd="0" presId="urn:microsoft.com/office/officeart/2005/8/layout/orgChart1"/>
    <dgm:cxn modelId="{E1226D9C-5EAB-46BE-A609-5D97CE765DCD}" type="presOf" srcId="{8249F53E-186C-47D1-922B-DAA5D2AAF63C}" destId="{CB3D0D84-6DDB-4967-A767-3F2858D6F7AB}" srcOrd="1" destOrd="0" presId="urn:microsoft.com/office/officeart/2005/8/layout/orgChart1"/>
    <dgm:cxn modelId="{E9935EE6-70AF-4C40-8BEB-273F3F2754EC}" srcId="{8249F53E-186C-47D1-922B-DAA5D2AAF63C}" destId="{D01C25AB-614F-43C9-BDF4-69C384DE54BB}" srcOrd="0" destOrd="0" parTransId="{A89DFD02-B75F-4718-9C62-A883BC018FE4}" sibTransId="{126596AE-47EB-4DCA-80B9-39B23A982B11}"/>
    <dgm:cxn modelId="{6D34E23E-E1A0-4A03-904C-AB82E56D8422}" type="presOf" srcId="{99A73442-D130-4C84-A566-91FC800FC0A4}" destId="{A6763946-10B0-47BE-A873-83D746260ADE}" srcOrd="0" destOrd="0" presId="urn:microsoft.com/office/officeart/2005/8/layout/orgChart1"/>
    <dgm:cxn modelId="{C77AEE5D-9449-4F8D-97AE-18388F8803A6}" srcId="{8249F53E-186C-47D1-922B-DAA5D2AAF63C}" destId="{2E720F9B-6C22-48A4-8647-75F7751AED13}" srcOrd="1" destOrd="0" parTransId="{EA9422C9-A9C3-403D-AE08-20F1DB6B239B}" sibTransId="{1697DD79-9B3B-42E9-8645-A638AC744AF1}"/>
    <dgm:cxn modelId="{189241DF-3F2C-4089-91D9-637DAC916C1D}" type="presOf" srcId="{864BE8B2-C2ED-48E9-B3E4-07392681DBE1}" destId="{49557C16-6B17-4077-B751-F7E10BA8544A}" srcOrd="0" destOrd="0" presId="urn:microsoft.com/office/officeart/2005/8/layout/orgChart1"/>
    <dgm:cxn modelId="{50E331D5-19F4-4757-8E9E-78B30E60E9BF}" srcId="{DDACFDBB-8BBA-4935-A4E3-28DC6EBF3B9E}" destId="{8249F53E-186C-47D1-922B-DAA5D2AAF63C}" srcOrd="0" destOrd="0" parTransId="{2B52679C-BD96-477D-943D-7D4DAC5D4F3E}" sibTransId="{77A748AA-3FB3-4016-AFAF-BCEF23A0A727}"/>
    <dgm:cxn modelId="{6151C7E8-5211-4E19-92AD-1AD5EB455843}" type="presOf" srcId="{2E720F9B-6C22-48A4-8647-75F7751AED13}" destId="{ED9F61AA-E890-42DA-AD41-40330FCEE997}" srcOrd="0" destOrd="0" presId="urn:microsoft.com/office/officeart/2005/8/layout/orgChart1"/>
    <dgm:cxn modelId="{A04164D1-91F2-4AE9-A1F9-89F8D634F522}" srcId="{8249F53E-186C-47D1-922B-DAA5D2AAF63C}" destId="{8890910F-7FE5-4406-A846-DE92C1D306C1}" srcOrd="4" destOrd="0" parTransId="{864BE8B2-C2ED-48E9-B3E4-07392681DBE1}" sibTransId="{E46A0024-7A5B-4803-93F0-5A8A2ABDA734}"/>
    <dgm:cxn modelId="{8B569151-A230-4A3B-8AC0-EC18B1DE26C3}" type="presOf" srcId="{0CEC0DB8-603F-4F2B-8AC8-8A566221D4DE}" destId="{3552AD29-850B-480E-89E8-80D7875D5EF7}" srcOrd="1" destOrd="0" presId="urn:microsoft.com/office/officeart/2005/8/layout/orgChart1"/>
    <dgm:cxn modelId="{62C716D7-1436-4438-9D12-ACB36576D6BE}" type="presOf" srcId="{8890910F-7FE5-4406-A846-DE92C1D306C1}" destId="{388A48D2-7D5C-4A57-A553-1B389E420256}" srcOrd="0" destOrd="0" presId="urn:microsoft.com/office/officeart/2005/8/layout/orgChart1"/>
    <dgm:cxn modelId="{169BCB41-6959-4EEB-A8E6-3FA91E35916F}" type="presOf" srcId="{A89DFD02-B75F-4718-9C62-A883BC018FE4}" destId="{099F298A-9B6C-4261-8308-CCE93695FD20}" srcOrd="0" destOrd="0" presId="urn:microsoft.com/office/officeart/2005/8/layout/orgChart1"/>
    <dgm:cxn modelId="{776F2C3C-7DB2-4056-8960-87649BEA3741}" type="presOf" srcId="{D01C25AB-614F-43C9-BDF4-69C384DE54BB}" destId="{6024F8A7-19A5-4C44-9CA8-D188125F1633}" srcOrd="1" destOrd="0" presId="urn:microsoft.com/office/officeart/2005/8/layout/orgChart1"/>
    <dgm:cxn modelId="{EDCD7F54-FF55-4B76-8D16-088CAB1EF13C}" type="presOf" srcId="{D01C25AB-614F-43C9-BDF4-69C384DE54BB}" destId="{6047E219-75DA-4C49-B71D-4439B0838856}" srcOrd="0" destOrd="0" presId="urn:microsoft.com/office/officeart/2005/8/layout/orgChart1"/>
    <dgm:cxn modelId="{FA52C7D2-4524-4571-B940-60122340167C}" type="presOf" srcId="{8249F53E-186C-47D1-922B-DAA5D2AAF63C}" destId="{FDE58A41-E8FC-4CBC-A0A3-C5466A6A62CD}" srcOrd="0" destOrd="0" presId="urn:microsoft.com/office/officeart/2005/8/layout/orgChart1"/>
    <dgm:cxn modelId="{CCA0472A-3E4E-42C4-966B-A6B30A6EBB98}" srcId="{8249F53E-186C-47D1-922B-DAA5D2AAF63C}" destId="{0CEC0DB8-603F-4F2B-8AC8-8A566221D4DE}" srcOrd="3" destOrd="0" parTransId="{0F9C103F-D964-45D6-842F-B9E96A60CE00}" sibTransId="{DCFAEF8F-FD75-48BE-8F3F-05B9D6CE039F}"/>
    <dgm:cxn modelId="{9FDC5EBE-FE80-4CCF-8653-D793CCB00E2D}" type="presOf" srcId="{5B230B7F-B097-48EC-8E6A-3235E524B3F5}" destId="{35925607-D71D-4C17-AF88-FDDC5F4300D6}" srcOrd="1" destOrd="0" presId="urn:microsoft.com/office/officeart/2005/8/layout/orgChart1"/>
    <dgm:cxn modelId="{729938BE-58BC-4BBF-A66A-18E3835A29DF}" type="presOf" srcId="{EA9422C9-A9C3-403D-AE08-20F1DB6B239B}" destId="{DA4E2CE8-0D12-4A83-B2CF-145FCC5E3D51}" srcOrd="0" destOrd="0" presId="urn:microsoft.com/office/officeart/2005/8/layout/orgChart1"/>
    <dgm:cxn modelId="{0333665F-E634-4630-BDA3-4BB67CB1ADE8}" type="presParOf" srcId="{C363560B-5BEA-48C5-A1D5-BA52126E8A7B}" destId="{E0D64654-BF23-483D-A91D-D4088F676EDB}" srcOrd="0" destOrd="0" presId="urn:microsoft.com/office/officeart/2005/8/layout/orgChart1"/>
    <dgm:cxn modelId="{87610DAE-5525-451F-9BC6-B2C500E52145}" type="presParOf" srcId="{E0D64654-BF23-483D-A91D-D4088F676EDB}" destId="{E7E83096-2019-4610-AE9A-2F1F45A550DE}" srcOrd="0" destOrd="0" presId="urn:microsoft.com/office/officeart/2005/8/layout/orgChart1"/>
    <dgm:cxn modelId="{31AC395B-ED8B-43FD-BF90-4E9E746B305D}" type="presParOf" srcId="{E7E83096-2019-4610-AE9A-2F1F45A550DE}" destId="{FDE58A41-E8FC-4CBC-A0A3-C5466A6A62CD}" srcOrd="0" destOrd="0" presId="urn:microsoft.com/office/officeart/2005/8/layout/orgChart1"/>
    <dgm:cxn modelId="{228916D4-4D79-46DE-8247-2E212B3C9314}" type="presParOf" srcId="{E7E83096-2019-4610-AE9A-2F1F45A550DE}" destId="{CB3D0D84-6DDB-4967-A767-3F2858D6F7AB}" srcOrd="1" destOrd="0" presId="urn:microsoft.com/office/officeart/2005/8/layout/orgChart1"/>
    <dgm:cxn modelId="{6C1CCAAF-58C8-4A27-A73B-DA92DF3E3535}" type="presParOf" srcId="{E0D64654-BF23-483D-A91D-D4088F676EDB}" destId="{A2B4C395-396E-4D86-9CA9-76E744005560}" srcOrd="1" destOrd="0" presId="urn:microsoft.com/office/officeart/2005/8/layout/orgChart1"/>
    <dgm:cxn modelId="{F7B5FF06-BC6B-4521-A41C-8B9E9987D980}" type="presParOf" srcId="{A2B4C395-396E-4D86-9CA9-76E744005560}" destId="{099F298A-9B6C-4261-8308-CCE93695FD20}" srcOrd="0" destOrd="0" presId="urn:microsoft.com/office/officeart/2005/8/layout/orgChart1"/>
    <dgm:cxn modelId="{08BC2219-6521-477F-A441-03FDD275AF86}" type="presParOf" srcId="{A2B4C395-396E-4D86-9CA9-76E744005560}" destId="{07B1AD05-511A-4ED6-9C95-3ACBAC814803}" srcOrd="1" destOrd="0" presId="urn:microsoft.com/office/officeart/2005/8/layout/orgChart1"/>
    <dgm:cxn modelId="{5E6E143A-E0F6-4B99-8CEE-5ADC6583F532}" type="presParOf" srcId="{07B1AD05-511A-4ED6-9C95-3ACBAC814803}" destId="{0A27A525-8B80-47D6-89A8-1C2F5F1B7CFC}" srcOrd="0" destOrd="0" presId="urn:microsoft.com/office/officeart/2005/8/layout/orgChart1"/>
    <dgm:cxn modelId="{2422BED6-D6AE-4D88-A701-DCCABEB8B5AB}" type="presParOf" srcId="{0A27A525-8B80-47D6-89A8-1C2F5F1B7CFC}" destId="{6047E219-75DA-4C49-B71D-4439B0838856}" srcOrd="0" destOrd="0" presId="urn:microsoft.com/office/officeart/2005/8/layout/orgChart1"/>
    <dgm:cxn modelId="{3C05D4D6-3573-4E35-89BE-776042527FF4}" type="presParOf" srcId="{0A27A525-8B80-47D6-89A8-1C2F5F1B7CFC}" destId="{6024F8A7-19A5-4C44-9CA8-D188125F1633}" srcOrd="1" destOrd="0" presId="urn:microsoft.com/office/officeart/2005/8/layout/orgChart1"/>
    <dgm:cxn modelId="{BA67B9BA-B61B-444F-A54E-58301102791D}" type="presParOf" srcId="{07B1AD05-511A-4ED6-9C95-3ACBAC814803}" destId="{69F63C24-3CCF-4DD2-8859-AF004D1DDA7B}" srcOrd="1" destOrd="0" presId="urn:microsoft.com/office/officeart/2005/8/layout/orgChart1"/>
    <dgm:cxn modelId="{D6DBF696-C04B-4DFB-9B91-4A4513281C06}" type="presParOf" srcId="{07B1AD05-511A-4ED6-9C95-3ACBAC814803}" destId="{0F93A6E0-5989-4823-B4BA-074BC45C5121}" srcOrd="2" destOrd="0" presId="urn:microsoft.com/office/officeart/2005/8/layout/orgChart1"/>
    <dgm:cxn modelId="{CD06AA29-9C2C-4AF3-B897-91134C05FDA9}" type="presParOf" srcId="{A2B4C395-396E-4D86-9CA9-76E744005560}" destId="{DA4E2CE8-0D12-4A83-B2CF-145FCC5E3D51}" srcOrd="2" destOrd="0" presId="urn:microsoft.com/office/officeart/2005/8/layout/orgChart1"/>
    <dgm:cxn modelId="{25172F34-0506-4ABA-84C7-481477845E7F}" type="presParOf" srcId="{A2B4C395-396E-4D86-9CA9-76E744005560}" destId="{1F8E3A44-9595-4CA0-A932-FA8F0DD808B0}" srcOrd="3" destOrd="0" presId="urn:microsoft.com/office/officeart/2005/8/layout/orgChart1"/>
    <dgm:cxn modelId="{CBE41123-CAE0-47B7-B6D7-F508F3C70D51}" type="presParOf" srcId="{1F8E3A44-9595-4CA0-A932-FA8F0DD808B0}" destId="{4AD2202B-A0B9-483C-9D77-0E249BB5CD1A}" srcOrd="0" destOrd="0" presId="urn:microsoft.com/office/officeart/2005/8/layout/orgChart1"/>
    <dgm:cxn modelId="{D9D30D66-F3AE-499F-94C7-97C88C341327}" type="presParOf" srcId="{4AD2202B-A0B9-483C-9D77-0E249BB5CD1A}" destId="{ED9F61AA-E890-42DA-AD41-40330FCEE997}" srcOrd="0" destOrd="0" presId="urn:microsoft.com/office/officeart/2005/8/layout/orgChart1"/>
    <dgm:cxn modelId="{F8047453-2D17-4821-821E-F7EDC4AD5E91}" type="presParOf" srcId="{4AD2202B-A0B9-483C-9D77-0E249BB5CD1A}" destId="{A2A687BE-E0E3-4D02-9BB9-8FCEF36079A8}" srcOrd="1" destOrd="0" presId="urn:microsoft.com/office/officeart/2005/8/layout/orgChart1"/>
    <dgm:cxn modelId="{69FDC8CB-B614-4EB4-A3DC-551C3CFA12AB}" type="presParOf" srcId="{1F8E3A44-9595-4CA0-A932-FA8F0DD808B0}" destId="{1D84D561-D152-48D7-B749-DEB6DA829C78}" srcOrd="1" destOrd="0" presId="urn:microsoft.com/office/officeart/2005/8/layout/orgChart1"/>
    <dgm:cxn modelId="{B337037F-567C-4B84-B932-C6A99D5C638D}" type="presParOf" srcId="{1F8E3A44-9595-4CA0-A932-FA8F0DD808B0}" destId="{20B977C8-BD49-42BB-8E20-BEE0C8FF7978}" srcOrd="2" destOrd="0" presId="urn:microsoft.com/office/officeart/2005/8/layout/orgChart1"/>
    <dgm:cxn modelId="{F678CF63-5492-460D-9635-9C077DC1FCFE}" type="presParOf" srcId="{A2B4C395-396E-4D86-9CA9-76E744005560}" destId="{A6763946-10B0-47BE-A873-83D746260ADE}" srcOrd="4" destOrd="0" presId="urn:microsoft.com/office/officeart/2005/8/layout/orgChart1"/>
    <dgm:cxn modelId="{AC96155E-6E49-4B4F-A89B-74DA8B7B042D}" type="presParOf" srcId="{A2B4C395-396E-4D86-9CA9-76E744005560}" destId="{F6237306-2E9E-4BD9-A55E-7C23FD26B208}" srcOrd="5" destOrd="0" presId="urn:microsoft.com/office/officeart/2005/8/layout/orgChart1"/>
    <dgm:cxn modelId="{79962A90-295C-4B39-BE19-E730C9F2ADC0}" type="presParOf" srcId="{F6237306-2E9E-4BD9-A55E-7C23FD26B208}" destId="{9C678602-F773-4B2B-AC8D-9551382BEABE}" srcOrd="0" destOrd="0" presId="urn:microsoft.com/office/officeart/2005/8/layout/orgChart1"/>
    <dgm:cxn modelId="{2A6BC7DC-3FB7-48F3-9327-2B0047238238}" type="presParOf" srcId="{9C678602-F773-4B2B-AC8D-9551382BEABE}" destId="{877DBC28-C83E-4497-B67F-9E388FD9678E}" srcOrd="0" destOrd="0" presId="urn:microsoft.com/office/officeart/2005/8/layout/orgChart1"/>
    <dgm:cxn modelId="{E6EB8E13-52BF-40D9-BEA6-D05BFB835961}" type="presParOf" srcId="{9C678602-F773-4B2B-AC8D-9551382BEABE}" destId="{35925607-D71D-4C17-AF88-FDDC5F4300D6}" srcOrd="1" destOrd="0" presId="urn:microsoft.com/office/officeart/2005/8/layout/orgChart1"/>
    <dgm:cxn modelId="{C7FD53BE-CBEE-41E3-AD59-84FDAB413A9D}" type="presParOf" srcId="{F6237306-2E9E-4BD9-A55E-7C23FD26B208}" destId="{AF230E15-8AF0-4DC7-885F-CE8BF6599E4A}" srcOrd="1" destOrd="0" presId="urn:microsoft.com/office/officeart/2005/8/layout/orgChart1"/>
    <dgm:cxn modelId="{D51FD7A9-94A9-4CA5-B485-7E3E618FB52A}" type="presParOf" srcId="{F6237306-2E9E-4BD9-A55E-7C23FD26B208}" destId="{33030EAA-117A-4444-A73E-9023C964436F}" srcOrd="2" destOrd="0" presId="urn:microsoft.com/office/officeart/2005/8/layout/orgChart1"/>
    <dgm:cxn modelId="{27EFD71A-4998-40D6-ADB9-639823FD7D65}" type="presParOf" srcId="{A2B4C395-396E-4D86-9CA9-76E744005560}" destId="{6220B6E4-E638-4DCE-9475-2A8D37C9B429}" srcOrd="6" destOrd="0" presId="urn:microsoft.com/office/officeart/2005/8/layout/orgChart1"/>
    <dgm:cxn modelId="{ECC9525F-3F12-471E-BDE4-C5FAFC451CAD}" type="presParOf" srcId="{A2B4C395-396E-4D86-9CA9-76E744005560}" destId="{5172F3CA-23AA-442E-A732-E53E326325BC}" srcOrd="7" destOrd="0" presId="urn:microsoft.com/office/officeart/2005/8/layout/orgChart1"/>
    <dgm:cxn modelId="{05A0CEE4-3A1F-414F-8B8E-3A9ED843BAC7}" type="presParOf" srcId="{5172F3CA-23AA-442E-A732-E53E326325BC}" destId="{ED4417D6-10BA-419A-8F15-B1601FB295D8}" srcOrd="0" destOrd="0" presId="urn:microsoft.com/office/officeart/2005/8/layout/orgChart1"/>
    <dgm:cxn modelId="{24FD8E46-C907-4FB6-B0EE-D94875FCE1C0}" type="presParOf" srcId="{ED4417D6-10BA-419A-8F15-B1601FB295D8}" destId="{03D79031-3E99-4A3A-B5FC-438C81596BC5}" srcOrd="0" destOrd="0" presId="urn:microsoft.com/office/officeart/2005/8/layout/orgChart1"/>
    <dgm:cxn modelId="{606E0446-DC4B-4A28-808D-2AA8953EA612}" type="presParOf" srcId="{ED4417D6-10BA-419A-8F15-B1601FB295D8}" destId="{3552AD29-850B-480E-89E8-80D7875D5EF7}" srcOrd="1" destOrd="0" presId="urn:microsoft.com/office/officeart/2005/8/layout/orgChart1"/>
    <dgm:cxn modelId="{90A0779D-D0BE-4F28-BCF0-5EBEE2738DD0}" type="presParOf" srcId="{5172F3CA-23AA-442E-A732-E53E326325BC}" destId="{172BDE58-A38A-4DC4-95E5-33A705993D69}" srcOrd="1" destOrd="0" presId="urn:microsoft.com/office/officeart/2005/8/layout/orgChart1"/>
    <dgm:cxn modelId="{041F1959-1FFE-4245-8970-E28B0787B683}" type="presParOf" srcId="{5172F3CA-23AA-442E-A732-E53E326325BC}" destId="{ACB12E98-8945-4B4F-B93F-8A29D4E8AEDE}" srcOrd="2" destOrd="0" presId="urn:microsoft.com/office/officeart/2005/8/layout/orgChart1"/>
    <dgm:cxn modelId="{4EBA13FB-00DA-4201-B27D-6515ED2B1794}" type="presParOf" srcId="{A2B4C395-396E-4D86-9CA9-76E744005560}" destId="{49557C16-6B17-4077-B751-F7E10BA8544A}" srcOrd="8" destOrd="0" presId="urn:microsoft.com/office/officeart/2005/8/layout/orgChart1"/>
    <dgm:cxn modelId="{7E237396-19EB-41D2-971C-DE4F6650B731}" type="presParOf" srcId="{A2B4C395-396E-4D86-9CA9-76E744005560}" destId="{373FECA2-476B-42B9-91C2-A920BC1D8B4E}" srcOrd="9" destOrd="0" presId="urn:microsoft.com/office/officeart/2005/8/layout/orgChart1"/>
    <dgm:cxn modelId="{F9C71119-2C1C-4110-8BE8-F82881C043BD}" type="presParOf" srcId="{373FECA2-476B-42B9-91C2-A920BC1D8B4E}" destId="{2FFD0474-1814-42A4-81AC-F19CFACB2DE7}" srcOrd="0" destOrd="0" presId="urn:microsoft.com/office/officeart/2005/8/layout/orgChart1"/>
    <dgm:cxn modelId="{9E2B4747-D92B-4973-B0E6-7CC8A1EC5A72}" type="presParOf" srcId="{2FFD0474-1814-42A4-81AC-F19CFACB2DE7}" destId="{388A48D2-7D5C-4A57-A553-1B389E420256}" srcOrd="0" destOrd="0" presId="urn:microsoft.com/office/officeart/2005/8/layout/orgChart1"/>
    <dgm:cxn modelId="{25235450-E3F6-4101-97F1-8B23624D822B}" type="presParOf" srcId="{2FFD0474-1814-42A4-81AC-F19CFACB2DE7}" destId="{CCFBD6D4-A28F-402C-9BC3-F5F4B8AFD550}" srcOrd="1" destOrd="0" presId="urn:microsoft.com/office/officeart/2005/8/layout/orgChart1"/>
    <dgm:cxn modelId="{4DCF5C00-316C-43AD-9338-C447774A1AE2}" type="presParOf" srcId="{373FECA2-476B-42B9-91C2-A920BC1D8B4E}" destId="{037A3505-E882-4D64-B3FD-94E0AA6CA321}" srcOrd="1" destOrd="0" presId="urn:microsoft.com/office/officeart/2005/8/layout/orgChart1"/>
    <dgm:cxn modelId="{13BF33B7-9E8F-4693-A04E-1B92B9946BFF}" type="presParOf" srcId="{373FECA2-476B-42B9-91C2-A920BC1D8B4E}" destId="{683F362F-E8A4-4220-9030-20234BBC7CBB}" srcOrd="2" destOrd="0" presId="urn:microsoft.com/office/officeart/2005/8/layout/orgChart1"/>
    <dgm:cxn modelId="{CC684959-8F22-4C71-A01B-151D85F53F51}" type="presParOf" srcId="{E0D64654-BF23-483D-A91D-D4088F676EDB}" destId="{4DED6149-23DA-405E-B1F1-EC9D143D6A8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E92449-9009-44ED-BA17-9D0F7E193691}"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ru-RU"/>
        </a:p>
      </dgm:t>
    </dgm:pt>
    <dgm:pt modelId="{5784229D-3EB8-4644-B7E2-2F8F3B20988D}">
      <dgm:prSet phldrT="[Текст]" custT="1"/>
      <dgm:spPr/>
      <dgm:t>
        <a:bodyPr/>
        <a:lstStyle/>
        <a:p>
          <a:r>
            <a:rPr lang="ru-RU" sz="2000" b="1" dirty="0" smtClean="0">
              <a:solidFill>
                <a:srgbClr val="C00000"/>
              </a:solidFill>
              <a:latin typeface="Arial" pitchFamily="34" charset="0"/>
              <a:cs typeface="Arial" pitchFamily="34" charset="0"/>
            </a:rPr>
            <a:t>Основные источники инфляции</a:t>
          </a:r>
          <a:endParaRPr lang="ru-RU" sz="2000" b="1" dirty="0">
            <a:solidFill>
              <a:srgbClr val="C00000"/>
            </a:solidFill>
            <a:latin typeface="Arial" pitchFamily="34" charset="0"/>
            <a:cs typeface="Arial" pitchFamily="34" charset="0"/>
          </a:endParaRPr>
        </a:p>
      </dgm:t>
    </dgm:pt>
    <dgm:pt modelId="{4FA9859C-EA15-4D24-B318-159B7D046B40}" type="parTrans" cxnId="{603D2C67-1B24-4C40-B6C0-722963F4883A}">
      <dgm:prSet/>
      <dgm:spPr/>
      <dgm:t>
        <a:bodyPr/>
        <a:lstStyle/>
        <a:p>
          <a:endParaRPr lang="ru-RU" sz="2000" b="1">
            <a:latin typeface="Arial" pitchFamily="34" charset="0"/>
            <a:cs typeface="Arial" pitchFamily="34" charset="0"/>
          </a:endParaRPr>
        </a:p>
      </dgm:t>
    </dgm:pt>
    <dgm:pt modelId="{789C466A-31CF-42C3-91CE-9DC02A44721C}" type="sibTrans" cxnId="{603D2C67-1B24-4C40-B6C0-722963F4883A}">
      <dgm:prSet/>
      <dgm:spPr/>
      <dgm:t>
        <a:bodyPr/>
        <a:lstStyle/>
        <a:p>
          <a:endParaRPr lang="ru-RU" sz="2000" b="1">
            <a:latin typeface="Arial" pitchFamily="34" charset="0"/>
            <a:cs typeface="Arial" pitchFamily="34" charset="0"/>
          </a:endParaRPr>
        </a:p>
      </dgm:t>
    </dgm:pt>
    <dgm:pt modelId="{0C5D805E-CA34-42D3-92AB-09200B928FAA}">
      <dgm:prSet phldrT="[Текст]" custT="1"/>
      <dgm:spPr/>
      <dgm:t>
        <a:bodyPr/>
        <a:lstStyle/>
        <a:p>
          <a:r>
            <a:rPr lang="ru-RU" sz="2000" b="1" dirty="0" smtClean="0">
              <a:latin typeface="Arial" pitchFamily="34" charset="0"/>
              <a:cs typeface="Arial" pitchFamily="34" charset="0"/>
            </a:rPr>
            <a:t>Повышение номинальной заработной платы</a:t>
          </a:r>
          <a:endParaRPr lang="ru-RU" sz="2000" b="1" dirty="0">
            <a:latin typeface="Arial" pitchFamily="34" charset="0"/>
            <a:cs typeface="Arial" pitchFamily="34" charset="0"/>
          </a:endParaRPr>
        </a:p>
      </dgm:t>
    </dgm:pt>
    <dgm:pt modelId="{08BE9E5E-3DCE-4F77-A59E-38064105F56E}" type="parTrans" cxnId="{2891DECC-9A7B-4D24-A65F-8E5AF4927B40}">
      <dgm:prSet/>
      <dgm:spPr/>
      <dgm:t>
        <a:bodyPr/>
        <a:lstStyle/>
        <a:p>
          <a:endParaRPr lang="ru-RU" sz="2000" b="1">
            <a:latin typeface="Arial" pitchFamily="34" charset="0"/>
            <a:cs typeface="Arial" pitchFamily="34" charset="0"/>
          </a:endParaRPr>
        </a:p>
      </dgm:t>
    </dgm:pt>
    <dgm:pt modelId="{99C199BE-E9D5-4DAA-BD33-93F2CECC5674}" type="sibTrans" cxnId="{2891DECC-9A7B-4D24-A65F-8E5AF4927B40}">
      <dgm:prSet/>
      <dgm:spPr/>
      <dgm:t>
        <a:bodyPr/>
        <a:lstStyle/>
        <a:p>
          <a:endParaRPr lang="ru-RU" sz="2000" b="1">
            <a:latin typeface="Arial" pitchFamily="34" charset="0"/>
            <a:cs typeface="Arial" pitchFamily="34" charset="0"/>
          </a:endParaRPr>
        </a:p>
      </dgm:t>
    </dgm:pt>
    <dgm:pt modelId="{A11DAE33-667C-4205-81B8-8BB2424F4EB3}">
      <dgm:prSet phldrT="[Текст]" custT="1"/>
      <dgm:spPr/>
      <dgm:t>
        <a:bodyPr/>
        <a:lstStyle/>
        <a:p>
          <a:r>
            <a:rPr lang="ru-RU" sz="2000" b="1" dirty="0" smtClean="0">
              <a:latin typeface="Arial" pitchFamily="34" charset="0"/>
              <a:cs typeface="Arial" pitchFamily="34" charset="0"/>
            </a:rPr>
            <a:t>Увеличение цен на сырьё и энергию</a:t>
          </a:r>
          <a:endParaRPr lang="ru-RU" sz="2000" b="1" dirty="0">
            <a:latin typeface="Arial" pitchFamily="34" charset="0"/>
            <a:cs typeface="Arial" pitchFamily="34" charset="0"/>
          </a:endParaRPr>
        </a:p>
      </dgm:t>
    </dgm:pt>
    <dgm:pt modelId="{32ABB8DF-F61E-4821-A354-3CC4237C3685}" type="parTrans" cxnId="{B882C780-452D-48F2-91EB-13F65C500C5F}">
      <dgm:prSet/>
      <dgm:spPr/>
      <dgm:t>
        <a:bodyPr/>
        <a:lstStyle/>
        <a:p>
          <a:endParaRPr lang="ru-RU" sz="2000" b="1">
            <a:latin typeface="Arial" pitchFamily="34" charset="0"/>
            <a:cs typeface="Arial" pitchFamily="34" charset="0"/>
          </a:endParaRPr>
        </a:p>
      </dgm:t>
    </dgm:pt>
    <dgm:pt modelId="{76FB67B6-0074-4AD8-8C28-D7CAE3C3490F}" type="sibTrans" cxnId="{B882C780-452D-48F2-91EB-13F65C500C5F}">
      <dgm:prSet/>
      <dgm:spPr/>
      <dgm:t>
        <a:bodyPr/>
        <a:lstStyle/>
        <a:p>
          <a:endParaRPr lang="ru-RU" sz="2000" b="1">
            <a:latin typeface="Arial" pitchFamily="34" charset="0"/>
            <a:cs typeface="Arial" pitchFamily="34" charset="0"/>
          </a:endParaRPr>
        </a:p>
      </dgm:t>
    </dgm:pt>
    <dgm:pt modelId="{B2B0B6B3-75FD-4D2E-B035-0000FEB22075}">
      <dgm:prSet phldrT="[Текст]" custT="1"/>
      <dgm:spPr/>
      <dgm:t>
        <a:bodyPr/>
        <a:lstStyle/>
        <a:p>
          <a:r>
            <a:rPr lang="ru-RU" sz="2000" b="1" dirty="0" smtClean="0">
              <a:latin typeface="Arial" pitchFamily="34" charset="0"/>
              <a:cs typeface="Arial" pitchFamily="34" charset="0"/>
            </a:rPr>
            <a:t>Увеличение налогов</a:t>
          </a:r>
          <a:endParaRPr lang="ru-RU" sz="2000" b="1" dirty="0">
            <a:latin typeface="Arial" pitchFamily="34" charset="0"/>
            <a:cs typeface="Arial" pitchFamily="34" charset="0"/>
          </a:endParaRPr>
        </a:p>
      </dgm:t>
    </dgm:pt>
    <dgm:pt modelId="{26A6F9D7-02B0-43B9-B0EE-4F8E9C6A7987}" type="parTrans" cxnId="{AD036B9B-0F4E-4C4A-8F60-749793D1788F}">
      <dgm:prSet/>
      <dgm:spPr/>
      <dgm:t>
        <a:bodyPr/>
        <a:lstStyle/>
        <a:p>
          <a:endParaRPr lang="ru-RU" sz="2000" b="1">
            <a:latin typeface="Arial" pitchFamily="34" charset="0"/>
            <a:cs typeface="Arial" pitchFamily="34" charset="0"/>
          </a:endParaRPr>
        </a:p>
      </dgm:t>
    </dgm:pt>
    <dgm:pt modelId="{2F50B12E-331F-4888-9DF2-9BBA95B2D7F5}" type="sibTrans" cxnId="{AD036B9B-0F4E-4C4A-8F60-749793D1788F}">
      <dgm:prSet/>
      <dgm:spPr/>
      <dgm:t>
        <a:bodyPr/>
        <a:lstStyle/>
        <a:p>
          <a:endParaRPr lang="ru-RU" sz="2000" b="1">
            <a:latin typeface="Arial" pitchFamily="34" charset="0"/>
            <a:cs typeface="Arial" pitchFamily="34" charset="0"/>
          </a:endParaRPr>
        </a:p>
      </dgm:t>
    </dgm:pt>
    <dgm:pt modelId="{C4CCB333-6D8D-44C0-B3D4-DE6D868D7E53}" type="pres">
      <dgm:prSet presAssocID="{FBE92449-9009-44ED-BA17-9D0F7E193691}" presName="hierChild1" presStyleCnt="0">
        <dgm:presLayoutVars>
          <dgm:orgChart val="1"/>
          <dgm:chPref val="1"/>
          <dgm:dir/>
          <dgm:animOne val="branch"/>
          <dgm:animLvl val="lvl"/>
          <dgm:resizeHandles/>
        </dgm:presLayoutVars>
      </dgm:prSet>
      <dgm:spPr/>
      <dgm:t>
        <a:bodyPr/>
        <a:lstStyle/>
        <a:p>
          <a:endParaRPr lang="ru-RU"/>
        </a:p>
      </dgm:t>
    </dgm:pt>
    <dgm:pt modelId="{9D5D2F82-4931-4A2A-B8A9-5A2F4BC44F46}" type="pres">
      <dgm:prSet presAssocID="{5784229D-3EB8-4644-B7E2-2F8F3B20988D}" presName="hierRoot1" presStyleCnt="0">
        <dgm:presLayoutVars>
          <dgm:hierBranch val="init"/>
        </dgm:presLayoutVars>
      </dgm:prSet>
      <dgm:spPr/>
    </dgm:pt>
    <dgm:pt modelId="{A2CD9A13-03DA-4350-84BC-66F3B5E9C81E}" type="pres">
      <dgm:prSet presAssocID="{5784229D-3EB8-4644-B7E2-2F8F3B20988D}" presName="rootComposite1" presStyleCnt="0"/>
      <dgm:spPr/>
    </dgm:pt>
    <dgm:pt modelId="{31F26753-3CF9-4BC1-9D51-E7D418D7F22B}" type="pres">
      <dgm:prSet presAssocID="{5784229D-3EB8-4644-B7E2-2F8F3B20988D}" presName="rootText1" presStyleLbl="node0" presStyleIdx="0" presStyleCnt="1" custScaleX="238286" custScaleY="66788">
        <dgm:presLayoutVars>
          <dgm:chPref val="3"/>
        </dgm:presLayoutVars>
      </dgm:prSet>
      <dgm:spPr/>
      <dgm:t>
        <a:bodyPr/>
        <a:lstStyle/>
        <a:p>
          <a:endParaRPr lang="ru-RU"/>
        </a:p>
      </dgm:t>
    </dgm:pt>
    <dgm:pt modelId="{185803FC-299C-4F70-8A65-665AE2188B50}" type="pres">
      <dgm:prSet presAssocID="{5784229D-3EB8-4644-B7E2-2F8F3B20988D}" presName="rootConnector1" presStyleLbl="node1" presStyleIdx="0" presStyleCnt="0"/>
      <dgm:spPr/>
      <dgm:t>
        <a:bodyPr/>
        <a:lstStyle/>
        <a:p>
          <a:endParaRPr lang="ru-RU"/>
        </a:p>
      </dgm:t>
    </dgm:pt>
    <dgm:pt modelId="{5FBCB268-7D86-44B8-BB39-09A9BCDB4388}" type="pres">
      <dgm:prSet presAssocID="{5784229D-3EB8-4644-B7E2-2F8F3B20988D}" presName="hierChild2" presStyleCnt="0"/>
      <dgm:spPr/>
    </dgm:pt>
    <dgm:pt modelId="{6112AB74-2687-4B97-AC80-72121A92FAE3}" type="pres">
      <dgm:prSet presAssocID="{08BE9E5E-3DCE-4F77-A59E-38064105F56E}" presName="Name37" presStyleLbl="parChTrans1D2" presStyleIdx="0" presStyleCnt="3"/>
      <dgm:spPr/>
      <dgm:t>
        <a:bodyPr/>
        <a:lstStyle/>
        <a:p>
          <a:endParaRPr lang="ru-RU"/>
        </a:p>
      </dgm:t>
    </dgm:pt>
    <dgm:pt modelId="{18006AE0-0138-4112-9631-47806B8AB5A0}" type="pres">
      <dgm:prSet presAssocID="{0C5D805E-CA34-42D3-92AB-09200B928FAA}" presName="hierRoot2" presStyleCnt="0">
        <dgm:presLayoutVars>
          <dgm:hierBranch val="init"/>
        </dgm:presLayoutVars>
      </dgm:prSet>
      <dgm:spPr/>
    </dgm:pt>
    <dgm:pt modelId="{67419B34-2975-4310-A43C-F17971622DC3}" type="pres">
      <dgm:prSet presAssocID="{0C5D805E-CA34-42D3-92AB-09200B928FAA}" presName="rootComposite" presStyleCnt="0"/>
      <dgm:spPr/>
    </dgm:pt>
    <dgm:pt modelId="{A9D8C0D2-7189-4E21-BC9A-F044FBC915B8}" type="pres">
      <dgm:prSet presAssocID="{0C5D805E-CA34-42D3-92AB-09200B928FAA}" presName="rootText" presStyleLbl="node2" presStyleIdx="0" presStyleCnt="3" custScaleX="121829">
        <dgm:presLayoutVars>
          <dgm:chPref val="3"/>
        </dgm:presLayoutVars>
      </dgm:prSet>
      <dgm:spPr/>
      <dgm:t>
        <a:bodyPr/>
        <a:lstStyle/>
        <a:p>
          <a:endParaRPr lang="ru-RU"/>
        </a:p>
      </dgm:t>
    </dgm:pt>
    <dgm:pt modelId="{A8551466-70EA-4A3B-A3D4-F54C3FAB054F}" type="pres">
      <dgm:prSet presAssocID="{0C5D805E-CA34-42D3-92AB-09200B928FAA}" presName="rootConnector" presStyleLbl="node2" presStyleIdx="0" presStyleCnt="3"/>
      <dgm:spPr/>
      <dgm:t>
        <a:bodyPr/>
        <a:lstStyle/>
        <a:p>
          <a:endParaRPr lang="ru-RU"/>
        </a:p>
      </dgm:t>
    </dgm:pt>
    <dgm:pt modelId="{090D9C4F-F7CC-4E79-946B-4675121FA19A}" type="pres">
      <dgm:prSet presAssocID="{0C5D805E-CA34-42D3-92AB-09200B928FAA}" presName="hierChild4" presStyleCnt="0"/>
      <dgm:spPr/>
    </dgm:pt>
    <dgm:pt modelId="{51663914-EF9F-4832-9DAA-C5C6F26D4D43}" type="pres">
      <dgm:prSet presAssocID="{0C5D805E-CA34-42D3-92AB-09200B928FAA}" presName="hierChild5" presStyleCnt="0"/>
      <dgm:spPr/>
    </dgm:pt>
    <dgm:pt modelId="{99C045EA-F907-4C7E-B996-75E39761CB6D}" type="pres">
      <dgm:prSet presAssocID="{32ABB8DF-F61E-4821-A354-3CC4237C3685}" presName="Name37" presStyleLbl="parChTrans1D2" presStyleIdx="1" presStyleCnt="3"/>
      <dgm:spPr/>
      <dgm:t>
        <a:bodyPr/>
        <a:lstStyle/>
        <a:p>
          <a:endParaRPr lang="ru-RU"/>
        </a:p>
      </dgm:t>
    </dgm:pt>
    <dgm:pt modelId="{B0C96B44-490A-4567-94BD-76CC217EC08F}" type="pres">
      <dgm:prSet presAssocID="{A11DAE33-667C-4205-81B8-8BB2424F4EB3}" presName="hierRoot2" presStyleCnt="0">
        <dgm:presLayoutVars>
          <dgm:hierBranch val="init"/>
        </dgm:presLayoutVars>
      </dgm:prSet>
      <dgm:spPr/>
    </dgm:pt>
    <dgm:pt modelId="{73593D36-EAE4-424F-A401-E56BEE748006}" type="pres">
      <dgm:prSet presAssocID="{A11DAE33-667C-4205-81B8-8BB2424F4EB3}" presName="rootComposite" presStyleCnt="0"/>
      <dgm:spPr/>
    </dgm:pt>
    <dgm:pt modelId="{88152469-17C0-4B5E-9585-4D82115B0208}" type="pres">
      <dgm:prSet presAssocID="{A11DAE33-667C-4205-81B8-8BB2424F4EB3}" presName="rootText" presStyleLbl="node2" presStyleIdx="1" presStyleCnt="3">
        <dgm:presLayoutVars>
          <dgm:chPref val="3"/>
        </dgm:presLayoutVars>
      </dgm:prSet>
      <dgm:spPr/>
      <dgm:t>
        <a:bodyPr/>
        <a:lstStyle/>
        <a:p>
          <a:endParaRPr lang="ru-RU"/>
        </a:p>
      </dgm:t>
    </dgm:pt>
    <dgm:pt modelId="{7AB10C28-DDED-4106-B3FE-B4E96EF41BA1}" type="pres">
      <dgm:prSet presAssocID="{A11DAE33-667C-4205-81B8-8BB2424F4EB3}" presName="rootConnector" presStyleLbl="node2" presStyleIdx="1" presStyleCnt="3"/>
      <dgm:spPr/>
      <dgm:t>
        <a:bodyPr/>
        <a:lstStyle/>
        <a:p>
          <a:endParaRPr lang="ru-RU"/>
        </a:p>
      </dgm:t>
    </dgm:pt>
    <dgm:pt modelId="{4C71FE2F-7F92-432B-BE63-4212DAAE7C20}" type="pres">
      <dgm:prSet presAssocID="{A11DAE33-667C-4205-81B8-8BB2424F4EB3}" presName="hierChild4" presStyleCnt="0"/>
      <dgm:spPr/>
    </dgm:pt>
    <dgm:pt modelId="{470B60EA-154B-4AA4-9E3D-7346737061C7}" type="pres">
      <dgm:prSet presAssocID="{A11DAE33-667C-4205-81B8-8BB2424F4EB3}" presName="hierChild5" presStyleCnt="0"/>
      <dgm:spPr/>
    </dgm:pt>
    <dgm:pt modelId="{CB3327AD-6C77-4035-ACAD-91EF06F3E5EE}" type="pres">
      <dgm:prSet presAssocID="{26A6F9D7-02B0-43B9-B0EE-4F8E9C6A7987}" presName="Name37" presStyleLbl="parChTrans1D2" presStyleIdx="2" presStyleCnt="3"/>
      <dgm:spPr/>
      <dgm:t>
        <a:bodyPr/>
        <a:lstStyle/>
        <a:p>
          <a:endParaRPr lang="ru-RU"/>
        </a:p>
      </dgm:t>
    </dgm:pt>
    <dgm:pt modelId="{047FC745-3B7B-481F-98A7-3D7085ADF783}" type="pres">
      <dgm:prSet presAssocID="{B2B0B6B3-75FD-4D2E-B035-0000FEB22075}" presName="hierRoot2" presStyleCnt="0">
        <dgm:presLayoutVars>
          <dgm:hierBranch val="init"/>
        </dgm:presLayoutVars>
      </dgm:prSet>
      <dgm:spPr/>
    </dgm:pt>
    <dgm:pt modelId="{09C5FBEB-8EE6-41E8-8D50-5AFB5FC1B659}" type="pres">
      <dgm:prSet presAssocID="{B2B0B6B3-75FD-4D2E-B035-0000FEB22075}" presName="rootComposite" presStyleCnt="0"/>
      <dgm:spPr/>
    </dgm:pt>
    <dgm:pt modelId="{3D0A0693-A6C6-4A99-9627-9209AF551F45}" type="pres">
      <dgm:prSet presAssocID="{B2B0B6B3-75FD-4D2E-B035-0000FEB22075}" presName="rootText" presStyleLbl="node2" presStyleIdx="2" presStyleCnt="3">
        <dgm:presLayoutVars>
          <dgm:chPref val="3"/>
        </dgm:presLayoutVars>
      </dgm:prSet>
      <dgm:spPr/>
      <dgm:t>
        <a:bodyPr/>
        <a:lstStyle/>
        <a:p>
          <a:endParaRPr lang="ru-RU"/>
        </a:p>
      </dgm:t>
    </dgm:pt>
    <dgm:pt modelId="{4ED6C0E7-F5E0-42D7-9365-92C088F8C718}" type="pres">
      <dgm:prSet presAssocID="{B2B0B6B3-75FD-4D2E-B035-0000FEB22075}" presName="rootConnector" presStyleLbl="node2" presStyleIdx="2" presStyleCnt="3"/>
      <dgm:spPr/>
      <dgm:t>
        <a:bodyPr/>
        <a:lstStyle/>
        <a:p>
          <a:endParaRPr lang="ru-RU"/>
        </a:p>
      </dgm:t>
    </dgm:pt>
    <dgm:pt modelId="{4852057F-6601-4BB0-A8A8-71455F365728}" type="pres">
      <dgm:prSet presAssocID="{B2B0B6B3-75FD-4D2E-B035-0000FEB22075}" presName="hierChild4" presStyleCnt="0"/>
      <dgm:spPr/>
    </dgm:pt>
    <dgm:pt modelId="{F581631C-F592-43A3-AED7-E641E9E14313}" type="pres">
      <dgm:prSet presAssocID="{B2B0B6B3-75FD-4D2E-B035-0000FEB22075}" presName="hierChild5" presStyleCnt="0"/>
      <dgm:spPr/>
    </dgm:pt>
    <dgm:pt modelId="{5DE0BB42-84ED-4B1A-83B5-CA932F029DAE}" type="pres">
      <dgm:prSet presAssocID="{5784229D-3EB8-4644-B7E2-2F8F3B20988D}" presName="hierChild3" presStyleCnt="0"/>
      <dgm:spPr/>
    </dgm:pt>
  </dgm:ptLst>
  <dgm:cxnLst>
    <dgm:cxn modelId="{249841F0-E01E-4524-A36F-63FD8D549A91}" type="presOf" srcId="{FBE92449-9009-44ED-BA17-9D0F7E193691}" destId="{C4CCB333-6D8D-44C0-B3D4-DE6D868D7E53}" srcOrd="0" destOrd="0" presId="urn:microsoft.com/office/officeart/2005/8/layout/orgChart1"/>
    <dgm:cxn modelId="{603D2C67-1B24-4C40-B6C0-722963F4883A}" srcId="{FBE92449-9009-44ED-BA17-9D0F7E193691}" destId="{5784229D-3EB8-4644-B7E2-2F8F3B20988D}" srcOrd="0" destOrd="0" parTransId="{4FA9859C-EA15-4D24-B318-159B7D046B40}" sibTransId="{789C466A-31CF-42C3-91CE-9DC02A44721C}"/>
    <dgm:cxn modelId="{D76B5FC9-4F84-4301-9D82-C09869B1D4E8}" type="presOf" srcId="{A11DAE33-667C-4205-81B8-8BB2424F4EB3}" destId="{88152469-17C0-4B5E-9585-4D82115B0208}" srcOrd="0" destOrd="0" presId="urn:microsoft.com/office/officeart/2005/8/layout/orgChart1"/>
    <dgm:cxn modelId="{32846DEB-93F1-4FD5-8392-4AD18239C15F}" type="presOf" srcId="{5784229D-3EB8-4644-B7E2-2F8F3B20988D}" destId="{185803FC-299C-4F70-8A65-665AE2188B50}" srcOrd="1" destOrd="0" presId="urn:microsoft.com/office/officeart/2005/8/layout/orgChart1"/>
    <dgm:cxn modelId="{2891DECC-9A7B-4D24-A65F-8E5AF4927B40}" srcId="{5784229D-3EB8-4644-B7E2-2F8F3B20988D}" destId="{0C5D805E-CA34-42D3-92AB-09200B928FAA}" srcOrd="0" destOrd="0" parTransId="{08BE9E5E-3DCE-4F77-A59E-38064105F56E}" sibTransId="{99C199BE-E9D5-4DAA-BD33-93F2CECC5674}"/>
    <dgm:cxn modelId="{F45BFC30-6462-46BA-B411-66869A3119CA}" type="presOf" srcId="{08BE9E5E-3DCE-4F77-A59E-38064105F56E}" destId="{6112AB74-2687-4B97-AC80-72121A92FAE3}" srcOrd="0" destOrd="0" presId="urn:microsoft.com/office/officeart/2005/8/layout/orgChart1"/>
    <dgm:cxn modelId="{4F2EB15E-2555-4C60-8CC4-A2375BB80DB3}" type="presOf" srcId="{B2B0B6B3-75FD-4D2E-B035-0000FEB22075}" destId="{4ED6C0E7-F5E0-42D7-9365-92C088F8C718}" srcOrd="1" destOrd="0" presId="urn:microsoft.com/office/officeart/2005/8/layout/orgChart1"/>
    <dgm:cxn modelId="{E13A4CEF-2147-4BA6-A298-C673BDCE718E}" type="presOf" srcId="{A11DAE33-667C-4205-81B8-8BB2424F4EB3}" destId="{7AB10C28-DDED-4106-B3FE-B4E96EF41BA1}" srcOrd="1" destOrd="0" presId="urn:microsoft.com/office/officeart/2005/8/layout/orgChart1"/>
    <dgm:cxn modelId="{B882C780-452D-48F2-91EB-13F65C500C5F}" srcId="{5784229D-3EB8-4644-B7E2-2F8F3B20988D}" destId="{A11DAE33-667C-4205-81B8-8BB2424F4EB3}" srcOrd="1" destOrd="0" parTransId="{32ABB8DF-F61E-4821-A354-3CC4237C3685}" sibTransId="{76FB67B6-0074-4AD8-8C28-D7CAE3C3490F}"/>
    <dgm:cxn modelId="{33875FAA-24B8-4278-855E-FCFCF0B00077}" type="presOf" srcId="{B2B0B6B3-75FD-4D2E-B035-0000FEB22075}" destId="{3D0A0693-A6C6-4A99-9627-9209AF551F45}" srcOrd="0" destOrd="0" presId="urn:microsoft.com/office/officeart/2005/8/layout/orgChart1"/>
    <dgm:cxn modelId="{34A7B68C-E3EE-4C1C-B923-517E41E990BD}" type="presOf" srcId="{32ABB8DF-F61E-4821-A354-3CC4237C3685}" destId="{99C045EA-F907-4C7E-B996-75E39761CB6D}" srcOrd="0" destOrd="0" presId="urn:microsoft.com/office/officeart/2005/8/layout/orgChart1"/>
    <dgm:cxn modelId="{B87A826F-B3D2-44C4-9F2B-9B8F86212028}" type="presOf" srcId="{5784229D-3EB8-4644-B7E2-2F8F3B20988D}" destId="{31F26753-3CF9-4BC1-9D51-E7D418D7F22B}" srcOrd="0" destOrd="0" presId="urn:microsoft.com/office/officeart/2005/8/layout/orgChart1"/>
    <dgm:cxn modelId="{AD036B9B-0F4E-4C4A-8F60-749793D1788F}" srcId="{5784229D-3EB8-4644-B7E2-2F8F3B20988D}" destId="{B2B0B6B3-75FD-4D2E-B035-0000FEB22075}" srcOrd="2" destOrd="0" parTransId="{26A6F9D7-02B0-43B9-B0EE-4F8E9C6A7987}" sibTransId="{2F50B12E-331F-4888-9DF2-9BBA95B2D7F5}"/>
    <dgm:cxn modelId="{E70D95E9-FF33-4212-AEDA-9CB9E238F025}" type="presOf" srcId="{0C5D805E-CA34-42D3-92AB-09200B928FAA}" destId="{A9D8C0D2-7189-4E21-BC9A-F044FBC915B8}" srcOrd="0" destOrd="0" presId="urn:microsoft.com/office/officeart/2005/8/layout/orgChart1"/>
    <dgm:cxn modelId="{902BFF13-E346-4176-ACB2-7363D2BE52F0}" type="presOf" srcId="{0C5D805E-CA34-42D3-92AB-09200B928FAA}" destId="{A8551466-70EA-4A3B-A3D4-F54C3FAB054F}" srcOrd="1" destOrd="0" presId="urn:microsoft.com/office/officeart/2005/8/layout/orgChart1"/>
    <dgm:cxn modelId="{38164060-4779-46A4-99AE-99E5F72D592A}" type="presOf" srcId="{26A6F9D7-02B0-43B9-B0EE-4F8E9C6A7987}" destId="{CB3327AD-6C77-4035-ACAD-91EF06F3E5EE}" srcOrd="0" destOrd="0" presId="urn:microsoft.com/office/officeart/2005/8/layout/orgChart1"/>
    <dgm:cxn modelId="{C667EC60-4D50-4BF3-B937-8966E90AD824}" type="presParOf" srcId="{C4CCB333-6D8D-44C0-B3D4-DE6D868D7E53}" destId="{9D5D2F82-4931-4A2A-B8A9-5A2F4BC44F46}" srcOrd="0" destOrd="0" presId="urn:microsoft.com/office/officeart/2005/8/layout/orgChart1"/>
    <dgm:cxn modelId="{90CEE5EE-2995-4A04-8D99-C25E7AE20841}" type="presParOf" srcId="{9D5D2F82-4931-4A2A-B8A9-5A2F4BC44F46}" destId="{A2CD9A13-03DA-4350-84BC-66F3B5E9C81E}" srcOrd="0" destOrd="0" presId="urn:microsoft.com/office/officeart/2005/8/layout/orgChart1"/>
    <dgm:cxn modelId="{E2750115-CB85-47F5-BED9-58F50DED5DB9}" type="presParOf" srcId="{A2CD9A13-03DA-4350-84BC-66F3B5E9C81E}" destId="{31F26753-3CF9-4BC1-9D51-E7D418D7F22B}" srcOrd="0" destOrd="0" presId="urn:microsoft.com/office/officeart/2005/8/layout/orgChart1"/>
    <dgm:cxn modelId="{32A78F8B-67D5-4B36-B4DB-26182DA5C083}" type="presParOf" srcId="{A2CD9A13-03DA-4350-84BC-66F3B5E9C81E}" destId="{185803FC-299C-4F70-8A65-665AE2188B50}" srcOrd="1" destOrd="0" presId="urn:microsoft.com/office/officeart/2005/8/layout/orgChart1"/>
    <dgm:cxn modelId="{13B6204B-ED59-4173-827A-0F8A5FB37D65}" type="presParOf" srcId="{9D5D2F82-4931-4A2A-B8A9-5A2F4BC44F46}" destId="{5FBCB268-7D86-44B8-BB39-09A9BCDB4388}" srcOrd="1" destOrd="0" presId="urn:microsoft.com/office/officeart/2005/8/layout/orgChart1"/>
    <dgm:cxn modelId="{89E4A40A-6E3E-48EE-A726-C80D9DC17CCA}" type="presParOf" srcId="{5FBCB268-7D86-44B8-BB39-09A9BCDB4388}" destId="{6112AB74-2687-4B97-AC80-72121A92FAE3}" srcOrd="0" destOrd="0" presId="urn:microsoft.com/office/officeart/2005/8/layout/orgChart1"/>
    <dgm:cxn modelId="{72E1D3F0-349F-4A9E-865B-C0EC1EDCD349}" type="presParOf" srcId="{5FBCB268-7D86-44B8-BB39-09A9BCDB4388}" destId="{18006AE0-0138-4112-9631-47806B8AB5A0}" srcOrd="1" destOrd="0" presId="urn:microsoft.com/office/officeart/2005/8/layout/orgChart1"/>
    <dgm:cxn modelId="{A9FEAAFE-F3C5-4F73-BBBD-279EBC9C1C47}" type="presParOf" srcId="{18006AE0-0138-4112-9631-47806B8AB5A0}" destId="{67419B34-2975-4310-A43C-F17971622DC3}" srcOrd="0" destOrd="0" presId="urn:microsoft.com/office/officeart/2005/8/layout/orgChart1"/>
    <dgm:cxn modelId="{264292D9-DF43-40A9-96E1-D081564902EE}" type="presParOf" srcId="{67419B34-2975-4310-A43C-F17971622DC3}" destId="{A9D8C0D2-7189-4E21-BC9A-F044FBC915B8}" srcOrd="0" destOrd="0" presId="urn:microsoft.com/office/officeart/2005/8/layout/orgChart1"/>
    <dgm:cxn modelId="{F693586C-41FD-4ADE-98A0-F6E00F1A48BE}" type="presParOf" srcId="{67419B34-2975-4310-A43C-F17971622DC3}" destId="{A8551466-70EA-4A3B-A3D4-F54C3FAB054F}" srcOrd="1" destOrd="0" presId="urn:microsoft.com/office/officeart/2005/8/layout/orgChart1"/>
    <dgm:cxn modelId="{DF57C15F-7864-4A58-9392-A6B2D352BF5C}" type="presParOf" srcId="{18006AE0-0138-4112-9631-47806B8AB5A0}" destId="{090D9C4F-F7CC-4E79-946B-4675121FA19A}" srcOrd="1" destOrd="0" presId="urn:microsoft.com/office/officeart/2005/8/layout/orgChart1"/>
    <dgm:cxn modelId="{034AD49E-21AF-4DC5-AA61-CA4DEA3ACB77}" type="presParOf" srcId="{18006AE0-0138-4112-9631-47806B8AB5A0}" destId="{51663914-EF9F-4832-9DAA-C5C6F26D4D43}" srcOrd="2" destOrd="0" presId="urn:microsoft.com/office/officeart/2005/8/layout/orgChart1"/>
    <dgm:cxn modelId="{02748C0D-2D1B-47D4-88F1-2748272A774F}" type="presParOf" srcId="{5FBCB268-7D86-44B8-BB39-09A9BCDB4388}" destId="{99C045EA-F907-4C7E-B996-75E39761CB6D}" srcOrd="2" destOrd="0" presId="urn:microsoft.com/office/officeart/2005/8/layout/orgChart1"/>
    <dgm:cxn modelId="{BDDD1D10-D5BF-47A7-A708-CDADED1C3A3C}" type="presParOf" srcId="{5FBCB268-7D86-44B8-BB39-09A9BCDB4388}" destId="{B0C96B44-490A-4567-94BD-76CC217EC08F}" srcOrd="3" destOrd="0" presId="urn:microsoft.com/office/officeart/2005/8/layout/orgChart1"/>
    <dgm:cxn modelId="{6776FCDA-000B-4D65-A8C5-5E64495E1315}" type="presParOf" srcId="{B0C96B44-490A-4567-94BD-76CC217EC08F}" destId="{73593D36-EAE4-424F-A401-E56BEE748006}" srcOrd="0" destOrd="0" presId="urn:microsoft.com/office/officeart/2005/8/layout/orgChart1"/>
    <dgm:cxn modelId="{DF3F5187-AE20-4208-9C80-445278C32CD4}" type="presParOf" srcId="{73593D36-EAE4-424F-A401-E56BEE748006}" destId="{88152469-17C0-4B5E-9585-4D82115B0208}" srcOrd="0" destOrd="0" presId="urn:microsoft.com/office/officeart/2005/8/layout/orgChart1"/>
    <dgm:cxn modelId="{99A5CE29-BE9B-4E0C-90D7-9EE0CC099064}" type="presParOf" srcId="{73593D36-EAE4-424F-A401-E56BEE748006}" destId="{7AB10C28-DDED-4106-B3FE-B4E96EF41BA1}" srcOrd="1" destOrd="0" presId="urn:microsoft.com/office/officeart/2005/8/layout/orgChart1"/>
    <dgm:cxn modelId="{4932421D-95B8-4B22-ACE0-C94D4FA67C25}" type="presParOf" srcId="{B0C96B44-490A-4567-94BD-76CC217EC08F}" destId="{4C71FE2F-7F92-432B-BE63-4212DAAE7C20}" srcOrd="1" destOrd="0" presId="urn:microsoft.com/office/officeart/2005/8/layout/orgChart1"/>
    <dgm:cxn modelId="{7729C692-6DB8-4E7E-9D8A-A96393E7C3CD}" type="presParOf" srcId="{B0C96B44-490A-4567-94BD-76CC217EC08F}" destId="{470B60EA-154B-4AA4-9E3D-7346737061C7}" srcOrd="2" destOrd="0" presId="urn:microsoft.com/office/officeart/2005/8/layout/orgChart1"/>
    <dgm:cxn modelId="{2CFC703F-DD7A-4B27-93D5-E72BC7E475E2}" type="presParOf" srcId="{5FBCB268-7D86-44B8-BB39-09A9BCDB4388}" destId="{CB3327AD-6C77-4035-ACAD-91EF06F3E5EE}" srcOrd="4" destOrd="0" presId="urn:microsoft.com/office/officeart/2005/8/layout/orgChart1"/>
    <dgm:cxn modelId="{B7453B80-86EB-4551-9C51-D83EF0B07BCD}" type="presParOf" srcId="{5FBCB268-7D86-44B8-BB39-09A9BCDB4388}" destId="{047FC745-3B7B-481F-98A7-3D7085ADF783}" srcOrd="5" destOrd="0" presId="urn:microsoft.com/office/officeart/2005/8/layout/orgChart1"/>
    <dgm:cxn modelId="{88923641-A5DF-4159-9060-010B69476849}" type="presParOf" srcId="{047FC745-3B7B-481F-98A7-3D7085ADF783}" destId="{09C5FBEB-8EE6-41E8-8D50-5AFB5FC1B659}" srcOrd="0" destOrd="0" presId="urn:microsoft.com/office/officeart/2005/8/layout/orgChart1"/>
    <dgm:cxn modelId="{61372A4E-2E70-4E9B-8473-21ED3336260A}" type="presParOf" srcId="{09C5FBEB-8EE6-41E8-8D50-5AFB5FC1B659}" destId="{3D0A0693-A6C6-4A99-9627-9209AF551F45}" srcOrd="0" destOrd="0" presId="urn:microsoft.com/office/officeart/2005/8/layout/orgChart1"/>
    <dgm:cxn modelId="{B6317859-75CD-4BB7-A6CC-9402761A606F}" type="presParOf" srcId="{09C5FBEB-8EE6-41E8-8D50-5AFB5FC1B659}" destId="{4ED6C0E7-F5E0-42D7-9365-92C088F8C718}" srcOrd="1" destOrd="0" presId="urn:microsoft.com/office/officeart/2005/8/layout/orgChart1"/>
    <dgm:cxn modelId="{C945BE6E-822C-4ACC-B336-967E6067EF60}" type="presParOf" srcId="{047FC745-3B7B-481F-98A7-3D7085ADF783}" destId="{4852057F-6601-4BB0-A8A8-71455F365728}" srcOrd="1" destOrd="0" presId="urn:microsoft.com/office/officeart/2005/8/layout/orgChart1"/>
    <dgm:cxn modelId="{09BA2770-E93B-4628-BC06-B20C8D9FEC89}" type="presParOf" srcId="{047FC745-3B7B-481F-98A7-3D7085ADF783}" destId="{F581631C-F592-43A3-AED7-E641E9E14313}" srcOrd="2" destOrd="0" presId="urn:microsoft.com/office/officeart/2005/8/layout/orgChart1"/>
    <dgm:cxn modelId="{63168552-EFE9-4186-865F-1B9B6BA61206}" type="presParOf" srcId="{9D5D2F82-4931-4A2A-B8A9-5A2F4BC44F46}" destId="{5DE0BB42-84ED-4B1A-83B5-CA932F029DA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557C16-6B17-4077-B751-F7E10BA8544A}">
      <dsp:nvSpPr>
        <dsp:cNvPr id="0" name=""/>
        <dsp:cNvSpPr/>
      </dsp:nvSpPr>
      <dsp:spPr>
        <a:xfrm>
          <a:off x="4343400" y="1024942"/>
          <a:ext cx="3599051" cy="312314"/>
        </a:xfrm>
        <a:custGeom>
          <a:avLst/>
          <a:gdLst/>
          <a:ahLst/>
          <a:cxnLst/>
          <a:rect l="0" t="0" r="0" b="0"/>
          <a:pathLst>
            <a:path>
              <a:moveTo>
                <a:pt x="0" y="0"/>
              </a:moveTo>
              <a:lnTo>
                <a:pt x="0" y="156157"/>
              </a:lnTo>
              <a:lnTo>
                <a:pt x="3599051" y="156157"/>
              </a:lnTo>
              <a:lnTo>
                <a:pt x="3599051" y="312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20B6E4-E638-4DCE-9475-2A8D37C9B429}">
      <dsp:nvSpPr>
        <dsp:cNvPr id="0" name=""/>
        <dsp:cNvSpPr/>
      </dsp:nvSpPr>
      <dsp:spPr>
        <a:xfrm>
          <a:off x="4343400" y="1024942"/>
          <a:ext cx="1799525" cy="312314"/>
        </a:xfrm>
        <a:custGeom>
          <a:avLst/>
          <a:gdLst/>
          <a:ahLst/>
          <a:cxnLst/>
          <a:rect l="0" t="0" r="0" b="0"/>
          <a:pathLst>
            <a:path>
              <a:moveTo>
                <a:pt x="0" y="0"/>
              </a:moveTo>
              <a:lnTo>
                <a:pt x="0" y="156157"/>
              </a:lnTo>
              <a:lnTo>
                <a:pt x="1799525" y="156157"/>
              </a:lnTo>
              <a:lnTo>
                <a:pt x="1799525" y="312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763946-10B0-47BE-A873-83D746260ADE}">
      <dsp:nvSpPr>
        <dsp:cNvPr id="0" name=""/>
        <dsp:cNvSpPr/>
      </dsp:nvSpPr>
      <dsp:spPr>
        <a:xfrm>
          <a:off x="4297679" y="1024942"/>
          <a:ext cx="91440" cy="312314"/>
        </a:xfrm>
        <a:custGeom>
          <a:avLst/>
          <a:gdLst/>
          <a:ahLst/>
          <a:cxnLst/>
          <a:rect l="0" t="0" r="0" b="0"/>
          <a:pathLst>
            <a:path>
              <a:moveTo>
                <a:pt x="45720" y="0"/>
              </a:moveTo>
              <a:lnTo>
                <a:pt x="45720" y="312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4E2CE8-0D12-4A83-B2CF-145FCC5E3D51}">
      <dsp:nvSpPr>
        <dsp:cNvPr id="0" name=""/>
        <dsp:cNvSpPr/>
      </dsp:nvSpPr>
      <dsp:spPr>
        <a:xfrm>
          <a:off x="2543874" y="1024942"/>
          <a:ext cx="1799525" cy="312314"/>
        </a:xfrm>
        <a:custGeom>
          <a:avLst/>
          <a:gdLst/>
          <a:ahLst/>
          <a:cxnLst/>
          <a:rect l="0" t="0" r="0" b="0"/>
          <a:pathLst>
            <a:path>
              <a:moveTo>
                <a:pt x="1799525" y="0"/>
              </a:moveTo>
              <a:lnTo>
                <a:pt x="1799525" y="156157"/>
              </a:lnTo>
              <a:lnTo>
                <a:pt x="0" y="156157"/>
              </a:lnTo>
              <a:lnTo>
                <a:pt x="0" y="312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9F298A-9B6C-4261-8308-CCE93695FD20}">
      <dsp:nvSpPr>
        <dsp:cNvPr id="0" name=""/>
        <dsp:cNvSpPr/>
      </dsp:nvSpPr>
      <dsp:spPr>
        <a:xfrm>
          <a:off x="744348" y="1024942"/>
          <a:ext cx="3599051" cy="312314"/>
        </a:xfrm>
        <a:custGeom>
          <a:avLst/>
          <a:gdLst/>
          <a:ahLst/>
          <a:cxnLst/>
          <a:rect l="0" t="0" r="0" b="0"/>
          <a:pathLst>
            <a:path>
              <a:moveTo>
                <a:pt x="3599051" y="0"/>
              </a:moveTo>
              <a:lnTo>
                <a:pt x="3599051" y="156157"/>
              </a:lnTo>
              <a:lnTo>
                <a:pt x="0" y="156157"/>
              </a:lnTo>
              <a:lnTo>
                <a:pt x="0" y="312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E58A41-E8FC-4CBC-A0A3-C5466A6A62CD}">
      <dsp:nvSpPr>
        <dsp:cNvPr id="0" name=""/>
        <dsp:cNvSpPr/>
      </dsp:nvSpPr>
      <dsp:spPr>
        <a:xfrm>
          <a:off x="3599794" y="281337"/>
          <a:ext cx="1487211" cy="74360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dirty="0" smtClean="0">
              <a:ln/>
              <a:solidFill>
                <a:srgbClr val="C00000"/>
              </a:solidFill>
              <a:effectLst/>
              <a:latin typeface="Arial" charset="0"/>
            </a:rPr>
            <a:t>Функции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dirty="0" smtClean="0">
              <a:ln/>
              <a:solidFill>
                <a:srgbClr val="C00000"/>
              </a:solidFill>
              <a:effectLst/>
              <a:latin typeface="Arial" charset="0"/>
            </a:rPr>
            <a:t>денег</a:t>
          </a:r>
        </a:p>
      </dsp:txBody>
      <dsp:txXfrm>
        <a:off x="3599794" y="281337"/>
        <a:ext cx="1487211" cy="743605"/>
      </dsp:txXfrm>
    </dsp:sp>
    <dsp:sp modelId="{6047E219-75DA-4C49-B71D-4439B0838856}">
      <dsp:nvSpPr>
        <dsp:cNvPr id="0" name=""/>
        <dsp:cNvSpPr/>
      </dsp:nvSpPr>
      <dsp:spPr>
        <a:xfrm>
          <a:off x="742" y="1337257"/>
          <a:ext cx="1487211" cy="74360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smtClean="0">
              <a:ln/>
              <a:effectLst/>
              <a:latin typeface="Arial" charset="0"/>
            </a:rPr>
            <a:t>Мера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smtClean="0">
              <a:ln/>
              <a:effectLst/>
              <a:latin typeface="Arial" charset="0"/>
            </a:rPr>
            <a:t>стоимости</a:t>
          </a:r>
          <a:endParaRPr kumimoji="0" lang="ru-RU" sz="1900" b="1" i="0" u="none" strike="noStrike" kern="1200" cap="none" normalizeH="0" baseline="0" dirty="0" smtClean="0">
            <a:ln/>
            <a:effectLst/>
            <a:latin typeface="Arial" charset="0"/>
          </a:endParaRPr>
        </a:p>
      </dsp:txBody>
      <dsp:txXfrm>
        <a:off x="742" y="1337257"/>
        <a:ext cx="1487211" cy="743605"/>
      </dsp:txXfrm>
    </dsp:sp>
    <dsp:sp modelId="{ED9F61AA-E890-42DA-AD41-40330FCEE997}">
      <dsp:nvSpPr>
        <dsp:cNvPr id="0" name=""/>
        <dsp:cNvSpPr/>
      </dsp:nvSpPr>
      <dsp:spPr>
        <a:xfrm>
          <a:off x="1800268" y="1337257"/>
          <a:ext cx="1487211" cy="74360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smtClean="0">
              <a:ln/>
              <a:effectLst/>
              <a:latin typeface="Arial" charset="0"/>
            </a:rPr>
            <a:t>Средство</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smtClean="0">
              <a:ln/>
              <a:effectLst/>
              <a:latin typeface="Arial" charset="0"/>
            </a:rPr>
            <a:t>обращения</a:t>
          </a:r>
          <a:endParaRPr kumimoji="0" lang="ru-RU" sz="1900" b="1" i="0" u="none" strike="noStrike" kern="1200" cap="none" normalizeH="0" baseline="0" dirty="0" smtClean="0">
            <a:ln/>
            <a:effectLst/>
            <a:latin typeface="Arial" charset="0"/>
          </a:endParaRPr>
        </a:p>
      </dsp:txBody>
      <dsp:txXfrm>
        <a:off x="1800268" y="1337257"/>
        <a:ext cx="1487211" cy="743605"/>
      </dsp:txXfrm>
    </dsp:sp>
    <dsp:sp modelId="{877DBC28-C83E-4497-B67F-9E388FD9678E}">
      <dsp:nvSpPr>
        <dsp:cNvPr id="0" name=""/>
        <dsp:cNvSpPr/>
      </dsp:nvSpPr>
      <dsp:spPr>
        <a:xfrm>
          <a:off x="3599794" y="1337257"/>
          <a:ext cx="1487211" cy="74360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smtClean="0">
              <a:ln/>
              <a:effectLst/>
              <a:latin typeface="Arial" charset="0"/>
            </a:rPr>
            <a:t>Средство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smtClean="0">
              <a:ln/>
              <a:effectLst/>
              <a:latin typeface="Arial" charset="0"/>
            </a:rPr>
            <a:t>накопления</a:t>
          </a:r>
          <a:endParaRPr kumimoji="0" lang="ru-RU" sz="1900" b="1" i="0" u="none" strike="noStrike" kern="1200" cap="none" normalizeH="0" baseline="0" dirty="0" smtClean="0">
            <a:ln/>
            <a:effectLst/>
            <a:latin typeface="Arial" charset="0"/>
          </a:endParaRPr>
        </a:p>
      </dsp:txBody>
      <dsp:txXfrm>
        <a:off x="3599794" y="1337257"/>
        <a:ext cx="1487211" cy="743605"/>
      </dsp:txXfrm>
    </dsp:sp>
    <dsp:sp modelId="{03D79031-3E99-4A3A-B5FC-438C81596BC5}">
      <dsp:nvSpPr>
        <dsp:cNvPr id="0" name=""/>
        <dsp:cNvSpPr/>
      </dsp:nvSpPr>
      <dsp:spPr>
        <a:xfrm>
          <a:off x="5399320" y="1337257"/>
          <a:ext cx="1487211" cy="74360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smtClean="0">
              <a:ln/>
              <a:effectLst/>
              <a:latin typeface="Arial" charset="0"/>
            </a:rPr>
            <a:t>Средство</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none" strike="noStrike" kern="1200" cap="none" normalizeH="0" baseline="0" smtClean="0">
              <a:ln/>
              <a:effectLst/>
              <a:latin typeface="Arial" charset="0"/>
            </a:rPr>
            <a:t>платежа</a:t>
          </a:r>
          <a:endParaRPr kumimoji="0" lang="ru-RU" sz="1900" b="1" i="0" u="none" strike="noStrike" kern="1200" cap="none" normalizeH="0" baseline="0" dirty="0" smtClean="0">
            <a:ln/>
            <a:effectLst/>
            <a:latin typeface="Arial" charset="0"/>
          </a:endParaRPr>
        </a:p>
      </dsp:txBody>
      <dsp:txXfrm>
        <a:off x="5399320" y="1337257"/>
        <a:ext cx="1487211" cy="743605"/>
      </dsp:txXfrm>
    </dsp:sp>
    <dsp:sp modelId="{388A48D2-7D5C-4A57-A553-1B389E420256}">
      <dsp:nvSpPr>
        <dsp:cNvPr id="0" name=""/>
        <dsp:cNvSpPr/>
      </dsp:nvSpPr>
      <dsp:spPr>
        <a:xfrm>
          <a:off x="7198846" y="1337257"/>
          <a:ext cx="1487211" cy="74360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sng" strike="noStrike" kern="1200" cap="none" normalizeH="0" baseline="0" smtClean="0">
              <a:ln/>
              <a:effectLst/>
              <a:latin typeface="Arial" charset="0"/>
            </a:rPr>
            <a:t>Мировые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900" b="1" i="0" u="sng" strike="noStrike" kern="1200" cap="none" normalizeH="0" baseline="0" smtClean="0">
              <a:ln/>
              <a:effectLst/>
              <a:latin typeface="Arial" charset="0"/>
            </a:rPr>
            <a:t>деньги</a:t>
          </a:r>
          <a:endParaRPr kumimoji="0" lang="ru-RU" sz="1900" b="1" i="0" u="sng" strike="noStrike" kern="1200" cap="none" normalizeH="0" baseline="0" dirty="0" smtClean="0">
            <a:ln/>
            <a:effectLst/>
            <a:latin typeface="Arial" charset="0"/>
          </a:endParaRPr>
        </a:p>
      </dsp:txBody>
      <dsp:txXfrm>
        <a:off x="7198846" y="1337257"/>
        <a:ext cx="1487211" cy="7436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3327AD-6C77-4035-ACAD-91EF06F3E5EE}">
      <dsp:nvSpPr>
        <dsp:cNvPr id="0" name=""/>
        <dsp:cNvSpPr/>
      </dsp:nvSpPr>
      <dsp:spPr>
        <a:xfrm>
          <a:off x="4305300" y="707153"/>
          <a:ext cx="2790434" cy="444220"/>
        </a:xfrm>
        <a:custGeom>
          <a:avLst/>
          <a:gdLst/>
          <a:ahLst/>
          <a:cxnLst/>
          <a:rect l="0" t="0" r="0" b="0"/>
          <a:pathLst>
            <a:path>
              <a:moveTo>
                <a:pt x="0" y="0"/>
              </a:moveTo>
              <a:lnTo>
                <a:pt x="0" y="222110"/>
              </a:lnTo>
              <a:lnTo>
                <a:pt x="2790434" y="222110"/>
              </a:lnTo>
              <a:lnTo>
                <a:pt x="2790434" y="4442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9C045EA-F907-4C7E-B996-75E39761CB6D}">
      <dsp:nvSpPr>
        <dsp:cNvPr id="0" name=""/>
        <dsp:cNvSpPr/>
      </dsp:nvSpPr>
      <dsp:spPr>
        <a:xfrm>
          <a:off x="4305300" y="707153"/>
          <a:ext cx="230878" cy="444220"/>
        </a:xfrm>
        <a:custGeom>
          <a:avLst/>
          <a:gdLst/>
          <a:ahLst/>
          <a:cxnLst/>
          <a:rect l="0" t="0" r="0" b="0"/>
          <a:pathLst>
            <a:path>
              <a:moveTo>
                <a:pt x="0" y="0"/>
              </a:moveTo>
              <a:lnTo>
                <a:pt x="0" y="222110"/>
              </a:lnTo>
              <a:lnTo>
                <a:pt x="230878" y="222110"/>
              </a:lnTo>
              <a:lnTo>
                <a:pt x="230878" y="4442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12AB74-2687-4B97-AC80-72121A92FAE3}">
      <dsp:nvSpPr>
        <dsp:cNvPr id="0" name=""/>
        <dsp:cNvSpPr/>
      </dsp:nvSpPr>
      <dsp:spPr>
        <a:xfrm>
          <a:off x="1745743" y="707153"/>
          <a:ext cx="2559556" cy="444220"/>
        </a:xfrm>
        <a:custGeom>
          <a:avLst/>
          <a:gdLst/>
          <a:ahLst/>
          <a:cxnLst/>
          <a:rect l="0" t="0" r="0" b="0"/>
          <a:pathLst>
            <a:path>
              <a:moveTo>
                <a:pt x="2559556" y="0"/>
              </a:moveTo>
              <a:lnTo>
                <a:pt x="2559556" y="222110"/>
              </a:lnTo>
              <a:lnTo>
                <a:pt x="0" y="222110"/>
              </a:lnTo>
              <a:lnTo>
                <a:pt x="0" y="4442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F26753-3CF9-4BC1-9D51-E7D418D7F22B}">
      <dsp:nvSpPr>
        <dsp:cNvPr id="0" name=""/>
        <dsp:cNvSpPr/>
      </dsp:nvSpPr>
      <dsp:spPr>
        <a:xfrm>
          <a:off x="1785025" y="758"/>
          <a:ext cx="5040549" cy="70639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u-RU" sz="2000" b="1" kern="1200" dirty="0" smtClean="0">
              <a:solidFill>
                <a:srgbClr val="C00000"/>
              </a:solidFill>
              <a:latin typeface="Arial" pitchFamily="34" charset="0"/>
              <a:cs typeface="Arial" pitchFamily="34" charset="0"/>
            </a:rPr>
            <a:t>Основные источники инфляции</a:t>
          </a:r>
          <a:endParaRPr lang="ru-RU" sz="2000" b="1" kern="1200" dirty="0">
            <a:solidFill>
              <a:srgbClr val="C00000"/>
            </a:solidFill>
            <a:latin typeface="Arial" pitchFamily="34" charset="0"/>
            <a:cs typeface="Arial" pitchFamily="34" charset="0"/>
          </a:endParaRPr>
        </a:p>
      </dsp:txBody>
      <dsp:txXfrm>
        <a:off x="1785025" y="758"/>
        <a:ext cx="5040549" cy="706395"/>
      </dsp:txXfrm>
    </dsp:sp>
    <dsp:sp modelId="{A9D8C0D2-7189-4E21-BC9A-F044FBC915B8}">
      <dsp:nvSpPr>
        <dsp:cNvPr id="0" name=""/>
        <dsp:cNvSpPr/>
      </dsp:nvSpPr>
      <dsp:spPr>
        <a:xfrm>
          <a:off x="457197" y="1151373"/>
          <a:ext cx="2577092" cy="105766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u-RU" sz="2000" b="1" kern="1200" dirty="0" smtClean="0">
              <a:latin typeface="Arial" pitchFamily="34" charset="0"/>
              <a:cs typeface="Arial" pitchFamily="34" charset="0"/>
            </a:rPr>
            <a:t>Повышение номинальной заработной платы</a:t>
          </a:r>
          <a:endParaRPr lang="ru-RU" sz="2000" b="1" kern="1200" dirty="0">
            <a:latin typeface="Arial" pitchFamily="34" charset="0"/>
            <a:cs typeface="Arial" pitchFamily="34" charset="0"/>
          </a:endParaRPr>
        </a:p>
      </dsp:txBody>
      <dsp:txXfrm>
        <a:off x="457197" y="1151373"/>
        <a:ext cx="2577092" cy="1057667"/>
      </dsp:txXfrm>
    </dsp:sp>
    <dsp:sp modelId="{88152469-17C0-4B5E-9585-4D82115B0208}">
      <dsp:nvSpPr>
        <dsp:cNvPr id="0" name=""/>
        <dsp:cNvSpPr/>
      </dsp:nvSpPr>
      <dsp:spPr>
        <a:xfrm>
          <a:off x="3478510" y="1151373"/>
          <a:ext cx="2115335" cy="105766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u-RU" sz="2000" b="1" kern="1200" dirty="0" smtClean="0">
              <a:latin typeface="Arial" pitchFamily="34" charset="0"/>
              <a:cs typeface="Arial" pitchFamily="34" charset="0"/>
            </a:rPr>
            <a:t>Увеличение цен на сырьё и энергию</a:t>
          </a:r>
          <a:endParaRPr lang="ru-RU" sz="2000" b="1" kern="1200" dirty="0">
            <a:latin typeface="Arial" pitchFamily="34" charset="0"/>
            <a:cs typeface="Arial" pitchFamily="34" charset="0"/>
          </a:endParaRPr>
        </a:p>
      </dsp:txBody>
      <dsp:txXfrm>
        <a:off x="3478510" y="1151373"/>
        <a:ext cx="2115335" cy="1057667"/>
      </dsp:txXfrm>
    </dsp:sp>
    <dsp:sp modelId="{3D0A0693-A6C6-4A99-9627-9209AF551F45}">
      <dsp:nvSpPr>
        <dsp:cNvPr id="0" name=""/>
        <dsp:cNvSpPr/>
      </dsp:nvSpPr>
      <dsp:spPr>
        <a:xfrm>
          <a:off x="6038066" y="1151373"/>
          <a:ext cx="2115335" cy="105766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u-RU" sz="2000" b="1" kern="1200" dirty="0" smtClean="0">
              <a:latin typeface="Arial" pitchFamily="34" charset="0"/>
              <a:cs typeface="Arial" pitchFamily="34" charset="0"/>
            </a:rPr>
            <a:t>Увеличение налогов</a:t>
          </a:r>
          <a:endParaRPr lang="ru-RU" sz="2000" b="1" kern="1200" dirty="0">
            <a:latin typeface="Arial" pitchFamily="34" charset="0"/>
            <a:cs typeface="Arial" pitchFamily="34" charset="0"/>
          </a:endParaRPr>
        </a:p>
      </dsp:txBody>
      <dsp:txXfrm>
        <a:off x="6038066" y="1151373"/>
        <a:ext cx="2115335" cy="105766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BF4EE8F-6CB3-4295-8184-2B76A130CB11}" type="datetimeFigureOut">
              <a:rPr lang="en-US"/>
              <a:pPr>
                <a:defRPr/>
              </a:pPr>
              <a:t>1/31/2024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08FBD6E-F3FC-4A7B-84C0-DC5C70DE9FCA}" type="slidenum">
              <a:rPr lang="en-US"/>
              <a:pPr>
                <a:defRPr/>
              </a:pPr>
              <a:t>‹#›</a:t>
            </a:fld>
            <a:endParaRPr lang="en-US"/>
          </a:p>
        </p:txBody>
      </p:sp>
    </p:spTree>
    <p:extLst>
      <p:ext uri="{BB962C8B-B14F-4D97-AF65-F5344CB8AC3E}">
        <p14:creationId xmlns:p14="http://schemas.microsoft.com/office/powerpoint/2010/main" val="32397188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3B623AA9-F659-4B84-9C43-993F11E9A24D}" type="datetimeFigureOut">
              <a:rPr lang="en-US"/>
              <a:pPr>
                <a:defRPr/>
              </a:pPr>
              <a:t>1/31/2024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0087A94-60AA-4E9D-941F-88A648E78750}" type="slidenum">
              <a:rPr lang="en-US"/>
              <a:pPr>
                <a:defRPr/>
              </a:pPr>
              <a:t>‹#›</a:t>
            </a:fld>
            <a:endParaRPr lang="en-US"/>
          </a:p>
        </p:txBody>
      </p:sp>
    </p:spTree>
    <p:extLst>
      <p:ext uri="{BB962C8B-B14F-4D97-AF65-F5344CB8AC3E}">
        <p14:creationId xmlns:p14="http://schemas.microsoft.com/office/powerpoint/2010/main" val="24864295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B2D1DE5-359C-4AE6-92DF-54B1E8010BB7}" type="slidenum">
              <a:rPr lang="en-US"/>
              <a:pPr fontAlgn="base">
                <a:spcBef>
                  <a:spcPct val="0"/>
                </a:spcBef>
                <a:spcAft>
                  <a:spcPct val="0"/>
                </a:spcAft>
                <a:defRPr/>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Rectangle 44"/>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43"/>
          <p:cNvGrpSpPr>
            <a:grpSpLocks/>
          </p:cNvGrpSpPr>
          <p:nvPr userDrawn="1"/>
        </p:nvGrpSpPr>
        <p:grpSpPr bwMode="auto">
          <a:xfrm>
            <a:off x="0" y="2268538"/>
            <a:ext cx="4191000" cy="4589462"/>
            <a:chOff x="-1" y="1600199"/>
            <a:chExt cx="4501019" cy="5257801"/>
          </a:xfrm>
        </p:grpSpPr>
        <p:sp>
          <p:nvSpPr>
            <p:cNvPr id="6" name="Freeform 7"/>
            <p:cNvSpPr>
              <a:spLocks/>
            </p:cNvSpPr>
            <p:nvPr userDrawn="1"/>
          </p:nvSpPr>
          <p:spPr bwMode="auto">
            <a:xfrm>
              <a:off x="-1" y="1600199"/>
              <a:ext cx="4127640" cy="2515233"/>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a:lstStyle/>
            <a:p>
              <a:pPr fontAlgn="auto">
                <a:spcBef>
                  <a:spcPts val="0"/>
                </a:spcBef>
                <a:spcAft>
                  <a:spcPts val="0"/>
                </a:spcAft>
                <a:defRPr/>
              </a:pPr>
              <a:endParaRPr lang="en-US">
                <a:latin typeface="+mn-lt"/>
              </a:endParaRPr>
            </a:p>
          </p:txBody>
        </p:sp>
        <p:sp>
          <p:nvSpPr>
            <p:cNvPr id="7" name="Freeform 8"/>
            <p:cNvSpPr>
              <a:spLocks/>
            </p:cNvSpPr>
            <p:nvPr userDrawn="1"/>
          </p:nvSpPr>
          <p:spPr bwMode="auto">
            <a:xfrm>
              <a:off x="-1" y="3580740"/>
              <a:ext cx="1600931" cy="3277260"/>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a:lstStyle/>
            <a:p>
              <a:pPr fontAlgn="auto">
                <a:spcBef>
                  <a:spcPts val="0"/>
                </a:spcBef>
                <a:spcAft>
                  <a:spcPts val="0"/>
                </a:spcAft>
                <a:defRPr/>
              </a:pPr>
              <a:endParaRPr lang="en-US">
                <a:latin typeface="+mn-lt"/>
              </a:endParaRPr>
            </a:p>
          </p:txBody>
        </p:sp>
        <p:sp>
          <p:nvSpPr>
            <p:cNvPr id="8" name="Freeform 9"/>
            <p:cNvSpPr>
              <a:spLocks/>
            </p:cNvSpPr>
            <p:nvPr userDrawn="1"/>
          </p:nvSpPr>
          <p:spPr bwMode="auto">
            <a:xfrm>
              <a:off x="-1" y="2438610"/>
              <a:ext cx="2894974" cy="2153316"/>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a:lstStyle/>
            <a:p>
              <a:pPr fontAlgn="auto">
                <a:spcBef>
                  <a:spcPts val="0"/>
                </a:spcBef>
                <a:spcAft>
                  <a:spcPts val="0"/>
                </a:spcAft>
                <a:defRPr/>
              </a:pPr>
              <a:endParaRPr lang="en-US">
                <a:latin typeface="+mn-lt"/>
              </a:endParaRPr>
            </a:p>
          </p:txBody>
        </p:sp>
        <p:sp>
          <p:nvSpPr>
            <p:cNvPr id="9" name="Freeform 10"/>
            <p:cNvSpPr>
              <a:spLocks/>
            </p:cNvSpPr>
            <p:nvPr userDrawn="1"/>
          </p:nvSpPr>
          <p:spPr bwMode="auto">
            <a:xfrm>
              <a:off x="1224140" y="3886278"/>
              <a:ext cx="3276878" cy="2971722"/>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a:lstStyle/>
            <a:p>
              <a:pPr fontAlgn="auto">
                <a:spcBef>
                  <a:spcPts val="0"/>
                </a:spcBef>
                <a:spcAft>
                  <a:spcPts val="0"/>
                </a:spcAft>
                <a:defRPr/>
              </a:pPr>
              <a:endParaRPr lang="en-US">
                <a:latin typeface="+mn-lt"/>
              </a:endParaRPr>
            </a:p>
          </p:txBody>
        </p:sp>
        <p:sp>
          <p:nvSpPr>
            <p:cNvPr id="10" name="Freeform 11"/>
            <p:cNvSpPr>
              <a:spLocks/>
            </p:cNvSpPr>
            <p:nvPr userDrawn="1"/>
          </p:nvSpPr>
          <p:spPr bwMode="auto">
            <a:xfrm>
              <a:off x="876334" y="3993581"/>
              <a:ext cx="1720276" cy="2864419"/>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a:lstStyle/>
            <a:p>
              <a:pPr fontAlgn="auto">
                <a:spcBef>
                  <a:spcPts val="0"/>
                </a:spcBef>
                <a:spcAft>
                  <a:spcPts val="0"/>
                </a:spcAft>
                <a:defRPr/>
              </a:pPr>
              <a:endParaRPr lang="en-US">
                <a:latin typeface="+mn-lt"/>
              </a:endParaRPr>
            </a:p>
          </p:txBody>
        </p:sp>
      </p:grpSp>
      <p:sp>
        <p:nvSpPr>
          <p:cNvPr id="11" name="Freeform 46"/>
          <p:cNvSpPr>
            <a:spLocks/>
          </p:cNvSpPr>
          <p:nvPr userDrawn="1"/>
        </p:nvSpPr>
        <p:spPr bwMode="auto">
          <a:xfrm>
            <a:off x="7543800" y="0"/>
            <a:ext cx="1600200" cy="2209800"/>
          </a:xfrm>
          <a:custGeom>
            <a:avLst/>
            <a:gdLst/>
            <a:ahLst/>
            <a:cxnLst>
              <a:cxn ang="0">
                <a:pos x="0" y="0"/>
              </a:cxn>
              <a:cxn ang="0">
                <a:pos x="1432" y="0"/>
              </a:cxn>
              <a:cxn ang="0">
                <a:pos x="1432" y="3492"/>
              </a:cxn>
              <a:cxn ang="0">
                <a:pos x="1419" y="3252"/>
              </a:cxn>
              <a:cxn ang="0">
                <a:pos x="1406" y="3024"/>
              </a:cxn>
              <a:cxn ang="0">
                <a:pos x="1393" y="2807"/>
              </a:cxn>
              <a:cxn ang="0">
                <a:pos x="1379" y="2601"/>
              </a:cxn>
              <a:cxn ang="0">
                <a:pos x="1364" y="2407"/>
              </a:cxn>
              <a:cxn ang="0">
                <a:pos x="1348" y="2222"/>
              </a:cxn>
              <a:cxn ang="0">
                <a:pos x="1330" y="2047"/>
              </a:cxn>
              <a:cxn ang="0">
                <a:pos x="1311" y="1881"/>
              </a:cxn>
              <a:cxn ang="0">
                <a:pos x="1291" y="1726"/>
              </a:cxn>
              <a:cxn ang="0">
                <a:pos x="1268" y="1580"/>
              </a:cxn>
              <a:cxn ang="0">
                <a:pos x="1245" y="1442"/>
              </a:cxn>
              <a:cxn ang="0">
                <a:pos x="1218" y="1313"/>
              </a:cxn>
              <a:cxn ang="0">
                <a:pos x="1190" y="1192"/>
              </a:cxn>
              <a:cxn ang="0">
                <a:pos x="1158" y="1078"/>
              </a:cxn>
              <a:cxn ang="0">
                <a:pos x="1125" y="973"/>
              </a:cxn>
              <a:cxn ang="0">
                <a:pos x="1089" y="873"/>
              </a:cxn>
              <a:cxn ang="0">
                <a:pos x="1049" y="781"/>
              </a:cxn>
              <a:cxn ang="0">
                <a:pos x="1007" y="696"/>
              </a:cxn>
              <a:cxn ang="0">
                <a:pos x="962" y="617"/>
              </a:cxn>
              <a:cxn ang="0">
                <a:pos x="913" y="544"/>
              </a:cxn>
              <a:cxn ang="0">
                <a:pos x="860" y="475"/>
              </a:cxn>
              <a:cxn ang="0">
                <a:pos x="804" y="413"/>
              </a:cxn>
              <a:cxn ang="0">
                <a:pos x="744" y="354"/>
              </a:cxn>
              <a:cxn ang="0">
                <a:pos x="680" y="301"/>
              </a:cxn>
              <a:cxn ang="0">
                <a:pos x="611" y="252"/>
              </a:cxn>
              <a:cxn ang="0">
                <a:pos x="539" y="206"/>
              </a:cxn>
              <a:cxn ang="0">
                <a:pos x="461" y="165"/>
              </a:cxn>
              <a:cxn ang="0">
                <a:pos x="379" y="128"/>
              </a:cxn>
              <a:cxn ang="0">
                <a:pos x="292" y="92"/>
              </a:cxn>
              <a:cxn ang="0">
                <a:pos x="200" y="59"/>
              </a:cxn>
              <a:cxn ang="0">
                <a:pos x="103" y="28"/>
              </a:cxn>
              <a:cxn ang="0">
                <a:pos x="0" y="0"/>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w="9525">
            <a:noFill/>
            <a:round/>
            <a:headEnd/>
            <a:tailEnd/>
          </a:ln>
        </p:spPr>
        <p:txBody>
          <a:bodyPr/>
          <a:lstStyle/>
          <a:p>
            <a:pPr fontAlgn="auto">
              <a:spcBef>
                <a:spcPts val="0"/>
              </a:spcBef>
              <a:spcAft>
                <a:spcPts val="0"/>
              </a:spcAft>
              <a:defRPr/>
            </a:pPr>
            <a:endParaRPr lang="en-US">
              <a:latin typeface="+mn-lt"/>
            </a:endParaRPr>
          </a:p>
        </p:txBody>
      </p:sp>
      <p:sp>
        <p:nvSpPr>
          <p:cNvPr id="12" name="Freeform 47"/>
          <p:cNvSpPr>
            <a:spLocks/>
          </p:cNvSpPr>
          <p:nvPr userDrawn="1"/>
        </p:nvSpPr>
        <p:spPr bwMode="auto">
          <a:xfrm>
            <a:off x="3733800" y="5715000"/>
            <a:ext cx="5029200"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a:lstStyle/>
          <a:p>
            <a:pPr fontAlgn="auto">
              <a:spcBef>
                <a:spcPts val="0"/>
              </a:spcBef>
              <a:spcAft>
                <a:spcPts val="0"/>
              </a:spcAft>
              <a:defRPr/>
            </a:pPr>
            <a:endParaRPr lang="en-US">
              <a:latin typeface="+mn-lt"/>
            </a:endParaRPr>
          </a:p>
        </p:txBody>
      </p:sp>
      <p:sp>
        <p:nvSpPr>
          <p:cNvPr id="2" name="Title 1"/>
          <p:cNvSpPr>
            <a:spLocks noGrp="1"/>
          </p:cNvSpPr>
          <p:nvPr>
            <p:ph type="ctrTitle"/>
          </p:nvPr>
        </p:nvSpPr>
        <p:spPr>
          <a:xfrm>
            <a:off x="990600" y="1116449"/>
            <a:ext cx="6858000" cy="707886"/>
          </a:xfrm>
        </p:spPr>
        <p:txBody>
          <a:bodyPr>
            <a:spAutoFit/>
          </a:bodyPr>
          <a:lstStyle>
            <a:lvl1pPr algn="r">
              <a:defRPr sz="4000">
                <a:solidFill>
                  <a:schemeClr val="accent2">
                    <a:lumMod val="7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990600" y="1900535"/>
            <a:ext cx="6858000" cy="461665"/>
          </a:xfrm>
        </p:spPr>
        <p:txBody>
          <a:bodyPr>
            <a:spAutoFit/>
          </a:bodyPr>
          <a:lstStyle>
            <a:lvl1pPr marL="0" indent="0" algn="r">
              <a:buNone/>
              <a:defRPr sz="2400">
                <a:solidFill>
                  <a:schemeClr val="accent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3" name="Date Placeholder 3"/>
          <p:cNvSpPr>
            <a:spLocks noGrp="1"/>
          </p:cNvSpPr>
          <p:nvPr userDrawn="1">
            <p:ph type="dt" sz="half" idx="10"/>
          </p:nvPr>
        </p:nvSpPr>
        <p:spPr/>
        <p:txBody>
          <a:bodyPr/>
          <a:lstStyle>
            <a:lvl1pPr>
              <a:defRPr/>
            </a:lvl1pPr>
          </a:lstStyle>
          <a:p>
            <a:pPr>
              <a:defRPr/>
            </a:pPr>
            <a:fld id="{BAD06F32-79CB-44B0-AD02-8944F4F07508}" type="datetimeFigureOut">
              <a:rPr lang="en-US"/>
              <a:pPr>
                <a:defRPr/>
              </a:pPr>
              <a:t>1/31/2024</a:t>
            </a:fld>
            <a:endParaRPr lang="en-US"/>
          </a:p>
        </p:txBody>
      </p:sp>
      <p:sp>
        <p:nvSpPr>
          <p:cNvPr id="14" name="Footer Placeholder 4"/>
          <p:cNvSpPr>
            <a:spLocks noGrp="1"/>
          </p:cNvSpPr>
          <p:nvPr userDrawn="1">
            <p:ph type="ftr" sz="quarter" idx="11"/>
          </p:nvPr>
        </p:nvSpPr>
        <p:spPr/>
        <p:txBody>
          <a:bodyPr/>
          <a:lstStyle>
            <a:lvl1pPr>
              <a:defRPr/>
            </a:lvl1pPr>
          </a:lstStyle>
          <a:p>
            <a:pPr>
              <a:defRPr/>
            </a:pPr>
            <a:endParaRPr lang="en-US"/>
          </a:p>
        </p:txBody>
      </p:sp>
      <p:sp>
        <p:nvSpPr>
          <p:cNvPr id="15" name="Slide Number Placeholder 5"/>
          <p:cNvSpPr>
            <a:spLocks noGrp="1"/>
          </p:cNvSpPr>
          <p:nvPr userDrawn="1">
            <p:ph type="sldNum" sz="quarter" idx="12"/>
          </p:nvPr>
        </p:nvSpPr>
        <p:spPr/>
        <p:txBody>
          <a:bodyPr/>
          <a:lstStyle>
            <a:lvl1pPr>
              <a:defRPr/>
            </a:lvl1pPr>
          </a:lstStyle>
          <a:p>
            <a:pPr>
              <a:defRPr/>
            </a:pPr>
            <a:fld id="{6C129549-37D2-43C8-A6D1-B6354BFBB91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7DE28152-2DC1-4523-AAAA-98A2D3C2770D}" type="datetimeFigureOut">
              <a:rPr lang="en-US"/>
              <a:pPr>
                <a:defRPr/>
              </a:pPr>
              <a:t>1/31/2024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660420-32CE-474D-A8CC-D570128FB05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67BB304B-1555-42FC-B375-C48C28B1FD03}" type="datetimeFigureOut">
              <a:rPr lang="en-US"/>
              <a:pPr>
                <a:defRPr/>
              </a:pPr>
              <a:t>1/31/2024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D1F101E-27A7-440F-AD48-AB42AC00721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89CB55D4-DF42-41B2-B998-41BF8F4CFFF6}" type="datetimeFigureOut">
              <a:rPr lang="en-US"/>
              <a:pPr>
                <a:defRPr/>
              </a:pPr>
              <a:t>1/31/2024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92A6C45-381C-46CF-A943-683EA8FD76C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903BA3F3-B518-41BE-A162-D0DAAF834D2D}" type="datetimeFigureOut">
              <a:rPr lang="en-US"/>
              <a:pPr>
                <a:defRPr/>
              </a:pPr>
              <a:t>1/31/2024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6C74E23-2949-48ED-8DBC-793474C98A4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0"/>
          </p:nvPr>
        </p:nvSpPr>
        <p:spPr/>
        <p:txBody>
          <a:bodyPr/>
          <a:lstStyle>
            <a:lvl1pPr>
              <a:defRPr/>
            </a:lvl1pPr>
          </a:lstStyle>
          <a:p>
            <a:pPr>
              <a:defRPr/>
            </a:pPr>
            <a:fld id="{59783706-2B9E-4ABA-A07F-D7B85A67D90E}" type="datetimeFigureOut">
              <a:rPr lang="en-US"/>
              <a:pPr>
                <a:defRPr/>
              </a:pPr>
              <a:t>1/31/2024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37D2F83-61AE-4408-9C51-34964109899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3"/>
          <p:cNvSpPr>
            <a:spLocks noGrp="1"/>
          </p:cNvSpPr>
          <p:nvPr>
            <p:ph type="dt" sz="half" idx="10"/>
          </p:nvPr>
        </p:nvSpPr>
        <p:spPr/>
        <p:txBody>
          <a:bodyPr/>
          <a:lstStyle>
            <a:lvl1pPr>
              <a:defRPr/>
            </a:lvl1pPr>
          </a:lstStyle>
          <a:p>
            <a:pPr>
              <a:defRPr/>
            </a:pPr>
            <a:fld id="{846306F4-4266-4816-87D8-5EF610C4F801}" type="datetimeFigureOut">
              <a:rPr lang="en-US"/>
              <a:pPr>
                <a:defRPr/>
              </a:pPr>
              <a:t>1/31/2024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1F6A05D-ECA0-4D87-97ED-F498CD714E4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fld id="{24819D6E-6F41-4956-94EB-F94B3439367C}" type="datetimeFigureOut">
              <a:rPr lang="en-US"/>
              <a:pPr>
                <a:defRPr/>
              </a:pPr>
              <a:t>1/31/2024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BC57448-3F11-43E5-A70E-E0BBB7B9B6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B84FD9-FED5-4A3F-9CEC-14C0FC571F2E}" type="datetimeFigureOut">
              <a:rPr lang="en-US"/>
              <a:pPr>
                <a:defRPr/>
              </a:pPr>
              <a:t>1/31/2024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AF042A0-0986-41E9-8AF2-E3E6FF3B357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01239DFA-DEF0-4261-BBE2-8103C71A1C8C}" type="datetimeFigureOut">
              <a:rPr lang="en-US"/>
              <a:pPr>
                <a:defRPr/>
              </a:pPr>
              <a:t>1/31/2024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7CBCB13-6694-408F-9D7A-21195FBF406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17A7DBD6-FA2D-4216-A702-215E7D0D1359}" type="datetimeFigureOut">
              <a:rPr lang="en-US"/>
              <a:pPr>
                <a:defRPr/>
              </a:pPr>
              <a:t>1/31/2024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8F84306-0E76-4979-8A5D-3ED499B4F33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23013FF-CACD-4CC7-A416-978356A15536}" type="datetimeFigureOut">
              <a:rPr lang="en-US"/>
              <a:pPr>
                <a:defRPr/>
              </a:pPr>
              <a:t>1/31/2024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grpSp>
        <p:nvGrpSpPr>
          <p:cNvPr id="1028" name="Group 32"/>
          <p:cNvGrpSpPr>
            <a:grpSpLocks/>
          </p:cNvGrpSpPr>
          <p:nvPr/>
        </p:nvGrpSpPr>
        <p:grpSpPr bwMode="auto">
          <a:xfrm>
            <a:off x="0" y="0"/>
            <a:ext cx="9144000" cy="6858000"/>
            <a:chOff x="0" y="0"/>
            <a:chExt cx="9144001" cy="6858000"/>
          </a:xfrm>
        </p:grpSpPr>
        <p:sp>
          <p:nvSpPr>
            <p:cNvPr id="8" name="Rectangle 7"/>
            <p:cNvSpPr/>
            <p:nvPr userDrawn="1"/>
          </p:nvSpPr>
          <p:spPr>
            <a:xfrm>
              <a:off x="0" y="0"/>
              <a:ext cx="914400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Freeform 9"/>
            <p:cNvSpPr>
              <a:spLocks/>
            </p:cNvSpPr>
            <p:nvPr userDrawn="1"/>
          </p:nvSpPr>
          <p:spPr bwMode="auto">
            <a:xfrm>
              <a:off x="7543801" y="0"/>
              <a:ext cx="1600200" cy="2209800"/>
            </a:xfrm>
            <a:custGeom>
              <a:avLst/>
              <a:gdLst/>
              <a:ahLst/>
              <a:cxnLst>
                <a:cxn ang="0">
                  <a:pos x="0" y="0"/>
                </a:cxn>
                <a:cxn ang="0">
                  <a:pos x="1432" y="0"/>
                </a:cxn>
                <a:cxn ang="0">
                  <a:pos x="1432" y="3492"/>
                </a:cxn>
                <a:cxn ang="0">
                  <a:pos x="1419" y="3252"/>
                </a:cxn>
                <a:cxn ang="0">
                  <a:pos x="1406" y="3024"/>
                </a:cxn>
                <a:cxn ang="0">
                  <a:pos x="1393" y="2807"/>
                </a:cxn>
                <a:cxn ang="0">
                  <a:pos x="1379" y="2601"/>
                </a:cxn>
                <a:cxn ang="0">
                  <a:pos x="1364" y="2407"/>
                </a:cxn>
                <a:cxn ang="0">
                  <a:pos x="1348" y="2222"/>
                </a:cxn>
                <a:cxn ang="0">
                  <a:pos x="1330" y="2047"/>
                </a:cxn>
                <a:cxn ang="0">
                  <a:pos x="1311" y="1881"/>
                </a:cxn>
                <a:cxn ang="0">
                  <a:pos x="1291" y="1726"/>
                </a:cxn>
                <a:cxn ang="0">
                  <a:pos x="1268" y="1580"/>
                </a:cxn>
                <a:cxn ang="0">
                  <a:pos x="1245" y="1442"/>
                </a:cxn>
                <a:cxn ang="0">
                  <a:pos x="1218" y="1313"/>
                </a:cxn>
                <a:cxn ang="0">
                  <a:pos x="1190" y="1192"/>
                </a:cxn>
                <a:cxn ang="0">
                  <a:pos x="1158" y="1078"/>
                </a:cxn>
                <a:cxn ang="0">
                  <a:pos x="1125" y="973"/>
                </a:cxn>
                <a:cxn ang="0">
                  <a:pos x="1089" y="873"/>
                </a:cxn>
                <a:cxn ang="0">
                  <a:pos x="1049" y="781"/>
                </a:cxn>
                <a:cxn ang="0">
                  <a:pos x="1007" y="696"/>
                </a:cxn>
                <a:cxn ang="0">
                  <a:pos x="962" y="617"/>
                </a:cxn>
                <a:cxn ang="0">
                  <a:pos x="913" y="544"/>
                </a:cxn>
                <a:cxn ang="0">
                  <a:pos x="860" y="475"/>
                </a:cxn>
                <a:cxn ang="0">
                  <a:pos x="804" y="413"/>
                </a:cxn>
                <a:cxn ang="0">
                  <a:pos x="744" y="354"/>
                </a:cxn>
                <a:cxn ang="0">
                  <a:pos x="680" y="301"/>
                </a:cxn>
                <a:cxn ang="0">
                  <a:pos x="611" y="252"/>
                </a:cxn>
                <a:cxn ang="0">
                  <a:pos x="539" y="206"/>
                </a:cxn>
                <a:cxn ang="0">
                  <a:pos x="461" y="165"/>
                </a:cxn>
                <a:cxn ang="0">
                  <a:pos x="379" y="128"/>
                </a:cxn>
                <a:cxn ang="0">
                  <a:pos x="292" y="92"/>
                </a:cxn>
                <a:cxn ang="0">
                  <a:pos x="200" y="59"/>
                </a:cxn>
                <a:cxn ang="0">
                  <a:pos x="103" y="28"/>
                </a:cxn>
                <a:cxn ang="0">
                  <a:pos x="0" y="0"/>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w="9525">
              <a:noFill/>
              <a:round/>
              <a:headEnd/>
              <a:tailEnd/>
            </a:ln>
          </p:spPr>
          <p:txBody>
            <a:bodyPr/>
            <a:lstStyle/>
            <a:p>
              <a:pPr fontAlgn="auto">
                <a:spcBef>
                  <a:spcPts val="0"/>
                </a:spcBef>
                <a:spcAft>
                  <a:spcPts val="0"/>
                </a:spcAft>
                <a:defRPr/>
              </a:pPr>
              <a:endParaRPr lang="en-US">
                <a:latin typeface="+mn-lt"/>
              </a:endParaRPr>
            </a:p>
          </p:txBody>
        </p:sp>
        <p:sp>
          <p:nvSpPr>
            <p:cNvPr id="11" name="Freeform 10"/>
            <p:cNvSpPr>
              <a:spLocks/>
            </p:cNvSpPr>
            <p:nvPr userDrawn="1"/>
          </p:nvSpPr>
          <p:spPr bwMode="auto">
            <a:xfrm>
              <a:off x="3733800" y="5715000"/>
              <a:ext cx="5029201"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a:lstStyle/>
            <a:p>
              <a:pPr fontAlgn="auto">
                <a:spcBef>
                  <a:spcPts val="0"/>
                </a:spcBef>
                <a:spcAft>
                  <a:spcPts val="0"/>
                </a:spcAft>
                <a:defRPr/>
              </a:pPr>
              <a:endParaRPr lang="en-US">
                <a:latin typeface="+mn-lt"/>
              </a:endParaRPr>
            </a:p>
          </p:txBody>
        </p:sp>
      </p:gr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7E69716-9F96-4181-9468-6F4EF2F95C16}" type="slidenum">
              <a:rPr lang="en-US"/>
              <a:pPr>
                <a:defRPr/>
              </a:pPr>
              <a:t>‹#›</a:t>
            </a:fld>
            <a:endParaRPr lang="en-US"/>
          </a:p>
        </p:txBody>
      </p:sp>
      <p:sp>
        <p:nvSpPr>
          <p:cNvPr id="103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3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grpSp>
        <p:nvGrpSpPr>
          <p:cNvPr id="1032" name="Group 11"/>
          <p:cNvGrpSpPr>
            <a:grpSpLocks/>
          </p:cNvGrpSpPr>
          <p:nvPr/>
        </p:nvGrpSpPr>
        <p:grpSpPr bwMode="auto">
          <a:xfrm>
            <a:off x="0" y="2854325"/>
            <a:ext cx="3581400" cy="4003675"/>
            <a:chOff x="0" y="2533588"/>
            <a:chExt cx="8022336" cy="8966516"/>
          </a:xfrm>
        </p:grpSpPr>
        <p:sp>
          <p:nvSpPr>
            <p:cNvPr id="13" name="Freeform 7"/>
            <p:cNvSpPr>
              <a:spLocks/>
            </p:cNvSpPr>
            <p:nvPr userDrawn="1"/>
          </p:nvSpPr>
          <p:spPr bwMode="auto">
            <a:xfrm>
              <a:off x="0" y="2533588"/>
              <a:ext cx="4128517" cy="2513612"/>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a:lstStyle/>
            <a:p>
              <a:pPr fontAlgn="auto">
                <a:spcBef>
                  <a:spcPts val="0"/>
                </a:spcBef>
                <a:spcAft>
                  <a:spcPts val="0"/>
                </a:spcAft>
                <a:defRPr/>
              </a:pPr>
              <a:endParaRPr lang="en-US">
                <a:latin typeface="+mn-lt"/>
              </a:endParaRPr>
            </a:p>
          </p:txBody>
        </p:sp>
        <p:sp>
          <p:nvSpPr>
            <p:cNvPr id="14" name="Freeform 8"/>
            <p:cNvSpPr>
              <a:spLocks/>
            </p:cNvSpPr>
            <p:nvPr userDrawn="1"/>
          </p:nvSpPr>
          <p:spPr bwMode="auto">
            <a:xfrm>
              <a:off x="0" y="4979648"/>
              <a:ext cx="3182621" cy="6520456"/>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a:lstStyle/>
            <a:p>
              <a:pPr fontAlgn="auto">
                <a:spcBef>
                  <a:spcPts val="0"/>
                </a:spcBef>
                <a:spcAft>
                  <a:spcPts val="0"/>
                </a:spcAft>
                <a:defRPr/>
              </a:pPr>
              <a:endParaRPr lang="en-US">
                <a:latin typeface="+mn-lt"/>
              </a:endParaRPr>
            </a:p>
          </p:txBody>
        </p:sp>
        <p:sp>
          <p:nvSpPr>
            <p:cNvPr id="15" name="Freeform 9"/>
            <p:cNvSpPr>
              <a:spLocks/>
            </p:cNvSpPr>
            <p:nvPr userDrawn="1"/>
          </p:nvSpPr>
          <p:spPr bwMode="auto">
            <a:xfrm>
              <a:off x="0" y="3372643"/>
              <a:ext cx="2894584" cy="2154524"/>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a:lstStyle/>
            <a:p>
              <a:pPr fontAlgn="auto">
                <a:spcBef>
                  <a:spcPts val="0"/>
                </a:spcBef>
                <a:spcAft>
                  <a:spcPts val="0"/>
                </a:spcAft>
                <a:defRPr/>
              </a:pPr>
              <a:endParaRPr lang="en-US">
                <a:latin typeface="+mn-lt"/>
              </a:endParaRPr>
            </a:p>
          </p:txBody>
        </p:sp>
        <p:sp>
          <p:nvSpPr>
            <p:cNvPr id="16" name="Freeform 10"/>
            <p:cNvSpPr>
              <a:spLocks/>
            </p:cNvSpPr>
            <p:nvPr userDrawn="1"/>
          </p:nvSpPr>
          <p:spPr bwMode="auto">
            <a:xfrm>
              <a:off x="1504189" y="5587609"/>
              <a:ext cx="6518147" cy="5912495"/>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a:lstStyle/>
            <a:p>
              <a:pPr fontAlgn="auto">
                <a:spcBef>
                  <a:spcPts val="0"/>
                </a:spcBef>
                <a:spcAft>
                  <a:spcPts val="0"/>
                </a:spcAft>
                <a:defRPr/>
              </a:pPr>
              <a:endParaRPr lang="en-US">
                <a:latin typeface="+mn-lt"/>
              </a:endParaRPr>
            </a:p>
          </p:txBody>
        </p:sp>
        <p:sp>
          <p:nvSpPr>
            <p:cNvPr id="17" name="Freeform 11"/>
            <p:cNvSpPr>
              <a:spLocks/>
            </p:cNvSpPr>
            <p:nvPr userDrawn="1"/>
          </p:nvSpPr>
          <p:spPr bwMode="auto">
            <a:xfrm>
              <a:off x="1155701" y="5800928"/>
              <a:ext cx="3420872" cy="5699176"/>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912"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fontAlgn="base" hangingPunct="1">
        <a:spcBef>
          <a:spcPct val="0"/>
        </a:spcBef>
        <a:spcAft>
          <a:spcPct val="0"/>
        </a:spcAft>
        <a:defRPr sz="4000" kern="1200">
          <a:solidFill>
            <a:srgbClr val="768D5A"/>
          </a:solidFill>
          <a:latin typeface="+mj-lt"/>
          <a:ea typeface="+mj-ea"/>
          <a:cs typeface="+mj-cs"/>
        </a:defRPr>
      </a:lvl1pPr>
      <a:lvl2pPr algn="l" rtl="0" eaLnBrk="1" fontAlgn="base" hangingPunct="1">
        <a:spcBef>
          <a:spcPct val="0"/>
        </a:spcBef>
        <a:spcAft>
          <a:spcPct val="0"/>
        </a:spcAft>
        <a:defRPr sz="4000">
          <a:solidFill>
            <a:srgbClr val="768D5A"/>
          </a:solidFill>
          <a:latin typeface="Calibri" pitchFamily="34" charset="0"/>
        </a:defRPr>
      </a:lvl2pPr>
      <a:lvl3pPr algn="l" rtl="0" eaLnBrk="1" fontAlgn="base" hangingPunct="1">
        <a:spcBef>
          <a:spcPct val="0"/>
        </a:spcBef>
        <a:spcAft>
          <a:spcPct val="0"/>
        </a:spcAft>
        <a:defRPr sz="4000">
          <a:solidFill>
            <a:srgbClr val="768D5A"/>
          </a:solidFill>
          <a:latin typeface="Calibri" pitchFamily="34" charset="0"/>
        </a:defRPr>
      </a:lvl3pPr>
      <a:lvl4pPr algn="l" rtl="0" eaLnBrk="1" fontAlgn="base" hangingPunct="1">
        <a:spcBef>
          <a:spcPct val="0"/>
        </a:spcBef>
        <a:spcAft>
          <a:spcPct val="0"/>
        </a:spcAft>
        <a:defRPr sz="4000">
          <a:solidFill>
            <a:srgbClr val="768D5A"/>
          </a:solidFill>
          <a:latin typeface="Calibri" pitchFamily="34" charset="0"/>
        </a:defRPr>
      </a:lvl4pPr>
      <a:lvl5pPr algn="l" rtl="0" eaLnBrk="1" fontAlgn="base" hangingPunct="1">
        <a:spcBef>
          <a:spcPct val="0"/>
        </a:spcBef>
        <a:spcAft>
          <a:spcPct val="0"/>
        </a:spcAft>
        <a:defRPr sz="4000">
          <a:solidFill>
            <a:srgbClr val="768D5A"/>
          </a:solidFill>
          <a:latin typeface="Calibri" pitchFamily="34" charset="0"/>
        </a:defRPr>
      </a:lvl5pPr>
      <a:lvl6pPr marL="457200" algn="l" rtl="0" eaLnBrk="1" fontAlgn="base" hangingPunct="1">
        <a:spcBef>
          <a:spcPct val="0"/>
        </a:spcBef>
        <a:spcAft>
          <a:spcPct val="0"/>
        </a:spcAft>
        <a:defRPr sz="4000">
          <a:solidFill>
            <a:srgbClr val="768D5A"/>
          </a:solidFill>
          <a:latin typeface="Calibri" pitchFamily="34" charset="0"/>
        </a:defRPr>
      </a:lvl6pPr>
      <a:lvl7pPr marL="914400" algn="l" rtl="0" eaLnBrk="1" fontAlgn="base" hangingPunct="1">
        <a:spcBef>
          <a:spcPct val="0"/>
        </a:spcBef>
        <a:spcAft>
          <a:spcPct val="0"/>
        </a:spcAft>
        <a:defRPr sz="4000">
          <a:solidFill>
            <a:srgbClr val="768D5A"/>
          </a:solidFill>
          <a:latin typeface="Calibri" pitchFamily="34" charset="0"/>
        </a:defRPr>
      </a:lvl7pPr>
      <a:lvl8pPr marL="1371600" algn="l" rtl="0" eaLnBrk="1" fontAlgn="base" hangingPunct="1">
        <a:spcBef>
          <a:spcPct val="0"/>
        </a:spcBef>
        <a:spcAft>
          <a:spcPct val="0"/>
        </a:spcAft>
        <a:defRPr sz="4000">
          <a:solidFill>
            <a:srgbClr val="768D5A"/>
          </a:solidFill>
          <a:latin typeface="Calibri" pitchFamily="34" charset="0"/>
        </a:defRPr>
      </a:lvl8pPr>
      <a:lvl9pPr marL="1828800" algn="l" rtl="0" eaLnBrk="1" fontAlgn="base" hangingPunct="1">
        <a:spcBef>
          <a:spcPct val="0"/>
        </a:spcBef>
        <a:spcAft>
          <a:spcPct val="0"/>
        </a:spcAft>
        <a:defRPr sz="4000">
          <a:solidFill>
            <a:srgbClr val="768D5A"/>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2400" kern="1200">
          <a:solidFill>
            <a:srgbClr val="AF9738"/>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000" kern="1200">
          <a:solidFill>
            <a:srgbClr val="AF9738"/>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rgbClr val="AF9738"/>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1600" kern="1200">
          <a:solidFill>
            <a:srgbClr val="AF9738"/>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1600" kern="1200">
          <a:solidFill>
            <a:srgbClr val="AF9738"/>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oc.reshuege.ru/" TargetMode="External"/><Relationship Id="rId2" Type="http://schemas.openxmlformats.org/officeDocument/2006/relationships/hyperlink" Target="http://85.142.162.119/os11/xmodules/qprint/index.php?proj=756DF168F63F9A6341711C61AA5EC578" TargetMode="External"/><Relationship Id="rId1" Type="http://schemas.openxmlformats.org/officeDocument/2006/relationships/slideLayout" Target="../slideLayouts/slideLayout7.xml"/><Relationship Id="rId4" Type="http://schemas.openxmlformats.org/officeDocument/2006/relationships/hyperlink" Target="http://kupiprodai.com.ua/s_images/14399735263200.jp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1"/>
          <p:cNvSpPr txBox="1">
            <a:spLocks noChangeArrowheads="1"/>
          </p:cNvSpPr>
          <p:nvPr/>
        </p:nvSpPr>
        <p:spPr bwMode="auto">
          <a:xfrm>
            <a:off x="285750" y="142875"/>
            <a:ext cx="8572500" cy="862013"/>
          </a:xfrm>
          <a:prstGeom prst="rect">
            <a:avLst/>
          </a:prstGeom>
          <a:noFill/>
          <a:ln w="9525">
            <a:noFill/>
            <a:miter lim="800000"/>
            <a:headEnd/>
            <a:tailEnd/>
          </a:ln>
        </p:spPr>
        <p:txBody>
          <a:bodyPr>
            <a:spAutoFit/>
          </a:bodyPr>
          <a:lstStyle/>
          <a:p>
            <a:pPr algn="ctr"/>
            <a:r>
              <a:rPr lang="ru-RU" sz="1600" b="1"/>
              <a:t>муниципальное автономное общеобразовательное учреждение</a:t>
            </a:r>
          </a:p>
          <a:p>
            <a:pPr algn="ctr"/>
            <a:r>
              <a:rPr lang="ru-RU" sz="1600" b="1"/>
              <a:t>Перевозского муниципального района Нижегородской области</a:t>
            </a:r>
          </a:p>
          <a:p>
            <a:pPr algn="ctr"/>
            <a:r>
              <a:rPr lang="ru-RU" sz="1600"/>
              <a:t>"</a:t>
            </a:r>
            <a:r>
              <a:rPr lang="ru-RU" sz="1600" b="1"/>
              <a:t>Ичалковская средняя школа</a:t>
            </a:r>
            <a:r>
              <a:rPr lang="ru-RU" sz="1600"/>
              <a:t>"</a:t>
            </a:r>
            <a:endParaRPr lang="ru-RU" sz="1600" b="1"/>
          </a:p>
        </p:txBody>
      </p:sp>
      <p:sp>
        <p:nvSpPr>
          <p:cNvPr id="3075" name="TextBox 1"/>
          <p:cNvSpPr txBox="1">
            <a:spLocks noChangeArrowheads="1"/>
          </p:cNvSpPr>
          <p:nvPr/>
        </p:nvSpPr>
        <p:spPr bwMode="auto">
          <a:xfrm>
            <a:off x="500063" y="1643063"/>
            <a:ext cx="8358187" cy="2308225"/>
          </a:xfrm>
          <a:prstGeom prst="rect">
            <a:avLst/>
          </a:prstGeom>
          <a:noFill/>
          <a:ln w="9525">
            <a:noFill/>
            <a:miter lim="800000"/>
            <a:headEnd/>
            <a:tailEnd/>
          </a:ln>
        </p:spPr>
        <p:txBody>
          <a:bodyPr>
            <a:spAutoFit/>
          </a:bodyPr>
          <a:lstStyle/>
          <a:p>
            <a:pPr algn="ctr"/>
            <a:r>
              <a:rPr lang="ru-RU" sz="2000" b="1"/>
              <a:t>презентация по обществознанию</a:t>
            </a:r>
          </a:p>
          <a:p>
            <a:pPr algn="ctr"/>
            <a:endParaRPr lang="ru-RU" sz="2000" b="1"/>
          </a:p>
          <a:p>
            <a:pPr algn="ctr"/>
            <a:r>
              <a:rPr lang="ru-RU" sz="3200" b="1">
                <a:solidFill>
                  <a:srgbClr val="C00000"/>
                </a:solidFill>
              </a:rPr>
              <a:t>Виды, причины и последствия инфляции</a:t>
            </a:r>
          </a:p>
          <a:p>
            <a:pPr algn="ctr"/>
            <a:endParaRPr lang="ru-RU" sz="2000" b="1">
              <a:solidFill>
                <a:srgbClr val="C00000"/>
              </a:solidFill>
            </a:endParaRPr>
          </a:p>
          <a:p>
            <a:pPr algn="ctr"/>
            <a:r>
              <a:rPr lang="ru-RU" sz="2000" b="1"/>
              <a:t>(вопросы кодификатора ЕГЭ)</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5"/>
          <p:cNvSpPr txBox="1">
            <a:spLocks noChangeArrowheads="1"/>
          </p:cNvSpPr>
          <p:nvPr/>
        </p:nvSpPr>
        <p:spPr bwMode="auto">
          <a:xfrm>
            <a:off x="304800" y="152400"/>
            <a:ext cx="8534400" cy="461963"/>
          </a:xfrm>
          <a:prstGeom prst="rect">
            <a:avLst/>
          </a:prstGeom>
          <a:noFill/>
          <a:ln w="9525">
            <a:noFill/>
            <a:miter lim="800000"/>
            <a:headEnd/>
            <a:tailEnd/>
          </a:ln>
        </p:spPr>
        <p:txBody>
          <a:bodyPr>
            <a:spAutoFit/>
          </a:bodyPr>
          <a:lstStyle/>
          <a:p>
            <a:r>
              <a:rPr lang="ru-RU" sz="2400" b="1">
                <a:solidFill>
                  <a:srgbClr val="C00000"/>
                </a:solidFill>
              </a:rPr>
              <a:t>4. Заполните пропуск в таблице.</a:t>
            </a:r>
          </a:p>
        </p:txBody>
      </p:sp>
      <p:graphicFrame>
        <p:nvGraphicFramePr>
          <p:cNvPr id="7" name="Таблица 6"/>
          <p:cNvGraphicFramePr>
            <a:graphicFrameLocks noGrp="1"/>
          </p:cNvGraphicFramePr>
          <p:nvPr/>
        </p:nvGraphicFramePr>
        <p:xfrm>
          <a:off x="228600" y="685800"/>
          <a:ext cx="8534400" cy="2499360"/>
        </p:xfrm>
        <a:graphic>
          <a:graphicData uri="http://schemas.openxmlformats.org/drawingml/2006/table">
            <a:tbl>
              <a:tblPr firstRow="1" bandRow="1">
                <a:tableStyleId>{5940675A-B579-460E-94D1-54222C63F5DA}</a:tableStyleId>
              </a:tblPr>
              <a:tblGrid>
                <a:gridCol w="4267200"/>
                <a:gridCol w="4267200"/>
              </a:tblGrid>
              <a:tr h="370840">
                <a:tc gridSpan="2">
                  <a:txBody>
                    <a:bodyPr/>
                    <a:lstStyle/>
                    <a:p>
                      <a:pPr algn="ctr"/>
                      <a:r>
                        <a:rPr lang="ru-RU" sz="2000" b="1" dirty="0" smtClean="0">
                          <a:latin typeface="Arial" pitchFamily="34" charset="0"/>
                          <a:cs typeface="Arial" pitchFamily="34" charset="0"/>
                        </a:rPr>
                        <a:t>Виды</a:t>
                      </a:r>
                      <a:r>
                        <a:rPr lang="ru-RU" sz="2000" b="1" baseline="0" dirty="0" smtClean="0">
                          <a:latin typeface="Arial" pitchFamily="34" charset="0"/>
                          <a:cs typeface="Arial" pitchFamily="34" charset="0"/>
                        </a:rPr>
                        <a:t> инфляции</a:t>
                      </a:r>
                      <a:endParaRPr lang="ru-RU" sz="2000" b="1" dirty="0">
                        <a:latin typeface="Arial" pitchFamily="34" charset="0"/>
                        <a:cs typeface="Arial" pitchFamily="34" charset="0"/>
                      </a:endParaRPr>
                    </a:p>
                  </a:txBody>
                  <a:tcPr/>
                </a:tc>
                <a:tc hMerge="1">
                  <a:txBody>
                    <a:bodyPr/>
                    <a:lstStyle/>
                    <a:p>
                      <a:endParaRPr lang="ru-RU" sz="2000" dirty="0">
                        <a:latin typeface="Arial" pitchFamily="34" charset="0"/>
                        <a:cs typeface="Arial" pitchFamily="34" charset="0"/>
                      </a:endParaRPr>
                    </a:p>
                  </a:txBody>
                  <a:tcPr/>
                </a:tc>
              </a:tr>
              <a:tr h="370840">
                <a:tc>
                  <a:txBody>
                    <a:bodyPr/>
                    <a:lstStyle/>
                    <a:p>
                      <a:pPr algn="ctr"/>
                      <a:r>
                        <a:rPr lang="ru-RU" sz="2000" b="1" dirty="0" smtClean="0">
                          <a:latin typeface="Arial" pitchFamily="34" charset="0"/>
                          <a:cs typeface="Arial" pitchFamily="34" charset="0"/>
                        </a:rPr>
                        <a:t>Виды инфляции</a:t>
                      </a:r>
                      <a:endParaRPr lang="ru-RU" sz="2000" b="1" dirty="0">
                        <a:latin typeface="Arial" pitchFamily="34" charset="0"/>
                        <a:cs typeface="Arial" pitchFamily="34" charset="0"/>
                      </a:endParaRPr>
                    </a:p>
                  </a:txBody>
                  <a:tcPr/>
                </a:tc>
                <a:tc>
                  <a:txBody>
                    <a:bodyPr/>
                    <a:lstStyle/>
                    <a:p>
                      <a:pPr algn="ctr"/>
                      <a:r>
                        <a:rPr lang="ru-RU" sz="2000" b="1" dirty="0" smtClean="0">
                          <a:latin typeface="Arial" pitchFamily="34" charset="0"/>
                          <a:cs typeface="Arial" pitchFamily="34" charset="0"/>
                        </a:rPr>
                        <a:t>Причины возникновения</a:t>
                      </a:r>
                      <a:endParaRPr lang="ru-RU" sz="2000" b="1" dirty="0">
                        <a:latin typeface="Arial" pitchFamily="34" charset="0"/>
                        <a:cs typeface="Arial" pitchFamily="34" charset="0"/>
                      </a:endParaRPr>
                    </a:p>
                  </a:txBody>
                  <a:tcPr/>
                </a:tc>
              </a:tr>
              <a:tr h="370840">
                <a:tc>
                  <a:txBody>
                    <a:bodyPr/>
                    <a:lstStyle/>
                    <a:p>
                      <a:r>
                        <a:rPr lang="ru-RU" sz="2000" b="1" dirty="0" smtClean="0">
                          <a:latin typeface="Arial" pitchFamily="34" charset="0"/>
                          <a:cs typeface="Arial" pitchFamily="34" charset="0"/>
                        </a:rPr>
                        <a:t>Инфляция ______________</a:t>
                      </a:r>
                      <a:endParaRPr lang="ru-RU" sz="2000" b="1" dirty="0">
                        <a:latin typeface="Arial" pitchFamily="34" charset="0"/>
                        <a:cs typeface="Arial" pitchFamily="34" charset="0"/>
                      </a:endParaRPr>
                    </a:p>
                  </a:txBody>
                  <a:tcPr/>
                </a:tc>
                <a:tc>
                  <a:txBody>
                    <a:bodyPr/>
                    <a:lstStyle/>
                    <a:p>
                      <a:r>
                        <a:rPr lang="ru-RU" sz="2000" b="1" dirty="0" smtClean="0">
                          <a:latin typeface="Arial" pitchFamily="34" charset="0"/>
                          <a:cs typeface="Arial" pitchFamily="34" charset="0"/>
                        </a:rPr>
                        <a:t>Цены растут в силу удорожания</a:t>
                      </a:r>
                      <a:r>
                        <a:rPr lang="ru-RU" sz="2000" b="1" baseline="0" dirty="0" smtClean="0">
                          <a:latin typeface="Arial" pitchFamily="34" charset="0"/>
                          <a:cs typeface="Arial" pitchFamily="34" charset="0"/>
                        </a:rPr>
                        <a:t> факторов производства</a:t>
                      </a:r>
                      <a:endParaRPr lang="ru-RU" sz="2000" b="1" dirty="0">
                        <a:latin typeface="Arial" pitchFamily="34" charset="0"/>
                        <a:cs typeface="Arial" pitchFamily="34" charset="0"/>
                      </a:endParaRPr>
                    </a:p>
                  </a:txBody>
                  <a:tcPr/>
                </a:tc>
              </a:tr>
              <a:tr h="370840">
                <a:tc>
                  <a:txBody>
                    <a:bodyPr/>
                    <a:lstStyle/>
                    <a:p>
                      <a:r>
                        <a:rPr lang="ru-RU" sz="2000" b="1" dirty="0" smtClean="0">
                          <a:latin typeface="Arial" pitchFamily="34" charset="0"/>
                          <a:cs typeface="Arial" pitchFamily="34" charset="0"/>
                        </a:rPr>
                        <a:t>Инфляция спроса</a:t>
                      </a:r>
                      <a:endParaRPr lang="ru-RU" sz="2000" b="1" dirty="0">
                        <a:latin typeface="Arial" pitchFamily="34" charset="0"/>
                        <a:cs typeface="Arial" pitchFamily="34" charset="0"/>
                      </a:endParaRPr>
                    </a:p>
                  </a:txBody>
                  <a:tcPr/>
                </a:tc>
                <a:tc>
                  <a:txBody>
                    <a:bodyPr/>
                    <a:lstStyle/>
                    <a:p>
                      <a:r>
                        <a:rPr lang="ru-RU" sz="2000" b="1" dirty="0" smtClean="0">
                          <a:latin typeface="Arial" pitchFamily="34" charset="0"/>
                          <a:cs typeface="Arial" pitchFamily="34" charset="0"/>
                        </a:rPr>
                        <a:t>Дефицит</a:t>
                      </a:r>
                      <a:r>
                        <a:rPr lang="ru-RU" sz="2000" b="1" baseline="0" dirty="0" smtClean="0">
                          <a:latin typeface="Arial" pitchFamily="34" charset="0"/>
                          <a:cs typeface="Arial" pitchFamily="34" charset="0"/>
                        </a:rPr>
                        <a:t> на товарном рынке вызывает рост цен</a:t>
                      </a:r>
                      <a:endParaRPr lang="ru-RU" sz="2000" b="1" dirty="0">
                        <a:latin typeface="Arial" pitchFamily="34" charset="0"/>
                        <a:cs typeface="Arial" pitchFamily="34" charset="0"/>
                      </a:endParaRPr>
                    </a:p>
                  </a:txBody>
                  <a:tcPr/>
                </a:tc>
              </a:tr>
            </a:tbl>
          </a:graphicData>
        </a:graphic>
      </p:graphicFrame>
      <p:sp>
        <p:nvSpPr>
          <p:cNvPr id="8" name="Прямоугольник 7"/>
          <p:cNvSpPr>
            <a:spLocks noChangeArrowheads="1"/>
          </p:cNvSpPr>
          <p:nvPr/>
        </p:nvSpPr>
        <p:spPr bwMode="auto">
          <a:xfrm>
            <a:off x="838200" y="1981200"/>
            <a:ext cx="3302000" cy="461963"/>
          </a:xfrm>
          <a:prstGeom prst="rect">
            <a:avLst/>
          </a:prstGeom>
          <a:noFill/>
          <a:ln w="9525">
            <a:noFill/>
            <a:miter lim="800000"/>
            <a:headEnd/>
            <a:tailEnd/>
          </a:ln>
        </p:spPr>
        <p:txBody>
          <a:bodyPr wrap="none">
            <a:spAutoFit/>
          </a:bodyPr>
          <a:lstStyle/>
          <a:p>
            <a:pPr algn="ctr" eaLnBrk="0" hangingPunct="0">
              <a:spcBef>
                <a:spcPct val="20000"/>
              </a:spcBef>
            </a:pPr>
            <a:r>
              <a:rPr lang="ru-RU" sz="2400" b="1">
                <a:solidFill>
                  <a:srgbClr val="C00000"/>
                </a:solidFill>
              </a:rPr>
              <a:t>Инфляция издержек</a:t>
            </a:r>
          </a:p>
        </p:txBody>
      </p:sp>
      <p:sp>
        <p:nvSpPr>
          <p:cNvPr id="12308" name="TextBox 4"/>
          <p:cNvSpPr txBox="1">
            <a:spLocks noChangeArrowheads="1"/>
          </p:cNvSpPr>
          <p:nvPr/>
        </p:nvSpPr>
        <p:spPr bwMode="auto">
          <a:xfrm>
            <a:off x="228600" y="3429000"/>
            <a:ext cx="8763000" cy="3170238"/>
          </a:xfrm>
          <a:prstGeom prst="rect">
            <a:avLst/>
          </a:prstGeom>
          <a:noFill/>
          <a:ln w="9525">
            <a:noFill/>
            <a:miter lim="800000"/>
            <a:headEnd/>
            <a:tailEnd/>
          </a:ln>
        </p:spPr>
        <p:txBody>
          <a:bodyPr>
            <a:spAutoFit/>
          </a:bodyPr>
          <a:lstStyle/>
          <a:p>
            <a:r>
              <a:rPr lang="ru-RU" sz="2000" b="1">
                <a:solidFill>
                  <a:srgbClr val="C00000"/>
                </a:solidFill>
              </a:rPr>
              <a:t>5. Выберите верные суждения об инфляции и запишите цифры, под которыми они указаны.</a:t>
            </a:r>
          </a:p>
          <a:p>
            <a:r>
              <a:rPr lang="ru-RU" sz="2000" b="1"/>
              <a:t>1) Инфляция проявляется в снижении покупательной способности денег.</a:t>
            </a:r>
          </a:p>
          <a:p>
            <a:r>
              <a:rPr lang="ru-RU" sz="2000" b="1"/>
              <a:t>2) Различают микроинфляцию и гиперинфляцию.</a:t>
            </a:r>
          </a:p>
          <a:p>
            <a:r>
              <a:rPr lang="ru-RU" sz="2000" b="1"/>
              <a:t>3) Рост цен на ресурсы порождает инфляцию предложения.</a:t>
            </a:r>
          </a:p>
          <a:p>
            <a:r>
              <a:rPr lang="ru-RU" sz="2000" b="1"/>
              <a:t>4) Одни из причин инфляции – усиление конкуренции между производителями.</a:t>
            </a:r>
          </a:p>
          <a:p>
            <a:r>
              <a:rPr lang="ru-RU" sz="2000" b="1"/>
              <a:t>5) К последствиям инфляции относится рост реальной заработной платы работников.</a:t>
            </a:r>
          </a:p>
        </p:txBody>
      </p:sp>
      <p:sp>
        <p:nvSpPr>
          <p:cNvPr id="6" name="Прямоугольник 5"/>
          <p:cNvSpPr>
            <a:spLocks noChangeArrowheads="1"/>
          </p:cNvSpPr>
          <p:nvPr/>
        </p:nvSpPr>
        <p:spPr bwMode="auto">
          <a:xfrm>
            <a:off x="7543800" y="6248400"/>
            <a:ext cx="527050" cy="461963"/>
          </a:xfrm>
          <a:prstGeom prst="rect">
            <a:avLst/>
          </a:prstGeom>
          <a:noFill/>
          <a:ln w="9525">
            <a:noFill/>
            <a:miter lim="800000"/>
            <a:headEnd/>
            <a:tailEnd/>
          </a:ln>
        </p:spPr>
        <p:txBody>
          <a:bodyPr wrap="none">
            <a:spAutoFit/>
          </a:bodyPr>
          <a:lstStyle/>
          <a:p>
            <a:pPr algn="ctr" eaLnBrk="0" hangingPunct="0">
              <a:spcBef>
                <a:spcPct val="20000"/>
              </a:spcBef>
            </a:pPr>
            <a:r>
              <a:rPr lang="ru-RU" sz="2400" b="1">
                <a:solidFill>
                  <a:srgbClr val="C00000"/>
                </a:solidFill>
              </a:rPr>
              <a:t>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strips(downLeft)">
                                      <p:cBhvr>
                                        <p:cTn id="1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457200" y="533400"/>
            <a:ext cx="8534400" cy="6002338"/>
          </a:xfrm>
          <a:prstGeom prst="rect">
            <a:avLst/>
          </a:prstGeom>
          <a:noFill/>
          <a:ln w="9525">
            <a:noFill/>
            <a:miter lim="800000"/>
            <a:headEnd/>
            <a:tailEnd/>
          </a:ln>
        </p:spPr>
        <p:txBody>
          <a:bodyPr>
            <a:spAutoFit/>
          </a:bodyPr>
          <a:lstStyle/>
          <a:p>
            <a:pPr>
              <a:spcBef>
                <a:spcPct val="50000"/>
              </a:spcBef>
            </a:pPr>
            <a:r>
              <a:rPr lang="ru-RU" sz="2400" b="1"/>
              <a:t>   (А) Процесс обесценивания денег, т.е. инфляция, проявляется в повышении цен, не обоснованном повышении качества товаров и услуг. (Б) Рост цен в стране </a:t>
            </a:r>
            <a:r>
              <a:rPr lang="en-US" sz="2400" b="1"/>
              <a:t>Z</a:t>
            </a:r>
            <a:r>
              <a:rPr lang="ru-RU" sz="2400" b="1"/>
              <a:t> в зимние месяцы оказался «скромнее» прогнозов большинства экономистов. (В) Инфляция составила 21% (3,4% за зиму предыдущего года).      (Г) Скорее всего, замедлению показателя способствует снижение цен на нефть на мировых торговых площадках. (Д) Возможно, сыграла свою роль в статистике и стабилизация цен на бензин на внутреннем рынке. </a:t>
            </a:r>
          </a:p>
          <a:p>
            <a:pPr>
              <a:spcBef>
                <a:spcPct val="50000"/>
              </a:spcBef>
            </a:pPr>
            <a:r>
              <a:rPr lang="ru-RU" sz="2400" b="1">
                <a:solidFill>
                  <a:srgbClr val="C00000"/>
                </a:solidFill>
              </a:rPr>
              <a:t>Определите, какие положения текста носят</a:t>
            </a:r>
          </a:p>
          <a:p>
            <a:pPr>
              <a:spcBef>
                <a:spcPct val="50000"/>
              </a:spcBef>
            </a:pPr>
            <a:r>
              <a:rPr lang="ru-RU" sz="2400" b="1">
                <a:solidFill>
                  <a:srgbClr val="C00000"/>
                </a:solidFill>
              </a:rPr>
              <a:t>1) фактический характер 				          2) характер оценочных суждений 			          3) характер теоретических утверждений</a:t>
            </a:r>
          </a:p>
        </p:txBody>
      </p:sp>
      <p:sp>
        <p:nvSpPr>
          <p:cNvPr id="4" name="Прямоугольник 3"/>
          <p:cNvSpPr>
            <a:spLocks noChangeArrowheads="1"/>
          </p:cNvSpPr>
          <p:nvPr/>
        </p:nvSpPr>
        <p:spPr bwMode="auto">
          <a:xfrm>
            <a:off x="7315200" y="5486400"/>
            <a:ext cx="1042988" cy="461963"/>
          </a:xfrm>
          <a:prstGeom prst="rect">
            <a:avLst/>
          </a:prstGeom>
          <a:noFill/>
          <a:ln w="9525">
            <a:noFill/>
            <a:miter lim="800000"/>
            <a:headEnd/>
            <a:tailEnd/>
          </a:ln>
        </p:spPr>
        <p:txBody>
          <a:bodyPr wrap="none">
            <a:spAutoFit/>
          </a:bodyPr>
          <a:lstStyle/>
          <a:p>
            <a:pPr algn="ctr" eaLnBrk="0" hangingPunct="0">
              <a:spcBef>
                <a:spcPct val="20000"/>
              </a:spcBef>
            </a:pPr>
            <a:r>
              <a:rPr lang="ru-RU" sz="2400" b="1">
                <a:solidFill>
                  <a:srgbClr val="C00000"/>
                </a:solidFill>
              </a:rPr>
              <a:t>32122</a:t>
            </a:r>
          </a:p>
        </p:txBody>
      </p:sp>
      <p:sp>
        <p:nvSpPr>
          <p:cNvPr id="13316" name="TextBox 4"/>
          <p:cNvSpPr txBox="1">
            <a:spLocks noChangeArrowheads="1"/>
          </p:cNvSpPr>
          <p:nvPr/>
        </p:nvSpPr>
        <p:spPr bwMode="auto">
          <a:xfrm>
            <a:off x="304800" y="152400"/>
            <a:ext cx="1371600" cy="461963"/>
          </a:xfrm>
          <a:prstGeom prst="rect">
            <a:avLst/>
          </a:prstGeom>
          <a:noFill/>
          <a:ln w="9525">
            <a:noFill/>
            <a:miter lim="800000"/>
            <a:headEnd/>
            <a:tailEnd/>
          </a:ln>
        </p:spPr>
        <p:txBody>
          <a:bodyPr>
            <a:spAutoFit/>
          </a:bodyPr>
          <a:lstStyle/>
          <a:p>
            <a:r>
              <a:rPr lang="ru-RU" sz="2400" b="1">
                <a:solidFill>
                  <a:srgbClr val="C00000"/>
                </a:solidFill>
              </a:rPr>
              <a:t>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strips(downLeft)">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228600" y="457200"/>
            <a:ext cx="8763000" cy="5632450"/>
          </a:xfrm>
          <a:prstGeom prst="rect">
            <a:avLst/>
          </a:prstGeom>
          <a:noFill/>
          <a:ln w="9525">
            <a:noFill/>
            <a:miter lim="800000"/>
            <a:headEnd/>
            <a:tailEnd/>
          </a:ln>
        </p:spPr>
        <p:txBody>
          <a:bodyPr>
            <a:spAutoFit/>
          </a:bodyPr>
          <a:lstStyle/>
          <a:p>
            <a:r>
              <a:rPr lang="ru-RU" sz="2400" b="1">
                <a:solidFill>
                  <a:srgbClr val="C00000"/>
                </a:solidFill>
              </a:rPr>
              <a:t>7. </a:t>
            </a:r>
            <a:r>
              <a:rPr lang="ru-RU" sz="2400" b="1"/>
              <a:t>(А) Инфляция – процесс обесценивания денег, снижения их покупательной способности. (Б) Невысокая инфляция может способствовать экспорту товаров, так как удешевляет их в сравнении с товарами стран-конкурентов. (В) Невысокая инфляция отражает колебания на товарных рынках. (Г) Настоящей бедой для субъектов экономики является гиперинфляция. (Д) При гиперинфляции цены растут более чем на 50-60% в месяц.</a:t>
            </a:r>
          </a:p>
          <a:p>
            <a:endParaRPr lang="ru-RU" sz="2400" b="1"/>
          </a:p>
          <a:p>
            <a:pPr>
              <a:spcBef>
                <a:spcPct val="50000"/>
              </a:spcBef>
            </a:pPr>
            <a:r>
              <a:rPr lang="ru-RU" sz="2400" b="1">
                <a:solidFill>
                  <a:srgbClr val="C00000"/>
                </a:solidFill>
              </a:rPr>
              <a:t>Определите, какие положения текста носят</a:t>
            </a:r>
          </a:p>
          <a:p>
            <a:pPr>
              <a:spcBef>
                <a:spcPct val="50000"/>
              </a:spcBef>
            </a:pPr>
            <a:r>
              <a:rPr lang="ru-RU" sz="2400" b="1">
                <a:solidFill>
                  <a:srgbClr val="C00000"/>
                </a:solidFill>
              </a:rPr>
              <a:t>1) фактический характер 				             2) характер оценочных суждений 			               3) характер теоретических утверждений</a:t>
            </a:r>
            <a:endParaRPr lang="ru-RU" sz="2400" b="1"/>
          </a:p>
        </p:txBody>
      </p:sp>
      <p:sp>
        <p:nvSpPr>
          <p:cNvPr id="3" name="Прямоугольник 2"/>
          <p:cNvSpPr>
            <a:spLocks noChangeArrowheads="1"/>
          </p:cNvSpPr>
          <p:nvPr/>
        </p:nvSpPr>
        <p:spPr bwMode="auto">
          <a:xfrm>
            <a:off x="7467600" y="5181600"/>
            <a:ext cx="1025525" cy="461963"/>
          </a:xfrm>
          <a:prstGeom prst="rect">
            <a:avLst/>
          </a:prstGeom>
          <a:noFill/>
          <a:ln w="9525">
            <a:noFill/>
            <a:miter lim="800000"/>
            <a:headEnd/>
            <a:tailEnd/>
          </a:ln>
        </p:spPr>
        <p:txBody>
          <a:bodyPr wrap="none">
            <a:spAutoFit/>
          </a:bodyPr>
          <a:lstStyle/>
          <a:p>
            <a:pPr algn="ctr" eaLnBrk="0" hangingPunct="0">
              <a:spcBef>
                <a:spcPct val="20000"/>
              </a:spcBef>
            </a:pPr>
            <a:r>
              <a:rPr lang="ru-RU" sz="2400" b="1">
                <a:solidFill>
                  <a:srgbClr val="C00000"/>
                </a:solidFill>
              </a:rPr>
              <a:t>31121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3"/>
          <p:cNvSpPr txBox="1">
            <a:spLocks noChangeArrowheads="1"/>
          </p:cNvSpPr>
          <p:nvPr/>
        </p:nvSpPr>
        <p:spPr bwMode="auto">
          <a:xfrm>
            <a:off x="228600" y="228600"/>
            <a:ext cx="8686800" cy="4216400"/>
          </a:xfrm>
          <a:prstGeom prst="rect">
            <a:avLst/>
          </a:prstGeom>
          <a:noFill/>
          <a:ln w="9525">
            <a:noFill/>
            <a:miter lim="800000"/>
            <a:headEnd/>
            <a:tailEnd/>
          </a:ln>
        </p:spPr>
        <p:txBody>
          <a:bodyPr>
            <a:spAutoFit/>
          </a:bodyPr>
          <a:lstStyle/>
          <a:p>
            <a:r>
              <a:rPr lang="ru-RU" sz="2000" b="1">
                <a:solidFill>
                  <a:srgbClr val="C00000"/>
                </a:solidFill>
              </a:rPr>
              <a:t>8. Прочитайте приведённый ниже текст, в котором пропущен ряд слов.</a:t>
            </a:r>
          </a:p>
          <a:p>
            <a:endParaRPr lang="ru-RU" sz="800" b="1"/>
          </a:p>
          <a:p>
            <a:r>
              <a:rPr lang="ru-RU" sz="2000" b="1"/>
              <a:t>   «Инфляция – это переполнение каналов денежного обращения избыточной ________ (А), проявляемое в росте _______ (Б). В современной экономике инфляция возникает как следствие комплекса причин (факторов). Инфляция зависит также от _____ (В). В связи с этим справедлив термин «инфляционные ожидания»: если ______ (Г) ожидает инфляцию, она неизбежно возникнет. В </a:t>
            </a:r>
            <a:r>
              <a:rPr lang="en-US" sz="2000" b="1"/>
              <a:t>XX</a:t>
            </a:r>
            <a:r>
              <a:rPr lang="ru-RU" sz="2000" b="1"/>
              <a:t> в. инфляция стала постоянным элементом _______ (Д). Этому способствовал ряд факторов: быстрый рост и усложнение структуры товарного производства, системы цен и _________ (Е) стали универсальными; резко снизилась сфера ценовой конкуренции».</a:t>
            </a:r>
          </a:p>
        </p:txBody>
      </p:sp>
      <p:sp>
        <p:nvSpPr>
          <p:cNvPr id="15363" name="TextBox 4"/>
          <p:cNvSpPr txBox="1">
            <a:spLocks noChangeArrowheads="1"/>
          </p:cNvSpPr>
          <p:nvPr/>
        </p:nvSpPr>
        <p:spPr bwMode="auto">
          <a:xfrm>
            <a:off x="304800" y="4572000"/>
            <a:ext cx="8610600" cy="1631950"/>
          </a:xfrm>
          <a:prstGeom prst="rect">
            <a:avLst/>
          </a:prstGeom>
          <a:noFill/>
          <a:ln w="9525">
            <a:noFill/>
            <a:miter lim="800000"/>
            <a:headEnd/>
            <a:tailEnd/>
          </a:ln>
        </p:spPr>
        <p:txBody>
          <a:bodyPr>
            <a:spAutoFit/>
          </a:bodyPr>
          <a:lstStyle/>
          <a:p>
            <a:r>
              <a:rPr lang="ru-RU" sz="2000" b="1">
                <a:solidFill>
                  <a:srgbClr val="C00000"/>
                </a:solidFill>
              </a:rPr>
              <a:t>1) безработица			6) социальные трансферты</a:t>
            </a:r>
          </a:p>
          <a:p>
            <a:r>
              <a:rPr lang="ru-RU" sz="2000" b="1">
                <a:solidFill>
                  <a:srgbClr val="C00000"/>
                </a:solidFill>
              </a:rPr>
              <a:t>2) общественные настроения	7) товарные цены</a:t>
            </a:r>
          </a:p>
          <a:p>
            <a:r>
              <a:rPr lang="ru-RU" sz="2000" b="1">
                <a:solidFill>
                  <a:srgbClr val="C00000"/>
                </a:solidFill>
              </a:rPr>
              <a:t>3) рыночная экономика		8) деньги</a:t>
            </a:r>
          </a:p>
          <a:p>
            <a:r>
              <a:rPr lang="ru-RU" sz="2000" b="1">
                <a:solidFill>
                  <a:srgbClr val="C00000"/>
                </a:solidFill>
              </a:rPr>
              <a:t>4) денежная масса			9) общество</a:t>
            </a:r>
          </a:p>
          <a:p>
            <a:r>
              <a:rPr lang="ru-RU" sz="2000" b="1">
                <a:solidFill>
                  <a:srgbClr val="C00000"/>
                </a:solidFill>
              </a:rPr>
              <a:t>5) экономический кризис</a:t>
            </a:r>
          </a:p>
        </p:txBody>
      </p:sp>
      <p:sp>
        <p:nvSpPr>
          <p:cNvPr id="6" name="TextBox 5"/>
          <p:cNvSpPr txBox="1">
            <a:spLocks noChangeArrowheads="1"/>
          </p:cNvSpPr>
          <p:nvPr/>
        </p:nvSpPr>
        <p:spPr bwMode="auto">
          <a:xfrm>
            <a:off x="6705600" y="5562600"/>
            <a:ext cx="2286000" cy="461963"/>
          </a:xfrm>
          <a:prstGeom prst="rect">
            <a:avLst/>
          </a:prstGeom>
          <a:noFill/>
          <a:ln w="9525">
            <a:noFill/>
            <a:miter lim="800000"/>
            <a:headEnd/>
            <a:tailEnd/>
          </a:ln>
        </p:spPr>
        <p:txBody>
          <a:bodyPr>
            <a:spAutoFit/>
          </a:bodyPr>
          <a:lstStyle/>
          <a:p>
            <a:pPr algn="ctr"/>
            <a:r>
              <a:rPr lang="ru-RU" sz="2400" b="1">
                <a:solidFill>
                  <a:srgbClr val="C00000"/>
                </a:solidFill>
              </a:rPr>
              <a:t>472936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strips(downLeft)">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3"/>
          <p:cNvSpPr txBox="1">
            <a:spLocks noChangeArrowheads="1"/>
          </p:cNvSpPr>
          <p:nvPr/>
        </p:nvSpPr>
        <p:spPr bwMode="auto">
          <a:xfrm>
            <a:off x="304800" y="152400"/>
            <a:ext cx="8534400" cy="2924175"/>
          </a:xfrm>
          <a:prstGeom prst="rect">
            <a:avLst/>
          </a:prstGeom>
          <a:noFill/>
          <a:ln w="9525">
            <a:noFill/>
            <a:miter lim="800000"/>
            <a:headEnd/>
            <a:tailEnd/>
          </a:ln>
        </p:spPr>
        <p:txBody>
          <a:bodyPr>
            <a:spAutoFit/>
          </a:bodyPr>
          <a:lstStyle/>
          <a:p>
            <a:pPr algn="ctr"/>
            <a:r>
              <a:rPr lang="ru-RU" sz="2400" b="1">
                <a:solidFill>
                  <a:srgbClr val="C00000"/>
                </a:solidFill>
              </a:rPr>
              <a:t>Опасность инфляции состоит в том, что</a:t>
            </a:r>
          </a:p>
          <a:p>
            <a:pPr>
              <a:buFont typeface="Wingdings" pitchFamily="2" charset="2"/>
              <a:buChar char="Ø"/>
            </a:pPr>
            <a:r>
              <a:rPr lang="ru-RU" sz="2000" b="1"/>
              <a:t> обесцениваются сбережения, снижается уровень жизни населения</a:t>
            </a:r>
          </a:p>
          <a:p>
            <a:pPr>
              <a:buFont typeface="Wingdings" pitchFamily="2" charset="2"/>
              <a:buChar char="Ø"/>
            </a:pPr>
            <a:r>
              <a:rPr lang="ru-RU" sz="2000" b="1"/>
              <a:t> нарушаются хозяйственные связи, сокращается производство и занятость</a:t>
            </a:r>
          </a:p>
          <a:p>
            <a:pPr>
              <a:buFont typeface="Wingdings" pitchFamily="2" charset="2"/>
              <a:buChar char="Ø"/>
            </a:pPr>
            <a:r>
              <a:rPr lang="ru-RU" sz="2000" b="1"/>
              <a:t> у фирм, банков нет средств для реализации крупных проектов, долгосрочных инвестиций</a:t>
            </a:r>
          </a:p>
          <a:p>
            <a:pPr>
              <a:buFont typeface="Wingdings" pitchFamily="2" charset="2"/>
              <a:buChar char="Ø"/>
            </a:pPr>
            <a:r>
              <a:rPr lang="ru-RU" sz="2000" b="1"/>
              <a:t> может произойти переход на бартерные расчёты, т.е. натурализация обмена</a:t>
            </a:r>
          </a:p>
        </p:txBody>
      </p:sp>
      <p:sp>
        <p:nvSpPr>
          <p:cNvPr id="5" name="Прямоугольник 4"/>
          <p:cNvSpPr/>
          <p:nvPr/>
        </p:nvSpPr>
        <p:spPr>
          <a:xfrm>
            <a:off x="228600" y="3352800"/>
            <a:ext cx="8686800" cy="460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6388" name="TextBox 5"/>
          <p:cNvSpPr txBox="1">
            <a:spLocks noChangeArrowheads="1"/>
          </p:cNvSpPr>
          <p:nvPr/>
        </p:nvSpPr>
        <p:spPr bwMode="auto">
          <a:xfrm>
            <a:off x="228600" y="3581400"/>
            <a:ext cx="8686800" cy="2924175"/>
          </a:xfrm>
          <a:prstGeom prst="rect">
            <a:avLst/>
          </a:prstGeom>
          <a:noFill/>
          <a:ln w="9525">
            <a:noFill/>
            <a:miter lim="800000"/>
            <a:headEnd/>
            <a:tailEnd/>
          </a:ln>
        </p:spPr>
        <p:txBody>
          <a:bodyPr>
            <a:spAutoFit/>
          </a:bodyPr>
          <a:lstStyle/>
          <a:p>
            <a:pPr algn="ctr"/>
            <a:r>
              <a:rPr lang="ru-RU" sz="2400" b="1">
                <a:solidFill>
                  <a:srgbClr val="C00000"/>
                </a:solidFill>
              </a:rPr>
              <a:t>Антиинфляционные меры</a:t>
            </a:r>
          </a:p>
          <a:p>
            <a:pPr>
              <a:buFont typeface="Wingdings" pitchFamily="2" charset="2"/>
              <a:buChar char="Ø"/>
            </a:pPr>
            <a:r>
              <a:rPr lang="ru-RU" sz="2000" b="1"/>
              <a:t> сокращение бюджетного дефицита (обычно за счёт социальных расходов)</a:t>
            </a:r>
          </a:p>
          <a:p>
            <a:pPr>
              <a:buFont typeface="Wingdings" pitchFamily="2" charset="2"/>
              <a:buChar char="Ø"/>
            </a:pPr>
            <a:r>
              <a:rPr lang="ru-RU" sz="2000" b="1"/>
              <a:t> сдерживание эмиссии денег</a:t>
            </a:r>
          </a:p>
          <a:p>
            <a:pPr>
              <a:buFont typeface="Wingdings" pitchFamily="2" charset="2"/>
              <a:buChar char="Ø"/>
            </a:pPr>
            <a:r>
              <a:rPr lang="ru-RU" sz="2000" b="1"/>
              <a:t> политика регулирования цен и доходов, замораживание роста зарплат, пенсий</a:t>
            </a:r>
          </a:p>
          <a:p>
            <a:pPr>
              <a:buFont typeface="Wingdings" pitchFamily="2" charset="2"/>
              <a:buChar char="Ø"/>
            </a:pPr>
            <a:r>
              <a:rPr lang="ru-RU" sz="2000" b="1"/>
              <a:t> общеэкономические меры стабилизации и стимулирования деловой активности, совершенствования налоговой политики и др.</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304800" y="533400"/>
            <a:ext cx="8610600" cy="4648200"/>
          </a:xfrm>
          <a:prstGeom prst="rect">
            <a:avLst/>
          </a:prstGeom>
          <a:noFill/>
          <a:ln w="9525">
            <a:noFill/>
            <a:miter lim="800000"/>
            <a:headEnd/>
            <a:tailEnd/>
          </a:ln>
        </p:spPr>
        <p:txBody>
          <a:bodyPr>
            <a:spAutoFit/>
          </a:bodyPr>
          <a:lstStyle/>
          <a:p>
            <a:r>
              <a:rPr lang="ru-RU" sz="2400" b="1">
                <a:solidFill>
                  <a:srgbClr val="C00000"/>
                </a:solidFill>
              </a:rPr>
              <a:t>9. Найдите в приведённом ниже списке меры, способствующие снижению инфляции, и запишите цифры, под которыми они указаны. </a:t>
            </a:r>
          </a:p>
          <a:p>
            <a:endParaRPr lang="ru-RU" sz="800" b="1"/>
          </a:p>
          <a:p>
            <a:pPr>
              <a:lnSpc>
                <a:spcPct val="150000"/>
              </a:lnSpc>
            </a:pPr>
            <a:r>
              <a:rPr lang="ru-RU" sz="2400" b="1"/>
              <a:t>1) увеличение расходов государства на социальные программы</a:t>
            </a:r>
          </a:p>
          <a:p>
            <a:pPr>
              <a:lnSpc>
                <a:spcPct val="150000"/>
              </a:lnSpc>
            </a:pPr>
            <a:r>
              <a:rPr lang="ru-RU" sz="2400" b="1"/>
              <a:t>2) закрытие убыточных предприятий</a:t>
            </a:r>
          </a:p>
          <a:p>
            <a:pPr>
              <a:lnSpc>
                <a:spcPct val="150000"/>
              </a:lnSpc>
            </a:pPr>
            <a:r>
              <a:rPr lang="ru-RU" sz="2400" b="1"/>
              <a:t>3) изъятие «лишних» денег центральным банком</a:t>
            </a:r>
          </a:p>
          <a:p>
            <a:pPr>
              <a:lnSpc>
                <a:spcPct val="150000"/>
              </a:lnSpc>
            </a:pPr>
            <a:r>
              <a:rPr lang="ru-RU" sz="2400" b="1"/>
              <a:t>4) отказ от повышения зарплат и пенсий</a:t>
            </a:r>
          </a:p>
          <a:p>
            <a:pPr>
              <a:lnSpc>
                <a:spcPct val="150000"/>
              </a:lnSpc>
            </a:pPr>
            <a:r>
              <a:rPr lang="ru-RU" sz="2400" b="1"/>
              <a:t>5) переход на натуральный обмен вместо денежного</a:t>
            </a:r>
          </a:p>
        </p:txBody>
      </p:sp>
      <p:sp>
        <p:nvSpPr>
          <p:cNvPr id="7" name="Прямоугольник 6"/>
          <p:cNvSpPr>
            <a:spLocks noChangeArrowheads="1"/>
          </p:cNvSpPr>
          <p:nvPr/>
        </p:nvSpPr>
        <p:spPr bwMode="auto">
          <a:xfrm>
            <a:off x="6477000" y="5715000"/>
            <a:ext cx="527050" cy="461963"/>
          </a:xfrm>
          <a:prstGeom prst="rect">
            <a:avLst/>
          </a:prstGeom>
          <a:noFill/>
          <a:ln w="9525">
            <a:noFill/>
            <a:miter lim="800000"/>
            <a:headEnd/>
            <a:tailEnd/>
          </a:ln>
        </p:spPr>
        <p:txBody>
          <a:bodyPr wrap="none">
            <a:spAutoFit/>
          </a:bodyPr>
          <a:lstStyle/>
          <a:p>
            <a:pPr algn="ctr" eaLnBrk="0" hangingPunct="0">
              <a:spcBef>
                <a:spcPct val="20000"/>
              </a:spcBef>
            </a:pPr>
            <a:r>
              <a:rPr lang="ru-RU" sz="2400" b="1">
                <a:solidFill>
                  <a:srgbClr val="C00000"/>
                </a:solidFill>
              </a:rPr>
              <a:t>34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strips(downLeft)">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304800" y="457200"/>
            <a:ext cx="8686800" cy="5632450"/>
          </a:xfrm>
          <a:prstGeom prst="rect">
            <a:avLst/>
          </a:prstGeom>
          <a:noFill/>
          <a:ln w="9525">
            <a:noFill/>
            <a:miter lim="800000"/>
            <a:headEnd/>
            <a:tailEnd/>
          </a:ln>
        </p:spPr>
        <p:txBody>
          <a:bodyPr>
            <a:spAutoFit/>
          </a:bodyPr>
          <a:lstStyle/>
          <a:p>
            <a:r>
              <a:rPr lang="ru-RU" sz="2400" b="1">
                <a:solidFill>
                  <a:srgbClr val="C00000"/>
                </a:solidFill>
              </a:rPr>
              <a:t>10. </a:t>
            </a:r>
            <a:r>
              <a:rPr lang="ru-RU" sz="2400" b="1"/>
              <a:t>(А) Связь между ростом инфляции и обострением проблемы бедности имеет причинно-следственный характер. (Б) Особую тревогу вызывает ухудшение положения в условиях инфляции семей с фиксированным доходом. (В) Многие семьи пытаются спасти свои сбережения путём покупки валюты. (Г) Подобная практика крайне вредна для развития экономики. (Д) Важно понимать, что не всякое повышение цен служит показателем инфляции.</a:t>
            </a:r>
          </a:p>
          <a:p>
            <a:r>
              <a:rPr lang="ru-RU" sz="2400" b="1"/>
              <a:t> </a:t>
            </a:r>
          </a:p>
          <a:p>
            <a:r>
              <a:rPr lang="ru-RU" sz="2400" b="1">
                <a:solidFill>
                  <a:srgbClr val="C00000"/>
                </a:solidFill>
              </a:rPr>
              <a:t>Определите, какие положения текста имеют</a:t>
            </a:r>
          </a:p>
          <a:p>
            <a:r>
              <a:rPr lang="ru-RU" sz="2400" b="1">
                <a:solidFill>
                  <a:srgbClr val="C00000"/>
                </a:solidFill>
              </a:rPr>
              <a:t> </a:t>
            </a:r>
          </a:p>
          <a:p>
            <a:r>
              <a:rPr lang="ru-RU" sz="2400" b="1">
                <a:solidFill>
                  <a:srgbClr val="C00000"/>
                </a:solidFill>
              </a:rPr>
              <a:t>1) фактический характер</a:t>
            </a:r>
          </a:p>
          <a:p>
            <a:r>
              <a:rPr lang="ru-RU" sz="2400" b="1">
                <a:solidFill>
                  <a:srgbClr val="C00000"/>
                </a:solidFill>
              </a:rPr>
              <a:t>2) характер оценочных суждений</a:t>
            </a:r>
          </a:p>
          <a:p>
            <a:r>
              <a:rPr lang="ru-RU" sz="2400" b="1">
                <a:solidFill>
                  <a:srgbClr val="C00000"/>
                </a:solidFill>
              </a:rPr>
              <a:t>3) характер теоретических утверждений</a:t>
            </a:r>
          </a:p>
        </p:txBody>
      </p:sp>
      <p:sp>
        <p:nvSpPr>
          <p:cNvPr id="4" name="Прямоугольник 3"/>
          <p:cNvSpPr>
            <a:spLocks noChangeArrowheads="1"/>
          </p:cNvSpPr>
          <p:nvPr/>
        </p:nvSpPr>
        <p:spPr bwMode="auto">
          <a:xfrm>
            <a:off x="7162800" y="4953000"/>
            <a:ext cx="1042988" cy="461963"/>
          </a:xfrm>
          <a:prstGeom prst="rect">
            <a:avLst/>
          </a:prstGeom>
          <a:noFill/>
          <a:ln w="9525">
            <a:noFill/>
            <a:miter lim="800000"/>
            <a:headEnd/>
            <a:tailEnd/>
          </a:ln>
        </p:spPr>
        <p:txBody>
          <a:bodyPr wrap="none">
            <a:spAutoFit/>
          </a:bodyPr>
          <a:lstStyle/>
          <a:p>
            <a:pPr algn="ctr" eaLnBrk="0" hangingPunct="0">
              <a:spcBef>
                <a:spcPct val="20000"/>
              </a:spcBef>
            </a:pPr>
            <a:r>
              <a:rPr lang="ru-RU" sz="2400" b="1">
                <a:solidFill>
                  <a:srgbClr val="C00000"/>
                </a:solidFill>
              </a:rPr>
              <a:t>32122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strips(downLeft)">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228600" y="228600"/>
            <a:ext cx="8763000" cy="3478213"/>
          </a:xfrm>
          <a:prstGeom prst="rect">
            <a:avLst/>
          </a:prstGeom>
          <a:noFill/>
          <a:ln w="9525">
            <a:noFill/>
            <a:miter lim="800000"/>
            <a:headEnd/>
            <a:tailEnd/>
          </a:ln>
        </p:spPr>
        <p:txBody>
          <a:bodyPr>
            <a:spAutoFit/>
          </a:bodyPr>
          <a:lstStyle/>
          <a:p>
            <a:r>
              <a:rPr lang="ru-RU" sz="2000" b="1">
                <a:solidFill>
                  <a:srgbClr val="C00000"/>
                </a:solidFill>
              </a:rPr>
              <a:t>11. </a:t>
            </a:r>
            <a:r>
              <a:rPr lang="ru-RU" sz="2000" b="1"/>
              <a:t>«В условиях инфляции замедляется экономический рост, поскольку фирмам становится недоступно приобретение новой, более совершенной _______ (А). Инфляция также обесценивает накопленные фонды ______ (Б). Инфляция, сопровождаемая падением производства, называется ________ (В).</a:t>
            </a:r>
          </a:p>
          <a:p>
            <a:r>
              <a:rPr lang="ru-RU" sz="2000" b="1"/>
              <a:t>   Ослабляется мотивация к высокопроизводительному труду, так как номинальный рост доходов не связан с ________ (Г) труда. Значительная часть финансового капитала перемещается из сферы производства в сферу чисто _______ (Д) операций. Воздействие инфляции наиболее негативно сказывается на ______ (Е) слоях населения».</a:t>
            </a:r>
          </a:p>
        </p:txBody>
      </p:sp>
      <p:sp>
        <p:nvSpPr>
          <p:cNvPr id="19459" name="TextBox 2"/>
          <p:cNvSpPr txBox="1">
            <a:spLocks noChangeArrowheads="1"/>
          </p:cNvSpPr>
          <p:nvPr/>
        </p:nvSpPr>
        <p:spPr bwMode="auto">
          <a:xfrm>
            <a:off x="228600" y="4038600"/>
            <a:ext cx="8763000" cy="1938338"/>
          </a:xfrm>
          <a:prstGeom prst="rect">
            <a:avLst/>
          </a:prstGeom>
          <a:noFill/>
          <a:ln w="9525">
            <a:noFill/>
            <a:miter lim="800000"/>
            <a:headEnd/>
            <a:tailEnd/>
          </a:ln>
        </p:spPr>
        <p:txBody>
          <a:bodyPr>
            <a:spAutoFit/>
          </a:bodyPr>
          <a:lstStyle/>
          <a:p>
            <a:r>
              <a:rPr lang="ru-RU" sz="2400" b="1">
                <a:solidFill>
                  <a:srgbClr val="C00000"/>
                </a:solidFill>
              </a:rPr>
              <a:t>1) техника			6) богатейший</a:t>
            </a:r>
          </a:p>
          <a:p>
            <a:r>
              <a:rPr lang="ru-RU" sz="2400" b="1">
                <a:solidFill>
                  <a:srgbClr val="C00000"/>
                </a:solidFill>
              </a:rPr>
              <a:t>2) стагфляция		7) спекулятивный</a:t>
            </a:r>
          </a:p>
          <a:p>
            <a:r>
              <a:rPr lang="ru-RU" sz="2400" b="1">
                <a:solidFill>
                  <a:srgbClr val="C00000"/>
                </a:solidFill>
              </a:rPr>
              <a:t>3) товар			8) беднейший</a:t>
            </a:r>
          </a:p>
          <a:p>
            <a:r>
              <a:rPr lang="ru-RU" sz="2400" b="1">
                <a:solidFill>
                  <a:srgbClr val="C00000"/>
                </a:solidFill>
              </a:rPr>
              <a:t>4) результат		9) вложения</a:t>
            </a:r>
          </a:p>
          <a:p>
            <a:r>
              <a:rPr lang="ru-RU" sz="2400" b="1">
                <a:solidFill>
                  <a:srgbClr val="C00000"/>
                </a:solidFill>
              </a:rPr>
              <a:t>5) предприятие </a:t>
            </a:r>
          </a:p>
        </p:txBody>
      </p:sp>
      <p:sp>
        <p:nvSpPr>
          <p:cNvPr id="4" name="Прямоугольник 3"/>
          <p:cNvSpPr>
            <a:spLocks noChangeArrowheads="1"/>
          </p:cNvSpPr>
          <p:nvPr/>
        </p:nvSpPr>
        <p:spPr bwMode="auto">
          <a:xfrm>
            <a:off x="7162800" y="5486400"/>
            <a:ext cx="1214438" cy="461963"/>
          </a:xfrm>
          <a:prstGeom prst="rect">
            <a:avLst/>
          </a:prstGeom>
          <a:noFill/>
          <a:ln w="9525">
            <a:noFill/>
            <a:miter lim="800000"/>
            <a:headEnd/>
            <a:tailEnd/>
          </a:ln>
        </p:spPr>
        <p:txBody>
          <a:bodyPr wrap="none">
            <a:spAutoFit/>
          </a:bodyPr>
          <a:lstStyle/>
          <a:p>
            <a:pPr algn="ctr" eaLnBrk="0" hangingPunct="0">
              <a:spcBef>
                <a:spcPct val="20000"/>
              </a:spcBef>
            </a:pPr>
            <a:r>
              <a:rPr lang="ru-RU" sz="2400" b="1">
                <a:solidFill>
                  <a:srgbClr val="C00000"/>
                </a:solidFill>
              </a:rPr>
              <a:t>152478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strips(downLeft)">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Прямоугольник 1"/>
          <p:cNvSpPr>
            <a:spLocks noChangeArrowheads="1"/>
          </p:cNvSpPr>
          <p:nvPr/>
        </p:nvSpPr>
        <p:spPr bwMode="auto">
          <a:xfrm>
            <a:off x="152400" y="533400"/>
            <a:ext cx="8839200" cy="6002338"/>
          </a:xfrm>
          <a:prstGeom prst="rect">
            <a:avLst/>
          </a:prstGeom>
          <a:noFill/>
          <a:ln w="9525">
            <a:noFill/>
            <a:miter lim="800000"/>
            <a:headEnd/>
            <a:tailEnd/>
          </a:ln>
        </p:spPr>
        <p:txBody>
          <a:bodyPr>
            <a:spAutoFit/>
          </a:bodyPr>
          <a:lstStyle/>
          <a:p>
            <a:r>
              <a:rPr lang="ru-RU" sz="2000" b="1">
                <a:solidFill>
                  <a:srgbClr val="C00000"/>
                </a:solidFill>
              </a:rPr>
              <a:t>12. Какой смысл обществоведы вкладывают в понятие «инфляция»? Привлекая знания обществоведческого курса, составьте два предложения: одно предложение, содержащее информацию о видах инфляции в зависимости от темпов, и одно предложение, раскрывающее любое последствие инфляции.</a:t>
            </a:r>
          </a:p>
          <a:p>
            <a:endParaRPr lang="ru-RU" sz="2000" b="1"/>
          </a:p>
          <a:p>
            <a:r>
              <a:rPr lang="ru-RU" sz="2000" b="1" u="sng"/>
              <a:t>Правильный ответ должен содержать следующие элементы:</a:t>
            </a:r>
          </a:p>
          <a:p>
            <a:endParaRPr lang="ru-RU" sz="800" b="1"/>
          </a:p>
          <a:p>
            <a:r>
              <a:rPr lang="ru-RU" sz="2000" b="1"/>
              <a:t>1) </a:t>
            </a:r>
            <a:r>
              <a:rPr lang="ru-RU" sz="2000" b="1" u="sng"/>
              <a:t>смысл понятия, например: </a:t>
            </a:r>
            <a:r>
              <a:rPr lang="ru-RU" sz="2000" b="1"/>
              <a:t>инфляция - это процесс обесценивания денег и снижения их покупательной способности, проявляющийся в росте общего уровня цен; </a:t>
            </a:r>
          </a:p>
          <a:p>
            <a:endParaRPr lang="ru-RU" sz="800" b="1"/>
          </a:p>
          <a:p>
            <a:r>
              <a:rPr lang="ru-RU" sz="2000" b="1"/>
              <a:t>2) </a:t>
            </a:r>
            <a:r>
              <a:rPr lang="ru-RU" sz="2000" b="1" u="sng"/>
              <a:t>одно предложение с информацией о видах инфляции в зависимости от темпов, например:</a:t>
            </a:r>
            <a:r>
              <a:rPr lang="ru-RU" sz="2000" b="1"/>
              <a:t> В зависимости от темпов инфляции условно различают инфляцию умеренную (ползучую), галопирующую, гиперинфляцию; </a:t>
            </a:r>
          </a:p>
          <a:p>
            <a:endParaRPr lang="ru-RU" sz="800" b="1"/>
          </a:p>
          <a:p>
            <a:r>
              <a:rPr lang="ru-RU" sz="2000" b="1"/>
              <a:t>3) </a:t>
            </a:r>
            <a:r>
              <a:rPr lang="ru-RU" sz="2000" b="1" u="sng"/>
              <a:t>одно предложение, раскрывающее с опорой на знания курса любое последствие инфляции, например:</a:t>
            </a:r>
            <a:r>
              <a:rPr lang="ru-RU" sz="2000" b="1"/>
              <a:t> В условиях инфляции замедляется экономический рост, поскольку фирмам становится недоступно приобретение новой, более совершенной техники.</a:t>
            </a:r>
          </a:p>
        </p:txBody>
      </p:sp>
      <p:sp>
        <p:nvSpPr>
          <p:cNvPr id="20483" name="TextBox 2"/>
          <p:cNvSpPr txBox="1">
            <a:spLocks noChangeArrowheads="1"/>
          </p:cNvSpPr>
          <p:nvPr/>
        </p:nvSpPr>
        <p:spPr bwMode="auto">
          <a:xfrm>
            <a:off x="2667000" y="0"/>
            <a:ext cx="3657600" cy="461963"/>
          </a:xfrm>
          <a:prstGeom prst="rect">
            <a:avLst/>
          </a:prstGeom>
          <a:noFill/>
          <a:ln w="9525">
            <a:noFill/>
            <a:miter lim="800000"/>
            <a:headEnd/>
            <a:tailEnd/>
          </a:ln>
        </p:spPr>
        <p:txBody>
          <a:bodyPr>
            <a:spAutoFit/>
          </a:bodyPr>
          <a:lstStyle/>
          <a:p>
            <a:pPr algn="ctr"/>
            <a:r>
              <a:rPr lang="ru-RU" sz="2400" b="1">
                <a:solidFill>
                  <a:srgbClr val="C00000"/>
                </a:solidFill>
              </a:rPr>
              <a:t>Часть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7410">
                                            <p:txEl>
                                              <p:pRg st="2" end="2"/>
                                            </p:txEl>
                                          </p:spTgt>
                                        </p:tgtEl>
                                        <p:attrNameLst>
                                          <p:attrName>style.visibility</p:attrName>
                                        </p:attrNameLst>
                                      </p:cBhvr>
                                      <p:to>
                                        <p:strVal val="visible"/>
                                      </p:to>
                                    </p:set>
                                    <p:animEffect transition="in" filter="strips(downLeft)">
                                      <p:cBhvr>
                                        <p:cTn id="7" dur="500"/>
                                        <p:tgtEl>
                                          <p:spTgt spid="17410">
                                            <p:txEl>
                                              <p:pRg st="2" end="2"/>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17410">
                                            <p:txEl>
                                              <p:pRg st="4" end="4"/>
                                            </p:txEl>
                                          </p:spTgt>
                                        </p:tgtEl>
                                        <p:attrNameLst>
                                          <p:attrName>style.visibility</p:attrName>
                                        </p:attrNameLst>
                                      </p:cBhvr>
                                      <p:to>
                                        <p:strVal val="visible"/>
                                      </p:to>
                                    </p:set>
                                    <p:animEffect transition="in" filter="strips(downLeft)">
                                      <p:cBhvr>
                                        <p:cTn id="10" dur="500"/>
                                        <p:tgtEl>
                                          <p:spTgt spid="17410">
                                            <p:txEl>
                                              <p:pRg st="4" end="4"/>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17410">
                                            <p:txEl>
                                              <p:pRg st="6" end="6"/>
                                            </p:txEl>
                                          </p:spTgt>
                                        </p:tgtEl>
                                        <p:attrNameLst>
                                          <p:attrName>style.visibility</p:attrName>
                                        </p:attrNameLst>
                                      </p:cBhvr>
                                      <p:to>
                                        <p:strVal val="visible"/>
                                      </p:to>
                                    </p:set>
                                    <p:animEffect transition="in" filter="strips(downLeft)">
                                      <p:cBhvr>
                                        <p:cTn id="13" dur="500"/>
                                        <p:tgtEl>
                                          <p:spTgt spid="17410">
                                            <p:txEl>
                                              <p:pRg st="6" end="6"/>
                                            </p:txEl>
                                          </p:spTgt>
                                        </p:tgtEl>
                                      </p:cBhvr>
                                    </p:animEffect>
                                  </p:childTnLst>
                                </p:cTn>
                              </p:par>
                              <p:par>
                                <p:cTn id="14" presetID="18" presetClass="entr" presetSubtype="12" fill="hold" nodeType="withEffect">
                                  <p:stCondLst>
                                    <p:cond delay="0"/>
                                  </p:stCondLst>
                                  <p:childTnLst>
                                    <p:set>
                                      <p:cBhvr>
                                        <p:cTn id="15" dur="1" fill="hold">
                                          <p:stCondLst>
                                            <p:cond delay="0"/>
                                          </p:stCondLst>
                                        </p:cTn>
                                        <p:tgtEl>
                                          <p:spTgt spid="17410">
                                            <p:txEl>
                                              <p:pRg st="8" end="8"/>
                                            </p:txEl>
                                          </p:spTgt>
                                        </p:tgtEl>
                                        <p:attrNameLst>
                                          <p:attrName>style.visibility</p:attrName>
                                        </p:attrNameLst>
                                      </p:cBhvr>
                                      <p:to>
                                        <p:strVal val="visible"/>
                                      </p:to>
                                    </p:set>
                                    <p:animEffect transition="in" filter="strips(downLeft)">
                                      <p:cBhvr>
                                        <p:cTn id="16" dur="500"/>
                                        <p:tgtEl>
                                          <p:spTgt spid="174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3"/>
          <p:cNvSpPr txBox="1">
            <a:spLocks noChangeArrowheads="1"/>
          </p:cNvSpPr>
          <p:nvPr/>
        </p:nvSpPr>
        <p:spPr bwMode="auto">
          <a:xfrm>
            <a:off x="152400" y="152400"/>
            <a:ext cx="8839200" cy="1938338"/>
          </a:xfrm>
          <a:prstGeom prst="rect">
            <a:avLst/>
          </a:prstGeom>
          <a:noFill/>
          <a:ln w="9525">
            <a:noFill/>
            <a:miter lim="800000"/>
            <a:headEnd/>
            <a:tailEnd/>
          </a:ln>
        </p:spPr>
        <p:txBody>
          <a:bodyPr>
            <a:spAutoFit/>
          </a:bodyPr>
          <a:lstStyle/>
          <a:p>
            <a:r>
              <a:rPr lang="ru-RU" sz="2000" b="1">
                <a:solidFill>
                  <a:srgbClr val="C00000"/>
                </a:solidFill>
              </a:rPr>
              <a:t>13. В мониторинге социально-экономического развития страны С. зафиксированы темпы инфляции и её причины. Одной из причин указан дефицит продуктов, образовавшийся из-за резкого сокращения импорта и увеличения экспорта некоторых товаров. Каковы иные возможные причины инфляции? (Укажите любые три из них).</a:t>
            </a:r>
          </a:p>
        </p:txBody>
      </p:sp>
      <p:sp>
        <p:nvSpPr>
          <p:cNvPr id="19459" name="TextBox 4"/>
          <p:cNvSpPr txBox="1">
            <a:spLocks noChangeArrowheads="1"/>
          </p:cNvSpPr>
          <p:nvPr/>
        </p:nvSpPr>
        <p:spPr bwMode="auto">
          <a:xfrm>
            <a:off x="152400" y="2209800"/>
            <a:ext cx="8839200" cy="4216400"/>
          </a:xfrm>
          <a:prstGeom prst="rect">
            <a:avLst/>
          </a:prstGeom>
          <a:noFill/>
          <a:ln w="9525">
            <a:noFill/>
            <a:miter lim="800000"/>
            <a:headEnd/>
            <a:tailEnd/>
          </a:ln>
        </p:spPr>
        <p:txBody>
          <a:bodyPr>
            <a:spAutoFit/>
          </a:bodyPr>
          <a:lstStyle/>
          <a:p>
            <a:r>
              <a:rPr lang="ru-RU" sz="2000" b="1" u="sng"/>
              <a:t>Ответ должен содержать возможные причины инфляции, например:</a:t>
            </a:r>
          </a:p>
          <a:p>
            <a:endParaRPr lang="ru-RU" sz="800" b="1"/>
          </a:p>
          <a:p>
            <a:r>
              <a:rPr lang="ru-RU" sz="2000" b="1"/>
              <a:t>1) несбалансированность государственных расходов и доходов;</a:t>
            </a:r>
          </a:p>
          <a:p>
            <a:r>
              <a:rPr lang="ru-RU" sz="2000" b="1"/>
              <a:t>2) дефицит государственного бюджета;</a:t>
            </a:r>
          </a:p>
          <a:p>
            <a:r>
              <a:rPr lang="ru-RU" sz="2000" b="1"/>
              <a:t>3) изменение структуры рынка в </a:t>
            </a:r>
            <a:r>
              <a:rPr lang="en-US" sz="2000" b="1"/>
              <a:t>XX</a:t>
            </a:r>
            <a:r>
              <a:rPr lang="ru-RU" sz="2000" b="1"/>
              <a:t> веке (рынок стал олигополистическим, монополии обладают известной степенью власти над ценой, они заинтересованы в «гонке цен»);</a:t>
            </a:r>
          </a:p>
          <a:p>
            <a:r>
              <a:rPr lang="ru-RU" sz="2000" b="1"/>
              <a:t>4) рост цен требует для обращения ещё большего количества денежных знаков, а каждая новая их порция ведёт к новому росту цен;</a:t>
            </a:r>
          </a:p>
          <a:p>
            <a:r>
              <a:rPr lang="ru-RU" sz="2000" b="1"/>
              <a:t>5) рост расходов государства на финансирование общенациональных экономических и социальных программ (оборонная система, образование, экология и др.).</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strips(downLeft)">
                                      <p:cBhvr>
                                        <p:cTn id="7"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6"/>
          <p:cNvSpPr txBox="1">
            <a:spLocks noChangeArrowheads="1"/>
          </p:cNvSpPr>
          <p:nvPr/>
        </p:nvSpPr>
        <p:spPr bwMode="auto">
          <a:xfrm>
            <a:off x="3203575" y="333375"/>
            <a:ext cx="2592388" cy="366713"/>
          </a:xfrm>
          <a:prstGeom prst="rect">
            <a:avLst/>
          </a:prstGeom>
          <a:noFill/>
          <a:ln w="9525">
            <a:noFill/>
            <a:miter lim="800000"/>
            <a:headEnd/>
            <a:tailEnd/>
          </a:ln>
        </p:spPr>
        <p:txBody>
          <a:bodyPr>
            <a:spAutoFit/>
          </a:bodyPr>
          <a:lstStyle/>
          <a:p>
            <a:pPr algn="ctr">
              <a:spcBef>
                <a:spcPct val="50000"/>
              </a:spcBef>
            </a:pPr>
            <a:r>
              <a:rPr lang="ru-RU" b="1"/>
              <a:t>ЕГЭ 2016</a:t>
            </a:r>
          </a:p>
        </p:txBody>
      </p:sp>
      <p:sp>
        <p:nvSpPr>
          <p:cNvPr id="4099" name="Text Box 7"/>
          <p:cNvSpPr txBox="1">
            <a:spLocks noChangeArrowheads="1"/>
          </p:cNvSpPr>
          <p:nvPr/>
        </p:nvSpPr>
        <p:spPr bwMode="auto">
          <a:xfrm>
            <a:off x="1331913" y="1989138"/>
            <a:ext cx="6769100" cy="1098550"/>
          </a:xfrm>
          <a:prstGeom prst="rect">
            <a:avLst/>
          </a:prstGeom>
          <a:noFill/>
          <a:ln w="9525">
            <a:noFill/>
            <a:miter lim="800000"/>
            <a:headEnd/>
            <a:tailEnd/>
          </a:ln>
        </p:spPr>
        <p:txBody>
          <a:bodyPr>
            <a:spAutoFit/>
          </a:bodyPr>
          <a:lstStyle/>
          <a:p>
            <a:pPr algn="ctr">
              <a:spcBef>
                <a:spcPct val="50000"/>
              </a:spcBef>
            </a:pPr>
            <a:r>
              <a:rPr lang="ru-RU" sz="6600" b="1"/>
              <a:t>Экономика </a:t>
            </a:r>
          </a:p>
        </p:txBody>
      </p:sp>
      <p:sp>
        <p:nvSpPr>
          <p:cNvPr id="4100" name="Text Box 8"/>
          <p:cNvSpPr txBox="1">
            <a:spLocks noChangeArrowheads="1"/>
          </p:cNvSpPr>
          <p:nvPr/>
        </p:nvSpPr>
        <p:spPr bwMode="auto">
          <a:xfrm>
            <a:off x="1547813" y="5734050"/>
            <a:ext cx="6119812" cy="366713"/>
          </a:xfrm>
          <a:prstGeom prst="rect">
            <a:avLst/>
          </a:prstGeom>
          <a:noFill/>
          <a:ln w="9525">
            <a:noFill/>
            <a:miter lim="800000"/>
            <a:headEnd/>
            <a:tailEnd/>
          </a:ln>
        </p:spPr>
        <p:txBody>
          <a:bodyPr>
            <a:spAutoFit/>
          </a:bodyPr>
          <a:lstStyle/>
          <a:p>
            <a:pPr algn="ctr">
              <a:spcBef>
                <a:spcPct val="50000"/>
              </a:spcBef>
            </a:pPr>
            <a:r>
              <a:rPr lang="ru-RU" b="1"/>
              <a:t>Обществознание. Кодификатор вопросов ЕГЭ.</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Прямоугольник 1"/>
          <p:cNvSpPr>
            <a:spLocks noChangeArrowheads="1"/>
          </p:cNvSpPr>
          <p:nvPr/>
        </p:nvSpPr>
        <p:spPr bwMode="auto">
          <a:xfrm>
            <a:off x="228600" y="304800"/>
            <a:ext cx="8763000" cy="2246313"/>
          </a:xfrm>
          <a:prstGeom prst="rect">
            <a:avLst/>
          </a:prstGeom>
          <a:noFill/>
          <a:ln w="9525">
            <a:noFill/>
            <a:miter lim="800000"/>
            <a:headEnd/>
            <a:tailEnd/>
          </a:ln>
        </p:spPr>
        <p:txBody>
          <a:bodyPr>
            <a:spAutoFit/>
          </a:bodyPr>
          <a:lstStyle/>
          <a:p>
            <a:r>
              <a:rPr lang="ru-RU" sz="2000" b="1">
                <a:solidFill>
                  <a:srgbClr val="C00000"/>
                </a:solidFill>
              </a:rPr>
              <a:t>14. Жители страны Z обнаружили, что цены на товары и услуги в течение последних полугода растут на 50–60% в месяц, а качество товаров и услуг при этом не меняется. О каком экономическом явлении свидетельствует данный факт? (Назовите это явление и укажите его вид.) Поясните, в чём опасность данного экономического явления (используя обществоведческие</a:t>
            </a:r>
          </a:p>
          <a:p>
            <a:r>
              <a:rPr lang="ru-RU" sz="2000" b="1">
                <a:solidFill>
                  <a:srgbClr val="C00000"/>
                </a:solidFill>
              </a:rPr>
              <a:t>знания, дайте три пояснения).</a:t>
            </a:r>
          </a:p>
        </p:txBody>
      </p:sp>
      <p:sp>
        <p:nvSpPr>
          <p:cNvPr id="3" name="Прямоугольник 2"/>
          <p:cNvSpPr>
            <a:spLocks noChangeArrowheads="1"/>
          </p:cNvSpPr>
          <p:nvPr/>
        </p:nvSpPr>
        <p:spPr bwMode="auto">
          <a:xfrm>
            <a:off x="304800" y="2590800"/>
            <a:ext cx="8686800" cy="3786188"/>
          </a:xfrm>
          <a:prstGeom prst="rect">
            <a:avLst/>
          </a:prstGeom>
          <a:noFill/>
          <a:ln w="9525">
            <a:noFill/>
            <a:miter lim="800000"/>
            <a:headEnd/>
            <a:tailEnd/>
          </a:ln>
        </p:spPr>
        <p:txBody>
          <a:bodyPr>
            <a:spAutoFit/>
          </a:bodyPr>
          <a:lstStyle/>
          <a:p>
            <a:r>
              <a:rPr lang="ru-RU" sz="2400" b="1" u="sng"/>
              <a:t>В правильном ответе должны быть следующие элементы:</a:t>
            </a:r>
          </a:p>
          <a:p>
            <a:r>
              <a:rPr lang="ru-RU" sz="2400" b="1"/>
              <a:t>1) экономическое явление – инфляция;</a:t>
            </a:r>
          </a:p>
          <a:p>
            <a:r>
              <a:rPr lang="ru-RU" sz="2400" b="1"/>
              <a:t>2) вид – гиперинфляция;</a:t>
            </a:r>
          </a:p>
          <a:p>
            <a:r>
              <a:rPr lang="ru-RU" sz="2400" b="1"/>
              <a:t>3) пояснения, например: в результате высокой инфляции:</a:t>
            </a:r>
          </a:p>
          <a:p>
            <a:r>
              <a:rPr lang="ru-RU" sz="2400" b="1"/>
              <a:t>– обесцениваются сбережения, снижается уровень жизни населения;</a:t>
            </a:r>
          </a:p>
          <a:p>
            <a:r>
              <a:rPr lang="ru-RU" sz="2400" b="1"/>
              <a:t>– сокращается производство и занятость;</a:t>
            </a:r>
          </a:p>
          <a:p>
            <a:r>
              <a:rPr lang="ru-RU" sz="2400" b="1"/>
              <a:t>– снижаются реальные доходы государства.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downLeft)">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strips(downLeft)">
                                      <p:cBhvr>
                                        <p:cTn id="20" dur="500"/>
                                        <p:tgtEl>
                                          <p:spTgt spid="3">
                                            <p:txEl>
                                              <p:pRg st="3" end="3"/>
                                            </p:txEl>
                                          </p:spTgt>
                                        </p:tgtEl>
                                      </p:cBhvr>
                                    </p:animEffect>
                                  </p:childTnLst>
                                </p:cTn>
                              </p:par>
                              <p:par>
                                <p:cTn id="21" presetID="18" presetClass="entr" presetSubtype="12"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strips(downLeft)">
                                      <p:cBhvr>
                                        <p:cTn id="23" dur="500"/>
                                        <p:tgtEl>
                                          <p:spTgt spid="3">
                                            <p:txEl>
                                              <p:pRg st="4" end="4"/>
                                            </p:txEl>
                                          </p:spTgt>
                                        </p:tgtEl>
                                      </p:cBhvr>
                                    </p:animEffect>
                                  </p:childTnLst>
                                </p:cTn>
                              </p:par>
                              <p:par>
                                <p:cTn id="24" presetID="18" presetClass="entr" presetSubtype="12"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trips(downLeft)">
                                      <p:cBhvr>
                                        <p:cTn id="26" dur="500"/>
                                        <p:tgtEl>
                                          <p:spTgt spid="3">
                                            <p:txEl>
                                              <p:pRg st="5" end="5"/>
                                            </p:txEl>
                                          </p:spTgt>
                                        </p:tgtEl>
                                      </p:cBhvr>
                                    </p:animEffect>
                                  </p:childTnLst>
                                </p:cTn>
                              </p:par>
                              <p:par>
                                <p:cTn id="27" presetID="18" presetClass="entr" presetSubtype="12"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strips(downLeft)">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Прямоугольник 1"/>
          <p:cNvSpPr>
            <a:spLocks noChangeArrowheads="1"/>
          </p:cNvSpPr>
          <p:nvPr/>
        </p:nvSpPr>
        <p:spPr bwMode="auto">
          <a:xfrm>
            <a:off x="152400" y="304800"/>
            <a:ext cx="8839200" cy="5940425"/>
          </a:xfrm>
          <a:prstGeom prst="rect">
            <a:avLst/>
          </a:prstGeom>
          <a:noFill/>
          <a:ln w="9525">
            <a:noFill/>
            <a:miter lim="800000"/>
            <a:headEnd/>
            <a:tailEnd/>
          </a:ln>
        </p:spPr>
        <p:txBody>
          <a:bodyPr>
            <a:spAutoFit/>
          </a:bodyPr>
          <a:lstStyle/>
          <a:p>
            <a:r>
              <a:rPr lang="ru-RU" sz="2000" b="1">
                <a:solidFill>
                  <a:srgbClr val="C00000"/>
                </a:solidFill>
              </a:rPr>
              <a:t>15. Вам поручено подготовить развернутый ответ по теме «Инфляция». Составьте план, в соответствии с которым вы будете освещать эту тему. План должен содержать не менее трех пунктов, из которых два или более детализированы в подпунктах.</a:t>
            </a:r>
          </a:p>
          <a:p>
            <a:endParaRPr lang="ru-RU" sz="2000" b="1"/>
          </a:p>
          <a:p>
            <a:r>
              <a:rPr lang="ru-RU" sz="2000" b="1" u="sng"/>
              <a:t>Один из вариантов плана раскрытия данной темы:</a:t>
            </a:r>
            <a:r>
              <a:rPr lang="ru-RU" sz="2000" b="1"/>
              <a:t> </a:t>
            </a:r>
          </a:p>
          <a:p>
            <a:endParaRPr lang="ru-RU" sz="800" b="1"/>
          </a:p>
          <a:p>
            <a:r>
              <a:rPr lang="ru-RU" sz="2000" b="1"/>
              <a:t>1. Сущность инфляции.</a:t>
            </a:r>
          </a:p>
          <a:p>
            <a:r>
              <a:rPr lang="ru-RU" sz="2000" b="1"/>
              <a:t>2. Виды инфляции:</a:t>
            </a:r>
          </a:p>
          <a:p>
            <a:r>
              <a:rPr lang="ru-RU" sz="2000" b="1"/>
              <a:t>а) инфляция ползучая;</a:t>
            </a:r>
          </a:p>
          <a:p>
            <a:r>
              <a:rPr lang="ru-RU" sz="2000" b="1"/>
              <a:t>б) инфляция умеренная;</a:t>
            </a:r>
          </a:p>
          <a:p>
            <a:r>
              <a:rPr lang="ru-RU" sz="2000" b="1"/>
              <a:t>в) инфляция высокая;</a:t>
            </a:r>
          </a:p>
          <a:p>
            <a:r>
              <a:rPr lang="ru-RU" sz="2000" b="1"/>
              <a:t>г) гиперинфляция.</a:t>
            </a:r>
          </a:p>
          <a:p>
            <a:r>
              <a:rPr lang="ru-RU" sz="2000" b="1"/>
              <a:t>3. Причины инфляции.</a:t>
            </a:r>
          </a:p>
          <a:p>
            <a:r>
              <a:rPr lang="ru-RU" sz="2000" b="1"/>
              <a:t>4. Социально-экономические последствия инфляции:</a:t>
            </a:r>
          </a:p>
          <a:p>
            <a:r>
              <a:rPr lang="ru-RU" sz="2000" b="1"/>
              <a:t>а) замедление экономического роста;</a:t>
            </a:r>
          </a:p>
          <a:p>
            <a:r>
              <a:rPr lang="ru-RU" sz="2000" b="1"/>
              <a:t>б) обесценение фондов предприятий;</a:t>
            </a:r>
          </a:p>
          <a:p>
            <a:r>
              <a:rPr lang="ru-RU" sz="2000" b="1"/>
              <a:t>в) диспропорции в сфере производства;</a:t>
            </a:r>
          </a:p>
          <a:p>
            <a:r>
              <a:rPr lang="ru-RU" sz="2000" b="1"/>
              <a:t>г) перераспределение национального дохода.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9458">
                                            <p:txEl>
                                              <p:pRg st="2" end="2"/>
                                            </p:txEl>
                                          </p:spTgt>
                                        </p:tgtEl>
                                        <p:attrNameLst>
                                          <p:attrName>style.visibility</p:attrName>
                                        </p:attrNameLst>
                                      </p:cBhvr>
                                      <p:to>
                                        <p:strVal val="visible"/>
                                      </p:to>
                                    </p:set>
                                    <p:animEffect transition="in" filter="strips(downLeft)">
                                      <p:cBhvr>
                                        <p:cTn id="7" dur="500"/>
                                        <p:tgtEl>
                                          <p:spTgt spid="19458">
                                            <p:txEl>
                                              <p:pRg st="2" end="2"/>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19458">
                                            <p:txEl>
                                              <p:pRg st="4" end="4"/>
                                            </p:txEl>
                                          </p:spTgt>
                                        </p:tgtEl>
                                        <p:attrNameLst>
                                          <p:attrName>style.visibility</p:attrName>
                                        </p:attrNameLst>
                                      </p:cBhvr>
                                      <p:to>
                                        <p:strVal val="visible"/>
                                      </p:to>
                                    </p:set>
                                    <p:animEffect transition="in" filter="strips(downLeft)">
                                      <p:cBhvr>
                                        <p:cTn id="10" dur="500"/>
                                        <p:tgtEl>
                                          <p:spTgt spid="19458">
                                            <p:txEl>
                                              <p:pRg st="4" end="4"/>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19458">
                                            <p:txEl>
                                              <p:pRg st="5" end="5"/>
                                            </p:txEl>
                                          </p:spTgt>
                                        </p:tgtEl>
                                        <p:attrNameLst>
                                          <p:attrName>style.visibility</p:attrName>
                                        </p:attrNameLst>
                                      </p:cBhvr>
                                      <p:to>
                                        <p:strVal val="visible"/>
                                      </p:to>
                                    </p:set>
                                    <p:animEffect transition="in" filter="strips(downLeft)">
                                      <p:cBhvr>
                                        <p:cTn id="13" dur="500"/>
                                        <p:tgtEl>
                                          <p:spTgt spid="19458">
                                            <p:txEl>
                                              <p:pRg st="5" end="5"/>
                                            </p:txEl>
                                          </p:spTgt>
                                        </p:tgtEl>
                                      </p:cBhvr>
                                    </p:animEffect>
                                  </p:childTnLst>
                                </p:cTn>
                              </p:par>
                              <p:par>
                                <p:cTn id="14" presetID="18" presetClass="entr" presetSubtype="12" fill="hold" nodeType="withEffect">
                                  <p:stCondLst>
                                    <p:cond delay="0"/>
                                  </p:stCondLst>
                                  <p:childTnLst>
                                    <p:set>
                                      <p:cBhvr>
                                        <p:cTn id="15" dur="1" fill="hold">
                                          <p:stCondLst>
                                            <p:cond delay="0"/>
                                          </p:stCondLst>
                                        </p:cTn>
                                        <p:tgtEl>
                                          <p:spTgt spid="19458">
                                            <p:txEl>
                                              <p:pRg st="6" end="6"/>
                                            </p:txEl>
                                          </p:spTgt>
                                        </p:tgtEl>
                                        <p:attrNameLst>
                                          <p:attrName>style.visibility</p:attrName>
                                        </p:attrNameLst>
                                      </p:cBhvr>
                                      <p:to>
                                        <p:strVal val="visible"/>
                                      </p:to>
                                    </p:set>
                                    <p:animEffect transition="in" filter="strips(downLeft)">
                                      <p:cBhvr>
                                        <p:cTn id="16" dur="500"/>
                                        <p:tgtEl>
                                          <p:spTgt spid="19458">
                                            <p:txEl>
                                              <p:pRg st="6" end="6"/>
                                            </p:txEl>
                                          </p:spTgt>
                                        </p:tgtEl>
                                      </p:cBhvr>
                                    </p:animEffect>
                                  </p:childTnLst>
                                </p:cTn>
                              </p:par>
                              <p:par>
                                <p:cTn id="17" presetID="18" presetClass="entr" presetSubtype="12" fill="hold" nodeType="withEffect">
                                  <p:stCondLst>
                                    <p:cond delay="0"/>
                                  </p:stCondLst>
                                  <p:childTnLst>
                                    <p:set>
                                      <p:cBhvr>
                                        <p:cTn id="18" dur="1" fill="hold">
                                          <p:stCondLst>
                                            <p:cond delay="0"/>
                                          </p:stCondLst>
                                        </p:cTn>
                                        <p:tgtEl>
                                          <p:spTgt spid="19458">
                                            <p:txEl>
                                              <p:pRg st="7" end="7"/>
                                            </p:txEl>
                                          </p:spTgt>
                                        </p:tgtEl>
                                        <p:attrNameLst>
                                          <p:attrName>style.visibility</p:attrName>
                                        </p:attrNameLst>
                                      </p:cBhvr>
                                      <p:to>
                                        <p:strVal val="visible"/>
                                      </p:to>
                                    </p:set>
                                    <p:animEffect transition="in" filter="strips(downLeft)">
                                      <p:cBhvr>
                                        <p:cTn id="19" dur="500"/>
                                        <p:tgtEl>
                                          <p:spTgt spid="19458">
                                            <p:txEl>
                                              <p:pRg st="7" end="7"/>
                                            </p:txEl>
                                          </p:spTgt>
                                        </p:tgtEl>
                                      </p:cBhvr>
                                    </p:animEffect>
                                  </p:childTnLst>
                                </p:cTn>
                              </p:par>
                              <p:par>
                                <p:cTn id="20" presetID="18" presetClass="entr" presetSubtype="12" fill="hold" nodeType="withEffect">
                                  <p:stCondLst>
                                    <p:cond delay="0"/>
                                  </p:stCondLst>
                                  <p:childTnLst>
                                    <p:set>
                                      <p:cBhvr>
                                        <p:cTn id="21" dur="1" fill="hold">
                                          <p:stCondLst>
                                            <p:cond delay="0"/>
                                          </p:stCondLst>
                                        </p:cTn>
                                        <p:tgtEl>
                                          <p:spTgt spid="19458">
                                            <p:txEl>
                                              <p:pRg st="8" end="8"/>
                                            </p:txEl>
                                          </p:spTgt>
                                        </p:tgtEl>
                                        <p:attrNameLst>
                                          <p:attrName>style.visibility</p:attrName>
                                        </p:attrNameLst>
                                      </p:cBhvr>
                                      <p:to>
                                        <p:strVal val="visible"/>
                                      </p:to>
                                    </p:set>
                                    <p:animEffect transition="in" filter="strips(downLeft)">
                                      <p:cBhvr>
                                        <p:cTn id="22" dur="500"/>
                                        <p:tgtEl>
                                          <p:spTgt spid="19458">
                                            <p:txEl>
                                              <p:pRg st="8" end="8"/>
                                            </p:txEl>
                                          </p:spTgt>
                                        </p:tgtEl>
                                      </p:cBhvr>
                                    </p:animEffect>
                                  </p:childTnLst>
                                </p:cTn>
                              </p:par>
                              <p:par>
                                <p:cTn id="23" presetID="18" presetClass="entr" presetSubtype="12" fill="hold" nodeType="withEffect">
                                  <p:stCondLst>
                                    <p:cond delay="0"/>
                                  </p:stCondLst>
                                  <p:childTnLst>
                                    <p:set>
                                      <p:cBhvr>
                                        <p:cTn id="24" dur="1" fill="hold">
                                          <p:stCondLst>
                                            <p:cond delay="0"/>
                                          </p:stCondLst>
                                        </p:cTn>
                                        <p:tgtEl>
                                          <p:spTgt spid="19458">
                                            <p:txEl>
                                              <p:pRg st="9" end="9"/>
                                            </p:txEl>
                                          </p:spTgt>
                                        </p:tgtEl>
                                        <p:attrNameLst>
                                          <p:attrName>style.visibility</p:attrName>
                                        </p:attrNameLst>
                                      </p:cBhvr>
                                      <p:to>
                                        <p:strVal val="visible"/>
                                      </p:to>
                                    </p:set>
                                    <p:animEffect transition="in" filter="strips(downLeft)">
                                      <p:cBhvr>
                                        <p:cTn id="25" dur="500"/>
                                        <p:tgtEl>
                                          <p:spTgt spid="19458">
                                            <p:txEl>
                                              <p:pRg st="9" end="9"/>
                                            </p:txEl>
                                          </p:spTgt>
                                        </p:tgtEl>
                                      </p:cBhvr>
                                    </p:animEffect>
                                  </p:childTnLst>
                                </p:cTn>
                              </p:par>
                              <p:par>
                                <p:cTn id="26" presetID="18" presetClass="entr" presetSubtype="12" fill="hold" nodeType="withEffect">
                                  <p:stCondLst>
                                    <p:cond delay="0"/>
                                  </p:stCondLst>
                                  <p:childTnLst>
                                    <p:set>
                                      <p:cBhvr>
                                        <p:cTn id="27" dur="1" fill="hold">
                                          <p:stCondLst>
                                            <p:cond delay="0"/>
                                          </p:stCondLst>
                                        </p:cTn>
                                        <p:tgtEl>
                                          <p:spTgt spid="19458">
                                            <p:txEl>
                                              <p:pRg st="10" end="10"/>
                                            </p:txEl>
                                          </p:spTgt>
                                        </p:tgtEl>
                                        <p:attrNameLst>
                                          <p:attrName>style.visibility</p:attrName>
                                        </p:attrNameLst>
                                      </p:cBhvr>
                                      <p:to>
                                        <p:strVal val="visible"/>
                                      </p:to>
                                    </p:set>
                                    <p:animEffect transition="in" filter="strips(downLeft)">
                                      <p:cBhvr>
                                        <p:cTn id="28" dur="500"/>
                                        <p:tgtEl>
                                          <p:spTgt spid="19458">
                                            <p:txEl>
                                              <p:pRg st="10" end="10"/>
                                            </p:txEl>
                                          </p:spTgt>
                                        </p:tgtEl>
                                      </p:cBhvr>
                                    </p:animEffect>
                                  </p:childTnLst>
                                </p:cTn>
                              </p:par>
                              <p:par>
                                <p:cTn id="29" presetID="18" presetClass="entr" presetSubtype="12" fill="hold" nodeType="withEffect">
                                  <p:stCondLst>
                                    <p:cond delay="0"/>
                                  </p:stCondLst>
                                  <p:childTnLst>
                                    <p:set>
                                      <p:cBhvr>
                                        <p:cTn id="30" dur="1" fill="hold">
                                          <p:stCondLst>
                                            <p:cond delay="0"/>
                                          </p:stCondLst>
                                        </p:cTn>
                                        <p:tgtEl>
                                          <p:spTgt spid="19458">
                                            <p:txEl>
                                              <p:pRg st="11" end="11"/>
                                            </p:txEl>
                                          </p:spTgt>
                                        </p:tgtEl>
                                        <p:attrNameLst>
                                          <p:attrName>style.visibility</p:attrName>
                                        </p:attrNameLst>
                                      </p:cBhvr>
                                      <p:to>
                                        <p:strVal val="visible"/>
                                      </p:to>
                                    </p:set>
                                    <p:animEffect transition="in" filter="strips(downLeft)">
                                      <p:cBhvr>
                                        <p:cTn id="31" dur="500"/>
                                        <p:tgtEl>
                                          <p:spTgt spid="19458">
                                            <p:txEl>
                                              <p:pRg st="11" end="11"/>
                                            </p:txEl>
                                          </p:spTgt>
                                        </p:tgtEl>
                                      </p:cBhvr>
                                    </p:animEffect>
                                  </p:childTnLst>
                                </p:cTn>
                              </p:par>
                              <p:par>
                                <p:cTn id="32" presetID="18" presetClass="entr" presetSubtype="12" fill="hold" nodeType="withEffect">
                                  <p:stCondLst>
                                    <p:cond delay="0"/>
                                  </p:stCondLst>
                                  <p:childTnLst>
                                    <p:set>
                                      <p:cBhvr>
                                        <p:cTn id="33" dur="1" fill="hold">
                                          <p:stCondLst>
                                            <p:cond delay="0"/>
                                          </p:stCondLst>
                                        </p:cTn>
                                        <p:tgtEl>
                                          <p:spTgt spid="19458">
                                            <p:txEl>
                                              <p:pRg st="12" end="12"/>
                                            </p:txEl>
                                          </p:spTgt>
                                        </p:tgtEl>
                                        <p:attrNameLst>
                                          <p:attrName>style.visibility</p:attrName>
                                        </p:attrNameLst>
                                      </p:cBhvr>
                                      <p:to>
                                        <p:strVal val="visible"/>
                                      </p:to>
                                    </p:set>
                                    <p:animEffect transition="in" filter="strips(downLeft)">
                                      <p:cBhvr>
                                        <p:cTn id="34" dur="500"/>
                                        <p:tgtEl>
                                          <p:spTgt spid="19458">
                                            <p:txEl>
                                              <p:pRg st="12" end="12"/>
                                            </p:txEl>
                                          </p:spTgt>
                                        </p:tgtEl>
                                      </p:cBhvr>
                                    </p:animEffect>
                                  </p:childTnLst>
                                </p:cTn>
                              </p:par>
                              <p:par>
                                <p:cTn id="35" presetID="18" presetClass="entr" presetSubtype="12" fill="hold" nodeType="withEffect">
                                  <p:stCondLst>
                                    <p:cond delay="0"/>
                                  </p:stCondLst>
                                  <p:childTnLst>
                                    <p:set>
                                      <p:cBhvr>
                                        <p:cTn id="36" dur="1" fill="hold">
                                          <p:stCondLst>
                                            <p:cond delay="0"/>
                                          </p:stCondLst>
                                        </p:cTn>
                                        <p:tgtEl>
                                          <p:spTgt spid="19458">
                                            <p:txEl>
                                              <p:pRg st="13" end="13"/>
                                            </p:txEl>
                                          </p:spTgt>
                                        </p:tgtEl>
                                        <p:attrNameLst>
                                          <p:attrName>style.visibility</p:attrName>
                                        </p:attrNameLst>
                                      </p:cBhvr>
                                      <p:to>
                                        <p:strVal val="visible"/>
                                      </p:to>
                                    </p:set>
                                    <p:animEffect transition="in" filter="strips(downLeft)">
                                      <p:cBhvr>
                                        <p:cTn id="37" dur="500"/>
                                        <p:tgtEl>
                                          <p:spTgt spid="19458">
                                            <p:txEl>
                                              <p:pRg st="13" end="13"/>
                                            </p:txEl>
                                          </p:spTgt>
                                        </p:tgtEl>
                                      </p:cBhvr>
                                    </p:animEffect>
                                  </p:childTnLst>
                                </p:cTn>
                              </p:par>
                              <p:par>
                                <p:cTn id="38" presetID="18" presetClass="entr" presetSubtype="12" fill="hold" nodeType="withEffect">
                                  <p:stCondLst>
                                    <p:cond delay="0"/>
                                  </p:stCondLst>
                                  <p:childTnLst>
                                    <p:set>
                                      <p:cBhvr>
                                        <p:cTn id="39" dur="1" fill="hold">
                                          <p:stCondLst>
                                            <p:cond delay="0"/>
                                          </p:stCondLst>
                                        </p:cTn>
                                        <p:tgtEl>
                                          <p:spTgt spid="19458">
                                            <p:txEl>
                                              <p:pRg st="14" end="14"/>
                                            </p:txEl>
                                          </p:spTgt>
                                        </p:tgtEl>
                                        <p:attrNameLst>
                                          <p:attrName>style.visibility</p:attrName>
                                        </p:attrNameLst>
                                      </p:cBhvr>
                                      <p:to>
                                        <p:strVal val="visible"/>
                                      </p:to>
                                    </p:set>
                                    <p:animEffect transition="in" filter="strips(downLeft)">
                                      <p:cBhvr>
                                        <p:cTn id="40" dur="500"/>
                                        <p:tgtEl>
                                          <p:spTgt spid="19458">
                                            <p:txEl>
                                              <p:pRg st="14" end="14"/>
                                            </p:txEl>
                                          </p:spTgt>
                                        </p:tgtEl>
                                      </p:cBhvr>
                                    </p:animEffect>
                                  </p:childTnLst>
                                </p:cTn>
                              </p:par>
                              <p:par>
                                <p:cTn id="41" presetID="18" presetClass="entr" presetSubtype="12" fill="hold" nodeType="withEffect">
                                  <p:stCondLst>
                                    <p:cond delay="0"/>
                                  </p:stCondLst>
                                  <p:childTnLst>
                                    <p:set>
                                      <p:cBhvr>
                                        <p:cTn id="42" dur="1" fill="hold">
                                          <p:stCondLst>
                                            <p:cond delay="0"/>
                                          </p:stCondLst>
                                        </p:cTn>
                                        <p:tgtEl>
                                          <p:spTgt spid="19458">
                                            <p:txEl>
                                              <p:pRg st="15" end="15"/>
                                            </p:txEl>
                                          </p:spTgt>
                                        </p:tgtEl>
                                        <p:attrNameLst>
                                          <p:attrName>style.visibility</p:attrName>
                                        </p:attrNameLst>
                                      </p:cBhvr>
                                      <p:to>
                                        <p:strVal val="visible"/>
                                      </p:to>
                                    </p:set>
                                    <p:animEffect transition="in" filter="strips(downLeft)">
                                      <p:cBhvr>
                                        <p:cTn id="43" dur="500"/>
                                        <p:tgtEl>
                                          <p:spTgt spid="19458">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2514600" y="152400"/>
            <a:ext cx="4419600" cy="461963"/>
          </a:xfrm>
          <a:prstGeom prst="rect">
            <a:avLst/>
          </a:prstGeom>
          <a:noFill/>
          <a:ln w="9525">
            <a:noFill/>
            <a:miter lim="800000"/>
            <a:headEnd/>
            <a:tailEnd/>
          </a:ln>
        </p:spPr>
        <p:txBody>
          <a:bodyPr>
            <a:spAutoFit/>
          </a:bodyPr>
          <a:lstStyle/>
          <a:p>
            <a:pPr algn="ctr"/>
            <a:r>
              <a:rPr lang="ru-RU" sz="2400" b="1">
                <a:solidFill>
                  <a:srgbClr val="C00000"/>
                </a:solidFill>
              </a:rPr>
              <a:t>Задания для эссе</a:t>
            </a:r>
          </a:p>
        </p:txBody>
      </p:sp>
      <p:sp>
        <p:nvSpPr>
          <p:cNvPr id="24579" name="TextBox 2"/>
          <p:cNvSpPr txBox="1">
            <a:spLocks noChangeArrowheads="1"/>
          </p:cNvSpPr>
          <p:nvPr/>
        </p:nvSpPr>
        <p:spPr bwMode="auto">
          <a:xfrm>
            <a:off x="214313" y="714375"/>
            <a:ext cx="8786812" cy="1200150"/>
          </a:xfrm>
          <a:prstGeom prst="rect">
            <a:avLst/>
          </a:prstGeom>
          <a:noFill/>
          <a:ln w="9525">
            <a:noFill/>
            <a:miter lim="800000"/>
            <a:headEnd/>
            <a:tailEnd/>
          </a:ln>
        </p:spPr>
        <p:txBody>
          <a:bodyPr>
            <a:spAutoFit/>
          </a:bodyPr>
          <a:lstStyle/>
          <a:p>
            <a:r>
              <a:rPr lang="ru-RU" sz="2400" b="1" i="1"/>
              <a:t>«Инфляция – одна из форм налогообложения, не нуждающаяся в законодательном одобрении».</a:t>
            </a:r>
          </a:p>
          <a:p>
            <a:pPr algn="r"/>
            <a:r>
              <a:rPr lang="ru-RU" sz="2400" b="1"/>
              <a:t>(М. Фридмен, американский экономист)</a:t>
            </a:r>
          </a:p>
        </p:txBody>
      </p:sp>
      <p:sp>
        <p:nvSpPr>
          <p:cNvPr id="4" name="TextBox 3"/>
          <p:cNvSpPr txBox="1">
            <a:spLocks noChangeArrowheads="1"/>
          </p:cNvSpPr>
          <p:nvPr/>
        </p:nvSpPr>
        <p:spPr bwMode="auto">
          <a:xfrm>
            <a:off x="228600" y="2057400"/>
            <a:ext cx="8715375" cy="2062163"/>
          </a:xfrm>
          <a:prstGeom prst="rect">
            <a:avLst/>
          </a:prstGeom>
          <a:noFill/>
          <a:ln w="9525">
            <a:noFill/>
            <a:miter lim="800000"/>
            <a:headEnd/>
            <a:tailEnd/>
          </a:ln>
        </p:spPr>
        <p:txBody>
          <a:bodyPr>
            <a:spAutoFit/>
          </a:bodyPr>
          <a:lstStyle/>
          <a:p>
            <a:r>
              <a:rPr lang="ru-RU" sz="2400" b="1">
                <a:solidFill>
                  <a:srgbClr val="C00000"/>
                </a:solidFill>
              </a:rPr>
              <a:t>1. Как Вы понимаете смысл высказывания?</a:t>
            </a:r>
          </a:p>
          <a:p>
            <a:endParaRPr lang="ru-RU" sz="800" b="1"/>
          </a:p>
          <a:p>
            <a:r>
              <a:rPr lang="ru-RU" sz="2400" b="1"/>
              <a:t>Инфляция нередко является результатом сокращения дефицита бюджета за счёт эмиссии денег. Рост цен негативно сказывается на материальном положении большинства граждан.</a:t>
            </a:r>
          </a:p>
        </p:txBody>
      </p:sp>
      <p:sp>
        <p:nvSpPr>
          <p:cNvPr id="5" name="TextBox 4"/>
          <p:cNvSpPr txBox="1">
            <a:spLocks noChangeArrowheads="1"/>
          </p:cNvSpPr>
          <p:nvPr/>
        </p:nvSpPr>
        <p:spPr bwMode="auto">
          <a:xfrm>
            <a:off x="214313" y="4429125"/>
            <a:ext cx="8715375" cy="1323975"/>
          </a:xfrm>
          <a:prstGeom prst="rect">
            <a:avLst/>
          </a:prstGeom>
          <a:noFill/>
          <a:ln w="9525">
            <a:noFill/>
            <a:miter lim="800000"/>
            <a:headEnd/>
            <a:tailEnd/>
          </a:ln>
        </p:spPr>
        <p:txBody>
          <a:bodyPr>
            <a:spAutoFit/>
          </a:bodyPr>
          <a:lstStyle/>
          <a:p>
            <a:r>
              <a:rPr lang="ru-RU" sz="2400" b="1">
                <a:solidFill>
                  <a:srgbClr val="C00000"/>
                </a:solidFill>
              </a:rPr>
              <a:t>2. С помощью каких обществоведческих терминов можно раскрыть смысл поднятой автором проблемы?</a:t>
            </a:r>
          </a:p>
          <a:p>
            <a:endParaRPr lang="ru-RU" sz="800" b="1"/>
          </a:p>
          <a:p>
            <a:r>
              <a:rPr lang="ru-RU" sz="2400" b="1" u="sng"/>
              <a:t>Термины</a:t>
            </a:r>
            <a:r>
              <a:rPr lang="ru-RU" sz="2400" b="1"/>
              <a:t>: инфляция, антиинфляционные меры.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strips(downLeft)">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strips(downLeft)">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2667000" y="2819400"/>
            <a:ext cx="3714750" cy="461963"/>
          </a:xfrm>
          <a:prstGeom prst="rect">
            <a:avLst/>
          </a:prstGeom>
          <a:noFill/>
          <a:ln w="9525">
            <a:noFill/>
            <a:miter lim="800000"/>
            <a:headEnd/>
            <a:tailEnd/>
          </a:ln>
        </p:spPr>
        <p:txBody>
          <a:bodyPr>
            <a:spAutoFit/>
          </a:bodyPr>
          <a:lstStyle/>
          <a:p>
            <a:pPr algn="ctr"/>
            <a:r>
              <a:rPr lang="ru-RU" sz="2400" b="1">
                <a:solidFill>
                  <a:srgbClr val="C00000"/>
                </a:solidFill>
              </a:rPr>
              <a:t>Интернет-ресурсы</a:t>
            </a:r>
          </a:p>
        </p:txBody>
      </p:sp>
      <p:sp>
        <p:nvSpPr>
          <p:cNvPr id="25603" name="TextBox 3"/>
          <p:cNvSpPr txBox="1">
            <a:spLocks noChangeArrowheads="1"/>
          </p:cNvSpPr>
          <p:nvPr/>
        </p:nvSpPr>
        <p:spPr bwMode="auto">
          <a:xfrm>
            <a:off x="381000" y="3505200"/>
            <a:ext cx="8501063" cy="1323975"/>
          </a:xfrm>
          <a:prstGeom prst="rect">
            <a:avLst/>
          </a:prstGeom>
          <a:noFill/>
          <a:ln w="9525">
            <a:noFill/>
            <a:miter lim="800000"/>
            <a:headEnd/>
            <a:tailEnd/>
          </a:ln>
        </p:spPr>
        <p:txBody>
          <a:bodyPr>
            <a:spAutoFit/>
          </a:bodyPr>
          <a:lstStyle/>
          <a:p>
            <a:pPr marL="342900" indent="-342900">
              <a:buFontTx/>
              <a:buAutoNum type="arabicParenR"/>
            </a:pPr>
            <a:r>
              <a:rPr lang="en-US" sz="1600" b="1">
                <a:hlinkClick r:id="rId2"/>
              </a:rPr>
              <a:t>http://85.142.162.119/os11/xmodules/qprint/index.php?proj=756DF168F63F9A6341711C61AA5EC578</a:t>
            </a:r>
            <a:r>
              <a:rPr lang="ru-RU" sz="1600" b="1"/>
              <a:t> – ФИПИ. Открытый банк заданий ЕГЭ. Обществознание</a:t>
            </a:r>
          </a:p>
          <a:p>
            <a:pPr marL="342900" indent="-342900">
              <a:buFontTx/>
              <a:buAutoNum type="arabicParenR"/>
            </a:pPr>
            <a:r>
              <a:rPr lang="en-US" sz="1600" b="1">
                <a:hlinkClick r:id="rId3"/>
              </a:rPr>
              <a:t>http://soc.reshuege.ru/</a:t>
            </a:r>
            <a:r>
              <a:rPr lang="ru-RU" sz="1600" b="1"/>
              <a:t> - Решу ЕГЭ</a:t>
            </a:r>
          </a:p>
          <a:p>
            <a:pPr marL="342900" indent="-342900">
              <a:buFontTx/>
              <a:buAutoNum type="arabicParenR"/>
            </a:pPr>
            <a:r>
              <a:rPr lang="en-US" sz="1600" b="1">
                <a:hlinkClick r:id="rId4"/>
              </a:rPr>
              <a:t>http://kupiprodai.com.ua/s_images/14399735263200.jpg</a:t>
            </a:r>
            <a:r>
              <a:rPr lang="ru-RU" sz="1600" b="1"/>
              <a:t> - изображение «Деньги»;</a:t>
            </a:r>
          </a:p>
          <a:p>
            <a:pPr marL="342900" indent="-342900">
              <a:buFontTx/>
              <a:buAutoNum type="arabicParenR"/>
            </a:pPr>
            <a:endParaRPr lang="ru-RU" sz="1600" b="1"/>
          </a:p>
        </p:txBody>
      </p:sp>
      <p:sp>
        <p:nvSpPr>
          <p:cNvPr id="25604" name="TextBox 4"/>
          <p:cNvSpPr txBox="1">
            <a:spLocks noChangeArrowheads="1"/>
          </p:cNvSpPr>
          <p:nvPr/>
        </p:nvSpPr>
        <p:spPr bwMode="auto">
          <a:xfrm>
            <a:off x="2571750" y="285750"/>
            <a:ext cx="3714750" cy="461963"/>
          </a:xfrm>
          <a:prstGeom prst="rect">
            <a:avLst/>
          </a:prstGeom>
          <a:noFill/>
          <a:ln w="9525">
            <a:noFill/>
            <a:miter lim="800000"/>
            <a:headEnd/>
            <a:tailEnd/>
          </a:ln>
        </p:spPr>
        <p:txBody>
          <a:bodyPr>
            <a:spAutoFit/>
          </a:bodyPr>
          <a:lstStyle/>
          <a:p>
            <a:pPr algn="ctr"/>
            <a:r>
              <a:rPr lang="ru-RU" sz="2400" b="1">
                <a:solidFill>
                  <a:srgbClr val="C00000"/>
                </a:solidFill>
              </a:rPr>
              <a:t>Литература</a:t>
            </a:r>
          </a:p>
        </p:txBody>
      </p:sp>
      <p:sp>
        <p:nvSpPr>
          <p:cNvPr id="25605" name="TextBox 5"/>
          <p:cNvSpPr txBox="1">
            <a:spLocks noChangeArrowheads="1"/>
          </p:cNvSpPr>
          <p:nvPr/>
        </p:nvSpPr>
        <p:spPr bwMode="auto">
          <a:xfrm>
            <a:off x="304800" y="928688"/>
            <a:ext cx="8686800" cy="1570037"/>
          </a:xfrm>
          <a:prstGeom prst="rect">
            <a:avLst/>
          </a:prstGeom>
          <a:noFill/>
          <a:ln w="9525">
            <a:noFill/>
            <a:miter lim="800000"/>
            <a:headEnd/>
            <a:tailEnd/>
          </a:ln>
        </p:spPr>
        <p:txBody>
          <a:bodyPr>
            <a:spAutoFit/>
          </a:bodyPr>
          <a:lstStyle/>
          <a:p>
            <a:r>
              <a:rPr lang="ru-RU" sz="1600" b="1"/>
              <a:t>1) ЕГЭ 2016. Обществознание. Типовые тестовые задания / А.Ю. Лазебникова, Е.Л. Рутковская. – М.: Издательство «Экзамен», 2016.</a:t>
            </a:r>
          </a:p>
          <a:p>
            <a:r>
              <a:rPr lang="ru-RU" sz="1600" b="1"/>
              <a:t>2) Обществознание: ЕГЭ-учебник / П.А. Баранов, С.В. Шевченко / Под ред. П.А. Баранова. – М.: АСТ: Астрель, 2014.</a:t>
            </a:r>
          </a:p>
          <a:p>
            <a:r>
              <a:rPr lang="ru-RU" sz="1600" b="1"/>
              <a:t>3) Обществознание. 10 класс. Модульный триактив-курс / О.А. Котова, Т.Е. Лискова. – М.: Издательство «Национальное образование», 2014.</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143000" y="1676400"/>
            <a:ext cx="7453313" cy="1066800"/>
          </a:xfrm>
          <a:prstGeom prst="rect">
            <a:avLst/>
          </a:prstGeom>
          <a:noFill/>
          <a:ln w="9525">
            <a:noFill/>
            <a:miter lim="800000"/>
            <a:headEnd/>
            <a:tailEnd/>
          </a:ln>
        </p:spPr>
        <p:txBody>
          <a:bodyPr>
            <a:spAutoFit/>
          </a:bodyPr>
          <a:lstStyle/>
          <a:p>
            <a:r>
              <a:rPr lang="ru-RU" sz="3200" b="1"/>
              <a:t>2.10. Виды, причины и последствия инфляции</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3048000" y="152400"/>
            <a:ext cx="5943600" cy="1187450"/>
          </a:xfrm>
          <a:prstGeom prst="rect">
            <a:avLst/>
          </a:prstGeom>
          <a:noFill/>
          <a:ln w="9525">
            <a:noFill/>
            <a:miter lim="800000"/>
            <a:headEnd/>
            <a:tailEnd/>
          </a:ln>
        </p:spPr>
        <p:txBody>
          <a:bodyPr>
            <a:spAutoFit/>
          </a:bodyPr>
          <a:lstStyle/>
          <a:p>
            <a:pPr algn="ctr">
              <a:spcBef>
                <a:spcPct val="50000"/>
              </a:spcBef>
            </a:pPr>
            <a:r>
              <a:rPr lang="ru-RU" sz="2400" b="1">
                <a:solidFill>
                  <a:srgbClr val="CC0000"/>
                </a:solidFill>
              </a:rPr>
              <a:t>Деньги</a:t>
            </a:r>
            <a:r>
              <a:rPr lang="ru-RU" sz="2400" b="1"/>
              <a:t> – это особый товар, выполняющий роль всеобщего эквивалента при обмене товаров.</a:t>
            </a:r>
          </a:p>
        </p:txBody>
      </p:sp>
      <p:graphicFrame>
        <p:nvGraphicFramePr>
          <p:cNvPr id="7" name="Схема 6"/>
          <p:cNvGraphicFramePr/>
          <p:nvPr/>
        </p:nvGraphicFramePr>
        <p:xfrm>
          <a:off x="228600" y="1600200"/>
          <a:ext cx="8686800" cy="236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Прямоугольник 5"/>
          <p:cNvSpPr/>
          <p:nvPr/>
        </p:nvSpPr>
        <p:spPr>
          <a:xfrm>
            <a:off x="5867400" y="1600200"/>
            <a:ext cx="2971800" cy="460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6149" name="TextBox 7"/>
          <p:cNvSpPr txBox="1">
            <a:spLocks noChangeArrowheads="1"/>
          </p:cNvSpPr>
          <p:nvPr/>
        </p:nvSpPr>
        <p:spPr bwMode="auto">
          <a:xfrm>
            <a:off x="228600" y="4038600"/>
            <a:ext cx="8610600" cy="2554288"/>
          </a:xfrm>
          <a:prstGeom prst="rect">
            <a:avLst/>
          </a:prstGeom>
          <a:noFill/>
          <a:ln w="9525">
            <a:noFill/>
            <a:miter lim="800000"/>
            <a:headEnd/>
            <a:tailEnd/>
          </a:ln>
        </p:spPr>
        <p:txBody>
          <a:bodyPr>
            <a:spAutoFit/>
          </a:bodyPr>
          <a:lstStyle/>
          <a:p>
            <a:r>
              <a:rPr lang="ru-RU" sz="2000" b="1">
                <a:solidFill>
                  <a:srgbClr val="C00000"/>
                </a:solidFill>
              </a:rPr>
              <a:t>Причины возникновения и формы денег. </a:t>
            </a:r>
          </a:p>
          <a:p>
            <a:r>
              <a:rPr lang="ru-RU" sz="2000" b="1">
                <a:solidFill>
                  <a:srgbClr val="C00000"/>
                </a:solidFill>
              </a:rPr>
              <a:t>   </a:t>
            </a:r>
            <a:r>
              <a:rPr lang="ru-RU" sz="2000" b="1"/>
              <a:t>Деньги были придуманы человечеством прежде всего для облегчения обмена. Первоначально роль денег играли самые различные блага, и лишь потом появились современные формы денег.  </a:t>
            </a:r>
          </a:p>
          <a:p>
            <a:r>
              <a:rPr lang="ru-RU" sz="2000" b="1"/>
              <a:t>   Признаком денег является способность выполнять функции средства обмена, средства измерения рыночной ценности товаров и средства сбережения.</a:t>
            </a:r>
          </a:p>
        </p:txBody>
      </p:sp>
      <p:pic>
        <p:nvPicPr>
          <p:cNvPr id="6150" name="Picture 8" descr="http://kupiprodai.com.ua/s_images/14399735263200.jpg"/>
          <p:cNvPicPr>
            <a:picLocks noChangeAspect="1" noChangeArrowheads="1"/>
          </p:cNvPicPr>
          <p:nvPr/>
        </p:nvPicPr>
        <p:blipFill>
          <a:blip r:embed="rId7"/>
          <a:srcRect/>
          <a:stretch>
            <a:fillRect/>
          </a:stretch>
        </p:blipFill>
        <p:spPr bwMode="auto">
          <a:xfrm>
            <a:off x="304800" y="381000"/>
            <a:ext cx="2943225" cy="1903413"/>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3"/>
          <p:cNvSpPr txBox="1">
            <a:spLocks noChangeArrowheads="1"/>
          </p:cNvSpPr>
          <p:nvPr/>
        </p:nvSpPr>
        <p:spPr bwMode="auto">
          <a:xfrm>
            <a:off x="304800" y="152400"/>
            <a:ext cx="8610600" cy="1570038"/>
          </a:xfrm>
          <a:prstGeom prst="rect">
            <a:avLst/>
          </a:prstGeom>
          <a:noFill/>
          <a:ln w="9525">
            <a:noFill/>
            <a:miter lim="800000"/>
            <a:headEnd/>
            <a:tailEnd/>
          </a:ln>
        </p:spPr>
        <p:txBody>
          <a:bodyPr>
            <a:spAutoFit/>
          </a:bodyPr>
          <a:lstStyle/>
          <a:p>
            <a:pPr algn="ctr"/>
            <a:r>
              <a:rPr lang="ru-RU" sz="2400" b="1">
                <a:solidFill>
                  <a:srgbClr val="C00000"/>
                </a:solidFill>
              </a:rPr>
              <a:t>Денежная масса – сумма наличных и безналичных денег, которой граждане, семьи, фирмы, государственные организации владеют и которую используют для расчётов и как сбережения.</a:t>
            </a:r>
          </a:p>
        </p:txBody>
      </p:sp>
      <p:sp>
        <p:nvSpPr>
          <p:cNvPr id="5" name="Прямоугольник 4"/>
          <p:cNvSpPr/>
          <p:nvPr/>
        </p:nvSpPr>
        <p:spPr>
          <a:xfrm>
            <a:off x="304800" y="1981200"/>
            <a:ext cx="85344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7172" name="TextBox 5"/>
          <p:cNvSpPr txBox="1">
            <a:spLocks noChangeArrowheads="1"/>
          </p:cNvSpPr>
          <p:nvPr/>
        </p:nvSpPr>
        <p:spPr bwMode="auto">
          <a:xfrm>
            <a:off x="152400" y="2209800"/>
            <a:ext cx="8763000" cy="1938338"/>
          </a:xfrm>
          <a:prstGeom prst="rect">
            <a:avLst/>
          </a:prstGeom>
          <a:noFill/>
          <a:ln w="9525">
            <a:noFill/>
            <a:miter lim="800000"/>
            <a:headEnd/>
            <a:tailEnd/>
          </a:ln>
        </p:spPr>
        <p:txBody>
          <a:bodyPr>
            <a:spAutoFit/>
          </a:bodyPr>
          <a:lstStyle/>
          <a:p>
            <a:r>
              <a:rPr lang="ru-RU" sz="2000" b="1">
                <a:solidFill>
                  <a:srgbClr val="C00000"/>
                </a:solidFill>
              </a:rPr>
              <a:t>Факторы формирования денежной массы:</a:t>
            </a:r>
          </a:p>
          <a:p>
            <a:pPr>
              <a:buFont typeface="Wingdings" pitchFamily="2" charset="2"/>
              <a:buChar char="Ø"/>
            </a:pPr>
            <a:r>
              <a:rPr lang="ru-RU" sz="2000" b="1"/>
              <a:t> объём продающихся на рынках страны товаров</a:t>
            </a:r>
          </a:p>
          <a:p>
            <a:pPr>
              <a:buFont typeface="Wingdings" pitchFamily="2" charset="2"/>
              <a:buChar char="Ø"/>
            </a:pPr>
            <a:r>
              <a:rPr lang="ru-RU" sz="2000" b="1"/>
              <a:t> цены продающихся на рынках страны товаров</a:t>
            </a:r>
          </a:p>
          <a:p>
            <a:pPr>
              <a:buFont typeface="Wingdings" pitchFamily="2" charset="2"/>
              <a:buChar char="Ø"/>
            </a:pPr>
            <a:r>
              <a:rPr lang="ru-RU" sz="2000" b="1"/>
              <a:t> скорость обращения денег (число раз, которое каждая денежная единица в течение года участвовала участвовала в обеспечении любых сделок)</a:t>
            </a:r>
          </a:p>
        </p:txBody>
      </p:sp>
      <p:sp>
        <p:nvSpPr>
          <p:cNvPr id="7" name="Прямоугольник 6"/>
          <p:cNvSpPr/>
          <p:nvPr/>
        </p:nvSpPr>
        <p:spPr>
          <a:xfrm>
            <a:off x="228600" y="4419600"/>
            <a:ext cx="86106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7174" name="TextBox 7"/>
          <p:cNvSpPr txBox="1">
            <a:spLocks noChangeArrowheads="1"/>
          </p:cNvSpPr>
          <p:nvPr/>
        </p:nvSpPr>
        <p:spPr bwMode="auto">
          <a:xfrm>
            <a:off x="304800" y="4800600"/>
            <a:ext cx="8610600" cy="1570038"/>
          </a:xfrm>
          <a:prstGeom prst="rect">
            <a:avLst/>
          </a:prstGeom>
          <a:noFill/>
          <a:ln w="9525">
            <a:noFill/>
            <a:miter lim="800000"/>
            <a:headEnd/>
            <a:tailEnd/>
          </a:ln>
        </p:spPr>
        <p:txBody>
          <a:bodyPr>
            <a:spAutoFit/>
          </a:bodyPr>
          <a:lstStyle/>
          <a:p>
            <a:pPr algn="ctr"/>
            <a:r>
              <a:rPr lang="ru-RU" sz="2400" b="1">
                <a:solidFill>
                  <a:srgbClr val="C00000"/>
                </a:solidFill>
              </a:rPr>
              <a:t>Закон обмена (закон Ирвинга Фишера): количество денег, обращающихся в стране, должно точно соответствовать объёму торговых сделок за год и достигнутой скорости обращения местной валюты.</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228600" y="152400"/>
            <a:ext cx="8763000" cy="1692275"/>
          </a:xfrm>
          <a:prstGeom prst="rect">
            <a:avLst/>
          </a:prstGeom>
          <a:noFill/>
          <a:ln w="9525">
            <a:noFill/>
            <a:miter lim="800000"/>
            <a:headEnd/>
            <a:tailEnd/>
          </a:ln>
        </p:spPr>
        <p:txBody>
          <a:bodyPr>
            <a:spAutoFit/>
          </a:bodyPr>
          <a:lstStyle/>
          <a:p>
            <a:r>
              <a:rPr lang="ru-RU" sz="2400" b="1">
                <a:solidFill>
                  <a:srgbClr val="C00000"/>
                </a:solidFill>
              </a:rPr>
              <a:t>1. Ниже приведён перечень терминов. Все они, за исключением двух, относятся к понятию «деньги».</a:t>
            </a:r>
          </a:p>
          <a:p>
            <a:endParaRPr lang="ru-RU" sz="800" b="1" i="1"/>
          </a:p>
          <a:p>
            <a:pPr algn="ctr"/>
            <a:r>
              <a:rPr lang="ru-RU" sz="2400" b="1" i="1"/>
              <a:t>1) Ликвидность; 2) цена; 3) товар; 4) инфляция;                 5) специализация; 6) натуральный обмен.</a:t>
            </a:r>
          </a:p>
        </p:txBody>
      </p:sp>
      <p:sp>
        <p:nvSpPr>
          <p:cNvPr id="7" name="TextBox 6"/>
          <p:cNvSpPr txBox="1">
            <a:spLocks noChangeArrowheads="1"/>
          </p:cNvSpPr>
          <p:nvPr/>
        </p:nvSpPr>
        <p:spPr bwMode="auto">
          <a:xfrm>
            <a:off x="8153400" y="1752600"/>
            <a:ext cx="533400" cy="461963"/>
          </a:xfrm>
          <a:prstGeom prst="rect">
            <a:avLst/>
          </a:prstGeom>
          <a:noFill/>
          <a:ln w="9525">
            <a:noFill/>
            <a:miter lim="800000"/>
            <a:headEnd/>
            <a:tailEnd/>
          </a:ln>
        </p:spPr>
        <p:txBody>
          <a:bodyPr>
            <a:spAutoFit/>
          </a:bodyPr>
          <a:lstStyle/>
          <a:p>
            <a:pPr algn="ctr"/>
            <a:r>
              <a:rPr lang="ru-RU" sz="2400" b="1">
                <a:solidFill>
                  <a:srgbClr val="C00000"/>
                </a:solidFill>
              </a:rPr>
              <a:t>56</a:t>
            </a:r>
          </a:p>
        </p:txBody>
      </p:sp>
      <p:sp>
        <p:nvSpPr>
          <p:cNvPr id="8196" name="TextBox 3"/>
          <p:cNvSpPr txBox="1">
            <a:spLocks noChangeArrowheads="1"/>
          </p:cNvSpPr>
          <p:nvPr/>
        </p:nvSpPr>
        <p:spPr bwMode="auto">
          <a:xfrm>
            <a:off x="152400" y="2514600"/>
            <a:ext cx="8839200" cy="830263"/>
          </a:xfrm>
          <a:prstGeom prst="rect">
            <a:avLst/>
          </a:prstGeom>
          <a:noFill/>
          <a:ln w="9525">
            <a:noFill/>
            <a:miter lim="800000"/>
            <a:headEnd/>
            <a:tailEnd/>
          </a:ln>
        </p:spPr>
        <p:txBody>
          <a:bodyPr>
            <a:spAutoFit/>
          </a:bodyPr>
          <a:lstStyle/>
          <a:p>
            <a:r>
              <a:rPr lang="ru-RU" sz="2400" b="1">
                <a:solidFill>
                  <a:srgbClr val="C00000"/>
                </a:solidFill>
              </a:rPr>
              <a:t>2. Установите соответствие между примерами и видами денег.</a:t>
            </a:r>
          </a:p>
        </p:txBody>
      </p:sp>
      <p:graphicFrame>
        <p:nvGraphicFramePr>
          <p:cNvPr id="5" name="Таблица 4"/>
          <p:cNvGraphicFramePr>
            <a:graphicFrameLocks noGrp="1"/>
          </p:cNvGraphicFramePr>
          <p:nvPr/>
        </p:nvGraphicFramePr>
        <p:xfrm>
          <a:off x="228600" y="3657600"/>
          <a:ext cx="8534400" cy="2743200"/>
        </p:xfrm>
        <a:graphic>
          <a:graphicData uri="http://schemas.openxmlformats.org/drawingml/2006/table">
            <a:tbl>
              <a:tblPr firstRow="1" bandRow="1">
                <a:tableStyleId>{5940675A-B579-460E-94D1-54222C63F5DA}</a:tableStyleId>
              </a:tblPr>
              <a:tblGrid>
                <a:gridCol w="4267200"/>
                <a:gridCol w="4267200"/>
              </a:tblGrid>
              <a:tr h="370840">
                <a:tc>
                  <a:txBody>
                    <a:bodyPr/>
                    <a:lstStyle/>
                    <a:p>
                      <a:pPr algn="ctr"/>
                      <a:r>
                        <a:rPr lang="ru-RU" sz="2400" b="1" dirty="0" smtClean="0">
                          <a:latin typeface="Arial" pitchFamily="34" charset="0"/>
                          <a:cs typeface="Arial" pitchFamily="34" charset="0"/>
                        </a:rPr>
                        <a:t>ПРИМЕРЫ</a:t>
                      </a:r>
                      <a:endParaRPr lang="ru-RU" sz="2400" b="1" dirty="0">
                        <a:latin typeface="Arial" pitchFamily="34" charset="0"/>
                        <a:cs typeface="Arial" pitchFamily="34" charset="0"/>
                      </a:endParaRPr>
                    </a:p>
                  </a:txBody>
                  <a:tcPr/>
                </a:tc>
                <a:tc>
                  <a:txBody>
                    <a:bodyPr/>
                    <a:lstStyle/>
                    <a:p>
                      <a:pPr algn="ctr"/>
                      <a:r>
                        <a:rPr lang="ru-RU" sz="2400" b="1" dirty="0" smtClean="0">
                          <a:latin typeface="Arial" pitchFamily="34" charset="0"/>
                          <a:cs typeface="Arial" pitchFamily="34" charset="0"/>
                        </a:rPr>
                        <a:t>ВИДЫ ДЕНЕГ</a:t>
                      </a:r>
                      <a:endParaRPr lang="ru-RU" sz="2400" b="1" dirty="0">
                        <a:latin typeface="Arial" pitchFamily="34" charset="0"/>
                        <a:cs typeface="Arial" pitchFamily="34" charset="0"/>
                      </a:endParaRPr>
                    </a:p>
                  </a:txBody>
                  <a:tcPr/>
                </a:tc>
              </a:tr>
              <a:tr h="370840">
                <a:tc>
                  <a:txBody>
                    <a:bodyPr/>
                    <a:lstStyle/>
                    <a:p>
                      <a:r>
                        <a:rPr lang="ru-RU" sz="2400" b="1" dirty="0" smtClean="0">
                          <a:latin typeface="Arial" pitchFamily="34" charset="0"/>
                          <a:cs typeface="Arial" pitchFamily="34" charset="0"/>
                        </a:rPr>
                        <a:t>А) разменная</a:t>
                      </a:r>
                      <a:r>
                        <a:rPr lang="ru-RU" sz="2400" b="1" baseline="0" dirty="0" smtClean="0">
                          <a:latin typeface="Arial" pitchFamily="34" charset="0"/>
                          <a:cs typeface="Arial" pitchFamily="34" charset="0"/>
                        </a:rPr>
                        <a:t> монета</a:t>
                      </a:r>
                      <a:endParaRPr lang="ru-RU" sz="2400" b="1" dirty="0">
                        <a:latin typeface="Arial" pitchFamily="34" charset="0"/>
                        <a:cs typeface="Arial" pitchFamily="34" charset="0"/>
                      </a:endParaRPr>
                    </a:p>
                  </a:txBody>
                  <a:tcPr/>
                </a:tc>
                <a:tc>
                  <a:txBody>
                    <a:bodyPr/>
                    <a:lstStyle/>
                    <a:p>
                      <a:r>
                        <a:rPr lang="ru-RU" sz="2400" b="1" dirty="0" smtClean="0">
                          <a:latin typeface="Arial" pitchFamily="34" charset="0"/>
                          <a:cs typeface="Arial" pitchFamily="34" charset="0"/>
                        </a:rPr>
                        <a:t>1) наличные</a:t>
                      </a:r>
                      <a:endParaRPr lang="ru-RU" sz="2400" b="1" dirty="0">
                        <a:latin typeface="Arial" pitchFamily="34" charset="0"/>
                        <a:cs typeface="Arial" pitchFamily="34" charset="0"/>
                      </a:endParaRPr>
                    </a:p>
                  </a:txBody>
                  <a:tcPr/>
                </a:tc>
              </a:tr>
              <a:tr h="370840">
                <a:tc>
                  <a:txBody>
                    <a:bodyPr/>
                    <a:lstStyle/>
                    <a:p>
                      <a:r>
                        <a:rPr lang="ru-RU" sz="2400" b="1" dirty="0" smtClean="0">
                          <a:latin typeface="Arial" pitchFamily="34" charset="0"/>
                          <a:cs typeface="Arial" pitchFamily="34" charset="0"/>
                        </a:rPr>
                        <a:t>Б) пластиковые</a:t>
                      </a:r>
                      <a:r>
                        <a:rPr lang="ru-RU" sz="2400" b="1" baseline="0" dirty="0" smtClean="0">
                          <a:latin typeface="Arial" pitchFamily="34" charset="0"/>
                          <a:cs typeface="Arial" pitchFamily="34" charset="0"/>
                        </a:rPr>
                        <a:t> карты</a:t>
                      </a:r>
                      <a:endParaRPr lang="ru-RU" sz="2400" b="1" dirty="0">
                        <a:latin typeface="Arial" pitchFamily="34" charset="0"/>
                        <a:cs typeface="Arial" pitchFamily="34" charset="0"/>
                      </a:endParaRPr>
                    </a:p>
                  </a:txBody>
                  <a:tcPr/>
                </a:tc>
                <a:tc>
                  <a:txBody>
                    <a:bodyPr/>
                    <a:lstStyle/>
                    <a:p>
                      <a:r>
                        <a:rPr lang="ru-RU" sz="2400" b="1" dirty="0" smtClean="0">
                          <a:latin typeface="Arial" pitchFamily="34" charset="0"/>
                          <a:cs typeface="Arial" pitchFamily="34" charset="0"/>
                        </a:rPr>
                        <a:t>2) безналичные</a:t>
                      </a:r>
                      <a:r>
                        <a:rPr lang="ru-RU" sz="2400" b="1" baseline="0" dirty="0" smtClean="0">
                          <a:latin typeface="Arial" pitchFamily="34" charset="0"/>
                          <a:cs typeface="Arial" pitchFamily="34" charset="0"/>
                        </a:rPr>
                        <a:t> </a:t>
                      </a:r>
                      <a:endParaRPr lang="ru-RU" sz="2400" b="1" dirty="0">
                        <a:latin typeface="Arial" pitchFamily="34" charset="0"/>
                        <a:cs typeface="Arial" pitchFamily="34" charset="0"/>
                      </a:endParaRPr>
                    </a:p>
                  </a:txBody>
                  <a:tcPr/>
                </a:tc>
              </a:tr>
              <a:tr h="370840">
                <a:tc>
                  <a:txBody>
                    <a:bodyPr/>
                    <a:lstStyle/>
                    <a:p>
                      <a:r>
                        <a:rPr lang="ru-RU" sz="2400" b="1" dirty="0" smtClean="0">
                          <a:latin typeface="Arial" pitchFamily="34" charset="0"/>
                          <a:cs typeface="Arial" pitchFamily="34" charset="0"/>
                        </a:rPr>
                        <a:t>В) электронные</a:t>
                      </a:r>
                      <a:r>
                        <a:rPr lang="ru-RU" sz="2400" b="1" baseline="0" dirty="0" smtClean="0">
                          <a:latin typeface="Arial" pitchFamily="34" charset="0"/>
                          <a:cs typeface="Arial" pitchFamily="34" charset="0"/>
                        </a:rPr>
                        <a:t> деньги</a:t>
                      </a:r>
                      <a:endParaRPr lang="ru-RU" sz="2400" b="1" dirty="0">
                        <a:latin typeface="Arial" pitchFamily="34" charset="0"/>
                        <a:cs typeface="Arial" pitchFamily="34" charset="0"/>
                      </a:endParaRPr>
                    </a:p>
                  </a:txBody>
                  <a:tcPr/>
                </a:tc>
                <a:tc rowSpan="3">
                  <a:txBody>
                    <a:bodyPr/>
                    <a:lstStyle/>
                    <a:p>
                      <a:endParaRPr lang="ru-RU" sz="2400" b="1" dirty="0">
                        <a:latin typeface="Arial" pitchFamily="34" charset="0"/>
                        <a:cs typeface="Arial" pitchFamily="34" charset="0"/>
                      </a:endParaRPr>
                    </a:p>
                  </a:txBody>
                  <a:tcPr/>
                </a:tc>
              </a:tr>
              <a:tr h="370840">
                <a:tc>
                  <a:txBody>
                    <a:bodyPr/>
                    <a:lstStyle/>
                    <a:p>
                      <a:r>
                        <a:rPr lang="ru-RU" sz="2400" b="1" dirty="0" smtClean="0">
                          <a:latin typeface="Arial" pitchFamily="34" charset="0"/>
                          <a:cs typeface="Arial" pitchFamily="34" charset="0"/>
                        </a:rPr>
                        <a:t>Г) чеки</a:t>
                      </a:r>
                      <a:endParaRPr lang="ru-RU" sz="2400" b="1" dirty="0">
                        <a:latin typeface="Arial" pitchFamily="34" charset="0"/>
                        <a:cs typeface="Arial" pitchFamily="34" charset="0"/>
                      </a:endParaRPr>
                    </a:p>
                  </a:txBody>
                  <a:tcPr/>
                </a:tc>
                <a:tc vMerge="1">
                  <a:txBody>
                    <a:bodyPr/>
                    <a:lstStyle/>
                    <a:p>
                      <a:endParaRPr lang="ru-RU" sz="2400" b="1" dirty="0">
                        <a:latin typeface="Arial" pitchFamily="34" charset="0"/>
                        <a:cs typeface="Arial" pitchFamily="34" charset="0"/>
                      </a:endParaRPr>
                    </a:p>
                  </a:txBody>
                  <a:tcPr/>
                </a:tc>
              </a:tr>
              <a:tr h="370840">
                <a:tc>
                  <a:txBody>
                    <a:bodyPr/>
                    <a:lstStyle/>
                    <a:p>
                      <a:r>
                        <a:rPr lang="ru-RU" sz="2400" b="1" dirty="0" smtClean="0">
                          <a:latin typeface="Arial" pitchFamily="34" charset="0"/>
                          <a:cs typeface="Arial" pitchFamily="34" charset="0"/>
                        </a:rPr>
                        <a:t>Д) банкноты</a:t>
                      </a:r>
                      <a:endParaRPr lang="ru-RU" sz="2400" b="1" dirty="0">
                        <a:latin typeface="Arial" pitchFamily="34" charset="0"/>
                        <a:cs typeface="Arial" pitchFamily="34" charset="0"/>
                      </a:endParaRPr>
                    </a:p>
                  </a:txBody>
                  <a:tcPr/>
                </a:tc>
                <a:tc vMerge="1">
                  <a:txBody>
                    <a:bodyPr/>
                    <a:lstStyle/>
                    <a:p>
                      <a:endParaRPr lang="ru-RU" sz="2400" b="1" dirty="0">
                        <a:latin typeface="Arial" pitchFamily="34" charset="0"/>
                        <a:cs typeface="Arial" pitchFamily="34" charset="0"/>
                      </a:endParaRPr>
                    </a:p>
                  </a:txBody>
                  <a:tcPr/>
                </a:tc>
              </a:tr>
            </a:tbl>
          </a:graphicData>
        </a:graphic>
      </p:graphicFrame>
      <p:sp>
        <p:nvSpPr>
          <p:cNvPr id="6" name="TextBox 5"/>
          <p:cNvSpPr txBox="1">
            <a:spLocks noChangeArrowheads="1"/>
          </p:cNvSpPr>
          <p:nvPr/>
        </p:nvSpPr>
        <p:spPr bwMode="auto">
          <a:xfrm>
            <a:off x="6019800" y="5486400"/>
            <a:ext cx="1371600" cy="461963"/>
          </a:xfrm>
          <a:prstGeom prst="rect">
            <a:avLst/>
          </a:prstGeom>
          <a:noFill/>
          <a:ln w="9525">
            <a:noFill/>
            <a:miter lim="800000"/>
            <a:headEnd/>
            <a:tailEnd/>
          </a:ln>
        </p:spPr>
        <p:txBody>
          <a:bodyPr>
            <a:spAutoFit/>
          </a:bodyPr>
          <a:lstStyle/>
          <a:p>
            <a:pPr algn="ctr"/>
            <a:r>
              <a:rPr lang="ru-RU" sz="2400" b="1">
                <a:solidFill>
                  <a:srgbClr val="C00000"/>
                </a:solidFill>
              </a:rPr>
              <a:t>12221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228600" y="609600"/>
            <a:ext cx="8763000" cy="5940425"/>
          </a:xfrm>
          <a:prstGeom prst="rect">
            <a:avLst/>
          </a:prstGeom>
          <a:noFill/>
          <a:ln w="9525">
            <a:noFill/>
            <a:miter lim="800000"/>
            <a:headEnd/>
            <a:tailEnd/>
          </a:ln>
        </p:spPr>
        <p:txBody>
          <a:bodyPr>
            <a:spAutoFit/>
          </a:bodyPr>
          <a:lstStyle/>
          <a:p>
            <a:r>
              <a:rPr lang="ru-RU" sz="2000" b="1"/>
              <a:t>    «Деньги были придуманы человечеством, прежде всего, для облегчения _____(А). Первоначально роль денег играли различные _______(Б), и лишь потом появились современные формы денег. Признаком денег является способность выполнять функции: средства _________(В) рыночной ценности товаров и средства сбережения. Возникновение современных форм денег было вызвано неудобством _____(Г), который требует чрезвычайной множественности относительных цен. Деньги позволили упростить функционирование ______(Д) и облегчили всю хозяйственную жизнь общества. Деньги, кроме того, позволяют выражать ценность всех товаров в единой _____(Е) и учитывать их для нужд контроля и управления».</a:t>
            </a:r>
          </a:p>
          <a:p>
            <a:endParaRPr lang="ru-RU" sz="2000" b="1"/>
          </a:p>
          <a:p>
            <a:r>
              <a:rPr lang="ru-RU" sz="2400" b="1">
                <a:solidFill>
                  <a:srgbClr val="C00000"/>
                </a:solidFill>
              </a:rPr>
              <a:t>1) обмен		6) система</a:t>
            </a:r>
          </a:p>
          <a:p>
            <a:r>
              <a:rPr lang="ru-RU" sz="2400" b="1">
                <a:solidFill>
                  <a:srgbClr val="C00000"/>
                </a:solidFill>
              </a:rPr>
              <a:t>2) измерение 	7) прибыль</a:t>
            </a:r>
          </a:p>
          <a:p>
            <a:r>
              <a:rPr lang="ru-RU" sz="2400" b="1">
                <a:solidFill>
                  <a:srgbClr val="C00000"/>
                </a:solidFill>
              </a:rPr>
              <a:t>3) издержки 	8) предметы</a:t>
            </a:r>
          </a:p>
          <a:p>
            <a:r>
              <a:rPr lang="ru-RU" sz="2400" b="1">
                <a:solidFill>
                  <a:srgbClr val="C00000"/>
                </a:solidFill>
              </a:rPr>
              <a:t>4) бартер		9) инфляция</a:t>
            </a:r>
          </a:p>
          <a:p>
            <a:r>
              <a:rPr lang="ru-RU" sz="2400" b="1">
                <a:solidFill>
                  <a:srgbClr val="C00000"/>
                </a:solidFill>
              </a:rPr>
              <a:t>5) торговля</a:t>
            </a:r>
          </a:p>
        </p:txBody>
      </p:sp>
      <p:sp>
        <p:nvSpPr>
          <p:cNvPr id="4" name="Прямоугольник 3"/>
          <p:cNvSpPr>
            <a:spLocks noChangeArrowheads="1"/>
          </p:cNvSpPr>
          <p:nvPr/>
        </p:nvSpPr>
        <p:spPr bwMode="auto">
          <a:xfrm>
            <a:off x="6629400" y="5181600"/>
            <a:ext cx="1214438" cy="461963"/>
          </a:xfrm>
          <a:prstGeom prst="rect">
            <a:avLst/>
          </a:prstGeom>
          <a:noFill/>
          <a:ln w="9525">
            <a:noFill/>
            <a:miter lim="800000"/>
            <a:headEnd/>
            <a:tailEnd/>
          </a:ln>
        </p:spPr>
        <p:txBody>
          <a:bodyPr wrap="none">
            <a:spAutoFit/>
          </a:bodyPr>
          <a:lstStyle/>
          <a:p>
            <a:pPr algn="ctr" eaLnBrk="0" hangingPunct="0">
              <a:spcBef>
                <a:spcPct val="20000"/>
              </a:spcBef>
            </a:pPr>
            <a:r>
              <a:rPr lang="ru-RU" sz="2400" b="1">
                <a:solidFill>
                  <a:srgbClr val="C00000"/>
                </a:solidFill>
              </a:rPr>
              <a:t>182456</a:t>
            </a:r>
          </a:p>
        </p:txBody>
      </p:sp>
      <p:sp>
        <p:nvSpPr>
          <p:cNvPr id="9220" name="TextBox 4"/>
          <p:cNvSpPr txBox="1">
            <a:spLocks noChangeArrowheads="1"/>
          </p:cNvSpPr>
          <p:nvPr/>
        </p:nvSpPr>
        <p:spPr bwMode="auto">
          <a:xfrm>
            <a:off x="304800" y="152400"/>
            <a:ext cx="685800" cy="400050"/>
          </a:xfrm>
          <a:prstGeom prst="rect">
            <a:avLst/>
          </a:prstGeom>
          <a:noFill/>
          <a:ln w="9525">
            <a:noFill/>
            <a:miter lim="800000"/>
            <a:headEnd/>
            <a:tailEnd/>
          </a:ln>
        </p:spPr>
        <p:txBody>
          <a:bodyPr>
            <a:spAutoFit/>
          </a:bodyPr>
          <a:lstStyle/>
          <a:p>
            <a:r>
              <a:rPr lang="ru-RU" sz="2000" b="1">
                <a:solidFill>
                  <a:srgbClr val="C00000"/>
                </a:solidFill>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strips(downLeft)">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2"/>
          <p:cNvSpPr txBox="1">
            <a:spLocks noChangeArrowheads="1"/>
          </p:cNvSpPr>
          <p:nvPr/>
        </p:nvSpPr>
        <p:spPr bwMode="auto">
          <a:xfrm>
            <a:off x="152400" y="2590800"/>
            <a:ext cx="8839200" cy="4094163"/>
          </a:xfrm>
          <a:prstGeom prst="rect">
            <a:avLst/>
          </a:prstGeom>
          <a:noFill/>
          <a:ln w="9525">
            <a:noFill/>
            <a:miter lim="800000"/>
            <a:headEnd/>
            <a:tailEnd/>
          </a:ln>
        </p:spPr>
        <p:txBody>
          <a:bodyPr>
            <a:spAutoFit/>
          </a:bodyPr>
          <a:lstStyle/>
          <a:p>
            <a:r>
              <a:rPr lang="ru-RU" sz="2000" b="1">
                <a:solidFill>
                  <a:srgbClr val="C00000"/>
                </a:solidFill>
              </a:rPr>
              <a:t>Причины инфляции:</a:t>
            </a:r>
          </a:p>
          <a:p>
            <a:pPr>
              <a:buFont typeface="Wingdings" pitchFamily="2" charset="2"/>
              <a:buChar char="ü"/>
            </a:pPr>
            <a:r>
              <a:rPr lang="ru-RU" sz="2000" b="1"/>
              <a:t> Рост государственных расходов, для финансирования которых государство часто прибегает к денежной эмиссии, увеличивая денежную массу сверх потребностей товарного обращения.</a:t>
            </a:r>
          </a:p>
          <a:p>
            <a:pPr>
              <a:buFont typeface="Wingdings" pitchFamily="2" charset="2"/>
              <a:buChar char="ü"/>
            </a:pPr>
            <a:r>
              <a:rPr lang="ru-RU" sz="2000" b="1"/>
              <a:t> Сокращение реального объёма национального производства, которое при стабильном уровне денежной массы приводит к тому, что меньшему объёму товаров и услуг соответствует прежнее количество денег.</a:t>
            </a:r>
          </a:p>
          <a:p>
            <a:pPr>
              <a:buFont typeface="Wingdings" pitchFamily="2" charset="2"/>
              <a:buChar char="ü"/>
            </a:pPr>
            <a:r>
              <a:rPr lang="ru-RU" sz="2000" b="1"/>
              <a:t> Монополия профсоюзов, которая ограничивает возможности рыночного механизма определять приемлемый для экономики уровень заработной платы.</a:t>
            </a:r>
          </a:p>
          <a:p>
            <a:pPr>
              <a:buFont typeface="Wingdings" pitchFamily="2" charset="2"/>
              <a:buChar char="ü"/>
            </a:pPr>
            <a:r>
              <a:rPr lang="ru-RU" sz="2000" b="1"/>
              <a:t> Монополия крупных фирм на определение цены и собственных издержек производства, особенно в сырьевых отраслях.</a:t>
            </a:r>
          </a:p>
        </p:txBody>
      </p:sp>
      <p:graphicFrame>
        <p:nvGraphicFramePr>
          <p:cNvPr id="4" name="Схема 3"/>
          <p:cNvGraphicFramePr/>
          <p:nvPr/>
        </p:nvGraphicFramePr>
        <p:xfrm>
          <a:off x="228600" y="152400"/>
          <a:ext cx="8610600" cy="220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
          <p:cNvSpPr txBox="1">
            <a:spLocks noChangeArrowheads="1"/>
          </p:cNvSpPr>
          <p:nvPr/>
        </p:nvSpPr>
        <p:spPr bwMode="auto">
          <a:xfrm>
            <a:off x="304800" y="152400"/>
            <a:ext cx="8610600" cy="708025"/>
          </a:xfrm>
          <a:prstGeom prst="rect">
            <a:avLst/>
          </a:prstGeom>
          <a:noFill/>
          <a:ln w="9525">
            <a:noFill/>
            <a:miter lim="800000"/>
            <a:headEnd/>
            <a:tailEnd/>
          </a:ln>
        </p:spPr>
        <p:txBody>
          <a:bodyPr>
            <a:spAutoFit/>
          </a:bodyPr>
          <a:lstStyle/>
          <a:p>
            <a:pPr algn="ctr"/>
            <a:r>
              <a:rPr lang="ru-RU" sz="2000" b="1">
                <a:solidFill>
                  <a:srgbClr val="C00000"/>
                </a:solidFill>
              </a:rPr>
              <a:t>Инфляция – процесс повышения общего уровня цен в стране, ведущий в итоге к снижению покупательной способности денег.</a:t>
            </a:r>
          </a:p>
        </p:txBody>
      </p:sp>
      <p:sp>
        <p:nvSpPr>
          <p:cNvPr id="11267" name="TextBox 4"/>
          <p:cNvSpPr txBox="1">
            <a:spLocks noChangeArrowheads="1"/>
          </p:cNvSpPr>
          <p:nvPr/>
        </p:nvSpPr>
        <p:spPr bwMode="auto">
          <a:xfrm>
            <a:off x="2514600" y="990600"/>
            <a:ext cx="3962400" cy="400050"/>
          </a:xfrm>
          <a:prstGeom prst="rect">
            <a:avLst/>
          </a:prstGeom>
          <a:noFill/>
          <a:ln w="9525">
            <a:noFill/>
            <a:miter lim="800000"/>
            <a:headEnd/>
            <a:tailEnd/>
          </a:ln>
        </p:spPr>
        <p:txBody>
          <a:bodyPr>
            <a:spAutoFit/>
          </a:bodyPr>
          <a:lstStyle/>
          <a:p>
            <a:pPr algn="ctr"/>
            <a:r>
              <a:rPr lang="ru-RU" sz="2000" b="1">
                <a:solidFill>
                  <a:srgbClr val="C00000"/>
                </a:solidFill>
              </a:rPr>
              <a:t>ВИДЫ ИНФЛЯЦИИ</a:t>
            </a:r>
          </a:p>
        </p:txBody>
      </p:sp>
      <p:sp>
        <p:nvSpPr>
          <p:cNvPr id="6" name="Прямоугольник 5"/>
          <p:cNvSpPr/>
          <p:nvPr/>
        </p:nvSpPr>
        <p:spPr>
          <a:xfrm>
            <a:off x="381000" y="1447800"/>
            <a:ext cx="8458200" cy="460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7" name="Стрелка вниз 6"/>
          <p:cNvSpPr/>
          <p:nvPr/>
        </p:nvSpPr>
        <p:spPr>
          <a:xfrm>
            <a:off x="1905000" y="1524000"/>
            <a:ext cx="3048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8" name="Стрелка вниз 7"/>
          <p:cNvSpPr/>
          <p:nvPr/>
        </p:nvSpPr>
        <p:spPr>
          <a:xfrm>
            <a:off x="6781800" y="1524000"/>
            <a:ext cx="3048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1271" name="TextBox 8"/>
          <p:cNvSpPr txBox="1">
            <a:spLocks noChangeArrowheads="1"/>
          </p:cNvSpPr>
          <p:nvPr/>
        </p:nvSpPr>
        <p:spPr bwMode="auto">
          <a:xfrm>
            <a:off x="152400" y="1828800"/>
            <a:ext cx="4419600" cy="4216400"/>
          </a:xfrm>
          <a:prstGeom prst="rect">
            <a:avLst/>
          </a:prstGeom>
          <a:noFill/>
          <a:ln w="9525">
            <a:noFill/>
            <a:miter lim="800000"/>
            <a:headEnd/>
            <a:tailEnd/>
          </a:ln>
        </p:spPr>
        <p:txBody>
          <a:bodyPr>
            <a:spAutoFit/>
          </a:bodyPr>
          <a:lstStyle/>
          <a:p>
            <a:pPr algn="ctr"/>
            <a:r>
              <a:rPr lang="ru-RU" sz="2000" b="1">
                <a:solidFill>
                  <a:srgbClr val="C00000"/>
                </a:solidFill>
              </a:rPr>
              <a:t>Выделяемые в зависимости от причин</a:t>
            </a:r>
          </a:p>
          <a:p>
            <a:pPr algn="ctr"/>
            <a:endParaRPr lang="ru-RU" sz="800" b="1">
              <a:solidFill>
                <a:srgbClr val="C00000"/>
              </a:solidFill>
            </a:endParaRPr>
          </a:p>
          <a:p>
            <a:pPr>
              <a:buFont typeface="Wingdings" pitchFamily="2" charset="2"/>
              <a:buChar char="Ø"/>
            </a:pPr>
            <a:r>
              <a:rPr lang="ru-RU" sz="2000" b="1"/>
              <a:t> </a:t>
            </a:r>
            <a:r>
              <a:rPr lang="ru-RU" sz="2000" b="1">
                <a:solidFill>
                  <a:srgbClr val="C00000"/>
                </a:solidFill>
              </a:rPr>
              <a:t>инфляция спроса </a:t>
            </a:r>
            <a:r>
              <a:rPr lang="ru-RU" sz="2000" b="1"/>
              <a:t>(дефицит на товарном рынке – спрос на товары превышает пред- ложение, что вызывает рост цен)</a:t>
            </a:r>
          </a:p>
          <a:p>
            <a:pPr>
              <a:buFont typeface="Wingdings" pitchFamily="2" charset="2"/>
              <a:buChar char="Ø"/>
            </a:pPr>
            <a:r>
              <a:rPr lang="ru-RU" sz="2000" b="1"/>
              <a:t> </a:t>
            </a:r>
            <a:r>
              <a:rPr lang="ru-RU" sz="2000" b="1">
                <a:solidFill>
                  <a:srgbClr val="C00000"/>
                </a:solidFill>
              </a:rPr>
              <a:t>инфляция затрат </a:t>
            </a:r>
            <a:r>
              <a:rPr lang="ru-RU" sz="2000" b="1"/>
              <a:t>(цены растут в силу удорожания факторов производства: растут затраты на производство, растут цены товаров, работники требуют повышения зарплаты, т.е.      труд дорожает, и т.д.</a:t>
            </a:r>
          </a:p>
        </p:txBody>
      </p:sp>
      <p:sp>
        <p:nvSpPr>
          <p:cNvPr id="11272" name="TextBox 9"/>
          <p:cNvSpPr txBox="1">
            <a:spLocks noChangeArrowheads="1"/>
          </p:cNvSpPr>
          <p:nvPr/>
        </p:nvSpPr>
        <p:spPr bwMode="auto">
          <a:xfrm>
            <a:off x="4724400" y="1828800"/>
            <a:ext cx="4267200" cy="3600450"/>
          </a:xfrm>
          <a:prstGeom prst="rect">
            <a:avLst/>
          </a:prstGeom>
          <a:noFill/>
          <a:ln w="9525">
            <a:noFill/>
            <a:miter lim="800000"/>
            <a:headEnd/>
            <a:tailEnd/>
          </a:ln>
        </p:spPr>
        <p:txBody>
          <a:bodyPr>
            <a:spAutoFit/>
          </a:bodyPr>
          <a:lstStyle/>
          <a:p>
            <a:pPr algn="ctr"/>
            <a:r>
              <a:rPr lang="ru-RU" sz="2000" b="1">
                <a:solidFill>
                  <a:srgbClr val="C00000"/>
                </a:solidFill>
              </a:rPr>
              <a:t>Выделяемые в зависимости от размеров</a:t>
            </a:r>
          </a:p>
          <a:p>
            <a:pPr algn="ctr"/>
            <a:endParaRPr lang="ru-RU" sz="800" b="1">
              <a:solidFill>
                <a:srgbClr val="C00000"/>
              </a:solidFill>
            </a:endParaRPr>
          </a:p>
          <a:p>
            <a:pPr>
              <a:buFont typeface="Wingdings" pitchFamily="2" charset="2"/>
              <a:buChar char="Ø"/>
            </a:pPr>
            <a:r>
              <a:rPr lang="ru-RU" sz="2000" b="1">
                <a:solidFill>
                  <a:srgbClr val="C00000"/>
                </a:solidFill>
              </a:rPr>
              <a:t> ползучая</a:t>
            </a:r>
            <a:r>
              <a:rPr lang="ru-RU" sz="2000" b="1"/>
              <a:t> (среднегодовое повышение цен не более 3-5 %)</a:t>
            </a:r>
          </a:p>
          <a:p>
            <a:pPr>
              <a:buFont typeface="Wingdings" pitchFamily="2" charset="2"/>
              <a:buChar char="Ø"/>
            </a:pPr>
            <a:r>
              <a:rPr lang="ru-RU" sz="2000" b="1">
                <a:solidFill>
                  <a:srgbClr val="C00000"/>
                </a:solidFill>
              </a:rPr>
              <a:t> галопирующая</a:t>
            </a:r>
            <a:r>
              <a:rPr lang="ru-RU" sz="2000" b="1"/>
              <a:t> (10-50% в год или немного выше)</a:t>
            </a:r>
          </a:p>
          <a:p>
            <a:pPr>
              <a:buFont typeface="Wingdings" pitchFamily="2" charset="2"/>
              <a:buChar char="Ø"/>
            </a:pPr>
            <a:r>
              <a:rPr lang="ru-RU" sz="2000" b="1">
                <a:solidFill>
                  <a:srgbClr val="C00000"/>
                </a:solidFill>
              </a:rPr>
              <a:t> гиперинфляция</a:t>
            </a:r>
            <a:r>
              <a:rPr lang="ru-RU" sz="2000" b="1"/>
              <a:t> (ежемесячный, в течение 3-4 месяцев, рост цен свыше 50%; полная дезорганизация экономики)</a:t>
            </a:r>
            <a:endParaRPr lang="ru-RU" sz="2000" b="1">
              <a:solidFill>
                <a:srgbClr val="C00000"/>
              </a:solidFill>
            </a:endParaRPr>
          </a:p>
        </p:txBody>
      </p:sp>
      <p:sp>
        <p:nvSpPr>
          <p:cNvPr id="11273" name="Text Box 6"/>
          <p:cNvSpPr txBox="1">
            <a:spLocks noChangeArrowheads="1"/>
          </p:cNvSpPr>
          <p:nvPr/>
        </p:nvSpPr>
        <p:spPr bwMode="auto">
          <a:xfrm>
            <a:off x="3886200" y="5486400"/>
            <a:ext cx="5105400" cy="1200150"/>
          </a:xfrm>
          <a:prstGeom prst="rect">
            <a:avLst/>
          </a:prstGeom>
          <a:noFill/>
          <a:ln w="12700">
            <a:solidFill>
              <a:schemeClr val="tx1"/>
            </a:solidFill>
            <a:miter lim="800000"/>
            <a:headEnd/>
            <a:tailEnd/>
          </a:ln>
        </p:spPr>
        <p:txBody>
          <a:bodyPr>
            <a:spAutoFit/>
          </a:bodyPr>
          <a:lstStyle/>
          <a:p>
            <a:pPr algn="ctr">
              <a:spcBef>
                <a:spcPct val="50000"/>
              </a:spcBef>
            </a:pPr>
            <a:r>
              <a:rPr lang="ru-RU" b="1">
                <a:solidFill>
                  <a:srgbClr val="CC0000"/>
                </a:solidFill>
              </a:rPr>
              <a:t>Стагфляция</a:t>
            </a:r>
            <a:r>
              <a:rPr lang="ru-RU" b="1"/>
              <a:t> – инфляция, сопровождаемая стагнацией производства, высоким уровнем безработицы и одновременным повышением уровня цен.</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66763_2.10--___">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66763_2.10--___</Template>
  <TotalTime>0</TotalTime>
  <Words>2016</Words>
  <Application>Microsoft Office PowerPoint</Application>
  <PresentationFormat>Экран (4:3)</PresentationFormat>
  <Paragraphs>209</Paragraphs>
  <Slides>23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66763_2.10--___</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Экономика</dc:subject>
  <dc:creator>Admin</dc:creator>
  <cp:lastModifiedBy>ЛАУРА</cp:lastModifiedBy>
  <cp:revision>2</cp:revision>
  <dcterms:created xsi:type="dcterms:W3CDTF">2015-12-02T08:57:46Z</dcterms:created>
  <dcterms:modified xsi:type="dcterms:W3CDTF">2024-01-31T11:45:47Z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TC103853789990</vt:lpwstr>
  </property>
</Properties>
</file>