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AC2FA2C-465D-47C3-A039-C48DF953F231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AD7C9A2-36D8-4EFA-B421-AF407DAD01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772816"/>
            <a:ext cx="6172200" cy="1894362"/>
          </a:xfrm>
        </p:spPr>
        <p:txBody>
          <a:bodyPr>
            <a:normAutofit/>
          </a:bodyPr>
          <a:lstStyle/>
          <a:p>
            <a:r>
              <a:rPr lang="ru-RU" dirty="0" smtClean="0"/>
              <a:t>Система работы с одаренными. Организация внеурочной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34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b="1" dirty="0" smtClean="0"/>
              <a:t>Внеурочная деятельность в образовательном процессе школы</a:t>
            </a:r>
            <a:endParaRPr lang="ru-RU" sz="26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546848" cy="4525963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400" dirty="0" smtClean="0"/>
              <a:t>Образовательная организация составляет план внеурочной деятельности на учебный год, который является составной частью основной образовательной программы и формируется с учетом гибкого режима занятий школьников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8840"/>
            <a:ext cx="237626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45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Содержательное наполнение внеурочной деятельности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400" dirty="0" smtClean="0"/>
              <a:t>Обязательным условием организации внеурочной деятельности является ее воспитательная направленность, соотнесенность с рабочей программой воспитания школы. Таким образом, часы внеурочной деятельности могут выделяться:</a:t>
            </a:r>
          </a:p>
          <a:p>
            <a:pPr algn="just"/>
            <a:r>
              <a:rPr lang="ru-RU" sz="2400" dirty="0" smtClean="0"/>
              <a:t>на занятия школьников в социально ориентированных объединениях: экологических, волонтерских, трудовых и т.п.;</a:t>
            </a:r>
          </a:p>
          <a:p>
            <a:pPr algn="just"/>
            <a:r>
              <a:rPr lang="ru-RU" sz="2400" dirty="0" smtClean="0"/>
              <a:t>на занятия школьников с педагогами, сопровождающими деятельность детских общественных объединений и органов ученического самоуправления;</a:t>
            </a:r>
          </a:p>
          <a:p>
            <a:pPr algn="just"/>
            <a:r>
              <a:rPr lang="ru-RU" sz="2400" dirty="0" smtClean="0"/>
              <a:t>на занятия школьников с педагогами, сопровождающими их проектно-исследовательскую деятельность;</a:t>
            </a:r>
          </a:p>
          <a:p>
            <a:pPr algn="just"/>
            <a:r>
              <a:rPr lang="ru-RU" sz="2400" dirty="0" smtClean="0"/>
              <a:t>на занятия школьников в рамках циклов специально организованных внеурочных занятий, посвященных актуальным социальным, нравственным проблемам современного мира;</a:t>
            </a:r>
          </a:p>
          <a:p>
            <a:pPr algn="just"/>
            <a:r>
              <a:rPr lang="ru-RU" sz="2400" dirty="0" smtClean="0"/>
              <a:t> - на </a:t>
            </a:r>
            <a:r>
              <a:rPr lang="ru-RU" sz="2400" dirty="0" err="1" smtClean="0"/>
              <a:t>профориентационные</a:t>
            </a:r>
            <a:r>
              <a:rPr lang="ru-RU" sz="2400" dirty="0" smtClean="0"/>
              <a:t> занятия школьников;</a:t>
            </a: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72195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787208" cy="57812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 занятия школьников в творческих объединениях: музыкальных, хоровых, театральных, художественных, журналистских и т.п.;</a:t>
            </a:r>
          </a:p>
          <a:p>
            <a:pPr algn="just"/>
            <a:r>
              <a:rPr lang="ru-RU" dirty="0" smtClean="0"/>
              <a:t>на занятия школьников по углубленному изучению отдельных учебных предметов: физики, химии, биологии, информатики, математики, второго иностранного языка и т.п.;</a:t>
            </a:r>
          </a:p>
          <a:p>
            <a:pPr algn="just"/>
            <a:r>
              <a:rPr lang="ru-RU" dirty="0" smtClean="0"/>
              <a:t>занятия школьников по формированию их функциональной грамотности;</a:t>
            </a:r>
          </a:p>
          <a:p>
            <a:pPr algn="just"/>
            <a:r>
              <a:rPr lang="ru-RU" dirty="0" smtClean="0"/>
              <a:t>на дополнительные занятия школьников, испытывающих затруднения в освоении учебной программы;</a:t>
            </a:r>
          </a:p>
          <a:p>
            <a:pPr algn="just"/>
            <a:r>
              <a:rPr lang="ru-RU" dirty="0" smtClean="0"/>
              <a:t>на дополнительные занятия школьников, испытывающих трудности в освоении языка преподавания;</a:t>
            </a:r>
          </a:p>
          <a:p>
            <a:pPr algn="just"/>
            <a:r>
              <a:rPr lang="ru-RU" dirty="0" smtClean="0"/>
              <a:t>на специальные занятия школьников, испытывающих затруднения в социальной коммуникации как в среде сверстников, так и в обществе в целом;</a:t>
            </a:r>
          </a:p>
          <a:p>
            <a:pPr algn="just"/>
            <a:r>
              <a:rPr lang="ru-RU" dirty="0" smtClean="0"/>
              <a:t>на специальные занятия школьников с ограниченными возможностями здоровья;</a:t>
            </a:r>
          </a:p>
          <a:p>
            <a:pPr algn="just"/>
            <a:r>
              <a:rPr lang="ru-RU" dirty="0" smtClean="0"/>
              <a:t>на занятия школьников в спортивных и туристских секциях и клубах, организацию турниров, соревнований, походов, экскурсий, слетов, оздоровительных мероприятий и т.п.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12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Распределение часов на внеурочную деятельность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1 час в неделю из возможных 10 часов внеурочной деятельности рекомендуется отводить на занятие «Разговор о важном». </a:t>
            </a:r>
          </a:p>
          <a:p>
            <a:pPr marL="0" indent="0" algn="just">
              <a:buNone/>
            </a:pPr>
            <a:r>
              <a:rPr lang="ru-RU" dirty="0" smtClean="0"/>
              <a:t>Главная цель таких занятий развитие ценностного отношения школьников к своей родине - России, населяющим ее людям, ее уникальной истории, богатой природе и великой культуре.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67246"/>
            <a:ext cx="3672408" cy="2601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519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О</a:t>
            </a:r>
            <a:r>
              <a:rPr lang="ru-RU" dirty="0" smtClean="0"/>
              <a:t>сновные темы занятий связаны с важнейшими аспектами жизни человека в современной России: </a:t>
            </a:r>
          </a:p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dirty="0" smtClean="0"/>
              <a:t>знанием родной истории и пониманием сложностей современного мира;</a:t>
            </a:r>
          </a:p>
          <a:p>
            <a:pPr algn="just"/>
            <a:r>
              <a:rPr lang="ru-RU" dirty="0" smtClean="0"/>
              <a:t>техническим прогрессом и сохранением природы;</a:t>
            </a:r>
          </a:p>
          <a:p>
            <a:pPr algn="just"/>
            <a:r>
              <a:rPr lang="ru-RU" dirty="0" smtClean="0"/>
              <a:t>ориентацией в мировой художественной культуре; </a:t>
            </a:r>
          </a:p>
          <a:p>
            <a:pPr algn="just"/>
            <a:r>
              <a:rPr lang="ru-RU" dirty="0" smtClean="0"/>
              <a:t>доброжелательным отношением к окружающим;</a:t>
            </a:r>
          </a:p>
          <a:p>
            <a:pPr algn="just"/>
            <a:r>
              <a:rPr lang="ru-RU" dirty="0" smtClean="0"/>
              <a:t>ответственным отношением к собственным поступкам.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567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4618856" cy="528945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Главная цель внеурочных занятий: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интеллектуальное и общекультурное развитие школьников;</a:t>
            </a:r>
          </a:p>
          <a:p>
            <a:r>
              <a:rPr lang="ru-RU" dirty="0" smtClean="0"/>
              <a:t>удовлетворение их особых познавательных, культурных, оздоровительных потребностей и интересов.</a:t>
            </a:r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З</a:t>
            </a:r>
            <a:r>
              <a:rPr lang="ru-RU" dirty="0" smtClean="0"/>
              <a:t>анятия должны быть направлены на формирование ценностного отношения школьников к знаниям как залогу их собственного будущего и к культуре в целом как к духовному богатству общества, сохраняющему национальную самобытность народов России.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03518"/>
            <a:ext cx="360891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200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Принципы организации внеурочной деятельности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Организуя внеурочную деятельность школьников, педагогу рекомендуется придерживаться следующих принципов:</a:t>
            </a:r>
          </a:p>
          <a:p>
            <a:pPr algn="just"/>
            <a:r>
              <a:rPr lang="ru-RU" b="1" dirty="0"/>
              <a:t>Интерес.</a:t>
            </a:r>
            <a:r>
              <a:rPr lang="ru-RU" dirty="0"/>
              <a:t> Важно, чтобы педагог помог ребенку найти в школе «свою» внеурочную деятельность, привлекательную именно для него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Сотрудничество.</a:t>
            </a:r>
            <a:r>
              <a:rPr lang="ru-RU" dirty="0" smtClean="0"/>
              <a:t> Важно, чтобы педагог организовывал внеурочную деятельность не столько для детей, сколько вместе с детьми.</a:t>
            </a:r>
          </a:p>
          <a:p>
            <a:pPr algn="just"/>
            <a:r>
              <a:rPr lang="ru-RU" b="1" dirty="0" smtClean="0"/>
              <a:t>Доверие.</a:t>
            </a:r>
            <a:r>
              <a:rPr lang="ru-RU" dirty="0" smtClean="0"/>
              <a:t> Во внеурочной деятельности педагогу особенно важно стремиться к установлению доверительных и доброжелательных отношений со школьниками.</a:t>
            </a:r>
          </a:p>
          <a:p>
            <a:pPr algn="just"/>
            <a:r>
              <a:rPr lang="ru-RU" b="1" dirty="0" err="1" smtClean="0"/>
              <a:t>Неназидательность</a:t>
            </a:r>
            <a:r>
              <a:rPr lang="ru-RU" b="1" dirty="0" smtClean="0"/>
              <a:t>.</a:t>
            </a:r>
            <a:r>
              <a:rPr lang="ru-RU" dirty="0" smtClean="0"/>
              <a:t> Содержание внеурочных занятий не должно преподноситься ребенку в форме назиданий.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94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</TotalTime>
  <Words>514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Система работы с одаренными. Организация внеурочной деятельности</vt:lpstr>
      <vt:lpstr>Внеурочная деятельность в образовательном процессе школы</vt:lpstr>
      <vt:lpstr>Содержательное наполнение внеурочной деятельности</vt:lpstr>
      <vt:lpstr>Презентация PowerPoint</vt:lpstr>
      <vt:lpstr>Распределение часов на внеурочную деятельность</vt:lpstr>
      <vt:lpstr>Презентация PowerPoint</vt:lpstr>
      <vt:lpstr>Презентация PowerPoint</vt:lpstr>
      <vt:lpstr>Принципы организации внеурочной деятельности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работы с одаренными. Организация внеурочной деятельности</dc:title>
  <dc:creator>Lenovo</dc:creator>
  <cp:lastModifiedBy>Lenovo</cp:lastModifiedBy>
  <cp:revision>4</cp:revision>
  <dcterms:created xsi:type="dcterms:W3CDTF">2024-02-01T12:14:39Z</dcterms:created>
  <dcterms:modified xsi:type="dcterms:W3CDTF">2024-02-01T12:48:27Z</dcterms:modified>
</cp:coreProperties>
</file>