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9347C7-1FE8-4B5D-952D-48C65A4A52D5}">
  <a:tblStyle styleId="{C19347C7-1FE8-4B5D-952D-48C65A4A52D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65713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524000" y="175967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ru-RU" sz="5400" b="1"/>
              <a:t>Ожоги – как избежать страшных последствий?</a:t>
            </a:r>
            <a:endParaRPr/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 l="4546" t="15933" r="3598" b="16699"/>
          <a:stretch/>
        </p:blipFill>
        <p:spPr>
          <a:xfrm>
            <a:off x="1" y="4897224"/>
            <a:ext cx="3602182" cy="1960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70448" y="4897224"/>
            <a:ext cx="3921552" cy="1960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1631" y="48523"/>
            <a:ext cx="1447768" cy="1447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77574" y="41419"/>
            <a:ext cx="1767148" cy="1447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710089" y="48523"/>
            <a:ext cx="2171652" cy="1447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838200" y="18256"/>
            <a:ext cx="10515600" cy="939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ru-RU" i="1">
                <a:solidFill>
                  <a:srgbClr val="FF0000"/>
                </a:solidFill>
              </a:rPr>
              <a:t>Ожоги</a:t>
            </a:r>
            <a:endParaRPr i="1">
              <a:solidFill>
                <a:srgbClr val="FF0000"/>
              </a:solidFill>
            </a:endParaRPr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255370" y="925286"/>
            <a:ext cx="11755394" cy="4981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Char char="-"/>
            </a:pPr>
            <a:r>
              <a:rPr lang="ru-RU" sz="4500"/>
              <a:t>повреждение тканей, вызванное температурным, химическим (щелочи, кислоты, соли тяжелых металлов и др.), лучевым или электрическим воздействием.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</a:pPr>
            <a:endParaRPr sz="45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4500"/>
              <a:buNone/>
            </a:pPr>
            <a:r>
              <a:rPr lang="ru-RU" sz="4500">
                <a:solidFill>
                  <a:srgbClr val="002060"/>
                </a:solidFill>
              </a:rPr>
              <a:t>6% от общего вида травм.</a:t>
            </a:r>
            <a:endParaRPr sz="4500">
              <a:solidFill>
                <a:srgbClr val="00206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4500"/>
              <a:buNone/>
            </a:pPr>
            <a:r>
              <a:rPr lang="ru-RU" sz="4500">
                <a:solidFill>
                  <a:srgbClr val="002060"/>
                </a:solidFill>
              </a:rPr>
              <a:t>Каждый третий обожженный – ребенок!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Calibri"/>
              <a:buNone/>
            </a:pPr>
            <a:endParaRPr sz="3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838200" y="823785"/>
            <a:ext cx="10515600" cy="4885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ru-RU" sz="4000" i="1"/>
              <a:t>В зависимости от </a:t>
            </a:r>
            <a:r>
              <a:rPr lang="ru-RU" sz="4000" i="1" u="sng"/>
              <a:t>поражающего фактора </a:t>
            </a:r>
            <a:r>
              <a:rPr lang="ru-RU" sz="4000" i="1"/>
              <a:t>ожоги:</a:t>
            </a:r>
            <a:endParaRPr/>
          </a:p>
          <a:p>
            <a:pPr marL="2286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ru-RU" sz="4000"/>
              <a:t>термические – 80%,</a:t>
            </a:r>
            <a:endParaRPr/>
          </a:p>
          <a:p>
            <a:pPr marL="2286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ru-RU" sz="4000"/>
              <a:t>химические,</a:t>
            </a:r>
            <a:endParaRPr/>
          </a:p>
          <a:p>
            <a:pPr marL="2286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ru-RU" sz="4000"/>
              <a:t>электрические («метки тока»),</a:t>
            </a:r>
            <a:endParaRPr/>
          </a:p>
          <a:p>
            <a:pPr marL="2286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ru-RU" sz="4000"/>
              <a:t>солнечные и другие  лучевые (ионизирующее и инфракрасное излучение)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2245425" y="0"/>
            <a:ext cx="9053945" cy="860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ru-RU" sz="3300"/>
              <a:t>Различают </a:t>
            </a:r>
            <a:r>
              <a:rPr lang="ru-RU" sz="3300" i="1">
                <a:solidFill>
                  <a:srgbClr val="FF0000"/>
                </a:solidFill>
              </a:rPr>
              <a:t>3 степени ожога</a:t>
            </a:r>
            <a:endParaRPr sz="3300"/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228600" y="3701142"/>
            <a:ext cx="11827823" cy="3156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ru-RU" sz="3300" b="1" i="1"/>
              <a:t>Тяжесть и течение ожоговой болезни зависит от:</a:t>
            </a:r>
            <a:endParaRPr sz="3300" b="1" i="1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ru-RU" sz="3300"/>
              <a:t>- возраст;</a:t>
            </a:r>
            <a:endParaRPr sz="33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ru-RU" sz="3300"/>
              <a:t>- местоположение ожога;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ru-RU" sz="3300"/>
              <a:t>- степень ожога;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ru-RU" sz="3300"/>
              <a:t>- площадь поражения – в %, ладонь пострадавшего – это 1%. </a:t>
            </a:r>
            <a:endParaRPr/>
          </a:p>
        </p:txBody>
      </p:sp>
      <p:pic>
        <p:nvPicPr>
          <p:cNvPr id="107" name="Google Shape;107;p16"/>
          <p:cNvPicPr preferRelativeResize="0"/>
          <p:nvPr/>
        </p:nvPicPr>
        <p:blipFill rotWithShape="1">
          <a:blip r:embed="rId3">
            <a:alphaModFix/>
          </a:blip>
          <a:srcRect b="48068"/>
          <a:stretch/>
        </p:blipFill>
        <p:spPr>
          <a:xfrm>
            <a:off x="151423" y="642256"/>
            <a:ext cx="5913175" cy="3058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66375" y="620486"/>
            <a:ext cx="6500581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838200" y="18255"/>
            <a:ext cx="10515600" cy="799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300"/>
              <a:buFont typeface="Calibri"/>
              <a:buNone/>
            </a:pPr>
            <a:r>
              <a:rPr lang="ru-RU" sz="3300" b="1">
                <a:solidFill>
                  <a:srgbClr val="FF0000"/>
                </a:solidFill>
              </a:rPr>
              <a:t>Первая помощь</a:t>
            </a:r>
            <a:endParaRPr/>
          </a:p>
        </p:txBody>
      </p:sp>
      <p:sp>
        <p:nvSpPr>
          <p:cNvPr id="114" name="Google Shape;114;p17"/>
          <p:cNvSpPr txBox="1">
            <a:spLocks noGrp="1"/>
          </p:cNvSpPr>
          <p:nvPr>
            <p:ph type="body" idx="1"/>
          </p:nvPr>
        </p:nvSpPr>
        <p:spPr>
          <a:xfrm>
            <a:off x="0" y="548245"/>
            <a:ext cx="12192000" cy="6377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AutoNum type="arabicParenR"/>
            </a:pPr>
            <a:r>
              <a:rPr lang="ru-RU" sz="3200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устранить источник (погасить пламя, увести в тень, смахнуть химическое вещество, если это порошок, но только одеждой или тканью);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300"/>
              <a:buNone/>
            </a:pPr>
            <a:r>
              <a:rPr lang="ru-RU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endParaRPr sz="3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300"/>
              <a:buNone/>
            </a:pPr>
            <a:r>
              <a:rPr lang="ru-RU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endParaRPr sz="3300" b="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ru-RU" sz="3200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наложить ВЛАЖНУЮ! </a:t>
            </a:r>
            <a:r>
              <a:rPr lang="ru-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</a:t>
            </a:r>
            <a:r>
              <a:rPr lang="ru-RU" sz="3200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истую </a:t>
            </a:r>
            <a:r>
              <a:rPr lang="ru-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</a:t>
            </a:r>
            <a:r>
              <a:rPr lang="ru-RU" sz="3200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овязку (не вату!). </a:t>
            </a:r>
            <a:r>
              <a:rPr lang="ru-RU" sz="3200" b="0" i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ИСКЛ</a:t>
            </a:r>
            <a:r>
              <a:rPr lang="ru-RU" sz="3200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– ожог III ст, можно сухую;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ru-RU" sz="3200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если без сознания – придать устойчивое боковое положение, при необходимости – СЛР!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ru-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5) вызвать СМП</a:t>
            </a:r>
            <a:r>
              <a:rPr lang="ru-RU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300" b="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7"/>
          <p:cNvGraphicFramePr/>
          <p:nvPr/>
        </p:nvGraphicFramePr>
        <p:xfrm>
          <a:off x="486226" y="1946364"/>
          <a:ext cx="11705775" cy="2377460"/>
        </p:xfrm>
        <a:graphic>
          <a:graphicData uri="http://schemas.openxmlformats.org/drawingml/2006/table">
            <a:tbl>
              <a:tblPr firstRow="1" bandRow="1">
                <a:noFill/>
                <a:tableStyleId>{C19347C7-1FE8-4B5D-952D-48C65A4A52D5}</a:tableStyleId>
              </a:tblPr>
              <a:tblGrid>
                <a:gridCol w="4673450"/>
                <a:gridCol w="7032325"/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Термические, электрические, солнечные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Химические</a:t>
                      </a:r>
                      <a:endParaRPr/>
                    </a:p>
                  </a:txBody>
                  <a:tcPr marL="91450" marR="91450" marT="45725" marB="45725"/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/>
                        <a:t>Согреть или охладить (ПРОХЛАДНОЙ! водой, льдом, снегом –  10-15 минут).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/>
                        <a:t>Промыть ТЕПЛОЙ! водой</a:t>
                      </a:r>
                      <a:endParaRPr sz="24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/>
                        <a:t>(ИСКЛ. – химический ожог полости рта, пищевода нефтесодержащими продуктами –внутрь растительное масло, прополоскать им рот)</a:t>
                      </a:r>
                      <a:endParaRPr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/>
          <p:nvPr/>
        </p:nvSpPr>
        <p:spPr>
          <a:xfrm>
            <a:off x="326571" y="261257"/>
            <a:ext cx="11734800" cy="6047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ЗАПРЕЩЕНО</a:t>
            </a:r>
            <a:r>
              <a:rPr lang="ru-RU"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413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Char char="-"/>
            </a:pPr>
            <a:r>
              <a:rPr lang="ru-RU"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отрывать прилипшие к ране посторонние предметы, одежду;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413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Char char="-"/>
            </a:pPr>
            <a:r>
              <a:rPr lang="ru-RU" sz="3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клеить лейкопластырь; накладывать вату на рану;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413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Char char="-"/>
            </a:pPr>
            <a:r>
              <a:rPr lang="ru-RU" sz="3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вскрывать волдыри; обрывать обгоревшие ткани;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2413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Char char="-"/>
            </a:pPr>
            <a:r>
              <a:rPr lang="ru-RU" sz="3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наносить на пораженный участок мазь, крем, жир…</a:t>
            </a:r>
            <a:endParaRPr sz="3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Произвольный</PresentationFormat>
  <Paragraphs>40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Ожоги – как избежать страшных последствий?</vt:lpstr>
      <vt:lpstr>Ожоги</vt:lpstr>
      <vt:lpstr>Презентация PowerPoint</vt:lpstr>
      <vt:lpstr>Различают 3 степени ожога</vt:lpstr>
      <vt:lpstr>Первая помощь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Ожоги – как избежать страшных последствий?</dc:title>
  <dc:creator>Кучукова</dc:creator>
  <cp:lastModifiedBy>Кучукова</cp:lastModifiedBy>
  <cp:revision>1</cp:revision>
  <dcterms:modified xsi:type="dcterms:W3CDTF">2026-04-01T07:53:49Z</dcterms:modified>
</cp:coreProperties>
</file>