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3" r:id="rId6"/>
    <p:sldId id="268" r:id="rId7"/>
    <p:sldId id="269" r:id="rId8"/>
    <p:sldId id="264" r:id="rId9"/>
    <p:sldId id="265" r:id="rId10"/>
    <p:sldId id="266" r:id="rId11"/>
    <p:sldId id="270" r:id="rId12"/>
    <p:sldId id="272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E419F-8A33-4483-AA8A-085C325A094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E318C-BA8B-4E29-847D-062979F4A1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480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E318C-BA8B-4E29-847D-062979F4A1C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635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Летняя школа для учителей родного в том числе русского языка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944816" cy="4226024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900" dirty="0" smtClean="0">
                <a:solidFill>
                  <a:srgbClr val="C00000"/>
                </a:solidFill>
              </a:rPr>
              <a:t>Мастер класс </a:t>
            </a:r>
          </a:p>
          <a:p>
            <a:pPr algn="ctr"/>
            <a:r>
              <a:rPr lang="ru-RU" sz="2900" dirty="0" smtClean="0">
                <a:solidFill>
                  <a:srgbClr val="C00000"/>
                </a:solidFill>
              </a:rPr>
              <a:t>Художественный перевод- инструмент</a:t>
            </a:r>
          </a:p>
          <a:p>
            <a:pPr algn="ctr"/>
            <a:r>
              <a:rPr lang="ru-RU" sz="2900" dirty="0" smtClean="0">
                <a:solidFill>
                  <a:srgbClr val="C00000"/>
                </a:solidFill>
              </a:rPr>
              <a:t> диалога культур</a:t>
            </a:r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Кабардино-Балкарская Республика</a:t>
            </a:r>
            <a:endParaRPr lang="ru-RU" sz="2900" dirty="0">
              <a:solidFill>
                <a:schemeClr val="accent1"/>
              </a:solidFill>
            </a:endParaRPr>
          </a:p>
          <a:p>
            <a:pPr algn="r"/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Эльбрусский район</a:t>
            </a:r>
            <a:endParaRPr lang="ru-RU" sz="2900" dirty="0">
              <a:solidFill>
                <a:schemeClr val="accent1"/>
              </a:solidFill>
            </a:endParaRPr>
          </a:p>
          <a:p>
            <a:pPr algn="r"/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МОУ СОШ№1 </a:t>
            </a:r>
            <a:r>
              <a:rPr lang="ru-RU" sz="2900" i="1" dirty="0" err="1">
                <a:solidFill>
                  <a:schemeClr val="accent1"/>
                </a:solidFill>
                <a:latin typeface="Times New Roman"/>
              </a:rPr>
              <a:t>им.А.Ж</a:t>
            </a:r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. </a:t>
            </a:r>
            <a:r>
              <a:rPr lang="ru-RU" sz="2900" i="1" dirty="0" err="1">
                <a:solidFill>
                  <a:schemeClr val="accent1"/>
                </a:solidFill>
                <a:latin typeface="Times New Roman"/>
              </a:rPr>
              <a:t>Доттуева</a:t>
            </a:r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 </a:t>
            </a:r>
            <a:r>
              <a:rPr lang="ru-RU" sz="2900" i="1" dirty="0" err="1">
                <a:solidFill>
                  <a:schemeClr val="accent1"/>
                </a:solidFill>
                <a:latin typeface="Times New Roman"/>
              </a:rPr>
              <a:t>с.п.Кёнделен</a:t>
            </a:r>
            <a:endParaRPr lang="ru-RU" sz="2900" dirty="0">
              <a:solidFill>
                <a:schemeClr val="accent1"/>
              </a:solidFill>
            </a:endParaRPr>
          </a:p>
          <a:p>
            <a:pPr algn="r"/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учитель балкарского языка и литературы </a:t>
            </a:r>
            <a:endParaRPr lang="ru-RU" sz="2900" dirty="0">
              <a:solidFill>
                <a:schemeClr val="accent1"/>
              </a:solidFill>
            </a:endParaRPr>
          </a:p>
          <a:p>
            <a:pPr algn="r"/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Газаева </a:t>
            </a:r>
            <a:r>
              <a:rPr lang="ru-RU" sz="2900" i="1" dirty="0" err="1">
                <a:solidFill>
                  <a:schemeClr val="accent1"/>
                </a:solidFill>
                <a:latin typeface="Times New Roman"/>
              </a:rPr>
              <a:t>Аслижан</a:t>
            </a:r>
            <a:r>
              <a:rPr lang="ru-RU" sz="2900" i="1" dirty="0">
                <a:solidFill>
                  <a:schemeClr val="accent1"/>
                </a:solidFill>
                <a:latin typeface="Times New Roman"/>
              </a:rPr>
              <a:t> </a:t>
            </a:r>
            <a:r>
              <a:rPr lang="ru-RU" sz="2900" i="1" dirty="0" err="1">
                <a:solidFill>
                  <a:schemeClr val="accent1"/>
                </a:solidFill>
                <a:latin typeface="Times New Roman"/>
              </a:rPr>
              <a:t>Сюттюновна</a:t>
            </a:r>
            <a:endParaRPr lang="ru-RU" sz="2900" dirty="0">
              <a:solidFill>
                <a:schemeClr val="accent1"/>
              </a:solidFill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900" i="1" dirty="0">
                <a:solidFill>
                  <a:schemeClr val="accent1"/>
                </a:solidFill>
                <a:latin typeface="Times New Roman"/>
                <a:ea typeface="Calibri"/>
                <a:cs typeface="Arial"/>
              </a:rPr>
              <a:t> </a:t>
            </a:r>
            <a:endParaRPr lang="ru-RU" sz="2900" dirty="0">
              <a:solidFill>
                <a:schemeClr val="accent1"/>
              </a:solidFill>
              <a:ea typeface="Calibri"/>
              <a:cs typeface="Arial"/>
            </a:endParaRPr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900" dirty="0" smtClean="0">
                <a:solidFill>
                  <a:schemeClr val="accent1"/>
                </a:solidFill>
              </a:rPr>
              <a:t>Ялта, 2021г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33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поэтики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К.Ш.Кулиева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Calibri"/>
              </a:rPr>
              <a:t>У</a:t>
            </a:r>
            <a:r>
              <a:rPr lang="ru-RU" sz="1400" dirty="0" smtClean="0">
                <a:latin typeface="Times New Roman"/>
                <a:ea typeface="Calibri"/>
              </a:rPr>
              <a:t>мение </a:t>
            </a:r>
            <a:r>
              <a:rPr lang="ru-RU" sz="1400" dirty="0">
                <a:latin typeface="Times New Roman"/>
                <a:ea typeface="Calibri"/>
              </a:rPr>
              <a:t>радоваться жизни. Радоваться, несмотря на безысходное, </a:t>
            </a:r>
            <a:r>
              <a:rPr lang="ru-RU" sz="1400" dirty="0" smtClean="0">
                <a:latin typeface="Times New Roman"/>
                <a:ea typeface="Calibri"/>
              </a:rPr>
              <a:t>казалось, горе</a:t>
            </a:r>
            <a:r>
              <a:rPr lang="ru-RU" sz="1400" dirty="0">
                <a:latin typeface="Times New Roman"/>
                <a:ea typeface="Calibri"/>
              </a:rPr>
              <a:t>. Истоки </a:t>
            </a:r>
            <a:r>
              <a:rPr lang="ru-RU" sz="1400" dirty="0" err="1">
                <a:latin typeface="Times New Roman"/>
                <a:ea typeface="Calibri"/>
              </a:rPr>
              <a:t>кулиевской</a:t>
            </a:r>
            <a:r>
              <a:rPr lang="ru-RU" sz="1400" dirty="0">
                <a:latin typeface="Times New Roman"/>
                <a:ea typeface="Calibri"/>
              </a:rPr>
              <a:t> радости </a:t>
            </a:r>
            <a:r>
              <a:rPr lang="ru-RU" sz="1400" dirty="0" smtClean="0">
                <a:latin typeface="Times New Roman"/>
                <a:ea typeface="Calibri"/>
              </a:rPr>
              <a:t>восходят </a:t>
            </a:r>
            <a:r>
              <a:rPr lang="ru-RU" sz="1400" dirty="0">
                <a:latin typeface="Times New Roman"/>
                <a:ea typeface="Calibri"/>
              </a:rPr>
              <a:t>к традиционному </a:t>
            </a:r>
            <a:r>
              <a:rPr lang="ru-RU" sz="1400" dirty="0" smtClean="0">
                <a:latin typeface="Times New Roman"/>
                <a:ea typeface="Calibri"/>
              </a:rPr>
              <a:t>культу мужества.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/>
              </a:rPr>
              <a:t>Поэтическая </a:t>
            </a:r>
            <a:r>
              <a:rPr lang="ru-RU" sz="1400" dirty="0">
                <a:latin typeface="Times New Roman"/>
              </a:rPr>
              <a:t>диалектика Кулиева учит принимать удары судьбы как должную неизбежность, неминуемую закономерность. Каждая личность обязана пройти через светлые и тёмные периоды-не пасть при этом на колени, сохранить человеческое достоинство, не ожесточаясь, и не черствея душою, верить в конечное торжество света. </a:t>
            </a:r>
            <a:endParaRPr lang="ru-RU" sz="1400" dirty="0" smtClean="0">
              <a:latin typeface="Times New Roman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Arial"/>
              </a:rPr>
              <a:t>Читая оригинал, мы чувствуем, как герой прорывается сквозь толщу преград.  У Кулиева застывает наивысший предел напряжения физических  и душевных сил, требующих от героя в решающем поединке с тьмой. Глаголы в конце поэтических строк как победный финал преодоления тьмы, именно на них падает смысловое ударение- поэту важно показать активность героя. </a:t>
            </a:r>
            <a:endParaRPr lang="ru-RU" sz="1100" dirty="0">
              <a:ea typeface="Calibri"/>
              <a:cs typeface="Arial"/>
            </a:endParaRPr>
          </a:p>
          <a:p>
            <a:r>
              <a:rPr lang="ru-RU" sz="1400" dirty="0">
                <a:latin typeface="Times New Roman"/>
                <a:ea typeface="Calibri"/>
              </a:rPr>
              <a:t>Лирический герой именно видит снег, а не просто снег бел. Он видит не столько внешним зрением, сколько внутренним взором само убеждения. Мужественной верой человек отвоёвывает белизну снега у тьмы, силой собственной веры буквально оживляет его сущность</a:t>
            </a:r>
            <a:r>
              <a:rPr lang="ru-RU" sz="1400" dirty="0" smtClean="0">
                <a:latin typeface="Times New Roman"/>
                <a:ea typeface="Calibri"/>
              </a:rPr>
              <a:t>.</a:t>
            </a:r>
          </a:p>
          <a:p>
            <a:r>
              <a:rPr lang="ru-RU" sz="1400" dirty="0">
                <a:latin typeface="Times New Roman"/>
                <a:ea typeface="Calibri"/>
              </a:rPr>
              <a:t>В финале стихотворения белый цвет воскресает и торжествует</a:t>
            </a:r>
            <a:r>
              <a:rPr lang="ru-RU" sz="1400" dirty="0" smtClean="0">
                <a:latin typeface="Times New Roman"/>
                <a:ea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825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Анализ перевода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ru-RU" sz="1400" dirty="0" smtClean="0">
              <a:latin typeface="Times New Roman"/>
            </a:endParaRPr>
          </a:p>
          <a:p>
            <a:pPr algn="just"/>
            <a:r>
              <a:rPr lang="ru-RU" sz="1400" dirty="0" smtClean="0">
                <a:latin typeface="Times New Roman"/>
              </a:rPr>
              <a:t>Очаг застыл – и я </a:t>
            </a:r>
            <a:r>
              <a:rPr lang="ru-RU" sz="1400" dirty="0">
                <a:latin typeface="Times New Roman"/>
              </a:rPr>
              <a:t>чужбину испытал</a:t>
            </a:r>
            <a:r>
              <a:rPr lang="ru-RU" sz="1400" dirty="0" smtClean="0">
                <a:latin typeface="Times New Roman"/>
              </a:rPr>
              <a:t>,</a:t>
            </a:r>
          </a:p>
          <a:p>
            <a:pPr algn="just"/>
            <a:endParaRPr lang="ru-RU" sz="1400" dirty="0">
              <a:latin typeface="Times New Roman"/>
            </a:endParaRPr>
          </a:p>
          <a:p>
            <a:pPr algn="just"/>
            <a:endParaRPr lang="ru-RU" sz="1400" dirty="0" smtClean="0">
              <a:latin typeface="Times New Roman"/>
            </a:endParaRPr>
          </a:p>
          <a:p>
            <a:pPr algn="just"/>
            <a:endParaRPr lang="ru-RU" sz="1400" dirty="0">
              <a:latin typeface="Times New Roman"/>
            </a:endParaRPr>
          </a:p>
          <a:p>
            <a:pPr algn="just"/>
            <a:endParaRPr lang="ru-RU" sz="1400" dirty="0" smtClean="0">
              <a:latin typeface="Times New Roman"/>
            </a:endParaRPr>
          </a:p>
          <a:p>
            <a:pPr algn="just"/>
            <a:endParaRPr lang="ru-RU" sz="1400" dirty="0">
              <a:latin typeface="Times New Roman"/>
            </a:endParaRPr>
          </a:p>
          <a:p>
            <a:pPr marL="0" indent="0" algn="just">
              <a:buNone/>
            </a:pPr>
            <a:endParaRPr lang="ru-RU" sz="1400" dirty="0"/>
          </a:p>
          <a:p>
            <a:pPr algn="just"/>
            <a:r>
              <a:rPr lang="ru-RU" sz="1400" dirty="0">
                <a:latin typeface="Times New Roman"/>
              </a:rPr>
              <a:t>Чёрные дни считал</a:t>
            </a:r>
            <a:r>
              <a:rPr lang="ru-RU" sz="1400" dirty="0" smtClean="0">
                <a:latin typeface="Times New Roman"/>
              </a:rPr>
              <a:t>,</a:t>
            </a:r>
          </a:p>
          <a:p>
            <a:pPr algn="just"/>
            <a:r>
              <a:rPr lang="ru-RU" sz="1400" dirty="0" smtClean="0">
                <a:latin typeface="Times New Roman"/>
              </a:rPr>
              <a:t>Они </a:t>
            </a:r>
            <a:r>
              <a:rPr lang="ru-RU" sz="1400" dirty="0">
                <a:latin typeface="Times New Roman"/>
              </a:rPr>
              <a:t>словно </a:t>
            </a:r>
            <a:r>
              <a:rPr lang="ru-RU" sz="1400" dirty="0">
                <a:solidFill>
                  <a:srgbClr val="00B050"/>
                </a:solidFill>
                <a:latin typeface="Times New Roman"/>
              </a:rPr>
              <a:t>чёрные </a:t>
            </a:r>
            <a:r>
              <a:rPr lang="ru-RU" sz="1400" dirty="0" smtClean="0">
                <a:solidFill>
                  <a:srgbClr val="00B050"/>
                </a:solidFill>
                <a:latin typeface="Times New Roman"/>
              </a:rPr>
              <a:t>птицы. Но </a:t>
            </a:r>
            <a:r>
              <a:rPr lang="ru-RU" sz="1400" dirty="0">
                <a:solidFill>
                  <a:srgbClr val="00B050"/>
                </a:solidFill>
                <a:latin typeface="Times New Roman"/>
              </a:rPr>
              <a:t>звёздам, </a:t>
            </a:r>
            <a:endParaRPr lang="ru-RU" sz="1400" dirty="0">
              <a:solidFill>
                <a:srgbClr val="00B050"/>
              </a:solidFill>
            </a:endParaRPr>
          </a:p>
          <a:p>
            <a:pPr algn="just"/>
            <a:r>
              <a:rPr lang="ru-RU" sz="1400" dirty="0" smtClean="0">
                <a:solidFill>
                  <a:srgbClr val="00B050"/>
                </a:solidFill>
                <a:latin typeface="Times New Roman"/>
              </a:rPr>
              <a:t>рассвету</a:t>
            </a:r>
            <a:r>
              <a:rPr lang="ru-RU" sz="1400" dirty="0">
                <a:solidFill>
                  <a:srgbClr val="00B050"/>
                </a:solidFill>
                <a:latin typeface="Times New Roman"/>
              </a:rPr>
              <a:t>, дождю, траве и </a:t>
            </a:r>
            <a:r>
              <a:rPr lang="ru-RU" sz="1400" dirty="0" smtClean="0">
                <a:solidFill>
                  <a:srgbClr val="00B050"/>
                </a:solidFill>
                <a:latin typeface="Times New Roman"/>
              </a:rPr>
              <a:t>девушкам</a:t>
            </a:r>
            <a:endParaRPr lang="ru-RU" sz="1400" dirty="0">
              <a:solidFill>
                <a:srgbClr val="00B050"/>
              </a:solidFill>
              <a:latin typeface="Times New Roman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птицам в небе радость побуждал.</a:t>
            </a:r>
          </a:p>
          <a:p>
            <a:pPr algn="just"/>
            <a:endParaRPr lang="ru-RU" sz="1400" dirty="0" smtClean="0">
              <a:solidFill>
                <a:srgbClr val="00B050"/>
              </a:solidFill>
              <a:latin typeface="Times New Roman"/>
            </a:endParaRPr>
          </a:p>
          <a:p>
            <a:pPr algn="just"/>
            <a:endParaRPr lang="ru-RU" sz="1400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Arial"/>
              </a:rPr>
              <a:t>Очаг, чужбина - и потеря дома, и потеря земли.(по нарастающей) </a:t>
            </a:r>
            <a:endParaRPr lang="ru-RU" sz="1400" dirty="0">
              <a:ea typeface="Calibri"/>
              <a:cs typeface="Arial"/>
            </a:endParaRPr>
          </a:p>
          <a:p>
            <a:r>
              <a:rPr lang="ru-RU" sz="1400" dirty="0">
                <a:latin typeface="Times New Roman"/>
                <a:ea typeface="Calibri"/>
              </a:rPr>
              <a:t>Очаг-</a:t>
            </a:r>
            <a:r>
              <a:rPr lang="ru-RU" sz="1400" dirty="0" err="1">
                <a:latin typeface="Times New Roman"/>
                <a:ea typeface="Calibri"/>
              </a:rPr>
              <a:t>нац.компонент</a:t>
            </a:r>
            <a:r>
              <a:rPr lang="ru-RU" sz="1400" dirty="0">
                <a:latin typeface="Times New Roman"/>
                <a:ea typeface="Calibri"/>
              </a:rPr>
              <a:t>. В очаге видели </a:t>
            </a:r>
            <a:r>
              <a:rPr lang="ru-RU" sz="1400" dirty="0" err="1">
                <a:latin typeface="Times New Roman"/>
                <a:ea typeface="Calibri"/>
              </a:rPr>
              <a:t>дом.божество</a:t>
            </a:r>
            <a:r>
              <a:rPr lang="ru-RU" sz="1400" dirty="0">
                <a:latin typeface="Times New Roman"/>
                <a:ea typeface="Calibri"/>
              </a:rPr>
              <a:t>. Благодаря силе огня род держался. Очаг сам регулировал место каждого члена внутри сакли, обеспечивая прочность родовых устоев</a:t>
            </a:r>
            <a:r>
              <a:rPr lang="ru-RU" sz="1400" dirty="0" smtClean="0">
                <a:latin typeface="Times New Roman"/>
                <a:ea typeface="Calibri"/>
              </a:rPr>
              <a:t>.</a:t>
            </a:r>
          </a:p>
          <a:p>
            <a:endParaRPr lang="ru-RU" sz="1400" dirty="0">
              <a:latin typeface="Times New Roman"/>
            </a:endParaRPr>
          </a:p>
          <a:p>
            <a:endParaRPr lang="ru-RU" sz="1400" dirty="0" smtClean="0">
              <a:latin typeface="Times New Roman"/>
            </a:endParaRPr>
          </a:p>
          <a:p>
            <a:r>
              <a:rPr lang="ru-RU" sz="1400" dirty="0">
                <a:latin typeface="Times New Roman"/>
                <a:ea typeface="Calibri"/>
              </a:rPr>
              <a:t>Ведение счёта является попыткой разрушить патологическую монотонность. Борьба изо дня в день с неподвижностью..(как в оригинале</a:t>
            </a:r>
            <a:r>
              <a:rPr lang="ru-RU" sz="1400" dirty="0" smtClean="0">
                <a:latin typeface="Times New Roman"/>
                <a:ea typeface="Calibri"/>
              </a:rPr>
              <a:t>)</a:t>
            </a:r>
          </a:p>
          <a:p>
            <a:r>
              <a:rPr lang="ru-RU" sz="1400" dirty="0">
                <a:latin typeface="Times New Roman"/>
                <a:ea typeface="Calibri"/>
              </a:rPr>
              <a:t>Соблюдается порядок слов как в оригинале</a:t>
            </a:r>
            <a:r>
              <a:rPr lang="ru-RU" sz="2000" dirty="0">
                <a:latin typeface="Times New Roman"/>
                <a:ea typeface="Calibri"/>
              </a:rPr>
              <a:t>. Важно! (</a:t>
            </a:r>
            <a:r>
              <a:rPr lang="ru-RU" sz="1400" dirty="0">
                <a:latin typeface="Times New Roman"/>
                <a:ea typeface="Calibri"/>
              </a:rPr>
              <a:t>Движение взора по вертикали сверху вниз и снова вверх, то есть возвращение к жизни у него начинается почти с небытия, с заоблачной космической дали, откуда оно пускается всё ближе и ближе к земной реальности.)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9845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Анализ перевода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/>
            <a:endParaRPr lang="ru-RU" sz="1400" dirty="0" smtClean="0">
              <a:solidFill>
                <a:prstClr val="black"/>
              </a:solidFill>
              <a:latin typeface="Times New Roman"/>
            </a:endParaRP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  <a:latin typeface="Times New Roman"/>
              </a:rPr>
              <a:t>Водой </a:t>
            </a:r>
            <a:r>
              <a:rPr lang="ru-RU" sz="1400" dirty="0">
                <a:solidFill>
                  <a:prstClr val="black"/>
                </a:solidFill>
                <a:latin typeface="Times New Roman"/>
              </a:rPr>
              <a:t>из </a:t>
            </a:r>
            <a:r>
              <a:rPr lang="ru-RU" sz="1400" dirty="0">
                <a:solidFill>
                  <a:srgbClr val="00B050"/>
                </a:solidFill>
                <a:latin typeface="Times New Roman"/>
              </a:rPr>
              <a:t>белого песка я жажду утолял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</a:rPr>
              <a:t>.</a:t>
            </a: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/>
            </a:endParaRPr>
          </a:p>
          <a:p>
            <a:pPr lvl="0" algn="just"/>
            <a:endParaRPr lang="ru-RU" sz="1400" dirty="0">
              <a:solidFill>
                <a:prstClr val="black"/>
              </a:solidFill>
            </a:endParaRP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/>
              </a:rPr>
              <a:t>И в чёрный день </a:t>
            </a:r>
            <a:r>
              <a:rPr lang="ru-RU" sz="1400" dirty="0">
                <a:solidFill>
                  <a:srgbClr val="00B050"/>
                </a:solidFill>
                <a:latin typeface="Times New Roman"/>
              </a:rPr>
              <a:t>увидел</a:t>
            </a:r>
            <a:r>
              <a:rPr lang="ru-RU" sz="1400" dirty="0">
                <a:solidFill>
                  <a:prstClr val="black"/>
                </a:solidFill>
                <a:latin typeface="Times New Roman"/>
              </a:rPr>
              <a:t> снега белизну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</a:rPr>
              <a:t>.</a:t>
            </a: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/>
            </a:endParaRPr>
          </a:p>
          <a:p>
            <a:pPr lvl="0" algn="just"/>
            <a:endParaRPr lang="ru-RU" sz="1400" dirty="0" smtClean="0">
              <a:solidFill>
                <a:prstClr val="black"/>
              </a:solidFill>
              <a:latin typeface="Times New Roman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/>
            </a:endParaRPr>
          </a:p>
          <a:p>
            <a:pPr lvl="0" algn="just"/>
            <a:endParaRPr lang="ru-RU" sz="1400" dirty="0" smtClean="0">
              <a:solidFill>
                <a:prstClr val="black"/>
              </a:solidFill>
              <a:latin typeface="Times New Roman"/>
            </a:endParaRPr>
          </a:p>
          <a:p>
            <a:pPr lvl="0" algn="just"/>
            <a:endParaRPr lang="ru-RU" sz="1400" dirty="0">
              <a:solidFill>
                <a:prstClr val="black"/>
              </a:solidFill>
            </a:endParaRP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/>
              </a:rPr>
              <a:t>Сражение чёрно-белого - </a:t>
            </a:r>
            <a:r>
              <a:rPr lang="ru-RU" sz="1400" dirty="0">
                <a:solidFill>
                  <a:srgbClr val="00B050"/>
                </a:solidFill>
                <a:latin typeface="Times New Roman"/>
              </a:rPr>
              <a:t>не новизна.</a:t>
            </a:r>
            <a:endParaRPr lang="ru-RU" sz="1400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sz="1400" dirty="0" smtClean="0">
              <a:latin typeface="Times New Roman"/>
              <a:ea typeface="Calibri"/>
            </a:endParaRPr>
          </a:p>
          <a:p>
            <a:r>
              <a:rPr lang="ru-RU" sz="1400" dirty="0" smtClean="0">
                <a:latin typeface="Times New Roman"/>
                <a:ea typeface="Calibri"/>
              </a:rPr>
              <a:t>У </a:t>
            </a:r>
            <a:r>
              <a:rPr lang="ru-RU" sz="1400" dirty="0">
                <a:latin typeface="Times New Roman"/>
                <a:ea typeface="Calibri"/>
              </a:rPr>
              <a:t>Кулиева человек- действующее лицо, субъект. </a:t>
            </a:r>
            <a:endParaRPr lang="ru-RU" sz="1400" dirty="0" smtClean="0">
              <a:latin typeface="Times New Roman"/>
              <a:ea typeface="Calibri"/>
            </a:endParaRPr>
          </a:p>
          <a:p>
            <a:endParaRPr lang="ru-RU" sz="1400" dirty="0">
              <a:latin typeface="Times New Roman"/>
            </a:endParaRPr>
          </a:p>
          <a:p>
            <a:endParaRPr lang="ru-RU" sz="1400" dirty="0" smtClean="0">
              <a:latin typeface="Times New Roman"/>
            </a:endParaRPr>
          </a:p>
          <a:p>
            <a:r>
              <a:rPr lang="ru-RU" sz="1400" dirty="0">
                <a:latin typeface="Times New Roman"/>
                <a:ea typeface="Calibri"/>
              </a:rPr>
              <a:t>У Кулиева человек- действующее лицо, субъект, то у Липкина  эту роль принимает на себя объекты(дерево, зори, водица, снег). В нашем переводе уже творец герой, а не пассивная сила с </a:t>
            </a:r>
            <a:r>
              <a:rPr lang="ru-RU" sz="1400" dirty="0" smtClean="0">
                <a:latin typeface="Times New Roman"/>
                <a:ea typeface="Calibri"/>
              </a:rPr>
              <a:t>созерцательно-</a:t>
            </a:r>
            <a:r>
              <a:rPr lang="ru-RU" sz="1400" dirty="0">
                <a:latin typeface="Times New Roman"/>
                <a:ea typeface="Calibri"/>
              </a:rPr>
              <a:t>выжидающей ролью</a:t>
            </a:r>
            <a:r>
              <a:rPr lang="ru-RU" sz="1400" dirty="0" smtClean="0">
                <a:latin typeface="Times New Roman"/>
                <a:ea typeface="Calibri"/>
              </a:rPr>
              <a:t>.</a:t>
            </a:r>
          </a:p>
          <a:p>
            <a:endParaRPr lang="ru-RU" sz="1400" dirty="0">
              <a:latin typeface="Times New Roman"/>
            </a:endParaRPr>
          </a:p>
          <a:p>
            <a:r>
              <a:rPr lang="ru-RU" sz="1400" dirty="0">
                <a:latin typeface="Times New Roman"/>
                <a:ea typeface="Calibri"/>
              </a:rPr>
              <a:t>Новизна - Вековечность борьбы сил добра и зла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123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Выводы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1600" dirty="0" smtClean="0">
                <a:latin typeface="Times New Roman"/>
                <a:ea typeface="Calibri"/>
                <a:cs typeface="Arial"/>
              </a:rPr>
              <a:t>Важно </a:t>
            </a:r>
            <a:r>
              <a:rPr lang="ru-RU" sz="1600" dirty="0">
                <a:latin typeface="Times New Roman"/>
                <a:ea typeface="Calibri"/>
                <a:cs typeface="Arial"/>
              </a:rPr>
              <a:t>бережно относиться к литературному слову, из которого состоят тексты. А тексты, как утверждал  М.М. Бахтин способствуют лучше изучить человека, его быт, нравы, язык, религию. Текст как форма общения культур способствует взаимообогащению и единению духовной культуры разных народов. </a:t>
            </a:r>
            <a:endParaRPr lang="ru-RU" sz="12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1600" dirty="0">
                <a:latin typeface="Times New Roman"/>
                <a:ea typeface="Calibri"/>
                <a:cs typeface="Arial"/>
              </a:rPr>
              <a:t>Инструментом общения культур является перевод. Умелое владение этим инструментом даёт возможность развиваться любой культуре. Каждый народ, независимо от его численности имеет возможность соприкасаться к иным культурам. </a:t>
            </a:r>
            <a:endParaRPr lang="ru-RU" sz="12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1600" dirty="0">
                <a:latin typeface="Times New Roman"/>
                <a:ea typeface="Calibri"/>
                <a:cs typeface="Arial"/>
              </a:rPr>
              <a:t>Бережное отношение к своей культуре стимулирует тенденцию к самовыражению, актуализации собственной культуры с тем, чтобы её  </a:t>
            </a:r>
            <a:r>
              <a:rPr lang="ru-RU" sz="1600" dirty="0" err="1">
                <a:latin typeface="Times New Roman"/>
                <a:ea typeface="Calibri"/>
                <a:cs typeface="Arial"/>
              </a:rPr>
              <a:t>самоценность</a:t>
            </a:r>
            <a:r>
              <a:rPr lang="ru-RU" sz="1600" dirty="0">
                <a:latin typeface="Times New Roman"/>
                <a:ea typeface="Calibri"/>
                <a:cs typeface="Arial"/>
              </a:rPr>
              <a:t> представляла интерес  мирового сообщества как необходимый компонент  «великолепной мозаики». </a:t>
            </a:r>
            <a:r>
              <a:rPr lang="ru-RU" sz="1600" dirty="0" err="1">
                <a:latin typeface="Times New Roman"/>
                <a:ea typeface="Calibri"/>
                <a:cs typeface="Arial"/>
              </a:rPr>
              <a:t>Гачев</a:t>
            </a:r>
            <a:r>
              <a:rPr lang="ru-RU" sz="1600" dirty="0">
                <a:latin typeface="Times New Roman"/>
                <a:ea typeface="Calibri"/>
                <a:cs typeface="Arial"/>
              </a:rPr>
              <a:t> Г. Д. </a:t>
            </a:r>
            <a:endParaRPr lang="ru-RU" sz="12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ru-RU" sz="1600" dirty="0">
                <a:latin typeface="Times New Roman"/>
                <a:ea typeface="Calibri"/>
                <a:cs typeface="Arial"/>
              </a:rPr>
              <a:t>Мы создали вас и сделали вас народами и племенами, чтобы вы узнавали друг друга. (Сура 49 из Корана)</a:t>
            </a:r>
            <a:endParaRPr lang="ru-RU" sz="1200" dirty="0">
              <a:ea typeface="Calibri"/>
              <a:cs typeface="Arial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4072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496944" cy="378296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перевод как инструмент диалога культур.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435280" cy="4569371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на основе диалога культур; формирование критического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к культуре родного слова через поэтические строки.</a:t>
            </a:r>
          </a:p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роли художественного перевода в диалоге культур.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 культур в межкультурном пространстве.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знать о художественном переводе?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Пробуем перо. Перевод на русский язык стихотворение К.Ш. Кулиева на основе анализа художественного произведения.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художественного перевода: утечка онтологической информации.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2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55306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b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худождественный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перевод -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           самопознание            активация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ОБЩЕНИЯ                                                         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историзм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 Т Е Г Р А Ц И Я   В    С И СТ Е М У   М И Р О В О Й  Л И Т Е Р А Т У Р Ы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01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 диалоге культур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текст опирается на предшествующие тексты, созданные авторами, имеющими своё миропонимание, свою картину или образ мира. Текст несёт смысл прошлых и последующих культур, он всегда на грани, он всегда диалогичен, так как всегда направлен к Другому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М.М. Бахтин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Гердер И.Г. отмечал, что познание своей культуры, самих себя возможно через познание других культур, поскольку ни один народ не достиг культуры сам по себе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К.Ш.Кулиев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против идей «местной ограниченности» и подчёркивал, что «надо уметь осваивать великий драгоценный опыт мировой поэзии и искусства». </a:t>
            </a:r>
          </a:p>
        </p:txBody>
      </p:sp>
    </p:spTree>
    <p:extLst>
      <p:ext uri="{BB962C8B-B14F-4D97-AF65-F5344CB8AC3E}">
        <p14:creationId xmlns:p14="http://schemas.microsoft.com/office/powerpoint/2010/main" val="353493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К.Ш. Кулиев «Без дома, без земли»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Юйсюз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жерсиз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къалгъанны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сынадым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Къара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къанатлыланыча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санадым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Къара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кюнлени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жулдузлагъа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1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Тангнга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жаууннга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кырдыкга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къызлага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Учхан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къанатлылагъа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къуууандым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Акъ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зыгъырдан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чыкъгъан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суудан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къандым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Къара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кюн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кёрдюм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акълыгъын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къарны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Кюрешлери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акъны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къараны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Очаг  застыл – и я чужбину испытал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Чёрные дни считал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словно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птицы. Но звёздам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Рассвету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дождю, траве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девушкам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птицам в небе радость побуждал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белого песка я жажду утолял.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чёрный день увидел снега белизну.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Сражение чёрно-белого - не новизна.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523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/>
                <a:ea typeface="Calibri"/>
                <a:cs typeface="Arial"/>
              </a:rPr>
              <a:t>Важно знать!</a:t>
            </a:r>
            <a:r>
              <a:rPr lang="ru-RU" sz="3600" dirty="0">
                <a:ea typeface="Calibri"/>
                <a:cs typeface="Arial"/>
              </a:rPr>
              <a:t/>
            </a:r>
            <a:br>
              <a:rPr lang="ru-RU" sz="3600" dirty="0">
                <a:ea typeface="Calibri"/>
                <a:cs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8363272" cy="5145435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 smtClean="0">
                <a:latin typeface="Times New Roman"/>
                <a:ea typeface="Calibri"/>
                <a:cs typeface="Arial"/>
              </a:rPr>
              <a:t>Перевод </a:t>
            </a:r>
            <a:r>
              <a:rPr lang="ru-RU" sz="5600" dirty="0">
                <a:latin typeface="Times New Roman"/>
                <a:ea typeface="Calibri"/>
                <a:cs typeface="Arial"/>
              </a:rPr>
              <a:t>- важный информационный канал, по которому осуществляется связь с иноязычным миром словесности;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принимающий язык развивает свою гибкость, податливость, скрытые изобразительные возможности. В поисках образовательной структуры язык-реципиент приводит  в движение весь свой арсенал, расширяя «рабочее» пространства литературного языка;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художественный перевод способствует обогащению и самопознанию языка;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число читателей воспринимающих произведение в переводе намного превышает число читателей оригинала. Через перевод произведения национальной литературы интегрируются в систему мировой культуры; 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 err="1">
                <a:latin typeface="Times New Roman"/>
                <a:ea typeface="Calibri"/>
                <a:cs typeface="Arial"/>
              </a:rPr>
              <a:t>фоносемантика</a:t>
            </a:r>
            <a:r>
              <a:rPr lang="ru-RU" sz="5600" dirty="0">
                <a:latin typeface="Times New Roman"/>
                <a:ea typeface="Calibri"/>
                <a:cs typeface="Arial"/>
              </a:rPr>
              <a:t>; 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этнографические детали;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недопустимость буквального перевода  и в то же время эквивалентным к  оригиналу. Например, тюркские языки относятся к группе агглютинативных языков,  поэтому трудности перевода связаны, прежде всего, с различием языкового строя. Они далеки друг от друга по синтаксическому строю предложений;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сохранить авторскую стилистику написания, содержание и форму оригинала;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не менее важен перевод фразеологизмов, пословиц  и поговорок. Не стоит прибегать к полной замене, нужно лишь выявить заложенный в них смысл и  донести его до читателя; 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стиль, в котором написан текст, на языке оригинал ни в коем случае не должен трансформировать авторскую задумку. Это нужно для того чтобы читатель мог ощутить то, что закладывал автор оригинала в своё творение;</a:t>
            </a:r>
            <a:endParaRPr lang="ru-RU" sz="5600" dirty="0">
              <a:ea typeface="Calibri"/>
              <a:cs typeface="Arial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ru-RU" sz="5600" dirty="0">
                <a:latin typeface="Times New Roman"/>
                <a:ea typeface="Calibri"/>
                <a:cs typeface="Arial"/>
              </a:rPr>
              <a:t>переведённый текст должен безоговорочно нести дух той или иной эпохи, того временного отрезка и географического расположения в ходе которых происходят описываемые события.</a:t>
            </a:r>
            <a:endParaRPr lang="ru-RU" sz="5600" dirty="0">
              <a:ea typeface="Calibri"/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38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/>
                <a:ea typeface="Calibri"/>
                <a:cs typeface="Arial"/>
              </a:rPr>
              <a:t>Проблема? </a:t>
            </a:r>
            <a:r>
              <a:rPr lang="ru-RU" sz="3600" dirty="0">
                <a:ea typeface="Calibri"/>
                <a:cs typeface="Arial"/>
              </a:rPr>
              <a:t/>
            </a:r>
            <a:br>
              <a:rPr lang="ru-RU" sz="3600" dirty="0">
                <a:ea typeface="Calibri"/>
                <a:cs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ru-RU" sz="2400" dirty="0" smtClean="0">
                <a:latin typeface="Times New Roman"/>
                <a:ea typeface="Calibri"/>
                <a:cs typeface="Arial"/>
              </a:rPr>
              <a:t>Основной </a:t>
            </a:r>
            <a:r>
              <a:rPr lang="ru-RU" sz="2400" dirty="0">
                <a:latin typeface="Times New Roman"/>
                <a:ea typeface="Calibri"/>
                <a:cs typeface="Arial"/>
              </a:rPr>
              <a:t>вопрос художественного перевода - передача национального </a:t>
            </a:r>
            <a:r>
              <a:rPr lang="ru-RU" sz="2400" dirty="0" smtClean="0">
                <a:latin typeface="Times New Roman"/>
                <a:ea typeface="Calibri"/>
                <a:cs typeface="Arial"/>
              </a:rPr>
              <a:t>своеобразия</a:t>
            </a:r>
            <a:r>
              <a:rPr lang="ru-RU" sz="2400" dirty="0">
                <a:latin typeface="Times New Roman"/>
                <a:ea typeface="Calibri"/>
                <a:cs typeface="Arial"/>
              </a:rPr>
              <a:t>.</a:t>
            </a:r>
            <a:endParaRPr lang="ru-RU" sz="2400" dirty="0">
              <a:ea typeface="Calibri"/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73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Анализ перевода </a:t>
            </a:r>
            <a:r>
              <a:rPr lang="ru-RU" dirty="0" err="1" smtClean="0">
                <a:solidFill>
                  <a:srgbClr val="C00000"/>
                </a:solidFill>
              </a:rPr>
              <a:t>с.Липкина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 мне, что значит быть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бездомным.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Бывал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день, как чёрный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дерево, и женщина и зори,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звёзды и взлетающая птица.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переводе Липкин ограничился только потерей дома</a:t>
            </a:r>
            <a:r>
              <a:rPr lang="ru-RU" sz="1400" dirty="0"/>
              <a:t>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еправомерно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ворона в отрицательном контексте при переводе стихов Кулиева, в которых, как в зеркале, отражаются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этноментальные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балкарского народа.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400" dirty="0" smtClean="0">
              <a:latin typeface="Times New Roman"/>
              <a:ea typeface="Calibri"/>
              <a:cs typeface="Arial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/>
                <a:ea typeface="Calibri"/>
                <a:cs typeface="Arial"/>
              </a:rPr>
              <a:t>У </a:t>
            </a:r>
            <a:r>
              <a:rPr lang="ru-RU" sz="1400" dirty="0">
                <a:latin typeface="Times New Roman"/>
                <a:ea typeface="Calibri"/>
                <a:cs typeface="Arial"/>
              </a:rPr>
              <a:t>Липкина: В моей сияли взоре и дерево, и женщина, и зори. У Кулиева: Я радовался звёздам, рассвету. </a:t>
            </a:r>
            <a:endParaRPr lang="ru-RU" sz="1400" dirty="0" smtClean="0">
              <a:latin typeface="Times New Roman"/>
              <a:ea typeface="Calibri"/>
              <a:cs typeface="Arial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</a:rPr>
              <a:t>звёзды», «рассвет», «дождь», «траву», «девушек», «птиц</a:t>
            </a:r>
            <a:r>
              <a:rPr lang="ru-RU" sz="1400" dirty="0" smtClean="0">
                <a:latin typeface="Times New Roman"/>
                <a:ea typeface="Calibri"/>
              </a:rPr>
              <a:t>».-именно такая последовательность.</a:t>
            </a:r>
            <a:endParaRPr lang="ru-RU" sz="1400" dirty="0">
              <a:ea typeface="Calibri"/>
              <a:cs typeface="Arial"/>
            </a:endParaRPr>
          </a:p>
          <a:p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Анализ перевода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я был рад из родника напиться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/>
              <a:t>О вечный бой, меж белым и меж чёрным.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Лирический герой не может быть в радости, когда он в изгнании.</a:t>
            </a:r>
          </a:p>
          <a:p>
            <a:pPr marL="0" indent="0">
              <a:buNone/>
            </a:pPr>
            <a:r>
              <a:rPr lang="ru-RU" sz="1400" dirty="0"/>
              <a:t>И в чёрный день к морям стремился синим (морские народы)</a:t>
            </a:r>
          </a:p>
          <a:p>
            <a:pPr marL="0" indent="0">
              <a:buNone/>
            </a:pPr>
            <a:r>
              <a:rPr lang="ru-RU" sz="1400" dirty="0"/>
              <a:t> И в чёрный день к пескам стремился знойным (жители пустыни)</a:t>
            </a:r>
          </a:p>
          <a:p>
            <a:pPr marL="0" indent="0">
              <a:buNone/>
            </a:pPr>
            <a:r>
              <a:rPr lang="ru-RU" sz="1400" dirty="0"/>
              <a:t>И в чёрный день к лесам стремился пышным (Белоруссия, например, Беловежская пуща)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/>
              <a:t>В финале стихотворения белый цвет воскресает и торжествует. Эта мысль наиболее  полно  передана С. Липкиным. Сосредоточенный и трезвый взгляд на противоречие бытия.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Перевод с. Липкина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              Анализ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636912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И в чёрный день к снегам стремился горным.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420</TotalTime>
  <Words>1319</Words>
  <Application>Microsoft Office PowerPoint</Application>
  <PresentationFormat>Экран (4:3)</PresentationFormat>
  <Paragraphs>160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Международная Летняя школа для учителей родного в том числе русского языка</vt:lpstr>
      <vt:lpstr>       Тема: Художественный перевод как инструмент диалога культур. </vt:lpstr>
      <vt:lpstr>ЯЗЫК текст - худождественный перевод - тест        обогащение            самопознание            активация   ФОРМА ОБЩЕНИЯ                                                             ЛЮБОй ЯЗЫК   диалог  историзм   И Н Т Е Г Р А Ц И Я   В    С И СТ Е М У   М И Р О В О Й  Л И Т Е Р А Т У Р Ы  </vt:lpstr>
      <vt:lpstr>О диалоге культур</vt:lpstr>
      <vt:lpstr>К.Ш. Кулиев «Без дома, без земли» </vt:lpstr>
      <vt:lpstr>Важно знать! </vt:lpstr>
      <vt:lpstr>Проблема?  </vt:lpstr>
      <vt:lpstr>Анализ перевода с.Липкина </vt:lpstr>
      <vt:lpstr>Анализ перевода</vt:lpstr>
      <vt:lpstr>Особенность поэтики К.Ш.Кулиева</vt:lpstr>
      <vt:lpstr>Анализ перевода</vt:lpstr>
      <vt:lpstr>Анализ перевода  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Международная летняя школа</dc:title>
  <dc:creator>user</dc:creator>
  <cp:lastModifiedBy>79286</cp:lastModifiedBy>
  <cp:revision>15</cp:revision>
  <dcterms:created xsi:type="dcterms:W3CDTF">2021-07-05T13:53:16Z</dcterms:created>
  <dcterms:modified xsi:type="dcterms:W3CDTF">2022-03-18T11:25:22Z</dcterms:modified>
</cp:coreProperties>
</file>