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4"/>
  </p:notesMasterIdLst>
  <p:sldIdLst>
    <p:sldId id="256" r:id="rId3"/>
    <p:sldId id="323" r:id="rId4"/>
    <p:sldId id="327" r:id="rId5"/>
    <p:sldId id="325" r:id="rId6"/>
    <p:sldId id="326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</p:sldIdLst>
  <p:sldSz cx="16068675" cy="11698288"/>
  <p:notesSz cx="6797675" cy="9926638"/>
  <p:defaultTextStyle>
    <a:defPPr>
      <a:defRPr lang="ru-RU"/>
    </a:defPPr>
    <a:lvl1pPr algn="l" defTabSz="1776413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1pPr>
    <a:lvl2pPr marL="887413" indent="-430213" algn="l" defTabSz="1776413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2pPr>
    <a:lvl3pPr marL="1776413" indent="-862013" algn="l" defTabSz="1776413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3pPr>
    <a:lvl4pPr marL="2665413" indent="-1293813" algn="l" defTabSz="1776413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4pPr>
    <a:lvl5pPr marL="3552825" indent="-1724025" algn="l" defTabSz="1776413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85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AB3"/>
    <a:srgbClr val="E2001A"/>
    <a:srgbClr val="0000FF"/>
    <a:srgbClr val="FFFFFF"/>
    <a:srgbClr val="C8C8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5551" autoAdjust="0"/>
  </p:normalViewPr>
  <p:slideViewPr>
    <p:cSldViewPr>
      <p:cViewPr varScale="1">
        <p:scale>
          <a:sx n="61" d="100"/>
          <a:sy n="61" d="100"/>
        </p:scale>
        <p:origin x="-90" y="648"/>
      </p:cViewPr>
      <p:guideLst>
        <p:guide orient="horz" pos="3685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77704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77704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748D1E4-B9B3-4F15-B54D-45D188AECBD2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1241425"/>
            <a:ext cx="46005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77704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77704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B30D0D6-B6A0-469A-A956-B1C27CFBE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1818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776413" rtl="0" fontAlgn="base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887413" algn="l" defTabSz="1776413" rtl="0" fontAlgn="base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776413" algn="l" defTabSz="1776413" rtl="0" fontAlgn="base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665413" algn="l" defTabSz="1776413" rtl="0" fontAlgn="base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552825" algn="l" defTabSz="1776413" rtl="0" fontAlgn="base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442612" algn="l" defTabSz="1777045" rtl="0" eaLnBrk="1" latinLnBrk="0" hangingPunct="1">
      <a:defRPr sz="2332" kern="1200">
        <a:solidFill>
          <a:schemeClr val="tx1"/>
        </a:solidFill>
        <a:latin typeface="+mn-lt"/>
        <a:ea typeface="+mn-ea"/>
        <a:cs typeface="+mn-cs"/>
      </a:defRPr>
    </a:lvl6pPr>
    <a:lvl7pPr marL="5331135" algn="l" defTabSz="1777045" rtl="0" eaLnBrk="1" latinLnBrk="0" hangingPunct="1">
      <a:defRPr sz="2332" kern="1200">
        <a:solidFill>
          <a:schemeClr val="tx1"/>
        </a:solidFill>
        <a:latin typeface="+mn-lt"/>
        <a:ea typeface="+mn-ea"/>
        <a:cs typeface="+mn-cs"/>
      </a:defRPr>
    </a:lvl7pPr>
    <a:lvl8pPr marL="6219657" algn="l" defTabSz="1777045" rtl="0" eaLnBrk="1" latinLnBrk="0" hangingPunct="1">
      <a:defRPr sz="2332" kern="1200">
        <a:solidFill>
          <a:schemeClr val="tx1"/>
        </a:solidFill>
        <a:latin typeface="+mn-lt"/>
        <a:ea typeface="+mn-ea"/>
        <a:cs typeface="+mn-cs"/>
      </a:defRPr>
    </a:lvl8pPr>
    <a:lvl9pPr marL="7108180" algn="l" defTabSz="1777045" rtl="0" eaLnBrk="1" latinLnBrk="0" hangingPunct="1">
      <a:defRPr sz="233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400">
              <a:spcBef>
                <a:spcPct val="0"/>
              </a:spcBef>
            </a:pPr>
            <a:endParaRPr lang="ru-RU" sz="1600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776413" fontAlgn="base">
              <a:spcBef>
                <a:spcPct val="0"/>
              </a:spcBef>
              <a:spcAft>
                <a:spcPct val="0"/>
              </a:spcAft>
            </a:pPr>
            <a:fld id="{E905454F-F666-4687-9338-C8B3E9D3120C}" type="slidenum">
              <a:rPr lang="ru-RU"/>
              <a:pPr defTabSz="17764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269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7707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5592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916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1777045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32" dirty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776413" fontAlgn="base">
              <a:spcBef>
                <a:spcPct val="0"/>
              </a:spcBef>
              <a:spcAft>
                <a:spcPct val="0"/>
              </a:spcAft>
            </a:pPr>
            <a:fld id="{B69ED725-9AC5-4E9F-B21D-03ED22A99397}" type="slidenum">
              <a:rPr lang="ru-RU"/>
              <a:pPr defTabSz="1776413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648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3773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3494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1717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8514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8957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808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569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9" y="2320751"/>
            <a:ext cx="13658374" cy="3529187"/>
          </a:xfrm>
        </p:spPr>
        <p:txBody>
          <a:bodyPr/>
          <a:lstStyle>
            <a:lvl1pPr>
              <a:defRPr sz="365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3" cy="1872208"/>
          </a:xfrm>
        </p:spPr>
        <p:txBody>
          <a:bodyPr/>
          <a:lstStyle>
            <a:lvl1pPr marL="0" indent="0" algn="ctr">
              <a:buNone/>
              <a:defRPr sz="123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5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1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26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2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77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53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28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0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2B31F-D051-4F71-98D0-89DE54A17427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88891-58DF-401A-82DE-EFA162D47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87E34-EFEF-4105-9E20-07B293356487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05E21-95F4-42E5-A349-691F66052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1" y="2176737"/>
            <a:ext cx="3513339" cy="8273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7"/>
            <a:ext cx="10279770" cy="82731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96F00-1348-4C19-BA43-812D2BB3A67B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8C94F-F52F-451B-8BAD-B822E5F09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8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79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59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39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19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99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79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59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39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88891-58DF-401A-82DE-EFA162D47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208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823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0A8A4E-565C-4405-9464-C9FA19AA0B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45323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8A665A-981E-4CA7-994E-82156273F014}" type="datetimeFigureOut">
              <a:rPr lang="ru-RU" smtClean="0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2902E0-BC1C-40AB-9393-5D0F2E737F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5061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6"/>
            <a:ext cx="4049250" cy="72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47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047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898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6"/>
            <a:ext cx="4049250" cy="72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47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047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047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047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172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77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5" cy="1512169"/>
          </a:xfrm>
        </p:spPr>
        <p:txBody>
          <a:bodyPr/>
          <a:lstStyle>
            <a:lvl1pPr>
              <a:defRPr sz="2286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155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1935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59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7BB33-7BC8-4A36-8A95-3D37608B1BA8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BAD72-B5BB-4739-AEC9-E5F40A8C9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5"/>
            <a:ext cx="11933912" cy="6871820"/>
          </a:xfrm>
        </p:spPr>
        <p:txBody>
          <a:bodyPr anchor="t"/>
          <a:lstStyle>
            <a:lvl1pPr algn="ctr">
              <a:defRPr sz="3254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6" y="160513"/>
            <a:ext cx="11809313" cy="1440160"/>
          </a:xfrm>
        </p:spPr>
        <p:txBody>
          <a:bodyPr anchor="b"/>
          <a:lstStyle>
            <a:lvl1pPr marL="0" indent="0" algn="ctr">
              <a:buNone/>
              <a:defRPr sz="1627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5542" indent="0">
              <a:buNone/>
              <a:defRPr sz="1495">
                <a:solidFill>
                  <a:schemeClr val="tx1">
                    <a:tint val="75000"/>
                  </a:schemeClr>
                </a:solidFill>
              </a:defRPr>
            </a:lvl2pPr>
            <a:lvl3pPr marL="75108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3pPr>
            <a:lvl4pPr marL="1126626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4pPr>
            <a:lvl5pPr marL="1502168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5pPr>
            <a:lvl6pPr marL="1877711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6pPr>
            <a:lvl7pPr marL="2253253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7pPr>
            <a:lvl8pPr marL="2628795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8pPr>
            <a:lvl9pPr marL="3004337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6A61-CE25-438A-BE43-AB9F700D0654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A8A4E-565C-4405-9464-C9FA19AA0B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6" y="2729605"/>
            <a:ext cx="7096998" cy="7720329"/>
          </a:xfrm>
        </p:spPr>
        <p:txBody>
          <a:bodyPr/>
          <a:lstStyle>
            <a:lvl1pPr>
              <a:defRPr sz="2286"/>
            </a:lvl1pPr>
            <a:lvl2pPr>
              <a:defRPr sz="1979"/>
            </a:lvl2pPr>
            <a:lvl3pPr>
              <a:defRPr sz="1627"/>
            </a:lvl3pPr>
            <a:lvl4pPr>
              <a:defRPr sz="1495"/>
            </a:lvl4pPr>
            <a:lvl5pPr>
              <a:defRPr sz="1495"/>
            </a:lvl5pPr>
            <a:lvl6pPr>
              <a:defRPr sz="1495"/>
            </a:lvl6pPr>
            <a:lvl7pPr>
              <a:defRPr sz="1495"/>
            </a:lvl7pPr>
            <a:lvl8pPr>
              <a:defRPr sz="1495"/>
            </a:lvl8pPr>
            <a:lvl9pPr>
              <a:defRPr sz="149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3" y="2729605"/>
            <a:ext cx="7096998" cy="7720329"/>
          </a:xfrm>
        </p:spPr>
        <p:txBody>
          <a:bodyPr/>
          <a:lstStyle>
            <a:lvl1pPr>
              <a:defRPr sz="2286"/>
            </a:lvl1pPr>
            <a:lvl2pPr>
              <a:defRPr sz="1979"/>
            </a:lvl2pPr>
            <a:lvl3pPr>
              <a:defRPr sz="1627"/>
            </a:lvl3pPr>
            <a:lvl4pPr>
              <a:defRPr sz="1495"/>
            </a:lvl4pPr>
            <a:lvl5pPr>
              <a:defRPr sz="1495"/>
            </a:lvl5pPr>
            <a:lvl6pPr>
              <a:defRPr sz="1495"/>
            </a:lvl6pPr>
            <a:lvl7pPr>
              <a:defRPr sz="1495"/>
            </a:lvl7pPr>
            <a:lvl8pPr>
              <a:defRPr sz="1495"/>
            </a:lvl8pPr>
            <a:lvl9pPr>
              <a:defRPr sz="149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5" cy="1512169"/>
          </a:xfrm>
        </p:spPr>
        <p:txBody>
          <a:bodyPr/>
          <a:lstStyle>
            <a:lvl1pPr>
              <a:defRPr sz="2286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C0ED1-D849-44D7-BE6B-7D4C608ADFE1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992A2-EBD7-42B4-9449-FD6F53B7E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5" y="2618576"/>
            <a:ext cx="7099790" cy="1091299"/>
          </a:xfrm>
        </p:spPr>
        <p:txBody>
          <a:bodyPr anchor="b"/>
          <a:lstStyle>
            <a:lvl1pPr marL="0" indent="0">
              <a:buNone/>
              <a:defRPr sz="1979" b="1"/>
            </a:lvl1pPr>
            <a:lvl2pPr marL="375542" indent="0">
              <a:buNone/>
              <a:defRPr sz="1627" b="1"/>
            </a:lvl2pPr>
            <a:lvl3pPr marL="751085" indent="0">
              <a:buNone/>
              <a:defRPr sz="1495" b="1"/>
            </a:lvl3pPr>
            <a:lvl4pPr marL="1126626" indent="0">
              <a:buNone/>
              <a:defRPr sz="1275" b="1"/>
            </a:lvl4pPr>
            <a:lvl5pPr marL="1502168" indent="0">
              <a:buNone/>
              <a:defRPr sz="1275" b="1"/>
            </a:lvl5pPr>
            <a:lvl6pPr marL="1877711" indent="0">
              <a:buNone/>
              <a:defRPr sz="1275" b="1"/>
            </a:lvl6pPr>
            <a:lvl7pPr marL="2253253" indent="0">
              <a:buNone/>
              <a:defRPr sz="1275" b="1"/>
            </a:lvl7pPr>
            <a:lvl8pPr marL="2628795" indent="0">
              <a:buNone/>
              <a:defRPr sz="1275" b="1"/>
            </a:lvl8pPr>
            <a:lvl9pPr marL="3004337" indent="0">
              <a:buNone/>
              <a:defRPr sz="12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5" y="3709873"/>
            <a:ext cx="7099790" cy="6740056"/>
          </a:xfrm>
        </p:spPr>
        <p:txBody>
          <a:bodyPr/>
          <a:lstStyle>
            <a:lvl1pPr>
              <a:defRPr sz="1979"/>
            </a:lvl1pPr>
            <a:lvl2pPr>
              <a:defRPr sz="1627"/>
            </a:lvl2pPr>
            <a:lvl3pPr>
              <a:defRPr sz="1495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3" y="2618576"/>
            <a:ext cx="7102578" cy="1091299"/>
          </a:xfrm>
        </p:spPr>
        <p:txBody>
          <a:bodyPr anchor="b"/>
          <a:lstStyle>
            <a:lvl1pPr marL="0" indent="0">
              <a:buNone/>
              <a:defRPr sz="1979" b="1"/>
            </a:lvl1pPr>
            <a:lvl2pPr marL="375542" indent="0">
              <a:buNone/>
              <a:defRPr sz="1627" b="1"/>
            </a:lvl2pPr>
            <a:lvl3pPr marL="751085" indent="0">
              <a:buNone/>
              <a:defRPr sz="1495" b="1"/>
            </a:lvl3pPr>
            <a:lvl4pPr marL="1126626" indent="0">
              <a:buNone/>
              <a:defRPr sz="1275" b="1"/>
            </a:lvl4pPr>
            <a:lvl5pPr marL="1502168" indent="0">
              <a:buNone/>
              <a:defRPr sz="1275" b="1"/>
            </a:lvl5pPr>
            <a:lvl6pPr marL="1877711" indent="0">
              <a:buNone/>
              <a:defRPr sz="1275" b="1"/>
            </a:lvl6pPr>
            <a:lvl7pPr marL="2253253" indent="0">
              <a:buNone/>
              <a:defRPr sz="1275" b="1"/>
            </a:lvl7pPr>
            <a:lvl8pPr marL="2628795" indent="0">
              <a:buNone/>
              <a:defRPr sz="1275" b="1"/>
            </a:lvl8pPr>
            <a:lvl9pPr marL="3004337" indent="0">
              <a:buNone/>
              <a:defRPr sz="12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3" y="3709873"/>
            <a:ext cx="7102578" cy="6740056"/>
          </a:xfrm>
        </p:spPr>
        <p:txBody>
          <a:bodyPr/>
          <a:lstStyle>
            <a:lvl1pPr>
              <a:defRPr sz="1979"/>
            </a:lvl1pPr>
            <a:lvl2pPr>
              <a:defRPr sz="1627"/>
            </a:lvl2pPr>
            <a:lvl3pPr>
              <a:defRPr sz="1495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5" cy="1512169"/>
          </a:xfrm>
        </p:spPr>
        <p:txBody>
          <a:bodyPr/>
          <a:lstStyle>
            <a:lvl1pPr>
              <a:defRPr sz="2286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4EE6-E3B2-4324-ACD5-96FB080670D0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136D-DD27-4506-8AAE-F90B71D5A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5" cy="1512169"/>
          </a:xfrm>
        </p:spPr>
        <p:txBody>
          <a:bodyPr/>
          <a:lstStyle>
            <a:lvl1pPr>
              <a:defRPr sz="2286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8CA77-6762-4DE1-AA41-4D5EFFF9AAC1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A356A-56DF-45D7-A8D0-989837DA2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FAA74-A47E-49C8-802C-4680716320D8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7E03-6696-4208-A09E-71493EF74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9" y="2104730"/>
            <a:ext cx="5286483" cy="1584813"/>
          </a:xfrm>
        </p:spPr>
        <p:txBody>
          <a:bodyPr anchor="b"/>
          <a:lstStyle>
            <a:lvl1pPr algn="l">
              <a:defRPr sz="1627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5" y="2104728"/>
            <a:ext cx="8982836" cy="8345209"/>
          </a:xfrm>
        </p:spPr>
        <p:txBody>
          <a:bodyPr/>
          <a:lstStyle>
            <a:lvl1pPr>
              <a:defRPr sz="2638"/>
            </a:lvl1pPr>
            <a:lvl2pPr>
              <a:defRPr sz="2286"/>
            </a:lvl2pPr>
            <a:lvl3pPr>
              <a:defRPr sz="1979"/>
            </a:lvl3pPr>
            <a:lvl4pPr>
              <a:defRPr sz="1627"/>
            </a:lvl4pPr>
            <a:lvl5pPr>
              <a:defRPr sz="1627"/>
            </a:lvl5pPr>
            <a:lvl6pPr>
              <a:defRPr sz="1627"/>
            </a:lvl6pPr>
            <a:lvl7pPr>
              <a:defRPr sz="1627"/>
            </a:lvl7pPr>
            <a:lvl8pPr>
              <a:defRPr sz="1627"/>
            </a:lvl8pPr>
            <a:lvl9pPr>
              <a:defRPr sz="16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4" y="3761548"/>
            <a:ext cx="5286483" cy="6688389"/>
          </a:xfrm>
        </p:spPr>
        <p:txBody>
          <a:bodyPr/>
          <a:lstStyle>
            <a:lvl1pPr marL="0" indent="0">
              <a:buNone/>
              <a:defRPr sz="1143"/>
            </a:lvl1pPr>
            <a:lvl2pPr marL="375542" indent="0">
              <a:buNone/>
              <a:defRPr sz="1011"/>
            </a:lvl2pPr>
            <a:lvl3pPr marL="751085" indent="0">
              <a:buNone/>
              <a:defRPr sz="835"/>
            </a:lvl3pPr>
            <a:lvl4pPr marL="1126626" indent="0">
              <a:buNone/>
              <a:defRPr sz="704"/>
            </a:lvl4pPr>
            <a:lvl5pPr marL="1502168" indent="0">
              <a:buNone/>
              <a:defRPr sz="704"/>
            </a:lvl5pPr>
            <a:lvl6pPr marL="1877711" indent="0">
              <a:buNone/>
              <a:defRPr sz="704"/>
            </a:lvl6pPr>
            <a:lvl7pPr marL="2253253" indent="0">
              <a:buNone/>
              <a:defRPr sz="704"/>
            </a:lvl7pPr>
            <a:lvl8pPr marL="2628795" indent="0">
              <a:buNone/>
              <a:defRPr sz="704"/>
            </a:lvl8pPr>
            <a:lvl9pPr marL="3004337" indent="0">
              <a:buNone/>
              <a:defRPr sz="70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34093-D96D-4397-B18D-E4A1B4C87B68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C7A86-7B40-46D0-BAF8-E2A1357A6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5"/>
            <a:ext cx="9641205" cy="966733"/>
          </a:xfrm>
        </p:spPr>
        <p:txBody>
          <a:bodyPr anchor="b"/>
          <a:lstStyle>
            <a:lvl1pPr algn="l">
              <a:defRPr sz="162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5" y="2608785"/>
            <a:ext cx="9637292" cy="5455453"/>
          </a:xfrm>
        </p:spPr>
        <p:txBody>
          <a:bodyPr/>
          <a:lstStyle>
            <a:lvl1pPr marL="0" indent="0">
              <a:buNone/>
              <a:defRPr sz="2638"/>
            </a:lvl1pPr>
            <a:lvl2pPr marL="375542" indent="0">
              <a:buNone/>
              <a:defRPr sz="2286"/>
            </a:lvl2pPr>
            <a:lvl3pPr marL="751085" indent="0">
              <a:buNone/>
              <a:defRPr sz="1979"/>
            </a:lvl3pPr>
            <a:lvl4pPr marL="1126626" indent="0">
              <a:buNone/>
              <a:defRPr sz="1627"/>
            </a:lvl4pPr>
            <a:lvl5pPr marL="1502168" indent="0">
              <a:buNone/>
              <a:defRPr sz="1627"/>
            </a:lvl5pPr>
            <a:lvl6pPr marL="1877711" indent="0">
              <a:buNone/>
              <a:defRPr sz="1627"/>
            </a:lvl6pPr>
            <a:lvl7pPr marL="2253253" indent="0">
              <a:buNone/>
              <a:defRPr sz="1627"/>
            </a:lvl7pPr>
            <a:lvl8pPr marL="2628795" indent="0">
              <a:buNone/>
              <a:defRPr sz="1627"/>
            </a:lvl8pPr>
            <a:lvl9pPr marL="3004337" indent="0">
              <a:buNone/>
              <a:defRPr sz="162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3"/>
            <a:ext cx="9641205" cy="1372924"/>
          </a:xfrm>
        </p:spPr>
        <p:txBody>
          <a:bodyPr/>
          <a:lstStyle>
            <a:lvl1pPr marL="0" indent="0">
              <a:buNone/>
              <a:defRPr sz="1143"/>
            </a:lvl1pPr>
            <a:lvl2pPr marL="375542" indent="0">
              <a:buNone/>
              <a:defRPr sz="1011"/>
            </a:lvl2pPr>
            <a:lvl3pPr marL="751085" indent="0">
              <a:buNone/>
              <a:defRPr sz="835"/>
            </a:lvl3pPr>
            <a:lvl4pPr marL="1126626" indent="0">
              <a:buNone/>
              <a:defRPr sz="704"/>
            </a:lvl4pPr>
            <a:lvl5pPr marL="1502168" indent="0">
              <a:buNone/>
              <a:defRPr sz="704"/>
            </a:lvl5pPr>
            <a:lvl6pPr marL="1877711" indent="0">
              <a:buNone/>
              <a:defRPr sz="704"/>
            </a:lvl6pPr>
            <a:lvl7pPr marL="2253253" indent="0">
              <a:buNone/>
              <a:defRPr sz="704"/>
            </a:lvl7pPr>
            <a:lvl8pPr marL="2628795" indent="0">
              <a:buNone/>
              <a:defRPr sz="704"/>
            </a:lvl8pPr>
            <a:lvl9pPr marL="3004337" indent="0">
              <a:buNone/>
              <a:defRPr sz="70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57C6-5552-400E-AF7B-E75C3FC96D86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F7F2B-58C4-4845-A9E1-134ABCC32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4025" y="468313"/>
            <a:ext cx="12271375" cy="1347787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275" y="2728913"/>
            <a:ext cx="14462125" cy="7721600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275" y="10842625"/>
            <a:ext cx="3749675" cy="622300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 defTabSz="1777045" fontAlgn="auto">
              <a:spcBef>
                <a:spcPts val="0"/>
              </a:spcBef>
              <a:spcAft>
                <a:spcPts val="0"/>
              </a:spcAft>
              <a:defRPr sz="101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8A665A-981E-4CA7-994E-82156273F014}" type="datetimeFigureOut">
              <a:rPr lang="ru-RU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89575" y="10842625"/>
            <a:ext cx="5089525" cy="622300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 defTabSz="1777045" fontAlgn="auto">
              <a:spcBef>
                <a:spcPts val="0"/>
              </a:spcBef>
              <a:spcAft>
                <a:spcPts val="0"/>
              </a:spcAft>
              <a:defRPr sz="10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725" y="10842625"/>
            <a:ext cx="3749675" cy="622300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 defTabSz="1777045" fontAlgn="auto">
              <a:spcBef>
                <a:spcPts val="0"/>
              </a:spcBef>
              <a:spcAft>
                <a:spcPts val="0"/>
              </a:spcAft>
              <a:defRPr sz="1011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2902E0-BC1C-40AB-9393-5D0F2E737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xStyles>
    <p:titleStyle>
      <a:lvl1pPr algn="ctr" defTabSz="750888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ctr" defTabSz="750888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280988" indent="-280988" algn="l" defTabSz="750888" rtl="0" fontAlgn="base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indent="-233363" algn="l" defTabSz="750888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38213" indent="-187325" algn="l" defTabSz="750888" rtl="0" fontAlgn="base">
        <a:spcBef>
          <a:spcPct val="2000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2863" indent="-187325" algn="l" defTabSz="750888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89100" indent="-187325" algn="l" defTabSz="750888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482" indent="-187771" algn="l" defTabSz="751085" rtl="0" eaLnBrk="1" latinLnBrk="0" hangingPunct="1">
        <a:spcBef>
          <a:spcPct val="20000"/>
        </a:spcBef>
        <a:buFont typeface="Arial" pitchFamily="34" charset="0"/>
        <a:buChar char="•"/>
        <a:defRPr sz="1627" kern="1200">
          <a:solidFill>
            <a:schemeClr val="tx1"/>
          </a:solidFill>
          <a:latin typeface="+mn-lt"/>
          <a:ea typeface="+mn-ea"/>
          <a:cs typeface="+mn-cs"/>
        </a:defRPr>
      </a:lvl6pPr>
      <a:lvl7pPr marL="2441024" indent="-187771" algn="l" defTabSz="751085" rtl="0" eaLnBrk="1" latinLnBrk="0" hangingPunct="1">
        <a:spcBef>
          <a:spcPct val="20000"/>
        </a:spcBef>
        <a:buFont typeface="Arial" pitchFamily="34" charset="0"/>
        <a:buChar char="•"/>
        <a:defRPr sz="1627" kern="1200">
          <a:solidFill>
            <a:schemeClr val="tx1"/>
          </a:solidFill>
          <a:latin typeface="+mn-lt"/>
          <a:ea typeface="+mn-ea"/>
          <a:cs typeface="+mn-cs"/>
        </a:defRPr>
      </a:lvl7pPr>
      <a:lvl8pPr marL="2816566" indent="-187771" algn="l" defTabSz="751085" rtl="0" eaLnBrk="1" latinLnBrk="0" hangingPunct="1">
        <a:spcBef>
          <a:spcPct val="20000"/>
        </a:spcBef>
        <a:buFont typeface="Arial" pitchFamily="34" charset="0"/>
        <a:buChar char="•"/>
        <a:defRPr sz="1627" kern="1200">
          <a:solidFill>
            <a:schemeClr val="tx1"/>
          </a:solidFill>
          <a:latin typeface="+mn-lt"/>
          <a:ea typeface="+mn-ea"/>
          <a:cs typeface="+mn-cs"/>
        </a:defRPr>
      </a:lvl8pPr>
      <a:lvl9pPr marL="3192109" indent="-187771" algn="l" defTabSz="751085" rtl="0" eaLnBrk="1" latinLnBrk="0" hangingPunct="1">
        <a:spcBef>
          <a:spcPct val="20000"/>
        </a:spcBef>
        <a:buFont typeface="Arial" pitchFamily="34" charset="0"/>
        <a:buChar char="•"/>
        <a:defRPr sz="162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1pPr>
      <a:lvl2pPr marL="375542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2pPr>
      <a:lvl3pPr marL="751085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3pPr>
      <a:lvl4pPr marL="1126626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4pPr>
      <a:lvl5pPr marL="1502168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5pPr>
      <a:lvl6pPr marL="1877711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6pPr>
      <a:lvl7pPr marL="2253253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7pPr>
      <a:lvl8pPr marL="2628795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8pPr>
      <a:lvl9pPr marL="3004337" algn="l" defTabSz="751085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2"/>
            <a:ext cx="14461808" cy="7720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1"/>
            <a:ext cx="3749358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8A665A-981E-4CA7-994E-82156273F014}" type="datetimeFigureOut">
              <a:rPr lang="ru-RU" smtClean="0"/>
              <a:pPr>
                <a:defRPr/>
              </a:pPr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1"/>
            <a:ext cx="5088414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1"/>
            <a:ext cx="3749358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2902E0-BC1C-40AB-9393-5D0F2E737F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00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xStyles>
    <p:titleStyle>
      <a:lvl1pPr algn="ctr" defTabSz="1559784" rtl="0" eaLnBrk="1" latinLnBrk="0" hangingPunct="1">
        <a:spcBef>
          <a:spcPct val="0"/>
        </a:spcBef>
        <a:buNone/>
        <a:defRPr sz="75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4919" indent="-584919" algn="l" defTabSz="1559784" rtl="0" eaLnBrk="1" latinLnBrk="0" hangingPunct="1">
        <a:spcBef>
          <a:spcPct val="20000"/>
        </a:spcBef>
        <a:buFont typeface="Arial" pitchFamily="34" charset="0"/>
        <a:buChar char="•"/>
        <a:defRPr sz="5459" kern="1200">
          <a:solidFill>
            <a:schemeClr val="tx1"/>
          </a:solidFill>
          <a:latin typeface="+mn-lt"/>
          <a:ea typeface="+mn-ea"/>
          <a:cs typeface="+mn-cs"/>
        </a:defRPr>
      </a:lvl1pPr>
      <a:lvl2pPr marL="1267324" indent="-487432" algn="l" defTabSz="1559784" rtl="0" eaLnBrk="1" latinLnBrk="0" hangingPunct="1">
        <a:spcBef>
          <a:spcPct val="20000"/>
        </a:spcBef>
        <a:buFont typeface="Arial" pitchFamily="34" charset="0"/>
        <a:buChar char="–"/>
        <a:defRPr sz="4776" kern="1200">
          <a:solidFill>
            <a:schemeClr val="tx1"/>
          </a:solidFill>
          <a:latin typeface="+mn-lt"/>
          <a:ea typeface="+mn-ea"/>
          <a:cs typeface="+mn-cs"/>
        </a:defRPr>
      </a:lvl2pPr>
      <a:lvl3pPr marL="1949729" indent="-389946" algn="l" defTabSz="1559784" rtl="0" eaLnBrk="1" latinLnBrk="0" hangingPunct="1">
        <a:spcBef>
          <a:spcPct val="20000"/>
        </a:spcBef>
        <a:buFont typeface="Arial" pitchFamily="34" charset="0"/>
        <a:buChar char="•"/>
        <a:defRPr sz="4094" kern="1200">
          <a:solidFill>
            <a:schemeClr val="tx1"/>
          </a:solidFill>
          <a:latin typeface="+mn-lt"/>
          <a:ea typeface="+mn-ea"/>
          <a:cs typeface="+mn-cs"/>
        </a:defRPr>
      </a:lvl3pPr>
      <a:lvl4pPr marL="2729621" indent="-389946" algn="l" defTabSz="1559784" rtl="0" eaLnBrk="1" latinLnBrk="0" hangingPunct="1">
        <a:spcBef>
          <a:spcPct val="20000"/>
        </a:spcBef>
        <a:buFont typeface="Arial" pitchFamily="34" charset="0"/>
        <a:buChar char="–"/>
        <a:defRPr sz="3412" kern="1200">
          <a:solidFill>
            <a:schemeClr val="tx1"/>
          </a:solidFill>
          <a:latin typeface="+mn-lt"/>
          <a:ea typeface="+mn-ea"/>
          <a:cs typeface="+mn-cs"/>
        </a:defRPr>
      </a:lvl4pPr>
      <a:lvl5pPr marL="3509513" indent="-389946" algn="l" defTabSz="1559784" rtl="0" eaLnBrk="1" latinLnBrk="0" hangingPunct="1">
        <a:spcBef>
          <a:spcPct val="20000"/>
        </a:spcBef>
        <a:buFont typeface="Arial" pitchFamily="34" charset="0"/>
        <a:buChar char="»"/>
        <a:defRPr sz="3412" kern="1200">
          <a:solidFill>
            <a:schemeClr val="tx1"/>
          </a:solidFill>
          <a:latin typeface="+mn-lt"/>
          <a:ea typeface="+mn-ea"/>
          <a:cs typeface="+mn-cs"/>
        </a:defRPr>
      </a:lvl5pPr>
      <a:lvl6pPr marL="4289405" indent="-389946" algn="l" defTabSz="1559784" rtl="0" eaLnBrk="1" latinLnBrk="0" hangingPunct="1">
        <a:spcBef>
          <a:spcPct val="20000"/>
        </a:spcBef>
        <a:buFont typeface="Arial" pitchFamily="34" charset="0"/>
        <a:buChar char="•"/>
        <a:defRPr sz="3412" kern="1200">
          <a:solidFill>
            <a:schemeClr val="tx1"/>
          </a:solidFill>
          <a:latin typeface="+mn-lt"/>
          <a:ea typeface="+mn-ea"/>
          <a:cs typeface="+mn-cs"/>
        </a:defRPr>
      </a:lvl6pPr>
      <a:lvl7pPr marL="5069296" indent="-389946" algn="l" defTabSz="1559784" rtl="0" eaLnBrk="1" latinLnBrk="0" hangingPunct="1">
        <a:spcBef>
          <a:spcPct val="20000"/>
        </a:spcBef>
        <a:buFont typeface="Arial" pitchFamily="34" charset="0"/>
        <a:buChar char="•"/>
        <a:defRPr sz="3412" kern="1200">
          <a:solidFill>
            <a:schemeClr val="tx1"/>
          </a:solidFill>
          <a:latin typeface="+mn-lt"/>
          <a:ea typeface="+mn-ea"/>
          <a:cs typeface="+mn-cs"/>
        </a:defRPr>
      </a:lvl7pPr>
      <a:lvl8pPr marL="5849188" indent="-389946" algn="l" defTabSz="1559784" rtl="0" eaLnBrk="1" latinLnBrk="0" hangingPunct="1">
        <a:spcBef>
          <a:spcPct val="20000"/>
        </a:spcBef>
        <a:buFont typeface="Arial" pitchFamily="34" charset="0"/>
        <a:buChar char="•"/>
        <a:defRPr sz="3412" kern="1200">
          <a:solidFill>
            <a:schemeClr val="tx1"/>
          </a:solidFill>
          <a:latin typeface="+mn-lt"/>
          <a:ea typeface="+mn-ea"/>
          <a:cs typeface="+mn-cs"/>
        </a:defRPr>
      </a:lvl8pPr>
      <a:lvl9pPr marL="6629080" indent="-389946" algn="l" defTabSz="1559784" rtl="0" eaLnBrk="1" latinLnBrk="0" hangingPunct="1">
        <a:spcBef>
          <a:spcPct val="20000"/>
        </a:spcBef>
        <a:buFont typeface="Arial" pitchFamily="34" charset="0"/>
        <a:buChar char="•"/>
        <a:defRPr sz="34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1pPr>
      <a:lvl2pPr marL="779892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2pPr>
      <a:lvl3pPr marL="1559784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3pPr>
      <a:lvl4pPr marL="2339675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4pPr>
      <a:lvl5pPr marL="3119567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5pPr>
      <a:lvl6pPr marL="3899459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6pPr>
      <a:lvl7pPr marL="4679351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7pPr>
      <a:lvl8pPr marL="5459242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8pPr>
      <a:lvl9pPr marL="6239134" algn="l" defTabSz="1559784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image" Target="../media/image26.gif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02088" y="4913313"/>
            <a:ext cx="7777162" cy="446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 defTabSz="1777045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3200" dirty="0" smtClean="0">
                <a:latin typeface="Arial" charset="0"/>
                <a:cs typeface="Arial" charset="0"/>
              </a:rPr>
            </a:br>
            <a:r>
              <a:rPr lang="ru-RU" sz="32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3200" b="1" dirty="0" smtClean="0">
              <a:latin typeface="Arial" charset="0"/>
            </a:endParaRPr>
          </a:p>
        </p:txBody>
      </p:sp>
      <p:sp>
        <p:nvSpPr>
          <p:cNvPr id="14339" name="Подзаголовок 4"/>
          <p:cNvSpPr>
            <a:spLocks noGrp="1"/>
          </p:cNvSpPr>
          <p:nvPr>
            <p:ph type="subTitle" idx="1"/>
          </p:nvPr>
        </p:nvSpPr>
        <p:spPr bwMode="auto">
          <a:xfrm>
            <a:off x="8320089" y="7001272"/>
            <a:ext cx="7718027" cy="1903658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ru-RU" sz="4800" b="1" dirty="0" smtClean="0">
                <a:latin typeface="Arial" charset="0"/>
              </a:rPr>
              <a:t>Организация сканирования экзаменационных работ участников в ППЭ</a:t>
            </a:r>
          </a:p>
          <a:p>
            <a:endParaRPr lang="ru-RU" sz="2400" b="1" dirty="0" smtClean="0">
              <a:latin typeface="Arial" charset="0"/>
            </a:endParaRPr>
          </a:p>
          <a:p>
            <a:endParaRPr lang="ru-RU" sz="1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 smtClean="0">
                <a:ln w="0"/>
              </a:rPr>
              <a:t>Завершение экзамена. Передача данных в РЦОИ </a:t>
            </a:r>
            <a:br>
              <a:rPr lang="ru-RU" sz="4000" dirty="0" smtClean="0">
                <a:ln w="0"/>
              </a:rPr>
            </a:br>
            <a:r>
              <a:rPr lang="ru-RU" sz="4000" dirty="0" smtClean="0">
                <a:ln w="0"/>
              </a:rPr>
              <a:t>с помощью станции авторизации</a:t>
            </a:r>
            <a:endParaRPr lang="ru-RU" sz="4000" dirty="0">
              <a:ln w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672" y="2262695"/>
            <a:ext cx="3030289" cy="1563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85865" y="2134069"/>
            <a:ext cx="11848521" cy="318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 ГЭК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проверяет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экспортируемые данные не содержат особых ситуаций и сверяет данные о количестве отсканированных бланков по аудиториям,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количеством бланков из формы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ППЭ-13-02МАШ,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использования технологии перевода бланков участников ЕГЭ в электронный вид при проведении устной части ЕГЭ по иностранным языкам ППЭ-13-03У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rgbClr val="006AB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корректны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выполняет 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экспорт электронных образов бланков и форм </a:t>
            </a:r>
            <a:r>
              <a:rPr lang="ru-RU" sz="22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ППЭ: </a:t>
            </a:r>
            <a:r>
              <a:rPr lang="ru-RU" sz="22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пакет данных с электронными образами бланков и форм ППЭ зашифровывается и подписывается сертификатом члена ГЭК.</a:t>
            </a:r>
            <a:endParaRPr lang="ru-RU" sz="2200" b="1" dirty="0">
              <a:solidFill>
                <a:srgbClr val="006A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4672" y="9905505"/>
            <a:ext cx="13616329" cy="155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Технический специалист сохраняет </a:t>
            </a:r>
            <a:r>
              <a:rPr lang="ru-RU" sz="20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флеш</a:t>
            </a:r>
            <a:r>
              <a:rPr lang="ru-RU" sz="20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-накопитель пакет </a:t>
            </a:r>
            <a:r>
              <a:rPr lang="ru-RU" sz="20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данных с электронными образами бланков и форм </a:t>
            </a:r>
            <a:r>
              <a:rPr lang="ru-RU" sz="20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ППЭ </a:t>
            </a:r>
            <a:r>
              <a:rPr lang="ru-RU" sz="20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(файл экспорта), а также электронный журнал сканирования</a:t>
            </a:r>
            <a:r>
              <a:rPr lang="ru-RU" sz="2000" b="1" dirty="0" smtClean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ru-RU" sz="2000" b="1" dirty="0">
                <a:solidFill>
                  <a:srgbClr val="00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переносит на рабочую станцию, </a:t>
            </a:r>
            <a:r>
              <a:rPr lang="ru-RU" sz="20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 для передачи пакета данных с электронными образами бланков и форм ППЭ на сервер РЦОИ, журнала сканирования в систему мониторинга готовности ППЭ.</a:t>
            </a:r>
            <a:endParaRPr lang="ru-RU" sz="2000" b="1" dirty="0">
              <a:solidFill>
                <a:srgbClr val="006AB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6550" y="5455776"/>
            <a:ext cx="9265917" cy="410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92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3673" y="232520"/>
            <a:ext cx="12271464" cy="1512169"/>
          </a:xfrm>
          <a:noFill/>
        </p:spPr>
        <p:txBody>
          <a:bodyPr anchor="ctr">
            <a:normAutofit/>
          </a:bodyPr>
          <a:lstStyle/>
          <a:p>
            <a:r>
              <a:rPr lang="ru-RU" sz="4000" dirty="0" smtClean="0"/>
              <a:t>Завершение экзамена. Передача </a:t>
            </a:r>
            <a:r>
              <a:rPr lang="ru-RU" sz="4000" dirty="0"/>
              <a:t>ЭМ </a:t>
            </a:r>
            <a:r>
              <a:rPr lang="ru-RU" sz="4000" dirty="0" smtClean="0"/>
              <a:t>в </a:t>
            </a:r>
            <a:r>
              <a:rPr lang="ru-RU" sz="4000" dirty="0"/>
              <a:t>РЦОИ после завершения </a:t>
            </a:r>
            <a:r>
              <a:rPr lang="ru-RU" sz="4000" dirty="0" smtClean="0"/>
              <a:t>ЕГЭ в </a:t>
            </a:r>
            <a:r>
              <a:rPr lang="ru-RU" sz="4000" dirty="0"/>
              <a:t>ППЭ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15673" y="3169126"/>
            <a:ext cx="7874848" cy="123985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ПОЛУЧЕНИЕ </a:t>
            </a:r>
            <a:r>
              <a:rPr lang="ru-RU" sz="2800" b="1" dirty="0" smtClean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членом ГЭК ЭМ </a:t>
            </a:r>
            <a:r>
              <a:rPr lang="ru-RU" sz="28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ППЭ от руководителя ППЭ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558315" y="4408983"/>
            <a:ext cx="0" cy="7026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1795765" y="5140733"/>
            <a:ext cx="7962572" cy="2318875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!Возможно только после </a:t>
            </a:r>
            <a:r>
              <a:rPr lang="ru-RU" sz="2800" b="1" dirty="0" smtClean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уведомления из РЦОИ </a:t>
            </a:r>
            <a:r>
              <a:rPr lang="ru-RU" sz="28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об успешном получении  и расшифровки переданного пакета данных с электронными образами бланков! 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575318" y="7428640"/>
            <a:ext cx="0" cy="7026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871966" y="8191357"/>
            <a:ext cx="7818555" cy="155615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 передает </a:t>
            </a:r>
            <a:r>
              <a:rPr lang="ru-RU" sz="2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ЭМ руководителю ОО, на базе которой организован ППЭ</a:t>
            </a:r>
            <a:endParaRPr lang="ru-RU" sz="2800" b="1" u="sng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26625" y="4048944"/>
            <a:ext cx="4815767" cy="4499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09232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/>
              <a:t>Организация </a:t>
            </a:r>
            <a:r>
              <a:rPr lang="ru-RU" b="1" dirty="0" smtClean="0"/>
              <a:t>сканирования экзаменационных работ участников в ППЭ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/>
              <a:t>Теоретические и практические задания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95893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40737" y="2968825"/>
            <a:ext cx="11933911" cy="5094898"/>
          </a:xfrm>
        </p:spPr>
        <p:txBody>
          <a:bodyPr>
            <a:normAutofit/>
          </a:bodyPr>
          <a:lstStyle/>
          <a:p>
            <a:pPr algn="ctr"/>
            <a:r>
              <a:rPr lang="ru-RU" sz="6600" dirty="0"/>
              <a:t>Организация сканирования экзаменационных работ участников в ППЭ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993777" y="304528"/>
            <a:ext cx="12961440" cy="936104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Член ГЭК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24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14657" y="6713240"/>
            <a:ext cx="2996165" cy="25463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>
                <a:ea typeface="Verdana" panose="020B0604030504040204" pitchFamily="34" charset="0"/>
              </a:rPr>
              <a:t>Техническая подготовка штаба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65872" y="2846468"/>
            <a:ext cx="5635877" cy="129266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600" b="1" dirty="0" smtClean="0">
              <a:ln w="0"/>
              <a:solidFill>
                <a:srgbClr val="10059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600" b="1" dirty="0">
              <a:ln w="0"/>
              <a:solidFill>
                <a:srgbClr val="100599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300" y="3167898"/>
            <a:ext cx="3118026" cy="31180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8362" y="4125876"/>
            <a:ext cx="737360" cy="6912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1923" y="4434934"/>
            <a:ext cx="1077311" cy="1077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7465" y="4255555"/>
            <a:ext cx="1795087" cy="14360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6448" y="6973295"/>
            <a:ext cx="8982105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ln w="0"/>
                <a:solidFill>
                  <a:srgbClr val="003AA6"/>
                </a:solidFill>
              </a:rPr>
              <a:t>Технический специалист:</a:t>
            </a:r>
          </a:p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003AA6"/>
                </a:solidFill>
              </a:rPr>
              <a:t>Устанавливает рабочую станцию</a:t>
            </a:r>
          </a:p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003AA6"/>
                </a:solidFill>
              </a:rPr>
              <a:t>Проверяет работоспособность </a:t>
            </a:r>
            <a:r>
              <a:rPr lang="en-US" sz="2600" b="1" dirty="0" smtClean="0">
                <a:ln w="0"/>
                <a:solidFill>
                  <a:srgbClr val="003AA6"/>
                </a:solidFill>
              </a:rPr>
              <a:t>CD</a:t>
            </a:r>
            <a:r>
              <a:rPr lang="ru-RU" sz="2600" b="1" dirty="0" smtClean="0">
                <a:ln w="0"/>
                <a:solidFill>
                  <a:srgbClr val="003AA6"/>
                </a:solidFill>
              </a:rPr>
              <a:t>(</a:t>
            </a:r>
            <a:r>
              <a:rPr lang="en-US" sz="2600" b="1" dirty="0" smtClean="0">
                <a:ln w="0"/>
                <a:solidFill>
                  <a:srgbClr val="003AA6"/>
                </a:solidFill>
              </a:rPr>
              <a:t>DVD)</a:t>
            </a:r>
            <a:r>
              <a:rPr lang="ru-RU" sz="2600" b="1" dirty="0" smtClean="0">
                <a:ln w="0"/>
                <a:solidFill>
                  <a:srgbClr val="003AA6"/>
                </a:solidFill>
              </a:rPr>
              <a:t>-привода</a:t>
            </a:r>
            <a:endParaRPr lang="en-US" sz="2600" b="1" dirty="0">
              <a:ln w="0"/>
              <a:solidFill>
                <a:srgbClr val="003AA6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003AA6"/>
                </a:solidFill>
              </a:rPr>
              <a:t>Подключает к рабочей станции сканирующее устройство</a:t>
            </a:r>
          </a:p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003AA6"/>
                </a:solidFill>
              </a:rPr>
              <a:t>Подготавливает резервный картридж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933" y="7549877"/>
            <a:ext cx="325515" cy="3255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933" y="8156052"/>
            <a:ext cx="325515" cy="3255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933" y="8789380"/>
            <a:ext cx="325515" cy="3255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933" y="9931622"/>
            <a:ext cx="325515" cy="3255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6490" y="4508233"/>
            <a:ext cx="1309917" cy="112153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73598" y="2275522"/>
            <a:ext cx="81028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n w="0"/>
              </a:rPr>
              <a:t>Какое программное обеспечение должен установить технический специалист в штабе ППЭ?</a:t>
            </a:r>
            <a:endParaRPr lang="ru-RU" sz="2600" b="1" dirty="0">
              <a:ln w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41936" y="3395075"/>
            <a:ext cx="4828951" cy="618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100599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Станция сканирования (ПО)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70031" y="3987706"/>
            <a:ext cx="4608506" cy="618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>
                <a:ln w="0"/>
                <a:solidFill>
                  <a:srgbClr val="100599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Станция авторизации (ПО)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441936" y="9931622"/>
            <a:ext cx="3843147" cy="11107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175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Передача экзаменационных материалов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5512" y="4304184"/>
            <a:ext cx="227054" cy="179521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46042" y="4082276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все экзаменационные материалы из аудитории руководителю ППЭ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848565" y="4082276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Ответственный организатор в аудитории</a:t>
            </a:r>
            <a:endParaRPr lang="ru-RU" sz="2400" b="1" dirty="0">
              <a:ln w="0"/>
              <a:solidFill>
                <a:srgbClr val="006AB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10899522" y="4770608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846042" y="6190116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Принимает все экзаменационные материалы из аудитории от ответственного организатора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848565" y="6182135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ППЭ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10899522" y="6860154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846387" y="8273638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Вскрывают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полученные ВДП с бланками.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Пересчитывают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бланки,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заполняют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форму ППЭ-13-02 МАШ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854940" y="8273638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</a:t>
            </a:r>
            <a:r>
              <a:rPr lang="ru-RU" sz="2400" b="1" dirty="0" smtClean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ППЭ, член ГЭК</a:t>
            </a:r>
            <a:endParaRPr lang="ru-RU" sz="2400" b="1" dirty="0">
              <a:ln w="0"/>
              <a:solidFill>
                <a:srgbClr val="006AB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10905897" y="8952793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77553" y="2674358"/>
            <a:ext cx="14113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0"/>
                <a:solidFill>
                  <a:srgbClr val="006AB3"/>
                </a:solidFill>
              </a:rPr>
              <a:t>Кто из сотрудников ППЭ выполняет перечисленные ниже функции?</a:t>
            </a:r>
            <a:endParaRPr lang="ru-RU" sz="3200" b="1" dirty="0">
              <a:ln w="0"/>
              <a:solidFill>
                <a:srgbClr val="006AB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52469" y="10198275"/>
            <a:ext cx="3843147" cy="11107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</a:t>
            </a:r>
            <a:r>
              <a:rPr lang="en-US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ответа нажмите курсором на наименование функции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90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Сканирование</a:t>
            </a:r>
            <a:r>
              <a:rPr lang="ru-RU" sz="4000" dirty="0" smtClean="0"/>
              <a:t> ЭМ</a:t>
            </a:r>
            <a:endParaRPr lang="ru-RU" sz="4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6042" y="4178211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техническому специалисту ВДП с бланками, формы ППЭ для сканирования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854940" y="4172230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ППЭ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10905897" y="4877786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846042" y="6260124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Осуществляет сканирование бланков, форм ППЭ, заполненной и подписанной формы ППЭ-13-02 МАШ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854940" y="6246268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10899522" y="6956089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46042" y="8345646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Сверяет данные о количестве отсканированных бланков с формой ППЭ-13-02 МАШ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856724" y="8334162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 flipV="1">
            <a:off x="10899522" y="9024801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7553" y="2674358"/>
            <a:ext cx="14113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0"/>
                <a:solidFill>
                  <a:srgbClr val="006AB3"/>
                </a:solidFill>
              </a:rPr>
              <a:t>Кто из сотрудников ППЭ выполняет перечисленные ниже функции?</a:t>
            </a:r>
            <a:endParaRPr lang="ru-RU" sz="3200" b="1" dirty="0">
              <a:ln w="0"/>
              <a:solidFill>
                <a:srgbClr val="006AB3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452469" y="10198275"/>
            <a:ext cx="3843147" cy="11107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</a:t>
            </a:r>
            <a:r>
              <a:rPr lang="en-US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ответа нажмите курсором на наименование функции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440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Передача материалов в РЦОИ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08067" y="3296207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10973726" y="4006828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1908067" y="5040370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 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10973726" y="5741589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1854940" y="8489662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10886158" y="9185628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1854940" y="6763805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ГЭК, руководитель ППЭ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10886158" y="7462232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952312" y="3263488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Подключает к Станции сканирования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токен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, выполняет экспорт электронных бланков и форм ППЭ, шифрует и подписывает сертификат члена ГЭК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81113" y="4967955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Формирует протокол проведения процедуры сканирования бланков форма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ППЭ-15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46042" y="8486910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 день проведения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экзаменационные материалы на хранение в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ОО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61374" y="6699107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Пересчитывают,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вкладывает бланки в ВДП, в которой были упакованы </a:t>
            </a:r>
            <a:b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 аудитории 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7553" y="2320752"/>
            <a:ext cx="14113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0"/>
                <a:solidFill>
                  <a:srgbClr val="006AB3"/>
                </a:solidFill>
              </a:rPr>
              <a:t>Кто из сотрудников ППЭ выполняет перечисленные ниже функции?</a:t>
            </a:r>
            <a:endParaRPr lang="ru-RU" sz="3200" b="1" dirty="0">
              <a:ln w="0"/>
              <a:solidFill>
                <a:srgbClr val="006AB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452469" y="10198275"/>
            <a:ext cx="3843147" cy="11107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</a:t>
            </a:r>
            <a:r>
              <a:rPr lang="en-US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ответа нажмите курсором на наименование функции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61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>
                <a:ln w="0"/>
              </a:rPr>
              <a:t>Протокол проведения процедуры сканирования бланков в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5816" y="2464768"/>
            <a:ext cx="13357043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В какой момент проведения экзамена формируется протокол?</a:t>
            </a:r>
            <a:endParaRPr lang="ru-RU" sz="3200" dirty="0" smtClean="0">
              <a:solidFill>
                <a:srgbClr val="006AB3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622461" y="5129064"/>
            <a:ext cx="7108620" cy="3600400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bg1"/>
                </a:solidFill>
              </a:rPr>
              <a:t>Протокол </a:t>
            </a:r>
            <a:r>
              <a:rPr lang="ru-RU" sz="3200" dirty="0">
                <a:solidFill>
                  <a:schemeClr val="bg1"/>
                </a:solidFill>
              </a:rPr>
              <a:t>проведения процедуры сканирования бланков в ППЭ (форма </a:t>
            </a:r>
            <a:r>
              <a:rPr lang="ru-RU" sz="3200" dirty="0" smtClean="0">
                <a:solidFill>
                  <a:schemeClr val="bg1"/>
                </a:solidFill>
              </a:rPr>
              <a:t>ППЭ-15) </a:t>
            </a:r>
            <a:r>
              <a:rPr lang="ru-RU" sz="3200" dirty="0">
                <a:solidFill>
                  <a:schemeClr val="bg1"/>
                </a:solidFill>
              </a:rPr>
              <a:t>формируется после завершения сканирования всех бланков и форм ППЭ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34537" y="9920875"/>
            <a:ext cx="3843147" cy="11107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DBalyagutdinov\Desktop\ППЭ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505" y="3400872"/>
            <a:ext cx="6624736" cy="78766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197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7624" y="2743200"/>
            <a:ext cx="14233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6AB3"/>
                </a:solidFill>
              </a:rPr>
              <a:t>В каком помещении ППЭ производится сканирование экзаменационных материалов?</a:t>
            </a:r>
            <a:endParaRPr lang="ru-RU" sz="3600" b="1" dirty="0">
              <a:solidFill>
                <a:srgbClr val="006AB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sz="3600" dirty="0"/>
              <a:t>В специальном помещении для </a:t>
            </a:r>
            <a:r>
              <a:rPr lang="ru-RU" sz="3600" dirty="0" smtClean="0"/>
              <a:t>сканирования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dirty="0" smtClean="0"/>
          </a:p>
          <a:p>
            <a:pPr algn="ctr"/>
            <a:r>
              <a:rPr lang="ru-RU" dirty="0"/>
              <a:t>В штабе ППЭ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/>
              <a:t>В аудитории проведения экзамена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99306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sp>
        <p:nvSpPr>
          <p:cNvPr id="1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b="0" dirty="0" smtClean="0">
                <a:ln w="0"/>
              </a:rPr>
              <a:t>Процедура перевода бланков участников ЕГЭ в электронный вид </a:t>
            </a:r>
            <a:r>
              <a:rPr lang="ru-RU" sz="4000" b="0" dirty="0">
                <a:ln w="0"/>
              </a:rPr>
              <a:t>в ППЭ</a:t>
            </a:r>
          </a:p>
        </p:txBody>
      </p:sp>
    </p:spTree>
    <p:extLst>
      <p:ext uri="{BB962C8B-B14F-4D97-AF65-F5344CB8AC3E}">
        <p14:creationId xmlns:p14="http://schemas.microsoft.com/office/powerpoint/2010/main" xmlns="" val="2621821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751085" fontAlgn="auto">
              <a:spcAft>
                <a:spcPts val="0"/>
              </a:spcAft>
              <a:defRPr/>
            </a:pPr>
            <a:r>
              <a:rPr lang="ru-RU" sz="4400" dirty="0"/>
              <a:t>Организация сканирования экзаменационных работ участников в ППЭ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defTabSz="751085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Члены ГЭК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7624" y="2743200"/>
            <a:ext cx="14233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6AB3"/>
                </a:solidFill>
              </a:rPr>
              <a:t>Какие виды экзаменационных материалов подлежат сканированию в ППЭ?</a:t>
            </a:r>
            <a:endParaRPr lang="ru-RU" sz="3600" b="1" dirty="0">
              <a:solidFill>
                <a:srgbClr val="006AB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sz="3600" dirty="0"/>
              <a:t>Бланки участников ГИА и формы ППЭ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/>
              <a:t>Только </a:t>
            </a:r>
            <a:r>
              <a:rPr lang="ru-RU" dirty="0"/>
              <a:t>бланки участников ГИА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Только формы ППЭ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12196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12196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sp>
        <p:nvSpPr>
          <p:cNvPr id="1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b="0" dirty="0" smtClean="0">
                <a:ln w="0"/>
              </a:rPr>
              <a:t>Процедура перевода бланков участников ЕГЭ в электронный вид </a:t>
            </a:r>
            <a:r>
              <a:rPr lang="ru-RU" sz="4000" b="0" dirty="0">
                <a:ln w="0"/>
              </a:rPr>
              <a:t>в ППЭ</a:t>
            </a:r>
          </a:p>
        </p:txBody>
      </p:sp>
    </p:spTree>
    <p:extLst>
      <p:ext uri="{BB962C8B-B14F-4D97-AF65-F5344CB8AC3E}">
        <p14:creationId xmlns:p14="http://schemas.microsoft.com/office/powerpoint/2010/main" xmlns="" val="305546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0607" y="7937376"/>
            <a:ext cx="2984431" cy="2788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73497" y="2281847"/>
            <a:ext cx="14233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rgbClr val="006AB3"/>
                </a:solidFill>
              </a:rPr>
              <a:t>Когда член ГЭК и руководитель ППЭ могут покинуть ППЭ?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3497" y="3346542"/>
            <a:ext cx="4400550" cy="3655466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sz="2400" b="1" dirty="0" smtClean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После </a:t>
            </a:r>
            <a:r>
              <a:rPr lang="ru-RU" sz="24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уведомления из РЦОИ об успешном получении  и расшифровки переданного пакета данных с электронными образами бланков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12557" y="3323083"/>
            <a:ext cx="4355306" cy="362716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 smtClean="0"/>
              <a:t>После приемки передачи отсканированных ЭМ руководителем ППЭ члену ГЭК</a:t>
            </a:r>
            <a:endParaRPr lang="ru-RU" sz="2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98633" y="3318241"/>
            <a:ext cx="4378166" cy="365546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После </a:t>
            </a:r>
            <a:r>
              <a:rPr lang="ru-RU" sz="2000" b="1" dirty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уведомления из РЦОИ об успешном получении  и расшифровки переданного пакета данных с электронными образами </a:t>
            </a:r>
            <a:r>
              <a:rPr lang="ru-RU" sz="2000" b="1" dirty="0" smtClean="0">
                <a:ln w="0"/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бланков, организации членом ГЭЕ передачи ЭМ в печатном виде для дальнейшей обработки в РЦОИ (согласно схеме доставки в регионе)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5038" y="7250590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24" y="7279608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5462" y="7250590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1075838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b="0" dirty="0" smtClean="0">
                <a:ln w="0"/>
              </a:rPr>
              <a:t>Завершение экзамена в ППЭ</a:t>
            </a:r>
            <a:endParaRPr lang="ru-RU" sz="4000" b="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822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4600" y="6894513"/>
            <a:ext cx="4868863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4000" dirty="0" smtClean="0">
                <a:latin typeface="Arial" charset="0"/>
              </a:rPr>
              <a:t>Подготовка экзамена. </a:t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>Техническая подготовка штаба ППЭ</a:t>
            </a:r>
          </a:p>
        </p:txBody>
      </p:sp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10506075" y="2547938"/>
            <a:ext cx="526732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3AA6"/>
                </a:solidFill>
              </a:rPr>
              <a:t>Станция сканирования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3AA6"/>
                </a:solidFill>
              </a:rPr>
              <a:t>Станция авторизации (с подключением к сети «Интернет»)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3AA6"/>
                </a:solidFill>
              </a:rPr>
              <a:t>USB-</a:t>
            </a:r>
            <a:r>
              <a:rPr lang="ru-RU" sz="2400" b="1" dirty="0">
                <a:solidFill>
                  <a:srgbClr val="003AA6"/>
                </a:solidFill>
              </a:rPr>
              <a:t>модем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3AA6"/>
                </a:solidFill>
              </a:rPr>
              <a:t>Сканирующее </a:t>
            </a:r>
            <a:r>
              <a:rPr lang="ru-RU" sz="2400" b="1" dirty="0" smtClean="0">
                <a:solidFill>
                  <a:srgbClr val="003AA6"/>
                </a:solidFill>
              </a:rPr>
              <a:t>устройство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3AA6"/>
                </a:solidFill>
              </a:rPr>
              <a:t>Принтер</a:t>
            </a:r>
            <a:endParaRPr lang="ru-RU" sz="2400" b="1" dirty="0">
              <a:solidFill>
                <a:srgbClr val="003AA6"/>
              </a:solidFill>
            </a:endParaRPr>
          </a:p>
        </p:txBody>
      </p:sp>
      <p:pic>
        <p:nvPicPr>
          <p:cNvPr id="18436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738" y="1831975"/>
            <a:ext cx="2793032" cy="279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6707" y="2574925"/>
            <a:ext cx="8064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1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1519" y="2007984"/>
            <a:ext cx="1048263" cy="10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5855" y="3170082"/>
            <a:ext cx="1424780" cy="113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Рисунок 2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71113" y="2746375"/>
            <a:ext cx="3111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extBox 15"/>
          <p:cNvSpPr txBox="1">
            <a:spLocks noChangeArrowheads="1"/>
          </p:cNvSpPr>
          <p:nvPr/>
        </p:nvSpPr>
        <p:spPr bwMode="auto">
          <a:xfrm>
            <a:off x="465138" y="5561013"/>
            <a:ext cx="63992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3AA6"/>
                </a:solidFill>
              </a:rPr>
              <a:t>Функции технического специалиста:</a:t>
            </a:r>
          </a:p>
        </p:txBody>
      </p:sp>
      <p:pic>
        <p:nvPicPr>
          <p:cNvPr id="18442" name="Рисунок 2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71113" y="3305175"/>
            <a:ext cx="3111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Рисунок 3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94925" y="4913313"/>
            <a:ext cx="3111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95363" y="6172200"/>
            <a:ext cx="803275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и настройка сканера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становка и настройка принтера;</a:t>
            </a:r>
            <a:endParaRPr lang="ru-RU" sz="2000" b="1" dirty="0">
              <a:ln w="0"/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специального программного обеспечения: станция 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сканирования, станция авторизации;</a:t>
            </a:r>
            <a:endParaRPr lang="ru-RU" sz="2000" b="1" dirty="0">
              <a:ln w="0"/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и загрузка </a:t>
            </a: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станцию сканирования сертификата РЦОИ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тестовое сканирование всех тестовых комплектов бланков, напечатанных </a:t>
            </a:r>
            <a:r>
              <a:rPr lang="ru-RU" sz="2000" b="1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b="1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станциях печати ЭМ, включая резервные, и тестового ДБО № 2, напечатанный на станции авторизации в ППЭ;</a:t>
            </a:r>
            <a:endParaRPr lang="ru-RU" sz="2000" b="1" dirty="0">
              <a:ln w="0"/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и настройка средств автоматизированной передачи пакетов с электронными бланками из ППЭ в 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РЦОИ;</a:t>
            </a:r>
            <a:endParaRPr lang="ru-RU" sz="2000" b="1" dirty="0">
              <a:ln w="0"/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 defTabSz="9144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000" b="1" dirty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статуса о завершении подготовки в систему мониторинга готовности </a:t>
            </a:r>
            <a:r>
              <a:rPr lang="ru-RU" sz="2000" b="1" dirty="0" smtClean="0">
                <a:ln w="0"/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ППЭ.</a:t>
            </a:r>
            <a:endParaRPr lang="ru-RU" sz="2000" b="1" dirty="0">
              <a:ln w="0"/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hangingPunct="0">
              <a:spcBef>
                <a:spcPct val="20000"/>
              </a:spcBef>
              <a:defRPr/>
            </a:pPr>
            <a:endParaRPr lang="ru-RU" sz="2000" b="1" dirty="0">
              <a:ln w="0"/>
              <a:solidFill>
                <a:srgbClr val="003AA6"/>
              </a:solidFill>
              <a:latin typeface="+mn-lt"/>
            </a:endParaRPr>
          </a:p>
        </p:txBody>
      </p:sp>
      <p:sp>
        <p:nvSpPr>
          <p:cNvPr id="18445" name="Прямоугольник 5"/>
          <p:cNvSpPr>
            <a:spLocks noChangeArrowheads="1"/>
          </p:cNvSpPr>
          <p:nvPr/>
        </p:nvSpPr>
        <p:spPr bwMode="auto">
          <a:xfrm>
            <a:off x="9129713" y="2112963"/>
            <a:ext cx="430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3AA6"/>
                </a:solidFill>
              </a:rPr>
              <a:t>Техническое оснащение:</a:t>
            </a:r>
          </a:p>
        </p:txBody>
      </p:sp>
      <p:pic>
        <p:nvPicPr>
          <p:cNvPr id="18446" name="Рисунок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782" y="1843773"/>
            <a:ext cx="2922804" cy="292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Рисунок 1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06038" y="5416550"/>
            <a:ext cx="312737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s://snr.ru/cdn/product/189889/snr_new_gallery_189889_1_20170821_111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586137" y="2611479"/>
            <a:ext cx="1697150" cy="16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1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40624" y="5987317"/>
            <a:ext cx="312737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4000" dirty="0" smtClean="0">
                <a:latin typeface="Arial" charset="0"/>
              </a:rPr>
              <a:t>Подготовка экзамена. Резервное оборудование</a:t>
            </a:r>
          </a:p>
        </p:txBody>
      </p:sp>
      <p:sp>
        <p:nvSpPr>
          <p:cNvPr id="22530" name="Объект 3"/>
          <p:cNvSpPr>
            <a:spLocks noGrp="1"/>
          </p:cNvSpPr>
          <p:nvPr>
            <p:ph idx="1"/>
          </p:nvPr>
        </p:nvSpPr>
        <p:spPr bwMode="auto">
          <a:xfrm>
            <a:off x="2607368" y="5751233"/>
            <a:ext cx="8021637" cy="4893647"/>
          </a:xfrm>
        </p:spPr>
        <p:txBody>
          <a:bodyPr wrap="square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err="1" smtClean="0">
                <a:solidFill>
                  <a:srgbClr val="003AA6"/>
                </a:solidFill>
                <a:latin typeface="Arial" charset="0"/>
              </a:rPr>
              <a:t>Флеш</a:t>
            </a: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-накопитель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Сканирующее устройство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Принтер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Станция сканирования в ППЭ (1 компьютер)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Станция авторизации в ППЭ (1 компьютер)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3AA6"/>
                </a:solidFill>
                <a:latin typeface="Arial" charset="0"/>
              </a:rPr>
              <a:t>USB-модем для обеспечения резервного канала доступа в информационно-телекоммуникационную сеть «Интернет»</a:t>
            </a:r>
          </a:p>
        </p:txBody>
      </p:sp>
      <p:pic>
        <p:nvPicPr>
          <p:cNvPr id="22531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8675" y="3733800"/>
            <a:ext cx="110807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425" y="1989138"/>
            <a:ext cx="3568700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29005" y="5557838"/>
            <a:ext cx="4475162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5388" y="2643188"/>
            <a:ext cx="1689100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1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5945" y="5977193"/>
            <a:ext cx="3111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76463" y="6598841"/>
            <a:ext cx="3111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Рисунок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83727" y="7207250"/>
            <a:ext cx="3111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Рисунок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8403" y="7769736"/>
            <a:ext cx="3111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Рисунок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0688" y="1989138"/>
            <a:ext cx="3570287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Рисунок 2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17100" y="2560638"/>
            <a:ext cx="1481138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snr.ru/cdn/product/189889/snr_new_gallery_189889_1_20170821_111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1616357" y="2947368"/>
            <a:ext cx="1849438" cy="18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5945" y="8358698"/>
            <a:ext cx="3111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36341" y="9013031"/>
            <a:ext cx="3111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40218" y="5489575"/>
            <a:ext cx="4498975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4000" dirty="0" smtClean="0">
                <a:latin typeface="Arial" charset="0"/>
              </a:rPr>
              <a:t>Подготовка экзамена. Контроль технической готовности станции сканирования в ППЭ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5099" y="2962614"/>
            <a:ext cx="15738475" cy="1509712"/>
          </a:xfrm>
          <a:prstGeom prst="roundRect">
            <a:avLst/>
          </a:prstGeom>
          <a:solidFill>
            <a:srgbClr val="006AB3"/>
          </a:solidFill>
          <a:ln>
            <a:solidFill>
              <a:srgbClr val="B1B3B4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17770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98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РУКОВОДИТЕЛЬ ППЭ      ЧЛЕН ГЭК       ТЕХНИЧЕСКИЙ СПЕЦИАЛИСТ</a:t>
            </a:r>
            <a:endParaRPr lang="ru-RU" sz="3498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5825" y="2305050"/>
            <a:ext cx="8939213" cy="596900"/>
          </a:xfrm>
          <a:prstGeom prst="roundRect">
            <a:avLst/>
          </a:prstGeom>
          <a:solidFill>
            <a:srgbClr val="D9DADB"/>
          </a:solidFill>
          <a:ln>
            <a:solidFill>
              <a:srgbClr val="B1B3B4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17770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</a:rPr>
              <a:t>За один рабочий день до проведения экзамена</a:t>
            </a:r>
            <a:endParaRPr lang="ru-RU" sz="2800" b="1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960" y="4483930"/>
            <a:ext cx="12981805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hangingPunct="0"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006AB3"/>
                </a:solidFill>
                <a:latin typeface="Arial" panose="020B0604020202020204" pitchFamily="34" charset="0"/>
              </a:rPr>
              <a:t>Контроль технической готовности включает:</a:t>
            </a:r>
          </a:p>
          <a:p>
            <a:r>
              <a:rPr lang="ru-RU" sz="2800" dirty="0">
                <a:solidFill>
                  <a:srgbClr val="006AB3"/>
                </a:solidFill>
                <a:latin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6AB3"/>
                </a:solidFill>
              </a:rPr>
              <a:t>на станции авторизации в Штабе ППЭ </a:t>
            </a:r>
            <a:r>
              <a:rPr lang="ru-RU" sz="2400" dirty="0">
                <a:solidFill>
                  <a:srgbClr val="006AB3"/>
                </a:solidFill>
              </a:rPr>
              <a:t>необходимо: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проверить наличие соединения </a:t>
            </a:r>
            <a:r>
              <a:rPr lang="en-US" sz="2400" dirty="0">
                <a:solidFill>
                  <a:srgbClr val="006AB3"/>
                </a:solidFill>
              </a:rPr>
              <a:t>c </a:t>
            </a:r>
            <a:r>
              <a:rPr lang="ru-RU" sz="2400" dirty="0">
                <a:solidFill>
                  <a:srgbClr val="006AB3"/>
                </a:solidFill>
              </a:rPr>
              <a:t>сервером </a:t>
            </a:r>
            <a:r>
              <a:rPr lang="ru-RU" sz="2400" dirty="0" smtClean="0">
                <a:solidFill>
                  <a:srgbClr val="006AB3"/>
                </a:solidFill>
              </a:rPr>
              <a:t>РЦОИ;</a:t>
            </a:r>
            <a:endParaRPr lang="ru-RU" sz="2400" dirty="0">
              <a:solidFill>
                <a:srgbClr val="006AB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скачать пакет с сертификатами специалистов РЦОИ для загрузки на станцию сканирования в ППЭ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</a:p>
          <a:p>
            <a:r>
              <a:rPr lang="ru-RU" sz="2400" b="1" i="1" dirty="0">
                <a:solidFill>
                  <a:srgbClr val="006AB3"/>
                </a:solidFill>
              </a:rPr>
              <a:t>на станции сканирования в ППЭ</a:t>
            </a:r>
            <a:r>
              <a:rPr lang="ru-RU" sz="2400" dirty="0">
                <a:solidFill>
                  <a:srgbClr val="006AB3"/>
                </a:solidFill>
              </a:rPr>
              <a:t>, </a:t>
            </a:r>
            <a:r>
              <a:rPr lang="ru-RU" sz="2400" dirty="0" smtClean="0">
                <a:solidFill>
                  <a:srgbClr val="006AB3"/>
                </a:solidFill>
              </a:rPr>
              <a:t>включая </a:t>
            </a:r>
            <a:r>
              <a:rPr lang="ru-RU" sz="2400" dirty="0">
                <a:solidFill>
                  <a:srgbClr val="006AB3"/>
                </a:solidFill>
              </a:rPr>
              <a:t>резервную: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проверить настройки экзамена по </a:t>
            </a:r>
            <a:r>
              <a:rPr lang="ru-RU" sz="2400" dirty="0" smtClean="0">
                <a:solidFill>
                  <a:srgbClr val="006AB3"/>
                </a:solidFill>
              </a:rPr>
              <a:t>соответствующему предмету;</a:t>
            </a:r>
            <a:endParaRPr lang="ru-RU" sz="2400" dirty="0">
              <a:solidFill>
                <a:srgbClr val="006AB3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проверить настройки системного времени;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выполнить тестовое сканирование </a:t>
            </a:r>
            <a:r>
              <a:rPr lang="ru-RU" sz="2400" dirty="0" smtClean="0">
                <a:solidFill>
                  <a:srgbClr val="006AB3"/>
                </a:solidFill>
              </a:rPr>
              <a:t>распечатанных тестовых ЭМ в аудитории, </a:t>
            </a:r>
            <a:br>
              <a:rPr lang="ru-RU" sz="2400" dirty="0" smtClean="0">
                <a:solidFill>
                  <a:srgbClr val="006AB3"/>
                </a:solidFill>
              </a:rPr>
            </a:br>
            <a:r>
              <a:rPr lang="ru-RU" sz="2400" dirty="0" smtClean="0">
                <a:solidFill>
                  <a:srgbClr val="006AB3"/>
                </a:solidFill>
              </a:rPr>
              <a:t>тестового </a:t>
            </a:r>
            <a:r>
              <a:rPr lang="ru-RU" sz="2400" dirty="0">
                <a:solidFill>
                  <a:srgbClr val="006AB3"/>
                </a:solidFill>
              </a:rPr>
              <a:t>ДБО № </a:t>
            </a:r>
            <a:r>
              <a:rPr lang="ru-RU" sz="2400" dirty="0" smtClean="0">
                <a:solidFill>
                  <a:srgbClr val="006AB3"/>
                </a:solidFill>
              </a:rPr>
              <a:t>2;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оценить </a:t>
            </a:r>
            <a:r>
              <a:rPr lang="ru-RU" sz="2400" dirty="0">
                <a:solidFill>
                  <a:srgbClr val="006AB3"/>
                </a:solidFill>
              </a:rPr>
              <a:t>качество сканирования </a:t>
            </a:r>
            <a:r>
              <a:rPr lang="ru-RU" sz="2400" dirty="0" smtClean="0">
                <a:solidFill>
                  <a:srgbClr val="006AB3"/>
                </a:solidFill>
              </a:rPr>
              <a:t>бланков;</a:t>
            </a:r>
            <a:endParaRPr lang="ru-RU" sz="2400" dirty="0">
              <a:solidFill>
                <a:srgbClr val="006AB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загрузить пакет с сертификатами специалистов РЦОИ;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проверить работоспособность средств криптозащиты с использованием </a:t>
            </a:r>
            <a:r>
              <a:rPr lang="ru-RU" sz="2400" dirty="0" err="1">
                <a:solidFill>
                  <a:srgbClr val="006AB3"/>
                </a:solidFill>
              </a:rPr>
              <a:t>токена</a:t>
            </a:r>
            <a:r>
              <a:rPr lang="ru-RU" sz="2400" dirty="0">
                <a:solidFill>
                  <a:srgbClr val="006AB3"/>
                </a:solidFill>
              </a:rPr>
              <a:t> члена </a:t>
            </a:r>
            <a:r>
              <a:rPr lang="ru-RU" sz="2400" dirty="0" smtClean="0">
                <a:solidFill>
                  <a:srgbClr val="006AB3"/>
                </a:solidFill>
              </a:rPr>
              <a:t>ГЭК;</a:t>
            </a:r>
            <a:endParaRPr lang="ru-RU" sz="2400" dirty="0">
              <a:solidFill>
                <a:srgbClr val="006AB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сохранить на </a:t>
            </a:r>
            <a:r>
              <a:rPr lang="ru-RU" sz="2400" dirty="0" err="1">
                <a:solidFill>
                  <a:srgbClr val="006AB3"/>
                </a:solidFill>
              </a:rPr>
              <a:t>флеш-накопитель</a:t>
            </a:r>
            <a:r>
              <a:rPr lang="ru-RU" sz="2400" dirty="0">
                <a:solidFill>
                  <a:srgbClr val="006AB3"/>
                </a:solidFill>
              </a:rPr>
              <a:t> протокол технической готовности Штаба ППЭ для сканирования бланков в </a:t>
            </a:r>
            <a:r>
              <a:rPr lang="ru-RU" sz="2400" dirty="0" smtClean="0">
                <a:solidFill>
                  <a:srgbClr val="006AB3"/>
                </a:solidFill>
              </a:rPr>
              <a:t>ППЭ (форма ППЭ-01-02) и </a:t>
            </a:r>
            <a:r>
              <a:rPr lang="ru-RU" sz="2400" dirty="0">
                <a:solidFill>
                  <a:srgbClr val="006AB3"/>
                </a:solidFill>
              </a:rPr>
              <a:t>акт технической готовности для последующей передачи в систему мониторинга готовности ППЭ;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проверить дополнительное (резервное) </a:t>
            </a:r>
            <a:r>
              <a:rPr lang="ru-RU" sz="2400" dirty="0" smtClean="0">
                <a:solidFill>
                  <a:srgbClr val="006AB3"/>
                </a:solidFill>
              </a:rPr>
              <a:t>оборудование.</a:t>
            </a:r>
            <a:endParaRPr lang="ru-RU" sz="2400" dirty="0">
              <a:solidFill>
                <a:srgbClr val="006AB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Завершение экзамена</a:t>
            </a:r>
            <a:r>
              <a:rPr lang="en-US" sz="4400" dirty="0" smtClean="0"/>
              <a:t> </a:t>
            </a:r>
            <a:r>
              <a:rPr lang="ru-RU" sz="4400" dirty="0" smtClean="0"/>
              <a:t>в аудитории. </a:t>
            </a:r>
            <a:br>
              <a:rPr lang="ru-RU" sz="4400" dirty="0" smtClean="0"/>
            </a:br>
            <a:r>
              <a:rPr lang="ru-RU" sz="4400" dirty="0" smtClean="0"/>
              <a:t>Передача экзаменационных материалов </a:t>
            </a:r>
            <a:endParaRPr lang="ru-RU" sz="4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5512" y="4304184"/>
            <a:ext cx="227054" cy="179521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545505" y="2464768"/>
            <a:ext cx="10059855" cy="91643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все экзаменационные материалы из аудитории руководителю ППЭ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548028" y="2464768"/>
            <a:ext cx="3543094" cy="11521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Ответственный организатор в аудитории</a:t>
            </a:r>
            <a:endParaRPr lang="ru-RU" sz="2400" b="1" dirty="0">
              <a:ln w="0"/>
              <a:solidFill>
                <a:srgbClr val="006AB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10598986" y="3153101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539131" y="3883491"/>
            <a:ext cx="10059855" cy="91643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Принимает все экзаменационные материалы из аудитории от ответственного организатора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554403" y="3842376"/>
            <a:ext cx="3543094" cy="916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ППЭ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10598985" y="4327762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545505" y="5447703"/>
            <a:ext cx="10059855" cy="91643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Вскрывают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полученные ВДП с бланками.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Пересчитывают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бланки, </a:t>
            </a:r>
            <a:r>
              <a:rPr lang="ru-RU" sz="2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заполняют 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форму ППЭ-13-02 МАШ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554058" y="5447703"/>
            <a:ext cx="3543094" cy="916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</a:t>
            </a:r>
            <a:r>
              <a:rPr lang="ru-RU" sz="2400" b="1" dirty="0" smtClean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ППЭ, член ГЭК</a:t>
            </a:r>
            <a:endParaRPr lang="ru-RU" sz="2400" b="1" dirty="0">
              <a:ln w="0"/>
              <a:solidFill>
                <a:srgbClr val="006AB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10605360" y="5877754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545505" y="7146362"/>
            <a:ext cx="10059855" cy="91643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техническому специалисту ВДП с бланками, формы ППЭ для сканирования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554403" y="7140381"/>
            <a:ext cx="3543094" cy="916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Руководитель ППЭ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10605360" y="7623890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577378" y="8727510"/>
            <a:ext cx="10059855" cy="129945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Осуществляет сканирование бланков, форм ППЭ, заполненной и подписанной формы ППЭ-13-02 МАШ, в присутствии членов ГЭК, руководителей ППЭ и общественных наблюдателей (при наличии)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1570259" y="8757519"/>
            <a:ext cx="3543094" cy="916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 flipV="1">
            <a:off x="10637233" y="9217637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555148" y="10455481"/>
            <a:ext cx="10059855" cy="91643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Сверяет данные о количестве отсканированных бланков с формой ППЭ-13-02 МАШ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1548028" y="10481052"/>
            <a:ext cx="3543094" cy="916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 flipV="1">
            <a:off x="10598985" y="10913700"/>
            <a:ext cx="949043" cy="360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156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Завершение экзамена. Сканирование </a:t>
            </a:r>
            <a:r>
              <a:rPr lang="ru-RU" sz="4000" dirty="0"/>
              <a:t>форм ППЭ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2961784"/>
            <a:ext cx="14461808" cy="69045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12" dirty="0"/>
              <a:t>После завершения сканирования всех бланков </a:t>
            </a:r>
            <a:r>
              <a:rPr lang="ru-RU" sz="2812" dirty="0" smtClean="0"/>
              <a:t>ППЭ </a:t>
            </a:r>
            <a:r>
              <a:rPr lang="ru-RU" sz="2812" dirty="0"/>
              <a:t>технический специалист получает от руководителя ППЭ заполненные формы ППЭ, подлежащие сканированию:</a:t>
            </a:r>
          </a:p>
          <a:p>
            <a:r>
              <a:rPr lang="ru-RU" sz="2812" dirty="0"/>
              <a:t>ППЭ-05-02 «Протокол проведения </a:t>
            </a:r>
            <a:r>
              <a:rPr lang="ru-RU" sz="2812" dirty="0" smtClean="0"/>
              <a:t>ГИА </a:t>
            </a:r>
            <a:r>
              <a:rPr lang="ru-RU" sz="2812" dirty="0"/>
              <a:t>в аудитории»;</a:t>
            </a:r>
          </a:p>
          <a:p>
            <a:r>
              <a:rPr lang="ru-RU" sz="2812" dirty="0"/>
              <a:t>ППЭ-07 «Список работников ППЭ»;</a:t>
            </a:r>
          </a:p>
          <a:p>
            <a:r>
              <a:rPr lang="ru-RU" sz="2812" dirty="0"/>
              <a:t>ППЭ-12-02 «Ведомость коррекции персональных данных участников ГИА в аудитории» (при наличии</a:t>
            </a:r>
            <a:r>
              <a:rPr lang="ru-RU" sz="2812" dirty="0" smtClean="0"/>
              <a:t>);</a:t>
            </a:r>
          </a:p>
          <a:p>
            <a:r>
              <a:rPr lang="ru-RU" sz="2800" dirty="0" smtClean="0"/>
              <a:t>ППЭ-12-04МАШ «Ведомость учета времени отсутствия участников ГИА в аудитории»; </a:t>
            </a:r>
            <a:endParaRPr lang="ru-RU" sz="2800" dirty="0"/>
          </a:p>
          <a:p>
            <a:r>
              <a:rPr lang="ru-RU" sz="2812" dirty="0"/>
              <a:t>ППЭ-14-01 «Акт приёмки-передачи экзаменационных материалов в ППЭ»;</a:t>
            </a:r>
          </a:p>
          <a:p>
            <a:r>
              <a:rPr lang="ru-RU" sz="2812" dirty="0" smtClean="0"/>
              <a:t>ППЭ-13-02МАШ </a:t>
            </a:r>
            <a:r>
              <a:rPr lang="ru-RU" sz="2812" dirty="0"/>
              <a:t>«Сводная ведомость учёта участников и использования экзаменационных материалов в ППЭ»;</a:t>
            </a:r>
          </a:p>
          <a:p>
            <a:r>
              <a:rPr lang="ru-RU" sz="2812" dirty="0"/>
              <a:t> </a:t>
            </a:r>
            <a:r>
              <a:rPr lang="ru-RU" sz="2812" dirty="0" smtClean="0"/>
              <a:t>ППЭ-18МАШ </a:t>
            </a:r>
            <a:r>
              <a:rPr lang="ru-RU" sz="2812" dirty="0"/>
              <a:t>«Акт общественного наблюдения за проведением </a:t>
            </a:r>
            <a:r>
              <a:rPr lang="ru-RU" sz="2812" dirty="0" smtClean="0"/>
              <a:t>ГИА </a:t>
            </a:r>
            <a:r>
              <a:rPr lang="ru-RU" sz="2812" dirty="0"/>
              <a:t>в ППЭ» (при наличии);</a:t>
            </a:r>
          </a:p>
          <a:p>
            <a:r>
              <a:rPr lang="ru-RU" sz="2812" dirty="0"/>
              <a:t>ППЭ-19 «Контроль изменения состава работников в день экзамена» (при наличии);</a:t>
            </a:r>
          </a:p>
          <a:p>
            <a:r>
              <a:rPr lang="ru-RU" sz="2812" dirty="0"/>
              <a:t>ППЭ-21 «Акт об удалении участника ГИА» (при наличии);</a:t>
            </a:r>
          </a:p>
          <a:p>
            <a:r>
              <a:rPr lang="ru-RU" sz="2812" dirty="0"/>
              <a:t>ППЭ-22 «Акт о досрочном завершении экзамена» (при наличии</a:t>
            </a:r>
            <a:r>
              <a:rPr lang="ru-RU" sz="2812" dirty="0" smtClean="0"/>
              <a:t>).</a:t>
            </a:r>
            <a:r>
              <a:rPr lang="ru-RU" sz="2812" dirty="0"/>
              <a:t> </a:t>
            </a:r>
          </a:p>
          <a:p>
            <a:endParaRPr lang="ru-RU" sz="2812" dirty="0"/>
          </a:p>
        </p:txBody>
      </p:sp>
    </p:spTree>
    <p:extLst>
      <p:ext uri="{BB962C8B-B14F-4D97-AF65-F5344CB8AC3E}">
        <p14:creationId xmlns:p14="http://schemas.microsoft.com/office/powerpoint/2010/main" xmlns="" val="270704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charset="0"/>
              </a:rPr>
              <a:t>Завершение экзамена. </a:t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/>
              <a:t>Передача материалов в РЦОИ</a:t>
            </a:r>
            <a:endParaRPr lang="ru-RU" sz="4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5210" y="4953511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Подключает к Станции сканирования </a:t>
            </a:r>
            <a:r>
              <a:rPr lang="ru-RU" sz="28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токен</a:t>
            </a:r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, выполняет экспорт электронных бланков и форм ППЭ, шифрует и подписывает сертификат члена ГЭК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34108" y="4953511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10885065" y="5664132"/>
            <a:ext cx="949043" cy="3609"/>
          </a:xfrm>
          <a:prstGeom prst="straightConnector1">
            <a:avLst/>
          </a:prstGeom>
          <a:ln w="57150">
            <a:solidFill>
              <a:srgbClr val="006A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825210" y="3040591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Формирует протокол проведения процедуры сканирования бланков форма </a:t>
            </a:r>
            <a:r>
              <a:rPr lang="ru-RU" sz="2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ППЭ-15 </a:t>
            </a:r>
            <a:endParaRPr lang="ru-RU" sz="28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840526" y="3048308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Технический специалист 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10869687" y="3749527"/>
            <a:ext cx="949043" cy="3609"/>
          </a:xfrm>
          <a:prstGeom prst="straightConnector1">
            <a:avLst/>
          </a:prstGeom>
          <a:ln w="57150">
            <a:solidFill>
              <a:srgbClr val="006A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809832" y="8585448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Передает </a:t>
            </a:r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экзаменационные материалы на хранение в </a:t>
            </a:r>
            <a:r>
              <a:rPr lang="ru-RU" sz="2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ОО</a:t>
            </a:r>
            <a:endParaRPr lang="ru-RU" sz="28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838469" y="8585448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10869687" y="9281414"/>
            <a:ext cx="949043" cy="3609"/>
          </a:xfrm>
          <a:prstGeom prst="straightConnector1">
            <a:avLst/>
          </a:prstGeom>
          <a:ln w="57150">
            <a:solidFill>
              <a:srgbClr val="006A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811889" y="6769480"/>
            <a:ext cx="10059855" cy="1391930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Пересчитывает, </a:t>
            </a:r>
            <a:r>
              <a:rPr lang="ru-RU" sz="28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вкладывает бланки в ВДП, в которой были упакованы в аудитории </a:t>
            </a:r>
            <a:endParaRPr lang="ru-RU" sz="28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840526" y="6769480"/>
            <a:ext cx="3543094" cy="1391930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Член ГЭК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10871744" y="7467907"/>
            <a:ext cx="949043" cy="3609"/>
          </a:xfrm>
          <a:prstGeom prst="straightConnector1">
            <a:avLst/>
          </a:prstGeom>
          <a:ln w="57150">
            <a:solidFill>
              <a:srgbClr val="006A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0661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 smtClean="0">
                <a:ln w="0"/>
              </a:rPr>
              <a:t>Завершение экзамена. Протокол </a:t>
            </a:r>
            <a:r>
              <a:rPr lang="ru-RU" sz="4000" dirty="0">
                <a:ln w="0"/>
              </a:rPr>
              <a:t>проведения процедуры сканирования бланков в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32172" y="2759939"/>
            <a:ext cx="6122504" cy="4062651"/>
          </a:xfrm>
          <a:prstGeom prst="rect">
            <a:avLst/>
          </a:prstGeom>
          <a:ln>
            <a:solidFill>
              <a:srgbClr val="006AB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Протокол </a:t>
            </a:r>
            <a:r>
              <a:rPr lang="ru-RU" sz="2800" dirty="0">
                <a:solidFill>
                  <a:srgbClr val="006AB3"/>
                </a:solidFill>
              </a:rPr>
              <a:t>проведения процедуры сканирования бланков в ППЭ </a:t>
            </a:r>
            <a:r>
              <a:rPr lang="ru-RU" sz="2800" dirty="0" smtClean="0">
                <a:solidFill>
                  <a:srgbClr val="006AB3"/>
                </a:solidFill>
              </a:rPr>
              <a:t>(форма ППЭ-15 ) </a:t>
            </a:r>
            <a:r>
              <a:rPr lang="ru-RU" sz="2800" dirty="0">
                <a:solidFill>
                  <a:srgbClr val="006AB3"/>
                </a:solidFill>
              </a:rPr>
              <a:t>формируется после завершения сканирования всех бланков и форм ППЭ.</a:t>
            </a:r>
          </a:p>
          <a:p>
            <a:pPr algn="ctr"/>
            <a:endParaRPr lang="ru-RU" sz="2800" b="1" dirty="0" smtClean="0">
              <a:solidFill>
                <a:srgbClr val="006AB3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6AB3"/>
                </a:solidFill>
              </a:rPr>
              <a:t>Протокол </a:t>
            </a:r>
            <a:r>
              <a:rPr lang="ru-RU" sz="2800" b="1" dirty="0">
                <a:solidFill>
                  <a:srgbClr val="006AB3"/>
                </a:solidFill>
              </a:rPr>
              <a:t>подписывают руководитель ППЭ, технический специалист, член ГЭК</a:t>
            </a:r>
            <a:r>
              <a:rPr lang="ru-RU" sz="2800" b="1" dirty="0" smtClean="0">
                <a:solidFill>
                  <a:srgbClr val="006AB3"/>
                </a:solidFill>
              </a:rPr>
              <a:t>.</a:t>
            </a:r>
            <a:endParaRPr lang="ru-RU" sz="2800" dirty="0" smtClean="0">
              <a:solidFill>
                <a:srgbClr val="006AB3"/>
              </a:solidFill>
            </a:endParaRPr>
          </a:p>
        </p:txBody>
      </p:sp>
      <p:pic>
        <p:nvPicPr>
          <p:cNvPr id="2" name="Picture 2" descr="C:\Users\DBalyagutdinov\Desktop\ППЭ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29" y="2464768"/>
            <a:ext cx="7344816" cy="8732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220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" id="{CEBC74F9-042F-448F-8AAA-698833DA8DB4}" vid="{1724FC90-208A-4202-B044-19B5B9726295}"/>
    </a:ext>
  </a:extLst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6184</TotalTime>
  <Words>1011</Words>
  <Application>Microsoft Office PowerPoint</Application>
  <PresentationFormat>Произвольный</PresentationFormat>
  <Paragraphs>172</Paragraphs>
  <Slides>21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Тема2</vt:lpstr>
      <vt:lpstr>Шаблон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Организация сканирования экзаменационных работ участников в ППЭ</vt:lpstr>
      <vt:lpstr>Подготовка экзамена.  Техническая подготовка штаба ППЭ</vt:lpstr>
      <vt:lpstr>Подготовка экзамена. Резервное оборудование</vt:lpstr>
      <vt:lpstr>Подготовка экзамена. Контроль технической готовности станции сканирования в ППЭ</vt:lpstr>
      <vt:lpstr>Завершение экзамена в аудитории.  Передача экзаменационных материалов </vt:lpstr>
      <vt:lpstr>Завершение экзамена. Сканирование форм ППЭ</vt:lpstr>
      <vt:lpstr>Завершение экзамена.  Передача материалов в РЦОИ</vt:lpstr>
      <vt:lpstr>Завершение экзамена. Протокол проведения процедуры сканирования бланков в ППЭ</vt:lpstr>
      <vt:lpstr>Завершение экзамена. Передача данных в РЦОИ  с помощью станции авторизации</vt:lpstr>
      <vt:lpstr>Завершение экзамена. Передача ЭМ в РЦОИ после завершения ЕГЭ в ППЭ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Организация сканирования экзаменационных работ участников в ППЭ</vt:lpstr>
      <vt:lpstr>Техническая подготовка штаба ППЭ</vt:lpstr>
      <vt:lpstr>Передача экзаменационных материалов</vt:lpstr>
      <vt:lpstr>Сканирование ЭМ</vt:lpstr>
      <vt:lpstr>Передача материалов в РЦОИ</vt:lpstr>
      <vt:lpstr>Протокол проведения процедуры сканирования бланков в ППЭ</vt:lpstr>
      <vt:lpstr>Процедура перевода бланков участников ЕГЭ в электронный вид в ППЭ</vt:lpstr>
      <vt:lpstr>Процедура перевода бланков участников ЕГЭ в электронный вид в ППЭ</vt:lpstr>
      <vt:lpstr>Завершение экзамена в ППЭ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vdavyidenkova</cp:lastModifiedBy>
  <cp:revision>333</cp:revision>
  <cp:lastPrinted>2016-01-12T09:31:01Z</cp:lastPrinted>
  <dcterms:created xsi:type="dcterms:W3CDTF">2014-08-11T13:20:55Z</dcterms:created>
  <dcterms:modified xsi:type="dcterms:W3CDTF">2018-03-07T07:51:17Z</dcterms:modified>
</cp:coreProperties>
</file>