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0" r:id="rId1"/>
  </p:sldMasterIdLst>
  <p:sldIdLst>
    <p:sldId id="256" r:id="rId2"/>
    <p:sldId id="257" r:id="rId3"/>
    <p:sldId id="271" r:id="rId4"/>
    <p:sldId id="259" r:id="rId5"/>
    <p:sldId id="260" r:id="rId6"/>
    <p:sldId id="269" r:id="rId7"/>
    <p:sldId id="285" r:id="rId8"/>
    <p:sldId id="286" r:id="rId9"/>
    <p:sldId id="261" r:id="rId10"/>
    <p:sldId id="287" r:id="rId11"/>
    <p:sldId id="288" r:id="rId12"/>
    <p:sldId id="289" r:id="rId13"/>
    <p:sldId id="290" r:id="rId14"/>
    <p:sldId id="270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737"/>
  </p:normalViewPr>
  <p:slideViewPr>
    <p:cSldViewPr snapToGrid="0">
      <p:cViewPr varScale="1">
        <p:scale>
          <a:sx n="110" d="100"/>
          <a:sy n="110" d="100"/>
        </p:scale>
        <p:origin x="5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36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20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7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7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0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84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89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92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81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83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0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34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DA2C-66BB-423B-95B8-D1A642EFADB2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E9401-8BE7-4148-8516-7FAD3B248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4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12" r:id="rId2"/>
    <p:sldLayoutId id="2147484213" r:id="rId3"/>
    <p:sldLayoutId id="2147484214" r:id="rId4"/>
    <p:sldLayoutId id="2147484215" r:id="rId5"/>
    <p:sldLayoutId id="2147484216" r:id="rId6"/>
    <p:sldLayoutId id="2147484217" r:id="rId7"/>
    <p:sldLayoutId id="2147484218" r:id="rId8"/>
    <p:sldLayoutId id="2147484219" r:id="rId9"/>
    <p:sldLayoutId id="2147484220" r:id="rId10"/>
    <p:sldLayoutId id="214748422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9720" y="2021410"/>
            <a:ext cx="11247120" cy="2399174"/>
          </a:xfrm>
        </p:spPr>
        <p:txBody>
          <a:bodyPr>
            <a:noAutofit/>
          </a:bodyPr>
          <a:lstStyle/>
          <a:p>
            <a:pPr algn="l"/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антикоррупционной </a:t>
            </a:r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устойчивости личности  </a:t>
            </a:r>
          </a:p>
        </p:txBody>
      </p:sp>
    </p:spTree>
    <p:extLst>
      <p:ext uri="{BB962C8B-B14F-4D97-AF65-F5344CB8AC3E}">
        <p14:creationId xmlns:p14="http://schemas.microsoft.com/office/powerpoint/2010/main" val="34880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 txBox="1">
            <a:spLocks/>
          </p:cNvSpPr>
          <p:nvPr/>
        </p:nvSpPr>
        <p:spPr>
          <a:xfrm>
            <a:off x="411481" y="2254622"/>
            <a:ext cx="10699954" cy="34269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Общая цель антикоррупционного воспитания заключается в формировании у обучающихся неприятия коррупции как образа мысли и образа действий, поведения, формировании гражданского, негативного отношения к коррупции.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16194" y="229901"/>
            <a:ext cx="114417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874520" y="377381"/>
            <a:ext cx="1008347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Базовые компоненты системы антикоррупционного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206850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435085" y="1779230"/>
            <a:ext cx="8222219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обучающихся политико-правовых знаний антикоррупционного профиля;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нравственно-этических ценностных основ антикоррупционного поведения;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у обучающихся опыта конструктивного взаимодействия, опыта нравственно-правового решения текущих и перспективных проблем.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3458" y="229901"/>
            <a:ext cx="1157453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Задачи антикоррупционного воспитания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88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361344" y="1469522"/>
            <a:ext cx="10228006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sz="7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Направления: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знаний о коррупции, ее исторических корнях и формах, особенностях проявления и негативных последствиях, с учетом возрастных особенностей обучающихся;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необходимых для правомерного поведения компетенций: умений распознавать коррупцию как социально-юридическое явление, навыков критического анализа и личностной оценки материалов, связанных с коррупционными явлениями и борьбы с коррупцией в социальной практике, в деятельности государственных и общественных организаций;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7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психо</a:t>
            </a:r>
            <a:r>
              <a:rPr lang="ru-RU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-эмоционального неприятия неправомерного, в том числе коррупционного поведения;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7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стимулирование мотивации к поведению, соответствующему нравственно-правовым нормам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ru-RU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83458" y="229901"/>
            <a:ext cx="1157453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Антикоррупционное воспитание как система деятельности ОО</a:t>
            </a:r>
          </a:p>
        </p:txBody>
      </p:sp>
    </p:spTree>
    <p:extLst>
      <p:ext uri="{BB962C8B-B14F-4D97-AF65-F5344CB8AC3E}">
        <p14:creationId xmlns:p14="http://schemas.microsoft.com/office/powerpoint/2010/main" val="27099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228609" y="1926722"/>
            <a:ext cx="8708914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8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 единства когнитивной, аксиологической, этической и поведенческой составляющих воспитательного процесса;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8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 целостности, опирающийся как на рациональные, так и на </a:t>
            </a:r>
            <a:r>
              <a:rPr lang="ru-RU" sz="80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психо</a:t>
            </a:r>
            <a:r>
              <a:rPr lang="ru-RU" sz="8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-эмоциональные факторы;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8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 целостности, непрерывности, последовательности воспитательных воздействий;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8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 дифференцированного подхода к разным возрастным группам обучающихся, находящихся на разных уровнях обучения (дошкольное образование, начальная школа, основная школа, старшая школа)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ru-RU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250722" y="229901"/>
            <a:ext cx="122087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Принципы антикоррупционного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876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4967" y="1791890"/>
            <a:ext cx="1086956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объединение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общей культуры личности детей, развитие их социальных, нравственных, эстетических, интеллектуальных и иных качеств, инициативности, самостоятельности и ответственности ребенка;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социально-коммуникативное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развитие направлено на усвоение норм и ценностей, принятых в обществе, включая моральные и нравственные ценности;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содержание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 отображает систему отношений ребенка к другим людям и себе самому.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-250722" y="318389"/>
            <a:ext cx="122087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программа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дошкольного образования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35" name="Овал 34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Соединительная линия уступом 40"/>
            <p:cNvCxnSpPr>
              <a:stCxn id="40" idx="6"/>
              <a:endCxn id="39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Соединительная линия уступом 41"/>
            <p:cNvCxnSpPr>
              <a:stCxn id="40" idx="6"/>
              <a:endCxn id="37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5" idx="6"/>
              <a:endCxn id="36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36" idx="6"/>
              <a:endCxn id="40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Соединительная линия уступом 44"/>
            <p:cNvCxnSpPr>
              <a:stCxn id="39" idx="6"/>
              <a:endCxn id="38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Соединительная линия уступом 45"/>
            <p:cNvCxnSpPr>
              <a:stCxn id="37" idx="6"/>
              <a:endCxn id="38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08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415158" y="318389"/>
            <a:ext cx="9542835" cy="1974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программа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начального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общего образования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4965" y="2320258"/>
            <a:ext cx="1154798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воспитание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развитие качеств личности, отвечающих требованиям информационного общества, инновационной экономики, задачам построения демократического гражданского общества;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становление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 гражданской идентичности и мировоззрения обучающихся;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духовно-нравственное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развитие и воспитание обучающихся, предусматривающее принятие ими моральных норм, нравственных установок, национальных ценностей;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становление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внутренней установки личности поступать согласно своей совести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20" name="Овал 19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6" name="Соединительная линия уступом 25"/>
            <p:cNvCxnSpPr>
              <a:stCxn id="25" idx="6"/>
              <a:endCxn id="24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Соединительная линия уступом 26"/>
            <p:cNvCxnSpPr>
              <a:stCxn id="25" idx="6"/>
              <a:endCxn id="22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20" idx="6"/>
              <a:endCxn id="21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21" idx="6"/>
              <a:endCxn id="25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Соединительная линия уступом 29"/>
            <p:cNvCxnSpPr>
              <a:stCxn id="24" idx="6"/>
              <a:endCxn id="23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Соединительная линия уступом 30"/>
            <p:cNvCxnSpPr>
              <a:stCxn id="22" idx="6"/>
              <a:endCxn id="23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800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250722" y="318389"/>
            <a:ext cx="122087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программа          основного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общего образования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4965" y="1673906"/>
            <a:ext cx="115479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усвоение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гуманистических, демократических и традиционных ценностей многонационального российского общества;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освоение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социальных норм, правил поведения, ролей и форм социальной жизни в группах и сообществах, включая взрослые и социальные сообщества;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развитие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морального сознания и компетентности в решении моральных проблем на основе личностного выбора, формирование нравственных чувств и нравственного поведения, осознанного и ответственного отношения к собственным поступкам;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 правосознания для соотнесения собственного поведения и поступков других людей с нравственными ценностями и нормами поведения, установленными законодательством Российской Федерации, убежденности в необходимости защищать правопорядок правовыми способами и средствами, умений реализовывать основные социальные роли в пределах своей дееспособности</a:t>
            </a: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21" name="Овал 20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Соединительная линия уступом 26"/>
            <p:cNvCxnSpPr>
              <a:stCxn id="26" idx="6"/>
              <a:endCxn id="25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Соединительная линия уступом 27"/>
            <p:cNvCxnSpPr>
              <a:stCxn id="26" idx="6"/>
              <a:endCxn id="23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21" idx="6"/>
              <a:endCxn id="22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2" idx="6"/>
              <a:endCxn id="26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Соединительная линия уступом 30"/>
            <p:cNvCxnSpPr>
              <a:stCxn id="25" idx="6"/>
              <a:endCxn id="24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Соединительная линия уступом 31"/>
            <p:cNvCxnSpPr>
              <a:stCxn id="23" idx="6"/>
              <a:endCxn id="24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590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4965" y="1673906"/>
            <a:ext cx="1154798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гражданской позиции как активного и ответственного члена российского общества, осознающего свои конституционные права и обязанности, уважающего закон и правопорядок, обладающего чувством собственного достоинства, осознанно принимающего традиционные национальные и общечеловеческие гуманистические и демократические ценности;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 саморазвития и самовоспитания в соответствии с общечеловеческими ценностями и идеалами гражданского общества;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мировоззренческой, ценностно-смысловой сферы обучающихся, российской гражданской идентичности, </a:t>
            </a:r>
            <a:r>
              <a:rPr lang="ru-RU" sz="16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поликультурности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толерантности, приверженности ценностям, закрепленным Конституцией Российской Федерации;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овладение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знаниями о понятии права, источниках и нормах права, законности, правоотношениях;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 правового мышления и способности различать соответствующие виды правоотношений, правонарушений, юридической ответственности, применяемых санкций, способов восстановления нарушенных прав</a:t>
            </a: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-250722" y="318389"/>
            <a:ext cx="122087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программа       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среднего общего образования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21" name="Овал 20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Соединительная линия уступом 26"/>
            <p:cNvCxnSpPr>
              <a:stCxn id="26" idx="6"/>
              <a:endCxn id="25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Соединительная линия уступом 27"/>
            <p:cNvCxnSpPr>
              <a:stCxn id="26" idx="6"/>
              <a:endCxn id="23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21" idx="6"/>
              <a:endCxn id="22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2" idx="6"/>
              <a:endCxn id="26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Соединительная линия уступом 30"/>
            <p:cNvCxnSpPr>
              <a:stCxn id="25" idx="6"/>
              <a:endCxn id="24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Соединительная линия уступом 31"/>
            <p:cNvCxnSpPr>
              <a:stCxn id="23" idx="6"/>
              <a:endCxn id="24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4647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4965" y="2057354"/>
            <a:ext cx="10397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получение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знаний о формировании личности, свободе и ответственности за сохранение жизни, культуры, окружающей среды, о социальных и этических проблемах, связанных с развитием и использованием достижений науки, техники и технологий;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способности проявлять нетерпимость к коррупционному поведению, уважительно относиться к праву и закону;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умения выявлять обстоятельства, способствующие преступности, в том числе коррупции.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80228" y="318388"/>
            <a:ext cx="8677765" cy="1738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программа среднего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профессионального образования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7" name="Овал 6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" name="Соединительная линия уступом 12"/>
            <p:cNvCxnSpPr>
              <a:stCxn id="12" idx="6"/>
              <a:endCxn id="11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Соединительная линия уступом 13"/>
            <p:cNvCxnSpPr>
              <a:stCxn id="12" idx="6"/>
              <a:endCxn id="9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6"/>
              <a:endCxn id="8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8" idx="6"/>
              <a:endCxn id="12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Соединительная линия уступом 17"/>
            <p:cNvCxnSpPr>
              <a:stCxn id="11" idx="6"/>
              <a:endCxn id="10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Соединительная линия уступом 21"/>
            <p:cNvCxnSpPr>
              <a:stCxn id="9" idx="6"/>
              <a:endCxn id="10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773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250722" y="318389"/>
            <a:ext cx="122087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Образовательные программы           высшего образования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4964" y="2293338"/>
            <a:ext cx="107515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способности использовать основы философских знаний для формирования мировоззренческой позиции;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способности использовать основы правовых знаний в различных сферах деятельности;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образовательной организации социокультурной среды и создание условий, необходимых для всестороннего развития личности;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воспитание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нетерпимости к коррупционному поведению, уважительным отношением к праву и закону.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805516" y="434302"/>
            <a:ext cx="2059860" cy="962546"/>
            <a:chOff x="1089631" y="883468"/>
            <a:chExt cx="2824671" cy="1319933"/>
          </a:xfrm>
        </p:grpSpPr>
        <p:sp>
          <p:nvSpPr>
            <p:cNvPr id="9" name="Овал 8"/>
            <p:cNvSpPr/>
            <p:nvPr/>
          </p:nvSpPr>
          <p:spPr>
            <a:xfrm>
              <a:off x="1089631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707009" y="1347789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941764" y="1848241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559143" y="1347789"/>
              <a:ext cx="355159" cy="35516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941764" y="883468"/>
              <a:ext cx="355160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2324387" y="1347789"/>
              <a:ext cx="355159" cy="355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Соединительная линия уступом 14"/>
            <p:cNvCxnSpPr>
              <a:stCxn id="14" idx="6"/>
              <a:endCxn id="13" idx="2"/>
            </p:cNvCxnSpPr>
            <p:nvPr/>
          </p:nvCxnSpPr>
          <p:spPr>
            <a:xfrm flipV="1">
              <a:off x="2679546" y="1061048"/>
              <a:ext cx="262217" cy="464321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Соединительная линия уступом 15"/>
            <p:cNvCxnSpPr>
              <a:stCxn id="14" idx="6"/>
              <a:endCxn id="11" idx="2"/>
            </p:cNvCxnSpPr>
            <p:nvPr/>
          </p:nvCxnSpPr>
          <p:spPr>
            <a:xfrm>
              <a:off x="2679546" y="1525369"/>
              <a:ext cx="262217" cy="500452"/>
            </a:xfrm>
            <a:prstGeom prst="bentConnector3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9" idx="6"/>
              <a:endCxn id="10" idx="2"/>
            </p:cNvCxnSpPr>
            <p:nvPr/>
          </p:nvCxnSpPr>
          <p:spPr>
            <a:xfrm>
              <a:off x="1444791" y="1525369"/>
              <a:ext cx="26221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10" idx="6"/>
              <a:endCxn id="14" idx="2"/>
            </p:cNvCxnSpPr>
            <p:nvPr/>
          </p:nvCxnSpPr>
          <p:spPr>
            <a:xfrm>
              <a:off x="2062168" y="1525369"/>
              <a:ext cx="262219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Соединительная линия уступом 21"/>
            <p:cNvCxnSpPr>
              <a:stCxn id="11" idx="6"/>
              <a:endCxn id="12" idx="2"/>
            </p:cNvCxnSpPr>
            <p:nvPr/>
          </p:nvCxnSpPr>
          <p:spPr>
            <a:xfrm flipV="1">
              <a:off x="3296923" y="1525369"/>
              <a:ext cx="262220" cy="500452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Соединительная линия уступом 24"/>
            <p:cNvCxnSpPr>
              <a:stCxn id="13" idx="6"/>
              <a:endCxn id="12" idx="2"/>
            </p:cNvCxnSpPr>
            <p:nvPr/>
          </p:nvCxnSpPr>
          <p:spPr>
            <a:xfrm>
              <a:off x="3296923" y="1061048"/>
              <a:ext cx="262220" cy="46432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987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5193" y="229901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Нормативно-правовая база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0082" y="1382418"/>
            <a:ext cx="96105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Федеральный закон от 25.12.2008 </a:t>
            </a:r>
            <a:r>
              <a:rPr lang="ro-RO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 273-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ФЗ                                                  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 </a:t>
            </a:r>
            <a:r>
              <a:rPr lang="ru-RU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противодействии коррупции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  <a:endParaRPr lang="ru-RU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Федеральный закон от 29.12.2012г. №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273-ФЗ                                           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</a:t>
            </a:r>
            <a:r>
              <a:rPr lang="ru-RU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образовании в Российской Федерации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  <a:endParaRPr lang="ru-RU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Указ Президента РФ от 16.08.2021 </a:t>
            </a:r>
            <a:r>
              <a:rPr lang="ro-RO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 </a:t>
            </a:r>
            <a:r>
              <a:rPr lang="ro-RO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478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      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 </a:t>
            </a:r>
            <a:r>
              <a:rPr lang="ru-RU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Национальном плане противодействия коррупции на 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2021-2024 </a:t>
            </a:r>
            <a:r>
              <a:rPr lang="ru-RU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годы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Методические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рекомендации  по воспитанию антикоррупционного мировоззрения у школьников и студентов, направленные письмом Министерства образования и науки Российской Федерации от 03.08.2015г. № 08-1189 </a:t>
            </a:r>
            <a:r>
              <a:rPr lang="ru-RU" sz="20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 направлении информации</a:t>
            </a:r>
            <a:r>
              <a:rPr lang="ru-RU" sz="20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  <a:endParaRPr lang="ru-RU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8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82561" y="977495"/>
            <a:ext cx="10820400" cy="5216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Содержание учебной работы, направленной на формирование антикоррупционного мировоззрения обучающихся в рамках основного общего и среднего общего образования осуществляется в рамках реализации программ учебных предметов: история, обществознание, экономика, право и др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Реализация спецкурсов, факультативных и элективных дисциплин обществоведческой и правовой направленности обеспечивает возможность расширения объемов учебной работы обучающихся, связанной с формированием антикоррупционного воспитания, формированием развитого правосознания, осуществлением </a:t>
            </a:r>
            <a:r>
              <a:rPr lang="ru-RU" sz="20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профориентационной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деятельности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3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72843" y="2501905"/>
            <a:ext cx="9520085" cy="335320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Основные </a:t>
            </a:r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задачи, направления и ценностные основы формирования антикоррупционного мировоззрения обучающихся в рамках образовательных программ основного общего и среднего (полного) общего образования формулируются в рамках программы воспитания и социализации обучающихся.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799" y="377381"/>
            <a:ext cx="11272195" cy="1569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антикоррупционного мировоззрения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рамках реализации программы воспитания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социализации обучающихся</a:t>
            </a:r>
            <a:b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41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574" y="184356"/>
            <a:ext cx="10584427" cy="1532026"/>
          </a:xfrm>
        </p:spPr>
        <p:txBody>
          <a:bodyPr>
            <a:normAutofit/>
          </a:bodyPr>
          <a:lstStyle/>
          <a:p>
            <a:pPr algn="r"/>
            <a:r>
              <a:rPr lang="ru-RU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уровне основного общего образования цель </a:t>
            </a:r>
            <a:r>
              <a:rPr lang="ru-RU" sz="24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формирования антикоррупционного </a:t>
            </a:r>
            <a:r>
              <a:rPr lang="ru-RU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мировоззрения предполагает </a:t>
            </a:r>
            <a:r>
              <a:rPr lang="ru-RU" sz="24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решение следующих </a:t>
            </a:r>
            <a:r>
              <a:rPr lang="ru-RU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основных задач</a:t>
            </a:r>
            <a:r>
              <a:rPr lang="ru-RU" sz="2400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ru-RU" sz="2800" i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326481DF-427B-474E-B3A6-F332245C9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248942"/>
              </p:ext>
            </p:extLst>
          </p:nvPr>
        </p:nvGraphicFramePr>
        <p:xfrm>
          <a:off x="685800" y="2564588"/>
          <a:ext cx="10820400" cy="3821467"/>
        </p:xfrm>
        <a:graphic>
          <a:graphicData uri="http://schemas.openxmlformats.org/drawingml/2006/table">
            <a:tbl>
              <a:tblPr>
                <a:solidFill>
                  <a:srgbClr val="000000">
                    <a:alpha val="20000"/>
                  </a:srgbClr>
                </a:solidFill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xmlns="" val="2158010247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3397103700"/>
                    </a:ext>
                  </a:extLst>
                </a:gridCol>
              </a:tblGrid>
              <a:tr h="63691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Задача программы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Значение для формирования антикоррупционного мировоззрения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722865"/>
                  </a:ext>
                </a:extLst>
              </a:tr>
              <a:tr h="1273823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Усвоение общечеловеческих и национальных ценностей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формирование аксиологической базы правовой культуры и правосознания;</a:t>
                      </a:r>
                    </a:p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изучение цивилизационных основ правомерного поведения.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7093534"/>
                  </a:ext>
                </a:extLst>
              </a:tr>
              <a:tr h="1910733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Развитие целеустремленности и настойчивости в достижении результата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формирование способности постановки и достижения социальных целей;</a:t>
                      </a:r>
                    </a:p>
                    <a:p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формирование способности выявлять и использовать наиболее эффективные правомерные способы решения задач во всех сферах жизни.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850599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15872" y="1990413"/>
            <a:ext cx="8441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Задачи в области формирования личностной культуры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07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xmlns="" id="{326481DF-427B-474E-B3A6-F332245C99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051234"/>
              </p:ext>
            </p:extLst>
          </p:nvPr>
        </p:nvGraphicFramePr>
        <p:xfrm>
          <a:off x="641555" y="1637070"/>
          <a:ext cx="10820400" cy="4660491"/>
        </p:xfrm>
        <a:graphic>
          <a:graphicData uri="http://schemas.openxmlformats.org/drawingml/2006/table">
            <a:tbl>
              <a:tblPr>
                <a:solidFill>
                  <a:srgbClr val="000000">
                    <a:alpha val="20000"/>
                  </a:srgbClr>
                </a:solidFill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xmlns="" val="2158010247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3397103700"/>
                    </a:ext>
                  </a:extLst>
                </a:gridCol>
              </a:tblGrid>
              <a:tr h="59646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Задача программы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Значение для формирования антикоррупционного мировоззрения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722865"/>
                  </a:ext>
                </a:extLst>
              </a:tr>
              <a:tr h="19175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Формирование гражданского самосознания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создание основы для идентификации личности как участника социальных объединений: семьи, трудового коллектива, местного сообщества, государства;</a:t>
                      </a:r>
                    </a:p>
                    <a:p>
                      <a:r>
                        <a:rPr lang="ru-RU" sz="160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появление убежденности в необходимости активного участия в делах общества и государства.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7093534"/>
                  </a:ext>
                </a:extLst>
              </a:tr>
              <a:tr h="214652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Усвоение ценностей правового демократического государства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позитивная оценка принципов законности, равенства прав и свобод человека и гражданина, верховенства права;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уважение прав и свобод других лиц, негативная оценка правонарушений, посягающих на интересы общества.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8505991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27384" y="1017021"/>
            <a:ext cx="8441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Задачи в области формирования социальной культуры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16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5537" y="1587947"/>
            <a:ext cx="735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области формирования личностной культуры</a:t>
            </a:r>
            <a:r>
              <a:rPr lang="ru-RU" sz="2000" b="1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ru-RU" sz="20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EF9F0CA1-5199-3446-8CEC-DD4E4E6F0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378" y="-70108"/>
            <a:ext cx="8784236" cy="1353225"/>
          </a:xfrm>
        </p:spPr>
        <p:txBody>
          <a:bodyPr>
            <a:normAutofit/>
          </a:bodyPr>
          <a:lstStyle/>
          <a:p>
            <a:pPr algn="r"/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уровне среднего общего образования цель формирования антикоррупционного мировоззрения предполагает решение следующих основных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xmlns="" id="{A52F60E4-7196-DE42-AABF-F3EC33CD33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366094"/>
              </p:ext>
            </p:extLst>
          </p:nvPr>
        </p:nvGraphicFramePr>
        <p:xfrm>
          <a:off x="619431" y="2157823"/>
          <a:ext cx="11076040" cy="4346215"/>
        </p:xfrm>
        <a:graphic>
          <a:graphicData uri="http://schemas.openxmlformats.org/drawingml/2006/table">
            <a:tbl>
              <a:tblPr/>
              <a:tblGrid>
                <a:gridCol w="5538020">
                  <a:extLst>
                    <a:ext uri="{9D8B030D-6E8A-4147-A177-3AD203B41FA5}">
                      <a16:colId xmlns:a16="http://schemas.microsoft.com/office/drawing/2014/main" xmlns="" val="2659065386"/>
                    </a:ext>
                  </a:extLst>
                </a:gridCol>
                <a:gridCol w="5538020">
                  <a:extLst>
                    <a:ext uri="{9D8B030D-6E8A-4147-A177-3AD203B41FA5}">
                      <a16:colId xmlns:a16="http://schemas.microsoft.com/office/drawing/2014/main" xmlns="" val="65531119"/>
                    </a:ext>
                  </a:extLst>
                </a:gridCol>
              </a:tblGrid>
              <a:tr h="52483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Задача программы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Значение для формирования антикоррупционного мировоззрения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7911613"/>
                  </a:ext>
                </a:extLst>
              </a:tr>
              <a:tr h="1528553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Формирование основ нравственного самосознания личности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закрепление внутренних этических критериев выбора модели правомерного поведения;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развитие механизмов нравственного самоконтроля;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закрепление привычки активного реагирования в отношении опасных для общества коррупционных проявлений.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0842748"/>
                  </a:ext>
                </a:extLst>
              </a:tr>
              <a:tr h="1019035"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Формирование представлений о соотношении личного и общественного блага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использование традиционных представлений о категориях морали и нравственности для закрепления убежденности в необходимости следования интересам общества при удовлетворении личных потребностей.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6347273"/>
                  </a:ext>
                </a:extLst>
              </a:tr>
              <a:tr h="1273794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Развитие способности к самостоятельным поступкам и действиям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формирование представлений о неизбежности наступления ответственности за нарушение моральных и правовых норм;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признание персональной ответственности за совершение противоправного деяния.</a:t>
                      </a:r>
                    </a:p>
                  </a:txBody>
                  <a:tcPr marL="41099" marR="4109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4536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0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ED92AC-BD0C-3146-8809-B33E751D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47252" y="554857"/>
            <a:ext cx="10972800" cy="114300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области формирования социальной культуры</a:t>
            </a:r>
            <a:r>
              <a:rPr lang="ru-RU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ru-RU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1CC6C4A-BD6D-3444-99B6-B3BF8D0A3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623525"/>
              </p:ext>
            </p:extLst>
          </p:nvPr>
        </p:nvGraphicFramePr>
        <p:xfrm>
          <a:off x="1107555" y="1592826"/>
          <a:ext cx="9821000" cy="4883033"/>
        </p:xfrm>
        <a:graphic>
          <a:graphicData uri="http://schemas.openxmlformats.org/drawingml/2006/table">
            <a:tbl>
              <a:tblPr/>
              <a:tblGrid>
                <a:gridCol w="4910500">
                  <a:extLst>
                    <a:ext uri="{9D8B030D-6E8A-4147-A177-3AD203B41FA5}">
                      <a16:colId xmlns:a16="http://schemas.microsoft.com/office/drawing/2014/main" xmlns="" val="925326890"/>
                    </a:ext>
                  </a:extLst>
                </a:gridCol>
                <a:gridCol w="4910500">
                  <a:extLst>
                    <a:ext uri="{9D8B030D-6E8A-4147-A177-3AD203B41FA5}">
                      <a16:colId xmlns:a16="http://schemas.microsoft.com/office/drawing/2014/main" xmlns="" val="2033914335"/>
                    </a:ext>
                  </a:extLst>
                </a:gridCol>
              </a:tblGrid>
              <a:tr h="4883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Задача программы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Значение для формирования антикоррупционного мировоззрения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0378004"/>
                  </a:ext>
                </a:extLst>
              </a:tr>
              <a:tr h="2197365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Развитие патриотизма и гражданской солидарности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осознание личного вклада в развитие общества и государства;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идентификация личности в качестве гражданина - субъекта прав и обязанностей;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признание значимых общественных ценностей (жизнь, свободное развитие человека, защищенность интересов граждан, общественная безопасность и правопорядок) в качестве личных жизненных ориентиров.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1409891"/>
                  </a:ext>
                </a:extLst>
              </a:tr>
              <a:tr h="2197365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Усвоение гуманистических и демократических ценностей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развитие нетерпимого отношения к противоправному поведению, несущему вред общественным отношениям;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понимание значимости защиты общественных интересов, недопустимости разрушения институтов государства и гражданского общества;</a:t>
                      </a:r>
                    </a:p>
                    <a:p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идентификация в качестве части многонационального народа Российской Федерации.</a:t>
                      </a:r>
                    </a:p>
                  </a:txBody>
                  <a:tcPr marL="36772" marR="3677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518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53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25359" y="1793981"/>
            <a:ext cx="11437377" cy="3353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Воспитание и социализация обучающихся на ступени основного общего и среднего (полного) образования осуществляется в рамках целого ряда направлений, обеспечивающих в своем единстве духовно-нравственное развитие личности активного и ответственного гражданина. Формирование нетерпимого отношения к коррупции, развитие антикоррупционного мировоззрения является самостоятельным комплексным направлением воспитательной работы, в отношении которого в программе воспитания и социализации обучающихся определяются: воспитательные задачи, ключевые мероприятия, планируемые результаты, формы совместной деятельности семьи и школы</a:t>
            </a: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89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17ACF4-83FB-4740-85B5-7AB51CBF7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Воспитательные задачи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0610" y="938580"/>
            <a:ext cx="11201404" cy="3353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формирование навыков совместного поддержания порядка в коллективе;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формирование навыков эффективного правомерного решения типовых ситуаций бытового характера;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усвоение знаний о вреде коррупционных проявлений для личности, общества и государства;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развитие общественной активности, направленной на предотвращение и пресечение коррупционного поведения;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усвоение основных знаний о правах и обязанностях человека и гражданина;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формирование развитого бытового правосознания, создание условий для повышения уровня правовой культуры;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развитие стремления к поиску правомерных форм взаимодействия с гражданами, структурами гражданского общества и органами государственной власти в рамках типовых ситуаций;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формирование духовно-нравственных ориентиров, исключающих возможность коррупционного поведения;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усвоение базовых знаний о мерах юридической ответственности, предусмотренных за совершение коррупционных правонарушений, и о неотвратимости наказания;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развитие чувства нравственной ответственности за совершение коррупционных действий, наносящих ущерб общественным отношениям;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усвоение знаний о безусловной общественной опасности коррупционных представлений, развенчание ложных стереотипов о "пользе" коррупции;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формирование позитивного образа сотрудника правоохранительных органов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ru-RU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04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FE3177-D209-1544-BEDD-AEA21EA9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Ключевые мероприятия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0609" y="1351533"/>
            <a:ext cx="10478733" cy="52999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выполнение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творческих заданий по дисциплинам;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тематического классного часа;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посещение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экскурсией органов государственной власти и местного самоуправления;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сюжетно-ролевые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творческие мероприятия;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оформление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наглядных пособий, презентаций, плакатов, стендов и т.п.;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бесед с представителями правоохранительных органов, юридического сообщества, депутатами </a:t>
            </a: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представительных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органов государственной власти и местного самоуправления;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тематических конкурсов;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тематических бесед с обучающимися ("что такое коррупция?", "какой вред наносит коррупция?" и т.п.;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обсуждение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публикаций в средствах массовой информации, связанных с противодействием коррупции;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организация </a:t>
            </a:r>
            <a:r>
              <a:rPr lang="ru-RU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мероприятий, приуроченных к памятным датам России (День российского парламентаризма, День Конституции), праздничным дням (День России) и иным соответствующим датам (День сотрудника органов внутренних дел Российской Федерации, День юриста и пр</a:t>
            </a:r>
            <a:r>
              <a:rPr lang="ru-RU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.).</a:t>
            </a:r>
            <a:endParaRPr lang="ru-RU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8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F09174-D7AA-184E-9523-8AEE1AD2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11582400" cy="1143000"/>
          </a:xfrm>
        </p:spPr>
        <p:txBody>
          <a:bodyPr/>
          <a:lstStyle/>
          <a:p>
            <a:pPr algn="r"/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Планируемый </a:t>
            </a: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образовательный </a:t>
            </a:r>
            <a:r>
              <a:rPr lang="ru-RU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результат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02333" y="1941470"/>
            <a:ext cx="10478733" cy="4415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нетерпимое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отношение к проявлениям коррупционного поведения и их последствиям;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умение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вести дискуссию об общественной опасности коррупционного поведения;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знания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основных принципов антикоррупционной политики государства, формирование позитивного отношения к антикоррупционным мероприятиям;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типовых ситуаций взаимодействия с органами государственной власти, содержащих в себе </a:t>
            </a: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предпосылки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коррупционных проявлений;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умение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применять алгоритмы правомерного разрешения конфликтов интересов, возникающих в рамках </a:t>
            </a: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взаимодействия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представителями органов государственной власти;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заинтересованность </a:t>
            </a:r>
            <a:r>
              <a:rPr lang="ru-R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участии в мероприятиях, направленных на борьбу с коррупцией.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7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99018"/>
            <a:ext cx="10820400" cy="4719669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соответствии с Федеральным законом </a:t>
            </a: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образовании в Российской </a:t>
            </a: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Федерации»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элементом системы образования выступают образовательные программы различного вида, уровня и (или) направленности. Образовательные программы определяют содержание образования, которое должно содействовать взаимопониманию и сотрудничеству между людьми, народами независимо от расовой, национальной, этнической, религиозной и социальной принадлежности, учитывать разнообразие мировоззренческих подходов, способствовать реализации права обучающихся на свободный выбор мнений и убеждений, обеспечивать развитие способностей каждого человека, формирование и развитие его личности в соответствии с принятыми в семье и обществе духовно-нравственными и социокультурными ценностями.</a:t>
            </a:r>
          </a:p>
          <a:p>
            <a:pPr marL="0" indent="0" algn="just" fontAlgn="base">
              <a:lnSpc>
                <a:spcPct val="150000"/>
              </a:lnSpc>
              <a:buNone/>
            </a:pP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85193" y="229901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Общие положения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9B84B6-CC9E-084D-B8E9-BEED10315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349" y="481115"/>
            <a:ext cx="10972800" cy="1143000"/>
          </a:xfrm>
        </p:spPr>
        <p:txBody>
          <a:bodyPr>
            <a:noAutofit/>
          </a:bodyPr>
          <a:lstStyle/>
          <a:p>
            <a:pPr algn="r"/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Совместная деятельность </a:t>
            </a:r>
            <a:b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семьи и школы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4849" y="2221690"/>
            <a:ext cx="10596725" cy="36629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тематические родительские собрания;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оформление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информационных стендов;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индивидуальные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консультации и беседы;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опросов, иных форм социологических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377315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F830D8-5190-CA43-A740-1C26B058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</a:t>
            </a:r>
            <a:r>
              <a:rPr lang="ru-RU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иды </a:t>
            </a:r>
            <a:r>
              <a:rPr lang="ru-RU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деятельности и формы занятий с обучающимися (воспитательная работа</a:t>
            </a:r>
            <a:r>
              <a:rPr lang="ru-RU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ru-RU" sz="5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623FA0F-592C-1B43-8B99-EF1FEF24F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4" y="2131148"/>
            <a:ext cx="10422194" cy="397468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изучение </a:t>
            </a:r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Конституции Российской Федерации (основы конституционного строя, основы правового статуса личности);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ознакомление </a:t>
            </a:r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примерами противодействия коррупционному поведению (в процессе бесед, экскурсий, просмотра кинофильмов и видеоматериалов, путешествий по историческим и памятным местам, сюжетно-ролевых игр социального и исторического содержания, изучения учебных дисциплин);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участие </a:t>
            </a:r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 встречах с выпускниками школы;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организация </a:t>
            </a:r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проведение ролевых творческих мероприятий (игр), направленных на развитие навыков правомерного поведения в типовых ситуациях);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проведение </a:t>
            </a:r>
            <a:r>
              <a:rPr lang="ru-RU" sz="2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учебно-воспитательных мероприятий с участием представителей общественных организаций, органов государственной власти и местного самоуправления.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5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EDFF28-793B-AA47-BEBB-7227E66B4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381" y="2870354"/>
            <a:ext cx="10972800" cy="1143000"/>
          </a:xfrm>
        </p:spPr>
        <p:txBody>
          <a:bodyPr/>
          <a:lstStyle/>
          <a:p>
            <a:pPr algn="l"/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81471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85193" y="229901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Общие положения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85800" y="1499018"/>
            <a:ext cx="10820400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ru-RU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Воспитание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государства.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Формирование антикоррупционного мировоззрения у обучающихся в рамках реализации образовательных программ является комплексной задачей, основанной на требованиях федерального закона и образовательных стандартов различного уровня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76822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685800" y="1499018"/>
            <a:ext cx="10820400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ru-RU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Образование</a:t>
            </a: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 (</a:t>
            </a:r>
            <a:r>
              <a:rPr lang="ru-RU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ст. 2 ФЗ «Об образовании в Российской Федерации»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85193" y="229901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Общие положения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15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985193" y="229901"/>
            <a:ext cx="10972800" cy="1143000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Понятие коррупции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85800" y="1499018"/>
            <a:ext cx="10820400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ru-RU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Коррупция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лицами. (</a:t>
            </a:r>
            <a:r>
              <a:rPr lang="ru-RU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ст. 1 ФЗ «О противодействии коррупции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6488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 txBox="1">
            <a:spLocks/>
          </p:cNvSpPr>
          <p:nvPr/>
        </p:nvSpPr>
        <p:spPr>
          <a:xfrm>
            <a:off x="685800" y="1675994"/>
            <a:ext cx="10820400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Правовую основу противодействия коррупции составляют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Конституция Российской Федерации, федеральные конституционные законы, общепризнанные принципы и нормы международного права и международные договоры Российской Федерации, </a:t>
            </a: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законы, нормативные правовые акты Президента Российской Федерации, а также нормативные правовые акты Правительства Российской Федерации, нормативные правовые акты иных федеральных органов государственной власти, нормативные правовые акты органов государственной власти субъектов Российской Федерации и муниципальные правовые акты.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985193" y="229901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Противодействие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2165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16194" y="229901"/>
            <a:ext cx="114417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Принципы противодействия </a:t>
            </a:r>
            <a:r>
              <a:rPr lang="ru-RU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коррупции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85800" y="1499018"/>
            <a:ext cx="11039168" cy="47196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признание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обеспечение и защита основных прав и свобод человека и гражданина;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законность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публичность 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открытость деятельности государственных органов и органов местного самоуправления;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неотвратимость 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ответственности за совершение коррупционных правонарушений;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комплексное 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использование политических, организационных, информационно-пропагандистских, социально-экономических, правовых, специальных и иных мер;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приоритетное 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применение мер по предупреждению коррупции;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сотрудничество </a:t>
            </a:r>
            <a:r>
              <a:rPr lang="ru-RU" sz="1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государства с институтами гражданского общества, международными организациями и физическими лицами.</a:t>
            </a:r>
          </a:p>
        </p:txBody>
      </p:sp>
    </p:spTree>
    <p:extLst>
      <p:ext uri="{BB962C8B-B14F-4D97-AF65-F5344CB8AC3E}">
        <p14:creationId xmlns:p14="http://schemas.microsoft.com/office/powerpoint/2010/main" val="29830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685800" y="1631750"/>
            <a:ext cx="10820400" cy="471966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Содержание 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учебной и воспитательной работы, осуществляемой в рамках системы российского образования, определяется при установлении </a:t>
            </a:r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обязательных требований к образованию определенного уровня в федеральном государственном образовательном стандарте. 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Развитие правовой культуры и правосознания обучающегося, привитие ценностей законности и правопорядка, уважения прав и свобод граждан, формирование навыков выявления и предотвращения коррупционного поведения осуществляется в рамках реализации основных образовательных программ.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74520" y="377381"/>
            <a:ext cx="1008347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Антикоррупционное воспитание     в системе российского образования</a:t>
            </a:r>
            <a:endParaRPr lang="ru-RU" sz="4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3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</TotalTime>
  <Words>1845</Words>
  <Application>Microsoft Office PowerPoint</Application>
  <PresentationFormat>Широкоэкранный</PresentationFormat>
  <Paragraphs>166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Calibri</vt:lpstr>
      <vt:lpstr>Verdana</vt:lpstr>
      <vt:lpstr>Wingdings</vt:lpstr>
      <vt:lpstr>Тема Office</vt:lpstr>
      <vt:lpstr>Формирование  антикоррупционной  устойчивости личности  </vt:lpstr>
      <vt:lpstr>Нормативно-правовая база</vt:lpstr>
      <vt:lpstr>Общие положения</vt:lpstr>
      <vt:lpstr>Общие положения</vt:lpstr>
      <vt:lpstr>Общие положения</vt:lpstr>
      <vt:lpstr>Понятие коррупции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уровне основного общего образования цель формирования антикоррупционного мировоззрения предполагает решение следующих основных задач:</vt:lpstr>
      <vt:lpstr>Презентация PowerPoint</vt:lpstr>
      <vt:lpstr> На уровне среднего общего образования цель формирования антикоррупционного мировоззрения предполагает решение следующих основных задач</vt:lpstr>
      <vt:lpstr>В области формирования социальной культуры:</vt:lpstr>
      <vt:lpstr>Презентация PowerPoint</vt:lpstr>
      <vt:lpstr>Воспитательные задачи</vt:lpstr>
      <vt:lpstr>Ключевые мероприятия</vt:lpstr>
      <vt:lpstr>Планируемый   образовательный результат</vt:lpstr>
      <vt:lpstr>Совместная деятельность  семьи и школы</vt:lpstr>
      <vt:lpstr>Виды деятельности и формы занятий с обучающимися (воспитательная работа):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политика в языковой сфере</dc:title>
  <dc:creator>admin1</dc:creator>
  <cp:lastModifiedBy>Юрист</cp:lastModifiedBy>
  <cp:revision>102</cp:revision>
  <dcterms:created xsi:type="dcterms:W3CDTF">2019-02-19T07:28:55Z</dcterms:created>
  <dcterms:modified xsi:type="dcterms:W3CDTF">2022-03-16T08:00:29Z</dcterms:modified>
</cp:coreProperties>
</file>