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346" r:id="rId2"/>
    <p:sldId id="316" r:id="rId3"/>
    <p:sldId id="363" r:id="rId4"/>
    <p:sldId id="364" r:id="rId5"/>
    <p:sldId id="368" r:id="rId6"/>
    <p:sldId id="376" r:id="rId7"/>
    <p:sldId id="378" r:id="rId8"/>
    <p:sldId id="356" r:id="rId9"/>
    <p:sldId id="377" r:id="rId10"/>
    <p:sldId id="369" r:id="rId11"/>
    <p:sldId id="370" r:id="rId12"/>
    <p:sldId id="371" r:id="rId13"/>
    <p:sldId id="372" r:id="rId14"/>
    <p:sldId id="373" r:id="rId15"/>
    <p:sldId id="374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66"/>
    <a:srgbClr val="CC99FF"/>
    <a:srgbClr val="33CC33"/>
    <a:srgbClr val="996633"/>
    <a:srgbClr val="99FF99"/>
    <a:srgbClr val="99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8" autoAdjust="0"/>
    <p:restoredTop sz="94627" autoAdjust="0"/>
  </p:normalViewPr>
  <p:slideViewPr>
    <p:cSldViewPr>
      <p:cViewPr varScale="1">
        <p:scale>
          <a:sx n="115" d="100"/>
          <a:sy n="115" d="100"/>
        </p:scale>
        <p:origin x="13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20C9-E112-4762-A9DC-29CD2E7FAF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C6215-4029-4A3E-A76F-7F9B80134E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4971-DE98-49F4-A1DB-F0BF7B90D6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E8421-02CB-44E0-9671-95DA7284F0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1511A-4A6F-4974-846F-935A61C672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53078-B242-4C28-B4AC-DFBCA68A67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E555A-A78A-4503-BF7F-9053E99E16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98059-F533-4C19-B7A8-0C3AFE53E2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B7856-2D67-4AD2-B1BA-36FC7470E4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7C786-1955-4C83-9CDC-2F8DD210BE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B108F-E120-492C-9FE3-4A5FC8AE96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1059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 sz="2000" dirty="0">
                <a:latin typeface="Tahoma" pitchFamily="34" charset="0"/>
              </a:endParaRPr>
            </a:p>
          </p:txBody>
        </p:sp>
        <p:sp>
          <p:nvSpPr>
            <p:cNvPr id="11059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 sz="2000" dirty="0">
                <a:latin typeface="Tahoma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1059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000" dirty="0">
                  <a:latin typeface="Tahoma" pitchFamily="34" charset="0"/>
                </a:endParaRPr>
              </a:p>
            </p:txBody>
          </p:sp>
          <p:sp>
            <p:nvSpPr>
              <p:cNvPr id="11059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000" dirty="0">
                  <a:latin typeface="Tahoma" pitchFamily="34" charset="0"/>
                </a:endParaRPr>
              </a:p>
            </p:txBody>
          </p:sp>
          <p:sp>
            <p:nvSpPr>
              <p:cNvPr id="11060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000" dirty="0">
                  <a:latin typeface="Tahoma" pitchFamily="34" charset="0"/>
                </a:endParaRPr>
              </a:p>
            </p:txBody>
          </p:sp>
          <p:sp>
            <p:nvSpPr>
              <p:cNvPr id="11060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000" dirty="0">
                  <a:latin typeface="Tahoma" pitchFamily="34" charset="0"/>
                </a:endParaRPr>
              </a:p>
            </p:txBody>
          </p:sp>
          <p:sp>
            <p:nvSpPr>
              <p:cNvPr id="11060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000" dirty="0">
                  <a:latin typeface="Tahoma" pitchFamily="34" charset="0"/>
                </a:endParaRPr>
              </a:p>
            </p:txBody>
          </p:sp>
          <p:sp>
            <p:nvSpPr>
              <p:cNvPr id="1106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000" dirty="0">
                  <a:latin typeface="Tahoma" pitchFamily="34" charset="0"/>
                </a:endParaRPr>
              </a:p>
            </p:txBody>
          </p:sp>
          <p:sp>
            <p:nvSpPr>
              <p:cNvPr id="11060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000" dirty="0">
                  <a:latin typeface="Tahoma" pitchFamily="34" charset="0"/>
                </a:endParaRPr>
              </a:p>
            </p:txBody>
          </p:sp>
          <p:sp>
            <p:nvSpPr>
              <p:cNvPr id="11060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000" dirty="0">
                  <a:latin typeface="Tahoma" pitchFamily="34" charset="0"/>
                </a:endParaRPr>
              </a:p>
            </p:txBody>
          </p:sp>
          <p:sp>
            <p:nvSpPr>
              <p:cNvPr id="1106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000" dirty="0">
                  <a:latin typeface="Tahoma" pitchFamily="34" charset="0"/>
                </a:endParaRPr>
              </a:p>
            </p:txBody>
          </p:sp>
        </p:grpSp>
      </p:grpSp>
      <p:sp>
        <p:nvSpPr>
          <p:cNvPr id="1106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06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6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6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6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01BEAB9-B41D-4DC2-9851-19236BEEC3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0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0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7" grpId="0"/>
      <p:bldP spid="11060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6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60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6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6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6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60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6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6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6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60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6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6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6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60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6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6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6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60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6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6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90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692150"/>
            <a:ext cx="8424862" cy="1368425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ru-RU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1" name="Picture 8" descr="C:\Documents and Settings\Оля\Мои документы\Кафедра\Оформление кабинета и презентации\картинки для стендов\081112143947bgpicur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4357688"/>
            <a:ext cx="30892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357688"/>
            <a:ext cx="1885950" cy="223202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3" name="Picture 9" descr="C:\Documents and Settings\Оля\Мои документы\Кафедра\Оформление кабинета и презентации\картинки для стендов\87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5725" y="4357688"/>
            <a:ext cx="30210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991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14313" y="214313"/>
            <a:ext cx="8715375" cy="609441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Организационные основы противодействия терроризму и экстремизму в Российской Федерации</a:t>
            </a:r>
            <a:endParaRPr lang="ru-RU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ЛЕКЦИЯ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7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7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0" grpId="0"/>
      <p:bldP spid="29799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76375" y="549275"/>
            <a:ext cx="7199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ru-RU" b="1">
                <a:latin typeface="Arial Black" pitchFamily="34" charset="0"/>
              </a:rPr>
              <a:t>			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0"/>
            <a:ext cx="8643938" cy="6858000"/>
          </a:xfrm>
        </p:spPr>
        <p:txBody>
          <a:bodyPr/>
          <a:lstStyle/>
          <a:p>
            <a:pPr lvl="1" algn="just" eaLnBrk="1" hangingPunct="1">
              <a:lnSpc>
                <a:spcPct val="80000"/>
              </a:lnSpc>
              <a:buFontTx/>
              <a:buNone/>
            </a:pPr>
            <a:r>
              <a:rPr lang="ru-RU" sz="1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1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endParaRPr lang="ru-RU" sz="1800" dirty="0" smtClean="0">
              <a:solidFill>
                <a:srgbClr val="FF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ru-RU" sz="1800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800" i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Структурные подразделения органов внутренних дел также выполняют предупредительную деятельность в отношении вышеуказанных преступлений в пределах своей компетенции.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1800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800" dirty="0" smtClean="0">
              <a:solidFill>
                <a:srgbClr val="FF99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СЛУЖБА ОХРАНЫ ОБЩЕСТВЕННОГО ПОРЯДКА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осуществляет:</a:t>
            </a:r>
          </a:p>
          <a:p>
            <a:pPr algn="just" eaLnBrk="1" hangingPunct="1"/>
            <a:r>
              <a:rPr lang="ru-RU" sz="1800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периодических проверок правомерности проживания граждан, использования квартир и подвальных помещений,</a:t>
            </a:r>
            <a:br>
              <a:rPr lang="ru-RU" sz="1800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сдаваемых в аренду (под наем) предприятиям, учреждениям, организациям и частным лицам, а также гостиниц, ресторанов с целью</a:t>
            </a:r>
            <a:br>
              <a:rPr lang="ru-RU" sz="1800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установления и принятия мер к лицам (организациям), незаконно</a:t>
            </a:r>
            <a:br>
              <a:rPr lang="ru-RU" sz="1800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хранящим оружие, боеприпасы и другие средства поражения;</a:t>
            </a:r>
          </a:p>
          <a:p>
            <a:pPr algn="just" eaLnBrk="1" hangingPunct="1"/>
            <a:r>
              <a:rPr lang="ru-RU" sz="1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 над доступом в пустые помещения, чердаки и подвалы;</a:t>
            </a:r>
          </a:p>
          <a:p>
            <a:pPr algn="just" eaLnBrk="1" hangingPunct="1"/>
            <a:r>
              <a:rPr lang="ru-RU" sz="18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прекращение деятельности частных охранных предприятий и</a:t>
            </a:r>
            <a:br>
              <a:rPr lang="ru-RU" sz="18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 безопасности, находящихся под контролем террористических</a:t>
            </a:r>
            <a:br>
              <a:rPr lang="ru-RU" sz="18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организаций (сообществ);</a:t>
            </a:r>
          </a:p>
          <a:p>
            <a:pPr algn="just" eaLnBrk="1" hangingPunct="1"/>
            <a:r>
              <a:rPr lang="ru-RU" sz="1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разъяснительной работы среди населения, в общественных организациях, трудовых коллективах в целях предупреждения преступлений террористического характера;</a:t>
            </a:r>
          </a:p>
          <a:p>
            <a:pPr algn="just" eaLnBrk="1" hangingPunct="1"/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корректировку системы единой дислокации с целью максимального сближения постов и маршрутов патрулей к местам воз­можного совершения преступлений террористического характера.</a:t>
            </a:r>
          </a:p>
          <a:p>
            <a:pPr algn="just" eaLnBrk="1" hangingPunct="1">
              <a:buFont typeface="Wingdings" pitchFamily="2" charset="2"/>
              <a:buNone/>
            </a:pPr>
            <a:endParaRPr lang="ru-RU" sz="1800" dirty="0" smtClean="0">
              <a:solidFill>
                <a:srgbClr val="FF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476375" y="549275"/>
            <a:ext cx="7199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ru-RU" b="1">
                <a:latin typeface="Arial Black" pitchFamily="34" charset="0"/>
              </a:rPr>
              <a:t>			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0"/>
            <a:ext cx="8643938" cy="6858000"/>
          </a:xfrm>
        </p:spPr>
        <p:txBody>
          <a:bodyPr/>
          <a:lstStyle/>
          <a:p>
            <a:pPr lvl="1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ПАСПОРТНО-ВИЗОВАЯ СЛУЖБА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участвует в: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установлении места нахождения граждан Российской Федерации, иностранных граждан и лиц без гражданства, в отношении которых имеется информация о намерении совершить преступление террористического характера;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выявлении лиц, нарушающих правила регистрационного учета, а также  пребывания, иностранных граждан и лиц без гражданства на территории Российской Федерации;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информировании заинтересованных служб о лицах, прибывших из зон внутренних вооруженных конфликтов, для дальнейшей проверки их возможной причастности к совершению преступлений террористического характера и т.д.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ПОДРАЗДЕЛЕНИЯ ГИБДД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выполняют проверку документов у водителей и пассажиров в целях выявления и задержания лиц, подозреваемых в принадлежности к террористическим организациям (или группам), а также незаконно перевозящих оружие, боеприпасы, взрывчатые устройства, зажигательные, химиче­ские, сильнодействующие ядовитые вещества, бактериологические, наркотические и психотропные средства, и передачу их в органы внутренних дел.</a:t>
            </a:r>
          </a:p>
          <a:p>
            <a:pPr eaLnBrk="1" hangingPunct="1">
              <a:defRPr/>
            </a:pPr>
            <a:endParaRPr lang="ru-RU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1800" dirty="0">
              <a:solidFill>
                <a:srgbClr val="FF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476375" y="549275"/>
            <a:ext cx="7199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ru-RU" b="1">
                <a:latin typeface="Arial Black" pitchFamily="34" charset="0"/>
              </a:rPr>
              <a:t>			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0"/>
            <a:ext cx="8643938" cy="6858000"/>
          </a:xfrm>
        </p:spPr>
        <p:txBody>
          <a:bodyPr/>
          <a:lstStyle/>
          <a:p>
            <a:pPr lvl="1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endParaRPr lang="ru-RU" sz="1000" dirty="0">
              <a:solidFill>
                <a:srgbClr val="FF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ПОДРАЗДЕЛЕНИЯ УГОЛОВНОГО РОЗЫСКА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участвуют в: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проведении на территории обслуживания совместно с другими органами оперативно-розыскных мероприятий по выявлению и перекрытию каналов поступления террористическим организациям (сообществам),террористическим группам финансовых средств, оружия, боеприпасов, взрывчатых веществ, устройств и других средств поражения;</a:t>
            </a:r>
          </a:p>
          <a:p>
            <a:pPr algn="just" eaLnBrk="1" hangingPunct="1">
              <a:defRPr/>
            </a:pP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проведении оперативно-розыскных мероприятий по выявлению мест расположения террористических групп;</a:t>
            </a:r>
          </a:p>
          <a:p>
            <a:pPr algn="just" eaLnBrk="1" hangingPunct="1">
              <a:defRPr/>
            </a:pP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000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розыске террористов, скрывшихся от следствия и суда, а также</a:t>
            </a:r>
            <a:br>
              <a:rPr lang="ru-RU" sz="2000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лиц, в отношении которых имеется информация о намерении совершить преступление террористической направленности и т.п.</a:t>
            </a:r>
          </a:p>
        </p:txBody>
      </p:sp>
    </p:spTree>
    <p:custDataLst>
      <p:tags r:id="rId1"/>
    </p:custData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476375" y="549275"/>
            <a:ext cx="7199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ru-RU" b="1">
                <a:latin typeface="Arial Black" pitchFamily="34" charset="0"/>
              </a:rPr>
              <a:t>			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0"/>
            <a:ext cx="8643938" cy="6858000"/>
          </a:xfrm>
        </p:spPr>
        <p:txBody>
          <a:bodyPr/>
          <a:lstStyle/>
          <a:p>
            <a:pPr lvl="1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endParaRPr lang="ru-RU" sz="1000" dirty="0">
              <a:solidFill>
                <a:srgbClr val="FF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СОТРУДНИКИ УГОЛОВОГО РОЗЫСКА:</a:t>
            </a:r>
          </a:p>
          <a:p>
            <a:pPr algn="just" eaLnBrk="1" hangingPunct="1">
              <a:defRPr/>
            </a:pPr>
            <a:r>
              <a:rPr lang="ru-RU" sz="2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анализируют информацию о деятельности этнических организованных сообществ или групп;</a:t>
            </a:r>
          </a:p>
          <a:p>
            <a:pPr algn="just" eaLnBrk="1" hangingPunct="1">
              <a:defRPr/>
            </a:pPr>
            <a:r>
              <a:rPr lang="ru-RU" sz="2000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проводят разведывательные опросы лиц без определенного</a:t>
            </a:r>
            <a:br>
              <a:rPr lang="ru-RU" sz="2000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места жительства, иностранцев, проживающих без регистрации и</a:t>
            </a:r>
            <a:br>
              <a:rPr lang="ru-RU" sz="2000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представляющих оперативный интерес;</a:t>
            </a:r>
          </a:p>
          <a:p>
            <a:pPr algn="just" eaLnBrk="1" hangingPunct="1">
              <a:defRPr/>
            </a:pP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проводят оперативную работу в этнических криминальных</a:t>
            </a:r>
            <a:b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группах, в том числе с целью выявления лиц, имеющих связи с террористическими и экстремистскими центрами в других странах;</a:t>
            </a:r>
          </a:p>
          <a:p>
            <a:pPr algn="just" eaLnBrk="1" hangingPunct="1">
              <a:defRPr/>
            </a:pPr>
            <a:r>
              <a:rPr lang="ru-RU" sz="2000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осуществляют оперативные мероприятия в религиозных исламских</a:t>
            </a:r>
            <a:br>
              <a:rPr lang="ru-RU" sz="2000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центрах, направляющих молодежь на обучение исламу в арабские</a:t>
            </a:r>
            <a:br>
              <a:rPr lang="ru-RU" sz="2000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страны и имеющих связи с террористическими организациями;</a:t>
            </a:r>
          </a:p>
          <a:p>
            <a:pPr algn="just" eaLnBrk="1" hangingPunct="1">
              <a:defRPr/>
            </a:pPr>
            <a:r>
              <a:rPr lang="ru-RU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проводят оперативные и поисковые мероприятия в местах</a:t>
            </a:r>
            <a:br>
              <a:rPr lang="ru-RU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проживания и обучения студентов из исламских государств;</a:t>
            </a:r>
          </a:p>
          <a:p>
            <a:pPr algn="just" eaLnBrk="1" hangingPunct="1">
              <a:defRPr/>
            </a:pPr>
            <a:r>
              <a:rPr lang="ru-RU" sz="2000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проводят опросы, оперативные осмотры, ведут наблюдения за</a:t>
            </a:r>
            <a:br>
              <a:rPr lang="ru-RU" sz="2000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местами концентрации лиц, имеющих связи с криминальными сообществами, а именно: казино, бары, сауны, кафе, рестораны, во­кзалы, рынки, гостиницы, общежития, места отстоя железнодорожного и грузового иногороднего транспорта, автотехцентры и т.д.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476375" y="549275"/>
            <a:ext cx="7199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ru-RU" b="1">
                <a:latin typeface="Arial Black" pitchFamily="34" charset="0"/>
              </a:rPr>
              <a:t>			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0"/>
            <a:ext cx="8643938" cy="6858000"/>
          </a:xfrm>
        </p:spPr>
        <p:txBody>
          <a:bodyPr/>
          <a:lstStyle/>
          <a:p>
            <a:pPr lvl="1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ИНТЕРПОЛ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1986 </a:t>
            </a:r>
            <a:r>
              <a:rPr lang="ru-RU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г. в составе его Генерального секретариата было </a:t>
            </a:r>
            <a:r>
              <a:rPr lang="ru-RU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создано </a:t>
            </a:r>
            <a:r>
              <a:rPr lang="ru-RU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особое </a:t>
            </a:r>
            <a:r>
              <a:rPr lang="ru-RU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подразделение </a:t>
            </a:r>
            <a:r>
              <a:rPr lang="ru-RU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 — небольшая по численности группа по борьбе с терроризмом. Главной ее задачей стало создание базы данных о лицах, причастных или подозреваемых в террористической деятельности. В Интерполе существует отдельная база данных на преступные организации, замеченные в совершении террористических актов. Отслеживаются их связи с другими </a:t>
            </a:r>
            <a:r>
              <a:rPr lang="ru-RU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преступными </a:t>
            </a:r>
            <a:r>
              <a:rPr lang="ru-RU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сообществами, преимущественно </a:t>
            </a:r>
            <a:r>
              <a:rPr lang="ru-RU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 теми</a:t>
            </a:r>
            <a:r>
              <a:rPr lang="ru-RU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которые </a:t>
            </a:r>
            <a:r>
              <a:rPr lang="ru-RU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занимаются </a:t>
            </a:r>
            <a:r>
              <a:rPr lang="ru-RU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наркобизнесом, торговлей оружием, взрывчатыми веществами.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Интерполом </a:t>
            </a:r>
            <a:r>
              <a:rPr lang="ru-RU" sz="2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регулярно проводятся </a:t>
            </a:r>
            <a:r>
              <a:rPr lang="ru-RU" sz="2200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симпозиумы по борьбе с международным терроризмом.</a:t>
            </a:r>
            <a:r>
              <a:rPr lang="ru-RU" sz="2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Местом их проведения бывает не только штаб-квартира Интерпола (Лион, Франция), но и отдельные </a:t>
            </a:r>
            <a:r>
              <a:rPr lang="ru-RU" sz="2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региональные </a:t>
            </a:r>
            <a:r>
              <a:rPr lang="ru-RU" sz="2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центры в Азии, Африке, на Американском континенте.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2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C:\Documents and Settings\Оля\Мои документы\Кафедра\Оформление кабинета и презентации\картинки для стендов\памятник жертвам терроризм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857375"/>
            <a:ext cx="41052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476375" y="549275"/>
            <a:ext cx="7199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ru-RU" b="1">
                <a:latin typeface="Arial Black" pitchFamily="34" charset="0"/>
              </a:rPr>
              <a:t>			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0"/>
            <a:ext cx="8643938" cy="6858000"/>
          </a:xfrm>
        </p:spPr>
        <p:txBody>
          <a:bodyPr/>
          <a:lstStyle/>
          <a:p>
            <a:pPr lvl="1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endParaRPr lang="ru-RU" sz="2200" dirty="0">
              <a:solidFill>
                <a:srgbClr val="FF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endParaRPr lang="ru-RU" sz="2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786813" cy="6429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4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4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6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Вечная </a:t>
            </a:r>
            <a:r>
              <a:rPr lang="ru-RU" sz="6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память жертвам терроризма</a:t>
            </a:r>
          </a:p>
        </p:txBody>
      </p:sp>
      <p:pic>
        <p:nvPicPr>
          <p:cNvPr id="18438" name="Picture 2" descr="C:\Documents and Settings\Оля\Мои документы\Кафедра\Оформление кабинета и презентации\картинки для стендов\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324225"/>
            <a:ext cx="4500563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024" descr="C:\Documents and Settings\Оля\Мои документы\Кафедра\Оформление кабинета и презентации\картинки для стендов\0107-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285750"/>
            <a:ext cx="162242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26" descr="C:\Documents and Settings\Оля\Мои документы\Кафедра\Оформление кабинета и презентации\картинки для стендов\36-11-1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85750"/>
            <a:ext cx="14605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2"/>
          <p:cNvSpPr>
            <a:spLocks noChangeArrowheads="1" noChangeShapeType="1" noTextEdit="1"/>
          </p:cNvSpPr>
          <p:nvPr/>
        </p:nvSpPr>
        <p:spPr bwMode="auto">
          <a:xfrm>
            <a:off x="1928813" y="333375"/>
            <a:ext cx="5143500" cy="166687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Общественная опасность</a:t>
            </a:r>
          </a:p>
          <a:p>
            <a:pPr algn="ctr"/>
            <a:r>
              <a:rPr lang="ru-RU" sz="28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терроризма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063" y="1500188"/>
            <a:ext cx="8143875" cy="51435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 рубеже ХХ-ХХ</a:t>
            </a:r>
            <a:r>
              <a:rPr lang="en-US" sz="24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в. терроризм проявил себя на высоко организованном международном уровне.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4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Масштабные теракты произошли во многих странах: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США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– 11 сентября 2001 г. (атаки на Всемирный торговый центр и Пентагон, унесшие жизни 2749 и 184 человек соответственно), 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Испании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– в марте 2004 г. (серия взрывов в пригородных электричках Мадрида, в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результате которых погиб 191 и ранены более 1900 человек), 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 Великобритании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– в июле 2005 г. (взрывы в Лондоне, 56 погибших и свыше 800 раненых), теракты 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 Ираке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 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Афганистане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и т.д.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3" y="1500188"/>
            <a:ext cx="8643937" cy="51435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 eaLnBrk="1" hangingPunct="1">
              <a:buFont typeface="Wingdings" pitchFamily="2" charset="2"/>
              <a:buNone/>
            </a:pPr>
            <a:endParaRPr lang="ru-RU" sz="240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ru-RU" sz="240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массовые захваты заложников,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- взрывы жилых домов и взрывы при приведении парадов и других праздников в гг. Буйнакске, Волгодонске, Моздоке, Москве, в городах Чечни, обусловленных активизацией международного терроризма. </a:t>
            </a:r>
          </a:p>
          <a:p>
            <a:pPr algn="just" eaLnBrk="1" hangingPunct="1">
              <a:buFont typeface="Wingdings" pitchFamily="2" charset="2"/>
              <a:buNone/>
            </a:pPr>
            <a:endParaRPr lang="ru-RU" sz="2400" b="1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WordArt 2"/>
          <p:cNvSpPr>
            <a:spLocks noChangeArrowheads="1" noChangeShapeType="1" noTextEdit="1"/>
          </p:cNvSpPr>
          <p:nvPr/>
        </p:nvSpPr>
        <p:spPr bwMode="auto">
          <a:xfrm>
            <a:off x="1857375" y="333375"/>
            <a:ext cx="5214938" cy="173831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</a:bodyPr>
          <a:lstStyle/>
          <a:p>
            <a:pPr algn="ctr"/>
            <a:endParaRPr lang="ru-RU" sz="2800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Impact"/>
            </a:endParaRPr>
          </a:p>
        </p:txBody>
      </p:sp>
      <p:pic>
        <p:nvPicPr>
          <p:cNvPr id="8" name="Picture 5" descr="Рисунок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989138"/>
            <a:ext cx="196532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900113" y="404813"/>
            <a:ext cx="7993062" cy="1223962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Россия также пережила масштабные атаки со стороны международного терроризма:</a:t>
            </a:r>
          </a:p>
        </p:txBody>
      </p:sp>
      <p:pic>
        <p:nvPicPr>
          <p:cNvPr id="4103" name="Picture 12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1989138"/>
            <a:ext cx="19272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6" descr="обруш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1989138"/>
            <a:ext cx="925513" cy="128428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5" name="Picture 7" descr="обрушение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1989138"/>
            <a:ext cx="1731963" cy="130016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6" name="Picture 10" descr="bes102d_rtridsp_2_russiaschool-v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1725" y="1989138"/>
            <a:ext cx="15843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1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1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1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1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1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1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:\Documents and Settings\Оля\Мои документы\Кафедра\Оформление кабинета и презентации\картинки для стендов\beslan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4429125"/>
            <a:ext cx="27527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4500563"/>
            <a:ext cx="2716212" cy="190182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4" name="Picture 3" descr="C:\Documents and Settings\Оля\Мои документы\Кафедра\Оформление кабинета и презентации\картинки для стендов\991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500563"/>
            <a:ext cx="2786063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2286000"/>
            <a:ext cx="2836862" cy="20002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6" name="Picture 2" descr="C:\Documents and Settings\Оля\Мои документы\Кафедра\Оформление кабинета и презентации\картинки для стендов\sky3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63" y="2286000"/>
            <a:ext cx="2674937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Рисунок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3573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WordArt 2"/>
          <p:cNvSpPr>
            <a:spLocks noChangeArrowheads="1" noChangeShapeType="1" noTextEdit="1"/>
          </p:cNvSpPr>
          <p:nvPr/>
        </p:nvSpPr>
        <p:spPr bwMode="auto">
          <a:xfrm>
            <a:off x="1857375" y="333375"/>
            <a:ext cx="5214938" cy="173831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</a:bodyPr>
          <a:lstStyle/>
          <a:p>
            <a:pPr algn="ctr"/>
            <a:endParaRPr lang="ru-RU" sz="2800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Impac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928688" y="214313"/>
            <a:ext cx="7500937" cy="214312"/>
          </a:xfrm>
        </p:spPr>
        <p:txBody>
          <a:bodyPr/>
          <a:lstStyle/>
          <a:p>
            <a:pPr algn="ctr" eaLnBrk="1" hangingPunct="1">
              <a:defRPr/>
            </a:pP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0" y="1071563"/>
            <a:ext cx="7858125" cy="954087"/>
          </a:xfrm>
        </p:spPr>
        <p:txBody>
          <a:bodyPr anchor="ctr">
            <a:spAutoFit/>
          </a:bodyPr>
          <a:lstStyle/>
          <a:p>
            <a:pPr marL="0" indent="449263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i="1" smtClean="0">
                <a:solidFill>
                  <a:srgbClr val="99C2FF"/>
                </a:solidFill>
                <a:latin typeface="Times New Roman" pitchFamily="18" charset="0"/>
                <a:cs typeface="Times New Roman" pitchFamily="18" charset="0"/>
              </a:rPr>
              <a:t>1 по 3 сентября 2004 г. </a:t>
            </a:r>
            <a:r>
              <a:rPr lang="ru-RU" sz="2800" smtClean="0">
                <a:solidFill>
                  <a:srgbClr val="99C2FF"/>
                </a:solidFill>
                <a:latin typeface="Times New Roman" pitchFamily="18" charset="0"/>
                <a:cs typeface="Times New Roman" pitchFamily="18" charset="0"/>
              </a:rPr>
              <a:t>пострадали </a:t>
            </a:r>
            <a:r>
              <a:rPr lang="ru-RU" sz="2800" b="1" smtClean="0">
                <a:solidFill>
                  <a:srgbClr val="99C2FF"/>
                </a:solidFill>
                <a:latin typeface="Times New Roman" pitchFamily="18" charset="0"/>
                <a:cs typeface="Times New Roman" pitchFamily="18" charset="0"/>
              </a:rPr>
              <a:t>более 1000 детей и их родителей</a:t>
            </a:r>
            <a:r>
              <a:rPr lang="ru-RU" sz="2800" smtClean="0">
                <a:solidFill>
                  <a:srgbClr val="99C2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smtClean="0">
              <a:solidFill>
                <a:srgbClr val="99C2FF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1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857250" y="500063"/>
            <a:ext cx="7643813" cy="2838450"/>
          </a:xfrm>
        </p:spPr>
        <p:txBody>
          <a:bodyPr/>
          <a:lstStyle/>
          <a:p>
            <a:pPr algn="just" eaLnBrk="1" hangingPunct="1"/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Сегодня угроза преступлений террористического характера в России не спадает.</a:t>
            </a: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Так, </a:t>
            </a: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предпринимаемые попытки совершения террористических актов заставили </a:t>
            </a: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вновь осознать, что действия террористов всегда </a:t>
            </a:r>
            <a:r>
              <a:rPr lang="ru-RU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неожиданны</a:t>
            </a: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и все больше нацелены на мирное население. </a:t>
            </a:r>
            <a:b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428625" y="1981200"/>
            <a:ext cx="8501063" cy="4114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pic>
        <p:nvPicPr>
          <p:cNvPr id="7" name="Picture 6" descr="Рисунок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3568039"/>
            <a:ext cx="4280570" cy="293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C:\Documents and Settings\Оля\Мои документы\Кафедра\Оформление кабинета и презентации\картинки для стендов\secret-police-8-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5826125"/>
            <a:ext cx="134143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7" descr="C:\Documents and Settings\Оля\Мои документы\Кафедра\Оформление кабинета и презентации\картинки для стендов\940370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04813"/>
            <a:ext cx="21907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1476375" y="549275"/>
            <a:ext cx="7199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ru-RU" b="1">
                <a:latin typeface="Arial Black" pitchFamily="34" charset="0"/>
              </a:rPr>
              <a:t>			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775"/>
            <a:ext cx="9144000" cy="5229225"/>
          </a:xfrm>
        </p:spPr>
        <p:txBody>
          <a:bodyPr/>
          <a:lstStyle/>
          <a:p>
            <a:pPr lvl="1" algn="just" eaLnBrk="1" hangingPunct="1">
              <a:lnSpc>
                <a:spcPct val="80000"/>
              </a:lnSpc>
              <a:buFontTx/>
              <a:buNone/>
            </a:pPr>
            <a:r>
              <a:rPr lang="ru-RU" sz="10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lvl="1" algn="just" eaLnBrk="1" hangingPunct="1">
              <a:lnSpc>
                <a:spcPct val="80000"/>
              </a:lnSpc>
              <a:buFontTx/>
              <a:buNone/>
            </a:pPr>
            <a:r>
              <a:rPr lang="ru-RU" sz="10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	</a:t>
            </a:r>
            <a:endParaRPr lang="ru-RU" b="1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это деятельность органов государственной власти и органов местного самоуправления по предупреждению терроризма и экстремизма, в том числе по выявлению и последующему устранению причин и условий, способствующих совершению преступлений террористического характера и экстремистской направленности (профилактика); выявлению лиц, склонных к их совершению, пресечению террористической и экстремистской деятельности конкретных лиц и организаций, раскрытию и расследованию преступлений и правонарушений, связанных с ними; а также минимизации и (или) ликвидации последствий их проявления.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100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84213" y="304800"/>
            <a:ext cx="7926387" cy="1108075"/>
          </a:xfrm>
        </p:spPr>
        <p:txBody>
          <a:bodyPr/>
          <a:lstStyle/>
          <a:p>
            <a:pPr eaLnBrk="1" hangingPunct="1"/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ПРОТИВОДЕЙСТВИЕ ТЕРРОРИЗМУ</a:t>
            </a:r>
            <a:b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И ЭКСТРЕМИЗМУ</a:t>
            </a:r>
          </a:p>
        </p:txBody>
      </p:sp>
      <p:pic>
        <p:nvPicPr>
          <p:cNvPr id="31751" name="Picture 9" descr="C:\Documents and Settings\Оля\Мои документы\Кафедра\Оформление кабинета и презентации\картинки для стендов\2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34813" y="-2305050"/>
            <a:ext cx="28813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C:\Documents and Settings\Оля\Мои документы\Кафедра\Оформление кабинета и презентации\картинки для стендов\169747&amp;forumfullimg~general~1174896600174~11749144332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787775"/>
            <a:ext cx="4202112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476375" y="549275"/>
            <a:ext cx="7199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ru-RU" b="1">
                <a:latin typeface="Arial Black" pitchFamily="34" charset="0"/>
              </a:rPr>
              <a:t>			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0"/>
            <a:ext cx="8643938" cy="6858000"/>
          </a:xfrm>
        </p:spPr>
        <p:txBody>
          <a:bodyPr/>
          <a:lstStyle/>
          <a:p>
            <a:pPr marL="990600" lvl="1" indent="-533400" algn="just"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990600" lvl="1" indent="-533400" algn="ctr"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ПРИНЦИПЫ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ПРОТИВОДЕЙСТВИЯ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ТЕРРОРИЗМУ</a:t>
            </a:r>
          </a:p>
          <a:p>
            <a:pPr marL="990600" lvl="1" indent="-533400" algn="ctr" eaLnBrk="1" hangingPunct="1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 ЭКСТРЕМИЗМУ</a:t>
            </a:r>
          </a:p>
          <a:p>
            <a:pPr marL="990600" lvl="1" indent="-533400" algn="ctr" eaLnBrk="1" hangingPunct="1">
              <a:lnSpc>
                <a:spcPct val="80000"/>
              </a:lnSpc>
              <a:buFontTx/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algn="ctr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1) обеспечение прав и свобод человека и гражданина;</a:t>
            </a:r>
          </a:p>
          <a:p>
            <a:pPr marL="609600" indent="-609600" algn="just" eaLnBrk="1" hangingPunct="1">
              <a:buFont typeface="Wingdings" pitchFamily="2" charset="2"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2) законность;</a:t>
            </a:r>
          </a:p>
          <a:p>
            <a:pPr marL="609600" indent="-609600" algn="just" eaLnBrk="1" hangingPunct="1">
              <a:buFont typeface="Wingdings" pitchFamily="2" charset="2"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3) неотвратимость наказания;</a:t>
            </a:r>
          </a:p>
          <a:p>
            <a:pPr marL="609600" indent="-609600" algn="just" eaLnBrk="1" hangingPunct="1">
              <a:buFont typeface="Wingdings" pitchFamily="2" charset="2"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4) комплексное использование политических, информационно-пропагандистских, социально-экономических, правовых, специальных и иных мер противодействия терроризму и экстремизму;</a:t>
            </a:r>
          </a:p>
          <a:p>
            <a:pPr marL="609600" indent="-609600" algn="just" eaLnBrk="1" hangingPunct="1">
              <a:buFont typeface="Wingdings" pitchFamily="2" charset="2"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5) приоритет мер предупреждения;</a:t>
            </a:r>
          </a:p>
          <a:p>
            <a:pPr marL="609600" indent="-609600" algn="just" eaLnBrk="1" hangingPunct="1">
              <a:buFont typeface="Wingdings" pitchFamily="2" charset="2"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6) конфиденциальность сведений;</a:t>
            </a:r>
          </a:p>
          <a:p>
            <a:pPr marL="609600" indent="-609600" algn="just" eaLnBrk="1" hangingPunct="1">
              <a:buFont typeface="Wingdings" pitchFamily="2" charset="2"/>
              <a:buAutoNum type="arabicParenR" startAt="7"/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Минимизация</a:t>
            </a:r>
          </a:p>
          <a:p>
            <a:pPr marL="609600" indent="-609600" algn="just" eaLnBrk="1" hangingPunct="1">
              <a:buFont typeface="Wingdings" pitchFamily="2" charset="2"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 (или) ликвидация последствий;</a:t>
            </a:r>
          </a:p>
          <a:p>
            <a:pPr marL="609600" indent="-609600" algn="just" eaLnBrk="1" hangingPunct="1">
              <a:buFont typeface="Wingdings" pitchFamily="2" charset="2"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8) соразмерность мер</a:t>
            </a:r>
          </a:p>
          <a:p>
            <a:pPr marL="609600" indent="-609600" algn="just" eaLnBrk="1" hangingPunct="1">
              <a:buFont typeface="Wingdings" pitchFamily="2" charset="2"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противодействия степени</a:t>
            </a:r>
          </a:p>
          <a:p>
            <a:pPr marL="609600" indent="-609600" algn="just" eaLnBrk="1" hangingPunct="1">
              <a:buFont typeface="Wingdings" pitchFamily="2" charset="2"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общественной опасности. </a:t>
            </a:r>
          </a:p>
          <a:p>
            <a:pPr marL="609600" indent="-609600" algn="just" eaLnBrk="1" hangingPunct="1">
              <a:buFont typeface="Wingdings" pitchFamily="2" charset="2"/>
              <a:buNone/>
            </a:pPr>
            <a:endParaRPr 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8820150" cy="1557338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Ведущим специализированным субъектом предупреждения терроризма является </a:t>
            </a:r>
            <a:r>
              <a:rPr lang="ru-RU" sz="2400" u="sng" smtClean="0">
                <a:solidFill>
                  <a:srgbClr val="FFFF00"/>
                </a:solidFill>
                <a:latin typeface="Times New Roman" pitchFamily="18" charset="0"/>
              </a:rPr>
              <a:t>Национальный террористический комитет Российской Федерации</a:t>
            </a:r>
          </a:p>
        </p:txBody>
      </p:sp>
      <p:pic>
        <p:nvPicPr>
          <p:cNvPr id="9219" name="Рисунок 5" descr="http://nak.fsb.ru/images/nak/shem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644650"/>
            <a:ext cx="8497887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1579563"/>
            <a:ext cx="8286750" cy="400050"/>
          </a:xfrm>
        </p:spPr>
        <p:txBody>
          <a:bodyPr anchor="ctr">
            <a:spAutoFit/>
          </a:bodyPr>
          <a:lstStyle/>
          <a:p>
            <a:pPr marL="0" indent="342900"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000" dirty="0" smtClean="0">
              <a:solidFill>
                <a:srgbClr val="FFC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0" grpId="0"/>
      <p:bldP spid="92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497887" cy="59769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     </a:t>
            </a:r>
            <a:r>
              <a:rPr lang="ru-RU" sz="4000" b="1" smtClean="0">
                <a:latin typeface="Times New Roman" pitchFamily="18" charset="0"/>
              </a:rPr>
              <a:t>Ведущим специализированным субъектом предупреждения экстремизма      является </a:t>
            </a:r>
          </a:p>
          <a:p>
            <a:pPr>
              <a:buFont typeface="Wingdings" pitchFamily="2" charset="2"/>
              <a:buNone/>
            </a:pPr>
            <a:endParaRPr lang="ru-RU" sz="4000" b="1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4000" b="1" u="sng" smtClean="0">
                <a:latin typeface="Times New Roman" pitchFamily="18" charset="0"/>
              </a:rPr>
              <a:t>Департамент по противодействию экстремизму</a:t>
            </a:r>
            <a:r>
              <a:rPr lang="ru-RU" sz="4000" b="1" smtClean="0">
                <a:latin typeface="Times New Roman" pitchFamily="18" charset="0"/>
              </a:rPr>
              <a:t>,</a:t>
            </a:r>
          </a:p>
          <a:p>
            <a:pPr>
              <a:buFont typeface="Wingdings" pitchFamily="2" charset="2"/>
              <a:buNone/>
            </a:pPr>
            <a:r>
              <a:rPr lang="ru-RU" sz="4000" b="1" smtClean="0">
                <a:latin typeface="Times New Roman" pitchFamily="18" charset="0"/>
              </a:rPr>
              <a:t>образованный в составе МВД в ходе реорганизации 2008 г.</a:t>
            </a: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3|0.7|1.8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0.8|0.6|0.8|1.5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2060</TotalTime>
  <Words>73</Words>
  <Application>Microsoft Office PowerPoint</Application>
  <PresentationFormat>Экран (4:3)</PresentationFormat>
  <Paragraphs>99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Impact</vt:lpstr>
      <vt:lpstr>Monotype Corsiva</vt:lpstr>
      <vt:lpstr>Tahoma</vt:lpstr>
      <vt:lpstr>Times New Roman</vt:lpstr>
      <vt:lpstr>Wingdings</vt:lpstr>
      <vt:lpstr>Сумерки</vt:lpstr>
      <vt:lpstr>  </vt:lpstr>
      <vt:lpstr>Презентация PowerPoint</vt:lpstr>
      <vt:lpstr>Россия также пережила масштабные атаки со стороны международного терроризма:</vt:lpstr>
      <vt:lpstr>Презентация PowerPoint</vt:lpstr>
      <vt:lpstr>   Сегодня угроза преступлений террористического характера в России не спадает. Так, предпринимаемые попытки совершения террористических актов заставили вновь осознать, что действия террористов всегда неожиданны и все больше нацелены на мирное население.  </vt:lpstr>
      <vt:lpstr>ПРОТИВОДЕЙСТВИЕ ТЕРРОРИЗМУ                    И ЭКСТРЕМИЗМУ</vt:lpstr>
      <vt:lpstr>Презентация PowerPoint</vt:lpstr>
      <vt:lpstr>Ведущим специализированным субъектом предупреждения терроризма является Национальный террористический комитет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Вечная память жертвам терроризма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Сергей</cp:lastModifiedBy>
  <cp:revision>244</cp:revision>
  <dcterms:created xsi:type="dcterms:W3CDTF">2005-12-23T11:55:14Z</dcterms:created>
  <dcterms:modified xsi:type="dcterms:W3CDTF">2014-12-21T05:43:00Z</dcterms:modified>
</cp:coreProperties>
</file>