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1" r:id="rId1"/>
    <p:sldMasterId id="2147483702" r:id="rId2"/>
    <p:sldMasterId id="2147483703" r:id="rId3"/>
    <p:sldMasterId id="2147483704" r:id="rId4"/>
    <p:sldMasterId id="2147483705" r:id="rId5"/>
    <p:sldMasterId id="2147483706" r:id="rId6"/>
    <p:sldMasterId id="2147483707" r:id="rId7"/>
  </p:sldMasterIdLst>
  <p:notesMasterIdLst>
    <p:notesMasterId r:id="rId19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-1260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64366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6" name="Google Shape;3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1" name="Google Shape;3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7" name="Google Shape;3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3" name="Google Shape;4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6" name="Google Shape;4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3" name="Google Shape;4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3124200" y="1905000"/>
            <a:ext cx="579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3657600" y="2667000"/>
            <a:ext cx="5029200" cy="345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7315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762000" y="1066800"/>
            <a:ext cx="7315200" cy="505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 rot="5400000">
            <a:off x="4099718" y="2148682"/>
            <a:ext cx="6126163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 rot="5400000">
            <a:off x="365918" y="396082"/>
            <a:ext cx="6126163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7315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 rot="5400000">
            <a:off x="1889919" y="-61119"/>
            <a:ext cx="5059362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3A564B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3A564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3A564B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3A564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3A564B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3A564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3A564B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3A564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3A564B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3A564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3A564B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3A564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3A564B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3A564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3A564B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3A564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3A564B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3A564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3A564B"/>
              </a:buClr>
              <a:buSzPts val="1400"/>
              <a:buFont typeface="Century Gothic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3A564B"/>
              </a:buClr>
              <a:buSzPts val="1200"/>
              <a:buFont typeface="Century Gothic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3A564B"/>
              </a:buClr>
              <a:buSzPts val="1000"/>
              <a:buFont typeface="Century Gothic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3A564B"/>
              </a:buClr>
              <a:buSzPts val="900"/>
              <a:buFont typeface="Century Gothic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3A564B"/>
              </a:buClr>
              <a:buSzPts val="900"/>
              <a:buFont typeface="Century Gothic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3A564B"/>
              </a:buClr>
              <a:buSzPts val="900"/>
              <a:buFont typeface="Century Gothic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3A564B"/>
              </a:buClr>
              <a:buSzPts val="900"/>
              <a:buFont typeface="Century Gothic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3A564B"/>
              </a:buClr>
              <a:buSzPts val="900"/>
              <a:buFont typeface="Century Gothic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3A564B"/>
              </a:buClr>
              <a:buSzPts val="900"/>
              <a:buFont typeface="Century Gothic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3A564B"/>
              </a:buClr>
              <a:buSzPts val="3200"/>
              <a:buFont typeface="Century Gothic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3A564B"/>
              </a:buClr>
              <a:buSzPts val="2800"/>
              <a:buFont typeface="Century Gothic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3A564B"/>
              </a:buClr>
              <a:buSzPts val="2400"/>
              <a:buFont typeface="Century Gothic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3A564B"/>
              </a:buClr>
              <a:buSzPts val="2000"/>
              <a:buFont typeface="Century Gothic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3A564B"/>
              </a:buClr>
              <a:buSzPts val="2000"/>
              <a:buFont typeface="Century Gothic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rgbClr val="3A564B"/>
              </a:buClr>
              <a:buSzPts val="2000"/>
              <a:buFont typeface="Century Gothic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rgbClr val="3A564B"/>
              </a:buClr>
              <a:buSzPts val="2000"/>
              <a:buFont typeface="Century Gothic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rgbClr val="3A564B"/>
              </a:buClr>
              <a:buSzPts val="2000"/>
              <a:buFont typeface="Century Gothic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rgbClr val="3A564B"/>
              </a:buClr>
              <a:buSzPts val="2000"/>
              <a:buFont typeface="Century Gothic"/>
              <a:buChar char="»"/>
              <a:defRPr sz="2000"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3A564B"/>
              </a:buClr>
              <a:buSzPts val="1400"/>
              <a:buFont typeface="Century Gothic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3A564B"/>
              </a:buClr>
              <a:buSzPts val="1200"/>
              <a:buFont typeface="Century Gothic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3A564B"/>
              </a:buClr>
              <a:buSzPts val="1000"/>
              <a:buFont typeface="Century Gothic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3A564B"/>
              </a:buClr>
              <a:buSzPts val="900"/>
              <a:buFont typeface="Century Gothic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3A564B"/>
              </a:buClr>
              <a:buSzPts val="900"/>
              <a:buFont typeface="Century Gothic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3A564B"/>
              </a:buClr>
              <a:buSzPts val="900"/>
              <a:buFont typeface="Century Gothic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3A564B"/>
              </a:buClr>
              <a:buSzPts val="900"/>
              <a:buFont typeface="Century Gothic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3A564B"/>
              </a:buClr>
              <a:buSzPts val="900"/>
              <a:buFont typeface="Century Gothic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3A564B"/>
              </a:buClr>
              <a:buSzPts val="900"/>
              <a:buFont typeface="Century Gothic"/>
              <a:buNone/>
              <a:defRPr sz="900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7315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3A564B"/>
              </a:buClr>
              <a:buSzPts val="2400"/>
              <a:buFont typeface="Century Gothic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3A564B"/>
              </a:buClr>
              <a:buSzPts val="2000"/>
              <a:buFont typeface="Century Gothic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Font typeface="Century Gothic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3A564B"/>
              </a:buClr>
              <a:buSzPts val="2400"/>
              <a:buFont typeface="Century Gothic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3A564B"/>
              </a:buClr>
              <a:buSzPts val="2000"/>
              <a:buFont typeface="Century Gothic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Font typeface="Century Gothic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Char char="»"/>
              <a:defRPr sz="1600"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3A564B"/>
              </a:buClr>
              <a:buSzPts val="2400"/>
              <a:buFont typeface="Century Gothic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3A564B"/>
              </a:buClr>
              <a:buSzPts val="2000"/>
              <a:buFont typeface="Century Gothic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Font typeface="Century Gothic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3A564B"/>
              </a:buClr>
              <a:buSzPts val="2400"/>
              <a:buFont typeface="Century Gothic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3A564B"/>
              </a:buClr>
              <a:buSzPts val="2000"/>
              <a:buFont typeface="Century Gothic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Font typeface="Century Gothic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Char char="»"/>
              <a:defRPr sz="1600"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7315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762000" y="1066800"/>
            <a:ext cx="3581400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3A564B"/>
              </a:buClr>
              <a:buSzPts val="2800"/>
              <a:buFont typeface="Century Gothic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3A564B"/>
              </a:buClr>
              <a:buSzPts val="2400"/>
              <a:buFont typeface="Century Gothic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3A564B"/>
              </a:buClr>
              <a:buSzPts val="2000"/>
              <a:buFont typeface="Century Gothic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Font typeface="Century Gothic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Font typeface="Century Gothic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Font typeface="Century Gothic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Font typeface="Century Gothic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Font typeface="Century Gothic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Font typeface="Century Gothic"/>
              <a:buChar char="»"/>
              <a:defRPr sz="18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2"/>
          </p:nvPr>
        </p:nvSpPr>
        <p:spPr>
          <a:xfrm>
            <a:off x="4495800" y="1066800"/>
            <a:ext cx="3581400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3A564B"/>
              </a:buClr>
              <a:buSzPts val="2800"/>
              <a:buFont typeface="Century Gothic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3A564B"/>
              </a:buClr>
              <a:buSzPts val="2400"/>
              <a:buFont typeface="Century Gothic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3A564B"/>
              </a:buClr>
              <a:buSzPts val="2000"/>
              <a:buFont typeface="Century Gothic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Font typeface="Century Gothic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Font typeface="Century Gothic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Font typeface="Century Gothic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Font typeface="Century Gothic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Font typeface="Century Gothic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Font typeface="Century Gothic"/>
              <a:buChar char="»"/>
              <a:defRPr sz="1800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 rot="5400000">
            <a:off x="6080919" y="3291681"/>
            <a:ext cx="4221163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 rot="5400000">
            <a:off x="3109119" y="1920082"/>
            <a:ext cx="4221163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3A564B"/>
              </a:buClr>
              <a:buSzPts val="2000"/>
              <a:buFont typeface="Century Gothic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Font typeface="Century Gothic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3A564B"/>
              </a:buClr>
              <a:buSzPts val="1400"/>
              <a:buFont typeface="Century Gothic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3A564B"/>
              </a:buClr>
              <a:buSzPts val="1400"/>
              <a:buFont typeface="Century Gothic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3A564B"/>
              </a:buClr>
              <a:buSzPts val="1400"/>
              <a:buFont typeface="Century Gothic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3A564B"/>
              </a:buClr>
              <a:buSzPts val="1400"/>
              <a:buFont typeface="Century Gothic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3A564B"/>
              </a:buClr>
              <a:buSzPts val="1400"/>
              <a:buFont typeface="Century Gothic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3A564B"/>
              </a:buClr>
              <a:buSzPts val="1400"/>
              <a:buFont typeface="Century Gothic"/>
              <a:buNone/>
              <a:defRPr sz="14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ctrTitle"/>
          </p:nvPr>
        </p:nvSpPr>
        <p:spPr>
          <a:xfrm>
            <a:off x="685800" y="43434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A564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subTitle" idx="1"/>
          </p:nvPr>
        </p:nvSpPr>
        <p:spPr>
          <a:xfrm>
            <a:off x="685800" y="5257800"/>
            <a:ext cx="7086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rgbClr val="629280"/>
              </a:buClr>
              <a:buSzPts val="2000"/>
              <a:buFont typeface="Century Gothic"/>
              <a:buNone/>
              <a:defRPr sz="2000">
                <a:solidFill>
                  <a:srgbClr val="629280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rgbClr val="3A564B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subTitle" idx="1"/>
          </p:nvPr>
        </p:nvSpPr>
        <p:spPr>
          <a:xfrm>
            <a:off x="0" y="3962400"/>
            <a:ext cx="9144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2400"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ctrTitle"/>
          </p:nvPr>
        </p:nvSpPr>
        <p:spPr>
          <a:xfrm>
            <a:off x="0" y="2971800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dt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sldNum" idx="12"/>
          </p:nvPr>
        </p:nvSpPr>
        <p:spPr>
          <a:xfrm>
            <a:off x="73152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305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40767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2"/>
          </p:nvPr>
        </p:nvSpPr>
        <p:spPr>
          <a:xfrm>
            <a:off x="4686300" y="1447800"/>
            <a:ext cx="40767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dt" idx="10"/>
          </p:nvPr>
        </p:nvSpPr>
        <p:spPr>
          <a:xfrm>
            <a:off x="685800" y="6096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ftr" idx="11"/>
          </p:nvPr>
        </p:nvSpPr>
        <p:spPr>
          <a:xfrm>
            <a:off x="3048000" y="60960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sldNum" idx="12"/>
          </p:nvPr>
        </p:nvSpPr>
        <p:spPr>
          <a:xfrm>
            <a:off x="6629400" y="6096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 rot="5400000">
            <a:off x="4905375" y="2085975"/>
            <a:ext cx="5638800" cy="207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body" idx="1"/>
          </p:nvPr>
        </p:nvSpPr>
        <p:spPr>
          <a:xfrm rot="5400000">
            <a:off x="676275" y="85725"/>
            <a:ext cx="5638800" cy="607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dt" idx="10"/>
          </p:nvPr>
        </p:nvSpPr>
        <p:spPr>
          <a:xfrm>
            <a:off x="685800" y="6096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ftr" idx="11"/>
          </p:nvPr>
        </p:nvSpPr>
        <p:spPr>
          <a:xfrm>
            <a:off x="3048000" y="60960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sldNum" idx="12"/>
          </p:nvPr>
        </p:nvSpPr>
        <p:spPr>
          <a:xfrm>
            <a:off x="6629400" y="6096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305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body" idx="1"/>
          </p:nvPr>
        </p:nvSpPr>
        <p:spPr>
          <a:xfrm rot="5400000">
            <a:off x="2362200" y="-457200"/>
            <a:ext cx="4495800" cy="83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dt" idx="10"/>
          </p:nvPr>
        </p:nvSpPr>
        <p:spPr>
          <a:xfrm>
            <a:off x="685800" y="6096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ftr" idx="11"/>
          </p:nvPr>
        </p:nvSpPr>
        <p:spPr>
          <a:xfrm>
            <a:off x="3048000" y="60960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sldNum" idx="12"/>
          </p:nvPr>
        </p:nvSpPr>
        <p:spPr>
          <a:xfrm>
            <a:off x="6629400" y="6096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dt" idx="10"/>
          </p:nvPr>
        </p:nvSpPr>
        <p:spPr>
          <a:xfrm>
            <a:off x="685800" y="6096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ftr" idx="11"/>
          </p:nvPr>
        </p:nvSpPr>
        <p:spPr>
          <a:xfrm>
            <a:off x="3048000" y="60960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sldNum" idx="12"/>
          </p:nvPr>
        </p:nvSpPr>
        <p:spPr>
          <a:xfrm>
            <a:off x="6629400" y="6096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dt" idx="10"/>
          </p:nvPr>
        </p:nvSpPr>
        <p:spPr>
          <a:xfrm>
            <a:off x="685800" y="6096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ftr" idx="11"/>
          </p:nvPr>
        </p:nvSpPr>
        <p:spPr>
          <a:xfrm>
            <a:off x="3048000" y="60960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sldNum" idx="12"/>
          </p:nvPr>
        </p:nvSpPr>
        <p:spPr>
          <a:xfrm>
            <a:off x="6629400" y="6096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dt" idx="10"/>
          </p:nvPr>
        </p:nvSpPr>
        <p:spPr>
          <a:xfrm>
            <a:off x="685800" y="6096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ftr" idx="11"/>
          </p:nvPr>
        </p:nvSpPr>
        <p:spPr>
          <a:xfrm>
            <a:off x="3048000" y="60960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3"/>
          <p:cNvSpPr txBox="1">
            <a:spLocks noGrp="1"/>
          </p:cNvSpPr>
          <p:nvPr>
            <p:ph type="sldNum" idx="12"/>
          </p:nvPr>
        </p:nvSpPr>
        <p:spPr>
          <a:xfrm>
            <a:off x="6629400" y="6096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305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dt" idx="10"/>
          </p:nvPr>
        </p:nvSpPr>
        <p:spPr>
          <a:xfrm>
            <a:off x="685800" y="6096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ftr" idx="11"/>
          </p:nvPr>
        </p:nvSpPr>
        <p:spPr>
          <a:xfrm>
            <a:off x="3048000" y="60960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sldNum" idx="12"/>
          </p:nvPr>
        </p:nvSpPr>
        <p:spPr>
          <a:xfrm>
            <a:off x="6629400" y="6096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124200" y="1905000"/>
            <a:ext cx="579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4442619" y="1881981"/>
            <a:ext cx="3459162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dt" idx="10"/>
          </p:nvPr>
        </p:nvSpPr>
        <p:spPr>
          <a:xfrm>
            <a:off x="685800" y="6096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ftr" idx="11"/>
          </p:nvPr>
        </p:nvSpPr>
        <p:spPr>
          <a:xfrm>
            <a:off x="3048000" y="60960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sldNum" idx="12"/>
          </p:nvPr>
        </p:nvSpPr>
        <p:spPr>
          <a:xfrm>
            <a:off x="6629400" y="6096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dt" idx="10"/>
          </p:nvPr>
        </p:nvSpPr>
        <p:spPr>
          <a:xfrm>
            <a:off x="685800" y="6096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ftr" idx="11"/>
          </p:nvPr>
        </p:nvSpPr>
        <p:spPr>
          <a:xfrm>
            <a:off x="3048000" y="60960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sldNum" idx="12"/>
          </p:nvPr>
        </p:nvSpPr>
        <p:spPr>
          <a:xfrm>
            <a:off x="6629400" y="6096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305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305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37" name="Google Shape;237;p37"/>
          <p:cNvSpPr txBox="1">
            <a:spLocks noGrp="1"/>
          </p:cNvSpPr>
          <p:nvPr>
            <p:ph type="dt" idx="10"/>
          </p:nvPr>
        </p:nvSpPr>
        <p:spPr>
          <a:xfrm>
            <a:off x="685800" y="6096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7"/>
          <p:cNvSpPr txBox="1">
            <a:spLocks noGrp="1"/>
          </p:cNvSpPr>
          <p:nvPr>
            <p:ph type="ftr" idx="11"/>
          </p:nvPr>
        </p:nvSpPr>
        <p:spPr>
          <a:xfrm>
            <a:off x="3048000" y="60960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7"/>
          <p:cNvSpPr txBox="1">
            <a:spLocks noGrp="1"/>
          </p:cNvSpPr>
          <p:nvPr>
            <p:ph type="sldNum" idx="12"/>
          </p:nvPr>
        </p:nvSpPr>
        <p:spPr>
          <a:xfrm>
            <a:off x="6629400" y="6096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4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2" name="Google Shape;262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68" name="Google Shape;268;p4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9" name="Google Shape;269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4" name="Google Shape;284;p4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85" name="Google Shape;285;p4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6" name="Google Shape;286;p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87" name="Google Shape;287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93" name="Google Shape;293;p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94" name="Google Shape;294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4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1"/>
          <p:cNvSpPr txBox="1">
            <a:spLocks noGrp="1"/>
          </p:cNvSpPr>
          <p:nvPr>
            <p:ph type="title"/>
          </p:nvPr>
        </p:nvSpPr>
        <p:spPr>
          <a:xfrm rot="5400000">
            <a:off x="4914900" y="1943100"/>
            <a:ext cx="61722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51"/>
          <p:cNvSpPr txBox="1">
            <a:spLocks noGrp="1"/>
          </p:cNvSpPr>
          <p:nvPr>
            <p:ph type="body" idx="1"/>
          </p:nvPr>
        </p:nvSpPr>
        <p:spPr>
          <a:xfrm rot="5400000">
            <a:off x="266700" y="-266700"/>
            <a:ext cx="61722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4" name="Google Shape;324;p51"/>
          <p:cNvSpPr txBox="1">
            <a:spLocks noGrp="1"/>
          </p:cNvSpPr>
          <p:nvPr>
            <p:ph type="dt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51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51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52"/>
          <p:cNvSpPr txBox="1">
            <a:spLocks noGrp="1"/>
          </p:cNvSpPr>
          <p:nvPr>
            <p:ph type="body" idx="1"/>
          </p:nvPr>
        </p:nvSpPr>
        <p:spPr>
          <a:xfrm rot="5400000">
            <a:off x="2286000" y="-685800"/>
            <a:ext cx="4876800" cy="88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30" name="Google Shape;330;p52"/>
          <p:cNvSpPr txBox="1">
            <a:spLocks noGrp="1"/>
          </p:cNvSpPr>
          <p:nvPr>
            <p:ph type="dt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52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52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5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36" name="Google Shape;336;p5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 Black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 Black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Black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Black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Black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Black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Black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Black"/>
              <a:buNone/>
              <a:defRPr sz="900"/>
            </a:lvl9pPr>
          </a:lstStyle>
          <a:p>
            <a:endParaRPr/>
          </a:p>
        </p:txBody>
      </p:sp>
      <p:sp>
        <p:nvSpPr>
          <p:cNvPr id="337" name="Google Shape;337;p53"/>
          <p:cNvSpPr txBox="1">
            <a:spLocks noGrp="1"/>
          </p:cNvSpPr>
          <p:nvPr>
            <p:ph type="dt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3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53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5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»"/>
              <a:defRPr sz="2000"/>
            </a:lvl9pPr>
          </a:lstStyle>
          <a:p>
            <a:endParaRPr/>
          </a:p>
        </p:txBody>
      </p:sp>
      <p:sp>
        <p:nvSpPr>
          <p:cNvPr id="343" name="Google Shape;343;p5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 Black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 Black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Black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Black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Black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Black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Black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Black"/>
              <a:buNone/>
              <a:defRPr sz="900"/>
            </a:lvl9pPr>
          </a:lstStyle>
          <a:p>
            <a:endParaRPr/>
          </a:p>
        </p:txBody>
      </p:sp>
      <p:sp>
        <p:nvSpPr>
          <p:cNvPr id="344" name="Google Shape;344;p54"/>
          <p:cNvSpPr txBox="1">
            <a:spLocks noGrp="1"/>
          </p:cNvSpPr>
          <p:nvPr>
            <p:ph type="dt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4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54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5"/>
          <p:cNvSpPr txBox="1">
            <a:spLocks noGrp="1"/>
          </p:cNvSpPr>
          <p:nvPr>
            <p:ph type="dt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55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55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6"/>
          <p:cNvSpPr txBox="1">
            <a:spLocks noGrp="1"/>
          </p:cNvSpPr>
          <p:nvPr>
            <p:ph type="dt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56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6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5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None/>
              <a:defRPr sz="1600" b="1"/>
            </a:lvl9pPr>
          </a:lstStyle>
          <a:p>
            <a:endParaRPr/>
          </a:p>
        </p:txBody>
      </p:sp>
      <p:sp>
        <p:nvSpPr>
          <p:cNvPr id="359" name="Google Shape;359;p5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Char char="»"/>
              <a:defRPr sz="1600"/>
            </a:lvl9pPr>
          </a:lstStyle>
          <a:p>
            <a:endParaRPr/>
          </a:p>
        </p:txBody>
      </p:sp>
      <p:sp>
        <p:nvSpPr>
          <p:cNvPr id="360" name="Google Shape;360;p5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None/>
              <a:defRPr sz="1600" b="1"/>
            </a:lvl9pPr>
          </a:lstStyle>
          <a:p>
            <a:endParaRPr/>
          </a:p>
        </p:txBody>
      </p:sp>
      <p:sp>
        <p:nvSpPr>
          <p:cNvPr id="361" name="Google Shape;361;p5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Char char="»"/>
              <a:defRPr sz="1600"/>
            </a:lvl9pPr>
          </a:lstStyle>
          <a:p>
            <a:endParaRPr/>
          </a:p>
        </p:txBody>
      </p:sp>
      <p:sp>
        <p:nvSpPr>
          <p:cNvPr id="362" name="Google Shape;362;p57"/>
          <p:cNvSpPr txBox="1">
            <a:spLocks noGrp="1"/>
          </p:cNvSpPr>
          <p:nvPr>
            <p:ph type="dt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57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57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58"/>
          <p:cNvSpPr txBox="1">
            <a:spLocks noGrp="1"/>
          </p:cNvSpPr>
          <p:nvPr>
            <p:ph type="body" idx="1"/>
          </p:nvPr>
        </p:nvSpPr>
        <p:spPr>
          <a:xfrm>
            <a:off x="304800" y="1295400"/>
            <a:ext cx="4343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»"/>
              <a:defRPr sz="1800"/>
            </a:lvl9pPr>
          </a:lstStyle>
          <a:p>
            <a:endParaRPr/>
          </a:p>
        </p:txBody>
      </p:sp>
      <p:sp>
        <p:nvSpPr>
          <p:cNvPr id="368" name="Google Shape;368;p58"/>
          <p:cNvSpPr txBox="1">
            <a:spLocks noGrp="1"/>
          </p:cNvSpPr>
          <p:nvPr>
            <p:ph type="body" idx="2"/>
          </p:nvPr>
        </p:nvSpPr>
        <p:spPr>
          <a:xfrm>
            <a:off x="4800600" y="1295400"/>
            <a:ext cx="4343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»"/>
              <a:defRPr sz="1800"/>
            </a:lvl9pPr>
          </a:lstStyle>
          <a:p>
            <a:endParaRPr/>
          </a:p>
        </p:txBody>
      </p:sp>
      <p:sp>
        <p:nvSpPr>
          <p:cNvPr id="369" name="Google Shape;369;p58"/>
          <p:cNvSpPr txBox="1">
            <a:spLocks noGrp="1"/>
          </p:cNvSpPr>
          <p:nvPr>
            <p:ph type="dt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58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8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5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/>
            </a:lvl9pPr>
          </a:lstStyle>
          <a:p>
            <a:endParaRPr/>
          </a:p>
        </p:txBody>
      </p:sp>
      <p:sp>
        <p:nvSpPr>
          <p:cNvPr id="375" name="Google Shape;375;p59"/>
          <p:cNvSpPr txBox="1">
            <a:spLocks noGrp="1"/>
          </p:cNvSpPr>
          <p:nvPr>
            <p:ph type="dt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59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59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60"/>
          <p:cNvSpPr txBox="1">
            <a:spLocks noGrp="1"/>
          </p:cNvSpPr>
          <p:nvPr>
            <p:ph type="body" idx="1"/>
          </p:nvPr>
        </p:nvSpPr>
        <p:spPr>
          <a:xfrm>
            <a:off x="304800" y="1295400"/>
            <a:ext cx="8839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81" name="Google Shape;381;p60"/>
          <p:cNvSpPr txBox="1">
            <a:spLocks noGrp="1"/>
          </p:cNvSpPr>
          <p:nvPr>
            <p:ph type="dt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60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60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3124200" y="1905000"/>
            <a:ext cx="579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3124200" y="1905000"/>
            <a:ext cx="579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657600" y="2667000"/>
            <a:ext cx="2438400" cy="345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6248400" y="2667000"/>
            <a:ext cx="2438400" cy="345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5.jp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24200" y="1905000"/>
            <a:ext cx="579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rgbClr val="00666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rgbClr val="006666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rgbClr val="006666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rgbClr val="006666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rgbClr val="006666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rgbClr val="006666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rgbClr val="006666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rgbClr val="006666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rgbClr val="006666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657600" y="2667000"/>
            <a:ext cx="5029200" cy="345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7315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6292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6292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6292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6292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6292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6292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6292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6292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6292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62000" y="1066800"/>
            <a:ext cx="7315200" cy="505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A564B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rgbClr val="3A564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A564B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rgbClr val="3A564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A564B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rgbClr val="3A564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Char char="–"/>
              <a:defRPr sz="1600" b="0" i="0" u="none" strike="noStrike" cap="none">
                <a:solidFill>
                  <a:srgbClr val="3A564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3A564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3A564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3A564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3A564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3A564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7315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6292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6292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6292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6292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6292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6292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6292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6292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6292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762000" y="1066800"/>
            <a:ext cx="7315200" cy="505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A564B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rgbClr val="3A564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A564B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rgbClr val="3A564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A564B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rgbClr val="3A564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Char char="–"/>
              <a:defRPr sz="1600" b="0" i="0" u="none" strike="noStrike" cap="none">
                <a:solidFill>
                  <a:srgbClr val="3A564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3A564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3A564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3A564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3A564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3A564B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3A564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304800" y="1295400"/>
            <a:ext cx="8839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Char char="•"/>
              <a:defRPr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Char char="–"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•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»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»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»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»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»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dt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ldNum" idx="12"/>
          </p:nvPr>
        </p:nvSpPr>
        <p:spPr>
          <a:xfrm>
            <a:off x="73152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305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305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dt" idx="10"/>
          </p:nvPr>
        </p:nvSpPr>
        <p:spPr>
          <a:xfrm>
            <a:off x="685800" y="6096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ftr" idx="11"/>
          </p:nvPr>
        </p:nvSpPr>
        <p:spPr>
          <a:xfrm>
            <a:off x="3048000" y="60960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sldNum" idx="12"/>
          </p:nvPr>
        </p:nvSpPr>
        <p:spPr>
          <a:xfrm>
            <a:off x="6629400" y="6096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17" name="Google Shape;317;p50"/>
          <p:cNvSpPr txBox="1">
            <a:spLocks noGrp="1"/>
          </p:cNvSpPr>
          <p:nvPr>
            <p:ph type="body" idx="1"/>
          </p:nvPr>
        </p:nvSpPr>
        <p:spPr>
          <a:xfrm>
            <a:off x="304800" y="1295400"/>
            <a:ext cx="8839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Char char="•"/>
              <a:defRPr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Char char="–"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•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»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»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»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»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»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18" name="Google Shape;318;p50"/>
          <p:cNvSpPr txBox="1">
            <a:spLocks noGrp="1"/>
          </p:cNvSpPr>
          <p:nvPr>
            <p:ph type="dt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19" name="Google Shape;319;p50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20" name="Google Shape;320;p50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1"/>
          <p:cNvSpPr txBox="1">
            <a:spLocks noGrp="1"/>
          </p:cNvSpPr>
          <p:nvPr>
            <p:ph type="title"/>
          </p:nvPr>
        </p:nvSpPr>
        <p:spPr>
          <a:xfrm>
            <a:off x="1752600" y="762000"/>
            <a:ext cx="71628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2000"/>
              <a:buFont typeface="Lustria"/>
              <a:buNone/>
            </a:pPr>
            <a:r>
              <a:rPr lang="ru-RU" sz="2000" b="1" i="1" u="none" dirty="0" smtClean="0">
                <a:solidFill>
                  <a:srgbClr val="006666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r>
              <a:rPr lang="en-US" sz="3600" b="1" i="1" u="none" dirty="0">
                <a:solidFill>
                  <a:srgbClr val="006666"/>
                </a:solidFill>
                <a:latin typeface="Lustria"/>
                <a:ea typeface="Lustria"/>
                <a:cs typeface="Lustria"/>
                <a:sym typeface="Lustria"/>
              </a:rPr>
              <a:t/>
            </a:r>
            <a:br>
              <a:rPr lang="en-US" sz="3600" b="1" i="1" u="none" dirty="0">
                <a:solidFill>
                  <a:srgbClr val="006666"/>
                </a:solidFill>
                <a:latin typeface="Lustria"/>
                <a:ea typeface="Lustria"/>
                <a:cs typeface="Lustria"/>
                <a:sym typeface="Lustria"/>
              </a:rPr>
            </a:br>
            <a:r>
              <a:rPr lang="ru-RU" sz="3600" b="1" i="1" u="none" dirty="0" smtClean="0">
                <a:solidFill>
                  <a:srgbClr val="006666"/>
                </a:solidFill>
                <a:latin typeface="Lustria"/>
                <a:ea typeface="Lustria"/>
                <a:cs typeface="Lustria"/>
                <a:sym typeface="Lustria"/>
              </a:rPr>
              <a:t/>
            </a:r>
            <a:br>
              <a:rPr lang="ru-RU" sz="3600" b="1" i="1" u="none" dirty="0" smtClean="0">
                <a:solidFill>
                  <a:srgbClr val="006666"/>
                </a:solidFill>
                <a:latin typeface="Lustria"/>
                <a:ea typeface="Lustria"/>
                <a:cs typeface="Lustria"/>
                <a:sym typeface="Lustria"/>
              </a:rPr>
            </a:br>
            <a:r>
              <a:rPr lang="en-US" sz="3600" b="1" i="1" u="none" dirty="0" err="1" smtClean="0">
                <a:solidFill>
                  <a:srgbClr val="006666"/>
                </a:solidFill>
                <a:latin typeface="Lustria"/>
                <a:ea typeface="Lustria"/>
                <a:cs typeface="Lustria"/>
                <a:sym typeface="Lustria"/>
              </a:rPr>
              <a:t>Эффективное</a:t>
            </a:r>
            <a:r>
              <a:rPr lang="en-US" sz="3600" b="1" i="1" u="none" dirty="0" smtClean="0">
                <a:solidFill>
                  <a:srgbClr val="006666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r>
              <a:rPr lang="en-US" sz="3600" b="1" i="1" u="none" dirty="0" err="1">
                <a:solidFill>
                  <a:srgbClr val="006666"/>
                </a:solidFill>
                <a:latin typeface="Lustria"/>
                <a:ea typeface="Lustria"/>
                <a:cs typeface="Lustria"/>
                <a:sym typeface="Lustria"/>
              </a:rPr>
              <a:t>использование</a:t>
            </a:r>
            <a:r>
              <a:rPr lang="en-US" sz="3600" b="1" i="1" u="none" dirty="0">
                <a:solidFill>
                  <a:srgbClr val="006666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r>
              <a:rPr lang="en-US" sz="3600" b="1" i="1" u="none" dirty="0" err="1">
                <a:solidFill>
                  <a:srgbClr val="006666"/>
                </a:solidFill>
                <a:latin typeface="Lustria"/>
                <a:ea typeface="Lustria"/>
                <a:cs typeface="Lustria"/>
                <a:sym typeface="Lustria"/>
              </a:rPr>
              <a:t>современных</a:t>
            </a:r>
            <a:r>
              <a:rPr lang="en-US" sz="3600" b="1" i="1" u="none" dirty="0">
                <a:solidFill>
                  <a:srgbClr val="006666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r>
              <a:rPr lang="en-US" sz="3600" b="1" i="1" u="none" dirty="0" err="1">
                <a:solidFill>
                  <a:srgbClr val="006666"/>
                </a:solidFill>
                <a:latin typeface="Lustria"/>
                <a:ea typeface="Lustria"/>
                <a:cs typeface="Lustria"/>
                <a:sym typeface="Lustria"/>
              </a:rPr>
              <a:t>образовательных</a:t>
            </a:r>
            <a:r>
              <a:rPr lang="en-US" sz="3600" b="1" i="1" u="none" dirty="0">
                <a:solidFill>
                  <a:srgbClr val="006666"/>
                </a:solidFill>
                <a:latin typeface="Lustria"/>
                <a:ea typeface="Lustria"/>
                <a:cs typeface="Lustria"/>
                <a:sym typeface="Lustria"/>
              </a:rPr>
              <a:t>  </a:t>
            </a:r>
            <a:r>
              <a:rPr lang="en-US" sz="3600" b="1" i="1" u="none" dirty="0" err="1">
                <a:solidFill>
                  <a:srgbClr val="006666"/>
                </a:solidFill>
                <a:latin typeface="Lustria"/>
                <a:ea typeface="Lustria"/>
                <a:cs typeface="Lustria"/>
                <a:sym typeface="Lustria"/>
              </a:rPr>
              <a:t>технологий</a:t>
            </a:r>
            <a:r>
              <a:rPr lang="en-US" sz="3600" b="1" i="1" u="none" dirty="0">
                <a:solidFill>
                  <a:srgbClr val="006666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r>
              <a:rPr lang="en-US" sz="3600" b="1" i="1" u="none" dirty="0" err="1">
                <a:solidFill>
                  <a:srgbClr val="006666"/>
                </a:solidFill>
                <a:latin typeface="Lustria"/>
                <a:ea typeface="Lustria"/>
                <a:cs typeface="Lustria"/>
                <a:sym typeface="Lustria"/>
              </a:rPr>
              <a:t>при</a:t>
            </a:r>
            <a:r>
              <a:rPr lang="en-US" sz="3600" b="1" i="1" u="none" dirty="0">
                <a:solidFill>
                  <a:srgbClr val="006666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r>
              <a:rPr lang="en-US" sz="3600" b="1" i="1" u="none" dirty="0" err="1">
                <a:solidFill>
                  <a:srgbClr val="006666"/>
                </a:solidFill>
                <a:latin typeface="Lustria"/>
                <a:ea typeface="Lustria"/>
                <a:cs typeface="Lustria"/>
                <a:sym typeface="Lustria"/>
              </a:rPr>
              <a:t>обучении</a:t>
            </a:r>
            <a:r>
              <a:rPr lang="en-US" sz="3600" b="1" i="1" u="none" dirty="0">
                <a:solidFill>
                  <a:srgbClr val="006666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r>
              <a:rPr lang="en-US" sz="3600" b="1" i="1" u="none" dirty="0" err="1">
                <a:solidFill>
                  <a:srgbClr val="006666"/>
                </a:solidFill>
                <a:latin typeface="Lustria"/>
                <a:ea typeface="Lustria"/>
                <a:cs typeface="Lustria"/>
                <a:sym typeface="Lustria"/>
              </a:rPr>
              <a:t>детей</a:t>
            </a:r>
            <a:r>
              <a:rPr lang="en-US" sz="3600" b="1" i="1" u="none" dirty="0">
                <a:solidFill>
                  <a:srgbClr val="006666"/>
                </a:solidFill>
                <a:latin typeface="Lustria"/>
                <a:ea typeface="Lustria"/>
                <a:cs typeface="Lustria"/>
                <a:sym typeface="Lustria"/>
              </a:rPr>
              <a:t> с ОВЗ</a:t>
            </a:r>
            <a:br>
              <a:rPr lang="en-US" sz="3600" b="1" i="1" u="none" dirty="0">
                <a:solidFill>
                  <a:srgbClr val="006666"/>
                </a:solidFill>
                <a:latin typeface="Lustria"/>
                <a:ea typeface="Lustria"/>
                <a:cs typeface="Lustria"/>
                <a:sym typeface="Lustria"/>
              </a:rPr>
            </a:br>
            <a:r>
              <a:rPr lang="en-US" sz="3600" b="1" i="1" u="none" dirty="0">
                <a:solidFill>
                  <a:srgbClr val="006666"/>
                </a:solidFill>
                <a:latin typeface="Lustria"/>
                <a:ea typeface="Lustria"/>
                <a:cs typeface="Lustria"/>
                <a:sym typeface="Lustria"/>
              </a:rPr>
              <a:t>			</a:t>
            </a:r>
            <a:r>
              <a:rPr lang="ru-RU" sz="1800" b="1" i="1" u="none" dirty="0" smtClean="0">
                <a:solidFill>
                  <a:srgbClr val="006666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endParaRPr dirty="0"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0"/>
          <p:cNvSpPr txBox="1">
            <a:spLocks noGrp="1"/>
          </p:cNvSpPr>
          <p:nvPr>
            <p:ph type="ctrTitle"/>
          </p:nvPr>
        </p:nvSpPr>
        <p:spPr>
          <a:xfrm>
            <a:off x="0" y="228600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Impact"/>
              <a:buNone/>
            </a:pPr>
            <a:r>
              <a:rPr lang="en-US" sz="4400" b="1" i="1" u="none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rPr>
              <a:t>ИНФОРМАЦИОННО-КОММУНИКАЦИОННЫЕ ТЕХНОЛОГИИ</a:t>
            </a:r>
            <a:r>
              <a:rPr lang="en-US" sz="4400" b="0" i="1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/>
          </a:p>
        </p:txBody>
      </p:sp>
      <p:sp>
        <p:nvSpPr>
          <p:cNvPr id="449" name="Google Shape;449;p70"/>
          <p:cNvSpPr txBox="1">
            <a:spLocks noGrp="1"/>
          </p:cNvSpPr>
          <p:nvPr>
            <p:ph type="subTitle" idx="1"/>
          </p:nvPr>
        </p:nvSpPr>
        <p:spPr>
          <a:xfrm>
            <a:off x="168442" y="1676401"/>
            <a:ext cx="8795084" cy="459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1428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"/>
              <a:buNone/>
            </a:pP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Информационная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 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технология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обучения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- 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это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 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процесс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 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подготовки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 и </a:t>
            </a:r>
            <a:r>
              <a:rPr lang="ru-RU" sz="2800" b="0" i="0" u="none" dirty="0" smtClean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п</a:t>
            </a:r>
            <a:r>
              <a:rPr lang="en-US" sz="2800" b="0" i="0" u="none" dirty="0" err="1" smtClean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ередачи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 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информации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обучающимся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, 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средством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осуществления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 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которого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 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является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компьютерная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 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техника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 и 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программные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 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средства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 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Информационные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технологии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позволяют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человеку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активнее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взаимодействовать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с 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окружающим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миром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, 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получать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максимальное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количество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информации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за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минимальный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промежуток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времени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и с 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минимальной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затратой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сил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на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её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поиск</a:t>
            </a:r>
            <a:r>
              <a:rPr lang="en-US" sz="2800" b="0" i="0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. </a:t>
            </a:r>
            <a:endParaRPr sz="2800" dirty="0"/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1"/>
          <p:cNvSpPr txBox="1">
            <a:spLocks noGrp="1"/>
          </p:cNvSpPr>
          <p:nvPr>
            <p:ph type="title"/>
          </p:nvPr>
        </p:nvSpPr>
        <p:spPr>
          <a:xfrm>
            <a:off x="84220" y="0"/>
            <a:ext cx="8754979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 Black"/>
              <a:buNone/>
            </a:pPr>
            <a:r>
              <a:rPr lang="en-US" sz="3200" b="1" i="0" u="none" dirty="0" err="1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Применение</a:t>
            </a:r>
            <a:r>
              <a:rPr lang="en-US" sz="3200" b="1" i="0" u="none" dirty="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  </a:t>
            </a:r>
            <a:r>
              <a:rPr lang="en-US" sz="3200" b="1" i="0" u="none" dirty="0" err="1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педагогами</a:t>
            </a:r>
            <a:r>
              <a:rPr lang="en-US" sz="3200" b="1" i="0" u="none" dirty="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200" b="1" i="0" u="none" dirty="0" err="1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школы</a:t>
            </a:r>
            <a:r>
              <a:rPr lang="en-US" sz="3200" b="1" i="0" u="none" dirty="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 - </a:t>
            </a:r>
            <a:r>
              <a:rPr lang="ru-RU" sz="3200" b="1" i="0" u="none" dirty="0" smtClean="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200" b="1" i="0" u="none" dirty="0" smtClean="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200" b="1" i="0" u="none" dirty="0" err="1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традиционных</a:t>
            </a:r>
            <a:r>
              <a:rPr lang="en-US" sz="3200" b="1" i="0" u="none" dirty="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 и </a:t>
            </a:r>
            <a:r>
              <a:rPr lang="en-US" sz="3200" b="1" i="0" u="none" dirty="0" err="1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инновационных</a:t>
            </a:r>
            <a:r>
              <a:rPr lang="en-US" sz="3200" b="1" i="0" u="none" dirty="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200" b="1" i="0" u="none" dirty="0" err="1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технологий</a:t>
            </a:r>
            <a:r>
              <a:rPr lang="en-US" sz="3200" b="1" i="0" u="none" dirty="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200" b="1" i="0" u="none" dirty="0" err="1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обеспечивает</a:t>
            </a:r>
            <a:r>
              <a:rPr lang="en-US" sz="3200" b="1" i="0" u="none" dirty="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200" b="1" i="0" u="none" dirty="0" err="1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развитие</a:t>
            </a:r>
            <a:r>
              <a:rPr lang="en-US" sz="3200" b="1" i="0" u="none" dirty="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 у  </a:t>
            </a:r>
            <a:r>
              <a:rPr lang="en-US" sz="3200" b="1" i="0" u="none" dirty="0" err="1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обучающихся</a:t>
            </a:r>
            <a:r>
              <a:rPr lang="en-US" sz="3200" b="1" i="0" u="none" dirty="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, </a:t>
            </a:r>
            <a:r>
              <a:rPr lang="en-US" sz="3200" b="1" i="0" u="none" dirty="0" err="1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воспитанников</a:t>
            </a:r>
            <a:r>
              <a:rPr lang="en-US" sz="3200" b="1" i="0" u="none" dirty="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200" b="1" i="0" u="none" dirty="0" err="1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познавательной</a:t>
            </a:r>
            <a:r>
              <a:rPr lang="en-US" sz="3200" b="1" i="0" u="none" dirty="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200" b="1" i="0" u="none" dirty="0" err="1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активности</a:t>
            </a:r>
            <a:r>
              <a:rPr lang="en-US" sz="3200" b="1" i="0" u="none" dirty="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, </a:t>
            </a:r>
            <a:r>
              <a:rPr lang="en-US" sz="3200" b="1" i="0" u="none" dirty="0" err="1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творческих</a:t>
            </a:r>
            <a:r>
              <a:rPr lang="en-US" sz="3200" b="1" i="0" u="none" dirty="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  </a:t>
            </a:r>
            <a:r>
              <a:rPr lang="en-US" sz="3200" b="1" i="0" u="none" dirty="0" err="1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способностей</a:t>
            </a:r>
            <a:r>
              <a:rPr lang="en-US" sz="3200" b="1" i="0" u="none" dirty="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,  </a:t>
            </a:r>
            <a:r>
              <a:rPr lang="en-US" sz="3200" b="1" i="0" u="none" dirty="0" err="1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школьной</a:t>
            </a:r>
            <a:r>
              <a:rPr lang="en-US" sz="3200" b="1" i="0" u="none" dirty="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200" b="1" i="0" u="none" dirty="0" err="1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мотивации</a:t>
            </a:r>
            <a:r>
              <a:rPr lang="en-US" sz="3200" b="1" i="0" u="none" dirty="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, </a:t>
            </a:r>
            <a:r>
              <a:rPr lang="en-US" sz="3200" b="1" i="0" u="none" dirty="0" err="1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способствует</a:t>
            </a:r>
            <a:r>
              <a:rPr lang="en-US" sz="3200" b="1" i="0" u="none" dirty="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200" b="1" i="0" u="none" dirty="0" err="1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улучшению</a:t>
            </a:r>
            <a:r>
              <a:rPr lang="en-US" sz="3200" b="1" i="0" u="none" dirty="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200" b="1" i="0" u="none" dirty="0" err="1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качества</a:t>
            </a:r>
            <a:r>
              <a:rPr lang="en-US" sz="3200" b="1" i="0" u="none" dirty="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  и </a:t>
            </a:r>
            <a:r>
              <a:rPr lang="en-US" sz="3200" b="1" i="0" u="none" dirty="0" err="1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результативности</a:t>
            </a:r>
            <a:r>
              <a:rPr lang="en-US" sz="3200" b="1" i="0" u="none" dirty="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200" b="1" i="0" u="none" dirty="0" err="1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учебно-воспитательного</a:t>
            </a:r>
            <a:r>
              <a:rPr lang="en-US" sz="3200" b="1" i="0" u="none" dirty="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200" b="1" i="0" u="none" dirty="0" err="1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процесса</a:t>
            </a:r>
            <a:r>
              <a:rPr lang="en-US" sz="3200" b="1" i="0" u="none" dirty="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 в </a:t>
            </a:r>
            <a:r>
              <a:rPr lang="en-US" sz="3200" b="1" i="0" u="none" dirty="0" err="1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целом</a:t>
            </a:r>
            <a:r>
              <a:rPr lang="en-US" sz="3200" b="1" i="0" u="none" dirty="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endParaRPr dirty="0"/>
          </a:p>
        </p:txBody>
      </p:sp>
      <p:sp>
        <p:nvSpPr>
          <p:cNvPr id="457" name="Google Shape;457;p71"/>
          <p:cNvSpPr txBox="1"/>
          <p:nvPr/>
        </p:nvSpPr>
        <p:spPr>
          <a:xfrm>
            <a:off x="0" y="697832"/>
            <a:ext cx="8915400" cy="593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2"/>
          <p:cNvSpPr txBox="1">
            <a:spLocks noGrp="1"/>
          </p:cNvSpPr>
          <p:nvPr>
            <p:ph type="title"/>
          </p:nvPr>
        </p:nvSpPr>
        <p:spPr>
          <a:xfrm>
            <a:off x="762000" y="457200"/>
            <a:ext cx="7315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9280"/>
              </a:buClr>
              <a:buSzPts val="3200"/>
              <a:buFont typeface="Algerian"/>
              <a:buNone/>
            </a:pPr>
            <a:r>
              <a:rPr lang="en-US" sz="3200" b="0" i="0" u="none">
                <a:solidFill>
                  <a:srgbClr val="629280"/>
                </a:solidFill>
                <a:latin typeface="Algerian"/>
                <a:ea typeface="Algerian"/>
                <a:cs typeface="Algerian"/>
                <a:sym typeface="Algerian"/>
              </a:rPr>
              <a:t/>
            </a:r>
            <a:br>
              <a:rPr lang="en-US" sz="3200" b="0" i="0" u="none">
                <a:solidFill>
                  <a:srgbClr val="629280"/>
                </a:solidFill>
                <a:latin typeface="Algerian"/>
                <a:ea typeface="Algerian"/>
                <a:cs typeface="Algerian"/>
                <a:sym typeface="Algerian"/>
              </a:rPr>
            </a:br>
            <a:r>
              <a:rPr lang="en-US" sz="3200" b="0" i="0" u="none">
                <a:solidFill>
                  <a:srgbClr val="629280"/>
                </a:solidFill>
                <a:latin typeface="Algerian"/>
                <a:ea typeface="Algerian"/>
                <a:cs typeface="Algerian"/>
                <a:sym typeface="Algerian"/>
              </a:rPr>
              <a:t/>
            </a:r>
            <a:br>
              <a:rPr lang="en-US" sz="3200" b="0" i="0" u="none">
                <a:solidFill>
                  <a:srgbClr val="629280"/>
                </a:solidFill>
                <a:latin typeface="Algerian"/>
                <a:ea typeface="Algerian"/>
                <a:cs typeface="Algerian"/>
                <a:sym typeface="Algerian"/>
              </a:rPr>
            </a:br>
            <a:r>
              <a:rPr lang="en-US" sz="3200" b="0" i="0" u="none">
                <a:solidFill>
                  <a:srgbClr val="629280"/>
                </a:solidFill>
                <a:latin typeface="Algerian"/>
                <a:ea typeface="Algerian"/>
                <a:cs typeface="Algerian"/>
                <a:sym typeface="Algerian"/>
              </a:rPr>
              <a:t/>
            </a:r>
            <a:br>
              <a:rPr lang="en-US" sz="3200" b="0" i="0" u="none">
                <a:solidFill>
                  <a:srgbClr val="629280"/>
                </a:solidFill>
                <a:latin typeface="Algerian"/>
                <a:ea typeface="Algerian"/>
                <a:cs typeface="Algerian"/>
                <a:sym typeface="Algerian"/>
              </a:rPr>
            </a:br>
            <a:endParaRPr/>
          </a:p>
        </p:txBody>
      </p:sp>
      <p:sp>
        <p:nvSpPr>
          <p:cNvPr id="394" name="Google Shape;394;p62"/>
          <p:cNvSpPr txBox="1">
            <a:spLocks noGrp="1"/>
          </p:cNvSpPr>
          <p:nvPr>
            <p:ph type="body" idx="1"/>
          </p:nvPr>
        </p:nvSpPr>
        <p:spPr>
          <a:xfrm>
            <a:off x="762000" y="457200"/>
            <a:ext cx="7315200" cy="566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Black"/>
              <a:buNone/>
            </a:pPr>
            <a:r>
              <a:rPr lang="en-US" sz="2400" b="1" i="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Педагогическая технология</a:t>
            </a:r>
            <a:r>
              <a:rPr lang="en-US" sz="2400" b="1" i="0" u="none">
                <a:solidFill>
                  <a:srgbClr val="3A564B"/>
                </a:solidFill>
                <a:latin typeface="Arial Black"/>
                <a:ea typeface="Arial Black"/>
                <a:cs typeface="Arial Black"/>
                <a:sym typeface="Arial Black"/>
              </a:rPr>
              <a:t> - это содержательная техника реализации учебного процесса, продуманная во всех деталях модель совместной педагогической деятельности по  организации и проведению учебного процесса,  с безусловным обеспечением комфортных условий для обучающихся и учителя.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 Black"/>
              <a:buNone/>
            </a:pPr>
            <a:r>
              <a:rPr lang="en-US" sz="2400" b="1" i="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Методика </a:t>
            </a:r>
            <a:r>
              <a:rPr lang="en-US" sz="2400" b="1" i="0" u="none">
                <a:solidFill>
                  <a:srgbClr val="3A564B"/>
                </a:solidFill>
                <a:latin typeface="Arial Black"/>
                <a:ea typeface="Arial Black"/>
                <a:cs typeface="Arial Black"/>
                <a:sym typeface="Arial Black"/>
              </a:rPr>
              <a:t>направлена на решение задач: 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A564B"/>
              </a:buClr>
              <a:buSzPts val="2400"/>
              <a:buFont typeface="Arial Black"/>
              <a:buNone/>
            </a:pPr>
            <a:r>
              <a:rPr lang="en-US" sz="2400" b="1" i="0" u="none">
                <a:solidFill>
                  <a:srgbClr val="3A564B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400" b="1" i="0" u="none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</a:rPr>
              <a:t>чему учить? зачем учить? как учить?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A564B"/>
              </a:buClr>
              <a:buSzPts val="2400"/>
              <a:buFont typeface="Arial Black"/>
              <a:buNone/>
            </a:pPr>
            <a:r>
              <a:rPr lang="en-US" sz="2400" b="0" i="0" u="none">
                <a:solidFill>
                  <a:srgbClr val="3A564B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400" b="1" i="0" u="none">
                <a:solidFill>
                  <a:srgbClr val="3A564B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400" b="1" i="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Технология</a:t>
            </a:r>
            <a:r>
              <a:rPr lang="en-US" sz="2400" b="1" i="0" u="none">
                <a:solidFill>
                  <a:srgbClr val="3A564B"/>
                </a:solidFill>
                <a:latin typeface="Arial Black"/>
                <a:ea typeface="Arial Black"/>
                <a:cs typeface="Arial Black"/>
                <a:sym typeface="Arial Black"/>
              </a:rPr>
              <a:t> обучения, отвечает на вопрос: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A564B"/>
              </a:buClr>
              <a:buSzPts val="2400"/>
              <a:buFont typeface="Arial Black"/>
              <a:buNone/>
            </a:pPr>
            <a:r>
              <a:rPr lang="en-US" sz="2400" b="1" i="0" u="none">
                <a:solidFill>
                  <a:srgbClr val="3A564B"/>
                </a:solidFill>
                <a:latin typeface="Arial Black"/>
                <a:ea typeface="Arial Black"/>
                <a:cs typeface="Arial Black"/>
                <a:sym typeface="Arial Black"/>
              </a:rPr>
              <a:t> как </a:t>
            </a:r>
            <a:r>
              <a:rPr lang="en-US" sz="2400" b="1" i="0" u="none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</a:rPr>
              <a:t>учить результативно?</a:t>
            </a:r>
            <a:r>
              <a:rPr lang="en-US" sz="2400" b="0" i="0" u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3"/>
          <p:cNvSpPr txBox="1">
            <a:spLocks noGrp="1"/>
          </p:cNvSpPr>
          <p:nvPr>
            <p:ph type="ctrTitle"/>
          </p:nvPr>
        </p:nvSpPr>
        <p:spPr>
          <a:xfrm>
            <a:off x="685800" y="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Impact"/>
              <a:buNone/>
            </a:pPr>
            <a:r>
              <a:rPr lang="en-US" sz="4400" b="1" i="0" u="sng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rPr>
              <a:t>Современные образовательные   технологии для детей с ОВЗ.</a:t>
            </a:r>
            <a:endParaRPr/>
          </a:p>
        </p:txBody>
      </p:sp>
      <p:sp>
        <p:nvSpPr>
          <p:cNvPr id="400" name="Google Shape;400;p63"/>
          <p:cNvSpPr txBox="1">
            <a:spLocks noGrp="1"/>
          </p:cNvSpPr>
          <p:nvPr>
            <p:ph type="subTitle" idx="1"/>
          </p:nvPr>
        </p:nvSpPr>
        <p:spPr>
          <a:xfrm>
            <a:off x="609600" y="1981200"/>
            <a:ext cx="82296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92187" lvl="0" indent="-992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564B"/>
              </a:buClr>
              <a:buSzPts val="2400"/>
              <a:buFont typeface="Arial Black"/>
              <a:buNone/>
            </a:pPr>
            <a:r>
              <a:rPr lang="en-US" sz="2400" b="1" i="0" u="none">
                <a:solidFill>
                  <a:srgbClr val="3A564B"/>
                </a:solidFill>
                <a:latin typeface="Arial Black"/>
                <a:ea typeface="Arial Black"/>
                <a:cs typeface="Arial Black"/>
                <a:sym typeface="Arial Black"/>
              </a:rPr>
              <a:t>Технология коррекционно-развивающего обучения:</a:t>
            </a:r>
            <a:endParaRPr/>
          </a:p>
          <a:p>
            <a:pPr marL="992187" lvl="0" indent="-9921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A564B"/>
              </a:buClr>
              <a:buSzPts val="2400"/>
              <a:buFont typeface="Arial Black"/>
              <a:buNone/>
            </a:pPr>
            <a:r>
              <a:rPr lang="en-US" sz="2400" b="1" i="0" u="none">
                <a:solidFill>
                  <a:srgbClr val="3A564B"/>
                </a:solidFill>
                <a:latin typeface="Arial Black"/>
                <a:ea typeface="Arial Black"/>
                <a:cs typeface="Arial Black"/>
                <a:sym typeface="Arial Black"/>
              </a:rPr>
              <a:t>- элементы дифференцированного обучения;</a:t>
            </a:r>
            <a:endParaRPr/>
          </a:p>
          <a:p>
            <a:pPr marL="992187" lvl="0" indent="-9921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A564B"/>
              </a:buClr>
              <a:buSzPts val="2400"/>
              <a:buFont typeface="Arial Black"/>
              <a:buNone/>
            </a:pPr>
            <a:r>
              <a:rPr lang="en-US" sz="2400" b="1" i="0" u="none">
                <a:solidFill>
                  <a:srgbClr val="3A564B"/>
                </a:solidFill>
                <a:latin typeface="Arial Black"/>
                <a:ea typeface="Arial Black"/>
                <a:cs typeface="Arial Black"/>
                <a:sym typeface="Arial Black"/>
              </a:rPr>
              <a:t>      -элементы проблемного обучения.</a:t>
            </a:r>
            <a:endParaRPr/>
          </a:p>
          <a:p>
            <a:pPr marL="992187" lvl="0" indent="-9921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A564B"/>
              </a:buClr>
              <a:buSzPts val="2400"/>
              <a:buFont typeface="Arial Black"/>
              <a:buNone/>
            </a:pPr>
            <a:r>
              <a:rPr lang="en-US" sz="2400" b="1" i="0" u="none">
                <a:solidFill>
                  <a:srgbClr val="3A564B"/>
                </a:solidFill>
                <a:latin typeface="Arial Black"/>
                <a:ea typeface="Arial Black"/>
                <a:cs typeface="Arial Black"/>
                <a:sym typeface="Arial Black"/>
              </a:rPr>
              <a:t>- Игровые технологии.</a:t>
            </a:r>
            <a:endParaRPr/>
          </a:p>
          <a:p>
            <a:pPr marL="992187" lvl="0" indent="-9921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A564B"/>
              </a:buClr>
              <a:buSzPts val="2400"/>
              <a:buFont typeface="Arial Black"/>
              <a:buNone/>
            </a:pPr>
            <a:r>
              <a:rPr lang="en-US" sz="2400" b="1" i="0" u="none">
                <a:solidFill>
                  <a:srgbClr val="3A564B"/>
                </a:solidFill>
                <a:latin typeface="Arial Black"/>
                <a:ea typeface="Arial Black"/>
                <a:cs typeface="Arial Black"/>
                <a:sym typeface="Arial Black"/>
              </a:rPr>
              <a:t>- Здоровьесберегающие технологии.</a:t>
            </a:r>
            <a:endParaRPr/>
          </a:p>
          <a:p>
            <a:pPr marL="992187" lvl="0" indent="-9921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A564B"/>
              </a:buClr>
              <a:buSzPts val="2400"/>
              <a:buFont typeface="Arial Black"/>
              <a:buNone/>
            </a:pPr>
            <a:r>
              <a:rPr lang="en-US" sz="2400" b="1" i="0" u="none">
                <a:solidFill>
                  <a:srgbClr val="3A564B"/>
                </a:solidFill>
                <a:latin typeface="Arial Black"/>
                <a:ea typeface="Arial Black"/>
                <a:cs typeface="Arial Black"/>
                <a:sym typeface="Arial Black"/>
              </a:rPr>
              <a:t>- Технология воспитания в процессе жизни.</a:t>
            </a:r>
            <a:endParaRPr/>
          </a:p>
          <a:p>
            <a:pPr marL="992187" lvl="0" indent="-9921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A564B"/>
              </a:buClr>
              <a:buSzPts val="2400"/>
              <a:buFont typeface="Arial Black"/>
              <a:buNone/>
            </a:pPr>
            <a:r>
              <a:rPr lang="en-US" sz="2400" b="1" i="0" u="none">
                <a:solidFill>
                  <a:srgbClr val="3A564B"/>
                </a:solidFill>
                <a:latin typeface="Arial Black"/>
                <a:ea typeface="Arial Black"/>
                <a:cs typeface="Arial Black"/>
                <a:sym typeface="Arial Black"/>
              </a:rPr>
              <a:t>- Элементы компьютерной технологии.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Impact"/>
              <a:buNone/>
            </a:pPr>
            <a:r>
              <a:rPr lang="en-US" sz="4400" b="1" i="1" u="none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rPr>
              <a:t>ТЕХНОЛОГИЯ КОРРЕКЦИОННО-РАЗВИВАЮЩЕГО ОБУЧЕНИЯ.</a:t>
            </a:r>
            <a:endParaRPr/>
          </a:p>
        </p:txBody>
      </p:sp>
      <p:sp>
        <p:nvSpPr>
          <p:cNvPr id="406" name="Google Shape;406;p64"/>
          <p:cNvSpPr txBox="1">
            <a:spLocks noGrp="1"/>
          </p:cNvSpPr>
          <p:nvPr>
            <p:ph type="subTitle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3525" lvl="0" indent="-2635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"/>
              <a:buNone/>
            </a:pPr>
            <a:r>
              <a:rPr lang="en-US" sz="2800" b="1" i="1" u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Приоритетными направлениями педагогической коррекции являются:</a:t>
            </a:r>
            <a:endParaRPr/>
          </a:p>
          <a:p>
            <a:pPr marL="263525" lvl="0" indent="-26352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</a:pPr>
            <a:r>
              <a:rPr lang="en-US" sz="2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коррекция отдельных сторон психической деятельности;</a:t>
            </a:r>
            <a:endParaRPr/>
          </a:p>
          <a:p>
            <a:pPr marL="263525" lvl="0" indent="-26352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</a:pPr>
            <a:r>
              <a:rPr lang="en-US" sz="2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развитие основных мыслительных операций;</a:t>
            </a:r>
            <a:endParaRPr/>
          </a:p>
          <a:p>
            <a:pPr marL="263525" lvl="0" indent="-26352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</a:pPr>
            <a:r>
              <a:rPr lang="en-US" sz="2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развитие различных видов мышления;</a:t>
            </a:r>
            <a:endParaRPr/>
          </a:p>
          <a:p>
            <a:pPr marL="263525" lvl="0" indent="-26352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</a:pPr>
            <a:r>
              <a:rPr lang="en-US" sz="2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коррекция нарушений в развитии эмоционально-личностной сферы;</a:t>
            </a:r>
            <a:endParaRPr/>
          </a:p>
          <a:p>
            <a:pPr marL="263525" lvl="0" indent="-26352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</a:pPr>
            <a:r>
              <a:rPr lang="en-US" sz="2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развитие речи;</a:t>
            </a:r>
            <a:endParaRPr/>
          </a:p>
          <a:p>
            <a:pPr marL="263525" lvl="0" indent="-26352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</a:pPr>
            <a:r>
              <a:rPr lang="en-US" sz="2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расширение представлений об окружающем мире и обогащение словаря;</a:t>
            </a:r>
            <a:endParaRPr/>
          </a:p>
          <a:p>
            <a:pPr marL="263525" lvl="0" indent="-26352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</a:pPr>
            <a:r>
              <a:rPr lang="en-US" sz="2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совершенствование движений и сенсомоторного развития;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5"/>
          <p:cNvSpPr txBox="1">
            <a:spLocks noGrp="1"/>
          </p:cNvSpPr>
          <p:nvPr>
            <p:ph type="ctrTitle"/>
          </p:nvPr>
        </p:nvSpPr>
        <p:spPr>
          <a:xfrm>
            <a:off x="228600" y="3048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Impact"/>
              <a:buNone/>
            </a:pPr>
            <a:r>
              <a:rPr lang="en-US" sz="4400" b="1" i="1" u="none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rPr>
              <a:t>Игровые технологии.</a:t>
            </a:r>
            <a:endParaRPr/>
          </a:p>
        </p:txBody>
      </p:sp>
      <p:sp>
        <p:nvSpPr>
          <p:cNvPr id="412" name="Google Shape;412;p65"/>
          <p:cNvSpPr txBox="1">
            <a:spLocks noGrp="1"/>
          </p:cNvSpPr>
          <p:nvPr>
            <p:ph type="subTitle" idx="1"/>
          </p:nvPr>
        </p:nvSpPr>
        <p:spPr>
          <a:xfrm>
            <a:off x="0" y="12954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7400" lvl="4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"/>
              <a:buNone/>
            </a:pPr>
            <a:r>
              <a:rPr lang="en-US" sz="2800" b="1" i="1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Реализация</a:t>
            </a:r>
            <a:r>
              <a:rPr lang="en-US" sz="2800" b="1" i="1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1" i="1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игровых</a:t>
            </a:r>
            <a:r>
              <a:rPr lang="en-US" sz="2800" b="1" i="1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1" i="1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приёмов</a:t>
            </a:r>
            <a:r>
              <a:rPr lang="en-US" sz="2800" b="1" i="1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и </a:t>
            </a:r>
            <a:r>
              <a:rPr lang="en-US" sz="2800" b="1" i="1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ситуаций</a:t>
            </a:r>
            <a:r>
              <a:rPr lang="en-US" sz="2800" b="1" i="1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1" i="1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на</a:t>
            </a:r>
            <a:r>
              <a:rPr lang="en-US" sz="2800" b="1" i="1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1" i="1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уроках</a:t>
            </a:r>
            <a:r>
              <a:rPr lang="en-US" sz="2800" b="1" i="1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1" i="1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проходит</a:t>
            </a:r>
            <a:r>
              <a:rPr lang="en-US" sz="2800" b="1" i="1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1" i="1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по</a:t>
            </a:r>
            <a:r>
              <a:rPr lang="en-US" sz="2800" b="1" i="1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1" i="1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следующим</a:t>
            </a:r>
            <a:r>
              <a:rPr lang="en-US" sz="2800" b="1" i="1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1" i="1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основным</a:t>
            </a:r>
            <a:r>
              <a:rPr lang="en-US" sz="2800" b="1" i="1" u="none" dirty="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800" b="1" i="1" u="none" dirty="0" err="1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направлениям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:</a:t>
            </a:r>
            <a:endParaRPr dirty="0"/>
          </a:p>
          <a:p>
            <a:pPr marL="2057400" lvl="4" indent="-228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</a:pPr>
            <a:endParaRPr sz="2000" b="1" i="0" u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057400" lvl="4" indent="-228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</a:pPr>
            <a:r>
              <a:rPr lang="en-US" sz="2000" b="1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дидактическая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цель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ставится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перед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школьниками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в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форме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игровой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задачи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dirty="0"/>
          </a:p>
          <a:p>
            <a:pPr marL="2057400" lvl="4" indent="-228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</a:pP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учебная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деятельность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подчиняется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правилам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игры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dirty="0"/>
          </a:p>
          <a:p>
            <a:pPr marL="2057400" lvl="4" indent="-228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</a:pP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учебный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материал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используется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в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качестве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её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средства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;</a:t>
            </a:r>
            <a:endParaRPr dirty="0"/>
          </a:p>
          <a:p>
            <a:pPr marL="2057400" lvl="4" indent="-228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</a:pP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в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учебную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деятельность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вводится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элемент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соревнования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,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который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переводит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дидактическую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задачу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в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игровую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;</a:t>
            </a:r>
            <a:endParaRPr dirty="0"/>
          </a:p>
          <a:p>
            <a:pPr marL="2057400" lvl="4" indent="-228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</a:pP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успешное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выполнение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дидактического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задания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связывается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с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игровым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результатом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. </a:t>
            </a:r>
            <a:endParaRPr dirty="0"/>
          </a:p>
        </p:txBody>
      </p:sp>
      <p:sp>
        <p:nvSpPr>
          <p:cNvPr id="413" name="Google Shape;413;p65"/>
          <p:cNvSpPr txBox="1"/>
          <p:nvPr/>
        </p:nvSpPr>
        <p:spPr>
          <a:xfrm>
            <a:off x="457200" y="2971800"/>
            <a:ext cx="82724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6"/>
          <p:cNvSpPr txBox="1">
            <a:spLocks noGrp="1"/>
          </p:cNvSpPr>
          <p:nvPr>
            <p:ph type="ctrTitle"/>
          </p:nvPr>
        </p:nvSpPr>
        <p:spPr>
          <a:xfrm>
            <a:off x="0" y="2286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Impact"/>
              <a:buNone/>
            </a:pPr>
            <a:r>
              <a:rPr lang="en-US" sz="4400" b="1" i="1" u="none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rPr>
              <a:t>ЗДОРОВЬЕСБЕРЕГАЮЩИЕ ТЕХНОЛОГИИ.</a:t>
            </a:r>
            <a:endParaRPr/>
          </a:p>
        </p:txBody>
      </p:sp>
      <p:sp>
        <p:nvSpPr>
          <p:cNvPr id="421" name="Google Shape;421;p66"/>
          <p:cNvSpPr txBox="1">
            <a:spLocks noGrp="1"/>
          </p:cNvSpPr>
          <p:nvPr>
            <p:ph type="subTitle" idx="1"/>
          </p:nvPr>
        </p:nvSpPr>
        <p:spPr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</a:pPr>
            <a:r>
              <a:rPr lang="en-US" sz="2400" b="0" i="0" u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Цель</a:t>
            </a:r>
            <a:endParaRPr dirty="0"/>
          </a:p>
          <a:p>
            <a:pPr marL="742950" lvl="1" indent="-28575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sym typeface="Arial Black"/>
              </a:rPr>
              <a:t>здоровьесберегающих</a:t>
            </a:r>
            <a:r>
              <a:rPr lang="en-US" sz="2800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sym typeface="Arial Black"/>
              </a:rPr>
              <a:t>образовательных</a:t>
            </a:r>
            <a:r>
              <a:rPr lang="en-US" sz="2800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sym typeface="Arial Black"/>
              </a:rPr>
              <a:t>технологий</a:t>
            </a:r>
            <a:r>
              <a:rPr lang="en-US" sz="2800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sym typeface="Arial Black"/>
              </a:rPr>
              <a:t>обучения</a:t>
            </a:r>
            <a:r>
              <a:rPr lang="en-US" sz="2800" b="0" i="0" u="none" dirty="0">
                <a:solidFill>
                  <a:schemeClr val="lt1"/>
                </a:solidFill>
                <a:sym typeface="Arial Black"/>
              </a:rPr>
              <a:t> – </a:t>
            </a:r>
            <a:r>
              <a:rPr lang="en-US" sz="2800" b="0" i="0" u="none" dirty="0" err="1">
                <a:solidFill>
                  <a:schemeClr val="lt1"/>
                </a:solidFill>
                <a:sym typeface="Arial Black"/>
              </a:rPr>
              <a:t>обеспечить</a:t>
            </a:r>
            <a:r>
              <a:rPr lang="en-US" sz="2800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sym typeface="Arial Black"/>
              </a:rPr>
              <a:t>школьнику</a:t>
            </a:r>
            <a:r>
              <a:rPr lang="en-US" sz="2800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sym typeface="Arial Black"/>
              </a:rPr>
              <a:t>возможность</a:t>
            </a:r>
            <a:r>
              <a:rPr lang="en-US" sz="2800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sym typeface="Arial Black"/>
              </a:rPr>
              <a:t>сохранения</a:t>
            </a:r>
            <a:r>
              <a:rPr lang="en-US" sz="2800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sym typeface="Arial Black"/>
              </a:rPr>
              <a:t>здоровья</a:t>
            </a:r>
            <a:r>
              <a:rPr lang="en-US" sz="2800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sym typeface="Arial Black"/>
              </a:rPr>
              <a:t>за</a:t>
            </a:r>
            <a:r>
              <a:rPr lang="en-US" sz="2800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sym typeface="Arial Black"/>
              </a:rPr>
              <a:t>период</a:t>
            </a:r>
            <a:r>
              <a:rPr lang="en-US" sz="2800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sym typeface="Arial Black"/>
              </a:rPr>
              <a:t>обучения</a:t>
            </a:r>
            <a:r>
              <a:rPr lang="en-US" sz="2800" b="0" i="0" u="none" dirty="0">
                <a:solidFill>
                  <a:schemeClr val="lt1"/>
                </a:solidFill>
                <a:sym typeface="Arial Black"/>
              </a:rPr>
              <a:t> в </a:t>
            </a:r>
            <a:r>
              <a:rPr lang="en-US" sz="2800" b="0" i="0" u="none" dirty="0" err="1">
                <a:solidFill>
                  <a:schemeClr val="lt1"/>
                </a:solidFill>
                <a:sym typeface="Arial Black"/>
              </a:rPr>
              <a:t>школе</a:t>
            </a:r>
            <a:r>
              <a:rPr lang="en-US" sz="2800" b="0" i="0" u="none" dirty="0">
                <a:solidFill>
                  <a:schemeClr val="lt1"/>
                </a:solidFill>
                <a:sym typeface="Arial Black"/>
              </a:rPr>
              <a:t>, </a:t>
            </a:r>
            <a:r>
              <a:rPr lang="en-US" sz="2800" b="0" i="0" u="none" dirty="0" err="1">
                <a:solidFill>
                  <a:schemeClr val="lt1"/>
                </a:solidFill>
                <a:sym typeface="Arial Black"/>
              </a:rPr>
              <a:t>сформировать</a:t>
            </a:r>
            <a:r>
              <a:rPr lang="en-US" sz="2800" b="0" i="0" u="none" dirty="0">
                <a:solidFill>
                  <a:schemeClr val="lt1"/>
                </a:solidFill>
                <a:sym typeface="Arial Black"/>
              </a:rPr>
              <a:t> у </a:t>
            </a:r>
            <a:r>
              <a:rPr lang="en-US" sz="2800" b="0" i="0" u="none" dirty="0" err="1">
                <a:solidFill>
                  <a:schemeClr val="lt1"/>
                </a:solidFill>
                <a:sym typeface="Arial Black"/>
              </a:rPr>
              <a:t>него</a:t>
            </a:r>
            <a:r>
              <a:rPr lang="en-US" sz="2800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sym typeface="Arial Black"/>
              </a:rPr>
              <a:t>необходимые</a:t>
            </a:r>
            <a:r>
              <a:rPr lang="en-US" sz="2800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sym typeface="Arial Black"/>
              </a:rPr>
              <a:t>знания</a:t>
            </a:r>
            <a:r>
              <a:rPr lang="en-US" sz="2800" b="0" i="0" u="none" dirty="0">
                <a:solidFill>
                  <a:schemeClr val="lt1"/>
                </a:solidFill>
                <a:sym typeface="Arial Black"/>
              </a:rPr>
              <a:t> и </a:t>
            </a:r>
            <a:r>
              <a:rPr lang="en-US" sz="2800" b="0" i="0" u="none" dirty="0" err="1">
                <a:solidFill>
                  <a:schemeClr val="lt1"/>
                </a:solidFill>
                <a:sym typeface="Arial Black"/>
              </a:rPr>
              <a:t>практические</a:t>
            </a:r>
            <a:r>
              <a:rPr lang="en-US" sz="2800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sym typeface="Arial Black"/>
              </a:rPr>
              <a:t>умения</a:t>
            </a:r>
            <a:r>
              <a:rPr lang="en-US" sz="2800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sym typeface="Arial Black"/>
              </a:rPr>
              <a:t>по</a:t>
            </a:r>
            <a:r>
              <a:rPr lang="en-US" sz="2800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sym typeface="Arial Black"/>
              </a:rPr>
              <a:t>здоровому</a:t>
            </a:r>
            <a:r>
              <a:rPr lang="en-US" sz="2800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sym typeface="Arial Black"/>
              </a:rPr>
              <a:t>образу</a:t>
            </a:r>
            <a:r>
              <a:rPr lang="en-US" sz="2800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sym typeface="Arial Black"/>
              </a:rPr>
              <a:t>жизни</a:t>
            </a:r>
            <a:r>
              <a:rPr lang="en-US" sz="2800" b="0" i="0" u="none" dirty="0">
                <a:solidFill>
                  <a:schemeClr val="lt1"/>
                </a:solidFill>
                <a:sym typeface="Arial Black"/>
              </a:rPr>
              <a:t>, </a:t>
            </a:r>
            <a:r>
              <a:rPr lang="en-US" sz="2800" b="0" i="0" u="none" dirty="0" err="1">
                <a:solidFill>
                  <a:schemeClr val="lt1"/>
                </a:solidFill>
                <a:sym typeface="Arial Black"/>
              </a:rPr>
              <a:t>научить</a:t>
            </a:r>
            <a:r>
              <a:rPr lang="en-US" sz="2800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sym typeface="Arial Black"/>
              </a:rPr>
              <a:t>использовать</a:t>
            </a:r>
            <a:r>
              <a:rPr lang="en-US" sz="2800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sym typeface="Arial Black"/>
              </a:rPr>
              <a:t>полученные</a:t>
            </a:r>
            <a:r>
              <a:rPr lang="en-US" sz="2800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sym typeface="Arial Black"/>
              </a:rPr>
              <a:t>знания</a:t>
            </a:r>
            <a:r>
              <a:rPr lang="en-US" sz="2800" b="0" i="0" u="none" dirty="0">
                <a:solidFill>
                  <a:schemeClr val="lt1"/>
                </a:solidFill>
                <a:sym typeface="Arial Black"/>
              </a:rPr>
              <a:t> в </a:t>
            </a:r>
            <a:r>
              <a:rPr lang="en-US" sz="2800" b="0" i="0" u="none" dirty="0" err="1">
                <a:solidFill>
                  <a:schemeClr val="lt1"/>
                </a:solidFill>
                <a:sym typeface="Arial Black"/>
              </a:rPr>
              <a:t>повседневной</a:t>
            </a:r>
            <a:r>
              <a:rPr lang="en-US" sz="2800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sym typeface="Arial Black"/>
              </a:rPr>
              <a:t>жизни</a:t>
            </a:r>
            <a:r>
              <a:rPr lang="en-US" sz="2800" b="0" i="0" u="none" dirty="0">
                <a:solidFill>
                  <a:schemeClr val="lt1"/>
                </a:solidFill>
                <a:sym typeface="Arial Black"/>
              </a:rPr>
              <a:t>. </a:t>
            </a:r>
            <a:endParaRPr sz="2800" dirty="0"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7"/>
          <p:cNvSpPr txBox="1">
            <a:spLocks noGrp="1"/>
          </p:cNvSpPr>
          <p:nvPr>
            <p:ph type="ctrTitle"/>
          </p:nvPr>
        </p:nvSpPr>
        <p:spPr>
          <a:xfrm>
            <a:off x="-152400" y="0"/>
            <a:ext cx="9296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Black"/>
              <a:buNone/>
            </a:pPr>
            <a:r>
              <a:rPr lang="en-US" sz="6000" b="0" i="1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n-US" sz="6000" b="0" i="1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4400" b="1" i="1" u="none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rPr>
              <a:t>ТЕХНОЛОГИЯ ПРОЕКТНОГО ОБУЧЕНИЯ.</a:t>
            </a:r>
            <a:endParaRPr/>
          </a:p>
        </p:txBody>
      </p:sp>
      <p:sp>
        <p:nvSpPr>
          <p:cNvPr id="429" name="Google Shape;429;p67"/>
          <p:cNvSpPr txBox="1">
            <a:spLocks noGrp="1"/>
          </p:cNvSpPr>
          <p:nvPr>
            <p:ph type="subTitle" idx="1"/>
          </p:nvPr>
        </p:nvSpPr>
        <p:spPr>
          <a:xfrm>
            <a:off x="762000" y="1540042"/>
            <a:ext cx="7888705" cy="50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</a:pP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Проектная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технология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предполагает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: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</a:pP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--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наличие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проблемы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,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требующей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интегрированных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знаний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и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исследовательского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поиска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её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решения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;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</a:pP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--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практическую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,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теоретическую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,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познавательную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значимость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предполагаемых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результатов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;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</a:pP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--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самостоятельную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деятельность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обучающегося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;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</a:pP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--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структурирование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содержательной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части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проекта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с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указанием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поэтапных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результатов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;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</a:pP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--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использование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исследовательских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методов</a:t>
            </a:r>
            <a:r>
              <a:rPr lang="en-US" sz="20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8"/>
          <p:cNvSpPr txBox="1">
            <a:spLocks noGrp="1"/>
          </p:cNvSpPr>
          <p:nvPr>
            <p:ph type="ctrTitle"/>
          </p:nvPr>
        </p:nvSpPr>
        <p:spPr>
          <a:xfrm>
            <a:off x="457200" y="0"/>
            <a:ext cx="8686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Impact"/>
              <a:buNone/>
            </a:pPr>
            <a:r>
              <a:rPr lang="en-US" sz="4000" b="1" i="1" u="none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rPr>
              <a:t>ТЕХНОЛОГИЯ ВОСПИТАНИЯ В ПРОЦЕССЕ ЖИЗНИ</a:t>
            </a:r>
            <a:endParaRPr/>
          </a:p>
        </p:txBody>
      </p:sp>
      <p:sp>
        <p:nvSpPr>
          <p:cNvPr id="436" name="Google Shape;436;p68"/>
          <p:cNvSpPr txBox="1">
            <a:spLocks noGrp="1"/>
          </p:cNvSpPr>
          <p:nvPr>
            <p:ph type="subTitle" idx="1"/>
          </p:nvPr>
        </p:nvSpPr>
        <p:spPr>
          <a:xfrm>
            <a:off x="397042" y="1219200"/>
            <a:ext cx="8746958" cy="4375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None/>
            </a:pP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Согласно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классификации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тенденций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образовательных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технологий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интегрированный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урок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относится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к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группе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технологий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«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воспитания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в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процессе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жизни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» 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None/>
            </a:pP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Интегрированный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урок-это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особый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тип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урока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,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объединяющего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в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себе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обучение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одновременно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по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нескольким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дисциплинам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при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изучении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одного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понятия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,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темы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или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явления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None/>
            </a:pP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В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таком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уроке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всегда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выделяются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: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ведущая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дисциплина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,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выступающая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интегратором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, и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дисциплины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вспомогательные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,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способствующие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углублению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,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расширению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,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уточнению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материала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ведущей</a:t>
            </a:r>
            <a:r>
              <a:rPr lang="en-US" b="0" i="0" u="none" dirty="0">
                <a:solidFill>
                  <a:schemeClr val="lt1"/>
                </a:solidFill>
                <a:sym typeface="Arial Black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Arial Black"/>
              </a:rPr>
              <a:t>дисциплины</a:t>
            </a:r>
            <a:endParaRPr dirty="0"/>
          </a:p>
          <a:p>
            <a:pPr marL="342900" lvl="0" indent="-342900" algn="ctr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None/>
            </a:pPr>
            <a:endParaRPr b="0" i="0" u="none" dirty="0">
              <a:solidFill>
                <a:schemeClr val="lt1"/>
              </a:solidFill>
              <a:sym typeface="Arial Black"/>
            </a:endParaRPr>
          </a:p>
          <a:p>
            <a:pPr marL="0" lvl="0" indent="0" algn="r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None/>
            </a:pPr>
            <a:endParaRPr b="0" i="0" u="none" dirty="0">
              <a:solidFill>
                <a:schemeClr val="lt1"/>
              </a:solidFill>
              <a:sym typeface="Arial Black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Impact"/>
              <a:buNone/>
            </a:pPr>
            <a:r>
              <a:rPr lang="en-US" sz="4000" b="1" i="1" u="none" strike="noStrike" cap="none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rPr>
              <a:t>Интегрированный урок как средство </a:t>
            </a:r>
            <a:br>
              <a:rPr lang="en-US" sz="4000" b="1" i="1" u="none" strike="noStrike" cap="none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-US" sz="4000" b="1" i="1" u="none" strike="noStrike" cap="none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rPr>
              <a:t>межпредметного взаимодействия</a:t>
            </a:r>
            <a:endParaRPr/>
          </a:p>
        </p:txBody>
      </p:sp>
      <p:sp>
        <p:nvSpPr>
          <p:cNvPr id="443" name="Google Shape;443;p69"/>
          <p:cNvSpPr txBox="1">
            <a:spLocks noGrp="1"/>
          </p:cNvSpPr>
          <p:nvPr>
            <p:ph type="body" idx="4294967295"/>
          </p:nvPr>
        </p:nvSpPr>
        <p:spPr>
          <a:xfrm>
            <a:off x="304800" y="1524000"/>
            <a:ext cx="88392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Интегрированный урок позволяет решать целый ряд задач, которые трудно реализовать в рамках традиционных подходов.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endParaRPr sz="2800" b="1" i="0" u="sng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ustria"/>
              <a:buNone/>
            </a:pPr>
            <a:r>
              <a:rPr lang="en-US" sz="2800" b="1" i="0" u="sng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Вот  некоторые из таких задач:</a:t>
            </a:r>
            <a:r>
              <a:rPr lang="en-US" sz="2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повышение мотивации учебной деятельности за счет нестандартной формы урока (это необычно, значит интересно);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рассмотрение понятий, которые используются в разных предметных областях;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организация целенаправленной работы с мыслительными операциями: сравнение, обобщение, классификация, анализ, синтез и т.д.;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показ межпредметных связей и их применение при решении разнообразных задач. 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</a:pPr>
            <a:endParaRPr sz="2000" b="0" i="0" u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ol_kid">
  <a:themeElements>
    <a:clrScheme name="cool_ki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ssy_diagrams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essy_diagrams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aradigm_shift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PP_SFUSI_TXT_AlienHead">
  <a:themeElements>
    <a:clrScheme name="">
      <a:dk1>
        <a:srgbClr val="000000"/>
      </a:dk1>
      <a:lt1>
        <a:srgbClr val="B2B2B2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5D5D5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aradigm_shift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447</Words>
  <Application>Microsoft Office PowerPoint</Application>
  <PresentationFormat>Экран (4:3)</PresentationFormat>
  <Paragraphs>57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cool_kid</vt:lpstr>
      <vt:lpstr>messy_diagrams</vt:lpstr>
      <vt:lpstr>1_messy_diagrams</vt:lpstr>
      <vt:lpstr>1_paradigm_shift</vt:lpstr>
      <vt:lpstr>PPP_SFUSI_TXT_AlienHead</vt:lpstr>
      <vt:lpstr>Office Theme</vt:lpstr>
      <vt:lpstr>paradigm_shift</vt:lpstr>
      <vt:lpstr>   Эффективное использование современных образовательных  технологий при обучении детей с ОВЗ     </vt:lpstr>
      <vt:lpstr>   </vt:lpstr>
      <vt:lpstr>Современные образовательные   технологии для детей с ОВЗ.</vt:lpstr>
      <vt:lpstr>ТЕХНОЛОГИЯ КОРРЕКЦИОННО-РАЗВИВАЮЩЕГО ОБУЧЕНИЯ.</vt:lpstr>
      <vt:lpstr>Игровые технологии.</vt:lpstr>
      <vt:lpstr>ЗДОРОВЬЕСБЕРЕГАЮЩИЕ ТЕХНОЛОГИИ.</vt:lpstr>
      <vt:lpstr> ТЕХНОЛОГИЯ ПРОЕКТНОГО ОБУЧЕНИЯ.</vt:lpstr>
      <vt:lpstr>ТЕХНОЛОГИЯ ВОСПИТАНИЯ В ПРОЦЕССЕ ЖИЗНИ</vt:lpstr>
      <vt:lpstr>Интегрированный урок как средство  межпредметного взаимодействия</vt:lpstr>
      <vt:lpstr>ИНФОРМАЦИОННО-КОММУНИКАЦИОННЫЕ ТЕХНОЛОГИИ </vt:lpstr>
      <vt:lpstr>Применение  педагогами школы -   традиционных и инновационных технологий обеспечивает развитие у  обучающихся, воспитанников познавательной активности, творческих  способностей,  школьной мотивации, способствует улучшению качества  и результативности учебно-воспитательного процесса в целом.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Эффективное использование современных образовательных  технологий при обучении детей с ОВЗ</dc:title>
  <dc:creator>Кучукова</dc:creator>
  <cp:lastModifiedBy>Кучукова</cp:lastModifiedBy>
  <cp:revision>2</cp:revision>
  <dcterms:modified xsi:type="dcterms:W3CDTF">2024-01-30T12:06:19Z</dcterms:modified>
</cp:coreProperties>
</file>