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8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>
        <p:scale>
          <a:sx n="79" d="100"/>
          <a:sy n="79" d="100"/>
        </p:scale>
        <p:origin x="-2544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2B88-3B65-4891-A81F-1294567CD4AC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2F0-415A-4D42-A15A-8E59842FE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2B88-3B65-4891-A81F-1294567CD4AC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2F0-415A-4D42-A15A-8E59842FE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2B88-3B65-4891-A81F-1294567CD4AC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2F0-415A-4D42-A15A-8E59842FE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2B88-3B65-4891-A81F-1294567CD4AC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2F0-415A-4D42-A15A-8E59842FE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2B88-3B65-4891-A81F-1294567CD4AC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2F0-415A-4D42-A15A-8E59842FE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2B88-3B65-4891-A81F-1294567CD4AC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2F0-415A-4D42-A15A-8E59842FE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2B88-3B65-4891-A81F-1294567CD4AC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2F0-415A-4D42-A15A-8E59842FE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2B88-3B65-4891-A81F-1294567CD4AC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2F0-415A-4D42-A15A-8E59842FE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2B88-3B65-4891-A81F-1294567CD4AC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2F0-415A-4D42-A15A-8E59842FE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2B88-3B65-4891-A81F-1294567CD4AC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2F0-415A-4D42-A15A-8E59842FE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2B88-3B65-4891-A81F-1294567CD4AC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2F0-415A-4D42-A15A-8E59842FE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12B88-3B65-4891-A81F-1294567CD4AC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7C2F0-415A-4D42-A15A-8E59842FE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142984"/>
            <a:ext cx="7772400" cy="1470025"/>
          </a:xfrm>
        </p:spPr>
        <p:txBody>
          <a:bodyPr/>
          <a:lstStyle/>
          <a:p>
            <a:r>
              <a:rPr lang="ru-RU" b="1" dirty="0" smtClean="0"/>
              <a:t>Методы педагогической диагностики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B Девочка на медосмотре у педиатра, фото 3514258, снято 31 марта 2012 &quot; Видео скач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2276872"/>
            <a:ext cx="6936755" cy="4021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/>
              <a:t>Задание № </a:t>
            </a:r>
            <a:r>
              <a:rPr lang="ru-RU" sz="3600" i="1" dirty="0" smtClean="0"/>
              <a:t>3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b="1" dirty="0" smtClean="0"/>
              <a:t> </a:t>
            </a:r>
            <a:r>
              <a:rPr lang="ru-RU" b="1" dirty="0"/>
              <a:t>Упорядочивание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428736"/>
            <a:ext cx="8429684" cy="478634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/>
              <a:t> </a:t>
            </a:r>
            <a:r>
              <a:rPr lang="ru-RU" i="1" dirty="0" smtClean="0"/>
              <a:t>  </a:t>
            </a:r>
            <a:r>
              <a:rPr lang="ru-RU" sz="3100" i="1" u="sng" dirty="0" smtClean="0"/>
              <a:t>Организация </a:t>
            </a:r>
            <a:r>
              <a:rPr lang="ru-RU" sz="3100" i="1" u="sng" dirty="0"/>
              <a:t>работы. </a:t>
            </a:r>
            <a:r>
              <a:rPr lang="ru-RU" sz="3100" dirty="0"/>
              <a:t>Готовятся картонные </a:t>
            </a:r>
            <a:r>
              <a:rPr lang="ru-RU" sz="3100" dirty="0" smtClean="0"/>
              <a:t>круги диаметром 5 </a:t>
            </a:r>
            <a:r>
              <a:rPr lang="ru-RU" sz="3100" dirty="0"/>
              <a:t>см с точками. Круги располагают перед ребенком в беспорядке</a:t>
            </a:r>
            <a:r>
              <a:rPr lang="ru-RU" sz="3100" dirty="0" smtClean="0"/>
              <a:t>.</a:t>
            </a:r>
            <a:r>
              <a:rPr lang="ru-RU" sz="3100" i="1" dirty="0"/>
              <a:t> </a:t>
            </a:r>
            <a:endParaRPr lang="ru-RU" sz="2800" i="1" dirty="0" smtClean="0"/>
          </a:p>
          <a:p>
            <a:pPr>
              <a:buNone/>
            </a:pPr>
            <a:endParaRPr lang="ru-RU" sz="2800" i="1" dirty="0"/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endParaRPr lang="ru-RU" sz="2800" i="1" dirty="0"/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endParaRPr lang="ru-RU" sz="2800" i="1" u="sng" dirty="0" smtClean="0"/>
          </a:p>
          <a:p>
            <a:pPr>
              <a:buNone/>
            </a:pPr>
            <a:endParaRPr lang="ru-RU" sz="2800" i="1" u="sng" dirty="0"/>
          </a:p>
          <a:p>
            <a:pPr>
              <a:buNone/>
            </a:pPr>
            <a:r>
              <a:rPr lang="ru-RU" sz="2800" dirty="0"/>
              <a:t>    </a:t>
            </a:r>
            <a:r>
              <a:rPr lang="ru-RU" sz="2800" i="1" u="sng" dirty="0"/>
              <a:t> </a:t>
            </a:r>
            <a:r>
              <a:rPr lang="ru-RU" sz="2800" i="1" u="sng" dirty="0" smtClean="0"/>
              <a:t>Инструкция </a:t>
            </a:r>
            <a:r>
              <a:rPr lang="ru-RU" sz="2800" i="1" dirty="0" smtClean="0"/>
              <a:t>…</a:t>
            </a:r>
            <a:endParaRPr lang="ru-RU" sz="2800" i="1" dirty="0"/>
          </a:p>
        </p:txBody>
      </p:sp>
      <p:pic>
        <p:nvPicPr>
          <p:cNvPr id="6" name="Рисунок 5" descr="C:\Users\Максим\Desktop\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928934"/>
            <a:ext cx="34290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363272" cy="602473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2400" i="1" u="sng" dirty="0" smtClean="0"/>
              <a:t> Инструкция. </a:t>
            </a:r>
          </a:p>
          <a:p>
            <a:pPr>
              <a:lnSpc>
                <a:spcPct val="120000"/>
              </a:lnSpc>
              <a:buNone/>
            </a:pPr>
            <a:r>
              <a:rPr lang="ru-RU" sz="2400" dirty="0" smtClean="0"/>
              <a:t>«Внимательно рассмотри эти круги. В одних кругах точек мало, в других много. Сейчас круги расположены в беспорядке. Подумай и расположи эти круги в ряд по порядку. Когда будешь искать тот или иной порядок, не забывай, что на кругах есть точки».</a:t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120000"/>
              </a:lnSpc>
              <a:buNone/>
            </a:pPr>
            <a:r>
              <a:rPr lang="ru-RU" sz="2400" i="1" u="sng" dirty="0" smtClean="0"/>
              <a:t>Оценка задания на упорядочивание.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     1-й уровень — задание выполнено полностью верно;</a:t>
            </a:r>
            <a:br>
              <a:rPr lang="ru-RU" sz="2400" dirty="0" smtClean="0"/>
            </a:br>
            <a:r>
              <a:rPr lang="ru-RU" sz="2400" dirty="0" smtClean="0"/>
              <a:t>      2-й уровень — допущены одна-две ошибки;</a:t>
            </a:r>
            <a:br>
              <a:rPr lang="ru-RU" sz="2400" dirty="0" smtClean="0"/>
            </a:br>
            <a:r>
              <a:rPr lang="ru-RU" sz="2400" dirty="0" smtClean="0"/>
              <a:t>      3-й уровень — допущены три-четыре ошибки;</a:t>
            </a:r>
            <a:br>
              <a:rPr lang="ru-RU" sz="2400" dirty="0" smtClean="0"/>
            </a:br>
            <a:r>
              <a:rPr lang="ru-RU" sz="2400" dirty="0" smtClean="0"/>
              <a:t>      4-й уровень — допущено более пяти ошибок.</a:t>
            </a:r>
          </a:p>
          <a:p>
            <a:pPr>
              <a:lnSpc>
                <a:spcPct val="160000"/>
              </a:lnSpc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Метод направленных наблюдений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8291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/>
              <a:t> </a:t>
            </a:r>
            <a:r>
              <a:rPr lang="ru-RU" sz="2800" dirty="0" smtClean="0"/>
              <a:t>   Описательный метод</a:t>
            </a:r>
            <a:r>
              <a:rPr lang="ru-RU" sz="2800" dirty="0"/>
              <a:t>, заключающийся в </a:t>
            </a:r>
            <a:r>
              <a:rPr lang="ru-RU" sz="2800" dirty="0" err="1" smtClean="0"/>
              <a:t>целенаправлен-ном</a:t>
            </a:r>
            <a:r>
              <a:rPr lang="ru-RU" sz="2800" dirty="0" smtClean="0"/>
              <a:t> </a:t>
            </a:r>
            <a:r>
              <a:rPr lang="ru-RU" sz="2800" dirty="0"/>
              <a:t>и </a:t>
            </a:r>
            <a:r>
              <a:rPr lang="ru-RU" sz="2800" dirty="0" smtClean="0"/>
              <a:t>организованном восприятии и  регистрации </a:t>
            </a:r>
            <a:r>
              <a:rPr lang="ru-RU" sz="2800" dirty="0" err="1" smtClean="0"/>
              <a:t>пове-дения</a:t>
            </a:r>
            <a:r>
              <a:rPr lang="ru-RU" sz="2800" dirty="0" smtClean="0"/>
              <a:t> объекта. Один </a:t>
            </a:r>
            <a:r>
              <a:rPr lang="ru-RU" sz="2800" dirty="0"/>
              <a:t>из самых надежных и достоверных методов изучения </a:t>
            </a:r>
            <a:r>
              <a:rPr lang="ru-RU" sz="2800" dirty="0" smtClean="0"/>
              <a:t>детства.</a:t>
            </a:r>
          </a:p>
          <a:p>
            <a:pPr>
              <a:buNone/>
            </a:pPr>
            <a:r>
              <a:rPr lang="ru-RU" sz="2800" dirty="0" smtClean="0"/>
              <a:t>    </a:t>
            </a:r>
          </a:p>
          <a:p>
            <a:pPr>
              <a:buNone/>
            </a:pPr>
            <a:r>
              <a:rPr lang="ru-RU" sz="2800" dirty="0" smtClean="0"/>
              <a:t>    Наблюдения</a:t>
            </a:r>
            <a:r>
              <a:rPr lang="ru-RU" sz="2800" dirty="0"/>
              <a:t>, которые могут вести непосредственно и ежедневно общающиеся с ребенком </a:t>
            </a:r>
            <a:r>
              <a:rPr lang="ru-RU" sz="2800" dirty="0" smtClean="0"/>
              <a:t>лица: учитель, родители.</a:t>
            </a:r>
          </a:p>
          <a:p>
            <a:pPr>
              <a:buNone/>
            </a:pPr>
            <a:r>
              <a:rPr lang="ru-RU" sz="2800" dirty="0" smtClean="0"/>
              <a:t>    </a:t>
            </a:r>
          </a:p>
          <a:p>
            <a:pPr>
              <a:buNone/>
            </a:pPr>
            <a:r>
              <a:rPr lang="ru-RU" sz="2800" dirty="0" smtClean="0"/>
              <a:t>    Свои </a:t>
            </a:r>
            <a:r>
              <a:rPr lang="ru-RU" sz="2800" dirty="0"/>
              <a:t>наблюдения, прежде чем </a:t>
            </a:r>
            <a:r>
              <a:rPr lang="ru-RU" sz="2800" dirty="0" smtClean="0"/>
              <a:t>сделать </a:t>
            </a:r>
            <a:r>
              <a:rPr lang="ru-RU" sz="2800" dirty="0" err="1" smtClean="0"/>
              <a:t>определен-ный</a:t>
            </a:r>
            <a:r>
              <a:rPr lang="ru-RU" sz="2800" dirty="0" smtClean="0"/>
              <a:t> </a:t>
            </a:r>
            <a:r>
              <a:rPr lang="ru-RU" sz="2800" dirty="0"/>
              <a:t>вывод, учитель может и должен неоднократно перепроверить.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наблюдения: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уроке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Во внеурочной деятельности</a:t>
            </a:r>
            <a:endParaRPr lang="ru-RU" dirty="0"/>
          </a:p>
        </p:txBody>
      </p:sp>
      <p:pic>
        <p:nvPicPr>
          <p:cNvPr id="26626" name="Picture 2" descr="Персональный сайт - Главная"/>
          <p:cNvPicPr>
            <a:picLocks noChangeAspect="1" noChangeArrowheads="1"/>
          </p:cNvPicPr>
          <p:nvPr/>
        </p:nvPicPr>
        <p:blipFill>
          <a:blip r:embed="rId2"/>
          <a:srcRect l="1786" t="2381"/>
          <a:stretch>
            <a:fillRect/>
          </a:stretch>
        </p:blipFill>
        <p:spPr bwMode="auto">
          <a:xfrm>
            <a:off x="285720" y="3000372"/>
            <a:ext cx="4143376" cy="3088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Просмотр изображения 1725383 Сервис публикации и хранения изображений : хостинг картинок : размещение фоток : место для фотогра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28934"/>
            <a:ext cx="4167170" cy="3125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Беседа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метод </a:t>
            </a:r>
            <a:r>
              <a:rPr lang="ru-RU" dirty="0"/>
              <a:t>получения информации на основе вербальной (словесной) коммуникации 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5602" name="Picture 2" descr="Логопедия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714620"/>
            <a:ext cx="3571862" cy="3684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Беседа с ребенком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Цель:</a:t>
            </a:r>
            <a:r>
              <a:rPr lang="ru-RU" dirty="0"/>
              <a:t>   </a:t>
            </a:r>
            <a:r>
              <a:rPr lang="ru-RU" dirty="0" smtClean="0"/>
              <a:t>установление контакта с ребенком. </a:t>
            </a:r>
          </a:p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</a:p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Беседа </a:t>
            </a:r>
            <a:r>
              <a:rPr lang="ru-RU" dirty="0"/>
              <a:t>должна </a:t>
            </a:r>
            <a:r>
              <a:rPr lang="ru-RU" dirty="0" smtClean="0"/>
              <a:t>содействовать:</a:t>
            </a:r>
          </a:p>
          <a:p>
            <a:pPr algn="just">
              <a:buFontTx/>
              <a:buChar char="-"/>
            </a:pPr>
            <a:r>
              <a:rPr lang="ru-RU" dirty="0" smtClean="0"/>
              <a:t>выявлению </a:t>
            </a:r>
            <a:r>
              <a:rPr lang="ru-RU" dirty="0"/>
              <a:t>кругозора будущего </a:t>
            </a:r>
            <a:r>
              <a:rPr lang="ru-RU" dirty="0" smtClean="0"/>
              <a:t>школьника,</a:t>
            </a:r>
          </a:p>
          <a:p>
            <a:pPr algn="just">
              <a:buFontTx/>
              <a:buChar char="-"/>
            </a:pPr>
            <a:r>
              <a:rPr lang="ru-RU" dirty="0" smtClean="0"/>
              <a:t>способности </a:t>
            </a:r>
            <a:r>
              <a:rPr lang="ru-RU" dirty="0"/>
              <a:t>ориентироваться во времени и пространстве,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раскрытию владения языковыми </a:t>
            </a:r>
            <a:r>
              <a:rPr lang="ru-RU" dirty="0"/>
              <a:t>средствами, навыками связной речи.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Анализ </a:t>
            </a:r>
            <a:r>
              <a:rPr lang="ru-RU" b="1" i="1" dirty="0"/>
              <a:t>медицинской документации ребенка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28750"/>
            <a:ext cx="8229600" cy="47148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</a:t>
            </a:r>
          </a:p>
          <a:p>
            <a:pPr algn="r">
              <a:buNone/>
            </a:pPr>
            <a:r>
              <a:rPr lang="ru-RU" sz="6000" dirty="0" smtClean="0"/>
              <a:t>    </a:t>
            </a:r>
            <a:r>
              <a:rPr lang="ru-RU" sz="2800" dirty="0" smtClean="0"/>
              <a:t>Членам ПМПК необходимо</a:t>
            </a:r>
          </a:p>
          <a:p>
            <a:pPr algn="r">
              <a:buNone/>
            </a:pPr>
            <a:r>
              <a:rPr lang="ru-RU" sz="2800" dirty="0" smtClean="0"/>
              <a:t>проанализировать        </a:t>
            </a:r>
          </a:p>
          <a:p>
            <a:pPr algn="r">
              <a:buNone/>
            </a:pPr>
            <a:r>
              <a:rPr lang="ru-RU" sz="2800" dirty="0" smtClean="0"/>
              <a:t>медицинскую карту, </a:t>
            </a:r>
          </a:p>
          <a:p>
            <a:pPr algn="r">
              <a:buNone/>
            </a:pPr>
            <a:r>
              <a:rPr lang="ru-RU" sz="2800" dirty="0" smtClean="0"/>
              <a:t>в </a:t>
            </a:r>
            <a:r>
              <a:rPr lang="ru-RU" sz="2800" dirty="0"/>
              <a:t>которой отражены </a:t>
            </a:r>
            <a:endParaRPr lang="ru-RU" sz="2800" dirty="0" smtClean="0"/>
          </a:p>
          <a:p>
            <a:pPr algn="r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результаты </a:t>
            </a:r>
          </a:p>
          <a:p>
            <a:pPr algn="r">
              <a:buNone/>
            </a:pPr>
            <a:r>
              <a:rPr lang="ru-RU" sz="2800" dirty="0" err="1" smtClean="0"/>
              <a:t>предшкольной</a:t>
            </a:r>
            <a:r>
              <a:rPr lang="ru-RU" sz="2800" dirty="0" smtClean="0"/>
              <a:t> </a:t>
            </a:r>
            <a:r>
              <a:rPr lang="ru-RU" sz="2800" dirty="0"/>
              <a:t>диспансеризации. </a:t>
            </a:r>
            <a:endParaRPr lang="ru-RU" sz="2800" dirty="0" smtClean="0"/>
          </a:p>
          <a:p>
            <a:pPr algn="just">
              <a:buNone/>
            </a:pPr>
            <a:endParaRPr lang="ru-RU" sz="7200" dirty="0" smtClean="0"/>
          </a:p>
        </p:txBody>
      </p:sp>
      <p:pic>
        <p:nvPicPr>
          <p:cNvPr id="29698" name="Picture 2" descr="Советы старшей медсест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2314575" cy="4905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/>
              <a:t>Должны привлечь внимание указания на : </a:t>
            </a:r>
          </a:p>
          <a:p>
            <a:pPr algn="just">
              <a:buNone/>
            </a:pPr>
            <a:r>
              <a:rPr lang="ru-RU" dirty="0" smtClean="0"/>
              <a:t>- хронические заболевания внутренних органов, </a:t>
            </a:r>
          </a:p>
          <a:p>
            <a:pPr algn="just">
              <a:buNone/>
            </a:pPr>
            <a:r>
              <a:rPr lang="ru-RU" dirty="0" smtClean="0"/>
              <a:t>- негрубые дефекты зрения, слуха, </a:t>
            </a:r>
          </a:p>
          <a:p>
            <a:pPr algn="just">
              <a:buNone/>
            </a:pPr>
            <a:r>
              <a:rPr lang="ru-RU" dirty="0" smtClean="0"/>
              <a:t>- нарушения костно-мышечной системы (нарушения осанки, плоскостопие),</a:t>
            </a:r>
          </a:p>
          <a:p>
            <a:pPr algn="just">
              <a:buNone/>
            </a:pPr>
            <a:r>
              <a:rPr lang="ru-RU" dirty="0" smtClean="0"/>
              <a:t>- увеличение щитовидной железы, ожирение и др. </a:t>
            </a:r>
            <a:endParaRPr lang="ru-RU" sz="2800" dirty="0" smtClean="0"/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r>
              <a:rPr lang="ru-RU" b="1" dirty="0" smtClean="0"/>
              <a:t>Возможные предпосылки адаптационных трудностей ребенка, его отставания в обучении:</a:t>
            </a:r>
          </a:p>
          <a:p>
            <a:pPr algn="just">
              <a:buNone/>
            </a:pPr>
            <a:r>
              <a:rPr lang="ru-RU" dirty="0" smtClean="0"/>
              <a:t>- психосоциальная запущенность, </a:t>
            </a:r>
          </a:p>
          <a:p>
            <a:pPr algn="just">
              <a:buNone/>
            </a:pPr>
            <a:r>
              <a:rPr lang="ru-RU" dirty="0" smtClean="0"/>
              <a:t>- задержка психического развития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Обобщение данных независимых характеристик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      Индивидуальное изучение детей, проведенное </a:t>
            </a:r>
            <a:r>
              <a:rPr lang="ru-RU" dirty="0" smtClean="0"/>
              <a:t>всеми специалистами диагностической деятельности, </a:t>
            </a:r>
            <a:r>
              <a:rPr lang="ru-RU" dirty="0"/>
              <a:t>позволяет собрать </a:t>
            </a:r>
            <a:r>
              <a:rPr lang="ru-RU" dirty="0" smtClean="0"/>
              <a:t>достаточный материал характеризующий </a:t>
            </a:r>
            <a:r>
              <a:rPr lang="ru-RU" dirty="0"/>
              <a:t>как школьную зрелость ребенка во всех ее показателях, значимых для адаптации к школьной жизни, так и проблемы развития, которые эту адаптацию могут осложнить.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    </a:t>
            </a:r>
            <a:r>
              <a:rPr lang="ru-RU" dirty="0" smtClean="0"/>
              <a:t>Результаты </a:t>
            </a:r>
            <a:r>
              <a:rPr lang="ru-RU" dirty="0"/>
              <a:t>всестороннего анализа школьной зрелости детей становятся объективным основанием выбора оптимальных для детей условий обучения, форм и видов требуемой помощи.</a:t>
            </a:r>
            <a:br>
              <a:rPr lang="ru-RU" dirty="0"/>
            </a:br>
            <a:endParaRPr lang="ru-RU" dirty="0"/>
          </a:p>
        </p:txBody>
      </p:sp>
      <p:pic>
        <p:nvPicPr>
          <p:cNvPr id="34824" name="Picture 8" descr="bez / VFL.Ru это, фотохостинг без регистрации, и быстрый хостинг изображений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214686"/>
            <a:ext cx="4988767" cy="33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 ПМПК (</a:t>
            </a:r>
            <a:r>
              <a:rPr lang="ru-RU" dirty="0" err="1" smtClean="0"/>
              <a:t>психолого-медико-педагогического</a:t>
            </a:r>
            <a:r>
              <a:rPr lang="ru-RU" dirty="0" smtClean="0"/>
              <a:t> </a:t>
            </a:r>
            <a:r>
              <a:rPr lang="ru-RU" dirty="0" err="1" smtClean="0"/>
              <a:t>консидиума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2071678"/>
            <a:ext cx="2500330" cy="15716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ПСИХОЛОГ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5074" y="2071678"/>
            <a:ext cx="2500330" cy="15716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ЛОГОПЕД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4143380"/>
            <a:ext cx="2500330" cy="15716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МЕДИЦИНСКИЙ РАБОТНИК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00760" y="4286256"/>
            <a:ext cx="2500330" cy="15716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СОЦИАЛЬНЫЙ РАБОТНИК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86116" y="4929198"/>
            <a:ext cx="2500330" cy="15716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УЧИТЕЛЬ</a:t>
            </a:r>
            <a:endParaRPr lang="ru-RU" sz="3600" b="1" dirty="0"/>
          </a:p>
        </p:txBody>
      </p:sp>
      <p:sp>
        <p:nvSpPr>
          <p:cNvPr id="13" name="Счетверенная стрелка 12"/>
          <p:cNvSpPr/>
          <p:nvPr/>
        </p:nvSpPr>
        <p:spPr>
          <a:xfrm>
            <a:off x="3428992" y="2143116"/>
            <a:ext cx="2214578" cy="2000264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3794" name="Picture 2" descr="Любимые загадки для детей с ответами, тренируемся вмес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14488"/>
            <a:ext cx="4676775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071678"/>
            <a:ext cx="8229600" cy="2077402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Сопоставьте </a:t>
            </a:r>
            <a:r>
              <a:rPr lang="ru-RU" sz="4800" b="1" dirty="0" smtClean="0"/>
              <a:t>специалиста </a:t>
            </a:r>
            <a:r>
              <a:rPr lang="ru-RU" sz="4800" b="1" dirty="0" smtClean="0"/>
              <a:t>и содержание  его деятельности</a:t>
            </a:r>
            <a:endParaRPr lang="ru-RU" sz="4800" b="1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85720" y="0"/>
            <a:ext cx="4040188" cy="9286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Специалисты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57158" y="857232"/>
            <a:ext cx="3500462" cy="523606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endParaRPr lang="ru-RU" dirty="0" smtClean="0"/>
          </a:p>
          <a:p>
            <a:pPr algn="ctr">
              <a:lnSpc>
                <a:spcPct val="200000"/>
              </a:lnSpc>
              <a:buNone/>
            </a:pPr>
            <a:r>
              <a:rPr lang="ru-RU" b="1" dirty="0" smtClean="0"/>
              <a:t>ЛОГОПЕД</a:t>
            </a:r>
          </a:p>
          <a:p>
            <a:pPr algn="ctr">
              <a:lnSpc>
                <a:spcPct val="200000"/>
              </a:lnSpc>
              <a:buNone/>
            </a:pPr>
            <a:r>
              <a:rPr lang="ru-RU" b="1" dirty="0" smtClean="0"/>
              <a:t>ПСИХОЛОГ</a:t>
            </a:r>
          </a:p>
          <a:p>
            <a:pPr algn="ctr">
              <a:lnSpc>
                <a:spcPct val="200000"/>
              </a:lnSpc>
              <a:buNone/>
            </a:pPr>
            <a:r>
              <a:rPr lang="ru-RU" b="1" dirty="0" smtClean="0"/>
              <a:t>МЕД. РАБОТНИК</a:t>
            </a:r>
          </a:p>
          <a:p>
            <a:pPr algn="ctr">
              <a:lnSpc>
                <a:spcPct val="200000"/>
              </a:lnSpc>
              <a:buNone/>
            </a:pPr>
            <a:r>
              <a:rPr lang="ru-RU" b="1" dirty="0" smtClean="0"/>
              <a:t>СОЦИАЛЬНЫЙ ПЕДАГОГ</a:t>
            </a:r>
          </a:p>
          <a:p>
            <a:pPr algn="ctr">
              <a:lnSpc>
                <a:spcPct val="200000"/>
              </a:lnSpc>
              <a:buNone/>
            </a:pPr>
            <a:r>
              <a:rPr lang="ru-RU" b="1" dirty="0" smtClean="0"/>
              <a:t>УЧИТЕЛЬ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143372" y="214290"/>
            <a:ext cx="4756155" cy="1357322"/>
          </a:xfrm>
        </p:spPr>
        <p:txBody>
          <a:bodyPr>
            <a:noAutofit/>
          </a:bodyPr>
          <a:lstStyle/>
          <a:p>
            <a:pPr algn="ctr"/>
            <a:endParaRPr lang="ru-RU" sz="2000" dirty="0" smtClean="0">
              <a:solidFill>
                <a:srgbClr val="00B050"/>
              </a:solidFill>
            </a:endParaRPr>
          </a:p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Содержание</a:t>
            </a:r>
            <a:r>
              <a:rPr lang="ru-RU" sz="2800" i="1" dirty="0" smtClean="0">
                <a:solidFill>
                  <a:srgbClr val="00B050"/>
                </a:solidFill>
              </a:rPr>
              <a:t> деятельности специалистов</a:t>
            </a:r>
            <a:endParaRPr lang="ru-RU" sz="2800" dirty="0" smtClean="0">
              <a:solidFill>
                <a:srgbClr val="00B050"/>
              </a:solidFill>
            </a:endParaRPr>
          </a:p>
          <a:p>
            <a:endParaRPr lang="ru-RU" sz="18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3857620" y="1571564"/>
            <a:ext cx="5072066" cy="528643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200" b="1" dirty="0" smtClean="0"/>
              <a:t>Диагностирует уровень развития познавательных процессов и эмоционально волевой сферы.</a:t>
            </a:r>
          </a:p>
          <a:p>
            <a:pPr marL="457200" indent="-457200">
              <a:buAutoNum type="arabicPeriod"/>
            </a:pPr>
            <a:r>
              <a:rPr lang="ru-RU" sz="2200" b="1" dirty="0" smtClean="0"/>
              <a:t>Исследует состояние здоровья ребенка.</a:t>
            </a:r>
          </a:p>
          <a:p>
            <a:pPr marL="457200" indent="-457200">
              <a:buAutoNum type="arabicPeriod"/>
            </a:pPr>
            <a:r>
              <a:rPr lang="ru-RU" sz="2200" b="1" dirty="0" smtClean="0"/>
              <a:t>Изучает социальное благополучие ребенка, социальный статут семьи.</a:t>
            </a:r>
          </a:p>
          <a:p>
            <a:pPr marL="457200" indent="-457200">
              <a:buAutoNum type="arabicPeriod"/>
            </a:pPr>
            <a:r>
              <a:rPr lang="ru-RU" sz="2200" b="1" dirty="0" smtClean="0"/>
              <a:t>Диагностирует уровень развития речи ребенка.</a:t>
            </a:r>
          </a:p>
          <a:p>
            <a:pPr marL="457200" indent="-457200">
              <a:buAutoNum type="arabicPeriod"/>
            </a:pPr>
            <a:r>
              <a:rPr lang="ru-RU" sz="2200" b="1" dirty="0"/>
              <a:t>Оценка </a:t>
            </a:r>
            <a:r>
              <a:rPr lang="ru-RU" sz="2200" b="1" dirty="0" smtClean="0"/>
              <a:t>уровня первоначальных математических представлений</a:t>
            </a:r>
            <a:r>
              <a:rPr lang="ru-RU" sz="2200" b="1" dirty="0"/>
              <a:t> </a:t>
            </a:r>
            <a:r>
              <a:rPr lang="ru-RU" sz="2200" b="1" dirty="0" smtClean="0"/>
              <a:t>, </a:t>
            </a:r>
            <a:r>
              <a:rPr lang="ru-RU" sz="2200" b="1" dirty="0"/>
              <a:t>готовность к обучению </a:t>
            </a:r>
            <a:r>
              <a:rPr lang="ru-RU" sz="2200" b="1" dirty="0" smtClean="0"/>
              <a:t>чтению, развитие мелкой моторики, способность выполнять инструкции</a:t>
            </a:r>
            <a:endParaRPr lang="ru-RU" sz="2200" b="1" dirty="0"/>
          </a:p>
        </p:txBody>
      </p:sp>
      <p:sp>
        <p:nvSpPr>
          <p:cNvPr id="2" name="Стрелка вправо 1"/>
          <p:cNvSpPr/>
          <p:nvPr/>
        </p:nvSpPr>
        <p:spPr>
          <a:xfrm rot="18685126">
            <a:off x="3328903" y="3832338"/>
            <a:ext cx="709906" cy="174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rot="19968797">
            <a:off x="3290044" y="1822267"/>
            <a:ext cx="187450" cy="2592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3864190">
            <a:off x="3406988" y="1732840"/>
            <a:ext cx="179661" cy="1397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3864190">
            <a:off x="3535145" y="2777583"/>
            <a:ext cx="189508" cy="1063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3191566" y="4581804"/>
            <a:ext cx="226358" cy="1233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МЕТОД ПЕДАГОГИЧЕСКОГО ТЕСТИРОВАНИЯ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7929618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571612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800" dirty="0"/>
          </a:p>
          <a:p>
            <a:pPr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357430"/>
            <a:ext cx="8001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- метод</a:t>
            </a:r>
            <a:r>
              <a:rPr lang="ru-RU" sz="2800" dirty="0"/>
              <a:t> психологической диагностики, </a:t>
            </a:r>
            <a:r>
              <a:rPr lang="ru-RU" sz="2800" dirty="0" err="1" smtClean="0"/>
              <a:t>исполь-зующий</a:t>
            </a:r>
            <a:r>
              <a:rPr lang="ru-RU" sz="2800" dirty="0" smtClean="0"/>
              <a:t> </a:t>
            </a:r>
            <a:r>
              <a:rPr lang="ru-RU" sz="2800" dirty="0"/>
              <a:t>стандартизированные вопросы и </a:t>
            </a:r>
            <a:r>
              <a:rPr lang="ru-RU" sz="2800" dirty="0" smtClean="0"/>
              <a:t>задачи, имеющие </a:t>
            </a:r>
            <a:r>
              <a:rPr lang="ru-RU" sz="2800" dirty="0"/>
              <a:t>определенную шкалу значений. Применяется для стандартизированного </a:t>
            </a:r>
            <a:r>
              <a:rPr lang="ru-RU" sz="2800" dirty="0" err="1" smtClean="0"/>
              <a:t>измере-ния</a:t>
            </a:r>
            <a:r>
              <a:rPr lang="ru-RU" sz="2800" dirty="0" smtClean="0"/>
              <a:t> </a:t>
            </a:r>
            <a:r>
              <a:rPr lang="ru-RU" sz="2800" dirty="0"/>
              <a:t>индивидуальных различий.</a:t>
            </a:r>
          </a:p>
        </p:txBody>
      </p:sp>
      <p:pic>
        <p:nvPicPr>
          <p:cNvPr id="20482" name="Picture 2" descr="Учителям запретили общаться с учениками через SMS и em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292060"/>
            <a:ext cx="2285984" cy="2347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Каждое задание сопровождается: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целью</a:t>
            </a:r>
            <a:r>
              <a:rPr lang="ru-RU" dirty="0"/>
              <a:t>,</a:t>
            </a:r>
          </a:p>
          <a:p>
            <a:r>
              <a:rPr lang="ru-RU" dirty="0" smtClean="0"/>
              <a:t>условиями </a:t>
            </a:r>
            <a:r>
              <a:rPr lang="ru-RU" dirty="0"/>
              <a:t>выполнения, </a:t>
            </a:r>
          </a:p>
          <a:p>
            <a:r>
              <a:rPr lang="ru-RU" dirty="0" smtClean="0"/>
              <a:t>критериями </a:t>
            </a:r>
            <a:r>
              <a:rPr lang="ru-RU" dirty="0"/>
              <a:t>оценки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выполненных </a:t>
            </a:r>
            <a:r>
              <a:rPr lang="ru-RU" dirty="0"/>
              <a:t>работ.</a:t>
            </a:r>
          </a:p>
        </p:txBody>
      </p:sp>
      <p:pic>
        <p:nvPicPr>
          <p:cNvPr id="18434" name="Picture 2" descr="Профессии в картинках. - Полезности - Для детей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214554"/>
            <a:ext cx="326846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857232"/>
            <a:ext cx="75724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Позволяет выявить актуальный уровень развития всех наиболее значимых предпосылок учебной деятельности:</a:t>
            </a:r>
            <a:br>
              <a:rPr lang="ru-RU" sz="3200" dirty="0" smtClean="0"/>
            </a:br>
            <a:r>
              <a:rPr lang="ru-RU" sz="3200" dirty="0" smtClean="0"/>
              <a:t>- умение ставить перед собой цели и выбирать средства для их достижения, планировать свою деятельность;</a:t>
            </a:r>
          </a:p>
          <a:p>
            <a:pPr>
              <a:buNone/>
            </a:pPr>
            <a:r>
              <a:rPr lang="ru-RU" sz="3200" dirty="0" smtClean="0"/>
              <a:t>- способность воспринимать информацию и анализировать ее;</a:t>
            </a:r>
          </a:p>
          <a:p>
            <a:pPr>
              <a:buNone/>
            </a:pPr>
            <a:r>
              <a:rPr lang="ru-RU" sz="3200" dirty="0" smtClean="0"/>
              <a:t>- развитие мелкой моторики рук, координации системы «глаз-рука»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i="1" dirty="0" smtClean="0"/>
              <a:t>Задание № 1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b="1" dirty="0" smtClean="0"/>
              <a:t>Повторение ребенком прохлопанного ритма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 </a:t>
            </a:r>
            <a:r>
              <a:rPr lang="ru-RU" sz="2600" i="1" u="sng" dirty="0" smtClean="0"/>
              <a:t>Организация </a:t>
            </a:r>
            <a:r>
              <a:rPr lang="ru-RU" sz="2600" i="1" u="sng" dirty="0"/>
              <a:t>работы.</a:t>
            </a:r>
            <a:r>
              <a:rPr lang="ru-RU" sz="2600" u="sng" dirty="0"/>
              <a:t> </a:t>
            </a:r>
            <a:endParaRPr lang="ru-RU" sz="2600" u="sng" dirty="0" smtClean="0"/>
          </a:p>
          <a:p>
            <a:pPr>
              <a:buNone/>
            </a:pPr>
            <a:r>
              <a:rPr lang="ru-RU" sz="2600" dirty="0"/>
              <a:t> </a:t>
            </a:r>
            <a:r>
              <a:rPr lang="ru-RU" sz="2600" dirty="0" smtClean="0"/>
              <a:t>    Предлагаются </a:t>
            </a:r>
            <a:r>
              <a:rPr lang="ru-RU" sz="2600" dirty="0"/>
              <a:t>последовательно три ритма, </a:t>
            </a:r>
            <a:r>
              <a:rPr lang="ru-RU" sz="2600" dirty="0" smtClean="0"/>
              <a:t>состоящие из </a:t>
            </a:r>
            <a:r>
              <a:rPr lang="ru-RU" sz="2600" dirty="0"/>
              <a:t>пяти хлопков в любом их сочетании. Ребенок повторяет ритм после каждого </a:t>
            </a:r>
            <a:r>
              <a:rPr lang="ru-RU" sz="2600" dirty="0" err="1"/>
              <a:t>прохлопывания</a:t>
            </a:r>
            <a:r>
              <a:rPr lang="ru-RU" sz="2600" dirty="0"/>
              <a:t> экспериментатором</a:t>
            </a:r>
            <a:r>
              <a:rPr lang="ru-RU" sz="2600" dirty="0" smtClean="0"/>
              <a:t>.</a:t>
            </a:r>
            <a:br>
              <a:rPr lang="ru-RU" sz="2600" dirty="0" smtClean="0"/>
            </a:br>
            <a:endParaRPr lang="ru-RU" sz="2600" dirty="0" smtClean="0"/>
          </a:p>
          <a:p>
            <a:pPr>
              <a:buNone/>
            </a:pPr>
            <a:r>
              <a:rPr lang="ru-RU" sz="2600" u="sng" dirty="0"/>
              <a:t> </a:t>
            </a:r>
            <a:r>
              <a:rPr lang="ru-RU" sz="2600" i="1" u="sng" dirty="0"/>
              <a:t>Инструкция.</a:t>
            </a:r>
            <a:r>
              <a:rPr lang="ru-RU" sz="2600" dirty="0"/>
              <a:t> </a:t>
            </a:r>
            <a:endParaRPr lang="ru-RU" sz="2600" dirty="0" smtClean="0"/>
          </a:p>
          <a:p>
            <a:pPr>
              <a:buNone/>
            </a:pPr>
            <a:r>
              <a:rPr lang="ru-RU" sz="2600" dirty="0"/>
              <a:t> </a:t>
            </a:r>
            <a:r>
              <a:rPr lang="ru-RU" sz="2600" dirty="0" smtClean="0"/>
              <a:t>   «</a:t>
            </a:r>
            <a:r>
              <a:rPr lang="ru-RU" sz="2600" dirty="0"/>
              <a:t>Я сейчас прохлопаю ритм, а ты его после меня повтори точно так же».</a:t>
            </a:r>
            <a:br>
              <a:rPr lang="ru-RU" sz="2600" dirty="0"/>
            </a:br>
            <a:endParaRPr lang="ru-RU" sz="2600" dirty="0" smtClean="0"/>
          </a:p>
          <a:p>
            <a:pPr>
              <a:buNone/>
            </a:pPr>
            <a:r>
              <a:rPr lang="ru-RU" sz="2600" dirty="0"/>
              <a:t> </a:t>
            </a:r>
            <a:r>
              <a:rPr lang="ru-RU" sz="2600" i="1" u="sng" dirty="0" smtClean="0"/>
              <a:t>Оценка </a:t>
            </a:r>
            <a:r>
              <a:rPr lang="ru-RU" sz="2600" i="1" u="sng" dirty="0"/>
              <a:t>повторения ритма: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/>
              <a:t>      1-й уровень — повторил точно все три ритма;</a:t>
            </a:r>
            <a:br>
              <a:rPr lang="ru-RU" sz="2600" dirty="0"/>
            </a:br>
            <a:r>
              <a:rPr lang="ru-RU" sz="2600" dirty="0"/>
              <a:t>      2-й уровень — повторил точно два ритма;</a:t>
            </a:r>
            <a:br>
              <a:rPr lang="ru-RU" sz="2600" dirty="0"/>
            </a:br>
            <a:r>
              <a:rPr lang="ru-RU" sz="2600" dirty="0"/>
              <a:t>      3-й уровень — правильно повторил один ритм;</a:t>
            </a:r>
            <a:br>
              <a:rPr lang="ru-RU" sz="2600" dirty="0"/>
            </a:br>
            <a:r>
              <a:rPr lang="ru-RU" sz="2600" dirty="0"/>
              <a:t>      4-й уровень — не повторил ни одного ритма правильно</a:t>
            </a:r>
            <a:r>
              <a:rPr lang="ru-RU" sz="2600" dirty="0" smtClean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0246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3200" b="1" dirty="0" smtClean="0"/>
              <a:t>Цель задания:</a:t>
            </a:r>
            <a:r>
              <a:rPr lang="ru-RU" sz="3200" b="1" i="1" dirty="0"/>
              <a:t>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умение следовать упорядоченному ряду знаков и способность без ошибок этот ряд называть,</a:t>
            </a:r>
            <a:br>
              <a:rPr lang="ru-RU" sz="2800" dirty="0" smtClean="0"/>
            </a:br>
            <a:r>
              <a:rPr lang="ru-RU" sz="2800" b="1" i="1" dirty="0" smtClean="0"/>
              <a:t> - </a:t>
            </a:r>
            <a:r>
              <a:rPr lang="ru-RU" sz="2800" dirty="0" smtClean="0"/>
              <a:t>выявить уровень дифференциации воспроизводимого на слух материала, </a:t>
            </a:r>
            <a:br>
              <a:rPr lang="ru-RU" sz="2800" dirty="0" smtClean="0"/>
            </a:br>
            <a:r>
              <a:rPr lang="ru-RU" sz="2800" dirty="0" smtClean="0"/>
              <a:t>- определение уровня математических представлений о счете предметов и соотношению между числами</a:t>
            </a:r>
            <a:br>
              <a:rPr lang="ru-RU" sz="28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224</Words>
  <Application>Microsoft Office PowerPoint</Application>
  <PresentationFormat>Экран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Методы педагогической диагностики</vt:lpstr>
      <vt:lpstr>Состав ПМПК (психолого-медико-педагогического консидиума)</vt:lpstr>
      <vt:lpstr>Сопоставьте специалиста и содержание  его деятельности</vt:lpstr>
      <vt:lpstr>Презентация PowerPoint</vt:lpstr>
      <vt:lpstr>МЕТОД ПЕДАГОГИЧЕСКОГО ТЕСТИРОВАНИЯ</vt:lpstr>
      <vt:lpstr>Каждое задание сопровождается: </vt:lpstr>
      <vt:lpstr>Презентация PowerPoint</vt:lpstr>
      <vt:lpstr>Задание № 1  Повторение ребенком прохлопанного ритма </vt:lpstr>
      <vt:lpstr>  Цель задания:   - умение следовать упорядоченному ряду знаков и способность без ошибок этот ряд называть,  - выявить уровень дифференциации воспроизводимого на слух материала,  - определение уровня математических представлений о счете предметов и соотношению между числами  </vt:lpstr>
      <vt:lpstr>Задание № 3  Упорядочивание</vt:lpstr>
      <vt:lpstr>Презентация PowerPoint</vt:lpstr>
      <vt:lpstr>Метод направленных наблюдений </vt:lpstr>
      <vt:lpstr>Виды наблюдения:</vt:lpstr>
      <vt:lpstr>Беседа </vt:lpstr>
      <vt:lpstr>Беседа с ребенком</vt:lpstr>
      <vt:lpstr> Анализ медицинской документации ребенка </vt:lpstr>
      <vt:lpstr>Презентация PowerPoint</vt:lpstr>
      <vt:lpstr>Обобщение данных независимых характеристик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педагогической диагностики</dc:title>
  <dc:creator>Максим</dc:creator>
  <cp:lastModifiedBy>Кучукова</cp:lastModifiedBy>
  <cp:revision>21</cp:revision>
  <dcterms:created xsi:type="dcterms:W3CDTF">2014-11-12T22:04:42Z</dcterms:created>
  <dcterms:modified xsi:type="dcterms:W3CDTF">2024-01-31T06:35:29Z</dcterms:modified>
</cp:coreProperties>
</file>