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305" r:id="rId10"/>
    <p:sldId id="306" r:id="rId11"/>
    <p:sldId id="304" r:id="rId12"/>
    <p:sldId id="265" r:id="rId13"/>
    <p:sldId id="303" r:id="rId14"/>
    <p:sldId id="268" r:id="rId15"/>
    <p:sldId id="273" r:id="rId16"/>
    <p:sldId id="275" r:id="rId17"/>
    <p:sldId id="274" r:id="rId18"/>
    <p:sldId id="277" r:id="rId19"/>
    <p:sldId id="279" r:id="rId20"/>
    <p:sldId id="281" r:id="rId21"/>
    <p:sldId id="283" r:id="rId22"/>
    <p:sldId id="285" r:id="rId23"/>
    <p:sldId id="287" r:id="rId24"/>
    <p:sldId id="290" r:id="rId25"/>
    <p:sldId id="293" r:id="rId26"/>
    <p:sldId id="295" r:id="rId27"/>
    <p:sldId id="297" r:id="rId28"/>
    <p:sldId id="307" r:id="rId29"/>
    <p:sldId id="302" r:id="rId30"/>
    <p:sldId id="301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303CF-781A-4394-8559-190C34623BC5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9F2DDA-259B-4B48-888A-ABDDE0CF1D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10DD-69E5-41D2-8905-D534E204850D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6462-CE39-462B-98D3-F6997097CE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10DD-69E5-41D2-8905-D534E204850D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6462-CE39-462B-98D3-F6997097C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10DD-69E5-41D2-8905-D534E204850D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6462-CE39-462B-98D3-F6997097C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10"/>
          </p:nvPr>
        </p:nvSpPr>
        <p:spPr/>
        <p:txBody>
          <a:bodyPr lIns="0" tIns="0" rIns="0" bIns="0"/>
          <a:lstStyle>
            <a:lvl1pPr algn="ctr"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11"/>
          </p:nvPr>
        </p:nvSpPr>
        <p:spPr/>
        <p:txBody>
          <a:bodyPr lIns="0" tIns="0" rIns="0" bIns="0"/>
          <a:lstStyle>
            <a:lvl1pPr algn="l"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5B6CCC2D-0799-4AA4-B9FB-32D2B4B8DFEA}" type="datetimeFigureOut">
              <a:rPr lang="en-US"/>
              <a:pPr>
                <a:defRPr/>
              </a:pPr>
              <a:t>1/25/2024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/>
          <a:lstStyle>
            <a:lvl1pPr algn="r"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B8AD8096-7045-49E3-A90B-E94BB26F89D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10DD-69E5-41D2-8905-D534E204850D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6462-CE39-462B-98D3-F6997097C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10DD-69E5-41D2-8905-D534E204850D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6462-CE39-462B-98D3-F6997097CE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10DD-69E5-41D2-8905-D534E204850D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6462-CE39-462B-98D3-F6997097C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10DD-69E5-41D2-8905-D534E204850D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6462-CE39-462B-98D3-F6997097C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10DD-69E5-41D2-8905-D534E204850D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6462-CE39-462B-98D3-F6997097C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10DD-69E5-41D2-8905-D534E204850D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6462-CE39-462B-98D3-F6997097CE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10DD-69E5-41D2-8905-D534E204850D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6462-CE39-462B-98D3-F6997097C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10DD-69E5-41D2-8905-D534E204850D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6462-CE39-462B-98D3-F6997097CE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AE010DD-69E5-41D2-8905-D534E204850D}" type="datetimeFigureOut">
              <a:rPr lang="ru-RU" smtClean="0"/>
              <a:pPr/>
              <a:t>25.01.2024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7C16462-CE39-462B-98D3-F6997097CE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jpe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000241"/>
            <a:ext cx="7772400" cy="160021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solidFill>
                  <a:srgbClr val="7030A0"/>
                </a:solidFill>
                <a:latin typeface="Arial" charset="0"/>
                <a:cs typeface="Arial" charset="0"/>
              </a:rPr>
              <a:t>Система оценивания</a:t>
            </a:r>
            <a:r>
              <a:rPr lang="en-US" b="1" i="1" dirty="0">
                <a:solidFill>
                  <a:srgbClr val="7030A0"/>
                </a:solidFill>
                <a:latin typeface="Arial" charset="0"/>
                <a:cs typeface="Arial" charset="0"/>
              </a:rPr>
              <a:t> </a:t>
            </a:r>
            <a:r>
              <a:rPr lang="ru-RU" b="1" i="1" dirty="0">
                <a:solidFill>
                  <a:srgbClr val="7030A0"/>
                </a:solidFill>
                <a:latin typeface="Arial" charset="0"/>
                <a:cs typeface="Arial" charset="0"/>
              </a:rPr>
              <a:t>на уроках иностранного языка с учетом требований ФГОС</a:t>
            </a:r>
            <a:endParaRPr lang="ru-RU" i="1" dirty="0"/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ABABDAE9-7A7F-4030-B87E-0C48CF9BED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5A72E21-D553-4290-BE78-100AC3D30B67}"/>
              </a:ext>
            </a:extLst>
          </p:cNvPr>
          <p:cNvSpPr/>
          <p:nvPr/>
        </p:nvSpPr>
        <p:spPr>
          <a:xfrm>
            <a:off x="1187624" y="980728"/>
            <a:ext cx="69847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Суммативное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оценивание представляет собой оценку учебных достижений учащихся, проводимую в конце определенного образовательного цикла – будь то четверть, учебный год или весь курс обучения.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06479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mastier-klass-kritierial-noie-otsienivaniie-vazhnyi-faktor-protsiessa-obuchieniia_3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400" b="1" i="1" dirty="0">
                <a:solidFill>
                  <a:srgbClr val="7030A0"/>
                </a:solidFill>
                <a:latin typeface="Arial" charset="0"/>
                <a:cs typeface="Arial" charset="0"/>
              </a:rPr>
              <a:t>Оценивание в ФГОС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2143116"/>
            <a:ext cx="7406640" cy="400052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оценивание </a:t>
            </a:r>
            <a:r>
              <a:rPr lang="ru-RU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достигаемых </a:t>
            </a:r>
            <a:r>
              <a:rPr lang="ru-RU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образовательных результатов</a:t>
            </a:r>
            <a:endParaRPr lang="en-US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ru-RU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оценивание </a:t>
            </a:r>
            <a:r>
              <a:rPr lang="ru-RU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процесса их формирования</a:t>
            </a:r>
            <a:endParaRPr lang="en-US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ru-RU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 оценивание </a:t>
            </a:r>
            <a:r>
              <a:rPr lang="ru-RU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осознанности каждым обучающимся </a:t>
            </a:r>
            <a:r>
              <a:rPr lang="ru-RU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особенностей развития его собственного процесса обучения;</a:t>
            </a:r>
            <a:endParaRPr lang="ru-RU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142984"/>
            <a:ext cx="7406640" cy="4214842"/>
          </a:xfrm>
        </p:spPr>
        <p:txBody>
          <a:bodyPr>
            <a:normAutofit lnSpcReduction="10000"/>
          </a:bodyPr>
          <a:lstStyle/>
          <a:p>
            <a:pPr algn="ctr">
              <a:defRPr/>
            </a:pP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Крайне желательным обстоятельством является участие школьников в процессе оценивания во всех четырех доступных</a:t>
            </a:r>
          </a:p>
          <a:p>
            <a:pPr algn="ctr">
              <a:defRPr/>
            </a:pP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для этого формах: </a:t>
            </a:r>
          </a:p>
          <a:p>
            <a:pPr>
              <a:defRPr/>
            </a:pPr>
            <a:r>
              <a:rPr lang="ru-RU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самооценивания</a:t>
            </a:r>
            <a:r>
              <a:rPr lang="ru-RU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defRPr/>
            </a:pPr>
            <a:r>
              <a:rPr lang="ru-RU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*взаимного оценивания, </a:t>
            </a:r>
          </a:p>
          <a:p>
            <a:pPr>
              <a:defRPr/>
            </a:pPr>
            <a:r>
              <a:rPr lang="ru-RU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*участия в разработке критериев оценки</a:t>
            </a:r>
          </a:p>
          <a:p>
            <a:pPr>
              <a:defRPr/>
            </a:pPr>
            <a:r>
              <a:rPr lang="ru-RU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*рефлексивного разбора результатов выполненных учебных действий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b="1" i="1" dirty="0">
                <a:solidFill>
                  <a:srgbClr val="7030A0"/>
                </a:solidFill>
                <a:latin typeface="Arial" charset="0"/>
                <a:cs typeface="Arial" charset="0"/>
              </a:rPr>
              <a:t>Источники информации для оценивания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работы у</a:t>
            </a:r>
            <a:r>
              <a:rPr lang="ru-RU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чащихся (домашние задания, мини-проекты и презентации, разнообразные тексты, отчеты о наблюдениях и экспериментах,  дневники, собранные массивы данных, подборки информационных материалов,  а также разнообразные инициативные творческие работы);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индивидуальная и совместная деятельность </a:t>
            </a:r>
            <a:r>
              <a:rPr lang="ru-RU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учащихся в ходе выполнения работ;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результаты тестирования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ru-RU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(результаты устных и письменных проверочных работ).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684213" y="0"/>
            <a:ext cx="7559675" cy="1143000"/>
          </a:xfrm>
        </p:spPr>
        <p:txBody>
          <a:bodyPr/>
          <a:lstStyle/>
          <a:p>
            <a:pPr eaLnBrk="1" hangingPunct="1"/>
            <a:r>
              <a:rPr lang="ru-RU" sz="3200" b="1" i="1" dirty="0">
                <a:solidFill>
                  <a:srgbClr val="7030A0"/>
                </a:solidFill>
                <a:latin typeface="Arial" charset="0"/>
                <a:cs typeface="Arial" charset="0"/>
              </a:rPr>
              <a:t>Формирующее оценивание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784725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300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Формирующее оценивание </a:t>
            </a:r>
            <a:r>
              <a:rPr lang="en-US" sz="3300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3300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formative </a:t>
            </a:r>
            <a:endParaRPr lang="ru-RU" sz="3300" i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3300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Оценка применяется для получения данных о текущем состоянии для определения ближайших шагов в направлении улучшения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3300" i="1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3300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Процесс поиска и интерпретации данных, которые ученики и их учителя используют для того, чтобы решить, как далеко ученики уже продвинулись в своей учёбе,  куда им необходимо продвинуться и как сделать это наилучшим образом.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33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en-US" sz="33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Assessment Reform Group</a:t>
            </a:r>
            <a:r>
              <a:rPr lang="ru-RU" sz="33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(2002)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4375" y="285750"/>
            <a:ext cx="7986713" cy="98425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3200" b="1" i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Инструм</a:t>
            </a:r>
            <a:r>
              <a:rPr sz="3200" b="1" i="1" spc="-15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sz="3200" b="1" i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нты</a:t>
            </a:r>
            <a:r>
              <a:rPr lang="ru-RU" sz="32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sz="3200" b="1" i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формирующего</a:t>
            </a:r>
            <a:endParaRPr sz="3200" i="1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32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оцен</a:t>
            </a:r>
            <a:r>
              <a:rPr sz="3200" b="1" i="1" spc="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sz="32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ван</a:t>
            </a:r>
            <a:r>
              <a:rPr sz="3200" b="1" i="1" spc="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sz="32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я</a:t>
            </a:r>
            <a:endParaRPr sz="3200" i="1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3" name="object 3"/>
          <p:cNvSpPr>
            <a:spLocks noChangeArrowheads="1"/>
          </p:cNvSpPr>
          <p:nvPr/>
        </p:nvSpPr>
        <p:spPr bwMode="auto">
          <a:xfrm>
            <a:off x="57150" y="3181350"/>
            <a:ext cx="2724150" cy="93345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58850" y="3427413"/>
            <a:ext cx="1096963" cy="369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lIns="0" tIns="0" rIns="0" bIns="0">
            <a:spAutoFit/>
          </a:bodyPr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Ш</a:t>
            </a:r>
            <a:r>
              <a:rPr sz="2400" b="1" spc="-35" dirty="0">
                <a:solidFill>
                  <a:srgbClr val="C00000"/>
                </a:solidFill>
                <a:latin typeface="Times New Roman"/>
                <a:cs typeface="Times New Roman"/>
              </a:rPr>
              <a:t>к</a:t>
            </a:r>
            <a:r>
              <a:rPr sz="2400" b="1" spc="20" dirty="0">
                <a:solidFill>
                  <a:srgbClr val="C00000"/>
                </a:solidFill>
                <a:latin typeface="Times New Roman"/>
                <a:cs typeface="Times New Roman"/>
              </a:rPr>
              <a:t>а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лы</a:t>
            </a:r>
            <a:endParaRPr sz="2400">
              <a:solidFill>
                <a:srgbClr val="C00000"/>
              </a:solidFill>
              <a:latin typeface="Times New Roman"/>
              <a:cs typeface="Times New Roman"/>
            </a:endParaRPr>
          </a:p>
        </p:txBody>
      </p:sp>
      <p:sp>
        <p:nvSpPr>
          <p:cNvPr id="15365" name="object 5"/>
          <p:cNvSpPr>
            <a:spLocks noChangeArrowheads="1"/>
          </p:cNvSpPr>
          <p:nvPr/>
        </p:nvSpPr>
        <p:spPr bwMode="auto">
          <a:xfrm>
            <a:off x="57150" y="4333875"/>
            <a:ext cx="2647950" cy="838200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366" name="object 6"/>
          <p:cNvSpPr txBox="1">
            <a:spLocks noChangeArrowheads="1"/>
          </p:cNvSpPr>
          <p:nvPr/>
        </p:nvSpPr>
        <p:spPr bwMode="auto">
          <a:xfrm>
            <a:off x="720725" y="4535488"/>
            <a:ext cx="1412875" cy="3683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/>
            <a:r>
              <a:rPr lang="ru-RU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Дневники</a:t>
            </a:r>
            <a:endParaRPr lang="ru-RU" sz="24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7" name="object 7"/>
          <p:cNvSpPr>
            <a:spLocks noChangeArrowheads="1"/>
          </p:cNvSpPr>
          <p:nvPr/>
        </p:nvSpPr>
        <p:spPr bwMode="auto">
          <a:xfrm>
            <a:off x="0" y="5486400"/>
            <a:ext cx="3057525" cy="85725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0513" y="5659438"/>
            <a:ext cx="2335212" cy="3683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lIns="0" tIns="0" rIns="0" bIns="0">
            <a:spAutoFit/>
          </a:bodyPr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Ха</a:t>
            </a:r>
            <a:r>
              <a:rPr sz="24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р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актерис</a:t>
            </a:r>
            <a:r>
              <a:rPr sz="24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т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ики</a:t>
            </a:r>
            <a:endParaRPr sz="2400">
              <a:solidFill>
                <a:srgbClr val="C00000"/>
              </a:solidFill>
              <a:latin typeface="Times New Roman"/>
              <a:cs typeface="Times New Roman"/>
            </a:endParaRPr>
          </a:p>
        </p:txBody>
      </p:sp>
      <p:sp>
        <p:nvSpPr>
          <p:cNvPr id="15369" name="object 9"/>
          <p:cNvSpPr>
            <a:spLocks noChangeArrowheads="1"/>
          </p:cNvSpPr>
          <p:nvPr/>
        </p:nvSpPr>
        <p:spPr bwMode="auto">
          <a:xfrm>
            <a:off x="6181725" y="3114675"/>
            <a:ext cx="2724150" cy="1123950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16725" y="3270250"/>
            <a:ext cx="1628775" cy="7381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lIns="0" tIns="0" rIns="0" bIns="0">
            <a:spAutoFit/>
          </a:bodyPr>
          <a:lstStyle/>
          <a:p>
            <a:pPr marL="412750" indent="-400050">
              <a:defRPr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Интеллект- карты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1" name="object 11"/>
          <p:cNvSpPr>
            <a:spLocks noChangeArrowheads="1"/>
          </p:cNvSpPr>
          <p:nvPr/>
        </p:nvSpPr>
        <p:spPr bwMode="auto">
          <a:xfrm>
            <a:off x="6115050" y="4267200"/>
            <a:ext cx="2800350" cy="1123950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67475" y="4421188"/>
            <a:ext cx="2257425" cy="369887"/>
          </a:xfrm>
          <a:prstGeom prst="rect">
            <a:avLst/>
          </a:prstGeom>
          <a:solidFill>
            <a:schemeClr val="accent3"/>
          </a:solidFill>
        </p:spPr>
        <p:txBody>
          <a:bodyPr lIns="0" tIns="0" rIns="0" bIns="0">
            <a:spAutoFit/>
          </a:bodyPr>
          <a:lstStyle/>
          <a:p>
            <a:pPr marL="585788" indent="-573088">
              <a:defRPr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Лесенки знаний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3" name="object 13"/>
          <p:cNvSpPr>
            <a:spLocks noChangeArrowheads="1"/>
          </p:cNvSpPr>
          <p:nvPr/>
        </p:nvSpPr>
        <p:spPr bwMode="auto">
          <a:xfrm>
            <a:off x="0" y="1885950"/>
            <a:ext cx="2867025" cy="1228725"/>
          </a:xfrm>
          <a:prstGeom prst="rect">
            <a:avLst/>
          </a:prstGeom>
          <a:blipFill dpi="0" rotWithShape="1">
            <a:blip r:embed="rId8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90525" y="2095500"/>
            <a:ext cx="2317750" cy="7381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lIns="0" tIns="0" rIns="0" bIns="0">
            <a:spAutoFit/>
          </a:bodyPr>
          <a:lstStyle/>
          <a:p>
            <a:pPr marL="12700" indent="646113">
              <a:defRPr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Листы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самооценивания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5" name="object 15"/>
          <p:cNvSpPr>
            <a:spLocks noChangeArrowheads="1"/>
          </p:cNvSpPr>
          <p:nvPr/>
        </p:nvSpPr>
        <p:spPr bwMode="auto">
          <a:xfrm>
            <a:off x="6181725" y="5486400"/>
            <a:ext cx="2657475" cy="904875"/>
          </a:xfrm>
          <a:prstGeom prst="rect">
            <a:avLst/>
          </a:prstGeom>
          <a:blipFill dpi="0" rotWithShape="1">
            <a:blip r:embed="rId9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551613" y="5683250"/>
            <a:ext cx="2011362" cy="3698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lIns="0" tIns="0" rIns="0" bIns="0">
            <a:spAutoFit/>
          </a:bodyPr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2400" b="1" spc="-40" dirty="0">
                <a:solidFill>
                  <a:srgbClr val="C00000"/>
                </a:solidFill>
                <a:latin typeface="Times New Roman"/>
                <a:cs typeface="Times New Roman"/>
              </a:rPr>
              <a:t>Р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е</a:t>
            </a:r>
            <a:r>
              <a:rPr sz="2400" b="1" spc="-40" dirty="0">
                <a:solidFill>
                  <a:srgbClr val="C00000"/>
                </a:solidFill>
                <a:latin typeface="Times New Roman"/>
                <a:cs typeface="Times New Roman"/>
              </a:rPr>
              <a:t>к</a:t>
            </a:r>
            <a:r>
              <a:rPr sz="2400" b="1" spc="-50" dirty="0">
                <a:solidFill>
                  <a:srgbClr val="C00000"/>
                </a:solidFill>
                <a:latin typeface="Times New Roman"/>
                <a:cs typeface="Times New Roman"/>
              </a:rPr>
              <a:t>о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менда</a:t>
            </a:r>
            <a:r>
              <a:rPr sz="24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ц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ии</a:t>
            </a:r>
            <a:endParaRPr sz="2400">
              <a:solidFill>
                <a:srgbClr val="C00000"/>
              </a:solidFill>
              <a:latin typeface="Times New Roman"/>
              <a:cs typeface="Times New Roman"/>
            </a:endParaRPr>
          </a:p>
        </p:txBody>
      </p:sp>
      <p:sp>
        <p:nvSpPr>
          <p:cNvPr id="15377" name="object 17"/>
          <p:cNvSpPr>
            <a:spLocks noChangeArrowheads="1"/>
          </p:cNvSpPr>
          <p:nvPr/>
        </p:nvSpPr>
        <p:spPr bwMode="auto">
          <a:xfrm>
            <a:off x="3071813" y="1785938"/>
            <a:ext cx="2724150" cy="104775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751263" y="2189163"/>
            <a:ext cx="1566862" cy="369887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По</a:t>
            </a:r>
            <a:r>
              <a:rPr sz="2400" b="1" spc="-35" dirty="0">
                <a:solidFill>
                  <a:srgbClr val="C00000"/>
                </a:solidFill>
                <a:latin typeface="Times New Roman"/>
                <a:cs typeface="Times New Roman"/>
              </a:rPr>
              <a:t>р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т</a:t>
            </a:r>
            <a:r>
              <a:rPr sz="2400" b="1" spc="-45" dirty="0">
                <a:solidFill>
                  <a:srgbClr val="C00000"/>
                </a:solidFill>
                <a:latin typeface="Times New Roman"/>
                <a:cs typeface="Times New Roman"/>
              </a:rPr>
              <a:t>ф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о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л</a:t>
            </a:r>
            <a:r>
              <a:rPr sz="2400" b="1" spc="-5" dirty="0">
                <a:solidFill>
                  <a:srgbClr val="C00000"/>
                </a:solidFill>
                <a:latin typeface="Times New Roman"/>
                <a:cs typeface="Times New Roman"/>
              </a:rPr>
              <a:t>ио</a:t>
            </a:r>
            <a:endParaRPr sz="2400">
              <a:solidFill>
                <a:srgbClr val="C00000"/>
              </a:solidFill>
              <a:latin typeface="Times New Roman"/>
              <a:cs typeface="Times New Roman"/>
            </a:endParaRPr>
          </a:p>
        </p:txBody>
      </p:sp>
      <p:sp>
        <p:nvSpPr>
          <p:cNvPr id="15379" name="object 20"/>
          <p:cNvSpPr>
            <a:spLocks noChangeArrowheads="1"/>
          </p:cNvSpPr>
          <p:nvPr/>
        </p:nvSpPr>
        <p:spPr bwMode="auto">
          <a:xfrm>
            <a:off x="3162300" y="5343525"/>
            <a:ext cx="2714625" cy="104775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5380" name="object 21"/>
          <p:cNvSpPr txBox="1">
            <a:spLocks noChangeArrowheads="1"/>
          </p:cNvSpPr>
          <p:nvPr/>
        </p:nvSpPr>
        <p:spPr bwMode="auto">
          <a:xfrm>
            <a:off x="3527425" y="5464175"/>
            <a:ext cx="2081213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69863" indent="-158750"/>
            <a:r>
              <a:rPr lang="ru-RU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Неоконченные предложения</a:t>
            </a:r>
            <a:endParaRPr lang="ru-RU" sz="24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81" name="object 22"/>
          <p:cNvSpPr>
            <a:spLocks noChangeArrowheads="1"/>
          </p:cNvSpPr>
          <p:nvPr/>
        </p:nvSpPr>
        <p:spPr bwMode="auto">
          <a:xfrm>
            <a:off x="6124575" y="1885950"/>
            <a:ext cx="3019425" cy="1076325"/>
          </a:xfrm>
          <a:prstGeom prst="rect">
            <a:avLst/>
          </a:prstGeom>
          <a:blipFill dpi="0" rotWithShape="1">
            <a:blip r:embed="rId10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5382" name="object 23"/>
          <p:cNvSpPr txBox="1">
            <a:spLocks noChangeArrowheads="1"/>
          </p:cNvSpPr>
          <p:nvPr/>
        </p:nvSpPr>
        <p:spPr bwMode="auto">
          <a:xfrm>
            <a:off x="6665913" y="2019300"/>
            <a:ext cx="2173287" cy="1108075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630238" indent="-619125" algn="ctr"/>
            <a:r>
              <a:rPr lang="ru-RU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Цветовая символика</a:t>
            </a:r>
          </a:p>
          <a:p>
            <a:pPr marL="630238" indent="-619125"/>
            <a:endParaRPr lang="ru-RU" sz="24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83" name="object 19"/>
          <p:cNvSpPr>
            <a:spLocks noChangeArrowheads="1"/>
          </p:cNvSpPr>
          <p:nvPr/>
        </p:nvSpPr>
        <p:spPr bwMode="auto">
          <a:xfrm>
            <a:off x="3276600" y="3284538"/>
            <a:ext cx="2471738" cy="1657350"/>
          </a:xfrm>
          <a:prstGeom prst="rect">
            <a:avLst/>
          </a:prstGeom>
          <a:blipFill dpi="0" rotWithShape="1">
            <a:blip r:embed="rId11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6541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4400" b="1" i="1" spc="-1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ru-RU" sz="44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вет на</a:t>
            </a:r>
            <a:r>
              <a:rPr lang="ru-RU" sz="4400" b="1" i="1" spc="-1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вопросы</a:t>
            </a:r>
            <a:br>
              <a:rPr lang="ru-RU" sz="44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ru-RU" sz="44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(метод</a:t>
            </a:r>
            <a:r>
              <a:rPr lang="ru-RU" sz="4400" b="1" i="1" spc="-2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неоконченных</a:t>
            </a:r>
            <a:r>
              <a:rPr lang="ru-RU" sz="4400" b="1" i="1" spc="1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предложени</a:t>
            </a:r>
            <a:r>
              <a:rPr lang="ru-RU" sz="4400" b="1" i="1" spc="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й)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071678"/>
            <a:ext cx="7208358" cy="4176722"/>
          </a:xfrm>
        </p:spPr>
        <p:txBody>
          <a:bodyPr/>
          <a:lstStyle/>
          <a:p>
            <a:pPr marL="450850"/>
            <a:r>
              <a:rPr lang="ru-RU" i="1" dirty="0">
                <a:latin typeface="Arial" charset="0"/>
                <a:cs typeface="Arial" charset="0"/>
              </a:rPr>
              <a:t>Я научился…</a:t>
            </a:r>
            <a:endParaRPr lang="en-US" i="1" dirty="0">
              <a:latin typeface="Arial" charset="0"/>
              <a:cs typeface="Arial" charset="0"/>
            </a:endParaRPr>
          </a:p>
          <a:p>
            <a:pPr marL="450850"/>
            <a:r>
              <a:rPr lang="ru-RU" i="1" dirty="0">
                <a:latin typeface="Arial" charset="0"/>
                <a:cs typeface="Arial" charset="0"/>
              </a:rPr>
              <a:t>Мне понравилось…</a:t>
            </a:r>
          </a:p>
          <a:p>
            <a:pPr marL="450850"/>
            <a:r>
              <a:rPr lang="ru-RU" i="1" dirty="0">
                <a:latin typeface="Arial" charset="0"/>
                <a:cs typeface="Arial" charset="0"/>
              </a:rPr>
              <a:t>Я почувствовал… </a:t>
            </a:r>
          </a:p>
          <a:p>
            <a:pPr marL="450850"/>
            <a:r>
              <a:rPr lang="ru-RU" i="1" dirty="0">
                <a:latin typeface="Arial" charset="0"/>
                <a:cs typeface="Arial" charset="0"/>
              </a:rPr>
              <a:t>Я теперь буду…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229600" cy="1000125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n-US" sz="2400" b="1">
                <a:solidFill>
                  <a:srgbClr val="0070C0"/>
                </a:solidFill>
                <a:latin typeface="Arial" charset="0"/>
                <a:cs typeface="Arial" charset="0"/>
              </a:rPr>
            </a:br>
            <a:r>
              <a:rPr lang="ru-RU" sz="2400" b="1" i="1">
                <a:solidFill>
                  <a:srgbClr val="FF0000"/>
                </a:solidFill>
                <a:latin typeface="Arial" charset="0"/>
                <a:cs typeface="Arial" charset="0"/>
              </a:rPr>
              <a:t>Вариант 1.</a:t>
            </a:r>
            <a:br>
              <a:rPr lang="ru-RU" sz="2400" i="1">
                <a:latin typeface="Arial" charset="0"/>
                <a:cs typeface="Arial" charset="0"/>
              </a:rPr>
            </a:br>
            <a:r>
              <a:rPr lang="ru-RU" sz="2400" b="1" i="1">
                <a:solidFill>
                  <a:srgbClr val="7030A0"/>
                </a:solidFill>
                <a:latin typeface="Arial" charset="0"/>
                <a:ea typeface="Times New Roman" pitchFamily="18" charset="0"/>
                <a:cs typeface="Arial" charset="0"/>
              </a:rPr>
              <a:t>Лист самооценки работы группы</a:t>
            </a:r>
            <a:br>
              <a:rPr lang="ru-RU" sz="2400" i="1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ru-RU" sz="2400" i="1">
                <a:solidFill>
                  <a:srgbClr val="7030A0"/>
                </a:solidFill>
                <a:latin typeface="Arial" charset="0"/>
                <a:cs typeface="Arial" charset="0"/>
              </a:rPr>
              <a:t>Оцени работу своей группы:</a:t>
            </a:r>
            <a:br>
              <a:rPr lang="ru-RU" sz="2400" i="1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ru-RU" sz="2400" i="1">
              <a:solidFill>
                <a:srgbClr val="7030A0"/>
              </a:solidFill>
              <a:latin typeface="Arial" charset="0"/>
              <a:cs typeface="Arial" charset="0"/>
            </a:endParaRP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xfrm>
            <a:off x="428625" y="1428750"/>
            <a:ext cx="8229600" cy="452596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2000" b="1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Все ли члены группы принимали участие в работе?</a:t>
            </a:r>
            <a:endParaRPr lang="ru-RU" sz="200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20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А) Да, все работали одинаково;</a:t>
            </a:r>
            <a:endParaRPr lang="ru-RU" sz="200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20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Б) Нет, работал только один;</a:t>
            </a:r>
            <a:endParaRPr lang="ru-RU" sz="200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20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В) кто- то работал больше, кто- то меньше других.</a:t>
            </a:r>
            <a:endParaRPr lang="ru-RU" sz="200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2000" b="1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Дружно ли вы работали? Были ссоры?</a:t>
            </a:r>
            <a:endParaRPr lang="ru-RU" sz="200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20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А) Работали дружно, ссор не было;</a:t>
            </a:r>
            <a:endParaRPr lang="ru-RU" sz="200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20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Б) Работали дружно, спорили, но не ссорились</a:t>
            </a:r>
            <a:r>
              <a:rPr lang="ru-RU" sz="2000" b="1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;</a:t>
            </a:r>
            <a:endParaRPr lang="ru-RU" sz="200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20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В) Очень трудно было договариваться, не всегда получалось.</a:t>
            </a:r>
            <a:endParaRPr lang="ru-RU" sz="200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2000" b="1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Тебе нравится результат работы группы?</a:t>
            </a:r>
            <a:endParaRPr lang="ru-RU" sz="200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20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А) Да, всё получилось хорошо;</a:t>
            </a:r>
            <a:endParaRPr lang="ru-RU" sz="200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20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Б) Нравится, но можно сделать лучше;</a:t>
            </a:r>
            <a:endParaRPr lang="ru-RU" sz="200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20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В) Нет, не нравится.</a:t>
            </a:r>
            <a:endParaRPr lang="ru-RU" sz="200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2000" b="1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4. Оцени свой вклад в работу группы.</a:t>
            </a:r>
            <a:endParaRPr lang="ru-RU" sz="200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20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А) Почти всё сделали без меня;</a:t>
            </a:r>
            <a:endParaRPr lang="ru-RU" sz="200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20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Б) Я сделал очень много, без меня работа бы не получилась;</a:t>
            </a:r>
            <a:endParaRPr lang="ru-RU" sz="200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ru-RU" sz="20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В) Я принимал участие в обсуждении.</a:t>
            </a:r>
            <a:endParaRPr lang="ru-RU" sz="2000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500188" y="2357438"/>
          <a:ext cx="6077585" cy="3222193"/>
        </p:xfrm>
        <a:graphic>
          <a:graphicData uri="http://schemas.openxmlformats.org/drawingml/2006/table">
            <a:tbl>
              <a:tblPr/>
              <a:tblGrid>
                <a:gridCol w="3038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91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7030A0"/>
                          </a:solidFill>
                          <a:latin typeface="Arial Black" pitchFamily="34" charset="0"/>
                          <a:ea typeface="Calibri"/>
                          <a:cs typeface="Times New Roman"/>
                        </a:rPr>
                        <a:t>Children’s names</a:t>
                      </a:r>
                      <a:endParaRPr lang="ru-RU" sz="1800" b="1" dirty="0">
                        <a:solidFill>
                          <a:srgbClr val="7030A0"/>
                        </a:solidFill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7030A0"/>
                          </a:solidFill>
                          <a:latin typeface="Arial Black" pitchFamily="34" charset="0"/>
                          <a:ea typeface="Calibri"/>
                          <a:cs typeface="Times New Roman"/>
                        </a:rPr>
                        <a:t>Mark    and Comments</a:t>
                      </a:r>
                      <a:endParaRPr lang="ru-RU" sz="1800" b="1" dirty="0">
                        <a:solidFill>
                          <a:srgbClr val="7030A0"/>
                        </a:solidFill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8463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18487" name="Rectangle 2"/>
          <p:cNvSpPr>
            <a:spLocks noChangeArrowheads="1"/>
          </p:cNvSpPr>
          <p:nvPr/>
        </p:nvSpPr>
        <p:spPr bwMode="auto">
          <a:xfrm>
            <a:off x="642938" y="357188"/>
            <a:ext cx="7286625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400" b="1" i="1">
                <a:solidFill>
                  <a:srgbClr val="7030A0"/>
                </a:solidFill>
                <a:ea typeface="Calibri" pitchFamily="34" charset="0"/>
                <a:cs typeface="Arial" charset="0"/>
              </a:rPr>
              <a:t>  Formative Evaluation </a:t>
            </a:r>
          </a:p>
          <a:p>
            <a:pPr algn="ctr"/>
            <a:r>
              <a:rPr lang="en-US" sz="2400" b="1" i="1">
                <a:solidFill>
                  <a:srgbClr val="7030A0"/>
                </a:solidFill>
                <a:ea typeface="Calibri" pitchFamily="34" charset="0"/>
                <a:cs typeface="Arial" charset="0"/>
              </a:rPr>
              <a:t>Chart for games and activities</a:t>
            </a:r>
            <a:endParaRPr lang="ru-RU" sz="2400" b="1" i="1">
              <a:solidFill>
                <a:srgbClr val="7030A0"/>
              </a:solidFill>
              <a:ea typeface="Calibri" pitchFamily="34" charset="0"/>
              <a:cs typeface="Arial" charset="0"/>
            </a:endParaRPr>
          </a:p>
          <a:p>
            <a:pPr algn="ctr" eaLnBrk="0" hangingPunct="0"/>
            <a:r>
              <a:rPr lang="en-US" sz="2400" b="1" i="1">
                <a:solidFill>
                  <a:srgbClr val="7030A0"/>
                </a:solidFill>
                <a:ea typeface="Calibri" pitchFamily="34" charset="0"/>
                <a:cs typeface="Arial" charset="0"/>
              </a:rPr>
              <a:t>Name of game/ activity………</a:t>
            </a:r>
          </a:p>
          <a:p>
            <a:pPr algn="ctr" eaLnBrk="0" hangingPunct="0"/>
            <a:r>
              <a:rPr lang="en-US" sz="2400" b="1" i="1">
                <a:solidFill>
                  <a:srgbClr val="7030A0"/>
                </a:solidFill>
                <a:ea typeface="Calibri" pitchFamily="34" charset="0"/>
                <a:cs typeface="Arial" charset="0"/>
              </a:rPr>
              <a:t>…Aim of game……………………….</a:t>
            </a:r>
            <a:endParaRPr lang="ru-RU" sz="2400" b="1" i="1">
              <a:solidFill>
                <a:srgbClr val="7030A0"/>
              </a:solidFill>
              <a:ea typeface="Calibri" pitchFamily="34" charset="0"/>
              <a:cs typeface="Arial" charset="0"/>
            </a:endParaRPr>
          </a:p>
          <a:p>
            <a:pPr algn="ctr" eaLnBrk="0" hangingPunct="0"/>
            <a:r>
              <a:rPr lang="en-US" sz="2400" b="1" i="1">
                <a:solidFill>
                  <a:srgbClr val="7030A0"/>
                </a:solidFill>
                <a:ea typeface="Calibri" pitchFamily="34" charset="0"/>
                <a:cs typeface="Arial" charset="0"/>
              </a:rPr>
              <a:t>Module…………………Unit……………</a:t>
            </a:r>
            <a:endParaRPr lang="ru-RU" sz="2400" b="1" i="1">
              <a:solidFill>
                <a:srgbClr val="7030A0"/>
              </a:solidFill>
              <a:ea typeface="Calibri" pitchFamily="34" charset="0"/>
              <a:cs typeface="Arial" charset="0"/>
            </a:endParaRPr>
          </a:p>
          <a:p>
            <a:pPr eaLnBrk="0" hangingPunct="0"/>
            <a:endParaRPr lang="ru-RU">
              <a:latin typeface="Calibri" pitchFamily="34" charset="0"/>
              <a:ea typeface="Calibri" pitchFamily="34" charset="0"/>
              <a:cs typeface="Arial" charset="0"/>
            </a:endParaRPr>
          </a:p>
        </p:txBody>
      </p:sp>
      <p:sp>
        <p:nvSpPr>
          <p:cNvPr id="18488" name="AutoShape 1"/>
          <p:cNvSpPr>
            <a:spLocks noChangeArrowheads="1"/>
          </p:cNvSpPr>
          <p:nvPr/>
        </p:nvSpPr>
        <p:spPr bwMode="auto">
          <a:xfrm>
            <a:off x="857250" y="5929313"/>
            <a:ext cx="7235825" cy="45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1600" b="1">
                <a:ea typeface="Calibri" pitchFamily="34" charset="0"/>
                <a:cs typeface="Arial" charset="0"/>
              </a:rPr>
              <a:t>Evaluation       </a:t>
            </a:r>
            <a:r>
              <a:rPr lang="en-US" sz="1600" b="1">
                <a:solidFill>
                  <a:srgbClr val="00B050"/>
                </a:solidFill>
                <a:ea typeface="Calibri" pitchFamily="34" charset="0"/>
                <a:cs typeface="Arial" charset="0"/>
              </a:rPr>
              <a:t>Criteria         c (green)                </a:t>
            </a:r>
            <a:r>
              <a:rPr lang="en-US" sz="1600" b="1">
                <a:solidFill>
                  <a:srgbClr val="FFFF00"/>
                </a:solidFill>
                <a:ea typeface="Calibri" pitchFamily="34" charset="0"/>
                <a:cs typeface="Arial" charset="0"/>
              </a:rPr>
              <a:t>w (yellow)               </a:t>
            </a:r>
            <a:r>
              <a:rPr lang="en-US" sz="1600" b="1">
                <a:solidFill>
                  <a:srgbClr val="C00000"/>
                </a:solidFill>
                <a:ea typeface="Calibri" pitchFamily="34" charset="0"/>
                <a:cs typeface="Arial" charset="0"/>
              </a:rPr>
              <a:t>n (red)</a:t>
            </a:r>
            <a:endParaRPr lang="en-US" sz="1600">
              <a:solidFill>
                <a:srgbClr val="C00000"/>
              </a:solidFill>
              <a:ea typeface="Calibri" pitchFamily="34" charset="0"/>
              <a:cs typeface="Arial" charset="0"/>
            </a:endParaRPr>
          </a:p>
        </p:txBody>
      </p:sp>
      <p:sp>
        <p:nvSpPr>
          <p:cNvPr id="18489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428604"/>
            <a:ext cx="7767662" cy="2173928"/>
          </a:xfrm>
        </p:spPr>
        <p:txBody>
          <a:bodyPr/>
          <a:lstStyle/>
          <a:p>
            <a:pPr algn="r">
              <a:lnSpc>
                <a:spcPct val="80000"/>
              </a:lnSpc>
              <a:buClr>
                <a:schemeClr val="tx1">
                  <a:shade val="95000"/>
                </a:schemeClr>
              </a:buClr>
              <a:defRPr/>
            </a:pPr>
            <a:r>
              <a:rPr lang="ru-RU" sz="3200" b="1" i="1" dirty="0">
                <a:solidFill>
                  <a:srgbClr val="7030A0"/>
                </a:solidFill>
              </a:rPr>
              <a:t>Глубочайшим свойством человеческой природы является страстное стремление людей быть оцененными по достоинству </a:t>
            </a:r>
          </a:p>
          <a:p>
            <a:pPr algn="r">
              <a:lnSpc>
                <a:spcPct val="80000"/>
              </a:lnSpc>
              <a:buClr>
                <a:schemeClr val="tx1">
                  <a:shade val="95000"/>
                </a:schemeClr>
              </a:buClr>
              <a:defRPr/>
            </a:pPr>
            <a:r>
              <a:rPr lang="ru-RU" sz="3200" b="1" i="1" dirty="0">
                <a:solidFill>
                  <a:srgbClr val="7030A0"/>
                </a:solidFill>
              </a:rPr>
              <a:t>Уильям Джеймс</a:t>
            </a:r>
            <a:r>
              <a:rPr lang="ru-RU" sz="3200" b="1" dirty="0">
                <a:solidFill>
                  <a:srgbClr val="7030A0"/>
                </a:solidFill>
              </a:rPr>
              <a:t> </a:t>
            </a:r>
          </a:p>
          <a:p>
            <a:endParaRPr lang="ru-RU" dirty="0"/>
          </a:p>
        </p:txBody>
      </p:sp>
      <p:pic>
        <p:nvPicPr>
          <p:cNvPr id="4" name="Рисунок 3" descr="267px-William_James_b1842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1" y="2357430"/>
            <a:ext cx="3429024" cy="4000528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2400" b="1" i="1">
                <a:solidFill>
                  <a:srgbClr val="7030A0"/>
                </a:solidFill>
                <a:latin typeface="Arial" charset="0"/>
                <a:ea typeface="Calibri" pitchFamily="34" charset="0"/>
                <a:cs typeface="Arial" charset="0"/>
              </a:rPr>
              <a:t>Cumulative Evaluation     </a:t>
            </a:r>
            <a:br>
              <a:rPr lang="ru-RU" sz="2400" b="1" i="1">
                <a:solidFill>
                  <a:srgbClr val="7030A0"/>
                </a:solidFill>
                <a:latin typeface="Arial" charset="0"/>
                <a:ea typeface="Calibri" pitchFamily="34" charset="0"/>
                <a:cs typeface="Arial" charset="0"/>
              </a:rPr>
            </a:br>
            <a:r>
              <a:rPr lang="en-US" sz="2400" b="1" i="1">
                <a:solidFill>
                  <a:srgbClr val="7030A0"/>
                </a:solidFill>
                <a:latin typeface="Arial" charset="0"/>
                <a:ea typeface="Calibri" pitchFamily="34" charset="0"/>
                <a:cs typeface="Arial" charset="0"/>
              </a:rPr>
              <a:t> Student’s Self-Assessment Forms</a:t>
            </a:r>
            <a:br>
              <a:rPr lang="ru-RU" sz="2400" b="1" i="1">
                <a:solidFill>
                  <a:srgbClr val="7030A0"/>
                </a:solidFill>
                <a:latin typeface="Arial" charset="0"/>
                <a:ea typeface="Calibri" pitchFamily="34" charset="0"/>
                <a:cs typeface="Arial" charset="0"/>
              </a:rPr>
            </a:br>
            <a:r>
              <a:rPr lang="en-US" sz="2400" b="1" i="1">
                <a:solidFill>
                  <a:srgbClr val="7030A0"/>
                </a:solidFill>
                <a:latin typeface="Arial" charset="0"/>
                <a:ea typeface="Calibri" pitchFamily="34" charset="0"/>
                <a:cs typeface="Arial" charset="0"/>
              </a:rPr>
              <a:t>Name…….                                        Module   2</a:t>
            </a:r>
            <a:endParaRPr lang="ru-RU" sz="2400" b="1" i="1">
              <a:solidFill>
                <a:srgbClr val="7030A0"/>
              </a:solidFill>
              <a:latin typeface="Arial" charset="0"/>
              <a:ea typeface="Calibri" pitchFamily="34" charset="0"/>
              <a:cs typeface="Arial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28750" y="1500188"/>
          <a:ext cx="7024693" cy="3976075"/>
        </p:xfrm>
        <a:graphic>
          <a:graphicData uri="http://schemas.openxmlformats.org/drawingml/2006/table">
            <a:tbl>
              <a:tblPr/>
              <a:tblGrid>
                <a:gridCol w="20694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5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05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05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05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05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052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052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109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222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 Black" pitchFamily="34" charset="0"/>
                          <a:ea typeface="Calibri"/>
                          <a:cs typeface="Latha" pitchFamily="2"/>
                        </a:rPr>
                        <a:t>I can…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Arial Black" pitchFamily="34" charset="0"/>
                        <a:ea typeface="Calibri"/>
                        <a:cs typeface="Latha" pitchFamily="2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 Black" pitchFamily="34" charset="0"/>
                          <a:ea typeface="Calibri"/>
                          <a:cs typeface="Latha" pitchFamily="2"/>
                        </a:rPr>
                        <a:t>remember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Arial Black" pitchFamily="34" charset="0"/>
                        <a:ea typeface="Calibri"/>
                        <a:cs typeface="Latha" pitchFamily="2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 Black" pitchFamily="34" charset="0"/>
                          <a:ea typeface="Calibri"/>
                          <a:cs typeface="Latha" pitchFamily="2"/>
                        </a:rPr>
                        <a:t>say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Arial Black" pitchFamily="34" charset="0"/>
                        <a:ea typeface="Calibri"/>
                        <a:cs typeface="Latha" pitchFamily="2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 Black" pitchFamily="34" charset="0"/>
                          <a:ea typeface="Calibri"/>
                          <a:cs typeface="Latha" pitchFamily="2"/>
                        </a:rPr>
                        <a:t>read and write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Arial Black" pitchFamily="34" charset="0"/>
                        <a:ea typeface="Calibri"/>
                        <a:cs typeface="Latha" pitchFamily="2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52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+mn-lt"/>
                          <a:ea typeface="Calibri"/>
                          <a:cs typeface="Times New Roman"/>
                        </a:rPr>
                        <a:t>This is my big sister.</a:t>
                      </a:r>
                      <a:endParaRPr lang="ru-RU" sz="1600" b="1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+mn-lt"/>
                          <a:ea typeface="Calibri"/>
                          <a:cs typeface="Times New Roman"/>
                        </a:rPr>
                        <a:t>Her name is….</a:t>
                      </a:r>
                      <a:endParaRPr lang="ru-R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8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+mn-lt"/>
                          <a:ea typeface="Calibri"/>
                          <a:cs typeface="Times New Roman"/>
                        </a:rPr>
                        <a:t>Who’s </a:t>
                      </a:r>
                      <a:r>
                        <a:rPr lang="en-US" sz="1600" b="1" dirty="0" err="1">
                          <a:latin typeface="+mn-lt"/>
                          <a:ea typeface="Calibri"/>
                          <a:cs typeface="Times New Roman"/>
                        </a:rPr>
                        <a:t>Mag</a:t>
                      </a:r>
                      <a:r>
                        <a:rPr lang="en-US" sz="1600" b="1" dirty="0">
                          <a:latin typeface="+mn-lt"/>
                          <a:ea typeface="Calibri"/>
                          <a:cs typeface="Times New Roman"/>
                        </a:rPr>
                        <a:t>?</a:t>
                      </a:r>
                      <a:endParaRPr lang="ru-RU" sz="1600" b="1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+mn-lt"/>
                          <a:ea typeface="Calibri"/>
                          <a:cs typeface="Times New Roman"/>
                        </a:rPr>
                        <a:t>Her grandmother</a:t>
                      </a:r>
                      <a:endParaRPr lang="ru-R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838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en-US" sz="1600" b="1" dirty="0">
                          <a:latin typeface="+mn-lt"/>
                          <a:ea typeface="Calibri"/>
                          <a:cs typeface="Times New Roman"/>
                        </a:rPr>
                        <a:t>two yellow boats</a:t>
                      </a:r>
                      <a:endParaRPr lang="ru-R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6838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en-US" sz="1600" b="1" dirty="0">
                          <a:latin typeface="+mn-lt"/>
                          <a:ea typeface="Calibri"/>
                          <a:cs typeface="Times New Roman"/>
                        </a:rPr>
                        <a:t>How I feel</a:t>
                      </a:r>
                      <a:endParaRPr lang="ru-R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128" marR="62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bject 2"/>
          <p:cNvSpPr txBox="1">
            <a:spLocks noChangeArrowheads="1"/>
          </p:cNvSpPr>
          <p:nvPr/>
        </p:nvSpPr>
        <p:spPr bwMode="auto">
          <a:xfrm>
            <a:off x="1524000" y="541338"/>
            <a:ext cx="652780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844550" indent="-831850" algn="ctr"/>
            <a:r>
              <a:rPr lang="ru-RU" sz="3200" b="1" i="1">
                <a:solidFill>
                  <a:srgbClr val="7030A0"/>
                </a:solidFill>
                <a:cs typeface="Arial" charset="0"/>
              </a:rPr>
              <a:t>Лист индивидуальных достижений при изучении темы, курса</a:t>
            </a:r>
          </a:p>
        </p:txBody>
      </p:sp>
      <p:sp>
        <p:nvSpPr>
          <p:cNvPr id="21507" name="object 3"/>
          <p:cNvSpPr>
            <a:spLocks noChangeArrowheads="1"/>
          </p:cNvSpPr>
          <p:nvPr/>
        </p:nvSpPr>
        <p:spPr bwMode="auto">
          <a:xfrm>
            <a:off x="827088" y="2060575"/>
            <a:ext cx="3703637" cy="1066800"/>
          </a:xfrm>
          <a:custGeom>
            <a:avLst/>
            <a:gdLst>
              <a:gd name="T0" fmla="*/ 0 w 3703954"/>
              <a:gd name="T1" fmla="*/ 0 h 1066800"/>
              <a:gd name="T2" fmla="*/ 3703954 w 3703954"/>
              <a:gd name="T3" fmla="*/ 1066800 h 1066800"/>
            </a:gdLst>
            <a:ahLst/>
            <a:cxnLst/>
            <a:rect l="T0" t="T1" r="T2" b="T3"/>
            <a:pathLst>
              <a:path w="3703954" h="1066800">
                <a:moveTo>
                  <a:pt x="0" y="1066800"/>
                </a:moveTo>
                <a:lnTo>
                  <a:pt x="3703701" y="1066800"/>
                </a:lnTo>
                <a:lnTo>
                  <a:pt x="3703701" y="0"/>
                </a:lnTo>
                <a:lnTo>
                  <a:pt x="0" y="0"/>
                </a:lnTo>
                <a:lnTo>
                  <a:pt x="0" y="106680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1508" name="object 4"/>
          <p:cNvSpPr>
            <a:spLocks noChangeArrowheads="1"/>
          </p:cNvSpPr>
          <p:nvPr/>
        </p:nvSpPr>
        <p:spPr bwMode="auto">
          <a:xfrm>
            <a:off x="4530725" y="2060575"/>
            <a:ext cx="2070100" cy="1066800"/>
          </a:xfrm>
          <a:custGeom>
            <a:avLst/>
            <a:gdLst>
              <a:gd name="T0" fmla="*/ 0 w 2070100"/>
              <a:gd name="T1" fmla="*/ 0 h 1066800"/>
              <a:gd name="T2" fmla="*/ 2070100 w 2070100"/>
              <a:gd name="T3" fmla="*/ 1066800 h 1066800"/>
            </a:gdLst>
            <a:ahLst/>
            <a:cxnLst/>
            <a:rect l="T0" t="T1" r="T2" b="T3"/>
            <a:pathLst>
              <a:path w="2070100" h="1066800">
                <a:moveTo>
                  <a:pt x="0" y="1066800"/>
                </a:moveTo>
                <a:lnTo>
                  <a:pt x="2070100" y="1066800"/>
                </a:lnTo>
                <a:lnTo>
                  <a:pt x="2070100" y="0"/>
                </a:lnTo>
                <a:lnTo>
                  <a:pt x="0" y="0"/>
                </a:lnTo>
                <a:lnTo>
                  <a:pt x="0" y="106680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1509" name="object 5"/>
          <p:cNvSpPr>
            <a:spLocks noChangeArrowheads="1"/>
          </p:cNvSpPr>
          <p:nvPr/>
        </p:nvSpPr>
        <p:spPr bwMode="auto">
          <a:xfrm>
            <a:off x="6600825" y="2060575"/>
            <a:ext cx="1919288" cy="1066800"/>
          </a:xfrm>
          <a:custGeom>
            <a:avLst/>
            <a:gdLst>
              <a:gd name="T0" fmla="*/ 0 w 1919604"/>
              <a:gd name="T1" fmla="*/ 0 h 1066800"/>
              <a:gd name="T2" fmla="*/ 1919604 w 1919604"/>
              <a:gd name="T3" fmla="*/ 1066800 h 1066800"/>
            </a:gdLst>
            <a:ahLst/>
            <a:cxnLst/>
            <a:rect l="T0" t="T1" r="T2" b="T3"/>
            <a:pathLst>
              <a:path w="1919604" h="1066800">
                <a:moveTo>
                  <a:pt x="0" y="1066800"/>
                </a:moveTo>
                <a:lnTo>
                  <a:pt x="1919224" y="1066800"/>
                </a:lnTo>
                <a:lnTo>
                  <a:pt x="1919224" y="0"/>
                </a:lnTo>
                <a:lnTo>
                  <a:pt x="0" y="0"/>
                </a:lnTo>
                <a:lnTo>
                  <a:pt x="0" y="106680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1510" name="object 6"/>
          <p:cNvSpPr>
            <a:spLocks noChangeArrowheads="1"/>
          </p:cNvSpPr>
          <p:nvPr/>
        </p:nvSpPr>
        <p:spPr bwMode="auto">
          <a:xfrm>
            <a:off x="827088" y="3127375"/>
            <a:ext cx="3703637" cy="1431925"/>
          </a:xfrm>
          <a:custGeom>
            <a:avLst/>
            <a:gdLst>
              <a:gd name="T0" fmla="*/ 0 w 3703954"/>
              <a:gd name="T1" fmla="*/ 0 h 1431925"/>
              <a:gd name="T2" fmla="*/ 3703954 w 3703954"/>
              <a:gd name="T3" fmla="*/ 1431925 h 1431925"/>
            </a:gdLst>
            <a:ahLst/>
            <a:cxnLst/>
            <a:rect l="T0" t="T1" r="T2" b="T3"/>
            <a:pathLst>
              <a:path w="3703954" h="1431925">
                <a:moveTo>
                  <a:pt x="0" y="1431925"/>
                </a:moveTo>
                <a:lnTo>
                  <a:pt x="3703701" y="1431925"/>
                </a:lnTo>
                <a:lnTo>
                  <a:pt x="3703701" y="0"/>
                </a:lnTo>
                <a:lnTo>
                  <a:pt x="0" y="0"/>
                </a:lnTo>
                <a:lnTo>
                  <a:pt x="0" y="143192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1511" name="object 7"/>
          <p:cNvSpPr>
            <a:spLocks noChangeArrowheads="1"/>
          </p:cNvSpPr>
          <p:nvPr/>
        </p:nvSpPr>
        <p:spPr bwMode="auto">
          <a:xfrm>
            <a:off x="4530725" y="3127375"/>
            <a:ext cx="2070100" cy="1431925"/>
          </a:xfrm>
          <a:custGeom>
            <a:avLst/>
            <a:gdLst>
              <a:gd name="T0" fmla="*/ 0 w 2070100"/>
              <a:gd name="T1" fmla="*/ 0 h 1431925"/>
              <a:gd name="T2" fmla="*/ 2070100 w 2070100"/>
              <a:gd name="T3" fmla="*/ 1431925 h 1431925"/>
            </a:gdLst>
            <a:ahLst/>
            <a:cxnLst/>
            <a:rect l="T0" t="T1" r="T2" b="T3"/>
            <a:pathLst>
              <a:path w="2070100" h="1431925">
                <a:moveTo>
                  <a:pt x="0" y="1431925"/>
                </a:moveTo>
                <a:lnTo>
                  <a:pt x="2070100" y="1431925"/>
                </a:lnTo>
                <a:lnTo>
                  <a:pt x="2070100" y="0"/>
                </a:lnTo>
                <a:lnTo>
                  <a:pt x="0" y="0"/>
                </a:lnTo>
                <a:lnTo>
                  <a:pt x="0" y="143192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1512" name="object 8"/>
          <p:cNvSpPr>
            <a:spLocks noChangeArrowheads="1"/>
          </p:cNvSpPr>
          <p:nvPr/>
        </p:nvSpPr>
        <p:spPr bwMode="auto">
          <a:xfrm>
            <a:off x="6600825" y="3127375"/>
            <a:ext cx="1919288" cy="1431925"/>
          </a:xfrm>
          <a:custGeom>
            <a:avLst/>
            <a:gdLst>
              <a:gd name="T0" fmla="*/ 0 w 1919604"/>
              <a:gd name="T1" fmla="*/ 0 h 1431925"/>
              <a:gd name="T2" fmla="*/ 1919604 w 1919604"/>
              <a:gd name="T3" fmla="*/ 1431925 h 1431925"/>
            </a:gdLst>
            <a:ahLst/>
            <a:cxnLst/>
            <a:rect l="T0" t="T1" r="T2" b="T3"/>
            <a:pathLst>
              <a:path w="1919604" h="1431925">
                <a:moveTo>
                  <a:pt x="0" y="1431925"/>
                </a:moveTo>
                <a:lnTo>
                  <a:pt x="1919224" y="1431925"/>
                </a:lnTo>
                <a:lnTo>
                  <a:pt x="1919224" y="0"/>
                </a:lnTo>
                <a:lnTo>
                  <a:pt x="0" y="0"/>
                </a:lnTo>
                <a:lnTo>
                  <a:pt x="0" y="143192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1513" name="object 9"/>
          <p:cNvSpPr>
            <a:spLocks noChangeArrowheads="1"/>
          </p:cNvSpPr>
          <p:nvPr/>
        </p:nvSpPr>
        <p:spPr bwMode="auto">
          <a:xfrm>
            <a:off x="827088" y="4559300"/>
            <a:ext cx="3703637" cy="1433513"/>
          </a:xfrm>
          <a:custGeom>
            <a:avLst/>
            <a:gdLst>
              <a:gd name="T0" fmla="*/ 0 w 3703954"/>
              <a:gd name="T1" fmla="*/ 0 h 1433829"/>
              <a:gd name="T2" fmla="*/ 3703954 w 3703954"/>
              <a:gd name="T3" fmla="*/ 1433829 h 1433829"/>
            </a:gdLst>
            <a:ahLst/>
            <a:cxnLst/>
            <a:rect l="T0" t="T1" r="T2" b="T3"/>
            <a:pathLst>
              <a:path w="3703954" h="1433829">
                <a:moveTo>
                  <a:pt x="0" y="1433576"/>
                </a:moveTo>
                <a:lnTo>
                  <a:pt x="3703701" y="1433576"/>
                </a:lnTo>
                <a:lnTo>
                  <a:pt x="3703701" y="0"/>
                </a:lnTo>
                <a:lnTo>
                  <a:pt x="0" y="0"/>
                </a:lnTo>
                <a:lnTo>
                  <a:pt x="0" y="143357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1514" name="object 10"/>
          <p:cNvSpPr>
            <a:spLocks noChangeArrowheads="1"/>
          </p:cNvSpPr>
          <p:nvPr/>
        </p:nvSpPr>
        <p:spPr bwMode="auto">
          <a:xfrm>
            <a:off x="4530725" y="4559300"/>
            <a:ext cx="2070100" cy="1433513"/>
          </a:xfrm>
          <a:custGeom>
            <a:avLst/>
            <a:gdLst>
              <a:gd name="T0" fmla="*/ 0 w 2070100"/>
              <a:gd name="T1" fmla="*/ 0 h 1433829"/>
              <a:gd name="T2" fmla="*/ 2070100 w 2070100"/>
              <a:gd name="T3" fmla="*/ 1433829 h 1433829"/>
            </a:gdLst>
            <a:ahLst/>
            <a:cxnLst/>
            <a:rect l="T0" t="T1" r="T2" b="T3"/>
            <a:pathLst>
              <a:path w="2070100" h="1433829">
                <a:moveTo>
                  <a:pt x="0" y="1433576"/>
                </a:moveTo>
                <a:lnTo>
                  <a:pt x="2070100" y="1433576"/>
                </a:lnTo>
                <a:lnTo>
                  <a:pt x="2070100" y="0"/>
                </a:lnTo>
                <a:lnTo>
                  <a:pt x="0" y="0"/>
                </a:lnTo>
                <a:lnTo>
                  <a:pt x="0" y="143357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1515" name="object 11"/>
          <p:cNvSpPr>
            <a:spLocks noChangeArrowheads="1"/>
          </p:cNvSpPr>
          <p:nvPr/>
        </p:nvSpPr>
        <p:spPr bwMode="auto">
          <a:xfrm>
            <a:off x="6600825" y="4559300"/>
            <a:ext cx="1919288" cy="1433513"/>
          </a:xfrm>
          <a:custGeom>
            <a:avLst/>
            <a:gdLst>
              <a:gd name="T0" fmla="*/ 0 w 1919604"/>
              <a:gd name="T1" fmla="*/ 0 h 1433829"/>
              <a:gd name="T2" fmla="*/ 1919604 w 1919604"/>
              <a:gd name="T3" fmla="*/ 1433829 h 1433829"/>
            </a:gdLst>
            <a:ahLst/>
            <a:cxnLst/>
            <a:rect l="T0" t="T1" r="T2" b="T3"/>
            <a:pathLst>
              <a:path w="1919604" h="1433829">
                <a:moveTo>
                  <a:pt x="0" y="1433576"/>
                </a:moveTo>
                <a:lnTo>
                  <a:pt x="1919224" y="1433576"/>
                </a:lnTo>
                <a:lnTo>
                  <a:pt x="1919224" y="0"/>
                </a:lnTo>
                <a:lnTo>
                  <a:pt x="0" y="0"/>
                </a:lnTo>
                <a:lnTo>
                  <a:pt x="0" y="143357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428625" y="2071688"/>
          <a:ext cx="8336030" cy="39322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00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3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2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66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3200" b="1" i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Пл</a:t>
                      </a:r>
                      <a:r>
                        <a:rPr sz="3200" b="1" i="1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3200" b="1" i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ни</a:t>
                      </a:r>
                      <a:r>
                        <a:rPr sz="3200" b="1" i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3200" b="1" i="1" spc="-9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sz="3200" b="1" i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емые</a:t>
                      </a:r>
                      <a:endParaRPr sz="3200" i="1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3200" b="1" i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ре</a:t>
                      </a:r>
                      <a:r>
                        <a:rPr sz="3200" b="1" i="1" spc="-8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зу</a:t>
                      </a:r>
                      <a:r>
                        <a:rPr sz="3200" b="1" i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3200" b="1" i="1" spc="-1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ь</a:t>
                      </a:r>
                      <a:r>
                        <a:rPr sz="3200" b="1" i="1" spc="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3200" b="1" i="1" spc="-8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3200" b="1" i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ты</a:t>
                      </a:r>
                      <a:endParaRPr sz="3200" i="1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3200" b="1" i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Са</a:t>
                      </a:r>
                      <a:r>
                        <a:rPr sz="3200" b="1" i="1" spc="-3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3200" b="1" i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ооцен</a:t>
                      </a:r>
                      <a:r>
                        <a:rPr sz="3200" b="1" i="1" spc="-5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ка</a:t>
                      </a:r>
                      <a:endParaRPr sz="3200" i="1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00">
                        <a:lnSpc>
                          <a:spcPct val="100000"/>
                        </a:lnSpc>
                      </a:pPr>
                      <a:r>
                        <a:rPr sz="3200" b="1" i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3200" b="1" i="1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ц</a:t>
                      </a:r>
                      <a:r>
                        <a:rPr sz="3200" b="1" i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3200" b="1" i="1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3200" b="1" i="1" spc="-4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3200" b="1" i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</a:t>
                      </a:r>
                      <a:endParaRPr sz="3200" b="1" i="1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205740">
                        <a:lnSpc>
                          <a:spcPct val="100000"/>
                        </a:lnSpc>
                      </a:pPr>
                      <a:r>
                        <a:rPr sz="3200" b="1" i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sz="3200" b="1" i="1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</a:t>
                      </a:r>
                      <a:r>
                        <a:rPr sz="3200" b="1" i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ит</a:t>
                      </a:r>
                      <a:r>
                        <a:rPr sz="3200" b="1" i="1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3200" b="1" i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ля</a:t>
                      </a:r>
                      <a:endParaRPr sz="3200" b="1" i="1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1925">
                <a:tc>
                  <a:txBody>
                    <a:bodyPr/>
                    <a:lstStyle/>
                    <a:p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3512">
                <a:tc>
                  <a:txBody>
                    <a:bodyPr/>
                    <a:lstStyle/>
                    <a:p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ru-RU" dirty="0"/>
            </a:br>
            <a:endParaRPr lang="ru-RU" dirty="0"/>
          </a:p>
        </p:txBody>
      </p:sp>
      <p:sp>
        <p:nvSpPr>
          <p:cNvPr id="22531" name="Содержимое 2"/>
          <p:cNvSpPr>
            <a:spLocks noGrp="1"/>
          </p:cNvSpPr>
          <p:nvPr>
            <p:ph idx="1"/>
          </p:nvPr>
        </p:nvSpPr>
        <p:spPr>
          <a:xfrm>
            <a:off x="428625" y="1714500"/>
            <a:ext cx="8229600" cy="4525963"/>
          </a:xfrm>
        </p:spPr>
        <p:txBody>
          <a:bodyPr>
            <a:normAutofit fontScale="92500"/>
          </a:bodyPr>
          <a:lstStyle/>
          <a:p>
            <a:pPr eaLnBrk="1" hangingPunct="1">
              <a:buFont typeface="Arial" charset="0"/>
              <a:buNone/>
            </a:pPr>
            <a:endParaRPr lang="ru-RU" sz="2800" i="1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sz="2800" i="1">
                <a:latin typeface="Arial" charset="0"/>
                <a:cs typeface="Arial" charset="0"/>
              </a:rPr>
              <a:t>1</a:t>
            </a:r>
            <a:r>
              <a:rPr lang="ru-RU" sz="2800" b="1" i="1">
                <a:latin typeface="Arial" charset="0"/>
                <a:cs typeface="Arial" charset="0"/>
              </a:rPr>
              <a:t>. Урок полезен, все понятно. ---------------------</a:t>
            </a:r>
          </a:p>
          <a:p>
            <a:pPr eaLnBrk="1" hangingPunct="1">
              <a:buFont typeface="Arial" charset="0"/>
              <a:buNone/>
            </a:pPr>
            <a:endParaRPr lang="ru-RU" sz="2800" b="1" i="1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sz="2800" b="1" i="1">
                <a:latin typeface="Arial" charset="0"/>
                <a:cs typeface="Arial" charset="0"/>
              </a:rPr>
              <a:t>2.Лишь кое-что чуть-чуть неясно.--------------</a:t>
            </a:r>
          </a:p>
          <a:p>
            <a:pPr eaLnBrk="1" hangingPunct="1">
              <a:buFont typeface="Arial" charset="0"/>
              <a:buNone/>
            </a:pPr>
            <a:endParaRPr lang="ru-RU" sz="2800" b="1" i="1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sz="2800" b="1" i="1">
                <a:latin typeface="Arial" charset="0"/>
                <a:cs typeface="Arial" charset="0"/>
              </a:rPr>
              <a:t>3. Еще придется потрудиться.-------------------</a:t>
            </a:r>
          </a:p>
          <a:p>
            <a:pPr eaLnBrk="1" hangingPunct="1">
              <a:buFont typeface="Arial" charset="0"/>
              <a:buNone/>
            </a:pPr>
            <a:endParaRPr lang="ru-RU" sz="2800" b="1" i="1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sz="2800" b="1" i="1">
                <a:latin typeface="Arial" charset="0"/>
                <a:cs typeface="Arial" charset="0"/>
              </a:rPr>
              <a:t>4. Да, трудно все-таки учиться!-----------------</a:t>
            </a:r>
          </a:p>
        </p:txBody>
      </p:sp>
      <p:sp>
        <p:nvSpPr>
          <p:cNvPr id="22532" name="Прямоугольник 3"/>
          <p:cNvSpPr>
            <a:spLocks noChangeArrowheads="1"/>
          </p:cNvSpPr>
          <p:nvPr/>
        </p:nvSpPr>
        <p:spPr bwMode="auto">
          <a:xfrm>
            <a:off x="142875" y="500063"/>
            <a:ext cx="8501063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1">
                <a:solidFill>
                  <a:srgbClr val="7030A0"/>
                </a:solidFill>
                <a:cs typeface="Arial" charset="0"/>
              </a:rPr>
              <a:t>Оцени сегодняшний урок знаком        «+»: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i="1">
                <a:latin typeface="Arial" charset="0"/>
                <a:cs typeface="Arial" charset="0"/>
              </a:rPr>
              <a:t>Лист самооценки </a:t>
            </a:r>
            <a:r>
              <a:rPr lang="ru-RU" sz="2400" i="1">
                <a:solidFill>
                  <a:srgbClr val="00B050"/>
                </a:solidFill>
                <a:latin typeface="Arial" charset="0"/>
                <a:cs typeface="Arial" charset="0"/>
              </a:rPr>
              <a:t>«Дерево роста»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86182" y="500042"/>
            <a:ext cx="4824418" cy="5626121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b="1" i="1" dirty="0">
                <a:solidFill>
                  <a:srgbClr val="00B050"/>
                </a:solidFill>
              </a:rPr>
              <a:t>                         «Дерево роста»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b="1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</a:t>
            </a:r>
            <a:r>
              <a:rPr lang="ru-RU" sz="3100" i="1" dirty="0">
                <a:latin typeface="Arial" pitchFamily="34" charset="0"/>
                <a:cs typeface="Arial" pitchFamily="34" charset="0"/>
              </a:rPr>
              <a:t>есть у каждого ученика. Этот лист самооценки очень удобно использовать при изучении целой темы. Ежедневно ученик оценивает свою работу на уроке - закрашивает человечка. Если он, усвоил тему урока - закрашивает человечка полностью; если частично – половину человечка, плохо – только ножки. И таким образом он движется к вершине ЗНАНИЙ. А учителю легко проследить усвоение материала учеником на уроке.</a:t>
            </a:r>
          </a:p>
        </p:txBody>
      </p:sp>
      <p:sp>
        <p:nvSpPr>
          <p:cNvPr id="23556" name="Текст 3"/>
          <p:cNvSpPr>
            <a:spLocks noGrp="1"/>
          </p:cNvSpPr>
          <p:nvPr>
            <p:ph type="body" sz="half" idx="2"/>
          </p:nvPr>
        </p:nvSpPr>
        <p:spPr>
          <a:xfrm>
            <a:off x="428625" y="1500188"/>
            <a:ext cx="3008313" cy="4691062"/>
          </a:xfrm>
        </p:spPr>
        <p:txBody>
          <a:bodyPr/>
          <a:lstStyle/>
          <a:p>
            <a:pPr eaLnBrk="1" hangingPunct="1"/>
            <a:endParaRPr lang="ru-RU"/>
          </a:p>
        </p:txBody>
      </p:sp>
      <p:pic>
        <p:nvPicPr>
          <p:cNvPr id="32770" name="Picture 2" descr="C:\Documents and Settings\олег2\Рабочий стол\оцениваниеаттестация\дерево роста.jpg"/>
          <p:cNvPicPr>
            <a:picLocks noChangeAspect="1" noChangeArrowheads="1"/>
          </p:cNvPicPr>
          <p:nvPr/>
        </p:nvPicPr>
        <p:blipFill>
          <a:blip r:embed="rId2">
            <a:lum bright="-20000"/>
          </a:blip>
          <a:srcRect/>
          <a:stretch>
            <a:fillRect/>
          </a:stretch>
        </p:blipFill>
        <p:spPr bwMode="auto">
          <a:xfrm>
            <a:off x="357188" y="1357313"/>
            <a:ext cx="3111500" cy="485616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992187"/>
          </a:xfrm>
        </p:spPr>
        <p:txBody>
          <a:bodyPr lIns="0" tIns="373376" rIns="0" bIns="0" rtlCol="0">
            <a:spAutoFit/>
          </a:bodyPr>
          <a:lstStyle/>
          <a:p>
            <a:pPr marL="2102485" algn="l" eaLnBrk="1" fontAlgn="auto" hangingPunct="1">
              <a:spcAft>
                <a:spcPts val="0"/>
              </a:spcAft>
              <a:defRPr/>
            </a:pPr>
            <a:r>
              <a:rPr sz="40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Оценочное</a:t>
            </a:r>
            <a:r>
              <a:rPr sz="4000" b="1" i="1" spc="-3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40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поле</a:t>
            </a:r>
            <a:endParaRPr sz="4000" b="1" i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470025" y="1838325"/>
          <a:ext cx="6911975" cy="38404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56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5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06879"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lang="ru-RU" sz="2800" b="1" i="1" baseline="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800" b="1" i="1" baseline="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  PERFECT!</a:t>
                      </a:r>
                      <a:endParaRPr sz="2800" b="1" i="1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lang="en-US" sz="2800" b="1" i="1" baseline="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           OK</a:t>
                      </a:r>
                      <a:endParaRPr sz="2800" b="1" i="1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600"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lang="en-US" sz="2800" b="1" i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NOT</a:t>
                      </a:r>
                      <a:r>
                        <a:rPr lang="en-US" sz="2800" b="1" i="1" baseline="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VERY WELL</a:t>
                      </a:r>
                      <a:endParaRPr sz="2800" b="1" i="1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lang="en-US" sz="2800" b="1" i="1" baseline="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   SOS!!!! HELP!</a:t>
                      </a:r>
                      <a:endParaRPr sz="2800" b="1" i="1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object 2"/>
          <p:cNvSpPr>
            <a:spLocks noChangeArrowheads="1"/>
          </p:cNvSpPr>
          <p:nvPr/>
        </p:nvSpPr>
        <p:spPr bwMode="auto">
          <a:xfrm>
            <a:off x="1763713" y="2293938"/>
            <a:ext cx="0" cy="558800"/>
          </a:xfrm>
          <a:custGeom>
            <a:avLst/>
            <a:gdLst>
              <a:gd name="T0" fmla="*/ 0 h 558800"/>
              <a:gd name="T1" fmla="*/ 558800 h 558800"/>
            </a:gdLst>
            <a:ahLst/>
            <a:cxnLst/>
            <a:rect l="0" t="T0" r="0" b="T1"/>
            <a:pathLst>
              <a:path h="558800">
                <a:moveTo>
                  <a:pt x="0" y="0"/>
                </a:moveTo>
                <a:lnTo>
                  <a:pt x="0" y="558673"/>
                </a:lnTo>
              </a:path>
            </a:pathLst>
          </a:cu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7651" name="object 3"/>
          <p:cNvSpPr>
            <a:spLocks noChangeArrowheads="1"/>
          </p:cNvSpPr>
          <p:nvPr/>
        </p:nvSpPr>
        <p:spPr bwMode="auto">
          <a:xfrm>
            <a:off x="1763713" y="2852738"/>
            <a:ext cx="863600" cy="0"/>
          </a:xfrm>
          <a:custGeom>
            <a:avLst/>
            <a:gdLst>
              <a:gd name="T0" fmla="*/ 0 w 863600"/>
              <a:gd name="T1" fmla="*/ 863600 w 863600"/>
            </a:gdLst>
            <a:ahLst/>
            <a:cxnLst/>
            <a:rect l="T0" t="0" r="T1" b="0"/>
            <a:pathLst>
              <a:path w="863600">
                <a:moveTo>
                  <a:pt x="0" y="0"/>
                </a:moveTo>
                <a:lnTo>
                  <a:pt x="863600" y="0"/>
                </a:lnTo>
              </a:path>
            </a:pathLst>
          </a:cu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7652" name="object 4"/>
          <p:cNvSpPr>
            <a:spLocks noChangeArrowheads="1"/>
          </p:cNvSpPr>
          <p:nvPr/>
        </p:nvSpPr>
        <p:spPr bwMode="auto">
          <a:xfrm>
            <a:off x="2627313" y="2852738"/>
            <a:ext cx="0" cy="647700"/>
          </a:xfrm>
          <a:custGeom>
            <a:avLst/>
            <a:gdLst>
              <a:gd name="T0" fmla="*/ 0 h 648335"/>
              <a:gd name="T1" fmla="*/ 648335 h 648335"/>
            </a:gdLst>
            <a:ahLst/>
            <a:cxnLst/>
            <a:rect l="0" t="T0" r="0" b="T1"/>
            <a:pathLst>
              <a:path h="648335">
                <a:moveTo>
                  <a:pt x="0" y="0"/>
                </a:moveTo>
                <a:lnTo>
                  <a:pt x="0" y="647826"/>
                </a:lnTo>
              </a:path>
            </a:pathLst>
          </a:cu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7653" name="object 5"/>
          <p:cNvSpPr>
            <a:spLocks noChangeArrowheads="1"/>
          </p:cNvSpPr>
          <p:nvPr/>
        </p:nvSpPr>
        <p:spPr bwMode="auto">
          <a:xfrm>
            <a:off x="3492500" y="4149725"/>
            <a:ext cx="863600" cy="0"/>
          </a:xfrm>
          <a:custGeom>
            <a:avLst/>
            <a:gdLst>
              <a:gd name="T0" fmla="*/ 0 w 863600"/>
              <a:gd name="T1" fmla="*/ 863600 w 863600"/>
            </a:gdLst>
            <a:ahLst/>
            <a:cxnLst/>
            <a:rect l="T0" t="0" r="T1" b="0"/>
            <a:pathLst>
              <a:path w="863600">
                <a:moveTo>
                  <a:pt x="0" y="0"/>
                </a:moveTo>
                <a:lnTo>
                  <a:pt x="863600" y="0"/>
                </a:lnTo>
              </a:path>
            </a:pathLst>
          </a:cu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7654" name="object 6"/>
          <p:cNvSpPr>
            <a:spLocks noChangeArrowheads="1"/>
          </p:cNvSpPr>
          <p:nvPr/>
        </p:nvSpPr>
        <p:spPr bwMode="auto">
          <a:xfrm>
            <a:off x="4356100" y="4149725"/>
            <a:ext cx="0" cy="647700"/>
          </a:xfrm>
          <a:custGeom>
            <a:avLst/>
            <a:gdLst>
              <a:gd name="T0" fmla="*/ 0 h 647700"/>
              <a:gd name="T1" fmla="*/ 647700 h 647700"/>
            </a:gdLst>
            <a:ahLst/>
            <a:cxnLst/>
            <a:rect l="0" t="T0" r="0" b="T1"/>
            <a:pathLst>
              <a:path h="647700">
                <a:moveTo>
                  <a:pt x="0" y="0"/>
                </a:moveTo>
                <a:lnTo>
                  <a:pt x="0" y="647700"/>
                </a:lnTo>
              </a:path>
            </a:pathLst>
          </a:cu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7655" name="object 7"/>
          <p:cNvSpPr>
            <a:spLocks noChangeArrowheads="1"/>
          </p:cNvSpPr>
          <p:nvPr/>
        </p:nvSpPr>
        <p:spPr bwMode="auto">
          <a:xfrm>
            <a:off x="2627313" y="3500438"/>
            <a:ext cx="863600" cy="0"/>
          </a:xfrm>
          <a:custGeom>
            <a:avLst/>
            <a:gdLst>
              <a:gd name="T0" fmla="*/ 0 w 863600"/>
              <a:gd name="T1" fmla="*/ 863600 w 863600"/>
            </a:gdLst>
            <a:ahLst/>
            <a:cxnLst/>
            <a:rect l="T0" t="0" r="T1" b="0"/>
            <a:pathLst>
              <a:path w="863600">
                <a:moveTo>
                  <a:pt x="0" y="0"/>
                </a:moveTo>
                <a:lnTo>
                  <a:pt x="863600" y="0"/>
                </a:lnTo>
              </a:path>
            </a:pathLst>
          </a:cu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7656" name="object 8"/>
          <p:cNvSpPr>
            <a:spLocks noChangeArrowheads="1"/>
          </p:cNvSpPr>
          <p:nvPr/>
        </p:nvSpPr>
        <p:spPr bwMode="auto">
          <a:xfrm>
            <a:off x="3490913" y="3500438"/>
            <a:ext cx="0" cy="647700"/>
          </a:xfrm>
          <a:custGeom>
            <a:avLst/>
            <a:gdLst>
              <a:gd name="T0" fmla="*/ 0 h 647700"/>
              <a:gd name="T1" fmla="*/ 647700 h 647700"/>
            </a:gdLst>
            <a:ahLst/>
            <a:cxnLst/>
            <a:rect l="0" t="T0" r="0" b="T1"/>
            <a:pathLst>
              <a:path h="647700">
                <a:moveTo>
                  <a:pt x="0" y="0"/>
                </a:moveTo>
                <a:lnTo>
                  <a:pt x="0" y="647573"/>
                </a:lnTo>
              </a:path>
            </a:pathLst>
          </a:cu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97175" y="382588"/>
            <a:ext cx="4146550" cy="554037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3600" b="1" i="1" spc="-3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Л</a:t>
            </a:r>
            <a:r>
              <a:rPr sz="3600" b="1" i="1" spc="4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ес</a:t>
            </a:r>
            <a:r>
              <a:rPr sz="36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ен</a:t>
            </a:r>
            <a:r>
              <a:rPr sz="3600" b="1" i="1" spc="-8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sz="36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sz="3600" b="1" i="1" spc="-2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3600" b="1" i="1" spc="-13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sz="36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сп</a:t>
            </a:r>
            <a:r>
              <a:rPr sz="3600" b="1" i="1" spc="-9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sz="3600" b="1" i="1" spc="-16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sz="3600" b="1" i="1" spc="-10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sz="36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</a:t>
            </a:r>
            <a:endParaRPr sz="3600" i="1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658" name="object 10"/>
          <p:cNvSpPr>
            <a:spLocks noChangeArrowheads="1"/>
          </p:cNvSpPr>
          <p:nvPr/>
        </p:nvSpPr>
        <p:spPr bwMode="auto">
          <a:xfrm>
            <a:off x="3887788" y="4316413"/>
            <a:ext cx="419100" cy="52705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7659" name="object 11"/>
          <p:cNvSpPr>
            <a:spLocks noChangeArrowheads="1"/>
          </p:cNvSpPr>
          <p:nvPr/>
        </p:nvSpPr>
        <p:spPr bwMode="auto">
          <a:xfrm>
            <a:off x="3851275" y="4292600"/>
            <a:ext cx="415925" cy="523875"/>
          </a:xfrm>
          <a:custGeom>
            <a:avLst/>
            <a:gdLst>
              <a:gd name="T0" fmla="*/ 0 w 415925"/>
              <a:gd name="T1" fmla="*/ 0 h 523875"/>
              <a:gd name="T2" fmla="*/ 415925 w 415925"/>
              <a:gd name="T3" fmla="*/ 523875 h 523875"/>
            </a:gdLst>
            <a:ahLst/>
            <a:cxnLst/>
            <a:rect l="T0" t="T1" r="T2" b="T3"/>
            <a:pathLst>
              <a:path w="415925" h="523875">
                <a:moveTo>
                  <a:pt x="217550" y="0"/>
                </a:moveTo>
                <a:lnTo>
                  <a:pt x="192150" y="0"/>
                </a:lnTo>
                <a:lnTo>
                  <a:pt x="192132" y="38090"/>
                </a:lnTo>
                <a:lnTo>
                  <a:pt x="192011" y="101574"/>
                </a:lnTo>
                <a:lnTo>
                  <a:pt x="191618" y="165355"/>
                </a:lnTo>
                <a:lnTo>
                  <a:pt x="191160" y="203454"/>
                </a:lnTo>
                <a:lnTo>
                  <a:pt x="190492" y="241554"/>
                </a:lnTo>
                <a:lnTo>
                  <a:pt x="76190" y="241949"/>
                </a:lnTo>
                <a:lnTo>
                  <a:pt x="0" y="243353"/>
                </a:lnTo>
                <a:lnTo>
                  <a:pt x="79" y="256005"/>
                </a:lnTo>
                <a:lnTo>
                  <a:pt x="523" y="268706"/>
                </a:lnTo>
                <a:lnTo>
                  <a:pt x="1653" y="281432"/>
                </a:lnTo>
                <a:lnTo>
                  <a:pt x="192150" y="282629"/>
                </a:lnTo>
                <a:lnTo>
                  <a:pt x="192211" y="319518"/>
                </a:lnTo>
                <a:lnTo>
                  <a:pt x="192431" y="371501"/>
                </a:lnTo>
                <a:lnTo>
                  <a:pt x="192960" y="409601"/>
                </a:lnTo>
                <a:lnTo>
                  <a:pt x="193917" y="447700"/>
                </a:lnTo>
                <a:lnTo>
                  <a:pt x="195431" y="485791"/>
                </a:lnTo>
                <a:lnTo>
                  <a:pt x="197629" y="523868"/>
                </a:lnTo>
                <a:lnTo>
                  <a:pt x="210320" y="523639"/>
                </a:lnTo>
                <a:lnTo>
                  <a:pt x="223011" y="522720"/>
                </a:lnTo>
                <a:lnTo>
                  <a:pt x="223135" y="433832"/>
                </a:lnTo>
                <a:lnTo>
                  <a:pt x="223273" y="408427"/>
                </a:lnTo>
                <a:lnTo>
                  <a:pt x="223792" y="357618"/>
                </a:lnTo>
                <a:lnTo>
                  <a:pt x="224460" y="319518"/>
                </a:lnTo>
                <a:lnTo>
                  <a:pt x="365138" y="280691"/>
                </a:lnTo>
                <a:lnTo>
                  <a:pt x="415924" y="279578"/>
                </a:lnTo>
                <a:lnTo>
                  <a:pt x="415808" y="266867"/>
                </a:lnTo>
                <a:lnTo>
                  <a:pt x="415159" y="254184"/>
                </a:lnTo>
                <a:lnTo>
                  <a:pt x="413513" y="241553"/>
                </a:lnTo>
                <a:lnTo>
                  <a:pt x="223011" y="241238"/>
                </a:lnTo>
                <a:lnTo>
                  <a:pt x="222911" y="177754"/>
                </a:lnTo>
                <a:lnTo>
                  <a:pt x="222428" y="126967"/>
                </a:lnTo>
                <a:lnTo>
                  <a:pt x="221259" y="76180"/>
                </a:lnTo>
                <a:lnTo>
                  <a:pt x="219748" y="38090"/>
                </a:lnTo>
                <a:lnTo>
                  <a:pt x="218367" y="12696"/>
                </a:lnTo>
                <a:lnTo>
                  <a:pt x="21755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7660" name="object 12"/>
          <p:cNvSpPr>
            <a:spLocks noChangeArrowheads="1"/>
          </p:cNvSpPr>
          <p:nvPr/>
        </p:nvSpPr>
        <p:spPr bwMode="auto">
          <a:xfrm>
            <a:off x="2952750" y="3740150"/>
            <a:ext cx="419100" cy="527050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7661" name="object 13"/>
          <p:cNvSpPr>
            <a:spLocks noChangeArrowheads="1"/>
          </p:cNvSpPr>
          <p:nvPr/>
        </p:nvSpPr>
        <p:spPr bwMode="auto">
          <a:xfrm>
            <a:off x="2916238" y="3716338"/>
            <a:ext cx="415925" cy="523875"/>
          </a:xfrm>
          <a:custGeom>
            <a:avLst/>
            <a:gdLst>
              <a:gd name="T0" fmla="*/ 0 w 415925"/>
              <a:gd name="T1" fmla="*/ 0 h 523875"/>
              <a:gd name="T2" fmla="*/ 415925 w 415925"/>
              <a:gd name="T3" fmla="*/ 523875 h 523875"/>
            </a:gdLst>
            <a:ahLst/>
            <a:cxnLst/>
            <a:rect l="T0" t="T1" r="T2" b="T3"/>
            <a:pathLst>
              <a:path w="415925" h="523875">
                <a:moveTo>
                  <a:pt x="217423" y="0"/>
                </a:moveTo>
                <a:lnTo>
                  <a:pt x="192023" y="0"/>
                </a:lnTo>
                <a:lnTo>
                  <a:pt x="191898" y="101525"/>
                </a:lnTo>
                <a:lnTo>
                  <a:pt x="191800" y="126920"/>
                </a:lnTo>
                <a:lnTo>
                  <a:pt x="191410" y="177897"/>
                </a:lnTo>
                <a:lnTo>
                  <a:pt x="190926" y="216014"/>
                </a:lnTo>
                <a:lnTo>
                  <a:pt x="76196" y="241824"/>
                </a:lnTo>
                <a:lnTo>
                  <a:pt x="0" y="243237"/>
                </a:lnTo>
                <a:lnTo>
                  <a:pt x="73" y="255931"/>
                </a:lnTo>
                <a:lnTo>
                  <a:pt x="484" y="268604"/>
                </a:lnTo>
                <a:lnTo>
                  <a:pt x="1528" y="281305"/>
                </a:lnTo>
                <a:lnTo>
                  <a:pt x="192023" y="282630"/>
                </a:lnTo>
                <a:lnTo>
                  <a:pt x="192084" y="319414"/>
                </a:lnTo>
                <a:lnTo>
                  <a:pt x="192305" y="371516"/>
                </a:lnTo>
                <a:lnTo>
                  <a:pt x="193100" y="422291"/>
                </a:lnTo>
                <a:lnTo>
                  <a:pt x="194733" y="473070"/>
                </a:lnTo>
                <a:lnTo>
                  <a:pt x="196690" y="511166"/>
                </a:lnTo>
                <a:lnTo>
                  <a:pt x="197506" y="523867"/>
                </a:lnTo>
                <a:lnTo>
                  <a:pt x="210195" y="523612"/>
                </a:lnTo>
                <a:lnTo>
                  <a:pt x="222884" y="522591"/>
                </a:lnTo>
                <a:lnTo>
                  <a:pt x="222987" y="447679"/>
                </a:lnTo>
                <a:lnTo>
                  <a:pt x="223080" y="422291"/>
                </a:lnTo>
                <a:lnTo>
                  <a:pt x="223385" y="382904"/>
                </a:lnTo>
                <a:lnTo>
                  <a:pt x="224145" y="332114"/>
                </a:lnTo>
                <a:lnTo>
                  <a:pt x="225055" y="294009"/>
                </a:lnTo>
                <a:lnTo>
                  <a:pt x="365115" y="280560"/>
                </a:lnTo>
                <a:lnTo>
                  <a:pt x="415924" y="279444"/>
                </a:lnTo>
                <a:lnTo>
                  <a:pt x="415801" y="266767"/>
                </a:lnTo>
                <a:lnTo>
                  <a:pt x="415117" y="254111"/>
                </a:lnTo>
                <a:lnTo>
                  <a:pt x="413383" y="241426"/>
                </a:lnTo>
                <a:lnTo>
                  <a:pt x="222884" y="241238"/>
                </a:lnTo>
                <a:lnTo>
                  <a:pt x="222784" y="177723"/>
                </a:lnTo>
                <a:lnTo>
                  <a:pt x="222475" y="139620"/>
                </a:lnTo>
                <a:lnTo>
                  <a:pt x="221823" y="101525"/>
                </a:lnTo>
                <a:lnTo>
                  <a:pt x="220698" y="63441"/>
                </a:lnTo>
                <a:lnTo>
                  <a:pt x="218972" y="25370"/>
                </a:lnTo>
                <a:lnTo>
                  <a:pt x="218240" y="12684"/>
                </a:lnTo>
                <a:lnTo>
                  <a:pt x="217423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7662" name="object 14"/>
          <p:cNvSpPr>
            <a:spLocks noChangeArrowheads="1"/>
          </p:cNvSpPr>
          <p:nvPr/>
        </p:nvSpPr>
        <p:spPr bwMode="auto">
          <a:xfrm>
            <a:off x="1944688" y="3165475"/>
            <a:ext cx="419100" cy="52705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7663" name="object 15"/>
          <p:cNvSpPr>
            <a:spLocks noChangeArrowheads="1"/>
          </p:cNvSpPr>
          <p:nvPr/>
        </p:nvSpPr>
        <p:spPr bwMode="auto">
          <a:xfrm>
            <a:off x="1908175" y="3141663"/>
            <a:ext cx="415925" cy="523875"/>
          </a:xfrm>
          <a:custGeom>
            <a:avLst/>
            <a:gdLst>
              <a:gd name="T0" fmla="*/ 0 w 415925"/>
              <a:gd name="T1" fmla="*/ 0 h 523875"/>
              <a:gd name="T2" fmla="*/ 415925 w 415925"/>
              <a:gd name="T3" fmla="*/ 523875 h 523875"/>
            </a:gdLst>
            <a:ahLst/>
            <a:cxnLst/>
            <a:rect l="T0" t="T1" r="T2" b="T3"/>
            <a:pathLst>
              <a:path w="415925" h="523875">
                <a:moveTo>
                  <a:pt x="217550" y="0"/>
                </a:moveTo>
                <a:lnTo>
                  <a:pt x="192150" y="0"/>
                </a:lnTo>
                <a:lnTo>
                  <a:pt x="192132" y="38059"/>
                </a:lnTo>
                <a:lnTo>
                  <a:pt x="192011" y="101525"/>
                </a:lnTo>
                <a:lnTo>
                  <a:pt x="191619" y="165192"/>
                </a:lnTo>
                <a:lnTo>
                  <a:pt x="191160" y="203308"/>
                </a:lnTo>
                <a:lnTo>
                  <a:pt x="190492" y="241427"/>
                </a:lnTo>
                <a:lnTo>
                  <a:pt x="76190" y="241826"/>
                </a:lnTo>
                <a:lnTo>
                  <a:pt x="0" y="243242"/>
                </a:lnTo>
                <a:lnTo>
                  <a:pt x="79" y="255934"/>
                </a:lnTo>
                <a:lnTo>
                  <a:pt x="524" y="268605"/>
                </a:lnTo>
                <a:lnTo>
                  <a:pt x="1654" y="281305"/>
                </a:lnTo>
                <a:lnTo>
                  <a:pt x="192150" y="282630"/>
                </a:lnTo>
                <a:lnTo>
                  <a:pt x="192211" y="319414"/>
                </a:lnTo>
                <a:lnTo>
                  <a:pt x="192432" y="371516"/>
                </a:lnTo>
                <a:lnTo>
                  <a:pt x="193227" y="422291"/>
                </a:lnTo>
                <a:lnTo>
                  <a:pt x="194860" y="473070"/>
                </a:lnTo>
                <a:lnTo>
                  <a:pt x="196817" y="511166"/>
                </a:lnTo>
                <a:lnTo>
                  <a:pt x="197633" y="523867"/>
                </a:lnTo>
                <a:lnTo>
                  <a:pt x="210322" y="523613"/>
                </a:lnTo>
                <a:lnTo>
                  <a:pt x="223011" y="522592"/>
                </a:lnTo>
                <a:lnTo>
                  <a:pt x="223136" y="433689"/>
                </a:lnTo>
                <a:lnTo>
                  <a:pt x="223273" y="408297"/>
                </a:lnTo>
                <a:lnTo>
                  <a:pt x="223792" y="357511"/>
                </a:lnTo>
                <a:lnTo>
                  <a:pt x="224461" y="319414"/>
                </a:lnTo>
                <a:lnTo>
                  <a:pt x="225431" y="281304"/>
                </a:lnTo>
                <a:lnTo>
                  <a:pt x="365138" y="280564"/>
                </a:lnTo>
                <a:lnTo>
                  <a:pt x="415924" y="279452"/>
                </a:lnTo>
                <a:lnTo>
                  <a:pt x="415808" y="266772"/>
                </a:lnTo>
                <a:lnTo>
                  <a:pt x="415159" y="254113"/>
                </a:lnTo>
                <a:lnTo>
                  <a:pt x="413513" y="241426"/>
                </a:lnTo>
                <a:lnTo>
                  <a:pt x="223011" y="241238"/>
                </a:lnTo>
                <a:lnTo>
                  <a:pt x="222911" y="177723"/>
                </a:lnTo>
                <a:lnTo>
                  <a:pt x="222602" y="139620"/>
                </a:lnTo>
                <a:lnTo>
                  <a:pt x="221950" y="101525"/>
                </a:lnTo>
                <a:lnTo>
                  <a:pt x="220825" y="63441"/>
                </a:lnTo>
                <a:lnTo>
                  <a:pt x="219099" y="25370"/>
                </a:lnTo>
                <a:lnTo>
                  <a:pt x="218367" y="12684"/>
                </a:lnTo>
                <a:lnTo>
                  <a:pt x="21755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7664" name="object 16"/>
          <p:cNvSpPr>
            <a:spLocks noChangeArrowheads="1"/>
          </p:cNvSpPr>
          <p:nvPr/>
        </p:nvSpPr>
        <p:spPr bwMode="auto">
          <a:xfrm>
            <a:off x="4427538" y="4797425"/>
            <a:ext cx="863600" cy="0"/>
          </a:xfrm>
          <a:custGeom>
            <a:avLst/>
            <a:gdLst>
              <a:gd name="T0" fmla="*/ 0 w 863600"/>
              <a:gd name="T1" fmla="*/ 863600 w 863600"/>
            </a:gdLst>
            <a:ahLst/>
            <a:cxnLst/>
            <a:rect l="T0" t="0" r="T1" b="0"/>
            <a:pathLst>
              <a:path w="863600">
                <a:moveTo>
                  <a:pt x="0" y="0"/>
                </a:moveTo>
                <a:lnTo>
                  <a:pt x="863600" y="0"/>
                </a:lnTo>
              </a:path>
            </a:pathLst>
          </a:cu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7665" name="object 17"/>
          <p:cNvSpPr>
            <a:spLocks noChangeArrowheads="1"/>
          </p:cNvSpPr>
          <p:nvPr/>
        </p:nvSpPr>
        <p:spPr bwMode="auto">
          <a:xfrm>
            <a:off x="5291138" y="4797425"/>
            <a:ext cx="0" cy="647700"/>
          </a:xfrm>
          <a:custGeom>
            <a:avLst/>
            <a:gdLst>
              <a:gd name="T0" fmla="*/ 0 h 647700"/>
              <a:gd name="T1" fmla="*/ 647700 h 647700"/>
            </a:gdLst>
            <a:ahLst/>
            <a:cxnLst/>
            <a:rect l="0" t="T0" r="0" b="T1"/>
            <a:pathLst>
              <a:path h="647700">
                <a:moveTo>
                  <a:pt x="0" y="0"/>
                </a:moveTo>
                <a:lnTo>
                  <a:pt x="0" y="647700"/>
                </a:lnTo>
              </a:path>
            </a:pathLst>
          </a:cu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7666" name="object 18"/>
          <p:cNvSpPr>
            <a:spLocks noChangeArrowheads="1"/>
          </p:cNvSpPr>
          <p:nvPr/>
        </p:nvSpPr>
        <p:spPr bwMode="auto">
          <a:xfrm>
            <a:off x="4679950" y="4892675"/>
            <a:ext cx="419100" cy="52705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7667" name="object 19"/>
          <p:cNvSpPr>
            <a:spLocks noChangeArrowheads="1"/>
          </p:cNvSpPr>
          <p:nvPr/>
        </p:nvSpPr>
        <p:spPr bwMode="auto">
          <a:xfrm>
            <a:off x="4643438" y="4868863"/>
            <a:ext cx="415925" cy="523875"/>
          </a:xfrm>
          <a:custGeom>
            <a:avLst/>
            <a:gdLst>
              <a:gd name="T0" fmla="*/ 0 w 415925"/>
              <a:gd name="T1" fmla="*/ 0 h 524510"/>
              <a:gd name="T2" fmla="*/ 415925 w 415925"/>
              <a:gd name="T3" fmla="*/ 524510 h 524510"/>
            </a:gdLst>
            <a:ahLst/>
            <a:cxnLst/>
            <a:rect l="T0" t="T1" r="T2" b="T3"/>
            <a:pathLst>
              <a:path w="415925" h="524510">
                <a:moveTo>
                  <a:pt x="217423" y="0"/>
                </a:moveTo>
                <a:lnTo>
                  <a:pt x="192023" y="0"/>
                </a:lnTo>
                <a:lnTo>
                  <a:pt x="191898" y="101574"/>
                </a:lnTo>
                <a:lnTo>
                  <a:pt x="191800" y="126967"/>
                </a:lnTo>
                <a:lnTo>
                  <a:pt x="191410" y="178055"/>
                </a:lnTo>
                <a:lnTo>
                  <a:pt x="190925" y="216154"/>
                </a:lnTo>
                <a:lnTo>
                  <a:pt x="76196" y="241951"/>
                </a:lnTo>
                <a:lnTo>
                  <a:pt x="0" y="243364"/>
                </a:lnTo>
                <a:lnTo>
                  <a:pt x="73" y="256058"/>
                </a:lnTo>
                <a:lnTo>
                  <a:pt x="484" y="268731"/>
                </a:lnTo>
                <a:lnTo>
                  <a:pt x="1528" y="281432"/>
                </a:lnTo>
                <a:lnTo>
                  <a:pt x="192023" y="282757"/>
                </a:lnTo>
                <a:lnTo>
                  <a:pt x="192084" y="319541"/>
                </a:lnTo>
                <a:lnTo>
                  <a:pt x="192305" y="371643"/>
                </a:lnTo>
                <a:lnTo>
                  <a:pt x="193100" y="422418"/>
                </a:lnTo>
                <a:lnTo>
                  <a:pt x="194733" y="473197"/>
                </a:lnTo>
                <a:lnTo>
                  <a:pt x="196690" y="511293"/>
                </a:lnTo>
                <a:lnTo>
                  <a:pt x="197506" y="523994"/>
                </a:lnTo>
                <a:lnTo>
                  <a:pt x="210195" y="523739"/>
                </a:lnTo>
                <a:lnTo>
                  <a:pt x="222884" y="522718"/>
                </a:lnTo>
                <a:lnTo>
                  <a:pt x="222987" y="447806"/>
                </a:lnTo>
                <a:lnTo>
                  <a:pt x="223080" y="422418"/>
                </a:lnTo>
                <a:lnTo>
                  <a:pt x="223385" y="383031"/>
                </a:lnTo>
                <a:lnTo>
                  <a:pt x="224145" y="332241"/>
                </a:lnTo>
                <a:lnTo>
                  <a:pt x="225055" y="294136"/>
                </a:lnTo>
                <a:lnTo>
                  <a:pt x="365115" y="280687"/>
                </a:lnTo>
                <a:lnTo>
                  <a:pt x="415924" y="279571"/>
                </a:lnTo>
                <a:lnTo>
                  <a:pt x="415801" y="266894"/>
                </a:lnTo>
                <a:lnTo>
                  <a:pt x="415117" y="254238"/>
                </a:lnTo>
                <a:lnTo>
                  <a:pt x="413382" y="241553"/>
                </a:lnTo>
                <a:lnTo>
                  <a:pt x="222884" y="241238"/>
                </a:lnTo>
                <a:lnTo>
                  <a:pt x="222784" y="177754"/>
                </a:lnTo>
                <a:lnTo>
                  <a:pt x="222301" y="126967"/>
                </a:lnTo>
                <a:lnTo>
                  <a:pt x="221132" y="76180"/>
                </a:lnTo>
                <a:lnTo>
                  <a:pt x="219621" y="38090"/>
                </a:lnTo>
                <a:lnTo>
                  <a:pt x="218240" y="12696"/>
                </a:lnTo>
                <a:lnTo>
                  <a:pt x="217423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7668" name="object 20"/>
          <p:cNvSpPr>
            <a:spLocks noChangeArrowheads="1"/>
          </p:cNvSpPr>
          <p:nvPr/>
        </p:nvSpPr>
        <p:spPr bwMode="auto">
          <a:xfrm>
            <a:off x="179388" y="1216025"/>
            <a:ext cx="8713787" cy="1077913"/>
          </a:xfrm>
          <a:custGeom>
            <a:avLst/>
            <a:gdLst>
              <a:gd name="T0" fmla="*/ 0 w 8714105"/>
              <a:gd name="T1" fmla="*/ 0 h 1078230"/>
              <a:gd name="T2" fmla="*/ 8714105 w 8714105"/>
              <a:gd name="T3" fmla="*/ 1078230 h 1078230"/>
            </a:gdLst>
            <a:ahLst/>
            <a:cxnLst/>
            <a:rect l="T0" t="T1" r="T2" b="T3"/>
            <a:pathLst>
              <a:path w="8714105" h="1078230">
                <a:moveTo>
                  <a:pt x="0" y="1077912"/>
                </a:moveTo>
                <a:lnTo>
                  <a:pt x="8713724" y="1077912"/>
                </a:lnTo>
                <a:lnTo>
                  <a:pt x="8713724" y="0"/>
                </a:lnTo>
                <a:lnTo>
                  <a:pt x="0" y="0"/>
                </a:lnTo>
                <a:lnTo>
                  <a:pt x="0" y="1077912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7669" name="object 21"/>
          <p:cNvSpPr txBox="1">
            <a:spLocks noChangeArrowheads="1"/>
          </p:cNvSpPr>
          <p:nvPr/>
        </p:nvSpPr>
        <p:spPr bwMode="auto">
          <a:xfrm>
            <a:off x="258763" y="1314450"/>
            <a:ext cx="8315325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/>
            <a:r>
              <a:rPr lang="ru-RU" sz="3200" b="1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Плюсом отмечаются достижения в предмете, малейшие успехи</a:t>
            </a:r>
            <a:endParaRPr lang="ru-RU" sz="32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492125"/>
          </a:xfrm>
        </p:spPr>
        <p:txBody>
          <a:bodyPr lIns="0" tIns="0" rIns="0" bIns="0" rtlCol="0">
            <a:spAutoFit/>
          </a:bodyPr>
          <a:lstStyle/>
          <a:p>
            <a:pPr marL="1091565" eaLnBrk="1" fontAlgn="auto" hangingPunct="1">
              <a:spcAft>
                <a:spcPts val="0"/>
              </a:spcAft>
              <a:defRPr/>
            </a:pPr>
            <a:r>
              <a:rPr sz="32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Опросник</a:t>
            </a:r>
            <a:r>
              <a:rPr sz="3200" b="1" i="1" spc="-1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32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для </a:t>
            </a:r>
            <a:r>
              <a:rPr sz="3200" b="1" i="1" spc="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sz="32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ам</a:t>
            </a:r>
            <a:r>
              <a:rPr sz="3200" b="1" i="1" spc="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sz="32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диагно</a:t>
            </a:r>
            <a:r>
              <a:rPr sz="3200" b="1" i="1" spc="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sz="32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тики</a:t>
            </a:r>
            <a:endParaRPr sz="3200" b="1" i="1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699" name="object 3"/>
          <p:cNvSpPr>
            <a:spLocks noChangeArrowheads="1"/>
          </p:cNvSpPr>
          <p:nvPr/>
        </p:nvSpPr>
        <p:spPr bwMode="auto">
          <a:xfrm>
            <a:off x="0" y="1447800"/>
            <a:ext cx="4140200" cy="1311275"/>
          </a:xfrm>
          <a:custGeom>
            <a:avLst/>
            <a:gdLst>
              <a:gd name="T0" fmla="*/ 0 w 4140200"/>
              <a:gd name="T1" fmla="*/ 0 h 1310639"/>
              <a:gd name="T2" fmla="*/ 4140200 w 4140200"/>
              <a:gd name="T3" fmla="*/ 1310639 h 1310639"/>
            </a:gdLst>
            <a:ahLst/>
            <a:cxnLst/>
            <a:rect l="T0" t="T1" r="T2" b="T3"/>
            <a:pathLst>
              <a:path w="4140200" h="1310639">
                <a:moveTo>
                  <a:pt x="0" y="1310639"/>
                </a:moveTo>
                <a:lnTo>
                  <a:pt x="4139946" y="1310639"/>
                </a:lnTo>
                <a:lnTo>
                  <a:pt x="4139946" y="0"/>
                </a:lnTo>
                <a:lnTo>
                  <a:pt x="0" y="0"/>
                </a:lnTo>
                <a:lnTo>
                  <a:pt x="0" y="1310639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700" name="object 4"/>
          <p:cNvSpPr>
            <a:spLocks noChangeArrowheads="1"/>
          </p:cNvSpPr>
          <p:nvPr/>
        </p:nvSpPr>
        <p:spPr bwMode="auto">
          <a:xfrm>
            <a:off x="4140200" y="1447800"/>
            <a:ext cx="1512888" cy="1311275"/>
          </a:xfrm>
          <a:custGeom>
            <a:avLst/>
            <a:gdLst>
              <a:gd name="T0" fmla="*/ 0 w 1512570"/>
              <a:gd name="T1" fmla="*/ 0 h 1310639"/>
              <a:gd name="T2" fmla="*/ 1512570 w 1512570"/>
              <a:gd name="T3" fmla="*/ 1310639 h 1310639"/>
            </a:gdLst>
            <a:ahLst/>
            <a:cxnLst/>
            <a:rect l="T0" t="T1" r="T2" b="T3"/>
            <a:pathLst>
              <a:path w="1512570" h="1310639">
                <a:moveTo>
                  <a:pt x="0" y="1310639"/>
                </a:moveTo>
                <a:lnTo>
                  <a:pt x="1512189" y="1310639"/>
                </a:lnTo>
                <a:lnTo>
                  <a:pt x="1512189" y="0"/>
                </a:lnTo>
                <a:lnTo>
                  <a:pt x="0" y="0"/>
                </a:lnTo>
                <a:lnTo>
                  <a:pt x="0" y="1310639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701" name="object 5"/>
          <p:cNvSpPr>
            <a:spLocks noChangeArrowheads="1"/>
          </p:cNvSpPr>
          <p:nvPr/>
        </p:nvSpPr>
        <p:spPr bwMode="auto">
          <a:xfrm>
            <a:off x="5651500" y="1447800"/>
            <a:ext cx="1152525" cy="1311275"/>
          </a:xfrm>
          <a:custGeom>
            <a:avLst/>
            <a:gdLst>
              <a:gd name="T0" fmla="*/ 0 w 1152525"/>
              <a:gd name="T1" fmla="*/ 0 h 1310639"/>
              <a:gd name="T2" fmla="*/ 1152525 w 1152525"/>
              <a:gd name="T3" fmla="*/ 1310639 h 1310639"/>
            </a:gdLst>
            <a:ahLst/>
            <a:cxnLst/>
            <a:rect l="T0" t="T1" r="T2" b="T3"/>
            <a:pathLst>
              <a:path w="1152525" h="1310639">
                <a:moveTo>
                  <a:pt x="0" y="1310639"/>
                </a:moveTo>
                <a:lnTo>
                  <a:pt x="1152131" y="1310639"/>
                </a:lnTo>
                <a:lnTo>
                  <a:pt x="1152131" y="0"/>
                </a:lnTo>
                <a:lnTo>
                  <a:pt x="0" y="0"/>
                </a:lnTo>
                <a:lnTo>
                  <a:pt x="0" y="1310639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702" name="object 6"/>
          <p:cNvSpPr>
            <a:spLocks noChangeArrowheads="1"/>
          </p:cNvSpPr>
          <p:nvPr/>
        </p:nvSpPr>
        <p:spPr bwMode="auto">
          <a:xfrm>
            <a:off x="6804025" y="1447800"/>
            <a:ext cx="1081088" cy="1311275"/>
          </a:xfrm>
          <a:custGeom>
            <a:avLst/>
            <a:gdLst>
              <a:gd name="T0" fmla="*/ 0 w 1080134"/>
              <a:gd name="T1" fmla="*/ 0 h 1310639"/>
              <a:gd name="T2" fmla="*/ 1080134 w 1080134"/>
              <a:gd name="T3" fmla="*/ 1310639 h 1310639"/>
            </a:gdLst>
            <a:ahLst/>
            <a:cxnLst/>
            <a:rect l="T0" t="T1" r="T2" b="T3"/>
            <a:pathLst>
              <a:path w="1080134" h="1310639">
                <a:moveTo>
                  <a:pt x="0" y="1310639"/>
                </a:moveTo>
                <a:lnTo>
                  <a:pt x="1080122" y="1310639"/>
                </a:lnTo>
                <a:lnTo>
                  <a:pt x="1080122" y="0"/>
                </a:lnTo>
                <a:lnTo>
                  <a:pt x="0" y="0"/>
                </a:lnTo>
                <a:lnTo>
                  <a:pt x="0" y="1310639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703" name="object 7"/>
          <p:cNvSpPr>
            <a:spLocks noChangeArrowheads="1"/>
          </p:cNvSpPr>
          <p:nvPr/>
        </p:nvSpPr>
        <p:spPr bwMode="auto">
          <a:xfrm>
            <a:off x="7885113" y="1447800"/>
            <a:ext cx="1030287" cy="1311275"/>
          </a:xfrm>
          <a:custGeom>
            <a:avLst/>
            <a:gdLst>
              <a:gd name="T0" fmla="*/ 0 w 1031240"/>
              <a:gd name="T1" fmla="*/ 0 h 1310639"/>
              <a:gd name="T2" fmla="*/ 1031240 w 1031240"/>
              <a:gd name="T3" fmla="*/ 1310639 h 1310639"/>
            </a:gdLst>
            <a:ahLst/>
            <a:cxnLst/>
            <a:rect l="T0" t="T1" r="T2" b="T3"/>
            <a:pathLst>
              <a:path w="1031240" h="1310639">
                <a:moveTo>
                  <a:pt x="0" y="1310639"/>
                </a:moveTo>
                <a:lnTo>
                  <a:pt x="1031036" y="1310639"/>
                </a:lnTo>
                <a:lnTo>
                  <a:pt x="1031036" y="0"/>
                </a:lnTo>
                <a:lnTo>
                  <a:pt x="0" y="0"/>
                </a:lnTo>
                <a:lnTo>
                  <a:pt x="0" y="1310639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704" name="object 8"/>
          <p:cNvSpPr>
            <a:spLocks noChangeArrowheads="1"/>
          </p:cNvSpPr>
          <p:nvPr/>
        </p:nvSpPr>
        <p:spPr bwMode="auto">
          <a:xfrm>
            <a:off x="0" y="2759075"/>
            <a:ext cx="4140200" cy="742950"/>
          </a:xfrm>
          <a:custGeom>
            <a:avLst/>
            <a:gdLst>
              <a:gd name="T0" fmla="*/ 0 w 4140200"/>
              <a:gd name="T1" fmla="*/ 0 h 742950"/>
              <a:gd name="T2" fmla="*/ 4140200 w 4140200"/>
              <a:gd name="T3" fmla="*/ 742950 h 742950"/>
            </a:gdLst>
            <a:ahLst/>
            <a:cxnLst/>
            <a:rect l="T0" t="T1" r="T2" b="T3"/>
            <a:pathLst>
              <a:path w="4140200" h="742950">
                <a:moveTo>
                  <a:pt x="0" y="742568"/>
                </a:moveTo>
                <a:lnTo>
                  <a:pt x="4139946" y="742568"/>
                </a:lnTo>
                <a:lnTo>
                  <a:pt x="4139946" y="0"/>
                </a:lnTo>
                <a:lnTo>
                  <a:pt x="0" y="0"/>
                </a:lnTo>
                <a:lnTo>
                  <a:pt x="0" y="742568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705" name="object 9"/>
          <p:cNvSpPr>
            <a:spLocks noChangeArrowheads="1"/>
          </p:cNvSpPr>
          <p:nvPr/>
        </p:nvSpPr>
        <p:spPr bwMode="auto">
          <a:xfrm>
            <a:off x="4140200" y="2759075"/>
            <a:ext cx="1512888" cy="742950"/>
          </a:xfrm>
          <a:custGeom>
            <a:avLst/>
            <a:gdLst>
              <a:gd name="T0" fmla="*/ 0 w 1512570"/>
              <a:gd name="T1" fmla="*/ 0 h 742950"/>
              <a:gd name="T2" fmla="*/ 1512570 w 1512570"/>
              <a:gd name="T3" fmla="*/ 742950 h 742950"/>
            </a:gdLst>
            <a:ahLst/>
            <a:cxnLst/>
            <a:rect l="T0" t="T1" r="T2" b="T3"/>
            <a:pathLst>
              <a:path w="1512570" h="742950">
                <a:moveTo>
                  <a:pt x="0" y="742568"/>
                </a:moveTo>
                <a:lnTo>
                  <a:pt x="1512189" y="742568"/>
                </a:lnTo>
                <a:lnTo>
                  <a:pt x="1512189" y="0"/>
                </a:lnTo>
                <a:lnTo>
                  <a:pt x="0" y="0"/>
                </a:lnTo>
                <a:lnTo>
                  <a:pt x="0" y="742568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706" name="object 10"/>
          <p:cNvSpPr>
            <a:spLocks noChangeArrowheads="1"/>
          </p:cNvSpPr>
          <p:nvPr/>
        </p:nvSpPr>
        <p:spPr bwMode="auto">
          <a:xfrm>
            <a:off x="5651500" y="2759075"/>
            <a:ext cx="1152525" cy="742950"/>
          </a:xfrm>
          <a:custGeom>
            <a:avLst/>
            <a:gdLst>
              <a:gd name="T0" fmla="*/ 0 w 1152525"/>
              <a:gd name="T1" fmla="*/ 0 h 742950"/>
              <a:gd name="T2" fmla="*/ 1152525 w 1152525"/>
              <a:gd name="T3" fmla="*/ 742950 h 742950"/>
            </a:gdLst>
            <a:ahLst/>
            <a:cxnLst/>
            <a:rect l="T0" t="T1" r="T2" b="T3"/>
            <a:pathLst>
              <a:path w="1152525" h="742950">
                <a:moveTo>
                  <a:pt x="0" y="742568"/>
                </a:moveTo>
                <a:lnTo>
                  <a:pt x="1152131" y="742568"/>
                </a:lnTo>
                <a:lnTo>
                  <a:pt x="1152131" y="0"/>
                </a:lnTo>
                <a:lnTo>
                  <a:pt x="0" y="0"/>
                </a:lnTo>
                <a:lnTo>
                  <a:pt x="0" y="742568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707" name="object 11"/>
          <p:cNvSpPr>
            <a:spLocks noChangeArrowheads="1"/>
          </p:cNvSpPr>
          <p:nvPr/>
        </p:nvSpPr>
        <p:spPr bwMode="auto">
          <a:xfrm>
            <a:off x="6804025" y="2759075"/>
            <a:ext cx="1081088" cy="742950"/>
          </a:xfrm>
          <a:custGeom>
            <a:avLst/>
            <a:gdLst>
              <a:gd name="T0" fmla="*/ 0 w 1080134"/>
              <a:gd name="T1" fmla="*/ 0 h 742950"/>
              <a:gd name="T2" fmla="*/ 1080134 w 1080134"/>
              <a:gd name="T3" fmla="*/ 742950 h 742950"/>
            </a:gdLst>
            <a:ahLst/>
            <a:cxnLst/>
            <a:rect l="T0" t="T1" r="T2" b="T3"/>
            <a:pathLst>
              <a:path w="1080134" h="742950">
                <a:moveTo>
                  <a:pt x="0" y="742568"/>
                </a:moveTo>
                <a:lnTo>
                  <a:pt x="1080122" y="742568"/>
                </a:lnTo>
                <a:lnTo>
                  <a:pt x="1080122" y="0"/>
                </a:lnTo>
                <a:lnTo>
                  <a:pt x="0" y="0"/>
                </a:lnTo>
                <a:lnTo>
                  <a:pt x="0" y="742568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708" name="object 12"/>
          <p:cNvSpPr>
            <a:spLocks noChangeArrowheads="1"/>
          </p:cNvSpPr>
          <p:nvPr/>
        </p:nvSpPr>
        <p:spPr bwMode="auto">
          <a:xfrm>
            <a:off x="7885113" y="2759075"/>
            <a:ext cx="1030287" cy="742950"/>
          </a:xfrm>
          <a:custGeom>
            <a:avLst/>
            <a:gdLst>
              <a:gd name="T0" fmla="*/ 0 w 1031240"/>
              <a:gd name="T1" fmla="*/ 0 h 742950"/>
              <a:gd name="T2" fmla="*/ 1031240 w 1031240"/>
              <a:gd name="T3" fmla="*/ 742950 h 742950"/>
            </a:gdLst>
            <a:ahLst/>
            <a:cxnLst/>
            <a:rect l="T0" t="T1" r="T2" b="T3"/>
            <a:pathLst>
              <a:path w="1031240" h="742950">
                <a:moveTo>
                  <a:pt x="0" y="742568"/>
                </a:moveTo>
                <a:lnTo>
                  <a:pt x="1031036" y="742568"/>
                </a:lnTo>
                <a:lnTo>
                  <a:pt x="1031036" y="0"/>
                </a:lnTo>
                <a:lnTo>
                  <a:pt x="0" y="0"/>
                </a:lnTo>
                <a:lnTo>
                  <a:pt x="0" y="742568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709" name="object 13"/>
          <p:cNvSpPr>
            <a:spLocks noChangeArrowheads="1"/>
          </p:cNvSpPr>
          <p:nvPr/>
        </p:nvSpPr>
        <p:spPr bwMode="auto">
          <a:xfrm>
            <a:off x="0" y="3500438"/>
            <a:ext cx="4140200" cy="1311275"/>
          </a:xfrm>
          <a:custGeom>
            <a:avLst/>
            <a:gdLst>
              <a:gd name="T0" fmla="*/ 0 w 4140200"/>
              <a:gd name="T1" fmla="*/ 0 h 1310639"/>
              <a:gd name="T2" fmla="*/ 4140200 w 4140200"/>
              <a:gd name="T3" fmla="*/ 1310639 h 1310639"/>
            </a:gdLst>
            <a:ahLst/>
            <a:cxnLst/>
            <a:rect l="T0" t="T1" r="T2" b="T3"/>
            <a:pathLst>
              <a:path w="4140200" h="1310639">
                <a:moveTo>
                  <a:pt x="0" y="1310639"/>
                </a:moveTo>
                <a:lnTo>
                  <a:pt x="4139946" y="1310639"/>
                </a:lnTo>
                <a:lnTo>
                  <a:pt x="4139946" y="0"/>
                </a:lnTo>
                <a:lnTo>
                  <a:pt x="0" y="0"/>
                </a:lnTo>
                <a:lnTo>
                  <a:pt x="0" y="1310639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710" name="object 14"/>
          <p:cNvSpPr>
            <a:spLocks noChangeArrowheads="1"/>
          </p:cNvSpPr>
          <p:nvPr/>
        </p:nvSpPr>
        <p:spPr bwMode="auto">
          <a:xfrm>
            <a:off x="4140200" y="3500438"/>
            <a:ext cx="1512888" cy="1311275"/>
          </a:xfrm>
          <a:custGeom>
            <a:avLst/>
            <a:gdLst>
              <a:gd name="T0" fmla="*/ 0 w 1512570"/>
              <a:gd name="T1" fmla="*/ 0 h 1310639"/>
              <a:gd name="T2" fmla="*/ 1512570 w 1512570"/>
              <a:gd name="T3" fmla="*/ 1310639 h 1310639"/>
            </a:gdLst>
            <a:ahLst/>
            <a:cxnLst/>
            <a:rect l="T0" t="T1" r="T2" b="T3"/>
            <a:pathLst>
              <a:path w="1512570" h="1310639">
                <a:moveTo>
                  <a:pt x="0" y="1310639"/>
                </a:moveTo>
                <a:lnTo>
                  <a:pt x="1512189" y="1310639"/>
                </a:lnTo>
                <a:lnTo>
                  <a:pt x="1512189" y="0"/>
                </a:lnTo>
                <a:lnTo>
                  <a:pt x="0" y="0"/>
                </a:lnTo>
                <a:lnTo>
                  <a:pt x="0" y="1310639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711" name="object 15"/>
          <p:cNvSpPr>
            <a:spLocks noChangeArrowheads="1"/>
          </p:cNvSpPr>
          <p:nvPr/>
        </p:nvSpPr>
        <p:spPr bwMode="auto">
          <a:xfrm>
            <a:off x="5651500" y="3500438"/>
            <a:ext cx="1152525" cy="1311275"/>
          </a:xfrm>
          <a:custGeom>
            <a:avLst/>
            <a:gdLst>
              <a:gd name="T0" fmla="*/ 0 w 1152525"/>
              <a:gd name="T1" fmla="*/ 0 h 1310639"/>
              <a:gd name="T2" fmla="*/ 1152525 w 1152525"/>
              <a:gd name="T3" fmla="*/ 1310639 h 1310639"/>
            </a:gdLst>
            <a:ahLst/>
            <a:cxnLst/>
            <a:rect l="T0" t="T1" r="T2" b="T3"/>
            <a:pathLst>
              <a:path w="1152525" h="1310639">
                <a:moveTo>
                  <a:pt x="0" y="1310639"/>
                </a:moveTo>
                <a:lnTo>
                  <a:pt x="1152131" y="1310639"/>
                </a:lnTo>
                <a:lnTo>
                  <a:pt x="1152131" y="0"/>
                </a:lnTo>
                <a:lnTo>
                  <a:pt x="0" y="0"/>
                </a:lnTo>
                <a:lnTo>
                  <a:pt x="0" y="1310639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712" name="object 16"/>
          <p:cNvSpPr>
            <a:spLocks noChangeArrowheads="1"/>
          </p:cNvSpPr>
          <p:nvPr/>
        </p:nvSpPr>
        <p:spPr bwMode="auto">
          <a:xfrm>
            <a:off x="6804025" y="3500438"/>
            <a:ext cx="1081088" cy="1311275"/>
          </a:xfrm>
          <a:custGeom>
            <a:avLst/>
            <a:gdLst>
              <a:gd name="T0" fmla="*/ 0 w 1080134"/>
              <a:gd name="T1" fmla="*/ 0 h 1310639"/>
              <a:gd name="T2" fmla="*/ 1080134 w 1080134"/>
              <a:gd name="T3" fmla="*/ 1310639 h 1310639"/>
            </a:gdLst>
            <a:ahLst/>
            <a:cxnLst/>
            <a:rect l="T0" t="T1" r="T2" b="T3"/>
            <a:pathLst>
              <a:path w="1080134" h="1310639">
                <a:moveTo>
                  <a:pt x="0" y="1310639"/>
                </a:moveTo>
                <a:lnTo>
                  <a:pt x="1080122" y="1310639"/>
                </a:lnTo>
                <a:lnTo>
                  <a:pt x="1080122" y="0"/>
                </a:lnTo>
                <a:lnTo>
                  <a:pt x="0" y="0"/>
                </a:lnTo>
                <a:lnTo>
                  <a:pt x="0" y="1310639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713" name="object 17"/>
          <p:cNvSpPr>
            <a:spLocks noChangeArrowheads="1"/>
          </p:cNvSpPr>
          <p:nvPr/>
        </p:nvSpPr>
        <p:spPr bwMode="auto">
          <a:xfrm>
            <a:off x="7885113" y="3500438"/>
            <a:ext cx="1030287" cy="1311275"/>
          </a:xfrm>
          <a:custGeom>
            <a:avLst/>
            <a:gdLst>
              <a:gd name="T0" fmla="*/ 0 w 1031240"/>
              <a:gd name="T1" fmla="*/ 0 h 1310639"/>
              <a:gd name="T2" fmla="*/ 1031240 w 1031240"/>
              <a:gd name="T3" fmla="*/ 1310639 h 1310639"/>
            </a:gdLst>
            <a:ahLst/>
            <a:cxnLst/>
            <a:rect l="T0" t="T1" r="T2" b="T3"/>
            <a:pathLst>
              <a:path w="1031240" h="1310639">
                <a:moveTo>
                  <a:pt x="0" y="1310639"/>
                </a:moveTo>
                <a:lnTo>
                  <a:pt x="1031036" y="1310639"/>
                </a:lnTo>
                <a:lnTo>
                  <a:pt x="1031036" y="0"/>
                </a:lnTo>
                <a:lnTo>
                  <a:pt x="0" y="0"/>
                </a:lnTo>
                <a:lnTo>
                  <a:pt x="0" y="1310639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714" name="object 18"/>
          <p:cNvSpPr>
            <a:spLocks noChangeArrowheads="1"/>
          </p:cNvSpPr>
          <p:nvPr/>
        </p:nvSpPr>
        <p:spPr bwMode="auto">
          <a:xfrm>
            <a:off x="0" y="4811713"/>
            <a:ext cx="4140200" cy="1449387"/>
          </a:xfrm>
          <a:custGeom>
            <a:avLst/>
            <a:gdLst>
              <a:gd name="T0" fmla="*/ 0 w 4140200"/>
              <a:gd name="T1" fmla="*/ 0 h 1449704"/>
              <a:gd name="T2" fmla="*/ 4140200 w 4140200"/>
              <a:gd name="T3" fmla="*/ 1449704 h 1449704"/>
            </a:gdLst>
            <a:ahLst/>
            <a:cxnLst/>
            <a:rect l="T0" t="T1" r="T2" b="T3"/>
            <a:pathLst>
              <a:path w="4140200" h="1449704">
                <a:moveTo>
                  <a:pt x="0" y="1449451"/>
                </a:moveTo>
                <a:lnTo>
                  <a:pt x="4139946" y="1449451"/>
                </a:lnTo>
                <a:lnTo>
                  <a:pt x="4139946" y="0"/>
                </a:lnTo>
                <a:lnTo>
                  <a:pt x="0" y="0"/>
                </a:lnTo>
                <a:lnTo>
                  <a:pt x="0" y="1449451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715" name="object 19"/>
          <p:cNvSpPr>
            <a:spLocks noChangeArrowheads="1"/>
          </p:cNvSpPr>
          <p:nvPr/>
        </p:nvSpPr>
        <p:spPr bwMode="auto">
          <a:xfrm>
            <a:off x="4140200" y="4811713"/>
            <a:ext cx="1512888" cy="1449387"/>
          </a:xfrm>
          <a:custGeom>
            <a:avLst/>
            <a:gdLst>
              <a:gd name="T0" fmla="*/ 0 w 1512570"/>
              <a:gd name="T1" fmla="*/ 0 h 1449704"/>
              <a:gd name="T2" fmla="*/ 1512570 w 1512570"/>
              <a:gd name="T3" fmla="*/ 1449704 h 1449704"/>
            </a:gdLst>
            <a:ahLst/>
            <a:cxnLst/>
            <a:rect l="T0" t="T1" r="T2" b="T3"/>
            <a:pathLst>
              <a:path w="1512570" h="1449704">
                <a:moveTo>
                  <a:pt x="0" y="1449451"/>
                </a:moveTo>
                <a:lnTo>
                  <a:pt x="1512189" y="1449451"/>
                </a:lnTo>
                <a:lnTo>
                  <a:pt x="1512189" y="0"/>
                </a:lnTo>
                <a:lnTo>
                  <a:pt x="0" y="0"/>
                </a:lnTo>
                <a:lnTo>
                  <a:pt x="0" y="1449451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716" name="object 20"/>
          <p:cNvSpPr>
            <a:spLocks noChangeArrowheads="1"/>
          </p:cNvSpPr>
          <p:nvPr/>
        </p:nvSpPr>
        <p:spPr bwMode="auto">
          <a:xfrm>
            <a:off x="5651500" y="4811713"/>
            <a:ext cx="1152525" cy="1449387"/>
          </a:xfrm>
          <a:custGeom>
            <a:avLst/>
            <a:gdLst>
              <a:gd name="T0" fmla="*/ 0 w 1152525"/>
              <a:gd name="T1" fmla="*/ 0 h 1449704"/>
              <a:gd name="T2" fmla="*/ 1152525 w 1152525"/>
              <a:gd name="T3" fmla="*/ 1449704 h 1449704"/>
            </a:gdLst>
            <a:ahLst/>
            <a:cxnLst/>
            <a:rect l="T0" t="T1" r="T2" b="T3"/>
            <a:pathLst>
              <a:path w="1152525" h="1449704">
                <a:moveTo>
                  <a:pt x="0" y="1449451"/>
                </a:moveTo>
                <a:lnTo>
                  <a:pt x="1152131" y="1449451"/>
                </a:lnTo>
                <a:lnTo>
                  <a:pt x="1152131" y="0"/>
                </a:lnTo>
                <a:lnTo>
                  <a:pt x="0" y="0"/>
                </a:lnTo>
                <a:lnTo>
                  <a:pt x="0" y="1449451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717" name="object 21"/>
          <p:cNvSpPr>
            <a:spLocks noChangeArrowheads="1"/>
          </p:cNvSpPr>
          <p:nvPr/>
        </p:nvSpPr>
        <p:spPr bwMode="auto">
          <a:xfrm>
            <a:off x="6804025" y="4811713"/>
            <a:ext cx="1081088" cy="1449387"/>
          </a:xfrm>
          <a:custGeom>
            <a:avLst/>
            <a:gdLst>
              <a:gd name="T0" fmla="*/ 0 w 1080134"/>
              <a:gd name="T1" fmla="*/ 0 h 1449704"/>
              <a:gd name="T2" fmla="*/ 1080134 w 1080134"/>
              <a:gd name="T3" fmla="*/ 1449704 h 1449704"/>
            </a:gdLst>
            <a:ahLst/>
            <a:cxnLst/>
            <a:rect l="T0" t="T1" r="T2" b="T3"/>
            <a:pathLst>
              <a:path w="1080134" h="1449704">
                <a:moveTo>
                  <a:pt x="0" y="1449451"/>
                </a:moveTo>
                <a:lnTo>
                  <a:pt x="1080122" y="1449451"/>
                </a:lnTo>
                <a:lnTo>
                  <a:pt x="1080122" y="0"/>
                </a:lnTo>
                <a:lnTo>
                  <a:pt x="0" y="0"/>
                </a:lnTo>
                <a:lnTo>
                  <a:pt x="0" y="1449451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718" name="object 22"/>
          <p:cNvSpPr>
            <a:spLocks noChangeArrowheads="1"/>
          </p:cNvSpPr>
          <p:nvPr/>
        </p:nvSpPr>
        <p:spPr bwMode="auto">
          <a:xfrm>
            <a:off x="7885113" y="4811713"/>
            <a:ext cx="1030287" cy="1449387"/>
          </a:xfrm>
          <a:custGeom>
            <a:avLst/>
            <a:gdLst>
              <a:gd name="T0" fmla="*/ 0 w 1031240"/>
              <a:gd name="T1" fmla="*/ 0 h 1449704"/>
              <a:gd name="T2" fmla="*/ 1031240 w 1031240"/>
              <a:gd name="T3" fmla="*/ 1449704 h 1449704"/>
            </a:gdLst>
            <a:ahLst/>
            <a:cxnLst/>
            <a:rect l="T0" t="T1" r="T2" b="T3"/>
            <a:pathLst>
              <a:path w="1031240" h="1449704">
                <a:moveTo>
                  <a:pt x="0" y="1449451"/>
                </a:moveTo>
                <a:lnTo>
                  <a:pt x="1031036" y="1449451"/>
                </a:lnTo>
                <a:lnTo>
                  <a:pt x="1031036" y="0"/>
                </a:lnTo>
                <a:lnTo>
                  <a:pt x="0" y="0"/>
                </a:lnTo>
                <a:lnTo>
                  <a:pt x="0" y="1449451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23" name="object 23"/>
          <p:cNvGraphicFramePr>
            <a:graphicFrameLocks noGrp="1"/>
          </p:cNvGraphicFramePr>
          <p:nvPr/>
        </p:nvGraphicFramePr>
        <p:xfrm>
          <a:off x="285750" y="1433513"/>
          <a:ext cx="8615393" cy="4814888"/>
        </p:xfrm>
        <a:graphic>
          <a:graphicData uri="http://schemas.openxmlformats.org/drawingml/2006/table">
            <a:tbl>
              <a:tblPr/>
              <a:tblGrid>
                <a:gridCol w="3840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10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02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11275">
                <a:tc>
                  <a:txBody>
                    <a:bodyPr/>
                    <a:lstStyle/>
                    <a:p>
                      <a:pPr marL="698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Насколько уверенно ты чувствуешь себя в следующих ситуациях?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476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Очень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76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уверенно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Уверенн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857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Доволь но уверен но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Неувер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857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енно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pPr marL="698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Я могу беседовать на тему «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My likes and dislikes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 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1275">
                <a:tc>
                  <a:txBody>
                    <a:bodyPr/>
                    <a:lstStyle/>
                    <a:p>
                      <a:pPr marL="698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Я умею писать слова по теме  «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Food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9388">
                <a:tc>
                  <a:txBody>
                    <a:bodyPr/>
                    <a:lstStyle/>
                    <a:p>
                      <a:pPr marL="698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Я могу написать короткий рассказ по теме « 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My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favourite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food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object 2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custGeom>
            <a:avLst/>
            <a:gdLst>
              <a:gd name="T0" fmla="*/ 0 w 8229600"/>
              <a:gd name="T1" fmla="*/ 0 h 4526280"/>
              <a:gd name="T2" fmla="*/ 8229600 w 8229600"/>
              <a:gd name="T3" fmla="*/ 4526280 h 4526280"/>
            </a:gdLst>
            <a:ahLst/>
            <a:cxnLst/>
            <a:rect l="T0" t="T1" r="T2" b="T3"/>
            <a:pathLst>
              <a:path w="8229600" h="4526280">
                <a:moveTo>
                  <a:pt x="0" y="4526026"/>
                </a:moveTo>
                <a:lnTo>
                  <a:pt x="8229600" y="4526026"/>
                </a:lnTo>
                <a:lnTo>
                  <a:pt x="8229600" y="0"/>
                </a:lnTo>
                <a:lnTo>
                  <a:pt x="0" y="0"/>
                </a:lnTo>
                <a:lnTo>
                  <a:pt x="0" y="452602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0723" name="object 3"/>
          <p:cNvSpPr txBox="1">
            <a:spLocks noChangeArrowheads="1"/>
          </p:cNvSpPr>
          <p:nvPr/>
        </p:nvSpPr>
        <p:spPr bwMode="auto">
          <a:xfrm>
            <a:off x="536575" y="723900"/>
            <a:ext cx="7264400" cy="423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109663"/>
            <a:r>
              <a:rPr lang="ru-RU" sz="3200" b="1" i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Методика «Недельные отчёты»</a:t>
            </a:r>
          </a:p>
          <a:p>
            <a:pPr marL="1109663">
              <a:spcBef>
                <a:spcPts val="50"/>
              </a:spcBef>
            </a:pPr>
            <a:endParaRPr lang="ru-RU" sz="33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09663">
              <a:buClr>
                <a:srgbClr val="001F5F"/>
              </a:buClr>
              <a:buFont typeface="Times New Roman" pitchFamily="18" charset="0"/>
              <a:buChar char="•"/>
            </a:pPr>
            <a:r>
              <a:rPr lang="ru-RU" sz="2800" i="1">
                <a:solidFill>
                  <a:srgbClr val="001F5F"/>
                </a:solidFill>
                <a:cs typeface="Arial" charset="0"/>
              </a:rPr>
              <a:t>Чему я научился за эту неделю?</a:t>
            </a:r>
            <a:endParaRPr lang="ru-RU" sz="2800" i="1">
              <a:solidFill>
                <a:srgbClr val="000000"/>
              </a:solidFill>
              <a:cs typeface="Arial" charset="0"/>
            </a:endParaRPr>
          </a:p>
          <a:p>
            <a:pPr marL="1109663">
              <a:spcBef>
                <a:spcPts val="763"/>
              </a:spcBef>
              <a:buClr>
                <a:srgbClr val="001F5F"/>
              </a:buClr>
              <a:buFont typeface="Times New Roman" pitchFamily="18" charset="0"/>
              <a:buChar char="•"/>
            </a:pPr>
            <a:r>
              <a:rPr lang="ru-RU" sz="2800" i="1">
                <a:solidFill>
                  <a:srgbClr val="001F5F"/>
                </a:solidFill>
                <a:cs typeface="Arial" charset="0"/>
              </a:rPr>
              <a:t>Какие вопросы остались для меня неясными?</a:t>
            </a:r>
            <a:endParaRPr lang="ru-RU" sz="2800" i="1">
              <a:solidFill>
                <a:srgbClr val="000000"/>
              </a:solidFill>
              <a:cs typeface="Arial" charset="0"/>
            </a:endParaRPr>
          </a:p>
          <a:p>
            <a:pPr marL="1109663">
              <a:spcBef>
                <a:spcPts val="775"/>
              </a:spcBef>
              <a:buClr>
                <a:srgbClr val="001F5F"/>
              </a:buClr>
              <a:buFont typeface="Times New Roman" pitchFamily="18" charset="0"/>
              <a:buChar char="•"/>
            </a:pPr>
            <a:r>
              <a:rPr lang="ru-RU" sz="2800" i="1">
                <a:solidFill>
                  <a:srgbClr val="001F5F"/>
                </a:solidFill>
                <a:cs typeface="Arial" charset="0"/>
              </a:rPr>
              <a:t>Какие вопросы я задал бы ученикам, если бы я был учителем, чтобы проверить, поняли ли они материал?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5E717E7-0801-42AC-BA93-8BF57A49A190}"/>
              </a:ext>
            </a:extLst>
          </p:cNvPr>
          <p:cNvSpPr/>
          <p:nvPr/>
        </p:nvSpPr>
        <p:spPr>
          <a:xfrm>
            <a:off x="2286000" y="615794"/>
            <a:ext cx="6318448" cy="606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fontAlgn="t">
              <a:lnSpc>
                <a:spcPct val="107000"/>
              </a:lnSpc>
              <a:spcAft>
                <a:spcPts val="60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основным типичным субъективным ошибкам оценивания относятся: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t">
              <a:lnSpc>
                <a:spcPct val="107000"/>
              </a:lnSpc>
              <a:spcAft>
                <a:spcPts val="60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Неоправданное завышение отметок.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t">
              <a:lnSpc>
                <a:spcPct val="107000"/>
              </a:lnSpc>
              <a:spcAft>
                <a:spcPts val="60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Перенос симпатии или антипатии с ученика на оценку (отметку).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t">
              <a:lnSpc>
                <a:spcPct val="107000"/>
              </a:lnSpc>
              <a:spcAft>
                <a:spcPts val="60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Выставление оценки по настроению.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t">
              <a:lnSpc>
                <a:spcPct val="107000"/>
              </a:lnSpc>
              <a:spcAft>
                <a:spcPts val="60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Стремление не ставить самые низкие и самые высокие отметки (в основном, 3 и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t">
              <a:lnSpc>
                <a:spcPct val="107000"/>
              </a:lnSpc>
              <a:spcAft>
                <a:spcPts val="60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Конформизм (учителя тянут «медалистов» в школе, понимая, что они уже не соответствуют этому высокому положению. В вузе этот принцип известен как: «сначала студент работает на зачетку, потом зачетка работает на него»).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60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6. Перенос оценки за поведение на оценку по учебному предмету (нарушитель дисциплины получит более низкую отметку за равный по качеству ответ, чем послушный и тихий ребенок)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325748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1429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Подведем итоги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Процесс </a:t>
            </a:r>
            <a:r>
              <a:rPr lang="ru-RU" b="1" dirty="0"/>
              <a:t>оценивания</a:t>
            </a:r>
            <a:r>
              <a:rPr lang="ru-RU" dirty="0"/>
              <a:t> – один из </a:t>
            </a:r>
            <a:r>
              <a:rPr lang="ru-RU" b="1" dirty="0"/>
              <a:t>важнейших элементов</a:t>
            </a:r>
            <a:r>
              <a:rPr lang="ru-RU" dirty="0"/>
              <a:t> современного преподавания и учения </a:t>
            </a:r>
          </a:p>
          <a:p>
            <a:r>
              <a:rPr lang="ru-RU" dirty="0"/>
              <a:t>От правильной </a:t>
            </a:r>
            <a:r>
              <a:rPr lang="ru-RU" b="1" dirty="0"/>
              <a:t>организации оценивания </a:t>
            </a:r>
            <a:r>
              <a:rPr lang="ru-RU" dirty="0"/>
              <a:t>во многом зависит </a:t>
            </a:r>
            <a:r>
              <a:rPr lang="ru-RU" b="1" dirty="0"/>
              <a:t>эффективность управления </a:t>
            </a:r>
            <a:r>
              <a:rPr lang="ru-RU" dirty="0"/>
              <a:t>учебным процессом </a:t>
            </a:r>
          </a:p>
          <a:p>
            <a:r>
              <a:rPr lang="ru-RU" dirty="0"/>
              <a:t>Процесс оценивания результатов обучения включает в себя </a:t>
            </a:r>
            <a:r>
              <a:rPr lang="ru-RU" b="1" dirty="0" err="1"/>
              <a:t>формативное</a:t>
            </a:r>
            <a:r>
              <a:rPr lang="ru-RU" b="1" dirty="0"/>
              <a:t> и </a:t>
            </a:r>
            <a:r>
              <a:rPr lang="ru-RU" b="1" dirty="0" err="1"/>
              <a:t>суммативное</a:t>
            </a:r>
            <a:r>
              <a:rPr lang="ru-RU" dirty="0"/>
              <a:t> оценивание</a:t>
            </a:r>
          </a:p>
          <a:p>
            <a:r>
              <a:rPr lang="ru-RU" dirty="0"/>
              <a:t> </a:t>
            </a:r>
            <a:r>
              <a:rPr lang="ru-RU" dirty="0" err="1"/>
              <a:t>Формативное</a:t>
            </a:r>
            <a:r>
              <a:rPr lang="ru-RU" dirty="0"/>
              <a:t> оценивание и преподавание </a:t>
            </a:r>
            <a:r>
              <a:rPr lang="ru-RU" b="1" dirty="0"/>
              <a:t>неразделимы</a:t>
            </a:r>
            <a:br>
              <a:rPr lang="ru-RU" dirty="0"/>
            </a:br>
            <a:endParaRPr lang="ru-RU" dirty="0"/>
          </a:p>
          <a:p>
            <a:pPr marL="0" indent="0">
              <a:buNone/>
            </a:pP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6537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i="1" dirty="0">
                <a:solidFill>
                  <a:srgbClr val="7030A0"/>
                </a:solidFill>
                <a:latin typeface="Arial" charset="0"/>
                <a:cs typeface="Arial" charset="0"/>
              </a:rPr>
              <a:t>Что такое оценивание 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>
                <a:latin typeface="Arial" charset="0"/>
                <a:cs typeface="Arial" charset="0"/>
              </a:rPr>
              <a:t> 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Это механизм сопоставления фактических результатов учащегося с ожидаемыми результатами  обучения учебных программ , для корректировки планирования и организации обучения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214290"/>
            <a:ext cx="7406640" cy="1752600"/>
          </a:xfrm>
        </p:spPr>
        <p:txBody>
          <a:bodyPr/>
          <a:lstStyle/>
          <a:p>
            <a:r>
              <a:rPr lang="ru-RU" sz="2800" b="1" i="1" dirty="0">
                <a:solidFill>
                  <a:srgbClr val="7030A0"/>
                </a:solidFill>
                <a:cs typeface="Arial" charset="0"/>
              </a:rPr>
              <a:t>Ученик, способный  планировать  и оценивать свою деятельность на уроке, способен и сам добывать знания.</a:t>
            </a:r>
            <a:endParaRPr lang="ru-RU" dirty="0"/>
          </a:p>
        </p:txBody>
      </p:sp>
      <p:pic>
        <p:nvPicPr>
          <p:cNvPr id="4" name="Рисунок 3" descr="PjX2mirY4B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1571612"/>
            <a:ext cx="8143900" cy="52863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Современные подходы к системе оценивания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ru-RU" dirty="0">
                <a:solidFill>
                  <a:schemeClr val="tx2"/>
                </a:solidFill>
                <a:latin typeface="Georgia" pitchFamily="18" charset="0"/>
              </a:rPr>
              <a:t>«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Система оценки выходит за узкие рамки модели </a:t>
            </a:r>
            <a:r>
              <a:rPr lang="ru-RU" b="1" i="1" dirty="0">
                <a:latin typeface="Arial" pitchFamily="34" charset="0"/>
                <a:cs typeface="Arial" pitchFamily="34" charset="0"/>
              </a:rPr>
              <a:t>контроля качества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образования и становится принципиально необходимым  элементом модели </a:t>
            </a:r>
            <a:r>
              <a:rPr lang="ru-RU" b="1" i="1" dirty="0">
                <a:latin typeface="Arial" pitchFamily="34" charset="0"/>
                <a:cs typeface="Arial" pitchFamily="34" charset="0"/>
              </a:rPr>
              <a:t>обеспечения качества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образования»</a:t>
            </a:r>
          </a:p>
          <a:p>
            <a:pPr algn="r">
              <a:buNone/>
              <a:defRPr/>
            </a:pPr>
            <a:r>
              <a:rPr lang="ru-RU" i="1" dirty="0">
                <a:latin typeface="Arial" pitchFamily="34" charset="0"/>
                <a:cs typeface="Arial" pitchFamily="34" charset="0"/>
              </a:rPr>
              <a:t>Пояснительная записка к ФГОС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b="1" i="1" dirty="0">
                <a:solidFill>
                  <a:srgbClr val="7030A0"/>
                </a:solidFill>
                <a:latin typeface="Arial" charset="0"/>
                <a:cs typeface="Arial" charset="0"/>
              </a:rPr>
              <a:t>Базовые принципы оценивания по ФГОС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33400" indent="-53340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Оценивание является постоянным процессом, естественным образом интегрированным в образовательную практику.</a:t>
            </a:r>
          </a:p>
          <a:p>
            <a:pPr marL="533400" indent="-533400">
              <a:lnSpc>
                <a:spcPct val="80000"/>
              </a:lnSpc>
              <a:buFont typeface="Arial" pitchFamily="34" charset="0"/>
              <a:buChar char="•"/>
              <a:defRPr/>
            </a:pPr>
            <a:endParaRPr lang="ru-RU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Оценивание может быть только </a:t>
            </a:r>
            <a:r>
              <a:rPr lang="ru-RU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критериальным</a:t>
            </a:r>
            <a:r>
              <a:rPr lang="ru-RU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Основными критериями оценивания выступают ожидаемые результаты, соответствующие учебным целям.</a:t>
            </a:r>
          </a:p>
          <a:p>
            <a:pPr marL="533400" indent="-533400">
              <a:lnSpc>
                <a:spcPct val="80000"/>
              </a:lnSpc>
              <a:buFont typeface="Arial" pitchFamily="34" charset="0"/>
              <a:buChar char="•"/>
              <a:defRPr/>
            </a:pPr>
            <a:endParaRPr lang="ru-RU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Критерии оценивания и алгоритм выставления отметки заранее известны и педагогам, и учащимся. Они могут вырабатываться ими совместно.</a:t>
            </a:r>
          </a:p>
          <a:p>
            <a:pPr marL="533400" indent="-533400">
              <a:lnSpc>
                <a:spcPct val="80000"/>
              </a:lnSpc>
              <a:buFont typeface="Arial" pitchFamily="34" charset="0"/>
              <a:buChar char="•"/>
              <a:defRPr/>
            </a:pPr>
            <a:endParaRPr lang="ru-RU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ru-RU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Система оценивания выстраивается таким образом, чтобы учащиеся включались в контрольно-оценочную деятельность, приобретая навыки и привычку к самооценке.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Проблема оценивания в современной  школе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  <a:buNone/>
              <a:defRPr/>
            </a:pPr>
            <a:r>
              <a:rPr lang="ru-RU" sz="3600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Необъективность оценки: </a:t>
            </a:r>
          </a:p>
          <a:p>
            <a:pPr marL="0" indent="0">
              <a:lnSpc>
                <a:spcPct val="80000"/>
              </a:lnSpc>
              <a:buClr>
                <a:srgbClr val="2E84D2"/>
              </a:buClr>
              <a:buNone/>
              <a:defRPr/>
            </a:pPr>
            <a:r>
              <a:rPr lang="ru-RU" sz="4000" i="1" dirty="0">
                <a:latin typeface="Arial" pitchFamily="34" charset="0"/>
                <a:cs typeface="Arial" pitchFamily="34" charset="0"/>
              </a:rPr>
              <a:t>     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отсутствие четко определенных и заранее известных критериев оценивания </a:t>
            </a:r>
          </a:p>
          <a:p>
            <a:pPr marL="0" indent="0">
              <a:lnSpc>
                <a:spcPct val="80000"/>
              </a:lnSpc>
              <a:buClr>
                <a:srgbClr val="2E84D2"/>
              </a:buClr>
              <a:buNone/>
              <a:defRPr/>
            </a:pPr>
            <a:r>
              <a:rPr lang="ru-RU" i="1" dirty="0">
                <a:latin typeface="Arial" pitchFamily="34" charset="0"/>
                <a:cs typeface="Arial" pitchFamily="34" charset="0"/>
              </a:rPr>
              <a:t>     неопределенность системы оценивания при работе учащихся в группах</a:t>
            </a:r>
          </a:p>
          <a:p>
            <a:pPr marL="0" indent="0">
              <a:lnSpc>
                <a:spcPct val="80000"/>
              </a:lnSpc>
              <a:buClr>
                <a:srgbClr val="2E84D2"/>
              </a:buClr>
              <a:buNone/>
              <a:defRPr/>
            </a:pPr>
            <a:r>
              <a:rPr lang="ru-RU" i="1" dirty="0">
                <a:latin typeface="Arial" pitchFamily="34" charset="0"/>
                <a:cs typeface="Arial" pitchFamily="34" charset="0"/>
              </a:rPr>
              <a:t>      субъективность оценки </a:t>
            </a:r>
          </a:p>
          <a:p>
            <a:pPr marL="0" indent="0">
              <a:lnSpc>
                <a:spcPct val="80000"/>
              </a:lnSpc>
              <a:buClr>
                <a:srgbClr val="2E84D2"/>
              </a:buClr>
              <a:buNone/>
              <a:defRPr/>
            </a:pPr>
            <a:r>
              <a:rPr lang="ru-RU" i="1" dirty="0">
                <a:latin typeface="Arial" pitchFamily="34" charset="0"/>
                <a:cs typeface="Arial" pitchFamily="34" charset="0"/>
              </a:rPr>
              <a:t>      использование оценки в качестве карающей меры за нарушение дисциплины и т.п. 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ru-RU" sz="4000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3600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Пятибалльные отметки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ru-RU" sz="4000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не отражают всего разнообразия качественных оценок.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ru-RU" i="1" dirty="0">
                <a:latin typeface="Arial" pitchFamily="34" charset="0"/>
                <a:cs typeface="Arial" pitchFamily="34" charset="0"/>
              </a:rPr>
              <a:t>   Традиции оценивания не позволяют развивать самооценку школьников.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ru-RU" sz="4000" i="1" dirty="0">
                <a:latin typeface="Arial" pitchFamily="34" charset="0"/>
                <a:cs typeface="Arial" pitchFamily="34" charset="0"/>
              </a:rPr>
              <a:t>   </a:t>
            </a:r>
            <a:r>
              <a:rPr lang="ru-RU" sz="3600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Традиции оценивания дискомфортны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для учеников, отрицательно влияют на их мотивацию.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bject 2"/>
          <p:cNvSpPr>
            <a:spLocks noChangeArrowheads="1"/>
          </p:cNvSpPr>
          <p:nvPr/>
        </p:nvSpPr>
        <p:spPr bwMode="auto">
          <a:xfrm>
            <a:off x="395288" y="1628775"/>
            <a:ext cx="1873250" cy="485775"/>
          </a:xfrm>
          <a:custGeom>
            <a:avLst/>
            <a:gdLst>
              <a:gd name="T0" fmla="*/ 0 w 1872614"/>
              <a:gd name="T1" fmla="*/ 0 h 485775"/>
              <a:gd name="T2" fmla="*/ 1872614 w 1872614"/>
              <a:gd name="T3" fmla="*/ 485775 h 485775"/>
            </a:gdLst>
            <a:ahLst/>
            <a:cxnLst/>
            <a:rect l="T0" t="T1" r="T2" b="T3"/>
            <a:pathLst>
              <a:path w="1872614" h="485775">
                <a:moveTo>
                  <a:pt x="0" y="485749"/>
                </a:moveTo>
                <a:lnTo>
                  <a:pt x="1872233" y="485749"/>
                </a:lnTo>
                <a:lnTo>
                  <a:pt x="1872233" y="0"/>
                </a:lnTo>
                <a:lnTo>
                  <a:pt x="0" y="0"/>
                </a:lnTo>
                <a:lnTo>
                  <a:pt x="0" y="485749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9219" name="object 3"/>
          <p:cNvSpPr>
            <a:spLocks noChangeArrowheads="1"/>
          </p:cNvSpPr>
          <p:nvPr/>
        </p:nvSpPr>
        <p:spPr bwMode="auto">
          <a:xfrm>
            <a:off x="2266950" y="1628775"/>
            <a:ext cx="6635750" cy="485775"/>
          </a:xfrm>
          <a:custGeom>
            <a:avLst/>
            <a:gdLst>
              <a:gd name="T0" fmla="*/ 0 w 6635750"/>
              <a:gd name="T1" fmla="*/ 0 h 485775"/>
              <a:gd name="T2" fmla="*/ 6635750 w 6635750"/>
              <a:gd name="T3" fmla="*/ 485775 h 485775"/>
            </a:gdLst>
            <a:ahLst/>
            <a:cxnLst/>
            <a:rect l="T0" t="T1" r="T2" b="T3"/>
            <a:pathLst>
              <a:path w="6635750" h="485775">
                <a:moveTo>
                  <a:pt x="0" y="485749"/>
                </a:moveTo>
                <a:lnTo>
                  <a:pt x="6635242" y="485749"/>
                </a:lnTo>
                <a:lnTo>
                  <a:pt x="6635242" y="0"/>
                </a:lnTo>
                <a:lnTo>
                  <a:pt x="0" y="0"/>
                </a:lnTo>
                <a:lnTo>
                  <a:pt x="0" y="485749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9220" name="object 4"/>
          <p:cNvSpPr>
            <a:spLocks noChangeArrowheads="1"/>
          </p:cNvSpPr>
          <p:nvPr/>
        </p:nvSpPr>
        <p:spPr bwMode="auto">
          <a:xfrm>
            <a:off x="395288" y="2114550"/>
            <a:ext cx="1873250" cy="4449763"/>
          </a:xfrm>
          <a:custGeom>
            <a:avLst/>
            <a:gdLst>
              <a:gd name="T0" fmla="*/ 0 w 1872614"/>
              <a:gd name="T1" fmla="*/ 0 h 4450080"/>
              <a:gd name="T2" fmla="*/ 1872614 w 1872614"/>
              <a:gd name="T3" fmla="*/ 4450080 h 4450080"/>
            </a:gdLst>
            <a:ahLst/>
            <a:cxnLst/>
            <a:rect l="T0" t="T1" r="T2" b="T3"/>
            <a:pathLst>
              <a:path w="1872614" h="4450080">
                <a:moveTo>
                  <a:pt x="0" y="4450080"/>
                </a:moveTo>
                <a:lnTo>
                  <a:pt x="1872233" y="4450080"/>
                </a:lnTo>
                <a:lnTo>
                  <a:pt x="1872233" y="0"/>
                </a:lnTo>
                <a:lnTo>
                  <a:pt x="0" y="0"/>
                </a:lnTo>
                <a:lnTo>
                  <a:pt x="0" y="445008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9221" name="object 5"/>
          <p:cNvSpPr>
            <a:spLocks noChangeArrowheads="1"/>
          </p:cNvSpPr>
          <p:nvPr/>
        </p:nvSpPr>
        <p:spPr bwMode="auto">
          <a:xfrm>
            <a:off x="2266950" y="2114550"/>
            <a:ext cx="6635750" cy="4449763"/>
          </a:xfrm>
          <a:custGeom>
            <a:avLst/>
            <a:gdLst>
              <a:gd name="T0" fmla="*/ 0 w 6635750"/>
              <a:gd name="T1" fmla="*/ 0 h 4450080"/>
              <a:gd name="T2" fmla="*/ 6635750 w 6635750"/>
              <a:gd name="T3" fmla="*/ 4450080 h 4450080"/>
            </a:gdLst>
            <a:ahLst/>
            <a:cxnLst/>
            <a:rect l="T0" t="T1" r="T2" b="T3"/>
            <a:pathLst>
              <a:path w="6635750" h="4450080">
                <a:moveTo>
                  <a:pt x="0" y="4450080"/>
                </a:moveTo>
                <a:lnTo>
                  <a:pt x="6635242" y="4450080"/>
                </a:lnTo>
                <a:lnTo>
                  <a:pt x="6635242" y="0"/>
                </a:lnTo>
                <a:lnTo>
                  <a:pt x="0" y="0"/>
                </a:lnTo>
                <a:lnTo>
                  <a:pt x="0" y="445008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9223" name="object 8"/>
          <p:cNvSpPr txBox="1">
            <a:spLocks noChangeArrowheads="1"/>
          </p:cNvSpPr>
          <p:nvPr/>
        </p:nvSpPr>
        <p:spPr bwMode="auto">
          <a:xfrm>
            <a:off x="1323975" y="234950"/>
            <a:ext cx="6496050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 algn="ctr"/>
            <a:r>
              <a:rPr lang="ru-RU" sz="2800" b="1" i="1" dirty="0">
                <a:solidFill>
                  <a:srgbClr val="7030A0"/>
                </a:solidFill>
                <a:cs typeface="Arial" charset="0"/>
              </a:rPr>
              <a:t>Требования, предъявляемые к процессу оценивания во время урока</a:t>
            </a:r>
          </a:p>
          <a:p>
            <a:pPr marL="12700" algn="ctr"/>
            <a:r>
              <a:rPr lang="ru-RU" sz="2800" b="1" i="1" dirty="0">
                <a:solidFill>
                  <a:srgbClr val="7030A0"/>
                </a:solidFill>
                <a:cs typeface="Arial" charset="0"/>
              </a:rPr>
              <a:t>в соответствии с ФГОС</a:t>
            </a: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214313" y="1428750"/>
          <a:ext cx="8721727" cy="5286412"/>
        </p:xfrm>
        <a:graphic>
          <a:graphicData uri="http://schemas.openxmlformats.org/drawingml/2006/table">
            <a:tbl>
              <a:tblPr/>
              <a:tblGrid>
                <a:gridCol w="2085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35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5775">
                <a:tc>
                  <a:txBody>
                    <a:bodyPr/>
                    <a:lstStyle/>
                    <a:p>
                      <a:pPr marL="295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Критерии</a:t>
                      </a:r>
                      <a:endParaRPr kumimoji="0" lang="ru-RU" sz="2200" b="0" i="1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9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Показатели</a:t>
                      </a:r>
                      <a:endParaRPr kumimoji="0" lang="ru-RU" sz="2200" b="0" i="1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637">
                <a:tc>
                  <a:txBody>
                    <a:bodyPr/>
                    <a:lstStyle/>
                    <a:p>
                      <a:pPr marL="762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1F5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Оценка деятельности и рефлексия</a:t>
                      </a:r>
                      <a:endParaRPr kumimoji="0" lang="ru-RU" sz="2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41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1F5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Учитель использует формирующее (</a:t>
                      </a:r>
                      <a:r>
                        <a:rPr kumimoji="0" lang="ru-RU" sz="22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F5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критериальное</a:t>
                      </a:r>
                      <a:r>
                        <a:rPr kumimoji="0" lang="ru-RU" sz="22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1F5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 оценивание, критерии обсуждены с учениками и понятны им</a:t>
                      </a:r>
                      <a:endParaRPr kumimoji="0" lang="ru-RU" sz="2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841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1F5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Учитель организует </a:t>
                      </a:r>
                      <a:r>
                        <a:rPr kumimoji="0" lang="ru-RU" sz="22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F5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взаимооценку</a:t>
                      </a:r>
                      <a:r>
                        <a:rPr kumimoji="0" lang="ru-RU" sz="22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1F5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учеников по установленным критериям</a:t>
                      </a:r>
                      <a:endParaRPr kumimoji="0" lang="ru-RU" sz="2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841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1F5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Учитель создает возможности для самооценки	по установленным критериям</a:t>
                      </a:r>
                      <a:endParaRPr kumimoji="0" lang="ru-RU" sz="2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841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1F5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Учитель организует эмоциональную рефлексию учеников (понравилось / не понравилось, как себя чувствовал на уроке)</a:t>
                      </a:r>
                      <a:endParaRPr kumimoji="0" lang="ru-RU" sz="2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84138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1F5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Учитель организует качественную рефлексию учеников (достижение  результата, сложность, полезность, взаимодействие и пр.)</a:t>
                      </a:r>
                      <a:endParaRPr kumimoji="0" lang="ru-RU" sz="2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bject 3"/>
          <p:cNvSpPr>
            <a:spLocks noChangeArrowheads="1"/>
          </p:cNvSpPr>
          <p:nvPr/>
        </p:nvSpPr>
        <p:spPr bwMode="auto">
          <a:xfrm>
            <a:off x="500034" y="214290"/>
            <a:ext cx="8229600" cy="1143000"/>
          </a:xfrm>
          <a:custGeom>
            <a:avLst/>
            <a:gdLst>
              <a:gd name="T0" fmla="*/ 0 w 8229600"/>
              <a:gd name="T1" fmla="*/ 0 h 1143000"/>
              <a:gd name="T2" fmla="*/ 8229600 w 8229600"/>
              <a:gd name="T3" fmla="*/ 1143000 h 1143000"/>
            </a:gdLst>
            <a:ahLst/>
            <a:cxnLst/>
            <a:rect l="T0" t="T1" r="T2" b="T3"/>
            <a:pathLst>
              <a:path w="8229600" h="1143000">
                <a:moveTo>
                  <a:pt x="0" y="1143000"/>
                </a:moveTo>
                <a:lnTo>
                  <a:pt x="8229600" y="1143000"/>
                </a:lnTo>
                <a:lnTo>
                  <a:pt x="82296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0034" y="142852"/>
            <a:ext cx="8215370" cy="129266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lIns="0" tIns="0" r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2800" b="1" i="1" spc="-2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Хар</a:t>
            </a:r>
            <a:r>
              <a:rPr sz="2800" b="1" i="1" spc="-1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sz="2800" b="1" i="1" spc="-2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sz="2800" b="1" i="1" spc="-3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sz="2800" b="1" i="1" spc="-1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ери</a:t>
            </a:r>
            <a:r>
              <a:rPr sz="2800" b="1" i="1" spc="-3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sz="2800" b="1" i="1" spc="-1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sz="2800" b="1" i="1" spc="-3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sz="2800" b="1" i="1" spc="-1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ка</a:t>
            </a:r>
            <a:r>
              <a:rPr sz="2800" b="1" i="1" spc="1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b="1" i="1" spc="-1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измен</a:t>
            </a:r>
            <a:r>
              <a:rPr sz="2800" b="1" i="1" spc="-3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sz="2800" b="1" i="1" spc="-2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ний</a:t>
            </a:r>
            <a:r>
              <a:rPr sz="2800" b="1" i="1" spc="1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b="1" i="1" spc="-2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sz="2800" b="1" i="1" spc="-5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spc="-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b="1" i="1" spc="-15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</a:t>
            </a:r>
            <a:r>
              <a:rPr sz="2800" b="1" i="1" spc="-25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sz="2800" b="1" i="1" spc="-15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ят</a:t>
            </a:r>
            <a:r>
              <a:rPr sz="2800" b="1" i="1" spc="-3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sz="2800" b="1" i="1" spc="-15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льнос</a:t>
            </a:r>
            <a:r>
              <a:rPr sz="2800" b="1" i="1" spc="-3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sz="2800" b="1" i="1" spc="-2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</a:t>
            </a:r>
            <a:endParaRPr sz="2800" b="1" i="1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2800" b="1" i="1" spc="-1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педаго</a:t>
            </a:r>
            <a:r>
              <a:rPr sz="2800" b="1" i="1" spc="-1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г</a:t>
            </a:r>
            <a:r>
              <a:rPr sz="2800" b="1" i="1" spc="-1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а, </a:t>
            </a:r>
            <a:r>
              <a:rPr sz="2800" b="1" i="1" spc="-2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sz="2800" b="1" i="1" spc="-1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sz="2800" b="1" i="1" spc="-1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</a:t>
            </a:r>
            <a:r>
              <a:rPr sz="2800" b="1" i="1" spc="-1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sz="2800" b="1" i="1" spc="-2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тающ</a:t>
            </a:r>
            <a:r>
              <a:rPr sz="2800" b="1" i="1" spc="-1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его</a:t>
            </a:r>
            <a:r>
              <a:rPr sz="2800" b="1" i="1" spc="-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b="1" i="1" spc="-1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</a:t>
            </a:r>
            <a:r>
              <a:rPr sz="2800" b="1" i="1" spc="1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b="1" i="1" spc="-2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ФГОС</a:t>
            </a:r>
            <a:endParaRPr sz="2800" b="1" i="1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85720" y="1643050"/>
          <a:ext cx="8678862" cy="4759325"/>
        </p:xfrm>
        <a:graphic>
          <a:graphicData uri="http://schemas.openxmlformats.org/drawingml/2006/table">
            <a:tbl>
              <a:tblPr/>
              <a:tblGrid>
                <a:gridCol w="1852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8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1675">
                <a:tc>
                  <a:txBody>
                    <a:bodyPr/>
                    <a:lstStyle/>
                    <a:p>
                      <a:pPr marL="603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</a:p>
                    <a:p>
                      <a:pPr marL="603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изменений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6191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Традиционная</a:t>
                      </a:r>
                    </a:p>
                    <a:p>
                      <a:pPr marL="6191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деятельность учителя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6191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Деятельность учителя,</a:t>
                      </a:r>
                    </a:p>
                    <a:p>
                      <a:pPr marL="6191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работающего по ФГОС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2525">
                <a:tc rowSpan="3">
                  <a:txBody>
                    <a:bodyPr/>
                    <a:lstStyle/>
                    <a:p>
                      <a:pPr marL="60325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1F5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Результаты обучения</a:t>
                      </a:r>
                      <a:endParaRPr kumimoji="0" lang="ru-RU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61913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1F5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Предметные результаты</a:t>
                      </a:r>
                      <a:endParaRPr kumimoji="0" lang="ru-RU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61913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1F5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Не только предметные результаты, но и личностные, </a:t>
                      </a:r>
                      <a:r>
                        <a:rPr kumimoji="0" lang="ru-RU" sz="20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1F5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метапредметные</a:t>
                      </a:r>
                      <a:endParaRPr kumimoji="0" lang="ru-RU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25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191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1F5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Основная оценка -</a:t>
                      </a:r>
                      <a:endParaRPr kumimoji="0" lang="ru-RU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6191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1F5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оценка учителя</a:t>
                      </a:r>
                      <a:endParaRPr kumimoji="0" lang="ru-RU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61913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1F5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Ориентир на самооценку обучающегося, формирование адекватной самооценки</a:t>
                      </a:r>
                      <a:endParaRPr kumimoji="0" lang="ru-RU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526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1913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12975" algn="l"/>
                        </a:tabLst>
                      </a:pPr>
                      <a:r>
                        <a:rPr kumimoji="0" lang="ru-RU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1F5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Важны положительные оценки учеников	по итогам контрольных работ</a:t>
                      </a:r>
                      <a:endParaRPr kumimoji="0" lang="ru-RU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61913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1F5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Учёт динамики результатов обучения учащихся относительно самих себя.</a:t>
                      </a:r>
                      <a:endParaRPr kumimoji="0" lang="ru-RU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61913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1F5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Оценка промежуточных результатов обучения</a:t>
                      </a:r>
                      <a:endParaRPr kumimoji="0" lang="ru-RU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98D1B09-BC6D-4D02-B765-A17A5C5558F5}"/>
              </a:ext>
            </a:extLst>
          </p:cNvPr>
          <p:cNvSpPr/>
          <p:nvPr/>
        </p:nvSpPr>
        <p:spPr>
          <a:xfrm>
            <a:off x="1619672" y="1412776"/>
            <a:ext cx="6696744" cy="3227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Формативное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оценивание – это процесс оценки учебных достижений учащихся, который осуществляется регулярно и систематически на протяжении всего курса обучения. Оно помогает учителям идентифицировать области, в которых учащимся требуется дополнительная помощь, а также предоставляет возможность для своевременной корректировки учебных методов.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2885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179</TotalTime>
  <Words>1286</Words>
  <Application>Microsoft Office PowerPoint</Application>
  <PresentationFormat>Экран (4:3)</PresentationFormat>
  <Paragraphs>189</Paragraphs>
  <Slides>30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42" baseType="lpstr">
      <vt:lpstr>Arial</vt:lpstr>
      <vt:lpstr>Arial Black</vt:lpstr>
      <vt:lpstr>Calibri</vt:lpstr>
      <vt:lpstr>Corbel</vt:lpstr>
      <vt:lpstr>Georgia</vt:lpstr>
      <vt:lpstr>Gill Sans MT</vt:lpstr>
      <vt:lpstr>Latha</vt:lpstr>
      <vt:lpstr>Times New Roman</vt:lpstr>
      <vt:lpstr>Verdana</vt:lpstr>
      <vt:lpstr>Wingdings</vt:lpstr>
      <vt:lpstr>Wingdings 2</vt:lpstr>
      <vt:lpstr>Солнцестояние</vt:lpstr>
      <vt:lpstr>Система оценивания на уроках иностранного языка с учетом требований ФГОС</vt:lpstr>
      <vt:lpstr>Презентация PowerPoint</vt:lpstr>
      <vt:lpstr>Что такое оценивание ?</vt:lpstr>
      <vt:lpstr>Современные подходы к системе оценивания</vt:lpstr>
      <vt:lpstr>Базовые принципы оценивания по ФГОС</vt:lpstr>
      <vt:lpstr>Проблема оценивания в современной  школе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Оценивание в ФГОС</vt:lpstr>
      <vt:lpstr>Презентация PowerPoint</vt:lpstr>
      <vt:lpstr>Источники информации для оценивания </vt:lpstr>
      <vt:lpstr>Формирующее оценивание</vt:lpstr>
      <vt:lpstr>Презентация PowerPoint</vt:lpstr>
      <vt:lpstr>Ответ на вопросы (метод неоконченных предложений)</vt:lpstr>
      <vt:lpstr> Вариант 1. Лист самооценки работы группы Оцени работу своей группы: </vt:lpstr>
      <vt:lpstr>Презентация PowerPoint</vt:lpstr>
      <vt:lpstr>Cumulative Evaluation       Student’s Self-Assessment Forms Name…….                                        Module   2</vt:lpstr>
      <vt:lpstr>Презентация PowerPoint</vt:lpstr>
      <vt:lpstr> </vt:lpstr>
      <vt:lpstr>Лист самооценки «Дерево роста»</vt:lpstr>
      <vt:lpstr>Оценочное поле</vt:lpstr>
      <vt:lpstr>Презентация PowerPoint</vt:lpstr>
      <vt:lpstr>Опросник для самодиагностики</vt:lpstr>
      <vt:lpstr>Презентация PowerPoint</vt:lpstr>
      <vt:lpstr>Презентация PowerPoint</vt:lpstr>
      <vt:lpstr>Подведем итоги 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оценивания на уроках иностранного языка с учетом требований ФГОС</dc:title>
  <dc:creator>Пользователь</dc:creator>
  <cp:lastModifiedBy>Урусмамбетов Назир Залимович</cp:lastModifiedBy>
  <cp:revision>14</cp:revision>
  <dcterms:created xsi:type="dcterms:W3CDTF">2019-03-14T08:27:09Z</dcterms:created>
  <dcterms:modified xsi:type="dcterms:W3CDTF">2024-01-25T19:59:55Z</dcterms:modified>
</cp:coreProperties>
</file>